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274" r:id="rId1"/>
    <p:sldMasterId id="2147489109" r:id="rId2"/>
  </p:sldMasterIdLst>
  <p:notesMasterIdLst>
    <p:notesMasterId r:id="rId14"/>
  </p:notesMasterIdLst>
  <p:handoutMasterIdLst>
    <p:handoutMasterId r:id="rId15"/>
  </p:handoutMasterIdLst>
  <p:sldIdLst>
    <p:sldId id="698" r:id="rId3"/>
    <p:sldId id="886" r:id="rId4"/>
    <p:sldId id="869" r:id="rId5"/>
    <p:sldId id="876" r:id="rId6"/>
    <p:sldId id="880" r:id="rId7"/>
    <p:sldId id="842" r:id="rId8"/>
    <p:sldId id="881" r:id="rId9"/>
    <p:sldId id="879" r:id="rId10"/>
    <p:sldId id="882" r:id="rId11"/>
    <p:sldId id="888" r:id="rId12"/>
    <p:sldId id="887" r:id="rId1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431">
          <p15:clr>
            <a:srgbClr val="A4A3A4"/>
          </p15:clr>
        </p15:guide>
        <p15:guide id="3" pos="975">
          <p15:clr>
            <a:srgbClr val="A4A3A4"/>
          </p15:clr>
        </p15:guide>
        <p15:guide id="4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88E688"/>
    <a:srgbClr val="6FB31A"/>
    <a:srgbClr val="FFFF66"/>
    <a:srgbClr val="FFFF00"/>
    <a:srgbClr val="FCDE72"/>
    <a:srgbClr val="D28280"/>
    <a:srgbClr val="FFFFCC"/>
    <a:srgbClr val="2E7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71" autoAdjust="0"/>
    <p:restoredTop sz="94752" autoAdjust="0"/>
  </p:normalViewPr>
  <p:slideViewPr>
    <p:cSldViewPr>
      <p:cViewPr varScale="1">
        <p:scale>
          <a:sx n="87" d="100"/>
          <a:sy n="87" d="100"/>
        </p:scale>
        <p:origin x="486" y="90"/>
      </p:cViewPr>
      <p:guideLst>
        <p:guide orient="horz" pos="346"/>
        <p:guide pos="431"/>
        <p:guide pos="97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D28D9-F70B-498B-AE37-B9E363A666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A2BD62-D247-4580-AA4C-3727126B4608}">
      <dgm:prSet phldrT="[Texto]"/>
      <dgm:spPr/>
      <dgm:t>
        <a:bodyPr/>
        <a:lstStyle/>
        <a:p>
          <a:r>
            <a:rPr lang="pt-BR" b="1" u="sng" dirty="0" smtClean="0"/>
            <a:t>Contratação Tradicional Obra Pública</a:t>
          </a:r>
          <a:endParaRPr lang="pt-BR" b="1" u="sng" dirty="0"/>
        </a:p>
      </dgm:t>
    </dgm:pt>
    <dgm:pt modelId="{6A06C3D1-2A3B-4C8C-B60A-5857B4A8C3F0}" type="parTrans" cxnId="{9602379D-8ED1-4FDB-8F64-0CF661B1A86E}">
      <dgm:prSet/>
      <dgm:spPr/>
      <dgm:t>
        <a:bodyPr/>
        <a:lstStyle/>
        <a:p>
          <a:endParaRPr lang="pt-BR"/>
        </a:p>
      </dgm:t>
    </dgm:pt>
    <dgm:pt modelId="{D4C899D7-2DE6-48EE-BB73-47553A42B4C0}" type="sibTrans" cxnId="{9602379D-8ED1-4FDB-8F64-0CF661B1A86E}">
      <dgm:prSet/>
      <dgm:spPr/>
      <dgm:t>
        <a:bodyPr/>
        <a:lstStyle/>
        <a:p>
          <a:endParaRPr lang="pt-BR"/>
        </a:p>
      </dgm:t>
    </dgm:pt>
    <dgm:pt modelId="{090D590F-A441-4843-8B16-473442CB133B}">
      <dgm:prSet phldrT="[Texto]"/>
      <dgm:spPr/>
      <dgm:t>
        <a:bodyPr/>
        <a:lstStyle/>
        <a:p>
          <a:r>
            <a:rPr lang="pt-BR" b="1" u="sng" dirty="0" smtClean="0"/>
            <a:t>Parcerias Público Privadas (</a:t>
          </a:r>
          <a:r>
            <a:rPr lang="pt-BR" b="1" u="sng" dirty="0" err="1" smtClean="0"/>
            <a:t>PPPs</a:t>
          </a:r>
          <a:r>
            <a:rPr lang="pt-BR" b="1" u="sng" dirty="0" smtClean="0"/>
            <a:t>)</a:t>
          </a:r>
          <a:endParaRPr lang="pt-BR" b="1" u="sng" dirty="0"/>
        </a:p>
      </dgm:t>
    </dgm:pt>
    <dgm:pt modelId="{656AF1C2-FF85-42C0-A00F-AB2C23CC9B52}" type="parTrans" cxnId="{3EB10642-3345-4388-8B14-3DC13B6D151E}">
      <dgm:prSet/>
      <dgm:spPr/>
      <dgm:t>
        <a:bodyPr/>
        <a:lstStyle/>
        <a:p>
          <a:endParaRPr lang="pt-BR"/>
        </a:p>
      </dgm:t>
    </dgm:pt>
    <dgm:pt modelId="{DBCE1565-5AEE-4ADB-9708-DBDB24A231D4}" type="sibTrans" cxnId="{3EB10642-3345-4388-8B14-3DC13B6D151E}">
      <dgm:prSet/>
      <dgm:spPr/>
      <dgm:t>
        <a:bodyPr/>
        <a:lstStyle/>
        <a:p>
          <a:endParaRPr lang="pt-BR"/>
        </a:p>
      </dgm:t>
    </dgm:pt>
    <dgm:pt modelId="{E195B4DA-9DDC-440A-AD3A-35C8BB5BCF32}">
      <dgm:prSet phldrT="[Texto]"/>
      <dgm:spPr/>
      <dgm:t>
        <a:bodyPr/>
        <a:lstStyle/>
        <a:p>
          <a:r>
            <a:rPr lang="pt-BR" b="1" u="sng" dirty="0" smtClean="0"/>
            <a:t>Concessões em Lotes</a:t>
          </a:r>
          <a:endParaRPr lang="pt-BR" b="1" u="sng" dirty="0"/>
        </a:p>
      </dgm:t>
    </dgm:pt>
    <dgm:pt modelId="{D6FE378B-93C0-4CFE-ADAB-10B9802DF4CF}" type="parTrans" cxnId="{C48D45BE-E38B-4407-8D8C-001E8C05AFBD}">
      <dgm:prSet/>
      <dgm:spPr/>
      <dgm:t>
        <a:bodyPr/>
        <a:lstStyle/>
        <a:p>
          <a:endParaRPr lang="pt-BR"/>
        </a:p>
      </dgm:t>
    </dgm:pt>
    <dgm:pt modelId="{8C585036-4A0C-455C-AEA7-27AAE608B64F}" type="sibTrans" cxnId="{C48D45BE-E38B-4407-8D8C-001E8C05AFBD}">
      <dgm:prSet/>
      <dgm:spPr/>
      <dgm:t>
        <a:bodyPr/>
        <a:lstStyle/>
        <a:p>
          <a:endParaRPr lang="pt-BR"/>
        </a:p>
      </dgm:t>
    </dgm:pt>
    <dgm:pt modelId="{2B7E19FC-B2F5-4D80-822D-F7A7E0EE80E4}">
      <dgm:prSet/>
      <dgm:spPr/>
      <dgm:t>
        <a:bodyPr/>
        <a:lstStyle/>
        <a:p>
          <a:r>
            <a:rPr lang="pt-BR" dirty="0" smtClean="0"/>
            <a:t>Continuidade do modelo hoje existente através da utilização de recursos do FNAC para realização de obras nos aeroportos</a:t>
          </a:r>
          <a:endParaRPr lang="pt-BR" dirty="0"/>
        </a:p>
      </dgm:t>
    </dgm:pt>
    <dgm:pt modelId="{23E4D545-BBB8-4C4B-BAB0-4710FB1509D0}" type="parTrans" cxnId="{3C2133F7-5B2E-478C-8181-1C97C460E085}">
      <dgm:prSet/>
      <dgm:spPr/>
      <dgm:t>
        <a:bodyPr/>
        <a:lstStyle/>
        <a:p>
          <a:endParaRPr lang="pt-BR"/>
        </a:p>
      </dgm:t>
    </dgm:pt>
    <dgm:pt modelId="{2C8E4079-9102-499E-8641-6D785E4A562A}" type="sibTrans" cxnId="{3C2133F7-5B2E-478C-8181-1C97C460E085}">
      <dgm:prSet/>
      <dgm:spPr/>
      <dgm:t>
        <a:bodyPr/>
        <a:lstStyle/>
        <a:p>
          <a:endParaRPr lang="pt-BR"/>
        </a:p>
      </dgm:t>
    </dgm:pt>
    <dgm:pt modelId="{949F0999-1555-4A49-852A-A12BE60AA2D6}">
      <dgm:prSet/>
      <dgm:spPr/>
      <dgm:t>
        <a:bodyPr/>
        <a:lstStyle/>
        <a:p>
          <a:r>
            <a:rPr lang="pt-BR" dirty="0" smtClean="0"/>
            <a:t>Execução de investimentos </a:t>
          </a:r>
          <a:r>
            <a:rPr lang="pt-BR" dirty="0" err="1" smtClean="0"/>
            <a:t>atráves</a:t>
          </a:r>
          <a:r>
            <a:rPr lang="pt-BR" dirty="0" smtClean="0"/>
            <a:t> de </a:t>
          </a:r>
          <a:r>
            <a:rPr lang="pt-BR" dirty="0" err="1" smtClean="0"/>
            <a:t>PPPs</a:t>
          </a:r>
          <a:r>
            <a:rPr lang="pt-BR" dirty="0" smtClean="0"/>
            <a:t> que teriam sua remuneração atrelada no todo ou em parte ao FNAC</a:t>
          </a:r>
          <a:endParaRPr lang="pt-BR" dirty="0"/>
        </a:p>
      </dgm:t>
    </dgm:pt>
    <dgm:pt modelId="{1FE3B15F-BB4F-480F-88F2-B588C600708B}" type="parTrans" cxnId="{87340291-AE46-413D-A382-07B5A699629A}">
      <dgm:prSet/>
      <dgm:spPr/>
      <dgm:t>
        <a:bodyPr/>
        <a:lstStyle/>
        <a:p>
          <a:endParaRPr lang="pt-BR"/>
        </a:p>
      </dgm:t>
    </dgm:pt>
    <dgm:pt modelId="{0A2BBEB6-A0FB-4282-9A49-6D2521D1690E}" type="sibTrans" cxnId="{87340291-AE46-413D-A382-07B5A699629A}">
      <dgm:prSet/>
      <dgm:spPr/>
      <dgm:t>
        <a:bodyPr/>
        <a:lstStyle/>
        <a:p>
          <a:endParaRPr lang="pt-BR"/>
        </a:p>
      </dgm:t>
    </dgm:pt>
    <dgm:pt modelId="{6396ADB6-00BF-41F2-B3F9-00D208A1786B}">
      <dgm:prSet/>
      <dgm:spPr/>
      <dgm:t>
        <a:bodyPr/>
        <a:lstStyle/>
        <a:p>
          <a:r>
            <a:rPr lang="pt-BR" dirty="0" smtClean="0"/>
            <a:t>Concessão conjunta de aeroportos mais rentáveis (</a:t>
          </a:r>
          <a:r>
            <a:rPr lang="pt-BR" i="1" dirty="0" smtClean="0"/>
            <a:t>hubs</a:t>
          </a:r>
          <a:r>
            <a:rPr lang="pt-BR" dirty="0" smtClean="0"/>
            <a:t>) e aeroportos regionais menos rentáveis, buscando a definição de lotes </a:t>
          </a:r>
          <a:r>
            <a:rPr lang="pt-BR" dirty="0" err="1" smtClean="0"/>
            <a:t>auto-sustentáveis</a:t>
          </a:r>
          <a:r>
            <a:rPr lang="pt-BR" dirty="0" smtClean="0"/>
            <a:t> do ponto de vista econômico-financeiro</a:t>
          </a:r>
          <a:endParaRPr lang="pt-BR" dirty="0"/>
        </a:p>
      </dgm:t>
    </dgm:pt>
    <dgm:pt modelId="{68534C33-D4A8-4ED3-812A-6BFF50B2CA05}" type="parTrans" cxnId="{EE1F3D38-918F-4E34-8264-FBC3B2741A9C}">
      <dgm:prSet/>
      <dgm:spPr/>
      <dgm:t>
        <a:bodyPr/>
        <a:lstStyle/>
        <a:p>
          <a:endParaRPr lang="pt-BR"/>
        </a:p>
      </dgm:t>
    </dgm:pt>
    <dgm:pt modelId="{10580B19-24E6-40F3-8BE1-276A9AAB6CC9}" type="sibTrans" cxnId="{EE1F3D38-918F-4E34-8264-FBC3B2741A9C}">
      <dgm:prSet/>
      <dgm:spPr/>
      <dgm:t>
        <a:bodyPr/>
        <a:lstStyle/>
        <a:p>
          <a:endParaRPr lang="pt-BR"/>
        </a:p>
      </dgm:t>
    </dgm:pt>
    <dgm:pt modelId="{AB12D6C7-0472-419E-B453-E51EA887361B}" type="pres">
      <dgm:prSet presAssocID="{3C0D28D9-F70B-498B-AE37-B9E363A666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7166C9-A88A-43B2-A81A-6225E4FCF516}" type="pres">
      <dgm:prSet presAssocID="{ACA2BD62-D247-4580-AA4C-3727126B4608}" presName="parentLin" presStyleCnt="0"/>
      <dgm:spPr/>
    </dgm:pt>
    <dgm:pt modelId="{A51D431A-9844-4A1C-8CA5-37F5BB3F9F63}" type="pres">
      <dgm:prSet presAssocID="{ACA2BD62-D247-4580-AA4C-3727126B4608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DA0F100-DE84-4478-9EAF-3D54F1158B3D}" type="pres">
      <dgm:prSet presAssocID="{ACA2BD62-D247-4580-AA4C-3727126B46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600501-0169-42B0-8BEE-8C0543239FC0}" type="pres">
      <dgm:prSet presAssocID="{ACA2BD62-D247-4580-AA4C-3727126B4608}" presName="negativeSpace" presStyleCnt="0"/>
      <dgm:spPr/>
    </dgm:pt>
    <dgm:pt modelId="{6057B42B-EB41-4D83-AAF2-F57212018A7B}" type="pres">
      <dgm:prSet presAssocID="{ACA2BD62-D247-4580-AA4C-3727126B460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2A3717-F5A1-4093-9F46-0C06E95A369D}" type="pres">
      <dgm:prSet presAssocID="{D4C899D7-2DE6-48EE-BB73-47553A42B4C0}" presName="spaceBetweenRectangles" presStyleCnt="0"/>
      <dgm:spPr/>
    </dgm:pt>
    <dgm:pt modelId="{B93A9061-ACF7-4068-8AAD-96A3508CED36}" type="pres">
      <dgm:prSet presAssocID="{090D590F-A441-4843-8B16-473442CB133B}" presName="parentLin" presStyleCnt="0"/>
      <dgm:spPr/>
    </dgm:pt>
    <dgm:pt modelId="{65DC53B0-A494-40D5-932D-7238649D6546}" type="pres">
      <dgm:prSet presAssocID="{090D590F-A441-4843-8B16-473442CB133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7EC393E-BD2B-44A9-8168-E9F41E2445E2}" type="pres">
      <dgm:prSet presAssocID="{090D590F-A441-4843-8B16-473442CB13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B0CE4-DECF-4EB5-B37B-C44B9163D4BA}" type="pres">
      <dgm:prSet presAssocID="{090D590F-A441-4843-8B16-473442CB133B}" presName="negativeSpace" presStyleCnt="0"/>
      <dgm:spPr/>
    </dgm:pt>
    <dgm:pt modelId="{40FD0958-454C-45AE-A277-D1ACEADBC3E2}" type="pres">
      <dgm:prSet presAssocID="{090D590F-A441-4843-8B16-473442CB133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7CFAD3-8104-4E0B-81FE-D92B8B7BEDB0}" type="pres">
      <dgm:prSet presAssocID="{DBCE1565-5AEE-4ADB-9708-DBDB24A231D4}" presName="spaceBetweenRectangles" presStyleCnt="0"/>
      <dgm:spPr/>
    </dgm:pt>
    <dgm:pt modelId="{D1D5BBEB-C8F2-4198-9E0F-28813434A2E7}" type="pres">
      <dgm:prSet presAssocID="{E195B4DA-9DDC-440A-AD3A-35C8BB5BCF32}" presName="parentLin" presStyleCnt="0"/>
      <dgm:spPr/>
    </dgm:pt>
    <dgm:pt modelId="{038B0057-2DAD-4613-8853-66DB1179CD83}" type="pres">
      <dgm:prSet presAssocID="{E195B4DA-9DDC-440A-AD3A-35C8BB5BCF32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83DCB31E-741E-4BD1-9EE8-D89149E31CE1}" type="pres">
      <dgm:prSet presAssocID="{E195B4DA-9DDC-440A-AD3A-35C8BB5BCF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804992-A483-4CD1-BF9D-A3EADF3420B3}" type="pres">
      <dgm:prSet presAssocID="{E195B4DA-9DDC-440A-AD3A-35C8BB5BCF32}" presName="negativeSpace" presStyleCnt="0"/>
      <dgm:spPr/>
    </dgm:pt>
    <dgm:pt modelId="{CE0E0A10-4891-44CF-BA73-B643F9089C22}" type="pres">
      <dgm:prSet presAssocID="{E195B4DA-9DDC-440A-AD3A-35C8BB5BCF3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340291-AE46-413D-A382-07B5A699629A}" srcId="{090D590F-A441-4843-8B16-473442CB133B}" destId="{949F0999-1555-4A49-852A-A12BE60AA2D6}" srcOrd="0" destOrd="0" parTransId="{1FE3B15F-BB4F-480F-88F2-B588C600708B}" sibTransId="{0A2BBEB6-A0FB-4282-9A49-6D2521D1690E}"/>
    <dgm:cxn modelId="{EE1F3D38-918F-4E34-8264-FBC3B2741A9C}" srcId="{E195B4DA-9DDC-440A-AD3A-35C8BB5BCF32}" destId="{6396ADB6-00BF-41F2-B3F9-00D208A1786B}" srcOrd="0" destOrd="0" parTransId="{68534C33-D4A8-4ED3-812A-6BFF50B2CA05}" sibTransId="{10580B19-24E6-40F3-8BE1-276A9AAB6CC9}"/>
    <dgm:cxn modelId="{040EA7B8-8D73-4429-980C-430E3789C697}" type="presOf" srcId="{ACA2BD62-D247-4580-AA4C-3727126B4608}" destId="{2DA0F100-DE84-4478-9EAF-3D54F1158B3D}" srcOrd="1" destOrd="0" presId="urn:microsoft.com/office/officeart/2005/8/layout/list1"/>
    <dgm:cxn modelId="{3EB10642-3345-4388-8B14-3DC13B6D151E}" srcId="{3C0D28D9-F70B-498B-AE37-B9E363A66615}" destId="{090D590F-A441-4843-8B16-473442CB133B}" srcOrd="1" destOrd="0" parTransId="{656AF1C2-FF85-42C0-A00F-AB2C23CC9B52}" sibTransId="{DBCE1565-5AEE-4ADB-9708-DBDB24A231D4}"/>
    <dgm:cxn modelId="{3C2133F7-5B2E-478C-8181-1C97C460E085}" srcId="{ACA2BD62-D247-4580-AA4C-3727126B4608}" destId="{2B7E19FC-B2F5-4D80-822D-F7A7E0EE80E4}" srcOrd="0" destOrd="0" parTransId="{23E4D545-BBB8-4C4B-BAB0-4710FB1509D0}" sibTransId="{2C8E4079-9102-499E-8641-6D785E4A562A}"/>
    <dgm:cxn modelId="{047EFA55-42C4-438E-98B4-3A5224F0395F}" type="presOf" srcId="{E195B4DA-9DDC-440A-AD3A-35C8BB5BCF32}" destId="{83DCB31E-741E-4BD1-9EE8-D89149E31CE1}" srcOrd="1" destOrd="0" presId="urn:microsoft.com/office/officeart/2005/8/layout/list1"/>
    <dgm:cxn modelId="{71D6F7AA-9F15-4511-A69E-398897A80581}" type="presOf" srcId="{6396ADB6-00BF-41F2-B3F9-00D208A1786B}" destId="{CE0E0A10-4891-44CF-BA73-B643F9089C22}" srcOrd="0" destOrd="0" presId="urn:microsoft.com/office/officeart/2005/8/layout/list1"/>
    <dgm:cxn modelId="{9602379D-8ED1-4FDB-8F64-0CF661B1A86E}" srcId="{3C0D28D9-F70B-498B-AE37-B9E363A66615}" destId="{ACA2BD62-D247-4580-AA4C-3727126B4608}" srcOrd="0" destOrd="0" parTransId="{6A06C3D1-2A3B-4C8C-B60A-5857B4A8C3F0}" sibTransId="{D4C899D7-2DE6-48EE-BB73-47553A42B4C0}"/>
    <dgm:cxn modelId="{98AF3D35-83AC-4E28-913D-545B7FB101BE}" type="presOf" srcId="{3C0D28D9-F70B-498B-AE37-B9E363A66615}" destId="{AB12D6C7-0472-419E-B453-E51EA887361B}" srcOrd="0" destOrd="0" presId="urn:microsoft.com/office/officeart/2005/8/layout/list1"/>
    <dgm:cxn modelId="{5B9578DB-F841-419E-A074-755BBA42C731}" type="presOf" srcId="{949F0999-1555-4A49-852A-A12BE60AA2D6}" destId="{40FD0958-454C-45AE-A277-D1ACEADBC3E2}" srcOrd="0" destOrd="0" presId="urn:microsoft.com/office/officeart/2005/8/layout/list1"/>
    <dgm:cxn modelId="{1FCF9C8B-21C8-41CE-B632-5D42CA89A2FD}" type="presOf" srcId="{E195B4DA-9DDC-440A-AD3A-35C8BB5BCF32}" destId="{038B0057-2DAD-4613-8853-66DB1179CD83}" srcOrd="0" destOrd="0" presId="urn:microsoft.com/office/officeart/2005/8/layout/list1"/>
    <dgm:cxn modelId="{FF2EDE09-BEE5-48EB-B5CD-33A43F7839D0}" type="presOf" srcId="{090D590F-A441-4843-8B16-473442CB133B}" destId="{07EC393E-BD2B-44A9-8168-E9F41E2445E2}" srcOrd="1" destOrd="0" presId="urn:microsoft.com/office/officeart/2005/8/layout/list1"/>
    <dgm:cxn modelId="{0B1DBE28-418F-45F9-8635-94696E6AFF75}" type="presOf" srcId="{2B7E19FC-B2F5-4D80-822D-F7A7E0EE80E4}" destId="{6057B42B-EB41-4D83-AAF2-F57212018A7B}" srcOrd="0" destOrd="0" presId="urn:microsoft.com/office/officeart/2005/8/layout/list1"/>
    <dgm:cxn modelId="{C48D45BE-E38B-4407-8D8C-001E8C05AFBD}" srcId="{3C0D28D9-F70B-498B-AE37-B9E363A66615}" destId="{E195B4DA-9DDC-440A-AD3A-35C8BB5BCF32}" srcOrd="2" destOrd="0" parTransId="{D6FE378B-93C0-4CFE-ADAB-10B9802DF4CF}" sibTransId="{8C585036-4A0C-455C-AEA7-27AAE608B64F}"/>
    <dgm:cxn modelId="{149B8BC9-FDAC-43AE-8500-E45294ED2E4A}" type="presOf" srcId="{ACA2BD62-D247-4580-AA4C-3727126B4608}" destId="{A51D431A-9844-4A1C-8CA5-37F5BB3F9F63}" srcOrd="0" destOrd="0" presId="urn:microsoft.com/office/officeart/2005/8/layout/list1"/>
    <dgm:cxn modelId="{C703877E-9B9D-481B-88A6-40F045BABE52}" type="presOf" srcId="{090D590F-A441-4843-8B16-473442CB133B}" destId="{65DC53B0-A494-40D5-932D-7238649D6546}" srcOrd="0" destOrd="0" presId="urn:microsoft.com/office/officeart/2005/8/layout/list1"/>
    <dgm:cxn modelId="{8A48D438-E583-4E86-90E8-776D6F209A0D}" type="presParOf" srcId="{AB12D6C7-0472-419E-B453-E51EA887361B}" destId="{BB7166C9-A88A-43B2-A81A-6225E4FCF516}" srcOrd="0" destOrd="0" presId="urn:microsoft.com/office/officeart/2005/8/layout/list1"/>
    <dgm:cxn modelId="{9F9CD0FB-89FB-437B-B597-B1CF6EE7EBDE}" type="presParOf" srcId="{BB7166C9-A88A-43B2-A81A-6225E4FCF516}" destId="{A51D431A-9844-4A1C-8CA5-37F5BB3F9F63}" srcOrd="0" destOrd="0" presId="urn:microsoft.com/office/officeart/2005/8/layout/list1"/>
    <dgm:cxn modelId="{49B5351B-A3FC-4EA0-8DC3-9B8866DB81B6}" type="presParOf" srcId="{BB7166C9-A88A-43B2-A81A-6225E4FCF516}" destId="{2DA0F100-DE84-4478-9EAF-3D54F1158B3D}" srcOrd="1" destOrd="0" presId="urn:microsoft.com/office/officeart/2005/8/layout/list1"/>
    <dgm:cxn modelId="{FF1A5DF6-FF8E-40A1-B3D3-B2A74F335709}" type="presParOf" srcId="{AB12D6C7-0472-419E-B453-E51EA887361B}" destId="{72600501-0169-42B0-8BEE-8C0543239FC0}" srcOrd="1" destOrd="0" presId="urn:microsoft.com/office/officeart/2005/8/layout/list1"/>
    <dgm:cxn modelId="{533553FD-0A13-47DD-B826-64C011FCDC46}" type="presParOf" srcId="{AB12D6C7-0472-419E-B453-E51EA887361B}" destId="{6057B42B-EB41-4D83-AAF2-F57212018A7B}" srcOrd="2" destOrd="0" presId="urn:microsoft.com/office/officeart/2005/8/layout/list1"/>
    <dgm:cxn modelId="{A43A8B91-5914-476A-8558-DF33BCEA59D3}" type="presParOf" srcId="{AB12D6C7-0472-419E-B453-E51EA887361B}" destId="{7B2A3717-F5A1-4093-9F46-0C06E95A369D}" srcOrd="3" destOrd="0" presId="urn:microsoft.com/office/officeart/2005/8/layout/list1"/>
    <dgm:cxn modelId="{D328DF43-F281-486E-9981-88B4D9469725}" type="presParOf" srcId="{AB12D6C7-0472-419E-B453-E51EA887361B}" destId="{B93A9061-ACF7-4068-8AAD-96A3508CED36}" srcOrd="4" destOrd="0" presId="urn:microsoft.com/office/officeart/2005/8/layout/list1"/>
    <dgm:cxn modelId="{A1EB7145-E6F9-4386-BBDA-10C2DABF0E07}" type="presParOf" srcId="{B93A9061-ACF7-4068-8AAD-96A3508CED36}" destId="{65DC53B0-A494-40D5-932D-7238649D6546}" srcOrd="0" destOrd="0" presId="urn:microsoft.com/office/officeart/2005/8/layout/list1"/>
    <dgm:cxn modelId="{30C0D18C-3952-43DF-9797-34FA967EF3F1}" type="presParOf" srcId="{B93A9061-ACF7-4068-8AAD-96A3508CED36}" destId="{07EC393E-BD2B-44A9-8168-E9F41E2445E2}" srcOrd="1" destOrd="0" presId="urn:microsoft.com/office/officeart/2005/8/layout/list1"/>
    <dgm:cxn modelId="{A68BFE2A-6F25-48FE-AB64-C37547271031}" type="presParOf" srcId="{AB12D6C7-0472-419E-B453-E51EA887361B}" destId="{83DB0CE4-DECF-4EB5-B37B-C44B9163D4BA}" srcOrd="5" destOrd="0" presId="urn:microsoft.com/office/officeart/2005/8/layout/list1"/>
    <dgm:cxn modelId="{C271C57A-F201-4CFE-A33E-778C6C1F255B}" type="presParOf" srcId="{AB12D6C7-0472-419E-B453-E51EA887361B}" destId="{40FD0958-454C-45AE-A277-D1ACEADBC3E2}" srcOrd="6" destOrd="0" presId="urn:microsoft.com/office/officeart/2005/8/layout/list1"/>
    <dgm:cxn modelId="{61605EC7-8E10-4B74-9DB2-8C48EB05D24A}" type="presParOf" srcId="{AB12D6C7-0472-419E-B453-E51EA887361B}" destId="{B77CFAD3-8104-4E0B-81FE-D92B8B7BEDB0}" srcOrd="7" destOrd="0" presId="urn:microsoft.com/office/officeart/2005/8/layout/list1"/>
    <dgm:cxn modelId="{3E966CC7-30F3-4D77-BFFC-34B6500C7B6C}" type="presParOf" srcId="{AB12D6C7-0472-419E-B453-E51EA887361B}" destId="{D1D5BBEB-C8F2-4198-9E0F-28813434A2E7}" srcOrd="8" destOrd="0" presId="urn:microsoft.com/office/officeart/2005/8/layout/list1"/>
    <dgm:cxn modelId="{75F9CE56-FED8-4962-88E0-37814EEB6CA0}" type="presParOf" srcId="{D1D5BBEB-C8F2-4198-9E0F-28813434A2E7}" destId="{038B0057-2DAD-4613-8853-66DB1179CD83}" srcOrd="0" destOrd="0" presId="urn:microsoft.com/office/officeart/2005/8/layout/list1"/>
    <dgm:cxn modelId="{B0C74D22-4B9E-4FCB-8FCA-088759528433}" type="presParOf" srcId="{D1D5BBEB-C8F2-4198-9E0F-28813434A2E7}" destId="{83DCB31E-741E-4BD1-9EE8-D89149E31CE1}" srcOrd="1" destOrd="0" presId="urn:microsoft.com/office/officeart/2005/8/layout/list1"/>
    <dgm:cxn modelId="{B970AB1D-8711-4128-BFB4-16DB97E8DF27}" type="presParOf" srcId="{AB12D6C7-0472-419E-B453-E51EA887361B}" destId="{6A804992-A483-4CD1-BF9D-A3EADF3420B3}" srcOrd="9" destOrd="0" presId="urn:microsoft.com/office/officeart/2005/8/layout/list1"/>
    <dgm:cxn modelId="{B802264B-AC11-489C-B723-B986B461BCA9}" type="presParOf" srcId="{AB12D6C7-0472-419E-B453-E51EA887361B}" destId="{CE0E0A10-4891-44CF-BA73-B643F9089C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1BBB7C6D-D94A-4C9E-945B-EB78C66EA6E3}" type="datetimeFigureOut">
              <a:rPr lang="pt-BR"/>
              <a:pPr>
                <a:defRPr/>
              </a:pPr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B1454212-4FAC-49D2-92A4-D7EF86E343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44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573EDC0-1373-42C3-A293-D904E80411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790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98" indent="-27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5BF9F-74FE-4577-AD94-E7EC05006FCC}" type="slidenum">
              <a:rPr lang="pt-BR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9070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98" indent="-27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A850B81-E778-4574-A35C-6E7A20F8809A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9099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798" indent="-27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2766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3873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4980" indent="-2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0EB9C1-06D1-430E-B191-3C082CDB8F85}" type="slidenum">
              <a:rPr lang="pt-BR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0564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oco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2F718E1-45B4-4C86-9A9D-118375AFD31A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72225"/>
            <a:ext cx="384175" cy="365125"/>
          </a:xfrm>
        </p:spPr>
        <p:txBody>
          <a:bodyPr anchor="b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14F85BE-F7EA-4591-AE69-580D190B71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0462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4AAD626-4709-4E8B-8E29-FD4C2BE9C22B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E31D843-B367-4414-A313-6400F0758B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95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A46150D-6758-4710-9610-0019333B3E1C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F2DB43D-C0F1-4C79-9EBD-612EA532D3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4371"/>
      </p:ext>
    </p:extLst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1F00A8A-BE0E-4F42-8BFF-4F67E70EBB3E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788CC87-B43B-4645-9BC1-127B6076EC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384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47B5264-5F28-4415-8D30-8CC47EF1F6E6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1E8465B-A896-431F-9AC0-07452D0EC4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12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D124816-83D1-4977-8F15-42A31A8D0C84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59C4187-7D38-4DFA-BF2E-64AFD64378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32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CD0BBBF-B0B0-492A-839B-EEC92FB1D8D5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42F88E6-7C4D-4201-ADD8-F8E3619BFB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32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98FF8F6-0148-4C09-9A9E-F5D50C6E8ABA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DBF6B6-CDEF-4EB7-A65D-CD6A2B8BDF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566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660775"/>
            <a:ext cx="9144000" cy="3224213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444875"/>
            <a:ext cx="9144000" cy="215900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8196" name="Picture 4" descr="BNDES_Branco_TagH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884738"/>
            <a:ext cx="40322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941388"/>
            <a:ext cx="6821488" cy="722312"/>
          </a:xfrm>
        </p:spPr>
        <p:txBody>
          <a:bodyPr anchor="ctr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1590675"/>
            <a:ext cx="6007100" cy="574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409700" y="2592388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2855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FC665A-85DF-4731-91BC-15F1D951B8A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26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11830-81C9-43B9-916F-5E526CC519D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undo bloco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62088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520"/>
            <a:ext cx="8229600" cy="52136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72225"/>
            <a:ext cx="384175" cy="365125"/>
          </a:xfrm>
        </p:spPr>
        <p:txBody>
          <a:bodyPr anchor="b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b="1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D3F7746-F2BA-4DE3-9500-C3C4AE2D20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3333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557338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557338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7A15C7-D435-4A1E-AF92-B643D943805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49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2FC68B-5CCF-49B2-9586-306537C6835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43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BC41E-17A7-4EED-8633-F77342856BD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66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EAA9C-34EB-44F9-A47B-F3BB1B7CC7C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6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338584-7DF5-4B23-9D61-D0F18464BFA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88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A67CFF-BCDF-499A-A239-730329278D9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2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F9EBD9-B94D-4110-B36F-7DD3B9022046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1788" y="158750"/>
            <a:ext cx="2038350" cy="54371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158750"/>
            <a:ext cx="5962650" cy="54371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D107C-FCAB-4B3E-9FE9-FA31DB0DE3B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05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58750"/>
            <a:ext cx="6292850" cy="4762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66738" y="1557338"/>
            <a:ext cx="8153400" cy="40386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79DC33-413C-4FCC-9967-C85E150068C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91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58750"/>
            <a:ext cx="6292850" cy="4762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557338"/>
            <a:ext cx="4000500" cy="4038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557338"/>
            <a:ext cx="4000500" cy="4038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CC54B3-C590-46DB-A491-04AB46472E3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4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undo bloc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62088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520"/>
            <a:ext cx="8229600" cy="52136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72225"/>
            <a:ext cx="384175" cy="365125"/>
          </a:xfrm>
        </p:spPr>
        <p:txBody>
          <a:bodyPr anchor="b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b="1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1F00F6-8CF0-4612-BF2A-1F77067179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8898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undo bloco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62088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520"/>
            <a:ext cx="8229600" cy="52136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72225"/>
            <a:ext cx="384175" cy="365125"/>
          </a:xfrm>
        </p:spPr>
        <p:txBody>
          <a:bodyPr anchor="b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b="1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74A9CB-FA44-4968-BC41-386AE5793B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1746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undo bloco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"/>
            <a:ext cx="8229600" cy="62088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520"/>
            <a:ext cx="8229600" cy="52136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72225"/>
            <a:ext cx="384175" cy="365125"/>
          </a:xfrm>
        </p:spPr>
        <p:txBody>
          <a:bodyPr anchor="b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b="1">
                <a:solidFill>
                  <a:prstClr val="white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D9117BA-FBE3-48BE-A4AB-BD01421703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7619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3B0CC2-CAC3-46C8-8606-1EB8EF214D09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F78FC9C-E8D9-4429-B428-3B94561142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22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56BB011-BE74-4F22-8A11-C463D74D6036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603CAE4-F6AC-4529-AF74-BF29D110B2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19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D48D9B0-3D20-42F7-8792-9FF7F9B09118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BC41769-F237-4C95-975F-54138B5A4A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574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A20F059-145C-47BB-83FF-4C332AA2352F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FD3BB33-F54C-44BF-B86A-38A9185309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47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BD26D80-3F4E-4747-A9F5-DC8B31A512C4}" type="datetime1">
              <a:rPr lang="en-US"/>
              <a:pPr>
                <a:defRPr/>
              </a:pPr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3FC0554-D741-45F5-BF06-47C2EE6144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93" r:id="rId1"/>
    <p:sldLayoutId id="2147489094" r:id="rId2"/>
    <p:sldLayoutId id="2147489095" r:id="rId3"/>
    <p:sldLayoutId id="2147489096" r:id="rId4"/>
    <p:sldLayoutId id="2147489097" r:id="rId5"/>
    <p:sldLayoutId id="2147489098" r:id="rId6"/>
    <p:sldLayoutId id="2147489099" r:id="rId7"/>
    <p:sldLayoutId id="2147489100" r:id="rId8"/>
    <p:sldLayoutId id="2147489101" r:id="rId9"/>
    <p:sldLayoutId id="2147489102" r:id="rId10"/>
    <p:sldLayoutId id="2147489103" r:id="rId11"/>
    <p:sldLayoutId id="2147489104" r:id="rId12"/>
    <p:sldLayoutId id="2147489105" r:id="rId13"/>
    <p:sldLayoutId id="2147489106" r:id="rId14"/>
    <p:sldLayoutId id="2147489107" r:id="rId15"/>
    <p:sldLayoutId id="2147489108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11113"/>
            <a:ext cx="9144000" cy="908051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36613"/>
            <a:ext cx="9144000" cy="144462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7172" name="Picture 4" descr="BNDES_Branco pe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257175"/>
            <a:ext cx="1371600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58750"/>
            <a:ext cx="6292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da apresentação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57338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5356BE-31E9-450D-8A12-86FCB4D4DA48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75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10" r:id="rId1"/>
    <p:sldLayoutId id="2147489111" r:id="rId2"/>
    <p:sldLayoutId id="2147489112" r:id="rId3"/>
    <p:sldLayoutId id="2147489113" r:id="rId4"/>
    <p:sldLayoutId id="2147489114" r:id="rId5"/>
    <p:sldLayoutId id="2147489115" r:id="rId6"/>
    <p:sldLayoutId id="2147489116" r:id="rId7"/>
    <p:sldLayoutId id="2147489117" r:id="rId8"/>
    <p:sldLayoutId id="2147489118" r:id="rId9"/>
    <p:sldLayoutId id="2147489119" r:id="rId10"/>
    <p:sldLayoutId id="2147489120" r:id="rId11"/>
    <p:sldLayoutId id="2147489121" r:id="rId12"/>
    <p:sldLayoutId id="214748912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27263" y="1052512"/>
            <a:ext cx="6875462" cy="7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1pPr>
            <a:lvl2pPr marL="742950" indent="-28575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2pPr>
            <a:lvl3pPr marL="1143000" indent="-22860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3pPr>
            <a:lvl4pPr marL="1600200" indent="-22860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4pPr>
            <a:lvl5pPr marL="2057400" indent="-22860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"/>
              </a:spcBef>
              <a:defRPr/>
            </a:pPr>
            <a:r>
              <a:rPr lang="pt-BR" sz="3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</a:rPr>
              <a:t>Aeroportos Regionais</a:t>
            </a:r>
            <a:endParaRPr lang="pt-BR" sz="2000" kern="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48657" y="5733256"/>
            <a:ext cx="66595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1pPr>
            <a:lvl2pPr marL="742950" indent="-28575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2pPr>
            <a:lvl3pPr marL="1143000" indent="-22860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3pPr>
            <a:lvl4pPr marL="1600200" indent="-22860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4pPr>
            <a:lvl5pPr marL="2057400" indent="-228600"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700" b="1">
                <a:solidFill>
                  <a:srgbClr val="6600CC"/>
                </a:solidFill>
                <a:latin typeface="Arial Rounded MT Bold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20000"/>
              </a:spcBef>
              <a:defRPr/>
            </a:pPr>
            <a:r>
              <a:rPr lang="pt-BR" sz="2000" kern="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Novembro de 2016</a:t>
            </a:r>
            <a:endParaRPr lang="pt-BR" sz="2800" kern="0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Image result for fin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88" y="2738438"/>
            <a:ext cx="2984500" cy="1355725"/>
          </a:xfrm>
          <a:prstGeom prst="rect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de cantos arredondados 14"/>
          <p:cNvSpPr/>
          <p:nvPr/>
        </p:nvSpPr>
        <p:spPr>
          <a:xfrm>
            <a:off x="9810750" y="1949450"/>
            <a:ext cx="3779838" cy="472281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0F9947-EC70-4524-B8B2-F20892C60128}" type="slidenum">
              <a:rPr lang="pt-BR" altLang="pt-BR" sz="12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509" name="Título 1"/>
          <p:cNvSpPr>
            <a:spLocks noGrp="1"/>
          </p:cNvSpPr>
          <p:nvPr>
            <p:ph type="title"/>
          </p:nvPr>
        </p:nvSpPr>
        <p:spPr>
          <a:xfrm>
            <a:off x="506413" y="-36513"/>
            <a:ext cx="8229600" cy="620713"/>
          </a:xfrm>
        </p:spPr>
        <p:txBody>
          <a:bodyPr/>
          <a:lstStyle/>
          <a:p>
            <a:r>
              <a:rPr lang="pt-BR" altLang="pt-BR" sz="2900" b="1" smtClean="0"/>
              <a:t>Condições de Financiamento Divulgadas</a:t>
            </a:r>
          </a:p>
        </p:txBody>
      </p:sp>
      <p:grpSp>
        <p:nvGrpSpPr>
          <p:cNvPr id="21510" name="Grupo 21503"/>
          <p:cNvGrpSpPr>
            <a:grpSpLocks/>
          </p:cNvGrpSpPr>
          <p:nvPr/>
        </p:nvGrpSpPr>
        <p:grpSpPr bwMode="auto">
          <a:xfrm>
            <a:off x="6300788" y="2677889"/>
            <a:ext cx="2741612" cy="1868488"/>
            <a:chOff x="6300192" y="2344237"/>
            <a:chExt cx="2742203" cy="1868634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6300192" y="2344237"/>
              <a:ext cx="2742203" cy="1768613"/>
            </a:xfrm>
            <a:prstGeom prst="roundRect">
              <a:avLst/>
            </a:pr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6377996" y="2476010"/>
              <a:ext cx="2664399" cy="461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latin typeface="+mj-lt"/>
                </a:rPr>
                <a:t>Debêntures</a:t>
              </a:r>
              <a:endParaRPr lang="pt-BR" sz="2400" dirty="0">
                <a:latin typeface="+mj-lt"/>
              </a:endParaRPr>
            </a:p>
          </p:txBody>
        </p:sp>
        <p:sp>
          <p:nvSpPr>
            <p:cNvPr id="28" name="Retângulo 22"/>
            <p:cNvSpPr>
              <a:spLocks noChangeArrowheads="1"/>
            </p:cNvSpPr>
            <p:nvPr/>
          </p:nvSpPr>
          <p:spPr bwMode="auto">
            <a:xfrm>
              <a:off x="6377996" y="2888793"/>
              <a:ext cx="2664399" cy="1324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BNDES pode subscrever até 50% do total emitido de debêntures</a:t>
              </a:r>
            </a:p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 </a:t>
              </a:r>
            </a:p>
          </p:txBody>
        </p:sp>
      </p:grpSp>
      <p:grpSp>
        <p:nvGrpSpPr>
          <p:cNvPr id="21511" name="Grupo 1"/>
          <p:cNvGrpSpPr>
            <a:grpSpLocks/>
          </p:cNvGrpSpPr>
          <p:nvPr/>
        </p:nvGrpSpPr>
        <p:grpSpPr bwMode="auto">
          <a:xfrm>
            <a:off x="179388" y="1528763"/>
            <a:ext cx="2520950" cy="3844925"/>
            <a:chOff x="251520" y="980728"/>
            <a:chExt cx="2520280" cy="3252343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251520" y="986099"/>
              <a:ext cx="2520280" cy="3246972"/>
            </a:xfrm>
            <a:prstGeom prst="roundRect">
              <a:avLst/>
            </a:pr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tângulo 4"/>
            <p:cNvSpPr>
              <a:spLocks noChangeArrowheads="1"/>
            </p:cNvSpPr>
            <p:nvPr/>
          </p:nvSpPr>
          <p:spPr bwMode="auto">
            <a:xfrm>
              <a:off x="251520" y="1723315"/>
              <a:ext cx="2520280" cy="85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TJLP</a:t>
              </a:r>
            </a:p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+ Spread do BNDES (1,9% a 4,87% a.a.)</a:t>
              </a:r>
            </a:p>
          </p:txBody>
        </p:sp>
        <p:sp>
          <p:nvSpPr>
            <p:cNvPr id="10" name="Retângulo 7"/>
            <p:cNvSpPr>
              <a:spLocks noChangeArrowheads="1"/>
            </p:cNvSpPr>
            <p:nvPr/>
          </p:nvSpPr>
          <p:spPr bwMode="auto">
            <a:xfrm>
              <a:off x="251520" y="2973493"/>
              <a:ext cx="2520280" cy="111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TJLP</a:t>
              </a:r>
            </a:p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+ 2,0% ao ano</a:t>
              </a:r>
            </a:p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+ Spread Agente financeiro</a:t>
              </a:r>
            </a:p>
          </p:txBody>
        </p:sp>
        <p:sp>
          <p:nvSpPr>
            <p:cNvPr id="12" name="Retângulo 12"/>
            <p:cNvSpPr>
              <a:spLocks noChangeArrowheads="1"/>
            </p:cNvSpPr>
            <p:nvPr/>
          </p:nvSpPr>
          <p:spPr bwMode="auto">
            <a:xfrm>
              <a:off x="251520" y="1390292"/>
              <a:ext cx="2520280" cy="33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 u="sng" dirty="0" smtClean="0">
                  <a:latin typeface="+mn-lt"/>
                </a:rPr>
                <a:t>Apoio Direto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51520" y="980728"/>
              <a:ext cx="2520280" cy="4619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latin typeface="+mj-lt"/>
                </a:rPr>
                <a:t>Taxas de Juros</a:t>
              </a:r>
              <a:endParaRPr lang="pt-BR" sz="2400" dirty="0">
                <a:latin typeface="+mj-lt"/>
              </a:endParaRPr>
            </a:p>
          </p:txBody>
        </p:sp>
        <p:sp>
          <p:nvSpPr>
            <p:cNvPr id="34" name="Retângulo 12"/>
            <p:cNvSpPr>
              <a:spLocks noChangeArrowheads="1"/>
            </p:cNvSpPr>
            <p:nvPr/>
          </p:nvSpPr>
          <p:spPr bwMode="auto">
            <a:xfrm>
              <a:off x="251520" y="2676726"/>
              <a:ext cx="2520280" cy="33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 u="sng" dirty="0" smtClean="0">
                  <a:latin typeface="+mn-lt"/>
                </a:rPr>
                <a:t>Apoio Indireto</a:t>
              </a:r>
            </a:p>
          </p:txBody>
        </p:sp>
      </p:grpSp>
      <p:grpSp>
        <p:nvGrpSpPr>
          <p:cNvPr id="21512" name="Grupo 3"/>
          <p:cNvGrpSpPr>
            <a:grpSpLocks/>
          </p:cNvGrpSpPr>
          <p:nvPr/>
        </p:nvGrpSpPr>
        <p:grpSpPr bwMode="auto">
          <a:xfrm>
            <a:off x="2987675" y="908050"/>
            <a:ext cx="3132138" cy="1773238"/>
            <a:chOff x="6588223" y="709702"/>
            <a:chExt cx="2664297" cy="1772565"/>
          </a:xfrm>
        </p:grpSpPr>
        <p:sp>
          <p:nvSpPr>
            <p:cNvPr id="36" name="Retângulo de cantos arredondados 35"/>
            <p:cNvSpPr/>
            <p:nvPr/>
          </p:nvSpPr>
          <p:spPr>
            <a:xfrm>
              <a:off x="6588223" y="709702"/>
              <a:ext cx="2664297" cy="1567855"/>
            </a:xfrm>
            <a:prstGeom prst="roundRect">
              <a:avLst/>
            </a:pr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588223" y="738266"/>
              <a:ext cx="2664297" cy="4617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latin typeface="+mj-lt"/>
                </a:rPr>
                <a:t>Amortização</a:t>
              </a:r>
              <a:endParaRPr lang="pt-BR" sz="2400" dirty="0">
                <a:latin typeface="+mj-lt"/>
              </a:endParaRPr>
            </a:p>
          </p:txBody>
        </p:sp>
        <p:sp>
          <p:nvSpPr>
            <p:cNvPr id="37" name="Retângulo 4"/>
            <p:cNvSpPr>
              <a:spLocks noChangeArrowheads="1"/>
            </p:cNvSpPr>
            <p:nvPr/>
          </p:nvSpPr>
          <p:spPr bwMode="auto">
            <a:xfrm>
              <a:off x="6588223" y="1158794"/>
              <a:ext cx="2664297" cy="132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b="1" u="sng" dirty="0">
                  <a:latin typeface="+mn-lt"/>
                </a:rPr>
                <a:t>SAC</a:t>
              </a:r>
            </a:p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Prazo máx. de </a:t>
              </a:r>
              <a:r>
                <a:rPr lang="pt-BR" altLang="pt-BR" sz="2000" b="1" u="sng" dirty="0" smtClean="0">
                  <a:latin typeface="+mn-lt"/>
                </a:rPr>
                <a:t>15 anos</a:t>
              </a:r>
            </a:p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(carência + amortização)</a:t>
              </a:r>
            </a:p>
          </p:txBody>
        </p:sp>
      </p:grp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2838425" y="4292600"/>
            <a:ext cx="3533775" cy="1812925"/>
            <a:chOff x="2478538" y="4280778"/>
            <a:chExt cx="3533622" cy="1812518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2478538" y="4280778"/>
              <a:ext cx="3533622" cy="1812518"/>
            </a:xfrm>
            <a:prstGeom prst="roundRect">
              <a:avLst/>
            </a:pr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Retângulo 3"/>
            <p:cNvSpPr>
              <a:spLocks noChangeArrowheads="1"/>
            </p:cNvSpPr>
            <p:nvPr/>
          </p:nvSpPr>
          <p:spPr bwMode="auto">
            <a:xfrm>
              <a:off x="2478538" y="4758509"/>
              <a:ext cx="3533622" cy="132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Financiamento Máximo de 40%</a:t>
              </a:r>
            </a:p>
            <a:p>
              <a:pPr algn="ctr" eaLnBrk="1" hangingPunct="1">
                <a:defRPr/>
              </a:pPr>
              <a:r>
                <a:rPr lang="pt-BR" altLang="pt-BR" sz="2000" i="1" dirty="0" err="1" smtClean="0">
                  <a:latin typeface="+mn-lt"/>
                </a:rPr>
                <a:t>Equity</a:t>
              </a:r>
              <a:r>
                <a:rPr lang="pt-BR" altLang="pt-BR" sz="2000" dirty="0" smtClean="0">
                  <a:latin typeface="+mn-lt"/>
                </a:rPr>
                <a:t> Mínimo de 20%</a:t>
              </a:r>
            </a:p>
            <a:p>
              <a:pPr algn="ctr" eaLnBrk="1" hangingPunct="1">
                <a:defRPr/>
              </a:pPr>
              <a:r>
                <a:rPr lang="pt-BR" altLang="pt-BR" sz="2000" dirty="0" smtClean="0">
                  <a:latin typeface="+mn-lt"/>
                </a:rPr>
                <a:t>Financiamento somente ao 1º ciclo de investimentos</a:t>
              </a: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2984929" y="4336329"/>
              <a:ext cx="2520841" cy="4618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latin typeface="+mj-lt"/>
                </a:rPr>
                <a:t>Participação</a:t>
              </a:r>
              <a:endParaRPr lang="pt-BR" sz="2400" dirty="0">
                <a:latin typeface="+mj-lt"/>
              </a:endParaRPr>
            </a:p>
          </p:txBody>
        </p:sp>
      </p:grpSp>
      <p:sp>
        <p:nvSpPr>
          <p:cNvPr id="45" name="Elipse 44"/>
          <p:cNvSpPr/>
          <p:nvPr/>
        </p:nvSpPr>
        <p:spPr>
          <a:xfrm>
            <a:off x="6516688" y="1196752"/>
            <a:ext cx="2303462" cy="13160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ICSD mínimo de 1,3</a:t>
            </a:r>
          </a:p>
        </p:txBody>
      </p:sp>
    </p:spTree>
    <p:extLst>
      <p:ext uri="{BB962C8B-B14F-4D97-AF65-F5344CB8AC3E}">
        <p14:creationId xmlns:p14="http://schemas.microsoft.com/office/powerpoint/2010/main" val="3210855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140200" y="1658938"/>
            <a:ext cx="3779838" cy="47228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4E7EA2-ED53-43CD-8C6D-DFA68572EC81}" type="slidenum">
              <a:rPr lang="pt-BR" altLang="pt-BR" sz="12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Estruturação do Financiamento</a:t>
            </a:r>
            <a:endParaRPr lang="pt-BR" altLang="pt-BR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896099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-324544" y="6167140"/>
            <a:ext cx="8064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  <a:spcBef>
                <a:spcPts val="1200"/>
              </a:spcBef>
              <a:buNone/>
              <a:defRPr/>
            </a:pPr>
            <a:r>
              <a:rPr lang="pt-BR" altLang="pt-BR" sz="1000" dirty="0" smtClean="0">
                <a:solidFill>
                  <a:schemeClr val="bg1">
                    <a:lumMod val="65000"/>
                  </a:schemeClr>
                </a:solidFill>
              </a:rPr>
              <a:t>Informações Disponíveis </a:t>
            </a:r>
            <a:r>
              <a:rPr lang="pt-BR" altLang="pt-BR" sz="1000" dirty="0">
                <a:solidFill>
                  <a:schemeClr val="bg1">
                    <a:lumMod val="65000"/>
                  </a:schemeClr>
                </a:solidFill>
              </a:rPr>
              <a:t>emhttp://</a:t>
            </a:r>
            <a:r>
              <a:rPr lang="pt-BR" altLang="pt-BR" sz="1000" dirty="0" smtClean="0">
                <a:solidFill>
                  <a:schemeClr val="bg1">
                    <a:lumMod val="65000"/>
                  </a:schemeClr>
                </a:solidFill>
              </a:rPr>
              <a:t>www.bndes.gov.br/wps/portal/site/home/financiamento/produto/bndes-finem-infraestrutura-aeroportuaria</a:t>
            </a:r>
          </a:p>
        </p:txBody>
      </p:sp>
      <p:sp>
        <p:nvSpPr>
          <p:cNvPr id="10" name="Elipse 9"/>
          <p:cNvSpPr/>
          <p:nvPr/>
        </p:nvSpPr>
        <p:spPr>
          <a:xfrm>
            <a:off x="3707904" y="2204864"/>
            <a:ext cx="4752528" cy="2376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 smtClean="0"/>
              <a:t>Condições referenciais de financiamento disponíveis no site do BNDES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20468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en-US" sz="2400" b="1" kern="0" dirty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lang="en-US" altLang="en-US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0755E1-9C06-4F2F-9ABD-A4A941975549}" type="slidenum">
              <a:rPr lang="pt-BR" altLang="en-US" sz="12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tângulo 1"/>
          <p:cNvSpPr/>
          <p:nvPr>
            <p:custDataLst>
              <p:tags r:id="rId1"/>
            </p:custDataLst>
          </p:nvPr>
        </p:nvSpPr>
        <p:spPr>
          <a:xfrm>
            <a:off x="4570413" y="1374676"/>
            <a:ext cx="4573587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788024" y="3645024"/>
            <a:ext cx="4104456" cy="50482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85725" indent="0" eaLnBrk="1" hangingPunct="1">
              <a:spcBef>
                <a:spcPts val="600"/>
              </a:spcBef>
              <a:buFontTx/>
              <a:buNone/>
              <a:defRPr sz="1600" b="1" kern="0">
                <a:solidFill>
                  <a:schemeClr val="bg1"/>
                </a:solidFill>
                <a:latin typeface="+mn-lt"/>
              </a:defRPr>
            </a:lvl1pPr>
            <a:lvl2pPr marL="347663" indent="-174625" eaLnBrk="1" hangingPunct="1">
              <a:spcBef>
                <a:spcPts val="600"/>
              </a:spcBef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512763" indent="-165100" eaLnBrk="1" hangingPunct="1">
              <a:spcBef>
                <a:spcPts val="600"/>
              </a:spcBef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pt-BR" sz="1800" dirty="0" smtClean="0"/>
              <a:t>Modelos para Execução de Investimentos</a:t>
            </a:r>
            <a:endParaRPr lang="pt-BR" sz="1800" dirty="0"/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788024" y="4653954"/>
            <a:ext cx="4104456" cy="50323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85725" indent="0" eaLnBrk="1" hangingPunct="1">
              <a:spcBef>
                <a:spcPts val="600"/>
              </a:spcBef>
              <a:buFontTx/>
              <a:buNone/>
              <a:defRPr sz="1600" b="1" kern="0">
                <a:solidFill>
                  <a:schemeClr val="bg1"/>
                </a:solidFill>
                <a:latin typeface="+mn-lt"/>
              </a:defRPr>
            </a:lvl1pPr>
            <a:lvl2pPr marL="347663" indent="-174625" eaLnBrk="1" hangingPunct="1">
              <a:spcBef>
                <a:spcPts val="600"/>
              </a:spcBef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512763" indent="-165100" eaLnBrk="1" hangingPunct="1">
              <a:spcBef>
                <a:spcPts val="600"/>
              </a:spcBef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pt-BR" sz="1800" dirty="0" smtClean="0"/>
              <a:t>Processo de Análise do Financiamento</a:t>
            </a:r>
            <a:endParaRPr lang="pt-BR" sz="1800" dirty="0"/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788024" y="2564904"/>
            <a:ext cx="4104456" cy="50323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85725" indent="0" eaLnBrk="1" hangingPunct="1">
              <a:spcBef>
                <a:spcPts val="600"/>
              </a:spcBef>
              <a:buFontTx/>
              <a:buNone/>
              <a:defRPr sz="1600" b="1" kern="0">
                <a:solidFill>
                  <a:schemeClr val="bg1"/>
                </a:solidFill>
                <a:latin typeface="+mn-lt"/>
              </a:defRPr>
            </a:lvl1pPr>
            <a:lvl2pPr marL="347663" indent="-174625" eaLnBrk="1" hangingPunct="1">
              <a:spcBef>
                <a:spcPts val="600"/>
              </a:spcBef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512763" indent="-165100" eaLnBrk="1" hangingPunct="1">
              <a:spcBef>
                <a:spcPts val="600"/>
              </a:spcBef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pt-BR" sz="1800" dirty="0" smtClean="0"/>
              <a:t>A Lógica do Setor Aeroportuário</a:t>
            </a:r>
            <a:endParaRPr lang="pt-BR" sz="1800" dirty="0"/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4788024" y="1590700"/>
            <a:ext cx="4104456" cy="50323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85725" indent="0" eaLnBrk="1" hangingPunct="1">
              <a:spcBef>
                <a:spcPts val="600"/>
              </a:spcBef>
              <a:buFontTx/>
              <a:buNone/>
              <a:defRPr sz="1600" b="1" kern="0">
                <a:solidFill>
                  <a:schemeClr val="bg1"/>
                </a:solidFill>
                <a:latin typeface="+mn-lt"/>
              </a:defRPr>
            </a:lvl1pPr>
            <a:lvl2pPr marL="347663" indent="-174625" eaLnBrk="1" hangingPunct="1">
              <a:spcBef>
                <a:spcPts val="600"/>
              </a:spcBef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512763" indent="-165100" eaLnBrk="1" hangingPunct="1">
              <a:spcBef>
                <a:spcPts val="600"/>
              </a:spcBef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pt-BR" sz="1800" dirty="0" smtClean="0"/>
              <a:t>Histórico de Atuação do BNDES </a:t>
            </a:r>
            <a:endParaRPr lang="pt-BR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74676"/>
            <a:ext cx="4505789" cy="3998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17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0" y="6372232"/>
            <a:ext cx="384202" cy="365125"/>
          </a:xfrm>
          <a:prstGeom prst="rect">
            <a:avLst/>
          </a:prstGeom>
        </p:spPr>
        <p:txBody>
          <a:bodyPr/>
          <a:lstStyle/>
          <a:p>
            <a:fld id="{3F878B93-D9AE-574E-A4D0-E145DFBABBE0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7313" y="0"/>
            <a:ext cx="8229600" cy="620713"/>
          </a:xfrm>
        </p:spPr>
        <p:txBody>
          <a:bodyPr/>
          <a:lstStyle/>
          <a:p>
            <a:pPr>
              <a:defRPr/>
            </a:pPr>
            <a:r>
              <a:rPr lang="pt-BR" altLang="en-US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Apoio do BNDES no Planejamento do Setor Aéreo</a:t>
            </a:r>
            <a:endParaRPr lang="en-US" altLang="en-US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Título 5"/>
          <p:cNvSpPr txBox="1">
            <a:spLocks/>
          </p:cNvSpPr>
          <p:nvPr/>
        </p:nvSpPr>
        <p:spPr bwMode="auto">
          <a:xfrm>
            <a:off x="189732" y="989183"/>
            <a:ext cx="86304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pt-BR" altLang="pt-BR" sz="1600" b="1" dirty="0" smtClean="0">
                <a:latin typeface="Optimum" pitchFamily="2" charset="0"/>
              </a:rPr>
              <a:t>O BNDES participou desde a fase de diagnóstico de prioridades do setor até a implementação das concessões:</a:t>
            </a:r>
          </a:p>
        </p:txBody>
      </p:sp>
      <p:sp>
        <p:nvSpPr>
          <p:cNvPr id="24" name="Forma livre 23"/>
          <p:cNvSpPr/>
          <p:nvPr/>
        </p:nvSpPr>
        <p:spPr>
          <a:xfrm>
            <a:off x="241300" y="1798722"/>
            <a:ext cx="3149600" cy="1258887"/>
          </a:xfrm>
          <a:custGeom>
            <a:avLst/>
            <a:gdLst>
              <a:gd name="connsiteX0" fmla="*/ 0 w 3150210"/>
              <a:gd name="connsiteY0" fmla="*/ 0 h 1260084"/>
              <a:gd name="connsiteX1" fmla="*/ 2520168 w 3150210"/>
              <a:gd name="connsiteY1" fmla="*/ 0 h 1260084"/>
              <a:gd name="connsiteX2" fmla="*/ 3150210 w 3150210"/>
              <a:gd name="connsiteY2" fmla="*/ 630042 h 1260084"/>
              <a:gd name="connsiteX3" fmla="*/ 2520168 w 3150210"/>
              <a:gd name="connsiteY3" fmla="*/ 1260084 h 1260084"/>
              <a:gd name="connsiteX4" fmla="*/ 0 w 3150210"/>
              <a:gd name="connsiteY4" fmla="*/ 1260084 h 1260084"/>
              <a:gd name="connsiteX5" fmla="*/ 0 w 3150210"/>
              <a:gd name="connsiteY5" fmla="*/ 0 h 126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210" h="1260084">
                <a:moveTo>
                  <a:pt x="0" y="0"/>
                </a:moveTo>
                <a:lnTo>
                  <a:pt x="2520168" y="0"/>
                </a:lnTo>
                <a:lnTo>
                  <a:pt x="3150210" y="630042"/>
                </a:lnTo>
                <a:lnTo>
                  <a:pt x="2520168" y="1260084"/>
                </a:lnTo>
                <a:lnTo>
                  <a:pt x="0" y="1260084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54686" tIns="77343" rIns="353693" bIns="77343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kern="0" dirty="0">
                <a:solidFill>
                  <a:prstClr val="white"/>
                </a:solidFill>
                <a:latin typeface="Optimum" pitchFamily="2" charset="0"/>
                <a:ea typeface="+mn-ea"/>
              </a:rPr>
              <a:t>Diagnóstico</a:t>
            </a:r>
          </a:p>
        </p:txBody>
      </p:sp>
      <p:sp>
        <p:nvSpPr>
          <p:cNvPr id="25" name="Forma livre 24"/>
          <p:cNvSpPr/>
          <p:nvPr/>
        </p:nvSpPr>
        <p:spPr>
          <a:xfrm>
            <a:off x="2762250" y="1798722"/>
            <a:ext cx="3538538" cy="1258887"/>
          </a:xfrm>
          <a:custGeom>
            <a:avLst/>
            <a:gdLst>
              <a:gd name="connsiteX0" fmla="*/ 0 w 3538725"/>
              <a:gd name="connsiteY0" fmla="*/ 0 h 1260084"/>
              <a:gd name="connsiteX1" fmla="*/ 2908683 w 3538725"/>
              <a:gd name="connsiteY1" fmla="*/ 0 h 1260084"/>
              <a:gd name="connsiteX2" fmla="*/ 3538725 w 3538725"/>
              <a:gd name="connsiteY2" fmla="*/ 630042 h 1260084"/>
              <a:gd name="connsiteX3" fmla="*/ 2908683 w 3538725"/>
              <a:gd name="connsiteY3" fmla="*/ 1260084 h 1260084"/>
              <a:gd name="connsiteX4" fmla="*/ 0 w 3538725"/>
              <a:gd name="connsiteY4" fmla="*/ 1260084 h 1260084"/>
              <a:gd name="connsiteX5" fmla="*/ 630042 w 3538725"/>
              <a:gd name="connsiteY5" fmla="*/ 630042 h 1260084"/>
              <a:gd name="connsiteX6" fmla="*/ 0 w 3538725"/>
              <a:gd name="connsiteY6" fmla="*/ 0 h 126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8725" h="1260084">
                <a:moveTo>
                  <a:pt x="0" y="0"/>
                </a:moveTo>
                <a:lnTo>
                  <a:pt x="2908683" y="0"/>
                </a:lnTo>
                <a:lnTo>
                  <a:pt x="3538725" y="630042"/>
                </a:lnTo>
                <a:lnTo>
                  <a:pt x="2908683" y="1260084"/>
                </a:lnTo>
                <a:lnTo>
                  <a:pt x="0" y="1260084"/>
                </a:lnTo>
                <a:lnTo>
                  <a:pt x="630042" y="630042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746057" tIns="77343" rIns="668714" bIns="77343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kern="0" dirty="0">
                <a:solidFill>
                  <a:prstClr val="white"/>
                </a:solidFill>
                <a:latin typeface="Optimum" pitchFamily="2" charset="0"/>
                <a:ea typeface="+mn-ea"/>
              </a:rPr>
              <a:t>ASGA</a:t>
            </a:r>
          </a:p>
        </p:txBody>
      </p:sp>
      <p:sp>
        <p:nvSpPr>
          <p:cNvPr id="26" name="Forma livre 25"/>
          <p:cNvSpPr/>
          <p:nvPr/>
        </p:nvSpPr>
        <p:spPr>
          <a:xfrm>
            <a:off x="5670550" y="1798722"/>
            <a:ext cx="3149600" cy="1258887"/>
          </a:xfrm>
          <a:custGeom>
            <a:avLst/>
            <a:gdLst>
              <a:gd name="connsiteX0" fmla="*/ 0 w 3150210"/>
              <a:gd name="connsiteY0" fmla="*/ 0 h 1260084"/>
              <a:gd name="connsiteX1" fmla="*/ 2520168 w 3150210"/>
              <a:gd name="connsiteY1" fmla="*/ 0 h 1260084"/>
              <a:gd name="connsiteX2" fmla="*/ 3150210 w 3150210"/>
              <a:gd name="connsiteY2" fmla="*/ 630042 h 1260084"/>
              <a:gd name="connsiteX3" fmla="*/ 2520168 w 3150210"/>
              <a:gd name="connsiteY3" fmla="*/ 1260084 h 1260084"/>
              <a:gd name="connsiteX4" fmla="*/ 0 w 3150210"/>
              <a:gd name="connsiteY4" fmla="*/ 1260084 h 1260084"/>
              <a:gd name="connsiteX5" fmla="*/ 630042 w 3150210"/>
              <a:gd name="connsiteY5" fmla="*/ 630042 h 1260084"/>
              <a:gd name="connsiteX6" fmla="*/ 0 w 3150210"/>
              <a:gd name="connsiteY6" fmla="*/ 0 h 126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0210" h="1260084">
                <a:moveTo>
                  <a:pt x="0" y="0"/>
                </a:moveTo>
                <a:lnTo>
                  <a:pt x="2520168" y="0"/>
                </a:lnTo>
                <a:lnTo>
                  <a:pt x="3150210" y="630042"/>
                </a:lnTo>
                <a:lnTo>
                  <a:pt x="2520168" y="1260084"/>
                </a:lnTo>
                <a:lnTo>
                  <a:pt x="0" y="1260084"/>
                </a:lnTo>
                <a:lnTo>
                  <a:pt x="630042" y="630042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746057" tIns="77343" rIns="668714" bIns="77343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kern="0" dirty="0">
                <a:solidFill>
                  <a:prstClr val="white"/>
                </a:solidFill>
                <a:latin typeface="Optimum" pitchFamily="2" charset="0"/>
                <a:ea typeface="+mn-ea"/>
              </a:rPr>
              <a:t>Rodadas de concessões</a:t>
            </a:r>
          </a:p>
        </p:txBody>
      </p:sp>
      <p:sp>
        <p:nvSpPr>
          <p:cNvPr id="27" name="CaixaDeTexto 8"/>
          <p:cNvSpPr txBox="1">
            <a:spLocks noChangeArrowheads="1"/>
          </p:cNvSpPr>
          <p:nvPr/>
        </p:nvSpPr>
        <p:spPr bwMode="auto">
          <a:xfrm>
            <a:off x="250918" y="3221431"/>
            <a:ext cx="2436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u="sng" dirty="0" smtClean="0">
                <a:solidFill>
                  <a:prstClr val="black"/>
                </a:solidFill>
                <a:latin typeface="Optimum" pitchFamily="2" charset="0"/>
                <a:ea typeface="+mn-ea"/>
              </a:rPr>
              <a:t>2009</a:t>
            </a:r>
            <a:r>
              <a:rPr lang="pt-BR" altLang="pt-BR" sz="1400" b="1" dirty="0" smtClean="0">
                <a:solidFill>
                  <a:prstClr val="black"/>
                </a:solidFill>
                <a:latin typeface="Optimum" pitchFamily="2" charset="0"/>
                <a:ea typeface="+mn-ea"/>
              </a:rPr>
              <a:t>: Estudo do Setor Aéreo</a:t>
            </a:r>
          </a:p>
        </p:txBody>
      </p:sp>
      <p:sp>
        <p:nvSpPr>
          <p:cNvPr id="32" name="CaixaDeTexto 13"/>
          <p:cNvSpPr txBox="1">
            <a:spLocks noChangeArrowheads="1"/>
          </p:cNvSpPr>
          <p:nvPr/>
        </p:nvSpPr>
        <p:spPr bwMode="auto">
          <a:xfrm>
            <a:off x="2927327" y="3202267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u="sng" dirty="0" smtClean="0">
                <a:solidFill>
                  <a:prstClr val="black"/>
                </a:solidFill>
                <a:latin typeface="Optimum" pitchFamily="2" charset="0"/>
                <a:ea typeface="+mn-ea"/>
              </a:rPr>
              <a:t>2011</a:t>
            </a:r>
            <a:r>
              <a:rPr lang="pt-BR" altLang="pt-BR" sz="1400" b="1" dirty="0" smtClean="0">
                <a:solidFill>
                  <a:prstClr val="black"/>
                </a:solidFill>
                <a:latin typeface="Optimum" pitchFamily="2" charset="0"/>
                <a:ea typeface="+mn-ea"/>
              </a:rPr>
              <a:t>: Concessão do novo aeroporto da RM Natal (ASGA)</a:t>
            </a:r>
          </a:p>
        </p:txBody>
      </p:sp>
      <p:sp>
        <p:nvSpPr>
          <p:cNvPr id="33" name="CaixaDeTexto 14"/>
          <p:cNvSpPr txBox="1">
            <a:spLocks noChangeArrowheads="1"/>
          </p:cNvSpPr>
          <p:nvPr/>
        </p:nvSpPr>
        <p:spPr bwMode="auto">
          <a:xfrm>
            <a:off x="5795963" y="3086184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u="sng" smtClean="0">
                <a:solidFill>
                  <a:prstClr val="black"/>
                </a:solidFill>
                <a:latin typeface="Optimum" pitchFamily="2" charset="0"/>
                <a:ea typeface="+mn-ea"/>
              </a:rPr>
              <a:t>2012</a:t>
            </a:r>
            <a:r>
              <a:rPr lang="pt-BR" altLang="pt-BR" sz="1400" b="1" smtClean="0">
                <a:solidFill>
                  <a:prstClr val="black"/>
                </a:solidFill>
                <a:latin typeface="Optimum" pitchFamily="2" charset="0"/>
                <a:ea typeface="+mn-ea"/>
              </a:rPr>
              <a:t>: 1ª Rodada de Concessões Aeroportuárias: GRU, VCP e BSB</a:t>
            </a:r>
          </a:p>
        </p:txBody>
      </p:sp>
      <p:sp>
        <p:nvSpPr>
          <p:cNvPr id="34" name="CaixaDeTexto 15"/>
          <p:cNvSpPr txBox="1">
            <a:spLocks noChangeArrowheads="1"/>
          </p:cNvSpPr>
          <p:nvPr/>
        </p:nvSpPr>
        <p:spPr bwMode="auto">
          <a:xfrm>
            <a:off x="5777580" y="3769876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u="sng" dirty="0" smtClean="0">
                <a:solidFill>
                  <a:prstClr val="black"/>
                </a:solidFill>
                <a:latin typeface="Optimum" pitchFamily="2" charset="0"/>
                <a:ea typeface="+mn-ea"/>
              </a:rPr>
              <a:t>2013</a:t>
            </a:r>
            <a:r>
              <a:rPr lang="pt-BR" altLang="pt-BR" sz="1400" b="1" dirty="0" smtClean="0">
                <a:solidFill>
                  <a:prstClr val="black"/>
                </a:solidFill>
                <a:latin typeface="Optimum" pitchFamily="2" charset="0"/>
                <a:ea typeface="+mn-ea"/>
              </a:rPr>
              <a:t>: 2ª Rodada de Concessões Aeroportuárias: GIG e CNF</a:t>
            </a:r>
          </a:p>
        </p:txBody>
      </p:sp>
    </p:spTree>
    <p:extLst>
      <p:ext uri="{BB962C8B-B14F-4D97-AF65-F5344CB8AC3E}">
        <p14:creationId xmlns:p14="http://schemas.microsoft.com/office/powerpoint/2010/main" val="10823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32048" y="-25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A Lógica do Setor Aeroportuário</a:t>
            </a:r>
            <a:endParaRPr lang="pt-BR" altLang="pt-BR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8" name="AutoShape 7" descr="Resultado de imagem"/>
          <p:cNvSpPr>
            <a:spLocks noChangeAspect="1" noChangeArrowheads="1"/>
          </p:cNvSpPr>
          <p:nvPr/>
        </p:nvSpPr>
        <p:spPr bwMode="auto">
          <a:xfrm>
            <a:off x="136525" y="8787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9" name="AutoShape 9" descr="Resultado de imagem"/>
          <p:cNvSpPr>
            <a:spLocks noChangeAspect="1" noChangeArrowheads="1"/>
          </p:cNvSpPr>
          <p:nvPr/>
        </p:nvSpPr>
        <p:spPr bwMode="auto">
          <a:xfrm>
            <a:off x="288925" y="10311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56" y="3073626"/>
            <a:ext cx="26939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tângulo de cantos arredondados 43"/>
          <p:cNvSpPr/>
          <p:nvPr/>
        </p:nvSpPr>
        <p:spPr>
          <a:xfrm>
            <a:off x="3913187" y="1262068"/>
            <a:ext cx="1152525" cy="755650"/>
          </a:xfrm>
          <a:prstGeom prst="round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accent5">
                <a:lumMod val="9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45" name="CaixaDeTexto 1"/>
          <p:cNvSpPr txBox="1">
            <a:spLocks noChangeArrowheads="1"/>
          </p:cNvSpPr>
          <p:nvPr/>
        </p:nvSpPr>
        <p:spPr bwMode="auto">
          <a:xfrm>
            <a:off x="34925" y="2325607"/>
            <a:ext cx="2449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1800" i="1" u="sng" dirty="0" smtClean="0">
                <a:solidFill>
                  <a:srgbClr val="000000"/>
                </a:solidFill>
                <a:ea typeface="+mn-ea"/>
              </a:rPr>
              <a:t>Hubs</a:t>
            </a:r>
            <a:r>
              <a:rPr lang="pt-BR" altLang="pt-BR" sz="1800" u="sng" dirty="0" smtClean="0">
                <a:solidFill>
                  <a:srgbClr val="000000"/>
                </a:solidFill>
                <a:ea typeface="+mn-ea"/>
              </a:rPr>
              <a:t> Domésticos e Internacionais </a:t>
            </a:r>
            <a:endParaRPr lang="pt-BR" altLang="pt-BR" sz="1800" u="sng" dirty="0">
              <a:solidFill>
                <a:srgbClr val="000000"/>
              </a:solidFill>
              <a:ea typeface="+mn-ea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 flipV="1">
            <a:off x="2137670" y="1639893"/>
            <a:ext cx="1642242" cy="662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22"/>
          <p:cNvSpPr txBox="1">
            <a:spLocks noChangeArrowheads="1"/>
          </p:cNvSpPr>
          <p:nvPr/>
        </p:nvSpPr>
        <p:spPr bwMode="auto">
          <a:xfrm>
            <a:off x="3265486" y="1408812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1800" u="sng" dirty="0">
                <a:solidFill>
                  <a:srgbClr val="FFFFFF"/>
                </a:solidFill>
                <a:ea typeface="+mn-ea"/>
              </a:rPr>
              <a:t>FNAC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 rotWithShape="1">
          <a:blip r:embed="rId3"/>
          <a:srcRect l="34537" t="23155" r="43073" b="71589"/>
          <a:stretch/>
        </p:blipFill>
        <p:spPr bwMode="auto">
          <a:xfrm>
            <a:off x="3398838" y="707808"/>
            <a:ext cx="2181225" cy="287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49" name="CaixaDeTexto 43"/>
          <p:cNvSpPr txBox="1">
            <a:spLocks noChangeArrowheads="1"/>
          </p:cNvSpPr>
          <p:nvPr/>
        </p:nvSpPr>
        <p:spPr bwMode="auto">
          <a:xfrm>
            <a:off x="5095809" y="1214528"/>
            <a:ext cx="2449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1800" u="sng" dirty="0">
                <a:solidFill>
                  <a:srgbClr val="000000"/>
                </a:solidFill>
                <a:ea typeface="+mn-ea"/>
              </a:rPr>
              <a:t>Investimentos </a:t>
            </a:r>
            <a:r>
              <a:rPr lang="pt-BR" altLang="pt-BR" sz="1800" u="sng" dirty="0" smtClean="0">
                <a:solidFill>
                  <a:srgbClr val="000000"/>
                </a:solidFill>
                <a:ea typeface="+mn-ea"/>
              </a:rPr>
              <a:t>Aeroportos Regionais</a:t>
            </a:r>
            <a:endParaRPr lang="pt-BR" altLang="pt-BR" sz="1800" u="sng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-154868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05990C39-7A87-4687-BDE9-8E60B959F09C}" type="slidenum">
              <a:rPr lang="pt-BR" smtClean="0">
                <a:solidFill>
                  <a:srgbClr val="000000"/>
                </a:solidFill>
              </a:rPr>
              <a:pPr/>
              <a:t>4</a:t>
            </a:fld>
            <a:endParaRPr lang="pt-BR" dirty="0">
              <a:solidFill>
                <a:srgbClr val="000000"/>
              </a:solidFill>
            </a:endParaRPr>
          </a:p>
        </p:txBody>
      </p:sp>
      <p:cxnSp>
        <p:nvCxnSpPr>
          <p:cNvPr id="51" name="Conector de seta reta 50"/>
          <p:cNvCxnSpPr/>
          <p:nvPr/>
        </p:nvCxnSpPr>
        <p:spPr>
          <a:xfrm flipH="1">
            <a:off x="4466992" y="2086290"/>
            <a:ext cx="12510" cy="848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flipH="1" flipV="1">
            <a:off x="2155782" y="3214718"/>
            <a:ext cx="124305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s://encrypted-tbn0.gstatic.com/images?q=tbn:ANd9GcSqz5uSE-F7X9-CidV3I9Dj6lc_mV-WN_sCrRjHVMnA1M40hd9qXGycHgk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09" y="3916846"/>
            <a:ext cx="120618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ixaDeTexto 43"/>
          <p:cNvSpPr txBox="1">
            <a:spLocks noChangeArrowheads="1"/>
          </p:cNvSpPr>
          <p:nvPr/>
        </p:nvSpPr>
        <p:spPr bwMode="auto">
          <a:xfrm>
            <a:off x="1043947" y="4816846"/>
            <a:ext cx="2449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1800" u="sng" dirty="0" smtClean="0">
                <a:solidFill>
                  <a:srgbClr val="000000"/>
                </a:solidFill>
                <a:ea typeface="+mn-ea"/>
              </a:rPr>
              <a:t>Passageiros</a:t>
            </a:r>
            <a:endParaRPr lang="pt-BR" altLang="pt-BR" sz="1800" u="sng" dirty="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2730202" y="1502752"/>
            <a:ext cx="401638" cy="471995"/>
            <a:chOff x="2309342" y="1958185"/>
            <a:chExt cx="401638" cy="471995"/>
          </a:xfrm>
        </p:grpSpPr>
        <p:pic>
          <p:nvPicPr>
            <p:cNvPr id="56" name="Picture 4" descr="http://www.dormiu.com.br/wp-content/uploads/2010/02/nota-100-reais-novo-real-20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342" y="1958185"/>
              <a:ext cx="401638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CaixaDeTexto 56"/>
            <p:cNvSpPr txBox="1"/>
            <p:nvPr/>
          </p:nvSpPr>
          <p:spPr>
            <a:xfrm>
              <a:off x="2339752" y="2060848"/>
              <a:ext cx="16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800" dirty="0" smtClean="0">
                  <a:solidFill>
                    <a:srgbClr val="000000"/>
                  </a:solidFill>
                  <a:latin typeface="Arial"/>
                  <a:ea typeface="+mn-ea"/>
                </a:rPr>
                <a:t>$</a:t>
              </a:r>
              <a:endParaRPr lang="pt-BR" sz="180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3913187" y="2200367"/>
            <a:ext cx="401638" cy="471995"/>
            <a:chOff x="2309342" y="1958185"/>
            <a:chExt cx="401638" cy="471995"/>
          </a:xfrm>
        </p:grpSpPr>
        <p:pic>
          <p:nvPicPr>
            <p:cNvPr id="61" name="Picture 4" descr="http://www.dormiu.com.br/wp-content/uploads/2010/02/nota-100-reais-novo-real-20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342" y="1958185"/>
              <a:ext cx="401638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CaixaDeTexto 61"/>
            <p:cNvSpPr txBox="1"/>
            <p:nvPr/>
          </p:nvSpPr>
          <p:spPr>
            <a:xfrm>
              <a:off x="2339752" y="2060848"/>
              <a:ext cx="16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800" dirty="0" smtClean="0">
                  <a:solidFill>
                    <a:srgbClr val="000000"/>
                  </a:solidFill>
                  <a:latin typeface="Arial"/>
                  <a:ea typeface="+mn-ea"/>
                </a:rPr>
                <a:t>$</a:t>
              </a:r>
              <a:endParaRPr lang="pt-BR" sz="180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63" name="CaixaDeTexto 43"/>
          <p:cNvSpPr txBox="1">
            <a:spLocks noChangeArrowheads="1"/>
          </p:cNvSpPr>
          <p:nvPr/>
        </p:nvSpPr>
        <p:spPr bwMode="auto">
          <a:xfrm>
            <a:off x="3263899" y="5446965"/>
            <a:ext cx="2449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altLang="pt-BR" sz="1800" u="sng" dirty="0" smtClean="0">
                <a:solidFill>
                  <a:srgbClr val="000000"/>
                </a:solidFill>
                <a:ea typeface="+mn-ea"/>
              </a:rPr>
              <a:t>Rede Regional de Aeroportos</a:t>
            </a:r>
            <a:endParaRPr lang="pt-BR" altLang="pt-BR" sz="1800" u="sng" dirty="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7" name="Grupo 1"/>
          <p:cNvGrpSpPr>
            <a:grpSpLocks/>
          </p:cNvGrpSpPr>
          <p:nvPr/>
        </p:nvGrpSpPr>
        <p:grpSpPr bwMode="auto">
          <a:xfrm>
            <a:off x="5724128" y="1916832"/>
            <a:ext cx="3347864" cy="4583069"/>
            <a:chOff x="250974" y="70813"/>
            <a:chExt cx="2520826" cy="4588576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251520" y="70813"/>
              <a:ext cx="2520280" cy="4121913"/>
            </a:xfrm>
            <a:prstGeom prst="roundRect">
              <a:avLst/>
            </a:pr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" name="Retângulo 4"/>
            <p:cNvSpPr>
              <a:spLocks noChangeArrowheads="1"/>
            </p:cNvSpPr>
            <p:nvPr/>
          </p:nvSpPr>
          <p:spPr bwMode="auto">
            <a:xfrm>
              <a:off x="250974" y="869189"/>
              <a:ext cx="2520280" cy="379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342900" indent="-342900" eaLnBrk="1" hangingPunct="1">
                <a:buFont typeface="Wingdings" panose="05000000000000000000" pitchFamily="2" charset="2"/>
                <a:buChar char="q"/>
                <a:defRPr/>
              </a:pPr>
              <a:r>
                <a:rPr lang="pt-BR" altLang="pt-BR" sz="2000" b="1" u="sng" dirty="0" smtClean="0">
                  <a:latin typeface="+mn-lt"/>
                </a:rPr>
                <a:t>Fundamentais</a:t>
              </a:r>
              <a:r>
                <a:rPr lang="pt-BR" altLang="pt-BR" sz="2000" dirty="0" smtClean="0">
                  <a:latin typeface="+mn-lt"/>
                </a:rPr>
                <a:t> para funcionamento da malha aeroportuária;</a:t>
              </a:r>
            </a:p>
            <a:p>
              <a:pPr marL="342900" indent="-342900" eaLnBrk="1" hangingPunct="1">
                <a:buFont typeface="Wingdings" panose="05000000000000000000" pitchFamily="2" charset="2"/>
                <a:buChar char="q"/>
                <a:defRPr/>
              </a:pPr>
              <a:r>
                <a:rPr lang="pt-BR" altLang="pt-BR" sz="2000" dirty="0" smtClean="0">
                  <a:latin typeface="+mn-lt"/>
                </a:rPr>
                <a:t>Apresentam, muitas vezes, uma </a:t>
              </a:r>
              <a:r>
                <a:rPr lang="pt-BR" altLang="pt-BR" sz="2000" b="1" u="sng" dirty="0" smtClean="0">
                  <a:latin typeface="+mn-lt"/>
                </a:rPr>
                <a:t>operação deficitária,</a:t>
              </a:r>
              <a:r>
                <a:rPr lang="pt-BR" altLang="pt-BR" sz="2000" dirty="0" smtClean="0">
                  <a:latin typeface="+mn-lt"/>
                </a:rPr>
                <a:t> incapaz de arcar com todos os investimentos e custos operacionais necessários ao funcionamento do aeroporto.</a:t>
              </a:r>
              <a:endParaRPr lang="pt-BR" altLang="pt-BR" sz="2000" dirty="0">
                <a:latin typeface="+mn-lt"/>
              </a:endParaRPr>
            </a:p>
            <a:p>
              <a:pPr eaLnBrk="1" hangingPunct="1">
                <a:defRPr/>
              </a:pPr>
              <a:endParaRPr lang="pt-BR" altLang="pt-BR" sz="2000" dirty="0" smtClean="0">
                <a:latin typeface="+mn-lt"/>
              </a:endParaRPr>
            </a:p>
            <a:p>
              <a:pPr marL="342900" indent="-342900" eaLnBrk="1" hangingPunct="1">
                <a:buFont typeface="Wingdings" panose="05000000000000000000" pitchFamily="2" charset="2"/>
                <a:buChar char="q"/>
                <a:defRPr/>
              </a:pPr>
              <a:endParaRPr lang="pt-BR" altLang="pt-BR" sz="2000" dirty="0" smtClean="0">
                <a:latin typeface="+mn-lt"/>
              </a:endParaRPr>
            </a:p>
          </p:txBody>
        </p:sp>
        <p:sp>
          <p:nvSpPr>
            <p:cNvPr id="30" name="Retângulo 7"/>
            <p:cNvSpPr>
              <a:spLocks noChangeArrowheads="1"/>
            </p:cNvSpPr>
            <p:nvPr/>
          </p:nvSpPr>
          <p:spPr bwMode="auto">
            <a:xfrm>
              <a:off x="251520" y="2973493"/>
              <a:ext cx="2520280" cy="33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pt-BR" altLang="pt-BR" sz="2000" dirty="0" smtClean="0">
                <a:latin typeface="+mn-lt"/>
              </a:endParaRPr>
            </a:p>
          </p:txBody>
        </p:sp>
        <p:sp>
          <p:nvSpPr>
            <p:cNvPr id="31" name="Retângulo 12"/>
            <p:cNvSpPr>
              <a:spLocks noChangeArrowheads="1"/>
            </p:cNvSpPr>
            <p:nvPr/>
          </p:nvSpPr>
          <p:spPr bwMode="auto">
            <a:xfrm>
              <a:off x="251520" y="2676726"/>
              <a:ext cx="2520280" cy="33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pt-BR" altLang="pt-BR" sz="2000" b="1" u="sng" dirty="0" smtClean="0">
                <a:latin typeface="+mn-lt"/>
              </a:endParaRPr>
            </a:p>
          </p:txBody>
        </p:sp>
      </p:grpSp>
      <p:sp>
        <p:nvSpPr>
          <p:cNvPr id="32" name="Retângulo 31"/>
          <p:cNvSpPr/>
          <p:nvPr/>
        </p:nvSpPr>
        <p:spPr bwMode="auto">
          <a:xfrm>
            <a:off x="6012160" y="1963398"/>
            <a:ext cx="2715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u="sng" dirty="0" smtClean="0">
                <a:latin typeface="+mj-lt"/>
              </a:rPr>
              <a:t>Aeroportos Regionais: </a:t>
            </a:r>
            <a:endParaRPr lang="pt-BR" sz="24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1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Modelos para Execução de Investimentos</a:t>
            </a:r>
            <a:endParaRPr lang="pt-BR" altLang="pt-BR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8" name="AutoShape 7" descr="Resultado de imagem"/>
          <p:cNvSpPr>
            <a:spLocks noChangeAspect="1" noChangeArrowheads="1"/>
          </p:cNvSpPr>
          <p:nvPr/>
        </p:nvSpPr>
        <p:spPr bwMode="auto">
          <a:xfrm>
            <a:off x="1365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9" name="AutoShape 9" descr="Resultado de imagem"/>
          <p:cNvSpPr>
            <a:spLocks noChangeAspect="1" noChangeArrowheads="1"/>
          </p:cNvSpPr>
          <p:nvPr/>
        </p:nvSpPr>
        <p:spPr bwMode="auto">
          <a:xfrm>
            <a:off x="2889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0" name="AutoShape 11" descr="Resultado de imagem"/>
          <p:cNvSpPr>
            <a:spLocks noChangeAspect="1" noChangeArrowheads="1"/>
          </p:cNvSpPr>
          <p:nvPr/>
        </p:nvSpPr>
        <p:spPr bwMode="auto">
          <a:xfrm>
            <a:off x="44132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8925" y="764704"/>
            <a:ext cx="845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+mn-lt"/>
              </a:rPr>
              <a:t>Os seguintes modelos podem ser considerados para execução dos investimentos nos aeroportos regionais:</a:t>
            </a:r>
            <a:endParaRPr lang="pt-BR" sz="1800" dirty="0">
              <a:latin typeface="+mn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7203332"/>
              </p:ext>
            </p:extLst>
          </p:nvPr>
        </p:nvGraphicFramePr>
        <p:xfrm>
          <a:off x="593725" y="1397000"/>
          <a:ext cx="8298755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5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Modelos para Execução de Investimentos</a:t>
            </a:r>
            <a:endParaRPr lang="pt-BR" altLang="pt-BR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8" name="AutoShape 7" descr="Resultado de imagem"/>
          <p:cNvSpPr>
            <a:spLocks noChangeAspect="1" noChangeArrowheads="1"/>
          </p:cNvSpPr>
          <p:nvPr/>
        </p:nvSpPr>
        <p:spPr bwMode="auto">
          <a:xfrm>
            <a:off x="1365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9" name="AutoShape 9" descr="Resultado de imagem"/>
          <p:cNvSpPr>
            <a:spLocks noChangeAspect="1" noChangeArrowheads="1"/>
          </p:cNvSpPr>
          <p:nvPr/>
        </p:nvSpPr>
        <p:spPr bwMode="auto">
          <a:xfrm>
            <a:off x="2889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0" name="AutoShape 11" descr="Resultado de imagem"/>
          <p:cNvSpPr>
            <a:spLocks noChangeAspect="1" noChangeArrowheads="1"/>
          </p:cNvSpPr>
          <p:nvPr/>
        </p:nvSpPr>
        <p:spPr bwMode="auto">
          <a:xfrm>
            <a:off x="44132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70062" y="1484784"/>
            <a:ext cx="8106394" cy="3024336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ângulo 45"/>
          <p:cNvSpPr/>
          <p:nvPr/>
        </p:nvSpPr>
        <p:spPr>
          <a:xfrm>
            <a:off x="660302" y="1598193"/>
            <a:ext cx="7858323" cy="26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u="sng" dirty="0" smtClean="0">
                <a:latin typeface="Optimum" pitchFamily="2" charset="0"/>
              </a:rPr>
              <a:t>Modelo:</a:t>
            </a:r>
            <a:r>
              <a:rPr lang="pt-BR" sz="1600" dirty="0" smtClean="0">
                <a:latin typeface="Optimum" pitchFamily="2" charset="0"/>
              </a:rPr>
              <a:t> utilização de recursos do FNAC para subsidiar investimentos nos aeroportos regionais, garantindo</a:t>
            </a:r>
            <a:r>
              <a:rPr lang="pt-BR" sz="1600" dirty="0">
                <a:latin typeface="Optimum" pitchFamily="2" charset="0"/>
              </a:rPr>
              <a:t> </a:t>
            </a:r>
            <a:r>
              <a:rPr lang="pt-BR" sz="1600" dirty="0" smtClean="0">
                <a:latin typeface="Optimum" pitchFamily="2" charset="0"/>
              </a:rPr>
              <a:t>melhorias na infraestrutura aeroportuária e o funcionamento do sistema em malha.</a:t>
            </a:r>
            <a:endParaRPr lang="pt-BR" sz="1600" dirty="0">
              <a:latin typeface="Optimum" pitchFamily="2" charset="0"/>
            </a:endParaRPr>
          </a:p>
          <a:p>
            <a:endParaRPr lang="pt-BR" sz="1600" dirty="0" smtClean="0">
              <a:latin typeface="Optim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u="sng" dirty="0" smtClean="0">
                <a:latin typeface="Optimum" pitchFamily="2" charset="0"/>
              </a:rPr>
              <a:t>Pontos de Atenção:</a:t>
            </a:r>
            <a:endParaRPr lang="pt-BR" sz="1600" dirty="0" smtClean="0">
              <a:latin typeface="Optimum" pitchFamily="2" charset="0"/>
            </a:endParaRPr>
          </a:p>
          <a:p>
            <a:pPr marL="576262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Optimum" pitchFamily="2" charset="0"/>
              </a:rPr>
              <a:t>Modelo já adotado, apresenta limitações quanto a efetiva capacidade de utilização dos recursos do FNAC para realização dos investimentos;</a:t>
            </a:r>
          </a:p>
          <a:p>
            <a:pPr marL="576262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Optimum" pitchFamily="2" charset="0"/>
              </a:rPr>
              <a:t>Modelo busca equacionar o tema da realização dos investimentos, mas não atende a necessidade de apoio para operação do aeroporto.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8925" y="764704"/>
            <a:ext cx="845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800" b="1" u="sng" dirty="0" smtClean="0">
                <a:latin typeface="+mn-lt"/>
              </a:rPr>
              <a:t>Contratação tradicional:</a:t>
            </a:r>
            <a:endParaRPr lang="pt-BR" sz="1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8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Modelos para Execução de Investimentos</a:t>
            </a:r>
            <a:endParaRPr lang="pt-BR" altLang="pt-BR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8" name="AutoShape 7" descr="Resultado de imagem"/>
          <p:cNvSpPr>
            <a:spLocks noChangeAspect="1" noChangeArrowheads="1"/>
          </p:cNvSpPr>
          <p:nvPr/>
        </p:nvSpPr>
        <p:spPr bwMode="auto">
          <a:xfrm>
            <a:off x="1365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9" name="AutoShape 9" descr="Resultado de imagem"/>
          <p:cNvSpPr>
            <a:spLocks noChangeAspect="1" noChangeArrowheads="1"/>
          </p:cNvSpPr>
          <p:nvPr/>
        </p:nvSpPr>
        <p:spPr bwMode="auto">
          <a:xfrm>
            <a:off x="2889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0" name="AutoShape 11" descr="Resultado de imagem"/>
          <p:cNvSpPr>
            <a:spLocks noChangeAspect="1" noChangeArrowheads="1"/>
          </p:cNvSpPr>
          <p:nvPr/>
        </p:nvSpPr>
        <p:spPr bwMode="auto">
          <a:xfrm>
            <a:off x="44132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70062" y="1772816"/>
            <a:ext cx="8106394" cy="2376264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ângulo 45"/>
          <p:cNvSpPr/>
          <p:nvPr/>
        </p:nvSpPr>
        <p:spPr>
          <a:xfrm>
            <a:off x="660302" y="1886225"/>
            <a:ext cx="7858323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u="sng" dirty="0" smtClean="0">
                <a:latin typeface="Optimum" pitchFamily="2" charset="0"/>
              </a:rPr>
              <a:t>Modelo:</a:t>
            </a:r>
            <a:r>
              <a:rPr lang="pt-BR" sz="1600" dirty="0" smtClean="0">
                <a:latin typeface="Optimum" pitchFamily="2" charset="0"/>
              </a:rPr>
              <a:t> ao invés de executar os investimentos por meio de obra pública, uma alternativa seria realizar </a:t>
            </a:r>
            <a:r>
              <a:rPr lang="pt-BR" sz="1600" dirty="0" err="1" smtClean="0">
                <a:latin typeface="Optimum" pitchFamily="2" charset="0"/>
              </a:rPr>
              <a:t>PPPs</a:t>
            </a:r>
            <a:r>
              <a:rPr lang="pt-BR" sz="1600" dirty="0" smtClean="0">
                <a:latin typeface="Optimum" pitchFamily="2" charset="0"/>
              </a:rPr>
              <a:t> para viabilizar os investimentos e a operação dos aeroportos regionais.</a:t>
            </a:r>
            <a:endParaRPr lang="pt-BR" sz="1600" dirty="0">
              <a:latin typeface="Optimum" pitchFamily="2" charset="0"/>
            </a:endParaRPr>
          </a:p>
          <a:p>
            <a:endParaRPr lang="pt-BR" sz="1600" dirty="0" smtClean="0">
              <a:latin typeface="Optim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u="sng" dirty="0" smtClean="0">
                <a:latin typeface="Optimum" pitchFamily="2" charset="0"/>
              </a:rPr>
              <a:t>Pontos de Atenção:</a:t>
            </a:r>
            <a:endParaRPr lang="pt-BR" sz="1600" dirty="0" smtClean="0">
              <a:latin typeface="Optimum" pitchFamily="2" charset="0"/>
            </a:endParaRPr>
          </a:p>
          <a:p>
            <a:pPr marL="576262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Optimum" pitchFamily="2" charset="0"/>
              </a:rPr>
              <a:t>Modelo também depende da efetiva disponibilidade de recursos do FNAC;</a:t>
            </a:r>
          </a:p>
          <a:p>
            <a:pPr marL="576262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Optimum" pitchFamily="2" charset="0"/>
              </a:rPr>
              <a:t>Elevado custo de transação de celebrar vários contratos individualmente.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8925" y="764704"/>
            <a:ext cx="845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800" b="1" u="sng" dirty="0" smtClean="0">
                <a:latin typeface="+mn-lt"/>
              </a:rPr>
              <a:t>Parceiras Público-Privadas (</a:t>
            </a:r>
            <a:r>
              <a:rPr lang="pt-BR" sz="1800" b="1" u="sng" dirty="0" err="1" smtClean="0">
                <a:latin typeface="+mn-lt"/>
              </a:rPr>
              <a:t>PPPs</a:t>
            </a:r>
            <a:r>
              <a:rPr lang="pt-BR" sz="1800" b="1" u="sng" dirty="0" smtClean="0">
                <a:latin typeface="+mn-lt"/>
              </a:rPr>
              <a:t>):</a:t>
            </a:r>
            <a:endParaRPr lang="pt-BR" sz="1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8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4626" y="1161447"/>
            <a:ext cx="8755954" cy="4139761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Modelos para Execução de Investimentos</a:t>
            </a:r>
            <a:endParaRPr lang="pt-BR" altLang="pt-BR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8" name="AutoShape 7" descr="Resultado de imagem"/>
          <p:cNvSpPr>
            <a:spLocks noChangeAspect="1" noChangeArrowheads="1"/>
          </p:cNvSpPr>
          <p:nvPr/>
        </p:nvSpPr>
        <p:spPr bwMode="auto">
          <a:xfrm>
            <a:off x="1365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9" name="AutoShape 9" descr="Resultado de imagem"/>
          <p:cNvSpPr>
            <a:spLocks noChangeAspect="1" noChangeArrowheads="1"/>
          </p:cNvSpPr>
          <p:nvPr/>
        </p:nvSpPr>
        <p:spPr bwMode="auto">
          <a:xfrm>
            <a:off x="2889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0" name="AutoShape 11" descr="Resultado de imagem"/>
          <p:cNvSpPr>
            <a:spLocks noChangeAspect="1" noChangeArrowheads="1"/>
          </p:cNvSpPr>
          <p:nvPr/>
        </p:nvSpPr>
        <p:spPr bwMode="auto">
          <a:xfrm>
            <a:off x="441325" y="44837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8923" y="1268760"/>
            <a:ext cx="8531549" cy="37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u="sng" dirty="0" smtClean="0">
                <a:latin typeface="Optimum" pitchFamily="2" charset="0"/>
              </a:rPr>
              <a:t>Modelo:</a:t>
            </a:r>
            <a:r>
              <a:rPr lang="pt-BR" sz="1600" dirty="0" smtClean="0">
                <a:latin typeface="Optimum" pitchFamily="2" charset="0"/>
              </a:rPr>
              <a:t> realizar a concessão comum de </a:t>
            </a:r>
            <a:r>
              <a:rPr lang="pt-BR" sz="1600" b="1" dirty="0" smtClean="0">
                <a:latin typeface="Optimum" pitchFamily="2" charset="0"/>
              </a:rPr>
              <a:t>lotes </a:t>
            </a:r>
            <a:r>
              <a:rPr lang="pt-BR" sz="1600" dirty="0">
                <a:latin typeface="Optimum" pitchFamily="2" charset="0"/>
              </a:rPr>
              <a:t>agrupando aeroportos </a:t>
            </a:r>
            <a:r>
              <a:rPr lang="pt-BR" sz="1600" dirty="0" smtClean="0">
                <a:latin typeface="Optimum" pitchFamily="2" charset="0"/>
              </a:rPr>
              <a:t>deficitários com </a:t>
            </a:r>
            <a:r>
              <a:rPr lang="pt-BR" sz="1600" dirty="0">
                <a:latin typeface="Optimum" pitchFamily="2" charset="0"/>
              </a:rPr>
              <a:t>os mais </a:t>
            </a:r>
            <a:r>
              <a:rPr lang="pt-BR" sz="1600" dirty="0" smtClean="0">
                <a:latin typeface="Optimum" pitchFamily="2" charset="0"/>
              </a:rPr>
              <a:t>rentáveis . Por esse modelo, a princípio, a necessidade de utilização de recursos do FNAC seria minimizada .</a:t>
            </a:r>
            <a:endParaRPr lang="pt-BR" sz="1600" dirty="0">
              <a:latin typeface="Optimum" pitchFamily="2" charset="0"/>
            </a:endParaRPr>
          </a:p>
          <a:p>
            <a:endParaRPr lang="pt-BR" sz="1600" dirty="0" smtClean="0">
              <a:latin typeface="Optim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u="sng" dirty="0" smtClean="0">
                <a:latin typeface="Optimum" pitchFamily="2" charset="0"/>
              </a:rPr>
              <a:t>Medidas que podem aumentar a atratividade da concessão em aeroportos regionais:</a:t>
            </a:r>
            <a:endParaRPr lang="pt-BR" sz="1600" b="1" u="sng" dirty="0">
              <a:latin typeface="Optimum" pitchFamily="2" charset="0"/>
            </a:endParaRPr>
          </a:p>
          <a:p>
            <a:pPr marL="576262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i="1" u="sng" dirty="0" smtClean="0">
                <a:latin typeface="Optimum" pitchFamily="2" charset="0"/>
              </a:rPr>
              <a:t>Redução do </a:t>
            </a:r>
            <a:r>
              <a:rPr lang="pt-BR" sz="1600" i="1" u="sng" dirty="0">
                <a:latin typeface="Optimum" pitchFamily="2" charset="0"/>
              </a:rPr>
              <a:t>ônus do </a:t>
            </a:r>
            <a:r>
              <a:rPr lang="pt-BR" sz="1600" i="1" u="sng" dirty="0" err="1">
                <a:latin typeface="Optimum" pitchFamily="2" charset="0"/>
              </a:rPr>
              <a:t>CapEx</a:t>
            </a:r>
            <a:r>
              <a:rPr lang="pt-BR" sz="1600" i="1" u="sng" dirty="0">
                <a:latin typeface="Optimum" pitchFamily="2" charset="0"/>
              </a:rPr>
              <a:t> para o </a:t>
            </a:r>
            <a:r>
              <a:rPr lang="pt-BR" sz="1600" i="1" u="sng" dirty="0" smtClean="0">
                <a:latin typeface="Optimum" pitchFamily="2" charset="0"/>
              </a:rPr>
              <a:t>concessionário:</a:t>
            </a:r>
            <a:endParaRPr lang="pt-BR" sz="1600" i="1" u="sng" dirty="0">
              <a:latin typeface="Optimum" pitchFamily="2" charset="0"/>
            </a:endParaRPr>
          </a:p>
          <a:p>
            <a:pPr marL="1184275" lvl="2" indent="-285750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pt-BR" sz="1600" dirty="0">
                <a:latin typeface="Optimum" pitchFamily="2" charset="0"/>
              </a:rPr>
              <a:t>Concessão apenas do </a:t>
            </a:r>
            <a:r>
              <a:rPr lang="pt-BR" sz="1600" dirty="0" smtClean="0">
                <a:latin typeface="Optimum" pitchFamily="2" charset="0"/>
              </a:rPr>
              <a:t>lado terra, ficando os investimentos no lado ar a cargo do poder público</a:t>
            </a:r>
            <a:endParaRPr lang="pt-BR" sz="1600" dirty="0">
              <a:latin typeface="Optimum" pitchFamily="2" charset="0"/>
            </a:endParaRPr>
          </a:p>
          <a:p>
            <a:pPr marL="1184275" lvl="2" indent="-285750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pt-BR" sz="1600" dirty="0" smtClean="0">
                <a:latin typeface="Optimum" pitchFamily="2" charset="0"/>
              </a:rPr>
              <a:t>Foco nos investimentos essenciais para o desenvolvimento do aeroporto</a:t>
            </a:r>
            <a:endParaRPr lang="pt-BR" sz="1600" dirty="0">
              <a:latin typeface="Optimum" pitchFamily="2" charset="0"/>
            </a:endParaRPr>
          </a:p>
          <a:p>
            <a:pPr marL="576262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i="1" u="sng" dirty="0">
                <a:latin typeface="Optimum" pitchFamily="2" charset="0"/>
              </a:rPr>
              <a:t>Alterações regulatórias para reduzir custos e aumentar </a:t>
            </a:r>
            <a:r>
              <a:rPr lang="pt-BR" sz="1600" i="1" u="sng" dirty="0" smtClean="0">
                <a:latin typeface="Optimum" pitchFamily="2" charset="0"/>
              </a:rPr>
              <a:t>receitas:</a:t>
            </a:r>
            <a:endParaRPr lang="pt-BR" sz="1600" i="1" u="sng" dirty="0">
              <a:latin typeface="Optimum" pitchFamily="2" charset="0"/>
            </a:endParaRPr>
          </a:p>
          <a:p>
            <a:pPr marL="1184275" lvl="2" indent="-285750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pt-BR" sz="1600" dirty="0">
                <a:latin typeface="Optimum" pitchFamily="2" charset="0"/>
              </a:rPr>
              <a:t>Modificações para reduzir </a:t>
            </a:r>
            <a:r>
              <a:rPr lang="pt-BR" sz="1600" dirty="0" smtClean="0">
                <a:latin typeface="Optimum" pitchFamily="2" charset="0"/>
              </a:rPr>
              <a:t>determinados custos (</a:t>
            </a:r>
            <a:r>
              <a:rPr lang="pt-BR" sz="1600" dirty="0" err="1" smtClean="0">
                <a:latin typeface="Optimum" pitchFamily="2" charset="0"/>
              </a:rPr>
              <a:t>ex</a:t>
            </a:r>
            <a:r>
              <a:rPr lang="pt-BR" sz="1600" dirty="0" smtClean="0">
                <a:latin typeface="Optimum" pitchFamily="2" charset="0"/>
              </a:rPr>
              <a:t>: combate </a:t>
            </a:r>
            <a:r>
              <a:rPr lang="pt-BR" sz="1600" dirty="0">
                <a:latin typeface="Optimum" pitchFamily="2" charset="0"/>
              </a:rPr>
              <a:t>a </a:t>
            </a:r>
            <a:r>
              <a:rPr lang="pt-BR" sz="1600" dirty="0" smtClean="0">
                <a:latin typeface="Optimum" pitchFamily="2" charset="0"/>
              </a:rPr>
              <a:t>incêndio)</a:t>
            </a:r>
            <a:endParaRPr lang="pt-BR" sz="1600" dirty="0">
              <a:latin typeface="Optimum" pitchFamily="2" charset="0"/>
            </a:endParaRPr>
          </a:p>
          <a:p>
            <a:pPr marL="1184275" lvl="2" indent="-285750">
              <a:lnSpc>
                <a:spcPct val="110000"/>
              </a:lnSpc>
              <a:spcAft>
                <a:spcPts val="600"/>
              </a:spcAft>
              <a:buFont typeface="Courier New"/>
              <a:buChar char="o"/>
            </a:pPr>
            <a:r>
              <a:rPr lang="pt-BR" sz="1600" dirty="0" smtClean="0">
                <a:latin typeface="Optimum" pitchFamily="2" charset="0"/>
              </a:rPr>
              <a:t>Definição de nível </a:t>
            </a:r>
            <a:r>
              <a:rPr lang="pt-BR" sz="1600" dirty="0">
                <a:latin typeface="Optimum" pitchFamily="2" charset="0"/>
              </a:rPr>
              <a:t>de </a:t>
            </a:r>
            <a:r>
              <a:rPr lang="pt-BR" sz="1600" dirty="0" smtClean="0">
                <a:latin typeface="Optimum" pitchFamily="2" charset="0"/>
              </a:rPr>
              <a:t>serviço específico </a:t>
            </a:r>
            <a:r>
              <a:rPr lang="pt-BR" sz="1600" dirty="0">
                <a:latin typeface="Optimum" pitchFamily="2" charset="0"/>
              </a:rPr>
              <a:t>para </a:t>
            </a:r>
            <a:r>
              <a:rPr lang="pt-BR" sz="1600" dirty="0" smtClean="0">
                <a:latin typeface="Optimum" pitchFamily="2" charset="0"/>
              </a:rPr>
              <a:t>determinados ativos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496" y="620688"/>
            <a:ext cx="845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800" b="1" u="sng" dirty="0" smtClean="0">
                <a:latin typeface="+mn-lt"/>
              </a:rPr>
              <a:t>Concessão em lotes:</a:t>
            </a:r>
            <a:endParaRPr lang="pt-BR" sz="1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451350" y="1658938"/>
            <a:ext cx="3779838" cy="47228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xfrm>
            <a:off x="23813" y="6372225"/>
            <a:ext cx="384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233ED0-3D02-42A2-B3AA-C558140DF088}" type="slidenum">
              <a:rPr lang="pt-BR" altLang="pt-BR" sz="12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35000" y="1327150"/>
            <a:ext cx="2016125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FFFFFF"/>
                </a:solidFill>
                <a:latin typeface="+mn-lt"/>
              </a:rPr>
              <a:t>Enquadramento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5000" y="2973388"/>
            <a:ext cx="2016125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FFFFFF"/>
                </a:solidFill>
                <a:latin typeface="+mn-lt"/>
              </a:rPr>
              <a:t>Análise/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FFFFFF"/>
                </a:solidFill>
                <a:latin typeface="+mn-lt"/>
              </a:rPr>
              <a:t>Aprovação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35000" y="4581525"/>
            <a:ext cx="2016125" cy="806450"/>
          </a:xfrm>
          <a:prstGeom prst="roundRect">
            <a:avLst>
              <a:gd name="adj" fmla="val 20671"/>
            </a:avLst>
          </a:prstGeom>
          <a:solidFill>
            <a:srgbClr val="0080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 smtClean="0">
                <a:solidFill>
                  <a:srgbClr val="FFFFFF"/>
                </a:solidFill>
                <a:latin typeface="+mn-lt"/>
              </a:rPr>
              <a:t>Contratação/ Desembolso</a:t>
            </a:r>
          </a:p>
        </p:txBody>
      </p:sp>
      <p:sp>
        <p:nvSpPr>
          <p:cNvPr id="19464" name="AutoShape 60"/>
          <p:cNvSpPr>
            <a:spLocks noChangeArrowheads="1"/>
          </p:cNvSpPr>
          <p:nvPr/>
        </p:nvSpPr>
        <p:spPr bwMode="auto">
          <a:xfrm rot="5400000">
            <a:off x="1319213" y="2309812"/>
            <a:ext cx="647700" cy="485775"/>
          </a:xfrm>
          <a:prstGeom prst="rightArrow">
            <a:avLst>
              <a:gd name="adj1" fmla="val 50000"/>
              <a:gd name="adj2" fmla="val 55586"/>
            </a:avLst>
          </a:prstGeom>
          <a:solidFill>
            <a:srgbClr val="0080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3341688" y="631825"/>
            <a:ext cx="5214937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pt-BR" altLang="pt-BR" sz="1800" b="1" u="sng" dirty="0" smtClean="0"/>
              <a:t>Enquadramento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Roteiro de Apresentação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Análise Cadastral 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pt-BR" altLang="pt-BR" sz="1800" i="1" dirty="0" smtClean="0"/>
              <a:t>Rating</a:t>
            </a:r>
            <a:r>
              <a:rPr lang="pt-BR" altLang="pt-BR" sz="1800" dirty="0" smtClean="0"/>
              <a:t> dos Acionistas</a:t>
            </a:r>
          </a:p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pt-BR" altLang="pt-BR" sz="1800" b="1" u="sng" dirty="0" smtClean="0"/>
              <a:t>Análise/Aprovação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i="1" dirty="0" err="1" smtClean="0"/>
              <a:t>Due</a:t>
            </a:r>
            <a:r>
              <a:rPr lang="pt-BR" altLang="pt-BR" sz="1800" i="1" dirty="0" smtClean="0"/>
              <a:t> </a:t>
            </a:r>
            <a:r>
              <a:rPr lang="pt-BR" altLang="pt-BR" sz="1800" i="1" dirty="0" err="1" smtClean="0"/>
              <a:t>Diligences</a:t>
            </a:r>
            <a:r>
              <a:rPr lang="pt-BR" altLang="pt-BR" sz="1800" dirty="0" smtClean="0"/>
              <a:t> para CAPEX, Receita e OPEX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Definição da Alavancagem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i="1" dirty="0" smtClean="0"/>
              <a:t>Rating</a:t>
            </a:r>
            <a:r>
              <a:rPr lang="pt-BR" altLang="pt-BR" sz="1800" dirty="0" smtClean="0"/>
              <a:t> do Projeto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Negociação de Garantias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Negociação de Minutas Contratuais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Licenciamento Ambiental</a:t>
            </a:r>
          </a:p>
          <a:p>
            <a:pPr marL="0" indent="0" algn="just">
              <a:spcBef>
                <a:spcPts val="600"/>
              </a:spcBef>
              <a:buFont typeface="Arial" charset="0"/>
              <a:buNone/>
              <a:defRPr/>
            </a:pPr>
            <a:r>
              <a:rPr lang="pt-BR" altLang="pt-BR" sz="1800" b="1" u="sng" dirty="0" smtClean="0"/>
              <a:t>Contratação/Desembolso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Constituição de Garantias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Cumprimento das Condições Prévias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pt-BR" altLang="pt-BR" sz="1800" dirty="0" smtClean="0"/>
              <a:t>Comprovação Física/Financeira</a:t>
            </a:r>
            <a:endParaRPr lang="pt-BR" altLang="pt-BR" sz="1600" dirty="0" smtClean="0"/>
          </a:p>
        </p:txBody>
      </p:sp>
      <p:grpSp>
        <p:nvGrpSpPr>
          <p:cNvPr id="19466" name="Grupo 4"/>
          <p:cNvGrpSpPr>
            <a:grpSpLocks/>
          </p:cNvGrpSpPr>
          <p:nvPr/>
        </p:nvGrpSpPr>
        <p:grpSpPr bwMode="auto">
          <a:xfrm>
            <a:off x="2625725" y="677863"/>
            <a:ext cx="5834063" cy="1412875"/>
            <a:chOff x="2625059" y="678333"/>
            <a:chExt cx="5835373" cy="1412903"/>
          </a:xfrm>
        </p:grpSpPr>
        <p:sp>
          <p:nvSpPr>
            <p:cNvPr id="2" name="Triângulo isósceles 1"/>
            <p:cNvSpPr/>
            <p:nvPr/>
          </p:nvSpPr>
          <p:spPr>
            <a:xfrm rot="16200000">
              <a:off x="2300487" y="1002905"/>
              <a:ext cx="1412903" cy="763759"/>
            </a:xfrm>
            <a:prstGeom prst="triangle">
              <a:avLst>
                <a:gd name="adj" fmla="val 32350"/>
              </a:avLst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0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3388818" y="678333"/>
              <a:ext cx="5071614" cy="141290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00"/>
            </a:p>
          </p:txBody>
        </p:sp>
      </p:grpSp>
      <p:sp>
        <p:nvSpPr>
          <p:cNvPr id="19467" name="AutoShape 60"/>
          <p:cNvSpPr>
            <a:spLocks noChangeArrowheads="1"/>
          </p:cNvSpPr>
          <p:nvPr/>
        </p:nvSpPr>
        <p:spPr bwMode="auto">
          <a:xfrm rot="5400000">
            <a:off x="1328738" y="3951287"/>
            <a:ext cx="628650" cy="485775"/>
          </a:xfrm>
          <a:prstGeom prst="rightArrow">
            <a:avLst>
              <a:gd name="adj1" fmla="val 50000"/>
              <a:gd name="adj2" fmla="val 55336"/>
            </a:avLst>
          </a:prstGeom>
          <a:solidFill>
            <a:srgbClr val="0080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9468" name="Grupo 3"/>
          <p:cNvGrpSpPr>
            <a:grpSpLocks/>
          </p:cNvGrpSpPr>
          <p:nvPr/>
        </p:nvGrpSpPr>
        <p:grpSpPr bwMode="auto">
          <a:xfrm>
            <a:off x="2651125" y="2222500"/>
            <a:ext cx="5834063" cy="2430463"/>
            <a:chOff x="2650602" y="2301773"/>
            <a:chExt cx="5835857" cy="2264995"/>
          </a:xfrm>
        </p:grpSpPr>
        <p:sp>
          <p:nvSpPr>
            <p:cNvPr id="20" name="Triângulo isósceles 19"/>
            <p:cNvSpPr/>
            <p:nvPr/>
          </p:nvSpPr>
          <p:spPr>
            <a:xfrm rot="16200000">
              <a:off x="1900015" y="3052360"/>
              <a:ext cx="2264995" cy="763823"/>
            </a:xfrm>
            <a:prstGeom prst="triangle">
              <a:avLst>
                <a:gd name="adj" fmla="val 52268"/>
              </a:avLst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0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414425" y="2301773"/>
              <a:ext cx="5072034" cy="2259077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00"/>
            </a:p>
          </p:txBody>
        </p:sp>
      </p:grpSp>
      <p:grpSp>
        <p:nvGrpSpPr>
          <p:cNvPr id="19469" name="Grupo 9"/>
          <p:cNvGrpSpPr>
            <a:grpSpLocks/>
          </p:cNvGrpSpPr>
          <p:nvPr/>
        </p:nvGrpSpPr>
        <p:grpSpPr bwMode="auto">
          <a:xfrm>
            <a:off x="2646363" y="4697413"/>
            <a:ext cx="5835650" cy="1412875"/>
            <a:chOff x="2646877" y="4732714"/>
            <a:chExt cx="5835373" cy="1412903"/>
          </a:xfrm>
        </p:grpSpPr>
        <p:sp>
          <p:nvSpPr>
            <p:cNvPr id="24" name="Triângulo isósceles 23"/>
            <p:cNvSpPr/>
            <p:nvPr/>
          </p:nvSpPr>
          <p:spPr>
            <a:xfrm rot="16200000">
              <a:off x="2322201" y="5057390"/>
              <a:ext cx="1412903" cy="763551"/>
            </a:xfrm>
            <a:prstGeom prst="triangle">
              <a:avLst>
                <a:gd name="adj" fmla="val 83620"/>
              </a:avLst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0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410428" y="4732714"/>
              <a:ext cx="5071822" cy="141290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00"/>
            </a:p>
          </p:txBody>
        </p:sp>
      </p:grpSp>
      <p:sp>
        <p:nvSpPr>
          <p:cNvPr id="27" name="Título 1"/>
          <p:cNvSpPr txBox="1">
            <a:spLocks/>
          </p:cNvSpPr>
          <p:nvPr/>
        </p:nvSpPr>
        <p:spPr bwMode="auto">
          <a:xfrm>
            <a:off x="-11113" y="6237288"/>
            <a:ext cx="90471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pt-BR" altLang="pt-BR" sz="1050" dirty="0" smtClean="0"/>
              <a:t>Obs.: Essa representação indica o caminho crítico usual das operações de financiamento do BNDES e não se trata de uma listagem exaustiva das atividades.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620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400" b="1" kern="0" dirty="0" smtClean="0">
                <a:solidFill>
                  <a:srgbClr val="00854A"/>
                </a:solidFill>
                <a:latin typeface="Optimum" pitchFamily="2" charset="0"/>
                <a:ea typeface="ＭＳ Ｐゴシック" pitchFamily="-105" charset="-128"/>
                <a:cs typeface="ＭＳ Ｐゴシック" pitchFamily="-105" charset="-128"/>
              </a:rPr>
              <a:t>Processo de Análise do Financiamento</a:t>
            </a:r>
            <a:endParaRPr lang="pt-BR" altLang="pt-BR" sz="2400" b="1" kern="0" dirty="0">
              <a:solidFill>
                <a:srgbClr val="00854A"/>
              </a:solidFill>
              <a:latin typeface="Optimum" pitchFamily="2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95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1SkB5FWUCbBqidY0gX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vJQli5K0KNPz4Kty3F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zN75OTnEW.iNec5Sn7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bGIQq4H0WqoDKKnPRp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bGIQq4H0WqoDKKnPRpTg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0-06-29 - Mineirão - resumo para DIR">
  <a:themeElements>
    <a:clrScheme name="2010-06-29 - Mineirão - resumo para DI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0-06-29 - Mineirão - resumo para D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0-06-29 - Mineirão - resumo para DI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-06-29 - Mineirão - resumo para DI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-06-29 - Mineirão - resumo para DI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-06-29 - Mineirão - resumo para DI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-06-29 - Mineirão - resumo para DI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-06-29 - Mineirão - resumo para DI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-06-29 - Mineirão - resumo para DI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-06-29 - Mineirão - resumo para DI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-06-29 - Mineirão - resumo para DI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-06-29 - Mineirão - resumo para DI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-06-29 - Mineirão - resumo para DI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-06-29 - Mineirão - resumo para DI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23188</TotalTime>
  <Words>704</Words>
  <Application>Microsoft Office PowerPoint</Application>
  <PresentationFormat>Apresentação na tela (4:3)</PresentationFormat>
  <Paragraphs>114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Courier New</vt:lpstr>
      <vt:lpstr>Optimum</vt:lpstr>
      <vt:lpstr>Times New Roman</vt:lpstr>
      <vt:lpstr>Verdana</vt:lpstr>
      <vt:lpstr>Wingdings</vt:lpstr>
      <vt:lpstr>1_Office Theme</vt:lpstr>
      <vt:lpstr>1_2010-06-29 - Mineirão - resumo para DIR</vt:lpstr>
      <vt:lpstr>Apresentação do PowerPoint</vt:lpstr>
      <vt:lpstr>Agenda</vt:lpstr>
      <vt:lpstr>Apoio do BNDES no Planejamento do Setor Aéreo</vt:lpstr>
      <vt:lpstr>A Lógica do Setor Aeroportuário</vt:lpstr>
      <vt:lpstr>Modelos para Execução de Investimentos</vt:lpstr>
      <vt:lpstr>Modelos para Execução de Investimentos</vt:lpstr>
      <vt:lpstr>Modelos para Execução de Investimentos</vt:lpstr>
      <vt:lpstr>Modelos para Execução de Investimentos</vt:lpstr>
      <vt:lpstr>Processo de Análise do Financiamento</vt:lpstr>
      <vt:lpstr>Condições de Financiamento Divulgadas</vt:lpstr>
      <vt:lpstr>Estruturação do Financiamento</vt:lpstr>
    </vt:vector>
  </TitlesOfParts>
  <Company>BNDES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 Ferreira Madeira</dc:creator>
  <cp:lastModifiedBy>Daiane de Moraes Soares</cp:lastModifiedBy>
  <cp:revision>2181</cp:revision>
  <cp:lastPrinted>2016-10-24T18:34:59Z</cp:lastPrinted>
  <dcterms:created xsi:type="dcterms:W3CDTF">2009-08-13T15:48:35Z</dcterms:created>
  <dcterms:modified xsi:type="dcterms:W3CDTF">2016-11-22T18:14:48Z</dcterms:modified>
</cp:coreProperties>
</file>