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8274" r:id="rId1"/>
    <p:sldMasterId id="2147489109" r:id="rId2"/>
  </p:sldMasterIdLst>
  <p:notesMasterIdLst>
    <p:notesMasterId r:id="rId14"/>
  </p:notesMasterIdLst>
  <p:handoutMasterIdLst>
    <p:handoutMasterId r:id="rId15"/>
  </p:handoutMasterIdLst>
  <p:sldIdLst>
    <p:sldId id="698" r:id="rId3"/>
    <p:sldId id="886" r:id="rId4"/>
    <p:sldId id="869" r:id="rId5"/>
    <p:sldId id="876" r:id="rId6"/>
    <p:sldId id="880" r:id="rId7"/>
    <p:sldId id="842" r:id="rId8"/>
    <p:sldId id="881" r:id="rId9"/>
    <p:sldId id="879" r:id="rId10"/>
    <p:sldId id="882" r:id="rId11"/>
    <p:sldId id="888" r:id="rId12"/>
    <p:sldId id="887" r:id="rId13"/>
  </p:sldIdLst>
  <p:sldSz cx="9144000" cy="6858000" type="screen4x3"/>
  <p:notesSz cx="6797675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6">
          <p15:clr>
            <a:srgbClr val="A4A3A4"/>
          </p15:clr>
        </p15:guide>
        <p15:guide id="2" pos="431">
          <p15:clr>
            <a:srgbClr val="A4A3A4"/>
          </p15:clr>
        </p15:guide>
        <p15:guide id="3" pos="975">
          <p15:clr>
            <a:srgbClr val="A4A3A4"/>
          </p15:clr>
        </p15:guide>
        <p15:guide id="4" pos="54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FFFF99"/>
    <a:srgbClr val="88E688"/>
    <a:srgbClr val="6FB31A"/>
    <a:srgbClr val="FFFF66"/>
    <a:srgbClr val="FFFF00"/>
    <a:srgbClr val="FCDE72"/>
    <a:srgbClr val="D28280"/>
    <a:srgbClr val="FFFFCC"/>
    <a:srgbClr val="2E7F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4671" autoAdjust="0"/>
    <p:restoredTop sz="94752" autoAdjust="0"/>
  </p:normalViewPr>
  <p:slideViewPr>
    <p:cSldViewPr>
      <p:cViewPr varScale="1">
        <p:scale>
          <a:sx n="87" d="100"/>
          <a:sy n="87" d="100"/>
        </p:scale>
        <p:origin x="486" y="90"/>
      </p:cViewPr>
      <p:guideLst>
        <p:guide orient="horz" pos="346"/>
        <p:guide pos="431"/>
        <p:guide pos="975"/>
        <p:guide pos="54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0D28D9-F70B-498B-AE37-B9E363A6661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ACA2BD62-D247-4580-AA4C-3727126B4608}">
      <dgm:prSet phldrT="[Texto]"/>
      <dgm:spPr/>
      <dgm:t>
        <a:bodyPr/>
        <a:lstStyle/>
        <a:p>
          <a:r>
            <a:rPr lang="pt-BR" b="1" u="sng" dirty="0" smtClean="0"/>
            <a:t>Contratação Tradicional Obra Pública</a:t>
          </a:r>
          <a:endParaRPr lang="pt-BR" b="1" u="sng" dirty="0"/>
        </a:p>
      </dgm:t>
    </dgm:pt>
    <dgm:pt modelId="{6A06C3D1-2A3B-4C8C-B60A-5857B4A8C3F0}" type="parTrans" cxnId="{9602379D-8ED1-4FDB-8F64-0CF661B1A86E}">
      <dgm:prSet/>
      <dgm:spPr/>
      <dgm:t>
        <a:bodyPr/>
        <a:lstStyle/>
        <a:p>
          <a:endParaRPr lang="pt-BR"/>
        </a:p>
      </dgm:t>
    </dgm:pt>
    <dgm:pt modelId="{D4C899D7-2DE6-48EE-BB73-47553A42B4C0}" type="sibTrans" cxnId="{9602379D-8ED1-4FDB-8F64-0CF661B1A86E}">
      <dgm:prSet/>
      <dgm:spPr/>
      <dgm:t>
        <a:bodyPr/>
        <a:lstStyle/>
        <a:p>
          <a:endParaRPr lang="pt-BR"/>
        </a:p>
      </dgm:t>
    </dgm:pt>
    <dgm:pt modelId="{090D590F-A441-4843-8B16-473442CB133B}">
      <dgm:prSet phldrT="[Texto]"/>
      <dgm:spPr/>
      <dgm:t>
        <a:bodyPr/>
        <a:lstStyle/>
        <a:p>
          <a:r>
            <a:rPr lang="pt-BR" b="1" u="sng" dirty="0" smtClean="0"/>
            <a:t>Parcerias Público Privadas (</a:t>
          </a:r>
          <a:r>
            <a:rPr lang="pt-BR" b="1" u="sng" dirty="0" err="1" smtClean="0"/>
            <a:t>PPPs</a:t>
          </a:r>
          <a:r>
            <a:rPr lang="pt-BR" b="1" u="sng" dirty="0" smtClean="0"/>
            <a:t>)</a:t>
          </a:r>
          <a:endParaRPr lang="pt-BR" b="1" u="sng" dirty="0"/>
        </a:p>
      </dgm:t>
    </dgm:pt>
    <dgm:pt modelId="{656AF1C2-FF85-42C0-A00F-AB2C23CC9B52}" type="parTrans" cxnId="{3EB10642-3345-4388-8B14-3DC13B6D151E}">
      <dgm:prSet/>
      <dgm:spPr/>
      <dgm:t>
        <a:bodyPr/>
        <a:lstStyle/>
        <a:p>
          <a:endParaRPr lang="pt-BR"/>
        </a:p>
      </dgm:t>
    </dgm:pt>
    <dgm:pt modelId="{DBCE1565-5AEE-4ADB-9708-DBDB24A231D4}" type="sibTrans" cxnId="{3EB10642-3345-4388-8B14-3DC13B6D151E}">
      <dgm:prSet/>
      <dgm:spPr/>
      <dgm:t>
        <a:bodyPr/>
        <a:lstStyle/>
        <a:p>
          <a:endParaRPr lang="pt-BR"/>
        </a:p>
      </dgm:t>
    </dgm:pt>
    <dgm:pt modelId="{E195B4DA-9DDC-440A-AD3A-35C8BB5BCF32}">
      <dgm:prSet phldrT="[Texto]"/>
      <dgm:spPr/>
      <dgm:t>
        <a:bodyPr/>
        <a:lstStyle/>
        <a:p>
          <a:r>
            <a:rPr lang="pt-BR" b="1" u="sng" dirty="0" smtClean="0"/>
            <a:t>Concessões em Lotes</a:t>
          </a:r>
          <a:endParaRPr lang="pt-BR" b="1" u="sng" dirty="0"/>
        </a:p>
      </dgm:t>
    </dgm:pt>
    <dgm:pt modelId="{D6FE378B-93C0-4CFE-ADAB-10B9802DF4CF}" type="parTrans" cxnId="{C48D45BE-E38B-4407-8D8C-001E8C05AFBD}">
      <dgm:prSet/>
      <dgm:spPr/>
      <dgm:t>
        <a:bodyPr/>
        <a:lstStyle/>
        <a:p>
          <a:endParaRPr lang="pt-BR"/>
        </a:p>
      </dgm:t>
    </dgm:pt>
    <dgm:pt modelId="{8C585036-4A0C-455C-AEA7-27AAE608B64F}" type="sibTrans" cxnId="{C48D45BE-E38B-4407-8D8C-001E8C05AFBD}">
      <dgm:prSet/>
      <dgm:spPr/>
      <dgm:t>
        <a:bodyPr/>
        <a:lstStyle/>
        <a:p>
          <a:endParaRPr lang="pt-BR"/>
        </a:p>
      </dgm:t>
    </dgm:pt>
    <dgm:pt modelId="{2B7E19FC-B2F5-4D80-822D-F7A7E0EE80E4}">
      <dgm:prSet/>
      <dgm:spPr/>
      <dgm:t>
        <a:bodyPr/>
        <a:lstStyle/>
        <a:p>
          <a:r>
            <a:rPr lang="pt-BR" dirty="0" smtClean="0"/>
            <a:t>Continuidade do modelo hoje existente através da utilização de recursos do FNAC para realização de obras nos aeroportos</a:t>
          </a:r>
          <a:endParaRPr lang="pt-BR" dirty="0"/>
        </a:p>
      </dgm:t>
    </dgm:pt>
    <dgm:pt modelId="{23E4D545-BBB8-4C4B-BAB0-4710FB1509D0}" type="parTrans" cxnId="{3C2133F7-5B2E-478C-8181-1C97C460E085}">
      <dgm:prSet/>
      <dgm:spPr/>
      <dgm:t>
        <a:bodyPr/>
        <a:lstStyle/>
        <a:p>
          <a:endParaRPr lang="pt-BR"/>
        </a:p>
      </dgm:t>
    </dgm:pt>
    <dgm:pt modelId="{2C8E4079-9102-499E-8641-6D785E4A562A}" type="sibTrans" cxnId="{3C2133F7-5B2E-478C-8181-1C97C460E085}">
      <dgm:prSet/>
      <dgm:spPr/>
      <dgm:t>
        <a:bodyPr/>
        <a:lstStyle/>
        <a:p>
          <a:endParaRPr lang="pt-BR"/>
        </a:p>
      </dgm:t>
    </dgm:pt>
    <dgm:pt modelId="{949F0999-1555-4A49-852A-A12BE60AA2D6}">
      <dgm:prSet/>
      <dgm:spPr/>
      <dgm:t>
        <a:bodyPr/>
        <a:lstStyle/>
        <a:p>
          <a:r>
            <a:rPr lang="pt-BR" dirty="0" smtClean="0"/>
            <a:t>Execução de investimentos </a:t>
          </a:r>
          <a:r>
            <a:rPr lang="pt-BR" dirty="0" err="1" smtClean="0"/>
            <a:t>atráves</a:t>
          </a:r>
          <a:r>
            <a:rPr lang="pt-BR" dirty="0" smtClean="0"/>
            <a:t> de </a:t>
          </a:r>
          <a:r>
            <a:rPr lang="pt-BR" dirty="0" err="1" smtClean="0"/>
            <a:t>PPPs</a:t>
          </a:r>
          <a:r>
            <a:rPr lang="pt-BR" dirty="0" smtClean="0"/>
            <a:t> que teriam sua remuneração atrelada no todo ou em parte ao FNAC</a:t>
          </a:r>
          <a:endParaRPr lang="pt-BR" dirty="0"/>
        </a:p>
      </dgm:t>
    </dgm:pt>
    <dgm:pt modelId="{1FE3B15F-BB4F-480F-88F2-B588C600708B}" type="parTrans" cxnId="{87340291-AE46-413D-A382-07B5A699629A}">
      <dgm:prSet/>
      <dgm:spPr/>
      <dgm:t>
        <a:bodyPr/>
        <a:lstStyle/>
        <a:p>
          <a:endParaRPr lang="pt-BR"/>
        </a:p>
      </dgm:t>
    </dgm:pt>
    <dgm:pt modelId="{0A2BBEB6-A0FB-4282-9A49-6D2521D1690E}" type="sibTrans" cxnId="{87340291-AE46-413D-A382-07B5A699629A}">
      <dgm:prSet/>
      <dgm:spPr/>
      <dgm:t>
        <a:bodyPr/>
        <a:lstStyle/>
        <a:p>
          <a:endParaRPr lang="pt-BR"/>
        </a:p>
      </dgm:t>
    </dgm:pt>
    <dgm:pt modelId="{6396ADB6-00BF-41F2-B3F9-00D208A1786B}">
      <dgm:prSet/>
      <dgm:spPr/>
      <dgm:t>
        <a:bodyPr/>
        <a:lstStyle/>
        <a:p>
          <a:r>
            <a:rPr lang="pt-BR" dirty="0" smtClean="0"/>
            <a:t>Concessão conjunta de aeroportos mais rentáveis (</a:t>
          </a:r>
          <a:r>
            <a:rPr lang="pt-BR" i="1" dirty="0" smtClean="0"/>
            <a:t>hubs</a:t>
          </a:r>
          <a:r>
            <a:rPr lang="pt-BR" dirty="0" smtClean="0"/>
            <a:t>) e aeroportos regionais menos rentáveis, buscando a definição de lotes </a:t>
          </a:r>
          <a:r>
            <a:rPr lang="pt-BR" dirty="0" err="1" smtClean="0"/>
            <a:t>auto-sustentáveis</a:t>
          </a:r>
          <a:r>
            <a:rPr lang="pt-BR" dirty="0" smtClean="0"/>
            <a:t> do ponto de vista econômico-financeiro</a:t>
          </a:r>
          <a:endParaRPr lang="pt-BR" dirty="0"/>
        </a:p>
      </dgm:t>
    </dgm:pt>
    <dgm:pt modelId="{68534C33-D4A8-4ED3-812A-6BFF50B2CA05}" type="parTrans" cxnId="{EE1F3D38-918F-4E34-8264-FBC3B2741A9C}">
      <dgm:prSet/>
      <dgm:spPr/>
      <dgm:t>
        <a:bodyPr/>
        <a:lstStyle/>
        <a:p>
          <a:endParaRPr lang="pt-BR"/>
        </a:p>
      </dgm:t>
    </dgm:pt>
    <dgm:pt modelId="{10580B19-24E6-40F3-8BE1-276A9AAB6CC9}" type="sibTrans" cxnId="{EE1F3D38-918F-4E34-8264-FBC3B2741A9C}">
      <dgm:prSet/>
      <dgm:spPr/>
      <dgm:t>
        <a:bodyPr/>
        <a:lstStyle/>
        <a:p>
          <a:endParaRPr lang="pt-BR"/>
        </a:p>
      </dgm:t>
    </dgm:pt>
    <dgm:pt modelId="{AB12D6C7-0472-419E-B453-E51EA887361B}" type="pres">
      <dgm:prSet presAssocID="{3C0D28D9-F70B-498B-AE37-B9E363A6661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B7166C9-A88A-43B2-A81A-6225E4FCF516}" type="pres">
      <dgm:prSet presAssocID="{ACA2BD62-D247-4580-AA4C-3727126B4608}" presName="parentLin" presStyleCnt="0"/>
      <dgm:spPr/>
    </dgm:pt>
    <dgm:pt modelId="{A51D431A-9844-4A1C-8CA5-37F5BB3F9F63}" type="pres">
      <dgm:prSet presAssocID="{ACA2BD62-D247-4580-AA4C-3727126B4608}" presName="parentLeftMargin" presStyleLbl="node1" presStyleIdx="0" presStyleCnt="3"/>
      <dgm:spPr/>
      <dgm:t>
        <a:bodyPr/>
        <a:lstStyle/>
        <a:p>
          <a:endParaRPr lang="pt-BR"/>
        </a:p>
      </dgm:t>
    </dgm:pt>
    <dgm:pt modelId="{2DA0F100-DE84-4478-9EAF-3D54F1158B3D}" type="pres">
      <dgm:prSet presAssocID="{ACA2BD62-D247-4580-AA4C-3727126B4608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2600501-0169-42B0-8BEE-8C0543239FC0}" type="pres">
      <dgm:prSet presAssocID="{ACA2BD62-D247-4580-AA4C-3727126B4608}" presName="negativeSpace" presStyleCnt="0"/>
      <dgm:spPr/>
    </dgm:pt>
    <dgm:pt modelId="{6057B42B-EB41-4D83-AAF2-F57212018A7B}" type="pres">
      <dgm:prSet presAssocID="{ACA2BD62-D247-4580-AA4C-3727126B4608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B2A3717-F5A1-4093-9F46-0C06E95A369D}" type="pres">
      <dgm:prSet presAssocID="{D4C899D7-2DE6-48EE-BB73-47553A42B4C0}" presName="spaceBetweenRectangles" presStyleCnt="0"/>
      <dgm:spPr/>
    </dgm:pt>
    <dgm:pt modelId="{B93A9061-ACF7-4068-8AAD-96A3508CED36}" type="pres">
      <dgm:prSet presAssocID="{090D590F-A441-4843-8B16-473442CB133B}" presName="parentLin" presStyleCnt="0"/>
      <dgm:spPr/>
    </dgm:pt>
    <dgm:pt modelId="{65DC53B0-A494-40D5-932D-7238649D6546}" type="pres">
      <dgm:prSet presAssocID="{090D590F-A441-4843-8B16-473442CB133B}" presName="parentLeftMargin" presStyleLbl="node1" presStyleIdx="0" presStyleCnt="3"/>
      <dgm:spPr/>
      <dgm:t>
        <a:bodyPr/>
        <a:lstStyle/>
        <a:p>
          <a:endParaRPr lang="pt-BR"/>
        </a:p>
      </dgm:t>
    </dgm:pt>
    <dgm:pt modelId="{07EC393E-BD2B-44A9-8168-E9F41E2445E2}" type="pres">
      <dgm:prSet presAssocID="{090D590F-A441-4843-8B16-473442CB133B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3DB0CE4-DECF-4EB5-B37B-C44B9163D4BA}" type="pres">
      <dgm:prSet presAssocID="{090D590F-A441-4843-8B16-473442CB133B}" presName="negativeSpace" presStyleCnt="0"/>
      <dgm:spPr/>
    </dgm:pt>
    <dgm:pt modelId="{40FD0958-454C-45AE-A277-D1ACEADBC3E2}" type="pres">
      <dgm:prSet presAssocID="{090D590F-A441-4843-8B16-473442CB133B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77CFAD3-8104-4E0B-81FE-D92B8B7BEDB0}" type="pres">
      <dgm:prSet presAssocID="{DBCE1565-5AEE-4ADB-9708-DBDB24A231D4}" presName="spaceBetweenRectangles" presStyleCnt="0"/>
      <dgm:spPr/>
    </dgm:pt>
    <dgm:pt modelId="{D1D5BBEB-C8F2-4198-9E0F-28813434A2E7}" type="pres">
      <dgm:prSet presAssocID="{E195B4DA-9DDC-440A-AD3A-35C8BB5BCF32}" presName="parentLin" presStyleCnt="0"/>
      <dgm:spPr/>
    </dgm:pt>
    <dgm:pt modelId="{038B0057-2DAD-4613-8853-66DB1179CD83}" type="pres">
      <dgm:prSet presAssocID="{E195B4DA-9DDC-440A-AD3A-35C8BB5BCF32}" presName="parentLeftMargin" presStyleLbl="node1" presStyleIdx="1" presStyleCnt="3"/>
      <dgm:spPr/>
      <dgm:t>
        <a:bodyPr/>
        <a:lstStyle/>
        <a:p>
          <a:endParaRPr lang="pt-BR"/>
        </a:p>
      </dgm:t>
    </dgm:pt>
    <dgm:pt modelId="{83DCB31E-741E-4BD1-9EE8-D89149E31CE1}" type="pres">
      <dgm:prSet presAssocID="{E195B4DA-9DDC-440A-AD3A-35C8BB5BCF32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A804992-A483-4CD1-BF9D-A3EADF3420B3}" type="pres">
      <dgm:prSet presAssocID="{E195B4DA-9DDC-440A-AD3A-35C8BB5BCF32}" presName="negativeSpace" presStyleCnt="0"/>
      <dgm:spPr/>
    </dgm:pt>
    <dgm:pt modelId="{CE0E0A10-4891-44CF-BA73-B643F9089C22}" type="pres">
      <dgm:prSet presAssocID="{E195B4DA-9DDC-440A-AD3A-35C8BB5BCF32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87340291-AE46-413D-A382-07B5A699629A}" srcId="{090D590F-A441-4843-8B16-473442CB133B}" destId="{949F0999-1555-4A49-852A-A12BE60AA2D6}" srcOrd="0" destOrd="0" parTransId="{1FE3B15F-BB4F-480F-88F2-B588C600708B}" sibTransId="{0A2BBEB6-A0FB-4282-9A49-6D2521D1690E}"/>
    <dgm:cxn modelId="{EE1F3D38-918F-4E34-8264-FBC3B2741A9C}" srcId="{E195B4DA-9DDC-440A-AD3A-35C8BB5BCF32}" destId="{6396ADB6-00BF-41F2-B3F9-00D208A1786B}" srcOrd="0" destOrd="0" parTransId="{68534C33-D4A8-4ED3-812A-6BFF50B2CA05}" sibTransId="{10580B19-24E6-40F3-8BE1-276A9AAB6CC9}"/>
    <dgm:cxn modelId="{040EA7B8-8D73-4429-980C-430E3789C697}" type="presOf" srcId="{ACA2BD62-D247-4580-AA4C-3727126B4608}" destId="{2DA0F100-DE84-4478-9EAF-3D54F1158B3D}" srcOrd="1" destOrd="0" presId="urn:microsoft.com/office/officeart/2005/8/layout/list1"/>
    <dgm:cxn modelId="{3EB10642-3345-4388-8B14-3DC13B6D151E}" srcId="{3C0D28D9-F70B-498B-AE37-B9E363A66615}" destId="{090D590F-A441-4843-8B16-473442CB133B}" srcOrd="1" destOrd="0" parTransId="{656AF1C2-FF85-42C0-A00F-AB2C23CC9B52}" sibTransId="{DBCE1565-5AEE-4ADB-9708-DBDB24A231D4}"/>
    <dgm:cxn modelId="{3C2133F7-5B2E-478C-8181-1C97C460E085}" srcId="{ACA2BD62-D247-4580-AA4C-3727126B4608}" destId="{2B7E19FC-B2F5-4D80-822D-F7A7E0EE80E4}" srcOrd="0" destOrd="0" parTransId="{23E4D545-BBB8-4C4B-BAB0-4710FB1509D0}" sibTransId="{2C8E4079-9102-499E-8641-6D785E4A562A}"/>
    <dgm:cxn modelId="{047EFA55-42C4-438E-98B4-3A5224F0395F}" type="presOf" srcId="{E195B4DA-9DDC-440A-AD3A-35C8BB5BCF32}" destId="{83DCB31E-741E-4BD1-9EE8-D89149E31CE1}" srcOrd="1" destOrd="0" presId="urn:microsoft.com/office/officeart/2005/8/layout/list1"/>
    <dgm:cxn modelId="{71D6F7AA-9F15-4511-A69E-398897A80581}" type="presOf" srcId="{6396ADB6-00BF-41F2-B3F9-00D208A1786B}" destId="{CE0E0A10-4891-44CF-BA73-B643F9089C22}" srcOrd="0" destOrd="0" presId="urn:microsoft.com/office/officeart/2005/8/layout/list1"/>
    <dgm:cxn modelId="{9602379D-8ED1-4FDB-8F64-0CF661B1A86E}" srcId="{3C0D28D9-F70B-498B-AE37-B9E363A66615}" destId="{ACA2BD62-D247-4580-AA4C-3727126B4608}" srcOrd="0" destOrd="0" parTransId="{6A06C3D1-2A3B-4C8C-B60A-5857B4A8C3F0}" sibTransId="{D4C899D7-2DE6-48EE-BB73-47553A42B4C0}"/>
    <dgm:cxn modelId="{98AF3D35-83AC-4E28-913D-545B7FB101BE}" type="presOf" srcId="{3C0D28D9-F70B-498B-AE37-B9E363A66615}" destId="{AB12D6C7-0472-419E-B453-E51EA887361B}" srcOrd="0" destOrd="0" presId="urn:microsoft.com/office/officeart/2005/8/layout/list1"/>
    <dgm:cxn modelId="{5B9578DB-F841-419E-A074-755BBA42C731}" type="presOf" srcId="{949F0999-1555-4A49-852A-A12BE60AA2D6}" destId="{40FD0958-454C-45AE-A277-D1ACEADBC3E2}" srcOrd="0" destOrd="0" presId="urn:microsoft.com/office/officeart/2005/8/layout/list1"/>
    <dgm:cxn modelId="{1FCF9C8B-21C8-41CE-B632-5D42CA89A2FD}" type="presOf" srcId="{E195B4DA-9DDC-440A-AD3A-35C8BB5BCF32}" destId="{038B0057-2DAD-4613-8853-66DB1179CD83}" srcOrd="0" destOrd="0" presId="urn:microsoft.com/office/officeart/2005/8/layout/list1"/>
    <dgm:cxn modelId="{FF2EDE09-BEE5-48EB-B5CD-33A43F7839D0}" type="presOf" srcId="{090D590F-A441-4843-8B16-473442CB133B}" destId="{07EC393E-BD2B-44A9-8168-E9F41E2445E2}" srcOrd="1" destOrd="0" presId="urn:microsoft.com/office/officeart/2005/8/layout/list1"/>
    <dgm:cxn modelId="{0B1DBE28-418F-45F9-8635-94696E6AFF75}" type="presOf" srcId="{2B7E19FC-B2F5-4D80-822D-F7A7E0EE80E4}" destId="{6057B42B-EB41-4D83-AAF2-F57212018A7B}" srcOrd="0" destOrd="0" presId="urn:microsoft.com/office/officeart/2005/8/layout/list1"/>
    <dgm:cxn modelId="{C48D45BE-E38B-4407-8D8C-001E8C05AFBD}" srcId="{3C0D28D9-F70B-498B-AE37-B9E363A66615}" destId="{E195B4DA-9DDC-440A-AD3A-35C8BB5BCF32}" srcOrd="2" destOrd="0" parTransId="{D6FE378B-93C0-4CFE-ADAB-10B9802DF4CF}" sibTransId="{8C585036-4A0C-455C-AEA7-27AAE608B64F}"/>
    <dgm:cxn modelId="{149B8BC9-FDAC-43AE-8500-E45294ED2E4A}" type="presOf" srcId="{ACA2BD62-D247-4580-AA4C-3727126B4608}" destId="{A51D431A-9844-4A1C-8CA5-37F5BB3F9F63}" srcOrd="0" destOrd="0" presId="urn:microsoft.com/office/officeart/2005/8/layout/list1"/>
    <dgm:cxn modelId="{C703877E-9B9D-481B-88A6-40F045BABE52}" type="presOf" srcId="{090D590F-A441-4843-8B16-473442CB133B}" destId="{65DC53B0-A494-40D5-932D-7238649D6546}" srcOrd="0" destOrd="0" presId="urn:microsoft.com/office/officeart/2005/8/layout/list1"/>
    <dgm:cxn modelId="{8A48D438-E583-4E86-90E8-776D6F209A0D}" type="presParOf" srcId="{AB12D6C7-0472-419E-B453-E51EA887361B}" destId="{BB7166C9-A88A-43B2-A81A-6225E4FCF516}" srcOrd="0" destOrd="0" presId="urn:microsoft.com/office/officeart/2005/8/layout/list1"/>
    <dgm:cxn modelId="{9F9CD0FB-89FB-437B-B597-B1CF6EE7EBDE}" type="presParOf" srcId="{BB7166C9-A88A-43B2-A81A-6225E4FCF516}" destId="{A51D431A-9844-4A1C-8CA5-37F5BB3F9F63}" srcOrd="0" destOrd="0" presId="urn:microsoft.com/office/officeart/2005/8/layout/list1"/>
    <dgm:cxn modelId="{49B5351B-A3FC-4EA0-8DC3-9B8866DB81B6}" type="presParOf" srcId="{BB7166C9-A88A-43B2-A81A-6225E4FCF516}" destId="{2DA0F100-DE84-4478-9EAF-3D54F1158B3D}" srcOrd="1" destOrd="0" presId="urn:microsoft.com/office/officeart/2005/8/layout/list1"/>
    <dgm:cxn modelId="{FF1A5DF6-FF8E-40A1-B3D3-B2A74F335709}" type="presParOf" srcId="{AB12D6C7-0472-419E-B453-E51EA887361B}" destId="{72600501-0169-42B0-8BEE-8C0543239FC0}" srcOrd="1" destOrd="0" presId="urn:microsoft.com/office/officeart/2005/8/layout/list1"/>
    <dgm:cxn modelId="{533553FD-0A13-47DD-B826-64C011FCDC46}" type="presParOf" srcId="{AB12D6C7-0472-419E-B453-E51EA887361B}" destId="{6057B42B-EB41-4D83-AAF2-F57212018A7B}" srcOrd="2" destOrd="0" presId="urn:microsoft.com/office/officeart/2005/8/layout/list1"/>
    <dgm:cxn modelId="{A43A8B91-5914-476A-8558-DF33BCEA59D3}" type="presParOf" srcId="{AB12D6C7-0472-419E-B453-E51EA887361B}" destId="{7B2A3717-F5A1-4093-9F46-0C06E95A369D}" srcOrd="3" destOrd="0" presId="urn:microsoft.com/office/officeart/2005/8/layout/list1"/>
    <dgm:cxn modelId="{D328DF43-F281-486E-9981-88B4D9469725}" type="presParOf" srcId="{AB12D6C7-0472-419E-B453-E51EA887361B}" destId="{B93A9061-ACF7-4068-8AAD-96A3508CED36}" srcOrd="4" destOrd="0" presId="urn:microsoft.com/office/officeart/2005/8/layout/list1"/>
    <dgm:cxn modelId="{A1EB7145-E6F9-4386-BBDA-10C2DABF0E07}" type="presParOf" srcId="{B93A9061-ACF7-4068-8AAD-96A3508CED36}" destId="{65DC53B0-A494-40D5-932D-7238649D6546}" srcOrd="0" destOrd="0" presId="urn:microsoft.com/office/officeart/2005/8/layout/list1"/>
    <dgm:cxn modelId="{30C0D18C-3952-43DF-9797-34FA967EF3F1}" type="presParOf" srcId="{B93A9061-ACF7-4068-8AAD-96A3508CED36}" destId="{07EC393E-BD2B-44A9-8168-E9F41E2445E2}" srcOrd="1" destOrd="0" presId="urn:microsoft.com/office/officeart/2005/8/layout/list1"/>
    <dgm:cxn modelId="{A68BFE2A-6F25-48FE-AB64-C37547271031}" type="presParOf" srcId="{AB12D6C7-0472-419E-B453-E51EA887361B}" destId="{83DB0CE4-DECF-4EB5-B37B-C44B9163D4BA}" srcOrd="5" destOrd="0" presId="urn:microsoft.com/office/officeart/2005/8/layout/list1"/>
    <dgm:cxn modelId="{C271C57A-F201-4CFE-A33E-778C6C1F255B}" type="presParOf" srcId="{AB12D6C7-0472-419E-B453-E51EA887361B}" destId="{40FD0958-454C-45AE-A277-D1ACEADBC3E2}" srcOrd="6" destOrd="0" presId="urn:microsoft.com/office/officeart/2005/8/layout/list1"/>
    <dgm:cxn modelId="{61605EC7-8E10-4B74-9DB2-8C48EB05D24A}" type="presParOf" srcId="{AB12D6C7-0472-419E-B453-E51EA887361B}" destId="{B77CFAD3-8104-4E0B-81FE-D92B8B7BEDB0}" srcOrd="7" destOrd="0" presId="urn:microsoft.com/office/officeart/2005/8/layout/list1"/>
    <dgm:cxn modelId="{3E966CC7-30F3-4D77-BFFC-34B6500C7B6C}" type="presParOf" srcId="{AB12D6C7-0472-419E-B453-E51EA887361B}" destId="{D1D5BBEB-C8F2-4198-9E0F-28813434A2E7}" srcOrd="8" destOrd="0" presId="urn:microsoft.com/office/officeart/2005/8/layout/list1"/>
    <dgm:cxn modelId="{75F9CE56-FED8-4962-88E0-37814EEB6CA0}" type="presParOf" srcId="{D1D5BBEB-C8F2-4198-9E0F-28813434A2E7}" destId="{038B0057-2DAD-4613-8853-66DB1179CD83}" srcOrd="0" destOrd="0" presId="urn:microsoft.com/office/officeart/2005/8/layout/list1"/>
    <dgm:cxn modelId="{B0C74D22-4B9E-4FCB-8FCA-088759528433}" type="presParOf" srcId="{D1D5BBEB-C8F2-4198-9E0F-28813434A2E7}" destId="{83DCB31E-741E-4BD1-9EE8-D89149E31CE1}" srcOrd="1" destOrd="0" presId="urn:microsoft.com/office/officeart/2005/8/layout/list1"/>
    <dgm:cxn modelId="{B970AB1D-8711-4128-BFB4-16DB97E8DF27}" type="presParOf" srcId="{AB12D6C7-0472-419E-B453-E51EA887361B}" destId="{6A804992-A483-4CD1-BF9D-A3EADF3420B3}" srcOrd="9" destOrd="0" presId="urn:microsoft.com/office/officeart/2005/8/layout/list1"/>
    <dgm:cxn modelId="{B802264B-AC11-489C-B723-B986B461BCA9}" type="presParOf" srcId="{AB12D6C7-0472-419E-B453-E51EA887361B}" destId="{CE0E0A10-4891-44CF-BA73-B643F9089C2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MS PGothic" pitchFamily="34" charset="-128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MS PGothic" pitchFamily="34" charset="-128"/>
              </a:defRPr>
            </a:lvl1pPr>
          </a:lstStyle>
          <a:p>
            <a:pPr>
              <a:defRPr/>
            </a:pPr>
            <a:fld id="{1BBB7C6D-D94A-4C9E-945B-EB78C66EA6E3}" type="datetimeFigureOut">
              <a:rPr lang="pt-BR"/>
              <a:pPr>
                <a:defRPr/>
              </a:pPr>
              <a:t>22/11/2016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5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MS PGothic" pitchFamily="34" charset="-128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8165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MS PGothic" pitchFamily="34" charset="-128"/>
              </a:defRPr>
            </a:lvl1pPr>
          </a:lstStyle>
          <a:p>
            <a:pPr>
              <a:defRPr/>
            </a:pPr>
            <a:fld id="{B1454212-4FAC-49D2-92A4-D7EF86E3431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14473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2950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/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2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noProof="0" smtClean="0"/>
              <a:t>Clique para editar os estilos do texto mestre</a:t>
            </a:r>
          </a:p>
          <a:p>
            <a:pPr lvl="1"/>
            <a:r>
              <a:rPr lang="pt-BR" altLang="pt-BR" noProof="0" smtClean="0"/>
              <a:t>Segundo nível</a:t>
            </a:r>
          </a:p>
          <a:p>
            <a:pPr lvl="2"/>
            <a:r>
              <a:rPr lang="pt-BR" altLang="pt-BR" noProof="0" smtClean="0"/>
              <a:t>Terceiro nível</a:t>
            </a:r>
          </a:p>
          <a:p>
            <a:pPr lvl="3"/>
            <a:r>
              <a:rPr lang="pt-BR" altLang="pt-BR" noProof="0" smtClean="0"/>
              <a:t>Quarto nível</a:t>
            </a:r>
          </a:p>
          <a:p>
            <a:pPr lvl="4"/>
            <a:r>
              <a:rPr lang="pt-BR" altLang="pt-BR" noProof="0" smtClean="0"/>
              <a:t>Quinto nível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5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5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2573EDC0-1373-42C3-A293-D904E804111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867909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6627" name="Espaço Reservado para Anotaçõ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altLang="pt-BR" smtClean="0"/>
          </a:p>
        </p:txBody>
      </p:sp>
      <p:sp>
        <p:nvSpPr>
          <p:cNvPr id="26628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16798" indent="-275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02766" indent="-22055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43873" indent="-22055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1984980" indent="-22055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26086" indent="-22055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867193" indent="-22055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08299" indent="-22055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749406" indent="-22055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AA45BF9F-74FE-4577-AD94-E7EC05006FCC}" type="slidenum">
              <a:rPr lang="pt-BR" altLang="pt-BR" smtClean="0"/>
              <a:pPr eaLnBrk="1" hangingPunct="1">
                <a:spcBef>
                  <a:spcPct val="0"/>
                </a:spcBef>
              </a:pPr>
              <a:t>9</a:t>
            </a:fld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4907090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8675" name="Espaço Reservado para Anotaçõ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altLang="pt-BR" smtClean="0"/>
          </a:p>
        </p:txBody>
      </p:sp>
      <p:sp>
        <p:nvSpPr>
          <p:cNvPr id="28676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16798" indent="-275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02766" indent="-22055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43873" indent="-22055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1984980" indent="-22055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26086" indent="-22055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867193" indent="-22055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08299" indent="-22055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749406" indent="-22055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EA850B81-E778-4574-A35C-6E7A20F8809A}" type="slidenum">
              <a:rPr lang="pt-BR" altLang="pt-BR" smtClean="0"/>
              <a:pPr eaLnBrk="1" hangingPunct="1">
                <a:spcBef>
                  <a:spcPct val="0"/>
                </a:spcBef>
              </a:pPr>
              <a:t>10</a:t>
            </a:fld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10909974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7651" name="Espaço Reservado para Anotaçõ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altLang="pt-BR" smtClean="0"/>
          </a:p>
        </p:txBody>
      </p:sp>
      <p:sp>
        <p:nvSpPr>
          <p:cNvPr id="276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16798" indent="-27569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02766" indent="-22055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43873" indent="-22055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1984980" indent="-22055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26086" indent="-22055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867193" indent="-22055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08299" indent="-22055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749406" indent="-22055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E70EB9C1-06D1-430E-B191-3C082CDB8F85}" type="slidenum">
              <a:rPr lang="pt-BR" altLang="pt-BR" smtClean="0"/>
              <a:pPr eaLnBrk="1" hangingPunct="1">
                <a:spcBef>
                  <a:spcPct val="0"/>
                </a:spcBef>
              </a:pPr>
              <a:t>11</a:t>
            </a:fld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2805649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blocos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32F718E1-45B4-4C86-9A9D-118375AFD31A}" type="datetime1">
              <a:rPr lang="en-US"/>
              <a:pPr>
                <a:defRPr/>
              </a:pPr>
              <a:t>11/22/2016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372225"/>
            <a:ext cx="384175" cy="365125"/>
          </a:xfrm>
        </p:spPr>
        <p:txBody>
          <a:bodyPr anchor="b"/>
          <a:lstStyle>
            <a:lvl1pPr algn="l" defTabSz="914400" fontAlgn="base">
              <a:spcBef>
                <a:spcPct val="0"/>
              </a:spcBef>
              <a:spcAft>
                <a:spcPct val="0"/>
              </a:spcAft>
              <a:defRPr sz="1200" b="1">
                <a:solidFill>
                  <a:prstClr val="white"/>
                </a:solidFill>
                <a:latin typeface="Times New Roman" pitchFamily="18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014F85BE-F7EA-4591-AE69-580D190B71D4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004625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A4AAD626-4709-4E8B-8E29-FD4C2BE9C22B}" type="datetime1">
              <a:rPr lang="en-US"/>
              <a:pPr>
                <a:defRPr/>
              </a:pPr>
              <a:t>11/22/2016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6E31D843-B367-4414-A313-6400F0758B2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609592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4A46150D-6758-4710-9610-0019333B3E1C}" type="datetime1">
              <a:rPr lang="en-US"/>
              <a:pPr>
                <a:defRPr/>
              </a:pPr>
              <a:t>11/22/2016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8F2DB43D-C0F1-4C79-9EBD-612EA532D3E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04371"/>
      </p:ext>
    </p:extLst>
  </p:cSld>
  <p:clrMapOvr>
    <a:masterClrMapping/>
  </p:clrMapOvr>
  <p:transition spd="med">
    <p:fade/>
  </p:transition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21F00A8A-BE0E-4F42-8BFF-4F67E70EBB3E}" type="datetime1">
              <a:rPr lang="en-US"/>
              <a:pPr>
                <a:defRPr/>
              </a:pPr>
              <a:t>11/22/2016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C788CC87-B43B-4645-9BC1-127B6076EC6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623840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D47B5264-5F28-4415-8D30-8CC47EF1F6E6}" type="datetime1">
              <a:rPr lang="en-US"/>
              <a:pPr>
                <a:defRPr/>
              </a:pPr>
              <a:t>11/22/2016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31E8465B-A896-431F-9AC0-07452D0EC40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341266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AD124816-83D1-4977-8F15-42A31A8D0C84}" type="datetime1">
              <a:rPr lang="en-US"/>
              <a:pPr>
                <a:defRPr/>
              </a:pPr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559C4187-7D38-4DFA-BF2E-64AFD643787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053294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FCD0BBBF-B0B0-492A-839B-EEC92FB1D8D5}" type="datetime1">
              <a:rPr lang="en-US"/>
              <a:pPr>
                <a:defRPr/>
              </a:pPr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442F88E6-7C4D-4201-ADD8-F8E3619BFB2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433271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798FF8F6-0148-4C09-9A9E-F5D50C6E8ABA}" type="datetime1">
              <a:rPr lang="en-US"/>
              <a:pPr>
                <a:defRPr/>
              </a:pPr>
              <a:t>11/22/2016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4EDBF6B6-CDEF-4EB7-A65D-CD6A2B8BDF0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765668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3660775"/>
            <a:ext cx="9144000" cy="3224213"/>
          </a:xfrm>
          <a:prstGeom prst="rect">
            <a:avLst/>
          </a:prstGeom>
          <a:solidFill>
            <a:srgbClr val="0099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 sz="1800">
              <a:solidFill>
                <a:srgbClr val="000000"/>
              </a:solidFill>
              <a:latin typeface="Arial"/>
              <a:ea typeface="+mn-ea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0" y="3444875"/>
            <a:ext cx="9144000" cy="215900"/>
          </a:xfrm>
          <a:prstGeom prst="rect">
            <a:avLst/>
          </a:prstGeom>
          <a:solidFill>
            <a:srgbClr val="6FB31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 sz="1800">
              <a:solidFill>
                <a:srgbClr val="000000"/>
              </a:solidFill>
              <a:latin typeface="Arial"/>
              <a:ea typeface="+mn-ea"/>
            </a:endParaRPr>
          </a:p>
        </p:txBody>
      </p:sp>
      <p:pic>
        <p:nvPicPr>
          <p:cNvPr id="8196" name="Picture 4" descr="BNDES_Branco_TagH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4884738"/>
            <a:ext cx="4032250" cy="41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7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422400" y="941388"/>
            <a:ext cx="6821488" cy="722312"/>
          </a:xfrm>
        </p:spPr>
        <p:txBody>
          <a:bodyPr anchor="ctr"/>
          <a:lstStyle>
            <a:lvl1pPr>
              <a:defRPr sz="2500">
                <a:solidFill>
                  <a:schemeClr val="tx1"/>
                </a:solidFill>
              </a:defRPr>
            </a:lvl1pPr>
          </a:lstStyle>
          <a:p>
            <a:pPr lvl="0"/>
            <a:r>
              <a:rPr lang="pt-BR" noProof="0" smtClean="0"/>
              <a:t>Clique para editar o estilo do título mestre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422400" y="1590675"/>
            <a:ext cx="6007100" cy="574675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pt-BR" noProof="0" smtClean="0"/>
              <a:t>Clique para editar o estilo do subtítulo mestre</a:t>
            </a:r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1409700" y="2592388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000000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328551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BFC665A-85DF-4731-91BC-15F1D951B8A6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4262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5311830-81C9-43B9-916F-5E526CC519D8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874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N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fundo bloco 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"/>
            <a:ext cx="8229600" cy="620889"/>
          </a:xfrm>
        </p:spPr>
        <p:txBody>
          <a:bodyPr>
            <a:normAutofit/>
          </a:bodyPr>
          <a:lstStyle>
            <a:lvl1pPr algn="l"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2520"/>
            <a:ext cx="8229600" cy="5213644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6372225"/>
            <a:ext cx="384175" cy="365125"/>
          </a:xfrm>
        </p:spPr>
        <p:txBody>
          <a:bodyPr anchor="b"/>
          <a:lstStyle>
            <a:lvl1pPr algn="l" defTabSz="914400" fontAlgn="base">
              <a:spcBef>
                <a:spcPct val="0"/>
              </a:spcBef>
              <a:spcAft>
                <a:spcPct val="0"/>
              </a:spcAft>
              <a:defRPr lang="en-US" b="1">
                <a:solidFill>
                  <a:prstClr val="white"/>
                </a:solidFill>
                <a:latin typeface="Times New Roman" pitchFamily="18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4D3F7746-F2BA-4DE3-9500-C3C4AE2D200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9433334"/>
      </p:ext>
    </p:extLst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566738" y="1557338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719638" y="1557338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17A15C7-D435-4A1E-AF92-B643D9438051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6492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72FC68B-5CCF-49B2-9586-306537C68353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8432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E7BC41E-17A7-4EED-8633-F77342856BD6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7666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54EAA9C-34EB-44F9-A47B-F3BB1B7CC7CA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2360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0338584-7DF5-4B23-9D61-D0F18464BFAA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9883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BA67CFF-BCDF-499A-A239-730329278D9B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8202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CF9EBD9-B94D-4110-B36F-7DD3B9022046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388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81788" y="158750"/>
            <a:ext cx="2038350" cy="543718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566738" y="158750"/>
            <a:ext cx="5962650" cy="543718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DCD107C-FCAB-4B3E-9FE9-FA31DB0DE3B2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8057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4200" y="158750"/>
            <a:ext cx="6292850" cy="47625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566738" y="1557338"/>
            <a:ext cx="8153400" cy="4038600"/>
          </a:xfr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C79DC33-413C-4FCC-9967-C85E150068C8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0911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4200" y="158750"/>
            <a:ext cx="6292850" cy="47625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566738" y="1557338"/>
            <a:ext cx="4000500" cy="40386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719638" y="1557338"/>
            <a:ext cx="4000500" cy="40386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0CC54B3-C590-46DB-A491-04AB46472E39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841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BN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fundo bloco 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"/>
            <a:ext cx="8229600" cy="620889"/>
          </a:xfrm>
        </p:spPr>
        <p:txBody>
          <a:bodyPr>
            <a:normAutofit/>
          </a:bodyPr>
          <a:lstStyle>
            <a:lvl1pPr algn="r"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2520"/>
            <a:ext cx="8229600" cy="5213644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6372225"/>
            <a:ext cx="384175" cy="365125"/>
          </a:xfrm>
        </p:spPr>
        <p:txBody>
          <a:bodyPr anchor="b"/>
          <a:lstStyle>
            <a:lvl1pPr algn="l" defTabSz="914400" fontAlgn="base">
              <a:spcBef>
                <a:spcPct val="0"/>
              </a:spcBef>
              <a:spcAft>
                <a:spcPct val="0"/>
              </a:spcAft>
              <a:defRPr lang="en-US" b="1">
                <a:solidFill>
                  <a:prstClr val="white"/>
                </a:solidFill>
                <a:latin typeface="Times New Roman" pitchFamily="18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AC1F00F6-8CF0-4612-BF2A-1F77067179D0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76889851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BN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fundo bloco 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"/>
            <a:ext cx="8229600" cy="620889"/>
          </a:xfrm>
        </p:spPr>
        <p:txBody>
          <a:bodyPr>
            <a:normAutofit/>
          </a:bodyPr>
          <a:lstStyle>
            <a:lvl1pPr algn="l"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2520"/>
            <a:ext cx="8229600" cy="5213644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6372225"/>
            <a:ext cx="384175" cy="365125"/>
          </a:xfrm>
        </p:spPr>
        <p:txBody>
          <a:bodyPr anchor="b"/>
          <a:lstStyle>
            <a:lvl1pPr algn="l" defTabSz="914400" fontAlgn="base">
              <a:spcBef>
                <a:spcPct val="0"/>
              </a:spcBef>
              <a:spcAft>
                <a:spcPct val="0"/>
              </a:spcAft>
              <a:defRPr lang="en-US" b="1">
                <a:solidFill>
                  <a:prstClr val="white"/>
                </a:solidFill>
                <a:latin typeface="Times New Roman" pitchFamily="18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BD74A9CB-FA44-4968-BC41-386AE5793B54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09174650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BN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fundo bloco 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"/>
            <a:ext cx="8229600" cy="620889"/>
          </a:xfrm>
        </p:spPr>
        <p:txBody>
          <a:bodyPr>
            <a:normAutofit/>
          </a:bodyPr>
          <a:lstStyle>
            <a:lvl1pPr algn="r"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2520"/>
            <a:ext cx="8229600" cy="5213644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6372225"/>
            <a:ext cx="384175" cy="365125"/>
          </a:xfrm>
        </p:spPr>
        <p:txBody>
          <a:bodyPr anchor="b"/>
          <a:lstStyle>
            <a:lvl1pPr algn="l" defTabSz="914400" fontAlgn="base">
              <a:spcBef>
                <a:spcPct val="0"/>
              </a:spcBef>
              <a:spcAft>
                <a:spcPct val="0"/>
              </a:spcAft>
              <a:defRPr lang="en-US" b="1">
                <a:solidFill>
                  <a:prstClr val="white"/>
                </a:solidFill>
                <a:latin typeface="Times New Roman" pitchFamily="18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ED9117BA-FBE3-48BE-A4AB-BD01421703B7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58761998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973B0CC2-CAC3-46C8-8606-1EB8EF214D09}" type="datetime1">
              <a:rPr lang="en-US"/>
              <a:pPr>
                <a:defRPr/>
              </a:pPr>
              <a:t>11/22/2016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8F78FC9C-E8D9-4429-B428-3B945611428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82204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656BB011-BE74-4F22-8A11-C463D74D6036}" type="datetime1">
              <a:rPr lang="en-US"/>
              <a:pPr>
                <a:defRPr/>
              </a:pPr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8603CAE4-F6AC-4529-AF74-BF29D110B23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461910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4D48D9B0-3D20-42F7-8792-9FF7F9B09118}" type="datetime1">
              <a:rPr lang="en-US"/>
              <a:pPr>
                <a:defRPr/>
              </a:pPr>
              <a:t>11/22/2016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9BC41769-F237-4C95-975F-54138B5A4A5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457499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2A20F059-145C-47BB-83FF-4C332AA2352F}" type="datetime1">
              <a:rPr lang="en-US"/>
              <a:pPr>
                <a:defRPr/>
              </a:pPr>
              <a:t>11/22/2016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EFD3BB33-F54C-44BF-B86A-38A9185309C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784739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image" Target="../media/image6.png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45720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defRPr>
            </a:lvl1pPr>
          </a:lstStyle>
          <a:p>
            <a:pPr>
              <a:defRPr/>
            </a:pPr>
            <a:fld id="{3BD26D80-3F4E-4747-A9F5-DC8B31A512C4}" type="datetime1">
              <a:rPr lang="en-US"/>
              <a:pPr>
                <a:defRPr/>
              </a:pPr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45720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45720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defRPr>
            </a:lvl1pPr>
          </a:lstStyle>
          <a:p>
            <a:pPr>
              <a:defRPr/>
            </a:pPr>
            <a:fld id="{E3FC0554-D741-45F5-BF06-47C2EE6144E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093" r:id="rId1"/>
    <p:sldLayoutId id="2147489094" r:id="rId2"/>
    <p:sldLayoutId id="2147489095" r:id="rId3"/>
    <p:sldLayoutId id="2147489096" r:id="rId4"/>
    <p:sldLayoutId id="2147489097" r:id="rId5"/>
    <p:sldLayoutId id="2147489098" r:id="rId6"/>
    <p:sldLayoutId id="2147489099" r:id="rId7"/>
    <p:sldLayoutId id="2147489100" r:id="rId8"/>
    <p:sldLayoutId id="2147489101" r:id="rId9"/>
    <p:sldLayoutId id="2147489102" r:id="rId10"/>
    <p:sldLayoutId id="2147489103" r:id="rId11"/>
    <p:sldLayoutId id="2147489104" r:id="rId12"/>
    <p:sldLayoutId id="2147489105" r:id="rId13"/>
    <p:sldLayoutId id="2147489106" r:id="rId14"/>
    <p:sldLayoutId id="2147489107" r:id="rId15"/>
    <p:sldLayoutId id="2147489108" r:id="rId16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595959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rgbClr val="595959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595959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595959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595959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595959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595959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-11113"/>
            <a:ext cx="9144000" cy="908051"/>
          </a:xfrm>
          <a:prstGeom prst="rect">
            <a:avLst/>
          </a:prstGeom>
          <a:solidFill>
            <a:srgbClr val="0099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 sz="1800">
              <a:solidFill>
                <a:srgbClr val="000000"/>
              </a:solidFill>
              <a:latin typeface="Arial"/>
              <a:ea typeface="+mn-ea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0" y="836613"/>
            <a:ext cx="9144000" cy="144462"/>
          </a:xfrm>
          <a:prstGeom prst="rect">
            <a:avLst/>
          </a:prstGeom>
          <a:solidFill>
            <a:srgbClr val="6FB31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 sz="1800">
              <a:solidFill>
                <a:srgbClr val="000000"/>
              </a:solidFill>
              <a:latin typeface="Arial"/>
              <a:ea typeface="+mn-ea"/>
            </a:endParaRPr>
          </a:p>
        </p:txBody>
      </p:sp>
      <p:pic>
        <p:nvPicPr>
          <p:cNvPr id="7172" name="Picture 4" descr="BNDES_Branco peq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2650" y="257175"/>
            <a:ext cx="1371600" cy="284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584200" y="158750"/>
            <a:ext cx="629285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da apresentação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557338"/>
            <a:ext cx="81534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95356BE-31E9-450D-8A12-86FCB4D4DA48}" type="slidenum">
              <a:rPr lang="pt-BR">
                <a:solidFill>
                  <a:srgbClr val="000000"/>
                </a:solidFill>
                <a:latin typeface="Arial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pt-BR">
              <a:solidFill>
                <a:srgbClr val="000000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07514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110" r:id="rId1"/>
    <p:sldLayoutId id="2147489111" r:id="rId2"/>
    <p:sldLayoutId id="2147489112" r:id="rId3"/>
    <p:sldLayoutId id="2147489113" r:id="rId4"/>
    <p:sldLayoutId id="2147489114" r:id="rId5"/>
    <p:sldLayoutId id="2147489115" r:id="rId6"/>
    <p:sldLayoutId id="2147489116" r:id="rId7"/>
    <p:sldLayoutId id="2147489117" r:id="rId8"/>
    <p:sldLayoutId id="2147489118" r:id="rId9"/>
    <p:sldLayoutId id="2147489119" r:id="rId10"/>
    <p:sldLayoutId id="2147489120" r:id="rId11"/>
    <p:sldLayoutId id="2147489121" r:id="rId12"/>
    <p:sldLayoutId id="2147489122" r:id="rId13"/>
  </p:sldLayoutIdLst>
  <p:txStyles>
    <p:titleStyle>
      <a:lvl1pPr algn="l" rtl="0" fontAlgn="base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9.jpe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3" descr="cap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227263" y="1052512"/>
            <a:ext cx="6875462" cy="733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 b="1">
                <a:solidFill>
                  <a:srgbClr val="6600CC"/>
                </a:solidFill>
                <a:latin typeface="Arial Rounded MT Bold" pitchFamily="34" charset="0"/>
              </a:defRPr>
            </a:lvl1pPr>
            <a:lvl2pPr marL="742950" indent="-285750">
              <a:defRPr sz="1700" b="1">
                <a:solidFill>
                  <a:srgbClr val="6600CC"/>
                </a:solidFill>
                <a:latin typeface="Arial Rounded MT Bold" pitchFamily="34" charset="0"/>
              </a:defRPr>
            </a:lvl2pPr>
            <a:lvl3pPr marL="1143000" indent="-228600">
              <a:defRPr sz="1700" b="1">
                <a:solidFill>
                  <a:srgbClr val="6600CC"/>
                </a:solidFill>
                <a:latin typeface="Arial Rounded MT Bold" pitchFamily="34" charset="0"/>
              </a:defRPr>
            </a:lvl3pPr>
            <a:lvl4pPr marL="1600200" indent="-228600">
              <a:defRPr sz="1700" b="1">
                <a:solidFill>
                  <a:srgbClr val="6600CC"/>
                </a:solidFill>
                <a:latin typeface="Arial Rounded MT Bold" pitchFamily="34" charset="0"/>
              </a:defRPr>
            </a:lvl4pPr>
            <a:lvl5pPr marL="2057400" indent="-228600">
              <a:defRPr sz="1700" b="1">
                <a:solidFill>
                  <a:srgbClr val="6600CC"/>
                </a:solidFill>
                <a:latin typeface="Arial Rounded MT Bold" pitchFamily="34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1700" b="1">
                <a:solidFill>
                  <a:srgbClr val="6600CC"/>
                </a:solidFill>
                <a:latin typeface="Arial Rounded MT Bold" pitchFamily="34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1700" b="1">
                <a:solidFill>
                  <a:srgbClr val="6600CC"/>
                </a:solidFill>
                <a:latin typeface="Arial Rounded MT Bold" pitchFamily="34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1700" b="1">
                <a:solidFill>
                  <a:srgbClr val="6600CC"/>
                </a:solidFill>
                <a:latin typeface="Arial Rounded MT Bold" pitchFamily="34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1700" b="1">
                <a:solidFill>
                  <a:srgbClr val="6600CC"/>
                </a:solidFill>
                <a:latin typeface="Arial Rounded MT Bold" pitchFamily="34" charset="0"/>
              </a:defRPr>
            </a:lvl9pPr>
          </a:lstStyle>
          <a:p>
            <a:pPr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pt-BR" sz="3600" kern="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  <a:ea typeface="+mn-ea"/>
              </a:rPr>
              <a:t>Aeroportos Regionais</a:t>
            </a:r>
            <a:endParaRPr lang="pt-BR" sz="2000" kern="0" dirty="0">
              <a:solidFill>
                <a:prstClr val="black">
                  <a:lumMod val="85000"/>
                  <a:lumOff val="1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348657" y="5733256"/>
            <a:ext cx="6659562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 b="1">
                <a:solidFill>
                  <a:srgbClr val="6600CC"/>
                </a:solidFill>
                <a:latin typeface="Arial Rounded MT Bold" pitchFamily="34" charset="0"/>
              </a:defRPr>
            </a:lvl1pPr>
            <a:lvl2pPr marL="742950" indent="-285750">
              <a:defRPr sz="1700" b="1">
                <a:solidFill>
                  <a:srgbClr val="6600CC"/>
                </a:solidFill>
                <a:latin typeface="Arial Rounded MT Bold" pitchFamily="34" charset="0"/>
              </a:defRPr>
            </a:lvl2pPr>
            <a:lvl3pPr marL="1143000" indent="-228600">
              <a:defRPr sz="1700" b="1">
                <a:solidFill>
                  <a:srgbClr val="6600CC"/>
                </a:solidFill>
                <a:latin typeface="Arial Rounded MT Bold" pitchFamily="34" charset="0"/>
              </a:defRPr>
            </a:lvl3pPr>
            <a:lvl4pPr marL="1600200" indent="-228600">
              <a:defRPr sz="1700" b="1">
                <a:solidFill>
                  <a:srgbClr val="6600CC"/>
                </a:solidFill>
                <a:latin typeface="Arial Rounded MT Bold" pitchFamily="34" charset="0"/>
              </a:defRPr>
            </a:lvl4pPr>
            <a:lvl5pPr marL="2057400" indent="-228600">
              <a:defRPr sz="1700" b="1">
                <a:solidFill>
                  <a:srgbClr val="6600CC"/>
                </a:solidFill>
                <a:latin typeface="Arial Rounded MT Bold" pitchFamily="34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1700" b="1">
                <a:solidFill>
                  <a:srgbClr val="6600CC"/>
                </a:solidFill>
                <a:latin typeface="Arial Rounded MT Bold" pitchFamily="34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1700" b="1">
                <a:solidFill>
                  <a:srgbClr val="6600CC"/>
                </a:solidFill>
                <a:latin typeface="Arial Rounded MT Bold" pitchFamily="34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1700" b="1">
                <a:solidFill>
                  <a:srgbClr val="6600CC"/>
                </a:solidFill>
                <a:latin typeface="Arial Rounded MT Bold" pitchFamily="34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 sz="1700" b="1">
                <a:solidFill>
                  <a:srgbClr val="6600CC"/>
                </a:solidFill>
                <a:latin typeface="Arial Rounded MT Bold" pitchFamily="34" charset="0"/>
              </a:defRPr>
            </a:lvl9pPr>
          </a:lstStyle>
          <a:p>
            <a:pPr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pt-BR" sz="2000" kern="0" dirty="0" smtClean="0">
                <a:solidFill>
                  <a:prstClr val="white">
                    <a:lumMod val="50000"/>
                  </a:prstClr>
                </a:solidFill>
                <a:latin typeface="Calibri"/>
                <a:ea typeface="+mn-ea"/>
              </a:rPr>
              <a:t>Novembro de 2016</a:t>
            </a:r>
            <a:endParaRPr lang="pt-BR" sz="2800" kern="0" dirty="0">
              <a:solidFill>
                <a:prstClr val="white">
                  <a:lumMod val="50000"/>
                </a:prstClr>
              </a:solidFill>
              <a:latin typeface="Calibri"/>
              <a:ea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3" name="Picture 9" descr="Image result for financ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24188" y="2738438"/>
            <a:ext cx="2984500" cy="1355725"/>
          </a:xfrm>
          <a:prstGeom prst="rect">
            <a:avLst/>
          </a:prstGeom>
          <a:ln w="12700" cap="sq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tângulo de cantos arredondados 14"/>
          <p:cNvSpPr/>
          <p:nvPr/>
        </p:nvSpPr>
        <p:spPr>
          <a:xfrm>
            <a:off x="9810750" y="1949450"/>
            <a:ext cx="3779838" cy="4722813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1508" name="Espaço Reservado para Número de Slide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CB0F9947-EC70-4524-B8B2-F20892C60128}" type="slidenum">
              <a:rPr lang="pt-BR" altLang="pt-BR" sz="1200" smtClean="0">
                <a:solidFill>
                  <a:srgbClr val="FFFFFF"/>
                </a:solidFill>
                <a:latin typeface="Times New Roman" pitchFamily="18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pt-BR" altLang="pt-BR" sz="1200" smtClean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1509" name="Título 1"/>
          <p:cNvSpPr>
            <a:spLocks noGrp="1"/>
          </p:cNvSpPr>
          <p:nvPr>
            <p:ph type="title"/>
          </p:nvPr>
        </p:nvSpPr>
        <p:spPr>
          <a:xfrm>
            <a:off x="506413" y="-36513"/>
            <a:ext cx="8229600" cy="620713"/>
          </a:xfrm>
        </p:spPr>
        <p:txBody>
          <a:bodyPr/>
          <a:lstStyle/>
          <a:p>
            <a:r>
              <a:rPr lang="pt-BR" altLang="pt-BR" sz="2900" b="1" smtClean="0"/>
              <a:t>Condições de Financiamento Divulgadas</a:t>
            </a:r>
          </a:p>
        </p:txBody>
      </p:sp>
      <p:grpSp>
        <p:nvGrpSpPr>
          <p:cNvPr id="21510" name="Grupo 21503"/>
          <p:cNvGrpSpPr>
            <a:grpSpLocks/>
          </p:cNvGrpSpPr>
          <p:nvPr/>
        </p:nvGrpSpPr>
        <p:grpSpPr bwMode="auto">
          <a:xfrm>
            <a:off x="6300788" y="2677889"/>
            <a:ext cx="2741612" cy="1868488"/>
            <a:chOff x="6300192" y="2344237"/>
            <a:chExt cx="2742203" cy="1868634"/>
          </a:xfrm>
        </p:grpSpPr>
        <p:sp>
          <p:nvSpPr>
            <p:cNvPr id="8" name="Retângulo de cantos arredondados 7"/>
            <p:cNvSpPr/>
            <p:nvPr/>
          </p:nvSpPr>
          <p:spPr>
            <a:xfrm>
              <a:off x="6300192" y="2344237"/>
              <a:ext cx="2742203" cy="1768613"/>
            </a:xfrm>
            <a:prstGeom prst="roundRect">
              <a:avLst/>
            </a:prstGeom>
            <a:gradFill flip="none" rotWithShape="1">
              <a:gsLst>
                <a:gs pos="0">
                  <a:srgbClr val="008000">
                    <a:tint val="66000"/>
                    <a:satMod val="160000"/>
                  </a:srgbClr>
                </a:gs>
                <a:gs pos="50000">
                  <a:srgbClr val="008000">
                    <a:tint val="44500"/>
                    <a:satMod val="160000"/>
                  </a:srgbClr>
                </a:gs>
                <a:gs pos="100000">
                  <a:srgbClr val="0080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24" name="Retângulo 23"/>
            <p:cNvSpPr/>
            <p:nvPr/>
          </p:nvSpPr>
          <p:spPr>
            <a:xfrm>
              <a:off x="6377996" y="2476010"/>
              <a:ext cx="2664399" cy="46199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pt-BR" sz="2400" b="1" dirty="0">
                  <a:latin typeface="+mj-lt"/>
                </a:rPr>
                <a:t>Debêntures</a:t>
              </a:r>
              <a:endParaRPr lang="pt-BR" sz="2400" dirty="0">
                <a:latin typeface="+mj-lt"/>
              </a:endParaRPr>
            </a:p>
          </p:txBody>
        </p:sp>
        <p:sp>
          <p:nvSpPr>
            <p:cNvPr id="28" name="Retângulo 22"/>
            <p:cNvSpPr>
              <a:spLocks noChangeArrowheads="1"/>
            </p:cNvSpPr>
            <p:nvPr/>
          </p:nvSpPr>
          <p:spPr bwMode="auto">
            <a:xfrm>
              <a:off x="6377996" y="2888793"/>
              <a:ext cx="2664399" cy="1324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1pPr>
              <a:lvl2pPr marL="742950" indent="-285750"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defRPr/>
              </a:pPr>
              <a:r>
                <a:rPr lang="pt-BR" altLang="pt-BR" sz="2000" dirty="0" smtClean="0">
                  <a:latin typeface="+mn-lt"/>
                </a:rPr>
                <a:t>BNDES pode subscrever até 50% do total emitido de debêntures</a:t>
              </a:r>
            </a:p>
            <a:p>
              <a:pPr algn="ctr" eaLnBrk="1" hangingPunct="1">
                <a:defRPr/>
              </a:pPr>
              <a:r>
                <a:rPr lang="pt-BR" altLang="pt-BR" sz="2000" dirty="0" smtClean="0">
                  <a:latin typeface="+mn-lt"/>
                </a:rPr>
                <a:t> </a:t>
              </a:r>
            </a:p>
          </p:txBody>
        </p:sp>
      </p:grpSp>
      <p:grpSp>
        <p:nvGrpSpPr>
          <p:cNvPr id="21511" name="Grupo 1"/>
          <p:cNvGrpSpPr>
            <a:grpSpLocks/>
          </p:cNvGrpSpPr>
          <p:nvPr/>
        </p:nvGrpSpPr>
        <p:grpSpPr bwMode="auto">
          <a:xfrm>
            <a:off x="179388" y="1528763"/>
            <a:ext cx="2520950" cy="3844925"/>
            <a:chOff x="251520" y="980728"/>
            <a:chExt cx="2520280" cy="3252343"/>
          </a:xfrm>
        </p:grpSpPr>
        <p:sp>
          <p:nvSpPr>
            <p:cNvPr id="35" name="Retângulo de cantos arredondados 34"/>
            <p:cNvSpPr/>
            <p:nvPr/>
          </p:nvSpPr>
          <p:spPr>
            <a:xfrm>
              <a:off x="251520" y="986099"/>
              <a:ext cx="2520280" cy="3246972"/>
            </a:xfrm>
            <a:prstGeom prst="roundRect">
              <a:avLst/>
            </a:prstGeom>
            <a:gradFill flip="none" rotWithShape="1">
              <a:gsLst>
                <a:gs pos="0">
                  <a:srgbClr val="008000">
                    <a:tint val="66000"/>
                    <a:satMod val="160000"/>
                  </a:srgbClr>
                </a:gs>
                <a:gs pos="50000">
                  <a:srgbClr val="008000">
                    <a:tint val="44500"/>
                    <a:satMod val="160000"/>
                  </a:srgbClr>
                </a:gs>
                <a:gs pos="100000">
                  <a:srgbClr val="0080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9" name="Retângulo 4"/>
            <p:cNvSpPr>
              <a:spLocks noChangeArrowheads="1"/>
            </p:cNvSpPr>
            <p:nvPr/>
          </p:nvSpPr>
          <p:spPr bwMode="auto">
            <a:xfrm>
              <a:off x="251520" y="1723315"/>
              <a:ext cx="2520280" cy="859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1pPr>
              <a:lvl2pPr marL="742950" indent="-285750"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defRPr/>
              </a:pPr>
              <a:r>
                <a:rPr lang="pt-BR" altLang="pt-BR" sz="2000" dirty="0" smtClean="0">
                  <a:latin typeface="+mn-lt"/>
                </a:rPr>
                <a:t>TJLP</a:t>
              </a:r>
            </a:p>
            <a:p>
              <a:pPr algn="ctr" eaLnBrk="1" hangingPunct="1">
                <a:defRPr/>
              </a:pPr>
              <a:r>
                <a:rPr lang="pt-BR" altLang="pt-BR" sz="2000" dirty="0" smtClean="0">
                  <a:latin typeface="+mn-lt"/>
                </a:rPr>
                <a:t>+ Spread do BNDES (1,9% a 4,87% a.a.)</a:t>
              </a:r>
            </a:p>
          </p:txBody>
        </p:sp>
        <p:sp>
          <p:nvSpPr>
            <p:cNvPr id="10" name="Retângulo 7"/>
            <p:cNvSpPr>
              <a:spLocks noChangeArrowheads="1"/>
            </p:cNvSpPr>
            <p:nvPr/>
          </p:nvSpPr>
          <p:spPr bwMode="auto">
            <a:xfrm>
              <a:off x="251520" y="2973493"/>
              <a:ext cx="2520280" cy="11199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1pPr>
              <a:lvl2pPr marL="742950" indent="-285750"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defRPr/>
              </a:pPr>
              <a:r>
                <a:rPr lang="pt-BR" altLang="pt-BR" sz="2000" dirty="0" smtClean="0">
                  <a:latin typeface="+mn-lt"/>
                </a:rPr>
                <a:t>TJLP</a:t>
              </a:r>
            </a:p>
            <a:p>
              <a:pPr algn="ctr" eaLnBrk="1" hangingPunct="1">
                <a:defRPr/>
              </a:pPr>
              <a:r>
                <a:rPr lang="pt-BR" altLang="pt-BR" sz="2000" dirty="0" smtClean="0">
                  <a:latin typeface="+mn-lt"/>
                </a:rPr>
                <a:t>+ 2,0% ao ano</a:t>
              </a:r>
            </a:p>
            <a:p>
              <a:pPr algn="ctr" eaLnBrk="1" hangingPunct="1">
                <a:defRPr/>
              </a:pPr>
              <a:r>
                <a:rPr lang="pt-BR" altLang="pt-BR" sz="2000" dirty="0" smtClean="0">
                  <a:latin typeface="+mn-lt"/>
                </a:rPr>
                <a:t>+ Spread Agente financeiro</a:t>
              </a:r>
            </a:p>
          </p:txBody>
        </p:sp>
        <p:sp>
          <p:nvSpPr>
            <p:cNvPr id="12" name="Retângulo 12"/>
            <p:cNvSpPr>
              <a:spLocks noChangeArrowheads="1"/>
            </p:cNvSpPr>
            <p:nvPr/>
          </p:nvSpPr>
          <p:spPr bwMode="auto">
            <a:xfrm>
              <a:off x="251520" y="1390292"/>
              <a:ext cx="2520280" cy="3383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1pPr>
              <a:lvl2pPr marL="742950" indent="-285750"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defRPr/>
              </a:pPr>
              <a:r>
                <a:rPr lang="pt-BR" altLang="pt-BR" sz="2000" b="1" u="sng" dirty="0" smtClean="0">
                  <a:latin typeface="+mn-lt"/>
                </a:rPr>
                <a:t>Apoio Direto</a:t>
              </a:r>
            </a:p>
          </p:txBody>
        </p:sp>
        <p:sp>
          <p:nvSpPr>
            <p:cNvPr id="14" name="Retângulo 13"/>
            <p:cNvSpPr/>
            <p:nvPr/>
          </p:nvSpPr>
          <p:spPr>
            <a:xfrm>
              <a:off x="251520" y="980728"/>
              <a:ext cx="2520280" cy="46193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pt-BR" sz="2400" b="1" dirty="0">
                  <a:latin typeface="+mj-lt"/>
                </a:rPr>
                <a:t>Taxas de Juros</a:t>
              </a:r>
              <a:endParaRPr lang="pt-BR" sz="2400" dirty="0">
                <a:latin typeface="+mj-lt"/>
              </a:endParaRPr>
            </a:p>
          </p:txBody>
        </p:sp>
        <p:sp>
          <p:nvSpPr>
            <p:cNvPr id="34" name="Retângulo 12"/>
            <p:cNvSpPr>
              <a:spLocks noChangeArrowheads="1"/>
            </p:cNvSpPr>
            <p:nvPr/>
          </p:nvSpPr>
          <p:spPr bwMode="auto">
            <a:xfrm>
              <a:off x="251520" y="2676726"/>
              <a:ext cx="2520280" cy="3383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1pPr>
              <a:lvl2pPr marL="742950" indent="-285750"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defRPr/>
              </a:pPr>
              <a:r>
                <a:rPr lang="pt-BR" altLang="pt-BR" sz="2000" b="1" u="sng" dirty="0" smtClean="0">
                  <a:latin typeface="+mn-lt"/>
                </a:rPr>
                <a:t>Apoio Indireto</a:t>
              </a:r>
            </a:p>
          </p:txBody>
        </p:sp>
      </p:grpSp>
      <p:grpSp>
        <p:nvGrpSpPr>
          <p:cNvPr id="21512" name="Grupo 3"/>
          <p:cNvGrpSpPr>
            <a:grpSpLocks/>
          </p:cNvGrpSpPr>
          <p:nvPr/>
        </p:nvGrpSpPr>
        <p:grpSpPr bwMode="auto">
          <a:xfrm>
            <a:off x="2987675" y="908050"/>
            <a:ext cx="3132138" cy="1773238"/>
            <a:chOff x="6588223" y="709702"/>
            <a:chExt cx="2664297" cy="1772565"/>
          </a:xfrm>
        </p:grpSpPr>
        <p:sp>
          <p:nvSpPr>
            <p:cNvPr id="36" name="Retângulo de cantos arredondados 35"/>
            <p:cNvSpPr/>
            <p:nvPr/>
          </p:nvSpPr>
          <p:spPr>
            <a:xfrm>
              <a:off x="6588223" y="709702"/>
              <a:ext cx="2664297" cy="1567855"/>
            </a:xfrm>
            <a:prstGeom prst="roundRect">
              <a:avLst/>
            </a:prstGeom>
            <a:gradFill flip="none" rotWithShape="1">
              <a:gsLst>
                <a:gs pos="0">
                  <a:srgbClr val="008000">
                    <a:tint val="66000"/>
                    <a:satMod val="160000"/>
                  </a:srgbClr>
                </a:gs>
                <a:gs pos="50000">
                  <a:srgbClr val="008000">
                    <a:tint val="44500"/>
                    <a:satMod val="160000"/>
                  </a:srgbClr>
                </a:gs>
                <a:gs pos="100000">
                  <a:srgbClr val="0080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18" name="Retângulo 17"/>
            <p:cNvSpPr/>
            <p:nvPr/>
          </p:nvSpPr>
          <p:spPr>
            <a:xfrm>
              <a:off x="6588223" y="738266"/>
              <a:ext cx="2664297" cy="46178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pt-BR" sz="2400" b="1" dirty="0">
                  <a:latin typeface="+mj-lt"/>
                </a:rPr>
                <a:t>Amortização</a:t>
              </a:r>
              <a:endParaRPr lang="pt-BR" sz="2400" dirty="0">
                <a:latin typeface="+mj-lt"/>
              </a:endParaRPr>
            </a:p>
          </p:txBody>
        </p:sp>
        <p:sp>
          <p:nvSpPr>
            <p:cNvPr id="37" name="Retângulo 4"/>
            <p:cNvSpPr>
              <a:spLocks noChangeArrowheads="1"/>
            </p:cNvSpPr>
            <p:nvPr/>
          </p:nvSpPr>
          <p:spPr bwMode="auto">
            <a:xfrm>
              <a:off x="6588223" y="1158794"/>
              <a:ext cx="2664297" cy="1323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1pPr>
              <a:lvl2pPr marL="742950" indent="-285750"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defRPr/>
              </a:pPr>
              <a:r>
                <a:rPr lang="pt-BR" altLang="pt-BR" sz="2000" b="1" u="sng" dirty="0">
                  <a:latin typeface="+mn-lt"/>
                </a:rPr>
                <a:t>SAC</a:t>
              </a:r>
            </a:p>
            <a:p>
              <a:pPr algn="ctr" eaLnBrk="1" hangingPunct="1">
                <a:defRPr/>
              </a:pPr>
              <a:r>
                <a:rPr lang="pt-BR" altLang="pt-BR" sz="2000" dirty="0" smtClean="0">
                  <a:latin typeface="+mn-lt"/>
                </a:rPr>
                <a:t>Prazo máx. de </a:t>
              </a:r>
              <a:r>
                <a:rPr lang="pt-BR" altLang="pt-BR" sz="2000" b="1" u="sng" dirty="0" smtClean="0">
                  <a:latin typeface="+mn-lt"/>
                </a:rPr>
                <a:t>15 anos</a:t>
              </a:r>
            </a:p>
            <a:p>
              <a:pPr algn="ctr" eaLnBrk="1" hangingPunct="1">
                <a:defRPr/>
              </a:pPr>
              <a:r>
                <a:rPr lang="pt-BR" altLang="pt-BR" sz="2000" dirty="0" smtClean="0">
                  <a:latin typeface="+mn-lt"/>
                </a:rPr>
                <a:t>(carência + amortização)</a:t>
              </a:r>
            </a:p>
          </p:txBody>
        </p:sp>
      </p:grpSp>
      <p:grpSp>
        <p:nvGrpSpPr>
          <p:cNvPr id="2" name="Grupo 6"/>
          <p:cNvGrpSpPr>
            <a:grpSpLocks/>
          </p:cNvGrpSpPr>
          <p:nvPr/>
        </p:nvGrpSpPr>
        <p:grpSpPr bwMode="auto">
          <a:xfrm>
            <a:off x="2838425" y="4292600"/>
            <a:ext cx="3533775" cy="1812925"/>
            <a:chOff x="2478538" y="4280778"/>
            <a:chExt cx="3533622" cy="1812518"/>
          </a:xfrm>
        </p:grpSpPr>
        <p:sp>
          <p:nvSpPr>
            <p:cNvPr id="39" name="Retângulo de cantos arredondados 38"/>
            <p:cNvSpPr/>
            <p:nvPr/>
          </p:nvSpPr>
          <p:spPr>
            <a:xfrm>
              <a:off x="2478538" y="4280778"/>
              <a:ext cx="3533622" cy="1812518"/>
            </a:xfrm>
            <a:prstGeom prst="roundRect">
              <a:avLst/>
            </a:prstGeom>
            <a:gradFill flip="none" rotWithShape="1">
              <a:gsLst>
                <a:gs pos="0">
                  <a:srgbClr val="008000">
                    <a:tint val="66000"/>
                    <a:satMod val="160000"/>
                  </a:srgbClr>
                </a:gs>
                <a:gs pos="50000">
                  <a:srgbClr val="008000">
                    <a:tint val="44500"/>
                    <a:satMod val="160000"/>
                  </a:srgbClr>
                </a:gs>
                <a:gs pos="100000">
                  <a:srgbClr val="0080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26" name="Retângulo 3"/>
            <p:cNvSpPr>
              <a:spLocks noChangeArrowheads="1"/>
            </p:cNvSpPr>
            <p:nvPr/>
          </p:nvSpPr>
          <p:spPr bwMode="auto">
            <a:xfrm>
              <a:off x="2478538" y="4758509"/>
              <a:ext cx="3533622" cy="13236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1pPr>
              <a:lvl2pPr marL="742950" indent="-285750"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defRPr/>
              </a:pPr>
              <a:r>
                <a:rPr lang="pt-BR" altLang="pt-BR" sz="2000" dirty="0" smtClean="0">
                  <a:latin typeface="+mn-lt"/>
                </a:rPr>
                <a:t>Financiamento Máximo de 40%</a:t>
              </a:r>
            </a:p>
            <a:p>
              <a:pPr algn="ctr" eaLnBrk="1" hangingPunct="1">
                <a:defRPr/>
              </a:pPr>
              <a:r>
                <a:rPr lang="pt-BR" altLang="pt-BR" sz="2000" i="1" dirty="0" err="1" smtClean="0">
                  <a:latin typeface="+mn-lt"/>
                </a:rPr>
                <a:t>Equity</a:t>
              </a:r>
              <a:r>
                <a:rPr lang="pt-BR" altLang="pt-BR" sz="2000" dirty="0" smtClean="0">
                  <a:latin typeface="+mn-lt"/>
                </a:rPr>
                <a:t> Mínimo de 20%</a:t>
              </a:r>
            </a:p>
            <a:p>
              <a:pPr algn="ctr" eaLnBrk="1" hangingPunct="1">
                <a:defRPr/>
              </a:pPr>
              <a:r>
                <a:rPr lang="pt-BR" altLang="pt-BR" sz="2000" dirty="0" smtClean="0">
                  <a:latin typeface="+mn-lt"/>
                </a:rPr>
                <a:t>Financiamento somente ao 1º ciclo de investimentos</a:t>
              </a:r>
            </a:p>
          </p:txBody>
        </p:sp>
        <p:sp>
          <p:nvSpPr>
            <p:cNvPr id="40" name="Retângulo 39"/>
            <p:cNvSpPr/>
            <p:nvPr/>
          </p:nvSpPr>
          <p:spPr>
            <a:xfrm>
              <a:off x="2984929" y="4336329"/>
              <a:ext cx="2520841" cy="46185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pt-BR" sz="2400" b="1" dirty="0">
                  <a:latin typeface="+mj-lt"/>
                </a:rPr>
                <a:t>Participação</a:t>
              </a:r>
              <a:endParaRPr lang="pt-BR" sz="2400" dirty="0">
                <a:latin typeface="+mj-lt"/>
              </a:endParaRPr>
            </a:p>
          </p:txBody>
        </p:sp>
      </p:grpSp>
      <p:sp>
        <p:nvSpPr>
          <p:cNvPr id="45" name="Elipse 44"/>
          <p:cNvSpPr/>
          <p:nvPr/>
        </p:nvSpPr>
        <p:spPr>
          <a:xfrm>
            <a:off x="6516688" y="1196752"/>
            <a:ext cx="2303462" cy="131603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b="1" dirty="0"/>
              <a:t>ICSD mínimo de 1,3</a:t>
            </a:r>
          </a:p>
        </p:txBody>
      </p:sp>
    </p:spTree>
    <p:extLst>
      <p:ext uri="{BB962C8B-B14F-4D97-AF65-F5344CB8AC3E}">
        <p14:creationId xmlns:p14="http://schemas.microsoft.com/office/powerpoint/2010/main" val="321085523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de cantos arredondados 14"/>
          <p:cNvSpPr/>
          <p:nvPr/>
        </p:nvSpPr>
        <p:spPr>
          <a:xfrm>
            <a:off x="4140200" y="1658938"/>
            <a:ext cx="3779838" cy="472281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2531" name="Espaço Reservado para Número de Slide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C34E7EA2-ED53-43CD-8C6D-DFA68572EC81}" type="slidenum">
              <a:rPr lang="pt-BR" altLang="pt-BR" sz="1200" smtClean="0">
                <a:solidFill>
                  <a:srgbClr val="FFFFFF"/>
                </a:solidFill>
                <a:latin typeface="Times New Roman" pitchFamily="18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pt-BR" altLang="pt-BR" sz="1200" smtClean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107950" y="0"/>
            <a:ext cx="8229600" cy="6207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pt-BR" altLang="pt-BR" sz="2400" b="1" kern="0" dirty="0" smtClean="0">
                <a:solidFill>
                  <a:srgbClr val="00854A"/>
                </a:solidFill>
                <a:latin typeface="Optimum" pitchFamily="2" charset="0"/>
                <a:ea typeface="ＭＳ Ｐゴシック" pitchFamily="-105" charset="-128"/>
                <a:cs typeface="ＭＳ Ｐゴシック" pitchFamily="-105" charset="-128"/>
              </a:rPr>
              <a:t>Estruturação do Financiamento</a:t>
            </a:r>
            <a:endParaRPr lang="pt-BR" altLang="pt-BR" sz="2400" b="1" kern="0" dirty="0">
              <a:solidFill>
                <a:srgbClr val="00854A"/>
              </a:solidFill>
              <a:latin typeface="Optimum" pitchFamily="2" charset="0"/>
              <a:ea typeface="ＭＳ Ｐゴシック" pitchFamily="-105" charset="-128"/>
              <a:cs typeface="ＭＳ Ｐゴシック" pitchFamily="-105" charset="-12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764704"/>
            <a:ext cx="8960995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ítulo 1"/>
          <p:cNvSpPr txBox="1">
            <a:spLocks/>
          </p:cNvSpPr>
          <p:nvPr/>
        </p:nvSpPr>
        <p:spPr bwMode="auto">
          <a:xfrm>
            <a:off x="-324544" y="6167140"/>
            <a:ext cx="80645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 defTabSz="45720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 defTabSz="4572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 defTabSz="4572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 defTabSz="4572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 algn="r">
              <a:lnSpc>
                <a:spcPts val="2400"/>
              </a:lnSpc>
              <a:spcBef>
                <a:spcPts val="1200"/>
              </a:spcBef>
              <a:buNone/>
              <a:defRPr/>
            </a:pPr>
            <a:r>
              <a:rPr lang="pt-BR" altLang="pt-BR" sz="1000" dirty="0" smtClean="0">
                <a:solidFill>
                  <a:schemeClr val="bg1">
                    <a:lumMod val="65000"/>
                  </a:schemeClr>
                </a:solidFill>
              </a:rPr>
              <a:t>Informações Disponíveis </a:t>
            </a:r>
            <a:r>
              <a:rPr lang="pt-BR" altLang="pt-BR" sz="1000" dirty="0">
                <a:solidFill>
                  <a:schemeClr val="bg1">
                    <a:lumMod val="65000"/>
                  </a:schemeClr>
                </a:solidFill>
              </a:rPr>
              <a:t>emhttp://</a:t>
            </a:r>
            <a:r>
              <a:rPr lang="pt-BR" altLang="pt-BR" sz="1000" dirty="0" smtClean="0">
                <a:solidFill>
                  <a:schemeClr val="bg1">
                    <a:lumMod val="65000"/>
                  </a:schemeClr>
                </a:solidFill>
              </a:rPr>
              <a:t>www.bndes.gov.br/wps/portal/site/home/financiamento/produto/bndes-finem-infraestrutura-aeroportuaria</a:t>
            </a:r>
          </a:p>
        </p:txBody>
      </p:sp>
      <p:sp>
        <p:nvSpPr>
          <p:cNvPr id="10" name="Elipse 9"/>
          <p:cNvSpPr/>
          <p:nvPr/>
        </p:nvSpPr>
        <p:spPr>
          <a:xfrm>
            <a:off x="3707904" y="2204864"/>
            <a:ext cx="4752528" cy="237626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800" b="1" dirty="0" smtClean="0"/>
              <a:t>Condições referenciais de financiamento disponíveis no site do BNDES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372046876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7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pt-BR" altLang="en-US" sz="2400" b="1" kern="0" dirty="0">
                <a:solidFill>
                  <a:srgbClr val="00854A"/>
                </a:solidFill>
                <a:latin typeface="Optimum" pitchFamily="2" charset="0"/>
                <a:ea typeface="ＭＳ Ｐゴシック" pitchFamily="-105" charset="-128"/>
                <a:cs typeface="ＭＳ Ｐゴシック" pitchFamily="-105" charset="-128"/>
              </a:rPr>
              <a:t>Agenda</a:t>
            </a:r>
            <a:endParaRPr lang="en-US" altLang="en-US" sz="2400" b="1" kern="0" dirty="0">
              <a:solidFill>
                <a:srgbClr val="00854A"/>
              </a:solidFill>
              <a:latin typeface="Optimum" pitchFamily="2" charset="0"/>
              <a:ea typeface="ＭＳ Ｐゴシック" pitchFamily="-105" charset="-128"/>
              <a:cs typeface="ＭＳ Ｐゴシック" pitchFamily="-105" charset="-128"/>
            </a:endParaRPr>
          </a:p>
        </p:txBody>
      </p:sp>
      <p:sp>
        <p:nvSpPr>
          <p:cNvPr id="19459" name="Espaço Reservado para Número de Slide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390755E1-9C06-4F2F-9ABD-A4A941975549}" type="slidenum">
              <a:rPr lang="pt-BR" altLang="en-US" sz="1200" smtClean="0">
                <a:solidFill>
                  <a:srgbClr val="FFFFFF"/>
                </a:solidFill>
                <a:latin typeface="Times New Roman" pitchFamily="18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pt-BR" altLang="en-US" sz="1200" smtClean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7" name="Retângulo 1"/>
          <p:cNvSpPr/>
          <p:nvPr>
            <p:custDataLst>
              <p:tags r:id="rId1"/>
            </p:custDataLst>
          </p:nvPr>
        </p:nvSpPr>
        <p:spPr>
          <a:xfrm>
            <a:off x="4570413" y="1374676"/>
            <a:ext cx="4573587" cy="4032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8" name="Content Placeholder 2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4788024" y="3645024"/>
            <a:ext cx="4104456" cy="504825"/>
          </a:xfrm>
          <a:prstGeom prst="rect">
            <a:avLst/>
          </a:prstGeom>
          <a:solidFill>
            <a:schemeClr val="tx2"/>
          </a:solidFill>
          <a:ln w="12700">
            <a:solidFill>
              <a:schemeClr val="tx2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>
            <a:defPPr>
              <a:defRPr lang="en-US"/>
            </a:defPPr>
            <a:lvl1pPr marL="85725" indent="0" eaLnBrk="1" hangingPunct="1">
              <a:spcBef>
                <a:spcPts val="600"/>
              </a:spcBef>
              <a:buFontTx/>
              <a:buNone/>
              <a:defRPr sz="1600" b="1" kern="0">
                <a:solidFill>
                  <a:schemeClr val="bg1"/>
                </a:solidFill>
                <a:latin typeface="+mn-lt"/>
              </a:defRPr>
            </a:lvl1pPr>
            <a:lvl2pPr marL="347663" indent="-174625" eaLnBrk="1" hangingPunct="1">
              <a:spcBef>
                <a:spcPts val="600"/>
              </a:spcBef>
              <a:buChar char="–"/>
              <a:defRPr sz="1600">
                <a:solidFill>
                  <a:srgbClr val="000000"/>
                </a:solidFill>
                <a:latin typeface="+mn-lt"/>
              </a:defRPr>
            </a:lvl2pPr>
            <a:lvl3pPr marL="512763" indent="-165100" eaLnBrk="1" hangingPunct="1">
              <a:spcBef>
                <a:spcPts val="600"/>
              </a:spcBef>
              <a:buFont typeface="Arial" charset="0"/>
              <a:buChar char="-"/>
              <a:defRPr sz="1600">
                <a:solidFill>
                  <a:srgbClr val="000000"/>
                </a:solidFill>
                <a:latin typeface="+mn-lt"/>
              </a:defRPr>
            </a:lvl3pPr>
            <a:lvl4pPr marL="1600200" indent="-228600" eaLnBrk="1" hangingPunct="1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 eaLnBrk="1" hangingPunct="1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>
              <a:defRPr/>
            </a:pPr>
            <a:r>
              <a:rPr lang="pt-BR" sz="1800" dirty="0" smtClean="0"/>
              <a:t>Modelos para Execução de Investimentos</a:t>
            </a:r>
            <a:endParaRPr lang="pt-BR" sz="1800" dirty="0"/>
          </a:p>
        </p:txBody>
      </p:sp>
      <p:sp>
        <p:nvSpPr>
          <p:cNvPr id="9" name="Content Placeholder 2"/>
          <p:cNvSpPr txBox="1">
            <a:spLocks/>
          </p:cNvSpPr>
          <p:nvPr>
            <p:custDataLst>
              <p:tags r:id="rId3"/>
            </p:custDataLst>
          </p:nvPr>
        </p:nvSpPr>
        <p:spPr bwMode="auto">
          <a:xfrm>
            <a:off x="4788024" y="4653954"/>
            <a:ext cx="4104456" cy="503238"/>
          </a:xfrm>
          <a:prstGeom prst="rect">
            <a:avLst/>
          </a:prstGeom>
          <a:solidFill>
            <a:schemeClr val="tx2"/>
          </a:solidFill>
          <a:ln w="12700">
            <a:solidFill>
              <a:schemeClr val="tx2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>
            <a:defPPr>
              <a:defRPr lang="en-US"/>
            </a:defPPr>
            <a:lvl1pPr marL="85725" indent="0" eaLnBrk="1" hangingPunct="1">
              <a:spcBef>
                <a:spcPts val="600"/>
              </a:spcBef>
              <a:buFontTx/>
              <a:buNone/>
              <a:defRPr sz="1600" b="1" kern="0">
                <a:solidFill>
                  <a:schemeClr val="bg1"/>
                </a:solidFill>
                <a:latin typeface="+mn-lt"/>
              </a:defRPr>
            </a:lvl1pPr>
            <a:lvl2pPr marL="347663" indent="-174625" eaLnBrk="1" hangingPunct="1">
              <a:spcBef>
                <a:spcPts val="600"/>
              </a:spcBef>
              <a:buChar char="–"/>
              <a:defRPr sz="1600">
                <a:solidFill>
                  <a:srgbClr val="000000"/>
                </a:solidFill>
                <a:latin typeface="+mn-lt"/>
              </a:defRPr>
            </a:lvl2pPr>
            <a:lvl3pPr marL="512763" indent="-165100" eaLnBrk="1" hangingPunct="1">
              <a:spcBef>
                <a:spcPts val="600"/>
              </a:spcBef>
              <a:buFont typeface="Arial" charset="0"/>
              <a:buChar char="-"/>
              <a:defRPr sz="1600">
                <a:solidFill>
                  <a:srgbClr val="000000"/>
                </a:solidFill>
                <a:latin typeface="+mn-lt"/>
              </a:defRPr>
            </a:lvl3pPr>
            <a:lvl4pPr marL="1600200" indent="-228600" eaLnBrk="1" hangingPunct="1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 eaLnBrk="1" hangingPunct="1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>
              <a:defRPr/>
            </a:pPr>
            <a:r>
              <a:rPr lang="pt-BR" sz="1800" dirty="0" smtClean="0"/>
              <a:t>Processo de Análise do Financiamento</a:t>
            </a:r>
            <a:endParaRPr lang="pt-BR" sz="1800" dirty="0"/>
          </a:p>
        </p:txBody>
      </p:sp>
      <p:sp>
        <p:nvSpPr>
          <p:cNvPr id="12" name="Content Placeholder 2"/>
          <p:cNvSpPr txBox="1">
            <a:spLocks/>
          </p:cNvSpPr>
          <p:nvPr>
            <p:custDataLst>
              <p:tags r:id="rId4"/>
            </p:custDataLst>
          </p:nvPr>
        </p:nvSpPr>
        <p:spPr bwMode="auto">
          <a:xfrm>
            <a:off x="4788024" y="2564904"/>
            <a:ext cx="4104456" cy="503237"/>
          </a:xfrm>
          <a:prstGeom prst="rect">
            <a:avLst/>
          </a:prstGeom>
          <a:solidFill>
            <a:schemeClr val="tx2"/>
          </a:solidFill>
          <a:ln w="12700">
            <a:solidFill>
              <a:schemeClr val="tx2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>
            <a:defPPr>
              <a:defRPr lang="en-US"/>
            </a:defPPr>
            <a:lvl1pPr marL="85725" indent="0" eaLnBrk="1" hangingPunct="1">
              <a:spcBef>
                <a:spcPts val="600"/>
              </a:spcBef>
              <a:buFontTx/>
              <a:buNone/>
              <a:defRPr sz="1600" b="1" kern="0">
                <a:solidFill>
                  <a:schemeClr val="bg1"/>
                </a:solidFill>
                <a:latin typeface="+mn-lt"/>
              </a:defRPr>
            </a:lvl1pPr>
            <a:lvl2pPr marL="347663" indent="-174625" eaLnBrk="1" hangingPunct="1">
              <a:spcBef>
                <a:spcPts val="600"/>
              </a:spcBef>
              <a:buChar char="–"/>
              <a:defRPr sz="1600">
                <a:solidFill>
                  <a:srgbClr val="000000"/>
                </a:solidFill>
                <a:latin typeface="+mn-lt"/>
              </a:defRPr>
            </a:lvl2pPr>
            <a:lvl3pPr marL="512763" indent="-165100" eaLnBrk="1" hangingPunct="1">
              <a:spcBef>
                <a:spcPts val="600"/>
              </a:spcBef>
              <a:buFont typeface="Arial" charset="0"/>
              <a:buChar char="-"/>
              <a:defRPr sz="1600">
                <a:solidFill>
                  <a:srgbClr val="000000"/>
                </a:solidFill>
                <a:latin typeface="+mn-lt"/>
              </a:defRPr>
            </a:lvl3pPr>
            <a:lvl4pPr marL="1600200" indent="-228600" eaLnBrk="1" hangingPunct="1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 eaLnBrk="1" hangingPunct="1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>
              <a:defRPr/>
            </a:pPr>
            <a:r>
              <a:rPr lang="pt-BR" sz="1800" dirty="0" smtClean="0"/>
              <a:t>A Lógica do Setor Aeroportuário</a:t>
            </a:r>
            <a:endParaRPr lang="pt-BR" sz="1800" dirty="0"/>
          </a:p>
        </p:txBody>
      </p:sp>
      <p:sp>
        <p:nvSpPr>
          <p:cNvPr id="11" name="Content Placeholder 2"/>
          <p:cNvSpPr txBox="1">
            <a:spLocks/>
          </p:cNvSpPr>
          <p:nvPr>
            <p:custDataLst>
              <p:tags r:id="rId5"/>
            </p:custDataLst>
          </p:nvPr>
        </p:nvSpPr>
        <p:spPr bwMode="auto">
          <a:xfrm>
            <a:off x="4788024" y="1590700"/>
            <a:ext cx="4104456" cy="503237"/>
          </a:xfrm>
          <a:prstGeom prst="rect">
            <a:avLst/>
          </a:prstGeom>
          <a:solidFill>
            <a:schemeClr val="tx2"/>
          </a:solidFill>
          <a:ln w="12700">
            <a:solidFill>
              <a:schemeClr val="tx2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>
            <a:defPPr>
              <a:defRPr lang="en-US"/>
            </a:defPPr>
            <a:lvl1pPr marL="85725" indent="0" eaLnBrk="1" hangingPunct="1">
              <a:spcBef>
                <a:spcPts val="600"/>
              </a:spcBef>
              <a:buFontTx/>
              <a:buNone/>
              <a:defRPr sz="1600" b="1" kern="0">
                <a:solidFill>
                  <a:schemeClr val="bg1"/>
                </a:solidFill>
                <a:latin typeface="+mn-lt"/>
              </a:defRPr>
            </a:lvl1pPr>
            <a:lvl2pPr marL="347663" indent="-174625" eaLnBrk="1" hangingPunct="1">
              <a:spcBef>
                <a:spcPts val="600"/>
              </a:spcBef>
              <a:buChar char="–"/>
              <a:defRPr sz="1600">
                <a:solidFill>
                  <a:srgbClr val="000000"/>
                </a:solidFill>
                <a:latin typeface="+mn-lt"/>
              </a:defRPr>
            </a:lvl2pPr>
            <a:lvl3pPr marL="512763" indent="-165100" eaLnBrk="1" hangingPunct="1">
              <a:spcBef>
                <a:spcPts val="600"/>
              </a:spcBef>
              <a:buFont typeface="Arial" charset="0"/>
              <a:buChar char="-"/>
              <a:defRPr sz="1600">
                <a:solidFill>
                  <a:srgbClr val="000000"/>
                </a:solidFill>
                <a:latin typeface="+mn-lt"/>
              </a:defRPr>
            </a:lvl3pPr>
            <a:lvl4pPr marL="1600200" indent="-228600" eaLnBrk="1" hangingPunct="1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 eaLnBrk="1" hangingPunct="1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>
              <a:defRPr/>
            </a:pPr>
            <a:r>
              <a:rPr lang="pt-BR" sz="1800" dirty="0" smtClean="0"/>
              <a:t>Histórico de Atuação do BNDES </a:t>
            </a:r>
            <a:endParaRPr lang="pt-BR" sz="18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374676"/>
            <a:ext cx="4505789" cy="399853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451703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4294967295"/>
          </p:nvPr>
        </p:nvSpPr>
        <p:spPr>
          <a:xfrm>
            <a:off x="0" y="6372232"/>
            <a:ext cx="384202" cy="365125"/>
          </a:xfrm>
          <a:prstGeom prst="rect">
            <a:avLst/>
          </a:prstGeom>
        </p:spPr>
        <p:txBody>
          <a:bodyPr/>
          <a:lstStyle/>
          <a:p>
            <a:fld id="{3F878B93-D9AE-574E-A4D0-E145DFBABBE0}" type="slidenum">
              <a:rPr lang="pt-BR" smtClean="0">
                <a:solidFill>
                  <a:prstClr val="white"/>
                </a:solidFill>
              </a:rPr>
              <a:pPr/>
              <a:t>3</a:t>
            </a:fld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87313" y="0"/>
            <a:ext cx="8229600" cy="620713"/>
          </a:xfrm>
        </p:spPr>
        <p:txBody>
          <a:bodyPr/>
          <a:lstStyle/>
          <a:p>
            <a:pPr>
              <a:defRPr/>
            </a:pPr>
            <a:r>
              <a:rPr lang="pt-BR" altLang="en-US" sz="2400" b="1" kern="0" dirty="0" smtClean="0">
                <a:solidFill>
                  <a:srgbClr val="00854A"/>
                </a:solidFill>
                <a:latin typeface="Optimum" pitchFamily="2" charset="0"/>
                <a:ea typeface="ＭＳ Ｐゴシック" pitchFamily="-105" charset="-128"/>
                <a:cs typeface="ＭＳ Ｐゴシック" pitchFamily="-105" charset="-128"/>
              </a:rPr>
              <a:t>Apoio do BNDES no Planejamento do Setor Aéreo</a:t>
            </a:r>
            <a:endParaRPr lang="en-US" altLang="en-US" sz="2400" b="1" kern="0" dirty="0">
              <a:solidFill>
                <a:srgbClr val="00854A"/>
              </a:solidFill>
              <a:latin typeface="Optimum" pitchFamily="2" charset="0"/>
              <a:ea typeface="ＭＳ Ｐゴシック" pitchFamily="-105" charset="-128"/>
              <a:cs typeface="ＭＳ Ｐゴシック" pitchFamily="-105" charset="-128"/>
            </a:endParaRPr>
          </a:p>
        </p:txBody>
      </p:sp>
      <p:sp>
        <p:nvSpPr>
          <p:cNvPr id="23" name="Título 5"/>
          <p:cNvSpPr txBox="1">
            <a:spLocks/>
          </p:cNvSpPr>
          <p:nvPr/>
        </p:nvSpPr>
        <p:spPr bwMode="auto">
          <a:xfrm>
            <a:off x="189732" y="989183"/>
            <a:ext cx="8630418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>
              <a:defRPr/>
            </a:pPr>
            <a:r>
              <a:rPr lang="pt-BR" altLang="pt-BR" sz="1600" b="1" dirty="0" smtClean="0">
                <a:latin typeface="Optimum" pitchFamily="2" charset="0"/>
              </a:rPr>
              <a:t>O BNDES participou desde a fase de diagnóstico de prioridades do setor até a implementação das concessões:</a:t>
            </a:r>
          </a:p>
        </p:txBody>
      </p:sp>
      <p:sp>
        <p:nvSpPr>
          <p:cNvPr id="24" name="Forma livre 23"/>
          <p:cNvSpPr/>
          <p:nvPr/>
        </p:nvSpPr>
        <p:spPr>
          <a:xfrm>
            <a:off x="241300" y="1798722"/>
            <a:ext cx="3149600" cy="1258887"/>
          </a:xfrm>
          <a:custGeom>
            <a:avLst/>
            <a:gdLst>
              <a:gd name="connsiteX0" fmla="*/ 0 w 3150210"/>
              <a:gd name="connsiteY0" fmla="*/ 0 h 1260084"/>
              <a:gd name="connsiteX1" fmla="*/ 2520168 w 3150210"/>
              <a:gd name="connsiteY1" fmla="*/ 0 h 1260084"/>
              <a:gd name="connsiteX2" fmla="*/ 3150210 w 3150210"/>
              <a:gd name="connsiteY2" fmla="*/ 630042 h 1260084"/>
              <a:gd name="connsiteX3" fmla="*/ 2520168 w 3150210"/>
              <a:gd name="connsiteY3" fmla="*/ 1260084 h 1260084"/>
              <a:gd name="connsiteX4" fmla="*/ 0 w 3150210"/>
              <a:gd name="connsiteY4" fmla="*/ 1260084 h 1260084"/>
              <a:gd name="connsiteX5" fmla="*/ 0 w 3150210"/>
              <a:gd name="connsiteY5" fmla="*/ 0 h 1260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50210" h="1260084">
                <a:moveTo>
                  <a:pt x="0" y="0"/>
                </a:moveTo>
                <a:lnTo>
                  <a:pt x="2520168" y="0"/>
                </a:lnTo>
                <a:lnTo>
                  <a:pt x="3150210" y="630042"/>
                </a:lnTo>
                <a:lnTo>
                  <a:pt x="2520168" y="1260084"/>
                </a:lnTo>
                <a:lnTo>
                  <a:pt x="0" y="1260084"/>
                </a:lnTo>
                <a:lnTo>
                  <a:pt x="0" y="0"/>
                </a:lnTo>
                <a:close/>
              </a:path>
            </a:pathLst>
          </a:custGeom>
          <a:solidFill>
            <a:sysClr val="windowText" lastClr="000000">
              <a:lumMod val="65000"/>
              <a:lumOff val="35000"/>
            </a:sysClr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txBody>
          <a:bodyPr lIns="154686" tIns="77343" rIns="353693" bIns="77343" spcCol="1270" anchor="ctr"/>
          <a:lstStyle/>
          <a:p>
            <a:pPr algn="ctr" defTabSz="1289050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2400" kern="0" dirty="0">
                <a:solidFill>
                  <a:prstClr val="white"/>
                </a:solidFill>
                <a:latin typeface="Optimum" pitchFamily="2" charset="0"/>
                <a:ea typeface="+mn-ea"/>
              </a:rPr>
              <a:t>Diagnóstico</a:t>
            </a:r>
          </a:p>
        </p:txBody>
      </p:sp>
      <p:sp>
        <p:nvSpPr>
          <p:cNvPr id="25" name="Forma livre 24"/>
          <p:cNvSpPr/>
          <p:nvPr/>
        </p:nvSpPr>
        <p:spPr>
          <a:xfrm>
            <a:off x="2762250" y="1798722"/>
            <a:ext cx="3538538" cy="1258887"/>
          </a:xfrm>
          <a:custGeom>
            <a:avLst/>
            <a:gdLst>
              <a:gd name="connsiteX0" fmla="*/ 0 w 3538725"/>
              <a:gd name="connsiteY0" fmla="*/ 0 h 1260084"/>
              <a:gd name="connsiteX1" fmla="*/ 2908683 w 3538725"/>
              <a:gd name="connsiteY1" fmla="*/ 0 h 1260084"/>
              <a:gd name="connsiteX2" fmla="*/ 3538725 w 3538725"/>
              <a:gd name="connsiteY2" fmla="*/ 630042 h 1260084"/>
              <a:gd name="connsiteX3" fmla="*/ 2908683 w 3538725"/>
              <a:gd name="connsiteY3" fmla="*/ 1260084 h 1260084"/>
              <a:gd name="connsiteX4" fmla="*/ 0 w 3538725"/>
              <a:gd name="connsiteY4" fmla="*/ 1260084 h 1260084"/>
              <a:gd name="connsiteX5" fmla="*/ 630042 w 3538725"/>
              <a:gd name="connsiteY5" fmla="*/ 630042 h 1260084"/>
              <a:gd name="connsiteX6" fmla="*/ 0 w 3538725"/>
              <a:gd name="connsiteY6" fmla="*/ 0 h 1260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38725" h="1260084">
                <a:moveTo>
                  <a:pt x="0" y="0"/>
                </a:moveTo>
                <a:lnTo>
                  <a:pt x="2908683" y="0"/>
                </a:lnTo>
                <a:lnTo>
                  <a:pt x="3538725" y="630042"/>
                </a:lnTo>
                <a:lnTo>
                  <a:pt x="2908683" y="1260084"/>
                </a:lnTo>
                <a:lnTo>
                  <a:pt x="0" y="1260084"/>
                </a:lnTo>
                <a:lnTo>
                  <a:pt x="630042" y="630042"/>
                </a:lnTo>
                <a:lnTo>
                  <a:pt x="0" y="0"/>
                </a:lnTo>
                <a:close/>
              </a:path>
            </a:pathLst>
          </a:custGeom>
          <a:solidFill>
            <a:srgbClr val="1F497D"/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txBody>
          <a:bodyPr lIns="746057" tIns="77343" rIns="668714" bIns="77343" spcCol="1270" anchor="ctr"/>
          <a:lstStyle/>
          <a:p>
            <a:pPr algn="ctr" defTabSz="1289050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2400" kern="0" dirty="0">
                <a:solidFill>
                  <a:prstClr val="white"/>
                </a:solidFill>
                <a:latin typeface="Optimum" pitchFamily="2" charset="0"/>
                <a:ea typeface="+mn-ea"/>
              </a:rPr>
              <a:t>ASGA</a:t>
            </a:r>
          </a:p>
        </p:txBody>
      </p:sp>
      <p:sp>
        <p:nvSpPr>
          <p:cNvPr id="26" name="Forma livre 25"/>
          <p:cNvSpPr/>
          <p:nvPr/>
        </p:nvSpPr>
        <p:spPr>
          <a:xfrm>
            <a:off x="5670550" y="1798722"/>
            <a:ext cx="3149600" cy="1258887"/>
          </a:xfrm>
          <a:custGeom>
            <a:avLst/>
            <a:gdLst>
              <a:gd name="connsiteX0" fmla="*/ 0 w 3150210"/>
              <a:gd name="connsiteY0" fmla="*/ 0 h 1260084"/>
              <a:gd name="connsiteX1" fmla="*/ 2520168 w 3150210"/>
              <a:gd name="connsiteY1" fmla="*/ 0 h 1260084"/>
              <a:gd name="connsiteX2" fmla="*/ 3150210 w 3150210"/>
              <a:gd name="connsiteY2" fmla="*/ 630042 h 1260084"/>
              <a:gd name="connsiteX3" fmla="*/ 2520168 w 3150210"/>
              <a:gd name="connsiteY3" fmla="*/ 1260084 h 1260084"/>
              <a:gd name="connsiteX4" fmla="*/ 0 w 3150210"/>
              <a:gd name="connsiteY4" fmla="*/ 1260084 h 1260084"/>
              <a:gd name="connsiteX5" fmla="*/ 630042 w 3150210"/>
              <a:gd name="connsiteY5" fmla="*/ 630042 h 1260084"/>
              <a:gd name="connsiteX6" fmla="*/ 0 w 3150210"/>
              <a:gd name="connsiteY6" fmla="*/ 0 h 1260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50210" h="1260084">
                <a:moveTo>
                  <a:pt x="0" y="0"/>
                </a:moveTo>
                <a:lnTo>
                  <a:pt x="2520168" y="0"/>
                </a:lnTo>
                <a:lnTo>
                  <a:pt x="3150210" y="630042"/>
                </a:lnTo>
                <a:lnTo>
                  <a:pt x="2520168" y="1260084"/>
                </a:lnTo>
                <a:lnTo>
                  <a:pt x="0" y="1260084"/>
                </a:lnTo>
                <a:lnTo>
                  <a:pt x="630042" y="630042"/>
                </a:lnTo>
                <a:lnTo>
                  <a:pt x="0" y="0"/>
                </a:lnTo>
                <a:close/>
              </a:path>
            </a:pathLst>
          </a:custGeom>
          <a:solidFill>
            <a:srgbClr val="4F81BD"/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txBody>
          <a:bodyPr lIns="746057" tIns="77343" rIns="668714" bIns="77343" spcCol="1270" anchor="ctr"/>
          <a:lstStyle/>
          <a:p>
            <a:pPr algn="ctr" defTabSz="1289050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2400" kern="0" dirty="0">
                <a:solidFill>
                  <a:prstClr val="white"/>
                </a:solidFill>
                <a:latin typeface="Optimum" pitchFamily="2" charset="0"/>
                <a:ea typeface="+mn-ea"/>
              </a:rPr>
              <a:t>Rodadas de concessões</a:t>
            </a:r>
          </a:p>
        </p:txBody>
      </p:sp>
      <p:sp>
        <p:nvSpPr>
          <p:cNvPr id="27" name="CaixaDeTexto 8"/>
          <p:cNvSpPr txBox="1">
            <a:spLocks noChangeArrowheads="1"/>
          </p:cNvSpPr>
          <p:nvPr/>
        </p:nvSpPr>
        <p:spPr bwMode="auto">
          <a:xfrm>
            <a:off x="250918" y="3221431"/>
            <a:ext cx="243688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b="1" u="sng" dirty="0" smtClean="0">
                <a:solidFill>
                  <a:prstClr val="black"/>
                </a:solidFill>
                <a:latin typeface="Optimum" pitchFamily="2" charset="0"/>
                <a:ea typeface="+mn-ea"/>
              </a:rPr>
              <a:t>2009</a:t>
            </a:r>
            <a:r>
              <a:rPr lang="pt-BR" altLang="pt-BR" sz="1400" b="1" dirty="0" smtClean="0">
                <a:solidFill>
                  <a:prstClr val="black"/>
                </a:solidFill>
                <a:latin typeface="Optimum" pitchFamily="2" charset="0"/>
                <a:ea typeface="+mn-ea"/>
              </a:rPr>
              <a:t>: Estudo do Setor Aéreo</a:t>
            </a:r>
          </a:p>
        </p:txBody>
      </p:sp>
      <p:sp>
        <p:nvSpPr>
          <p:cNvPr id="32" name="CaixaDeTexto 13"/>
          <p:cNvSpPr txBox="1">
            <a:spLocks noChangeArrowheads="1"/>
          </p:cNvSpPr>
          <p:nvPr/>
        </p:nvSpPr>
        <p:spPr bwMode="auto">
          <a:xfrm>
            <a:off x="2927327" y="3202267"/>
            <a:ext cx="28797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b="1" u="sng" dirty="0" smtClean="0">
                <a:solidFill>
                  <a:prstClr val="black"/>
                </a:solidFill>
                <a:latin typeface="Optimum" pitchFamily="2" charset="0"/>
                <a:ea typeface="+mn-ea"/>
              </a:rPr>
              <a:t>2011</a:t>
            </a:r>
            <a:r>
              <a:rPr lang="pt-BR" altLang="pt-BR" sz="1400" b="1" dirty="0" smtClean="0">
                <a:solidFill>
                  <a:prstClr val="black"/>
                </a:solidFill>
                <a:latin typeface="Optimum" pitchFamily="2" charset="0"/>
                <a:ea typeface="+mn-ea"/>
              </a:rPr>
              <a:t>: Concessão do novo aeroporto da RM Natal (ASGA)</a:t>
            </a:r>
          </a:p>
        </p:txBody>
      </p:sp>
      <p:sp>
        <p:nvSpPr>
          <p:cNvPr id="33" name="CaixaDeTexto 14"/>
          <p:cNvSpPr txBox="1">
            <a:spLocks noChangeArrowheads="1"/>
          </p:cNvSpPr>
          <p:nvPr/>
        </p:nvSpPr>
        <p:spPr bwMode="auto">
          <a:xfrm>
            <a:off x="5795963" y="3086184"/>
            <a:ext cx="28797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b="1" u="sng" smtClean="0">
                <a:solidFill>
                  <a:prstClr val="black"/>
                </a:solidFill>
                <a:latin typeface="Optimum" pitchFamily="2" charset="0"/>
                <a:ea typeface="+mn-ea"/>
              </a:rPr>
              <a:t>2012</a:t>
            </a:r>
            <a:r>
              <a:rPr lang="pt-BR" altLang="pt-BR" sz="1400" b="1" smtClean="0">
                <a:solidFill>
                  <a:prstClr val="black"/>
                </a:solidFill>
                <a:latin typeface="Optimum" pitchFamily="2" charset="0"/>
                <a:ea typeface="+mn-ea"/>
              </a:rPr>
              <a:t>: 1ª Rodada de Concessões Aeroportuárias: GRU, VCP e BSB</a:t>
            </a:r>
          </a:p>
        </p:txBody>
      </p:sp>
      <p:sp>
        <p:nvSpPr>
          <p:cNvPr id="34" name="CaixaDeTexto 15"/>
          <p:cNvSpPr txBox="1">
            <a:spLocks noChangeArrowheads="1"/>
          </p:cNvSpPr>
          <p:nvPr/>
        </p:nvSpPr>
        <p:spPr bwMode="auto">
          <a:xfrm>
            <a:off x="5777580" y="3769876"/>
            <a:ext cx="28797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b="1" u="sng" dirty="0" smtClean="0">
                <a:solidFill>
                  <a:prstClr val="black"/>
                </a:solidFill>
                <a:latin typeface="Optimum" pitchFamily="2" charset="0"/>
                <a:ea typeface="+mn-ea"/>
              </a:rPr>
              <a:t>2013</a:t>
            </a:r>
            <a:r>
              <a:rPr lang="pt-BR" altLang="pt-BR" sz="1400" b="1" dirty="0" smtClean="0">
                <a:solidFill>
                  <a:prstClr val="black"/>
                </a:solidFill>
                <a:latin typeface="Optimum" pitchFamily="2" charset="0"/>
                <a:ea typeface="+mn-ea"/>
              </a:rPr>
              <a:t>: 2ª Rodada de Concessões Aeroportuárias: GIG e CNF</a:t>
            </a:r>
          </a:p>
        </p:txBody>
      </p:sp>
    </p:spTree>
    <p:extLst>
      <p:ext uri="{BB962C8B-B14F-4D97-AF65-F5344CB8AC3E}">
        <p14:creationId xmlns:p14="http://schemas.microsoft.com/office/powerpoint/2010/main" val="1082322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ítulo 1"/>
          <p:cNvSpPr>
            <a:spLocks noGrp="1"/>
          </p:cNvSpPr>
          <p:nvPr>
            <p:ph type="title"/>
          </p:nvPr>
        </p:nvSpPr>
        <p:spPr>
          <a:xfrm>
            <a:off x="32048" y="-25"/>
            <a:ext cx="8229600" cy="6207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pt-BR" altLang="pt-BR" sz="2400" b="1" kern="0" dirty="0" smtClean="0">
                <a:solidFill>
                  <a:srgbClr val="00854A"/>
                </a:solidFill>
                <a:latin typeface="Optimum" pitchFamily="2" charset="0"/>
                <a:ea typeface="ＭＳ Ｐゴシック" pitchFamily="-105" charset="-128"/>
                <a:cs typeface="ＭＳ Ｐゴシック" pitchFamily="-105" charset="-128"/>
              </a:rPr>
              <a:t>A Lógica do Setor Aeroportuário</a:t>
            </a:r>
            <a:endParaRPr lang="pt-BR" altLang="pt-BR" sz="2400" b="1" kern="0" dirty="0">
              <a:solidFill>
                <a:srgbClr val="00854A"/>
              </a:solidFill>
              <a:latin typeface="Optimum" pitchFamily="2" charset="0"/>
              <a:ea typeface="ＭＳ Ｐゴシック" pitchFamily="-105" charset="-128"/>
              <a:cs typeface="ＭＳ Ｐゴシック" pitchFamily="-105" charset="-128"/>
            </a:endParaRPr>
          </a:p>
        </p:txBody>
      </p:sp>
      <p:sp>
        <p:nvSpPr>
          <p:cNvPr id="20488" name="AutoShape 7" descr="Resultado de imagem"/>
          <p:cNvSpPr>
            <a:spLocks noChangeAspect="1" noChangeArrowheads="1"/>
          </p:cNvSpPr>
          <p:nvPr/>
        </p:nvSpPr>
        <p:spPr bwMode="auto">
          <a:xfrm>
            <a:off x="136525" y="878761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0489" name="AutoShape 9" descr="Resultado de imagem"/>
          <p:cNvSpPr>
            <a:spLocks noChangeAspect="1" noChangeArrowheads="1"/>
          </p:cNvSpPr>
          <p:nvPr/>
        </p:nvSpPr>
        <p:spPr bwMode="auto">
          <a:xfrm>
            <a:off x="288925" y="1031162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400">
              <a:solidFill>
                <a:schemeClr val="tx1"/>
              </a:solidFill>
              <a:latin typeface="Times New Roman" pitchFamily="18" charset="0"/>
            </a:endParaRPr>
          </a:p>
        </p:txBody>
      </p:sp>
      <p:pic>
        <p:nvPicPr>
          <p:cNvPr id="3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2456" y="3073626"/>
            <a:ext cx="2693987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Retângulo de cantos arredondados 43"/>
          <p:cNvSpPr/>
          <p:nvPr/>
        </p:nvSpPr>
        <p:spPr>
          <a:xfrm>
            <a:off x="3913187" y="1262068"/>
            <a:ext cx="1152525" cy="755650"/>
          </a:xfrm>
          <a:prstGeom prst="roundRect">
            <a:avLst/>
          </a:prstGeom>
          <a:gradFill>
            <a:gsLst>
              <a:gs pos="0">
                <a:schemeClr val="bg2">
                  <a:lumMod val="20000"/>
                  <a:lumOff val="80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0"/>
          </a:gradFill>
          <a:ln>
            <a:solidFill>
              <a:schemeClr val="accent5">
                <a:lumMod val="90000"/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800">
              <a:solidFill>
                <a:srgbClr val="FFFFFF"/>
              </a:solidFill>
            </a:endParaRPr>
          </a:p>
        </p:txBody>
      </p:sp>
      <p:sp>
        <p:nvSpPr>
          <p:cNvPr id="45" name="CaixaDeTexto 1"/>
          <p:cNvSpPr txBox="1">
            <a:spLocks noChangeArrowheads="1"/>
          </p:cNvSpPr>
          <p:nvPr/>
        </p:nvSpPr>
        <p:spPr bwMode="auto">
          <a:xfrm>
            <a:off x="34925" y="2325607"/>
            <a:ext cx="24495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altLang="pt-BR" sz="1800" i="1" u="sng" dirty="0" smtClean="0">
                <a:solidFill>
                  <a:srgbClr val="000000"/>
                </a:solidFill>
                <a:ea typeface="+mn-ea"/>
              </a:rPr>
              <a:t>Hubs</a:t>
            </a:r>
            <a:r>
              <a:rPr lang="pt-BR" altLang="pt-BR" sz="1800" u="sng" dirty="0" smtClean="0">
                <a:solidFill>
                  <a:srgbClr val="000000"/>
                </a:solidFill>
                <a:ea typeface="+mn-ea"/>
              </a:rPr>
              <a:t> Domésticos e Internacionais </a:t>
            </a:r>
            <a:endParaRPr lang="pt-BR" altLang="pt-BR" sz="1800" u="sng" dirty="0">
              <a:solidFill>
                <a:srgbClr val="000000"/>
              </a:solidFill>
              <a:ea typeface="+mn-ea"/>
            </a:endParaRPr>
          </a:p>
        </p:txBody>
      </p:sp>
      <p:cxnSp>
        <p:nvCxnSpPr>
          <p:cNvPr id="46" name="Conector de seta reta 45"/>
          <p:cNvCxnSpPr/>
          <p:nvPr/>
        </p:nvCxnSpPr>
        <p:spPr>
          <a:xfrm flipV="1">
            <a:off x="2137670" y="1639893"/>
            <a:ext cx="1642242" cy="66277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CaixaDeTexto 22"/>
          <p:cNvSpPr txBox="1">
            <a:spLocks noChangeArrowheads="1"/>
          </p:cNvSpPr>
          <p:nvPr/>
        </p:nvSpPr>
        <p:spPr bwMode="auto">
          <a:xfrm>
            <a:off x="3265486" y="1408812"/>
            <a:ext cx="24479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altLang="pt-BR" sz="1800" u="sng" dirty="0">
                <a:solidFill>
                  <a:srgbClr val="FFFFFF"/>
                </a:solidFill>
                <a:ea typeface="+mn-ea"/>
              </a:rPr>
              <a:t>FNAC</a:t>
            </a:r>
          </a:p>
        </p:txBody>
      </p:sp>
      <p:pic>
        <p:nvPicPr>
          <p:cNvPr id="48" name="Picture 5"/>
          <p:cNvPicPr>
            <a:picLocks noChangeAspect="1" noChangeArrowheads="1"/>
          </p:cNvPicPr>
          <p:nvPr/>
        </p:nvPicPr>
        <p:blipFill rotWithShape="1">
          <a:blip r:embed="rId3"/>
          <a:srcRect l="34537" t="23155" r="43073" b="71589"/>
          <a:stretch/>
        </p:blipFill>
        <p:spPr bwMode="auto">
          <a:xfrm>
            <a:off x="3398838" y="707808"/>
            <a:ext cx="2181225" cy="28733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</p:pic>
      <p:sp>
        <p:nvSpPr>
          <p:cNvPr id="49" name="CaixaDeTexto 43"/>
          <p:cNvSpPr txBox="1">
            <a:spLocks noChangeArrowheads="1"/>
          </p:cNvSpPr>
          <p:nvPr/>
        </p:nvSpPr>
        <p:spPr bwMode="auto">
          <a:xfrm>
            <a:off x="5095809" y="1214528"/>
            <a:ext cx="24495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altLang="pt-BR" sz="1800" u="sng" dirty="0">
                <a:solidFill>
                  <a:srgbClr val="000000"/>
                </a:solidFill>
                <a:ea typeface="+mn-ea"/>
              </a:rPr>
              <a:t>Investimentos </a:t>
            </a:r>
            <a:r>
              <a:rPr lang="pt-BR" altLang="pt-BR" sz="1800" u="sng" dirty="0" smtClean="0">
                <a:solidFill>
                  <a:srgbClr val="000000"/>
                </a:solidFill>
                <a:ea typeface="+mn-ea"/>
              </a:rPr>
              <a:t>Aeroportos Regionais</a:t>
            </a:r>
            <a:endParaRPr lang="pt-BR" altLang="pt-BR" sz="1800" u="sng" dirty="0">
              <a:solidFill>
                <a:srgbClr val="000000"/>
              </a:solidFill>
              <a:ea typeface="+mn-ea"/>
            </a:endParaRPr>
          </a:p>
        </p:txBody>
      </p:sp>
      <p:sp>
        <p:nvSpPr>
          <p:cNvPr id="50" name="Espaço Reservado para Número de Slide 4"/>
          <p:cNvSpPr>
            <a:spLocks noGrp="1"/>
          </p:cNvSpPr>
          <p:nvPr>
            <p:ph type="sldNum" sz="quarter" idx="4294967295"/>
          </p:nvPr>
        </p:nvSpPr>
        <p:spPr>
          <a:xfrm>
            <a:off x="-1548680" y="6237312"/>
            <a:ext cx="2133600" cy="365125"/>
          </a:xfrm>
          <a:prstGeom prst="rect">
            <a:avLst/>
          </a:prstGeom>
        </p:spPr>
        <p:txBody>
          <a:bodyPr/>
          <a:lstStyle/>
          <a:p>
            <a:fld id="{05990C39-7A87-4687-BDE9-8E60B959F09C}" type="slidenum">
              <a:rPr lang="pt-BR" smtClean="0">
                <a:solidFill>
                  <a:srgbClr val="000000"/>
                </a:solidFill>
              </a:rPr>
              <a:pPr/>
              <a:t>4</a:t>
            </a:fld>
            <a:endParaRPr lang="pt-BR" dirty="0">
              <a:solidFill>
                <a:srgbClr val="000000"/>
              </a:solidFill>
            </a:endParaRPr>
          </a:p>
        </p:txBody>
      </p:sp>
      <p:cxnSp>
        <p:nvCxnSpPr>
          <p:cNvPr id="51" name="Conector de seta reta 50"/>
          <p:cNvCxnSpPr/>
          <p:nvPr/>
        </p:nvCxnSpPr>
        <p:spPr>
          <a:xfrm flipH="1">
            <a:off x="4466992" y="2086290"/>
            <a:ext cx="12510" cy="84851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de seta reta 51"/>
          <p:cNvCxnSpPr/>
          <p:nvPr/>
        </p:nvCxnSpPr>
        <p:spPr>
          <a:xfrm flipH="1" flipV="1">
            <a:off x="2155782" y="3214718"/>
            <a:ext cx="1243056" cy="115212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" name="Picture 2" descr="https://encrypted-tbn0.gstatic.com/images?q=tbn:ANd9GcSqz5uSE-F7X9-CidV3I9Dj6lc_mV-WN_sCrRjHVMnA1M40hd9qXGycHgk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609" y="3916846"/>
            <a:ext cx="1206188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CaixaDeTexto 43"/>
          <p:cNvSpPr txBox="1">
            <a:spLocks noChangeArrowheads="1"/>
          </p:cNvSpPr>
          <p:nvPr/>
        </p:nvSpPr>
        <p:spPr bwMode="auto">
          <a:xfrm>
            <a:off x="1043947" y="4816846"/>
            <a:ext cx="24495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altLang="pt-BR" sz="1800" u="sng" dirty="0" smtClean="0">
                <a:solidFill>
                  <a:srgbClr val="000000"/>
                </a:solidFill>
                <a:ea typeface="+mn-ea"/>
              </a:rPr>
              <a:t>Passageiros</a:t>
            </a:r>
            <a:endParaRPr lang="pt-BR" altLang="pt-BR" sz="1800" u="sng" dirty="0">
              <a:solidFill>
                <a:srgbClr val="000000"/>
              </a:solidFill>
              <a:ea typeface="+mn-ea"/>
            </a:endParaRPr>
          </a:p>
        </p:txBody>
      </p:sp>
      <p:grpSp>
        <p:nvGrpSpPr>
          <p:cNvPr id="55" name="Grupo 54"/>
          <p:cNvGrpSpPr/>
          <p:nvPr/>
        </p:nvGrpSpPr>
        <p:grpSpPr>
          <a:xfrm>
            <a:off x="2730202" y="1502752"/>
            <a:ext cx="401638" cy="471995"/>
            <a:chOff x="2309342" y="1958185"/>
            <a:chExt cx="401638" cy="471995"/>
          </a:xfrm>
        </p:grpSpPr>
        <p:pic>
          <p:nvPicPr>
            <p:cNvPr id="56" name="Picture 4" descr="http://www.dormiu.com.br/wp-content/uploads/2010/02/nota-100-reais-novo-real-2010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9342" y="1958185"/>
              <a:ext cx="401638" cy="179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7" name="CaixaDeTexto 56"/>
            <p:cNvSpPr txBox="1"/>
            <p:nvPr/>
          </p:nvSpPr>
          <p:spPr>
            <a:xfrm>
              <a:off x="2339752" y="2060848"/>
              <a:ext cx="1650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pt-BR" sz="1800" dirty="0" smtClean="0">
                  <a:solidFill>
                    <a:srgbClr val="000000"/>
                  </a:solidFill>
                  <a:latin typeface="Arial"/>
                  <a:ea typeface="+mn-ea"/>
                </a:rPr>
                <a:t>$</a:t>
              </a:r>
              <a:endParaRPr lang="pt-BR" sz="1800" dirty="0">
                <a:solidFill>
                  <a:srgbClr val="000000"/>
                </a:solidFill>
                <a:latin typeface="Arial"/>
                <a:ea typeface="+mn-ea"/>
              </a:endParaRPr>
            </a:p>
          </p:txBody>
        </p:sp>
      </p:grpSp>
      <p:grpSp>
        <p:nvGrpSpPr>
          <p:cNvPr id="60" name="Grupo 59"/>
          <p:cNvGrpSpPr/>
          <p:nvPr/>
        </p:nvGrpSpPr>
        <p:grpSpPr>
          <a:xfrm>
            <a:off x="3913187" y="2200367"/>
            <a:ext cx="401638" cy="471995"/>
            <a:chOff x="2309342" y="1958185"/>
            <a:chExt cx="401638" cy="471995"/>
          </a:xfrm>
        </p:grpSpPr>
        <p:pic>
          <p:nvPicPr>
            <p:cNvPr id="61" name="Picture 4" descr="http://www.dormiu.com.br/wp-content/uploads/2010/02/nota-100-reais-novo-real-2010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9342" y="1958185"/>
              <a:ext cx="401638" cy="179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2" name="CaixaDeTexto 61"/>
            <p:cNvSpPr txBox="1"/>
            <p:nvPr/>
          </p:nvSpPr>
          <p:spPr>
            <a:xfrm>
              <a:off x="2339752" y="2060848"/>
              <a:ext cx="1650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pt-BR" sz="1800" dirty="0" smtClean="0">
                  <a:solidFill>
                    <a:srgbClr val="000000"/>
                  </a:solidFill>
                  <a:latin typeface="Arial"/>
                  <a:ea typeface="+mn-ea"/>
                </a:rPr>
                <a:t>$</a:t>
              </a:r>
              <a:endParaRPr lang="pt-BR" sz="1800" dirty="0">
                <a:solidFill>
                  <a:srgbClr val="000000"/>
                </a:solidFill>
                <a:latin typeface="Arial"/>
                <a:ea typeface="+mn-ea"/>
              </a:endParaRPr>
            </a:p>
          </p:txBody>
        </p:sp>
      </p:grpSp>
      <p:sp>
        <p:nvSpPr>
          <p:cNvPr id="63" name="CaixaDeTexto 43"/>
          <p:cNvSpPr txBox="1">
            <a:spLocks noChangeArrowheads="1"/>
          </p:cNvSpPr>
          <p:nvPr/>
        </p:nvSpPr>
        <p:spPr bwMode="auto">
          <a:xfrm>
            <a:off x="3263899" y="5446965"/>
            <a:ext cx="24495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altLang="pt-BR" sz="1800" u="sng" dirty="0" smtClean="0">
                <a:solidFill>
                  <a:srgbClr val="000000"/>
                </a:solidFill>
                <a:ea typeface="+mn-ea"/>
              </a:rPr>
              <a:t>Rede Regional de Aeroportos</a:t>
            </a:r>
            <a:endParaRPr lang="pt-BR" altLang="pt-BR" sz="1800" u="sng" dirty="0">
              <a:solidFill>
                <a:srgbClr val="000000"/>
              </a:solidFill>
              <a:ea typeface="+mn-ea"/>
            </a:endParaRPr>
          </a:p>
        </p:txBody>
      </p:sp>
      <p:grpSp>
        <p:nvGrpSpPr>
          <p:cNvPr id="27" name="Grupo 1"/>
          <p:cNvGrpSpPr>
            <a:grpSpLocks/>
          </p:cNvGrpSpPr>
          <p:nvPr/>
        </p:nvGrpSpPr>
        <p:grpSpPr bwMode="auto">
          <a:xfrm>
            <a:off x="5724128" y="1916832"/>
            <a:ext cx="3347864" cy="4583069"/>
            <a:chOff x="250974" y="70813"/>
            <a:chExt cx="2520826" cy="4588576"/>
          </a:xfrm>
        </p:grpSpPr>
        <p:sp>
          <p:nvSpPr>
            <p:cNvPr id="28" name="Retângulo de cantos arredondados 27"/>
            <p:cNvSpPr/>
            <p:nvPr/>
          </p:nvSpPr>
          <p:spPr>
            <a:xfrm>
              <a:off x="251520" y="70813"/>
              <a:ext cx="2520280" cy="4121913"/>
            </a:xfrm>
            <a:prstGeom prst="roundRect">
              <a:avLst/>
            </a:prstGeom>
            <a:gradFill flip="none" rotWithShape="1">
              <a:gsLst>
                <a:gs pos="0">
                  <a:srgbClr val="008000">
                    <a:tint val="66000"/>
                    <a:satMod val="160000"/>
                  </a:srgbClr>
                </a:gs>
                <a:gs pos="50000">
                  <a:srgbClr val="008000">
                    <a:tint val="44500"/>
                    <a:satMod val="160000"/>
                  </a:srgbClr>
                </a:gs>
                <a:gs pos="100000">
                  <a:srgbClr val="0080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29" name="Retângulo 4"/>
            <p:cNvSpPr>
              <a:spLocks noChangeArrowheads="1"/>
            </p:cNvSpPr>
            <p:nvPr/>
          </p:nvSpPr>
          <p:spPr bwMode="auto">
            <a:xfrm>
              <a:off x="250974" y="869189"/>
              <a:ext cx="2520280" cy="379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1pPr>
              <a:lvl2pPr marL="742950" indent="-285750"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9pPr>
            </a:lstStyle>
            <a:p>
              <a:pPr marL="342900" indent="-342900" eaLnBrk="1" hangingPunct="1">
                <a:buFont typeface="Wingdings" panose="05000000000000000000" pitchFamily="2" charset="2"/>
                <a:buChar char="q"/>
                <a:defRPr/>
              </a:pPr>
              <a:r>
                <a:rPr lang="pt-BR" altLang="pt-BR" sz="2000" b="1" u="sng" dirty="0" smtClean="0">
                  <a:latin typeface="+mn-lt"/>
                </a:rPr>
                <a:t>Fundamentais</a:t>
              </a:r>
              <a:r>
                <a:rPr lang="pt-BR" altLang="pt-BR" sz="2000" dirty="0" smtClean="0">
                  <a:latin typeface="+mn-lt"/>
                </a:rPr>
                <a:t> para funcionamento da malha aeroportuária;</a:t>
              </a:r>
            </a:p>
            <a:p>
              <a:pPr marL="342900" indent="-342900" eaLnBrk="1" hangingPunct="1">
                <a:buFont typeface="Wingdings" panose="05000000000000000000" pitchFamily="2" charset="2"/>
                <a:buChar char="q"/>
                <a:defRPr/>
              </a:pPr>
              <a:r>
                <a:rPr lang="pt-BR" altLang="pt-BR" sz="2000" dirty="0" smtClean="0">
                  <a:latin typeface="+mn-lt"/>
                </a:rPr>
                <a:t>Apresentam, muitas vezes, uma </a:t>
              </a:r>
              <a:r>
                <a:rPr lang="pt-BR" altLang="pt-BR" sz="2000" b="1" u="sng" dirty="0" smtClean="0">
                  <a:latin typeface="+mn-lt"/>
                </a:rPr>
                <a:t>operação deficitária,</a:t>
              </a:r>
              <a:r>
                <a:rPr lang="pt-BR" altLang="pt-BR" sz="2000" dirty="0" smtClean="0">
                  <a:latin typeface="+mn-lt"/>
                </a:rPr>
                <a:t> incapaz de arcar com todos os investimentos e custos operacionais necessários ao funcionamento do aeroporto.</a:t>
              </a:r>
              <a:endParaRPr lang="pt-BR" altLang="pt-BR" sz="2000" dirty="0">
                <a:latin typeface="+mn-lt"/>
              </a:endParaRPr>
            </a:p>
            <a:p>
              <a:pPr eaLnBrk="1" hangingPunct="1">
                <a:defRPr/>
              </a:pPr>
              <a:endParaRPr lang="pt-BR" altLang="pt-BR" sz="2000" dirty="0" smtClean="0">
                <a:latin typeface="+mn-lt"/>
              </a:endParaRPr>
            </a:p>
            <a:p>
              <a:pPr marL="342900" indent="-342900" eaLnBrk="1" hangingPunct="1">
                <a:buFont typeface="Wingdings" panose="05000000000000000000" pitchFamily="2" charset="2"/>
                <a:buChar char="q"/>
                <a:defRPr/>
              </a:pPr>
              <a:endParaRPr lang="pt-BR" altLang="pt-BR" sz="2000" dirty="0" smtClean="0">
                <a:latin typeface="+mn-lt"/>
              </a:endParaRPr>
            </a:p>
          </p:txBody>
        </p:sp>
        <p:sp>
          <p:nvSpPr>
            <p:cNvPr id="30" name="Retângulo 7"/>
            <p:cNvSpPr>
              <a:spLocks noChangeArrowheads="1"/>
            </p:cNvSpPr>
            <p:nvPr/>
          </p:nvSpPr>
          <p:spPr bwMode="auto">
            <a:xfrm>
              <a:off x="251520" y="2973493"/>
              <a:ext cx="2520280" cy="338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1pPr>
              <a:lvl2pPr marL="742950" indent="-285750"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defRPr/>
              </a:pPr>
              <a:endParaRPr lang="pt-BR" altLang="pt-BR" sz="2000" dirty="0" smtClean="0">
                <a:latin typeface="+mn-lt"/>
              </a:endParaRPr>
            </a:p>
          </p:txBody>
        </p:sp>
        <p:sp>
          <p:nvSpPr>
            <p:cNvPr id="31" name="Retângulo 12"/>
            <p:cNvSpPr>
              <a:spLocks noChangeArrowheads="1"/>
            </p:cNvSpPr>
            <p:nvPr/>
          </p:nvSpPr>
          <p:spPr bwMode="auto">
            <a:xfrm>
              <a:off x="251520" y="2676726"/>
              <a:ext cx="2520280" cy="3383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1pPr>
              <a:lvl2pPr marL="742950" indent="-285750"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defRPr/>
              </a:pPr>
              <a:endParaRPr lang="pt-BR" altLang="pt-BR" sz="2000" b="1" u="sng" dirty="0" smtClean="0">
                <a:latin typeface="+mn-lt"/>
              </a:endParaRPr>
            </a:p>
          </p:txBody>
        </p:sp>
      </p:grpSp>
      <p:sp>
        <p:nvSpPr>
          <p:cNvPr id="32" name="Retângulo 31"/>
          <p:cNvSpPr/>
          <p:nvPr/>
        </p:nvSpPr>
        <p:spPr bwMode="auto">
          <a:xfrm>
            <a:off x="6012160" y="1963398"/>
            <a:ext cx="27151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400" b="1" u="sng" dirty="0" smtClean="0">
                <a:latin typeface="+mj-lt"/>
              </a:rPr>
              <a:t>Aeroportos Regionais: </a:t>
            </a:r>
            <a:endParaRPr lang="pt-BR" sz="2400" u="sng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1315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ítulo 1"/>
          <p:cNvSpPr>
            <a:spLocks noGrp="1"/>
          </p:cNvSpPr>
          <p:nvPr>
            <p:ph type="title"/>
          </p:nvPr>
        </p:nvSpPr>
        <p:spPr>
          <a:xfrm>
            <a:off x="107950" y="0"/>
            <a:ext cx="8229600" cy="6207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pt-BR" altLang="pt-BR" sz="2400" b="1" kern="0" dirty="0" smtClean="0">
                <a:solidFill>
                  <a:srgbClr val="00854A"/>
                </a:solidFill>
                <a:latin typeface="Optimum" pitchFamily="2" charset="0"/>
                <a:ea typeface="ＭＳ Ｐゴシック" pitchFamily="-105" charset="-128"/>
                <a:cs typeface="ＭＳ Ｐゴシック" pitchFamily="-105" charset="-128"/>
              </a:rPr>
              <a:t>Modelos para Execução de Investimentos</a:t>
            </a:r>
            <a:endParaRPr lang="pt-BR" altLang="pt-BR" sz="2400" b="1" kern="0" dirty="0">
              <a:solidFill>
                <a:srgbClr val="00854A"/>
              </a:solidFill>
              <a:latin typeface="Optimum" pitchFamily="2" charset="0"/>
              <a:ea typeface="ＭＳ Ｐゴシック" pitchFamily="-105" charset="-128"/>
              <a:cs typeface="ＭＳ Ｐゴシック" pitchFamily="-105" charset="-128"/>
            </a:endParaRPr>
          </a:p>
        </p:txBody>
      </p:sp>
      <p:sp>
        <p:nvSpPr>
          <p:cNvPr id="20488" name="AutoShape 7" descr="Resultado de imagem"/>
          <p:cNvSpPr>
            <a:spLocks noChangeAspect="1" noChangeArrowheads="1"/>
          </p:cNvSpPr>
          <p:nvPr/>
        </p:nvSpPr>
        <p:spPr bwMode="auto">
          <a:xfrm>
            <a:off x="13652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0489" name="AutoShape 9" descr="Resultado de imagem"/>
          <p:cNvSpPr>
            <a:spLocks noChangeAspect="1" noChangeArrowheads="1"/>
          </p:cNvSpPr>
          <p:nvPr/>
        </p:nvSpPr>
        <p:spPr bwMode="auto">
          <a:xfrm>
            <a:off x="28892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0490" name="AutoShape 11" descr="Resultado de imagem"/>
          <p:cNvSpPr>
            <a:spLocks noChangeAspect="1" noChangeArrowheads="1"/>
          </p:cNvSpPr>
          <p:nvPr/>
        </p:nvSpPr>
        <p:spPr bwMode="auto">
          <a:xfrm>
            <a:off x="44132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288925" y="764704"/>
            <a:ext cx="84595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1800" dirty="0" smtClean="0">
                <a:latin typeface="+mn-lt"/>
              </a:rPr>
              <a:t>Os seguintes modelos podem ser considerados para execução dos investimentos nos aeroportos regionais:</a:t>
            </a:r>
            <a:endParaRPr lang="pt-BR" sz="1800" dirty="0">
              <a:latin typeface="+mn-lt"/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937203332"/>
              </p:ext>
            </p:extLst>
          </p:nvPr>
        </p:nvGraphicFramePr>
        <p:xfrm>
          <a:off x="593725" y="1397000"/>
          <a:ext cx="8298755" cy="4264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44508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ítulo 1"/>
          <p:cNvSpPr>
            <a:spLocks noGrp="1"/>
          </p:cNvSpPr>
          <p:nvPr>
            <p:ph type="title"/>
          </p:nvPr>
        </p:nvSpPr>
        <p:spPr>
          <a:xfrm>
            <a:off x="107950" y="0"/>
            <a:ext cx="8229600" cy="6207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pt-BR" altLang="pt-BR" sz="2400" b="1" kern="0" dirty="0" smtClean="0">
                <a:solidFill>
                  <a:srgbClr val="00854A"/>
                </a:solidFill>
                <a:latin typeface="Optimum" pitchFamily="2" charset="0"/>
                <a:ea typeface="ＭＳ Ｐゴシック" pitchFamily="-105" charset="-128"/>
                <a:cs typeface="ＭＳ Ｐゴシック" pitchFamily="-105" charset="-128"/>
              </a:rPr>
              <a:t>Modelos para Execução de Investimentos</a:t>
            </a:r>
            <a:endParaRPr lang="pt-BR" altLang="pt-BR" sz="2400" b="1" kern="0" dirty="0">
              <a:solidFill>
                <a:srgbClr val="00854A"/>
              </a:solidFill>
              <a:latin typeface="Optimum" pitchFamily="2" charset="0"/>
              <a:ea typeface="ＭＳ Ｐゴシック" pitchFamily="-105" charset="-128"/>
              <a:cs typeface="ＭＳ Ｐゴシック" pitchFamily="-105" charset="-128"/>
            </a:endParaRPr>
          </a:p>
        </p:txBody>
      </p:sp>
      <p:sp>
        <p:nvSpPr>
          <p:cNvPr id="20488" name="AutoShape 7" descr="Resultado de imagem"/>
          <p:cNvSpPr>
            <a:spLocks noChangeAspect="1" noChangeArrowheads="1"/>
          </p:cNvSpPr>
          <p:nvPr/>
        </p:nvSpPr>
        <p:spPr bwMode="auto">
          <a:xfrm>
            <a:off x="13652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0489" name="AutoShape 9" descr="Resultado de imagem"/>
          <p:cNvSpPr>
            <a:spLocks noChangeAspect="1" noChangeArrowheads="1"/>
          </p:cNvSpPr>
          <p:nvPr/>
        </p:nvSpPr>
        <p:spPr bwMode="auto">
          <a:xfrm>
            <a:off x="28892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0490" name="AutoShape 11" descr="Resultado de imagem"/>
          <p:cNvSpPr>
            <a:spLocks noChangeAspect="1" noChangeArrowheads="1"/>
          </p:cNvSpPr>
          <p:nvPr/>
        </p:nvSpPr>
        <p:spPr bwMode="auto">
          <a:xfrm>
            <a:off x="44132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45" name="Retângulo 44"/>
          <p:cNvSpPr/>
          <p:nvPr/>
        </p:nvSpPr>
        <p:spPr>
          <a:xfrm>
            <a:off x="570062" y="1484784"/>
            <a:ext cx="8106394" cy="3024336"/>
          </a:xfrm>
          <a:prstGeom prst="rect">
            <a:avLst/>
          </a:prstGeom>
          <a:solidFill>
            <a:schemeClr val="bg1"/>
          </a:solidFill>
          <a:ln>
            <a:solidFill>
              <a:srgbClr val="0066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tângulo 45"/>
          <p:cNvSpPr/>
          <p:nvPr/>
        </p:nvSpPr>
        <p:spPr>
          <a:xfrm>
            <a:off x="660302" y="1598193"/>
            <a:ext cx="7858323" cy="263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1" u="sng" dirty="0" smtClean="0">
                <a:latin typeface="Optimum" pitchFamily="2" charset="0"/>
              </a:rPr>
              <a:t>Modelo:</a:t>
            </a:r>
            <a:r>
              <a:rPr lang="pt-BR" sz="1600" dirty="0" smtClean="0">
                <a:latin typeface="Optimum" pitchFamily="2" charset="0"/>
              </a:rPr>
              <a:t> utilização de recursos do FNAC para subsidiar investimentos nos aeroportos regionais, garantindo</a:t>
            </a:r>
            <a:r>
              <a:rPr lang="pt-BR" sz="1600" dirty="0">
                <a:latin typeface="Optimum" pitchFamily="2" charset="0"/>
              </a:rPr>
              <a:t> </a:t>
            </a:r>
            <a:r>
              <a:rPr lang="pt-BR" sz="1600" dirty="0" smtClean="0">
                <a:latin typeface="Optimum" pitchFamily="2" charset="0"/>
              </a:rPr>
              <a:t>melhorias na infraestrutura aeroportuária e o funcionamento do sistema em malha.</a:t>
            </a:r>
            <a:endParaRPr lang="pt-BR" sz="1600" dirty="0">
              <a:latin typeface="Optimum" pitchFamily="2" charset="0"/>
            </a:endParaRPr>
          </a:p>
          <a:p>
            <a:endParaRPr lang="pt-BR" sz="1600" dirty="0" smtClean="0">
              <a:latin typeface="Optimum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1" u="sng" dirty="0" smtClean="0">
                <a:latin typeface="Optimum" pitchFamily="2" charset="0"/>
              </a:rPr>
              <a:t>Pontos de Atenção:</a:t>
            </a:r>
            <a:endParaRPr lang="pt-BR" sz="1600" dirty="0" smtClean="0">
              <a:latin typeface="Optimum" pitchFamily="2" charset="0"/>
            </a:endParaRPr>
          </a:p>
          <a:p>
            <a:pPr marL="576262" lvl="1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1600" dirty="0" smtClean="0">
                <a:latin typeface="Optimum" pitchFamily="2" charset="0"/>
              </a:rPr>
              <a:t>Modelo já adotado, apresenta limitações quanto a efetiva capacidade de utilização dos recursos do FNAC para realização dos investimentos;</a:t>
            </a:r>
          </a:p>
          <a:p>
            <a:pPr marL="576262" lvl="1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1600" dirty="0" smtClean="0">
                <a:latin typeface="Optimum" pitchFamily="2" charset="0"/>
              </a:rPr>
              <a:t>Modelo busca equacionar o tema da realização dos investimentos, mas não atende a necessidade de apoio para operação do aeroporto.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288925" y="764704"/>
            <a:ext cx="8459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1800" b="1" u="sng" dirty="0" smtClean="0">
                <a:latin typeface="+mn-lt"/>
              </a:rPr>
              <a:t>Contratação tradicional:</a:t>
            </a:r>
            <a:endParaRPr lang="pt-BR" sz="1800" b="1" u="sng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81824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ítulo 1"/>
          <p:cNvSpPr>
            <a:spLocks noGrp="1"/>
          </p:cNvSpPr>
          <p:nvPr>
            <p:ph type="title"/>
          </p:nvPr>
        </p:nvSpPr>
        <p:spPr>
          <a:xfrm>
            <a:off x="107950" y="0"/>
            <a:ext cx="8229600" cy="6207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pt-BR" altLang="pt-BR" sz="2400" b="1" kern="0" dirty="0" smtClean="0">
                <a:solidFill>
                  <a:srgbClr val="00854A"/>
                </a:solidFill>
                <a:latin typeface="Optimum" pitchFamily="2" charset="0"/>
                <a:ea typeface="ＭＳ Ｐゴシック" pitchFamily="-105" charset="-128"/>
                <a:cs typeface="ＭＳ Ｐゴシック" pitchFamily="-105" charset="-128"/>
              </a:rPr>
              <a:t>Modelos para Execução de Investimentos</a:t>
            </a:r>
            <a:endParaRPr lang="pt-BR" altLang="pt-BR" sz="2400" b="1" kern="0" dirty="0">
              <a:solidFill>
                <a:srgbClr val="00854A"/>
              </a:solidFill>
              <a:latin typeface="Optimum" pitchFamily="2" charset="0"/>
              <a:ea typeface="ＭＳ Ｐゴシック" pitchFamily="-105" charset="-128"/>
              <a:cs typeface="ＭＳ Ｐゴシック" pitchFamily="-105" charset="-128"/>
            </a:endParaRPr>
          </a:p>
        </p:txBody>
      </p:sp>
      <p:sp>
        <p:nvSpPr>
          <p:cNvPr id="20488" name="AutoShape 7" descr="Resultado de imagem"/>
          <p:cNvSpPr>
            <a:spLocks noChangeAspect="1" noChangeArrowheads="1"/>
          </p:cNvSpPr>
          <p:nvPr/>
        </p:nvSpPr>
        <p:spPr bwMode="auto">
          <a:xfrm>
            <a:off x="13652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0489" name="AutoShape 9" descr="Resultado de imagem"/>
          <p:cNvSpPr>
            <a:spLocks noChangeAspect="1" noChangeArrowheads="1"/>
          </p:cNvSpPr>
          <p:nvPr/>
        </p:nvSpPr>
        <p:spPr bwMode="auto">
          <a:xfrm>
            <a:off x="28892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0490" name="AutoShape 11" descr="Resultado de imagem"/>
          <p:cNvSpPr>
            <a:spLocks noChangeAspect="1" noChangeArrowheads="1"/>
          </p:cNvSpPr>
          <p:nvPr/>
        </p:nvSpPr>
        <p:spPr bwMode="auto">
          <a:xfrm>
            <a:off x="44132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45" name="Retângulo 44"/>
          <p:cNvSpPr/>
          <p:nvPr/>
        </p:nvSpPr>
        <p:spPr>
          <a:xfrm>
            <a:off x="570062" y="1772816"/>
            <a:ext cx="8106394" cy="2376264"/>
          </a:xfrm>
          <a:prstGeom prst="rect">
            <a:avLst/>
          </a:prstGeom>
          <a:solidFill>
            <a:schemeClr val="bg1"/>
          </a:solidFill>
          <a:ln>
            <a:solidFill>
              <a:srgbClr val="0066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tângulo 45"/>
          <p:cNvSpPr/>
          <p:nvPr/>
        </p:nvSpPr>
        <p:spPr>
          <a:xfrm>
            <a:off x="660302" y="1886225"/>
            <a:ext cx="7858323" cy="20959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1" u="sng" dirty="0" smtClean="0">
                <a:latin typeface="Optimum" pitchFamily="2" charset="0"/>
              </a:rPr>
              <a:t>Modelo:</a:t>
            </a:r>
            <a:r>
              <a:rPr lang="pt-BR" sz="1600" dirty="0" smtClean="0">
                <a:latin typeface="Optimum" pitchFamily="2" charset="0"/>
              </a:rPr>
              <a:t> ao invés de executar os investimentos por meio de obra pública, uma alternativa seria realizar </a:t>
            </a:r>
            <a:r>
              <a:rPr lang="pt-BR" sz="1600" dirty="0" err="1" smtClean="0">
                <a:latin typeface="Optimum" pitchFamily="2" charset="0"/>
              </a:rPr>
              <a:t>PPPs</a:t>
            </a:r>
            <a:r>
              <a:rPr lang="pt-BR" sz="1600" dirty="0" smtClean="0">
                <a:latin typeface="Optimum" pitchFamily="2" charset="0"/>
              </a:rPr>
              <a:t> para viabilizar os investimentos e a operação dos aeroportos regionais.</a:t>
            </a:r>
            <a:endParaRPr lang="pt-BR" sz="1600" dirty="0">
              <a:latin typeface="Optimum" pitchFamily="2" charset="0"/>
            </a:endParaRPr>
          </a:p>
          <a:p>
            <a:endParaRPr lang="pt-BR" sz="1600" dirty="0" smtClean="0">
              <a:latin typeface="Optimum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1" u="sng" dirty="0" smtClean="0">
                <a:latin typeface="Optimum" pitchFamily="2" charset="0"/>
              </a:rPr>
              <a:t>Pontos de Atenção:</a:t>
            </a:r>
            <a:endParaRPr lang="pt-BR" sz="1600" dirty="0" smtClean="0">
              <a:latin typeface="Optimum" pitchFamily="2" charset="0"/>
            </a:endParaRPr>
          </a:p>
          <a:p>
            <a:pPr marL="576262" lvl="1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1600" dirty="0" smtClean="0">
                <a:latin typeface="Optimum" pitchFamily="2" charset="0"/>
              </a:rPr>
              <a:t>Modelo também depende da efetiva disponibilidade de recursos do FNAC;</a:t>
            </a:r>
          </a:p>
          <a:p>
            <a:pPr marL="576262" lvl="1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1600" dirty="0" smtClean="0">
                <a:latin typeface="Optimum" pitchFamily="2" charset="0"/>
              </a:rPr>
              <a:t>Elevado custo de transação de celebrar vários contratos individualmente.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288925" y="764704"/>
            <a:ext cx="8459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1800" b="1" u="sng" dirty="0" smtClean="0">
                <a:latin typeface="+mn-lt"/>
              </a:rPr>
              <a:t>Parceiras Público-Privadas (</a:t>
            </a:r>
            <a:r>
              <a:rPr lang="pt-BR" sz="1800" b="1" u="sng" dirty="0" err="1" smtClean="0">
                <a:latin typeface="+mn-lt"/>
              </a:rPr>
              <a:t>PPPs</a:t>
            </a:r>
            <a:r>
              <a:rPr lang="pt-BR" sz="1800" b="1" u="sng" dirty="0" smtClean="0">
                <a:latin typeface="+mn-lt"/>
              </a:rPr>
              <a:t>):</a:t>
            </a:r>
            <a:endParaRPr lang="pt-BR" sz="1800" b="1" u="sng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60837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174626" y="1161447"/>
            <a:ext cx="8755954" cy="4139761"/>
          </a:xfrm>
          <a:prstGeom prst="rect">
            <a:avLst/>
          </a:prstGeom>
          <a:solidFill>
            <a:schemeClr val="bg1"/>
          </a:solidFill>
          <a:ln>
            <a:solidFill>
              <a:srgbClr val="0066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82" name="Título 1"/>
          <p:cNvSpPr>
            <a:spLocks noGrp="1"/>
          </p:cNvSpPr>
          <p:nvPr>
            <p:ph type="title"/>
          </p:nvPr>
        </p:nvSpPr>
        <p:spPr>
          <a:xfrm>
            <a:off x="107950" y="0"/>
            <a:ext cx="8229600" cy="6207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pt-BR" altLang="pt-BR" sz="2400" b="1" kern="0" dirty="0" smtClean="0">
                <a:solidFill>
                  <a:srgbClr val="00854A"/>
                </a:solidFill>
                <a:latin typeface="Optimum" pitchFamily="2" charset="0"/>
                <a:ea typeface="ＭＳ Ｐゴシック" pitchFamily="-105" charset="-128"/>
                <a:cs typeface="ＭＳ Ｐゴシック" pitchFamily="-105" charset="-128"/>
              </a:rPr>
              <a:t>Modelos para Execução de Investimentos</a:t>
            </a:r>
            <a:endParaRPr lang="pt-BR" altLang="pt-BR" sz="2400" b="1" kern="0" dirty="0">
              <a:solidFill>
                <a:srgbClr val="00854A"/>
              </a:solidFill>
              <a:latin typeface="Optimum" pitchFamily="2" charset="0"/>
              <a:ea typeface="ＭＳ Ｐゴシック" pitchFamily="-105" charset="-128"/>
              <a:cs typeface="ＭＳ Ｐゴシック" pitchFamily="-105" charset="-128"/>
            </a:endParaRPr>
          </a:p>
        </p:txBody>
      </p:sp>
      <p:sp>
        <p:nvSpPr>
          <p:cNvPr id="20488" name="AutoShape 7" descr="Resultado de imagem"/>
          <p:cNvSpPr>
            <a:spLocks noChangeAspect="1" noChangeArrowheads="1"/>
          </p:cNvSpPr>
          <p:nvPr/>
        </p:nvSpPr>
        <p:spPr bwMode="auto">
          <a:xfrm>
            <a:off x="13652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0489" name="AutoShape 9" descr="Resultado de imagem"/>
          <p:cNvSpPr>
            <a:spLocks noChangeAspect="1" noChangeArrowheads="1"/>
          </p:cNvSpPr>
          <p:nvPr/>
        </p:nvSpPr>
        <p:spPr bwMode="auto">
          <a:xfrm>
            <a:off x="28892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0490" name="AutoShape 11" descr="Resultado de imagem"/>
          <p:cNvSpPr>
            <a:spLocks noChangeAspect="1" noChangeArrowheads="1"/>
          </p:cNvSpPr>
          <p:nvPr/>
        </p:nvSpPr>
        <p:spPr bwMode="auto">
          <a:xfrm>
            <a:off x="441325" y="44837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88923" y="1268760"/>
            <a:ext cx="8531549" cy="3757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1" u="sng" dirty="0" smtClean="0">
                <a:latin typeface="Optimum" pitchFamily="2" charset="0"/>
              </a:rPr>
              <a:t>Modelo:</a:t>
            </a:r>
            <a:r>
              <a:rPr lang="pt-BR" sz="1600" dirty="0" smtClean="0">
                <a:latin typeface="Optimum" pitchFamily="2" charset="0"/>
              </a:rPr>
              <a:t> realizar a concessão comum de </a:t>
            </a:r>
            <a:r>
              <a:rPr lang="pt-BR" sz="1600" b="1" dirty="0" smtClean="0">
                <a:latin typeface="Optimum" pitchFamily="2" charset="0"/>
              </a:rPr>
              <a:t>lotes </a:t>
            </a:r>
            <a:r>
              <a:rPr lang="pt-BR" sz="1600" dirty="0">
                <a:latin typeface="Optimum" pitchFamily="2" charset="0"/>
              </a:rPr>
              <a:t>agrupando aeroportos </a:t>
            </a:r>
            <a:r>
              <a:rPr lang="pt-BR" sz="1600" dirty="0" smtClean="0">
                <a:latin typeface="Optimum" pitchFamily="2" charset="0"/>
              </a:rPr>
              <a:t>deficitários com </a:t>
            </a:r>
            <a:r>
              <a:rPr lang="pt-BR" sz="1600" dirty="0">
                <a:latin typeface="Optimum" pitchFamily="2" charset="0"/>
              </a:rPr>
              <a:t>os mais </a:t>
            </a:r>
            <a:r>
              <a:rPr lang="pt-BR" sz="1600" dirty="0" smtClean="0">
                <a:latin typeface="Optimum" pitchFamily="2" charset="0"/>
              </a:rPr>
              <a:t>rentáveis . Por esse modelo, a princípio, a necessidade de utilização de recursos do FNAC seria minimizada .</a:t>
            </a:r>
            <a:endParaRPr lang="pt-BR" sz="1600" dirty="0">
              <a:latin typeface="Optimum" pitchFamily="2" charset="0"/>
            </a:endParaRPr>
          </a:p>
          <a:p>
            <a:endParaRPr lang="pt-BR" sz="1600" dirty="0" smtClean="0">
              <a:latin typeface="Optimum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1" u="sng" dirty="0" smtClean="0">
                <a:latin typeface="Optimum" pitchFamily="2" charset="0"/>
              </a:rPr>
              <a:t>Medidas que podem aumentar a atratividade da concessão em aeroportos regionais:</a:t>
            </a:r>
            <a:endParaRPr lang="pt-BR" sz="1600" b="1" u="sng" dirty="0">
              <a:latin typeface="Optimum" pitchFamily="2" charset="0"/>
            </a:endParaRPr>
          </a:p>
          <a:p>
            <a:pPr marL="576262" lvl="1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1600" i="1" u="sng" dirty="0" smtClean="0">
                <a:latin typeface="Optimum" pitchFamily="2" charset="0"/>
              </a:rPr>
              <a:t>Redução do </a:t>
            </a:r>
            <a:r>
              <a:rPr lang="pt-BR" sz="1600" i="1" u="sng" dirty="0">
                <a:latin typeface="Optimum" pitchFamily="2" charset="0"/>
              </a:rPr>
              <a:t>ônus do </a:t>
            </a:r>
            <a:r>
              <a:rPr lang="pt-BR" sz="1600" i="1" u="sng" dirty="0" err="1">
                <a:latin typeface="Optimum" pitchFamily="2" charset="0"/>
              </a:rPr>
              <a:t>CapEx</a:t>
            </a:r>
            <a:r>
              <a:rPr lang="pt-BR" sz="1600" i="1" u="sng" dirty="0">
                <a:latin typeface="Optimum" pitchFamily="2" charset="0"/>
              </a:rPr>
              <a:t> para o </a:t>
            </a:r>
            <a:r>
              <a:rPr lang="pt-BR" sz="1600" i="1" u="sng" dirty="0" smtClean="0">
                <a:latin typeface="Optimum" pitchFamily="2" charset="0"/>
              </a:rPr>
              <a:t>concessionário:</a:t>
            </a:r>
            <a:endParaRPr lang="pt-BR" sz="1600" i="1" u="sng" dirty="0">
              <a:latin typeface="Optimum" pitchFamily="2" charset="0"/>
            </a:endParaRPr>
          </a:p>
          <a:p>
            <a:pPr marL="1184275" lvl="2" indent="-285750">
              <a:lnSpc>
                <a:spcPct val="110000"/>
              </a:lnSpc>
              <a:spcAft>
                <a:spcPts val="600"/>
              </a:spcAft>
              <a:buFont typeface="Courier New"/>
              <a:buChar char="o"/>
            </a:pPr>
            <a:r>
              <a:rPr lang="pt-BR" sz="1600" dirty="0">
                <a:latin typeface="Optimum" pitchFamily="2" charset="0"/>
              </a:rPr>
              <a:t>Concessão apenas do </a:t>
            </a:r>
            <a:r>
              <a:rPr lang="pt-BR" sz="1600" dirty="0" smtClean="0">
                <a:latin typeface="Optimum" pitchFamily="2" charset="0"/>
              </a:rPr>
              <a:t>lado terra, ficando os investimentos no lado ar a cargo do poder público</a:t>
            </a:r>
            <a:endParaRPr lang="pt-BR" sz="1600" dirty="0">
              <a:latin typeface="Optimum" pitchFamily="2" charset="0"/>
            </a:endParaRPr>
          </a:p>
          <a:p>
            <a:pPr marL="1184275" lvl="2" indent="-285750">
              <a:lnSpc>
                <a:spcPct val="110000"/>
              </a:lnSpc>
              <a:spcAft>
                <a:spcPts val="600"/>
              </a:spcAft>
              <a:buFont typeface="Courier New"/>
              <a:buChar char="o"/>
            </a:pPr>
            <a:r>
              <a:rPr lang="pt-BR" sz="1600" dirty="0" smtClean="0">
                <a:latin typeface="Optimum" pitchFamily="2" charset="0"/>
              </a:rPr>
              <a:t>Foco nos investimentos essenciais para o desenvolvimento do aeroporto</a:t>
            </a:r>
            <a:endParaRPr lang="pt-BR" sz="1600" dirty="0">
              <a:latin typeface="Optimum" pitchFamily="2" charset="0"/>
            </a:endParaRPr>
          </a:p>
          <a:p>
            <a:pPr marL="576262" lvl="1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1600" i="1" u="sng" dirty="0">
                <a:latin typeface="Optimum" pitchFamily="2" charset="0"/>
              </a:rPr>
              <a:t>Alterações regulatórias para reduzir custos e aumentar </a:t>
            </a:r>
            <a:r>
              <a:rPr lang="pt-BR" sz="1600" i="1" u="sng" dirty="0" smtClean="0">
                <a:latin typeface="Optimum" pitchFamily="2" charset="0"/>
              </a:rPr>
              <a:t>receitas:</a:t>
            </a:r>
            <a:endParaRPr lang="pt-BR" sz="1600" i="1" u="sng" dirty="0">
              <a:latin typeface="Optimum" pitchFamily="2" charset="0"/>
            </a:endParaRPr>
          </a:p>
          <a:p>
            <a:pPr marL="1184275" lvl="2" indent="-285750">
              <a:lnSpc>
                <a:spcPct val="110000"/>
              </a:lnSpc>
              <a:spcAft>
                <a:spcPts val="600"/>
              </a:spcAft>
              <a:buFont typeface="Courier New"/>
              <a:buChar char="o"/>
            </a:pPr>
            <a:r>
              <a:rPr lang="pt-BR" sz="1600" dirty="0">
                <a:latin typeface="Optimum" pitchFamily="2" charset="0"/>
              </a:rPr>
              <a:t>Modificações para reduzir </a:t>
            </a:r>
            <a:r>
              <a:rPr lang="pt-BR" sz="1600" dirty="0" smtClean="0">
                <a:latin typeface="Optimum" pitchFamily="2" charset="0"/>
              </a:rPr>
              <a:t>determinados custos (</a:t>
            </a:r>
            <a:r>
              <a:rPr lang="pt-BR" sz="1600" dirty="0" err="1" smtClean="0">
                <a:latin typeface="Optimum" pitchFamily="2" charset="0"/>
              </a:rPr>
              <a:t>ex</a:t>
            </a:r>
            <a:r>
              <a:rPr lang="pt-BR" sz="1600" dirty="0" smtClean="0">
                <a:latin typeface="Optimum" pitchFamily="2" charset="0"/>
              </a:rPr>
              <a:t>: combate </a:t>
            </a:r>
            <a:r>
              <a:rPr lang="pt-BR" sz="1600" dirty="0">
                <a:latin typeface="Optimum" pitchFamily="2" charset="0"/>
              </a:rPr>
              <a:t>a </a:t>
            </a:r>
            <a:r>
              <a:rPr lang="pt-BR" sz="1600" dirty="0" smtClean="0">
                <a:latin typeface="Optimum" pitchFamily="2" charset="0"/>
              </a:rPr>
              <a:t>incêndio)</a:t>
            </a:r>
            <a:endParaRPr lang="pt-BR" sz="1600" dirty="0">
              <a:latin typeface="Optimum" pitchFamily="2" charset="0"/>
            </a:endParaRPr>
          </a:p>
          <a:p>
            <a:pPr marL="1184275" lvl="2" indent="-285750">
              <a:lnSpc>
                <a:spcPct val="110000"/>
              </a:lnSpc>
              <a:spcAft>
                <a:spcPts val="600"/>
              </a:spcAft>
              <a:buFont typeface="Courier New"/>
              <a:buChar char="o"/>
            </a:pPr>
            <a:r>
              <a:rPr lang="pt-BR" sz="1600" dirty="0" smtClean="0">
                <a:latin typeface="Optimum" pitchFamily="2" charset="0"/>
              </a:rPr>
              <a:t>Definição de nível </a:t>
            </a:r>
            <a:r>
              <a:rPr lang="pt-BR" sz="1600" dirty="0">
                <a:latin typeface="Optimum" pitchFamily="2" charset="0"/>
              </a:rPr>
              <a:t>de </a:t>
            </a:r>
            <a:r>
              <a:rPr lang="pt-BR" sz="1600" dirty="0" smtClean="0">
                <a:latin typeface="Optimum" pitchFamily="2" charset="0"/>
              </a:rPr>
              <a:t>serviço específico </a:t>
            </a:r>
            <a:r>
              <a:rPr lang="pt-BR" sz="1600" dirty="0">
                <a:latin typeface="Optimum" pitchFamily="2" charset="0"/>
              </a:rPr>
              <a:t>para </a:t>
            </a:r>
            <a:r>
              <a:rPr lang="pt-BR" sz="1600" dirty="0" smtClean="0">
                <a:latin typeface="Optimum" pitchFamily="2" charset="0"/>
              </a:rPr>
              <a:t>determinados ativos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35496" y="620688"/>
            <a:ext cx="8459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1800" b="1" u="sng" dirty="0" smtClean="0">
                <a:latin typeface="+mn-lt"/>
              </a:rPr>
              <a:t>Concessão em lotes:</a:t>
            </a:r>
            <a:endParaRPr lang="pt-BR" sz="1800" b="1" u="sng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61532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de cantos arredondados 14"/>
          <p:cNvSpPr/>
          <p:nvPr/>
        </p:nvSpPr>
        <p:spPr>
          <a:xfrm>
            <a:off x="4451350" y="1658938"/>
            <a:ext cx="3779838" cy="472281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9459" name="Espaço Reservado para Número de Slide 3"/>
          <p:cNvSpPr>
            <a:spLocks noGrp="1"/>
          </p:cNvSpPr>
          <p:nvPr>
            <p:ph type="sldNum" sz="quarter" idx="10"/>
          </p:nvPr>
        </p:nvSpPr>
        <p:spPr bwMode="auto">
          <a:xfrm>
            <a:off x="23813" y="6372225"/>
            <a:ext cx="384175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C233ED0-3D02-42A2-B3AA-C558140DF088}" type="slidenum">
              <a:rPr lang="pt-BR" altLang="pt-BR" sz="1200" smtClean="0">
                <a:solidFill>
                  <a:srgbClr val="FFFFFF"/>
                </a:solidFill>
                <a:latin typeface="Times New Roman" pitchFamily="18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9</a:t>
            </a:fld>
            <a:endParaRPr lang="pt-BR" altLang="pt-BR" sz="1200" smtClean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635000" y="1327150"/>
            <a:ext cx="2016125" cy="806450"/>
          </a:xfrm>
          <a:prstGeom prst="roundRect">
            <a:avLst>
              <a:gd name="adj" fmla="val 20671"/>
            </a:avLst>
          </a:prstGeom>
          <a:solidFill>
            <a:srgbClr val="008000">
              <a:alpha val="74901"/>
            </a:srgbClr>
          </a:solidFill>
          <a:ln>
            <a:noFill/>
          </a:ln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r>
              <a:rPr lang="pt-BR" altLang="pt-BR" sz="2000" b="1" dirty="0" smtClean="0">
                <a:solidFill>
                  <a:srgbClr val="FFFFFF"/>
                </a:solidFill>
                <a:latin typeface="+mn-lt"/>
              </a:rPr>
              <a:t>Enquadramento</a:t>
            </a:r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635000" y="2973388"/>
            <a:ext cx="2016125" cy="806450"/>
          </a:xfrm>
          <a:prstGeom prst="roundRect">
            <a:avLst>
              <a:gd name="adj" fmla="val 20671"/>
            </a:avLst>
          </a:prstGeom>
          <a:solidFill>
            <a:srgbClr val="008000">
              <a:alpha val="7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r>
              <a:rPr lang="pt-BR" altLang="pt-BR" sz="2000" b="1" dirty="0" smtClean="0">
                <a:solidFill>
                  <a:srgbClr val="FFFFFF"/>
                </a:solidFill>
                <a:latin typeface="+mn-lt"/>
              </a:rPr>
              <a:t>Análise/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r>
              <a:rPr lang="pt-BR" altLang="pt-BR" sz="2000" b="1" dirty="0" smtClean="0">
                <a:solidFill>
                  <a:srgbClr val="FFFFFF"/>
                </a:solidFill>
                <a:latin typeface="+mn-lt"/>
              </a:rPr>
              <a:t>Aprovação</a:t>
            </a:r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auto">
          <a:xfrm>
            <a:off x="635000" y="4581525"/>
            <a:ext cx="2016125" cy="806450"/>
          </a:xfrm>
          <a:prstGeom prst="roundRect">
            <a:avLst>
              <a:gd name="adj" fmla="val 20671"/>
            </a:avLst>
          </a:prstGeom>
          <a:solidFill>
            <a:srgbClr val="008000">
              <a:alpha val="7490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r>
              <a:rPr lang="pt-BR" altLang="pt-BR" sz="2000" b="1" dirty="0" smtClean="0">
                <a:solidFill>
                  <a:srgbClr val="FFFFFF"/>
                </a:solidFill>
                <a:latin typeface="+mn-lt"/>
              </a:rPr>
              <a:t>Contratação/ Desembolso</a:t>
            </a:r>
          </a:p>
        </p:txBody>
      </p:sp>
      <p:sp>
        <p:nvSpPr>
          <p:cNvPr id="19464" name="AutoShape 60"/>
          <p:cNvSpPr>
            <a:spLocks noChangeArrowheads="1"/>
          </p:cNvSpPr>
          <p:nvPr/>
        </p:nvSpPr>
        <p:spPr bwMode="auto">
          <a:xfrm rot="5400000">
            <a:off x="1319213" y="2309812"/>
            <a:ext cx="647700" cy="485775"/>
          </a:xfrm>
          <a:prstGeom prst="rightArrow">
            <a:avLst>
              <a:gd name="adj1" fmla="val 50000"/>
              <a:gd name="adj2" fmla="val 55586"/>
            </a:avLst>
          </a:prstGeom>
          <a:solidFill>
            <a:srgbClr val="008000">
              <a:alpha val="2196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2400" b="1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14" name="Título 1"/>
          <p:cNvSpPr txBox="1">
            <a:spLocks/>
          </p:cNvSpPr>
          <p:nvPr/>
        </p:nvSpPr>
        <p:spPr bwMode="auto">
          <a:xfrm>
            <a:off x="3341688" y="631825"/>
            <a:ext cx="5214937" cy="556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 defTabSz="45720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 defTabSz="4572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 defTabSz="4572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 defTabSz="4572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 marL="0" indent="0" algn="just">
              <a:spcBef>
                <a:spcPts val="600"/>
              </a:spcBef>
              <a:buFont typeface="Arial" charset="0"/>
              <a:buNone/>
              <a:defRPr/>
            </a:pPr>
            <a:r>
              <a:rPr lang="pt-BR" altLang="pt-BR" sz="1800" b="1" u="sng" dirty="0" smtClean="0"/>
              <a:t>Enquadramento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pt-BR" altLang="pt-BR" sz="1800" dirty="0" smtClean="0"/>
              <a:t>Roteiro de Apresentação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pt-BR" altLang="pt-BR" sz="1800" dirty="0" smtClean="0"/>
              <a:t>Análise Cadastral </a:t>
            </a:r>
          </a:p>
          <a:p>
            <a:pPr algn="just">
              <a:spcBef>
                <a:spcPts val="600"/>
              </a:spcBef>
              <a:spcAft>
                <a:spcPts val="1000"/>
              </a:spcAft>
              <a:buFont typeface="Wingdings" pitchFamily="2" charset="2"/>
              <a:buChar char="§"/>
              <a:defRPr/>
            </a:pPr>
            <a:r>
              <a:rPr lang="pt-BR" altLang="pt-BR" sz="1800" i="1" dirty="0" smtClean="0"/>
              <a:t>Rating</a:t>
            </a:r>
            <a:r>
              <a:rPr lang="pt-BR" altLang="pt-BR" sz="1800" dirty="0" smtClean="0"/>
              <a:t> dos Acionistas</a:t>
            </a:r>
          </a:p>
          <a:p>
            <a:pPr marL="0" indent="0" algn="just">
              <a:spcBef>
                <a:spcPts val="600"/>
              </a:spcBef>
              <a:buFont typeface="Arial" charset="0"/>
              <a:buNone/>
              <a:defRPr/>
            </a:pPr>
            <a:r>
              <a:rPr lang="pt-BR" altLang="pt-BR" sz="1800" b="1" u="sng" dirty="0" smtClean="0"/>
              <a:t>Análise/Aprovação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pt-BR" altLang="pt-BR" sz="1800" i="1" dirty="0" err="1" smtClean="0"/>
              <a:t>Due</a:t>
            </a:r>
            <a:r>
              <a:rPr lang="pt-BR" altLang="pt-BR" sz="1800" i="1" dirty="0" smtClean="0"/>
              <a:t> </a:t>
            </a:r>
            <a:r>
              <a:rPr lang="pt-BR" altLang="pt-BR" sz="1800" i="1" dirty="0" err="1" smtClean="0"/>
              <a:t>Diligences</a:t>
            </a:r>
            <a:r>
              <a:rPr lang="pt-BR" altLang="pt-BR" sz="1800" dirty="0" smtClean="0"/>
              <a:t> para CAPEX, Receita e OPEX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pt-BR" altLang="pt-BR" sz="1800" dirty="0" smtClean="0"/>
              <a:t>Definição da Alavancagem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pt-BR" altLang="pt-BR" sz="1800" i="1" dirty="0" smtClean="0"/>
              <a:t>Rating</a:t>
            </a:r>
            <a:r>
              <a:rPr lang="pt-BR" altLang="pt-BR" sz="1800" dirty="0" smtClean="0"/>
              <a:t> do Projeto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pt-BR" altLang="pt-BR" sz="1800" dirty="0" smtClean="0"/>
              <a:t>Negociação de Garantias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pt-BR" altLang="pt-BR" sz="1800" dirty="0" smtClean="0"/>
              <a:t>Negociação de Minutas Contratuais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pt-BR" altLang="pt-BR" sz="1800" dirty="0" smtClean="0"/>
              <a:t>Licenciamento Ambiental</a:t>
            </a:r>
          </a:p>
          <a:p>
            <a:pPr marL="0" indent="0" algn="just">
              <a:spcBef>
                <a:spcPts val="600"/>
              </a:spcBef>
              <a:buFont typeface="Arial" charset="0"/>
              <a:buNone/>
              <a:defRPr/>
            </a:pPr>
            <a:r>
              <a:rPr lang="pt-BR" altLang="pt-BR" sz="1800" b="1" u="sng" dirty="0" smtClean="0"/>
              <a:t>Contratação/Desembolso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pt-BR" altLang="pt-BR" sz="1800" dirty="0" smtClean="0"/>
              <a:t>Constituição de Garantias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pt-BR" altLang="pt-BR" sz="1800" dirty="0" smtClean="0"/>
              <a:t>Cumprimento das Condições Prévias</a:t>
            </a:r>
          </a:p>
          <a:p>
            <a:pPr algn="just">
              <a:spcBef>
                <a:spcPts val="600"/>
              </a:spcBef>
              <a:spcAft>
                <a:spcPts val="1000"/>
              </a:spcAft>
              <a:buFont typeface="Wingdings" pitchFamily="2" charset="2"/>
              <a:buChar char="§"/>
              <a:defRPr/>
            </a:pPr>
            <a:r>
              <a:rPr lang="pt-BR" altLang="pt-BR" sz="1800" dirty="0" smtClean="0"/>
              <a:t>Comprovação Física/Financeira</a:t>
            </a:r>
            <a:endParaRPr lang="pt-BR" altLang="pt-BR" sz="1600" dirty="0" smtClean="0"/>
          </a:p>
        </p:txBody>
      </p:sp>
      <p:grpSp>
        <p:nvGrpSpPr>
          <p:cNvPr id="19466" name="Grupo 4"/>
          <p:cNvGrpSpPr>
            <a:grpSpLocks/>
          </p:cNvGrpSpPr>
          <p:nvPr/>
        </p:nvGrpSpPr>
        <p:grpSpPr bwMode="auto">
          <a:xfrm>
            <a:off x="2625725" y="677863"/>
            <a:ext cx="5834063" cy="1412875"/>
            <a:chOff x="2625059" y="678333"/>
            <a:chExt cx="5835373" cy="1412903"/>
          </a:xfrm>
        </p:grpSpPr>
        <p:sp>
          <p:nvSpPr>
            <p:cNvPr id="2" name="Triângulo isósceles 1"/>
            <p:cNvSpPr/>
            <p:nvPr/>
          </p:nvSpPr>
          <p:spPr>
            <a:xfrm rot="16200000">
              <a:off x="2300487" y="1002905"/>
              <a:ext cx="1412903" cy="763759"/>
            </a:xfrm>
            <a:prstGeom prst="triangle">
              <a:avLst>
                <a:gd name="adj" fmla="val 32350"/>
              </a:avLst>
            </a:prstGeom>
            <a:solidFill>
              <a:srgbClr val="008000">
                <a:alpha val="15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1300"/>
            </a:p>
          </p:txBody>
        </p:sp>
        <p:sp>
          <p:nvSpPr>
            <p:cNvPr id="3" name="Retângulo 2"/>
            <p:cNvSpPr/>
            <p:nvPr/>
          </p:nvSpPr>
          <p:spPr>
            <a:xfrm>
              <a:off x="3388818" y="678333"/>
              <a:ext cx="5071614" cy="1412903"/>
            </a:xfrm>
            <a:prstGeom prst="rect">
              <a:avLst/>
            </a:prstGeom>
            <a:solidFill>
              <a:srgbClr val="008000">
                <a:alpha val="15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1300"/>
            </a:p>
          </p:txBody>
        </p:sp>
      </p:grpSp>
      <p:sp>
        <p:nvSpPr>
          <p:cNvPr id="19467" name="AutoShape 60"/>
          <p:cNvSpPr>
            <a:spLocks noChangeArrowheads="1"/>
          </p:cNvSpPr>
          <p:nvPr/>
        </p:nvSpPr>
        <p:spPr bwMode="auto">
          <a:xfrm rot="5400000">
            <a:off x="1328738" y="3951287"/>
            <a:ext cx="628650" cy="485775"/>
          </a:xfrm>
          <a:prstGeom prst="rightArrow">
            <a:avLst>
              <a:gd name="adj1" fmla="val 50000"/>
              <a:gd name="adj2" fmla="val 55336"/>
            </a:avLst>
          </a:prstGeom>
          <a:solidFill>
            <a:srgbClr val="008000">
              <a:alpha val="2196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2400" b="1">
              <a:solidFill>
                <a:srgbClr val="000000"/>
              </a:solidFill>
              <a:latin typeface="Verdana" pitchFamily="34" charset="0"/>
            </a:endParaRPr>
          </a:p>
        </p:txBody>
      </p:sp>
      <p:grpSp>
        <p:nvGrpSpPr>
          <p:cNvPr id="19468" name="Grupo 3"/>
          <p:cNvGrpSpPr>
            <a:grpSpLocks/>
          </p:cNvGrpSpPr>
          <p:nvPr/>
        </p:nvGrpSpPr>
        <p:grpSpPr bwMode="auto">
          <a:xfrm>
            <a:off x="2651125" y="2222500"/>
            <a:ext cx="5834063" cy="2430463"/>
            <a:chOff x="2650602" y="2301773"/>
            <a:chExt cx="5835857" cy="2264995"/>
          </a:xfrm>
        </p:grpSpPr>
        <p:sp>
          <p:nvSpPr>
            <p:cNvPr id="20" name="Triângulo isósceles 19"/>
            <p:cNvSpPr/>
            <p:nvPr/>
          </p:nvSpPr>
          <p:spPr>
            <a:xfrm rot="16200000">
              <a:off x="1900015" y="3052360"/>
              <a:ext cx="2264995" cy="763823"/>
            </a:xfrm>
            <a:prstGeom prst="triangle">
              <a:avLst>
                <a:gd name="adj" fmla="val 52268"/>
              </a:avLst>
            </a:prstGeom>
            <a:solidFill>
              <a:srgbClr val="008000">
                <a:alpha val="15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1300"/>
            </a:p>
          </p:txBody>
        </p:sp>
        <p:sp>
          <p:nvSpPr>
            <p:cNvPr id="21" name="Retângulo 20"/>
            <p:cNvSpPr/>
            <p:nvPr/>
          </p:nvSpPr>
          <p:spPr>
            <a:xfrm>
              <a:off x="3414425" y="2301773"/>
              <a:ext cx="5072034" cy="2259077"/>
            </a:xfrm>
            <a:prstGeom prst="rect">
              <a:avLst/>
            </a:prstGeom>
            <a:solidFill>
              <a:srgbClr val="008000">
                <a:alpha val="15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1300"/>
            </a:p>
          </p:txBody>
        </p:sp>
      </p:grpSp>
      <p:grpSp>
        <p:nvGrpSpPr>
          <p:cNvPr id="19469" name="Grupo 9"/>
          <p:cNvGrpSpPr>
            <a:grpSpLocks/>
          </p:cNvGrpSpPr>
          <p:nvPr/>
        </p:nvGrpSpPr>
        <p:grpSpPr bwMode="auto">
          <a:xfrm>
            <a:off x="2646363" y="4697413"/>
            <a:ext cx="5835650" cy="1412875"/>
            <a:chOff x="2646877" y="4732714"/>
            <a:chExt cx="5835373" cy="1412903"/>
          </a:xfrm>
        </p:grpSpPr>
        <p:sp>
          <p:nvSpPr>
            <p:cNvPr id="24" name="Triângulo isósceles 23"/>
            <p:cNvSpPr/>
            <p:nvPr/>
          </p:nvSpPr>
          <p:spPr>
            <a:xfrm rot="16200000">
              <a:off x="2322201" y="5057390"/>
              <a:ext cx="1412903" cy="763551"/>
            </a:xfrm>
            <a:prstGeom prst="triangle">
              <a:avLst>
                <a:gd name="adj" fmla="val 83620"/>
              </a:avLst>
            </a:prstGeom>
            <a:solidFill>
              <a:srgbClr val="008000">
                <a:alpha val="15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1300"/>
            </a:p>
          </p:txBody>
        </p:sp>
        <p:sp>
          <p:nvSpPr>
            <p:cNvPr id="25" name="Retângulo 24"/>
            <p:cNvSpPr/>
            <p:nvPr/>
          </p:nvSpPr>
          <p:spPr>
            <a:xfrm>
              <a:off x="3410428" y="4732714"/>
              <a:ext cx="5071822" cy="1412903"/>
            </a:xfrm>
            <a:prstGeom prst="rect">
              <a:avLst/>
            </a:prstGeom>
            <a:solidFill>
              <a:srgbClr val="008000">
                <a:alpha val="15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1300"/>
            </a:p>
          </p:txBody>
        </p:sp>
      </p:grpSp>
      <p:sp>
        <p:nvSpPr>
          <p:cNvPr id="27" name="Título 1"/>
          <p:cNvSpPr txBox="1">
            <a:spLocks/>
          </p:cNvSpPr>
          <p:nvPr/>
        </p:nvSpPr>
        <p:spPr bwMode="auto">
          <a:xfrm>
            <a:off x="-11113" y="6237288"/>
            <a:ext cx="9047163" cy="55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 defTabSz="45720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 defTabSz="4572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 defTabSz="4572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 defTabSz="4572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r>
              <a:rPr lang="pt-BR" altLang="pt-BR" sz="1050" dirty="0" smtClean="0"/>
              <a:t>Obs.: Essa representação indica o caminho crítico usual das operações de financiamento do BNDES e não se trata de uma listagem exaustiva das atividades.</a:t>
            </a:r>
          </a:p>
        </p:txBody>
      </p:sp>
      <p:sp>
        <p:nvSpPr>
          <p:cNvPr id="22" name="Título 1"/>
          <p:cNvSpPr>
            <a:spLocks noGrp="1"/>
          </p:cNvSpPr>
          <p:nvPr>
            <p:ph type="title"/>
          </p:nvPr>
        </p:nvSpPr>
        <p:spPr>
          <a:xfrm>
            <a:off x="107950" y="0"/>
            <a:ext cx="8229600" cy="6207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pt-BR" altLang="pt-BR" sz="2400" b="1" kern="0" dirty="0" smtClean="0">
                <a:solidFill>
                  <a:srgbClr val="00854A"/>
                </a:solidFill>
                <a:latin typeface="Optimum" pitchFamily="2" charset="0"/>
                <a:ea typeface="ＭＳ Ｐゴシック" pitchFamily="-105" charset="-128"/>
                <a:cs typeface="ＭＳ Ｐゴシック" pitchFamily="-105" charset="-128"/>
              </a:rPr>
              <a:t>Processo de Análise do Financiamento</a:t>
            </a:r>
            <a:endParaRPr lang="pt-BR" altLang="pt-BR" sz="2400" b="1" kern="0" dirty="0">
              <a:solidFill>
                <a:srgbClr val="00854A"/>
              </a:solidFill>
              <a:latin typeface="Optimum" pitchFamily="2" charset="0"/>
              <a:ea typeface="ＭＳ Ｐゴシック" pitchFamily="-105" charset="-128"/>
              <a:cs typeface="ＭＳ Ｐゴシック" pitchFamily="-105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749518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x1SkB5FWUCbBqidY0gX2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CvJQli5K0KNPz4Kty3Fc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9zN75OTnEW.iNec5Sn7U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2bGIQq4H0WqoDKKnPRpT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2bGIQq4H0WqoDKKnPRpTg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2010-06-29 - Mineirão - resumo para DIR">
  <a:themeElements>
    <a:clrScheme name="2010-06-29 - Mineirão - resumo para DI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010-06-29 - Mineirão - resumo para DI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010-06-29 - Mineirão - resumo para DI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10-06-29 - Mineirão - resumo para DI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10-06-29 - Mineirão - resumo para DI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10-06-29 - Mineirão - resumo para DI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10-06-29 - Mineirão - resumo para DI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10-06-29 - Mineirão - resumo para DI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10-06-29 - Mineirão - resumo para DI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10-06-29 - Mineirão - resumo para DI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10-06-29 - Mineirão - resumo para DI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10-06-29 - Mineirão - resumo para DI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10-06-29 - Mineirão - resumo para DI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10-06-29 - Mineirão - resumo para DI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23188</TotalTime>
  <Words>704</Words>
  <Application>Microsoft Office PowerPoint</Application>
  <PresentationFormat>Apresentação na tela (4:3)</PresentationFormat>
  <Paragraphs>114</Paragraphs>
  <Slides>11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11</vt:i4>
      </vt:variant>
    </vt:vector>
  </HeadingPairs>
  <TitlesOfParts>
    <vt:vector size="22" baseType="lpstr">
      <vt:lpstr>MS PGothic</vt:lpstr>
      <vt:lpstr>MS PGothic</vt:lpstr>
      <vt:lpstr>Arial</vt:lpstr>
      <vt:lpstr>Calibri</vt:lpstr>
      <vt:lpstr>Courier New</vt:lpstr>
      <vt:lpstr>Optimum</vt:lpstr>
      <vt:lpstr>Times New Roman</vt:lpstr>
      <vt:lpstr>Verdana</vt:lpstr>
      <vt:lpstr>Wingdings</vt:lpstr>
      <vt:lpstr>1_Office Theme</vt:lpstr>
      <vt:lpstr>1_2010-06-29 - Mineirão - resumo para DIR</vt:lpstr>
      <vt:lpstr>Apresentação do PowerPoint</vt:lpstr>
      <vt:lpstr>Agenda</vt:lpstr>
      <vt:lpstr>Apoio do BNDES no Planejamento do Setor Aéreo</vt:lpstr>
      <vt:lpstr>A Lógica do Setor Aeroportuário</vt:lpstr>
      <vt:lpstr>Modelos para Execução de Investimentos</vt:lpstr>
      <vt:lpstr>Modelos para Execução de Investimentos</vt:lpstr>
      <vt:lpstr>Modelos para Execução de Investimentos</vt:lpstr>
      <vt:lpstr>Modelos para Execução de Investimentos</vt:lpstr>
      <vt:lpstr>Processo de Análise do Financiamento</vt:lpstr>
      <vt:lpstr>Condições de Financiamento Divulgadas</vt:lpstr>
      <vt:lpstr>Estruturação do Financiamento</vt:lpstr>
    </vt:vector>
  </TitlesOfParts>
  <Company>BNDES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Rodrigo Ferreira Madeira</dc:creator>
  <cp:lastModifiedBy>Daiane de Moraes Soares</cp:lastModifiedBy>
  <cp:revision>2181</cp:revision>
  <cp:lastPrinted>2016-10-24T18:34:59Z</cp:lastPrinted>
  <dcterms:created xsi:type="dcterms:W3CDTF">2009-08-13T15:48:35Z</dcterms:created>
  <dcterms:modified xsi:type="dcterms:W3CDTF">2016-11-22T18:14:48Z</dcterms:modified>
</cp:coreProperties>
</file>