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7" r:id="rId5"/>
    <p:sldId id="260" r:id="rId6"/>
    <p:sldId id="292" r:id="rId7"/>
    <p:sldId id="293" r:id="rId8"/>
    <p:sldId id="294" r:id="rId9"/>
    <p:sldId id="295" r:id="rId10"/>
    <p:sldId id="283" r:id="rId1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8E"/>
    <a:srgbClr val="FFC400"/>
    <a:srgbClr val="0242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720"/>
  </p:normalViewPr>
  <p:slideViewPr>
    <p:cSldViewPr snapToGrid="0">
      <p:cViewPr varScale="1">
        <p:scale>
          <a:sx n="87" d="100"/>
          <a:sy n="87" d="100"/>
        </p:scale>
        <p:origin x="9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ssa Gomes de Oliveira" userId="3f394a58-4a84-41b3-9b0e-9b7bb3ab8eb6" providerId="ADAL" clId="{C869C3A1-EBE0-4CE6-A2C9-374AC55F7761}"/>
    <pc:docChg chg="undo custSel modSld">
      <pc:chgData name="Andressa Gomes de Oliveira" userId="3f394a58-4a84-41b3-9b0e-9b7bb3ab8eb6" providerId="ADAL" clId="{C869C3A1-EBE0-4CE6-A2C9-374AC55F7761}" dt="2023-10-17T17:50:28.187" v="9" actId="255"/>
      <pc:docMkLst>
        <pc:docMk/>
      </pc:docMkLst>
      <pc:sldChg chg="modSp mod">
        <pc:chgData name="Andressa Gomes de Oliveira" userId="3f394a58-4a84-41b3-9b0e-9b7bb3ab8eb6" providerId="ADAL" clId="{C869C3A1-EBE0-4CE6-A2C9-374AC55F7761}" dt="2023-10-17T17:50:28.187" v="9" actId="255"/>
        <pc:sldMkLst>
          <pc:docMk/>
          <pc:sldMk cId="3484345404" sldId="257"/>
        </pc:sldMkLst>
        <pc:spChg chg="mod">
          <ac:chgData name="Andressa Gomes de Oliveira" userId="3f394a58-4a84-41b3-9b0e-9b7bb3ab8eb6" providerId="ADAL" clId="{C869C3A1-EBE0-4CE6-A2C9-374AC55F7761}" dt="2023-10-17T17:50:28.187" v="9" actId="255"/>
          <ac:spMkLst>
            <pc:docMk/>
            <pc:sldMk cId="3484345404" sldId="257"/>
            <ac:spMk id="9" creationId="{57542BE6-BD8D-1E40-FFB3-2FBFEEB5E572}"/>
          </ac:spMkLst>
        </pc:spChg>
      </pc:sldChg>
      <pc:sldChg chg="modSp mod">
        <pc:chgData name="Andressa Gomes de Oliveira" userId="3f394a58-4a84-41b3-9b0e-9b7bb3ab8eb6" providerId="ADAL" clId="{C869C3A1-EBE0-4CE6-A2C9-374AC55F7761}" dt="2023-10-17T17:49:48.604" v="6" actId="1076"/>
        <pc:sldMkLst>
          <pc:docMk/>
          <pc:sldMk cId="3578201701" sldId="260"/>
        </pc:sldMkLst>
        <pc:spChg chg="mod">
          <ac:chgData name="Andressa Gomes de Oliveira" userId="3f394a58-4a84-41b3-9b0e-9b7bb3ab8eb6" providerId="ADAL" clId="{C869C3A1-EBE0-4CE6-A2C9-374AC55F7761}" dt="2023-10-17T17:49:48.604" v="6" actId="1076"/>
          <ac:spMkLst>
            <pc:docMk/>
            <pc:sldMk cId="3578201701" sldId="260"/>
            <ac:spMk id="5" creationId="{42A26794-4247-1465-B353-6C66CA9A4FF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53BD3-A361-4BB6-89A1-BDB8E0C7D7E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9E6978C5-8013-4CE7-8DF5-FD360825D8C6}">
      <dgm:prSet phldrT="[Texto]"/>
      <dgm:spPr/>
      <dgm:t>
        <a:bodyPr/>
        <a:lstStyle/>
        <a:p>
          <a:r>
            <a:rPr lang="pt-BR"/>
            <a:t>Doença genética metabólica</a:t>
          </a:r>
        </a:p>
      </dgm:t>
    </dgm:pt>
    <dgm:pt modelId="{BB71E8F5-6855-462F-B250-293F055FB3B3}" type="parTrans" cxnId="{1D4D1C4E-8259-4225-A254-18787D8D0088}">
      <dgm:prSet/>
      <dgm:spPr/>
      <dgm:t>
        <a:bodyPr/>
        <a:lstStyle/>
        <a:p>
          <a:endParaRPr lang="pt-BR"/>
        </a:p>
      </dgm:t>
    </dgm:pt>
    <dgm:pt modelId="{B7AA7C64-140E-41D6-87DF-5938B84D1A8D}" type="sibTrans" cxnId="{1D4D1C4E-8259-4225-A254-18787D8D0088}">
      <dgm:prSet/>
      <dgm:spPr/>
      <dgm:t>
        <a:bodyPr/>
        <a:lstStyle/>
        <a:p>
          <a:endParaRPr lang="pt-BR"/>
        </a:p>
      </dgm:t>
    </dgm:pt>
    <dgm:pt modelId="{87FE32AE-C996-4515-8DF6-2DC4F95CA3DB}">
      <dgm:prSet phldrT="[Texto]"/>
      <dgm:spPr/>
      <dgm:t>
        <a:bodyPr/>
        <a:lstStyle/>
        <a:p>
          <a:r>
            <a:rPr lang="pt-BR"/>
            <a:t>Diagnóstico  Tratamento</a:t>
          </a:r>
        </a:p>
      </dgm:t>
    </dgm:pt>
    <dgm:pt modelId="{FA564339-09CF-43FF-B503-74F4B4237594}" type="parTrans" cxnId="{7E8AAE28-4185-474B-8D43-D9D63E8658FC}">
      <dgm:prSet/>
      <dgm:spPr/>
      <dgm:t>
        <a:bodyPr/>
        <a:lstStyle/>
        <a:p>
          <a:endParaRPr lang="pt-BR"/>
        </a:p>
      </dgm:t>
    </dgm:pt>
    <dgm:pt modelId="{50C9C9D0-CFE2-4E73-99C9-73DC6727959B}" type="sibTrans" cxnId="{7E8AAE28-4185-474B-8D43-D9D63E8658FC}">
      <dgm:prSet/>
      <dgm:spPr/>
      <dgm:t>
        <a:bodyPr/>
        <a:lstStyle/>
        <a:p>
          <a:endParaRPr lang="pt-BR"/>
        </a:p>
      </dgm:t>
    </dgm:pt>
    <dgm:pt modelId="{3F779F18-D5E4-4B0C-947C-DB7B26E9148E}">
      <dgm:prSet phldrT="[Texto]"/>
      <dgm:spPr/>
      <dgm:t>
        <a:bodyPr/>
        <a:lstStyle/>
        <a:p>
          <a:r>
            <a:rPr lang="pt-BR"/>
            <a:t>Danos irreparáveis</a:t>
          </a:r>
        </a:p>
      </dgm:t>
    </dgm:pt>
    <dgm:pt modelId="{BD476070-EEDF-4C9F-B38F-66EABB5EA7F3}" type="parTrans" cxnId="{E802D393-32A7-407B-90FE-0AF22A1B414F}">
      <dgm:prSet/>
      <dgm:spPr/>
      <dgm:t>
        <a:bodyPr/>
        <a:lstStyle/>
        <a:p>
          <a:endParaRPr lang="pt-BR"/>
        </a:p>
      </dgm:t>
    </dgm:pt>
    <dgm:pt modelId="{167574A9-21E4-49EE-ADDF-4059A8983B15}" type="sibTrans" cxnId="{E802D393-32A7-407B-90FE-0AF22A1B414F}">
      <dgm:prSet/>
      <dgm:spPr/>
      <dgm:t>
        <a:bodyPr/>
        <a:lstStyle/>
        <a:p>
          <a:endParaRPr lang="pt-BR"/>
        </a:p>
      </dgm:t>
    </dgm:pt>
    <dgm:pt modelId="{455673B8-17C9-4420-8B68-9E4798D8DDF6}" type="pres">
      <dgm:prSet presAssocID="{14653BD3-A361-4BB6-89A1-BDB8E0C7D7EC}" presName="Name0" presStyleCnt="0">
        <dgm:presLayoutVars>
          <dgm:dir/>
          <dgm:resizeHandles val="exact"/>
        </dgm:presLayoutVars>
      </dgm:prSet>
      <dgm:spPr/>
    </dgm:pt>
    <dgm:pt modelId="{CEE7F57F-CC36-4CA8-A619-139487279D14}" type="pres">
      <dgm:prSet presAssocID="{14653BD3-A361-4BB6-89A1-BDB8E0C7D7EC}" presName="fgShape" presStyleLbl="fgShp" presStyleIdx="0" presStyleCnt="1"/>
      <dgm:spPr/>
    </dgm:pt>
    <dgm:pt modelId="{45BCDFD1-396A-494C-BF98-691A044A2221}" type="pres">
      <dgm:prSet presAssocID="{14653BD3-A361-4BB6-89A1-BDB8E0C7D7EC}" presName="linComp" presStyleCnt="0"/>
      <dgm:spPr/>
    </dgm:pt>
    <dgm:pt modelId="{3E8BFD1A-E502-4079-8622-91C57B52E727}" type="pres">
      <dgm:prSet presAssocID="{9E6978C5-8013-4CE7-8DF5-FD360825D8C6}" presName="compNode" presStyleCnt="0"/>
      <dgm:spPr/>
    </dgm:pt>
    <dgm:pt modelId="{9E5CB1DC-DD29-4E74-9854-30E805C3D27E}" type="pres">
      <dgm:prSet presAssocID="{9E6978C5-8013-4CE7-8DF5-FD360825D8C6}" presName="bkgdShape" presStyleLbl="node1" presStyleIdx="0" presStyleCnt="3"/>
      <dgm:spPr/>
      <dgm:t>
        <a:bodyPr/>
        <a:lstStyle/>
        <a:p>
          <a:endParaRPr lang="pt-BR"/>
        </a:p>
      </dgm:t>
    </dgm:pt>
    <dgm:pt modelId="{038D6D11-5D37-4F3F-9CFA-2A3452E147FE}" type="pres">
      <dgm:prSet presAssocID="{9E6978C5-8013-4CE7-8DF5-FD360825D8C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F25EF3-EEF0-4A16-AD92-366AB8876A8B}" type="pres">
      <dgm:prSet presAssocID="{9E6978C5-8013-4CE7-8DF5-FD360825D8C6}" presName="invisiNode" presStyleLbl="node1" presStyleIdx="0" presStyleCnt="3"/>
      <dgm:spPr/>
    </dgm:pt>
    <dgm:pt modelId="{F8A2CD24-43E0-4D1C-A78D-B6A9DDBFCA78}" type="pres">
      <dgm:prSet presAssocID="{9E6978C5-8013-4CE7-8DF5-FD360825D8C6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</dgm:pt>
    <dgm:pt modelId="{DA4700CB-9918-4812-9B11-BD9381D6181B}" type="pres">
      <dgm:prSet presAssocID="{B7AA7C64-140E-41D6-87DF-5938B84D1A8D}" presName="sibTrans" presStyleLbl="sibTrans2D1" presStyleIdx="0" presStyleCnt="0"/>
      <dgm:spPr/>
      <dgm:t>
        <a:bodyPr/>
        <a:lstStyle/>
        <a:p>
          <a:endParaRPr lang="pt-BR"/>
        </a:p>
      </dgm:t>
    </dgm:pt>
    <dgm:pt modelId="{79B54092-933F-42BC-BF0F-B58EF9E25002}" type="pres">
      <dgm:prSet presAssocID="{87FE32AE-C996-4515-8DF6-2DC4F95CA3DB}" presName="compNode" presStyleCnt="0"/>
      <dgm:spPr/>
    </dgm:pt>
    <dgm:pt modelId="{02EA7AE1-0266-43AE-B546-621B1BF0AB85}" type="pres">
      <dgm:prSet presAssocID="{87FE32AE-C996-4515-8DF6-2DC4F95CA3DB}" presName="bkgdShape" presStyleLbl="node1" presStyleIdx="1" presStyleCnt="3" custLinFactNeighborY="0"/>
      <dgm:spPr/>
      <dgm:t>
        <a:bodyPr/>
        <a:lstStyle/>
        <a:p>
          <a:endParaRPr lang="pt-BR"/>
        </a:p>
      </dgm:t>
    </dgm:pt>
    <dgm:pt modelId="{4FDDCB67-636C-4145-844E-40271A2D5A34}" type="pres">
      <dgm:prSet presAssocID="{87FE32AE-C996-4515-8DF6-2DC4F95CA3D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F6A405-2E04-4FFD-8550-6741B705C312}" type="pres">
      <dgm:prSet presAssocID="{87FE32AE-C996-4515-8DF6-2DC4F95CA3DB}" presName="invisiNode" presStyleLbl="node1" presStyleIdx="1" presStyleCnt="3"/>
      <dgm:spPr/>
    </dgm:pt>
    <dgm:pt modelId="{602BE05B-6273-48D6-A9A6-86A9A66455B4}" type="pres">
      <dgm:prSet presAssocID="{87FE32AE-C996-4515-8DF6-2DC4F95CA3DB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C04B1942-2C58-490C-B8A7-467FF4369A74}" type="pres">
      <dgm:prSet presAssocID="{50C9C9D0-CFE2-4E73-99C9-73DC6727959B}" presName="sibTrans" presStyleLbl="sibTrans2D1" presStyleIdx="0" presStyleCnt="0"/>
      <dgm:spPr/>
      <dgm:t>
        <a:bodyPr/>
        <a:lstStyle/>
        <a:p>
          <a:endParaRPr lang="pt-BR"/>
        </a:p>
      </dgm:t>
    </dgm:pt>
    <dgm:pt modelId="{295D45C9-F26F-4127-B359-C7D3DA96399D}" type="pres">
      <dgm:prSet presAssocID="{3F779F18-D5E4-4B0C-947C-DB7B26E9148E}" presName="compNode" presStyleCnt="0"/>
      <dgm:spPr/>
    </dgm:pt>
    <dgm:pt modelId="{D2567E87-0401-47E6-BBC4-64661A0695B3}" type="pres">
      <dgm:prSet presAssocID="{3F779F18-D5E4-4B0C-947C-DB7B26E9148E}" presName="bkgdShape" presStyleLbl="node1" presStyleIdx="2" presStyleCnt="3" custLinFactNeighborY="417"/>
      <dgm:spPr/>
      <dgm:t>
        <a:bodyPr/>
        <a:lstStyle/>
        <a:p>
          <a:endParaRPr lang="pt-BR"/>
        </a:p>
      </dgm:t>
    </dgm:pt>
    <dgm:pt modelId="{8D2068AD-FCA7-4B1D-9B78-30641F53698B}" type="pres">
      <dgm:prSet presAssocID="{3F779F18-D5E4-4B0C-947C-DB7B26E9148E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EC22BAE-4B2E-404D-A5E5-6A10826FD53A}" type="pres">
      <dgm:prSet presAssocID="{3F779F18-D5E4-4B0C-947C-DB7B26E9148E}" presName="invisiNode" presStyleLbl="node1" presStyleIdx="2" presStyleCnt="3"/>
      <dgm:spPr/>
    </dgm:pt>
    <dgm:pt modelId="{E822B50E-BE9F-4B36-A90C-BC2E50937151}" type="pres">
      <dgm:prSet presAssocID="{3F779F18-D5E4-4B0C-947C-DB7B26E9148E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</dgm:pt>
  </dgm:ptLst>
  <dgm:cxnLst>
    <dgm:cxn modelId="{0F7D4364-EA99-49A9-8D50-57BFEC35DB83}" type="presOf" srcId="{3F779F18-D5E4-4B0C-947C-DB7B26E9148E}" destId="{8D2068AD-FCA7-4B1D-9B78-30641F53698B}" srcOrd="1" destOrd="0" presId="urn:microsoft.com/office/officeart/2005/8/layout/hList7"/>
    <dgm:cxn modelId="{C2A97EE3-F28D-43F5-93C6-DB00F6EC89DC}" type="presOf" srcId="{87FE32AE-C996-4515-8DF6-2DC4F95CA3DB}" destId="{02EA7AE1-0266-43AE-B546-621B1BF0AB85}" srcOrd="0" destOrd="0" presId="urn:microsoft.com/office/officeart/2005/8/layout/hList7"/>
    <dgm:cxn modelId="{EC84D442-778E-4C47-AA89-9D6803E8F045}" type="presOf" srcId="{87FE32AE-C996-4515-8DF6-2DC4F95CA3DB}" destId="{4FDDCB67-636C-4145-844E-40271A2D5A34}" srcOrd="1" destOrd="0" presId="urn:microsoft.com/office/officeart/2005/8/layout/hList7"/>
    <dgm:cxn modelId="{340B5721-2186-4F94-A19A-9AE1571F22CC}" type="presOf" srcId="{B7AA7C64-140E-41D6-87DF-5938B84D1A8D}" destId="{DA4700CB-9918-4812-9B11-BD9381D6181B}" srcOrd="0" destOrd="0" presId="urn:microsoft.com/office/officeart/2005/8/layout/hList7"/>
    <dgm:cxn modelId="{07F9D5B7-E09A-44CF-AA66-DDEE51573A23}" type="presOf" srcId="{3F779F18-D5E4-4B0C-947C-DB7B26E9148E}" destId="{D2567E87-0401-47E6-BBC4-64661A0695B3}" srcOrd="0" destOrd="0" presId="urn:microsoft.com/office/officeart/2005/8/layout/hList7"/>
    <dgm:cxn modelId="{7E8AAE28-4185-474B-8D43-D9D63E8658FC}" srcId="{14653BD3-A361-4BB6-89A1-BDB8E0C7D7EC}" destId="{87FE32AE-C996-4515-8DF6-2DC4F95CA3DB}" srcOrd="1" destOrd="0" parTransId="{FA564339-09CF-43FF-B503-74F4B4237594}" sibTransId="{50C9C9D0-CFE2-4E73-99C9-73DC6727959B}"/>
    <dgm:cxn modelId="{1D4D1C4E-8259-4225-A254-18787D8D0088}" srcId="{14653BD3-A361-4BB6-89A1-BDB8E0C7D7EC}" destId="{9E6978C5-8013-4CE7-8DF5-FD360825D8C6}" srcOrd="0" destOrd="0" parTransId="{BB71E8F5-6855-462F-B250-293F055FB3B3}" sibTransId="{B7AA7C64-140E-41D6-87DF-5938B84D1A8D}"/>
    <dgm:cxn modelId="{14B38D60-52A8-40A1-9FDC-D105546BF7D3}" type="presOf" srcId="{14653BD3-A361-4BB6-89A1-BDB8E0C7D7EC}" destId="{455673B8-17C9-4420-8B68-9E4798D8DDF6}" srcOrd="0" destOrd="0" presId="urn:microsoft.com/office/officeart/2005/8/layout/hList7"/>
    <dgm:cxn modelId="{E802D393-32A7-407B-90FE-0AF22A1B414F}" srcId="{14653BD3-A361-4BB6-89A1-BDB8E0C7D7EC}" destId="{3F779F18-D5E4-4B0C-947C-DB7B26E9148E}" srcOrd="2" destOrd="0" parTransId="{BD476070-EEDF-4C9F-B38F-66EABB5EA7F3}" sibTransId="{167574A9-21E4-49EE-ADDF-4059A8983B15}"/>
    <dgm:cxn modelId="{186301D9-1DC2-486A-9E1F-9868CA921B31}" type="presOf" srcId="{50C9C9D0-CFE2-4E73-99C9-73DC6727959B}" destId="{C04B1942-2C58-490C-B8A7-467FF4369A74}" srcOrd="0" destOrd="0" presId="urn:microsoft.com/office/officeart/2005/8/layout/hList7"/>
    <dgm:cxn modelId="{8A2A3682-71AA-431C-B07C-1495677BC615}" type="presOf" srcId="{9E6978C5-8013-4CE7-8DF5-FD360825D8C6}" destId="{9E5CB1DC-DD29-4E74-9854-30E805C3D27E}" srcOrd="0" destOrd="0" presId="urn:microsoft.com/office/officeart/2005/8/layout/hList7"/>
    <dgm:cxn modelId="{87CB09C0-CFA2-4799-A6EC-A3505B4519B9}" type="presOf" srcId="{9E6978C5-8013-4CE7-8DF5-FD360825D8C6}" destId="{038D6D11-5D37-4F3F-9CFA-2A3452E147FE}" srcOrd="1" destOrd="0" presId="urn:microsoft.com/office/officeart/2005/8/layout/hList7"/>
    <dgm:cxn modelId="{71D7DF86-87B9-40E1-9374-AB2954AB73B9}" type="presParOf" srcId="{455673B8-17C9-4420-8B68-9E4798D8DDF6}" destId="{CEE7F57F-CC36-4CA8-A619-139487279D14}" srcOrd="0" destOrd="0" presId="urn:microsoft.com/office/officeart/2005/8/layout/hList7"/>
    <dgm:cxn modelId="{900FCB46-6BEB-4EA5-B6E9-63C14CC33E2F}" type="presParOf" srcId="{455673B8-17C9-4420-8B68-9E4798D8DDF6}" destId="{45BCDFD1-396A-494C-BF98-691A044A2221}" srcOrd="1" destOrd="0" presId="urn:microsoft.com/office/officeart/2005/8/layout/hList7"/>
    <dgm:cxn modelId="{DD4F43C6-7717-4190-83E8-EFDCC3EFBF5A}" type="presParOf" srcId="{45BCDFD1-396A-494C-BF98-691A044A2221}" destId="{3E8BFD1A-E502-4079-8622-91C57B52E727}" srcOrd="0" destOrd="0" presId="urn:microsoft.com/office/officeart/2005/8/layout/hList7"/>
    <dgm:cxn modelId="{AA4C4F34-7387-4804-8136-18F71F4ACABC}" type="presParOf" srcId="{3E8BFD1A-E502-4079-8622-91C57B52E727}" destId="{9E5CB1DC-DD29-4E74-9854-30E805C3D27E}" srcOrd="0" destOrd="0" presId="urn:microsoft.com/office/officeart/2005/8/layout/hList7"/>
    <dgm:cxn modelId="{A0BE635C-6E89-49EA-A514-540B54BEEFC9}" type="presParOf" srcId="{3E8BFD1A-E502-4079-8622-91C57B52E727}" destId="{038D6D11-5D37-4F3F-9CFA-2A3452E147FE}" srcOrd="1" destOrd="0" presId="urn:microsoft.com/office/officeart/2005/8/layout/hList7"/>
    <dgm:cxn modelId="{70B7F68B-FB2E-4D5F-8FEB-D28EDF5C0BB6}" type="presParOf" srcId="{3E8BFD1A-E502-4079-8622-91C57B52E727}" destId="{2CF25EF3-EEF0-4A16-AD92-366AB8876A8B}" srcOrd="2" destOrd="0" presId="urn:microsoft.com/office/officeart/2005/8/layout/hList7"/>
    <dgm:cxn modelId="{21F47285-668E-431E-AD96-FDAF7ACA84C2}" type="presParOf" srcId="{3E8BFD1A-E502-4079-8622-91C57B52E727}" destId="{F8A2CD24-43E0-4D1C-A78D-B6A9DDBFCA78}" srcOrd="3" destOrd="0" presId="urn:microsoft.com/office/officeart/2005/8/layout/hList7"/>
    <dgm:cxn modelId="{DA461053-E8FC-4F40-A7B8-429C16EB73BD}" type="presParOf" srcId="{45BCDFD1-396A-494C-BF98-691A044A2221}" destId="{DA4700CB-9918-4812-9B11-BD9381D6181B}" srcOrd="1" destOrd="0" presId="urn:microsoft.com/office/officeart/2005/8/layout/hList7"/>
    <dgm:cxn modelId="{E9B0960D-69E6-4C7D-A7D2-708B7EA3ADD9}" type="presParOf" srcId="{45BCDFD1-396A-494C-BF98-691A044A2221}" destId="{79B54092-933F-42BC-BF0F-B58EF9E25002}" srcOrd="2" destOrd="0" presId="urn:microsoft.com/office/officeart/2005/8/layout/hList7"/>
    <dgm:cxn modelId="{86F99753-104D-4067-811D-759732954B50}" type="presParOf" srcId="{79B54092-933F-42BC-BF0F-B58EF9E25002}" destId="{02EA7AE1-0266-43AE-B546-621B1BF0AB85}" srcOrd="0" destOrd="0" presId="urn:microsoft.com/office/officeart/2005/8/layout/hList7"/>
    <dgm:cxn modelId="{38049E21-B502-40D3-9CD9-CE763B9CA007}" type="presParOf" srcId="{79B54092-933F-42BC-BF0F-B58EF9E25002}" destId="{4FDDCB67-636C-4145-844E-40271A2D5A34}" srcOrd="1" destOrd="0" presId="urn:microsoft.com/office/officeart/2005/8/layout/hList7"/>
    <dgm:cxn modelId="{134AF523-F15E-4CC4-9F48-2F6E219F5889}" type="presParOf" srcId="{79B54092-933F-42BC-BF0F-B58EF9E25002}" destId="{EEF6A405-2E04-4FFD-8550-6741B705C312}" srcOrd="2" destOrd="0" presId="urn:microsoft.com/office/officeart/2005/8/layout/hList7"/>
    <dgm:cxn modelId="{CED2FA6C-3DC2-437D-A8D2-A298D3FF6C13}" type="presParOf" srcId="{79B54092-933F-42BC-BF0F-B58EF9E25002}" destId="{602BE05B-6273-48D6-A9A6-86A9A66455B4}" srcOrd="3" destOrd="0" presId="urn:microsoft.com/office/officeart/2005/8/layout/hList7"/>
    <dgm:cxn modelId="{615937E0-348B-4A2B-A620-552405E115DF}" type="presParOf" srcId="{45BCDFD1-396A-494C-BF98-691A044A2221}" destId="{C04B1942-2C58-490C-B8A7-467FF4369A74}" srcOrd="3" destOrd="0" presId="urn:microsoft.com/office/officeart/2005/8/layout/hList7"/>
    <dgm:cxn modelId="{B3D3031F-8CF7-4B75-926D-5C3B4692108E}" type="presParOf" srcId="{45BCDFD1-396A-494C-BF98-691A044A2221}" destId="{295D45C9-F26F-4127-B359-C7D3DA96399D}" srcOrd="4" destOrd="0" presId="urn:microsoft.com/office/officeart/2005/8/layout/hList7"/>
    <dgm:cxn modelId="{137FF598-624B-4F1F-9848-6D80CD3CEED0}" type="presParOf" srcId="{295D45C9-F26F-4127-B359-C7D3DA96399D}" destId="{D2567E87-0401-47E6-BBC4-64661A0695B3}" srcOrd="0" destOrd="0" presId="urn:microsoft.com/office/officeart/2005/8/layout/hList7"/>
    <dgm:cxn modelId="{8A1ACB02-25D5-4361-99E4-F2A6162DCD91}" type="presParOf" srcId="{295D45C9-F26F-4127-B359-C7D3DA96399D}" destId="{8D2068AD-FCA7-4B1D-9B78-30641F53698B}" srcOrd="1" destOrd="0" presId="urn:microsoft.com/office/officeart/2005/8/layout/hList7"/>
    <dgm:cxn modelId="{604F8F66-2F88-42FC-9DF8-0870B3E9C4F3}" type="presParOf" srcId="{295D45C9-F26F-4127-B359-C7D3DA96399D}" destId="{8EC22BAE-4B2E-404D-A5E5-6A10826FD53A}" srcOrd="2" destOrd="0" presId="urn:microsoft.com/office/officeart/2005/8/layout/hList7"/>
    <dgm:cxn modelId="{32D210C5-3B80-4CD4-AE36-DEFBB3AF21CA}" type="presParOf" srcId="{295D45C9-F26F-4127-B359-C7D3DA96399D}" destId="{E822B50E-BE9F-4B36-A90C-BC2E5093715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5BEB7-9A2E-49ED-87F0-276FF112316C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5C67-7748-46FD-83D5-1C2B65E322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226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Contribuições idênticas</a:t>
            </a:r>
          </a:p>
          <a:p>
            <a:r>
              <a:rPr lang="pt-BR" dirty="0"/>
              <a:t>Objetivo: Apresentar as principais alterações do texto após contribuições, as principais discussões durante a análise das contribuições, além de apresentar alguns esclarecimentos.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55C67-7748-46FD-83D5-1C2B65E322B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83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4630BB-A2E1-E453-45C3-7682E60E5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F406BB-6871-EB5D-EC85-0B3DD7B05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F3AE8D-6538-A30A-F863-25F6BE46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909D9E-F280-7D79-D9C6-33EADDCD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2E0728-BB2A-B496-7AB1-3D32398E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52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214BA3-5F92-FD35-E1E1-C9429811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3B3E027-E8BB-47CA-E0A9-DEE86FD53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797CED-2463-16BD-102C-285332B8D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DCB1E3-61EF-8FC8-FAE2-6AB8D6E25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FDE232-BC7A-D42B-6644-75E5A715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83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5D409E4-279B-4DA4-5889-A6DD72836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63C61C-E0A5-E6E7-148B-149D5B90B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4326F8-801F-AD10-6DA1-AB4A9A00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399265-B191-A9C8-2A17-101B58C49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75BDEB-A44C-FB4D-152B-54D1F3782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58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376B05-FBDC-B83A-8C41-5DE9ADAB8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FA5C49-CCA7-55A2-9DE6-BEC4498F9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6B4188-E4CD-6909-A414-40F03832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B7EBFE-DFE1-ACBA-278F-F6CE2E197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F4310F-3DEA-5666-9E43-B1691D74A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12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49B852-571C-E671-9A1D-6E9B8BCC3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FD5B9C-5D9A-49EC-92BF-86C5868F4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E32512-78CD-2E7B-CD9A-079A0969D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7690E7-9129-5311-981B-4F15CC9FA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8F39AD-9D47-FD7F-02D0-7F41C390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03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A2856D-84FA-916E-9C0C-66EA20F18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408490-080E-7210-0633-D7829178F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DC68A2-B83D-7518-DF18-9CA3C1FAA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1E119E-C880-6C73-C1E0-BC130034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1D3A3E-B74D-FE5A-2AAA-1D9B672BB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42A8D5-604C-9D38-E532-8E30EB589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72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30E14D-9299-973B-5D07-F6F535D88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CA4B30-D739-C98C-6C28-B66EFE11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732ABD-1E8D-ED33-2904-B8F251B13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1BB3A03-2590-6F33-FAF9-275A2DEF3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9B84D0-8F17-F6C1-B39A-B01C6EB69F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A1F0FC-23CA-85EA-E68A-90C8010EE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92CABC2-7DA9-2BB5-858E-AEF4C9AA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85E93CA-26C4-513F-B570-F7AAC2F4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26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85F30-F0E7-BE82-148C-C36131696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5829693-E875-8D7F-0FCF-00E6CF8D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5792A8A-5294-0EE1-1567-01191379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A3DBEED-D87D-3D5B-52E4-A34E0A01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0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CE03AC3-6818-D5AB-3352-9CA6C773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665470-C6F9-2AD8-E715-D682B734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D7C094-F345-031E-61B5-8B6F889B3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3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7896B3-D76C-C13B-1C8E-286CB754B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932723-F057-D2C4-FF73-6A8ED0D1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AD0A45-22B3-A2E6-9235-0F77C205A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74C3D2-37B0-A7E0-8798-62A2E821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8C07ED-2E2A-2DF8-5FC1-5081D9E7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2A603A1-6D06-AB0E-E843-4996C202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07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037CD1-82E9-413E-64AF-174FBE81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53A2669-C6AB-5B9C-EAA9-5A0F799282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6C4930-4A50-4B96-6B78-C13178930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703538-1CAF-05B0-F4CF-AC36B8FF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967B3B-BF81-DA61-F7A2-A9F455C5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F6E3B8A-A500-9D2B-7917-225FE6A23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28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0BB0FEC-FD0C-5FDF-1EFF-7A6F47E6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034A761-D22C-8809-AF96-B9176234F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A2933B-4CB1-78E8-D3D4-2B81BFCD0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5E8A5-244D-8D47-A142-4C83A5F6175F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04EEA4-769D-37AA-F52E-A72425F45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7EAE57-42F1-30B7-575C-00982F284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90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emf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emf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69" y="6095229"/>
            <a:ext cx="1960062" cy="3679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401195C-2BAC-CE91-F590-D139613301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2614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0794" y="1847649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542BE6-BD8D-1E40-FFB3-2FBFEEB5E572}"/>
              </a:ext>
            </a:extLst>
          </p:cNvPr>
          <p:cNvSpPr txBox="1"/>
          <p:nvPr/>
        </p:nvSpPr>
        <p:spPr>
          <a:xfrm>
            <a:off x="3981245" y="2947048"/>
            <a:ext cx="6965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0" dirty="0">
                <a:latin typeface="Ubuntu" panose="020B0504030602030204" pitchFamily="34" charset="0"/>
                <a:cs typeface="Tw Cen MT"/>
              </a:rPr>
              <a:t>Fórmulas Dietoterápicas para Erros Inatos do Metabolismo </a:t>
            </a:r>
            <a:endParaRPr lang="pt-BR" sz="4000" b="1" dirty="0">
              <a:latin typeface="Ubuntu" panose="020B050403060203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10887E8-6268-BAED-A0FB-2C12B20917A9}"/>
              </a:ext>
            </a:extLst>
          </p:cNvPr>
          <p:cNvSpPr txBox="1"/>
          <p:nvPr/>
        </p:nvSpPr>
        <p:spPr>
          <a:xfrm>
            <a:off x="7979327" y="5264232"/>
            <a:ext cx="4012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2">
                    <a:lumMod val="25000"/>
                  </a:schemeClr>
                </a:solidFill>
                <a:latin typeface="Ubuntu" panose="020B0504030602030204" pitchFamily="34" charset="0"/>
              </a:rPr>
              <a:t>Andressa Gomes de Oliveira</a:t>
            </a:r>
            <a:endParaRPr lang="pt-BR" sz="1600" dirty="0">
              <a:solidFill>
                <a:schemeClr val="bg2">
                  <a:lumMod val="25000"/>
                </a:schemeClr>
              </a:solidFill>
              <a:latin typeface="Ubuntu" panose="020B0504030602030204" pitchFamily="34" charset="0"/>
            </a:endParaRPr>
          </a:p>
          <a:p>
            <a:r>
              <a:rPr lang="pt-BR" sz="1600" dirty="0">
                <a:solidFill>
                  <a:schemeClr val="bg2">
                    <a:lumMod val="25000"/>
                  </a:schemeClr>
                </a:solidFill>
                <a:latin typeface="Ubuntu" panose="020B0504030602030204" pitchFamily="34" charset="0"/>
              </a:rPr>
              <a:t>Gerência de Regularização de Alimentos</a:t>
            </a:r>
          </a:p>
          <a:p>
            <a:r>
              <a:rPr lang="pt-BR" sz="1600" dirty="0">
                <a:solidFill>
                  <a:schemeClr val="bg2">
                    <a:lumMod val="25000"/>
                  </a:schemeClr>
                </a:solidFill>
                <a:latin typeface="Ubuntu" panose="020B0504030602030204" pitchFamily="34" charset="0"/>
              </a:rPr>
              <a:t>Gerência Geral de Alimentos</a:t>
            </a:r>
          </a:p>
        </p:txBody>
      </p:sp>
    </p:spTree>
    <p:extLst>
      <p:ext uri="{BB962C8B-B14F-4D97-AF65-F5344CB8AC3E}">
        <p14:creationId xmlns:p14="http://schemas.microsoft.com/office/powerpoint/2010/main" val="348434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BC8E732-A650-A319-601D-C0B904DF1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38795" cy="21896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2911" y="6434911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6309" y="725277"/>
            <a:ext cx="739134" cy="739134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:a16="http://schemas.microsoft.com/office/drawing/2014/main" xmlns="" id="{42A26794-4247-1465-B353-6C66CA9A4FF5}"/>
              </a:ext>
            </a:extLst>
          </p:cNvPr>
          <p:cNvSpPr txBox="1"/>
          <p:nvPr/>
        </p:nvSpPr>
        <p:spPr>
          <a:xfrm>
            <a:off x="2990816" y="790282"/>
            <a:ext cx="7924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Ubuntu" panose="020B0504030602030204" pitchFamily="34" charset="0"/>
              </a:rPr>
              <a:t>Introdução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xmlns="" id="{B76BE973-B64A-7F90-7CFE-D7D84AF6FA32}"/>
              </a:ext>
            </a:extLst>
          </p:cNvPr>
          <p:cNvGraphicFramePr/>
          <p:nvPr/>
        </p:nvGraphicFramePr>
        <p:xfrm>
          <a:off x="80702" y="2431669"/>
          <a:ext cx="5820228" cy="3373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5C8291E7-0B97-8416-4129-DA94CC50A6A3}"/>
              </a:ext>
            </a:extLst>
          </p:cNvPr>
          <p:cNvSpPr txBox="1"/>
          <p:nvPr/>
        </p:nvSpPr>
        <p:spPr>
          <a:xfrm>
            <a:off x="6096000" y="2231036"/>
            <a:ext cx="6096000" cy="3774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São doenças raras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Fenilcetonúria (PKU) é de maior incidência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Diagnóstico: teste do pezinho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Tratamento: Terapia Nutricional Especializada (SUS)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Falhas no diagnóstico e tratamento podem gerar prejuízos no desenvolvimento neurológico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Diferentes níveis de tolerância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Ubuntu" panose="020B0504030602030204" pitchFamily="34" charset="0"/>
              </a:rPr>
              <a:t>A única fonte proteica são as fórmulas sem fenilalanina</a:t>
            </a:r>
          </a:p>
        </p:txBody>
      </p:sp>
    </p:spTree>
    <p:extLst>
      <p:ext uri="{BB962C8B-B14F-4D97-AF65-F5344CB8AC3E}">
        <p14:creationId xmlns:p14="http://schemas.microsoft.com/office/powerpoint/2010/main" val="357820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20" y="1368880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542BE6-BD8D-1E40-FFB3-2FBFEEB5E572}"/>
              </a:ext>
            </a:extLst>
          </p:cNvPr>
          <p:cNvSpPr txBox="1"/>
          <p:nvPr/>
        </p:nvSpPr>
        <p:spPr>
          <a:xfrm>
            <a:off x="1118594" y="1368880"/>
            <a:ext cx="2739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Ubuntu" panose="020B0504030602030204" pitchFamily="34" charset="0"/>
              </a:rPr>
              <a:t>RDC 460/2020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F6BA35D-ED68-4265-295A-0168B1FB814D}"/>
              </a:ext>
            </a:extLst>
          </p:cNvPr>
          <p:cNvSpPr txBox="1"/>
          <p:nvPr/>
        </p:nvSpPr>
        <p:spPr>
          <a:xfrm>
            <a:off x="3635298" y="2397948"/>
            <a:ext cx="825190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Ubuntu Light" panose="020B0304030602030204" pitchFamily="34" charset="0"/>
            </a:endParaRPr>
          </a:p>
          <a:p>
            <a:pPr algn="just"/>
            <a:r>
              <a:rPr lang="pt-BR" sz="1600" dirty="0">
                <a:latin typeface="Ubuntu Light" panose="020B0304030602030204" pitchFamily="34" charset="0"/>
              </a:rPr>
              <a:t>Criou a categoria específica de </a:t>
            </a:r>
            <a:r>
              <a:rPr lang="pt-BR" sz="1600" b="1" dirty="0">
                <a:latin typeface="Ubuntu Light" panose="020B0304030602030204" pitchFamily="34" charset="0"/>
              </a:rPr>
              <a:t>fórmulas dietoterápicas para erros inatos do metabolismo </a:t>
            </a:r>
            <a:r>
              <a:rPr lang="pt-BR" sz="1600" dirty="0">
                <a:latin typeface="Ubuntu Light" panose="020B0304030602030204" pitchFamily="34" charset="0"/>
              </a:rPr>
              <a:t>e estabeleceu </a:t>
            </a:r>
            <a:r>
              <a:rPr lang="pt-BR" sz="1600" b="1" dirty="0">
                <a:latin typeface="Ubuntu Light" panose="020B0304030602030204" pitchFamily="34" charset="0"/>
              </a:rPr>
              <a:t>requisitos de composição, qualidade, segurança e rotulagem </a:t>
            </a:r>
            <a:r>
              <a:rPr lang="pt-BR" sz="1600" dirty="0">
                <a:latin typeface="Ubuntu Light" panose="020B0304030602030204" pitchFamily="34" charset="0"/>
              </a:rPr>
              <a:t>para esses produtos;</a:t>
            </a:r>
          </a:p>
          <a:p>
            <a:pPr algn="just"/>
            <a:endParaRPr lang="pt-BR" sz="1600" b="1" dirty="0">
              <a:latin typeface="Ubuntu Light" panose="020B0304030602030204" pitchFamily="34" charset="0"/>
            </a:endParaRPr>
          </a:p>
          <a:p>
            <a:pPr algn="just"/>
            <a:r>
              <a:rPr lang="pt-BR" sz="1600" dirty="0">
                <a:latin typeface="Ubuntu Light" panose="020B0304030602030204" pitchFamily="34" charset="0"/>
              </a:rPr>
              <a:t>Entrou em </a:t>
            </a:r>
            <a:r>
              <a:rPr lang="pt-BR" sz="1600" b="1" dirty="0">
                <a:latin typeface="Ubuntu Light" panose="020B0304030602030204" pitchFamily="34" charset="0"/>
              </a:rPr>
              <a:t>vigor em 01/06/2021 com prazo de adequação de 18 meses </a:t>
            </a:r>
            <a:r>
              <a:rPr lang="pt-BR" sz="1600" dirty="0">
                <a:latin typeface="Ubuntu Light" panose="020B0304030602030204" pitchFamily="34" charset="0"/>
              </a:rPr>
              <a:t>para os produtos que se encontravam regularizados junto ao Sistema Nacional de Vigilância Sanitária;</a:t>
            </a:r>
            <a:r>
              <a:rPr lang="pt-BR" sz="1600" b="1" dirty="0">
                <a:latin typeface="Ubuntu Light" panose="020B0304030602030204" pitchFamily="34" charset="0"/>
              </a:rPr>
              <a:t> </a:t>
            </a:r>
          </a:p>
          <a:p>
            <a:pPr algn="just"/>
            <a:endParaRPr lang="pt-BR" sz="1600" b="1" dirty="0">
              <a:latin typeface="Ubuntu Light" panose="020B0304030602030204" pitchFamily="34" charset="0"/>
            </a:endParaRPr>
          </a:p>
          <a:p>
            <a:pPr algn="just"/>
            <a:r>
              <a:rPr lang="pt-BR" sz="1600" dirty="0">
                <a:latin typeface="Ubuntu Light" panose="020B0304030602030204" pitchFamily="34" charset="0"/>
              </a:rPr>
              <a:t>Desde </a:t>
            </a:r>
            <a:r>
              <a:rPr lang="pt-BR" sz="1600" b="1" dirty="0">
                <a:latin typeface="Ubuntu Light" panose="020B0304030602030204" pitchFamily="34" charset="0"/>
              </a:rPr>
              <a:t>01/12/2022</a:t>
            </a:r>
            <a:r>
              <a:rPr lang="pt-BR" sz="1600" dirty="0">
                <a:latin typeface="Ubuntu Light" panose="020B0304030602030204" pitchFamily="34" charset="0"/>
              </a:rPr>
              <a:t>, fórmulas dietoterápicas para erros inatos do metabolismo que não atendam a essa regulamentação </a:t>
            </a:r>
            <a:r>
              <a:rPr lang="pt-BR" sz="1600" b="1" dirty="0">
                <a:latin typeface="Ubuntu Light" panose="020B0304030602030204" pitchFamily="34" charset="0"/>
              </a:rPr>
              <a:t>não podem mais ser fabricadas ou importadas</a:t>
            </a:r>
            <a:r>
              <a:rPr lang="pt-BR" sz="1600" dirty="0">
                <a:latin typeface="Ubuntu Light" panose="020B0304030602030204" pitchFamily="34" charset="0"/>
              </a:rPr>
              <a:t>. Apenas os produtos fabricados e importados até 01/12/2022 podem ser comercializados até o final dos respectivos prazos de validade. </a:t>
            </a:r>
          </a:p>
          <a:p>
            <a:endParaRPr lang="pt-BR" sz="1600" b="1" dirty="0">
              <a:latin typeface="Ubuntu Light" panose="020B0304030602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D015E1A-D2FE-5784-A8EA-90A70A08B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47988"/>
            <a:ext cx="2387674" cy="181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8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20" y="1368880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542BE6-BD8D-1E40-FFB3-2FBFEEB5E572}"/>
              </a:ext>
            </a:extLst>
          </p:cNvPr>
          <p:cNvSpPr txBox="1"/>
          <p:nvPr/>
        </p:nvSpPr>
        <p:spPr>
          <a:xfrm>
            <a:off x="1118594" y="1368880"/>
            <a:ext cx="2739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Ubuntu" panose="020B0504030602030204" pitchFamily="34" charset="0"/>
              </a:rPr>
              <a:t>Definição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F6BA35D-ED68-4265-295A-0168B1FB814D}"/>
              </a:ext>
            </a:extLst>
          </p:cNvPr>
          <p:cNvSpPr txBox="1"/>
          <p:nvPr/>
        </p:nvSpPr>
        <p:spPr>
          <a:xfrm>
            <a:off x="3635298" y="2397948"/>
            <a:ext cx="82519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Ubuntu Light" panose="020B0304030602030204" pitchFamily="34" charset="0"/>
            </a:endParaRPr>
          </a:p>
          <a:p>
            <a:endParaRPr lang="pt-BR" sz="1600" b="1" dirty="0">
              <a:latin typeface="Ubuntu Light" panose="020B0304030602030204" pitchFamily="34" charset="0"/>
            </a:endParaRPr>
          </a:p>
          <a:p>
            <a:pPr algn="just"/>
            <a:r>
              <a:rPr lang="pt-BR" sz="1600" b="1" dirty="0">
                <a:latin typeface="Ubuntu Light" panose="020B0304030602030204" pitchFamily="34" charset="0"/>
              </a:rPr>
              <a:t>Fórmulas dietoterápicas para erros inatos do metabolismo</a:t>
            </a:r>
            <a:r>
              <a:rPr lang="pt-BR" sz="1600" dirty="0">
                <a:latin typeface="Ubuntu Light" panose="020B0304030602030204" pitchFamily="34" charset="0"/>
              </a:rPr>
              <a:t> são </a:t>
            </a:r>
            <a:r>
              <a:rPr lang="pt-BR" sz="1600" i="1" dirty="0">
                <a:latin typeface="Ubuntu Light" panose="020B0304030602030204" pitchFamily="34" charset="0"/>
              </a:rPr>
              <a:t>a</a:t>
            </a:r>
            <a:r>
              <a:rPr lang="pt-BR" altLang="pt-BR" sz="1600" i="1" dirty="0">
                <a:latin typeface="Ubuntu Light" panose="020B0304030602030204" pitchFamily="34" charset="0"/>
              </a:rPr>
              <a:t>limentos para fins especiais formulados especificamente para o manejo dietético de indivíduos portadores de erros inatos do metabolismo, administrados por via oral e, opcionalmente, para uso via tubo, apresentados em formas farmacêuticas e utilizados sob supervisão de médico ou nutricionista</a:t>
            </a:r>
          </a:p>
          <a:p>
            <a:pPr algn="just"/>
            <a:endParaRPr lang="pt-BR" sz="1600" i="1" dirty="0">
              <a:latin typeface="Ubuntu Light" panose="020B0304030602030204" pitchFamily="34" charset="0"/>
            </a:endParaRPr>
          </a:p>
          <a:p>
            <a:endParaRPr lang="pt-BR" sz="1600" b="1" dirty="0">
              <a:latin typeface="Ubuntu Light" panose="020B0304030602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D015E1A-D2FE-5784-A8EA-90A70A08B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47988"/>
            <a:ext cx="2387674" cy="181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2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20" y="1368880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542BE6-BD8D-1E40-FFB3-2FBFEEB5E572}"/>
              </a:ext>
            </a:extLst>
          </p:cNvPr>
          <p:cNvSpPr txBox="1"/>
          <p:nvPr/>
        </p:nvSpPr>
        <p:spPr>
          <a:xfrm>
            <a:off x="1004264" y="1045949"/>
            <a:ext cx="39580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Ubuntu" panose="020B0504030602030204" pitchFamily="34" charset="0"/>
              </a:rPr>
              <a:t>Principais requisitos sanitários</a:t>
            </a:r>
          </a:p>
          <a:p>
            <a:endParaRPr lang="pt-BR" sz="2800" b="1" dirty="0">
              <a:latin typeface="Ubuntu" panose="020B05040306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F6BA35D-ED68-4265-295A-0168B1FB814D}"/>
              </a:ext>
            </a:extLst>
          </p:cNvPr>
          <p:cNvSpPr txBox="1"/>
          <p:nvPr/>
        </p:nvSpPr>
        <p:spPr>
          <a:xfrm>
            <a:off x="3553619" y="1907294"/>
            <a:ext cx="825190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Ubuntu Light" panose="020B0304030602030204" pitchFamily="34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pt-BR" sz="1600" dirty="0">
                <a:latin typeface="Ubuntu Light" panose="020B0304030602030204" pitchFamily="34" charset="0"/>
              </a:rPr>
              <a:t>A </a:t>
            </a:r>
            <a:r>
              <a:rPr lang="pt-BR" sz="1600" b="1" dirty="0">
                <a:latin typeface="Ubuntu Light" panose="020B0304030602030204" pitchFamily="34" charset="0"/>
              </a:rPr>
              <a:t>composição</a:t>
            </a:r>
            <a:r>
              <a:rPr lang="pt-BR" sz="1600" dirty="0">
                <a:latin typeface="Ubuntu Light" panose="020B0304030602030204" pitchFamily="34" charset="0"/>
              </a:rPr>
              <a:t> das fórmulas deve ser </a:t>
            </a:r>
            <a:r>
              <a:rPr lang="pt-BR" sz="1600" b="1" dirty="0">
                <a:latin typeface="Ubuntu Light" panose="020B0304030602030204" pitchFamily="34" charset="0"/>
              </a:rPr>
              <a:t>baseada em evidências científicas </a:t>
            </a:r>
            <a:r>
              <a:rPr lang="pt-BR" sz="1600" dirty="0">
                <a:latin typeface="Ubuntu Light" panose="020B0304030602030204" pitchFamily="34" charset="0"/>
              </a:rPr>
              <a:t>que suportem sua adequação, segurança e benefício para atendimento das necessidades nutricionais dos indivíduos a que se destinam;</a:t>
            </a:r>
          </a:p>
          <a:p>
            <a:pPr algn="just">
              <a:spcAft>
                <a:spcPts val="0"/>
              </a:spcAft>
              <a:defRPr/>
            </a:pPr>
            <a:endParaRPr lang="pt-BR" sz="1600" dirty="0">
              <a:latin typeface="Ubuntu Light" panose="020B0304030602030204" pitchFamily="34" charset="0"/>
            </a:endParaRPr>
          </a:p>
          <a:p>
            <a:pPr algn="just">
              <a:defRPr/>
            </a:pPr>
            <a:r>
              <a:rPr lang="pt-BR" sz="1600" dirty="0">
                <a:latin typeface="Ubuntu Light" panose="020B0304030602030204" pitchFamily="34" charset="0"/>
              </a:rPr>
              <a:t>As </a:t>
            </a:r>
            <a:r>
              <a:rPr lang="pt-BR" sz="1600" b="1" dirty="0">
                <a:latin typeface="Ubuntu Light" panose="020B0304030602030204" pitchFamily="34" charset="0"/>
              </a:rPr>
              <a:t>substâncias associadas aos erros inatos do metabolismo </a:t>
            </a:r>
            <a:r>
              <a:rPr lang="pt-BR" sz="1600" dirty="0">
                <a:latin typeface="Ubuntu Light" panose="020B0304030602030204" pitchFamily="34" charset="0"/>
              </a:rPr>
              <a:t>devem estar </a:t>
            </a:r>
            <a:r>
              <a:rPr lang="pt-BR" sz="1600" b="1" dirty="0">
                <a:latin typeface="Ubuntu Light" panose="020B0304030602030204" pitchFamily="34" charset="0"/>
              </a:rPr>
              <a:t>ausentes ou presentes em quantidades seguras e necessárias</a:t>
            </a:r>
            <a:r>
              <a:rPr lang="pt-BR" sz="1600" dirty="0">
                <a:latin typeface="Ubuntu Light" panose="020B0304030602030204" pitchFamily="34" charset="0"/>
              </a:rPr>
              <a:t> para o manejo dietético dos indivíduos a que se destinam, conforme evidências científicas;</a:t>
            </a:r>
          </a:p>
          <a:p>
            <a:pPr algn="just">
              <a:defRPr/>
            </a:pPr>
            <a:endParaRPr lang="pt-BR" sz="1600" dirty="0">
              <a:latin typeface="Ubuntu Light" panose="020B0304030602030204" pitchFamily="34" charset="0"/>
            </a:endParaRPr>
          </a:p>
          <a:p>
            <a:pPr algn="just">
              <a:defRPr/>
            </a:pPr>
            <a:r>
              <a:rPr lang="pt-BR" sz="1600" dirty="0">
                <a:latin typeface="Ubuntu Light" panose="020B0304030602030204" pitchFamily="34" charset="0"/>
              </a:rPr>
              <a:t>Foram estabelecidos </a:t>
            </a:r>
            <a:r>
              <a:rPr lang="pt-BR" sz="1600" b="1" dirty="0">
                <a:latin typeface="Ubuntu Light" panose="020B0304030602030204" pitchFamily="34" charset="0"/>
              </a:rPr>
              <a:t>requisitos específicos</a:t>
            </a:r>
            <a:r>
              <a:rPr lang="pt-BR" sz="1600" dirty="0">
                <a:latin typeface="Ubuntu Light" panose="020B0304030602030204" pitchFamily="34" charset="0"/>
              </a:rPr>
              <a:t> para constituintes fontes de </a:t>
            </a:r>
            <a:r>
              <a:rPr lang="pt-BR" sz="1600" b="1" dirty="0">
                <a:latin typeface="Ubuntu Light" panose="020B0304030602030204" pitchFamily="34" charset="0"/>
              </a:rPr>
              <a:t>macronutrientes, micronutrientes, outras substâncias e probióticos;</a:t>
            </a:r>
            <a:r>
              <a:rPr lang="pt-BR" sz="1600" dirty="0">
                <a:latin typeface="Ubuntu Light" panose="020B0304030602030204" pitchFamily="34" charset="0"/>
              </a:rPr>
              <a:t> </a:t>
            </a:r>
          </a:p>
          <a:p>
            <a:pPr algn="just">
              <a:defRPr/>
            </a:pPr>
            <a:endParaRPr lang="pt-BR" sz="1600" dirty="0">
              <a:latin typeface="Ubuntu Light" panose="020B0304030602030204" pitchFamily="34" charset="0"/>
            </a:endParaRPr>
          </a:p>
          <a:p>
            <a:pPr algn="just">
              <a:defRPr/>
            </a:pPr>
            <a:r>
              <a:rPr lang="pt-BR" sz="1600" dirty="0">
                <a:latin typeface="Ubuntu Light" panose="020B0304030602030204" pitchFamily="34" charset="0"/>
              </a:rPr>
              <a:t>Foi ressaltada a necessidade de realização de </a:t>
            </a:r>
            <a:r>
              <a:rPr lang="pt-BR" sz="1600" b="1" dirty="0">
                <a:latin typeface="Ubuntu Light" panose="020B0304030602030204" pitchFamily="34" charset="0"/>
              </a:rPr>
              <a:t>estudos de estabilidade e controle de qualidade </a:t>
            </a:r>
            <a:r>
              <a:rPr lang="pt-BR" sz="1600" dirty="0">
                <a:latin typeface="Ubuntu Light" panose="020B0304030602030204" pitchFamily="34" charset="0"/>
              </a:rPr>
              <a:t>com uso de metodologias devidamente validadas;</a:t>
            </a:r>
          </a:p>
          <a:p>
            <a:pPr algn="just">
              <a:defRPr/>
            </a:pPr>
            <a:endParaRPr lang="pt-BR" sz="1600" b="1" dirty="0">
              <a:latin typeface="Ubuntu Light" panose="020B0304030602030204" pitchFamily="34" charset="0"/>
            </a:endParaRPr>
          </a:p>
          <a:p>
            <a:pPr algn="just">
              <a:defRPr/>
            </a:pPr>
            <a:r>
              <a:rPr lang="pt-BR" sz="1600" dirty="0">
                <a:latin typeface="Ubuntu Light" panose="020B0304030602030204" pitchFamily="34" charset="0"/>
              </a:rPr>
              <a:t>Foram estabelecidos requisitos específicos de </a:t>
            </a:r>
            <a:r>
              <a:rPr lang="pt-BR" sz="1600" b="1" dirty="0">
                <a:latin typeface="Ubuntu Light" panose="020B0304030602030204" pitchFamily="34" charset="0"/>
              </a:rPr>
              <a:t>rotulagem.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600" dirty="0">
              <a:latin typeface="+mn-lt"/>
            </a:endParaRPr>
          </a:p>
          <a:p>
            <a:endParaRPr lang="pt-BR" sz="1600" i="1" dirty="0">
              <a:latin typeface="Ubuntu Light" panose="020B0304030602030204" pitchFamily="34" charset="0"/>
            </a:endParaRPr>
          </a:p>
          <a:p>
            <a:endParaRPr lang="pt-BR" sz="1600" b="1" dirty="0">
              <a:latin typeface="Ubuntu Light" panose="020B0304030602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D015E1A-D2FE-5784-A8EA-90A70A08B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47988"/>
            <a:ext cx="2387674" cy="181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0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20" y="1368880"/>
            <a:ext cx="739134" cy="7391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7542BE6-BD8D-1E40-FFB3-2FBFEEB5E572}"/>
              </a:ext>
            </a:extLst>
          </p:cNvPr>
          <p:cNvSpPr txBox="1"/>
          <p:nvPr/>
        </p:nvSpPr>
        <p:spPr>
          <a:xfrm>
            <a:off x="1004264" y="1045949"/>
            <a:ext cx="39580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Ubuntu" panose="020B0504030602030204" pitchFamily="34" charset="0"/>
              </a:rPr>
              <a:t>Procedimento para regularização</a:t>
            </a:r>
          </a:p>
          <a:p>
            <a:endParaRPr lang="pt-BR" sz="2800" b="1" dirty="0">
              <a:latin typeface="Ubuntu" panose="020B05040306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F6BA35D-ED68-4265-295A-0168B1FB814D}"/>
              </a:ext>
            </a:extLst>
          </p:cNvPr>
          <p:cNvSpPr txBox="1"/>
          <p:nvPr/>
        </p:nvSpPr>
        <p:spPr>
          <a:xfrm>
            <a:off x="3635298" y="2397948"/>
            <a:ext cx="82519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Ubuntu Light" panose="020B0304030602030204" pitchFamily="34" charset="0"/>
            </a:endParaRPr>
          </a:p>
          <a:p>
            <a:endParaRPr lang="pt-BR" sz="1600" b="1" dirty="0">
              <a:latin typeface="Ubuntu Light" panose="020B0304030602030204" pitchFamily="34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pt-BR" sz="1600" dirty="0">
                <a:latin typeface="Ubuntu Light" panose="020B0304030602030204" pitchFamily="34" charset="0"/>
              </a:rPr>
              <a:t>Manutenção da forma de regularização adotada antes da publicação da RDC 460/2020 – alimento </a:t>
            </a:r>
            <a:r>
              <a:rPr lang="pt-BR" sz="1600" b="1" dirty="0">
                <a:latin typeface="Ubuntu Light" panose="020B0304030602030204" pitchFamily="34" charset="0"/>
              </a:rPr>
              <a:t>dispensado da obrigatoriedade de registro sanitário </a:t>
            </a:r>
            <a:r>
              <a:rPr lang="pt-BR" sz="1600" dirty="0">
                <a:latin typeface="Ubuntu Light" panose="020B0304030602030204" pitchFamily="34" charset="0"/>
              </a:rPr>
              <a:t>com necessidade de protocolo de </a:t>
            </a:r>
            <a:r>
              <a:rPr lang="pt-BR" sz="1600" b="1" dirty="0">
                <a:latin typeface="Ubuntu Light" panose="020B0304030602030204" pitchFamily="34" charset="0"/>
              </a:rPr>
              <a:t>Comunicado de início de fabricação ou importação </a:t>
            </a:r>
            <a:r>
              <a:rPr lang="pt-BR" sz="1600" dirty="0">
                <a:latin typeface="Ubuntu Light" panose="020B0304030602030204" pitchFamily="34" charset="0"/>
              </a:rPr>
              <a:t>no órgão de vigilância sanitária local.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600" dirty="0">
              <a:latin typeface="Ubuntu Light" panose="020B0304030602030204" pitchFamily="34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pt-BR" sz="1600" dirty="0">
                <a:latin typeface="Ubuntu Light" panose="020B0304030602030204" pitchFamily="34" charset="0"/>
              </a:rPr>
              <a:t>Previsão de publicação até fim de 2023 da </a:t>
            </a:r>
            <a:r>
              <a:rPr lang="pt-BR" sz="1600" b="1" dirty="0">
                <a:latin typeface="Ubuntu Light" panose="020B0304030602030204" pitchFamily="34" charset="0"/>
              </a:rPr>
              <a:t>Resolução que dispõe </a:t>
            </a:r>
            <a:r>
              <a:rPr lang="pt-PT" sz="1600" b="1" dirty="0">
                <a:latin typeface="Ubuntu Light" panose="020B0304030602030204" pitchFamily="34" charset="0"/>
              </a:rPr>
              <a:t>sobre a regularização de alimentos</a:t>
            </a:r>
            <a:r>
              <a:rPr lang="pt-PT" sz="1600" dirty="0">
                <a:latin typeface="Ubuntu Light" panose="020B0304030602030204" pitchFamily="34" charset="0"/>
              </a:rPr>
              <a:t> e embalagens sob competência do Sistema Nacional de Vigilância Sanitária</a:t>
            </a:r>
            <a:r>
              <a:rPr lang="pt-BR" sz="1600" dirty="0">
                <a:latin typeface="Ubuntu Light" panose="020B0304030602030204" pitchFamily="34" charset="0"/>
              </a:rPr>
              <a:t>da e altera a forma de regularização das fórmulas dietoterápicas para erros inatos do metabolismo para alimentos com </a:t>
            </a:r>
            <a:r>
              <a:rPr lang="pt-BR" sz="1600" b="1" dirty="0">
                <a:latin typeface="Ubuntu Light" panose="020B0304030602030204" pitchFamily="34" charset="0"/>
              </a:rPr>
              <a:t>obrigatoriedade de registro na Anvisa.</a:t>
            </a:r>
          </a:p>
          <a:p>
            <a:endParaRPr lang="pt-BR" sz="1600" i="1" dirty="0">
              <a:latin typeface="Ubuntu Light" panose="020B0304030602030204" pitchFamily="34" charset="0"/>
            </a:endParaRPr>
          </a:p>
          <a:p>
            <a:endParaRPr lang="pt-BR" sz="1600" b="1" dirty="0">
              <a:latin typeface="Ubuntu Light" panose="020B0304030602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D015E1A-D2FE-5784-A8EA-90A70A08B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47988"/>
            <a:ext cx="2387674" cy="181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05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0563BDE-B5F8-D4E5-CBAD-A904FABB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4459994"/>
            <a:ext cx="7772400" cy="23980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DF0C3AB-63FF-CB3F-BCE8-C3ADA62A4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697894"/>
            <a:ext cx="7772400" cy="14622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6128407-B737-5448-A3FD-623940F03B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226" y="1"/>
            <a:ext cx="4758741" cy="146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02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221f98-41eb-4534-b247-14f55f4e3e2f">
      <Terms xmlns="http://schemas.microsoft.com/office/infopath/2007/PartnerControls"/>
    </lcf76f155ced4ddcb4097134ff3c332f>
    <TaxCatchAll xmlns="21b377bb-9110-4f07-a24b-b659c2afe4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1476813924944CA183AF062D48A663" ma:contentTypeVersion="14" ma:contentTypeDescription="Crie um novo documento." ma:contentTypeScope="" ma:versionID="f75fbd7850ac87145286eb88f0fa2c71">
  <xsd:schema xmlns:xsd="http://www.w3.org/2001/XMLSchema" xmlns:xs="http://www.w3.org/2001/XMLSchema" xmlns:p="http://schemas.microsoft.com/office/2006/metadata/properties" xmlns:ns2="1a221f98-41eb-4534-b247-14f55f4e3e2f" xmlns:ns3="21b377bb-9110-4f07-a24b-b659c2afe447" targetNamespace="http://schemas.microsoft.com/office/2006/metadata/properties" ma:root="true" ma:fieldsID="7a6f507a0ddab6d0211bfbcfcede44fb" ns2:_="" ns3:_="">
    <xsd:import namespace="1a221f98-41eb-4534-b247-14f55f4e3e2f"/>
    <xsd:import namespace="21b377bb-9110-4f07-a24b-b659c2afe4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221f98-41eb-4534-b247-14f55f4e3e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66cf037f-5c90-4cca-86a9-c389e6aaa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377bb-9110-4f07-a24b-b659c2afe44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9d59eba-ce55-4f80-b625-8f229661adb9}" ma:internalName="TaxCatchAll" ma:showField="CatchAllData" ma:web="21b377bb-9110-4f07-a24b-b659c2afe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7895EC-8DF3-4383-8903-1A183FA215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830D31-D1A1-42D3-9F5C-B2C2E78E67BA}">
  <ds:schemaRefs>
    <ds:schemaRef ds:uri="21b377bb-9110-4f07-a24b-b659c2afe447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1a221f98-41eb-4534-b247-14f55f4e3e2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6F0F02E-E509-43CB-B5BB-F725653D5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221f98-41eb-4534-b247-14f55f4e3e2f"/>
    <ds:schemaRef ds:uri="21b377bb-9110-4f07-a24b-b659c2afe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4680</TotalTime>
  <Words>383</Words>
  <Application>Microsoft Office PowerPoint</Application>
  <PresentationFormat>Widescreen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Tw Cen MT</vt:lpstr>
      <vt:lpstr>Ubuntu</vt:lpstr>
      <vt:lpstr>Ubuntu Light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Keity Januario</dc:creator>
  <cp:lastModifiedBy>Marcia Andrea Renno Silva Negreiros</cp:lastModifiedBy>
  <cp:revision>4</cp:revision>
  <dcterms:created xsi:type="dcterms:W3CDTF">2023-03-13T19:06:07Z</dcterms:created>
  <dcterms:modified xsi:type="dcterms:W3CDTF">2023-10-18T11:39:27Z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0x010100A41476813924944CA183AF062D48A663</vt:lpwstr>
  </property>
</Properties>
</file>