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53" r:id="rId2"/>
    <p:sldId id="387" r:id="rId3"/>
    <p:sldId id="379" r:id="rId4"/>
    <p:sldId id="384" r:id="rId5"/>
    <p:sldId id="388" r:id="rId6"/>
    <p:sldId id="385" r:id="rId7"/>
    <p:sldId id="386" r:id="rId8"/>
    <p:sldId id="390" r:id="rId9"/>
    <p:sldId id="383" r:id="rId10"/>
    <p:sldId id="381" r:id="rId11"/>
    <p:sldId id="374" r:id="rId12"/>
    <p:sldId id="380" r:id="rId13"/>
    <p:sldId id="391" r:id="rId14"/>
    <p:sldId id="268" r:id="rId15"/>
  </p:sldIdLst>
  <p:sldSz cx="9144000" cy="6858000" type="screen4x3"/>
  <p:notesSz cx="6883400" cy="9906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1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CA8334"/>
    <a:srgbClr val="66FFFF"/>
    <a:srgbClr val="0020A8"/>
    <a:srgbClr val="FFFFCC"/>
    <a:srgbClr val="FFCC99"/>
    <a:srgbClr val="00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23" autoAdjust="0"/>
    <p:restoredTop sz="66075" autoAdjust="0"/>
  </p:normalViewPr>
  <p:slideViewPr>
    <p:cSldViewPr snapToGrid="0">
      <p:cViewPr varScale="1">
        <p:scale>
          <a:sx n="90" d="100"/>
          <a:sy n="90" d="100"/>
        </p:scale>
        <p:origin x="14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-2676" y="-96"/>
      </p:cViewPr>
      <p:guideLst>
        <p:guide orient="horz" pos="3121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0316813961098994E-2"/>
          <c:y val="9.3179361998112428E-3"/>
          <c:w val="0.93936637207780205"/>
          <c:h val="0.77007768941049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'CCC.VRE'!$B$18</c:f>
              <c:strCache>
                <c:ptCount val="1"/>
                <c:pt idx="0">
                  <c:v>Nordeste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'CCC.VRE'!$C$9:$L$9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'CCC.VRE'!$C$18:$L$18</c:f>
              <c:numCache>
                <c:formatCode>0.0%</c:formatCode>
                <c:ptCount val="10"/>
                <c:pt idx="0">
                  <c:v>0.11783745487014248</c:v>
                </c:pt>
                <c:pt idx="1">
                  <c:v>0.11385852397817556</c:v>
                </c:pt>
                <c:pt idx="2">
                  <c:v>0.11347262820737103</c:v>
                </c:pt>
                <c:pt idx="3">
                  <c:v>0.12200950132278895</c:v>
                </c:pt>
                <c:pt idx="4">
                  <c:v>0.13702536099304755</c:v>
                </c:pt>
                <c:pt idx="5">
                  <c:v>0.13476663846407491</c:v>
                </c:pt>
                <c:pt idx="6">
                  <c:v>0.15202235155835292</c:v>
                </c:pt>
                <c:pt idx="7">
                  <c:v>0.17682727195260328</c:v>
                </c:pt>
                <c:pt idx="8">
                  <c:v>0.23064824177058757</c:v>
                </c:pt>
                <c:pt idx="9">
                  <c:v>0.2423639050382371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A0-4FCA-A57F-690D16209B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2984224"/>
        <c:axId val="242984616"/>
      </c:barChart>
      <c:catAx>
        <c:axId val="242984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42984616"/>
        <c:crosses val="autoZero"/>
        <c:auto val="1"/>
        <c:lblAlgn val="ctr"/>
        <c:lblOffset val="100"/>
        <c:noMultiLvlLbl val="0"/>
      </c:catAx>
      <c:valAx>
        <c:axId val="24298461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extTo"/>
        <c:crossAx val="242984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AD5557-8AD5-4D1B-9CE1-09F10D6255EA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05C261-F038-4087-AB38-005E8BCD4E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C0BDD-3240-47AA-A795-2CDB100916B7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742950"/>
            <a:ext cx="4951412" cy="3713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9" tIns="46740" rIns="93479" bIns="4674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05350"/>
            <a:ext cx="5505450" cy="4457700"/>
          </a:xfrm>
          <a:prstGeom prst="rect">
            <a:avLst/>
          </a:prstGeom>
        </p:spPr>
        <p:txBody>
          <a:bodyPr vert="horz" lIns="93479" tIns="46740" rIns="93479" bIns="4674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6C73D1-7D12-4B61-933B-F0CD1AB0C3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6104C0-6D31-4555-9868-55A06D7E8D7F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826AE5-BE74-4BBA-B3D6-9A8443708B2C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08A28-C240-4719-8770-7F706C8EE575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FD20F-0E78-43A0-B3D6-7889EBFF4E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63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68FE-36E4-481F-BD62-FB3417644276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9C5C-BCEC-4DE1-89BE-421C703BE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14AF1-E0D8-4D05-8A00-897DB53DB801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32ED8-6CEA-457C-9653-F8D28FE19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03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A9002-39DA-4050-BAD1-28A551590CDD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27A0-9182-44F5-9026-868EBCCCC8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950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2D9-FCBD-436C-B255-E1DD2EB0F530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43DD-C8A6-463E-92BC-7A5B9B5297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6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28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1989138"/>
            <a:ext cx="4572000" cy="287972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>
            <a:off x="4572000" y="0"/>
            <a:ext cx="4572000" cy="1989138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>
            <a:off x="4572000" y="4868863"/>
            <a:ext cx="4572000" cy="1989137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" name="Picture 1" descr="C:\Documents and Settings\villasboas\Desktop\Relações Institucionais\Templates e Elementos\MARCA_ABT_vertica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5713413" y="2127250"/>
            <a:ext cx="203835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29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816D5-BE93-4C66-B730-D52266B110CF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EDE7-BCDE-448F-A6E0-BDE496AA63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64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70E60-4661-4DB9-BAE2-0B471217D4BC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BA075-E7C3-4E24-A8D7-CDB915466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10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ED0B1-C765-4F0A-B896-10D0FA064209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41E6-E74E-4E33-89B1-72AAB0A4A9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79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6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26355-1F5E-4D8D-ACF2-7F9881CE06CB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622B-FF22-4C11-9E18-72000987B8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65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85B2F-CEEA-45E2-9F37-61AA457A4392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53CB-8419-4A0E-AC44-9E33EFDAA2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77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A8AD8A5-D19E-47D6-8BFF-179A8B93E28E}" type="datetimeFigureOut">
              <a:rPr lang="pt-BR"/>
              <a:pPr>
                <a:defRPr/>
              </a:pPr>
              <a:t>15/11/2016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C2DD83-2A6E-426A-8F6B-87944275B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29" name="Picture 3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24" b="55586"/>
          <a:stretch>
            <a:fillRect/>
          </a:stretch>
        </p:blipFill>
        <p:spPr bwMode="auto">
          <a:xfrm>
            <a:off x="8509000" y="87313"/>
            <a:ext cx="5381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0"/>
            <a:ext cx="9144000" cy="61277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 t="-2" r="1871" b="3619"/>
          <a:stretch>
            <a:fillRect/>
          </a:stretch>
        </p:blipFill>
        <p:spPr bwMode="auto">
          <a:xfrm>
            <a:off x="8126413" y="25400"/>
            <a:ext cx="97155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36" r:id="rId2"/>
    <p:sldLayoutId id="2147483837" r:id="rId3"/>
    <p:sldLayoutId id="2147483827" r:id="rId4"/>
    <p:sldLayoutId id="2147483828" r:id="rId5"/>
    <p:sldLayoutId id="2147483829" r:id="rId6"/>
    <p:sldLayoutId id="2147483838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bt.org.b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372475" y="15875"/>
            <a:ext cx="755650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64" b="45773"/>
          <a:stretch>
            <a:fillRect/>
          </a:stretch>
        </p:blipFill>
        <p:spPr bwMode="auto">
          <a:xfrm>
            <a:off x="0" y="14288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701675" y="2130425"/>
            <a:ext cx="203835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CaixaDeTexto 5"/>
          <p:cNvSpPr txBox="1">
            <a:spLocks noChangeArrowheads="1"/>
          </p:cNvSpPr>
          <p:nvPr/>
        </p:nvSpPr>
        <p:spPr bwMode="auto">
          <a:xfrm>
            <a:off x="3057525" y="1704975"/>
            <a:ext cx="502285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3600" dirty="0">
                <a:latin typeface="Arial" panose="020B0604020202020204" pitchFamily="34" charset="0"/>
                <a:cs typeface="Arial" panose="020B0604020202020204" pitchFamily="34" charset="0"/>
              </a:rPr>
              <a:t>Audiência Pública sobre o PLC 12/2016</a:t>
            </a:r>
          </a:p>
          <a:p>
            <a:pPr algn="ctr" eaLnBrk="1" hangingPunct="1"/>
            <a:endParaRPr lang="pt-BR" alt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2800" dirty="0">
                <a:latin typeface="Arial" panose="020B0604020202020204" pitchFamily="34" charset="0"/>
                <a:cs typeface="Arial" panose="020B0604020202020204" pitchFamily="34" charset="0"/>
              </a:rPr>
              <a:t>Alteração da CLT para regulamentar as atividades de teleatendimento ou operações de telemarketing</a:t>
            </a:r>
          </a:p>
        </p:txBody>
      </p:sp>
      <p:sp>
        <p:nvSpPr>
          <p:cNvPr id="7174" name="CaixaDeTexto 1"/>
          <p:cNvSpPr txBox="1">
            <a:spLocks noChangeArrowheads="1"/>
          </p:cNvSpPr>
          <p:nvPr/>
        </p:nvSpPr>
        <p:spPr bwMode="auto">
          <a:xfrm>
            <a:off x="6024563" y="5718175"/>
            <a:ext cx="2725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 de novembro de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endParaRPr lang="pt-BR" altLang="pt-BR" sz="1800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600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600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600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1600" dirty="0">
                <a:solidFill>
                  <a:schemeClr val="tx2"/>
                </a:solidFill>
              </a:rPr>
              <a:t>- Estes artigos da CLT devem continuar a regular esta e outras atividades profissionais, pois já contam com forte experiência na sua aplicação, inclusive  jurisprudencial (caso contrária teríamos uma CLT para cada atividade profissional, o que seria de complexidade e insegurança insustentável para a organização das atividades produtivas)  </a:t>
            </a:r>
          </a:p>
          <a:p>
            <a:pPr algn="just" eaLnBrk="1" hangingPunct="1">
              <a:buFontTx/>
              <a:buChar char="-"/>
              <a:defRPr/>
            </a:pPr>
            <a:endParaRPr lang="pt-BR" altLang="pt-BR" sz="1600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0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None/>
              <a:defRPr/>
            </a:pPr>
            <a:r>
              <a:rPr lang="pt-BR" altLang="pt-BR" sz="1600" dirty="0">
                <a:solidFill>
                  <a:schemeClr val="tx2"/>
                </a:solidFill>
              </a:rPr>
              <a:t>- O Anexo II da NR 17 é norma específica e detalhada para proteção ao trabalhador e que foi negociada em consenso entre Governo, Centrais Sindicais e Sindicatos dos trabalhadores da categoria e  representação patronal, e uma das normais mais modernas no país e no mundo para a proteção da saúde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  <a:defRPr/>
            </a:pPr>
            <a:endParaRPr lang="pt-BR" altLang="pt-BR" sz="1900" dirty="0"/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266700" y="76200"/>
            <a:ext cx="48250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 dirty="0">
                <a:solidFill>
                  <a:schemeClr val="bg1"/>
                </a:solidFill>
              </a:rPr>
              <a:t>PLC 12/2016 - Contribuições da ABT 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66700" y="2300468"/>
            <a:ext cx="8154286" cy="917748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marL="0" indent="0" algn="just" eaLnBrk="1" hangingPunct="1">
              <a:buNone/>
              <a:defRPr/>
            </a:pPr>
            <a:r>
              <a:rPr lang="pt-BR" altLang="pt-BR" dirty="0">
                <a:solidFill>
                  <a:schemeClr val="tx2"/>
                </a:solidFill>
              </a:rPr>
              <a:t>1 – Nos parece importante preservar regulamentação já existente na CLT para as normas gerais de organização do trabalho (trabalho aos domingos e feriados, horas extraordinárias, entre outras) , nos artigos 61, 67 e 68.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66700" y="4587206"/>
            <a:ext cx="8154286" cy="797247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marL="0" indent="0" algn="just" eaLnBrk="1" hangingPunct="1">
              <a:buNone/>
              <a:defRPr/>
            </a:pPr>
            <a:r>
              <a:rPr lang="pt-BR" altLang="pt-BR" dirty="0">
                <a:solidFill>
                  <a:schemeClr val="tx2"/>
                </a:solidFill>
              </a:rPr>
              <a:t>2 – Entendemos que o texto do PL deve preservar o alcance e sentido das disposições do Anexo II da NR 17,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66700" y="819523"/>
            <a:ext cx="8578850" cy="104184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0" kern="0" dirty="0">
              <a:solidFill>
                <a:schemeClr val="bg1"/>
              </a:solidFill>
              <a:latin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As contribuições da ABT seguem na linha de que se o texto final do PLC 12/2016 deve evitar o conflito com o que está bem estabelecido pela CLT e pelo anexo II da NR 17: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 dirty="0">
              <a:solidFill>
                <a:schemeClr val="bg1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6700" y="927100"/>
            <a:ext cx="8264525" cy="5558760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1900" b="1" dirty="0">
                <a:solidFill>
                  <a:schemeClr val="tx2"/>
                </a:solidFill>
              </a:rPr>
              <a:t>Os temas tratados no PLC 12/2016: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800" b="1" dirty="0">
                <a:solidFill>
                  <a:schemeClr val="tx2"/>
                </a:solidFill>
              </a:rPr>
              <a:t>Tempo de trabalho semanal e diária 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Matéria já regulamentada pelo Anexo no Anexo II da NR 17 e nas normas coletivas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O Anexo II já prevê 6 h diárias ou 36 semanais 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O texto proposto é pior para o trabalhador que não quer ou não pode trabalhar aos sábados, pois não permite, por exemplo, 7:12 em 5 dias na semana, como permite o Anexo II da NR 17 e as normas de negociações coletivas da categoria.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>
              <a:solidFill>
                <a:schemeClr val="tx2"/>
              </a:solidFill>
            </a:endParaRPr>
          </a:p>
          <a:p>
            <a:pPr algn="just" eaLnBrk="1" fontAlgn="auto" hangingPunct="1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800" b="1" dirty="0">
                <a:solidFill>
                  <a:schemeClr val="tx2"/>
                </a:solidFill>
              </a:rPr>
              <a:t>Pausas para descanso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Matéria já prevista no Anexo II da NR 17 e reconhecidamente apropriadas do ponto de vista ergonômico</a:t>
            </a:r>
          </a:p>
          <a:p>
            <a:pPr algn="just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O PLC por sua vez prevê um excesso de pausas que inviabiliza a organização da atividade com um grande número de intervalos em uma jornada já reduzida para 6 horas. 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dirty="0"/>
          </a:p>
        </p:txBody>
      </p:sp>
      <p:sp>
        <p:nvSpPr>
          <p:cNvPr id="14339" name="CaixaDeTexto 3"/>
          <p:cNvSpPr txBox="1">
            <a:spLocks noChangeArrowheads="1"/>
          </p:cNvSpPr>
          <p:nvPr/>
        </p:nvSpPr>
        <p:spPr bwMode="auto">
          <a:xfrm>
            <a:off x="266700" y="76200"/>
            <a:ext cx="47928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 dirty="0">
                <a:solidFill>
                  <a:schemeClr val="bg1"/>
                </a:solidFill>
              </a:rPr>
              <a:t>PLC 12/2016 - Contribuições da ABT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6700" y="937141"/>
            <a:ext cx="8264525" cy="5270500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1900" b="1" dirty="0">
                <a:solidFill>
                  <a:schemeClr val="tx2"/>
                </a:solidFill>
              </a:rPr>
              <a:t>Os temas tratados no PLC 12/2016 (continuação):</a:t>
            </a:r>
            <a:endParaRPr lang="pt-BR" sz="1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pt-BR" sz="1800" b="1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800" b="1" dirty="0">
                <a:solidFill>
                  <a:schemeClr val="tx2"/>
                </a:solidFill>
              </a:rPr>
              <a:t>Horas extras e trabalho aos domingos e feriados 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Matéria já regulada de forma mais clara pela CLT nos artigos 61, 67 e 68, e portanto já é aplicada com muito mais segurança para todas as empresas do Brasil.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O texto do PLC copia a CLT em parte, mas rearranja seu texto, gerando sentidos ambíguos que irão promover insegurança jurídica e eventualmente conflitos judiciais.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BR" sz="1800" b="1" dirty="0">
                <a:solidFill>
                  <a:schemeClr val="tx2"/>
                </a:solidFill>
              </a:rPr>
              <a:t>Trabalho com tempo parcial na atividade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Já tratado no anexo II da NR 17, sem qualquer polêmica na sua aplicação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sz="1800" dirty="0">
                <a:solidFill>
                  <a:schemeClr val="tx2"/>
                </a:solidFill>
              </a:rPr>
              <a:t>A matéria recebe redação no PLC que adapta a previsão do Anexo II da NR 17, mas o faz gerando dificuldade na interpretação.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>
              <a:solidFill>
                <a:schemeClr val="tx2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1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800" dirty="0"/>
          </a:p>
          <a:p>
            <a:pPr eaLnBrk="1" fontAlgn="auto" hangingPunct="1">
              <a:spcAft>
                <a:spcPts val="0"/>
              </a:spcAft>
              <a:defRPr/>
            </a:pPr>
            <a:endParaRPr lang="pt-BR" sz="2800" dirty="0"/>
          </a:p>
        </p:txBody>
      </p:sp>
      <p:sp>
        <p:nvSpPr>
          <p:cNvPr id="15363" name="CaixaDeTexto 3"/>
          <p:cNvSpPr txBox="1">
            <a:spLocks noChangeArrowheads="1"/>
          </p:cNvSpPr>
          <p:nvPr/>
        </p:nvSpPr>
        <p:spPr bwMode="auto">
          <a:xfrm>
            <a:off x="266700" y="76200"/>
            <a:ext cx="486178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 dirty="0">
                <a:solidFill>
                  <a:schemeClr val="bg1"/>
                </a:solidFill>
              </a:rPr>
              <a:t>PLC 12/2016 - Contribuições da ABT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1590304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297878" y="668040"/>
            <a:ext cx="8473982" cy="99636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Um texto do PLC que referende o texto do Anexo II da NR 17 e mantenha as previsões da CLT sobre organização do trabalho em geral, pode dar maior força normativa à regulamentação da atividade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97878" y="1739900"/>
            <a:ext cx="8473982" cy="2197831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chemeClr val="tx2"/>
                </a:solidFill>
                <a:latin typeface="Arial"/>
              </a:rPr>
              <a:t>Um texto de lei de regulamentação da atividade que gere custos adicionais (os quais não poderão ser acomodados pelo setor) resultará inequivocamente: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kern="0" dirty="0">
              <a:solidFill>
                <a:schemeClr val="tx2"/>
              </a:solidFill>
              <a:latin typeface="Arial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kern="0" dirty="0">
                <a:solidFill>
                  <a:schemeClr val="tx2"/>
                </a:solidFill>
                <a:latin typeface="Arial"/>
              </a:rPr>
              <a:t>Em perda de empregos no setor e naqueles com que este se relaciona (na proporção de um emprego em outro setor para cada emprego em Telesserviços) 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kern="0" dirty="0">
                <a:solidFill>
                  <a:schemeClr val="tx2"/>
                </a:solidFill>
                <a:latin typeface="Arial"/>
              </a:rPr>
              <a:t>Redução na distribuição de renda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kern="0" dirty="0">
                <a:solidFill>
                  <a:schemeClr val="tx2"/>
                </a:solidFill>
                <a:latin typeface="Arial"/>
              </a:rPr>
              <a:t>Redução das oportunidades de emprego justamente para os que mais precisam e que hoje estão sem trabalho ou na informalidade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12715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000" b="1" dirty="0">
                <a:solidFill>
                  <a:schemeClr val="bg1"/>
                </a:solidFill>
              </a:rPr>
              <a:t>Conclusão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66700" y="4013231"/>
            <a:ext cx="8505160" cy="260022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O reforço da regulamentação da atividade via Lei Ordinária, dentro do alcance do anexo II da NR 17,  pode ajudar a promover: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kern="0" dirty="0">
              <a:solidFill>
                <a:schemeClr val="accent3">
                  <a:lumMod val="50000"/>
                </a:schemeClr>
              </a:solidFill>
              <a:latin typeface="Arial"/>
            </a:endParaRP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u="sng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Mais empregos </a:t>
            </a:r>
            <a:r>
              <a:rPr lang="pt-BR" sz="1600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- cada emprego no setor gera outro em outro setor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u="sng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Maior distribuição de renda </a:t>
            </a:r>
            <a:r>
              <a:rPr lang="pt-BR" sz="1600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- o setor gera maior distribuição de renda para cada real alocado (além de mais impostos, produção e empregos) do que outros setores, como indústria e agronegócio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pt-BR" sz="1600" u="sng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Maior desenvolvimento regional </a:t>
            </a:r>
            <a:r>
              <a:rPr lang="pt-BR" sz="1600" kern="0" dirty="0">
                <a:solidFill>
                  <a:schemeClr val="accent3">
                    <a:lumMod val="50000"/>
                  </a:schemeClr>
                </a:solidFill>
                <a:latin typeface="Arial"/>
              </a:rPr>
              <a:t>- o setor tem ampliado de forma expressiva a geração de emprego no Nordeste e em cidades de porte médio, gerando mais de 5% dos vínculos em 16 cidades</a:t>
            </a:r>
          </a:p>
        </p:txBody>
      </p:sp>
    </p:spTree>
    <p:extLst>
      <p:ext uri="{BB962C8B-B14F-4D97-AF65-F5344CB8AC3E}">
        <p14:creationId xmlns:p14="http://schemas.microsoft.com/office/powerpoint/2010/main" val="426433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3830638" y="1047750"/>
            <a:ext cx="14827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66700" y="3616325"/>
            <a:ext cx="8496300" cy="2062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Fundada em 1987 por empresas pioneiras em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telesserviços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e tem como missão representar um dos setores que mais empregam no Brasil.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600" dirty="0" err="1">
                <a:latin typeface="Arial" pitchFamily="34" charset="0"/>
                <a:cs typeface="Arial" pitchFamily="34" charset="0"/>
              </a:rPr>
              <a:t>Cocriador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do PROBARE – Programa Brasileiro de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Autoregulamentação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do Setor de Relacionamento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ial" pitchFamily="34" charset="0"/>
                <a:cs typeface="Arial" pitchFamily="34" charset="0"/>
                <a:hlinkClick r:id="rId4"/>
              </a:rPr>
              <a:t>www.abt.org.br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2400" b="1" dirty="0">
                <a:solidFill>
                  <a:schemeClr val="tx2"/>
                </a:solidFill>
              </a:rPr>
              <a:t>		       Resumo da apresentação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24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9034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 dirty="0">
                <a:solidFill>
                  <a:schemeClr val="bg1"/>
                </a:solidFill>
              </a:rPr>
              <a:t>Contribuições da ABT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266700" y="1375668"/>
            <a:ext cx="7526965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 Setor de Telesserviços</a:t>
            </a:r>
          </a:p>
        </p:txBody>
      </p:sp>
      <p:sp>
        <p:nvSpPr>
          <p:cNvPr id="9222" name="Espaço Reservado para Número de Slide 3"/>
          <p:cNvSpPr txBox="1">
            <a:spLocks/>
          </p:cNvSpPr>
          <p:nvPr/>
        </p:nvSpPr>
        <p:spPr bwMode="auto">
          <a:xfrm>
            <a:off x="6996113" y="6642100"/>
            <a:ext cx="21336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ABC8E6A9-D048-4C4B-9641-043D2069308F}" type="slidenum"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2</a:t>
            </a:fld>
            <a:endParaRPr lang="pt-BR" altLang="pt-BR" sz="9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66699" y="2282428"/>
            <a:ext cx="7526966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A regulamentação já existente do trabalho em teleatendimento e telemarketing </a:t>
            </a:r>
          </a:p>
        </p:txBody>
      </p:sp>
      <p:sp>
        <p:nvSpPr>
          <p:cNvPr id="30" name="CaixaDeTexto 29"/>
          <p:cNvSpPr txBox="1"/>
          <p:nvPr/>
        </p:nvSpPr>
        <p:spPr>
          <a:xfrm>
            <a:off x="266699" y="3202799"/>
            <a:ext cx="7526966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PLC 12/2016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59974" y="4769357"/>
            <a:ext cx="770293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/>
          </a:p>
          <a:p>
            <a:r>
              <a:rPr lang="pt-BR" sz="1600" b="1" dirty="0"/>
              <a:t>Apresentação: Cláudio Tartarini</a:t>
            </a:r>
          </a:p>
          <a:p>
            <a:r>
              <a:rPr lang="pt-BR" sz="1600" dirty="0"/>
              <a:t>Advogado e Assessor Jurídico da ABT</a:t>
            </a:r>
          </a:p>
          <a:p>
            <a:r>
              <a:rPr lang="pt-BR" sz="1600" dirty="0"/>
              <a:t>Integrou como líder a Bancada Patronal do Grupo de Trabalho de Tripartite do MTE que elaborou o Anexo II da NR 17 (norma que regulamenta o trabalho em teleatendimento ou telemarketing) </a:t>
            </a:r>
          </a:p>
          <a:p>
            <a:r>
              <a:rPr lang="pt-BR" sz="1600" dirty="0" err="1"/>
              <a:t>Email</a:t>
            </a:r>
            <a:r>
              <a:rPr lang="pt-BR" sz="1600" dirty="0"/>
              <a:t>: claudio@tartarini.com.br  </a:t>
            </a:r>
          </a:p>
          <a:p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266699" y="4080685"/>
            <a:ext cx="7526966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Conclusão</a:t>
            </a:r>
          </a:p>
        </p:txBody>
      </p:sp>
    </p:spTree>
    <p:extLst>
      <p:ext uri="{BB962C8B-B14F-4D97-AF65-F5344CB8AC3E}">
        <p14:creationId xmlns:p14="http://schemas.microsoft.com/office/powerpoint/2010/main" val="256900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4683125" y="877888"/>
            <a:ext cx="4029075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Jornada de trabalho em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endParaRPr lang="pt-BR" i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295275" y="877888"/>
            <a:ext cx="4027488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Perfil dos trabalhadores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endParaRPr lang="pt-BR" i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22" name="Espaço Reservado para Número de Slide 3"/>
          <p:cNvSpPr txBox="1">
            <a:spLocks/>
          </p:cNvSpPr>
          <p:nvPr/>
        </p:nvSpPr>
        <p:spPr bwMode="auto">
          <a:xfrm>
            <a:off x="6996113" y="6642100"/>
            <a:ext cx="21336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ABC8E6A9-D048-4C4B-9641-043D2069308F}" type="slidenum"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3</a:t>
            </a:fld>
            <a:endParaRPr lang="pt-BR" altLang="pt-BR" sz="9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9223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038" y="949325"/>
            <a:ext cx="33337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3" descr="\\appy\c\Clientes\FEBRATEL\Apresentacoes\Painel58\icons\icon_800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088" y="969963"/>
            <a:ext cx="3127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tângulo 32"/>
          <p:cNvSpPr>
            <a:spLocks noChangeArrowheads="1"/>
          </p:cNvSpPr>
          <p:nvPr/>
        </p:nvSpPr>
        <p:spPr bwMode="auto">
          <a:xfrm>
            <a:off x="7050088" y="2060575"/>
            <a:ext cx="1493837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36,4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 semanais</a:t>
            </a:r>
          </a:p>
        </p:txBody>
      </p:sp>
      <p:sp>
        <p:nvSpPr>
          <p:cNvPr id="34" name="Elipse 33"/>
          <p:cNvSpPr/>
          <p:nvPr/>
        </p:nvSpPr>
        <p:spPr>
          <a:xfrm>
            <a:off x="2163763" y="2824163"/>
            <a:ext cx="1079500" cy="1079500"/>
          </a:xfrm>
          <a:prstGeom prst="ellipse">
            <a:avLst/>
          </a:prstGeom>
          <a:solidFill>
            <a:srgbClr val="EC922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Cônjuges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15,2%</a:t>
            </a:r>
          </a:p>
        </p:txBody>
      </p:sp>
      <p:sp>
        <p:nvSpPr>
          <p:cNvPr id="35" name="Elipse 34"/>
          <p:cNvSpPr/>
          <p:nvPr/>
        </p:nvSpPr>
        <p:spPr>
          <a:xfrm>
            <a:off x="542925" y="1981200"/>
            <a:ext cx="1655763" cy="1655763"/>
          </a:xfrm>
          <a:prstGeom prst="ellipse">
            <a:avLst/>
          </a:prstGeom>
          <a:solidFill>
            <a:srgbClr val="467828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Filhos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57,5%</a:t>
            </a:r>
          </a:p>
        </p:txBody>
      </p:sp>
      <p:sp>
        <p:nvSpPr>
          <p:cNvPr id="36" name="Elipse 35"/>
          <p:cNvSpPr/>
          <p:nvPr/>
        </p:nvSpPr>
        <p:spPr>
          <a:xfrm>
            <a:off x="2163763" y="1671638"/>
            <a:ext cx="1079500" cy="1079500"/>
          </a:xfrm>
          <a:prstGeom prst="ellipse">
            <a:avLst/>
          </a:prstGeom>
          <a:solidFill>
            <a:srgbClr val="325A87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Chefes de família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16,0%</a:t>
            </a:r>
          </a:p>
        </p:txBody>
      </p:sp>
      <p:sp>
        <p:nvSpPr>
          <p:cNvPr id="37" name="Elipse 36"/>
          <p:cNvSpPr/>
          <p:nvPr/>
        </p:nvSpPr>
        <p:spPr>
          <a:xfrm>
            <a:off x="3206750" y="2319338"/>
            <a:ext cx="900113" cy="890587"/>
          </a:xfrm>
          <a:prstGeom prst="ellipse">
            <a:avLst/>
          </a:prstGeom>
          <a:solidFill>
            <a:srgbClr val="B2B2B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5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Outros</a:t>
            </a:r>
            <a:endParaRPr lang="pt-BR" sz="1200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11,3%</a:t>
            </a:r>
          </a:p>
        </p:txBody>
      </p:sp>
      <p:sp>
        <p:nvSpPr>
          <p:cNvPr id="9230" name="Retângulo 37"/>
          <p:cNvSpPr>
            <a:spLocks noChangeArrowheads="1"/>
          </p:cNvSpPr>
          <p:nvPr/>
        </p:nvSpPr>
        <p:spPr bwMode="auto">
          <a:xfrm>
            <a:off x="395288" y="3933825"/>
            <a:ext cx="3698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CBO 4223: operadores de telemarketing. </a:t>
            </a:r>
          </a:p>
          <a:p>
            <a:pPr eaLnBrk="1" hangingPunct="1"/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PNAD/IBGE, 2014. Levantamento feito pela LCA Consultores</a:t>
            </a:r>
          </a:p>
        </p:txBody>
      </p:sp>
      <p:sp>
        <p:nvSpPr>
          <p:cNvPr id="9231" name="Espaço Reservado para Conteúdo 6"/>
          <p:cNvSpPr txBox="1">
            <a:spLocks/>
          </p:cNvSpPr>
          <p:nvPr/>
        </p:nvSpPr>
        <p:spPr bwMode="auto">
          <a:xfrm>
            <a:off x="350838" y="6276975"/>
            <a:ext cx="382587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54000" rIns="54000" bIns="54000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Fonte: RAIS/MTE, 2014. 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*Nota: inclui Recursos Humanos e Serviços de Limpeza e Segurança e exclui Serviços Financeiros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5114925" y="2063750"/>
            <a:ext cx="1836738" cy="827088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Jornada de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i="1" kern="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lang="pt-BR" sz="12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Center *</a:t>
            </a:r>
            <a:r>
              <a:rPr lang="pt-BR" sz="8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sz="1200" b="1" i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33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825" y="2276475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CaixaDeTexto 41"/>
          <p:cNvSpPr txBox="1"/>
          <p:nvPr/>
        </p:nvSpPr>
        <p:spPr>
          <a:xfrm>
            <a:off x="5143500" y="2913063"/>
            <a:ext cx="1835150" cy="898525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Jornada de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outras atividades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serviços *</a:t>
            </a:r>
            <a:r>
              <a:rPr lang="pt-BR" sz="8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pt-BR" sz="12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35" name="Retângulo 42"/>
          <p:cNvSpPr>
            <a:spLocks noChangeArrowheads="1"/>
          </p:cNvSpPr>
          <p:nvPr/>
        </p:nvSpPr>
        <p:spPr bwMode="auto">
          <a:xfrm>
            <a:off x="7069138" y="2913063"/>
            <a:ext cx="1493837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42,0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 semanais</a:t>
            </a:r>
          </a:p>
        </p:txBody>
      </p:sp>
      <p:pic>
        <p:nvPicPr>
          <p:cNvPr id="9236" name="Picture 2" descr="\\appy\c\Clientes\FEBRATEL\Apresentacoes\Painel58\icons\icon_1657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3" y="3098800"/>
            <a:ext cx="627062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CaixaDeTexto 44"/>
          <p:cNvSpPr txBox="1"/>
          <p:nvPr/>
        </p:nvSpPr>
        <p:spPr>
          <a:xfrm>
            <a:off x="720725" y="4465638"/>
            <a:ext cx="1835150" cy="644525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Idade Média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i="1" kern="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lang="pt-BR" sz="12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Center</a:t>
            </a:r>
          </a:p>
        </p:txBody>
      </p:sp>
      <p:pic>
        <p:nvPicPr>
          <p:cNvPr id="9238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38" y="4616450"/>
            <a:ext cx="4524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CaixaDeTexto 46"/>
          <p:cNvSpPr txBox="1"/>
          <p:nvPr/>
        </p:nvSpPr>
        <p:spPr>
          <a:xfrm>
            <a:off x="720725" y="5335588"/>
            <a:ext cx="1835150" cy="700087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Idade Média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outras ativ.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serviços*</a:t>
            </a:r>
          </a:p>
        </p:txBody>
      </p:sp>
      <p:pic>
        <p:nvPicPr>
          <p:cNvPr id="9240" name="Picture 2" descr="\\appy\c\Clientes\FEBRATEL\Apresentacoes\Painel58\icons\icon_1657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5464175"/>
            <a:ext cx="627063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1" name="Retângulo 48"/>
          <p:cNvSpPr>
            <a:spLocks noChangeArrowheads="1"/>
          </p:cNvSpPr>
          <p:nvPr/>
        </p:nvSpPr>
        <p:spPr bwMode="auto">
          <a:xfrm>
            <a:off x="2676525" y="4540250"/>
            <a:ext cx="14938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9242" name="Retângulo 49"/>
          <p:cNvSpPr>
            <a:spLocks noChangeArrowheads="1"/>
          </p:cNvSpPr>
          <p:nvPr/>
        </p:nvSpPr>
        <p:spPr bwMode="auto">
          <a:xfrm>
            <a:off x="2717800" y="5438775"/>
            <a:ext cx="149383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9243" name="Espaço Reservado para Conteúdo 6"/>
          <p:cNvSpPr txBox="1">
            <a:spLocks/>
          </p:cNvSpPr>
          <p:nvPr/>
        </p:nvSpPr>
        <p:spPr bwMode="auto">
          <a:xfrm>
            <a:off x="4778375" y="4048125"/>
            <a:ext cx="382587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54000" rIns="54000" bIns="54000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Fonte: RAIS/MTE, 2014. 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 1: Inclui trabalhadores com jornada de 8 horas na área administrativa, financeira e comercial, pois a jornada do trabalhador da atividade de </a:t>
            </a:r>
            <a:r>
              <a:rPr lang="pt-BR" altLang="pt-B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telesserviços</a:t>
            </a: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é de 6 horas diárias ou 36 semanais.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 2: inclui Recursos Humanos e Serviços de Limpeza e Segurança e exclui Serviços Financeiros.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4683125" y="704850"/>
            <a:ext cx="4098925" cy="973138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Evolução do emprego regional do setor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r>
              <a:rPr lang="pt-BR" kern="0" dirty="0">
                <a:solidFill>
                  <a:srgbClr val="000000"/>
                </a:solidFill>
                <a:latin typeface="Arial"/>
              </a:rPr>
              <a:t> (2006 a 2015)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306388" y="727075"/>
            <a:ext cx="4075112" cy="950913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Participação regional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r>
              <a:rPr lang="pt-BR" kern="0" dirty="0">
                <a:solidFill>
                  <a:srgbClr val="000000"/>
                </a:solidFill>
                <a:latin typeface="Arial"/>
              </a:rPr>
              <a:t> no total de empregos formais (2015)</a:t>
            </a:r>
          </a:p>
        </p:txBody>
      </p:sp>
      <p:sp>
        <p:nvSpPr>
          <p:cNvPr id="10246" name="Espaço Reservado para Número de Slide 2"/>
          <p:cNvSpPr txBox="1">
            <a:spLocks/>
          </p:cNvSpPr>
          <p:nvPr/>
        </p:nvSpPr>
        <p:spPr bwMode="auto">
          <a:xfrm>
            <a:off x="7231063" y="6665913"/>
            <a:ext cx="18986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BADE684A-B4C7-46DA-8D28-F1803F3C28DF}" type="slidenum">
              <a:rPr lang="pt-BR" altLang="pt-BR" sz="900">
                <a:solidFill>
                  <a:srgbClr val="595959"/>
                </a:solidFill>
                <a:latin typeface="Arial" panose="020B0604020202020204" pitchFamily="34" charset="0"/>
              </a:rPr>
              <a:pPr algn="r" eaLnBrk="1" hangingPunct="1"/>
              <a:t>4</a:t>
            </a:fld>
            <a:endParaRPr lang="pt-BR" altLang="pt-BR" sz="90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3" name="Gráfico 52"/>
          <p:cNvGraphicFramePr>
            <a:graphicFrameLocks/>
          </p:cNvGraphicFramePr>
          <p:nvPr/>
        </p:nvGraphicFramePr>
        <p:xfrm>
          <a:off x="4935886" y="1754839"/>
          <a:ext cx="3945747" cy="2306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4" name="Retângulo 53"/>
          <p:cNvSpPr/>
          <p:nvPr/>
        </p:nvSpPr>
        <p:spPr>
          <a:xfrm>
            <a:off x="4991100" y="4000500"/>
            <a:ext cx="3835400" cy="2120900"/>
          </a:xfrm>
          <a:prstGeom prst="rect">
            <a:avLst/>
          </a:prstGeom>
          <a:solidFill>
            <a:srgbClr val="B2B2B2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73025" eaLnBrk="1" fontAlgn="auto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C</a:t>
            </a:r>
            <a:r>
              <a:rPr lang="pt-BR" sz="1600" kern="0" dirty="0" err="1">
                <a:solidFill>
                  <a:srgbClr val="000000"/>
                </a:solidFill>
                <a:latin typeface="Arial"/>
              </a:rPr>
              <a:t>rescimento</a:t>
            </a:r>
            <a:r>
              <a:rPr lang="pt-BR" sz="1600" kern="0" dirty="0">
                <a:solidFill>
                  <a:srgbClr val="000000"/>
                </a:solidFill>
                <a:latin typeface="Arial"/>
              </a:rPr>
              <a:t> expressivo do emprego no Nordeste:</a:t>
            </a:r>
          </a:p>
          <a:p>
            <a:pPr marL="631825" lvl="1" indent="-285750" eaLnBrk="1" fontAlgn="auto" hangingPunct="1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crescimento anual médio de 19,1% desde 2006, dobrando sua participação relativa (de 12% para 24%)</a:t>
            </a:r>
          </a:p>
        </p:txBody>
      </p:sp>
      <p:sp>
        <p:nvSpPr>
          <p:cNvPr id="10249" name="Retângulo 54"/>
          <p:cNvSpPr>
            <a:spLocks noChangeArrowheads="1"/>
          </p:cNvSpPr>
          <p:nvPr/>
        </p:nvSpPr>
        <p:spPr bwMode="auto">
          <a:xfrm>
            <a:off x="5018088" y="6199188"/>
            <a:ext cx="342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</a:rPr>
              <a:t>Nota: CNAE considerada 822 – Atividades de teleatendimento.</a:t>
            </a:r>
          </a:p>
          <a:p>
            <a:pPr eaLnBrk="1" hangingPunct="1"/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</a:rPr>
              <a:t>Fonte: RAIS/MTE. Levantamento feito pela LCA Consultores. </a:t>
            </a:r>
          </a:p>
        </p:txBody>
      </p:sp>
      <p:grpSp>
        <p:nvGrpSpPr>
          <p:cNvPr id="10250" name="Grupo 7"/>
          <p:cNvGrpSpPr>
            <a:grpSpLocks/>
          </p:cNvGrpSpPr>
          <p:nvPr/>
        </p:nvGrpSpPr>
        <p:grpSpPr bwMode="auto">
          <a:xfrm>
            <a:off x="681038" y="1733550"/>
            <a:ext cx="3094037" cy="2444750"/>
            <a:chOff x="134538" y="1412776"/>
            <a:chExt cx="3645374" cy="3207939"/>
          </a:xfrm>
        </p:grpSpPr>
        <p:pic>
          <p:nvPicPr>
            <p:cNvPr id="10252" name="Imagem 5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449" b="12956"/>
            <a:stretch>
              <a:fillRect/>
            </a:stretch>
          </p:blipFill>
          <p:spPr bwMode="auto">
            <a:xfrm>
              <a:off x="494578" y="1412776"/>
              <a:ext cx="3285334" cy="3207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Imagem 5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t="53397" r="70865" b="23518"/>
            <a:stretch>
              <a:fillRect/>
            </a:stretch>
          </p:blipFill>
          <p:spPr bwMode="auto">
            <a:xfrm>
              <a:off x="134538" y="3320988"/>
              <a:ext cx="1413126" cy="1074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9" name="Retângulo 58"/>
          <p:cNvSpPr/>
          <p:nvPr/>
        </p:nvSpPr>
        <p:spPr>
          <a:xfrm>
            <a:off x="539750" y="4227513"/>
            <a:ext cx="4060825" cy="23971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Cidades com maior participação do setor em relação a todos os vínculos de trabalho privados: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1ª São Gonçalo do Amarante (RN): 23%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2ª: Poá (SP): 19%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3ª: Taboão da Serra (SP): 19%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Setor representa &gt;5% dos vínculos em 16 cidades.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Emprega 2,8% dos trabalhos privados em São Paulo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1048045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Emprega trabalhadores que encontram maior dificuldade para recolocação em outras atividades formais, 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especialmente 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em momentos de crise ou recuperação econômica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400" dirty="0">
              <a:solidFill>
                <a:srgbClr val="FF0000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Qualifica jovens</a:t>
            </a:r>
            <a:r>
              <a:rPr lang="pt-BR" altLang="pt-BR" sz="1400" dirty="0">
                <a:solidFill>
                  <a:srgbClr val="325A87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promovendo sua 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ascensão social </a:t>
            </a:r>
            <a:r>
              <a:rPr lang="pt-BR" altLang="pt-BR" sz="1400" dirty="0">
                <a:solidFill>
                  <a:srgbClr val="325A87"/>
                </a:solidFill>
                <a:latin typeface="Arial" panose="020B0604020202020204" pitchFamily="34" charset="0"/>
              </a:rPr>
              <a:t>e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 melhorando sua empregabilidade em outros setores </a:t>
            </a:r>
            <a:r>
              <a:rPr lang="pt-BR" altLang="pt-BR" sz="1400" dirty="0">
                <a:latin typeface="Arial" panose="020B0604020202020204" pitchFamily="34" charset="0"/>
              </a:rPr>
              <a:t>(conforme aponta pesquisa espontânea realizada pela ABT em 2015 e 2016 nos quais os trabalhadores afirmaram que pediram o desligamento em face de proposta de emprego com maior remuneração)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400" dirty="0"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Emprega em jornada reduzida, o que reflete em maior quantidade de 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empregados que podem continuar estudando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, reforçando o papel do setor para viabilizar a </a:t>
            </a:r>
            <a:r>
              <a:rPr lang="pt-BR" altLang="pt-BR" sz="1400" b="1" dirty="0">
                <a:solidFill>
                  <a:srgbClr val="325A87"/>
                </a:solidFill>
                <a:latin typeface="Arial" panose="020B0604020202020204" pitchFamily="34" charset="0"/>
              </a:rPr>
              <a:t>qualificação do trabalhador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400" b="1" dirty="0">
              <a:solidFill>
                <a:srgbClr val="325A87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Tem participação relevante e crescente na 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região Nordeste e em cidades de médio porte</a:t>
            </a:r>
            <a:r>
              <a:rPr lang="pt-BR" altLang="pt-BR" sz="1400" b="1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favorecendo a descentralização do mercado do trabalho, com 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a geração do emprego regional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400" b="1" dirty="0">
              <a:solidFill>
                <a:srgbClr val="325A87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Tem fundamental contribuição para a vida do trabalhador, especialmente 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na geração de emprego e renda para aqueles que mais estão sofrendo com a crise, jovens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 em regiões com menores alternativas de emprego em face da menor diversidade econômica (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como no Nordeste ou em cidades de médio porte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pt-BR" altLang="pt-BR" sz="1400" dirty="0">
                <a:latin typeface="Arial" panose="020B0604020202020204" pitchFamily="34" charset="0"/>
              </a:rPr>
              <a:t>Tem também papel fundamental na geração de</a:t>
            </a:r>
            <a:r>
              <a:rPr lang="pt-BR" altLang="pt-BR" sz="14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pt-BR" altLang="pt-BR" sz="1400" b="1" dirty="0">
                <a:solidFill>
                  <a:schemeClr val="tx2"/>
                </a:solidFill>
                <a:latin typeface="Arial" panose="020B0604020202020204" pitchFamily="34" charset="0"/>
              </a:rPr>
              <a:t>emprego em grandes cidades</a:t>
            </a:r>
            <a:r>
              <a:rPr lang="pt-BR" altLang="pt-BR" sz="1400" dirty="0">
                <a:solidFill>
                  <a:srgbClr val="000000"/>
                </a:solidFill>
                <a:latin typeface="Arial" panose="020B0604020202020204" pitchFamily="34" charset="0"/>
              </a:rPr>
              <a:t>, como na Cidade de São Paulo.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274638" y="696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74638" y="620713"/>
            <a:ext cx="8580437" cy="5913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Os dados apresentados demonstram que o Setor de Telesserviços: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76225" y="5972433"/>
            <a:ext cx="8578850" cy="72707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Em suma:  O setor de </a:t>
            </a:r>
            <a:r>
              <a:rPr lang="pt-BR" b="0" kern="0" dirty="0" err="1">
                <a:solidFill>
                  <a:schemeClr val="bg1"/>
                </a:solidFill>
                <a:latin typeface="Arial"/>
              </a:rPr>
              <a:t>telesserviços</a:t>
            </a:r>
            <a:r>
              <a:rPr lang="pt-BR" b="0" kern="0" dirty="0">
                <a:solidFill>
                  <a:schemeClr val="bg1"/>
                </a:solidFill>
                <a:latin typeface="Arial"/>
              </a:rPr>
              <a:t> </a:t>
            </a:r>
            <a:r>
              <a:rPr lang="pt-BR" kern="0" dirty="0">
                <a:solidFill>
                  <a:schemeClr val="bg1"/>
                </a:solidFill>
                <a:latin typeface="Arial"/>
              </a:rPr>
              <a:t>gera renda e emprego formal para quem mais precisa</a:t>
            </a:r>
          </a:p>
        </p:txBody>
      </p:sp>
    </p:spTree>
    <p:extLst>
      <p:ext uri="{BB962C8B-B14F-4D97-AF65-F5344CB8AC3E}">
        <p14:creationId xmlns:p14="http://schemas.microsoft.com/office/powerpoint/2010/main" val="97876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315603" y="103251"/>
            <a:ext cx="66250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 – A crise e o papel do setor na recuperação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4263656" y="641054"/>
            <a:ext cx="4465675" cy="99636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Por ser intensivo em mão de obra, setor é mais vulnerável à combinação de inflação alta e queda da atividade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13046" y="669850"/>
            <a:ext cx="4075112" cy="967564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Setor de Telesserviços foi duramente afetado pela crise</a:t>
            </a:r>
          </a:p>
        </p:txBody>
      </p:sp>
      <p:sp>
        <p:nvSpPr>
          <p:cNvPr id="10246" name="Espaço Reservado para Número de Slide 2"/>
          <p:cNvSpPr txBox="1">
            <a:spLocks/>
          </p:cNvSpPr>
          <p:nvPr/>
        </p:nvSpPr>
        <p:spPr bwMode="auto">
          <a:xfrm>
            <a:off x="7231063" y="6665913"/>
            <a:ext cx="18986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BADE684A-B4C7-46DA-8D28-F1803F3C28DF}" type="slidenum">
              <a:rPr lang="pt-BR" altLang="pt-BR" sz="900">
                <a:solidFill>
                  <a:srgbClr val="595959"/>
                </a:solidFill>
                <a:latin typeface="Arial" panose="020B0604020202020204" pitchFamily="34" charset="0"/>
              </a:rPr>
              <a:pPr algn="r" eaLnBrk="1" hangingPunct="1"/>
              <a:t>6</a:t>
            </a:fld>
            <a:endParaRPr lang="pt-BR" altLang="pt-BR" sz="90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14" name="Espaço Reservado para Texto 1"/>
          <p:cNvSpPr txBox="1">
            <a:spLocks/>
          </p:cNvSpPr>
          <p:nvPr/>
        </p:nvSpPr>
        <p:spPr>
          <a:xfrm>
            <a:off x="0" y="1721665"/>
            <a:ext cx="8964000" cy="17714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pt-BR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5600" indent="-1841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pt-BR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pt-BR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pt-BR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4875" indent="-182563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lang="pt-BR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pt-BR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 </a:t>
            </a:r>
            <a:r>
              <a:rPr lang="pt-BR" b="1" dirty="0">
                <a:solidFill>
                  <a:srgbClr val="325A87"/>
                </a:solidFill>
              </a:rPr>
              <a:t>emprego formal 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no setor de </a:t>
            </a:r>
            <a:r>
              <a:rPr kumimoji="0" lang="pt-BR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telesserviços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interrompeu tendência de crescimento intenso desde 2006 e </a:t>
            </a:r>
            <a:r>
              <a:rPr lang="pt-BR" b="1" dirty="0">
                <a:solidFill>
                  <a:srgbClr val="325A87"/>
                </a:solidFill>
              </a:rPr>
              <a:t>recuou 5,3% 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entre 2014 e 2015 (desempenho </a:t>
            </a:r>
            <a:r>
              <a:rPr lang="pt-BR" b="1" dirty="0">
                <a:solidFill>
                  <a:srgbClr val="325A87"/>
                </a:solidFill>
              </a:rPr>
              <a:t>pior que o recuo do emprego privado formal total, de -3,5% 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no mesmo período)</a:t>
            </a:r>
          </a:p>
          <a:p>
            <a:pPr marL="171450" marR="0" lvl="1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Salários podem chegar a até 81% dos gastos das empresas, e estes</a:t>
            </a:r>
            <a:r>
              <a:rPr kumimoji="0" lang="pt-BR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custos tendem a ser</a:t>
            </a:r>
            <a:r>
              <a:rPr kumimoji="0" lang="pt-BR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influenciados</a:t>
            </a:r>
            <a:r>
              <a:rPr kumimoji="0" lang="pt-BR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pt-BR" b="1" i="0" u="none" strike="noStrike" kern="1200" cap="none" spc="0" normalizeH="0" baseline="0" noProof="0" dirty="0">
                <a:ln>
                  <a:noFill/>
                </a:ln>
                <a:solidFill>
                  <a:srgbClr val="325A87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pela política de valorização real do salário mínimo </a:t>
            </a:r>
            <a:endParaRPr kumimoji="0" lang="pt-BR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190730" y="6215201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Nota: dez 2007 = 100.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Fontes: IBGE e MTE. Elaboração: LCA Consultores. 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315603" y="3376225"/>
            <a:ext cx="3872555" cy="310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400" b="1" dirty="0">
                <a:solidFill>
                  <a:srgbClr val="000000"/>
                </a:solidFill>
                <a:latin typeface="Arial"/>
              </a:rPr>
              <a:t>Evolução do Salário Mínimo x IPCA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691480" y="6263194"/>
            <a:ext cx="3108543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Fontes: </a:t>
            </a:r>
            <a:r>
              <a:rPr lang="pt-BR" sz="900" dirty="0" err="1">
                <a:solidFill>
                  <a:srgbClr val="000000"/>
                </a:solidFill>
                <a:latin typeface="Arial"/>
              </a:rPr>
              <a:t>IPEAData</a:t>
            </a:r>
            <a:r>
              <a:rPr lang="pt-BR" sz="900" dirty="0">
                <a:solidFill>
                  <a:srgbClr val="000000"/>
                </a:solidFill>
                <a:latin typeface="Arial"/>
              </a:rPr>
              <a:t> e ABT. Elaboração: LCA Consultores. </a:t>
            </a:r>
          </a:p>
        </p:txBody>
      </p:sp>
      <p:sp>
        <p:nvSpPr>
          <p:cNvPr id="18" name="Espaço Reservado para Conteúdo 2"/>
          <p:cNvSpPr txBox="1">
            <a:spLocks/>
          </p:cNvSpPr>
          <p:nvPr/>
        </p:nvSpPr>
        <p:spPr>
          <a:xfrm>
            <a:off x="4834744" y="3372954"/>
            <a:ext cx="4211637" cy="651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800" indent="-17780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 typeface="Wingdings 3" pitchFamily="18" charset="2"/>
              <a:buChar char=""/>
              <a:defRPr lang="pt-BR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5600" indent="-18415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 lang="pt-BR"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2563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20725" indent="-168275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4875" indent="-182563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Projeção da inflação de custos do setor e da economia entre 2015 e 2018</a:t>
            </a:r>
            <a:endParaRPr kumimoji="0" lang="pt-BR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9" name="Imagem 18"/>
          <p:cNvPicPr/>
          <p:nvPr>
            <p:extLst>
              <p:ext uri="{D42A27DB-BD31-4B8C-83A1-F6EECF244321}">
                <p14:modId xmlns:p14="http://schemas.microsoft.com/office/powerpoint/2010/main" val="233326764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173844" y="3635744"/>
            <a:ext cx="4213225" cy="2687638"/>
          </a:xfrm>
          <a:prstGeom prst="rect">
            <a:avLst/>
          </a:prstGeom>
        </p:spPr>
      </p:pic>
      <p:pic>
        <p:nvPicPr>
          <p:cNvPr id="20" name="Imagem 19"/>
          <p:cNvPicPr/>
          <p:nvPr>
            <p:extLst>
              <p:ext uri="{D42A27DB-BD31-4B8C-83A1-F6EECF244321}">
                <p14:modId xmlns:p14="http://schemas.microsoft.com/office/powerpoint/2010/main" val="2953089300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737906" y="3772269"/>
            <a:ext cx="4249738" cy="232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190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66250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 – A crise e o papel do setor na recuperação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13046" y="669850"/>
            <a:ext cx="8850954" cy="63261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Telesserviços pode ajudar retomada do crescimento econômico através da maior geração de emprego e renda que outros setores</a:t>
            </a:r>
          </a:p>
        </p:txBody>
      </p:sp>
      <p:sp>
        <p:nvSpPr>
          <p:cNvPr id="10246" name="Espaço Reservado para Número de Slide 2"/>
          <p:cNvSpPr txBox="1">
            <a:spLocks/>
          </p:cNvSpPr>
          <p:nvPr/>
        </p:nvSpPr>
        <p:spPr bwMode="auto">
          <a:xfrm>
            <a:off x="7231063" y="6665913"/>
            <a:ext cx="18986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BADE684A-B4C7-46DA-8D28-F1803F3C28DF}" type="slidenum">
              <a:rPr lang="pt-BR" altLang="pt-BR" sz="900">
                <a:solidFill>
                  <a:srgbClr val="595959"/>
                </a:solidFill>
                <a:latin typeface="Arial" panose="020B0604020202020204" pitchFamily="34" charset="0"/>
              </a:rPr>
              <a:pPr algn="r" eaLnBrk="1" hangingPunct="1"/>
              <a:t>7</a:t>
            </a:fld>
            <a:endParaRPr lang="pt-BR" altLang="pt-BR" sz="90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8398"/>
            <a:ext cx="8964000" cy="5762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48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1101207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74638" y="620713"/>
            <a:ext cx="8580437" cy="5913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Os dados apresentados demonstram que: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66700" y="4401879"/>
            <a:ext cx="8578850" cy="235972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Em suma: 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Qualquer mudança na regulamentação do setor que gere custos pode gerar aumento do desemprego de quem mais precisa dele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AutoNum type="arabicParenR"/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Políticas públicas apropriadas podem promover a rápida e eficiente distribuição de renda através do setor de </a:t>
            </a:r>
            <a:r>
              <a:rPr lang="pt-BR" b="0" kern="0" dirty="0" err="1">
                <a:solidFill>
                  <a:schemeClr val="bg1"/>
                </a:solidFill>
                <a:latin typeface="Arial"/>
              </a:rPr>
              <a:t>telesserviços</a:t>
            </a:r>
            <a:r>
              <a:rPr lang="pt-BR" b="0" kern="0" dirty="0">
                <a:solidFill>
                  <a:schemeClr val="bg1"/>
                </a:solidFill>
                <a:latin typeface="Arial"/>
              </a:rPr>
              <a:t>  e contribuir com a retomada do crescimento do emprego formal, o que é especialmente importante para os jovens e para os que hoje estão na informalidade ou sem emprego</a:t>
            </a:r>
            <a:endParaRPr lang="pt-BR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86157" y="3488678"/>
            <a:ext cx="8283682" cy="788942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Por outro lado, o Telesserviços pode ajudar na maior </a:t>
            </a:r>
            <a:r>
              <a:rPr lang="pt-BR" sz="1600" u="sng" kern="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geração de emprego e renda </a:t>
            </a:r>
            <a:r>
              <a:rPr lang="pt-BR" sz="1600" kern="0" dirty="0">
                <a:solidFill>
                  <a:schemeClr val="accent6">
                    <a:lumMod val="75000"/>
                  </a:schemeClr>
                </a:solidFill>
                <a:latin typeface="Arial"/>
              </a:rPr>
              <a:t>do que seria possível através de outros setores (como agropecuária e indústria), o que ajudará inclusive na retomada do consumo e do crescimento econômico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0874" y="1283458"/>
            <a:ext cx="8218967" cy="63261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O emprego no setor sofreu com a crise mais que a média do resto da economia (queda de 5,3% entre 2014 e 2015) 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66250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 – A crise e o papel do setor na recuperação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50872" y="1981731"/>
            <a:ext cx="8218967" cy="688286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Os custos do setor estão concentrados em folha de pagamento (até 81%) e seus demais custos devem continuar a subir acima da inflação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50872" y="2751254"/>
            <a:ext cx="8218967" cy="688286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u="sng" kern="0" dirty="0">
                <a:solidFill>
                  <a:schemeClr val="tx2"/>
                </a:solidFill>
                <a:latin typeface="Arial"/>
              </a:rPr>
              <a:t>O setor não tem como acomodar aumento de custos</a:t>
            </a:r>
            <a:r>
              <a:rPr lang="pt-BR" sz="1600" kern="0" dirty="0">
                <a:solidFill>
                  <a:schemeClr val="tx2"/>
                </a:solidFill>
                <a:latin typeface="Arial"/>
              </a:rPr>
              <a:t>, </a:t>
            </a:r>
            <a:r>
              <a:rPr lang="pt-BR" sz="1600" u="sng" kern="0" dirty="0">
                <a:solidFill>
                  <a:schemeClr val="tx2"/>
                </a:solidFill>
                <a:latin typeface="Arial"/>
              </a:rPr>
              <a:t>sem resultar em perda ainda maior de empregos </a:t>
            </a:r>
            <a:r>
              <a:rPr lang="pt-BR" sz="1600" kern="0" dirty="0">
                <a:solidFill>
                  <a:schemeClr val="tx2"/>
                </a:solidFill>
                <a:latin typeface="Arial"/>
              </a:rPr>
              <a:t>e a decorrente </a:t>
            </a:r>
            <a:r>
              <a:rPr lang="pt-BR" sz="1600" u="sng" kern="0" dirty="0">
                <a:solidFill>
                  <a:schemeClr val="tx2"/>
                </a:solidFill>
                <a:latin typeface="Arial"/>
              </a:rPr>
              <a:t>redução de distribuição de renda </a:t>
            </a:r>
          </a:p>
        </p:txBody>
      </p:sp>
    </p:spTree>
    <p:extLst>
      <p:ext uri="{BB962C8B-B14F-4D97-AF65-F5344CB8AC3E}">
        <p14:creationId xmlns:p14="http://schemas.microsoft.com/office/powerpoint/2010/main" val="3200289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984250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4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168313" y="69613"/>
            <a:ext cx="79796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A regulamentação já existente do trabalho em teleatendimento e telemarketing 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66700" y="5784616"/>
            <a:ext cx="8578850" cy="81315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b="0" kern="0" dirty="0">
              <a:solidFill>
                <a:schemeClr val="bg1"/>
              </a:solidFill>
              <a:latin typeface="Arial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Em suma:  Já há forte regulação do trabalho em teleatendimento e telemarketing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7" name="Retângulo: Cantos Arredondados 6"/>
          <p:cNvSpPr/>
          <p:nvPr/>
        </p:nvSpPr>
        <p:spPr>
          <a:xfrm>
            <a:off x="2626243" y="777853"/>
            <a:ext cx="6293920" cy="486803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2"/>
                </a:solidFill>
              </a:rPr>
              <a:t>Anexo II da NR 17</a:t>
            </a:r>
          </a:p>
          <a:p>
            <a:pPr algn="ctr"/>
            <a:endParaRPr lang="pt-BR" sz="1600" b="1" dirty="0">
              <a:solidFill>
                <a:schemeClr val="tx2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 - Norma específica e detalhada para proteção ao trabalhador em teleatendimento e telemarketing e que foi negociada em consenso entre Governo, Centrais Sindicais e Sindicatos dos trabalhadores da categoria e representação patronal. </a:t>
            </a:r>
          </a:p>
          <a:p>
            <a:endParaRPr lang="pt-BR" sz="800" dirty="0">
              <a:solidFill>
                <a:schemeClr val="tx1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- Esse norma é reconhecida por especialistas em segurança e saúde como uma das mais modernas no país e no mundo para a proteção de uma categoria de trabalhadores.</a:t>
            </a:r>
          </a:p>
          <a:p>
            <a:endParaRPr lang="pt-BR" sz="800" dirty="0">
              <a:solidFill>
                <a:schemeClr val="tx1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- Regulamenta mobiliário, organização dos trabalho e normas de segurança e saúde em geral</a:t>
            </a:r>
          </a:p>
          <a:p>
            <a:endParaRPr lang="pt-BR" sz="800" dirty="0">
              <a:solidFill>
                <a:schemeClr val="tx1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- Regulamenta, por exemplo: tempo limite de atendimento (limite que também restringe a jornada), pausas, reafirmação de regras gerais da CLT (trabalho aos domingos e feriados, jornada, horas extraordinárias), níveis de ruído e temperatura, capacitação em segurança e saúde e programas de saúde e prevenção de riscos.  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2" name="Retângulo: Cantos Arredondados 11"/>
          <p:cNvSpPr/>
          <p:nvPr/>
        </p:nvSpPr>
        <p:spPr>
          <a:xfrm>
            <a:off x="266700" y="781206"/>
            <a:ext cx="2208030" cy="4864682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tx2"/>
                </a:solidFill>
              </a:rPr>
              <a:t>CLT</a:t>
            </a:r>
          </a:p>
          <a:p>
            <a:pPr algn="ctr"/>
            <a:endParaRPr lang="pt-BR" sz="1600" dirty="0">
              <a:solidFill>
                <a:schemeClr val="tx1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- Normas gerais sobre organização do trabalho, havendo forte experiência na sua aplicação, inclusive  jurisprudencial </a:t>
            </a:r>
          </a:p>
          <a:p>
            <a:endParaRPr lang="pt-BR" sz="1600" dirty="0">
              <a:solidFill>
                <a:schemeClr val="tx1"/>
              </a:solidFill>
            </a:endParaRPr>
          </a:p>
          <a:p>
            <a:r>
              <a:rPr lang="pt-BR" sz="1600" dirty="0">
                <a:solidFill>
                  <a:schemeClr val="tx1"/>
                </a:solidFill>
              </a:rPr>
              <a:t>- Horas extraordinárias e trabalho aos domingos e feriados  são matérias regulada pela CLT nos artigos 61, 67 e 68.</a:t>
            </a:r>
          </a:p>
          <a:p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STITUCIONAL">
    <a:dk1>
      <a:srgbClr val="000000"/>
    </a:dk1>
    <a:lt1>
      <a:srgbClr val="FFFFFF"/>
    </a:lt1>
    <a:dk2>
      <a:srgbClr val="848C65"/>
    </a:dk2>
    <a:lt2>
      <a:srgbClr val="DCDCC8"/>
    </a:lt2>
    <a:accent1>
      <a:srgbClr val="9CBAE2"/>
    </a:accent1>
    <a:accent2>
      <a:srgbClr val="325A87"/>
    </a:accent2>
    <a:accent3>
      <a:srgbClr val="B2B2B2"/>
    </a:accent3>
    <a:accent4>
      <a:srgbClr val="467828"/>
    </a:accent4>
    <a:accent5>
      <a:srgbClr val="BCD258"/>
    </a:accent5>
    <a:accent6>
      <a:srgbClr val="EC922E"/>
    </a:accent6>
    <a:hlink>
      <a:srgbClr val="848C65"/>
    </a:hlink>
    <a:folHlink>
      <a:srgbClr val="BEBEBE"/>
    </a:folHlink>
  </a:clrScheme>
  <a:fontScheme name="Escritório Clássico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32583</TotalTime>
  <Words>1970</Words>
  <Application>Microsoft Office PowerPoint</Application>
  <PresentationFormat>Apresentação na tela (4:3)</PresentationFormat>
  <Paragraphs>198</Paragraphs>
  <Slides>14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Calibri</vt:lpstr>
      <vt:lpstr>Arial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villasboas</dc:creator>
  <cp:lastModifiedBy>Claudio</cp:lastModifiedBy>
  <cp:revision>915</cp:revision>
  <dcterms:created xsi:type="dcterms:W3CDTF">2011-10-20T12:17:56Z</dcterms:created>
  <dcterms:modified xsi:type="dcterms:W3CDTF">2016-11-15T19:56:03Z</dcterms:modified>
</cp:coreProperties>
</file>