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14" r:id="rId2"/>
    <p:sldId id="318" r:id="rId3"/>
    <p:sldId id="320" r:id="rId4"/>
    <p:sldId id="319" r:id="rId5"/>
    <p:sldId id="322" r:id="rId6"/>
    <p:sldId id="328" r:id="rId7"/>
    <p:sldId id="321" r:id="rId8"/>
    <p:sldId id="279" r:id="rId9"/>
    <p:sldId id="323" r:id="rId10"/>
    <p:sldId id="326" r:id="rId11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47" autoAdjust="0"/>
    <p:restoredTop sz="90667" autoAdjust="0"/>
  </p:normalViewPr>
  <p:slideViewPr>
    <p:cSldViewPr>
      <p:cViewPr varScale="1">
        <p:scale>
          <a:sx n="66" d="100"/>
          <a:sy n="66" d="100"/>
        </p:scale>
        <p:origin x="-66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481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FDD6579C-5F7A-4F00-B624-7EB26E113E1A}" type="datetimeFigureOut">
              <a:rPr lang="pt-BR"/>
              <a:pPr>
                <a:defRPr/>
              </a:pPr>
              <a:t>07/10/2015</a:t>
            </a:fld>
            <a:endParaRPr lang="pt-BR"/>
          </a:p>
        </p:txBody>
      </p:sp>
      <p:sp>
        <p:nvSpPr>
          <p:cNvPr id="3482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482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2EFFF0E-0EF6-46B6-87C3-2A59FB266BB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31682792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D38ADB65-4561-4110-8EE6-EAA34C6C9F67}" type="datetimeFigureOut">
              <a:rPr lang="pt-BR"/>
              <a:pPr>
                <a:defRPr/>
              </a:pPr>
              <a:t>07/10/2015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7859063-C418-4F92-8F88-E0F3F22131C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4445530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8434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8435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D1AD62C7-CDBD-41B3-B2A4-7BA569C21BA3}" type="slidenum">
              <a:rPr lang="pt-BR" altLang="pt-BR" sz="1200"/>
              <a:pPr/>
              <a:t>1</a:t>
            </a:fld>
            <a:endParaRPr lang="pt-BR" altLang="pt-BR" sz="1200"/>
          </a:p>
        </p:txBody>
      </p:sp>
    </p:spTree>
    <p:extLst>
      <p:ext uri="{BB962C8B-B14F-4D97-AF65-F5344CB8AC3E}">
        <p14:creationId xmlns:p14="http://schemas.microsoft.com/office/powerpoint/2010/main" xmlns="" val="2968385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xmlns="" val="4162603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0482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20483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B84405B9-F4EE-4B63-B592-4CE26774A0F0}" type="slidenum">
              <a:rPr lang="pt-BR" altLang="pt-BR" sz="1200"/>
              <a:pPr/>
              <a:t>2</a:t>
            </a:fld>
            <a:endParaRPr lang="pt-BR" altLang="pt-BR" sz="1200"/>
          </a:p>
        </p:txBody>
      </p:sp>
    </p:spTree>
    <p:extLst>
      <p:ext uri="{BB962C8B-B14F-4D97-AF65-F5344CB8AC3E}">
        <p14:creationId xmlns:p14="http://schemas.microsoft.com/office/powerpoint/2010/main" xmlns="" val="1696714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253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2253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3A362073-A057-43AB-939D-CB22D650AC96}" type="slidenum">
              <a:rPr lang="pt-BR" altLang="pt-BR" sz="1200"/>
              <a:pPr/>
              <a:t>3</a:t>
            </a:fld>
            <a:endParaRPr lang="pt-BR" altLang="pt-BR" sz="1200"/>
          </a:p>
        </p:txBody>
      </p:sp>
    </p:spTree>
    <p:extLst>
      <p:ext uri="{BB962C8B-B14F-4D97-AF65-F5344CB8AC3E}">
        <p14:creationId xmlns:p14="http://schemas.microsoft.com/office/powerpoint/2010/main" xmlns="" val="1540517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578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24579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217B4DF1-D653-4443-A134-FA6CAFCC5BA0}" type="slidenum">
              <a:rPr lang="pt-BR" altLang="pt-BR" sz="1200"/>
              <a:pPr/>
              <a:t>4</a:t>
            </a:fld>
            <a:endParaRPr lang="pt-BR" altLang="pt-BR" sz="1200"/>
          </a:p>
        </p:txBody>
      </p:sp>
    </p:spTree>
    <p:extLst>
      <p:ext uri="{BB962C8B-B14F-4D97-AF65-F5344CB8AC3E}">
        <p14:creationId xmlns:p14="http://schemas.microsoft.com/office/powerpoint/2010/main" xmlns="" val="1005174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626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26627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D0D60E70-9EFF-4B7B-BD2C-CE0C174245A9}" type="slidenum">
              <a:rPr lang="pt-BR" altLang="pt-BR" sz="1200"/>
              <a:pPr/>
              <a:t>5</a:t>
            </a:fld>
            <a:endParaRPr lang="pt-BR" altLang="pt-BR" sz="1200"/>
          </a:p>
        </p:txBody>
      </p:sp>
    </p:spTree>
    <p:extLst>
      <p:ext uri="{BB962C8B-B14F-4D97-AF65-F5344CB8AC3E}">
        <p14:creationId xmlns:p14="http://schemas.microsoft.com/office/powerpoint/2010/main" xmlns="" val="4120371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626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26627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D0D60E70-9EFF-4B7B-BD2C-CE0C174245A9}" type="slidenum">
              <a:rPr lang="pt-BR" altLang="pt-BR" sz="1200"/>
              <a:pPr/>
              <a:t>6</a:t>
            </a:fld>
            <a:endParaRPr lang="pt-BR" altLang="pt-BR" sz="1200"/>
          </a:p>
        </p:txBody>
      </p:sp>
    </p:spTree>
    <p:extLst>
      <p:ext uri="{BB962C8B-B14F-4D97-AF65-F5344CB8AC3E}">
        <p14:creationId xmlns:p14="http://schemas.microsoft.com/office/powerpoint/2010/main" xmlns="" val="5402043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8674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28675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8AA14FBE-B742-46DA-B928-4836AA1D3FF9}" type="slidenum">
              <a:rPr lang="pt-BR" altLang="pt-BR" sz="1200"/>
              <a:pPr/>
              <a:t>7</a:t>
            </a:fld>
            <a:endParaRPr lang="pt-BR" altLang="pt-BR" sz="1200"/>
          </a:p>
        </p:txBody>
      </p:sp>
    </p:spTree>
    <p:extLst>
      <p:ext uri="{BB962C8B-B14F-4D97-AF65-F5344CB8AC3E}">
        <p14:creationId xmlns:p14="http://schemas.microsoft.com/office/powerpoint/2010/main" xmlns="" val="34580178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xmlns="" val="13893023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xmlns="" val="1081252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E595DD-F301-4D25-8A2F-D7A80BCC717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404428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231286-BA43-402F-B485-439EACB4F7F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690909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D30BD-2097-41C3-B9EB-4A49D524833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327867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293521-89B4-4557-B927-D25B4A470CE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181216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48E5F3-111C-46AE-AD09-0108AB2FA05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730258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129BD-15CB-4856-A8F8-9542EF58DAA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3499910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BDC6F9-6454-4F2A-8787-6EC18979175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270510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D1A7DD-8F90-4B8D-BA2A-5AD3EDFFD4A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2874342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304889-522B-4192-9C32-F5055890244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143778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9668E0-83EA-4DA3-B757-E7D08E9B715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3824627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01AECA-48AD-410D-AE10-21AB12E0A78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2813822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39A49F4-A0CE-453D-9D62-F610EB6EEEB3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lourdes-aans@sefaz.go.gov.br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468313" y="1066800"/>
            <a:ext cx="8496300" cy="541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pt-BR" altLang="pt-BR" b="1" dirty="0"/>
          </a:p>
          <a:p>
            <a:r>
              <a:rPr lang="pt-BR" altLang="pt-BR" b="1" dirty="0" smtClean="0">
                <a:solidFill>
                  <a:schemeClr val="bg1"/>
                </a:solidFill>
              </a:rPr>
              <a:t>Senado </a:t>
            </a:r>
            <a:r>
              <a:rPr lang="pt-BR" altLang="pt-BR" b="1" dirty="0">
                <a:solidFill>
                  <a:schemeClr val="bg1"/>
                </a:solidFill>
              </a:rPr>
              <a:t>Federal </a:t>
            </a:r>
          </a:p>
          <a:p>
            <a:r>
              <a:rPr lang="pt-BR" altLang="pt-BR" b="1" dirty="0">
                <a:solidFill>
                  <a:schemeClr val="bg1"/>
                </a:solidFill>
              </a:rPr>
              <a:t>Comissão de Desenvolvimento </a:t>
            </a:r>
            <a:r>
              <a:rPr lang="pt-BR" altLang="pt-BR" b="1" dirty="0" smtClean="0">
                <a:solidFill>
                  <a:schemeClr val="bg1"/>
                </a:solidFill>
              </a:rPr>
              <a:t>Regional e Turismo- CDR</a:t>
            </a:r>
            <a:endParaRPr lang="pt-BR" altLang="pt-BR" b="1" dirty="0">
              <a:solidFill>
                <a:schemeClr val="bg1"/>
              </a:solidFill>
            </a:endParaRPr>
          </a:p>
          <a:p>
            <a:r>
              <a:rPr lang="pt-BR" altLang="pt-BR" b="1" dirty="0">
                <a:solidFill>
                  <a:schemeClr val="bg1"/>
                </a:solidFill>
              </a:rPr>
              <a:t>Audiência Pública – </a:t>
            </a:r>
            <a:r>
              <a:rPr lang="pt-BR" altLang="pt-BR" b="1" dirty="0" smtClean="0">
                <a:solidFill>
                  <a:schemeClr val="bg1"/>
                </a:solidFill>
              </a:rPr>
              <a:t>07/outubro/2015</a:t>
            </a:r>
            <a:endParaRPr lang="pt-BR" altLang="pt-BR" b="1" dirty="0">
              <a:solidFill>
                <a:schemeClr val="bg1"/>
              </a:solidFill>
            </a:endParaRPr>
          </a:p>
          <a:p>
            <a:r>
              <a:rPr lang="pt-BR" altLang="pt-BR" b="1" dirty="0">
                <a:solidFill>
                  <a:schemeClr val="bg1"/>
                </a:solidFill>
              </a:rPr>
              <a:t>Instrução do PRS </a:t>
            </a:r>
            <a:r>
              <a:rPr lang="pt-BR" altLang="pt-BR" b="1" dirty="0" smtClean="0">
                <a:solidFill>
                  <a:schemeClr val="bg1"/>
                </a:solidFill>
              </a:rPr>
              <a:t>nº 1/2013</a:t>
            </a:r>
          </a:p>
          <a:p>
            <a:endParaRPr lang="pt-BR" altLang="pt-BR" b="1" dirty="0">
              <a:solidFill>
                <a:schemeClr val="bg1"/>
              </a:solidFill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pt-BR" altLang="pt-BR" b="1" dirty="0">
                <a:solidFill>
                  <a:srgbClr val="FFC000"/>
                </a:solidFill>
              </a:rPr>
              <a:t>PROJETO DE RESOLUÇÃO DO SENADO – PRS </a:t>
            </a:r>
            <a:r>
              <a:rPr lang="pt-BR" altLang="pt-BR" b="1" dirty="0" smtClean="0">
                <a:solidFill>
                  <a:srgbClr val="FFC000"/>
                </a:solidFill>
              </a:rPr>
              <a:t>Nº </a:t>
            </a:r>
            <a:r>
              <a:rPr lang="pt-BR" altLang="pt-BR" b="1" dirty="0">
                <a:solidFill>
                  <a:srgbClr val="FFC000"/>
                </a:solidFill>
              </a:rPr>
              <a:t>01/2013</a:t>
            </a:r>
          </a:p>
          <a:p>
            <a:pPr algn="just">
              <a:spcBef>
                <a:spcPct val="20000"/>
              </a:spcBef>
              <a:buFontTx/>
              <a:buChar char="•"/>
            </a:pPr>
            <a:r>
              <a:rPr lang="pt-BR" altLang="pt-BR" dirty="0">
                <a:solidFill>
                  <a:schemeClr val="bg1"/>
                </a:solidFill>
              </a:rPr>
              <a:t>Fixa as alíquotas de ICMS nas operações e prestações interestaduais.</a:t>
            </a:r>
          </a:p>
          <a:p>
            <a:endParaRPr lang="pt-BR" altLang="pt-BR" b="1" dirty="0">
              <a:solidFill>
                <a:schemeClr val="bg1"/>
              </a:solidFill>
            </a:endParaRPr>
          </a:p>
          <a:p>
            <a:r>
              <a:rPr lang="pt-BR" altLang="pt-BR" b="1" dirty="0" smtClean="0">
                <a:solidFill>
                  <a:schemeClr val="bg1"/>
                </a:solidFill>
              </a:rPr>
              <a:t>Relator: Senador WELLINGTON FAGUNDES</a:t>
            </a:r>
          </a:p>
          <a:p>
            <a:endParaRPr lang="pt-BR" altLang="pt-BR" b="1" dirty="0">
              <a:solidFill>
                <a:schemeClr val="bg1"/>
              </a:solidFill>
            </a:endParaRPr>
          </a:p>
          <a:p>
            <a:endParaRPr lang="pt-BR" altLang="pt-BR" b="1" dirty="0" smtClean="0">
              <a:solidFill>
                <a:schemeClr val="bg1"/>
              </a:solidFill>
            </a:endParaRPr>
          </a:p>
          <a:p>
            <a:endParaRPr lang="pt-BR" altLang="pt-BR" b="1" dirty="0">
              <a:solidFill>
                <a:schemeClr val="bg1"/>
              </a:solidFill>
            </a:endParaRPr>
          </a:p>
        </p:txBody>
      </p:sp>
      <p:pic>
        <p:nvPicPr>
          <p:cNvPr id="17412" name="Picture 1028" descr="C:\Users\Mestre\Desktop\logo_sefaz_impressa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52400"/>
            <a:ext cx="4610100" cy="92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9288" y="1412875"/>
            <a:ext cx="7848600" cy="5111750"/>
          </a:xfrm>
        </p:spPr>
        <p:txBody>
          <a:bodyPr/>
          <a:lstStyle/>
          <a:p>
            <a:endParaRPr lang="pt-BR" altLang="pt-BR" sz="2000" b="1" dirty="0" smtClean="0">
              <a:solidFill>
                <a:schemeClr val="bg1"/>
              </a:solidFill>
            </a:endParaRPr>
          </a:p>
          <a:p>
            <a:endParaRPr lang="pt-BR" altLang="pt-BR" sz="2000" b="1" dirty="0" smtClean="0">
              <a:solidFill>
                <a:schemeClr val="bg1"/>
              </a:solidFill>
            </a:endParaRPr>
          </a:p>
          <a:p>
            <a:r>
              <a:rPr lang="pt-BR" altLang="pt-BR" sz="2800" b="1" dirty="0" smtClean="0">
                <a:solidFill>
                  <a:schemeClr val="bg1"/>
                </a:solidFill>
              </a:rPr>
              <a:t>OBRIGADA!</a:t>
            </a:r>
          </a:p>
          <a:p>
            <a:endParaRPr lang="pt-BR" altLang="pt-BR" sz="2000" b="1" dirty="0" smtClean="0">
              <a:solidFill>
                <a:schemeClr val="bg1"/>
              </a:solidFill>
            </a:endParaRPr>
          </a:p>
          <a:p>
            <a:r>
              <a:rPr lang="pt-BR" altLang="pt-BR" sz="2400" b="1" dirty="0" smtClean="0">
                <a:solidFill>
                  <a:schemeClr val="bg1"/>
                </a:solidFill>
              </a:rPr>
              <a:t>Lourdes Augusta de Almeida Nobre Silva</a:t>
            </a:r>
          </a:p>
          <a:p>
            <a:r>
              <a:rPr lang="pt-BR" altLang="pt-BR" sz="2000" b="1" dirty="0" smtClean="0">
                <a:solidFill>
                  <a:schemeClr val="bg1"/>
                </a:solidFill>
              </a:rPr>
              <a:t>Coordenadora da Assessoria de Representação no CONFAZ e Relações Federativas – Gabinete da Secretária </a:t>
            </a:r>
          </a:p>
          <a:p>
            <a:endParaRPr lang="pt-BR" altLang="pt-BR" sz="2000" b="1" dirty="0" smtClean="0">
              <a:solidFill>
                <a:schemeClr val="bg1"/>
              </a:solidFill>
            </a:endParaRPr>
          </a:p>
          <a:p>
            <a:r>
              <a:rPr lang="pt-BR" altLang="pt-BR" sz="2000" b="1" dirty="0" smtClean="0">
                <a:solidFill>
                  <a:schemeClr val="bg1"/>
                </a:solidFill>
              </a:rPr>
              <a:t>E-MAIL: </a:t>
            </a:r>
            <a:r>
              <a:rPr lang="pt-BR" altLang="pt-BR" sz="2000" b="1" dirty="0" smtClean="0">
                <a:solidFill>
                  <a:schemeClr val="bg1"/>
                </a:solidFill>
                <a:hlinkClick r:id="rId3"/>
              </a:rPr>
              <a:t>lourdes-aans@sefaz.go.gov.br</a:t>
            </a:r>
            <a:endParaRPr lang="pt-BR" altLang="pt-BR" sz="2000" b="1" dirty="0" smtClean="0">
              <a:solidFill>
                <a:schemeClr val="bg1"/>
              </a:solidFill>
            </a:endParaRPr>
          </a:p>
          <a:p>
            <a:r>
              <a:rPr lang="pt-BR" altLang="pt-BR" sz="2000" b="1" dirty="0" smtClean="0">
                <a:solidFill>
                  <a:schemeClr val="bg1"/>
                </a:solidFill>
              </a:rPr>
              <a:t>Telefone: 62 3269-2228</a:t>
            </a:r>
          </a:p>
          <a:p>
            <a:r>
              <a:rPr lang="pt-BR" altLang="pt-BR" sz="2000" b="1" dirty="0" smtClean="0">
                <a:solidFill>
                  <a:schemeClr val="bg1"/>
                </a:solidFill>
              </a:rPr>
              <a:t>Celular: 62 9973-1927</a:t>
            </a:r>
            <a:endParaRPr lang="pt-BR" altLang="pt-BR" sz="2000" dirty="0" smtClean="0">
              <a:solidFill>
                <a:schemeClr val="bg1"/>
              </a:solidFill>
            </a:endParaRPr>
          </a:p>
          <a:p>
            <a:pPr algn="just"/>
            <a:r>
              <a:rPr lang="pt-BR" altLang="pt-BR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pt-BR" altLang="pt-BR" sz="1600" b="1" dirty="0" smtClean="0">
              <a:solidFill>
                <a:schemeClr val="bg1"/>
              </a:solidFill>
            </a:endParaRPr>
          </a:p>
        </p:txBody>
      </p:sp>
      <p:pic>
        <p:nvPicPr>
          <p:cNvPr id="33796" name="Picture 4" descr="C:\Users\Mestre\Desktop\logo_sefaz_impressa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52400"/>
            <a:ext cx="4610100" cy="92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827584" y="1484784"/>
            <a:ext cx="7696200" cy="5152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pt-BR" altLang="pt-BR" sz="2000" b="1" dirty="0">
                <a:solidFill>
                  <a:srgbClr val="FFC000"/>
                </a:solidFill>
              </a:rPr>
              <a:t>PROJETO DE RESOLUÇÃO DO SENADO – PRS nº </a:t>
            </a:r>
            <a:r>
              <a:rPr lang="pt-BR" altLang="pt-BR" sz="2000" b="1" dirty="0" smtClean="0">
                <a:solidFill>
                  <a:srgbClr val="FFC000"/>
                </a:solidFill>
              </a:rPr>
              <a:t>01/2013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pt-BR" altLang="pt-BR" dirty="0" smtClean="0">
              <a:solidFill>
                <a:schemeClr val="bg1"/>
              </a:solidFill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pt-BR" altLang="pt-BR" sz="2000" dirty="0" smtClean="0">
                <a:solidFill>
                  <a:schemeClr val="bg1"/>
                </a:solidFill>
              </a:rPr>
              <a:t>Em 01/setembro/2015 – relatório do favorável ao PRS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pt-BR" altLang="pt-BR" sz="2000" dirty="0" smtClean="0">
              <a:solidFill>
                <a:schemeClr val="bg1"/>
              </a:solidFill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pt-BR" altLang="pt-BR" sz="2000" b="1" dirty="0" smtClean="0">
                <a:solidFill>
                  <a:schemeClr val="bg1"/>
                </a:solidFill>
              </a:rPr>
              <a:t>Substitutivo integral do Relator 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pt-BR" altLang="pt-BR" sz="2000" dirty="0" smtClean="0">
                <a:solidFill>
                  <a:schemeClr val="bg1"/>
                </a:solidFill>
              </a:rPr>
              <a:t>- Representa o acolhimento do acordo da grande maioria dos Estados e do Distrito Federal </a:t>
            </a:r>
          </a:p>
          <a:p>
            <a:pPr marL="342900" indent="-342900" algn="just">
              <a:buFontTx/>
              <a:buChar char="-"/>
            </a:pPr>
            <a:endParaRPr lang="pt-BR" sz="2000" dirty="0" smtClean="0">
              <a:solidFill>
                <a:schemeClr val="bg1"/>
              </a:solidFill>
            </a:endParaRPr>
          </a:p>
          <a:p>
            <a:pPr marL="342900" indent="-342900" algn="just">
              <a:buFontTx/>
              <a:buChar char="-"/>
            </a:pPr>
            <a:r>
              <a:rPr lang="pt-BR" sz="2000" dirty="0" smtClean="0">
                <a:solidFill>
                  <a:schemeClr val="bg1"/>
                </a:solidFill>
              </a:rPr>
              <a:t>Convênio </a:t>
            </a:r>
            <a:r>
              <a:rPr lang="pt-BR" sz="2000" dirty="0">
                <a:solidFill>
                  <a:schemeClr val="bg1"/>
                </a:solidFill>
              </a:rPr>
              <a:t>ICMS 70/2014 </a:t>
            </a:r>
            <a:r>
              <a:rPr lang="pt-BR" sz="2000" dirty="0" smtClean="0">
                <a:solidFill>
                  <a:schemeClr val="bg1"/>
                </a:solidFill>
              </a:rPr>
              <a:t>– estabelece os critérios que deverão ser observados para resolver </a:t>
            </a:r>
            <a:r>
              <a:rPr lang="pt-BR" sz="2000" u="sng" dirty="0" smtClean="0">
                <a:solidFill>
                  <a:schemeClr val="bg1"/>
                </a:solidFill>
              </a:rPr>
              <a:t>o passado</a:t>
            </a:r>
            <a:r>
              <a:rPr lang="pt-BR" sz="2000" dirty="0" smtClean="0">
                <a:solidFill>
                  <a:schemeClr val="bg1"/>
                </a:solidFill>
              </a:rPr>
              <a:t> em relação aos benefícios e incentivos concedidos unilateralmente pelas UF sem a </a:t>
            </a:r>
            <a:r>
              <a:rPr lang="pt-BR" sz="2000" dirty="0" err="1" smtClean="0">
                <a:solidFill>
                  <a:schemeClr val="bg1"/>
                </a:solidFill>
              </a:rPr>
              <a:t>a</a:t>
            </a:r>
            <a:r>
              <a:rPr lang="en-US" sz="2000" dirty="0" err="1" smtClean="0">
                <a:solidFill>
                  <a:schemeClr val="bg1"/>
                </a:solidFill>
              </a:rPr>
              <a:t>provação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do CONFAZ, </a:t>
            </a:r>
            <a:r>
              <a:rPr lang="en-US" sz="2000" dirty="0" err="1">
                <a:solidFill>
                  <a:schemeClr val="bg1"/>
                </a:solidFill>
              </a:rPr>
              <a:t>bem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como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suas</a:t>
            </a:r>
            <a:r>
              <a:rPr lang="en-US" sz="2000" dirty="0" smtClean="0">
                <a:solidFill>
                  <a:schemeClr val="bg1"/>
                </a:solidFill>
              </a:rPr>
              <a:t>  </a:t>
            </a:r>
            <a:r>
              <a:rPr lang="en-US" sz="2000" u="sng" dirty="0" err="1" smtClean="0">
                <a:solidFill>
                  <a:schemeClr val="bg1"/>
                </a:solidFill>
              </a:rPr>
              <a:t>transições</a:t>
            </a:r>
            <a:r>
              <a:rPr lang="en-US" sz="2000" u="sng" dirty="0" smtClean="0">
                <a:solidFill>
                  <a:schemeClr val="bg1"/>
                </a:solidFill>
              </a:rPr>
              <a:t> para o </a:t>
            </a:r>
            <a:r>
              <a:rPr lang="en-US" sz="2000" u="sng" dirty="0" err="1" smtClean="0">
                <a:solidFill>
                  <a:schemeClr val="bg1"/>
                </a:solidFill>
              </a:rPr>
              <a:t>futuro</a:t>
            </a:r>
            <a:r>
              <a:rPr lang="en-US" sz="2000" dirty="0" smtClean="0">
                <a:solidFill>
                  <a:schemeClr val="bg1"/>
                </a:solidFill>
              </a:rPr>
              <a:t> e com </a:t>
            </a:r>
            <a:r>
              <a:rPr lang="en-US" sz="2000" u="sng" dirty="0" err="1" smtClean="0">
                <a:solidFill>
                  <a:schemeClr val="bg1"/>
                </a:solidFill>
              </a:rPr>
              <a:t>redução</a:t>
            </a:r>
            <a:r>
              <a:rPr lang="en-US" sz="2000" u="sng" dirty="0" smtClean="0">
                <a:solidFill>
                  <a:schemeClr val="bg1"/>
                </a:solidFill>
              </a:rPr>
              <a:t> gradual das </a:t>
            </a:r>
            <a:r>
              <a:rPr lang="en-US" sz="2000" u="sng" dirty="0" err="1" smtClean="0">
                <a:solidFill>
                  <a:schemeClr val="bg1"/>
                </a:solidFill>
              </a:rPr>
              <a:t>alíquotas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aplicáveis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nas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operações</a:t>
            </a:r>
            <a:r>
              <a:rPr lang="en-US" sz="2000" dirty="0" smtClean="0">
                <a:solidFill>
                  <a:schemeClr val="bg1"/>
                </a:solidFill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</a:rPr>
              <a:t>prestações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interestaduais</a:t>
            </a:r>
            <a:r>
              <a:rPr lang="en-US" sz="2000" dirty="0" smtClean="0">
                <a:solidFill>
                  <a:schemeClr val="bg1"/>
                </a:solidFill>
              </a:rPr>
              <a:t>. </a:t>
            </a:r>
            <a:endParaRPr lang="pt-BR" sz="2000" dirty="0">
              <a:solidFill>
                <a:schemeClr val="bg1"/>
              </a:solidFill>
            </a:endParaRPr>
          </a:p>
          <a:p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19460" name="Picture 1028" descr="C:\Users\Mestre\Desktop\logo_sefaz_impressa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52400"/>
            <a:ext cx="4610100" cy="92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917880" y="1261153"/>
            <a:ext cx="7696200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pt-BR" altLang="pt-BR" sz="2000" b="1" dirty="0">
                <a:solidFill>
                  <a:srgbClr val="FFC000"/>
                </a:solidFill>
              </a:rPr>
              <a:t>PROJETO DE RESOLUÇÃO DO SENADO – PRS nº 01/2013</a:t>
            </a: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bg1"/>
                </a:solidFill>
              </a:rPr>
              <a:t>Em </a:t>
            </a:r>
            <a:r>
              <a:rPr lang="pt-BR" sz="2000" dirty="0">
                <a:solidFill>
                  <a:schemeClr val="bg1"/>
                </a:solidFill>
              </a:rPr>
              <a:t>abril/2015, </a:t>
            </a:r>
            <a:r>
              <a:rPr lang="pt-BR" sz="2000" dirty="0" smtClean="0">
                <a:solidFill>
                  <a:schemeClr val="bg1"/>
                </a:solidFill>
              </a:rPr>
              <a:t>na abertura reunião do CONFAZ em Goiânia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20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bg1"/>
                </a:solidFill>
              </a:rPr>
              <a:t>- Secretária da Fazenda do Estado de Goiás - Dra. Ana </a:t>
            </a:r>
            <a:r>
              <a:rPr lang="pt-BR" sz="2000" dirty="0">
                <a:solidFill>
                  <a:schemeClr val="bg1"/>
                </a:solidFill>
              </a:rPr>
              <a:t>Carla Abrão Costa</a:t>
            </a:r>
            <a:r>
              <a:rPr lang="pt-BR" sz="2000" dirty="0" smtClean="0">
                <a:solidFill>
                  <a:schemeClr val="bg1"/>
                </a:solidFill>
              </a:rPr>
              <a:t> – sinalizou o apoio ao Convênio ICMS 70/14  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20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bg1"/>
                </a:solidFill>
              </a:rPr>
              <a:t>Objetivo - destravar a economia  - adoção de três eixo: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20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bg1"/>
                </a:solidFill>
              </a:rPr>
              <a:t>- </a:t>
            </a:r>
            <a:r>
              <a:rPr lang="pt-BR" sz="2000" u="sng" dirty="0" smtClean="0">
                <a:solidFill>
                  <a:schemeClr val="bg1"/>
                </a:solidFill>
              </a:rPr>
              <a:t>reconhecimento dos benefícios e incentivos fiscais já concedidos </a:t>
            </a:r>
            <a:r>
              <a:rPr lang="pt-BR" sz="2000" dirty="0" smtClean="0">
                <a:solidFill>
                  <a:schemeClr val="bg1"/>
                </a:solidFill>
              </a:rPr>
              <a:t>– Remissão – Manutenção - Convalidação</a:t>
            </a:r>
          </a:p>
          <a:p>
            <a:pPr marL="285750" indent="-285750">
              <a:buFont typeface="Arial" pitchFamily="34" charset="0"/>
              <a:buChar char="•"/>
            </a:pPr>
            <a:endParaRPr lang="pt-BR" altLang="pt-BR" sz="2000" u="sng" dirty="0" smtClean="0">
              <a:solidFill>
                <a:schemeClr val="bg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altLang="pt-BR" sz="2000" u="sng" dirty="0" smtClean="0">
                <a:solidFill>
                  <a:schemeClr val="bg1"/>
                </a:solidFill>
              </a:rPr>
              <a:t>- convergência das alíquotas interestaduais do ICMS </a:t>
            </a:r>
            <a:r>
              <a:rPr lang="pt-BR" altLang="pt-BR" sz="2000" dirty="0" smtClean="0">
                <a:solidFill>
                  <a:schemeClr val="bg1"/>
                </a:solidFill>
              </a:rPr>
              <a:t>– Resolução do Senado</a:t>
            </a:r>
          </a:p>
          <a:p>
            <a:pPr marL="285750" indent="-285750">
              <a:buFont typeface="Arial" pitchFamily="34" charset="0"/>
              <a:buChar char="•"/>
            </a:pPr>
            <a:endParaRPr lang="pt-BR" altLang="pt-BR" sz="2000" u="sng" dirty="0" smtClean="0">
              <a:solidFill>
                <a:schemeClr val="bg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altLang="pt-BR" sz="2000" u="sng" dirty="0" smtClean="0">
                <a:solidFill>
                  <a:schemeClr val="bg1"/>
                </a:solidFill>
              </a:rPr>
              <a:t>- criação de fundos de compensação de perdas e de infraestrutura para neutralizar as diferenças regionais </a:t>
            </a:r>
            <a:r>
              <a:rPr lang="pt-BR" altLang="pt-BR" sz="2000" dirty="0" smtClean="0">
                <a:solidFill>
                  <a:schemeClr val="bg1"/>
                </a:solidFill>
              </a:rPr>
              <a:t>– Previsão Constitucional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2000" dirty="0">
              <a:solidFill>
                <a:schemeClr val="bg1"/>
              </a:solidFill>
            </a:endParaRPr>
          </a:p>
        </p:txBody>
      </p:sp>
      <p:pic>
        <p:nvPicPr>
          <p:cNvPr id="21508" name="Picture 1028" descr="C:\Users\Mestre\Desktop\logo_sefaz_impressa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52400"/>
            <a:ext cx="4610100" cy="92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753288" y="1268760"/>
            <a:ext cx="8343900" cy="6875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pt-BR" altLang="pt-BR" sz="2000" b="1" dirty="0" smtClean="0">
              <a:solidFill>
                <a:srgbClr val="FFC000"/>
              </a:solidFill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pt-BR" altLang="pt-BR" sz="2000" b="1" dirty="0" smtClean="0">
                <a:solidFill>
                  <a:srgbClr val="FFC000"/>
                </a:solidFill>
              </a:rPr>
              <a:t>PROJETO </a:t>
            </a:r>
            <a:r>
              <a:rPr lang="pt-BR" altLang="pt-BR" sz="2000" b="1" dirty="0">
                <a:solidFill>
                  <a:srgbClr val="FFC000"/>
                </a:solidFill>
              </a:rPr>
              <a:t>DE RESOLUÇÃO DO SENADO – PRS nº </a:t>
            </a:r>
            <a:r>
              <a:rPr lang="pt-BR" altLang="pt-BR" sz="2000" b="1" dirty="0" smtClean="0">
                <a:solidFill>
                  <a:srgbClr val="FFC000"/>
                </a:solidFill>
              </a:rPr>
              <a:t>01/2013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pt-BR" altLang="pt-BR" sz="2000" b="1" dirty="0">
              <a:solidFill>
                <a:srgbClr val="FFC00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O </a:t>
            </a:r>
            <a:r>
              <a:rPr lang="en-US" sz="2000" dirty="0" err="1" smtClean="0">
                <a:solidFill>
                  <a:schemeClr val="bg1"/>
                </a:solidFill>
              </a:rPr>
              <a:t>Substitutivo</a:t>
            </a:r>
            <a:r>
              <a:rPr lang="en-US" sz="2000" dirty="0" smtClean="0">
                <a:solidFill>
                  <a:schemeClr val="bg1"/>
                </a:solidFill>
              </a:rPr>
              <a:t> do Relator – </a:t>
            </a:r>
            <a:r>
              <a:rPr lang="en-US" sz="2000" dirty="0" err="1" smtClean="0">
                <a:solidFill>
                  <a:schemeClr val="bg1"/>
                </a:solidFill>
              </a:rPr>
              <a:t>condicionantes</a:t>
            </a:r>
            <a:r>
              <a:rPr lang="en-US" sz="2000" dirty="0" smtClean="0">
                <a:solidFill>
                  <a:schemeClr val="bg1"/>
                </a:solidFill>
              </a:rPr>
              <a:t> para </a:t>
            </a:r>
            <a:r>
              <a:rPr lang="en-US" sz="2000" dirty="0" err="1" smtClean="0">
                <a:solidFill>
                  <a:schemeClr val="bg1"/>
                </a:solidFill>
              </a:rPr>
              <a:t>aplicação</a:t>
            </a:r>
            <a:r>
              <a:rPr lang="en-US" sz="2000" dirty="0" smtClean="0">
                <a:solidFill>
                  <a:schemeClr val="bg1"/>
                </a:solidFill>
              </a:rPr>
              <a:t> da </a:t>
            </a:r>
            <a:r>
              <a:rPr lang="en-US" sz="2000" dirty="0" err="1" smtClean="0">
                <a:solidFill>
                  <a:schemeClr val="bg1"/>
                </a:solidFill>
              </a:rPr>
              <a:t>redução</a:t>
            </a:r>
            <a:r>
              <a:rPr lang="en-US" sz="2000" dirty="0" smtClean="0">
                <a:solidFill>
                  <a:schemeClr val="bg1"/>
                </a:solidFill>
              </a:rPr>
              <a:t> das  </a:t>
            </a:r>
            <a:r>
              <a:rPr lang="en-US" sz="2000" dirty="0" err="1" smtClean="0">
                <a:solidFill>
                  <a:schemeClr val="bg1"/>
                </a:solidFill>
              </a:rPr>
              <a:t>alíquotas</a:t>
            </a:r>
            <a:r>
              <a:rPr lang="en-US" sz="2000" dirty="0" smtClean="0">
                <a:solidFill>
                  <a:schemeClr val="bg1"/>
                </a:solidFill>
              </a:rPr>
              <a:t> (art. 5º):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1. </a:t>
            </a:r>
            <a:r>
              <a:rPr lang="en-US" sz="2000" u="sng" dirty="0" err="1" smtClean="0">
                <a:solidFill>
                  <a:schemeClr val="bg1"/>
                </a:solidFill>
              </a:rPr>
              <a:t>Constitucionalização</a:t>
            </a:r>
            <a:r>
              <a:rPr lang="en-US" sz="2000" dirty="0" smtClean="0">
                <a:solidFill>
                  <a:schemeClr val="bg1"/>
                </a:solidFill>
              </a:rPr>
              <a:t> dos 2 (</a:t>
            </a:r>
            <a:r>
              <a:rPr lang="en-US" sz="2000" dirty="0" err="1" smtClean="0">
                <a:solidFill>
                  <a:schemeClr val="bg1"/>
                </a:solidFill>
              </a:rPr>
              <a:t>dois</a:t>
            </a:r>
            <a:r>
              <a:rPr lang="en-US" sz="2000" dirty="0" smtClean="0">
                <a:solidFill>
                  <a:schemeClr val="bg1"/>
                </a:solidFill>
              </a:rPr>
              <a:t>) </a:t>
            </a:r>
            <a:r>
              <a:rPr lang="en-US" sz="2000" dirty="0" err="1" smtClean="0">
                <a:solidFill>
                  <a:schemeClr val="bg1"/>
                </a:solidFill>
              </a:rPr>
              <a:t>Fundos</a:t>
            </a:r>
            <a:r>
              <a:rPr lang="en-US" sz="2000" dirty="0" smtClean="0">
                <a:solidFill>
                  <a:schemeClr val="bg1"/>
                </a:solidFill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- </a:t>
            </a:r>
            <a:r>
              <a:rPr lang="en-US" sz="2000" dirty="0" err="1" smtClean="0">
                <a:solidFill>
                  <a:schemeClr val="bg1"/>
                </a:solidFill>
              </a:rPr>
              <a:t>transferências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obrigatórias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- </a:t>
            </a:r>
            <a:r>
              <a:rPr lang="en-US" sz="2000" dirty="0" err="1" smtClean="0">
                <a:solidFill>
                  <a:schemeClr val="bg1"/>
                </a:solidFill>
              </a:rPr>
              <a:t>definições</a:t>
            </a:r>
            <a:r>
              <a:rPr lang="en-US" sz="2000" dirty="0" smtClean="0">
                <a:solidFill>
                  <a:schemeClr val="bg1"/>
                </a:solidFill>
              </a:rPr>
              <a:t> de </a:t>
            </a:r>
            <a:r>
              <a:rPr lang="en-US" sz="2000" dirty="0" err="1" smtClean="0">
                <a:solidFill>
                  <a:schemeClr val="bg1"/>
                </a:solidFill>
              </a:rPr>
              <a:t>montante</a:t>
            </a:r>
            <a:r>
              <a:rPr lang="en-US" sz="2000" dirty="0" smtClean="0">
                <a:solidFill>
                  <a:schemeClr val="bg1"/>
                </a:solidFill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</a:rPr>
              <a:t>origem</a:t>
            </a:r>
            <a:r>
              <a:rPr lang="en-US" sz="2000" dirty="0" smtClean="0">
                <a:solidFill>
                  <a:schemeClr val="bg1"/>
                </a:solidFill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</a:rPr>
              <a:t>vinculação</a:t>
            </a:r>
            <a:r>
              <a:rPr lang="en-US" sz="2000" dirty="0" smtClean="0">
                <a:solidFill>
                  <a:schemeClr val="bg1"/>
                </a:solidFill>
              </a:rPr>
              <a:t> dos </a:t>
            </a:r>
            <a:r>
              <a:rPr lang="en-US" sz="2000" dirty="0" err="1" smtClean="0">
                <a:solidFill>
                  <a:schemeClr val="bg1"/>
                </a:solidFill>
              </a:rPr>
              <a:t>recursos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u="sng" dirty="0" smtClean="0">
                <a:solidFill>
                  <a:schemeClr val="bg1"/>
                </a:solidFill>
              </a:rPr>
              <a:t>1.1. </a:t>
            </a:r>
            <a:r>
              <a:rPr lang="en-US" sz="2000" u="sng" dirty="0" err="1" smtClean="0">
                <a:solidFill>
                  <a:schemeClr val="bg1"/>
                </a:solidFill>
              </a:rPr>
              <a:t>Auxílio</a:t>
            </a:r>
            <a:r>
              <a:rPr lang="en-US" sz="2000" u="sng" dirty="0" smtClean="0">
                <a:solidFill>
                  <a:schemeClr val="bg1"/>
                </a:solidFill>
              </a:rPr>
              <a:t> </a:t>
            </a:r>
            <a:r>
              <a:rPr lang="en-US" sz="2000" u="sng" dirty="0" err="1" smtClean="0">
                <a:solidFill>
                  <a:schemeClr val="bg1"/>
                </a:solidFill>
              </a:rPr>
              <a:t>Financeiro</a:t>
            </a:r>
            <a:r>
              <a:rPr lang="en-US" sz="2000" u="sng" dirty="0" smtClean="0">
                <a:solidFill>
                  <a:schemeClr val="bg1"/>
                </a:solidFill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- </a:t>
            </a:r>
            <a:r>
              <a:rPr lang="en-US" sz="2000" dirty="0" err="1" smtClean="0">
                <a:solidFill>
                  <a:schemeClr val="bg1"/>
                </a:solidFill>
              </a:rPr>
              <a:t>perdas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efetivamente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apuradas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- </a:t>
            </a:r>
            <a:r>
              <a:rPr lang="en-US" sz="2000" dirty="0" err="1" smtClean="0">
                <a:solidFill>
                  <a:schemeClr val="bg1"/>
                </a:solidFill>
              </a:rPr>
              <a:t>redução</a:t>
            </a:r>
            <a:r>
              <a:rPr lang="en-US" sz="2000" dirty="0" smtClean="0">
                <a:solidFill>
                  <a:schemeClr val="bg1"/>
                </a:solidFill>
              </a:rPr>
              <a:t> gradual das </a:t>
            </a:r>
            <a:r>
              <a:rPr lang="en-US" sz="2000" dirty="0" err="1" smtClean="0">
                <a:solidFill>
                  <a:schemeClr val="bg1"/>
                </a:solidFill>
              </a:rPr>
              <a:t>alíquotas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- </a:t>
            </a:r>
            <a:r>
              <a:rPr lang="en-US" sz="2000" dirty="0" err="1" smtClean="0">
                <a:solidFill>
                  <a:schemeClr val="bg1"/>
                </a:solidFill>
              </a:rPr>
              <a:t>período</a:t>
            </a:r>
            <a:r>
              <a:rPr lang="en-US" sz="2000" dirty="0" smtClean="0">
                <a:solidFill>
                  <a:schemeClr val="bg1"/>
                </a:solidFill>
              </a:rPr>
              <a:t> de </a:t>
            </a:r>
            <a:r>
              <a:rPr lang="en-US" sz="2000" dirty="0" err="1" smtClean="0">
                <a:solidFill>
                  <a:schemeClr val="bg1"/>
                </a:solidFill>
              </a:rPr>
              <a:t>convergência</a:t>
            </a:r>
            <a:r>
              <a:rPr lang="en-US" sz="2000" dirty="0" smtClean="0">
                <a:solidFill>
                  <a:schemeClr val="bg1"/>
                </a:solidFill>
              </a:rPr>
              <a:t> – 8 </a:t>
            </a:r>
            <a:r>
              <a:rPr lang="en-US" sz="2000" dirty="0" err="1" smtClean="0">
                <a:solidFill>
                  <a:schemeClr val="bg1"/>
                </a:solidFill>
              </a:rPr>
              <a:t>anos</a:t>
            </a:r>
            <a:r>
              <a:rPr lang="pt-BR" sz="2000" dirty="0" smtClean="0">
                <a:solidFill>
                  <a:schemeClr val="bg1"/>
                </a:solidFill>
              </a:rPr>
              <a:t> 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2000" dirty="0" smtClean="0">
              <a:solidFill>
                <a:schemeClr val="bg1"/>
              </a:solidFill>
            </a:endParaRPr>
          </a:p>
          <a:p>
            <a:endParaRPr lang="pt-BR" altLang="pt-BR" sz="2000" dirty="0">
              <a:solidFill>
                <a:schemeClr val="bg1"/>
              </a:solidFill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pt-BR" altLang="pt-BR" sz="2000" dirty="0"/>
          </a:p>
          <a:p>
            <a:pPr>
              <a:spcBef>
                <a:spcPct val="20000"/>
              </a:spcBef>
              <a:buFontTx/>
              <a:buChar char="•"/>
            </a:pPr>
            <a:endParaRPr lang="pt-BR" altLang="pt-BR" dirty="0"/>
          </a:p>
        </p:txBody>
      </p:sp>
      <p:pic>
        <p:nvPicPr>
          <p:cNvPr id="23556" name="Picture 1028" descr="C:\Users\Mestre\Desktop\logo_sefaz_impressa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52400"/>
            <a:ext cx="4610100" cy="92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971550" y="1196975"/>
            <a:ext cx="7696200" cy="4385816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pt-BR" altLang="pt-BR" sz="2000" b="1" dirty="0" smtClean="0">
              <a:solidFill>
                <a:srgbClr val="FFC000"/>
              </a:solidFill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pt-BR" altLang="pt-BR" sz="2000" b="1" dirty="0" smtClean="0">
                <a:solidFill>
                  <a:srgbClr val="FFC000"/>
                </a:solidFill>
              </a:rPr>
              <a:t>PROJETO </a:t>
            </a:r>
            <a:r>
              <a:rPr lang="pt-BR" altLang="pt-BR" sz="2000" b="1" dirty="0">
                <a:solidFill>
                  <a:srgbClr val="FFC000"/>
                </a:solidFill>
              </a:rPr>
              <a:t>DE RESOLUÇÃO DO SENADO – PRS nº 01/2013</a:t>
            </a:r>
          </a:p>
          <a:p>
            <a:pPr algn="just">
              <a:defRPr/>
            </a:pPr>
            <a:endParaRPr lang="pt-BR" sz="2000" b="1" dirty="0" smtClean="0">
              <a:solidFill>
                <a:schemeClr val="bg1"/>
              </a:solidFill>
              <a:cs typeface="+mn-cs"/>
            </a:endParaRPr>
          </a:p>
          <a:p>
            <a:pPr algn="just">
              <a:defRPr/>
            </a:pPr>
            <a:endParaRPr lang="pt-BR" sz="2000" b="1" dirty="0" smtClean="0">
              <a:solidFill>
                <a:schemeClr val="bg1"/>
              </a:solidFill>
              <a:cs typeface="+mn-cs"/>
            </a:endParaRPr>
          </a:p>
          <a:p>
            <a:pPr marL="285750" indent="-28575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1.2. </a:t>
            </a:r>
            <a:r>
              <a:rPr lang="en-US" sz="2000" u="sng" dirty="0" err="1">
                <a:solidFill>
                  <a:schemeClr val="bg1"/>
                </a:solidFill>
              </a:rPr>
              <a:t>Desenvolvimento</a:t>
            </a:r>
            <a:r>
              <a:rPr lang="en-US" sz="2000" u="sng" dirty="0">
                <a:solidFill>
                  <a:schemeClr val="bg1"/>
                </a:solidFill>
              </a:rPr>
              <a:t> Regional</a:t>
            </a:r>
            <a:r>
              <a:rPr lang="en-US" sz="2000" dirty="0">
                <a:solidFill>
                  <a:schemeClr val="bg1"/>
                </a:solidFill>
              </a:rPr>
              <a:t>:</a:t>
            </a:r>
          </a:p>
          <a:p>
            <a:pPr marL="285750" indent="-28575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- </a:t>
            </a:r>
            <a:r>
              <a:rPr lang="en-US" sz="2000" dirty="0" err="1">
                <a:solidFill>
                  <a:schemeClr val="bg1"/>
                </a:solidFill>
              </a:rPr>
              <a:t>reduzir</a:t>
            </a:r>
            <a:r>
              <a:rPr lang="en-US" sz="2000" dirty="0">
                <a:solidFill>
                  <a:schemeClr val="bg1"/>
                </a:solidFill>
              </a:rPr>
              <a:t> as </a:t>
            </a:r>
            <a:r>
              <a:rPr lang="en-US" sz="2000" dirty="0" err="1">
                <a:solidFill>
                  <a:schemeClr val="bg1"/>
                </a:solidFill>
              </a:rPr>
              <a:t>desigualdades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socieconômicas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regionais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</a:p>
          <a:p>
            <a:pPr marL="285750" indent="-28575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- </a:t>
            </a:r>
            <a:r>
              <a:rPr lang="en-US" sz="2000" dirty="0" err="1" smtClean="0">
                <a:solidFill>
                  <a:schemeClr val="bg1"/>
                </a:solidFill>
              </a:rPr>
              <a:t>custear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a </a:t>
            </a:r>
            <a:r>
              <a:rPr lang="en-US" sz="2000" dirty="0" err="1">
                <a:solidFill>
                  <a:schemeClr val="bg1"/>
                </a:solidFill>
              </a:rPr>
              <a:t>execução</a:t>
            </a:r>
            <a:r>
              <a:rPr lang="en-US" sz="2000" dirty="0">
                <a:solidFill>
                  <a:schemeClr val="bg1"/>
                </a:solidFill>
              </a:rPr>
              <a:t> de </a:t>
            </a:r>
            <a:r>
              <a:rPr lang="en-US" sz="2000" dirty="0" err="1">
                <a:solidFill>
                  <a:schemeClr val="bg1"/>
                </a:solidFill>
              </a:rPr>
              <a:t>projetos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infraestrutura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</a:p>
          <a:p>
            <a:pPr marL="285750" indent="-28575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- </a:t>
            </a:r>
            <a:r>
              <a:rPr lang="en-US" sz="2000" dirty="0" err="1" smtClean="0">
                <a:solidFill>
                  <a:schemeClr val="bg1"/>
                </a:solidFill>
              </a:rPr>
              <a:t>promover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maior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integração</a:t>
            </a:r>
            <a:r>
              <a:rPr lang="en-US" sz="2000" dirty="0">
                <a:solidFill>
                  <a:schemeClr val="bg1"/>
                </a:solidFill>
              </a:rPr>
              <a:t> das </a:t>
            </a:r>
            <a:r>
              <a:rPr lang="en-US" sz="2000" dirty="0" err="1">
                <a:solidFill>
                  <a:schemeClr val="bg1"/>
                </a:solidFill>
              </a:rPr>
              <a:t>diversas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regiões</a:t>
            </a:r>
            <a:r>
              <a:rPr lang="en-US" sz="2000" dirty="0">
                <a:solidFill>
                  <a:schemeClr val="bg1"/>
                </a:solidFill>
              </a:rPr>
              <a:t> do </a:t>
            </a:r>
            <a:r>
              <a:rPr lang="en-US" sz="2000" dirty="0" err="1" smtClean="0">
                <a:solidFill>
                  <a:schemeClr val="bg1"/>
                </a:solidFill>
              </a:rPr>
              <a:t>país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285750" indent="-285750" algn="just">
              <a:spcAft>
                <a:spcPts val="600"/>
              </a:spcAft>
              <a:buFont typeface="Arial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  <a:defRPr/>
            </a:pPr>
            <a:r>
              <a:rPr lang="pt-BR" sz="2000" b="1" dirty="0" smtClean="0">
                <a:solidFill>
                  <a:schemeClr val="bg1"/>
                </a:solidFill>
                <a:cs typeface="+mn-cs"/>
              </a:rPr>
              <a:t>2</a:t>
            </a:r>
            <a:r>
              <a:rPr lang="pt-BR" sz="2000" dirty="0">
                <a:solidFill>
                  <a:schemeClr val="bg1"/>
                </a:solidFill>
              </a:rPr>
              <a:t>. Celebração de </a:t>
            </a:r>
            <a:r>
              <a:rPr lang="pt-BR" sz="2000" dirty="0" smtClean="0">
                <a:solidFill>
                  <a:schemeClr val="bg1"/>
                </a:solidFill>
              </a:rPr>
              <a:t>convênio </a:t>
            </a:r>
            <a:r>
              <a:rPr lang="pt-BR" sz="2000" dirty="0">
                <a:solidFill>
                  <a:schemeClr val="bg1"/>
                </a:solidFill>
              </a:rPr>
              <a:t>entre os estados para disciplinar os efeitos </a:t>
            </a:r>
            <a:endParaRPr lang="pt-BR" sz="2000" dirty="0" smtClean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  <a:defRPr/>
            </a:pPr>
            <a:r>
              <a:rPr lang="pt-BR" sz="2000" dirty="0">
                <a:solidFill>
                  <a:schemeClr val="bg1"/>
                </a:solidFill>
              </a:rPr>
              <a:t> </a:t>
            </a:r>
            <a:r>
              <a:rPr lang="pt-BR" sz="2000" dirty="0" smtClean="0">
                <a:solidFill>
                  <a:schemeClr val="bg1"/>
                </a:solidFill>
              </a:rPr>
              <a:t>    dos </a:t>
            </a:r>
            <a:r>
              <a:rPr lang="pt-BR" sz="2000" dirty="0">
                <a:solidFill>
                  <a:schemeClr val="bg1"/>
                </a:solidFill>
              </a:rPr>
              <a:t>benefícios e incentivos fiscais concedidos </a:t>
            </a:r>
            <a:r>
              <a:rPr lang="pt-BR" sz="2000" dirty="0" err="1">
                <a:solidFill>
                  <a:schemeClr val="bg1"/>
                </a:solidFill>
              </a:rPr>
              <a:t>extra-CONFAZ</a:t>
            </a:r>
            <a:r>
              <a:rPr lang="pt-BR" sz="2000" dirty="0">
                <a:solidFill>
                  <a:schemeClr val="bg1"/>
                </a:solidFill>
              </a:rPr>
              <a:t> </a:t>
            </a:r>
          </a:p>
          <a:p>
            <a:pPr algn="just">
              <a:spcAft>
                <a:spcPts val="600"/>
              </a:spcAft>
              <a:defRPr/>
            </a:pPr>
            <a:endParaRPr lang="pt-BR" sz="2000" dirty="0">
              <a:solidFill>
                <a:schemeClr val="bg1"/>
              </a:solidFill>
            </a:endParaRPr>
          </a:p>
        </p:txBody>
      </p:sp>
      <p:pic>
        <p:nvPicPr>
          <p:cNvPr id="25604" name="Picture 1028" descr="C:\Users\Mestre\Desktop\logo_sefaz_impressa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52400"/>
            <a:ext cx="4610100" cy="92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836240" y="1196975"/>
            <a:ext cx="7696200" cy="614322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pt-BR" altLang="pt-BR" sz="2000" b="1" dirty="0" smtClean="0">
                <a:solidFill>
                  <a:srgbClr val="FFC000"/>
                </a:solidFill>
              </a:rPr>
              <a:t>PROJETO </a:t>
            </a:r>
            <a:r>
              <a:rPr lang="pt-BR" altLang="pt-BR" sz="2000" b="1" dirty="0">
                <a:solidFill>
                  <a:srgbClr val="FFC000"/>
                </a:solidFill>
              </a:rPr>
              <a:t>DE RESOLUÇÃO DO SENADO – PRS nº </a:t>
            </a:r>
            <a:r>
              <a:rPr lang="pt-BR" altLang="pt-BR" sz="2000" b="1" dirty="0" smtClean="0">
                <a:solidFill>
                  <a:srgbClr val="FFC000"/>
                </a:solidFill>
              </a:rPr>
              <a:t>01/2013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pt-BR" altLang="pt-BR" sz="1100" b="1" dirty="0">
              <a:solidFill>
                <a:srgbClr val="FFC00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2000" b="1" dirty="0">
                <a:solidFill>
                  <a:schemeClr val="bg1"/>
                </a:solidFill>
              </a:rPr>
              <a:t>Projetos correlatos de 2015: </a:t>
            </a:r>
            <a:endParaRPr lang="pt-BR" sz="2000" b="1" dirty="0" smtClean="0">
              <a:solidFill>
                <a:schemeClr val="bg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pt-BR" sz="1800" b="1" dirty="0">
              <a:solidFill>
                <a:schemeClr val="bg1"/>
              </a:solidFill>
            </a:endParaRPr>
          </a:p>
          <a:p>
            <a:pPr algn="just">
              <a:defRPr/>
            </a:pPr>
            <a:r>
              <a:rPr lang="pt-BR" sz="2000" dirty="0">
                <a:solidFill>
                  <a:schemeClr val="bg1"/>
                </a:solidFill>
              </a:rPr>
              <a:t> </a:t>
            </a:r>
            <a:r>
              <a:rPr lang="pt-BR" sz="2000" b="1" dirty="0">
                <a:solidFill>
                  <a:schemeClr val="bg1"/>
                </a:solidFill>
              </a:rPr>
              <a:t>MP nº 683/2015 - </a:t>
            </a:r>
            <a:r>
              <a:rPr lang="pt-BR" sz="2000" dirty="0">
                <a:solidFill>
                  <a:schemeClr val="bg1"/>
                </a:solidFill>
              </a:rPr>
              <a:t>Institui Fundo de Desenvolvimento Regional e Infraestrutura (FDRI) e Fundo de Auxílio Financeiro para Convergência de Alíquotas do ICMS (FAC-ICMS) </a:t>
            </a:r>
          </a:p>
          <a:p>
            <a:pPr algn="just">
              <a:defRPr/>
            </a:pPr>
            <a:endParaRPr lang="pt-BR" sz="2000" dirty="0">
              <a:solidFill>
                <a:schemeClr val="bg1"/>
              </a:solidFill>
            </a:endParaRPr>
          </a:p>
          <a:p>
            <a:pPr algn="just">
              <a:defRPr/>
            </a:pPr>
            <a:r>
              <a:rPr lang="pt-BR" sz="2000" b="1" dirty="0">
                <a:solidFill>
                  <a:schemeClr val="bg1"/>
                </a:solidFill>
              </a:rPr>
              <a:t>PLS 298/15</a:t>
            </a:r>
            <a:r>
              <a:rPr lang="pt-BR" sz="2000" dirty="0">
                <a:solidFill>
                  <a:schemeClr val="bg1"/>
                </a:solidFill>
              </a:rPr>
              <a:t> – Dispõe sobre o Regime Especial de Regularização Cambial e Tributária – RERCT de bens não declarados, de origem lícita, mantidos no exterior por residentes e domiciliados no País.</a:t>
            </a:r>
          </a:p>
          <a:p>
            <a:pPr algn="just">
              <a:defRPr/>
            </a:pPr>
            <a:endParaRPr lang="pt-BR" sz="2000" dirty="0">
              <a:solidFill>
                <a:schemeClr val="bg1"/>
              </a:solidFill>
            </a:endParaRPr>
          </a:p>
          <a:p>
            <a:pPr algn="just">
              <a:defRPr/>
            </a:pPr>
            <a:r>
              <a:rPr lang="pt-BR" sz="2000" b="1" dirty="0">
                <a:solidFill>
                  <a:schemeClr val="bg1"/>
                </a:solidFill>
              </a:rPr>
              <a:t>PLS 375/2015 </a:t>
            </a:r>
            <a:r>
              <a:rPr lang="pt-BR" sz="2000" dirty="0">
                <a:solidFill>
                  <a:schemeClr val="bg1"/>
                </a:solidFill>
              </a:rPr>
              <a:t>– Institui a Política Nacional de Desenvolvimento Regional (PNDR)</a:t>
            </a:r>
          </a:p>
          <a:p>
            <a:pPr algn="just">
              <a:defRPr/>
            </a:pPr>
            <a:endParaRPr lang="pt-BR" altLang="pt-BR" sz="2000" u="sng" dirty="0">
              <a:solidFill>
                <a:schemeClr val="bg1"/>
              </a:solidFill>
            </a:endParaRPr>
          </a:p>
          <a:p>
            <a:pPr marL="0" lvl="1" indent="0" algn="just">
              <a:defRPr/>
            </a:pPr>
            <a:r>
              <a:rPr lang="pt-BR" sz="2000" b="1" dirty="0">
                <a:solidFill>
                  <a:schemeClr val="bg1"/>
                </a:solidFill>
              </a:rPr>
              <a:t>PLP Nº 54/2015 (Originário PLS 130/15) </a:t>
            </a:r>
            <a:r>
              <a:rPr lang="pt-BR" sz="2000" dirty="0">
                <a:solidFill>
                  <a:schemeClr val="bg1"/>
                </a:solidFill>
              </a:rPr>
              <a:t>– Alteração do quórum do CONFAZ, situação específica – remissão, reinstituição - CONVALIDAÇÃO</a:t>
            </a:r>
          </a:p>
          <a:p>
            <a:pPr algn="just">
              <a:defRPr/>
            </a:pPr>
            <a:endParaRPr lang="pt-BR" altLang="pt-BR" sz="2000" dirty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  <a:defRPr/>
            </a:pPr>
            <a:endParaRPr lang="pt-BR" sz="2000" dirty="0">
              <a:solidFill>
                <a:schemeClr val="bg1"/>
              </a:solidFill>
            </a:endParaRPr>
          </a:p>
        </p:txBody>
      </p:sp>
      <p:pic>
        <p:nvPicPr>
          <p:cNvPr id="25604" name="Picture 1028" descr="C:\Users\Mestre\Desktop\logo_sefaz_impressa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52400"/>
            <a:ext cx="4610100" cy="92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0445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880160" y="1230828"/>
            <a:ext cx="7696200" cy="509678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pt-BR" altLang="pt-BR" sz="1800" b="1" dirty="0" smtClean="0">
                <a:solidFill>
                  <a:srgbClr val="FFC000"/>
                </a:solidFill>
              </a:rPr>
              <a:t>PROJETO </a:t>
            </a:r>
            <a:r>
              <a:rPr lang="pt-BR" altLang="pt-BR" sz="1800" b="1" dirty="0">
                <a:solidFill>
                  <a:srgbClr val="FFC000"/>
                </a:solidFill>
              </a:rPr>
              <a:t>DE RESOLUÇÃO DO SENADO – PRS nº </a:t>
            </a:r>
            <a:r>
              <a:rPr lang="pt-BR" altLang="pt-BR" sz="1800" b="1" dirty="0" smtClean="0">
                <a:solidFill>
                  <a:srgbClr val="FFC000"/>
                </a:solidFill>
              </a:rPr>
              <a:t>01/2013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pt-BR" altLang="pt-BR" sz="1800" b="1" dirty="0" smtClean="0">
              <a:solidFill>
                <a:schemeClr val="bg1"/>
              </a:solidFill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pt-BR" altLang="pt-BR" sz="1800" b="1" dirty="0" smtClean="0">
                <a:solidFill>
                  <a:schemeClr val="bg1"/>
                </a:solidFill>
              </a:rPr>
              <a:t>CONVÊNIO ICMS 70/14, condicionantes: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pt-PT" sz="2000" dirty="0" smtClean="0">
                <a:solidFill>
                  <a:schemeClr val="bg1"/>
                </a:solidFill>
                <a:latin typeface="+mj-lt"/>
              </a:rPr>
              <a:t>1. edição de Resolução Senado Federal - </a:t>
            </a:r>
            <a:r>
              <a:rPr lang="pt-PT" sz="2000" dirty="0">
                <a:solidFill>
                  <a:schemeClr val="bg1"/>
                </a:solidFill>
                <a:latin typeface="+mj-lt"/>
              </a:rPr>
              <a:t>redução gradual da alíquota do ICMS, nas operações e prestações </a:t>
            </a:r>
            <a:r>
              <a:rPr lang="pt-PT" sz="2000" dirty="0" smtClean="0">
                <a:solidFill>
                  <a:schemeClr val="bg1"/>
                </a:solidFill>
                <a:latin typeface="+mj-lt"/>
              </a:rPr>
              <a:t>interestaduais </a:t>
            </a:r>
            <a:r>
              <a:rPr lang="pt-PT" sz="2000" dirty="0">
                <a:solidFill>
                  <a:schemeClr val="bg1"/>
                </a:solidFill>
                <a:latin typeface="+mj-lt"/>
              </a:rPr>
              <a:t> </a:t>
            </a:r>
            <a:endParaRPr lang="pt-BR" sz="2000" dirty="0">
              <a:solidFill>
                <a:schemeClr val="bg1"/>
              </a:solidFill>
              <a:latin typeface="+mj-lt"/>
            </a:endParaRPr>
          </a:p>
          <a:p>
            <a:endParaRPr lang="pt-PT" sz="2000" dirty="0" smtClean="0">
              <a:solidFill>
                <a:schemeClr val="bg1"/>
              </a:solidFill>
              <a:latin typeface="+mj-lt"/>
            </a:endParaRPr>
          </a:p>
          <a:p>
            <a:r>
              <a:rPr lang="pt-PT" sz="2000" dirty="0" smtClean="0">
                <a:solidFill>
                  <a:schemeClr val="bg1"/>
                </a:solidFill>
                <a:latin typeface="+mj-lt"/>
              </a:rPr>
              <a:t>2. </a:t>
            </a:r>
            <a:r>
              <a:rPr lang="pt-PT" sz="2000" dirty="0">
                <a:solidFill>
                  <a:schemeClr val="bg1"/>
                </a:solidFill>
                <a:latin typeface="+mj-lt"/>
              </a:rPr>
              <a:t>promulgação de </a:t>
            </a:r>
            <a:r>
              <a:rPr lang="pt-PT" sz="2000" dirty="0" smtClean="0">
                <a:solidFill>
                  <a:schemeClr val="bg1"/>
                </a:solidFill>
                <a:latin typeface="+mj-lt"/>
              </a:rPr>
              <a:t>EC - repartição</a:t>
            </a:r>
            <a:r>
              <a:rPr lang="pt-PT" sz="2000" dirty="0">
                <a:solidFill>
                  <a:schemeClr val="bg1"/>
                </a:solidFill>
                <a:latin typeface="+mj-lt"/>
              </a:rPr>
              <a:t>, entre o estado de origem e o estado de destino, do ICMS incidente sobre as operações e prestações interestaduais que destinem bens e serviços a consumidor final não contribuinte </a:t>
            </a:r>
            <a:r>
              <a:rPr lang="pt-PT" sz="2000" dirty="0" smtClean="0">
                <a:solidFill>
                  <a:schemeClr val="bg1"/>
                </a:solidFill>
                <a:latin typeface="+mj-lt"/>
              </a:rPr>
              <a:t>do ICMS – </a:t>
            </a:r>
            <a:r>
              <a:rPr lang="pt-PT" sz="2000" u="sng" dirty="0" smtClean="0">
                <a:solidFill>
                  <a:schemeClr val="bg1"/>
                </a:solidFill>
                <a:latin typeface="+mj-lt"/>
              </a:rPr>
              <a:t>EC Nº 87/15 – vigência a partir de 1º de janeiro de 2016</a:t>
            </a:r>
          </a:p>
          <a:p>
            <a:endParaRPr lang="pt-PT" sz="2000" u="sng" dirty="0">
              <a:solidFill>
                <a:schemeClr val="bg1"/>
              </a:solidFill>
              <a:latin typeface="+mj-lt"/>
            </a:endParaRPr>
          </a:p>
          <a:p>
            <a:r>
              <a:rPr lang="pt-BR" altLang="pt-BR" sz="2000" dirty="0" smtClean="0">
                <a:solidFill>
                  <a:schemeClr val="bg1"/>
                </a:solidFill>
                <a:latin typeface="+mj-lt"/>
              </a:rPr>
              <a:t>3. </a:t>
            </a:r>
            <a:r>
              <a:rPr lang="pt-PT" sz="2000" dirty="0" smtClean="0">
                <a:solidFill>
                  <a:schemeClr val="bg1"/>
                </a:solidFill>
                <a:latin typeface="+mj-lt"/>
              </a:rPr>
              <a:t> aprovação </a:t>
            </a:r>
            <a:r>
              <a:rPr lang="pt-PT" sz="2000" dirty="0">
                <a:solidFill>
                  <a:schemeClr val="bg1"/>
                </a:solidFill>
                <a:latin typeface="+mj-lt"/>
              </a:rPr>
              <a:t>de LC - instituição de fundos federativos, com recursos da União, considerados como transferências obrigatórias, não sujeitas a contingenciamento</a:t>
            </a:r>
            <a:r>
              <a:rPr lang="pt-PT" sz="2000" dirty="0" smtClean="0">
                <a:solidFill>
                  <a:schemeClr val="bg1"/>
                </a:solidFill>
                <a:latin typeface="+mj-lt"/>
              </a:rPr>
              <a:t>:</a:t>
            </a:r>
          </a:p>
          <a:p>
            <a:endParaRPr lang="pt-PT" sz="2000" dirty="0" smtClean="0">
              <a:solidFill>
                <a:schemeClr val="bg1"/>
              </a:solidFill>
              <a:latin typeface="+mj-lt"/>
            </a:endParaRPr>
          </a:p>
          <a:p>
            <a:r>
              <a:rPr lang="pt-PT" sz="2000" dirty="0" smtClean="0">
                <a:solidFill>
                  <a:schemeClr val="bg1"/>
                </a:solidFill>
                <a:latin typeface="+mj-lt"/>
              </a:rPr>
              <a:t>3.1</a:t>
            </a:r>
            <a:r>
              <a:rPr lang="pt-PT" sz="2000" dirty="0">
                <a:solidFill>
                  <a:schemeClr val="bg1"/>
                </a:solidFill>
                <a:latin typeface="+mj-lt"/>
              </a:rPr>
              <a:t>. </a:t>
            </a:r>
            <a:r>
              <a:rPr lang="pt-PT" sz="2000" u="sng" dirty="0">
                <a:solidFill>
                  <a:schemeClr val="bg1"/>
                </a:solidFill>
                <a:latin typeface="+mj-lt"/>
              </a:rPr>
              <a:t>desenvolvimento regional </a:t>
            </a:r>
            <a:r>
              <a:rPr lang="pt-PT" sz="2000" u="sng" dirty="0" smtClean="0">
                <a:solidFill>
                  <a:schemeClr val="bg1"/>
                </a:solidFill>
                <a:latin typeface="+mj-lt"/>
              </a:rPr>
              <a:t>-</a:t>
            </a:r>
            <a:r>
              <a:rPr lang="pt-PT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pt-PT" sz="2000" dirty="0">
                <a:solidFill>
                  <a:schemeClr val="bg1"/>
                </a:solidFill>
                <a:latin typeface="+mj-lt"/>
              </a:rPr>
              <a:t>no </a:t>
            </a:r>
            <a:r>
              <a:rPr lang="pt-PT" sz="2000" dirty="0" smtClean="0">
                <a:solidFill>
                  <a:schemeClr val="bg1"/>
                </a:solidFill>
                <a:latin typeface="+mj-lt"/>
              </a:rPr>
              <a:t>mínimo - </a:t>
            </a:r>
            <a:r>
              <a:rPr lang="pt-PT" sz="2000" dirty="0">
                <a:solidFill>
                  <a:schemeClr val="bg1"/>
                </a:solidFill>
                <a:latin typeface="+mj-lt"/>
              </a:rPr>
              <a:t>R$ </a:t>
            </a:r>
            <a:r>
              <a:rPr lang="pt-PT" sz="2000" dirty="0" smtClean="0">
                <a:solidFill>
                  <a:schemeClr val="bg1"/>
                </a:solidFill>
                <a:latin typeface="+mj-lt"/>
              </a:rPr>
              <a:t>296 bilhões </a:t>
            </a:r>
            <a:endParaRPr lang="pt-BR" sz="20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7652" name="Picture 1028" descr="C:\Users\Mestre\Desktop\logo_sefaz_impressa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52400"/>
            <a:ext cx="4610100" cy="92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7848600" cy="5111750"/>
          </a:xfrm>
        </p:spPr>
        <p:txBody>
          <a:bodyPr/>
          <a:lstStyle/>
          <a:p>
            <a:pPr>
              <a:buFontTx/>
              <a:buChar char="•"/>
            </a:pPr>
            <a:endParaRPr lang="pt-BR" altLang="pt-BR" sz="1800" b="1" dirty="0" smtClean="0">
              <a:solidFill>
                <a:srgbClr val="FFC000"/>
              </a:solidFill>
            </a:endParaRPr>
          </a:p>
          <a:p>
            <a:pPr>
              <a:buFontTx/>
              <a:buChar char="•"/>
            </a:pPr>
            <a:r>
              <a:rPr lang="pt-BR" altLang="pt-BR" sz="1800" b="1" dirty="0" smtClean="0">
                <a:solidFill>
                  <a:srgbClr val="FFC000"/>
                </a:solidFill>
              </a:rPr>
              <a:t>PROJETO </a:t>
            </a:r>
            <a:r>
              <a:rPr lang="pt-BR" altLang="pt-BR" sz="1800" b="1" dirty="0">
                <a:solidFill>
                  <a:srgbClr val="FFC000"/>
                </a:solidFill>
              </a:rPr>
              <a:t>DE RESOLUÇÃO DO SENADO – PRS nº 01/2013</a:t>
            </a:r>
          </a:p>
          <a:p>
            <a:pPr algn="just"/>
            <a:endParaRPr lang="pt-BR" altLang="pt-BR" sz="1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pt-PT" sz="2000" dirty="0" smtClean="0">
                <a:solidFill>
                  <a:schemeClr val="bg1"/>
                </a:solidFill>
              </a:rPr>
              <a:t>3.2. </a:t>
            </a:r>
            <a:r>
              <a:rPr lang="pt-PT" sz="2000" u="sng" dirty="0">
                <a:solidFill>
                  <a:schemeClr val="bg1"/>
                </a:solidFill>
              </a:rPr>
              <a:t>auxílio financeiro </a:t>
            </a:r>
            <a:r>
              <a:rPr lang="pt-PT" sz="2000" dirty="0" smtClean="0">
                <a:solidFill>
                  <a:schemeClr val="bg1"/>
                </a:solidFill>
              </a:rPr>
              <a:t>– compensar </a:t>
            </a:r>
            <a:r>
              <a:rPr lang="pt-PT" sz="2000" dirty="0">
                <a:solidFill>
                  <a:schemeClr val="bg1"/>
                </a:solidFill>
              </a:rPr>
              <a:t>(20 anos)</a:t>
            </a:r>
            <a:r>
              <a:rPr lang="pt-PT" sz="2000" dirty="0" smtClean="0">
                <a:solidFill>
                  <a:schemeClr val="bg1"/>
                </a:solidFill>
              </a:rPr>
              <a:t> perdas de </a:t>
            </a:r>
            <a:r>
              <a:rPr lang="pt-PT" sz="2000" dirty="0">
                <a:solidFill>
                  <a:schemeClr val="bg1"/>
                </a:solidFill>
              </a:rPr>
              <a:t>arrecadação do ICMS decorrentes:</a:t>
            </a:r>
          </a:p>
          <a:p>
            <a:pPr algn="just">
              <a:spcAft>
                <a:spcPts val="600"/>
              </a:spcAft>
            </a:pPr>
            <a:r>
              <a:rPr lang="pt-PT" sz="2000" dirty="0" smtClean="0">
                <a:solidFill>
                  <a:schemeClr val="bg1"/>
                </a:solidFill>
              </a:rPr>
              <a:t>3.2.1</a:t>
            </a:r>
            <a:r>
              <a:rPr lang="pt-PT" sz="2000" dirty="0">
                <a:solidFill>
                  <a:schemeClr val="bg1"/>
                </a:solidFill>
              </a:rPr>
              <a:t>. da redução gradual das alíquotas do ICMS, nas operações e prestações interestaduais;</a:t>
            </a:r>
          </a:p>
          <a:p>
            <a:pPr algn="just">
              <a:spcAft>
                <a:spcPts val="600"/>
              </a:spcAft>
            </a:pPr>
            <a:r>
              <a:rPr lang="pt-PT" sz="2000" dirty="0" smtClean="0">
                <a:solidFill>
                  <a:schemeClr val="bg1"/>
                </a:solidFill>
              </a:rPr>
              <a:t>3.2.2</a:t>
            </a:r>
            <a:r>
              <a:rPr lang="pt-PT" sz="2000" dirty="0">
                <a:solidFill>
                  <a:schemeClr val="bg1"/>
                </a:solidFill>
              </a:rPr>
              <a:t>. da implementação da RSF nº 13/12;</a:t>
            </a:r>
          </a:p>
          <a:p>
            <a:pPr algn="just">
              <a:spcAft>
                <a:spcPts val="600"/>
              </a:spcAft>
            </a:pPr>
            <a:r>
              <a:rPr lang="pt-PT" sz="2000" dirty="0" smtClean="0">
                <a:solidFill>
                  <a:schemeClr val="bg1"/>
                </a:solidFill>
              </a:rPr>
              <a:t>3.2.3</a:t>
            </a:r>
            <a:r>
              <a:rPr lang="pt-PT" sz="2000" dirty="0">
                <a:solidFill>
                  <a:schemeClr val="bg1"/>
                </a:solidFill>
              </a:rPr>
              <a:t>. </a:t>
            </a:r>
            <a:r>
              <a:rPr lang="pt-PT" sz="2000" dirty="0" smtClean="0">
                <a:solidFill>
                  <a:schemeClr val="bg1"/>
                </a:solidFill>
              </a:rPr>
              <a:t>repartição ICMS - origem </a:t>
            </a:r>
            <a:r>
              <a:rPr lang="pt-PT" sz="2000" dirty="0">
                <a:solidFill>
                  <a:schemeClr val="bg1"/>
                </a:solidFill>
              </a:rPr>
              <a:t>e </a:t>
            </a:r>
            <a:r>
              <a:rPr lang="pt-PT" sz="2000" dirty="0" smtClean="0">
                <a:solidFill>
                  <a:schemeClr val="bg1"/>
                </a:solidFill>
              </a:rPr>
              <a:t>destino - </a:t>
            </a:r>
            <a:r>
              <a:rPr lang="pt-PT" sz="2000" dirty="0">
                <a:solidFill>
                  <a:schemeClr val="bg1"/>
                </a:solidFill>
              </a:rPr>
              <a:t>operações e prestações interestaduais destinadas a consumidor final não contribuinte do </a:t>
            </a:r>
            <a:r>
              <a:rPr lang="pt-PT" sz="2000" dirty="0" smtClean="0">
                <a:solidFill>
                  <a:schemeClr val="bg1"/>
                </a:solidFill>
              </a:rPr>
              <a:t>imposto</a:t>
            </a:r>
          </a:p>
          <a:p>
            <a:pPr algn="just">
              <a:spcAft>
                <a:spcPts val="600"/>
              </a:spcAft>
            </a:pPr>
            <a:endParaRPr lang="pt-PT" sz="2000" dirty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endParaRPr lang="pt-PT" sz="2000" dirty="0" smtClean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endParaRPr lang="pt-PT" sz="2000" dirty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endParaRPr lang="pt-BR" sz="2000" dirty="0">
              <a:solidFill>
                <a:schemeClr val="bg1"/>
              </a:solidFill>
            </a:endParaRPr>
          </a:p>
          <a:p>
            <a:pPr algn="just"/>
            <a:endParaRPr lang="pt-BR" altLang="pt-BR" sz="2000" b="1" dirty="0" smtClean="0">
              <a:solidFill>
                <a:schemeClr val="bg1"/>
              </a:solidFill>
            </a:endParaRPr>
          </a:p>
        </p:txBody>
      </p:sp>
      <p:pic>
        <p:nvPicPr>
          <p:cNvPr id="29700" name="Picture 1028" descr="C:\Users\Mestre\Desktop\logo_sefaz_impressa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52400"/>
            <a:ext cx="4610100" cy="92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9288" y="1701626"/>
            <a:ext cx="7848600" cy="4607694"/>
          </a:xfrm>
        </p:spPr>
        <p:txBody>
          <a:bodyPr/>
          <a:lstStyle/>
          <a:p>
            <a:pPr>
              <a:buFontTx/>
              <a:buChar char="•"/>
            </a:pPr>
            <a:r>
              <a:rPr lang="pt-BR" altLang="pt-BR" sz="2000" b="1" dirty="0">
                <a:solidFill>
                  <a:srgbClr val="FFC000"/>
                </a:solidFill>
              </a:rPr>
              <a:t>PROJETO DE RESOLUÇÃO DO SENADO – PRS </a:t>
            </a:r>
            <a:r>
              <a:rPr lang="pt-BR" altLang="pt-BR" sz="2000" b="1" dirty="0" smtClean="0">
                <a:solidFill>
                  <a:srgbClr val="FFC000"/>
                </a:solidFill>
              </a:rPr>
              <a:t>Nº </a:t>
            </a:r>
            <a:r>
              <a:rPr lang="pt-BR" altLang="pt-BR" sz="2000" b="1" dirty="0">
                <a:solidFill>
                  <a:srgbClr val="FFC000"/>
                </a:solidFill>
              </a:rPr>
              <a:t>01/2013</a:t>
            </a:r>
          </a:p>
          <a:p>
            <a:pPr algn="just"/>
            <a:endParaRPr lang="pt-PT" sz="2000" b="1" dirty="0" smtClean="0">
              <a:solidFill>
                <a:schemeClr val="bg1"/>
              </a:solidFill>
            </a:endParaRPr>
          </a:p>
          <a:p>
            <a:pPr algn="just">
              <a:lnSpc>
                <a:spcPts val="2400"/>
              </a:lnSpc>
              <a:spcAft>
                <a:spcPts val="600"/>
              </a:spcAft>
            </a:pPr>
            <a:r>
              <a:rPr lang="pt-PT" sz="2000" b="1" dirty="0" smtClean="0">
                <a:solidFill>
                  <a:schemeClr val="bg1"/>
                </a:solidFill>
              </a:rPr>
              <a:t>4. </a:t>
            </a:r>
            <a:r>
              <a:rPr lang="pt-PT" sz="2000" dirty="0" smtClean="0">
                <a:solidFill>
                  <a:schemeClr val="bg1"/>
                </a:solidFill>
              </a:rPr>
              <a:t>Dívida Pública dos Estados </a:t>
            </a:r>
            <a:r>
              <a:rPr lang="pt-PT" sz="2000" b="1" dirty="0" smtClean="0">
                <a:solidFill>
                  <a:schemeClr val="bg1"/>
                </a:solidFill>
              </a:rPr>
              <a:t>– </a:t>
            </a:r>
            <a:r>
              <a:rPr lang="pt-PT" sz="2000" dirty="0" smtClean="0">
                <a:solidFill>
                  <a:schemeClr val="bg1"/>
                </a:solidFill>
              </a:rPr>
              <a:t>novos</a:t>
            </a:r>
            <a:r>
              <a:rPr lang="pt-PT" sz="2000" b="1" dirty="0" smtClean="0">
                <a:solidFill>
                  <a:schemeClr val="bg1"/>
                </a:solidFill>
              </a:rPr>
              <a:t> </a:t>
            </a:r>
            <a:r>
              <a:rPr lang="pt-PT" sz="2000" dirty="0" smtClean="0">
                <a:solidFill>
                  <a:schemeClr val="bg1"/>
                </a:solidFill>
              </a:rPr>
              <a:t>critérios </a:t>
            </a:r>
            <a:r>
              <a:rPr lang="pt-PT" sz="2000" dirty="0">
                <a:solidFill>
                  <a:schemeClr val="bg1"/>
                </a:solidFill>
              </a:rPr>
              <a:t>de atualização monetária e de fixação dos juros </a:t>
            </a:r>
            <a:r>
              <a:rPr lang="pt-PT" sz="2000" dirty="0" smtClean="0">
                <a:solidFill>
                  <a:schemeClr val="bg1"/>
                </a:solidFill>
              </a:rPr>
              <a:t>- Leis </a:t>
            </a:r>
            <a:r>
              <a:rPr lang="pt-PT" sz="2000" dirty="0">
                <a:solidFill>
                  <a:schemeClr val="bg1"/>
                </a:solidFill>
              </a:rPr>
              <a:t>nº </a:t>
            </a:r>
            <a:r>
              <a:rPr lang="pt-PT" sz="2000" dirty="0" smtClean="0">
                <a:solidFill>
                  <a:schemeClr val="bg1"/>
                </a:solidFill>
              </a:rPr>
              <a:t>9.496/97 </a:t>
            </a:r>
            <a:r>
              <a:rPr lang="pt-PT" sz="2000" dirty="0">
                <a:solidFill>
                  <a:schemeClr val="bg1"/>
                </a:solidFill>
              </a:rPr>
              <a:t>e </a:t>
            </a:r>
            <a:r>
              <a:rPr lang="pt-PT" sz="2000" dirty="0" smtClean="0">
                <a:solidFill>
                  <a:schemeClr val="bg1"/>
                </a:solidFill>
              </a:rPr>
              <a:t>8.727/93</a:t>
            </a:r>
            <a:r>
              <a:rPr lang="pt-PT" sz="2000" dirty="0">
                <a:solidFill>
                  <a:schemeClr val="bg1"/>
                </a:solidFill>
              </a:rPr>
              <a:t>, e na </a:t>
            </a:r>
            <a:r>
              <a:rPr lang="pt-PT" sz="2000" dirty="0" smtClean="0">
                <a:solidFill>
                  <a:schemeClr val="bg1"/>
                </a:solidFill>
              </a:rPr>
              <a:t>MP nº 2.185-35/01 – LC Nº 148/14.</a:t>
            </a:r>
          </a:p>
          <a:p>
            <a:pPr algn="just">
              <a:lnSpc>
                <a:spcPts val="2400"/>
              </a:lnSpc>
              <a:spcAft>
                <a:spcPts val="600"/>
              </a:spcAft>
            </a:pPr>
            <a:r>
              <a:rPr lang="pt-PT" sz="2000" dirty="0" smtClean="0">
                <a:solidFill>
                  <a:schemeClr val="bg1"/>
                </a:solidFill>
              </a:rPr>
              <a:t>5. </a:t>
            </a:r>
            <a:r>
              <a:rPr lang="pt-PT" sz="2000" dirty="0">
                <a:solidFill>
                  <a:schemeClr val="bg1"/>
                </a:solidFill>
              </a:rPr>
              <a:t>prestação pelas UF das informações solicitadas pelo MF - apuração do valor do auxílio financeiro </a:t>
            </a:r>
          </a:p>
          <a:p>
            <a:pPr algn="just">
              <a:lnSpc>
                <a:spcPts val="2400"/>
              </a:lnSpc>
              <a:spcAft>
                <a:spcPts val="600"/>
              </a:spcAft>
            </a:pPr>
            <a:r>
              <a:rPr lang="pt-PT" sz="2000" dirty="0" smtClean="0">
                <a:solidFill>
                  <a:schemeClr val="bg1"/>
                </a:solidFill>
              </a:rPr>
              <a:t>6. </a:t>
            </a:r>
            <a:r>
              <a:rPr lang="pt-PT" sz="2000" dirty="0">
                <a:solidFill>
                  <a:schemeClr val="bg1"/>
                </a:solidFill>
              </a:rPr>
              <a:t>aprovação de LC  para afastar restrições decorrentes da aplicação do art. 14 da LC nº 101/00, renúncia fiscal </a:t>
            </a:r>
            <a:endParaRPr lang="pt-BR" sz="2000" dirty="0">
              <a:solidFill>
                <a:schemeClr val="bg1"/>
              </a:solidFill>
            </a:endParaRPr>
          </a:p>
          <a:p>
            <a:pPr algn="just"/>
            <a:endParaRPr lang="pt-BR" altLang="pt-BR" sz="1600" b="1" dirty="0" smtClean="0">
              <a:solidFill>
                <a:schemeClr val="bg1"/>
              </a:solidFill>
            </a:endParaRPr>
          </a:p>
        </p:txBody>
      </p:sp>
      <p:pic>
        <p:nvPicPr>
          <p:cNvPr id="30724" name="Picture 1028" descr="C:\Users\Mestre\Desktop\logo_sefaz_impressa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52400"/>
            <a:ext cx="4610100" cy="92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2891</TotalTime>
  <Words>699</Words>
  <Application>Microsoft Office PowerPoint</Application>
  <PresentationFormat>Apresentação na tela (4:3)</PresentationFormat>
  <Paragraphs>115</Paragraphs>
  <Slides>10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Estrutura padrão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SEFAZGO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INCENTIVOS FISCAIS EM RISCO</dc:title>
  <dc:creator>Marcos-VMS</dc:creator>
  <cp:lastModifiedBy>jasondoq</cp:lastModifiedBy>
  <cp:revision>311</cp:revision>
  <cp:lastPrinted>2015-08-04T11:52:25Z</cp:lastPrinted>
  <dcterms:created xsi:type="dcterms:W3CDTF">2011-06-27T18:28:00Z</dcterms:created>
  <dcterms:modified xsi:type="dcterms:W3CDTF">2015-10-07T12:47:03Z</dcterms:modified>
</cp:coreProperties>
</file>