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  <p:sldMasterId id="2147483888" r:id="rId19"/>
    <p:sldMasterId id="2147483900" r:id="rId20"/>
    <p:sldMasterId id="2147483912" r:id="rId21"/>
    <p:sldMasterId id="2147483924" r:id="rId22"/>
    <p:sldMasterId id="2147483936" r:id="rId23"/>
  </p:sldMasterIdLst>
  <p:sldIdLst>
    <p:sldId id="273" r:id="rId24"/>
    <p:sldId id="283" r:id="rId25"/>
    <p:sldId id="282" r:id="rId26"/>
    <p:sldId id="281" r:id="rId27"/>
    <p:sldId id="274" r:id="rId28"/>
    <p:sldId id="305" r:id="rId29"/>
    <p:sldId id="306" r:id="rId30"/>
    <p:sldId id="307" r:id="rId31"/>
    <p:sldId id="308" r:id="rId32"/>
    <p:sldId id="284" r:id="rId33"/>
    <p:sldId id="309" r:id="rId34"/>
    <p:sldId id="310" r:id="rId35"/>
    <p:sldId id="316" r:id="rId36"/>
    <p:sldId id="317" r:id="rId37"/>
    <p:sldId id="312" r:id="rId38"/>
    <p:sldId id="280" r:id="rId39"/>
    <p:sldId id="314" r:id="rId40"/>
    <p:sldId id="311" r:id="rId41"/>
    <p:sldId id="313" r:id="rId42"/>
    <p:sldId id="315" r:id="rId43"/>
    <p:sldId id="272" r:id="rId44"/>
    <p:sldId id="285" r:id="rId45"/>
    <p:sldId id="286" r:id="rId46"/>
    <p:sldId id="318" r:id="rId47"/>
    <p:sldId id="319" r:id="rId48"/>
    <p:sldId id="320" r:id="rId49"/>
    <p:sldId id="321" r:id="rId50"/>
    <p:sldId id="287" r:id="rId51"/>
    <p:sldId id="288" r:id="rId52"/>
    <p:sldId id="289" r:id="rId53"/>
    <p:sldId id="290" r:id="rId54"/>
    <p:sldId id="293" r:id="rId55"/>
    <p:sldId id="292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2" r:id="rId64"/>
    <p:sldId id="303" r:id="rId65"/>
    <p:sldId id="304" r:id="rId66"/>
  </p:sldIdLst>
  <p:sldSz cx="9144000" cy="6858000" type="screen4x3"/>
  <p:notesSz cx="6934200" cy="9220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3366"/>
    <a:srgbClr val="000000"/>
    <a:srgbClr val="CCCCFF"/>
    <a:srgbClr val="FF9933"/>
    <a:srgbClr val="FFFFFF"/>
    <a:srgbClr val="C0504D"/>
    <a:srgbClr val="FF0066"/>
    <a:srgbClr val="2E507A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61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25555555555555554"/>
                  <c:y val="-0.104245127707823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2817785010874667"/>
                  <c:y val="3.74870828659829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#,0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Plan10!$B$1:$C$1</c:f>
              <c:strCache>
                <c:ptCount val="2"/>
                <c:pt idx="0">
                  <c:v>Exportação</c:v>
                </c:pt>
                <c:pt idx="1">
                  <c:v>Importação</c:v>
                </c:pt>
              </c:strCache>
            </c:strRef>
          </c:cat>
          <c:val>
            <c:numRef>
              <c:f>Plan10!$B$13:$C$13</c:f>
              <c:numCache>
                <c:formatCode>ge\r\a\l</c:formatCode>
                <c:ptCount val="2"/>
                <c:pt idx="0">
                  <c:v>123.6661</c:v>
                </c:pt>
                <c:pt idx="1">
                  <c:v>100.33380000000001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22812-64C4-46C1-A39B-8EFD9313BA6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A6CBDF1-AD5C-4705-8C70-53F10D06D93B}">
      <dgm:prSet phldrT="[Texto]" custT="1"/>
      <dgm:spPr>
        <a:ln>
          <a:noFill/>
        </a:ln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Em abril de 2013, o Senhor VPR empreendeu visita oficial ao Sultanato de Omã, a primeira na história das relações bilaterais. </a:t>
          </a:r>
          <a:endParaRPr lang="pt-BR" sz="1800" dirty="0">
            <a:solidFill>
              <a:schemeClr val="tx1"/>
            </a:solidFill>
          </a:endParaRPr>
        </a:p>
      </dgm:t>
    </dgm:pt>
    <dgm:pt modelId="{3699FDD0-29EE-44E7-B4A2-0FB38251C0CD}" type="parTrans" cxnId="{D764CB54-2513-443D-A122-AB25A2D2036A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EE13AE23-82F9-48F7-881E-26920120D725}" type="sibTrans" cxnId="{D764CB54-2513-443D-A122-AB25A2D2036A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2570DED6-1997-4831-AE26-50565177614F}">
      <dgm:prSet custT="1"/>
      <dgm:spPr/>
      <dgm:t>
        <a:bodyPr/>
        <a:lstStyle/>
        <a:p>
          <a:endParaRPr lang="pt-BR" sz="1800" dirty="0">
            <a:solidFill>
              <a:schemeClr val="tx1"/>
            </a:solidFill>
          </a:endParaRPr>
        </a:p>
      </dgm:t>
    </dgm:pt>
    <dgm:pt modelId="{6EDAB83E-CC2F-4190-ABB7-321E4308F59F}" type="parTrans" cxnId="{922252B1-C736-4855-938B-FB45768D6D8C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14848C1A-A298-4A70-BEE7-3B83423E1BAF}" type="sibTrans" cxnId="{922252B1-C736-4855-938B-FB45768D6D8C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F4C7DD3E-6145-41AC-A885-3A3D782949FA}">
      <dgm:prSet custT="1"/>
      <dgm:spPr>
        <a:ln>
          <a:noFill/>
        </a:ln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Em 2016, teve lugar em Brasília a </a:t>
          </a:r>
          <a:r>
            <a:rPr lang="pt-BR" sz="1800" i="1" dirty="0" smtClean="0">
              <a:solidFill>
                <a:schemeClr val="tx1"/>
              </a:solidFill>
            </a:rPr>
            <a:t>I Comissão Mista Brasil-Omã</a:t>
          </a:r>
          <a:r>
            <a:rPr lang="pt-BR" sz="1800" dirty="0" smtClean="0">
              <a:solidFill>
                <a:schemeClr val="tx1"/>
              </a:solidFill>
            </a:rPr>
            <a:t>, com amplo temário bilateral (comércio, investimentos, agricultura, logística, energia e aviação).</a:t>
          </a:r>
          <a:endParaRPr lang="pt-BR" sz="1800" dirty="0">
            <a:solidFill>
              <a:schemeClr val="tx1"/>
            </a:solidFill>
          </a:endParaRPr>
        </a:p>
      </dgm:t>
    </dgm:pt>
    <dgm:pt modelId="{DA616DEE-7B69-45B0-8970-3DFD87FB0FF3}" type="parTrans" cxnId="{F3C052FA-300F-49EA-A69E-A00E9CD41626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60DCB0CA-2E68-4E85-A0B3-0F3A5BC3B6B2}" type="sibTrans" cxnId="{F3C052FA-300F-49EA-A69E-A00E9CD41626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762A5756-6106-459E-BBD9-213CFFF48546}">
      <dgm:prSet custT="1"/>
      <dgm:spPr/>
      <dgm:t>
        <a:bodyPr/>
        <a:lstStyle/>
        <a:p>
          <a:endParaRPr lang="pt-BR" sz="1800" dirty="0">
            <a:solidFill>
              <a:schemeClr val="tx1"/>
            </a:solidFill>
          </a:endParaRPr>
        </a:p>
      </dgm:t>
    </dgm:pt>
    <dgm:pt modelId="{5057151A-8EC6-433F-B429-F33D28663AE7}" type="parTrans" cxnId="{16C6C179-0F95-4A3F-A900-02AB9FD1B1FF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6EBAB98E-5486-4CBA-A48C-D80AFD4F2E44}" type="sibTrans" cxnId="{16C6C179-0F95-4A3F-A900-02AB9FD1B1FF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FFFB6293-9546-429B-B0CE-32E444CC6D54}">
      <dgm:prSet custT="1"/>
      <dgm:spPr>
        <a:ln>
          <a:noFill/>
        </a:ln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Também em 2016, visitou o Brasil delegação militar do Sultanato, a qual foi homenageada pelo Grupo de Amizade Brasil-Países Árabes, na Comissão de Relações Exteriores e Defesa Nacional da Câmara.</a:t>
          </a:r>
          <a:endParaRPr lang="pt-BR" sz="1800" dirty="0">
            <a:solidFill>
              <a:schemeClr val="tx1"/>
            </a:solidFill>
          </a:endParaRPr>
        </a:p>
      </dgm:t>
    </dgm:pt>
    <dgm:pt modelId="{61EEE301-0642-4652-BE58-A5704523941F}" type="parTrans" cxnId="{B19A5676-5026-4266-92A1-0D830104756A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FF7E4B82-5C66-4C72-A47C-DF5F9F73032A}" type="sibTrans" cxnId="{B19A5676-5026-4266-92A1-0D830104756A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A1789DAE-CD9F-446F-ADE1-66EB4EB51B9C}">
      <dgm:prSet custT="1"/>
      <dgm:spPr/>
      <dgm:t>
        <a:bodyPr/>
        <a:lstStyle/>
        <a:p>
          <a:endParaRPr lang="pt-BR" sz="1800" dirty="0">
            <a:solidFill>
              <a:schemeClr val="tx1"/>
            </a:solidFill>
          </a:endParaRPr>
        </a:p>
      </dgm:t>
    </dgm:pt>
    <dgm:pt modelId="{21FD3502-D3BF-43B6-AF78-39169536A012}" type="parTrans" cxnId="{2238B2BD-D708-490D-BA63-E344222B2778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90322F1F-00F8-432F-9B6D-2E831AC96070}" type="sibTrans" cxnId="{2238B2BD-D708-490D-BA63-E344222B2778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A23883A4-1A49-49C1-A26D-4D57CDAA7C1A}">
      <dgm:prSet custT="1"/>
      <dgm:spPr>
        <a:ln>
          <a:noFill/>
        </a:ln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Omã sedia o maior investimento realizado por empresa brasileira na Península Arábica: a planta pelotizadora de minérios no porto de Sohar. Trata-se de inversão da VALE, de cerca de USD 2 bilhões.</a:t>
          </a:r>
          <a:endParaRPr lang="pt-BR" sz="1800" dirty="0">
            <a:solidFill>
              <a:schemeClr val="tx1"/>
            </a:solidFill>
          </a:endParaRPr>
        </a:p>
      </dgm:t>
    </dgm:pt>
    <dgm:pt modelId="{D45F3CB5-15E5-48FD-A0C7-C41297974723}" type="parTrans" cxnId="{567D9E66-BE3F-4851-9053-5D9CD343AF5A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D295B433-5C26-46BA-AD17-6C0988D962DD}" type="sibTrans" cxnId="{567D9E66-BE3F-4851-9053-5D9CD343AF5A}">
      <dgm:prSet/>
      <dgm:spPr/>
      <dgm:t>
        <a:bodyPr/>
        <a:lstStyle/>
        <a:p>
          <a:endParaRPr lang="pt-BR" sz="1800">
            <a:solidFill>
              <a:schemeClr val="tx1"/>
            </a:solidFill>
          </a:endParaRPr>
        </a:p>
      </dgm:t>
    </dgm:pt>
    <dgm:pt modelId="{3C73CA45-BA90-415A-B08A-7E202CFD5902}" type="pres">
      <dgm:prSet presAssocID="{26022812-64C4-46C1-A39B-8EFD9313BA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6180DB3-16AF-4AC0-B6CD-F251C86AF3AC}" type="pres">
      <dgm:prSet presAssocID="{6A6CBDF1-AD5C-4705-8C70-53F10D06D93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29A7BE-C794-4F1B-A5C0-1737BDEDB3C4}" type="pres">
      <dgm:prSet presAssocID="{6A6CBDF1-AD5C-4705-8C70-53F10D06D93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5A82F3-F4E7-4918-BAEA-DB20E481A0E5}" type="pres">
      <dgm:prSet presAssocID="{F4C7DD3E-6145-41AC-A885-3A3D782949F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0E5B7D-564B-4385-84FC-05CB667C9823}" type="pres">
      <dgm:prSet presAssocID="{F4C7DD3E-6145-41AC-A885-3A3D782949F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DB4DEB-9792-408A-994E-03E79B6557A0}" type="pres">
      <dgm:prSet presAssocID="{FFFB6293-9546-429B-B0CE-32E444CC6D5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6CD8E5-C90C-4E4D-80BF-B8C8F7132EB0}" type="pres">
      <dgm:prSet presAssocID="{FFFB6293-9546-429B-B0CE-32E444CC6D5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831D7A-1E01-44B7-83EE-E9941601091E}" type="pres">
      <dgm:prSet presAssocID="{A23883A4-1A49-49C1-A26D-4D57CDAA7C1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38B2BD-D708-490D-BA63-E344222B2778}" srcId="{FFFB6293-9546-429B-B0CE-32E444CC6D54}" destId="{A1789DAE-CD9F-446F-ADE1-66EB4EB51B9C}" srcOrd="0" destOrd="0" parTransId="{21FD3502-D3BF-43B6-AF78-39169536A012}" sibTransId="{90322F1F-00F8-432F-9B6D-2E831AC96070}"/>
    <dgm:cxn modelId="{10B3AE94-A50B-4B9F-B464-235A495ED75E}" type="presOf" srcId="{6A6CBDF1-AD5C-4705-8C70-53F10D06D93B}" destId="{06180DB3-16AF-4AC0-B6CD-F251C86AF3AC}" srcOrd="0" destOrd="0" presId="urn:microsoft.com/office/officeart/2005/8/layout/vList2"/>
    <dgm:cxn modelId="{7FCEB553-922E-4C33-BFEB-1B938294C1FE}" type="presOf" srcId="{F4C7DD3E-6145-41AC-A885-3A3D782949FA}" destId="{145A82F3-F4E7-4918-BAEA-DB20E481A0E5}" srcOrd="0" destOrd="0" presId="urn:microsoft.com/office/officeart/2005/8/layout/vList2"/>
    <dgm:cxn modelId="{7F142497-7D9E-4DCF-90AD-C486F4E6579B}" type="presOf" srcId="{A1789DAE-CD9F-446F-ADE1-66EB4EB51B9C}" destId="{ED6CD8E5-C90C-4E4D-80BF-B8C8F7132EB0}" srcOrd="0" destOrd="0" presId="urn:microsoft.com/office/officeart/2005/8/layout/vList2"/>
    <dgm:cxn modelId="{B19A5676-5026-4266-92A1-0D830104756A}" srcId="{26022812-64C4-46C1-A39B-8EFD9313BA61}" destId="{FFFB6293-9546-429B-B0CE-32E444CC6D54}" srcOrd="2" destOrd="0" parTransId="{61EEE301-0642-4652-BE58-A5704523941F}" sibTransId="{FF7E4B82-5C66-4C72-A47C-DF5F9F73032A}"/>
    <dgm:cxn modelId="{16C6C179-0F95-4A3F-A900-02AB9FD1B1FF}" srcId="{F4C7DD3E-6145-41AC-A885-3A3D782949FA}" destId="{762A5756-6106-459E-BBD9-213CFFF48546}" srcOrd="0" destOrd="0" parTransId="{5057151A-8EC6-433F-B429-F33D28663AE7}" sibTransId="{6EBAB98E-5486-4CBA-A48C-D80AFD4F2E44}"/>
    <dgm:cxn modelId="{922252B1-C736-4855-938B-FB45768D6D8C}" srcId="{6A6CBDF1-AD5C-4705-8C70-53F10D06D93B}" destId="{2570DED6-1997-4831-AE26-50565177614F}" srcOrd="0" destOrd="0" parTransId="{6EDAB83E-CC2F-4190-ABB7-321E4308F59F}" sibTransId="{14848C1A-A298-4A70-BEE7-3B83423E1BAF}"/>
    <dgm:cxn modelId="{D31F4602-7CDD-4FA8-9249-D91DBC97AA45}" type="presOf" srcId="{FFFB6293-9546-429B-B0CE-32E444CC6D54}" destId="{13DB4DEB-9792-408A-994E-03E79B6557A0}" srcOrd="0" destOrd="0" presId="urn:microsoft.com/office/officeart/2005/8/layout/vList2"/>
    <dgm:cxn modelId="{3526A53E-20A2-490D-B208-76EE2B281D19}" type="presOf" srcId="{2570DED6-1997-4831-AE26-50565177614F}" destId="{DD29A7BE-C794-4F1B-A5C0-1737BDEDB3C4}" srcOrd="0" destOrd="0" presId="urn:microsoft.com/office/officeart/2005/8/layout/vList2"/>
    <dgm:cxn modelId="{567D9E66-BE3F-4851-9053-5D9CD343AF5A}" srcId="{26022812-64C4-46C1-A39B-8EFD9313BA61}" destId="{A23883A4-1A49-49C1-A26D-4D57CDAA7C1A}" srcOrd="3" destOrd="0" parTransId="{D45F3CB5-15E5-48FD-A0C7-C41297974723}" sibTransId="{D295B433-5C26-46BA-AD17-6C0988D962DD}"/>
    <dgm:cxn modelId="{F3C052FA-300F-49EA-A69E-A00E9CD41626}" srcId="{26022812-64C4-46C1-A39B-8EFD9313BA61}" destId="{F4C7DD3E-6145-41AC-A885-3A3D782949FA}" srcOrd="1" destOrd="0" parTransId="{DA616DEE-7B69-45B0-8970-3DFD87FB0FF3}" sibTransId="{60DCB0CA-2E68-4E85-A0B3-0F3A5BC3B6B2}"/>
    <dgm:cxn modelId="{870FDA43-265A-48DC-AF72-B8CA8358CC37}" type="presOf" srcId="{26022812-64C4-46C1-A39B-8EFD9313BA61}" destId="{3C73CA45-BA90-415A-B08A-7E202CFD5902}" srcOrd="0" destOrd="0" presId="urn:microsoft.com/office/officeart/2005/8/layout/vList2"/>
    <dgm:cxn modelId="{AD15A444-7582-4A43-842F-2D34660DBFE6}" type="presOf" srcId="{762A5756-6106-459E-BBD9-213CFFF48546}" destId="{AE0E5B7D-564B-4385-84FC-05CB667C9823}" srcOrd="0" destOrd="0" presId="urn:microsoft.com/office/officeart/2005/8/layout/vList2"/>
    <dgm:cxn modelId="{D764CB54-2513-443D-A122-AB25A2D2036A}" srcId="{26022812-64C4-46C1-A39B-8EFD9313BA61}" destId="{6A6CBDF1-AD5C-4705-8C70-53F10D06D93B}" srcOrd="0" destOrd="0" parTransId="{3699FDD0-29EE-44E7-B4A2-0FB38251C0CD}" sibTransId="{EE13AE23-82F9-48F7-881E-26920120D725}"/>
    <dgm:cxn modelId="{1DC0DC70-1289-47F5-9E23-76C50BD5AC8D}" type="presOf" srcId="{A23883A4-1A49-49C1-A26D-4D57CDAA7C1A}" destId="{E4831D7A-1E01-44B7-83EE-E9941601091E}" srcOrd="0" destOrd="0" presId="urn:microsoft.com/office/officeart/2005/8/layout/vList2"/>
    <dgm:cxn modelId="{3EA5F72A-0322-45FE-8C1F-0E3AB505BB9D}" type="presParOf" srcId="{3C73CA45-BA90-415A-B08A-7E202CFD5902}" destId="{06180DB3-16AF-4AC0-B6CD-F251C86AF3AC}" srcOrd="0" destOrd="0" presId="urn:microsoft.com/office/officeart/2005/8/layout/vList2"/>
    <dgm:cxn modelId="{8242BEAE-E563-4492-BFCD-C699136A54C4}" type="presParOf" srcId="{3C73CA45-BA90-415A-B08A-7E202CFD5902}" destId="{DD29A7BE-C794-4F1B-A5C0-1737BDEDB3C4}" srcOrd="1" destOrd="0" presId="urn:microsoft.com/office/officeart/2005/8/layout/vList2"/>
    <dgm:cxn modelId="{866BE8B7-0F41-4B75-8834-7A8E85781451}" type="presParOf" srcId="{3C73CA45-BA90-415A-B08A-7E202CFD5902}" destId="{145A82F3-F4E7-4918-BAEA-DB20E481A0E5}" srcOrd="2" destOrd="0" presId="urn:microsoft.com/office/officeart/2005/8/layout/vList2"/>
    <dgm:cxn modelId="{26B53FC1-0089-4048-BA00-8B8A61D084DC}" type="presParOf" srcId="{3C73CA45-BA90-415A-B08A-7E202CFD5902}" destId="{AE0E5B7D-564B-4385-84FC-05CB667C9823}" srcOrd="3" destOrd="0" presId="urn:microsoft.com/office/officeart/2005/8/layout/vList2"/>
    <dgm:cxn modelId="{B15FDEFF-F168-47F7-98FA-2C20E89C3F01}" type="presParOf" srcId="{3C73CA45-BA90-415A-B08A-7E202CFD5902}" destId="{13DB4DEB-9792-408A-994E-03E79B6557A0}" srcOrd="4" destOrd="0" presId="urn:microsoft.com/office/officeart/2005/8/layout/vList2"/>
    <dgm:cxn modelId="{8BA42686-6342-45A0-89EA-B23160855073}" type="presParOf" srcId="{3C73CA45-BA90-415A-B08A-7E202CFD5902}" destId="{ED6CD8E5-C90C-4E4D-80BF-B8C8F7132EB0}" srcOrd="5" destOrd="0" presId="urn:microsoft.com/office/officeart/2005/8/layout/vList2"/>
    <dgm:cxn modelId="{5775D269-DB88-4FD3-A6BD-130E0228D09D}" type="presParOf" srcId="{3C73CA45-BA90-415A-B08A-7E202CFD5902}" destId="{E4831D7A-1E01-44B7-83EE-E9941601091E}" srcOrd="6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60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22763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854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063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2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488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817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942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517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833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635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09256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468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94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660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352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385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242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657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449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845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3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1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678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668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203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87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616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865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209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827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243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9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243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054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766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020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475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705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382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239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816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7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87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789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598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131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120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518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985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120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330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238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679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8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7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830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097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818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349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257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1079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624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151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848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1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919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6048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308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7473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42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077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54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9293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9597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689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08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3408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4009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884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6394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282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59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342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927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8687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561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5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024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0064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2368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8581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5161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287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609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2717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37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1612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33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2299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1230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1079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1471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8617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8453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547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3725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68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3916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1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7071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050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3741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6375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7994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1610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7202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4412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785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6667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665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31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345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0602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5438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7059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156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5269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6048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098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1008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553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92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6316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4691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062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1656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6872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9747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3650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7946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2900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7443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98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1419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0432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3816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4265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9640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4654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7312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8553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4383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3181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73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8002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4950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609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553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1160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3403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0675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0571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939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4616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16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2578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1098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1364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3824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14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77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16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85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0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356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99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8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9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1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80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95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12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94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3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6269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73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16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752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25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31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735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60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007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63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5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96046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42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036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94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117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489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620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94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37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907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6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5734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0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3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413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63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7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039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99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318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391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5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00641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424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305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118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676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51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250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732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110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104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0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94617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345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663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432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249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692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462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671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24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153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3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64437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538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409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697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572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42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15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03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983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610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0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25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1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7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9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9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4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6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1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8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3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6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3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5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8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9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1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6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0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8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2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9C07-F9D3-4732-8B47-31E11F6F27D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31/03/2016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4EC4-5DCC-4E0D-8B32-9E66FDF2308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3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8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3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0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4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61000"/>
                    </a14:imgEffect>
                    <a14:imgEffect>
                      <a14:colorTemperature colorTemp="425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" y="367496"/>
            <a:ext cx="8936193" cy="572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7103"/>
            <a:ext cx="4332473" cy="1002212"/>
          </a:xfrm>
          <a:prstGeom prst="rect">
            <a:avLst/>
          </a:prstGeom>
          <a:noFill/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685800" y="14127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rgbClr val="003366"/>
                </a:solidFill>
              </a:rPr>
              <a:t>Audiência Pública</a:t>
            </a:r>
            <a:br>
              <a:rPr lang="pt-BR" sz="4000" dirty="0" smtClean="0">
                <a:solidFill>
                  <a:srgbClr val="003366"/>
                </a:solidFill>
              </a:rPr>
            </a:br>
            <a:r>
              <a:rPr lang="pt-BR" sz="4000" dirty="0" smtClean="0">
                <a:solidFill>
                  <a:srgbClr val="003366"/>
                </a:solidFill>
              </a:rPr>
              <a:t>Situação no Grande Oriente Médio</a:t>
            </a:r>
            <a:endParaRPr lang="pt-BR" sz="4000" dirty="0">
              <a:solidFill>
                <a:srgbClr val="003366"/>
              </a:solidFill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467544" y="2996952"/>
            <a:ext cx="8280920" cy="992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Comissão de Relações Exteriores e Defesa Nacional </a:t>
            </a:r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Senado Federal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187623" y="4509120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j-lt"/>
              </a:rPr>
              <a:t>Embaixador Fernando José Marroni de Abreu</a:t>
            </a:r>
          </a:p>
          <a:p>
            <a:pPr algn="ctr"/>
            <a:r>
              <a:rPr lang="pt-BR" dirty="0" smtClean="0">
                <a:latin typeface="+mj-lt"/>
              </a:rPr>
              <a:t>Subsecretário-Geral Político para África e Oriente Médio</a:t>
            </a:r>
          </a:p>
          <a:p>
            <a:pPr algn="ctr"/>
            <a:endParaRPr lang="pt-BR" dirty="0">
              <a:latin typeface="+mj-lt"/>
            </a:endParaRPr>
          </a:p>
          <a:p>
            <a:pPr algn="ctr"/>
            <a:endParaRPr lang="pt-BR" dirty="0" smtClean="0">
              <a:latin typeface="+mj-lt"/>
            </a:endParaRPr>
          </a:p>
          <a:p>
            <a:pPr algn="ctr"/>
            <a:r>
              <a:rPr lang="pt-BR" dirty="0" smtClean="0">
                <a:latin typeface="+mj-lt"/>
              </a:rPr>
              <a:t>Brasília, 31 de março de 2016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94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259159" y="6342050"/>
            <a:ext cx="7056437" cy="5414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342050"/>
            <a:ext cx="7058026" cy="541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0" y="6419428"/>
            <a:ext cx="1844046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7504" y="446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2E507A"/>
                </a:solidFill>
              </a:rPr>
              <a:t>Parceiros Comerciais - Israel</a:t>
            </a:r>
            <a:endParaRPr lang="pt-BR" sz="2800" b="1" i="1" dirty="0">
              <a:solidFill>
                <a:srgbClr val="2E507A"/>
              </a:solidFill>
            </a:endParaRPr>
          </a:p>
        </p:txBody>
      </p:sp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433393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838200"/>
            <a:ext cx="842486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1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259159" y="6342050"/>
            <a:ext cx="7056437" cy="5414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342050"/>
            <a:ext cx="7058026" cy="541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0" y="6419428"/>
            <a:ext cx="1844046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7504" y="446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2E507A"/>
                </a:solidFill>
              </a:rPr>
              <a:t>Parceiros Comerciais - Síria</a:t>
            </a:r>
            <a:endParaRPr lang="pt-BR" sz="2800" b="1" i="1" dirty="0">
              <a:solidFill>
                <a:srgbClr val="2E507A"/>
              </a:solidFill>
            </a:endParaRPr>
          </a:p>
        </p:txBody>
      </p:sp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433393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35025"/>
            <a:ext cx="8791575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5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259159" y="6342050"/>
            <a:ext cx="7056437" cy="5414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342050"/>
            <a:ext cx="7058026" cy="541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0" y="6419428"/>
            <a:ext cx="1844046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7504" y="446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2E507A"/>
                </a:solidFill>
              </a:rPr>
              <a:t>Parceiros Comerciais - Somália</a:t>
            </a:r>
            <a:endParaRPr lang="pt-BR" sz="2800" b="1" i="1" dirty="0">
              <a:solidFill>
                <a:srgbClr val="2E507A"/>
              </a:solidFill>
            </a:endParaRPr>
          </a:p>
        </p:txBody>
      </p:sp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433393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765175"/>
            <a:ext cx="86264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0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259159" y="6342050"/>
            <a:ext cx="7056437" cy="5414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342050"/>
            <a:ext cx="7058026" cy="541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0" y="6419428"/>
            <a:ext cx="1844046" cy="4265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7504" y="446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2E507A"/>
                </a:solidFill>
              </a:rPr>
              <a:t>Evolução do Comércio – Exportações vs. Importações</a:t>
            </a:r>
            <a:endParaRPr lang="pt-BR" sz="2800" b="1" i="1" dirty="0">
              <a:solidFill>
                <a:srgbClr val="2E507A"/>
              </a:solidFill>
            </a:endParaRPr>
          </a:p>
        </p:txBody>
      </p:sp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433393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944563"/>
            <a:ext cx="86264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7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259159" y="6342050"/>
            <a:ext cx="7056437" cy="5414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342050"/>
            <a:ext cx="7058026" cy="541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0" y="6419428"/>
            <a:ext cx="1844046" cy="4265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7504" y="446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2E507A"/>
                </a:solidFill>
              </a:rPr>
              <a:t>Comércio – Exportações vs. Importações </a:t>
            </a:r>
            <a:r>
              <a:rPr lang="pt-BR" b="1" i="1" dirty="0" smtClean="0">
                <a:solidFill>
                  <a:srgbClr val="2E507A"/>
                </a:solidFill>
              </a:rPr>
              <a:t>(US$ bilhões)</a:t>
            </a:r>
            <a:endParaRPr lang="pt-BR" b="1" i="1" dirty="0">
              <a:solidFill>
                <a:srgbClr val="2E507A"/>
              </a:solidFill>
            </a:endParaRPr>
          </a:p>
        </p:txBody>
      </p:sp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433393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758239"/>
              </p:ext>
            </p:extLst>
          </p:nvPr>
        </p:nvGraphicFramePr>
        <p:xfrm>
          <a:off x="539552" y="908720"/>
          <a:ext cx="79928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084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2E507A"/>
                </a:solidFill>
              </a:rPr>
              <a:t>Cooperação Sul-Sul - </a:t>
            </a:r>
            <a:r>
              <a:rPr lang="pt-BR" sz="2000" b="1" i="1" dirty="0">
                <a:solidFill>
                  <a:srgbClr val="3B5369"/>
                </a:solidFill>
              </a:rPr>
              <a:t>Evolução da Execução Orçamentária Anual (US$)</a:t>
            </a:r>
            <a:endParaRPr lang="pt-BR" sz="20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871538"/>
            <a:ext cx="86455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9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Cooperação Sul-Sul – </a:t>
            </a:r>
            <a:r>
              <a:rPr lang="pt-BR" sz="2800" b="1" i="1" dirty="0" smtClean="0">
                <a:solidFill>
                  <a:srgbClr val="2E507A"/>
                </a:solidFill>
              </a:rPr>
              <a:t>Classificação por Segmento</a:t>
            </a:r>
            <a:endParaRPr lang="pt-BR" sz="28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536575"/>
            <a:ext cx="7883525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6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Cooperação Sul-Sul </a:t>
            </a:r>
            <a:r>
              <a:rPr lang="pt-BR" sz="2800" b="1" i="1" dirty="0" smtClean="0">
                <a:solidFill>
                  <a:srgbClr val="2E507A"/>
                </a:solidFill>
              </a:rPr>
              <a:t>– Execução Financeira </a:t>
            </a:r>
            <a:r>
              <a:rPr lang="pt-BR" sz="2000" b="1" i="1" dirty="0" smtClean="0">
                <a:solidFill>
                  <a:srgbClr val="2E507A"/>
                </a:solidFill>
              </a:rPr>
              <a:t>(2005-2015)</a:t>
            </a:r>
            <a:endParaRPr lang="pt-BR" sz="20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685800"/>
            <a:ext cx="865663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0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Cooperação Sul-Sul </a:t>
            </a:r>
            <a:r>
              <a:rPr lang="pt-BR" sz="2800" b="1" i="1" dirty="0" smtClean="0">
                <a:solidFill>
                  <a:srgbClr val="2E507A"/>
                </a:solidFill>
              </a:rPr>
              <a:t>– Exemplos de Projetos</a:t>
            </a:r>
            <a:endParaRPr lang="pt-BR" sz="28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84516" y="2132856"/>
            <a:ext cx="7488832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kern="0" dirty="0">
                <a:solidFill>
                  <a:prstClr val="white"/>
                </a:solidFill>
              </a:rPr>
              <a:t>Instituições Executoras </a:t>
            </a:r>
            <a:r>
              <a:rPr lang="pt-BR" sz="2000" b="1" kern="0" dirty="0" smtClean="0">
                <a:solidFill>
                  <a:prstClr val="white"/>
                </a:solidFill>
              </a:rPr>
              <a:t>Brasileiras</a:t>
            </a:r>
            <a:endParaRPr lang="pt-BR" sz="2000" b="1" kern="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prstClr val="white"/>
                </a:solidFill>
              </a:rPr>
              <a:t>ABC- Agência Brasileira de </a:t>
            </a:r>
            <a:r>
              <a:rPr lang="pt-BR" sz="1600" kern="0" dirty="0" smtClean="0">
                <a:solidFill>
                  <a:prstClr val="white"/>
                </a:solidFill>
              </a:rPr>
              <a:t>Cooperação </a:t>
            </a:r>
            <a:r>
              <a:rPr lang="pt-BR" sz="1600" dirty="0">
                <a:solidFill>
                  <a:schemeClr val="bg1"/>
                </a:solidFill>
              </a:rPr>
              <a:t>(Instituição Coordenadora)</a:t>
            </a:r>
            <a:endParaRPr lang="pt-BR" sz="1600" kern="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/>
              <a:t>ABRAGEM - Associação </a:t>
            </a:r>
            <a:r>
              <a:rPr lang="pt-BR" sz="1600" dirty="0"/>
              <a:t>Brasileira dos Pequenos e Médios Produtores de Gemas, </a:t>
            </a:r>
            <a:r>
              <a:rPr lang="pt-BR" sz="1600" dirty="0" smtClean="0"/>
              <a:t>Joias </a:t>
            </a:r>
            <a:r>
              <a:rPr lang="pt-BR" sz="1600" dirty="0"/>
              <a:t>e </a:t>
            </a:r>
            <a:r>
              <a:rPr lang="pt-BR" sz="1600" dirty="0" smtClean="0"/>
              <a:t>Similar</a:t>
            </a:r>
            <a:endParaRPr lang="pt-BR" sz="1600" kern="0" dirty="0">
              <a:solidFill>
                <a:prstClr val="white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18392" y="3374194"/>
            <a:ext cx="7488832" cy="81949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kern="0" dirty="0">
                <a:solidFill>
                  <a:prstClr val="white"/>
                </a:solidFill>
              </a:rPr>
              <a:t>Instituições </a:t>
            </a:r>
            <a:r>
              <a:rPr lang="pt-BR" sz="2000" b="1" kern="0" dirty="0" smtClean="0">
                <a:solidFill>
                  <a:prstClr val="white"/>
                </a:solidFill>
              </a:rPr>
              <a:t>Executoras no País Recipiendário</a:t>
            </a:r>
            <a:endParaRPr lang="pt-BR" sz="2000" b="1" kern="0" dirty="0">
              <a:solidFill>
                <a:prstClr val="white"/>
              </a:solidFill>
            </a:endParaRPr>
          </a:p>
          <a:p>
            <a:r>
              <a:rPr lang="pt-BR" sz="1600" dirty="0"/>
              <a:t>Ministério da PME e do Artesanato da </a:t>
            </a:r>
            <a:r>
              <a:rPr lang="pt-BR" sz="1600" dirty="0" smtClean="0"/>
              <a:t>Argélia</a:t>
            </a:r>
            <a:endParaRPr lang="pt-BR" sz="1600" dirty="0"/>
          </a:p>
          <a:p>
            <a:r>
              <a:rPr lang="pt-BR" sz="1600" dirty="0"/>
              <a:t>Agência Nacional do Artesanato Tradicional 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18392" y="4489376"/>
            <a:ext cx="7488832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prstClr val="white"/>
                </a:solidFill>
              </a:rPr>
              <a:t>Orçamento da ABC: </a:t>
            </a:r>
            <a:r>
              <a:rPr lang="pt-BR" sz="1600" kern="0" dirty="0" smtClean="0">
                <a:solidFill>
                  <a:prstClr val="white"/>
                </a:solidFill>
              </a:rPr>
              <a:t>US$ </a:t>
            </a:r>
            <a:r>
              <a:rPr lang="pt-BR" sz="1600" dirty="0"/>
              <a:t>903,737</a:t>
            </a:r>
            <a:endParaRPr lang="pt-BR" sz="1600" kern="0" dirty="0">
              <a:solidFill>
                <a:prstClr val="white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03643" y="5000631"/>
            <a:ext cx="7488832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prstClr val="white"/>
                </a:solidFill>
              </a:rPr>
              <a:t>Orçamento </a:t>
            </a:r>
            <a:r>
              <a:rPr lang="pt-BR" sz="1600" b="1" kern="0" dirty="0" smtClean="0">
                <a:solidFill>
                  <a:prstClr val="white"/>
                </a:solidFill>
              </a:rPr>
              <a:t>Total: </a:t>
            </a:r>
            <a:r>
              <a:rPr lang="pt-BR" sz="1600" kern="0" dirty="0" smtClean="0">
                <a:solidFill>
                  <a:prstClr val="white"/>
                </a:solidFill>
              </a:rPr>
              <a:t>US$ </a:t>
            </a:r>
            <a:r>
              <a:rPr lang="pt-BR" sz="1600" dirty="0" smtClean="0"/>
              <a:t>1,599,237</a:t>
            </a:r>
            <a:endParaRPr lang="pt-BR" sz="1600" kern="0" dirty="0">
              <a:solidFill>
                <a:prstClr val="white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76579" y="980728"/>
            <a:ext cx="7488832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kern="0" dirty="0" smtClean="0">
                <a:solidFill>
                  <a:prstClr val="white"/>
                </a:solidFill>
              </a:rPr>
              <a:t>Argélia</a:t>
            </a:r>
            <a:r>
              <a:rPr lang="pt-BR" sz="2000" b="1" kern="0" dirty="0" smtClean="0">
                <a:solidFill>
                  <a:prstClr val="white"/>
                </a:solidFill>
              </a:rPr>
              <a:t> - Transferência </a:t>
            </a:r>
            <a:r>
              <a:rPr lang="pt-BR" sz="2000" b="1" kern="0" dirty="0">
                <a:solidFill>
                  <a:prstClr val="white"/>
                </a:solidFill>
              </a:rPr>
              <a:t>de Conhecimento para Produção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kern="0" dirty="0">
                <a:solidFill>
                  <a:prstClr val="white"/>
                </a:solidFill>
              </a:rPr>
              <a:t>Gemas Lapidadas, </a:t>
            </a:r>
            <a:r>
              <a:rPr lang="pt-BR" sz="2000" b="1" kern="0" dirty="0" smtClean="0">
                <a:solidFill>
                  <a:prstClr val="white"/>
                </a:solidFill>
              </a:rPr>
              <a:t>Joias </a:t>
            </a:r>
            <a:r>
              <a:rPr lang="pt-BR" sz="2000" b="1" kern="0" dirty="0">
                <a:solidFill>
                  <a:prstClr val="white"/>
                </a:solidFill>
              </a:rPr>
              <a:t>e </a:t>
            </a:r>
            <a:r>
              <a:rPr lang="pt-BR" sz="2000" b="1" kern="0" dirty="0" smtClean="0">
                <a:solidFill>
                  <a:prstClr val="white"/>
                </a:solidFill>
              </a:rPr>
              <a:t>Artesanato</a:t>
            </a:r>
            <a:endParaRPr lang="pt-BR" sz="16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Cooperação Sul-Sul </a:t>
            </a:r>
            <a:r>
              <a:rPr lang="pt-BR" sz="2800" b="1" i="1" dirty="0" smtClean="0">
                <a:solidFill>
                  <a:srgbClr val="2E507A"/>
                </a:solidFill>
              </a:rPr>
              <a:t>– Exemplos de Projetos</a:t>
            </a:r>
            <a:endParaRPr lang="pt-BR" sz="28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84516" y="2132856"/>
            <a:ext cx="7488832" cy="12413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2000" b="1" kern="0" dirty="0">
                <a:solidFill>
                  <a:prstClr val="white"/>
                </a:solidFill>
              </a:rPr>
              <a:t>Instituições Executoras </a:t>
            </a:r>
            <a:r>
              <a:rPr lang="pt-BR" sz="2000" b="1" kern="0" dirty="0" smtClean="0">
                <a:solidFill>
                  <a:prstClr val="white"/>
                </a:solidFill>
              </a:rPr>
              <a:t>Brasileiras</a:t>
            </a:r>
            <a:endParaRPr lang="pt-BR" sz="2000" b="1" kern="0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pt-BR" sz="1600" kern="0" dirty="0">
                <a:solidFill>
                  <a:prstClr val="white"/>
                </a:solidFill>
              </a:rPr>
              <a:t>ABC- Agência Brasileira de </a:t>
            </a:r>
            <a:r>
              <a:rPr lang="pt-BR" sz="1600" kern="0" dirty="0" smtClean="0">
                <a:solidFill>
                  <a:prstClr val="white"/>
                </a:solidFill>
              </a:rPr>
              <a:t>Cooperação </a:t>
            </a:r>
            <a:r>
              <a:rPr lang="pt-BR" sz="1600" dirty="0">
                <a:solidFill>
                  <a:prstClr val="white"/>
                </a:solidFill>
              </a:rPr>
              <a:t>(Instituição Coordenadora)</a:t>
            </a:r>
            <a:endParaRPr lang="pt-BR" sz="1600" kern="0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pt-BR" sz="1600" dirty="0" smtClean="0">
                <a:solidFill>
                  <a:prstClr val="white"/>
                </a:solidFill>
              </a:rPr>
              <a:t>MS - </a:t>
            </a:r>
            <a:r>
              <a:rPr lang="pt-BR" sz="1600" dirty="0"/>
              <a:t>Ministério da Saúde </a:t>
            </a:r>
            <a:endParaRPr lang="pt-BR" sz="1600" dirty="0" smtClean="0"/>
          </a:p>
          <a:p>
            <a:pPr>
              <a:defRPr/>
            </a:pPr>
            <a:r>
              <a:rPr lang="pt-BR" sz="1600" kern="0" dirty="0" smtClean="0">
                <a:solidFill>
                  <a:prstClr val="white"/>
                </a:solidFill>
              </a:rPr>
              <a:t>INCL - </a:t>
            </a:r>
            <a:r>
              <a:rPr lang="pt-BR" sz="1600" dirty="0"/>
              <a:t>Instituto Nacional de Cardiologia Laranjeiras</a:t>
            </a:r>
            <a:endParaRPr lang="pt-BR" sz="1600" kern="0" dirty="0">
              <a:solidFill>
                <a:prstClr val="white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18392" y="3674771"/>
            <a:ext cx="7488832" cy="81949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2000" b="1" kern="0" dirty="0" smtClean="0">
                <a:solidFill>
                  <a:prstClr val="white"/>
                </a:solidFill>
              </a:rPr>
              <a:t>Instituição Executora no País Recipiendário</a:t>
            </a:r>
            <a:endParaRPr lang="pt-BR" sz="2000" b="1" kern="0" dirty="0">
              <a:solidFill>
                <a:prstClr val="white"/>
              </a:solidFill>
            </a:endParaRPr>
          </a:p>
          <a:p>
            <a:r>
              <a:rPr lang="pt-BR" sz="1600" dirty="0"/>
              <a:t>Ministério da Saúde, da População e da </a:t>
            </a:r>
            <a:r>
              <a:rPr lang="pt-BR" sz="1600" dirty="0" smtClean="0"/>
              <a:t>Reforma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18392" y="4789953"/>
            <a:ext cx="7488832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1600" b="1" kern="0" dirty="0">
                <a:solidFill>
                  <a:prstClr val="white"/>
                </a:solidFill>
              </a:rPr>
              <a:t>Orçamento da ABC: </a:t>
            </a:r>
            <a:r>
              <a:rPr lang="pt-BR" sz="1600" kern="0" dirty="0" smtClean="0">
                <a:solidFill>
                  <a:prstClr val="white"/>
                </a:solidFill>
              </a:rPr>
              <a:t>US$ </a:t>
            </a:r>
            <a:r>
              <a:rPr lang="pt-BR" sz="1600" dirty="0"/>
              <a:t>485,051</a:t>
            </a:r>
            <a:endParaRPr lang="pt-BR" sz="1600" kern="0" dirty="0">
              <a:solidFill>
                <a:prstClr val="white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03643" y="5301208"/>
            <a:ext cx="7488832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1600" b="1" kern="0" dirty="0">
                <a:solidFill>
                  <a:prstClr val="white"/>
                </a:solidFill>
              </a:rPr>
              <a:t>Orçamento </a:t>
            </a:r>
            <a:r>
              <a:rPr lang="pt-BR" sz="1600" b="1" kern="0" dirty="0" smtClean="0">
                <a:solidFill>
                  <a:prstClr val="white"/>
                </a:solidFill>
              </a:rPr>
              <a:t>Total: </a:t>
            </a:r>
            <a:r>
              <a:rPr lang="pt-BR" sz="1600" kern="0" dirty="0" smtClean="0">
                <a:solidFill>
                  <a:prstClr val="white"/>
                </a:solidFill>
              </a:rPr>
              <a:t>US$ </a:t>
            </a:r>
            <a:r>
              <a:rPr lang="pt-BR" sz="1600" dirty="0"/>
              <a:t>1,578,160</a:t>
            </a:r>
            <a:endParaRPr lang="pt-BR" sz="1600" kern="0" dirty="0">
              <a:solidFill>
                <a:prstClr val="white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76579" y="980728"/>
            <a:ext cx="7488832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3200" b="1" kern="0" dirty="0" smtClean="0">
                <a:solidFill>
                  <a:prstClr val="white"/>
                </a:solidFill>
              </a:rPr>
              <a:t>Argélia</a:t>
            </a:r>
            <a:r>
              <a:rPr lang="pt-BR" sz="2000" b="1" kern="0" dirty="0" smtClean="0">
                <a:solidFill>
                  <a:prstClr val="white"/>
                </a:solidFill>
              </a:rPr>
              <a:t> - </a:t>
            </a:r>
            <a:r>
              <a:rPr lang="pt-BR" sz="2000" b="1" kern="0" dirty="0">
                <a:solidFill>
                  <a:prstClr val="white"/>
                </a:solidFill>
              </a:rPr>
              <a:t>Capacitação Técnica em Procedimentos Cirúrgicos Cardíacos Pediátricos</a:t>
            </a:r>
            <a:endParaRPr lang="pt-BR" sz="16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3" y="44624"/>
            <a:ext cx="8857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Embaixadas do Brasil</a:t>
            </a:r>
            <a:endParaRPr lang="pt-BR" sz="32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107503" y="962026"/>
            <a:ext cx="8928993" cy="4752528"/>
          </a:xfrm>
          <a:prstGeom prst="roundRect">
            <a:avLst/>
          </a:prstGeom>
          <a:solidFill>
            <a:schemeClr val="tx2">
              <a:alpha val="25882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1092577"/>
            <a:ext cx="8856983" cy="464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4355976" y="4221089"/>
            <a:ext cx="4320480" cy="792087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</a:rPr>
              <a:t>O Brasil só não possui Embaixadas residentes no </a:t>
            </a:r>
            <a:r>
              <a:rPr lang="pt-BR" sz="1600" b="1" i="1" dirty="0" smtClean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</a:rPr>
              <a:t>Bareine, Comores, Djibouti, Iêmen e Somália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</a:rPr>
              <a:t>. </a:t>
            </a:r>
            <a:endParaRPr lang="pt-BR" sz="1600" dirty="0">
              <a:solidFill>
                <a:schemeClr val="accent1">
                  <a:lumMod val="75000"/>
                </a:schemeClr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Cooperação Sul-Sul </a:t>
            </a:r>
            <a:r>
              <a:rPr lang="pt-BR" sz="2800" b="1" i="1" dirty="0" smtClean="0">
                <a:solidFill>
                  <a:srgbClr val="2E507A"/>
                </a:solidFill>
              </a:rPr>
              <a:t>– Exemplos de Projetos</a:t>
            </a:r>
            <a:endParaRPr lang="pt-BR" sz="28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84516" y="2132856"/>
            <a:ext cx="7488832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2000" b="1" kern="0" dirty="0">
                <a:solidFill>
                  <a:prstClr val="white"/>
                </a:solidFill>
              </a:rPr>
              <a:t>Instituições Executoras </a:t>
            </a:r>
            <a:r>
              <a:rPr lang="pt-BR" sz="2000" b="1" kern="0" dirty="0" smtClean="0">
                <a:solidFill>
                  <a:prstClr val="white"/>
                </a:solidFill>
              </a:rPr>
              <a:t>Brasileiras</a:t>
            </a:r>
            <a:endParaRPr lang="pt-BR" sz="2000" b="1" kern="0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pt-BR" sz="1600" kern="0" dirty="0">
                <a:solidFill>
                  <a:prstClr val="white"/>
                </a:solidFill>
              </a:rPr>
              <a:t>ABC- Agência Brasileira de </a:t>
            </a:r>
            <a:r>
              <a:rPr lang="pt-BR" sz="1600" kern="0" dirty="0" smtClean="0">
                <a:solidFill>
                  <a:prstClr val="white"/>
                </a:solidFill>
              </a:rPr>
              <a:t>Cooperação </a:t>
            </a:r>
            <a:r>
              <a:rPr lang="pt-BR" sz="1600" dirty="0">
                <a:solidFill>
                  <a:prstClr val="white"/>
                </a:solidFill>
              </a:rPr>
              <a:t>(Instituição Coordenadora)</a:t>
            </a:r>
            <a:endParaRPr lang="pt-BR" sz="1600" kern="0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pt-BR" sz="1600" dirty="0" smtClean="0">
                <a:solidFill>
                  <a:prstClr val="white"/>
                </a:solidFill>
              </a:rPr>
              <a:t>MS - </a:t>
            </a:r>
            <a:r>
              <a:rPr lang="pt-BR" sz="1600" dirty="0">
                <a:solidFill>
                  <a:prstClr val="white"/>
                </a:solidFill>
              </a:rPr>
              <a:t>Ministério </a:t>
            </a:r>
            <a:r>
              <a:rPr lang="pt-BR" sz="1600" dirty="0" smtClean="0">
                <a:solidFill>
                  <a:prstClr val="white"/>
                </a:solidFill>
              </a:rPr>
              <a:t>das Cidades</a:t>
            </a:r>
            <a:endParaRPr lang="pt-BR" sz="1600" kern="0" dirty="0">
              <a:solidFill>
                <a:prstClr val="white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18392" y="3284984"/>
            <a:ext cx="7488832" cy="81949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2000" b="1" kern="0" dirty="0" smtClean="0">
                <a:solidFill>
                  <a:prstClr val="white"/>
                </a:solidFill>
              </a:rPr>
              <a:t>Instituição Executora no País Recipiendário</a:t>
            </a:r>
            <a:endParaRPr lang="pt-BR" sz="2000" b="1" kern="0" dirty="0">
              <a:solidFill>
                <a:prstClr val="white"/>
              </a:solidFill>
            </a:endParaRPr>
          </a:p>
          <a:p>
            <a:r>
              <a:rPr lang="pt-BR" sz="1600" dirty="0"/>
              <a:t>Autoridade Nacional Palestina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18392" y="4400166"/>
            <a:ext cx="7488832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1600" b="1" kern="0" dirty="0">
                <a:solidFill>
                  <a:prstClr val="white"/>
                </a:solidFill>
              </a:rPr>
              <a:t>Orçamento da ABC: </a:t>
            </a:r>
            <a:r>
              <a:rPr lang="pt-BR" sz="1600" kern="0" dirty="0" smtClean="0">
                <a:solidFill>
                  <a:prstClr val="white"/>
                </a:solidFill>
              </a:rPr>
              <a:t>US$ </a:t>
            </a:r>
            <a:r>
              <a:rPr lang="pt-BR" sz="1600" dirty="0"/>
              <a:t>142,000</a:t>
            </a:r>
            <a:endParaRPr lang="pt-BR" sz="1600" kern="0" dirty="0">
              <a:solidFill>
                <a:prstClr val="white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76579" y="980728"/>
            <a:ext cx="7488832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3200" b="1" kern="0" dirty="0" smtClean="0">
                <a:solidFill>
                  <a:prstClr val="white"/>
                </a:solidFill>
              </a:rPr>
              <a:t>Palestina</a:t>
            </a:r>
            <a:r>
              <a:rPr lang="pt-BR" sz="2000" b="1" kern="0" dirty="0" smtClean="0">
                <a:solidFill>
                  <a:prstClr val="white"/>
                </a:solidFill>
              </a:rPr>
              <a:t> - </a:t>
            </a:r>
            <a:r>
              <a:rPr lang="pt-BR" sz="2000" kern="0" dirty="0">
                <a:solidFill>
                  <a:prstClr val="white"/>
                </a:solidFill>
              </a:rPr>
              <a:t>Treinamento de técnicos palestinos na área de Desenvolvimento Urbano</a:t>
            </a:r>
            <a:endParaRPr lang="pt-BR" sz="16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Acordos em Vigor</a:t>
            </a:r>
            <a:endParaRPr lang="pt-BR" sz="24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39775"/>
            <a:ext cx="7858125" cy="53768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0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Visitas de Alto Nível do Brasil</a:t>
            </a:r>
            <a:endParaRPr lang="pt-BR" sz="24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742950"/>
            <a:ext cx="8791575" cy="53705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7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Visitas de Alto Nível ao Brasil</a:t>
            </a:r>
            <a:endParaRPr lang="pt-BR" sz="24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882650"/>
            <a:ext cx="7888287" cy="50911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0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Crise na Síria</a:t>
            </a:r>
            <a:endParaRPr lang="pt-BR" sz="32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5"/>
          <a:stretch/>
        </p:blipFill>
        <p:spPr bwMode="auto">
          <a:xfrm>
            <a:off x="42946" y="692696"/>
            <a:ext cx="6833310" cy="534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6888899" y="836712"/>
            <a:ext cx="2291613" cy="4801314"/>
          </a:xfrm>
          <a:prstGeom prst="rect">
            <a:avLst/>
          </a:prstGeom>
          <a:solidFill>
            <a:srgbClr val="FF0066">
              <a:alpha val="18039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prstClr val="black"/>
                </a:solidFill>
              </a:rPr>
              <a:t>Mais de </a:t>
            </a:r>
            <a:r>
              <a:rPr lang="pt-BR" b="1" dirty="0" smtClean="0">
                <a:solidFill>
                  <a:prstClr val="black"/>
                </a:solidFill>
              </a:rPr>
              <a:t>250 mil mortos </a:t>
            </a:r>
            <a:r>
              <a:rPr lang="pt-BR" dirty="0" smtClean="0">
                <a:solidFill>
                  <a:prstClr val="black"/>
                </a:solidFill>
              </a:rPr>
              <a:t>(dados da ONU de setembro de 2014);</a:t>
            </a:r>
          </a:p>
          <a:p>
            <a:pPr marL="285750" indent="-285750">
              <a:buFontTx/>
              <a:buChar char="-"/>
            </a:pPr>
            <a:endParaRPr lang="pt-BR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prstClr val="black"/>
                </a:solidFill>
              </a:rPr>
              <a:t>Mais de </a:t>
            </a:r>
            <a:r>
              <a:rPr lang="pt-BR" b="1" dirty="0" smtClean="0">
                <a:solidFill>
                  <a:prstClr val="black"/>
                </a:solidFill>
              </a:rPr>
              <a:t>4,8 milhões de refugiados </a:t>
            </a:r>
            <a:r>
              <a:rPr lang="pt-BR" dirty="0" smtClean="0">
                <a:solidFill>
                  <a:prstClr val="black"/>
                </a:solidFill>
              </a:rPr>
              <a:t>(dados do ACNUR de março de 2016);</a:t>
            </a:r>
          </a:p>
          <a:p>
            <a:pPr marL="285750" indent="-285750">
              <a:buFontTx/>
              <a:buChar char="-"/>
            </a:pPr>
            <a:endParaRPr lang="pt-BR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prstClr val="black"/>
                </a:solidFill>
              </a:rPr>
              <a:t>Mais de </a:t>
            </a:r>
            <a:r>
              <a:rPr lang="pt-BR" b="1" dirty="0" smtClean="0">
                <a:solidFill>
                  <a:prstClr val="black"/>
                </a:solidFill>
              </a:rPr>
              <a:t>7,6 milhões de deslocados internos</a:t>
            </a:r>
            <a:r>
              <a:rPr lang="pt-BR" dirty="0" smtClean="0">
                <a:solidFill>
                  <a:prstClr val="black"/>
                </a:solidFill>
              </a:rPr>
              <a:t> (dados do ACNUR de junho de 2015)</a:t>
            </a:r>
            <a:endParaRPr lang="pt-BR" dirty="0">
              <a:solidFill>
                <a:prstClr val="black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735085" y="4105788"/>
            <a:ext cx="4131164" cy="1897924"/>
            <a:chOff x="2673084" y="4123364"/>
            <a:chExt cx="4131164" cy="1897924"/>
          </a:xfrm>
        </p:grpSpPr>
        <p:pic>
          <p:nvPicPr>
            <p:cNvPr id="14" name="Picture 2" descr="https://1.bp.blogspot.com/-RYtDN0WHH9w/Vr5e6uSV4mI/AAAAAAAAFnU/Ife7OLiIczs/s1600/SYR%2BCeasefires%2Band%2BBesieged%2BRegions%2BFEB%2B2016_low-01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71" t="77585" r="717" b="762"/>
            <a:stretch/>
          </p:blipFill>
          <p:spPr bwMode="auto">
            <a:xfrm>
              <a:off x="2673084" y="4123364"/>
              <a:ext cx="4131164" cy="18979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3006502" y="4607694"/>
              <a:ext cx="1498274" cy="12824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pt-BR" sz="1150" dirty="0" smtClean="0">
                  <a:solidFill>
                    <a:prstClr val="black"/>
                  </a:solidFill>
                </a:rPr>
                <a:t>Governo</a:t>
              </a:r>
            </a:p>
            <a:p>
              <a:pPr>
                <a:spcAft>
                  <a:spcPts val="200"/>
                </a:spcAft>
              </a:pPr>
              <a:r>
                <a:rPr lang="pt-BR" sz="1150" dirty="0" smtClean="0">
                  <a:solidFill>
                    <a:prstClr val="black"/>
                  </a:solidFill>
                </a:rPr>
                <a:t>Estado Islâmico (EI)</a:t>
              </a:r>
            </a:p>
            <a:p>
              <a:pPr>
                <a:spcAft>
                  <a:spcPts val="200"/>
                </a:spcAft>
              </a:pPr>
              <a:r>
                <a:rPr lang="pt-BR" sz="1150" dirty="0" smtClean="0">
                  <a:solidFill>
                    <a:prstClr val="black"/>
                  </a:solidFill>
                </a:rPr>
                <a:t>Frente Al </a:t>
              </a:r>
              <a:r>
                <a:rPr lang="pt-BR" sz="1150" dirty="0" err="1" smtClean="0">
                  <a:solidFill>
                    <a:prstClr val="black"/>
                  </a:solidFill>
                </a:rPr>
                <a:t>Nusra</a:t>
              </a:r>
              <a:r>
                <a:rPr lang="pt-BR" sz="1150" dirty="0" smtClean="0">
                  <a:solidFill>
                    <a:prstClr val="black"/>
                  </a:solidFill>
                </a:rPr>
                <a:t> (FAN)</a:t>
              </a:r>
            </a:p>
            <a:p>
              <a:pPr>
                <a:spcAft>
                  <a:spcPts val="200"/>
                </a:spcAft>
              </a:pPr>
              <a:r>
                <a:rPr lang="pt-BR" sz="1150" dirty="0" smtClean="0">
                  <a:solidFill>
                    <a:prstClr val="black"/>
                  </a:solidFill>
                </a:rPr>
                <a:t>Oposição</a:t>
              </a:r>
            </a:p>
            <a:p>
              <a:pPr>
                <a:spcAft>
                  <a:spcPts val="200"/>
                </a:spcAft>
              </a:pPr>
              <a:r>
                <a:rPr lang="pt-BR" sz="1150" dirty="0" smtClean="0">
                  <a:solidFill>
                    <a:prstClr val="black"/>
                  </a:solidFill>
                </a:rPr>
                <a:t>EI/FAN/Oposição</a:t>
              </a:r>
            </a:p>
            <a:p>
              <a:pPr>
                <a:spcAft>
                  <a:spcPts val="200"/>
                </a:spcAft>
              </a:pPr>
              <a:r>
                <a:rPr lang="pt-BR" sz="1150" dirty="0" smtClean="0">
                  <a:solidFill>
                    <a:prstClr val="black"/>
                  </a:solidFill>
                </a:rPr>
                <a:t>Curdos</a:t>
              </a:r>
              <a:endParaRPr lang="pt-BR" sz="1150" dirty="0">
                <a:solidFill>
                  <a:prstClr val="black"/>
                </a:solidFill>
              </a:endParaRPr>
            </a:p>
          </p:txBody>
        </p:sp>
        <p:sp>
          <p:nvSpPr>
            <p:cNvPr id="3" name="Retângulo 2"/>
            <p:cNvSpPr/>
            <p:nvPr/>
          </p:nvSpPr>
          <p:spPr>
            <a:xfrm>
              <a:off x="4716016" y="4548510"/>
              <a:ext cx="2016224" cy="1400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716016" y="4594870"/>
              <a:ext cx="1944216" cy="13080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pt-BR" sz="1150" dirty="0" smtClean="0">
                  <a:solidFill>
                    <a:prstClr val="black"/>
                  </a:solidFill>
                </a:rPr>
                <a:t>Áreas de difícil alcance</a:t>
              </a:r>
            </a:p>
            <a:p>
              <a:pPr>
                <a:spcAft>
                  <a:spcPts val="300"/>
                </a:spcAft>
              </a:pPr>
              <a:r>
                <a:rPr lang="pt-BR" sz="1150" dirty="0" smtClean="0">
                  <a:solidFill>
                    <a:prstClr val="black"/>
                  </a:solidFill>
                </a:rPr>
                <a:t>Locais de difícil alcance</a:t>
              </a:r>
            </a:p>
            <a:p>
              <a:pPr>
                <a:spcAft>
                  <a:spcPts val="300"/>
                </a:spcAft>
              </a:pPr>
              <a:r>
                <a:rPr lang="pt-BR" sz="1150" dirty="0" smtClean="0">
                  <a:solidFill>
                    <a:prstClr val="black"/>
                  </a:solidFill>
                </a:rPr>
                <a:t>Local sitiado (Governo)</a:t>
              </a:r>
            </a:p>
            <a:p>
              <a:pPr>
                <a:spcAft>
                  <a:spcPts val="300"/>
                </a:spcAft>
              </a:pPr>
              <a:r>
                <a:rPr lang="pt-BR" sz="1150" dirty="0" smtClean="0">
                  <a:solidFill>
                    <a:prstClr val="black"/>
                  </a:solidFill>
                </a:rPr>
                <a:t>Local sitiado (oposição)</a:t>
              </a:r>
            </a:p>
            <a:p>
              <a:pPr>
                <a:spcAft>
                  <a:spcPts val="300"/>
                </a:spcAft>
              </a:pPr>
              <a:r>
                <a:rPr lang="pt-BR" sz="1150" dirty="0" smtClean="0">
                  <a:solidFill>
                    <a:prstClr val="black"/>
                  </a:solidFill>
                </a:rPr>
                <a:t>Aberto para acesso humanitário (desde 12/2)</a:t>
              </a:r>
              <a:endParaRPr lang="pt-BR" sz="1150" dirty="0">
                <a:solidFill>
                  <a:prstClr val="black"/>
                </a:solidFill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771800" y="4237638"/>
              <a:ext cx="3888432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050" b="1" dirty="0" smtClean="0">
                  <a:solidFill>
                    <a:prstClr val="black"/>
                  </a:solidFill>
                </a:rPr>
                <a:t>Legenda</a:t>
              </a:r>
            </a:p>
            <a:p>
              <a:r>
                <a:rPr lang="pt-BR" sz="1050" i="1" dirty="0" smtClean="0">
                  <a:solidFill>
                    <a:prstClr val="black"/>
                  </a:solidFill>
                </a:rPr>
                <a:t>Controle do terreno                      Designações da ONU</a:t>
              </a:r>
              <a:endParaRPr lang="pt-BR" sz="1050" i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4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Estado Islâmico</a:t>
            </a:r>
            <a:endParaRPr lang="pt-BR" sz="32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554044" y="5445223"/>
            <a:ext cx="341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prstClr val="black"/>
                </a:solidFill>
              </a:rPr>
              <a:t>Fonte: IHS Jane’s apud Foreign Policy 16/3/2016</a:t>
            </a:r>
          </a:p>
          <a:p>
            <a:endParaRPr lang="pt-BR" sz="1200" i="1" dirty="0">
              <a:solidFill>
                <a:prstClr val="black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15083" y="1060807"/>
            <a:ext cx="8849530" cy="4240401"/>
            <a:chOff x="115083" y="1060807"/>
            <a:chExt cx="8849530" cy="4240401"/>
          </a:xfrm>
        </p:grpSpPr>
        <p:pic>
          <p:nvPicPr>
            <p:cNvPr id="18" name="Picture 2" descr="Mapped: The Islamic State Is Losing Its Territory — and Fast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83" y="1060807"/>
              <a:ext cx="8849530" cy="42404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7380311" y="1885325"/>
              <a:ext cx="1548000" cy="244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pt-BR" sz="1000" dirty="0" smtClean="0">
                  <a:solidFill>
                    <a:prstClr val="black"/>
                  </a:solidFill>
                </a:rPr>
                <a:t>Capitais</a:t>
              </a:r>
            </a:p>
            <a:p>
              <a:pPr>
                <a:spcAft>
                  <a:spcPts val="400"/>
                </a:spcAft>
              </a:pPr>
              <a:r>
                <a:rPr lang="pt-BR" sz="1000" dirty="0" smtClean="0">
                  <a:solidFill>
                    <a:prstClr val="black"/>
                  </a:solidFill>
                </a:rPr>
                <a:t>Principais cidades</a:t>
              </a:r>
            </a:p>
            <a:p>
              <a:pPr>
                <a:spcAft>
                  <a:spcPts val="400"/>
                </a:spcAft>
              </a:pPr>
              <a:r>
                <a:rPr lang="pt-BR" sz="1000" dirty="0" smtClean="0">
                  <a:solidFill>
                    <a:prstClr val="black"/>
                  </a:solidFill>
                </a:rPr>
                <a:t>Áreas controladas pelo EI (sem mudanças)</a:t>
              </a:r>
            </a:p>
            <a:p>
              <a:pPr>
                <a:spcBef>
                  <a:spcPts val="200"/>
                </a:spcBef>
                <a:spcAft>
                  <a:spcPts val="800"/>
                </a:spcAft>
              </a:pPr>
              <a:r>
                <a:rPr lang="pt-BR" sz="1000" dirty="0" smtClean="0">
                  <a:solidFill>
                    <a:prstClr val="black"/>
                  </a:solidFill>
                </a:rPr>
                <a:t>Ganhos territoriais do EI</a:t>
              </a:r>
            </a:p>
            <a:p>
              <a:pPr>
                <a:spcBef>
                  <a:spcPts val="400"/>
                </a:spcBef>
                <a:spcAft>
                  <a:spcPts val="200"/>
                </a:spcAft>
              </a:pPr>
              <a:r>
                <a:rPr lang="pt-BR" sz="1000" dirty="0" smtClean="0">
                  <a:solidFill>
                    <a:prstClr val="black"/>
                  </a:solidFill>
                </a:rPr>
                <a:t>Perdas territoriais do EI</a:t>
              </a:r>
            </a:p>
            <a:p>
              <a:endParaRPr lang="pt-BR" sz="1000" dirty="0" smtClean="0">
                <a:solidFill>
                  <a:prstClr val="black"/>
                </a:solidFill>
              </a:endParaRPr>
            </a:p>
            <a:p>
              <a:r>
                <a:rPr lang="pt-BR" sz="1000" dirty="0" smtClean="0">
                  <a:solidFill>
                    <a:prstClr val="black"/>
                  </a:solidFill>
                </a:rPr>
                <a:t>Fronteiras</a:t>
              </a:r>
            </a:p>
            <a:p>
              <a:pPr>
                <a:spcBef>
                  <a:spcPts val="100"/>
                </a:spcBef>
              </a:pPr>
              <a:r>
                <a:rPr lang="pt-BR" sz="1000" dirty="0" smtClean="0">
                  <a:solidFill>
                    <a:prstClr val="black"/>
                  </a:solidFill>
                </a:rPr>
                <a:t>Principais rios</a:t>
              </a:r>
            </a:p>
            <a:p>
              <a:pPr>
                <a:spcBef>
                  <a:spcPts val="200"/>
                </a:spcBef>
              </a:pPr>
              <a:r>
                <a:rPr lang="pt-BR" sz="1000" dirty="0" smtClean="0">
                  <a:solidFill>
                    <a:prstClr val="black"/>
                  </a:solidFill>
                </a:rPr>
                <a:t>Território controlado por outros atores</a:t>
              </a:r>
            </a:p>
            <a:p>
              <a:pPr>
                <a:spcBef>
                  <a:spcPts val="200"/>
                </a:spcBef>
              </a:pPr>
              <a:r>
                <a:rPr lang="pt-BR" sz="1000" dirty="0" smtClean="0">
                  <a:solidFill>
                    <a:prstClr val="black"/>
                  </a:solidFill>
                </a:rPr>
                <a:t>Áreas desérticas não povoadas</a:t>
              </a:r>
              <a:endParaRPr lang="pt-BR" sz="1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6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Israel - Palestina</a:t>
            </a:r>
            <a:endParaRPr lang="pt-BR" sz="24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54" y="1196752"/>
            <a:ext cx="2980982" cy="4755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196752"/>
            <a:ext cx="2951534" cy="4739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Espaço Reservado para Texto 5"/>
          <p:cNvSpPr txBox="1">
            <a:spLocks/>
          </p:cNvSpPr>
          <p:nvPr/>
        </p:nvSpPr>
        <p:spPr>
          <a:xfrm>
            <a:off x="327691" y="773014"/>
            <a:ext cx="432048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 smtClean="0">
                <a:solidFill>
                  <a:srgbClr val="1F497D">
                    <a:lumMod val="75000"/>
                  </a:srgbClr>
                </a:solidFill>
              </a:rPr>
              <a:t>Proposta de Partilha - 1947</a:t>
            </a:r>
            <a:endParaRPr lang="pt-BR" sz="24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6" name="Espaço Reservado para Texto 7"/>
          <p:cNvSpPr txBox="1">
            <a:spLocks/>
          </p:cNvSpPr>
          <p:nvPr/>
        </p:nvSpPr>
        <p:spPr>
          <a:xfrm>
            <a:off x="4283968" y="773014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 smtClean="0">
                <a:solidFill>
                  <a:srgbClr val="1F497D">
                    <a:lumMod val="75000"/>
                  </a:srgbClr>
                </a:solidFill>
              </a:rPr>
              <a:t>Armistício - 1949</a:t>
            </a:r>
            <a:endParaRPr lang="pt-BR" sz="2400" dirty="0">
              <a:solidFill>
                <a:srgbClr val="1F497D">
                  <a:lumMod val="75000"/>
                </a:srgb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608" y="1187460"/>
            <a:ext cx="1371969" cy="1140708"/>
            <a:chOff x="1043608" y="1187460"/>
            <a:chExt cx="1371969" cy="1140708"/>
          </a:xfrm>
        </p:grpSpPr>
        <p:sp>
          <p:nvSpPr>
            <p:cNvPr id="2" name="CaixaDeTexto 1"/>
            <p:cNvSpPr txBox="1"/>
            <p:nvPr/>
          </p:nvSpPr>
          <p:spPr>
            <a:xfrm>
              <a:off x="1043608" y="1429326"/>
              <a:ext cx="1371969" cy="253916"/>
            </a:xfrm>
            <a:prstGeom prst="rect">
              <a:avLst/>
            </a:prstGeom>
            <a:solidFill>
              <a:srgbClr val="BBE3F7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solidFill>
                    <a:prstClr val="black"/>
                  </a:solidFill>
                </a:rPr>
                <a:t>Plano de Partilha ONU</a:t>
              </a:r>
              <a:endParaRPr lang="pt-BR" sz="1000" dirty="0">
                <a:solidFill>
                  <a:prstClr val="black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043608" y="1187460"/>
              <a:ext cx="1371969" cy="307777"/>
            </a:xfrm>
            <a:prstGeom prst="rect">
              <a:avLst/>
            </a:prstGeom>
            <a:solidFill>
              <a:srgbClr val="BBE3F7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prstClr val="black"/>
                  </a:solidFill>
                </a:rPr>
                <a:t>Palestina</a:t>
              </a:r>
              <a:endParaRPr lang="pt-BR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1043608" y="1598603"/>
              <a:ext cx="796252" cy="246221"/>
            </a:xfrm>
            <a:prstGeom prst="rect">
              <a:avLst/>
            </a:prstGeom>
            <a:solidFill>
              <a:srgbClr val="BBE3F7"/>
            </a:solidFill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solidFill>
                    <a:prstClr val="black"/>
                  </a:solidFill>
                </a:rPr>
                <a:t>(1947)</a:t>
              </a:r>
              <a:endParaRPr lang="pt-BR" sz="1000" dirty="0">
                <a:solidFill>
                  <a:prstClr val="black"/>
                </a:solidFill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1403736" y="1907540"/>
              <a:ext cx="792000" cy="420628"/>
            </a:xfrm>
            <a:prstGeom prst="rect">
              <a:avLst/>
            </a:prstGeom>
            <a:solidFill>
              <a:srgbClr val="BBE3F7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pt-BR" sz="900" dirty="0" smtClean="0">
                  <a:solidFill>
                    <a:prstClr val="black"/>
                  </a:solidFill>
                </a:rPr>
                <a:t>Estado árabe</a:t>
              </a:r>
            </a:p>
            <a:p>
              <a:pPr>
                <a:spcAft>
                  <a:spcPts val="400"/>
                </a:spcAft>
              </a:pPr>
              <a:r>
                <a:rPr lang="pt-BR" sz="900" dirty="0" smtClean="0">
                  <a:solidFill>
                    <a:prstClr val="black"/>
                  </a:solidFill>
                </a:rPr>
                <a:t>Estado judeu</a:t>
              </a:r>
              <a:endParaRPr lang="pt-BR" sz="9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4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Assentamentos</a:t>
            </a:r>
            <a:endParaRPr lang="pt-BR" sz="24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3" name="Picture 2" descr="http://peacenow.org.il/eng/sites/default/files/settlements_map_engS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5"/>
          <a:stretch/>
        </p:blipFill>
        <p:spPr bwMode="auto">
          <a:xfrm>
            <a:off x="450170" y="746429"/>
            <a:ext cx="2326327" cy="520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peacenow.org.il/eng/sites/default/files/settlements_map_engS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0" t="36062" r="21821" b="26423"/>
          <a:stretch/>
        </p:blipFill>
        <p:spPr bwMode="auto">
          <a:xfrm>
            <a:off x="3563888" y="805445"/>
            <a:ext cx="3253208" cy="5188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043608" y="3244972"/>
            <a:ext cx="1082014" cy="15201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1075409" y="805445"/>
            <a:ext cx="2488479" cy="2439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2125622" y="2348880"/>
            <a:ext cx="1438266" cy="896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043608" y="4765157"/>
            <a:ext cx="2520280" cy="1228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2125622" y="4765157"/>
            <a:ext cx="1366258" cy="5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993714" y="5810780"/>
            <a:ext cx="215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>
                <a:solidFill>
                  <a:prstClr val="black"/>
                </a:solidFill>
                <a:latin typeface="Lucida Fax" panose="02060602050505020204" pitchFamily="18" charset="0"/>
              </a:rPr>
              <a:t>Fonte: Peace Now, 2011</a:t>
            </a:r>
            <a:endParaRPr lang="pt-BR" sz="1200" i="1" dirty="0">
              <a:solidFill>
                <a:prstClr val="black"/>
              </a:solidFill>
              <a:latin typeface="Lucida Fax" panose="02060602050505020204" pitchFamily="18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913864" y="111513"/>
            <a:ext cx="2112677" cy="4541623"/>
            <a:chOff x="6913864" y="111513"/>
            <a:chExt cx="2112677" cy="4541623"/>
          </a:xfrm>
        </p:grpSpPr>
        <p:pic>
          <p:nvPicPr>
            <p:cNvPr id="25" name="Picture 4" descr="http://peacenow.org.il/eng/sites/default/files/settlements_map_engS-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63" t="75375" r="870" b="704"/>
            <a:stretch/>
          </p:blipFill>
          <p:spPr bwMode="auto">
            <a:xfrm>
              <a:off x="6913864" y="111513"/>
              <a:ext cx="2112677" cy="45416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7236296" y="122729"/>
              <a:ext cx="1299964" cy="324000"/>
            </a:xfrm>
            <a:prstGeom prst="rect">
              <a:avLst/>
            </a:prstGeom>
            <a:solidFill>
              <a:srgbClr val="F0F5FA"/>
            </a:solidFill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>
                  <a:solidFill>
                    <a:prstClr val="black"/>
                  </a:solidFill>
                </a:rPr>
                <a:t>Assentamentos</a:t>
              </a:r>
            </a:p>
            <a:p>
              <a:r>
                <a:rPr lang="pt-BR" sz="600" i="1" dirty="0" smtClean="0">
                  <a:solidFill>
                    <a:prstClr val="black"/>
                  </a:solidFill>
                </a:rPr>
                <a:t>População</a:t>
              </a:r>
              <a:endParaRPr lang="pt-BR" sz="600" i="1" dirty="0">
                <a:solidFill>
                  <a:prstClr val="black"/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7182243" y="1186686"/>
              <a:ext cx="1575917" cy="288000"/>
            </a:xfrm>
            <a:prstGeom prst="rect">
              <a:avLst/>
            </a:prstGeom>
            <a:solidFill>
              <a:srgbClr val="F0F5FA"/>
            </a:solidFill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>
                  <a:solidFill>
                    <a:prstClr val="black"/>
                  </a:solidFill>
                </a:rPr>
                <a:t>Localidades palestinas</a:t>
              </a:r>
            </a:p>
            <a:p>
              <a:r>
                <a:rPr lang="pt-BR" sz="600" i="1" dirty="0" smtClean="0">
                  <a:solidFill>
                    <a:prstClr val="black"/>
                  </a:solidFill>
                </a:rPr>
                <a:t>População</a:t>
              </a:r>
              <a:endParaRPr lang="pt-BR" sz="600" i="1" dirty="0">
                <a:solidFill>
                  <a:prstClr val="black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7452320" y="2204864"/>
              <a:ext cx="792088" cy="215444"/>
            </a:xfrm>
            <a:prstGeom prst="rect">
              <a:avLst/>
            </a:prstGeom>
            <a:solidFill>
              <a:srgbClr val="F0F5FA"/>
            </a:solidFill>
          </p:spPr>
          <p:txBody>
            <a:bodyPr wrap="square" rtlCol="0">
              <a:spAutoFit/>
            </a:bodyPr>
            <a:lstStyle/>
            <a:p>
              <a:r>
                <a:rPr lang="pt-BR" sz="800" dirty="0" smtClean="0">
                  <a:solidFill>
                    <a:prstClr val="black"/>
                  </a:solidFill>
                </a:rPr>
                <a:t>“</a:t>
              </a:r>
              <a:r>
                <a:rPr lang="pt-BR" sz="800" dirty="0" err="1">
                  <a:solidFill>
                    <a:prstClr val="black"/>
                  </a:solidFill>
                </a:rPr>
                <a:t>O</a:t>
              </a:r>
              <a:r>
                <a:rPr lang="pt-BR" sz="800" dirty="0" err="1" smtClean="0">
                  <a:solidFill>
                    <a:prstClr val="black"/>
                  </a:solidFill>
                </a:rPr>
                <a:t>utposts</a:t>
              </a:r>
              <a:r>
                <a:rPr lang="pt-BR" sz="800" dirty="0" smtClean="0">
                  <a:solidFill>
                    <a:prstClr val="black"/>
                  </a:solidFill>
                </a:rPr>
                <a:t>”</a:t>
              </a:r>
              <a:endParaRPr lang="pt-BR" sz="800" dirty="0">
                <a:solidFill>
                  <a:prstClr val="black"/>
                </a:solidFill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7092328" y="2348880"/>
              <a:ext cx="461665" cy="648071"/>
            </a:xfrm>
            <a:prstGeom prst="rect">
              <a:avLst/>
            </a:prstGeom>
            <a:solidFill>
              <a:srgbClr val="F0F5FA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pt-BR" sz="900" b="1" dirty="0" smtClean="0">
                  <a:solidFill>
                    <a:prstClr val="black"/>
                  </a:solidFill>
                </a:rPr>
                <a:t>Muro de Separação</a:t>
              </a:r>
              <a:endParaRPr lang="pt-BR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7848488" y="2460036"/>
              <a:ext cx="1116000" cy="364202"/>
            </a:xfrm>
            <a:prstGeom prst="rect">
              <a:avLst/>
            </a:prstGeom>
            <a:solidFill>
              <a:srgbClr val="F0F5FA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pt-BR" sz="800" dirty="0" smtClean="0">
                  <a:solidFill>
                    <a:prstClr val="black"/>
                  </a:solidFill>
                </a:rPr>
                <a:t>Muro construído</a:t>
              </a:r>
            </a:p>
            <a:p>
              <a:pPr>
                <a:spcAft>
                  <a:spcPts val="200"/>
                </a:spcAft>
              </a:pPr>
              <a:r>
                <a:rPr lang="pt-BR" sz="800" dirty="0" smtClean="0">
                  <a:solidFill>
                    <a:prstClr val="black"/>
                  </a:solidFill>
                </a:rPr>
                <a:t>Muro planejado</a:t>
              </a:r>
              <a:endParaRPr lang="pt-BR" sz="800" dirty="0">
                <a:solidFill>
                  <a:prstClr val="black"/>
                </a:solidFill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7514372" y="2924944"/>
              <a:ext cx="1512169" cy="1719445"/>
            </a:xfrm>
            <a:prstGeom prst="rect">
              <a:avLst/>
            </a:prstGeom>
            <a:solidFill>
              <a:srgbClr val="F0F5FA"/>
            </a:solidFill>
          </p:spPr>
          <p:txBody>
            <a:bodyPr wrap="square" rtlCol="0">
              <a:spAutoFit/>
            </a:bodyPr>
            <a:lstStyle/>
            <a:p>
              <a:r>
                <a:rPr lang="pt-BR" sz="770" dirty="0" smtClean="0">
                  <a:solidFill>
                    <a:prstClr val="black"/>
                  </a:solidFill>
                </a:rPr>
                <a:t>Possível Acordo</a:t>
              </a:r>
            </a:p>
            <a:p>
              <a:r>
                <a:rPr lang="pt-BR" sz="770" i="1" dirty="0" smtClean="0">
                  <a:solidFill>
                    <a:prstClr val="black"/>
                  </a:solidFill>
                </a:rPr>
                <a:t>(Iniciativa de Genebra)</a:t>
              </a:r>
            </a:p>
            <a:p>
              <a:pPr>
                <a:spcAft>
                  <a:spcPts val="400"/>
                </a:spcAft>
              </a:pPr>
              <a:r>
                <a:rPr lang="pt-BR" sz="770" dirty="0" smtClean="0">
                  <a:solidFill>
                    <a:prstClr val="black"/>
                  </a:solidFill>
                </a:rPr>
                <a:t>Estradas usadas por palestinos</a:t>
              </a:r>
            </a:p>
            <a:p>
              <a:pPr>
                <a:spcAft>
                  <a:spcPts val="300"/>
                </a:spcAft>
              </a:pPr>
              <a:r>
                <a:rPr lang="pt-BR" sz="770" dirty="0" smtClean="0">
                  <a:solidFill>
                    <a:prstClr val="black"/>
                  </a:solidFill>
                </a:rPr>
                <a:t>Estradas usadas por israelenses</a:t>
              </a:r>
            </a:p>
            <a:p>
              <a:pPr>
                <a:spcAft>
                  <a:spcPts val="300"/>
                </a:spcAft>
              </a:pPr>
              <a:r>
                <a:rPr lang="pt-BR" sz="770" dirty="0" smtClean="0">
                  <a:solidFill>
                    <a:prstClr val="black"/>
                  </a:solidFill>
                </a:rPr>
                <a:t>Linha Verde</a:t>
              </a:r>
            </a:p>
            <a:p>
              <a:pPr>
                <a:spcAft>
                  <a:spcPts val="300"/>
                </a:spcAft>
              </a:pPr>
              <a:r>
                <a:rPr lang="pt-BR" sz="770" dirty="0" smtClean="0">
                  <a:solidFill>
                    <a:prstClr val="black"/>
                  </a:solidFill>
                </a:rPr>
                <a:t>Limite do município de Jerusalém</a:t>
              </a:r>
            </a:p>
            <a:p>
              <a:r>
                <a:rPr lang="pt-BR" sz="770" dirty="0" smtClean="0">
                  <a:solidFill>
                    <a:prstClr val="black"/>
                  </a:solidFill>
                </a:rPr>
                <a:t>Área A – Controle palestino</a:t>
              </a:r>
            </a:p>
            <a:p>
              <a:r>
                <a:rPr lang="pt-BR" sz="770" dirty="0" smtClean="0">
                  <a:solidFill>
                    <a:prstClr val="black"/>
                  </a:solidFill>
                </a:rPr>
                <a:t>Área B – Controle palestino parcial</a:t>
              </a:r>
            </a:p>
            <a:p>
              <a:r>
                <a:rPr lang="pt-BR" sz="770" dirty="0" smtClean="0">
                  <a:solidFill>
                    <a:prstClr val="black"/>
                  </a:solidFill>
                </a:rPr>
                <a:t>Área C – Controle israelense</a:t>
              </a:r>
            </a:p>
            <a:p>
              <a:r>
                <a:rPr lang="pt-BR" sz="770" dirty="0" smtClean="0">
                  <a:solidFill>
                    <a:prstClr val="black"/>
                  </a:solidFill>
                </a:rPr>
                <a:t>Área municipal dos assentamentos</a:t>
              </a:r>
              <a:endParaRPr lang="pt-BR" sz="77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Brasil – Norte da África</a:t>
            </a:r>
            <a:endParaRPr lang="pt-BR" sz="24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81075"/>
            <a:ext cx="799941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6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Quadro Político – Norte da África</a:t>
            </a:r>
            <a:endParaRPr lang="pt-BR" sz="24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981075"/>
            <a:ext cx="80359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4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3" y="44624"/>
            <a:ext cx="8857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Embaixadas do Brasil</a:t>
            </a:r>
            <a:endParaRPr lang="pt-BR" sz="32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539552" y="1052736"/>
            <a:ext cx="7920880" cy="4680520"/>
          </a:xfrm>
          <a:prstGeom prst="roundRect">
            <a:avLst/>
          </a:prstGeom>
          <a:solidFill>
            <a:schemeClr val="tx2">
              <a:alpha val="25882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686718"/>
              </p:ext>
            </p:extLst>
          </p:nvPr>
        </p:nvGraphicFramePr>
        <p:xfrm>
          <a:off x="761783" y="1124744"/>
          <a:ext cx="7620434" cy="4525965"/>
        </p:xfrm>
        <a:graphic>
          <a:graphicData uri="http://schemas.openxmlformats.org/drawingml/2006/table">
            <a:tbl>
              <a:tblPr/>
              <a:tblGrid>
                <a:gridCol w="3810217"/>
                <a:gridCol w="3810217"/>
              </a:tblGrid>
              <a:tr h="5028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Arábia Saudita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(Riade)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Líbano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(Beirute)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Argélia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(Argel)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Líbia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(Trípoli / Túnis)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Catar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(Doha)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Marrocos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(Rabat)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Egito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(Cairo)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Mauritânia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(Nouakchott)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Emirados Árabes Unidos</a:t>
                      </a:r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(Abu Dhabi)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Omã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(Mascate)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(Tel Aviv)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Palestina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(Esc. Rep. Ramala)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Iraque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(Bagdá)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Síria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(Damasco / Beirute)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Jordânia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(Amã)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Sudão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(Cartum)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Kuaite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(Kuaite)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Tunísia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(Túnis)</a:t>
                      </a: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5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Tunísia</a:t>
            </a:r>
            <a:endParaRPr lang="pt-BR" sz="24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755650"/>
            <a:ext cx="8023225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5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Egito</a:t>
            </a:r>
            <a:endParaRPr lang="pt-BR" sz="24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908050"/>
            <a:ext cx="801052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6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Líbia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971550"/>
            <a:ext cx="8029575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8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Marrocos e Argélia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981075"/>
            <a:ext cx="80597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Omã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31597751"/>
              </p:ext>
            </p:extLst>
          </p:nvPr>
        </p:nvGraphicFramePr>
        <p:xfrm>
          <a:off x="467544" y="980728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095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Arábia Saudita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981075"/>
            <a:ext cx="80295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0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Iêmen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7900"/>
            <a:ext cx="8077200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7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Iraque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904875"/>
            <a:ext cx="81756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8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Emirados Árabes Unidos (EAU)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196975"/>
            <a:ext cx="816292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1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Catar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977900"/>
            <a:ext cx="8156575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3" y="44624"/>
            <a:ext cx="8857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Embaixadas </a:t>
            </a:r>
            <a:r>
              <a:rPr lang="pt-BR" sz="2800" b="1" i="1" dirty="0" smtClean="0">
                <a:solidFill>
                  <a:srgbClr val="2E507A"/>
                </a:solidFill>
              </a:rPr>
              <a:t>em Brasília e do Brasil no Oriente Médio</a:t>
            </a:r>
            <a:endParaRPr lang="pt-BR" sz="28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828675"/>
            <a:ext cx="8242300" cy="52006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0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Síria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1075"/>
            <a:ext cx="82296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8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Líbano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4163"/>
            <a:ext cx="8229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4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Israel e Palestina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160463"/>
            <a:ext cx="81994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2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446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Jordânia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160463"/>
            <a:ext cx="817562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7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3" y="44624"/>
            <a:ext cx="8857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2E507A"/>
                </a:solidFill>
              </a:rPr>
              <a:t>Evolução do Comércio</a:t>
            </a:r>
            <a:endParaRPr lang="pt-BR" sz="3200" b="1" i="1" dirty="0">
              <a:solidFill>
                <a:srgbClr val="2E507A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68538" y="6138863"/>
            <a:ext cx="7056437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CaixaDeTexto 4"/>
          <p:cNvSpPr txBox="1">
            <a:spLocks noChangeArrowheads="1"/>
          </p:cNvSpPr>
          <p:nvPr/>
        </p:nvSpPr>
        <p:spPr bwMode="auto">
          <a:xfrm>
            <a:off x="2411413" y="6345238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138863"/>
            <a:ext cx="7058026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" y="6297613"/>
            <a:ext cx="1844045" cy="4265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35183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1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259159" y="6342050"/>
            <a:ext cx="7056437" cy="5414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342050"/>
            <a:ext cx="7058026" cy="541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0" y="6419428"/>
            <a:ext cx="1844046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7504" y="446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2E507A"/>
                </a:solidFill>
              </a:rPr>
              <a:t>Principais Parceiros Comerciais – Arábia Saudita</a:t>
            </a:r>
            <a:endParaRPr lang="pt-BR" sz="2800" b="1" i="1" dirty="0">
              <a:solidFill>
                <a:srgbClr val="2E507A"/>
              </a:solidFill>
            </a:endParaRPr>
          </a:p>
        </p:txBody>
      </p:sp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433393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835025"/>
            <a:ext cx="8626475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259159" y="6342050"/>
            <a:ext cx="7056437" cy="5414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342050"/>
            <a:ext cx="7058026" cy="541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0" y="6419428"/>
            <a:ext cx="1844046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7504" y="446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2E507A"/>
                </a:solidFill>
              </a:rPr>
              <a:t>Principais Parceiros Comerciais – Emirados Árabes Unidos</a:t>
            </a:r>
            <a:endParaRPr lang="pt-BR" sz="2800" b="1" i="1" dirty="0">
              <a:solidFill>
                <a:srgbClr val="2E507A"/>
              </a:solidFill>
            </a:endParaRPr>
          </a:p>
        </p:txBody>
      </p:sp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433393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835025"/>
            <a:ext cx="855345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9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259159" y="6342050"/>
            <a:ext cx="7056437" cy="5414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342050"/>
            <a:ext cx="7058026" cy="541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0" y="6419428"/>
            <a:ext cx="1844046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7504" y="446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2E507A"/>
                </a:solidFill>
              </a:rPr>
              <a:t>Principais Parceiros Comerciais – Argélia</a:t>
            </a:r>
            <a:endParaRPr lang="pt-BR" sz="2800" b="1" i="1" dirty="0">
              <a:solidFill>
                <a:srgbClr val="2E507A"/>
              </a:solidFill>
            </a:endParaRPr>
          </a:p>
        </p:txBody>
      </p:sp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433393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01688"/>
            <a:ext cx="8791575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4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107504" y="585788"/>
            <a:ext cx="8136904" cy="0"/>
          </a:xfrm>
          <a:prstGeom prst="line">
            <a:avLst/>
          </a:prstGeom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259159" y="6342050"/>
            <a:ext cx="7056437" cy="5414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4798867" y="6342050"/>
            <a:ext cx="7058026" cy="541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0" y="6419428"/>
            <a:ext cx="1844046" cy="4265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4048125" cy="238125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7504" y="446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2E507A"/>
                </a:solidFill>
              </a:rPr>
              <a:t>Principais Parceiros Comerciais – Egito</a:t>
            </a:r>
            <a:endParaRPr lang="pt-BR" sz="2800" b="1" i="1" dirty="0">
              <a:solidFill>
                <a:srgbClr val="2E507A"/>
              </a:solidFill>
            </a:endParaRPr>
          </a:p>
        </p:txBody>
      </p:sp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2411413" y="6433393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 smtClean="0">
                <a:solidFill>
                  <a:srgbClr val="3B5369"/>
                </a:solidFill>
              </a:rPr>
              <a:t>O Brasil e o Oriente Médio</a:t>
            </a:r>
            <a:endParaRPr lang="pt-BR" sz="1400" b="1" dirty="0">
              <a:solidFill>
                <a:srgbClr val="3B536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835025"/>
            <a:ext cx="8626475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6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4244</TotalTime>
  <Words>1067</Words>
  <Application>Microsoft Office PowerPoint</Application>
  <PresentationFormat>Apresentação na tela (4:3)</PresentationFormat>
  <Paragraphs>196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23</vt:i4>
      </vt:variant>
      <vt:variant>
        <vt:lpstr>Títulos de slides</vt:lpstr>
      </vt:variant>
      <vt:variant>
        <vt:i4>43</vt:i4>
      </vt:variant>
    </vt:vector>
  </HeadingPairs>
  <TitlesOfParts>
    <vt:vector size="69" baseType="lpstr">
      <vt:lpstr>Arial</vt:lpstr>
      <vt:lpstr>Calibri</vt:lpstr>
      <vt:lpstr>Lucida Fax</vt:lpstr>
      <vt:lpstr>Tema do Office</vt:lpstr>
      <vt:lpstr>2_Tema do Office</vt:lpstr>
      <vt:lpstr>3_Tema do Office</vt:lpstr>
      <vt:lpstr>4_Tema do Office</vt:lpstr>
      <vt:lpstr>6_Tema do Office</vt:lpstr>
      <vt:lpstr>7_Tema do Office</vt:lpstr>
      <vt:lpstr>8_Tema do Office</vt:lpstr>
      <vt:lpstr>9_Tema do Office</vt:lpstr>
      <vt:lpstr>10_Tema do Office</vt:lpstr>
      <vt:lpstr>11_Tema do Office</vt:lpstr>
      <vt:lpstr>12_Tema do Office</vt:lpstr>
      <vt:lpstr>13_Tema do Office</vt:lpstr>
      <vt:lpstr>14_Tema do Office</vt:lpstr>
      <vt:lpstr>15_Tema do Office</vt:lpstr>
      <vt:lpstr>16_Tema do Office</vt:lpstr>
      <vt:lpstr>17_Tema do Office</vt:lpstr>
      <vt:lpstr>18_Tema do Office</vt:lpstr>
      <vt:lpstr>19_Tema do Office</vt:lpstr>
      <vt:lpstr>1_Tema do Office</vt:lpstr>
      <vt:lpstr>20_Tema do Office</vt:lpstr>
      <vt:lpstr>21_Tema do Office</vt:lpstr>
      <vt:lpstr>22_Tema do Office</vt:lpstr>
      <vt:lpstr>23_Tema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Ministério das Relações Exteriores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Situação no Grande Oriente Médio</dc:title>
  <dc:creator>Ministério das Relações Exteriores</dc:creator>
  <cp:lastModifiedBy>Ivanice Cunha Nunes</cp:lastModifiedBy>
  <cp:revision>156</cp:revision>
  <cp:lastPrinted>2016-03-28T13:40:17Z</cp:lastPrinted>
  <dcterms:created xsi:type="dcterms:W3CDTF">2016-03-16T15:42:15Z</dcterms:created>
  <dcterms:modified xsi:type="dcterms:W3CDTF">2016-03-31T12:47:33Z</dcterms:modified>
</cp:coreProperties>
</file>