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339" r:id="rId3"/>
    <p:sldId id="335" r:id="rId4"/>
    <p:sldId id="343" r:id="rId5"/>
    <p:sldId id="344" r:id="rId6"/>
    <p:sldId id="336" r:id="rId7"/>
    <p:sldId id="349" r:id="rId8"/>
    <p:sldId id="350" r:id="rId9"/>
    <p:sldId id="341" r:id="rId10"/>
    <p:sldId id="342" r:id="rId11"/>
    <p:sldId id="337" r:id="rId12"/>
    <p:sldId id="338" r:id="rId13"/>
    <p:sldId id="340" r:id="rId14"/>
    <p:sldId id="351" r:id="rId15"/>
    <p:sldId id="358" r:id="rId16"/>
    <p:sldId id="363" r:id="rId17"/>
    <p:sldId id="364" r:id="rId18"/>
    <p:sldId id="359" r:id="rId19"/>
    <p:sldId id="345" r:id="rId20"/>
    <p:sldId id="360" r:id="rId21"/>
    <p:sldId id="361" r:id="rId22"/>
    <p:sldId id="362" r:id="rId23"/>
    <p:sldId id="353" r:id="rId24"/>
    <p:sldId id="356" r:id="rId25"/>
    <p:sldId id="354" r:id="rId26"/>
    <p:sldId id="357" r:id="rId27"/>
    <p:sldId id="355" r:id="rId28"/>
    <p:sldId id="329" r:id="rId29"/>
  </p:sldIdLst>
  <p:sldSz cx="9144000" cy="6858000" type="screen4x3"/>
  <p:notesSz cx="6797675" cy="9926638"/>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9900"/>
    <a:srgbClr val="FFFFFF"/>
    <a:srgbClr val="006600"/>
    <a:srgbClr val="3399FF"/>
    <a:srgbClr val="0079C3"/>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8757" autoAdjust="0"/>
  </p:normalViewPr>
  <p:slideViewPr>
    <p:cSldViewPr>
      <p:cViewPr varScale="1">
        <p:scale>
          <a:sx n="69" d="100"/>
          <a:sy n="69" d="100"/>
        </p:scale>
        <p:origin x="-1332" y="-10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512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512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512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512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6214CEF-6018-4603-8326-27373942BFEF}" type="slidenum">
              <a:rPr lang="pt-BR" altLang="pt-BR"/>
              <a:pPr/>
              <a:t>‹nº›</a:t>
            </a:fld>
            <a:endParaRPr lang="pt-BR" altLang="pt-BR"/>
          </a:p>
        </p:txBody>
      </p:sp>
    </p:spTree>
    <p:extLst>
      <p:ext uri="{BB962C8B-B14F-4D97-AF65-F5344CB8AC3E}">
        <p14:creationId xmlns:p14="http://schemas.microsoft.com/office/powerpoint/2010/main" xmlns="" val="32966651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5CF8E-B3FD-4FA4-B37D-8FD114DA3619}" type="slidenum">
              <a:rPr lang="pt-BR" altLang="pt-BR"/>
              <a:pPr/>
              <a:t>1</a:t>
            </a:fld>
            <a:endParaRPr lang="pt-BR" altLang="pt-BR"/>
          </a:p>
        </p:txBody>
      </p:sp>
      <p:sp>
        <p:nvSpPr>
          <p:cNvPr id="6146" name="Text Box 2"/>
          <p:cNvSpPr txBox="1">
            <a:spLocks noChangeArrowheads="1"/>
          </p:cNvSpPr>
          <p:nvPr/>
        </p:nvSpPr>
        <p:spPr bwMode="auto">
          <a:xfrm>
            <a:off x="1133475" y="744538"/>
            <a:ext cx="4532313"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9730" tIns="44865" rIns="89730" bIns="44865" anchor="ctr"/>
          <a:lstStyle>
            <a:lvl1pPr defTabSz="449263">
              <a:defRPr>
                <a:solidFill>
                  <a:schemeClr val="tx1"/>
                </a:solidFill>
                <a:latin typeface="Arial" charset="0"/>
              </a:defRPr>
            </a:lvl1pPr>
            <a:lvl2pPr marL="728663" indent="-279400" defTabSz="449263">
              <a:defRPr>
                <a:solidFill>
                  <a:schemeClr val="tx1"/>
                </a:solidFill>
                <a:latin typeface="Arial" charset="0"/>
              </a:defRPr>
            </a:lvl2pPr>
            <a:lvl3pPr marL="1122363" indent="-225425" defTabSz="449263">
              <a:defRPr>
                <a:solidFill>
                  <a:schemeClr val="tx1"/>
                </a:solidFill>
                <a:latin typeface="Arial" charset="0"/>
              </a:defRPr>
            </a:lvl3pPr>
            <a:lvl4pPr marL="1570038" indent="-223838" defTabSz="449263">
              <a:defRPr>
                <a:solidFill>
                  <a:schemeClr val="tx1"/>
                </a:solidFill>
                <a:latin typeface="Arial" charset="0"/>
              </a:defRPr>
            </a:lvl4pPr>
            <a:lvl5pPr marL="2019300" indent="-225425" defTabSz="449263">
              <a:defRPr>
                <a:solidFill>
                  <a:schemeClr val="tx1"/>
                </a:solidFill>
                <a:latin typeface="Arial" charset="0"/>
              </a:defRPr>
            </a:lvl5pPr>
            <a:lvl6pPr marL="2476500" indent="-225425" defTabSz="449263" fontAlgn="base">
              <a:spcBef>
                <a:spcPct val="0"/>
              </a:spcBef>
              <a:spcAft>
                <a:spcPct val="0"/>
              </a:spcAft>
              <a:defRPr>
                <a:solidFill>
                  <a:schemeClr val="tx1"/>
                </a:solidFill>
                <a:latin typeface="Arial" charset="0"/>
              </a:defRPr>
            </a:lvl6pPr>
            <a:lvl7pPr marL="2933700" indent="-225425" defTabSz="449263" fontAlgn="base">
              <a:spcBef>
                <a:spcPct val="0"/>
              </a:spcBef>
              <a:spcAft>
                <a:spcPct val="0"/>
              </a:spcAft>
              <a:defRPr>
                <a:solidFill>
                  <a:schemeClr val="tx1"/>
                </a:solidFill>
                <a:latin typeface="Arial" charset="0"/>
              </a:defRPr>
            </a:lvl7pPr>
            <a:lvl8pPr marL="3390900" indent="-225425" defTabSz="449263" fontAlgn="base">
              <a:spcBef>
                <a:spcPct val="0"/>
              </a:spcBef>
              <a:spcAft>
                <a:spcPct val="0"/>
              </a:spcAft>
              <a:defRPr>
                <a:solidFill>
                  <a:schemeClr val="tx1"/>
                </a:solidFill>
                <a:latin typeface="Arial" charset="0"/>
              </a:defRPr>
            </a:lvl8pPr>
            <a:lvl9pPr marL="3848100" indent="-225425" defTabSz="449263" fontAlgn="base">
              <a:spcBef>
                <a:spcPct val="0"/>
              </a:spcBef>
              <a:spcAft>
                <a:spcPct val="0"/>
              </a:spcAft>
              <a:defRPr>
                <a:solidFill>
                  <a:schemeClr val="tx1"/>
                </a:solidFill>
                <a:latin typeface="Arial" charset="0"/>
              </a:defRPr>
            </a:lvl9pPr>
          </a:lstStyle>
          <a:p>
            <a:endParaRPr lang="pt-BR" altLang="pt-BR">
              <a:ea typeface="ＭＳ Ｐゴシック" charset="-128"/>
            </a:endParaRPr>
          </a:p>
        </p:txBody>
      </p:sp>
      <p:sp>
        <p:nvSpPr>
          <p:cNvPr id="6147" name="Rectangle 3"/>
          <p:cNvSpPr>
            <a:spLocks noGrp="1" noChangeArrowheads="1"/>
          </p:cNvSpPr>
          <p:nvPr>
            <p:ph type="body"/>
          </p:nvPr>
        </p:nvSpPr>
        <p:spPr>
          <a:xfrm>
            <a:off x="681038" y="4714875"/>
            <a:ext cx="5427662" cy="4560888"/>
          </a:xfrm>
          <a:ln/>
          <a:extLst>
            <a:ext uri="{91240B29-F687-4F45-9708-019B960494DF}">
              <a14:hiddenLine xmlns:a14="http://schemas.microsoft.com/office/drawing/2010/main" xmlns="" w="9525">
                <a:solidFill>
                  <a:schemeClr val="tx1"/>
                </a:solidFill>
                <a:round/>
                <a:headEnd/>
                <a:tailEnd/>
              </a14:hiddenLine>
            </a:ext>
          </a:extLst>
        </p:spPr>
        <p:txBody>
          <a:bodyPr wrap="none" lIns="91435" tIns="45718" rIns="91435" bIns="45718" anchor="ctr"/>
          <a:lstStyle/>
          <a:p>
            <a:pPr defTabSz="457200"/>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nchor="b"/>
          <a:lstStyle>
            <a:lvl1pPr defTabSz="955675" eaLnBrk="0" hangingPunct="0">
              <a:spcBef>
                <a:spcPct val="30000"/>
              </a:spcBef>
              <a:defRPr sz="1200">
                <a:solidFill>
                  <a:schemeClr val="tx1"/>
                </a:solidFill>
                <a:latin typeface="Arial" charset="0"/>
              </a:defRPr>
            </a:lvl1pPr>
            <a:lvl2pPr marL="742950" indent="-285750" defTabSz="955675" eaLnBrk="0" hangingPunct="0">
              <a:spcBef>
                <a:spcPct val="30000"/>
              </a:spcBef>
              <a:defRPr sz="1200">
                <a:solidFill>
                  <a:schemeClr val="tx1"/>
                </a:solidFill>
                <a:latin typeface="Arial" charset="0"/>
              </a:defRPr>
            </a:lvl2pPr>
            <a:lvl3pPr marL="1143000" indent="-228600" defTabSz="955675" eaLnBrk="0" hangingPunct="0">
              <a:spcBef>
                <a:spcPct val="30000"/>
              </a:spcBef>
              <a:defRPr sz="1200">
                <a:solidFill>
                  <a:schemeClr val="tx1"/>
                </a:solidFill>
                <a:latin typeface="Arial" charset="0"/>
              </a:defRPr>
            </a:lvl3pPr>
            <a:lvl4pPr marL="1600200" indent="-228600" defTabSz="955675" eaLnBrk="0" hangingPunct="0">
              <a:spcBef>
                <a:spcPct val="30000"/>
              </a:spcBef>
              <a:defRPr sz="1200">
                <a:solidFill>
                  <a:schemeClr val="tx1"/>
                </a:solidFill>
                <a:latin typeface="Arial" charset="0"/>
              </a:defRPr>
            </a:lvl4pPr>
            <a:lvl5pPr marL="2057400" indent="-228600" defTabSz="955675" eaLnBrk="0" hangingPunct="0">
              <a:spcBef>
                <a:spcPct val="30000"/>
              </a:spcBef>
              <a:defRPr sz="1200">
                <a:solidFill>
                  <a:schemeClr val="tx1"/>
                </a:solidFill>
                <a:latin typeface="Arial" charset="0"/>
              </a:defRPr>
            </a:lvl5pPr>
            <a:lvl6pPr marL="2514600" indent="-228600" defTabSz="955675" eaLnBrk="0" fontAlgn="base" hangingPunct="0">
              <a:spcBef>
                <a:spcPct val="30000"/>
              </a:spcBef>
              <a:spcAft>
                <a:spcPct val="0"/>
              </a:spcAft>
              <a:defRPr sz="1200">
                <a:solidFill>
                  <a:schemeClr val="tx1"/>
                </a:solidFill>
                <a:latin typeface="Arial" charset="0"/>
              </a:defRPr>
            </a:lvl6pPr>
            <a:lvl7pPr marL="2971800" indent="-228600" defTabSz="955675" eaLnBrk="0" fontAlgn="base" hangingPunct="0">
              <a:spcBef>
                <a:spcPct val="30000"/>
              </a:spcBef>
              <a:spcAft>
                <a:spcPct val="0"/>
              </a:spcAft>
              <a:defRPr sz="1200">
                <a:solidFill>
                  <a:schemeClr val="tx1"/>
                </a:solidFill>
                <a:latin typeface="Arial" charset="0"/>
              </a:defRPr>
            </a:lvl7pPr>
            <a:lvl8pPr marL="3429000" indent="-228600" defTabSz="955675" eaLnBrk="0" fontAlgn="base" hangingPunct="0">
              <a:spcBef>
                <a:spcPct val="30000"/>
              </a:spcBef>
              <a:spcAft>
                <a:spcPct val="0"/>
              </a:spcAft>
              <a:defRPr sz="1200">
                <a:solidFill>
                  <a:schemeClr val="tx1"/>
                </a:solidFill>
                <a:latin typeface="Arial" charset="0"/>
              </a:defRPr>
            </a:lvl8pPr>
            <a:lvl9pPr marL="3886200" indent="-228600" defTabSz="9556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A165A26-9B67-4809-B2F0-5FEA2D97A4BA}" type="slidenum">
              <a:rPr lang="pt-BR" altLang="pt-BR" sz="1300" u="none"/>
              <a:pPr algn="r" eaLnBrk="1" hangingPunct="1">
                <a:spcBef>
                  <a:spcPct val="0"/>
                </a:spcBef>
              </a:pPr>
              <a:t>20</a:t>
            </a:fld>
            <a:endParaRPr lang="pt-BR" altLang="pt-BR" sz="1300" u="none"/>
          </a:p>
        </p:txBody>
      </p:sp>
      <p:sp>
        <p:nvSpPr>
          <p:cNvPr id="131075" name="Rectangle 2"/>
          <p:cNvSpPr>
            <a:spLocks noGrp="1" noRot="1" noChangeAspect="1" noChangeArrowheads="1" noTextEdit="1"/>
          </p:cNvSpPr>
          <p:nvPr>
            <p:ph type="sldImg"/>
          </p:nvPr>
        </p:nvSpPr>
        <p:spPr>
          <a:xfrm>
            <a:off x="915988" y="744538"/>
            <a:ext cx="4964112" cy="3722687"/>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lstStyle/>
          <a:p>
            <a:pPr eaLnBrk="1" hangingPunct="1"/>
            <a:endParaRPr lang="pt-BR" alt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nchor="b"/>
          <a:lstStyle>
            <a:lvl1pPr defTabSz="955675" eaLnBrk="0" hangingPunct="0">
              <a:spcBef>
                <a:spcPct val="30000"/>
              </a:spcBef>
              <a:defRPr sz="1200">
                <a:solidFill>
                  <a:schemeClr val="tx1"/>
                </a:solidFill>
                <a:latin typeface="Arial" charset="0"/>
              </a:defRPr>
            </a:lvl1pPr>
            <a:lvl2pPr marL="742950" indent="-285750" defTabSz="955675" eaLnBrk="0" hangingPunct="0">
              <a:spcBef>
                <a:spcPct val="30000"/>
              </a:spcBef>
              <a:defRPr sz="1200">
                <a:solidFill>
                  <a:schemeClr val="tx1"/>
                </a:solidFill>
                <a:latin typeface="Arial" charset="0"/>
              </a:defRPr>
            </a:lvl2pPr>
            <a:lvl3pPr marL="1143000" indent="-228600" defTabSz="955675" eaLnBrk="0" hangingPunct="0">
              <a:spcBef>
                <a:spcPct val="30000"/>
              </a:spcBef>
              <a:defRPr sz="1200">
                <a:solidFill>
                  <a:schemeClr val="tx1"/>
                </a:solidFill>
                <a:latin typeface="Arial" charset="0"/>
              </a:defRPr>
            </a:lvl3pPr>
            <a:lvl4pPr marL="1600200" indent="-228600" defTabSz="955675" eaLnBrk="0" hangingPunct="0">
              <a:spcBef>
                <a:spcPct val="30000"/>
              </a:spcBef>
              <a:defRPr sz="1200">
                <a:solidFill>
                  <a:schemeClr val="tx1"/>
                </a:solidFill>
                <a:latin typeface="Arial" charset="0"/>
              </a:defRPr>
            </a:lvl4pPr>
            <a:lvl5pPr marL="2057400" indent="-228600" defTabSz="955675" eaLnBrk="0" hangingPunct="0">
              <a:spcBef>
                <a:spcPct val="30000"/>
              </a:spcBef>
              <a:defRPr sz="1200">
                <a:solidFill>
                  <a:schemeClr val="tx1"/>
                </a:solidFill>
                <a:latin typeface="Arial" charset="0"/>
              </a:defRPr>
            </a:lvl5pPr>
            <a:lvl6pPr marL="2514600" indent="-228600" defTabSz="955675" eaLnBrk="0" fontAlgn="base" hangingPunct="0">
              <a:spcBef>
                <a:spcPct val="30000"/>
              </a:spcBef>
              <a:spcAft>
                <a:spcPct val="0"/>
              </a:spcAft>
              <a:defRPr sz="1200">
                <a:solidFill>
                  <a:schemeClr val="tx1"/>
                </a:solidFill>
                <a:latin typeface="Arial" charset="0"/>
              </a:defRPr>
            </a:lvl6pPr>
            <a:lvl7pPr marL="2971800" indent="-228600" defTabSz="955675" eaLnBrk="0" fontAlgn="base" hangingPunct="0">
              <a:spcBef>
                <a:spcPct val="30000"/>
              </a:spcBef>
              <a:spcAft>
                <a:spcPct val="0"/>
              </a:spcAft>
              <a:defRPr sz="1200">
                <a:solidFill>
                  <a:schemeClr val="tx1"/>
                </a:solidFill>
                <a:latin typeface="Arial" charset="0"/>
              </a:defRPr>
            </a:lvl7pPr>
            <a:lvl8pPr marL="3429000" indent="-228600" defTabSz="955675" eaLnBrk="0" fontAlgn="base" hangingPunct="0">
              <a:spcBef>
                <a:spcPct val="30000"/>
              </a:spcBef>
              <a:spcAft>
                <a:spcPct val="0"/>
              </a:spcAft>
              <a:defRPr sz="1200">
                <a:solidFill>
                  <a:schemeClr val="tx1"/>
                </a:solidFill>
                <a:latin typeface="Arial" charset="0"/>
              </a:defRPr>
            </a:lvl8pPr>
            <a:lvl9pPr marL="3886200" indent="-228600" defTabSz="9556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553D175-AD9D-4266-B414-7E1F2957B05C}" type="slidenum">
              <a:rPr lang="pt-BR" altLang="pt-BR" sz="1300" u="none"/>
              <a:pPr algn="r" eaLnBrk="1" hangingPunct="1">
                <a:spcBef>
                  <a:spcPct val="0"/>
                </a:spcBef>
              </a:pPr>
              <a:t>21</a:t>
            </a:fld>
            <a:endParaRPr lang="pt-BR" altLang="pt-BR" sz="1300" u="none"/>
          </a:p>
        </p:txBody>
      </p:sp>
      <p:sp>
        <p:nvSpPr>
          <p:cNvPr id="132099" name="Rectangle 2"/>
          <p:cNvSpPr>
            <a:spLocks noGrp="1" noRot="1" noChangeAspect="1" noChangeArrowheads="1" noTextEdit="1"/>
          </p:cNvSpPr>
          <p:nvPr>
            <p:ph type="sldImg"/>
          </p:nvPr>
        </p:nvSpPr>
        <p:spPr>
          <a:xfrm>
            <a:off x="915988" y="744538"/>
            <a:ext cx="4964112" cy="3722687"/>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lstStyle/>
          <a:p>
            <a:pPr eaLnBrk="1" hangingPunct="1"/>
            <a:endParaRPr lang="pt-BR" alt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nchor="b"/>
          <a:lstStyle>
            <a:lvl1pPr defTabSz="955675" eaLnBrk="0" hangingPunct="0">
              <a:spcBef>
                <a:spcPct val="30000"/>
              </a:spcBef>
              <a:defRPr sz="1200">
                <a:solidFill>
                  <a:schemeClr val="tx1"/>
                </a:solidFill>
                <a:latin typeface="Arial" charset="0"/>
              </a:defRPr>
            </a:lvl1pPr>
            <a:lvl2pPr marL="742950" indent="-285750" defTabSz="955675" eaLnBrk="0" hangingPunct="0">
              <a:spcBef>
                <a:spcPct val="30000"/>
              </a:spcBef>
              <a:defRPr sz="1200">
                <a:solidFill>
                  <a:schemeClr val="tx1"/>
                </a:solidFill>
                <a:latin typeface="Arial" charset="0"/>
              </a:defRPr>
            </a:lvl2pPr>
            <a:lvl3pPr marL="1143000" indent="-228600" defTabSz="955675" eaLnBrk="0" hangingPunct="0">
              <a:spcBef>
                <a:spcPct val="30000"/>
              </a:spcBef>
              <a:defRPr sz="1200">
                <a:solidFill>
                  <a:schemeClr val="tx1"/>
                </a:solidFill>
                <a:latin typeface="Arial" charset="0"/>
              </a:defRPr>
            </a:lvl3pPr>
            <a:lvl4pPr marL="1600200" indent="-228600" defTabSz="955675" eaLnBrk="0" hangingPunct="0">
              <a:spcBef>
                <a:spcPct val="30000"/>
              </a:spcBef>
              <a:defRPr sz="1200">
                <a:solidFill>
                  <a:schemeClr val="tx1"/>
                </a:solidFill>
                <a:latin typeface="Arial" charset="0"/>
              </a:defRPr>
            </a:lvl4pPr>
            <a:lvl5pPr marL="2057400" indent="-228600" defTabSz="955675" eaLnBrk="0" hangingPunct="0">
              <a:spcBef>
                <a:spcPct val="30000"/>
              </a:spcBef>
              <a:defRPr sz="1200">
                <a:solidFill>
                  <a:schemeClr val="tx1"/>
                </a:solidFill>
                <a:latin typeface="Arial" charset="0"/>
              </a:defRPr>
            </a:lvl5pPr>
            <a:lvl6pPr marL="2514600" indent="-228600" defTabSz="955675" eaLnBrk="0" fontAlgn="base" hangingPunct="0">
              <a:spcBef>
                <a:spcPct val="30000"/>
              </a:spcBef>
              <a:spcAft>
                <a:spcPct val="0"/>
              </a:spcAft>
              <a:defRPr sz="1200">
                <a:solidFill>
                  <a:schemeClr val="tx1"/>
                </a:solidFill>
                <a:latin typeface="Arial" charset="0"/>
              </a:defRPr>
            </a:lvl6pPr>
            <a:lvl7pPr marL="2971800" indent="-228600" defTabSz="955675" eaLnBrk="0" fontAlgn="base" hangingPunct="0">
              <a:spcBef>
                <a:spcPct val="30000"/>
              </a:spcBef>
              <a:spcAft>
                <a:spcPct val="0"/>
              </a:spcAft>
              <a:defRPr sz="1200">
                <a:solidFill>
                  <a:schemeClr val="tx1"/>
                </a:solidFill>
                <a:latin typeface="Arial" charset="0"/>
              </a:defRPr>
            </a:lvl7pPr>
            <a:lvl8pPr marL="3429000" indent="-228600" defTabSz="955675" eaLnBrk="0" fontAlgn="base" hangingPunct="0">
              <a:spcBef>
                <a:spcPct val="30000"/>
              </a:spcBef>
              <a:spcAft>
                <a:spcPct val="0"/>
              </a:spcAft>
              <a:defRPr sz="1200">
                <a:solidFill>
                  <a:schemeClr val="tx1"/>
                </a:solidFill>
                <a:latin typeface="Arial" charset="0"/>
              </a:defRPr>
            </a:lvl8pPr>
            <a:lvl9pPr marL="3886200" indent="-228600" defTabSz="9556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8F02AE5-8053-4EE8-8D3A-F2B82BC44BE9}" type="slidenum">
              <a:rPr lang="pt-BR" altLang="pt-BR" sz="1300" u="none"/>
              <a:pPr algn="r" eaLnBrk="1" hangingPunct="1">
                <a:spcBef>
                  <a:spcPct val="0"/>
                </a:spcBef>
              </a:pPr>
              <a:t>22</a:t>
            </a:fld>
            <a:endParaRPr lang="pt-BR" altLang="pt-BR" sz="1300" u="none"/>
          </a:p>
        </p:txBody>
      </p:sp>
      <p:sp>
        <p:nvSpPr>
          <p:cNvPr id="133123" name="Rectangle 2"/>
          <p:cNvSpPr>
            <a:spLocks noGrp="1" noRot="1" noChangeAspect="1" noChangeArrowheads="1" noTextEdit="1"/>
          </p:cNvSpPr>
          <p:nvPr>
            <p:ph type="sldImg"/>
          </p:nvPr>
        </p:nvSpPr>
        <p:spPr>
          <a:xfrm>
            <a:off x="915988" y="744538"/>
            <a:ext cx="4964112" cy="3722687"/>
          </a:xfrm>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lstStyle/>
          <a:p>
            <a:pPr eaLnBrk="1" hangingPunct="1"/>
            <a:endParaRPr lang="pt-BR" alt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1E15A-D469-4523-9A56-D9C063EE5E70}" type="slidenum">
              <a:rPr lang="pt-BR" altLang="pt-BR"/>
              <a:pPr/>
              <a:t>28</a:t>
            </a:fld>
            <a:endParaRPr lang="pt-BR" altLang="pt-BR"/>
          </a:p>
        </p:txBody>
      </p:sp>
      <p:sp>
        <p:nvSpPr>
          <p:cNvPr id="167938" name="Rectangle 2"/>
          <p:cNvSpPr>
            <a:spLocks noGrp="1" noRot="1" noChangeAspect="1" noChangeArrowheads="1" noTextEdit="1"/>
          </p:cNvSpPr>
          <p:nvPr>
            <p:ph type="sldImg"/>
          </p:nvPr>
        </p:nvSpPr>
        <p:spPr>
          <a:xfrm>
            <a:off x="917575" y="744538"/>
            <a:ext cx="4962525" cy="3722687"/>
          </a:xfrm>
          <a:ln/>
        </p:spPr>
      </p:sp>
      <p:sp>
        <p:nvSpPr>
          <p:cNvPr id="167939" name="Rectangle 3"/>
          <p:cNvSpPr>
            <a:spLocks noGrp="1" noChangeArrowheads="1"/>
          </p:cNvSpPr>
          <p:nvPr>
            <p:ph type="body" idx="1"/>
          </p:nvPr>
        </p:nvSpPr>
        <p:spPr>
          <a:xfrm>
            <a:off x="681038" y="4714875"/>
            <a:ext cx="5435600" cy="4467225"/>
          </a:xfrm>
        </p:spPr>
        <p:txBody>
          <a:bodyPr lIns="91413" tIns="45707" rIns="91413" bIns="45707"/>
          <a:lstStyle/>
          <a:p>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17575" y="744538"/>
            <a:ext cx="4962525" cy="3722687"/>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17575" y="744538"/>
            <a:ext cx="4962525" cy="3722687"/>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82CD2-61C7-4A8C-97B8-4DC4ED39614F}" type="slidenum">
              <a:rPr lang="pt-BR" altLang="pt-BR"/>
              <a:pPr/>
              <a:t>13</a:t>
            </a:fld>
            <a:endParaRPr lang="pt-BR" altLang="pt-BR"/>
          </a:p>
        </p:txBody>
      </p:sp>
      <p:sp>
        <p:nvSpPr>
          <p:cNvPr id="59394" name="Rectangle 2"/>
          <p:cNvSpPr>
            <a:spLocks noGrp="1" noRot="1" noChangeAspect="1" noChangeArrowheads="1" noTextEdit="1"/>
          </p:cNvSpPr>
          <p:nvPr>
            <p:ph type="sldImg"/>
          </p:nvPr>
        </p:nvSpPr>
        <p:spPr>
          <a:xfrm>
            <a:off x="917575" y="744538"/>
            <a:ext cx="4962525" cy="3722687"/>
          </a:xfrm>
          <a:ln/>
        </p:spPr>
      </p:sp>
      <p:sp>
        <p:nvSpPr>
          <p:cNvPr id="59395" name="Rectangle 3"/>
          <p:cNvSpPr>
            <a:spLocks noGrp="1" noChangeArrowheads="1"/>
          </p:cNvSpPr>
          <p:nvPr>
            <p:ph type="body" idx="1"/>
          </p:nvPr>
        </p:nvSpPr>
        <p:spPr>
          <a:xfrm>
            <a:off x="906463" y="4714875"/>
            <a:ext cx="4984750" cy="4467225"/>
          </a:xfrm>
        </p:spPr>
        <p:txBody>
          <a:bodyPr/>
          <a:lstStyle/>
          <a:p>
            <a:pPr defTabSz="457200"/>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17575" y="744538"/>
            <a:ext cx="4962525" cy="3722687"/>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nchor="b"/>
          <a:lstStyle>
            <a:lvl1pPr defTabSz="955675" eaLnBrk="0" hangingPunct="0">
              <a:spcBef>
                <a:spcPct val="30000"/>
              </a:spcBef>
              <a:defRPr sz="1200">
                <a:solidFill>
                  <a:schemeClr val="tx1"/>
                </a:solidFill>
                <a:latin typeface="Arial" charset="0"/>
              </a:defRPr>
            </a:lvl1pPr>
            <a:lvl2pPr marL="742950" indent="-285750" defTabSz="955675" eaLnBrk="0" hangingPunct="0">
              <a:spcBef>
                <a:spcPct val="30000"/>
              </a:spcBef>
              <a:defRPr sz="1200">
                <a:solidFill>
                  <a:schemeClr val="tx1"/>
                </a:solidFill>
                <a:latin typeface="Arial" charset="0"/>
              </a:defRPr>
            </a:lvl2pPr>
            <a:lvl3pPr marL="1143000" indent="-228600" defTabSz="955675" eaLnBrk="0" hangingPunct="0">
              <a:spcBef>
                <a:spcPct val="30000"/>
              </a:spcBef>
              <a:defRPr sz="1200">
                <a:solidFill>
                  <a:schemeClr val="tx1"/>
                </a:solidFill>
                <a:latin typeface="Arial" charset="0"/>
              </a:defRPr>
            </a:lvl3pPr>
            <a:lvl4pPr marL="1600200" indent="-228600" defTabSz="955675" eaLnBrk="0" hangingPunct="0">
              <a:spcBef>
                <a:spcPct val="30000"/>
              </a:spcBef>
              <a:defRPr sz="1200">
                <a:solidFill>
                  <a:schemeClr val="tx1"/>
                </a:solidFill>
                <a:latin typeface="Arial" charset="0"/>
              </a:defRPr>
            </a:lvl4pPr>
            <a:lvl5pPr marL="2057400" indent="-228600" defTabSz="955675" eaLnBrk="0" hangingPunct="0">
              <a:spcBef>
                <a:spcPct val="30000"/>
              </a:spcBef>
              <a:defRPr sz="1200">
                <a:solidFill>
                  <a:schemeClr val="tx1"/>
                </a:solidFill>
                <a:latin typeface="Arial" charset="0"/>
              </a:defRPr>
            </a:lvl5pPr>
            <a:lvl6pPr marL="2514600" indent="-228600" defTabSz="955675" eaLnBrk="0" fontAlgn="base" hangingPunct="0">
              <a:spcBef>
                <a:spcPct val="30000"/>
              </a:spcBef>
              <a:spcAft>
                <a:spcPct val="0"/>
              </a:spcAft>
              <a:defRPr sz="1200">
                <a:solidFill>
                  <a:schemeClr val="tx1"/>
                </a:solidFill>
                <a:latin typeface="Arial" charset="0"/>
              </a:defRPr>
            </a:lvl6pPr>
            <a:lvl7pPr marL="2971800" indent="-228600" defTabSz="955675" eaLnBrk="0" fontAlgn="base" hangingPunct="0">
              <a:spcBef>
                <a:spcPct val="30000"/>
              </a:spcBef>
              <a:spcAft>
                <a:spcPct val="0"/>
              </a:spcAft>
              <a:defRPr sz="1200">
                <a:solidFill>
                  <a:schemeClr val="tx1"/>
                </a:solidFill>
                <a:latin typeface="Arial" charset="0"/>
              </a:defRPr>
            </a:lvl7pPr>
            <a:lvl8pPr marL="3429000" indent="-228600" defTabSz="955675" eaLnBrk="0" fontAlgn="base" hangingPunct="0">
              <a:spcBef>
                <a:spcPct val="30000"/>
              </a:spcBef>
              <a:spcAft>
                <a:spcPct val="0"/>
              </a:spcAft>
              <a:defRPr sz="1200">
                <a:solidFill>
                  <a:schemeClr val="tx1"/>
                </a:solidFill>
                <a:latin typeface="Arial" charset="0"/>
              </a:defRPr>
            </a:lvl8pPr>
            <a:lvl9pPr marL="3886200" indent="-228600" defTabSz="9556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EF8DAD-6C39-440E-8658-2CB15CD5B183}" type="slidenum">
              <a:rPr lang="pt-BR" altLang="pt-BR" sz="1300" u="none"/>
              <a:pPr algn="r" eaLnBrk="1" hangingPunct="1">
                <a:spcBef>
                  <a:spcPct val="0"/>
                </a:spcBef>
              </a:pPr>
              <a:t>15</a:t>
            </a:fld>
            <a:endParaRPr lang="pt-BR" altLang="pt-BR" sz="1300" u="none"/>
          </a:p>
        </p:txBody>
      </p:sp>
      <p:sp>
        <p:nvSpPr>
          <p:cNvPr id="93187" name="Rectangle 2"/>
          <p:cNvSpPr>
            <a:spLocks noGrp="1" noRot="1" noChangeAspect="1" noChangeArrowheads="1" noTextEdit="1"/>
          </p:cNvSpPr>
          <p:nvPr>
            <p:ph type="sldImg"/>
          </p:nvPr>
        </p:nvSpPr>
        <p:spPr>
          <a:xfrm>
            <a:off x="915988" y="744538"/>
            <a:ext cx="4964112" cy="3722687"/>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lstStyle/>
          <a:p>
            <a:pPr eaLnBrk="1" hangingPunct="1"/>
            <a:endParaRPr lang="pt-BR" alt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nchor="b"/>
          <a:lstStyle>
            <a:lvl1pPr defTabSz="955675" eaLnBrk="0" hangingPunct="0">
              <a:spcBef>
                <a:spcPct val="30000"/>
              </a:spcBef>
              <a:defRPr sz="1200">
                <a:solidFill>
                  <a:schemeClr val="tx1"/>
                </a:solidFill>
                <a:latin typeface="Arial" charset="0"/>
              </a:defRPr>
            </a:lvl1pPr>
            <a:lvl2pPr marL="742950" indent="-285750" defTabSz="955675" eaLnBrk="0" hangingPunct="0">
              <a:spcBef>
                <a:spcPct val="30000"/>
              </a:spcBef>
              <a:defRPr sz="1200">
                <a:solidFill>
                  <a:schemeClr val="tx1"/>
                </a:solidFill>
                <a:latin typeface="Arial" charset="0"/>
              </a:defRPr>
            </a:lvl2pPr>
            <a:lvl3pPr marL="1143000" indent="-228600" defTabSz="955675" eaLnBrk="0" hangingPunct="0">
              <a:spcBef>
                <a:spcPct val="30000"/>
              </a:spcBef>
              <a:defRPr sz="1200">
                <a:solidFill>
                  <a:schemeClr val="tx1"/>
                </a:solidFill>
                <a:latin typeface="Arial" charset="0"/>
              </a:defRPr>
            </a:lvl3pPr>
            <a:lvl4pPr marL="1600200" indent="-228600" defTabSz="955675" eaLnBrk="0" hangingPunct="0">
              <a:spcBef>
                <a:spcPct val="30000"/>
              </a:spcBef>
              <a:defRPr sz="1200">
                <a:solidFill>
                  <a:schemeClr val="tx1"/>
                </a:solidFill>
                <a:latin typeface="Arial" charset="0"/>
              </a:defRPr>
            </a:lvl4pPr>
            <a:lvl5pPr marL="2057400" indent="-228600" defTabSz="955675" eaLnBrk="0" hangingPunct="0">
              <a:spcBef>
                <a:spcPct val="30000"/>
              </a:spcBef>
              <a:defRPr sz="1200">
                <a:solidFill>
                  <a:schemeClr val="tx1"/>
                </a:solidFill>
                <a:latin typeface="Arial" charset="0"/>
              </a:defRPr>
            </a:lvl5pPr>
            <a:lvl6pPr marL="2514600" indent="-228600" defTabSz="955675" eaLnBrk="0" fontAlgn="base" hangingPunct="0">
              <a:spcBef>
                <a:spcPct val="30000"/>
              </a:spcBef>
              <a:spcAft>
                <a:spcPct val="0"/>
              </a:spcAft>
              <a:defRPr sz="1200">
                <a:solidFill>
                  <a:schemeClr val="tx1"/>
                </a:solidFill>
                <a:latin typeface="Arial" charset="0"/>
              </a:defRPr>
            </a:lvl6pPr>
            <a:lvl7pPr marL="2971800" indent="-228600" defTabSz="955675" eaLnBrk="0" fontAlgn="base" hangingPunct="0">
              <a:spcBef>
                <a:spcPct val="30000"/>
              </a:spcBef>
              <a:spcAft>
                <a:spcPct val="0"/>
              </a:spcAft>
              <a:defRPr sz="1200">
                <a:solidFill>
                  <a:schemeClr val="tx1"/>
                </a:solidFill>
                <a:latin typeface="Arial" charset="0"/>
              </a:defRPr>
            </a:lvl7pPr>
            <a:lvl8pPr marL="3429000" indent="-228600" defTabSz="955675" eaLnBrk="0" fontAlgn="base" hangingPunct="0">
              <a:spcBef>
                <a:spcPct val="30000"/>
              </a:spcBef>
              <a:spcAft>
                <a:spcPct val="0"/>
              </a:spcAft>
              <a:defRPr sz="1200">
                <a:solidFill>
                  <a:schemeClr val="tx1"/>
                </a:solidFill>
                <a:latin typeface="Arial" charset="0"/>
              </a:defRPr>
            </a:lvl8pPr>
            <a:lvl9pPr marL="3886200" indent="-228600" defTabSz="9556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BCA639B-D229-4C48-87A2-A37782820156}" type="slidenum">
              <a:rPr lang="pt-BR" altLang="pt-BR" sz="1300" u="none"/>
              <a:pPr algn="r" eaLnBrk="1" hangingPunct="1">
                <a:spcBef>
                  <a:spcPct val="0"/>
                </a:spcBef>
              </a:pPr>
              <a:t>16</a:t>
            </a:fld>
            <a:endParaRPr lang="pt-BR" altLang="pt-BR" sz="1300" u="none"/>
          </a:p>
        </p:txBody>
      </p:sp>
      <p:sp>
        <p:nvSpPr>
          <p:cNvPr id="96259" name="Rectangle 2"/>
          <p:cNvSpPr>
            <a:spLocks noGrp="1" noRot="1" noChangeAspect="1" noChangeArrowheads="1" noTextEdit="1"/>
          </p:cNvSpPr>
          <p:nvPr>
            <p:ph type="sldImg"/>
          </p:nvPr>
        </p:nvSpPr>
        <p:spPr>
          <a:xfrm>
            <a:off x="915988" y="744538"/>
            <a:ext cx="4964112" cy="3722687"/>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lstStyle/>
          <a:p>
            <a:pPr eaLnBrk="1" hangingPunct="1"/>
            <a:endParaRPr lang="pt-BR" alt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nchor="b"/>
          <a:lstStyle>
            <a:lvl1pPr defTabSz="955675" eaLnBrk="0" hangingPunct="0">
              <a:spcBef>
                <a:spcPct val="30000"/>
              </a:spcBef>
              <a:defRPr sz="1200">
                <a:solidFill>
                  <a:schemeClr val="tx1"/>
                </a:solidFill>
                <a:latin typeface="Arial" charset="0"/>
              </a:defRPr>
            </a:lvl1pPr>
            <a:lvl2pPr marL="742950" indent="-285750" defTabSz="955675" eaLnBrk="0" hangingPunct="0">
              <a:spcBef>
                <a:spcPct val="30000"/>
              </a:spcBef>
              <a:defRPr sz="1200">
                <a:solidFill>
                  <a:schemeClr val="tx1"/>
                </a:solidFill>
                <a:latin typeface="Arial" charset="0"/>
              </a:defRPr>
            </a:lvl2pPr>
            <a:lvl3pPr marL="1143000" indent="-228600" defTabSz="955675" eaLnBrk="0" hangingPunct="0">
              <a:spcBef>
                <a:spcPct val="30000"/>
              </a:spcBef>
              <a:defRPr sz="1200">
                <a:solidFill>
                  <a:schemeClr val="tx1"/>
                </a:solidFill>
                <a:latin typeface="Arial" charset="0"/>
              </a:defRPr>
            </a:lvl3pPr>
            <a:lvl4pPr marL="1600200" indent="-228600" defTabSz="955675" eaLnBrk="0" hangingPunct="0">
              <a:spcBef>
                <a:spcPct val="30000"/>
              </a:spcBef>
              <a:defRPr sz="1200">
                <a:solidFill>
                  <a:schemeClr val="tx1"/>
                </a:solidFill>
                <a:latin typeface="Arial" charset="0"/>
              </a:defRPr>
            </a:lvl4pPr>
            <a:lvl5pPr marL="2057400" indent="-228600" defTabSz="955675" eaLnBrk="0" hangingPunct="0">
              <a:spcBef>
                <a:spcPct val="30000"/>
              </a:spcBef>
              <a:defRPr sz="1200">
                <a:solidFill>
                  <a:schemeClr val="tx1"/>
                </a:solidFill>
                <a:latin typeface="Arial" charset="0"/>
              </a:defRPr>
            </a:lvl5pPr>
            <a:lvl6pPr marL="2514600" indent="-228600" defTabSz="955675" eaLnBrk="0" fontAlgn="base" hangingPunct="0">
              <a:spcBef>
                <a:spcPct val="30000"/>
              </a:spcBef>
              <a:spcAft>
                <a:spcPct val="0"/>
              </a:spcAft>
              <a:defRPr sz="1200">
                <a:solidFill>
                  <a:schemeClr val="tx1"/>
                </a:solidFill>
                <a:latin typeface="Arial" charset="0"/>
              </a:defRPr>
            </a:lvl6pPr>
            <a:lvl7pPr marL="2971800" indent="-228600" defTabSz="955675" eaLnBrk="0" fontAlgn="base" hangingPunct="0">
              <a:spcBef>
                <a:spcPct val="30000"/>
              </a:spcBef>
              <a:spcAft>
                <a:spcPct val="0"/>
              </a:spcAft>
              <a:defRPr sz="1200">
                <a:solidFill>
                  <a:schemeClr val="tx1"/>
                </a:solidFill>
                <a:latin typeface="Arial" charset="0"/>
              </a:defRPr>
            </a:lvl7pPr>
            <a:lvl8pPr marL="3429000" indent="-228600" defTabSz="955675" eaLnBrk="0" fontAlgn="base" hangingPunct="0">
              <a:spcBef>
                <a:spcPct val="30000"/>
              </a:spcBef>
              <a:spcAft>
                <a:spcPct val="0"/>
              </a:spcAft>
              <a:defRPr sz="1200">
                <a:solidFill>
                  <a:schemeClr val="tx1"/>
                </a:solidFill>
                <a:latin typeface="Arial" charset="0"/>
              </a:defRPr>
            </a:lvl8pPr>
            <a:lvl9pPr marL="3886200" indent="-228600" defTabSz="9556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0EC4146-E3A8-48CF-9172-74E28B52AA0A}" type="slidenum">
              <a:rPr lang="pt-BR" altLang="pt-BR" sz="1300" u="none"/>
              <a:pPr algn="r" eaLnBrk="1" hangingPunct="1">
                <a:spcBef>
                  <a:spcPct val="0"/>
                </a:spcBef>
              </a:pPr>
              <a:t>17</a:t>
            </a:fld>
            <a:endParaRPr lang="pt-BR" altLang="pt-BR" sz="1300" u="none"/>
          </a:p>
        </p:txBody>
      </p:sp>
      <p:sp>
        <p:nvSpPr>
          <p:cNvPr id="111619" name="Rectangle 2"/>
          <p:cNvSpPr>
            <a:spLocks noGrp="1" noRot="1" noChangeAspect="1" noChangeArrowheads="1" noTextEdit="1"/>
          </p:cNvSpPr>
          <p:nvPr>
            <p:ph type="sldImg"/>
          </p:nvPr>
        </p:nvSpPr>
        <p:spPr>
          <a:xfrm>
            <a:off x="915988" y="744538"/>
            <a:ext cx="4964112" cy="3722687"/>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lstStyle/>
          <a:p>
            <a:pPr eaLnBrk="1" hangingPunct="1"/>
            <a:endParaRPr lang="pt-BR" alt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nchor="b"/>
          <a:lstStyle>
            <a:lvl1pPr defTabSz="955675" eaLnBrk="0" hangingPunct="0">
              <a:spcBef>
                <a:spcPct val="30000"/>
              </a:spcBef>
              <a:defRPr sz="1200">
                <a:solidFill>
                  <a:schemeClr val="tx1"/>
                </a:solidFill>
                <a:latin typeface="Arial" charset="0"/>
              </a:defRPr>
            </a:lvl1pPr>
            <a:lvl2pPr marL="742950" indent="-285750" defTabSz="955675" eaLnBrk="0" hangingPunct="0">
              <a:spcBef>
                <a:spcPct val="30000"/>
              </a:spcBef>
              <a:defRPr sz="1200">
                <a:solidFill>
                  <a:schemeClr val="tx1"/>
                </a:solidFill>
                <a:latin typeface="Arial" charset="0"/>
              </a:defRPr>
            </a:lvl2pPr>
            <a:lvl3pPr marL="1143000" indent="-228600" defTabSz="955675" eaLnBrk="0" hangingPunct="0">
              <a:spcBef>
                <a:spcPct val="30000"/>
              </a:spcBef>
              <a:defRPr sz="1200">
                <a:solidFill>
                  <a:schemeClr val="tx1"/>
                </a:solidFill>
                <a:latin typeface="Arial" charset="0"/>
              </a:defRPr>
            </a:lvl3pPr>
            <a:lvl4pPr marL="1600200" indent="-228600" defTabSz="955675" eaLnBrk="0" hangingPunct="0">
              <a:spcBef>
                <a:spcPct val="30000"/>
              </a:spcBef>
              <a:defRPr sz="1200">
                <a:solidFill>
                  <a:schemeClr val="tx1"/>
                </a:solidFill>
                <a:latin typeface="Arial" charset="0"/>
              </a:defRPr>
            </a:lvl4pPr>
            <a:lvl5pPr marL="2057400" indent="-228600" defTabSz="955675" eaLnBrk="0" hangingPunct="0">
              <a:spcBef>
                <a:spcPct val="30000"/>
              </a:spcBef>
              <a:defRPr sz="1200">
                <a:solidFill>
                  <a:schemeClr val="tx1"/>
                </a:solidFill>
                <a:latin typeface="Arial" charset="0"/>
              </a:defRPr>
            </a:lvl5pPr>
            <a:lvl6pPr marL="2514600" indent="-228600" defTabSz="955675" eaLnBrk="0" fontAlgn="base" hangingPunct="0">
              <a:spcBef>
                <a:spcPct val="30000"/>
              </a:spcBef>
              <a:spcAft>
                <a:spcPct val="0"/>
              </a:spcAft>
              <a:defRPr sz="1200">
                <a:solidFill>
                  <a:schemeClr val="tx1"/>
                </a:solidFill>
                <a:latin typeface="Arial" charset="0"/>
              </a:defRPr>
            </a:lvl6pPr>
            <a:lvl7pPr marL="2971800" indent="-228600" defTabSz="955675" eaLnBrk="0" fontAlgn="base" hangingPunct="0">
              <a:spcBef>
                <a:spcPct val="30000"/>
              </a:spcBef>
              <a:spcAft>
                <a:spcPct val="0"/>
              </a:spcAft>
              <a:defRPr sz="1200">
                <a:solidFill>
                  <a:schemeClr val="tx1"/>
                </a:solidFill>
                <a:latin typeface="Arial" charset="0"/>
              </a:defRPr>
            </a:lvl7pPr>
            <a:lvl8pPr marL="3429000" indent="-228600" defTabSz="955675" eaLnBrk="0" fontAlgn="base" hangingPunct="0">
              <a:spcBef>
                <a:spcPct val="30000"/>
              </a:spcBef>
              <a:spcAft>
                <a:spcPct val="0"/>
              </a:spcAft>
              <a:defRPr sz="1200">
                <a:solidFill>
                  <a:schemeClr val="tx1"/>
                </a:solidFill>
                <a:latin typeface="Arial" charset="0"/>
              </a:defRPr>
            </a:lvl8pPr>
            <a:lvl9pPr marL="3886200" indent="-228600" defTabSz="9556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EF8DAD-6C39-440E-8658-2CB15CD5B183}" type="slidenum">
              <a:rPr lang="pt-BR" altLang="pt-BR" sz="1300" u="none"/>
              <a:pPr algn="r" eaLnBrk="1" hangingPunct="1">
                <a:spcBef>
                  <a:spcPct val="0"/>
                </a:spcBef>
              </a:pPr>
              <a:t>18</a:t>
            </a:fld>
            <a:endParaRPr lang="pt-BR" altLang="pt-BR" sz="1300" u="none"/>
          </a:p>
        </p:txBody>
      </p:sp>
      <p:sp>
        <p:nvSpPr>
          <p:cNvPr id="93187" name="Rectangle 2"/>
          <p:cNvSpPr>
            <a:spLocks noGrp="1" noRot="1" noChangeAspect="1" noChangeArrowheads="1" noTextEdit="1"/>
          </p:cNvSpPr>
          <p:nvPr>
            <p:ph type="sldImg"/>
          </p:nvPr>
        </p:nvSpPr>
        <p:spPr>
          <a:xfrm>
            <a:off x="915988" y="744538"/>
            <a:ext cx="4964112" cy="3722687"/>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01" tIns="47800" rIns="95601" bIns="47800"/>
          <a:lstStyle/>
          <a:p>
            <a:pPr eaLnBrk="1" hangingPunct="1"/>
            <a:endParaRPr lang="pt-BR" alt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endParaRPr lang="pt-BR" altLang="pt-BR"/>
          </a:p>
        </p:txBody>
      </p:sp>
      <p:sp>
        <p:nvSpPr>
          <p:cNvPr id="5" name="Espaço Reservado para Rodapé 4"/>
          <p:cNvSpPr>
            <a:spLocks noGrp="1"/>
          </p:cNvSpPr>
          <p:nvPr>
            <p:ph type="ftr" sz="quarter" idx="11"/>
          </p:nvPr>
        </p:nvSpPr>
        <p:spPr/>
        <p:txBody>
          <a:bodyPr/>
          <a:lstStyle>
            <a:lvl1pPr>
              <a:defRPr/>
            </a:lvl1pPr>
          </a:lstStyle>
          <a:p>
            <a:endParaRPr lang="pt-BR" altLang="pt-BR"/>
          </a:p>
        </p:txBody>
      </p:sp>
      <p:sp>
        <p:nvSpPr>
          <p:cNvPr id="6" name="Espaço Reservado para Número de Slide 5"/>
          <p:cNvSpPr>
            <a:spLocks noGrp="1"/>
          </p:cNvSpPr>
          <p:nvPr>
            <p:ph type="sldNum" sz="quarter" idx="12"/>
          </p:nvPr>
        </p:nvSpPr>
        <p:spPr/>
        <p:txBody>
          <a:bodyPr/>
          <a:lstStyle>
            <a:lvl1pPr>
              <a:defRPr/>
            </a:lvl1pPr>
          </a:lstStyle>
          <a:p>
            <a:fld id="{14811E24-F1D9-436B-89EE-84C2E226C02B}" type="slidenum">
              <a:rPr lang="pt-BR" altLang="pt-BR"/>
              <a:pPr/>
              <a:t>‹nº›</a:t>
            </a:fld>
            <a:endParaRPr lang="pt-BR" altLang="pt-BR"/>
          </a:p>
        </p:txBody>
      </p:sp>
    </p:spTree>
    <p:extLst>
      <p:ext uri="{BB962C8B-B14F-4D97-AF65-F5344CB8AC3E}">
        <p14:creationId xmlns:p14="http://schemas.microsoft.com/office/powerpoint/2010/main" xmlns="" val="215677306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ltLang="pt-BR"/>
          </a:p>
        </p:txBody>
      </p:sp>
      <p:sp>
        <p:nvSpPr>
          <p:cNvPr id="5" name="Espaço Reservado para Rodapé 4"/>
          <p:cNvSpPr>
            <a:spLocks noGrp="1"/>
          </p:cNvSpPr>
          <p:nvPr>
            <p:ph type="ftr" sz="quarter" idx="11"/>
          </p:nvPr>
        </p:nvSpPr>
        <p:spPr/>
        <p:txBody>
          <a:bodyPr/>
          <a:lstStyle>
            <a:lvl1pPr>
              <a:defRPr/>
            </a:lvl1pPr>
          </a:lstStyle>
          <a:p>
            <a:endParaRPr lang="pt-BR" altLang="pt-BR"/>
          </a:p>
        </p:txBody>
      </p:sp>
      <p:sp>
        <p:nvSpPr>
          <p:cNvPr id="6" name="Espaço Reservado para Número de Slide 5"/>
          <p:cNvSpPr>
            <a:spLocks noGrp="1"/>
          </p:cNvSpPr>
          <p:nvPr>
            <p:ph type="sldNum" sz="quarter" idx="12"/>
          </p:nvPr>
        </p:nvSpPr>
        <p:spPr/>
        <p:txBody>
          <a:bodyPr/>
          <a:lstStyle>
            <a:lvl1pPr>
              <a:defRPr/>
            </a:lvl1pPr>
          </a:lstStyle>
          <a:p>
            <a:fld id="{E1B144EB-AB5E-47EC-B119-C8655DDE0CA6}" type="slidenum">
              <a:rPr lang="pt-BR" altLang="pt-BR"/>
              <a:pPr/>
              <a:t>‹nº›</a:t>
            </a:fld>
            <a:endParaRPr lang="pt-BR" altLang="pt-BR"/>
          </a:p>
        </p:txBody>
      </p:sp>
    </p:spTree>
    <p:extLst>
      <p:ext uri="{BB962C8B-B14F-4D97-AF65-F5344CB8AC3E}">
        <p14:creationId xmlns:p14="http://schemas.microsoft.com/office/powerpoint/2010/main" xmlns="" val="221200782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ltLang="pt-BR"/>
          </a:p>
        </p:txBody>
      </p:sp>
      <p:sp>
        <p:nvSpPr>
          <p:cNvPr id="5" name="Espaço Reservado para Rodapé 4"/>
          <p:cNvSpPr>
            <a:spLocks noGrp="1"/>
          </p:cNvSpPr>
          <p:nvPr>
            <p:ph type="ftr" sz="quarter" idx="11"/>
          </p:nvPr>
        </p:nvSpPr>
        <p:spPr/>
        <p:txBody>
          <a:bodyPr/>
          <a:lstStyle>
            <a:lvl1pPr>
              <a:defRPr/>
            </a:lvl1pPr>
          </a:lstStyle>
          <a:p>
            <a:endParaRPr lang="pt-BR" altLang="pt-BR"/>
          </a:p>
        </p:txBody>
      </p:sp>
      <p:sp>
        <p:nvSpPr>
          <p:cNvPr id="6" name="Espaço Reservado para Número de Slide 5"/>
          <p:cNvSpPr>
            <a:spLocks noGrp="1"/>
          </p:cNvSpPr>
          <p:nvPr>
            <p:ph type="sldNum" sz="quarter" idx="12"/>
          </p:nvPr>
        </p:nvSpPr>
        <p:spPr/>
        <p:txBody>
          <a:bodyPr/>
          <a:lstStyle>
            <a:lvl1pPr>
              <a:defRPr/>
            </a:lvl1pPr>
          </a:lstStyle>
          <a:p>
            <a:fld id="{4974EDE6-0D3C-4691-BC82-DE56C561F653}" type="slidenum">
              <a:rPr lang="pt-BR" altLang="pt-BR"/>
              <a:pPr/>
              <a:t>‹nº›</a:t>
            </a:fld>
            <a:endParaRPr lang="pt-BR" altLang="pt-BR"/>
          </a:p>
        </p:txBody>
      </p:sp>
    </p:spTree>
    <p:extLst>
      <p:ext uri="{BB962C8B-B14F-4D97-AF65-F5344CB8AC3E}">
        <p14:creationId xmlns:p14="http://schemas.microsoft.com/office/powerpoint/2010/main" xmlns="" val="257878938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ltLang="pt-BR"/>
          </a:p>
        </p:txBody>
      </p:sp>
      <p:sp>
        <p:nvSpPr>
          <p:cNvPr id="5" name="Espaço Reservado para Rodapé 4"/>
          <p:cNvSpPr>
            <a:spLocks noGrp="1"/>
          </p:cNvSpPr>
          <p:nvPr>
            <p:ph type="ftr" sz="quarter" idx="11"/>
          </p:nvPr>
        </p:nvSpPr>
        <p:spPr/>
        <p:txBody>
          <a:bodyPr/>
          <a:lstStyle>
            <a:lvl1pPr>
              <a:defRPr/>
            </a:lvl1pPr>
          </a:lstStyle>
          <a:p>
            <a:endParaRPr lang="pt-BR" altLang="pt-BR"/>
          </a:p>
        </p:txBody>
      </p:sp>
      <p:sp>
        <p:nvSpPr>
          <p:cNvPr id="6" name="Espaço Reservado para Número de Slide 5"/>
          <p:cNvSpPr>
            <a:spLocks noGrp="1"/>
          </p:cNvSpPr>
          <p:nvPr>
            <p:ph type="sldNum" sz="quarter" idx="12"/>
          </p:nvPr>
        </p:nvSpPr>
        <p:spPr/>
        <p:txBody>
          <a:bodyPr/>
          <a:lstStyle>
            <a:lvl1pPr>
              <a:defRPr/>
            </a:lvl1pPr>
          </a:lstStyle>
          <a:p>
            <a:fld id="{8BDD5FE4-927F-4280-AD99-207E4551A806}" type="slidenum">
              <a:rPr lang="pt-BR" altLang="pt-BR"/>
              <a:pPr/>
              <a:t>‹nº›</a:t>
            </a:fld>
            <a:endParaRPr lang="pt-BR" altLang="pt-BR"/>
          </a:p>
        </p:txBody>
      </p:sp>
    </p:spTree>
    <p:extLst>
      <p:ext uri="{BB962C8B-B14F-4D97-AF65-F5344CB8AC3E}">
        <p14:creationId xmlns:p14="http://schemas.microsoft.com/office/powerpoint/2010/main" xmlns="" val="13271255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endParaRPr lang="pt-BR" altLang="pt-BR"/>
          </a:p>
        </p:txBody>
      </p:sp>
      <p:sp>
        <p:nvSpPr>
          <p:cNvPr id="5" name="Espaço Reservado para Rodapé 4"/>
          <p:cNvSpPr>
            <a:spLocks noGrp="1"/>
          </p:cNvSpPr>
          <p:nvPr>
            <p:ph type="ftr" sz="quarter" idx="11"/>
          </p:nvPr>
        </p:nvSpPr>
        <p:spPr/>
        <p:txBody>
          <a:bodyPr/>
          <a:lstStyle>
            <a:lvl1pPr>
              <a:defRPr/>
            </a:lvl1pPr>
          </a:lstStyle>
          <a:p>
            <a:endParaRPr lang="pt-BR" altLang="pt-BR"/>
          </a:p>
        </p:txBody>
      </p:sp>
      <p:sp>
        <p:nvSpPr>
          <p:cNvPr id="6" name="Espaço Reservado para Número de Slide 5"/>
          <p:cNvSpPr>
            <a:spLocks noGrp="1"/>
          </p:cNvSpPr>
          <p:nvPr>
            <p:ph type="sldNum" sz="quarter" idx="12"/>
          </p:nvPr>
        </p:nvSpPr>
        <p:spPr/>
        <p:txBody>
          <a:bodyPr/>
          <a:lstStyle>
            <a:lvl1pPr>
              <a:defRPr/>
            </a:lvl1pPr>
          </a:lstStyle>
          <a:p>
            <a:fld id="{EDD57EC6-99B5-4CAA-A0EB-21F8E06AB6A8}" type="slidenum">
              <a:rPr lang="pt-BR" altLang="pt-BR"/>
              <a:pPr/>
              <a:t>‹nº›</a:t>
            </a:fld>
            <a:endParaRPr lang="pt-BR" altLang="pt-BR"/>
          </a:p>
        </p:txBody>
      </p:sp>
    </p:spTree>
    <p:extLst>
      <p:ext uri="{BB962C8B-B14F-4D97-AF65-F5344CB8AC3E}">
        <p14:creationId xmlns:p14="http://schemas.microsoft.com/office/powerpoint/2010/main" xmlns="" val="91341352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pt-BR" altLang="pt-BR"/>
          </a:p>
        </p:txBody>
      </p:sp>
      <p:sp>
        <p:nvSpPr>
          <p:cNvPr id="6" name="Espaço Reservado para Rodapé 5"/>
          <p:cNvSpPr>
            <a:spLocks noGrp="1"/>
          </p:cNvSpPr>
          <p:nvPr>
            <p:ph type="ftr" sz="quarter" idx="11"/>
          </p:nvPr>
        </p:nvSpPr>
        <p:spPr/>
        <p:txBody>
          <a:bodyPr/>
          <a:lstStyle>
            <a:lvl1pPr>
              <a:defRPr/>
            </a:lvl1pPr>
          </a:lstStyle>
          <a:p>
            <a:endParaRPr lang="pt-BR" altLang="pt-BR"/>
          </a:p>
        </p:txBody>
      </p:sp>
      <p:sp>
        <p:nvSpPr>
          <p:cNvPr id="7" name="Espaço Reservado para Número de Slide 6"/>
          <p:cNvSpPr>
            <a:spLocks noGrp="1"/>
          </p:cNvSpPr>
          <p:nvPr>
            <p:ph type="sldNum" sz="quarter" idx="12"/>
          </p:nvPr>
        </p:nvSpPr>
        <p:spPr/>
        <p:txBody>
          <a:bodyPr/>
          <a:lstStyle>
            <a:lvl1pPr>
              <a:defRPr/>
            </a:lvl1pPr>
          </a:lstStyle>
          <a:p>
            <a:fld id="{1263DECD-23B8-46DD-92C8-63691B16D80B}" type="slidenum">
              <a:rPr lang="pt-BR" altLang="pt-BR"/>
              <a:pPr/>
              <a:t>‹nº›</a:t>
            </a:fld>
            <a:endParaRPr lang="pt-BR" altLang="pt-BR"/>
          </a:p>
        </p:txBody>
      </p:sp>
    </p:spTree>
    <p:extLst>
      <p:ext uri="{BB962C8B-B14F-4D97-AF65-F5344CB8AC3E}">
        <p14:creationId xmlns:p14="http://schemas.microsoft.com/office/powerpoint/2010/main" xmlns="" val="89226058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pt-BR" altLang="pt-BR"/>
          </a:p>
        </p:txBody>
      </p:sp>
      <p:sp>
        <p:nvSpPr>
          <p:cNvPr id="8" name="Espaço Reservado para Rodapé 7"/>
          <p:cNvSpPr>
            <a:spLocks noGrp="1"/>
          </p:cNvSpPr>
          <p:nvPr>
            <p:ph type="ftr" sz="quarter" idx="11"/>
          </p:nvPr>
        </p:nvSpPr>
        <p:spPr/>
        <p:txBody>
          <a:bodyPr/>
          <a:lstStyle>
            <a:lvl1pPr>
              <a:defRPr/>
            </a:lvl1pPr>
          </a:lstStyle>
          <a:p>
            <a:endParaRPr lang="pt-BR" altLang="pt-BR"/>
          </a:p>
        </p:txBody>
      </p:sp>
      <p:sp>
        <p:nvSpPr>
          <p:cNvPr id="9" name="Espaço Reservado para Número de Slide 8"/>
          <p:cNvSpPr>
            <a:spLocks noGrp="1"/>
          </p:cNvSpPr>
          <p:nvPr>
            <p:ph type="sldNum" sz="quarter" idx="12"/>
          </p:nvPr>
        </p:nvSpPr>
        <p:spPr/>
        <p:txBody>
          <a:bodyPr/>
          <a:lstStyle>
            <a:lvl1pPr>
              <a:defRPr/>
            </a:lvl1pPr>
          </a:lstStyle>
          <a:p>
            <a:fld id="{FEC733F4-9184-4138-B534-2395419F4BDE}" type="slidenum">
              <a:rPr lang="pt-BR" altLang="pt-BR"/>
              <a:pPr/>
              <a:t>‹nº›</a:t>
            </a:fld>
            <a:endParaRPr lang="pt-BR" altLang="pt-BR"/>
          </a:p>
        </p:txBody>
      </p:sp>
    </p:spTree>
    <p:extLst>
      <p:ext uri="{BB962C8B-B14F-4D97-AF65-F5344CB8AC3E}">
        <p14:creationId xmlns:p14="http://schemas.microsoft.com/office/powerpoint/2010/main" xmlns="" val="373596219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pt-BR" altLang="pt-BR"/>
          </a:p>
        </p:txBody>
      </p:sp>
      <p:sp>
        <p:nvSpPr>
          <p:cNvPr id="4" name="Espaço Reservado para Rodapé 3"/>
          <p:cNvSpPr>
            <a:spLocks noGrp="1"/>
          </p:cNvSpPr>
          <p:nvPr>
            <p:ph type="ftr" sz="quarter" idx="11"/>
          </p:nvPr>
        </p:nvSpPr>
        <p:spPr/>
        <p:txBody>
          <a:bodyPr/>
          <a:lstStyle>
            <a:lvl1pPr>
              <a:defRPr/>
            </a:lvl1pPr>
          </a:lstStyle>
          <a:p>
            <a:endParaRPr lang="pt-BR" altLang="pt-BR"/>
          </a:p>
        </p:txBody>
      </p:sp>
      <p:sp>
        <p:nvSpPr>
          <p:cNvPr id="5" name="Espaço Reservado para Número de Slide 4"/>
          <p:cNvSpPr>
            <a:spLocks noGrp="1"/>
          </p:cNvSpPr>
          <p:nvPr>
            <p:ph type="sldNum" sz="quarter" idx="12"/>
          </p:nvPr>
        </p:nvSpPr>
        <p:spPr/>
        <p:txBody>
          <a:bodyPr/>
          <a:lstStyle>
            <a:lvl1pPr>
              <a:defRPr/>
            </a:lvl1pPr>
          </a:lstStyle>
          <a:p>
            <a:fld id="{9B6A5A88-35D6-485C-ACAB-4930BC572A27}" type="slidenum">
              <a:rPr lang="pt-BR" altLang="pt-BR"/>
              <a:pPr/>
              <a:t>‹nº›</a:t>
            </a:fld>
            <a:endParaRPr lang="pt-BR" altLang="pt-BR"/>
          </a:p>
        </p:txBody>
      </p:sp>
    </p:spTree>
    <p:extLst>
      <p:ext uri="{BB962C8B-B14F-4D97-AF65-F5344CB8AC3E}">
        <p14:creationId xmlns:p14="http://schemas.microsoft.com/office/powerpoint/2010/main" xmlns="" val="358151735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altLang="pt-BR"/>
          </a:p>
        </p:txBody>
      </p:sp>
      <p:sp>
        <p:nvSpPr>
          <p:cNvPr id="3" name="Espaço Reservado para Rodapé 2"/>
          <p:cNvSpPr>
            <a:spLocks noGrp="1"/>
          </p:cNvSpPr>
          <p:nvPr>
            <p:ph type="ftr" sz="quarter" idx="11"/>
          </p:nvPr>
        </p:nvSpPr>
        <p:spPr/>
        <p:txBody>
          <a:bodyPr/>
          <a:lstStyle>
            <a:lvl1pPr>
              <a:defRPr/>
            </a:lvl1pPr>
          </a:lstStyle>
          <a:p>
            <a:endParaRPr lang="pt-BR" altLang="pt-BR"/>
          </a:p>
        </p:txBody>
      </p:sp>
      <p:sp>
        <p:nvSpPr>
          <p:cNvPr id="4" name="Espaço Reservado para Número de Slide 3"/>
          <p:cNvSpPr>
            <a:spLocks noGrp="1"/>
          </p:cNvSpPr>
          <p:nvPr>
            <p:ph type="sldNum" sz="quarter" idx="12"/>
          </p:nvPr>
        </p:nvSpPr>
        <p:spPr/>
        <p:txBody>
          <a:bodyPr/>
          <a:lstStyle>
            <a:lvl1pPr>
              <a:defRPr/>
            </a:lvl1pPr>
          </a:lstStyle>
          <a:p>
            <a:fld id="{7ECD5054-9B7F-4232-BB9A-82C3858B7C94}" type="slidenum">
              <a:rPr lang="pt-BR" altLang="pt-BR"/>
              <a:pPr/>
              <a:t>‹nº›</a:t>
            </a:fld>
            <a:endParaRPr lang="pt-BR" altLang="pt-BR"/>
          </a:p>
        </p:txBody>
      </p:sp>
    </p:spTree>
    <p:extLst>
      <p:ext uri="{BB962C8B-B14F-4D97-AF65-F5344CB8AC3E}">
        <p14:creationId xmlns:p14="http://schemas.microsoft.com/office/powerpoint/2010/main" xmlns="" val="98945233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pt-BR" altLang="pt-BR"/>
          </a:p>
        </p:txBody>
      </p:sp>
      <p:sp>
        <p:nvSpPr>
          <p:cNvPr id="6" name="Espaço Reservado para Rodapé 5"/>
          <p:cNvSpPr>
            <a:spLocks noGrp="1"/>
          </p:cNvSpPr>
          <p:nvPr>
            <p:ph type="ftr" sz="quarter" idx="11"/>
          </p:nvPr>
        </p:nvSpPr>
        <p:spPr/>
        <p:txBody>
          <a:bodyPr/>
          <a:lstStyle>
            <a:lvl1pPr>
              <a:defRPr/>
            </a:lvl1pPr>
          </a:lstStyle>
          <a:p>
            <a:endParaRPr lang="pt-BR" altLang="pt-BR"/>
          </a:p>
        </p:txBody>
      </p:sp>
      <p:sp>
        <p:nvSpPr>
          <p:cNvPr id="7" name="Espaço Reservado para Número de Slide 6"/>
          <p:cNvSpPr>
            <a:spLocks noGrp="1"/>
          </p:cNvSpPr>
          <p:nvPr>
            <p:ph type="sldNum" sz="quarter" idx="12"/>
          </p:nvPr>
        </p:nvSpPr>
        <p:spPr/>
        <p:txBody>
          <a:bodyPr/>
          <a:lstStyle>
            <a:lvl1pPr>
              <a:defRPr/>
            </a:lvl1pPr>
          </a:lstStyle>
          <a:p>
            <a:fld id="{DDFB10A3-3828-4350-9844-D3FB4AFCE4A3}" type="slidenum">
              <a:rPr lang="pt-BR" altLang="pt-BR"/>
              <a:pPr/>
              <a:t>‹nº›</a:t>
            </a:fld>
            <a:endParaRPr lang="pt-BR" altLang="pt-BR"/>
          </a:p>
        </p:txBody>
      </p:sp>
    </p:spTree>
    <p:extLst>
      <p:ext uri="{BB962C8B-B14F-4D97-AF65-F5344CB8AC3E}">
        <p14:creationId xmlns:p14="http://schemas.microsoft.com/office/powerpoint/2010/main" xmlns="" val="320209060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pt-BR" altLang="pt-BR"/>
          </a:p>
        </p:txBody>
      </p:sp>
      <p:sp>
        <p:nvSpPr>
          <p:cNvPr id="6" name="Espaço Reservado para Rodapé 5"/>
          <p:cNvSpPr>
            <a:spLocks noGrp="1"/>
          </p:cNvSpPr>
          <p:nvPr>
            <p:ph type="ftr" sz="quarter" idx="11"/>
          </p:nvPr>
        </p:nvSpPr>
        <p:spPr/>
        <p:txBody>
          <a:bodyPr/>
          <a:lstStyle>
            <a:lvl1pPr>
              <a:defRPr/>
            </a:lvl1pPr>
          </a:lstStyle>
          <a:p>
            <a:endParaRPr lang="pt-BR" altLang="pt-BR"/>
          </a:p>
        </p:txBody>
      </p:sp>
      <p:sp>
        <p:nvSpPr>
          <p:cNvPr id="7" name="Espaço Reservado para Número de Slide 6"/>
          <p:cNvSpPr>
            <a:spLocks noGrp="1"/>
          </p:cNvSpPr>
          <p:nvPr>
            <p:ph type="sldNum" sz="quarter" idx="12"/>
          </p:nvPr>
        </p:nvSpPr>
        <p:spPr/>
        <p:txBody>
          <a:bodyPr/>
          <a:lstStyle>
            <a:lvl1pPr>
              <a:defRPr/>
            </a:lvl1pPr>
          </a:lstStyle>
          <a:p>
            <a:fld id="{1D3A5308-CD93-4BE0-A9DB-AF14A4F8087B}" type="slidenum">
              <a:rPr lang="pt-BR" altLang="pt-BR"/>
              <a:pPr/>
              <a:t>‹nº›</a:t>
            </a:fld>
            <a:endParaRPr lang="pt-BR" altLang="pt-BR"/>
          </a:p>
        </p:txBody>
      </p:sp>
    </p:spTree>
    <p:extLst>
      <p:ext uri="{BB962C8B-B14F-4D97-AF65-F5344CB8AC3E}">
        <p14:creationId xmlns:p14="http://schemas.microsoft.com/office/powerpoint/2010/main" xmlns="" val="125598699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t-BR" alt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pt-BR" alt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54D39D-B6E8-4DB0-88C0-DA008142A8C0}"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ighmb.or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safety-standards-wheel-poster%20(1).pdf"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iaea-safety-standards-brochure.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9.jpe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wmf"/><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br/imgres?imgurl=http://www.topnews.in/files/euflag.jpg&amp;imgrefurl=http://www.topnews.in/european-commission-opens-probe-latvian-bank-2195655&amp;usg=__RrS6s5eZ6uc7JSBarrghCnrY51U=&amp;h=349&amp;w=519&amp;sz=37&amp;hl=pt-BR&amp;start=9&amp;tbnid=04HK_3BmDJBkiM:&amp;tbnh=88&amp;tbnw=131&amp;prev=/images?q=European+Commission&amp;gbv=2&amp;hl=pt-BR&amp;sa=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www.wenra.org/extra/po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9.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http://www.neoenergia.com/images/testeiraMercado.jpg"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foto 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100" name="Text Box 7"/>
          <p:cNvSpPr txBox="1">
            <a:spLocks noChangeArrowheads="1"/>
          </p:cNvSpPr>
          <p:nvPr/>
        </p:nvSpPr>
        <p:spPr bwMode="auto">
          <a:xfrm>
            <a:off x="76200" y="614363"/>
            <a:ext cx="184150" cy="274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endParaRPr lang="pt-BR" altLang="pt-BR">
              <a:ea typeface="ＭＳ Ｐゴシック" charset="-128"/>
            </a:endParaRPr>
          </a:p>
        </p:txBody>
      </p:sp>
      <p:sp>
        <p:nvSpPr>
          <p:cNvPr id="4102" name="Text Box 6"/>
          <p:cNvSpPr txBox="1">
            <a:spLocks noChangeArrowheads="1"/>
          </p:cNvSpPr>
          <p:nvPr/>
        </p:nvSpPr>
        <p:spPr bwMode="auto">
          <a:xfrm>
            <a:off x="2267744" y="6062401"/>
            <a:ext cx="4825256" cy="75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pt-BR" altLang="pt-BR" sz="1400" b="1" dirty="0">
                <a:solidFill>
                  <a:schemeClr val="accent2"/>
                </a:solidFill>
                <a:effectLst>
                  <a:outerShdw blurRad="38100" dist="38100" dir="2700000" algn="tl">
                    <a:srgbClr val="C0C0C0"/>
                  </a:outerShdw>
                </a:effectLst>
                <a:latin typeface="Verdana" pitchFamily="34" charset="0"/>
              </a:rPr>
              <a:t>Leonam dos Santos Guimarães</a:t>
            </a:r>
          </a:p>
          <a:p>
            <a:pPr>
              <a:spcBef>
                <a:spcPct val="20000"/>
              </a:spcBef>
            </a:pPr>
            <a:r>
              <a:rPr lang="pt-BR" altLang="pt-BR" sz="1200" b="1" dirty="0" smtClean="0">
                <a:solidFill>
                  <a:schemeClr val="accent2"/>
                </a:solidFill>
                <a:effectLst>
                  <a:outerShdw blurRad="38100" dist="38100" dir="2700000" algn="tl">
                    <a:srgbClr val="C0C0C0"/>
                  </a:outerShdw>
                </a:effectLst>
                <a:latin typeface="Verdana" pitchFamily="34" charset="0"/>
              </a:rPr>
              <a:t>Diretor de Planejamento, Gestão e Meio Ambiente</a:t>
            </a:r>
          </a:p>
          <a:p>
            <a:pPr>
              <a:spcBef>
                <a:spcPct val="20000"/>
              </a:spcBef>
            </a:pPr>
            <a:r>
              <a:rPr lang="pt-BR" altLang="pt-BR" sz="1200" b="1" dirty="0" smtClean="0">
                <a:solidFill>
                  <a:schemeClr val="accent2"/>
                </a:solidFill>
                <a:effectLst>
                  <a:outerShdw blurRad="38100" dist="38100" dir="2700000" algn="tl">
                    <a:srgbClr val="C0C0C0"/>
                  </a:outerShdw>
                </a:effectLst>
                <a:latin typeface="Verdana" pitchFamily="34" charset="0"/>
              </a:rPr>
              <a:t>Brasília, 29 de novembro de 2016</a:t>
            </a:r>
            <a:endParaRPr lang="pt-BR" altLang="pt-BR" sz="1200" b="1" dirty="0">
              <a:solidFill>
                <a:schemeClr val="accent2"/>
              </a:solidFill>
              <a:effectLst>
                <a:outerShdw blurRad="38100" dist="38100" dir="2700000" algn="tl">
                  <a:srgbClr val="C0C0C0"/>
                </a:outerShdw>
              </a:effectLst>
              <a:latin typeface="Verdana" pitchFamily="34" charset="0"/>
            </a:endParaRPr>
          </a:p>
        </p:txBody>
      </p:sp>
      <p:pic>
        <p:nvPicPr>
          <p:cNvPr id="4105" name="Picture 9" descr="Ele_Nuclear_marca_h_cor_RGB"/>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10463" y="6156325"/>
            <a:ext cx="1439862" cy="585788"/>
          </a:xfrm>
          <a:prstGeom prst="rect">
            <a:avLst/>
          </a:prstGeom>
          <a:noFill/>
          <a:extLst>
            <a:ext uri="{909E8E84-426E-40DD-AFC4-6F175D3DCCD1}">
              <a14:hiddenFill xmlns:a14="http://schemas.microsoft.com/office/drawing/2010/main" xmlns="">
                <a:solidFill>
                  <a:srgbClr val="FFFFFF"/>
                </a:solidFill>
              </a14:hiddenFill>
            </a:ext>
          </a:extLst>
        </p:spPr>
      </p:pic>
      <p:sp>
        <p:nvSpPr>
          <p:cNvPr id="4109" name="AutoShape 13" descr="image002"/>
          <p:cNvSpPr>
            <a:spLocks noChangeAspect="1" noChangeArrowheads="1"/>
          </p:cNvSpPr>
          <p:nvPr/>
        </p:nvSpPr>
        <p:spPr bwMode="auto">
          <a:xfrm>
            <a:off x="2482850" y="2911475"/>
            <a:ext cx="4038600" cy="8953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pt-BR" altLang="pt-BR"/>
          </a:p>
        </p:txBody>
      </p:sp>
      <p:pic>
        <p:nvPicPr>
          <p:cNvPr id="4113" name="Picture 17" descr="blank">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0650" y="46038"/>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35496" y="1628800"/>
            <a:ext cx="6494085" cy="815608"/>
          </a:xfrm>
          <a:prstGeom prst="rect">
            <a:avLst/>
          </a:prstGeom>
          <a:noFill/>
        </p:spPr>
        <p:txBody>
          <a:bodyPr wrap="none" lIns="91440" tIns="45720" rIns="91440" bIns="45720">
            <a:spAutoFit/>
          </a:bodyPr>
          <a:lstStyle/>
          <a:p>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Causas da recorrência dos acidentes de engenharia no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Brasil</a:t>
            </a:r>
          </a:p>
          <a:p>
            <a:endParaRPr lang="pt-BR"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Risco potencial de acidentes nas usinas de Angra dos Reis</a:t>
            </a:r>
          </a:p>
        </p:txBody>
      </p:sp>
      <p:sp>
        <p:nvSpPr>
          <p:cNvPr id="12" name="WordArt 15"/>
          <p:cNvSpPr>
            <a:spLocks noChangeArrowheads="1" noChangeShapeType="1" noTextEdit="1"/>
          </p:cNvSpPr>
          <p:nvPr/>
        </p:nvSpPr>
        <p:spPr bwMode="auto">
          <a:xfrm>
            <a:off x="120650" y="119063"/>
            <a:ext cx="4345632" cy="1149697"/>
          </a:xfrm>
          <a:prstGeom prst="rect">
            <a:avLst/>
          </a:prstGeom>
        </p:spPr>
        <p:txBody>
          <a:bodyPr wrap="none" fromWordArt="1">
            <a:prstTxWarp prst="textPlain">
              <a:avLst>
                <a:gd name="adj" fmla="val 44347"/>
              </a:avLst>
            </a:prstTxWarp>
          </a:bodyPr>
          <a:lstStyle/>
          <a:p>
            <a:r>
              <a:rPr lang="pt-BR" sz="5400" kern="10" dirty="0" smtClean="0">
                <a:ln w="19050">
                  <a:solidFill>
                    <a:schemeClr val="accent2"/>
                  </a:solidFill>
                  <a:round/>
                  <a:headEnd/>
                  <a:tailEnd/>
                </a:ln>
                <a:solidFill>
                  <a:schemeClr val="bg1"/>
                </a:solidFill>
                <a:effectLst>
                  <a:outerShdw dist="35921" dir="2700000" algn="ctr" rotWithShape="0">
                    <a:srgbClr val="990000"/>
                  </a:outerShdw>
                </a:effectLst>
                <a:latin typeface="Impact"/>
              </a:rPr>
              <a:t>SENADO FEDERAL</a:t>
            </a:r>
          </a:p>
          <a:p>
            <a:r>
              <a:rPr lang="pt-BR" sz="5400" kern="10" dirty="0" smtClean="0">
                <a:ln w="19050">
                  <a:solidFill>
                    <a:schemeClr val="accent2"/>
                  </a:solidFill>
                  <a:round/>
                  <a:headEnd/>
                  <a:tailEnd/>
                </a:ln>
                <a:solidFill>
                  <a:schemeClr val="bg1"/>
                </a:solidFill>
                <a:effectLst>
                  <a:outerShdw dist="35921" dir="2700000" algn="ctr" rotWithShape="0">
                    <a:srgbClr val="990000"/>
                  </a:outerShdw>
                </a:effectLst>
                <a:latin typeface="Impact"/>
              </a:rPr>
              <a:t>AUDIÊNCIA PÚBLICA </a:t>
            </a:r>
          </a:p>
        </p:txBody>
      </p:sp>
      <p:sp>
        <p:nvSpPr>
          <p:cNvPr id="3" name="Retângulo 2"/>
          <p:cNvSpPr/>
          <p:nvPr/>
        </p:nvSpPr>
        <p:spPr>
          <a:xfrm>
            <a:off x="4572000" y="111589"/>
            <a:ext cx="4415248" cy="923330"/>
          </a:xfrm>
          <a:prstGeom prst="rect">
            <a:avLst/>
          </a:prstGeom>
          <a:noFill/>
        </p:spPr>
        <p:txBody>
          <a:bodyPr wrap="none" lIns="91440" tIns="45720" rIns="91440" bIns="45720">
            <a:spAutoFit/>
          </a:bodyPr>
          <a:lstStyle/>
          <a:p>
            <a:pPr lvl="0"/>
            <a:r>
              <a:rPr lang="pt-BR" kern="10" dirty="0">
                <a:ln w="19050">
                  <a:solidFill>
                    <a:srgbClr val="333399"/>
                  </a:solidFill>
                  <a:round/>
                  <a:headEnd/>
                  <a:tailEnd/>
                </a:ln>
                <a:solidFill>
                  <a:srgbClr val="FFFFFF"/>
                </a:solidFill>
                <a:effectLst>
                  <a:outerShdw dist="35921" dir="2700000" algn="ctr" rotWithShape="0">
                    <a:srgbClr val="990000"/>
                  </a:outerShdw>
                </a:effectLst>
                <a:latin typeface="Impact"/>
              </a:rPr>
              <a:t>COMISSÃO DE CIÊNCIA, TECNOLOGIA, </a:t>
            </a:r>
            <a:r>
              <a:rPr lang="pt-BR" kern="10" dirty="0" smtClean="0">
                <a:ln w="19050">
                  <a:solidFill>
                    <a:srgbClr val="333399"/>
                  </a:solidFill>
                  <a:round/>
                  <a:headEnd/>
                  <a:tailEnd/>
                </a:ln>
                <a:solidFill>
                  <a:srgbClr val="FFFFFF"/>
                </a:solidFill>
                <a:effectLst>
                  <a:outerShdw dist="35921" dir="2700000" algn="ctr" rotWithShape="0">
                    <a:srgbClr val="990000"/>
                  </a:outerShdw>
                </a:effectLst>
                <a:latin typeface="Impact"/>
              </a:rPr>
              <a:t>INOVAÇÃO,</a:t>
            </a:r>
          </a:p>
          <a:p>
            <a:pPr lvl="0"/>
            <a:r>
              <a:rPr lang="pt-BR" kern="10" dirty="0" smtClean="0">
                <a:ln w="19050">
                  <a:solidFill>
                    <a:srgbClr val="333399"/>
                  </a:solidFill>
                  <a:round/>
                  <a:headEnd/>
                  <a:tailEnd/>
                </a:ln>
                <a:solidFill>
                  <a:srgbClr val="FFFFFF"/>
                </a:solidFill>
                <a:effectLst>
                  <a:outerShdw dist="35921" dir="2700000" algn="ctr" rotWithShape="0">
                    <a:srgbClr val="990000"/>
                  </a:outerShdw>
                </a:effectLst>
                <a:latin typeface="Impact"/>
              </a:rPr>
              <a:t>COMUNICAÇÃO </a:t>
            </a:r>
            <a:r>
              <a:rPr lang="pt-BR" kern="10" dirty="0">
                <a:ln w="19050">
                  <a:solidFill>
                    <a:srgbClr val="333399"/>
                  </a:solidFill>
                  <a:round/>
                  <a:headEnd/>
                  <a:tailEnd/>
                </a:ln>
                <a:solidFill>
                  <a:srgbClr val="FFFFFF"/>
                </a:solidFill>
                <a:effectLst>
                  <a:outerShdw dist="35921" dir="2700000" algn="ctr" rotWithShape="0">
                    <a:srgbClr val="990000"/>
                  </a:outerShdw>
                </a:effectLst>
                <a:latin typeface="Impact"/>
              </a:rPr>
              <a:t>E </a:t>
            </a:r>
            <a:r>
              <a:rPr lang="pt-BR" kern="10" dirty="0" smtClean="0">
                <a:ln w="19050">
                  <a:solidFill>
                    <a:srgbClr val="333399"/>
                  </a:solidFill>
                  <a:round/>
                  <a:headEnd/>
                  <a:tailEnd/>
                </a:ln>
                <a:solidFill>
                  <a:srgbClr val="FFFFFF"/>
                </a:solidFill>
                <a:effectLst>
                  <a:outerShdw dist="35921" dir="2700000" algn="ctr" rotWithShape="0">
                    <a:srgbClr val="990000"/>
                  </a:outerShdw>
                </a:effectLst>
                <a:latin typeface="Impact"/>
              </a:rPr>
              <a:t>INFORMÁTICA</a:t>
            </a:r>
          </a:p>
          <a:p>
            <a:pPr lvl="0"/>
            <a:endParaRPr lang="pt-BR" kern="10" dirty="0">
              <a:ln w="19050">
                <a:solidFill>
                  <a:srgbClr val="333399"/>
                </a:solidFill>
                <a:round/>
                <a:headEnd/>
                <a:tailEnd/>
              </a:ln>
              <a:solidFill>
                <a:srgbClr val="FFFFFF"/>
              </a:solidFill>
              <a:effectLst>
                <a:outerShdw dist="35921" dir="2700000" algn="ctr" rotWithShape="0">
                  <a:srgbClr val="990000"/>
                </a:outerShdw>
              </a:effectLst>
              <a:latin typeface="Impact"/>
            </a:endParaRPr>
          </a:p>
        </p:txBody>
      </p:sp>
    </p:spTree>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p:cNvGrpSpPr>
            <a:grpSpLocks/>
          </p:cNvGrpSpPr>
          <p:nvPr/>
        </p:nvGrpSpPr>
        <p:grpSpPr bwMode="auto">
          <a:xfrm>
            <a:off x="755576" y="219076"/>
            <a:ext cx="7777162" cy="6324600"/>
            <a:chOff x="839" y="144"/>
            <a:chExt cx="4899" cy="3984"/>
          </a:xfrm>
        </p:grpSpPr>
        <p:sp>
          <p:nvSpPr>
            <p:cNvPr id="21" name="WordArt 3"/>
            <p:cNvSpPr>
              <a:spLocks noChangeArrowheads="1" noChangeShapeType="1" noTextEdit="1"/>
            </p:cNvSpPr>
            <p:nvPr/>
          </p:nvSpPr>
          <p:spPr bwMode="auto">
            <a:xfrm>
              <a:off x="1008" y="144"/>
              <a:ext cx="4594" cy="567"/>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InflateTop">
                <a:avLst>
                  <a:gd name="adj" fmla="val 31917"/>
                </a:avLst>
              </a:prstTxWarp>
            </a:bodyPr>
            <a:lstStyle/>
            <a:p>
              <a:pPr algn="ctr"/>
              <a:r>
                <a:rPr lang="pt-BR" sz="3200" kern="10">
                  <a:solidFill>
                    <a:srgbClr val="FFCC00"/>
                  </a:solidFill>
                  <a:latin typeface="Impact"/>
                </a:rPr>
                <a:t>ANÁLISE DE SEGURANÇA</a:t>
              </a:r>
            </a:p>
            <a:p>
              <a:pPr algn="ctr"/>
              <a:r>
                <a:rPr lang="pt-BR" sz="3200" kern="10">
                  <a:solidFill>
                    <a:srgbClr val="FFCC00"/>
                  </a:solidFill>
                  <a:latin typeface="Impact"/>
                </a:rPr>
                <a:t>PROCEDIMENTO</a:t>
              </a:r>
            </a:p>
          </p:txBody>
        </p:sp>
        <p:sp>
          <p:nvSpPr>
            <p:cNvPr id="22" name="Rectangle 4"/>
            <p:cNvSpPr>
              <a:spLocks noChangeArrowheads="1"/>
            </p:cNvSpPr>
            <p:nvPr/>
          </p:nvSpPr>
          <p:spPr bwMode="auto">
            <a:xfrm>
              <a:off x="3055" y="862"/>
              <a:ext cx="1175" cy="483"/>
            </a:xfrm>
            <a:prstGeom prst="rect">
              <a:avLst/>
            </a:prstGeom>
            <a:gradFill rotWithShape="0">
              <a:gsLst>
                <a:gs pos="0">
                  <a:srgbClr val="6699FF"/>
                </a:gs>
                <a:gs pos="100000">
                  <a:srgbClr val="6699FF">
                    <a:gamma/>
                    <a:shade val="46275"/>
                    <a:invGamma/>
                  </a:srgbClr>
                </a:gs>
              </a:gsLst>
              <a:path path="shape">
                <a:fillToRect l="50000" t="50000" r="50000" b="50000"/>
              </a:path>
            </a:gradFill>
            <a:ln w="76200">
              <a:solidFill>
                <a:srgbClr val="6699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r>
                <a:rPr lang="pt-BR" altLang="pt-BR" sz="2000" b="1">
                  <a:latin typeface="Times New Roman" pitchFamily="18" charset="0"/>
                </a:rPr>
                <a:t>AÇÕES DE  SEGURANÇA</a:t>
              </a:r>
              <a:endParaRPr lang="pt-BR" altLang="pt-BR" b="1">
                <a:latin typeface="Times New Roman" pitchFamily="18" charset="0"/>
              </a:endParaRPr>
            </a:p>
          </p:txBody>
        </p:sp>
        <p:sp>
          <p:nvSpPr>
            <p:cNvPr id="23" name="Rectangle 5"/>
            <p:cNvSpPr>
              <a:spLocks noChangeArrowheads="1"/>
            </p:cNvSpPr>
            <p:nvPr/>
          </p:nvSpPr>
          <p:spPr bwMode="auto">
            <a:xfrm>
              <a:off x="1450" y="864"/>
              <a:ext cx="1168" cy="479"/>
            </a:xfrm>
            <a:prstGeom prst="rect">
              <a:avLst/>
            </a:prstGeom>
            <a:gradFill rotWithShape="0">
              <a:gsLst>
                <a:gs pos="0">
                  <a:srgbClr val="6699FF">
                    <a:gamma/>
                    <a:shade val="46275"/>
                    <a:invGamma/>
                  </a:srgbClr>
                </a:gs>
                <a:gs pos="100000">
                  <a:srgbClr val="6699FF"/>
                </a:gs>
              </a:gsLst>
              <a:path path="shape">
                <a:fillToRect l="50000" t="50000" r="50000" b="50000"/>
              </a:path>
            </a:gradFill>
            <a:ln w="76200">
              <a:solidFill>
                <a:srgbClr val="000066"/>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r>
                <a:rPr lang="pt-BR" altLang="pt-BR" sz="2000" b="1">
                  <a:latin typeface="Times New Roman" pitchFamily="18" charset="0"/>
                </a:rPr>
                <a:t>CENÁRIO</a:t>
              </a:r>
            </a:p>
            <a:p>
              <a:pPr algn="ctr" eaLnBrk="0" hangingPunct="0"/>
              <a:r>
                <a:rPr lang="pt-BR" altLang="pt-BR" sz="2000" b="1">
                  <a:latin typeface="Times New Roman" pitchFamily="18" charset="0"/>
                </a:rPr>
                <a:t>ACIDENTAL</a:t>
              </a:r>
              <a:endParaRPr lang="pt-BR" altLang="pt-BR" b="1">
                <a:latin typeface="Times New Roman" pitchFamily="18" charset="0"/>
              </a:endParaRPr>
            </a:p>
          </p:txBody>
        </p:sp>
        <p:sp>
          <p:nvSpPr>
            <p:cNvPr id="24" name="Rectangle 6"/>
            <p:cNvSpPr>
              <a:spLocks noChangeArrowheads="1"/>
            </p:cNvSpPr>
            <p:nvPr/>
          </p:nvSpPr>
          <p:spPr bwMode="auto">
            <a:xfrm>
              <a:off x="3062" y="1464"/>
              <a:ext cx="1143" cy="552"/>
            </a:xfrm>
            <a:prstGeom prst="rect">
              <a:avLst/>
            </a:prstGeom>
            <a:gradFill rotWithShape="0">
              <a:gsLst>
                <a:gs pos="0">
                  <a:srgbClr val="6699FF"/>
                </a:gs>
                <a:gs pos="100000">
                  <a:schemeClr val="bg1"/>
                </a:gs>
              </a:gsLst>
              <a:path path="shape">
                <a:fillToRect l="50000" t="50000" r="50000" b="50000"/>
              </a:path>
            </a:gradFill>
            <a:ln w="57150">
              <a:solidFill>
                <a:srgbClr val="6699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spcBef>
                  <a:spcPts val="600"/>
                </a:spcBef>
              </a:pPr>
              <a:r>
                <a:rPr lang="pt-BR" altLang="pt-BR" sz="1600" b="1">
                  <a:latin typeface="Times New Roman" pitchFamily="18" charset="0"/>
                </a:rPr>
                <a:t>SEGURANÇA</a:t>
              </a:r>
            </a:p>
            <a:p>
              <a:pPr algn="ctr" eaLnBrk="0" hangingPunct="0"/>
              <a:r>
                <a:rPr lang="pt-BR" altLang="pt-BR" sz="1600" b="1">
                  <a:latin typeface="Times New Roman" pitchFamily="18" charset="0"/>
                </a:rPr>
                <a:t>INTRÍNSECA</a:t>
              </a:r>
            </a:p>
            <a:p>
              <a:pPr algn="ctr" eaLnBrk="0" hangingPunct="0"/>
              <a:r>
                <a:rPr lang="pt-BR" altLang="pt-BR" sz="1600" b="1">
                  <a:latin typeface="Times New Roman" pitchFamily="18" charset="0"/>
                </a:rPr>
                <a:t>(INTEGRADA)</a:t>
              </a:r>
              <a:endParaRPr lang="pt-BR" altLang="pt-BR" sz="1400" b="1">
                <a:latin typeface="Times New Roman" pitchFamily="18" charset="0"/>
              </a:endParaRPr>
            </a:p>
          </p:txBody>
        </p:sp>
        <p:sp>
          <p:nvSpPr>
            <p:cNvPr id="25" name="Rectangle 7"/>
            <p:cNvSpPr>
              <a:spLocks noChangeArrowheads="1"/>
            </p:cNvSpPr>
            <p:nvPr/>
          </p:nvSpPr>
          <p:spPr bwMode="auto">
            <a:xfrm>
              <a:off x="3062" y="2299"/>
              <a:ext cx="1143" cy="371"/>
            </a:xfrm>
            <a:prstGeom prst="rect">
              <a:avLst/>
            </a:prstGeom>
            <a:gradFill rotWithShape="0">
              <a:gsLst>
                <a:gs pos="0">
                  <a:srgbClr val="6699FF"/>
                </a:gs>
                <a:gs pos="100000">
                  <a:schemeClr val="bg1"/>
                </a:gs>
              </a:gsLst>
              <a:path path="shape">
                <a:fillToRect l="50000" t="50000" r="50000" b="50000"/>
              </a:path>
            </a:gradFill>
            <a:ln w="57150">
              <a:solidFill>
                <a:srgbClr val="6699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spcBef>
                  <a:spcPts val="600"/>
                </a:spcBef>
              </a:pPr>
              <a:r>
                <a:rPr lang="pt-BR" altLang="pt-BR" sz="1600" b="1">
                  <a:latin typeface="Times New Roman" pitchFamily="18" charset="0"/>
                </a:rPr>
                <a:t>SEGURANÇA</a:t>
              </a:r>
            </a:p>
            <a:p>
              <a:pPr algn="ctr" eaLnBrk="0" hangingPunct="0"/>
              <a:r>
                <a:rPr lang="pt-BR" altLang="pt-BR" sz="1600" b="1">
                  <a:latin typeface="Times New Roman" pitchFamily="18" charset="0"/>
                </a:rPr>
                <a:t>IMPLANTADA</a:t>
              </a:r>
              <a:endParaRPr lang="pt-BR" altLang="pt-BR" sz="1400" b="1">
                <a:latin typeface="Times New Roman" pitchFamily="18" charset="0"/>
              </a:endParaRPr>
            </a:p>
          </p:txBody>
        </p:sp>
        <p:sp>
          <p:nvSpPr>
            <p:cNvPr id="26" name="Rectangle 8"/>
            <p:cNvSpPr>
              <a:spLocks noChangeArrowheads="1"/>
            </p:cNvSpPr>
            <p:nvPr/>
          </p:nvSpPr>
          <p:spPr bwMode="auto">
            <a:xfrm>
              <a:off x="3050" y="3058"/>
              <a:ext cx="1155" cy="319"/>
            </a:xfrm>
            <a:prstGeom prst="rect">
              <a:avLst/>
            </a:prstGeom>
            <a:gradFill rotWithShape="0">
              <a:gsLst>
                <a:gs pos="0">
                  <a:srgbClr val="6699FF"/>
                </a:gs>
                <a:gs pos="100000">
                  <a:schemeClr val="bg1"/>
                </a:gs>
              </a:gsLst>
              <a:path path="shape">
                <a:fillToRect l="50000" t="50000" r="50000" b="50000"/>
              </a:path>
            </a:gradFill>
            <a:ln w="57150">
              <a:solidFill>
                <a:srgbClr val="6699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spcBef>
                  <a:spcPts val="600"/>
                </a:spcBef>
              </a:pPr>
              <a:r>
                <a:rPr lang="pt-BR" altLang="pt-BR" sz="1600" b="1">
                  <a:latin typeface="Times New Roman" pitchFamily="18" charset="0"/>
                </a:rPr>
                <a:t>SALVAGUARDA</a:t>
              </a:r>
              <a:endParaRPr lang="pt-BR" altLang="pt-BR" sz="1400" b="1">
                <a:latin typeface="Times New Roman" pitchFamily="18" charset="0"/>
              </a:endParaRPr>
            </a:p>
          </p:txBody>
        </p:sp>
        <p:sp>
          <p:nvSpPr>
            <p:cNvPr id="27" name="Rectangle 9"/>
            <p:cNvSpPr>
              <a:spLocks noChangeArrowheads="1"/>
            </p:cNvSpPr>
            <p:nvPr/>
          </p:nvSpPr>
          <p:spPr bwMode="auto">
            <a:xfrm>
              <a:off x="3062" y="3738"/>
              <a:ext cx="1143" cy="373"/>
            </a:xfrm>
            <a:prstGeom prst="rect">
              <a:avLst/>
            </a:prstGeom>
            <a:gradFill rotWithShape="0">
              <a:gsLst>
                <a:gs pos="0">
                  <a:srgbClr val="6699FF"/>
                </a:gs>
                <a:gs pos="100000">
                  <a:schemeClr val="bg1"/>
                </a:gs>
              </a:gsLst>
              <a:path path="shape">
                <a:fillToRect l="50000" t="50000" r="50000" b="50000"/>
              </a:path>
            </a:gradFill>
            <a:ln w="57150">
              <a:solidFill>
                <a:srgbClr val="6699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spcBef>
                  <a:spcPts val="600"/>
                </a:spcBef>
              </a:pPr>
              <a:r>
                <a:rPr lang="pt-BR" altLang="pt-BR" b="1">
                  <a:latin typeface="Times New Roman" pitchFamily="18" charset="0"/>
                </a:rPr>
                <a:t>EMERGÊNCIA</a:t>
              </a:r>
              <a:endParaRPr lang="pt-BR" altLang="pt-BR" sz="1400" b="1">
                <a:latin typeface="Times New Roman" pitchFamily="18" charset="0"/>
              </a:endParaRPr>
            </a:p>
          </p:txBody>
        </p:sp>
        <p:sp>
          <p:nvSpPr>
            <p:cNvPr id="28" name="Line 10"/>
            <p:cNvSpPr>
              <a:spLocks noChangeShapeType="1"/>
            </p:cNvSpPr>
            <p:nvPr/>
          </p:nvSpPr>
          <p:spPr bwMode="auto">
            <a:xfrm>
              <a:off x="3611" y="2023"/>
              <a:ext cx="1" cy="275"/>
            </a:xfrm>
            <a:prstGeom prst="line">
              <a:avLst/>
            </a:prstGeom>
            <a:noFill/>
            <a:ln w="38100">
              <a:solidFill>
                <a:srgbClr val="000000"/>
              </a:solidFill>
              <a:round/>
              <a:headEnd type="none" w="lg" len="sm"/>
              <a:tailEnd type="triangle" w="lg"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pt-BR"/>
            </a:p>
          </p:txBody>
        </p:sp>
        <p:sp>
          <p:nvSpPr>
            <p:cNvPr id="29" name="Line 11"/>
            <p:cNvSpPr>
              <a:spLocks noChangeShapeType="1"/>
            </p:cNvSpPr>
            <p:nvPr/>
          </p:nvSpPr>
          <p:spPr bwMode="auto">
            <a:xfrm flipH="1">
              <a:off x="3614" y="2671"/>
              <a:ext cx="3" cy="375"/>
            </a:xfrm>
            <a:prstGeom prst="line">
              <a:avLst/>
            </a:prstGeom>
            <a:noFill/>
            <a:ln w="38100">
              <a:solidFill>
                <a:srgbClr val="000000"/>
              </a:solidFill>
              <a:round/>
              <a:headEnd type="none" w="lg" len="sm"/>
              <a:tailEnd type="triangle" w="lg"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pt-BR"/>
            </a:p>
          </p:txBody>
        </p:sp>
        <p:sp>
          <p:nvSpPr>
            <p:cNvPr id="30" name="Line 12"/>
            <p:cNvSpPr>
              <a:spLocks noChangeShapeType="1"/>
            </p:cNvSpPr>
            <p:nvPr/>
          </p:nvSpPr>
          <p:spPr bwMode="auto">
            <a:xfrm flipH="1">
              <a:off x="3616" y="3392"/>
              <a:ext cx="0" cy="340"/>
            </a:xfrm>
            <a:prstGeom prst="line">
              <a:avLst/>
            </a:prstGeom>
            <a:noFill/>
            <a:ln w="38100">
              <a:solidFill>
                <a:srgbClr val="000000"/>
              </a:solidFill>
              <a:round/>
              <a:headEnd type="none" w="lg" len="sm"/>
              <a:tailEnd type="triangle" w="lg"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pt-BR"/>
            </a:p>
          </p:txBody>
        </p:sp>
        <p:sp>
          <p:nvSpPr>
            <p:cNvPr id="31" name="Rectangle 13"/>
            <p:cNvSpPr>
              <a:spLocks noChangeArrowheads="1"/>
            </p:cNvSpPr>
            <p:nvPr/>
          </p:nvSpPr>
          <p:spPr bwMode="auto">
            <a:xfrm>
              <a:off x="1444" y="2313"/>
              <a:ext cx="1177" cy="368"/>
            </a:xfrm>
            <a:prstGeom prst="rect">
              <a:avLst/>
            </a:prstGeom>
            <a:gradFill rotWithShape="0">
              <a:gsLst>
                <a:gs pos="0">
                  <a:schemeClr val="bg1"/>
                </a:gs>
                <a:gs pos="100000">
                  <a:srgbClr val="6699FF"/>
                </a:gs>
              </a:gsLst>
              <a:path path="shape">
                <a:fillToRect l="50000" t="50000" r="50000" b="50000"/>
              </a:path>
            </a:gradFill>
            <a:ln w="57150">
              <a:solidFill>
                <a:srgbClr val="000066"/>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spcBef>
                  <a:spcPts val="600"/>
                </a:spcBef>
              </a:pPr>
              <a:r>
                <a:rPr lang="pt-BR" altLang="pt-BR" sz="1600" b="1">
                  <a:latin typeface="Times New Roman" pitchFamily="18" charset="0"/>
                </a:rPr>
                <a:t>EVENTO</a:t>
              </a:r>
            </a:p>
            <a:p>
              <a:pPr algn="ctr" eaLnBrk="0" hangingPunct="0"/>
              <a:r>
                <a:rPr lang="pt-BR" altLang="pt-BR" sz="1600" b="1">
                  <a:latin typeface="Times New Roman" pitchFamily="18" charset="0"/>
                </a:rPr>
                <a:t>INICIALIZADOR</a:t>
              </a:r>
              <a:endParaRPr lang="pt-BR" altLang="pt-BR" sz="1400" b="1">
                <a:latin typeface="Times New Roman" pitchFamily="18" charset="0"/>
              </a:endParaRPr>
            </a:p>
          </p:txBody>
        </p:sp>
        <p:sp>
          <p:nvSpPr>
            <p:cNvPr id="32" name="Rectangle 14"/>
            <p:cNvSpPr>
              <a:spLocks noChangeArrowheads="1"/>
            </p:cNvSpPr>
            <p:nvPr/>
          </p:nvSpPr>
          <p:spPr bwMode="auto">
            <a:xfrm>
              <a:off x="1417" y="3029"/>
              <a:ext cx="1177" cy="371"/>
            </a:xfrm>
            <a:prstGeom prst="rect">
              <a:avLst/>
            </a:prstGeom>
            <a:gradFill rotWithShape="0">
              <a:gsLst>
                <a:gs pos="0">
                  <a:schemeClr val="bg1"/>
                </a:gs>
                <a:gs pos="100000">
                  <a:srgbClr val="6699FF"/>
                </a:gs>
              </a:gsLst>
              <a:path path="shape">
                <a:fillToRect l="50000" t="50000" r="50000" b="50000"/>
              </a:path>
            </a:gradFill>
            <a:ln w="57150">
              <a:solidFill>
                <a:srgbClr val="000066"/>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spcBef>
                  <a:spcPts val="600"/>
                </a:spcBef>
              </a:pPr>
              <a:r>
                <a:rPr lang="pt-BR" altLang="pt-BR" sz="1600" b="1">
                  <a:latin typeface="Times New Roman" pitchFamily="18" charset="0"/>
                </a:rPr>
                <a:t>EVENTO</a:t>
              </a:r>
            </a:p>
            <a:p>
              <a:pPr algn="ctr" eaLnBrk="0" hangingPunct="0"/>
              <a:r>
                <a:rPr lang="pt-BR" altLang="pt-BR" sz="1600" b="1">
                  <a:latin typeface="Times New Roman" pitchFamily="18" charset="0"/>
                </a:rPr>
                <a:t>INDESEJADO</a:t>
              </a:r>
              <a:endParaRPr lang="pt-BR" altLang="pt-BR" sz="1400" b="1">
                <a:latin typeface="Times New Roman" pitchFamily="18" charset="0"/>
              </a:endParaRPr>
            </a:p>
          </p:txBody>
        </p:sp>
        <p:sp>
          <p:nvSpPr>
            <p:cNvPr id="33" name="Rectangle 15"/>
            <p:cNvSpPr>
              <a:spLocks noChangeArrowheads="1"/>
            </p:cNvSpPr>
            <p:nvPr/>
          </p:nvSpPr>
          <p:spPr bwMode="auto">
            <a:xfrm>
              <a:off x="1435" y="3758"/>
              <a:ext cx="1176" cy="370"/>
            </a:xfrm>
            <a:prstGeom prst="rect">
              <a:avLst/>
            </a:prstGeom>
            <a:gradFill rotWithShape="0">
              <a:gsLst>
                <a:gs pos="0">
                  <a:schemeClr val="bg1"/>
                </a:gs>
                <a:gs pos="100000">
                  <a:srgbClr val="6699FF"/>
                </a:gs>
              </a:gsLst>
              <a:path path="shape">
                <a:fillToRect l="50000" t="50000" r="50000" b="50000"/>
              </a:path>
            </a:gradFill>
            <a:ln w="57150">
              <a:solidFill>
                <a:srgbClr val="000066"/>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spcBef>
                  <a:spcPts val="600"/>
                </a:spcBef>
              </a:pPr>
              <a:r>
                <a:rPr lang="pt-BR" altLang="pt-BR" b="1">
                  <a:latin typeface="Times New Roman" pitchFamily="18" charset="0"/>
                </a:rPr>
                <a:t>ACIDENTE</a:t>
              </a:r>
              <a:endParaRPr lang="pt-BR" altLang="pt-BR" sz="1400" b="1">
                <a:latin typeface="Times New Roman" pitchFamily="18" charset="0"/>
              </a:endParaRPr>
            </a:p>
          </p:txBody>
        </p:sp>
        <p:sp>
          <p:nvSpPr>
            <p:cNvPr id="34" name="Line 16"/>
            <p:cNvSpPr>
              <a:spLocks noChangeShapeType="1"/>
            </p:cNvSpPr>
            <p:nvPr/>
          </p:nvSpPr>
          <p:spPr bwMode="auto">
            <a:xfrm>
              <a:off x="2006" y="3426"/>
              <a:ext cx="0" cy="320"/>
            </a:xfrm>
            <a:prstGeom prst="line">
              <a:avLst/>
            </a:prstGeom>
            <a:noFill/>
            <a:ln w="38100">
              <a:solidFill>
                <a:srgbClr val="000000"/>
              </a:solidFill>
              <a:round/>
              <a:headEnd type="none" w="lg" len="sm"/>
              <a:tailEnd type="triangle" w="lg"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pt-BR"/>
            </a:p>
          </p:txBody>
        </p:sp>
        <p:sp>
          <p:nvSpPr>
            <p:cNvPr id="35" name="Rectangle 17"/>
            <p:cNvSpPr>
              <a:spLocks noChangeArrowheads="1"/>
            </p:cNvSpPr>
            <p:nvPr/>
          </p:nvSpPr>
          <p:spPr bwMode="auto">
            <a:xfrm>
              <a:off x="839" y="863"/>
              <a:ext cx="332" cy="3259"/>
            </a:xfrm>
            <a:prstGeom prst="rect">
              <a:avLst/>
            </a:prstGeom>
            <a:gradFill rotWithShape="0">
              <a:gsLst>
                <a:gs pos="0">
                  <a:srgbClr val="FF0000">
                    <a:gamma/>
                    <a:shade val="46275"/>
                    <a:invGamma/>
                  </a:srgbClr>
                </a:gs>
                <a:gs pos="100000">
                  <a:srgbClr val="FF0000"/>
                </a:gs>
              </a:gsLst>
              <a:lin ang="5400000" scaled="1"/>
            </a:gradFill>
            <a:ln w="76200">
              <a:solidFill>
                <a:srgbClr val="A5002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lnSpc>
                  <a:spcPct val="150000"/>
                </a:lnSpc>
              </a:pPr>
              <a:r>
                <a:rPr lang="pt-BR" altLang="pt-BR" sz="2000" b="1">
                  <a:latin typeface="Times New Roman" pitchFamily="18" charset="0"/>
                </a:rPr>
                <a:t>A</a:t>
              </a:r>
            </a:p>
            <a:p>
              <a:pPr algn="ctr" eaLnBrk="0" hangingPunct="0"/>
              <a:r>
                <a:rPr lang="pt-BR" altLang="pt-BR" sz="2000" b="1">
                  <a:latin typeface="Times New Roman" pitchFamily="18" charset="0"/>
                </a:rPr>
                <a:t>U</a:t>
              </a:r>
            </a:p>
            <a:p>
              <a:pPr algn="ctr" eaLnBrk="0" hangingPunct="0"/>
              <a:r>
                <a:rPr lang="pt-BR" altLang="pt-BR" sz="2000" b="1">
                  <a:latin typeface="Times New Roman" pitchFamily="18" charset="0"/>
                </a:rPr>
                <a:t>M</a:t>
              </a:r>
            </a:p>
            <a:p>
              <a:pPr algn="ctr" eaLnBrk="0" hangingPunct="0"/>
              <a:r>
                <a:rPr lang="pt-BR" altLang="pt-BR" sz="2000" b="1">
                  <a:latin typeface="Times New Roman" pitchFamily="18" charset="0"/>
                </a:rPr>
                <a:t>E</a:t>
              </a:r>
            </a:p>
            <a:p>
              <a:pPr algn="ctr" eaLnBrk="0" hangingPunct="0"/>
              <a:r>
                <a:rPr lang="pt-BR" altLang="pt-BR" sz="2000" b="1">
                  <a:latin typeface="Times New Roman" pitchFamily="18" charset="0"/>
                </a:rPr>
                <a:t>N</a:t>
              </a:r>
            </a:p>
            <a:p>
              <a:pPr algn="ctr" eaLnBrk="0" hangingPunct="0"/>
              <a:r>
                <a:rPr lang="pt-BR" altLang="pt-BR" sz="2000" b="1">
                  <a:latin typeface="Times New Roman" pitchFamily="18" charset="0"/>
                </a:rPr>
                <a:t>T</a:t>
              </a:r>
            </a:p>
            <a:p>
              <a:pPr algn="ctr" eaLnBrk="0" hangingPunct="0"/>
              <a:r>
                <a:rPr lang="pt-BR" altLang="pt-BR" sz="2000" b="1">
                  <a:latin typeface="Times New Roman" pitchFamily="18" charset="0"/>
                </a:rPr>
                <a:t>O</a:t>
              </a:r>
            </a:p>
            <a:p>
              <a:pPr algn="ctr" eaLnBrk="0" hangingPunct="0"/>
              <a:endParaRPr lang="pt-BR" altLang="pt-BR" sz="2000" b="1">
                <a:latin typeface="Times New Roman" pitchFamily="18" charset="0"/>
              </a:endParaRPr>
            </a:p>
            <a:p>
              <a:pPr algn="ctr" eaLnBrk="0" hangingPunct="0"/>
              <a:r>
                <a:rPr lang="pt-BR" altLang="pt-BR" sz="2000" b="1">
                  <a:latin typeface="Times New Roman" pitchFamily="18" charset="0"/>
                </a:rPr>
                <a:t> D</a:t>
              </a:r>
            </a:p>
            <a:p>
              <a:pPr algn="ctr" eaLnBrk="0" hangingPunct="0"/>
              <a:r>
                <a:rPr lang="pt-BR" altLang="pt-BR" sz="2000" b="1">
                  <a:latin typeface="Times New Roman" pitchFamily="18" charset="0"/>
                </a:rPr>
                <a:t>O</a:t>
              </a:r>
            </a:p>
            <a:p>
              <a:pPr algn="ctr" eaLnBrk="0" hangingPunct="0"/>
              <a:r>
                <a:rPr lang="pt-BR" altLang="pt-BR" sz="2000" b="1">
                  <a:latin typeface="Times New Roman" pitchFamily="18" charset="0"/>
                </a:rPr>
                <a:t> </a:t>
              </a:r>
            </a:p>
            <a:p>
              <a:pPr algn="ctr" eaLnBrk="0" hangingPunct="0"/>
              <a:r>
                <a:rPr lang="pt-BR" altLang="pt-BR" sz="2000" b="1">
                  <a:latin typeface="Times New Roman" pitchFamily="18" charset="0"/>
                </a:rPr>
                <a:t>R</a:t>
              </a:r>
            </a:p>
            <a:p>
              <a:pPr algn="ctr" eaLnBrk="0" hangingPunct="0"/>
              <a:r>
                <a:rPr lang="pt-BR" altLang="pt-BR" sz="2000" b="1">
                  <a:latin typeface="Times New Roman" pitchFamily="18" charset="0"/>
                </a:rPr>
                <a:t>I</a:t>
              </a:r>
            </a:p>
            <a:p>
              <a:pPr algn="ctr" eaLnBrk="0" hangingPunct="0"/>
              <a:r>
                <a:rPr lang="pt-BR" altLang="pt-BR" sz="2000" b="1">
                  <a:latin typeface="Times New Roman" pitchFamily="18" charset="0"/>
                </a:rPr>
                <a:t>S</a:t>
              </a:r>
            </a:p>
            <a:p>
              <a:pPr algn="ctr" eaLnBrk="0" hangingPunct="0"/>
              <a:r>
                <a:rPr lang="pt-BR" altLang="pt-BR" sz="2000" b="1">
                  <a:latin typeface="Times New Roman" pitchFamily="18" charset="0"/>
                </a:rPr>
                <a:t>C</a:t>
              </a:r>
            </a:p>
            <a:p>
              <a:pPr algn="ctr" eaLnBrk="0" hangingPunct="0"/>
              <a:r>
                <a:rPr lang="pt-BR" altLang="pt-BR" sz="2000" b="1">
                  <a:latin typeface="Times New Roman" pitchFamily="18" charset="0"/>
                </a:rPr>
                <a:t>O</a:t>
              </a:r>
              <a:endParaRPr lang="pt-BR" altLang="pt-BR" b="1">
                <a:latin typeface="Times New Roman" pitchFamily="18" charset="0"/>
              </a:endParaRPr>
            </a:p>
          </p:txBody>
        </p:sp>
        <p:sp>
          <p:nvSpPr>
            <p:cNvPr id="36" name="Rectangle 18"/>
            <p:cNvSpPr>
              <a:spLocks noChangeArrowheads="1"/>
            </p:cNvSpPr>
            <p:nvPr/>
          </p:nvSpPr>
          <p:spPr bwMode="auto">
            <a:xfrm>
              <a:off x="4449" y="887"/>
              <a:ext cx="354" cy="3238"/>
            </a:xfrm>
            <a:prstGeom prst="rect">
              <a:avLst/>
            </a:prstGeom>
            <a:gradFill rotWithShape="0">
              <a:gsLst>
                <a:gs pos="0">
                  <a:srgbClr val="00CC66"/>
                </a:gs>
                <a:gs pos="100000">
                  <a:srgbClr val="00CC66">
                    <a:gamma/>
                    <a:shade val="46275"/>
                    <a:invGamma/>
                  </a:srgbClr>
                </a:gs>
              </a:gsLst>
              <a:lin ang="5400000" scaled="1"/>
            </a:gradFill>
            <a:ln w="76200">
              <a:solidFill>
                <a:srgbClr val="0033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lnSpc>
                  <a:spcPct val="150000"/>
                </a:lnSpc>
              </a:pPr>
              <a:r>
                <a:rPr lang="pt-BR" altLang="pt-BR" sz="2000" b="1">
                  <a:latin typeface="Times New Roman" pitchFamily="18" charset="0"/>
                </a:rPr>
                <a:t>R</a:t>
              </a:r>
            </a:p>
            <a:p>
              <a:pPr algn="ctr" eaLnBrk="0" hangingPunct="0"/>
              <a:r>
                <a:rPr lang="pt-BR" altLang="pt-BR" sz="2000" b="1">
                  <a:latin typeface="Times New Roman" pitchFamily="18" charset="0"/>
                </a:rPr>
                <a:t>E</a:t>
              </a:r>
            </a:p>
            <a:p>
              <a:pPr algn="ctr" eaLnBrk="0" hangingPunct="0"/>
              <a:r>
                <a:rPr lang="pt-BR" altLang="pt-BR" sz="2000" b="1">
                  <a:latin typeface="Times New Roman" pitchFamily="18" charset="0"/>
                </a:rPr>
                <a:t>D</a:t>
              </a:r>
            </a:p>
            <a:p>
              <a:pPr algn="ctr" eaLnBrk="0" hangingPunct="0"/>
              <a:r>
                <a:rPr lang="pt-BR" altLang="pt-BR" sz="2000" b="1">
                  <a:latin typeface="Times New Roman" pitchFamily="18" charset="0"/>
                </a:rPr>
                <a:t>U</a:t>
              </a:r>
            </a:p>
            <a:p>
              <a:pPr algn="ctr" eaLnBrk="0" hangingPunct="0"/>
              <a:r>
                <a:rPr lang="pt-BR" altLang="pt-BR" sz="2000" b="1">
                  <a:latin typeface="Times New Roman" pitchFamily="18" charset="0"/>
                </a:rPr>
                <a:t>Ç</a:t>
              </a:r>
            </a:p>
            <a:p>
              <a:pPr algn="ctr" eaLnBrk="0" hangingPunct="0"/>
              <a:r>
                <a:rPr lang="pt-BR" altLang="pt-BR" sz="2000" b="1">
                  <a:latin typeface="Times New Roman" pitchFamily="18" charset="0"/>
                </a:rPr>
                <a:t>Ã</a:t>
              </a:r>
            </a:p>
            <a:p>
              <a:pPr algn="ctr" eaLnBrk="0" hangingPunct="0"/>
              <a:r>
                <a:rPr lang="pt-BR" altLang="pt-BR" sz="2000" b="1">
                  <a:latin typeface="Times New Roman" pitchFamily="18" charset="0"/>
                </a:rPr>
                <a:t>O</a:t>
              </a:r>
            </a:p>
            <a:p>
              <a:pPr algn="ctr" eaLnBrk="0" hangingPunct="0"/>
              <a:endParaRPr lang="pt-BR" altLang="pt-BR" sz="2000" b="1">
                <a:latin typeface="Times New Roman" pitchFamily="18" charset="0"/>
              </a:endParaRPr>
            </a:p>
            <a:p>
              <a:pPr algn="ctr" eaLnBrk="0" hangingPunct="0"/>
              <a:r>
                <a:rPr lang="pt-BR" altLang="pt-BR" sz="2000" b="1">
                  <a:latin typeface="Times New Roman" pitchFamily="18" charset="0"/>
                </a:rPr>
                <a:t>D</a:t>
              </a:r>
            </a:p>
            <a:p>
              <a:pPr algn="ctr" eaLnBrk="0" hangingPunct="0"/>
              <a:r>
                <a:rPr lang="pt-BR" altLang="pt-BR" sz="2000" b="1">
                  <a:latin typeface="Times New Roman" pitchFamily="18" charset="0"/>
                </a:rPr>
                <a:t>O</a:t>
              </a:r>
            </a:p>
            <a:p>
              <a:pPr algn="ctr" eaLnBrk="0" hangingPunct="0"/>
              <a:r>
                <a:rPr lang="pt-BR" altLang="pt-BR" sz="2000" b="1">
                  <a:latin typeface="Times New Roman" pitchFamily="18" charset="0"/>
                </a:rPr>
                <a:t> </a:t>
              </a:r>
            </a:p>
            <a:p>
              <a:pPr algn="ctr" eaLnBrk="0" hangingPunct="0"/>
              <a:r>
                <a:rPr lang="pt-BR" altLang="pt-BR" sz="2000" b="1">
                  <a:latin typeface="Times New Roman" pitchFamily="18" charset="0"/>
                </a:rPr>
                <a:t>R</a:t>
              </a:r>
            </a:p>
            <a:p>
              <a:pPr algn="ctr" eaLnBrk="0" hangingPunct="0"/>
              <a:r>
                <a:rPr lang="pt-BR" altLang="pt-BR" sz="2000" b="1">
                  <a:latin typeface="Times New Roman" pitchFamily="18" charset="0"/>
                </a:rPr>
                <a:t>I</a:t>
              </a:r>
            </a:p>
            <a:p>
              <a:pPr algn="ctr" eaLnBrk="0" hangingPunct="0"/>
              <a:r>
                <a:rPr lang="pt-BR" altLang="pt-BR" sz="2000" b="1">
                  <a:latin typeface="Times New Roman" pitchFamily="18" charset="0"/>
                </a:rPr>
                <a:t>S</a:t>
              </a:r>
            </a:p>
            <a:p>
              <a:pPr algn="ctr" eaLnBrk="0" hangingPunct="0"/>
              <a:r>
                <a:rPr lang="pt-BR" altLang="pt-BR" sz="2000" b="1">
                  <a:latin typeface="Times New Roman" pitchFamily="18" charset="0"/>
                </a:rPr>
                <a:t>C</a:t>
              </a:r>
            </a:p>
            <a:p>
              <a:pPr algn="ctr" eaLnBrk="0" hangingPunct="0"/>
              <a:r>
                <a:rPr lang="pt-BR" altLang="pt-BR" sz="2000" b="1">
                  <a:latin typeface="Times New Roman" pitchFamily="18" charset="0"/>
                </a:rPr>
                <a:t>O</a:t>
              </a:r>
              <a:endParaRPr lang="pt-BR" altLang="pt-BR" b="1">
                <a:latin typeface="Times New Roman" pitchFamily="18" charset="0"/>
              </a:endParaRPr>
            </a:p>
          </p:txBody>
        </p:sp>
        <p:sp>
          <p:nvSpPr>
            <p:cNvPr id="37" name="Line 19"/>
            <p:cNvSpPr>
              <a:spLocks noChangeShapeType="1"/>
            </p:cNvSpPr>
            <p:nvPr/>
          </p:nvSpPr>
          <p:spPr bwMode="auto">
            <a:xfrm flipH="1">
              <a:off x="2020" y="2685"/>
              <a:ext cx="0" cy="341"/>
            </a:xfrm>
            <a:prstGeom prst="line">
              <a:avLst/>
            </a:prstGeom>
            <a:noFill/>
            <a:ln w="38100">
              <a:solidFill>
                <a:srgbClr val="000000"/>
              </a:solidFill>
              <a:round/>
              <a:headEnd type="none" w="lg" len="sm"/>
              <a:tailEnd type="triangle" w="lg"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pt-BR"/>
            </a:p>
          </p:txBody>
        </p:sp>
        <p:sp>
          <p:nvSpPr>
            <p:cNvPr id="38" name="Rectangle 20"/>
            <p:cNvSpPr>
              <a:spLocks noChangeArrowheads="1"/>
            </p:cNvSpPr>
            <p:nvPr/>
          </p:nvSpPr>
          <p:spPr bwMode="auto">
            <a:xfrm>
              <a:off x="1444" y="1508"/>
              <a:ext cx="1177" cy="476"/>
            </a:xfrm>
            <a:prstGeom prst="rect">
              <a:avLst/>
            </a:prstGeom>
            <a:gradFill rotWithShape="0">
              <a:gsLst>
                <a:gs pos="0">
                  <a:schemeClr val="bg1"/>
                </a:gs>
                <a:gs pos="100000">
                  <a:srgbClr val="6699FF"/>
                </a:gs>
              </a:gsLst>
              <a:path path="shape">
                <a:fillToRect l="50000" t="50000" r="50000" b="50000"/>
              </a:path>
            </a:gradFill>
            <a:ln w="57150">
              <a:solidFill>
                <a:srgbClr val="000066"/>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spcBef>
                  <a:spcPts val="600"/>
                </a:spcBef>
              </a:pPr>
              <a:r>
                <a:rPr lang="pt-BR" altLang="pt-BR" sz="1600" b="1">
                  <a:latin typeface="Times New Roman" pitchFamily="18" charset="0"/>
                </a:rPr>
                <a:t>OPERAÇÃO</a:t>
              </a:r>
            </a:p>
            <a:p>
              <a:pPr algn="ctr" eaLnBrk="0" hangingPunct="0">
                <a:spcBef>
                  <a:spcPts val="600"/>
                </a:spcBef>
              </a:pPr>
              <a:r>
                <a:rPr lang="pt-BR" altLang="pt-BR" sz="1600" b="1">
                  <a:latin typeface="Times New Roman" pitchFamily="18" charset="0"/>
                </a:rPr>
                <a:t>NORMAL</a:t>
              </a:r>
              <a:endParaRPr lang="pt-BR" altLang="pt-BR" sz="1400" b="1">
                <a:latin typeface="Times New Roman" pitchFamily="18" charset="0"/>
              </a:endParaRPr>
            </a:p>
          </p:txBody>
        </p:sp>
        <p:sp>
          <p:nvSpPr>
            <p:cNvPr id="39" name="Line 21"/>
            <p:cNvSpPr>
              <a:spLocks noChangeShapeType="1"/>
            </p:cNvSpPr>
            <p:nvPr/>
          </p:nvSpPr>
          <p:spPr bwMode="auto">
            <a:xfrm>
              <a:off x="2020" y="1999"/>
              <a:ext cx="1" cy="308"/>
            </a:xfrm>
            <a:prstGeom prst="line">
              <a:avLst/>
            </a:prstGeom>
            <a:noFill/>
            <a:ln w="38100">
              <a:solidFill>
                <a:srgbClr val="000000"/>
              </a:solidFill>
              <a:round/>
              <a:headEnd type="none" w="lg" len="sm"/>
              <a:tailEnd type="triangle" w="lg"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pt-BR"/>
            </a:p>
          </p:txBody>
        </p:sp>
        <p:sp>
          <p:nvSpPr>
            <p:cNvPr id="40" name="Line 22"/>
            <p:cNvSpPr>
              <a:spLocks noChangeShapeType="1"/>
            </p:cNvSpPr>
            <p:nvPr/>
          </p:nvSpPr>
          <p:spPr bwMode="auto">
            <a:xfrm>
              <a:off x="2605" y="3225"/>
              <a:ext cx="444" cy="0"/>
            </a:xfrm>
            <a:prstGeom prst="line">
              <a:avLst/>
            </a:prstGeom>
            <a:noFill/>
            <a:ln w="38100">
              <a:solidFill>
                <a:schemeClr val="tx1"/>
              </a:solidFill>
              <a:round/>
              <a:headEnd type="triangle" w="med" len="me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41" name="Line 23"/>
            <p:cNvSpPr>
              <a:spLocks noChangeShapeType="1"/>
            </p:cNvSpPr>
            <p:nvPr/>
          </p:nvSpPr>
          <p:spPr bwMode="auto">
            <a:xfrm>
              <a:off x="2610" y="3933"/>
              <a:ext cx="444" cy="0"/>
            </a:xfrm>
            <a:prstGeom prst="line">
              <a:avLst/>
            </a:prstGeom>
            <a:noFill/>
            <a:ln w="38100">
              <a:solidFill>
                <a:schemeClr val="tx1"/>
              </a:solidFill>
              <a:round/>
              <a:headEnd type="triangle" w="med" len="me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42" name="Line 24"/>
            <p:cNvSpPr>
              <a:spLocks noChangeShapeType="1"/>
            </p:cNvSpPr>
            <p:nvPr/>
          </p:nvSpPr>
          <p:spPr bwMode="auto">
            <a:xfrm>
              <a:off x="2605" y="3939"/>
              <a:ext cx="444" cy="0"/>
            </a:xfrm>
            <a:prstGeom prst="line">
              <a:avLst/>
            </a:prstGeom>
            <a:noFill/>
            <a:ln w="38100">
              <a:solidFill>
                <a:schemeClr val="tx1"/>
              </a:solidFill>
              <a:round/>
              <a:headEnd type="triangle" w="med" len="me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43" name="Line 25"/>
            <p:cNvSpPr>
              <a:spLocks noChangeShapeType="1"/>
            </p:cNvSpPr>
            <p:nvPr/>
          </p:nvSpPr>
          <p:spPr bwMode="auto">
            <a:xfrm>
              <a:off x="2622" y="2485"/>
              <a:ext cx="444" cy="0"/>
            </a:xfrm>
            <a:prstGeom prst="line">
              <a:avLst/>
            </a:prstGeom>
            <a:noFill/>
            <a:ln w="38100">
              <a:solidFill>
                <a:schemeClr val="tx1"/>
              </a:solidFill>
              <a:round/>
              <a:headEnd type="triangle" w="med" len="me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44" name="Line 26"/>
            <p:cNvSpPr>
              <a:spLocks noChangeShapeType="1"/>
            </p:cNvSpPr>
            <p:nvPr/>
          </p:nvSpPr>
          <p:spPr bwMode="auto">
            <a:xfrm>
              <a:off x="2633" y="1739"/>
              <a:ext cx="444" cy="0"/>
            </a:xfrm>
            <a:prstGeom prst="line">
              <a:avLst/>
            </a:prstGeom>
            <a:noFill/>
            <a:ln w="38100">
              <a:solidFill>
                <a:schemeClr val="tx1"/>
              </a:solidFill>
              <a:round/>
              <a:headEnd type="triangle" w="med" len="me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45" name="Rectangle 27"/>
            <p:cNvSpPr>
              <a:spLocks noChangeArrowheads="1"/>
            </p:cNvSpPr>
            <p:nvPr/>
          </p:nvSpPr>
          <p:spPr bwMode="auto">
            <a:xfrm>
              <a:off x="4953" y="898"/>
              <a:ext cx="301" cy="17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eaLnBrk="0" hangingPunct="0"/>
              <a:r>
                <a:rPr lang="pt-BR" altLang="pt-BR" sz="2000" b="1">
                  <a:latin typeface="Times New Roman" pitchFamily="18" charset="0"/>
                </a:rPr>
                <a:t>P</a:t>
              </a:r>
            </a:p>
            <a:p>
              <a:pPr eaLnBrk="0" hangingPunct="0"/>
              <a:r>
                <a:rPr lang="pt-BR" altLang="pt-BR" sz="2000" b="1">
                  <a:latin typeface="Times New Roman" pitchFamily="18" charset="0"/>
                </a:rPr>
                <a:t>R</a:t>
              </a:r>
            </a:p>
            <a:p>
              <a:pPr eaLnBrk="0" hangingPunct="0"/>
              <a:r>
                <a:rPr lang="pt-BR" altLang="pt-BR" sz="2000" b="1">
                  <a:latin typeface="Times New Roman" pitchFamily="18" charset="0"/>
                </a:rPr>
                <a:t>E</a:t>
              </a:r>
            </a:p>
            <a:p>
              <a:pPr eaLnBrk="0" hangingPunct="0"/>
              <a:r>
                <a:rPr lang="pt-BR" altLang="pt-BR" sz="2000" b="1">
                  <a:latin typeface="Times New Roman" pitchFamily="18" charset="0"/>
                </a:rPr>
                <a:t>V</a:t>
              </a:r>
            </a:p>
            <a:p>
              <a:pPr eaLnBrk="0" hangingPunct="0"/>
              <a:r>
                <a:rPr lang="pt-BR" altLang="pt-BR" sz="2000" b="1">
                  <a:latin typeface="Times New Roman" pitchFamily="18" charset="0"/>
                </a:rPr>
                <a:t>E </a:t>
              </a:r>
              <a:r>
                <a:rPr lang="pt-BR" altLang="pt-BR" sz="2000" b="1">
                  <a:latin typeface="Times New Roman" pitchFamily="18" charset="0"/>
                  <a:sym typeface="Monotype Sorts" charset="2"/>
                </a:rPr>
                <a:t></a:t>
              </a:r>
              <a:endParaRPr lang="pt-BR" altLang="pt-BR" sz="2000" b="1">
                <a:latin typeface="Times New Roman" pitchFamily="18" charset="0"/>
              </a:endParaRPr>
            </a:p>
            <a:p>
              <a:pPr eaLnBrk="0" hangingPunct="0"/>
              <a:r>
                <a:rPr lang="pt-BR" altLang="pt-BR" sz="2000" b="1">
                  <a:latin typeface="Times New Roman" pitchFamily="18" charset="0"/>
                </a:rPr>
                <a:t>N </a:t>
              </a:r>
            </a:p>
            <a:p>
              <a:pPr eaLnBrk="0" hangingPunct="0"/>
              <a:r>
                <a:rPr lang="pt-BR" altLang="pt-BR" sz="2000" b="1">
                  <a:latin typeface="Times New Roman" pitchFamily="18" charset="0"/>
                </a:rPr>
                <a:t>Ç</a:t>
              </a:r>
            </a:p>
            <a:p>
              <a:pPr eaLnBrk="0" hangingPunct="0"/>
              <a:r>
                <a:rPr lang="pt-BR" altLang="pt-BR" sz="2000" b="1">
                  <a:latin typeface="Times New Roman" pitchFamily="18" charset="0"/>
                </a:rPr>
                <a:t>Ã</a:t>
              </a:r>
            </a:p>
            <a:p>
              <a:pPr eaLnBrk="0" hangingPunct="0"/>
              <a:r>
                <a:rPr lang="pt-BR" altLang="pt-BR" sz="2000" b="1">
                  <a:latin typeface="Times New Roman" pitchFamily="18" charset="0"/>
                </a:rPr>
                <a:t>O</a:t>
              </a:r>
            </a:p>
          </p:txBody>
        </p:sp>
        <p:sp>
          <p:nvSpPr>
            <p:cNvPr id="46" name="Rectangle 28"/>
            <p:cNvSpPr>
              <a:spLocks noChangeArrowheads="1"/>
            </p:cNvSpPr>
            <p:nvPr/>
          </p:nvSpPr>
          <p:spPr bwMode="auto">
            <a:xfrm>
              <a:off x="5600" y="2513"/>
              <a:ext cx="138" cy="15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algn="ctr" eaLnBrk="0" hangingPunct="0"/>
              <a:r>
                <a:rPr lang="pt-BR" altLang="pt-BR" sz="2000" b="1">
                  <a:latin typeface="Times New Roman" pitchFamily="18" charset="0"/>
                </a:rPr>
                <a:t>R</a:t>
              </a:r>
            </a:p>
            <a:p>
              <a:pPr algn="ctr" eaLnBrk="0" hangingPunct="0"/>
              <a:r>
                <a:rPr lang="pt-BR" altLang="pt-BR" sz="2000" b="1">
                  <a:latin typeface="Times New Roman" pitchFamily="18" charset="0"/>
                </a:rPr>
                <a:t>E</a:t>
              </a:r>
            </a:p>
            <a:p>
              <a:pPr algn="ctr" eaLnBrk="0" hangingPunct="0"/>
              <a:r>
                <a:rPr lang="pt-BR" altLang="pt-BR" sz="2000" b="1">
                  <a:latin typeface="Times New Roman" pitchFamily="18" charset="0"/>
                </a:rPr>
                <a:t>M</a:t>
              </a:r>
            </a:p>
            <a:p>
              <a:pPr algn="ctr" eaLnBrk="0" hangingPunct="0"/>
              <a:r>
                <a:rPr lang="pt-BR" altLang="pt-BR" sz="2000" b="1">
                  <a:latin typeface="Times New Roman" pitchFamily="18" charset="0"/>
                </a:rPr>
                <a:t>D</a:t>
              </a:r>
            </a:p>
            <a:p>
              <a:pPr algn="ctr" eaLnBrk="0" hangingPunct="0"/>
              <a:r>
                <a:rPr lang="pt-BR" altLang="pt-BR" sz="2000" b="1">
                  <a:latin typeface="Times New Roman" pitchFamily="18" charset="0"/>
                </a:rPr>
                <a:t>I</a:t>
              </a:r>
            </a:p>
            <a:p>
              <a:pPr algn="ctr" eaLnBrk="0" hangingPunct="0"/>
              <a:r>
                <a:rPr lang="pt-BR" altLang="pt-BR" sz="2000" b="1">
                  <a:latin typeface="Times New Roman" pitchFamily="18" charset="0"/>
                </a:rPr>
                <a:t>A</a:t>
              </a:r>
            </a:p>
            <a:p>
              <a:pPr algn="ctr" eaLnBrk="0" hangingPunct="0"/>
              <a:r>
                <a:rPr lang="pt-BR" altLang="pt-BR" sz="2000" b="1">
                  <a:latin typeface="Times New Roman" pitchFamily="18" charset="0"/>
                </a:rPr>
                <a:t>Ç</a:t>
              </a:r>
            </a:p>
            <a:p>
              <a:pPr algn="ctr" eaLnBrk="0" hangingPunct="0"/>
              <a:r>
                <a:rPr lang="pt-BR" altLang="pt-BR" sz="2000" b="1">
                  <a:latin typeface="Times New Roman" pitchFamily="18" charset="0"/>
                </a:rPr>
                <a:t>Ã</a:t>
              </a:r>
            </a:p>
            <a:p>
              <a:pPr algn="ctr" eaLnBrk="0" hangingPunct="0"/>
              <a:r>
                <a:rPr lang="pt-BR" altLang="pt-BR" sz="2000" b="1">
                  <a:latin typeface="Times New Roman" pitchFamily="18" charset="0"/>
                </a:rPr>
                <a:t>O</a:t>
              </a:r>
            </a:p>
          </p:txBody>
        </p:sp>
        <p:sp>
          <p:nvSpPr>
            <p:cNvPr id="47" name="Rectangle 29"/>
            <p:cNvSpPr>
              <a:spLocks noChangeArrowheads="1"/>
            </p:cNvSpPr>
            <p:nvPr/>
          </p:nvSpPr>
          <p:spPr bwMode="auto">
            <a:xfrm>
              <a:off x="5284" y="1803"/>
              <a:ext cx="301" cy="15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2700" tIns="12700" rIns="12700" bIns="12700"/>
            <a:lstStyle/>
            <a:p>
              <a:pPr eaLnBrk="0" hangingPunct="0"/>
              <a:r>
                <a:rPr lang="pt-BR" altLang="pt-BR" sz="2000" b="1">
                  <a:latin typeface="Times New Roman" pitchFamily="18" charset="0"/>
                </a:rPr>
                <a:t>P</a:t>
              </a:r>
            </a:p>
            <a:p>
              <a:pPr eaLnBrk="0" hangingPunct="0"/>
              <a:r>
                <a:rPr lang="pt-BR" altLang="pt-BR" sz="2000" b="1">
                  <a:latin typeface="Times New Roman" pitchFamily="18" charset="0"/>
                </a:rPr>
                <a:t>R</a:t>
              </a:r>
            </a:p>
            <a:p>
              <a:pPr eaLnBrk="0" hangingPunct="0"/>
              <a:r>
                <a:rPr lang="pt-BR" altLang="pt-BR" sz="2000" b="1">
                  <a:latin typeface="Times New Roman" pitchFamily="18" charset="0"/>
                </a:rPr>
                <a:t>O</a:t>
              </a:r>
            </a:p>
            <a:p>
              <a:pPr eaLnBrk="0" hangingPunct="0"/>
              <a:r>
                <a:rPr lang="pt-BR" altLang="pt-BR" sz="2000" b="1">
                  <a:latin typeface="Times New Roman" pitchFamily="18" charset="0"/>
                </a:rPr>
                <a:t>T </a:t>
              </a:r>
              <a:r>
                <a:rPr lang="pt-BR" altLang="pt-BR" sz="2000" b="1">
                  <a:latin typeface="Times New Roman" pitchFamily="18" charset="0"/>
                  <a:sym typeface="Monotype Sorts" charset="2"/>
                </a:rPr>
                <a:t></a:t>
              </a:r>
              <a:endParaRPr lang="pt-BR" altLang="pt-BR" sz="2000" b="1">
                <a:latin typeface="Times New Roman" pitchFamily="18" charset="0"/>
              </a:endParaRPr>
            </a:p>
            <a:p>
              <a:pPr eaLnBrk="0" hangingPunct="0"/>
              <a:r>
                <a:rPr lang="pt-BR" altLang="pt-BR" sz="2000" b="1">
                  <a:latin typeface="Times New Roman" pitchFamily="18" charset="0"/>
                </a:rPr>
                <a:t>E</a:t>
              </a:r>
            </a:p>
            <a:p>
              <a:pPr eaLnBrk="0" hangingPunct="0"/>
              <a:r>
                <a:rPr lang="pt-BR" altLang="pt-BR" sz="2000" b="1">
                  <a:latin typeface="Times New Roman" pitchFamily="18" charset="0"/>
                </a:rPr>
                <a:t>Ç</a:t>
              </a:r>
            </a:p>
            <a:p>
              <a:pPr eaLnBrk="0" hangingPunct="0"/>
              <a:r>
                <a:rPr lang="pt-BR" altLang="pt-BR" sz="2000" b="1">
                  <a:latin typeface="Times New Roman" pitchFamily="18" charset="0"/>
                </a:rPr>
                <a:t>Ã</a:t>
              </a:r>
            </a:p>
            <a:p>
              <a:pPr eaLnBrk="0" hangingPunct="0"/>
              <a:r>
                <a:rPr lang="pt-BR" altLang="pt-BR" sz="2000" b="1">
                  <a:latin typeface="Times New Roman" pitchFamily="18" charset="0"/>
                </a:rPr>
                <a:t>O</a:t>
              </a:r>
            </a:p>
          </p:txBody>
        </p:sp>
      </p:grpSp>
    </p:spTree>
    <p:extLst>
      <p:ext uri="{BB962C8B-B14F-4D97-AF65-F5344CB8AC3E}">
        <p14:creationId xmlns:p14="http://schemas.microsoft.com/office/powerpoint/2010/main" xmlns="" val="54662666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ATOMO_120_pag-8-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246"/>
            <a:ext cx="9144000" cy="68702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56740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hlinkClick r:id="rId2" action="ppaction://hlinkfil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5976" y="0"/>
            <a:ext cx="4747949" cy="6858000"/>
          </a:xfrm>
          <a:prstGeom prst="rect">
            <a:avLst/>
          </a:prstGeom>
        </p:spPr>
      </p:pic>
      <p:pic>
        <p:nvPicPr>
          <p:cNvPr id="15" name="Picture 2">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0853" y="169168"/>
            <a:ext cx="2649019" cy="57081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5143892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
          <p:cNvSpPr>
            <a:spLocks noChangeShapeType="1"/>
          </p:cNvSpPr>
          <p:nvPr/>
        </p:nvSpPr>
        <p:spPr bwMode="auto">
          <a:xfrm>
            <a:off x="6451600" y="4392613"/>
            <a:ext cx="0" cy="0"/>
          </a:xfrm>
          <a:prstGeom prst="line">
            <a:avLst/>
          </a:prstGeom>
          <a:noFill/>
          <a:ln w="25400" cap="rnd">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8371" name="Line 3"/>
          <p:cNvSpPr>
            <a:spLocks noChangeShapeType="1"/>
          </p:cNvSpPr>
          <p:nvPr/>
        </p:nvSpPr>
        <p:spPr bwMode="auto">
          <a:xfrm>
            <a:off x="6451600" y="4392613"/>
            <a:ext cx="0" cy="0"/>
          </a:xfrm>
          <a:prstGeom prst="line">
            <a:avLst/>
          </a:prstGeom>
          <a:noFill/>
          <a:ln w="25400" cap="rnd">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8372" name="Text Box 4"/>
          <p:cNvSpPr txBox="1">
            <a:spLocks noChangeArrowheads="1"/>
          </p:cNvSpPr>
          <p:nvPr/>
        </p:nvSpPr>
        <p:spPr bwMode="auto">
          <a:xfrm>
            <a:off x="0" y="188913"/>
            <a:ext cx="9144000" cy="640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40161" dir="1106097" algn="ctr" rotWithShape="0">
                    <a:schemeClr val="bg2"/>
                  </a:outerShdw>
                </a:effectLst>
              </a14:hiddenEffects>
            </a:ext>
          </a:extLst>
        </p:spPr>
        <p:txBody>
          <a:bodyPr lIns="77751" tIns="38876" rIns="77751" bIns="38876">
            <a:spAutoFit/>
          </a:bodyPr>
          <a:lstStyle>
            <a:lvl1pPr defTabSz="777875">
              <a:defRPr>
                <a:solidFill>
                  <a:schemeClr val="tx1"/>
                </a:solidFill>
                <a:latin typeface="Arial" charset="0"/>
              </a:defRPr>
            </a:lvl1pPr>
            <a:lvl2pPr defTabSz="777875">
              <a:defRPr>
                <a:solidFill>
                  <a:schemeClr val="tx1"/>
                </a:solidFill>
                <a:latin typeface="Arial" charset="0"/>
              </a:defRPr>
            </a:lvl2pPr>
            <a:lvl3pPr defTabSz="777875">
              <a:defRPr>
                <a:solidFill>
                  <a:schemeClr val="tx1"/>
                </a:solidFill>
                <a:latin typeface="Arial" charset="0"/>
              </a:defRPr>
            </a:lvl3pPr>
            <a:lvl4pPr defTabSz="777875">
              <a:defRPr>
                <a:solidFill>
                  <a:schemeClr val="tx1"/>
                </a:solidFill>
                <a:latin typeface="Arial" charset="0"/>
              </a:defRPr>
            </a:lvl4pPr>
            <a:lvl5pPr defTabSz="777875">
              <a:defRPr>
                <a:solidFill>
                  <a:schemeClr val="tx1"/>
                </a:solidFill>
                <a:latin typeface="Arial" charset="0"/>
              </a:defRPr>
            </a:lvl5pPr>
            <a:lvl6pPr marL="457200" defTabSz="777875" fontAlgn="base">
              <a:spcBef>
                <a:spcPct val="0"/>
              </a:spcBef>
              <a:spcAft>
                <a:spcPct val="0"/>
              </a:spcAft>
              <a:defRPr>
                <a:solidFill>
                  <a:schemeClr val="tx1"/>
                </a:solidFill>
                <a:latin typeface="Arial" charset="0"/>
              </a:defRPr>
            </a:lvl6pPr>
            <a:lvl7pPr marL="914400" defTabSz="777875" fontAlgn="base">
              <a:spcBef>
                <a:spcPct val="0"/>
              </a:spcBef>
              <a:spcAft>
                <a:spcPct val="0"/>
              </a:spcAft>
              <a:defRPr>
                <a:solidFill>
                  <a:schemeClr val="tx1"/>
                </a:solidFill>
                <a:latin typeface="Arial" charset="0"/>
              </a:defRPr>
            </a:lvl7pPr>
            <a:lvl8pPr marL="1371600" defTabSz="777875" fontAlgn="base">
              <a:spcBef>
                <a:spcPct val="0"/>
              </a:spcBef>
              <a:spcAft>
                <a:spcPct val="0"/>
              </a:spcAft>
              <a:defRPr>
                <a:solidFill>
                  <a:schemeClr val="tx1"/>
                </a:solidFill>
                <a:latin typeface="Arial" charset="0"/>
              </a:defRPr>
            </a:lvl8pPr>
            <a:lvl9pPr marL="1828800" defTabSz="777875" fontAlgn="base">
              <a:spcBef>
                <a:spcPct val="0"/>
              </a:spcBef>
              <a:spcAft>
                <a:spcPct val="0"/>
              </a:spcAft>
              <a:defRPr>
                <a:solidFill>
                  <a:schemeClr val="tx1"/>
                </a:solidFill>
                <a:latin typeface="Arial" charset="0"/>
              </a:defRPr>
            </a:lvl9pPr>
          </a:lstStyle>
          <a:p>
            <a:pPr algn="ctr" eaLnBrk="0" hangingPunct="0">
              <a:lnSpc>
                <a:spcPct val="110000"/>
              </a:lnSpc>
            </a:pPr>
            <a:r>
              <a:rPr lang="pt-BR" altLang="pt-BR" sz="3600" b="1" dirty="0" smtClean="0">
                <a:solidFill>
                  <a:srgbClr val="FF0000"/>
                </a:solidFill>
                <a:effectLst>
                  <a:outerShdw blurRad="38100" dist="38100" dir="2700000" algn="tl">
                    <a:srgbClr val="C0C0C0"/>
                  </a:outerShdw>
                </a:effectLst>
              </a:rPr>
              <a:t>FISCALIZAÇÃO E CONTROLE</a:t>
            </a:r>
            <a:endParaRPr lang="pt-BR" altLang="pt-BR" sz="3600" b="1" dirty="0">
              <a:solidFill>
                <a:srgbClr val="FF0000"/>
              </a:solidFill>
              <a:effectLst>
                <a:outerShdw blurRad="38100" dist="38100" dir="2700000" algn="tl">
                  <a:srgbClr val="C0C0C0"/>
                </a:outerShdw>
              </a:effectLst>
            </a:endParaRPr>
          </a:p>
        </p:txBody>
      </p:sp>
      <p:sp>
        <p:nvSpPr>
          <p:cNvPr id="58373" name="Rectangle 5"/>
          <p:cNvSpPr>
            <a:spLocks noChangeArrowheads="1"/>
          </p:cNvSpPr>
          <p:nvPr/>
        </p:nvSpPr>
        <p:spPr bwMode="auto">
          <a:xfrm>
            <a:off x="6732588" y="1700213"/>
            <a:ext cx="215900" cy="14446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58374" name="Rectangle 6"/>
          <p:cNvSpPr>
            <a:spLocks noChangeArrowheads="1"/>
          </p:cNvSpPr>
          <p:nvPr/>
        </p:nvSpPr>
        <p:spPr bwMode="auto">
          <a:xfrm>
            <a:off x="755327" y="980728"/>
            <a:ext cx="7993137" cy="5113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42913" indent="-442913">
              <a:defRPr>
                <a:solidFill>
                  <a:schemeClr val="tx1"/>
                </a:solidFill>
                <a:latin typeface="Arial" charset="0"/>
              </a:defRPr>
            </a:lvl1pPr>
            <a:lvl2pPr marL="6223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Comissão Nacional de Energia Nuclear (CNEN)</a:t>
            </a:r>
          </a:p>
          <a:p>
            <a:pPr lvl="1"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Permanente, com fiscais residentes</a:t>
            </a:r>
          </a:p>
          <a:p>
            <a:pPr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Instituto Brasileiro do Meio Ambiente (IBAMA)</a:t>
            </a:r>
          </a:p>
          <a:p>
            <a:pPr lvl="1"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Fiscalizações periódicas</a:t>
            </a:r>
          </a:p>
          <a:p>
            <a:pPr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Agência Internacional de Energia Atômica (IAEA)</a:t>
            </a:r>
          </a:p>
          <a:p>
            <a:pPr lvl="1"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Missões periódicas</a:t>
            </a:r>
          </a:p>
          <a:p>
            <a:pPr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Associação Mundial dos Operadores Nucleares (WANO)</a:t>
            </a:r>
          </a:p>
          <a:p>
            <a:pPr lvl="1"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Missões periódicas</a:t>
            </a:r>
          </a:p>
          <a:p>
            <a:pPr lvl="2"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Segurança operacional</a:t>
            </a:r>
          </a:p>
          <a:p>
            <a:pPr lvl="2"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Segurança corporativa</a:t>
            </a:r>
          </a:p>
          <a:p>
            <a:pPr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Instituto de Resseguros do Brasil (IRB)</a:t>
            </a:r>
          </a:p>
          <a:p>
            <a:pPr lvl="1" eaLnBrk="0" hangingPunct="0">
              <a:spcAft>
                <a:spcPts val="1000"/>
              </a:spcAft>
              <a:buFont typeface="Wingdings" pitchFamily="2" charset="2"/>
              <a:buChar char="ü"/>
            </a:pPr>
            <a:r>
              <a:rPr lang="pt-BR" altLang="pt-BR" sz="2000" dirty="0" smtClean="0">
                <a:solidFill>
                  <a:schemeClr val="accent2"/>
                </a:solidFill>
                <a:effectLst>
                  <a:outerShdw blurRad="38100" dist="38100" dir="2700000" algn="tl">
                    <a:srgbClr val="C0C0C0"/>
                  </a:outerShdw>
                </a:effectLst>
                <a:latin typeface="Verdana" pitchFamily="34" charset="0"/>
              </a:rPr>
              <a:t>Inspeções anuais</a:t>
            </a:r>
            <a:endParaRPr lang="pt-BR" altLang="pt-BR" sz="2000" dirty="0">
              <a:solidFill>
                <a:schemeClr val="accent2"/>
              </a:solidFill>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xmlns="" val="144748281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pt-BR" altLang="pt-BR" smtClean="0"/>
          </a:p>
        </p:txBody>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pt-BR" altLang="pt-BR" smtClean="0"/>
          </a:p>
        </p:txBody>
      </p:sp>
      <p:pic>
        <p:nvPicPr>
          <p:cNvPr id="14340" name="Picture 4" descr="ppt-fundo-grafismo-0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341" name="Grupo 4"/>
          <p:cNvGrpSpPr>
            <a:grpSpLocks/>
          </p:cNvGrpSpPr>
          <p:nvPr/>
        </p:nvGrpSpPr>
        <p:grpSpPr bwMode="auto">
          <a:xfrm>
            <a:off x="250825" y="317500"/>
            <a:ext cx="6602413" cy="4479925"/>
            <a:chOff x="395288" y="244475"/>
            <a:chExt cx="5834062" cy="3905250"/>
          </a:xfrm>
        </p:grpSpPr>
        <p:pic>
          <p:nvPicPr>
            <p:cNvPr id="1435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244475"/>
              <a:ext cx="5834062"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60" name="Text Box 6"/>
            <p:cNvSpPr txBox="1">
              <a:spLocks noChangeArrowheads="1"/>
            </p:cNvSpPr>
            <p:nvPr/>
          </p:nvSpPr>
          <p:spPr bwMode="auto">
            <a:xfrm>
              <a:off x="3421063" y="3089275"/>
              <a:ext cx="2521319" cy="241466"/>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sz="1200" b="1" u="none"/>
                <a:t>Acidente com danos ao combustível</a:t>
              </a:r>
            </a:p>
          </p:txBody>
        </p:sp>
        <p:sp>
          <p:nvSpPr>
            <p:cNvPr id="14361" name="Text Box 7"/>
            <p:cNvSpPr txBox="1">
              <a:spLocks noChangeArrowheads="1"/>
            </p:cNvSpPr>
            <p:nvPr/>
          </p:nvSpPr>
          <p:spPr bwMode="auto">
            <a:xfrm>
              <a:off x="3421064" y="3305175"/>
              <a:ext cx="2512821" cy="241466"/>
            </a:xfrm>
            <a:prstGeom prst="rect">
              <a:avLst/>
            </a:prstGeom>
            <a:solidFill>
              <a:srgbClr val="CCEC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sz="1200" b="1" u="none"/>
                <a:t>Acidente sem danos ao combustível</a:t>
              </a:r>
            </a:p>
          </p:txBody>
        </p:sp>
        <p:sp>
          <p:nvSpPr>
            <p:cNvPr id="14362" name="Text Box 8"/>
            <p:cNvSpPr txBox="1">
              <a:spLocks noChangeArrowheads="1"/>
            </p:cNvSpPr>
            <p:nvPr/>
          </p:nvSpPr>
          <p:spPr bwMode="auto">
            <a:xfrm>
              <a:off x="3421064" y="3500438"/>
              <a:ext cx="2505740" cy="241466"/>
            </a:xfrm>
            <a:prstGeom prst="rect">
              <a:avLst/>
            </a:prstGeom>
            <a:solidFill>
              <a:srgbClr val="CCEC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sz="1200" b="1" u="none"/>
                <a:t>Seguro                                                 </a:t>
              </a:r>
            </a:p>
          </p:txBody>
        </p:sp>
        <p:sp>
          <p:nvSpPr>
            <p:cNvPr id="14363" name="Text Box 9"/>
            <p:cNvSpPr txBox="1">
              <a:spLocks noChangeArrowheads="1"/>
            </p:cNvSpPr>
            <p:nvPr/>
          </p:nvSpPr>
          <p:spPr bwMode="auto">
            <a:xfrm>
              <a:off x="3395663" y="3730625"/>
              <a:ext cx="2480246" cy="241466"/>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sz="1200" b="1" u="none"/>
                <a:t>Seguro (não afetado)                         </a:t>
              </a:r>
            </a:p>
          </p:txBody>
        </p:sp>
      </p:grpSp>
      <p:sp>
        <p:nvSpPr>
          <p:cNvPr id="11" name="Rectangle 10"/>
          <p:cNvSpPr>
            <a:spLocks noChangeArrowheads="1"/>
          </p:cNvSpPr>
          <p:nvPr/>
        </p:nvSpPr>
        <p:spPr bwMode="auto">
          <a:xfrm>
            <a:off x="231775" y="268288"/>
            <a:ext cx="3097213" cy="863600"/>
          </a:xfrm>
          <a:prstGeom prst="rect">
            <a:avLst/>
          </a:prstGeom>
          <a:solidFill>
            <a:schemeClr val="accent5"/>
          </a:solidFill>
          <a:ln w="9525">
            <a:solidFill>
              <a:srgbClr val="0033CC"/>
            </a:solidFill>
            <a:miter lim="800000"/>
            <a:headEnd/>
            <a:tailEnd/>
          </a:ln>
          <a:effectLst/>
        </p:spPr>
        <p:txBody>
          <a:bodyPr wrap="none" anchor="ctr"/>
          <a:lstStyle/>
          <a:p>
            <a:pPr algn="ctr">
              <a:defRPr/>
            </a:pPr>
            <a:r>
              <a:rPr lang="pt-BR" b="1" u="none" dirty="0">
                <a:solidFill>
                  <a:srgbClr val="0033CC"/>
                </a:solidFill>
                <a:cs typeface="Arial" charset="0"/>
              </a:rPr>
              <a:t>54 REATORES NUCLEARES</a:t>
            </a:r>
          </a:p>
          <a:p>
            <a:pPr algn="ctr">
              <a:defRPr/>
            </a:pPr>
            <a:r>
              <a:rPr lang="pt-BR" b="1" u="none" dirty="0">
                <a:solidFill>
                  <a:srgbClr val="0033CC"/>
                </a:solidFill>
                <a:cs typeface="Arial" charset="0"/>
              </a:rPr>
              <a:t>EM OPERAÇÃO NO JAPÃO</a:t>
            </a:r>
          </a:p>
        </p:txBody>
      </p:sp>
      <p:pic>
        <p:nvPicPr>
          <p:cNvPr id="14343" name="Picture 4" descr="tokai-1-and-2-nuke-palnt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59563" y="4941888"/>
            <a:ext cx="2339975"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344" name="Grupo 23"/>
          <p:cNvGrpSpPr>
            <a:grpSpLocks/>
          </p:cNvGrpSpPr>
          <p:nvPr/>
        </p:nvGrpSpPr>
        <p:grpSpPr bwMode="auto">
          <a:xfrm>
            <a:off x="6915150" y="3213100"/>
            <a:ext cx="2171700" cy="1584325"/>
            <a:chOff x="5615608" y="1628800"/>
            <a:chExt cx="1883484" cy="1491456"/>
          </a:xfrm>
        </p:grpSpPr>
        <p:pic>
          <p:nvPicPr>
            <p:cNvPr id="14357" name="Picture 6" descr="fukushima-nuclear-reactors-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15608" y="1628800"/>
              <a:ext cx="1883484" cy="1491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58" name="Rectangle 9"/>
            <p:cNvSpPr>
              <a:spLocks noChangeArrowheads="1"/>
            </p:cNvSpPr>
            <p:nvPr/>
          </p:nvSpPr>
          <p:spPr bwMode="auto">
            <a:xfrm>
              <a:off x="6385658" y="2726918"/>
              <a:ext cx="1049588" cy="347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b="1" u="none">
                  <a:solidFill>
                    <a:schemeClr val="bg1"/>
                  </a:solidFill>
                </a:rPr>
                <a:t>Onagawa</a:t>
              </a:r>
            </a:p>
          </p:txBody>
        </p:sp>
      </p:grpSp>
      <p:pic>
        <p:nvPicPr>
          <p:cNvPr id="14345" name="Picture 5" descr="Onagawa-Plan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0825" y="4868863"/>
            <a:ext cx="3127375"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6" name="Rectangle 10"/>
          <p:cNvSpPr>
            <a:spLocks noChangeArrowheads="1"/>
          </p:cNvSpPr>
          <p:nvPr/>
        </p:nvSpPr>
        <p:spPr bwMode="auto">
          <a:xfrm>
            <a:off x="1403350" y="6381750"/>
            <a:ext cx="203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b="1" u="none">
                <a:solidFill>
                  <a:schemeClr val="bg1"/>
                </a:solidFill>
              </a:rPr>
              <a:t>Fukushima Daini</a:t>
            </a:r>
          </a:p>
        </p:txBody>
      </p:sp>
      <p:sp>
        <p:nvSpPr>
          <p:cNvPr id="14347" name="Rectangle 11"/>
          <p:cNvSpPr>
            <a:spLocks noChangeArrowheads="1"/>
          </p:cNvSpPr>
          <p:nvPr/>
        </p:nvSpPr>
        <p:spPr bwMode="auto">
          <a:xfrm>
            <a:off x="8101013" y="5084763"/>
            <a:ext cx="7699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b="1" u="none">
                <a:solidFill>
                  <a:schemeClr val="accent2"/>
                </a:solidFill>
              </a:rPr>
              <a:t>Tokai</a:t>
            </a:r>
          </a:p>
        </p:txBody>
      </p:sp>
      <p:pic>
        <p:nvPicPr>
          <p:cNvPr id="14348" name="Picture 17" descr="C:\Users\Harter\Desktop\Fukushima\fukushima2.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92500" y="4868863"/>
            <a:ext cx="3024188" cy="183515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14349" name="CaixaDeTexto 22"/>
          <p:cNvSpPr txBox="1">
            <a:spLocks noChangeArrowheads="1"/>
          </p:cNvSpPr>
          <p:nvPr/>
        </p:nvSpPr>
        <p:spPr bwMode="auto">
          <a:xfrm>
            <a:off x="3563938" y="6381750"/>
            <a:ext cx="2968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r" eaLnBrk="1" hangingPunct="1"/>
            <a:r>
              <a:rPr lang="pt-BR" altLang="pt-BR" b="1" i="1" u="none">
                <a:solidFill>
                  <a:schemeClr val="bg1"/>
                </a:solidFill>
              </a:rPr>
              <a:t>Fukushima Daiichi</a:t>
            </a:r>
          </a:p>
        </p:txBody>
      </p:sp>
      <p:sp>
        <p:nvSpPr>
          <p:cNvPr id="28" name="Retângulo 27"/>
          <p:cNvSpPr/>
          <p:nvPr/>
        </p:nvSpPr>
        <p:spPr>
          <a:xfrm>
            <a:off x="3419475" y="3573463"/>
            <a:ext cx="3455988" cy="10795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u="none" dirty="0">
                <a:solidFill>
                  <a:srgbClr val="0033CC"/>
                </a:solidFill>
              </a:rPr>
              <a:t>15 reatores na área diretamente afetada pelo </a:t>
            </a:r>
            <a:r>
              <a:rPr lang="pt-BR" sz="2000" b="1" u="none" dirty="0" smtClean="0">
                <a:solidFill>
                  <a:srgbClr val="0033CC"/>
                </a:solidFill>
              </a:rPr>
              <a:t>terremoto e tsunami </a:t>
            </a:r>
            <a:endParaRPr lang="pt-BR" sz="2000" b="1" u="none" dirty="0">
              <a:solidFill>
                <a:srgbClr val="0033CC"/>
              </a:solidFill>
            </a:endParaRPr>
          </a:p>
        </p:txBody>
      </p:sp>
      <p:sp>
        <p:nvSpPr>
          <p:cNvPr id="14351" name="CaixaDeTexto 21"/>
          <p:cNvSpPr txBox="1">
            <a:spLocks noChangeArrowheads="1"/>
          </p:cNvSpPr>
          <p:nvPr/>
        </p:nvSpPr>
        <p:spPr bwMode="auto">
          <a:xfrm>
            <a:off x="6084888" y="2276475"/>
            <a:ext cx="2951162" cy="739775"/>
          </a:xfrm>
          <a:prstGeom prst="rect">
            <a:avLst/>
          </a:prstGeom>
          <a:solidFill>
            <a:schemeClr val="bg1"/>
          </a:solidFill>
          <a:ln w="9525">
            <a:solidFill>
              <a:schemeClr val="tx1"/>
            </a:solidFill>
            <a:miter lim="800000"/>
            <a:headEnd/>
            <a:tailEnd/>
          </a:ln>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sz="1400" b="1" u="none"/>
              <a:t>Fukushima Daiichi</a:t>
            </a:r>
          </a:p>
          <a:p>
            <a:pPr eaLnBrk="1" hangingPunct="1"/>
            <a:r>
              <a:rPr lang="pt-BR" altLang="pt-BR" sz="1400" u="none"/>
              <a:t>Unidades 1, 2 e 3 em operação;</a:t>
            </a:r>
          </a:p>
          <a:p>
            <a:pPr eaLnBrk="1" hangingPunct="1"/>
            <a:r>
              <a:rPr lang="pt-BR" altLang="pt-BR" sz="1400" u="none"/>
              <a:t>Unidades 4, 5 e 6 paradas.</a:t>
            </a:r>
          </a:p>
        </p:txBody>
      </p:sp>
      <p:cxnSp>
        <p:nvCxnSpPr>
          <p:cNvPr id="27" name="Conector de seta reta 26"/>
          <p:cNvCxnSpPr/>
          <p:nvPr/>
        </p:nvCxnSpPr>
        <p:spPr>
          <a:xfrm>
            <a:off x="5865813" y="2613025"/>
            <a:ext cx="2159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Elipse 23"/>
          <p:cNvSpPr/>
          <p:nvPr/>
        </p:nvSpPr>
        <p:spPr>
          <a:xfrm>
            <a:off x="2555875" y="4941888"/>
            <a:ext cx="720725" cy="503237"/>
          </a:xfrm>
          <a:prstGeom prst="ellipse">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u="none" dirty="0"/>
              <a:t>ok</a:t>
            </a:r>
          </a:p>
        </p:txBody>
      </p:sp>
      <p:sp>
        <p:nvSpPr>
          <p:cNvPr id="25" name="Elipse 24"/>
          <p:cNvSpPr/>
          <p:nvPr/>
        </p:nvSpPr>
        <p:spPr>
          <a:xfrm>
            <a:off x="8243888" y="3284538"/>
            <a:ext cx="720725" cy="504825"/>
          </a:xfrm>
          <a:prstGeom prst="ellipse">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u="none" dirty="0"/>
              <a:t>ok</a:t>
            </a:r>
          </a:p>
        </p:txBody>
      </p:sp>
      <p:sp>
        <p:nvSpPr>
          <p:cNvPr id="26" name="Elipse 25"/>
          <p:cNvSpPr/>
          <p:nvPr/>
        </p:nvSpPr>
        <p:spPr>
          <a:xfrm>
            <a:off x="6659563" y="5084763"/>
            <a:ext cx="720725" cy="504825"/>
          </a:xfrm>
          <a:prstGeom prst="ellipse">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u="none" dirty="0"/>
              <a:t>ok</a:t>
            </a:r>
          </a:p>
        </p:txBody>
      </p:sp>
      <p:pic>
        <p:nvPicPr>
          <p:cNvPr id="14356" name="Picture 2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24525" y="4941888"/>
            <a:ext cx="711200"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8070032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8"/>
          <p:cNvSpPr txBox="1">
            <a:spLocks noChangeArrowheads="1"/>
          </p:cNvSpPr>
          <p:nvPr/>
        </p:nvSpPr>
        <p:spPr bwMode="auto">
          <a:xfrm>
            <a:off x="396875" y="188640"/>
            <a:ext cx="84963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sz="2400" b="1" u="none">
                <a:solidFill>
                  <a:srgbClr val="0033CC"/>
                </a:solidFill>
              </a:rPr>
              <a:t>Avaliação da Segurança das Usinas da CNAAA em Consideração das Condições do Acidente de Fukushima</a:t>
            </a:r>
          </a:p>
        </p:txBody>
      </p:sp>
      <p:sp>
        <p:nvSpPr>
          <p:cNvPr id="26627" name="Text Box 7"/>
          <p:cNvSpPr txBox="1">
            <a:spLocks noChangeArrowheads="1"/>
          </p:cNvSpPr>
          <p:nvPr/>
        </p:nvSpPr>
        <p:spPr bwMode="auto">
          <a:xfrm>
            <a:off x="395288" y="1172890"/>
            <a:ext cx="8351837" cy="132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buFontTx/>
              <a:buChar char="-"/>
            </a:pPr>
            <a:r>
              <a:rPr lang="pt-BR" altLang="pt-BR" u="none"/>
              <a:t> Resolução de Diretoria constituindo </a:t>
            </a:r>
            <a:r>
              <a:rPr lang="pt-BR" altLang="pt-BR" b="1" u="none"/>
              <a:t>Comitê de Acompanhamento e Avaliação do Acidente</a:t>
            </a:r>
            <a:r>
              <a:rPr lang="pt-BR" altLang="pt-BR" u="none"/>
              <a:t> (CGE 013/11 de 16/03/2011) </a:t>
            </a:r>
            <a:r>
              <a:rPr lang="pt-BR" altLang="pt-BR" u="none">
                <a:solidFill>
                  <a:srgbClr val="FF0000"/>
                </a:solidFill>
              </a:rPr>
              <a:t>(5 dias após !!!)</a:t>
            </a:r>
          </a:p>
          <a:p>
            <a:pPr eaLnBrk="1" hangingPunct="1">
              <a:spcBef>
                <a:spcPct val="50000"/>
              </a:spcBef>
              <a:buFontTx/>
              <a:buChar char="-"/>
            </a:pPr>
            <a:r>
              <a:rPr lang="pt-BR" altLang="pt-BR" u="none"/>
              <a:t> constituição de um </a:t>
            </a:r>
            <a:r>
              <a:rPr lang="pt-BR" altLang="pt-BR" b="1" u="none"/>
              <a:t>Grupo de Especialistas</a:t>
            </a:r>
            <a:r>
              <a:rPr lang="pt-BR" altLang="pt-BR" u="none"/>
              <a:t> e engajamento imediato nas iniciativas internacionais de avaliação de segurança das unidades em operação; </a:t>
            </a:r>
          </a:p>
        </p:txBody>
      </p:sp>
      <p:sp>
        <p:nvSpPr>
          <p:cNvPr id="26628" name="Rectangle 19"/>
          <p:cNvSpPr>
            <a:spLocks noChangeArrowheads="1"/>
          </p:cNvSpPr>
          <p:nvPr/>
        </p:nvSpPr>
        <p:spPr bwMode="auto">
          <a:xfrm>
            <a:off x="5508625" y="4692378"/>
            <a:ext cx="3313113" cy="1008062"/>
          </a:xfrm>
          <a:prstGeom prst="rect">
            <a:avLst/>
          </a:prstGeom>
          <a:solidFill>
            <a:srgbClr val="0000CC"/>
          </a:solidFill>
          <a:ln w="9525">
            <a:solidFill>
              <a:schemeClr val="tx1"/>
            </a:solidFill>
            <a:miter lim="800000"/>
            <a:headEnd/>
            <a:tailEnd/>
          </a:ln>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sz="1400" b="1" u="none">
                <a:solidFill>
                  <a:schemeClr val="bg1"/>
                </a:solidFill>
              </a:rPr>
              <a:t>Stress Test</a:t>
            </a:r>
          </a:p>
          <a:p>
            <a:pPr eaLnBrk="1" hangingPunct="1"/>
            <a:r>
              <a:rPr lang="pt-BR" altLang="pt-BR" sz="1400" u="none">
                <a:solidFill>
                  <a:schemeClr val="bg1"/>
                </a:solidFill>
              </a:rPr>
              <a:t>Avaliação das condições existentes</a:t>
            </a:r>
          </a:p>
          <a:p>
            <a:pPr eaLnBrk="1" hangingPunct="1"/>
            <a:r>
              <a:rPr lang="pt-BR" altLang="pt-BR" sz="1400" u="none">
                <a:solidFill>
                  <a:schemeClr val="bg1"/>
                </a:solidFill>
              </a:rPr>
              <a:t>nas plantas para enfrentar acidentes</a:t>
            </a:r>
          </a:p>
          <a:p>
            <a:pPr eaLnBrk="1" hangingPunct="1"/>
            <a:r>
              <a:rPr lang="pt-BR" altLang="pt-BR" sz="1400" u="none">
                <a:solidFill>
                  <a:schemeClr val="bg1"/>
                </a:solidFill>
              </a:rPr>
              <a:t>além das bases de projeto</a:t>
            </a:r>
          </a:p>
        </p:txBody>
      </p:sp>
      <p:sp>
        <p:nvSpPr>
          <p:cNvPr id="26629" name="Rectangle 18"/>
          <p:cNvSpPr>
            <a:spLocks noChangeArrowheads="1"/>
          </p:cNvSpPr>
          <p:nvPr/>
        </p:nvSpPr>
        <p:spPr bwMode="auto">
          <a:xfrm>
            <a:off x="5508625" y="2965178"/>
            <a:ext cx="3313113" cy="1366837"/>
          </a:xfrm>
          <a:prstGeom prst="rect">
            <a:avLst/>
          </a:prstGeom>
          <a:solidFill>
            <a:srgbClr val="0066FF"/>
          </a:solidFill>
          <a:ln w="9525">
            <a:solidFill>
              <a:schemeClr val="tx1"/>
            </a:solidFill>
            <a:miter lim="800000"/>
            <a:headEnd/>
            <a:tailEnd/>
          </a:ln>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sz="1400" b="1" u="none">
                <a:solidFill>
                  <a:schemeClr val="bg1"/>
                </a:solidFill>
              </a:rPr>
              <a:t>SOER/WANO</a:t>
            </a:r>
          </a:p>
          <a:p>
            <a:pPr eaLnBrk="1" hangingPunct="1"/>
            <a:r>
              <a:rPr lang="pt-BR" altLang="pt-BR" sz="1400" u="none">
                <a:solidFill>
                  <a:schemeClr val="bg1"/>
                </a:solidFill>
              </a:rPr>
              <a:t>Verificação do nível de </a:t>
            </a:r>
          </a:p>
          <a:p>
            <a:pPr eaLnBrk="1" hangingPunct="1"/>
            <a:r>
              <a:rPr lang="pt-BR" altLang="pt-BR" sz="1400" u="none">
                <a:solidFill>
                  <a:schemeClr val="bg1"/>
                </a:solidFill>
              </a:rPr>
              <a:t>prontidão das usinas para enfrentar</a:t>
            </a:r>
          </a:p>
          <a:p>
            <a:pPr eaLnBrk="1" hangingPunct="1"/>
            <a:r>
              <a:rPr lang="pt-BR" altLang="pt-BR" sz="1400" u="none">
                <a:solidFill>
                  <a:schemeClr val="bg1"/>
                </a:solidFill>
              </a:rPr>
              <a:t>acidentes além das bases de projeto</a:t>
            </a:r>
          </a:p>
        </p:txBody>
      </p:sp>
      <p:pic>
        <p:nvPicPr>
          <p:cNvPr id="26630" name="Picture 13" descr="http://t2.gstatic.com/images?q=tbn:04HK_3BmDJBkiM:http://www.topnews.in/files/euflag.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9575" y="4405040"/>
            <a:ext cx="790575" cy="531813"/>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26631" name="Picture 8" descr="WANOjustswoosh"/>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50075" y="2531790"/>
            <a:ext cx="1873250" cy="7334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26632" name="Text Box 9"/>
          <p:cNvSpPr txBox="1">
            <a:spLocks noChangeArrowheads="1"/>
          </p:cNvSpPr>
          <p:nvPr/>
        </p:nvSpPr>
        <p:spPr bwMode="auto">
          <a:xfrm>
            <a:off x="395288" y="2715940"/>
            <a:ext cx="4897437"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u="none"/>
              <a:t>- participação de representantes da Empresa em </a:t>
            </a:r>
            <a:r>
              <a:rPr lang="pt-BR" altLang="pt-BR" b="1" u="none"/>
              <a:t>audiências públicas</a:t>
            </a:r>
            <a:r>
              <a:rPr lang="pt-BR" altLang="pt-BR" u="none"/>
              <a:t> (Congresso Nacional, ALERJ e CMAR);</a:t>
            </a:r>
          </a:p>
          <a:p>
            <a:pPr eaLnBrk="1" hangingPunct="1">
              <a:spcBef>
                <a:spcPct val="50000"/>
              </a:spcBef>
              <a:buFontTx/>
              <a:buChar char="-"/>
            </a:pPr>
            <a:r>
              <a:rPr lang="pt-BR" altLang="pt-BR" u="none"/>
              <a:t> apresentações a diferentes </a:t>
            </a:r>
            <a:r>
              <a:rPr lang="pt-BR" altLang="pt-BR" b="1" u="none"/>
              <a:t>órgãos de governo e do setor elétrico</a:t>
            </a:r>
            <a:r>
              <a:rPr lang="pt-BR" altLang="pt-BR" u="none"/>
              <a:t> (MME/CMSE, ONS, BNDES);</a:t>
            </a:r>
          </a:p>
          <a:p>
            <a:pPr eaLnBrk="1" hangingPunct="1">
              <a:spcBef>
                <a:spcPct val="50000"/>
              </a:spcBef>
              <a:buFontTx/>
              <a:buChar char="-"/>
            </a:pPr>
            <a:r>
              <a:rPr lang="pt-BR" altLang="pt-BR" u="none"/>
              <a:t> apresentações em </a:t>
            </a:r>
            <a:r>
              <a:rPr lang="pt-BR" altLang="pt-BR" b="1" u="none"/>
              <a:t>congressos e seminários no país e no exterior</a:t>
            </a:r>
            <a:r>
              <a:rPr lang="pt-BR" altLang="pt-BR" u="none"/>
              <a:t> (Energy Summit, ERIAC, WANO, Seminário para Jornalistas, IAEA, EPRI, etc...)</a:t>
            </a:r>
          </a:p>
        </p:txBody>
      </p:sp>
    </p:spTree>
    <p:extLst>
      <p:ext uri="{BB962C8B-B14F-4D97-AF65-F5344CB8AC3E}">
        <p14:creationId xmlns:p14="http://schemas.microsoft.com/office/powerpoint/2010/main" xmlns="" val="258700855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692150"/>
            <a:ext cx="6408738" cy="56467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9699" name="CaixaDeTexto 8"/>
          <p:cNvSpPr txBox="1">
            <a:spLocks noChangeArrowheads="1"/>
          </p:cNvSpPr>
          <p:nvPr/>
        </p:nvSpPr>
        <p:spPr bwMode="auto">
          <a:xfrm>
            <a:off x="2195513" y="3614738"/>
            <a:ext cx="6732587" cy="2622550"/>
          </a:xfrm>
          <a:prstGeom prst="rect">
            <a:avLst/>
          </a:prstGeom>
          <a:solidFill>
            <a:schemeClr val="bg1"/>
          </a:solidFill>
          <a:ln w="9525">
            <a:solidFill>
              <a:schemeClr val="tx1"/>
            </a:solidFill>
            <a:miter lim="800000"/>
            <a:headEnd/>
            <a:tailEnd/>
          </a:ln>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45000"/>
              </a:spcBef>
            </a:pPr>
            <a:r>
              <a:rPr lang="pt-BR" altLang="pt-BR" sz="2400" u="none"/>
              <a:t>Consolidação do programa de estudos, avaliações e projetos, previstos ou em curso;</a:t>
            </a:r>
          </a:p>
          <a:p>
            <a:pPr eaLnBrk="1" hangingPunct="1">
              <a:spcBef>
                <a:spcPct val="45000"/>
              </a:spcBef>
            </a:pPr>
            <a:r>
              <a:rPr lang="pt-BR" altLang="pt-BR" sz="2400" u="none"/>
              <a:t>Avaliação comparativa CNAAA x Fukushima;</a:t>
            </a:r>
          </a:p>
          <a:p>
            <a:pPr eaLnBrk="1" hangingPunct="1">
              <a:spcBef>
                <a:spcPct val="45000"/>
              </a:spcBef>
            </a:pPr>
            <a:r>
              <a:rPr lang="pt-BR" altLang="pt-BR" sz="2400" u="none"/>
              <a:t>Análise preliminar de comportamento das unidades da CNAAA para eventos de perda de suprimento de energia elétrica e de fonte fria;</a:t>
            </a:r>
          </a:p>
        </p:txBody>
      </p:sp>
      <p:sp>
        <p:nvSpPr>
          <p:cNvPr id="29700" name="CaixaDeTexto 27"/>
          <p:cNvSpPr txBox="1">
            <a:spLocks noChangeArrowheads="1"/>
          </p:cNvSpPr>
          <p:nvPr/>
        </p:nvSpPr>
        <p:spPr bwMode="auto">
          <a:xfrm>
            <a:off x="6877050" y="765175"/>
            <a:ext cx="208915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r>
              <a:rPr lang="pt-BR" altLang="pt-BR" sz="2000" b="1" u="none">
                <a:solidFill>
                  <a:srgbClr val="0000FF"/>
                </a:solidFill>
              </a:rPr>
              <a:t>Submetido à CNEN em Agosto de 2011</a:t>
            </a:r>
          </a:p>
        </p:txBody>
      </p:sp>
      <p:sp>
        <p:nvSpPr>
          <p:cNvPr id="29701" name="Text Box 26"/>
          <p:cNvSpPr txBox="1">
            <a:spLocks noChangeArrowheads="1"/>
          </p:cNvSpPr>
          <p:nvPr/>
        </p:nvSpPr>
        <p:spPr bwMode="auto">
          <a:xfrm>
            <a:off x="179388" y="0"/>
            <a:ext cx="896461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sz="2800" b="1" u="none">
                <a:solidFill>
                  <a:schemeClr val="bg1"/>
                </a:solidFill>
              </a:rPr>
              <a:t>Relatório de Avaliação Preliminar</a:t>
            </a:r>
          </a:p>
        </p:txBody>
      </p:sp>
      <p:pic>
        <p:nvPicPr>
          <p:cNvPr id="29702" name="Picture 2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5825" y="2060575"/>
            <a:ext cx="1212850"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318713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75"/>
          <p:cNvSpPr txBox="1">
            <a:spLocks noChangeArrowheads="1"/>
          </p:cNvSpPr>
          <p:nvPr/>
        </p:nvSpPr>
        <p:spPr bwMode="auto">
          <a:xfrm>
            <a:off x="531813" y="692150"/>
            <a:ext cx="7927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pt-BR" altLang="pt-BR" sz="2400" b="1" u="none"/>
              <a:t>Ofício n</a:t>
            </a:r>
            <a:r>
              <a:rPr lang="pt-BR" altLang="pt-BR" sz="2400" b="1" u="none" baseline="30000"/>
              <a:t>o</a:t>
            </a:r>
            <a:r>
              <a:rPr lang="pt-BR" altLang="pt-BR" sz="2400" b="1" u="none"/>
              <a:t> 012/12 – CGRC/CNEN (Janeiro de 2012)</a:t>
            </a:r>
          </a:p>
        </p:txBody>
      </p:sp>
      <p:pic>
        <p:nvPicPr>
          <p:cNvPr id="45059" name="Picture 7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063" y="1196975"/>
            <a:ext cx="7850187" cy="35099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45060" name="Picture 78" descr="xxxxxx">
            <a:hlinkClick r:id="rId4" tooltip="Star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1" name="Picture 82" descr="European Commission 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19813" y="4665663"/>
            <a:ext cx="2589212" cy="164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2" name="Picture 86" descr="xxxxxx">
            <a:hlinkClick r:id="rId4" tooltip="Star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3" name="Picture 88" descr="xxxxxx">
            <a:hlinkClick r:id="rId4" tooltip="Star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4" name="Text Box 94"/>
          <p:cNvSpPr txBox="1">
            <a:spLocks noChangeArrowheads="1"/>
          </p:cNvSpPr>
          <p:nvPr/>
        </p:nvSpPr>
        <p:spPr bwMode="auto">
          <a:xfrm>
            <a:off x="973138" y="3940175"/>
            <a:ext cx="38877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b="1" u="none">
                <a:solidFill>
                  <a:srgbClr val="000099"/>
                </a:solidFill>
              </a:rPr>
              <a:t>(baseada na Especificação dos Stress Tests da WENRA)</a:t>
            </a:r>
          </a:p>
        </p:txBody>
      </p:sp>
      <p:sp>
        <p:nvSpPr>
          <p:cNvPr id="45065" name="Text Box 9"/>
          <p:cNvSpPr txBox="1">
            <a:spLocks noChangeArrowheads="1"/>
          </p:cNvSpPr>
          <p:nvPr/>
        </p:nvSpPr>
        <p:spPr bwMode="auto">
          <a:xfrm>
            <a:off x="3743325" y="4941888"/>
            <a:ext cx="252095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sz="2000" u="none">
                <a:solidFill>
                  <a:srgbClr val="0000CC"/>
                </a:solidFill>
              </a:rPr>
              <a:t>Especificação da WENRA adotada por todos os países da Europa</a:t>
            </a:r>
          </a:p>
        </p:txBody>
      </p:sp>
      <p:sp>
        <p:nvSpPr>
          <p:cNvPr id="45066" name="AutoShape 10"/>
          <p:cNvSpPr>
            <a:spLocks noChangeArrowheads="1"/>
          </p:cNvSpPr>
          <p:nvPr/>
        </p:nvSpPr>
        <p:spPr bwMode="auto">
          <a:xfrm rot="5400000">
            <a:off x="2447926" y="4724400"/>
            <a:ext cx="1008062" cy="1296987"/>
          </a:xfrm>
          <a:custGeom>
            <a:avLst/>
            <a:gdLst>
              <a:gd name="T0" fmla="*/ 748486 w 21600"/>
              <a:gd name="T1" fmla="*/ 0 h 21600"/>
              <a:gd name="T2" fmla="*/ 488910 w 21600"/>
              <a:gd name="T3" fmla="*/ 370542 h 21600"/>
              <a:gd name="T4" fmla="*/ 287998 w 21600"/>
              <a:gd name="T5" fmla="*/ 629039 h 21600"/>
              <a:gd name="T6" fmla="*/ 0 w 21600"/>
              <a:gd name="T7" fmla="*/ 963013 h 21600"/>
              <a:gd name="T8" fmla="*/ 287998 w 21600"/>
              <a:gd name="T9" fmla="*/ 1296987 h 21600"/>
              <a:gd name="T10" fmla="*/ 576042 w 21600"/>
              <a:gd name="T11" fmla="*/ 1111686 h 21600"/>
              <a:gd name="T12" fmla="*/ 864040 w 21600"/>
              <a:gd name="T13" fmla="*/ 741144 h 21600"/>
              <a:gd name="T14" fmla="*/ 1008062 w 21600"/>
              <a:gd name="T15" fmla="*/ 370542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747 w 21600"/>
              <a:gd name="T25" fmla="*/ 13562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038" y="0"/>
                </a:moveTo>
                <a:lnTo>
                  <a:pt x="10476" y="6171"/>
                </a:lnTo>
                <a:lnTo>
                  <a:pt x="13562" y="6171"/>
                </a:lnTo>
                <a:lnTo>
                  <a:pt x="13562" y="13562"/>
                </a:lnTo>
                <a:lnTo>
                  <a:pt x="6171" y="13562"/>
                </a:lnTo>
                <a:lnTo>
                  <a:pt x="6171" y="10476"/>
                </a:lnTo>
                <a:lnTo>
                  <a:pt x="0" y="16038"/>
                </a:lnTo>
                <a:lnTo>
                  <a:pt x="6171" y="21600"/>
                </a:lnTo>
                <a:lnTo>
                  <a:pt x="6171" y="18514"/>
                </a:lnTo>
                <a:lnTo>
                  <a:pt x="18514" y="18514"/>
                </a:lnTo>
                <a:lnTo>
                  <a:pt x="18514" y="6171"/>
                </a:lnTo>
                <a:lnTo>
                  <a:pt x="21600" y="6171"/>
                </a:lnTo>
                <a:lnTo>
                  <a:pt x="16038" y="0"/>
                </a:lnTo>
                <a:close/>
              </a:path>
            </a:pathLst>
          </a:custGeom>
          <a:solidFill>
            <a:srgbClr val="33CC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45067" name="Text Box 11"/>
          <p:cNvSpPr txBox="1">
            <a:spLocks noChangeArrowheads="1"/>
          </p:cNvSpPr>
          <p:nvPr/>
        </p:nvSpPr>
        <p:spPr bwMode="auto">
          <a:xfrm>
            <a:off x="395288" y="5229225"/>
            <a:ext cx="2124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pt-BR" altLang="pt-BR" sz="2400" i="1" u="none"/>
              <a:t>conformidade</a:t>
            </a:r>
          </a:p>
        </p:txBody>
      </p:sp>
      <p:sp>
        <p:nvSpPr>
          <p:cNvPr id="45068" name="Text Box 12"/>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sz="2400" b="1" u="none">
                <a:solidFill>
                  <a:schemeClr val="bg1"/>
                </a:solidFill>
              </a:rPr>
              <a:t>“Stress Tests”: previsto no Plano de Resposta a Fukushima</a:t>
            </a:r>
          </a:p>
        </p:txBody>
      </p:sp>
    </p:spTree>
    <p:extLst>
      <p:ext uri="{BB962C8B-B14F-4D97-AF65-F5344CB8AC3E}">
        <p14:creationId xmlns:p14="http://schemas.microsoft.com/office/powerpoint/2010/main" xmlns="" val="93551866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142875" y="117251"/>
            <a:ext cx="6516688"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sz="3200" b="1" u="none">
                <a:solidFill>
                  <a:srgbClr val="0000FF"/>
                </a:solidFill>
              </a:rPr>
              <a:t>Plano de Resposta a Fukushima</a:t>
            </a:r>
          </a:p>
          <a:p>
            <a:pPr eaLnBrk="1" hangingPunct="1"/>
            <a:r>
              <a:rPr lang="pt-BR" altLang="pt-BR" sz="2000" b="1" u="none">
                <a:solidFill>
                  <a:srgbClr val="0000FF"/>
                </a:solidFill>
              </a:rPr>
              <a:t>(encaminhado à CNEN em 05.12.2012)</a:t>
            </a:r>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041176"/>
            <a:ext cx="6481763" cy="4721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1" name="Text Box 5"/>
          <p:cNvSpPr txBox="1">
            <a:spLocks noChangeArrowheads="1"/>
          </p:cNvSpPr>
          <p:nvPr/>
        </p:nvSpPr>
        <p:spPr bwMode="auto">
          <a:xfrm>
            <a:off x="6877050" y="1053876"/>
            <a:ext cx="2087563" cy="1006475"/>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sz="2000" b="1" u="none">
                <a:solidFill>
                  <a:schemeClr val="bg1"/>
                </a:solidFill>
              </a:rPr>
              <a:t>56 Iniciativas, entre Estudos e Projetos</a:t>
            </a:r>
          </a:p>
        </p:txBody>
      </p:sp>
      <p:sp>
        <p:nvSpPr>
          <p:cNvPr id="12" name="Text Box 6"/>
          <p:cNvSpPr txBox="1">
            <a:spLocks noChangeArrowheads="1"/>
          </p:cNvSpPr>
          <p:nvPr/>
        </p:nvSpPr>
        <p:spPr bwMode="auto">
          <a:xfrm>
            <a:off x="6877050" y="3068414"/>
            <a:ext cx="2087563" cy="1616075"/>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sz="2000" b="1" u="none">
                <a:solidFill>
                  <a:schemeClr val="bg1"/>
                </a:solidFill>
              </a:rPr>
              <a:t>Investimentos da Ordem de  R$ 300 milhões entre 2011 e 2015</a:t>
            </a:r>
          </a:p>
        </p:txBody>
      </p:sp>
      <p:sp>
        <p:nvSpPr>
          <p:cNvPr id="13" name="Text Box 7"/>
          <p:cNvSpPr txBox="1">
            <a:spLocks noChangeArrowheads="1"/>
          </p:cNvSpPr>
          <p:nvPr/>
        </p:nvSpPr>
        <p:spPr bwMode="auto">
          <a:xfrm>
            <a:off x="6877050" y="4798789"/>
            <a:ext cx="2087563" cy="1006475"/>
          </a:xfrm>
          <a:prstGeom prst="rect">
            <a:avLst/>
          </a:prstGeom>
          <a:solidFill>
            <a:srgbClr val="99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sz="2000" b="1" u="none">
                <a:solidFill>
                  <a:schemeClr val="bg1"/>
                </a:solidFill>
              </a:rPr>
              <a:t>Priorização dentro da Organização</a:t>
            </a:r>
          </a:p>
        </p:txBody>
      </p:sp>
      <p:sp>
        <p:nvSpPr>
          <p:cNvPr id="14" name="Text Box 5"/>
          <p:cNvSpPr txBox="1">
            <a:spLocks noChangeArrowheads="1"/>
          </p:cNvSpPr>
          <p:nvPr/>
        </p:nvSpPr>
        <p:spPr bwMode="auto">
          <a:xfrm>
            <a:off x="6875463" y="2204814"/>
            <a:ext cx="2089150" cy="708025"/>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sz="2000" b="1" u="none">
                <a:solidFill>
                  <a:schemeClr val="bg1"/>
                </a:solidFill>
              </a:rPr>
              <a:t>Performance de Stress Test</a:t>
            </a:r>
          </a:p>
        </p:txBody>
      </p:sp>
    </p:spTree>
    <p:extLst>
      <p:ext uri="{BB962C8B-B14F-4D97-AF65-F5344CB8AC3E}">
        <p14:creationId xmlns:p14="http://schemas.microsoft.com/office/powerpoint/2010/main" xmlns="" val="130139194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620688"/>
            <a:ext cx="3808639" cy="51670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594957"/>
            <a:ext cx="3897875" cy="51927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2895024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971600" y="1844824"/>
            <a:ext cx="4038600" cy="4104456"/>
          </a:xfrm>
        </p:spPr>
        <p:txBody>
          <a:bodyPr/>
          <a:lstStyle/>
          <a:p>
            <a:pPr>
              <a:lnSpc>
                <a:spcPts val="3400"/>
              </a:lnSpc>
              <a:spcBef>
                <a:spcPts val="1200"/>
              </a:spcBef>
            </a:pPr>
            <a:r>
              <a:rPr lang="pt-BR" b="1" dirty="0">
                <a:solidFill>
                  <a:srgbClr val="FF0000"/>
                </a:solidFill>
              </a:rPr>
              <a:t>Não observância de normas </a:t>
            </a:r>
            <a:r>
              <a:rPr lang="pt-BR" b="1" dirty="0" smtClean="0">
                <a:solidFill>
                  <a:srgbClr val="FF0000"/>
                </a:solidFill>
              </a:rPr>
              <a:t>técnicas</a:t>
            </a:r>
          </a:p>
          <a:p>
            <a:pPr lvl="1">
              <a:spcBef>
                <a:spcPts val="600"/>
              </a:spcBef>
            </a:pPr>
            <a:r>
              <a:rPr lang="pt-BR" b="1" dirty="0" smtClean="0">
                <a:solidFill>
                  <a:srgbClr val="FF0000"/>
                </a:solidFill>
              </a:rPr>
              <a:t>Inexistência</a:t>
            </a:r>
          </a:p>
          <a:p>
            <a:pPr lvl="1">
              <a:spcBef>
                <a:spcPts val="600"/>
              </a:spcBef>
            </a:pPr>
            <a:r>
              <a:rPr lang="pt-BR" b="1" dirty="0" smtClean="0">
                <a:solidFill>
                  <a:srgbClr val="FF0000"/>
                </a:solidFill>
              </a:rPr>
              <a:t>Incompletude</a:t>
            </a:r>
          </a:p>
          <a:p>
            <a:pPr lvl="1">
              <a:spcBef>
                <a:spcPts val="600"/>
              </a:spcBef>
            </a:pPr>
            <a:r>
              <a:rPr lang="pt-BR" b="1" dirty="0" smtClean="0">
                <a:solidFill>
                  <a:srgbClr val="FF0000"/>
                </a:solidFill>
              </a:rPr>
              <a:t>Desconhecimento</a:t>
            </a:r>
          </a:p>
          <a:p>
            <a:pPr lvl="1">
              <a:spcBef>
                <a:spcPts val="600"/>
              </a:spcBef>
            </a:pPr>
            <a:r>
              <a:rPr lang="pt-BR" b="1" dirty="0" smtClean="0">
                <a:solidFill>
                  <a:srgbClr val="FF0000"/>
                </a:solidFill>
              </a:rPr>
              <a:t>Dolo </a:t>
            </a:r>
          </a:p>
          <a:p>
            <a:pPr lvl="1">
              <a:spcBef>
                <a:spcPts val="600"/>
              </a:spcBef>
              <a:spcAft>
                <a:spcPts val="600"/>
              </a:spcAft>
            </a:pPr>
            <a:r>
              <a:rPr lang="pt-BR" b="1" dirty="0" smtClean="0">
                <a:solidFill>
                  <a:srgbClr val="FF0000"/>
                </a:solidFill>
              </a:rPr>
              <a:t>Culpa</a:t>
            </a:r>
          </a:p>
          <a:p>
            <a:pPr lvl="2">
              <a:spcBef>
                <a:spcPts val="0"/>
              </a:spcBef>
            </a:pPr>
            <a:r>
              <a:rPr lang="pt-BR" b="1" dirty="0" smtClean="0">
                <a:solidFill>
                  <a:srgbClr val="FF0000"/>
                </a:solidFill>
              </a:rPr>
              <a:t>Negligência</a:t>
            </a:r>
          </a:p>
          <a:p>
            <a:pPr lvl="2">
              <a:spcBef>
                <a:spcPts val="0"/>
              </a:spcBef>
            </a:pPr>
            <a:r>
              <a:rPr lang="pt-BR" b="1" dirty="0" smtClean="0">
                <a:solidFill>
                  <a:srgbClr val="FF0000"/>
                </a:solidFill>
              </a:rPr>
              <a:t>Imperícia</a:t>
            </a:r>
          </a:p>
          <a:p>
            <a:pPr lvl="2">
              <a:spcBef>
                <a:spcPts val="0"/>
              </a:spcBef>
            </a:pPr>
            <a:r>
              <a:rPr lang="pt-BR" b="1" dirty="0" smtClean="0">
                <a:solidFill>
                  <a:srgbClr val="FF0000"/>
                </a:solidFill>
              </a:rPr>
              <a:t>Incompetência</a:t>
            </a:r>
          </a:p>
        </p:txBody>
      </p:sp>
      <p:sp>
        <p:nvSpPr>
          <p:cNvPr id="2" name="Título 1"/>
          <p:cNvSpPr>
            <a:spLocks noGrp="1"/>
          </p:cNvSpPr>
          <p:nvPr>
            <p:ph type="title"/>
          </p:nvPr>
        </p:nvSpPr>
        <p:spPr/>
        <p:txBody>
          <a:bodyPr/>
          <a:lstStyle/>
          <a:p>
            <a:r>
              <a:rPr lang="pt-BR" b="1" dirty="0">
                <a:solidFill>
                  <a:srgbClr val="FF0000"/>
                </a:solidFill>
                <a:effectLst>
                  <a:outerShdw blurRad="38100" dist="38100" dir="2700000" algn="tl">
                    <a:srgbClr val="000000">
                      <a:alpha val="43137"/>
                    </a:srgbClr>
                  </a:outerShdw>
                </a:effectLst>
              </a:rPr>
              <a:t>Causas da recorrência dos acidentes de </a:t>
            </a:r>
            <a:r>
              <a:rPr lang="pt-BR" b="1" dirty="0" smtClean="0">
                <a:solidFill>
                  <a:srgbClr val="FF0000"/>
                </a:solidFill>
                <a:effectLst>
                  <a:outerShdw blurRad="38100" dist="38100" dir="2700000" algn="tl">
                    <a:srgbClr val="000000">
                      <a:alpha val="43137"/>
                    </a:srgbClr>
                  </a:outerShdw>
                </a:effectLst>
              </a:rPr>
              <a:t>engenharia</a:t>
            </a:r>
            <a:endParaRPr lang="pt-BR" b="1" dirty="0">
              <a:solidFill>
                <a:srgbClr val="FF0000"/>
              </a:solidFill>
              <a:effectLst>
                <a:outerShdw blurRad="38100" dist="38100" dir="2700000" algn="tl">
                  <a:srgbClr val="000000">
                    <a:alpha val="43137"/>
                  </a:srgbClr>
                </a:outerShdw>
              </a:effectLst>
            </a:endParaRPr>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238750" y="1815306"/>
            <a:ext cx="2857500" cy="4095750"/>
          </a:xfrm>
        </p:spPr>
      </p:pic>
    </p:spTree>
    <p:extLst>
      <p:ext uri="{BB962C8B-B14F-4D97-AF65-F5344CB8AC3E}">
        <p14:creationId xmlns:p14="http://schemas.microsoft.com/office/powerpoint/2010/main" xmlns="" val="265702525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95536" y="404664"/>
            <a:ext cx="8642350" cy="516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73050" indent="-27305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sz="2800" b="1" u="none" dirty="0" smtClean="0">
                <a:solidFill>
                  <a:srgbClr val="0000CC"/>
                </a:solidFill>
              </a:rPr>
              <a:t>Resposta da indústria nuclear mundial:</a:t>
            </a:r>
            <a:endParaRPr lang="pt-BR" altLang="pt-BR" sz="2800" b="1" u="none" dirty="0">
              <a:solidFill>
                <a:srgbClr val="0000CC"/>
              </a:solidFill>
            </a:endParaRPr>
          </a:p>
          <a:p>
            <a:pPr eaLnBrk="1" hangingPunct="1">
              <a:spcBef>
                <a:spcPct val="50000"/>
              </a:spcBef>
              <a:buFont typeface="Wingdings" pitchFamily="2" charset="2"/>
              <a:buChar char="ü"/>
            </a:pPr>
            <a:r>
              <a:rPr lang="pt-BR" altLang="pt-BR" sz="2100" u="none" dirty="0"/>
              <a:t>o acidente com a usinas da Central de Fukushima </a:t>
            </a:r>
            <a:r>
              <a:rPr lang="pt-BR" altLang="pt-BR" sz="2100" u="none" dirty="0" err="1"/>
              <a:t>Daiichi</a:t>
            </a:r>
            <a:r>
              <a:rPr lang="pt-BR" altLang="pt-BR" sz="2100" u="none" dirty="0"/>
              <a:t>  resultou em uma </a:t>
            </a:r>
            <a:r>
              <a:rPr lang="pt-BR" altLang="pt-BR" sz="2100" b="1" u="none" dirty="0"/>
              <a:t>reavaliação sistemática e extensiva da segurança</a:t>
            </a:r>
            <a:r>
              <a:rPr lang="pt-BR" altLang="pt-BR" sz="2100" u="none" dirty="0"/>
              <a:t> das usinas nucleares no mundo, quanto a consequências de eventos externos de magnitude além das bases de projeto;</a:t>
            </a:r>
          </a:p>
          <a:p>
            <a:pPr eaLnBrk="1" hangingPunct="1">
              <a:spcBef>
                <a:spcPct val="50000"/>
              </a:spcBef>
              <a:buFont typeface="Wingdings" pitchFamily="2" charset="2"/>
              <a:buChar char="ü"/>
            </a:pPr>
            <a:r>
              <a:rPr lang="pt-BR" altLang="pt-BR" sz="2100" u="none" dirty="0"/>
              <a:t>esta reavaliação está focada na verificação da </a:t>
            </a:r>
            <a:r>
              <a:rPr lang="pt-BR" altLang="pt-BR" sz="2100" b="1" u="none" dirty="0"/>
              <a:t>adequação das bases de projeto para eventos externos e nas margens de segurança do projeto </a:t>
            </a:r>
            <a:r>
              <a:rPr lang="pt-BR" altLang="pt-BR" sz="2100" u="none" dirty="0"/>
              <a:t>para proteção das instalações contra os efeitos destes eventos;</a:t>
            </a:r>
          </a:p>
          <a:p>
            <a:pPr eaLnBrk="1" hangingPunct="1">
              <a:spcBef>
                <a:spcPct val="50000"/>
              </a:spcBef>
              <a:buFont typeface="Wingdings" pitchFamily="2" charset="2"/>
              <a:buChar char="ü"/>
            </a:pPr>
            <a:r>
              <a:rPr lang="pt-BR" altLang="pt-BR" sz="2100" u="none" dirty="0"/>
              <a:t>a reavaliação considera ainda, em uma abordagem determinística, que as usinas deverão dispor de </a:t>
            </a:r>
            <a:r>
              <a:rPr lang="pt-BR" altLang="pt-BR" sz="2100" b="1" u="none" dirty="0"/>
              <a:t>meios para resfriar o reator e o combustível armazenado</a:t>
            </a:r>
            <a:r>
              <a:rPr lang="pt-BR" altLang="pt-BR" sz="2100" u="none" dirty="0"/>
              <a:t> </a:t>
            </a:r>
            <a:r>
              <a:rPr lang="pt-BR" altLang="pt-BR" sz="2100" b="1" u="none" dirty="0"/>
              <a:t>mesmo em condições extremas</a:t>
            </a:r>
            <a:r>
              <a:rPr lang="pt-BR" altLang="pt-BR" sz="2100" u="none" dirty="0"/>
              <a:t> que excedam as bases de projeto, como a perda de todo o suprimento de energia elétrica em CA e/ou a perda da fonte fria principal;</a:t>
            </a:r>
          </a:p>
        </p:txBody>
      </p:sp>
    </p:spTree>
    <p:extLst>
      <p:ext uri="{BB962C8B-B14F-4D97-AF65-F5344CB8AC3E}">
        <p14:creationId xmlns:p14="http://schemas.microsoft.com/office/powerpoint/2010/main" xmlns="" val="406162789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43321" y="260648"/>
            <a:ext cx="8893175"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sz="2800" b="1" u="none" dirty="0" smtClean="0">
                <a:solidFill>
                  <a:srgbClr val="0000CC"/>
                </a:solidFill>
              </a:rPr>
              <a:t>Resposta </a:t>
            </a:r>
            <a:r>
              <a:rPr lang="pt-BR" altLang="pt-BR" sz="2800" b="1" u="none" dirty="0">
                <a:solidFill>
                  <a:srgbClr val="0000CC"/>
                </a:solidFill>
              </a:rPr>
              <a:t>da </a:t>
            </a:r>
            <a:r>
              <a:rPr lang="pt-BR" altLang="pt-BR" sz="2800" b="1" u="none" dirty="0" smtClean="0">
                <a:solidFill>
                  <a:srgbClr val="0000CC"/>
                </a:solidFill>
              </a:rPr>
              <a:t>Eletronuclear</a:t>
            </a:r>
            <a:endParaRPr lang="pt-BR" altLang="pt-BR" sz="2800" b="1" u="none" dirty="0">
              <a:solidFill>
                <a:srgbClr val="0000CC"/>
              </a:solidFill>
            </a:endParaRPr>
          </a:p>
          <a:p>
            <a:pPr eaLnBrk="1" hangingPunct="1">
              <a:spcBef>
                <a:spcPct val="50000"/>
              </a:spcBef>
              <a:buFont typeface="Wingdings" pitchFamily="2" charset="2"/>
              <a:buChar char="ü"/>
            </a:pPr>
            <a:r>
              <a:rPr lang="pt-BR" altLang="pt-BR" sz="2400" u="none" dirty="0"/>
              <a:t>a ELETRONUCLEAR reagiu ao acidente de </a:t>
            </a:r>
            <a:r>
              <a:rPr lang="pt-BR" altLang="pt-BR" sz="2400" b="1" u="none" dirty="0"/>
              <a:t>forma rápida e perfeitamente integrada</a:t>
            </a:r>
            <a:r>
              <a:rPr lang="pt-BR" altLang="pt-BR" sz="2400" u="none" dirty="0"/>
              <a:t> às iniciativas da indústria nuclear no mundo;</a:t>
            </a:r>
          </a:p>
          <a:p>
            <a:pPr eaLnBrk="1" hangingPunct="1">
              <a:spcBef>
                <a:spcPct val="50000"/>
              </a:spcBef>
              <a:buFont typeface="Wingdings" pitchFamily="2" charset="2"/>
              <a:buChar char="ü"/>
            </a:pPr>
            <a:r>
              <a:rPr lang="pt-BR" altLang="pt-BR" sz="2400" u="none" dirty="0"/>
              <a:t>a ELETRONUCLEAR desenvolve um </a:t>
            </a:r>
            <a:r>
              <a:rPr lang="pt-BR" altLang="pt-BR" sz="2400" b="1" u="none" dirty="0"/>
              <a:t>programa abrangente de estudos e projetos</a:t>
            </a:r>
            <a:r>
              <a:rPr lang="pt-BR" altLang="pt-BR" sz="2400" u="none" dirty="0"/>
              <a:t> para incorporação das lições aprendidas com o acidente de Fukushima, perfeitamente alinhado em escopo e compatível em prazos com as ações da indústria nuclear a nível internacional;</a:t>
            </a:r>
          </a:p>
          <a:p>
            <a:pPr eaLnBrk="1" hangingPunct="1">
              <a:spcBef>
                <a:spcPct val="50000"/>
              </a:spcBef>
              <a:buFont typeface="Wingdings" pitchFamily="2" charset="2"/>
              <a:buChar char="ü"/>
            </a:pPr>
            <a:r>
              <a:rPr lang="pt-BR" altLang="pt-BR" sz="2400" u="none" dirty="0"/>
              <a:t>a ELETRONUCLEAR já concluiu o seu </a:t>
            </a:r>
            <a:r>
              <a:rPr lang="pt-BR" altLang="pt-BR" sz="2400" b="1" u="none" dirty="0"/>
              <a:t>relatório de avaliação de resistência das usinas da CNAAA</a:t>
            </a:r>
            <a:r>
              <a:rPr lang="pt-BR" altLang="pt-BR" sz="2400" u="none" dirty="0"/>
              <a:t> e definiu as ações de curto prazo a serem implementadas, ações estas já em curso. </a:t>
            </a:r>
            <a:endParaRPr lang="pt-BR" altLang="pt-BR" sz="2400" b="1" u="none" dirty="0"/>
          </a:p>
        </p:txBody>
      </p:sp>
    </p:spTree>
    <p:extLst>
      <p:ext uri="{BB962C8B-B14F-4D97-AF65-F5344CB8AC3E}">
        <p14:creationId xmlns:p14="http://schemas.microsoft.com/office/powerpoint/2010/main" xmlns="" val="37329987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50825" y="215230"/>
            <a:ext cx="8642350" cy="573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pt-BR" altLang="pt-BR" sz="2800" b="1" u="none" dirty="0">
                <a:solidFill>
                  <a:srgbClr val="0000CC"/>
                </a:solidFill>
              </a:rPr>
              <a:t>Conclusões </a:t>
            </a:r>
            <a:r>
              <a:rPr lang="pt-BR" altLang="pt-BR" sz="2800" b="1" u="none" dirty="0" smtClean="0">
                <a:solidFill>
                  <a:srgbClr val="0000CC"/>
                </a:solidFill>
              </a:rPr>
              <a:t>quanto </a:t>
            </a:r>
            <a:r>
              <a:rPr lang="pt-BR" altLang="pt-BR" sz="2800" b="1" u="none" dirty="0">
                <a:solidFill>
                  <a:srgbClr val="0000CC"/>
                </a:solidFill>
              </a:rPr>
              <a:t>à segurança da </a:t>
            </a:r>
            <a:r>
              <a:rPr lang="pt-BR" altLang="pt-BR" sz="2800" b="1" u="none" dirty="0" smtClean="0">
                <a:solidFill>
                  <a:srgbClr val="0000CC"/>
                </a:solidFill>
              </a:rPr>
              <a:t>CNAAA:</a:t>
            </a:r>
            <a:endParaRPr lang="pt-BR" altLang="pt-BR" sz="2800" b="1" u="none" dirty="0">
              <a:solidFill>
                <a:srgbClr val="0000CC"/>
              </a:solidFill>
            </a:endParaRPr>
          </a:p>
          <a:p>
            <a:pPr eaLnBrk="1" hangingPunct="1">
              <a:lnSpc>
                <a:spcPct val="90000"/>
              </a:lnSpc>
              <a:spcBef>
                <a:spcPct val="45000"/>
              </a:spcBef>
              <a:buFont typeface="Wingdings" pitchFamily="2" charset="2"/>
              <a:buChar char="ü"/>
            </a:pPr>
            <a:r>
              <a:rPr lang="pt-BR" altLang="pt-BR" sz="2000" u="none" dirty="0"/>
              <a:t>as </a:t>
            </a:r>
            <a:r>
              <a:rPr lang="pt-BR" altLang="pt-BR" sz="2000" b="1" u="none" dirty="0"/>
              <a:t>características do sítio</a:t>
            </a:r>
            <a:r>
              <a:rPr lang="pt-BR" altLang="pt-BR" sz="2000" u="none" dirty="0"/>
              <a:t> de localização da CNAAA asseguram às usinas uma </a:t>
            </a:r>
            <a:r>
              <a:rPr lang="pt-BR" altLang="pt-BR" sz="2000" b="1" u="none" dirty="0"/>
              <a:t>menor exposição a riscos de grandes catástrofes naturais</a:t>
            </a:r>
            <a:r>
              <a:rPr lang="pt-BR" altLang="pt-BR" sz="2000" u="none" dirty="0"/>
              <a:t> (região de baixa </a:t>
            </a:r>
            <a:r>
              <a:rPr lang="pt-BR" altLang="pt-BR" sz="2000" u="none" dirty="0" err="1"/>
              <a:t>sismicidade</a:t>
            </a:r>
            <a:r>
              <a:rPr lang="pt-BR" altLang="pt-BR" sz="2000" u="none" dirty="0"/>
              <a:t>, exclusão da ocorrência de tsunamis);   </a:t>
            </a:r>
          </a:p>
          <a:p>
            <a:pPr eaLnBrk="1" hangingPunct="1">
              <a:lnSpc>
                <a:spcPct val="90000"/>
              </a:lnSpc>
              <a:spcBef>
                <a:spcPct val="45000"/>
              </a:spcBef>
              <a:buFont typeface="Wingdings" pitchFamily="2" charset="2"/>
              <a:buChar char="ü"/>
            </a:pPr>
            <a:r>
              <a:rPr lang="pt-BR" altLang="pt-BR" sz="2000" u="none" dirty="0"/>
              <a:t>as usinas da CNAAA utilizam um </a:t>
            </a:r>
            <a:r>
              <a:rPr lang="pt-BR" altLang="pt-BR" sz="2000" b="1" u="none" dirty="0"/>
              <a:t>tipo de reator</a:t>
            </a:r>
            <a:r>
              <a:rPr lang="pt-BR" altLang="pt-BR" sz="2000" u="none" dirty="0"/>
              <a:t> (PWR) que proporciona melhores condições para enfrentamento de acidentes além das bases de projeto (maior inventário de refrigerante, resfriamento via geradores de vapor, contenção com maior volume, vaso de pressão com paredes de maior espessura);</a:t>
            </a:r>
          </a:p>
          <a:p>
            <a:pPr eaLnBrk="1" hangingPunct="1">
              <a:lnSpc>
                <a:spcPct val="90000"/>
              </a:lnSpc>
              <a:spcBef>
                <a:spcPct val="45000"/>
              </a:spcBef>
              <a:buFont typeface="Wingdings" pitchFamily="2" charset="2"/>
              <a:buChar char="ü"/>
            </a:pPr>
            <a:r>
              <a:rPr lang="pt-BR" altLang="pt-BR" sz="2000" u="none" dirty="0"/>
              <a:t>o </a:t>
            </a:r>
            <a:r>
              <a:rPr lang="pt-BR" altLang="pt-BR" sz="2000" b="1" u="none" dirty="0"/>
              <a:t>projeto </a:t>
            </a:r>
            <a:r>
              <a:rPr lang="pt-BR" altLang="pt-BR" sz="2000" u="none" dirty="0"/>
              <a:t>das usinas da CNAAA inclui recursos que proporcionam condições mais favoráveis para  manutenção das condições de resfriamento do reator e das piscinas no enfrentamento de eventos externos (back-up dos diesel de emergência, bombas para resfriamento do reator de acionamento mecânico, volumes significativos de reserva de água doce);</a:t>
            </a:r>
            <a:r>
              <a:rPr lang="pt-BR" altLang="pt-BR" sz="2000" dirty="0"/>
              <a:t> </a:t>
            </a:r>
          </a:p>
          <a:p>
            <a:pPr eaLnBrk="1" hangingPunct="1">
              <a:lnSpc>
                <a:spcPct val="90000"/>
              </a:lnSpc>
              <a:spcBef>
                <a:spcPct val="45000"/>
              </a:spcBef>
              <a:buFont typeface="Wingdings" pitchFamily="2" charset="2"/>
              <a:buChar char="ü"/>
            </a:pPr>
            <a:r>
              <a:rPr lang="pt-BR" altLang="pt-BR" sz="2000" u="none" dirty="0"/>
              <a:t>apesar das condições mais favoráveis da CNAAA, há </a:t>
            </a:r>
            <a:r>
              <a:rPr lang="pt-BR" altLang="pt-BR" sz="2000" b="1" u="none" dirty="0"/>
              <a:t>oportunidades para elevar ainda mais o padrão de segurança</a:t>
            </a:r>
            <a:r>
              <a:rPr lang="pt-BR" altLang="pt-BR" sz="2000" u="none" dirty="0"/>
              <a:t>. </a:t>
            </a:r>
          </a:p>
        </p:txBody>
      </p:sp>
    </p:spTree>
    <p:extLst>
      <p:ext uri="{BB962C8B-B14F-4D97-AF65-F5344CB8AC3E}">
        <p14:creationId xmlns:p14="http://schemas.microsoft.com/office/powerpoint/2010/main" xmlns="" val="148432416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2"/>
          <p:cNvSpPr txBox="1">
            <a:spLocks noChangeArrowheads="1"/>
          </p:cNvSpPr>
          <p:nvPr/>
        </p:nvSpPr>
        <p:spPr bwMode="auto">
          <a:xfrm>
            <a:off x="1106488" y="292100"/>
            <a:ext cx="7786687"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6600" b="1" i="0" u="none" strike="noStrike" kern="0" cap="none" spc="0" normalizeH="0" baseline="0" noProof="0" smtClean="0">
                <a:ln>
                  <a:noFill/>
                </a:ln>
                <a:solidFill>
                  <a:srgbClr val="FFCC00"/>
                </a:solidFill>
                <a:effectLst>
                  <a:outerShdw blurRad="38100" dist="38100" dir="2700000" algn="tl">
                    <a:srgbClr val="000000"/>
                  </a:outerShdw>
                </a:effectLst>
                <a:uLnTx/>
                <a:uFillTx/>
                <a:latin typeface="Tahoma"/>
                <a:ea typeface="+mj-ea"/>
                <a:cs typeface="+mj-cs"/>
              </a:rPr>
              <a:t>Segurança </a:t>
            </a:r>
          </a:p>
        </p:txBody>
      </p:sp>
      <p:sp>
        <p:nvSpPr>
          <p:cNvPr id="55" name="Rectangle 3"/>
          <p:cNvSpPr txBox="1">
            <a:spLocks noChangeArrowheads="1"/>
          </p:cNvSpPr>
          <p:nvPr/>
        </p:nvSpPr>
        <p:spPr bwMode="auto">
          <a:xfrm>
            <a:off x="1219200" y="1600200"/>
            <a:ext cx="77724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90000"/>
              </a:lnSpc>
              <a:spcBef>
                <a:spcPct val="20000"/>
              </a:spcBef>
              <a:spcAft>
                <a:spcPct val="0"/>
              </a:spcAft>
              <a:buClr>
                <a:srgbClr val="FFCC00"/>
              </a:buClr>
              <a:buSzPct val="120000"/>
              <a:buFontTx/>
              <a:buChar char="•"/>
              <a:tabLst/>
              <a:defRPr/>
            </a:pPr>
            <a:r>
              <a:rPr kumimoji="0" lang="pt-BR" altLang="pt-BR" sz="32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ahoma"/>
                <a:ea typeface="+mn-ea"/>
                <a:cs typeface="+mn-cs"/>
              </a:rPr>
              <a:t>Não pode ser garantida somente por</a:t>
            </a:r>
          </a:p>
          <a:p>
            <a:pPr marL="342900" marR="0" lvl="0" indent="-342900" defTabSz="914400" rtl="0" eaLnBrk="1" fontAlgn="base" latinLnBrk="0" hangingPunct="1">
              <a:lnSpc>
                <a:spcPct val="90000"/>
              </a:lnSpc>
              <a:spcBef>
                <a:spcPct val="20000"/>
              </a:spcBef>
              <a:spcAft>
                <a:spcPct val="0"/>
              </a:spcAft>
              <a:buClr>
                <a:srgbClr val="FFCC00"/>
              </a:buClr>
              <a:buSzPct val="120000"/>
              <a:buFont typeface="Webdings" pitchFamily="18" charset="2"/>
              <a:buChar char="F"/>
              <a:tabLst/>
              <a:defRPr/>
            </a:pPr>
            <a:r>
              <a:rPr kumimoji="0" lang="pt-BR" altLang="pt-BR" sz="6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 </a:t>
            </a:r>
            <a:r>
              <a:rPr kumimoji="0" lang="pt-BR" altLang="pt-BR" sz="4800" b="0" i="0" u="none" strike="noStrike" kern="0" cap="none" spc="0" normalizeH="0" baseline="0" noProof="0" dirty="0" smtClean="0">
                <a:ln>
                  <a:noFill/>
                </a:ln>
                <a:solidFill>
                  <a:schemeClr val="accent2"/>
                </a:solidFill>
                <a:effectLst>
                  <a:outerShdw blurRad="38100" dist="38100" dir="2700000" algn="tl">
                    <a:srgbClr val="000000"/>
                  </a:outerShdw>
                </a:effectLst>
                <a:uLnTx/>
                <a:uFillTx/>
                <a:latin typeface="Tahoma"/>
                <a:ea typeface="+mn-ea"/>
                <a:cs typeface="+mn-cs"/>
              </a:rPr>
              <a:t>TECNOLOGIA</a:t>
            </a:r>
          </a:p>
          <a:p>
            <a:pPr marL="342900" marR="0" lvl="0" indent="-342900" defTabSz="914400" rtl="0" eaLnBrk="1" fontAlgn="base" latinLnBrk="0" hangingPunct="1">
              <a:lnSpc>
                <a:spcPct val="90000"/>
              </a:lnSpc>
              <a:spcBef>
                <a:spcPct val="20000"/>
              </a:spcBef>
              <a:spcAft>
                <a:spcPct val="0"/>
              </a:spcAft>
              <a:buClr>
                <a:srgbClr val="FFCC00"/>
              </a:buClr>
              <a:buSzPct val="120000"/>
              <a:buFont typeface="Webdings" pitchFamily="18" charset="2"/>
              <a:buChar char=""/>
              <a:tabLst/>
              <a:defRPr/>
            </a:pPr>
            <a:r>
              <a:rPr kumimoji="0" lang="pt-BR" altLang="pt-BR" sz="60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   </a:t>
            </a:r>
            <a:r>
              <a:rPr kumimoji="0" lang="pt-BR" altLang="pt-BR" sz="4800" b="0" i="0" u="none" strike="noStrike" kern="0" cap="none" spc="0" normalizeH="0" baseline="0" noProof="0" dirty="0" smtClean="0">
                <a:ln>
                  <a:noFill/>
                </a:ln>
                <a:solidFill>
                  <a:schemeClr val="accent2"/>
                </a:solidFill>
                <a:effectLst>
                  <a:outerShdw blurRad="38100" dist="38100" dir="2700000" algn="tl">
                    <a:srgbClr val="000000"/>
                  </a:outerShdw>
                </a:effectLst>
                <a:uLnTx/>
                <a:uFillTx/>
                <a:latin typeface="Tahoma"/>
                <a:ea typeface="+mn-ea"/>
                <a:cs typeface="+mn-cs"/>
              </a:rPr>
              <a:t>PROCEDIMENTOS</a:t>
            </a:r>
          </a:p>
          <a:p>
            <a:pPr marL="342900" marR="0" lvl="0" indent="-342900" algn="l" defTabSz="914400" rtl="0" eaLnBrk="1" fontAlgn="base" latinLnBrk="0" hangingPunct="1">
              <a:lnSpc>
                <a:spcPct val="90000"/>
              </a:lnSpc>
              <a:spcBef>
                <a:spcPct val="20000"/>
              </a:spcBef>
              <a:spcAft>
                <a:spcPct val="0"/>
              </a:spcAft>
              <a:buClr>
                <a:srgbClr val="FFCC00"/>
              </a:buClr>
              <a:buSzPct val="120000"/>
              <a:buFontTx/>
              <a:buChar char="•"/>
              <a:tabLst/>
              <a:defRPr/>
            </a:pPr>
            <a:r>
              <a:rPr kumimoji="0" lang="pt-BR" altLang="pt-BR" sz="32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ahoma"/>
                <a:ea typeface="+mn-ea"/>
                <a:cs typeface="+mn-cs"/>
              </a:rPr>
              <a:t>Efetividade (eficácia e eficiência ao longo do tempo) garantida pelas</a:t>
            </a:r>
          </a:p>
          <a:p>
            <a:pPr marL="342900" marR="0" lvl="0" indent="-342900" algn="ctr" defTabSz="914400" rtl="0" eaLnBrk="1" fontAlgn="base" latinLnBrk="0" hangingPunct="1">
              <a:lnSpc>
                <a:spcPct val="90000"/>
              </a:lnSpc>
              <a:spcBef>
                <a:spcPct val="20000"/>
              </a:spcBef>
              <a:spcAft>
                <a:spcPct val="0"/>
              </a:spcAft>
              <a:buClr>
                <a:srgbClr val="FFCC00"/>
              </a:buClr>
              <a:buSzPct val="120000"/>
              <a:buFont typeface="Webdings" pitchFamily="18" charset="2"/>
              <a:buChar char=""/>
              <a:tabLst/>
              <a:defRPr/>
            </a:pPr>
            <a:r>
              <a:rPr kumimoji="0" lang="pt-BR" altLang="pt-BR" sz="6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ahoma"/>
                <a:ea typeface="+mn-ea"/>
                <a:cs typeface="+mn-cs"/>
              </a:rPr>
              <a:t> </a:t>
            </a:r>
            <a:r>
              <a:rPr kumimoji="0" lang="pt-BR" altLang="pt-BR" sz="60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Tahoma"/>
                <a:ea typeface="+mn-ea"/>
                <a:cs typeface="+mn-cs"/>
              </a:rPr>
              <a:t>PESSOAS</a:t>
            </a:r>
          </a:p>
        </p:txBody>
      </p:sp>
    </p:spTree>
    <p:extLst>
      <p:ext uri="{BB962C8B-B14F-4D97-AF65-F5344CB8AC3E}">
        <p14:creationId xmlns:p14="http://schemas.microsoft.com/office/powerpoint/2010/main" xmlns="" val="332420783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611560" y="549052"/>
            <a:ext cx="7937500" cy="5256212"/>
            <a:chOff x="1171575" y="1484313"/>
            <a:chExt cx="7937500" cy="5256212"/>
          </a:xfrm>
        </p:grpSpPr>
        <p:grpSp>
          <p:nvGrpSpPr>
            <p:cNvPr id="5" name="Group 3"/>
            <p:cNvGrpSpPr>
              <a:grpSpLocks/>
            </p:cNvGrpSpPr>
            <p:nvPr/>
          </p:nvGrpSpPr>
          <p:grpSpPr bwMode="auto">
            <a:xfrm>
              <a:off x="3690938" y="1484313"/>
              <a:ext cx="2740025" cy="2595562"/>
              <a:chOff x="1524" y="1344"/>
              <a:chExt cx="1726" cy="1635"/>
            </a:xfrm>
          </p:grpSpPr>
          <p:sp>
            <p:nvSpPr>
              <p:cNvPr id="13" name="Oval 4"/>
              <p:cNvSpPr>
                <a:spLocks noChangeArrowheads="1"/>
              </p:cNvSpPr>
              <p:nvPr/>
            </p:nvSpPr>
            <p:spPr bwMode="auto">
              <a:xfrm>
                <a:off x="1524" y="1344"/>
                <a:ext cx="1726" cy="1635"/>
              </a:xfrm>
              <a:prstGeom prst="ellipse">
                <a:avLst/>
              </a:prstGeom>
              <a:solidFill>
                <a:srgbClr val="F4886A">
                  <a:alpha val="50195"/>
                </a:srgbClr>
              </a:soli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pt-BR" altLang="pt-BR" sz="1000">
                  <a:latin typeface="Comic Sans MS" pitchFamily="66" charset="0"/>
                </a:endParaRPr>
              </a:p>
            </p:txBody>
          </p:sp>
          <p:sp>
            <p:nvSpPr>
              <p:cNvPr id="14" name="Text Box 5"/>
              <p:cNvSpPr txBox="1">
                <a:spLocks noChangeArrowheads="1"/>
              </p:cNvSpPr>
              <p:nvPr/>
            </p:nvSpPr>
            <p:spPr bwMode="auto">
              <a:xfrm>
                <a:off x="1640" y="1707"/>
                <a:ext cx="1509" cy="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2400" b="1">
                    <a:latin typeface="Comic Sans MS" pitchFamily="66" charset="0"/>
                  </a:rPr>
                  <a:t>HARDWARE</a:t>
                </a:r>
                <a:endParaRPr lang="en-US" altLang="pt-BR" sz="2400">
                  <a:latin typeface="Comic Sans MS" pitchFamily="66" charset="0"/>
                </a:endParaRPr>
              </a:p>
              <a:p>
                <a:pPr algn="ctr"/>
                <a:r>
                  <a:rPr lang="en-US" altLang="pt-BR" sz="1600">
                    <a:latin typeface="Comic Sans MS" pitchFamily="66" charset="0"/>
                  </a:rPr>
                  <a:t>Sistemas tecnológicos,</a:t>
                </a:r>
              </a:p>
              <a:p>
                <a:pPr algn="ctr"/>
                <a:r>
                  <a:rPr lang="en-US" altLang="pt-BR" sz="1600">
                    <a:latin typeface="Comic Sans MS" pitchFamily="66" charset="0"/>
                  </a:rPr>
                  <a:t>equipamentos,</a:t>
                </a:r>
              </a:p>
              <a:p>
                <a:pPr algn="ctr"/>
                <a:r>
                  <a:rPr lang="en-US" altLang="pt-BR" sz="1600">
                    <a:latin typeface="Comic Sans MS" pitchFamily="66" charset="0"/>
                  </a:rPr>
                  <a:t>componentes, materiais</a:t>
                </a:r>
                <a:endParaRPr lang="en-US" altLang="pt-BR">
                  <a:latin typeface="Comic Sans MS" pitchFamily="66" charset="0"/>
                </a:endParaRPr>
              </a:p>
            </p:txBody>
          </p:sp>
        </p:grpSp>
        <p:sp>
          <p:nvSpPr>
            <p:cNvPr id="6" name="Oval 6"/>
            <p:cNvSpPr>
              <a:spLocks noChangeArrowheads="1"/>
            </p:cNvSpPr>
            <p:nvPr/>
          </p:nvSpPr>
          <p:spPr bwMode="auto">
            <a:xfrm>
              <a:off x="2490788" y="3460750"/>
              <a:ext cx="2740025" cy="2595563"/>
            </a:xfrm>
            <a:prstGeom prst="ellipse">
              <a:avLst/>
            </a:prstGeom>
            <a:solidFill>
              <a:srgbClr val="FFCC99">
                <a:alpha val="50195"/>
              </a:srgbClr>
            </a:soli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pt-BR" altLang="pt-BR" sz="1000">
                <a:latin typeface="Comic Sans MS" pitchFamily="66" charset="0"/>
              </a:endParaRPr>
            </a:p>
          </p:txBody>
        </p:sp>
        <p:sp>
          <p:nvSpPr>
            <p:cNvPr id="7" name="Text Box 7"/>
            <p:cNvSpPr txBox="1">
              <a:spLocks noChangeArrowheads="1"/>
            </p:cNvSpPr>
            <p:nvPr/>
          </p:nvSpPr>
          <p:spPr bwMode="auto">
            <a:xfrm>
              <a:off x="2589213" y="3998913"/>
              <a:ext cx="2333625" cy="173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2400" b="1">
                  <a:latin typeface="Comic Sans MS" pitchFamily="66" charset="0"/>
                </a:rPr>
                <a:t>SOFTWARE</a:t>
              </a:r>
              <a:endParaRPr lang="en-US" altLang="pt-BR" sz="2400">
                <a:latin typeface="Comic Sans MS" pitchFamily="66" charset="0"/>
              </a:endParaRPr>
            </a:p>
            <a:p>
              <a:pPr algn="ctr"/>
              <a:r>
                <a:rPr lang="en-US" altLang="pt-BR" sz="1400" b="1">
                  <a:latin typeface="Comic Sans MS" pitchFamily="66" charset="0"/>
                </a:rPr>
                <a:t>Sistemas de gestão,</a:t>
              </a:r>
            </a:p>
            <a:p>
              <a:pPr algn="ctr"/>
              <a:r>
                <a:rPr lang="en-US" altLang="pt-BR" sz="1400" b="1">
                  <a:latin typeface="Comic Sans MS" pitchFamily="66" charset="0"/>
                </a:rPr>
                <a:t>Políticas, Procedimentos,</a:t>
              </a:r>
            </a:p>
            <a:p>
              <a:pPr algn="ctr"/>
              <a:r>
                <a:rPr lang="en-US" altLang="pt-BR" sz="1400" b="1">
                  <a:latin typeface="Comic Sans MS" pitchFamily="66" charset="0"/>
                </a:rPr>
                <a:t>Instruções de trabalho,</a:t>
              </a:r>
            </a:p>
            <a:p>
              <a:pPr algn="ctr"/>
              <a:r>
                <a:rPr lang="en-US" altLang="pt-BR" sz="1400" b="1">
                  <a:latin typeface="Comic Sans MS" pitchFamily="66" charset="0"/>
                </a:rPr>
                <a:t>Métodos de análise e</a:t>
              </a:r>
            </a:p>
            <a:p>
              <a:pPr algn="ctr"/>
              <a:r>
                <a:rPr lang="en-US" altLang="pt-BR" sz="1400" b="1">
                  <a:latin typeface="Comic Sans MS" pitchFamily="66" charset="0"/>
                </a:rPr>
                <a:t>investigação,</a:t>
              </a:r>
            </a:p>
            <a:p>
              <a:pPr algn="ctr"/>
              <a:r>
                <a:rPr lang="en-US" altLang="pt-BR" sz="1400" b="1">
                  <a:latin typeface="Comic Sans MS" pitchFamily="66" charset="0"/>
                </a:rPr>
                <a:t>treinamento, etc.</a:t>
              </a:r>
              <a:endParaRPr lang="en-GB" altLang="pt-BR" sz="1400" b="1">
                <a:latin typeface="Comic Sans MS" pitchFamily="66" charset="0"/>
              </a:endParaRPr>
            </a:p>
          </p:txBody>
        </p:sp>
        <p:sp>
          <p:nvSpPr>
            <p:cNvPr id="8" name="Oval 8"/>
            <p:cNvSpPr>
              <a:spLocks noChangeArrowheads="1"/>
            </p:cNvSpPr>
            <p:nvPr/>
          </p:nvSpPr>
          <p:spPr bwMode="auto">
            <a:xfrm>
              <a:off x="4854575" y="3460750"/>
              <a:ext cx="2741613" cy="2595563"/>
            </a:xfrm>
            <a:prstGeom prst="ellipse">
              <a:avLst/>
            </a:prstGeom>
            <a:solidFill>
              <a:srgbClr val="00FFFF">
                <a:alpha val="50195"/>
              </a:srgbClr>
            </a:soli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pt-BR" altLang="pt-BR" sz="1000">
                <a:latin typeface="Comic Sans MS" pitchFamily="66" charset="0"/>
              </a:endParaRPr>
            </a:p>
          </p:txBody>
        </p:sp>
        <p:sp>
          <p:nvSpPr>
            <p:cNvPr id="9" name="Text Box 9"/>
            <p:cNvSpPr txBox="1">
              <a:spLocks noChangeArrowheads="1"/>
            </p:cNvSpPr>
            <p:nvPr/>
          </p:nvSpPr>
          <p:spPr bwMode="auto">
            <a:xfrm>
              <a:off x="5135563" y="4005263"/>
              <a:ext cx="2306637" cy="1435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GB" altLang="pt-BR" sz="2400" b="1">
                  <a:latin typeface="Comic Sans MS" pitchFamily="66" charset="0"/>
                </a:rPr>
                <a:t>HUMANWARE</a:t>
              </a:r>
              <a:endParaRPr lang="en-GB" altLang="pt-BR" sz="2400">
                <a:latin typeface="Comic Sans MS" pitchFamily="66" charset="0"/>
              </a:endParaRPr>
            </a:p>
            <a:p>
              <a:pPr algn="ctr"/>
              <a:r>
                <a:rPr lang="en-US" altLang="pt-BR" sz="1600">
                  <a:latin typeface="Comic Sans MS" pitchFamily="66" charset="0"/>
                </a:rPr>
                <a:t>Características e </a:t>
              </a:r>
            </a:p>
            <a:p>
              <a:pPr algn="ctr"/>
              <a:r>
                <a:rPr lang="en-US" altLang="pt-BR" sz="1600">
                  <a:latin typeface="Comic Sans MS" pitchFamily="66" charset="0"/>
                </a:rPr>
                <a:t>comportamento</a:t>
              </a:r>
            </a:p>
            <a:p>
              <a:pPr algn="ctr"/>
              <a:r>
                <a:rPr lang="en-US" altLang="pt-BR" sz="1600">
                  <a:latin typeface="Comic Sans MS" pitchFamily="66" charset="0"/>
                </a:rPr>
                <a:t>do homem em relação</a:t>
              </a:r>
            </a:p>
            <a:p>
              <a:pPr algn="ctr"/>
              <a:r>
                <a:rPr lang="en-US" altLang="pt-BR" sz="1600">
                  <a:latin typeface="Comic Sans MS" pitchFamily="66" charset="0"/>
                </a:rPr>
                <a:t>ao Hard e Software</a:t>
              </a:r>
              <a:endParaRPr lang="en-US" altLang="pt-BR">
                <a:latin typeface="Comic Sans MS" pitchFamily="66" charset="0"/>
              </a:endParaRPr>
            </a:p>
          </p:txBody>
        </p:sp>
        <p:sp>
          <p:nvSpPr>
            <p:cNvPr id="10" name="Text Box 10"/>
            <p:cNvSpPr txBox="1">
              <a:spLocks noChangeArrowheads="1"/>
            </p:cNvSpPr>
            <p:nvPr/>
          </p:nvSpPr>
          <p:spPr bwMode="auto">
            <a:xfrm>
              <a:off x="6732588" y="2135188"/>
              <a:ext cx="1493837"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t-BR" altLang="pt-BR" sz="2000">
                  <a:latin typeface="Comic Sans MS" pitchFamily="66" charset="0"/>
                </a:rPr>
                <a:t>Projeto</a:t>
              </a:r>
            </a:p>
            <a:p>
              <a:pPr eaLnBrk="1" hangingPunct="1"/>
              <a:r>
                <a:rPr lang="pt-BR" altLang="pt-BR" sz="2000">
                  <a:latin typeface="Comic Sans MS" pitchFamily="66" charset="0"/>
                </a:rPr>
                <a:t>Construção</a:t>
              </a:r>
            </a:p>
            <a:p>
              <a:pPr eaLnBrk="1" hangingPunct="1"/>
              <a:r>
                <a:rPr lang="pt-BR" altLang="pt-BR" sz="2000">
                  <a:latin typeface="Comic Sans MS" pitchFamily="66" charset="0"/>
                </a:rPr>
                <a:t>Operação </a:t>
              </a:r>
            </a:p>
          </p:txBody>
        </p:sp>
        <p:sp>
          <p:nvSpPr>
            <p:cNvPr id="11" name="Text Box 11"/>
            <p:cNvSpPr txBox="1">
              <a:spLocks noChangeArrowheads="1"/>
            </p:cNvSpPr>
            <p:nvPr/>
          </p:nvSpPr>
          <p:spPr bwMode="auto">
            <a:xfrm>
              <a:off x="1171575" y="5734050"/>
              <a:ext cx="2320925"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t-BR" altLang="pt-BR" sz="2000" dirty="0">
                  <a:latin typeface="Comic Sans MS" pitchFamily="66" charset="0"/>
                </a:rPr>
                <a:t>Funções</a:t>
              </a:r>
            </a:p>
            <a:p>
              <a:pPr eaLnBrk="1" hangingPunct="1"/>
              <a:r>
                <a:rPr lang="pt-BR" altLang="pt-BR" sz="2000" dirty="0">
                  <a:latin typeface="Comic Sans MS" pitchFamily="66" charset="0"/>
                </a:rPr>
                <a:t>Responsabilidades</a:t>
              </a:r>
            </a:p>
            <a:p>
              <a:pPr eaLnBrk="1" hangingPunct="1"/>
              <a:r>
                <a:rPr lang="pt-BR" altLang="pt-BR" sz="2000" dirty="0">
                  <a:latin typeface="Comic Sans MS" pitchFamily="66" charset="0"/>
                </a:rPr>
                <a:t>Autoridades</a:t>
              </a:r>
            </a:p>
          </p:txBody>
        </p:sp>
        <p:sp>
          <p:nvSpPr>
            <p:cNvPr id="12" name="Text Box 12"/>
            <p:cNvSpPr txBox="1">
              <a:spLocks noChangeArrowheads="1"/>
            </p:cNvSpPr>
            <p:nvPr/>
          </p:nvSpPr>
          <p:spPr bwMode="auto">
            <a:xfrm>
              <a:off x="7442200" y="5561013"/>
              <a:ext cx="1666875"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t-BR" altLang="pt-BR" sz="2000" dirty="0">
                  <a:latin typeface="Comic Sans MS" pitchFamily="66" charset="0"/>
                </a:rPr>
                <a:t>Competência</a:t>
              </a:r>
            </a:p>
            <a:p>
              <a:pPr eaLnBrk="1" hangingPunct="1"/>
              <a:r>
                <a:rPr lang="pt-BR" altLang="pt-BR" sz="2000" dirty="0">
                  <a:latin typeface="Comic Sans MS" pitchFamily="66" charset="0"/>
                </a:rPr>
                <a:t>Motivação</a:t>
              </a:r>
            </a:p>
            <a:p>
              <a:pPr eaLnBrk="1" hangingPunct="1"/>
              <a:r>
                <a:rPr lang="pt-BR" altLang="pt-BR" sz="2000" dirty="0">
                  <a:solidFill>
                    <a:srgbClr val="FF0000"/>
                  </a:solidFill>
                  <a:latin typeface="Comic Sans MS" pitchFamily="66" charset="0"/>
                </a:rPr>
                <a:t>Cultura</a:t>
              </a:r>
            </a:p>
          </p:txBody>
        </p:sp>
      </p:grpSp>
    </p:spTree>
    <p:extLst>
      <p:ext uri="{BB962C8B-B14F-4D97-AF65-F5344CB8AC3E}">
        <p14:creationId xmlns:p14="http://schemas.microsoft.com/office/powerpoint/2010/main" xmlns="" val="91977277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1125" y="333375"/>
            <a:ext cx="3740150" cy="120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4400" b="1">
                <a:solidFill>
                  <a:schemeClr val="hlink"/>
                </a:solidFill>
                <a:effectLst>
                  <a:outerShdw blurRad="38100" dist="38100" dir="2700000" algn="tl">
                    <a:srgbClr val="000000"/>
                  </a:outerShdw>
                </a:effectLst>
                <a:latin typeface="Tahoma" pitchFamily="34" charset="0"/>
              </a:defRPr>
            </a:lvl1pPr>
            <a:lvl2pPr>
              <a:defRPr sz="4400" b="1">
                <a:solidFill>
                  <a:schemeClr val="hlink"/>
                </a:solidFill>
                <a:effectLst>
                  <a:outerShdw blurRad="38100" dist="38100" dir="2700000" algn="tl">
                    <a:srgbClr val="000000"/>
                  </a:outerShdw>
                </a:effectLst>
                <a:latin typeface="Tahoma" pitchFamily="34" charset="0"/>
              </a:defRPr>
            </a:lvl2pPr>
            <a:lvl3pPr>
              <a:defRPr sz="4400" b="1">
                <a:solidFill>
                  <a:schemeClr val="hlink"/>
                </a:solidFill>
                <a:effectLst>
                  <a:outerShdw blurRad="38100" dist="38100" dir="2700000" algn="tl">
                    <a:srgbClr val="000000"/>
                  </a:outerShdw>
                </a:effectLst>
                <a:latin typeface="Tahoma" pitchFamily="34" charset="0"/>
              </a:defRPr>
            </a:lvl3pPr>
            <a:lvl4pPr>
              <a:defRPr sz="4400" b="1">
                <a:solidFill>
                  <a:schemeClr val="hlink"/>
                </a:solidFill>
                <a:effectLst>
                  <a:outerShdw blurRad="38100" dist="38100" dir="2700000" algn="tl">
                    <a:srgbClr val="000000"/>
                  </a:outerShdw>
                </a:effectLst>
                <a:latin typeface="Tahoma" pitchFamily="34" charset="0"/>
              </a:defRPr>
            </a:lvl4pPr>
            <a:lvl5pPr>
              <a:defRPr sz="4400" b="1">
                <a:solidFill>
                  <a:schemeClr val="hlink"/>
                </a:solidFill>
                <a:effectLst>
                  <a:outerShdw blurRad="38100" dist="38100" dir="2700000" algn="tl">
                    <a:srgbClr val="000000"/>
                  </a:outerShdw>
                </a:effectLst>
                <a:latin typeface="Tahoma" pitchFamily="34" charset="0"/>
              </a:defRPr>
            </a:lvl5pPr>
            <a:lvl6pPr marL="457200" fontAlgn="base">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6pPr>
            <a:lvl7pPr marL="914400" fontAlgn="base">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7pPr>
            <a:lvl8pPr marL="1371600" fontAlgn="base">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8pPr>
            <a:lvl9pPr marL="1828800" fontAlgn="base">
              <a:spcBef>
                <a:spcPct val="0"/>
              </a:spcBef>
              <a:spcAft>
                <a:spcPct val="0"/>
              </a:spcAft>
              <a:defRPr sz="4400" b="1">
                <a:solidFill>
                  <a:schemeClr val="hlink"/>
                </a:solidFill>
                <a:effectLst>
                  <a:outerShdw blurRad="38100" dist="38100" dir="2700000" algn="tl">
                    <a:srgbClr val="000000"/>
                  </a:outerShdw>
                </a:effectLst>
                <a:latin typeface="Tahoma" pitchFamily="34" charset="0"/>
              </a:defRPr>
            </a:lvl9pPr>
          </a:lstStyle>
          <a:p>
            <a:pPr>
              <a:defRPr/>
            </a:pPr>
            <a:r>
              <a:rPr lang="pt-BR" altLang="pt-BR" b="0" i="1" smtClean="0">
                <a:solidFill>
                  <a:srgbClr val="CC3300"/>
                </a:solidFill>
                <a:latin typeface="Verdana" pitchFamily="34" charset="0"/>
              </a:rPr>
              <a:t>MELHORIA</a:t>
            </a:r>
            <a:br>
              <a:rPr lang="pt-BR" altLang="pt-BR" b="0" i="1" smtClean="0">
                <a:solidFill>
                  <a:srgbClr val="CC3300"/>
                </a:solidFill>
                <a:latin typeface="Verdana" pitchFamily="34" charset="0"/>
              </a:rPr>
            </a:br>
            <a:r>
              <a:rPr lang="pt-BR" altLang="pt-BR" b="0" i="1" smtClean="0">
                <a:solidFill>
                  <a:srgbClr val="CC3300"/>
                </a:solidFill>
                <a:latin typeface="Verdana" pitchFamily="34" charset="0"/>
              </a:rPr>
              <a:t>CONTÍNUA </a:t>
            </a:r>
          </a:p>
        </p:txBody>
      </p:sp>
      <p:sp>
        <p:nvSpPr>
          <p:cNvPr id="5" name="Freeform 4"/>
          <p:cNvSpPr>
            <a:spLocks/>
          </p:cNvSpPr>
          <p:nvPr/>
        </p:nvSpPr>
        <p:spPr bwMode="auto">
          <a:xfrm>
            <a:off x="895350" y="2137409"/>
            <a:ext cx="1200150" cy="1119187"/>
          </a:xfrm>
          <a:custGeom>
            <a:avLst/>
            <a:gdLst>
              <a:gd name="T0" fmla="*/ 1200150 w 67"/>
              <a:gd name="T1" fmla="*/ 1101700 h 64"/>
              <a:gd name="T2" fmla="*/ 519468 w 67"/>
              <a:gd name="T3" fmla="*/ 909339 h 64"/>
              <a:gd name="T4" fmla="*/ 35825 w 67"/>
              <a:gd name="T5" fmla="*/ 0 h 64"/>
              <a:gd name="T6" fmla="*/ 0 60000 65536"/>
              <a:gd name="T7" fmla="*/ 0 60000 65536"/>
              <a:gd name="T8" fmla="*/ 0 60000 65536"/>
            </a:gdLst>
            <a:ahLst/>
            <a:cxnLst>
              <a:cxn ang="T6">
                <a:pos x="T0" y="T1"/>
              </a:cxn>
              <a:cxn ang="T7">
                <a:pos x="T2" y="T3"/>
              </a:cxn>
              <a:cxn ang="T8">
                <a:pos x="T4" y="T5"/>
              </a:cxn>
            </a:cxnLst>
            <a:rect l="0" t="0" r="r" b="b"/>
            <a:pathLst>
              <a:path w="67" h="64">
                <a:moveTo>
                  <a:pt x="67" y="63"/>
                </a:moveTo>
                <a:cubicBezTo>
                  <a:pt x="54" y="64"/>
                  <a:pt x="41" y="60"/>
                  <a:pt x="29" y="52"/>
                </a:cubicBezTo>
                <a:cubicBezTo>
                  <a:pt x="11" y="39"/>
                  <a:pt x="0" y="19"/>
                  <a:pt x="2" y="0"/>
                </a:cubicBezTo>
              </a:path>
            </a:pathLst>
          </a:custGeom>
          <a:noFill/>
          <a:ln w="76200" cap="flat" cmpd="sng">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pt-BR"/>
          </a:p>
        </p:txBody>
      </p:sp>
      <p:sp>
        <p:nvSpPr>
          <p:cNvPr id="6" name="Rectangle 5"/>
          <p:cNvSpPr>
            <a:spLocks noChangeArrowheads="1"/>
          </p:cNvSpPr>
          <p:nvPr/>
        </p:nvSpPr>
        <p:spPr bwMode="auto">
          <a:xfrm>
            <a:off x="1547813" y="1900871"/>
            <a:ext cx="222567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accent2"/>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2800" b="1">
                <a:solidFill>
                  <a:schemeClr val="accent2"/>
                </a:solidFill>
                <a:latin typeface="Verdana" pitchFamily="34" charset="0"/>
              </a:rPr>
              <a:t>Atenção ao</a:t>
            </a:r>
            <a:endParaRPr lang="pt-BR" altLang="pt-BR" sz="2800" b="1">
              <a:solidFill>
                <a:schemeClr val="accent2"/>
              </a:solidFill>
              <a:latin typeface="Verdana" pitchFamily="34" charset="0"/>
            </a:endParaRPr>
          </a:p>
          <a:p>
            <a:pPr algn="ctr"/>
            <a:r>
              <a:rPr lang="en-US" altLang="pt-BR" sz="2800" b="1">
                <a:solidFill>
                  <a:schemeClr val="accent2"/>
                </a:solidFill>
                <a:latin typeface="Verdana" pitchFamily="34" charset="0"/>
              </a:rPr>
              <a:t>MATERIAL</a:t>
            </a:r>
            <a:endParaRPr lang="en-US" altLang="pt-BR" sz="2400" b="1">
              <a:solidFill>
                <a:schemeClr val="accent2"/>
              </a:solidFill>
              <a:latin typeface="Verdana" pitchFamily="34" charset="0"/>
            </a:endParaRPr>
          </a:p>
        </p:txBody>
      </p:sp>
      <p:grpSp>
        <p:nvGrpSpPr>
          <p:cNvPr id="7" name="Group 6"/>
          <p:cNvGrpSpPr>
            <a:grpSpLocks/>
          </p:cNvGrpSpPr>
          <p:nvPr/>
        </p:nvGrpSpPr>
        <p:grpSpPr bwMode="auto">
          <a:xfrm>
            <a:off x="895350" y="5718809"/>
            <a:ext cx="6124575" cy="538162"/>
            <a:chOff x="1104" y="3664"/>
            <a:chExt cx="3656" cy="339"/>
          </a:xfrm>
        </p:grpSpPr>
        <p:sp>
          <p:nvSpPr>
            <p:cNvPr id="8" name="Rectangle 7"/>
            <p:cNvSpPr>
              <a:spLocks noChangeArrowheads="1"/>
            </p:cNvSpPr>
            <p:nvPr/>
          </p:nvSpPr>
          <p:spPr bwMode="auto">
            <a:xfrm>
              <a:off x="2358" y="3734"/>
              <a:ext cx="826"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2800" b="1">
                  <a:latin typeface="Verdana" pitchFamily="34" charset="0"/>
                </a:rPr>
                <a:t>TEMPO</a:t>
              </a:r>
            </a:p>
          </p:txBody>
        </p:sp>
        <p:grpSp>
          <p:nvGrpSpPr>
            <p:cNvPr id="9" name="Group 8"/>
            <p:cNvGrpSpPr>
              <a:grpSpLocks/>
            </p:cNvGrpSpPr>
            <p:nvPr/>
          </p:nvGrpSpPr>
          <p:grpSpPr bwMode="auto">
            <a:xfrm>
              <a:off x="3256" y="3859"/>
              <a:ext cx="632" cy="77"/>
              <a:chOff x="3017" y="3715"/>
              <a:chExt cx="649" cy="81"/>
            </a:xfrm>
          </p:grpSpPr>
          <p:sp>
            <p:nvSpPr>
              <p:cNvPr id="11" name="Line 9"/>
              <p:cNvSpPr>
                <a:spLocks noChangeShapeType="1"/>
              </p:cNvSpPr>
              <p:nvPr/>
            </p:nvSpPr>
            <p:spPr bwMode="auto">
              <a:xfrm>
                <a:off x="3017" y="3750"/>
                <a:ext cx="591" cy="1"/>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pt-BR"/>
              </a:p>
            </p:txBody>
          </p:sp>
          <p:sp>
            <p:nvSpPr>
              <p:cNvPr id="12" name="Freeform 10"/>
              <p:cNvSpPr>
                <a:spLocks/>
              </p:cNvSpPr>
              <p:nvPr/>
            </p:nvSpPr>
            <p:spPr bwMode="auto">
              <a:xfrm>
                <a:off x="3585" y="3715"/>
                <a:ext cx="81" cy="81"/>
              </a:xfrm>
              <a:custGeom>
                <a:avLst/>
                <a:gdLst>
                  <a:gd name="T0" fmla="*/ 0 w 81"/>
                  <a:gd name="T1" fmla="*/ 81 h 81"/>
                  <a:gd name="T2" fmla="*/ 81 w 81"/>
                  <a:gd name="T3" fmla="*/ 35 h 81"/>
                  <a:gd name="T4" fmla="*/ 0 w 81"/>
                  <a:gd name="T5" fmla="*/ 0 h 81"/>
                  <a:gd name="T6" fmla="*/ 0 w 81"/>
                  <a:gd name="T7" fmla="*/ 81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81">
                    <a:moveTo>
                      <a:pt x="0" y="81"/>
                    </a:moveTo>
                    <a:lnTo>
                      <a:pt x="81" y="35"/>
                    </a:lnTo>
                    <a:lnTo>
                      <a:pt x="0" y="0"/>
                    </a:lnTo>
                    <a:lnTo>
                      <a:pt x="0" y="81"/>
                    </a:lnTo>
                    <a:close/>
                  </a:path>
                </a:pathLst>
              </a:custGeom>
              <a:solidFill>
                <a:srgbClr val="000000"/>
              </a:solidFill>
              <a:ln w="57150" cmpd="sng">
                <a:solidFill>
                  <a:schemeClr val="tx1"/>
                </a:solidFill>
                <a:round/>
                <a:headEnd/>
                <a:tailEnd/>
              </a:ln>
            </p:spPr>
            <p:txBody>
              <a:bodyPr/>
              <a:lstStyle/>
              <a:p>
                <a:endParaRPr lang="pt-BR"/>
              </a:p>
            </p:txBody>
          </p:sp>
        </p:grpSp>
        <p:sp>
          <p:nvSpPr>
            <p:cNvPr id="10" name="Line 11"/>
            <p:cNvSpPr>
              <a:spLocks noChangeShapeType="1"/>
            </p:cNvSpPr>
            <p:nvPr/>
          </p:nvSpPr>
          <p:spPr bwMode="auto">
            <a:xfrm>
              <a:off x="1104" y="3664"/>
              <a:ext cx="3656" cy="1"/>
            </a:xfrm>
            <a:prstGeom prst="line">
              <a:avLst/>
            </a:prstGeom>
            <a:noFill/>
            <a:ln w="7620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pt-BR"/>
            </a:p>
          </p:txBody>
        </p:sp>
      </p:grpSp>
      <p:grpSp>
        <p:nvGrpSpPr>
          <p:cNvPr id="13" name="Group 12"/>
          <p:cNvGrpSpPr>
            <a:grpSpLocks/>
          </p:cNvGrpSpPr>
          <p:nvPr/>
        </p:nvGrpSpPr>
        <p:grpSpPr bwMode="auto">
          <a:xfrm>
            <a:off x="395288" y="1886584"/>
            <a:ext cx="500062" cy="3873500"/>
            <a:chOff x="789" y="1250"/>
            <a:chExt cx="315" cy="2440"/>
          </a:xfrm>
        </p:grpSpPr>
        <p:sp>
          <p:nvSpPr>
            <p:cNvPr id="14" name="Line 13"/>
            <p:cNvSpPr>
              <a:spLocks noChangeShapeType="1"/>
            </p:cNvSpPr>
            <p:nvPr/>
          </p:nvSpPr>
          <p:spPr bwMode="auto">
            <a:xfrm flipV="1">
              <a:off x="1104" y="1316"/>
              <a:ext cx="0" cy="2348"/>
            </a:xfrm>
            <a:prstGeom prst="line">
              <a:avLst/>
            </a:prstGeom>
            <a:noFill/>
            <a:ln w="76200" cap="rnd">
              <a:solidFill>
                <a:schemeClr val="tx1"/>
              </a:solidFill>
              <a:round/>
              <a:headEnd/>
              <a:tailEnd/>
            </a:ln>
            <a:extLst>
              <a:ext uri="{909E8E84-426E-40DD-AFC4-6F175D3DCCD1}">
                <a14:hiddenFill xmlns:a14="http://schemas.microsoft.com/office/drawing/2010/main" xmlns="">
                  <a:noFill/>
                </a14:hiddenFill>
              </a:ext>
            </a:extLst>
          </p:spPr>
          <p:txBody>
            <a:bodyPr/>
            <a:lstStyle/>
            <a:p>
              <a:endParaRPr lang="pt-BR"/>
            </a:p>
          </p:txBody>
        </p:sp>
        <p:grpSp>
          <p:nvGrpSpPr>
            <p:cNvPr id="15" name="Group 14"/>
            <p:cNvGrpSpPr>
              <a:grpSpLocks/>
            </p:cNvGrpSpPr>
            <p:nvPr/>
          </p:nvGrpSpPr>
          <p:grpSpPr bwMode="auto">
            <a:xfrm>
              <a:off x="864" y="2976"/>
              <a:ext cx="48" cy="714"/>
              <a:chOff x="978" y="1803"/>
              <a:chExt cx="81" cy="1205"/>
            </a:xfrm>
          </p:grpSpPr>
          <p:sp>
            <p:nvSpPr>
              <p:cNvPr id="17" name="Line 15"/>
              <p:cNvSpPr>
                <a:spLocks noChangeShapeType="1"/>
              </p:cNvSpPr>
              <p:nvPr/>
            </p:nvSpPr>
            <p:spPr bwMode="auto">
              <a:xfrm>
                <a:off x="1025" y="1803"/>
                <a:ext cx="1" cy="114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pt-BR"/>
              </a:p>
            </p:txBody>
          </p:sp>
          <p:sp>
            <p:nvSpPr>
              <p:cNvPr id="18" name="Freeform 16"/>
              <p:cNvSpPr>
                <a:spLocks/>
              </p:cNvSpPr>
              <p:nvPr/>
            </p:nvSpPr>
            <p:spPr bwMode="auto">
              <a:xfrm>
                <a:off x="978" y="2927"/>
                <a:ext cx="81" cy="81"/>
              </a:xfrm>
              <a:custGeom>
                <a:avLst/>
                <a:gdLst>
                  <a:gd name="T0" fmla="*/ 0 w 81"/>
                  <a:gd name="T1" fmla="*/ 0 h 81"/>
                  <a:gd name="T2" fmla="*/ 47 w 81"/>
                  <a:gd name="T3" fmla="*/ 81 h 81"/>
                  <a:gd name="T4" fmla="*/ 81 w 81"/>
                  <a:gd name="T5" fmla="*/ 0 h 81"/>
                  <a:gd name="T6" fmla="*/ 0 w 81"/>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81">
                    <a:moveTo>
                      <a:pt x="0" y="0"/>
                    </a:moveTo>
                    <a:lnTo>
                      <a:pt x="47" y="81"/>
                    </a:lnTo>
                    <a:lnTo>
                      <a:pt x="81" y="0"/>
                    </a:lnTo>
                    <a:lnTo>
                      <a:pt x="0" y="0"/>
                    </a:lnTo>
                    <a:close/>
                  </a:path>
                </a:pathLst>
              </a:custGeom>
              <a:solidFill>
                <a:srgbClr val="000000"/>
              </a:solidFill>
              <a:ln w="57150" cmpd="sng">
                <a:solidFill>
                  <a:schemeClr val="tx1"/>
                </a:solidFill>
                <a:round/>
                <a:headEnd/>
                <a:tailEnd/>
              </a:ln>
            </p:spPr>
            <p:txBody>
              <a:bodyPr/>
              <a:lstStyle/>
              <a:p>
                <a:endParaRPr lang="pt-BR"/>
              </a:p>
            </p:txBody>
          </p:sp>
        </p:grpSp>
        <p:sp>
          <p:nvSpPr>
            <p:cNvPr id="16" name="Rectangle 17"/>
            <p:cNvSpPr>
              <a:spLocks noChangeArrowheads="1"/>
            </p:cNvSpPr>
            <p:nvPr/>
          </p:nvSpPr>
          <p:spPr bwMode="auto">
            <a:xfrm rot="-5400000">
              <a:off x="129" y="1910"/>
              <a:ext cx="1590"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2800" b="1">
                  <a:latin typeface="Verdana" pitchFamily="34" charset="0"/>
                </a:rPr>
                <a:t>INCIDENTES</a:t>
              </a:r>
            </a:p>
          </p:txBody>
        </p:sp>
      </p:grpSp>
      <p:grpSp>
        <p:nvGrpSpPr>
          <p:cNvPr id="19" name="Group 18"/>
          <p:cNvGrpSpPr>
            <a:grpSpLocks/>
          </p:cNvGrpSpPr>
          <p:nvPr/>
        </p:nvGrpSpPr>
        <p:grpSpPr bwMode="auto">
          <a:xfrm>
            <a:off x="2097088" y="3229609"/>
            <a:ext cx="3308350" cy="1254125"/>
            <a:chOff x="2064" y="2096"/>
            <a:chExt cx="2084" cy="790"/>
          </a:xfrm>
        </p:grpSpPr>
        <p:sp>
          <p:nvSpPr>
            <p:cNvPr id="20" name="Rectangle 19"/>
            <p:cNvSpPr>
              <a:spLocks noChangeArrowheads="1"/>
            </p:cNvSpPr>
            <p:nvPr/>
          </p:nvSpPr>
          <p:spPr bwMode="auto">
            <a:xfrm>
              <a:off x="2885" y="2096"/>
              <a:ext cx="1263" cy="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21" name="Rectangle 20"/>
            <p:cNvSpPr>
              <a:spLocks noChangeArrowheads="1"/>
            </p:cNvSpPr>
            <p:nvPr/>
          </p:nvSpPr>
          <p:spPr bwMode="auto">
            <a:xfrm>
              <a:off x="2665" y="2115"/>
              <a:ext cx="1248"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2800" b="1">
                  <a:solidFill>
                    <a:srgbClr val="FF9900"/>
                  </a:solidFill>
                  <a:latin typeface="Verdana" pitchFamily="34" charset="0"/>
                </a:rPr>
                <a:t>Atenção à</a:t>
              </a:r>
              <a:endParaRPr lang="pt-BR" altLang="pt-BR" sz="2800" b="1">
                <a:solidFill>
                  <a:srgbClr val="FF9900"/>
                </a:solidFill>
                <a:latin typeface="Verdana" pitchFamily="34" charset="0"/>
              </a:endParaRPr>
            </a:p>
            <a:p>
              <a:pPr algn="ctr"/>
              <a:r>
                <a:rPr lang="en-US" altLang="pt-BR" sz="2800" b="1">
                  <a:solidFill>
                    <a:srgbClr val="FF9900"/>
                  </a:solidFill>
                  <a:latin typeface="Verdana" pitchFamily="34" charset="0"/>
                </a:rPr>
                <a:t>GESTÃO</a:t>
              </a:r>
              <a:endParaRPr lang="pt-BR" altLang="pt-BR" sz="2800" b="1">
                <a:solidFill>
                  <a:srgbClr val="FF9900"/>
                </a:solidFill>
                <a:latin typeface="Verdana" pitchFamily="34" charset="0"/>
              </a:endParaRPr>
            </a:p>
          </p:txBody>
        </p:sp>
        <p:sp>
          <p:nvSpPr>
            <p:cNvPr id="22" name="Arc 21"/>
            <p:cNvSpPr>
              <a:spLocks/>
            </p:cNvSpPr>
            <p:nvPr/>
          </p:nvSpPr>
          <p:spPr bwMode="auto">
            <a:xfrm rot="16200000" flipH="1">
              <a:off x="2167" y="2008"/>
              <a:ext cx="775" cy="982"/>
            </a:xfrm>
            <a:custGeom>
              <a:avLst/>
              <a:gdLst>
                <a:gd name="T0" fmla="*/ 0 w 21600"/>
                <a:gd name="T1" fmla="*/ 0 h 21600"/>
                <a:gd name="T2" fmla="*/ 775 w 21600"/>
                <a:gd name="T3" fmla="*/ 982 h 21600"/>
                <a:gd name="T4" fmla="*/ 0 w 21600"/>
                <a:gd name="T5" fmla="*/ 98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9900"/>
              </a:solidFill>
              <a:round/>
              <a:headEnd/>
              <a:tailEnd/>
            </a:ln>
            <a:effectLst/>
            <a:extLst>
              <a:ext uri="{909E8E84-426E-40DD-AFC4-6F175D3DCCD1}">
                <a14:hiddenFill xmlns:a14="http://schemas.microsoft.com/office/drawing/2010/main" xmlns="">
                  <a:solidFill>
                    <a:srgbClr val="FFC5C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grpSp>
      <p:grpSp>
        <p:nvGrpSpPr>
          <p:cNvPr id="23" name="Group 22"/>
          <p:cNvGrpSpPr>
            <a:grpSpLocks/>
          </p:cNvGrpSpPr>
          <p:nvPr/>
        </p:nvGrpSpPr>
        <p:grpSpPr bwMode="auto">
          <a:xfrm>
            <a:off x="3641725" y="4334509"/>
            <a:ext cx="4098925" cy="1358900"/>
            <a:chOff x="3037" y="2792"/>
            <a:chExt cx="2292" cy="856"/>
          </a:xfrm>
        </p:grpSpPr>
        <p:sp>
          <p:nvSpPr>
            <p:cNvPr id="24" name="Rectangle 23"/>
            <p:cNvSpPr>
              <a:spLocks noChangeArrowheads="1"/>
            </p:cNvSpPr>
            <p:nvPr/>
          </p:nvSpPr>
          <p:spPr bwMode="auto">
            <a:xfrm>
              <a:off x="3440" y="2792"/>
              <a:ext cx="1343"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25" name="Rectangle 24"/>
            <p:cNvSpPr>
              <a:spLocks noChangeArrowheads="1"/>
            </p:cNvSpPr>
            <p:nvPr/>
          </p:nvSpPr>
          <p:spPr bwMode="auto">
            <a:xfrm>
              <a:off x="3733" y="2801"/>
              <a:ext cx="1596"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2800" b="1">
                  <a:solidFill>
                    <a:srgbClr val="FF0000"/>
                  </a:solidFill>
                  <a:latin typeface="Verdana" pitchFamily="34" charset="0"/>
                </a:rPr>
                <a:t>Atenção à</a:t>
              </a:r>
            </a:p>
            <a:p>
              <a:pPr algn="ctr"/>
              <a:r>
                <a:rPr lang="en-US" altLang="pt-BR" sz="2800" b="1">
                  <a:solidFill>
                    <a:srgbClr val="FF0000"/>
                  </a:solidFill>
                  <a:latin typeface="Verdana" pitchFamily="34" charset="0"/>
                </a:rPr>
                <a:t>CULTURA </a:t>
              </a:r>
            </a:p>
          </p:txBody>
        </p:sp>
        <p:sp>
          <p:nvSpPr>
            <p:cNvPr id="26" name="Freeform 25"/>
            <p:cNvSpPr>
              <a:spLocks/>
            </p:cNvSpPr>
            <p:nvPr/>
          </p:nvSpPr>
          <p:spPr bwMode="auto">
            <a:xfrm>
              <a:off x="3037" y="2867"/>
              <a:ext cx="1870" cy="781"/>
            </a:xfrm>
            <a:custGeom>
              <a:avLst/>
              <a:gdLst>
                <a:gd name="T0" fmla="*/ 1870 w 79"/>
                <a:gd name="T1" fmla="*/ 781 h 48"/>
                <a:gd name="T2" fmla="*/ 1704 w 79"/>
                <a:gd name="T3" fmla="*/ 765 h 48"/>
                <a:gd name="T4" fmla="*/ 0 w 79"/>
                <a:gd name="T5" fmla="*/ 0 h 48"/>
                <a:gd name="T6" fmla="*/ 0 60000 65536"/>
                <a:gd name="T7" fmla="*/ 0 60000 65536"/>
                <a:gd name="T8" fmla="*/ 0 60000 65536"/>
              </a:gdLst>
              <a:ahLst/>
              <a:cxnLst>
                <a:cxn ang="T6">
                  <a:pos x="T0" y="T1"/>
                </a:cxn>
                <a:cxn ang="T7">
                  <a:pos x="T2" y="T3"/>
                </a:cxn>
                <a:cxn ang="T8">
                  <a:pos x="T4" y="T5"/>
                </a:cxn>
              </a:cxnLst>
              <a:rect l="0" t="0" r="r" b="b"/>
              <a:pathLst>
                <a:path w="79" h="48">
                  <a:moveTo>
                    <a:pt x="79" y="48"/>
                  </a:moveTo>
                  <a:cubicBezTo>
                    <a:pt x="77" y="48"/>
                    <a:pt x="74" y="47"/>
                    <a:pt x="72" y="47"/>
                  </a:cubicBezTo>
                  <a:cubicBezTo>
                    <a:pt x="37" y="40"/>
                    <a:pt x="8" y="21"/>
                    <a:pt x="0" y="0"/>
                  </a:cubicBezTo>
                </a:path>
              </a:pathLst>
            </a:custGeom>
            <a:noFill/>
            <a:ln w="76200" cap="flat" cmpd="sng">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pt-BR"/>
            </a:p>
          </p:txBody>
        </p:sp>
      </p:grpSp>
      <p:sp>
        <p:nvSpPr>
          <p:cNvPr id="27" name="Text Box 20"/>
          <p:cNvSpPr txBox="1">
            <a:spLocks noChangeArrowheads="1"/>
          </p:cNvSpPr>
          <p:nvPr/>
        </p:nvSpPr>
        <p:spPr bwMode="auto">
          <a:xfrm rot="14419479">
            <a:off x="5909469" y="769778"/>
            <a:ext cx="1244600" cy="3198812"/>
          </a:xfrm>
          <a:prstGeom prst="rect">
            <a:avLst/>
          </a:prstGeom>
          <a:solidFill>
            <a:srgbClr val="CCFFCC">
              <a:alpha val="27058"/>
            </a:srgbClr>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eaVert" wrap="none" lIns="90000" tIns="46800" rIns="90000" bIns="46800">
            <a:spAutoFit/>
          </a:bodyPr>
          <a:lstStyle>
            <a:lvl1pPr defTabSz="449263" eaLnBrk="0" hangingPunct="0">
              <a:spcBef>
                <a:spcPct val="20000"/>
              </a:spcBef>
              <a:buClr>
                <a:schemeClr val="hlink"/>
              </a:buClr>
              <a:buSzPct val="12000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ahoma" pitchFamily="34" charset="0"/>
              </a:defRPr>
            </a:lvl1pPr>
            <a:lvl2pPr marL="742950" indent="-285750" defTabSz="449263" eaLnBrk="0" hangingPunct="0">
              <a:spcBef>
                <a:spcPct val="20000"/>
              </a:spcBef>
              <a:buFont typeface="Tahom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ahoma" pitchFamily="34" charset="0"/>
              </a:defRPr>
            </a:lvl2pPr>
            <a:lvl3pPr marL="1143000" indent="-228600" defTabSz="449263" eaLnBrk="0" hangingPunct="0">
              <a:spcBef>
                <a:spcPct val="20000"/>
              </a:spcBef>
              <a:buClr>
                <a:schemeClr val="hlink"/>
              </a:buClr>
              <a:buSzPct val="12000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3pPr>
            <a:lvl4pPr marL="1600200" indent="-228600" defTabSz="449263" eaLnBrk="0" hangingPunct="0">
              <a:spcBef>
                <a:spcPct val="20000"/>
              </a:spcBef>
              <a:buFont typeface="Tahom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4pPr>
            <a:lvl5pPr marL="2057400" indent="-228600" defTabSz="449263" eaLnBrk="0" hangingPunct="0">
              <a:spcBef>
                <a:spcPct val="20000"/>
              </a:spcBef>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9pPr>
          </a:lstStyle>
          <a:p>
            <a:pPr algn="ctr" rtl="1" eaLnBrk="1" hangingPunct="1">
              <a:spcBef>
                <a:spcPct val="0"/>
              </a:spcBef>
              <a:buClr>
                <a:srgbClr val="000000"/>
              </a:buClr>
              <a:buSzPct val="100000"/>
              <a:buFont typeface="Times New Roman" pitchFamily="18" charset="0"/>
              <a:buNone/>
            </a:pPr>
            <a:r>
              <a:rPr lang="pt-BR" altLang="pt-BR" sz="1400" b="1">
                <a:solidFill>
                  <a:srgbClr val="3366CC"/>
                </a:solidFill>
                <a:latin typeface="Verdana" pitchFamily="34" charset="0"/>
                <a:ea typeface="ＭＳ Ｐゴシック" charset="-128"/>
              </a:rPr>
              <a:t>Plano Estratégico </a:t>
            </a:r>
          </a:p>
          <a:p>
            <a:pPr algn="ctr" rtl="1" eaLnBrk="1" hangingPunct="1">
              <a:spcBef>
                <a:spcPct val="0"/>
              </a:spcBef>
              <a:buClr>
                <a:srgbClr val="000000"/>
              </a:buClr>
              <a:buSzPct val="100000"/>
              <a:buFont typeface="Times New Roman" pitchFamily="18" charset="0"/>
              <a:buNone/>
            </a:pPr>
            <a:r>
              <a:rPr lang="pt-BR" altLang="pt-BR" sz="1400" b="1">
                <a:solidFill>
                  <a:srgbClr val="00552D"/>
                </a:solidFill>
                <a:latin typeface="Verdana" pitchFamily="34" charset="0"/>
                <a:ea typeface="ＭＳ Ｐゴシック" charset="-128"/>
              </a:rPr>
              <a:t>Políticas Empresariais</a:t>
            </a:r>
          </a:p>
          <a:p>
            <a:pPr algn="ctr" rtl="1" eaLnBrk="1" hangingPunct="1">
              <a:spcBef>
                <a:spcPct val="0"/>
              </a:spcBef>
              <a:buClr>
                <a:srgbClr val="000000"/>
              </a:buClr>
              <a:buSzPct val="100000"/>
              <a:buFont typeface="Times New Roman" pitchFamily="18" charset="0"/>
              <a:buNone/>
            </a:pPr>
            <a:r>
              <a:rPr lang="pt-BR" altLang="pt-BR" sz="1400" b="1">
                <a:solidFill>
                  <a:srgbClr val="FF9933"/>
                </a:solidFill>
                <a:latin typeface="Verdana" pitchFamily="34" charset="0"/>
                <a:ea typeface="ＭＳ Ｐゴシック" charset="-128"/>
              </a:rPr>
              <a:t>Procedimentos administrativos</a:t>
            </a:r>
          </a:p>
          <a:p>
            <a:pPr algn="ctr" rtl="1" eaLnBrk="1" hangingPunct="1">
              <a:spcBef>
                <a:spcPct val="0"/>
              </a:spcBef>
              <a:buClr>
                <a:srgbClr val="000000"/>
              </a:buClr>
              <a:buSzPct val="100000"/>
              <a:buFont typeface="Times New Roman" pitchFamily="18" charset="0"/>
              <a:buNone/>
            </a:pPr>
            <a:r>
              <a:rPr lang="pt-BR" altLang="pt-BR" sz="1400" b="1">
                <a:solidFill>
                  <a:srgbClr val="FF0066"/>
                </a:solidFill>
                <a:latin typeface="Verdana" pitchFamily="34" charset="0"/>
                <a:ea typeface="ＭＳ Ｐゴシック" charset="-128"/>
              </a:rPr>
              <a:t>Procedimentos operacionais</a:t>
            </a:r>
          </a:p>
          <a:p>
            <a:pPr algn="ctr" rtl="1" eaLnBrk="1" hangingPunct="1">
              <a:spcBef>
                <a:spcPct val="0"/>
              </a:spcBef>
              <a:buClr>
                <a:srgbClr val="000000"/>
              </a:buClr>
              <a:buSzPct val="100000"/>
              <a:buFont typeface="Times New Roman" pitchFamily="18" charset="0"/>
              <a:buNone/>
            </a:pPr>
            <a:r>
              <a:rPr lang="pt-BR" altLang="pt-BR" sz="1400" b="1">
                <a:solidFill>
                  <a:srgbClr val="C00000"/>
                </a:solidFill>
                <a:latin typeface="Verdana" pitchFamily="34" charset="0"/>
                <a:ea typeface="ＭＳ Ｐゴシック" charset="-128"/>
              </a:rPr>
              <a:t>Plano de Emergência </a:t>
            </a:r>
          </a:p>
        </p:txBody>
      </p:sp>
      <p:sp>
        <p:nvSpPr>
          <p:cNvPr id="28" name="Text Box 20"/>
          <p:cNvSpPr txBox="1">
            <a:spLocks noChangeArrowheads="1"/>
          </p:cNvSpPr>
          <p:nvPr/>
        </p:nvSpPr>
        <p:spPr bwMode="auto">
          <a:xfrm rot="14419479">
            <a:off x="4902994" y="-346235"/>
            <a:ext cx="1244600" cy="3119438"/>
          </a:xfrm>
          <a:prstGeom prst="rect">
            <a:avLst/>
          </a:prstGeom>
          <a:solidFill>
            <a:srgbClr val="CCFFCC">
              <a:alpha val="27058"/>
            </a:srgbClr>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eaVert" wrap="none" lIns="90000" tIns="46800" rIns="90000" bIns="46800">
            <a:spAutoFit/>
          </a:bodyPr>
          <a:lstStyle>
            <a:lvl1pPr defTabSz="449263" eaLnBrk="0" hangingPunct="0">
              <a:spcBef>
                <a:spcPct val="20000"/>
              </a:spcBef>
              <a:buClr>
                <a:schemeClr val="hlink"/>
              </a:buClr>
              <a:buSzPct val="12000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ahoma" pitchFamily="34" charset="0"/>
              </a:defRPr>
            </a:lvl1pPr>
            <a:lvl2pPr marL="742950" indent="-285750" defTabSz="449263" eaLnBrk="0" hangingPunct="0">
              <a:spcBef>
                <a:spcPct val="20000"/>
              </a:spcBef>
              <a:buFont typeface="Tahom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ahoma" pitchFamily="34" charset="0"/>
              </a:defRPr>
            </a:lvl2pPr>
            <a:lvl3pPr marL="1143000" indent="-228600" defTabSz="449263" eaLnBrk="0" hangingPunct="0">
              <a:spcBef>
                <a:spcPct val="20000"/>
              </a:spcBef>
              <a:buClr>
                <a:schemeClr val="hlink"/>
              </a:buClr>
              <a:buSzPct val="12000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3pPr>
            <a:lvl4pPr marL="1600200" indent="-228600" defTabSz="449263" eaLnBrk="0" hangingPunct="0">
              <a:spcBef>
                <a:spcPct val="20000"/>
              </a:spcBef>
              <a:buFont typeface="Tahom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4pPr>
            <a:lvl5pPr marL="2057400" indent="-228600" defTabSz="449263" eaLnBrk="0" hangingPunct="0">
              <a:spcBef>
                <a:spcPct val="20000"/>
              </a:spcBef>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9pPr>
          </a:lstStyle>
          <a:p>
            <a:pPr algn="ctr" rtl="1" eaLnBrk="1" hangingPunct="1">
              <a:spcBef>
                <a:spcPct val="0"/>
              </a:spcBef>
              <a:buClr>
                <a:srgbClr val="000000"/>
              </a:buClr>
              <a:buSzPct val="100000"/>
              <a:buFont typeface="Times New Roman" pitchFamily="18" charset="0"/>
              <a:buNone/>
            </a:pPr>
            <a:r>
              <a:rPr lang="pt-BR" altLang="pt-BR" sz="1400" b="1">
                <a:solidFill>
                  <a:srgbClr val="3366CC"/>
                </a:solidFill>
                <a:latin typeface="Verdana" pitchFamily="34" charset="0"/>
                <a:ea typeface="ＭＳ Ｐゴシック" charset="-128"/>
              </a:rPr>
              <a:t>GARANTIA DA QUALIDADE</a:t>
            </a:r>
          </a:p>
          <a:p>
            <a:pPr algn="ctr" rtl="1" eaLnBrk="1" hangingPunct="1">
              <a:spcBef>
                <a:spcPct val="0"/>
              </a:spcBef>
              <a:buClr>
                <a:srgbClr val="000000"/>
              </a:buClr>
              <a:buSzPct val="100000"/>
              <a:buFont typeface="Times New Roman" pitchFamily="18" charset="0"/>
              <a:buNone/>
            </a:pPr>
            <a:r>
              <a:rPr lang="pt-BR" altLang="pt-BR" sz="1400" b="1">
                <a:solidFill>
                  <a:srgbClr val="00552D"/>
                </a:solidFill>
                <a:latin typeface="Verdana" pitchFamily="34" charset="0"/>
                <a:ea typeface="ＭＳ Ｐゴシック" charset="-128"/>
              </a:rPr>
              <a:t>Projeto</a:t>
            </a:r>
          </a:p>
          <a:p>
            <a:pPr algn="ctr" rtl="1" eaLnBrk="1" hangingPunct="1">
              <a:spcBef>
                <a:spcPct val="0"/>
              </a:spcBef>
              <a:buClr>
                <a:srgbClr val="000000"/>
              </a:buClr>
              <a:buSzPct val="100000"/>
              <a:buFont typeface="Times New Roman" pitchFamily="18" charset="0"/>
              <a:buNone/>
            </a:pPr>
            <a:r>
              <a:rPr lang="pt-BR" altLang="pt-BR" sz="1400" b="1">
                <a:solidFill>
                  <a:srgbClr val="FF9933"/>
                </a:solidFill>
                <a:latin typeface="Verdana" pitchFamily="34" charset="0"/>
                <a:ea typeface="ＭＳ Ｐゴシック" charset="-128"/>
              </a:rPr>
              <a:t>Construção</a:t>
            </a:r>
          </a:p>
          <a:p>
            <a:pPr algn="ctr" rtl="1" eaLnBrk="1" hangingPunct="1">
              <a:spcBef>
                <a:spcPct val="0"/>
              </a:spcBef>
              <a:buClr>
                <a:srgbClr val="000000"/>
              </a:buClr>
              <a:buSzPct val="100000"/>
              <a:buFont typeface="Times New Roman" pitchFamily="18" charset="0"/>
              <a:buNone/>
            </a:pPr>
            <a:r>
              <a:rPr lang="pt-BR" altLang="pt-BR" sz="1400" b="1">
                <a:solidFill>
                  <a:srgbClr val="FF0066"/>
                </a:solidFill>
                <a:latin typeface="Verdana" pitchFamily="34" charset="0"/>
                <a:ea typeface="ＭＳ Ｐゴシック" charset="-128"/>
              </a:rPr>
              <a:t>Operação e Manutenção</a:t>
            </a:r>
          </a:p>
          <a:p>
            <a:pPr algn="ctr" rtl="1" eaLnBrk="1" hangingPunct="1">
              <a:spcBef>
                <a:spcPct val="0"/>
              </a:spcBef>
              <a:buClr>
                <a:srgbClr val="000000"/>
              </a:buClr>
              <a:buSzPct val="100000"/>
              <a:buFont typeface="Times New Roman" pitchFamily="18" charset="0"/>
              <a:buNone/>
            </a:pPr>
            <a:r>
              <a:rPr lang="pt-BR" altLang="pt-BR" sz="1400" b="1">
                <a:solidFill>
                  <a:srgbClr val="C00000"/>
                </a:solidFill>
                <a:latin typeface="Verdana" pitchFamily="34" charset="0"/>
                <a:ea typeface="ＭＳ Ｐゴシック" charset="-128"/>
              </a:rPr>
              <a:t>Modificações na Configuração </a:t>
            </a:r>
          </a:p>
        </p:txBody>
      </p:sp>
      <p:sp>
        <p:nvSpPr>
          <p:cNvPr id="29" name="Text Box 20"/>
          <p:cNvSpPr txBox="1">
            <a:spLocks noChangeArrowheads="1"/>
          </p:cNvSpPr>
          <p:nvPr/>
        </p:nvSpPr>
        <p:spPr bwMode="auto">
          <a:xfrm rot="14419479">
            <a:off x="7358063" y="2372359"/>
            <a:ext cx="1031875" cy="2181225"/>
          </a:xfrm>
          <a:prstGeom prst="rect">
            <a:avLst/>
          </a:prstGeom>
          <a:solidFill>
            <a:srgbClr val="CCFFCC">
              <a:alpha val="27058"/>
            </a:srgbClr>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eaVert" wrap="none" lIns="90000" tIns="46800" rIns="90000" bIns="46800">
            <a:spAutoFit/>
          </a:bodyPr>
          <a:lstStyle>
            <a:lvl1pPr defTabSz="449263" eaLnBrk="0" hangingPunct="0">
              <a:spcBef>
                <a:spcPct val="20000"/>
              </a:spcBef>
              <a:buClr>
                <a:schemeClr val="hlink"/>
              </a:buClr>
              <a:buSzPct val="12000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ahoma" pitchFamily="34" charset="0"/>
              </a:defRPr>
            </a:lvl1pPr>
            <a:lvl2pPr marL="742950" indent="-285750" defTabSz="449263" eaLnBrk="0" hangingPunct="0">
              <a:spcBef>
                <a:spcPct val="20000"/>
              </a:spcBef>
              <a:buFont typeface="Tahom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ahoma" pitchFamily="34" charset="0"/>
              </a:defRPr>
            </a:lvl2pPr>
            <a:lvl3pPr marL="1143000" indent="-228600" defTabSz="449263" eaLnBrk="0" hangingPunct="0">
              <a:spcBef>
                <a:spcPct val="20000"/>
              </a:spcBef>
              <a:buClr>
                <a:schemeClr val="hlink"/>
              </a:buClr>
              <a:buSzPct val="12000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3pPr>
            <a:lvl4pPr marL="1600200" indent="-228600" defTabSz="449263" eaLnBrk="0" hangingPunct="0">
              <a:spcBef>
                <a:spcPct val="20000"/>
              </a:spcBef>
              <a:buFont typeface="Tahoma"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4pPr>
            <a:lvl5pPr marL="2057400" indent="-228600" defTabSz="449263" eaLnBrk="0" hangingPunct="0">
              <a:spcBef>
                <a:spcPct val="20000"/>
              </a:spcBef>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5pPr>
            <a:lvl6pPr marL="25146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6pPr>
            <a:lvl7pPr marL="29718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7pPr>
            <a:lvl8pPr marL="34290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8pPr>
            <a:lvl9pPr marL="3886200" indent="-228600" defTabSz="449263" eaLnBrk="0" fontAlgn="base" hangingPunct="0">
              <a:spcBef>
                <a:spcPct val="20000"/>
              </a:spcBef>
              <a:spcAft>
                <a:spcPct val="0"/>
              </a:spcAft>
              <a:buClr>
                <a:schemeClr val="hlink"/>
              </a:buClr>
              <a:buSzPct val="80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ahoma" pitchFamily="34" charset="0"/>
              </a:defRPr>
            </a:lvl9pPr>
          </a:lstStyle>
          <a:p>
            <a:pPr algn="ctr" rtl="1" eaLnBrk="1" hangingPunct="1">
              <a:spcBef>
                <a:spcPct val="0"/>
              </a:spcBef>
              <a:buClr>
                <a:srgbClr val="000000"/>
              </a:buClr>
              <a:buSzPct val="100000"/>
              <a:buFont typeface="Times New Roman" pitchFamily="18" charset="0"/>
              <a:buNone/>
            </a:pPr>
            <a:r>
              <a:rPr lang="pt-BR" altLang="pt-BR" sz="1400" b="1">
                <a:solidFill>
                  <a:srgbClr val="3366CC"/>
                </a:solidFill>
                <a:latin typeface="Verdana" pitchFamily="34" charset="0"/>
                <a:ea typeface="ＭＳ Ｐゴシック" charset="-128"/>
              </a:rPr>
              <a:t>COMPROMETIMENTO</a:t>
            </a:r>
          </a:p>
          <a:p>
            <a:pPr algn="ctr" rtl="1" eaLnBrk="1" hangingPunct="1">
              <a:spcBef>
                <a:spcPct val="0"/>
              </a:spcBef>
              <a:buClr>
                <a:srgbClr val="000000"/>
              </a:buClr>
              <a:buSzPct val="100000"/>
              <a:buFont typeface="Times New Roman" pitchFamily="18" charset="0"/>
              <a:buNone/>
            </a:pPr>
            <a:r>
              <a:rPr lang="pt-BR" altLang="pt-BR" sz="1400" b="1">
                <a:solidFill>
                  <a:srgbClr val="C00000"/>
                </a:solidFill>
                <a:latin typeface="Verdana" pitchFamily="34" charset="0"/>
                <a:ea typeface="ＭＳ Ｐゴシック" charset="-128"/>
              </a:rPr>
              <a:t>Direção</a:t>
            </a:r>
          </a:p>
          <a:p>
            <a:pPr algn="ctr" rtl="1" eaLnBrk="1" hangingPunct="1">
              <a:spcBef>
                <a:spcPct val="0"/>
              </a:spcBef>
              <a:buClr>
                <a:srgbClr val="000000"/>
              </a:buClr>
              <a:buSzPct val="100000"/>
              <a:buFont typeface="Times New Roman" pitchFamily="18" charset="0"/>
              <a:buNone/>
            </a:pPr>
            <a:r>
              <a:rPr lang="pt-BR" altLang="pt-BR" sz="1400" b="1">
                <a:solidFill>
                  <a:srgbClr val="C00000"/>
                </a:solidFill>
                <a:latin typeface="Verdana" pitchFamily="34" charset="0"/>
                <a:ea typeface="ＭＳ Ｐゴシック" charset="-128"/>
              </a:rPr>
              <a:t>Gerência</a:t>
            </a:r>
          </a:p>
          <a:p>
            <a:pPr algn="ctr" rtl="1" eaLnBrk="1" hangingPunct="1">
              <a:spcBef>
                <a:spcPct val="0"/>
              </a:spcBef>
              <a:buClr>
                <a:srgbClr val="000000"/>
              </a:buClr>
              <a:buSzPct val="100000"/>
              <a:buFont typeface="Times New Roman" pitchFamily="18" charset="0"/>
              <a:buNone/>
            </a:pPr>
            <a:r>
              <a:rPr lang="pt-BR" altLang="pt-BR" sz="1400" b="1">
                <a:solidFill>
                  <a:srgbClr val="C00000"/>
                </a:solidFill>
                <a:latin typeface="Verdana" pitchFamily="34" charset="0"/>
                <a:ea typeface="ＭＳ Ｐゴシック" charset="-128"/>
              </a:rPr>
              <a:t>Indivíduos</a:t>
            </a:r>
          </a:p>
        </p:txBody>
      </p:sp>
    </p:spTree>
    <p:extLst>
      <p:ext uri="{BB962C8B-B14F-4D97-AF65-F5344CB8AC3E}">
        <p14:creationId xmlns:p14="http://schemas.microsoft.com/office/powerpoint/2010/main" xmlns="" val="388771564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p:cNvGrpSpPr/>
          <p:nvPr/>
        </p:nvGrpSpPr>
        <p:grpSpPr>
          <a:xfrm>
            <a:off x="381000" y="333375"/>
            <a:ext cx="8382000" cy="6408738"/>
            <a:chOff x="381000" y="333375"/>
            <a:chExt cx="8382000" cy="6408738"/>
          </a:xfrm>
        </p:grpSpPr>
        <p:sp>
          <p:nvSpPr>
            <p:cNvPr id="31" name="Freeform 3"/>
            <p:cNvSpPr>
              <a:spLocks/>
            </p:cNvSpPr>
            <p:nvPr/>
          </p:nvSpPr>
          <p:spPr bwMode="auto">
            <a:xfrm>
              <a:off x="4000500" y="1789113"/>
              <a:ext cx="1638300" cy="4953000"/>
            </a:xfrm>
            <a:custGeom>
              <a:avLst/>
              <a:gdLst>
                <a:gd name="T0" fmla="*/ 2147483647 w 956"/>
                <a:gd name="T1" fmla="*/ 2147483647 h 3127"/>
                <a:gd name="T2" fmla="*/ 2147483647 w 956"/>
                <a:gd name="T3" fmla="*/ 2147483647 h 3127"/>
                <a:gd name="T4" fmla="*/ 2147483647 w 956"/>
                <a:gd name="T5" fmla="*/ 2147483647 h 3127"/>
                <a:gd name="T6" fmla="*/ 2147483647 w 956"/>
                <a:gd name="T7" fmla="*/ 0 h 3127"/>
                <a:gd name="T8" fmla="*/ 0 w 956"/>
                <a:gd name="T9" fmla="*/ 2147483647 h 3127"/>
                <a:gd name="T10" fmla="*/ 2147483647 w 956"/>
                <a:gd name="T11" fmla="*/ 2147483647 h 3127"/>
                <a:gd name="T12" fmla="*/ 2147483647 w 956"/>
                <a:gd name="T13" fmla="*/ 2147483647 h 3127"/>
                <a:gd name="T14" fmla="*/ 2147483647 w 956"/>
                <a:gd name="T15" fmla="*/ 2147483647 h 31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6" h="3127">
                  <a:moveTo>
                    <a:pt x="955" y="3126"/>
                  </a:moveTo>
                  <a:lnTo>
                    <a:pt x="683" y="194"/>
                  </a:lnTo>
                  <a:lnTo>
                    <a:pt x="927" y="194"/>
                  </a:lnTo>
                  <a:lnTo>
                    <a:pt x="465" y="0"/>
                  </a:lnTo>
                  <a:lnTo>
                    <a:pt x="0" y="194"/>
                  </a:lnTo>
                  <a:lnTo>
                    <a:pt x="247" y="194"/>
                  </a:lnTo>
                  <a:lnTo>
                    <a:pt x="54" y="3126"/>
                  </a:lnTo>
                  <a:lnTo>
                    <a:pt x="955" y="3126"/>
                  </a:lnTo>
                </a:path>
              </a:pathLst>
            </a:custGeom>
            <a:gradFill rotWithShape="1">
              <a:gsLst>
                <a:gs pos="0">
                  <a:srgbClr val="595959"/>
                </a:gs>
                <a:gs pos="100000">
                  <a:srgbClr val="C0C0C0">
                    <a:alpha val="50000"/>
                  </a:srgbClr>
                </a:gs>
              </a:gsLst>
              <a:lin ang="5400000" scaled="1"/>
            </a:gradFill>
            <a:ln>
              <a:noFill/>
            </a:ln>
            <a:effectLst/>
            <a:extLst>
              <a:ext uri="{91240B29-F687-4F45-9708-019B960494DF}">
                <a14:hiddenLine xmlns:a14="http://schemas.microsoft.com/office/drawing/2010/main" xmlns="" w="12700" cap="rnd"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2" name="Freeform 4"/>
            <p:cNvSpPr>
              <a:spLocks/>
            </p:cNvSpPr>
            <p:nvPr/>
          </p:nvSpPr>
          <p:spPr bwMode="auto">
            <a:xfrm>
              <a:off x="455613" y="2463800"/>
              <a:ext cx="2311400" cy="414338"/>
            </a:xfrm>
            <a:custGeom>
              <a:avLst/>
              <a:gdLst>
                <a:gd name="T0" fmla="*/ 0 w 1456"/>
                <a:gd name="T1" fmla="*/ 0 h 261"/>
                <a:gd name="T2" fmla="*/ 2147483647 w 1456"/>
                <a:gd name="T3" fmla="*/ 0 h 261"/>
                <a:gd name="T4" fmla="*/ 2147483647 w 1456"/>
                <a:gd name="T5" fmla="*/ 2147483647 h 261"/>
                <a:gd name="T6" fmla="*/ 0 w 1456"/>
                <a:gd name="T7" fmla="*/ 2147483647 h 261"/>
                <a:gd name="T8" fmla="*/ 0 w 1456"/>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261">
                  <a:moveTo>
                    <a:pt x="0" y="0"/>
                  </a:moveTo>
                  <a:lnTo>
                    <a:pt x="1455" y="0"/>
                  </a:lnTo>
                  <a:lnTo>
                    <a:pt x="1455" y="260"/>
                  </a:lnTo>
                  <a:lnTo>
                    <a:pt x="0" y="260"/>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3" name="Freeform 5"/>
            <p:cNvSpPr>
              <a:spLocks/>
            </p:cNvSpPr>
            <p:nvPr/>
          </p:nvSpPr>
          <p:spPr bwMode="auto">
            <a:xfrm>
              <a:off x="455613" y="3770313"/>
              <a:ext cx="2311400" cy="533400"/>
            </a:xfrm>
            <a:custGeom>
              <a:avLst/>
              <a:gdLst>
                <a:gd name="T0" fmla="*/ 0 w 1456"/>
                <a:gd name="T1" fmla="*/ 0 h 306"/>
                <a:gd name="T2" fmla="*/ 2147483647 w 1456"/>
                <a:gd name="T3" fmla="*/ 0 h 306"/>
                <a:gd name="T4" fmla="*/ 2147483647 w 1456"/>
                <a:gd name="T5" fmla="*/ 2147483647 h 306"/>
                <a:gd name="T6" fmla="*/ 0 w 1456"/>
                <a:gd name="T7" fmla="*/ 2147483647 h 306"/>
                <a:gd name="T8" fmla="*/ 0 w 1456"/>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306">
                  <a:moveTo>
                    <a:pt x="0" y="0"/>
                  </a:moveTo>
                  <a:lnTo>
                    <a:pt x="1455" y="0"/>
                  </a:lnTo>
                  <a:lnTo>
                    <a:pt x="1455" y="305"/>
                  </a:lnTo>
                  <a:lnTo>
                    <a:pt x="0" y="305"/>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4" name="Freeform 6"/>
            <p:cNvSpPr>
              <a:spLocks/>
            </p:cNvSpPr>
            <p:nvPr/>
          </p:nvSpPr>
          <p:spPr bwMode="auto">
            <a:xfrm>
              <a:off x="455613" y="4498975"/>
              <a:ext cx="2311400" cy="414338"/>
            </a:xfrm>
            <a:custGeom>
              <a:avLst/>
              <a:gdLst>
                <a:gd name="T0" fmla="*/ 0 w 1456"/>
                <a:gd name="T1" fmla="*/ 0 h 261"/>
                <a:gd name="T2" fmla="*/ 2147483647 w 1456"/>
                <a:gd name="T3" fmla="*/ 0 h 261"/>
                <a:gd name="T4" fmla="*/ 2147483647 w 1456"/>
                <a:gd name="T5" fmla="*/ 2147483647 h 261"/>
                <a:gd name="T6" fmla="*/ 0 w 1456"/>
                <a:gd name="T7" fmla="*/ 2147483647 h 261"/>
                <a:gd name="T8" fmla="*/ 2147483647 w 1456"/>
                <a:gd name="T9" fmla="*/ 2147483647 h 261"/>
                <a:gd name="T10" fmla="*/ 0 w 1456"/>
                <a:gd name="T11" fmla="*/ 0 h 2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6" h="261">
                  <a:moveTo>
                    <a:pt x="0" y="0"/>
                  </a:moveTo>
                  <a:lnTo>
                    <a:pt x="1455" y="0"/>
                  </a:lnTo>
                  <a:lnTo>
                    <a:pt x="1455" y="260"/>
                  </a:lnTo>
                  <a:lnTo>
                    <a:pt x="0" y="260"/>
                  </a:lnTo>
                  <a:lnTo>
                    <a:pt x="10" y="92"/>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5" name="Freeform 7"/>
            <p:cNvSpPr>
              <a:spLocks/>
            </p:cNvSpPr>
            <p:nvPr/>
          </p:nvSpPr>
          <p:spPr bwMode="auto">
            <a:xfrm>
              <a:off x="455613" y="5183188"/>
              <a:ext cx="2311400" cy="492125"/>
            </a:xfrm>
            <a:custGeom>
              <a:avLst/>
              <a:gdLst>
                <a:gd name="T0" fmla="*/ 0 w 1456"/>
                <a:gd name="T1" fmla="*/ 0 h 262"/>
                <a:gd name="T2" fmla="*/ 2147483647 w 1456"/>
                <a:gd name="T3" fmla="*/ 0 h 262"/>
                <a:gd name="T4" fmla="*/ 2147483647 w 1456"/>
                <a:gd name="T5" fmla="*/ 2147483647 h 262"/>
                <a:gd name="T6" fmla="*/ 0 w 1456"/>
                <a:gd name="T7" fmla="*/ 2147483647 h 262"/>
                <a:gd name="T8" fmla="*/ 0 w 1456"/>
                <a:gd name="T9" fmla="*/ 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262">
                  <a:moveTo>
                    <a:pt x="0" y="0"/>
                  </a:moveTo>
                  <a:lnTo>
                    <a:pt x="1455" y="0"/>
                  </a:lnTo>
                  <a:lnTo>
                    <a:pt x="1455" y="261"/>
                  </a:lnTo>
                  <a:lnTo>
                    <a:pt x="0" y="261"/>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6" name="Freeform 8"/>
            <p:cNvSpPr>
              <a:spLocks/>
            </p:cNvSpPr>
            <p:nvPr/>
          </p:nvSpPr>
          <p:spPr bwMode="auto">
            <a:xfrm>
              <a:off x="455613" y="3084513"/>
              <a:ext cx="2311400" cy="547687"/>
            </a:xfrm>
            <a:custGeom>
              <a:avLst/>
              <a:gdLst>
                <a:gd name="T0" fmla="*/ 0 w 1456"/>
                <a:gd name="T1" fmla="*/ 0 h 345"/>
                <a:gd name="T2" fmla="*/ 2147483647 w 1456"/>
                <a:gd name="T3" fmla="*/ 0 h 345"/>
                <a:gd name="T4" fmla="*/ 2147483647 w 1456"/>
                <a:gd name="T5" fmla="*/ 2147483647 h 345"/>
                <a:gd name="T6" fmla="*/ 0 w 1456"/>
                <a:gd name="T7" fmla="*/ 2147483647 h 345"/>
                <a:gd name="T8" fmla="*/ 0 w 1456"/>
                <a:gd name="T9" fmla="*/ 0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345">
                  <a:moveTo>
                    <a:pt x="0" y="0"/>
                  </a:moveTo>
                  <a:lnTo>
                    <a:pt x="1455" y="0"/>
                  </a:lnTo>
                  <a:lnTo>
                    <a:pt x="1455" y="344"/>
                  </a:lnTo>
                  <a:lnTo>
                    <a:pt x="0" y="344"/>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7" name="Freeform 9"/>
            <p:cNvSpPr>
              <a:spLocks/>
            </p:cNvSpPr>
            <p:nvPr/>
          </p:nvSpPr>
          <p:spPr bwMode="auto">
            <a:xfrm>
              <a:off x="6705600" y="3975100"/>
              <a:ext cx="2057400" cy="533400"/>
            </a:xfrm>
            <a:custGeom>
              <a:avLst/>
              <a:gdLst>
                <a:gd name="T0" fmla="*/ 0 w 1094"/>
                <a:gd name="T1" fmla="*/ 0 h 260"/>
                <a:gd name="T2" fmla="*/ 2147483647 w 1094"/>
                <a:gd name="T3" fmla="*/ 0 h 260"/>
                <a:gd name="T4" fmla="*/ 2147483647 w 1094"/>
                <a:gd name="T5" fmla="*/ 2147483647 h 260"/>
                <a:gd name="T6" fmla="*/ 0 w 1094"/>
                <a:gd name="T7" fmla="*/ 2147483647 h 260"/>
                <a:gd name="T8" fmla="*/ 0 w 1094"/>
                <a:gd name="T9" fmla="*/ 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60">
                  <a:moveTo>
                    <a:pt x="0" y="0"/>
                  </a:moveTo>
                  <a:lnTo>
                    <a:pt x="1093" y="0"/>
                  </a:lnTo>
                  <a:lnTo>
                    <a:pt x="1093" y="259"/>
                  </a:lnTo>
                  <a:lnTo>
                    <a:pt x="0" y="259"/>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8" name="Freeform 10"/>
            <p:cNvSpPr>
              <a:spLocks/>
            </p:cNvSpPr>
            <p:nvPr/>
          </p:nvSpPr>
          <p:spPr bwMode="auto">
            <a:xfrm>
              <a:off x="6705600" y="4648200"/>
              <a:ext cx="2057400" cy="341313"/>
            </a:xfrm>
            <a:custGeom>
              <a:avLst/>
              <a:gdLst>
                <a:gd name="T0" fmla="*/ 0 w 1094"/>
                <a:gd name="T1" fmla="*/ 0 h 261"/>
                <a:gd name="T2" fmla="*/ 2147483647 w 1094"/>
                <a:gd name="T3" fmla="*/ 0 h 261"/>
                <a:gd name="T4" fmla="*/ 2147483647 w 1094"/>
                <a:gd name="T5" fmla="*/ 2147483647 h 261"/>
                <a:gd name="T6" fmla="*/ 0 w 1094"/>
                <a:gd name="T7" fmla="*/ 2147483647 h 261"/>
                <a:gd name="T8" fmla="*/ 0 w 1094"/>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61">
                  <a:moveTo>
                    <a:pt x="0" y="0"/>
                  </a:moveTo>
                  <a:lnTo>
                    <a:pt x="1093" y="0"/>
                  </a:lnTo>
                  <a:lnTo>
                    <a:pt x="1093" y="260"/>
                  </a:lnTo>
                  <a:lnTo>
                    <a:pt x="0" y="260"/>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9" name="Freeform 11"/>
            <p:cNvSpPr>
              <a:spLocks/>
            </p:cNvSpPr>
            <p:nvPr/>
          </p:nvSpPr>
          <p:spPr bwMode="auto">
            <a:xfrm>
              <a:off x="6705600" y="5121275"/>
              <a:ext cx="2057400" cy="323850"/>
            </a:xfrm>
            <a:custGeom>
              <a:avLst/>
              <a:gdLst>
                <a:gd name="T0" fmla="*/ 0 w 1094"/>
                <a:gd name="T1" fmla="*/ 0 h 204"/>
                <a:gd name="T2" fmla="*/ 2147483647 w 1094"/>
                <a:gd name="T3" fmla="*/ 0 h 204"/>
                <a:gd name="T4" fmla="*/ 2147483647 w 1094"/>
                <a:gd name="T5" fmla="*/ 2147483647 h 204"/>
                <a:gd name="T6" fmla="*/ 0 w 1094"/>
                <a:gd name="T7" fmla="*/ 2147483647 h 204"/>
                <a:gd name="T8" fmla="*/ 0 w 1094"/>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04">
                  <a:moveTo>
                    <a:pt x="0" y="0"/>
                  </a:moveTo>
                  <a:lnTo>
                    <a:pt x="1093" y="0"/>
                  </a:lnTo>
                  <a:lnTo>
                    <a:pt x="1093" y="203"/>
                  </a:lnTo>
                  <a:lnTo>
                    <a:pt x="0" y="203"/>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0" name="Freeform 12"/>
            <p:cNvSpPr>
              <a:spLocks/>
            </p:cNvSpPr>
            <p:nvPr/>
          </p:nvSpPr>
          <p:spPr bwMode="auto">
            <a:xfrm>
              <a:off x="6705600" y="5675313"/>
              <a:ext cx="2057400" cy="304800"/>
            </a:xfrm>
            <a:custGeom>
              <a:avLst/>
              <a:gdLst>
                <a:gd name="T0" fmla="*/ 0 w 1094"/>
                <a:gd name="T1" fmla="*/ 0 h 259"/>
                <a:gd name="T2" fmla="*/ 2147483647 w 1094"/>
                <a:gd name="T3" fmla="*/ 0 h 259"/>
                <a:gd name="T4" fmla="*/ 2147483647 w 1094"/>
                <a:gd name="T5" fmla="*/ 2147483647 h 259"/>
                <a:gd name="T6" fmla="*/ 0 w 1094"/>
                <a:gd name="T7" fmla="*/ 2147483647 h 259"/>
                <a:gd name="T8" fmla="*/ 0 w 1094"/>
                <a:gd name="T9" fmla="*/ 0 h 2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 h="259">
                  <a:moveTo>
                    <a:pt x="0" y="0"/>
                  </a:moveTo>
                  <a:lnTo>
                    <a:pt x="1093" y="0"/>
                  </a:lnTo>
                  <a:lnTo>
                    <a:pt x="1093" y="258"/>
                  </a:lnTo>
                  <a:lnTo>
                    <a:pt x="0" y="258"/>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1" name="Freeform 13"/>
            <p:cNvSpPr>
              <a:spLocks/>
            </p:cNvSpPr>
            <p:nvPr/>
          </p:nvSpPr>
          <p:spPr bwMode="auto">
            <a:xfrm>
              <a:off x="6629400" y="1941513"/>
              <a:ext cx="2133600" cy="446087"/>
            </a:xfrm>
            <a:custGeom>
              <a:avLst/>
              <a:gdLst>
                <a:gd name="T0" fmla="*/ 0 w 1238"/>
                <a:gd name="T1" fmla="*/ 0 h 281"/>
                <a:gd name="T2" fmla="*/ 2147483647 w 1238"/>
                <a:gd name="T3" fmla="*/ 0 h 281"/>
                <a:gd name="T4" fmla="*/ 2147483647 w 1238"/>
                <a:gd name="T5" fmla="*/ 2147483647 h 281"/>
                <a:gd name="T6" fmla="*/ 0 w 1238"/>
                <a:gd name="T7" fmla="*/ 2147483647 h 281"/>
                <a:gd name="T8" fmla="*/ 0 w 1238"/>
                <a:gd name="T9" fmla="*/ 0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8" h="281">
                  <a:moveTo>
                    <a:pt x="0" y="0"/>
                  </a:moveTo>
                  <a:lnTo>
                    <a:pt x="1237" y="0"/>
                  </a:lnTo>
                  <a:lnTo>
                    <a:pt x="1237" y="280"/>
                  </a:lnTo>
                  <a:lnTo>
                    <a:pt x="0" y="280"/>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2" name="Freeform 14"/>
            <p:cNvSpPr>
              <a:spLocks/>
            </p:cNvSpPr>
            <p:nvPr/>
          </p:nvSpPr>
          <p:spPr bwMode="auto">
            <a:xfrm>
              <a:off x="6553200" y="1865313"/>
              <a:ext cx="2133600" cy="490537"/>
            </a:xfrm>
            <a:custGeom>
              <a:avLst/>
              <a:gdLst>
                <a:gd name="T0" fmla="*/ 0 w 1233"/>
                <a:gd name="T1" fmla="*/ 0 h 261"/>
                <a:gd name="T2" fmla="*/ 1232 w 1233"/>
                <a:gd name="T3" fmla="*/ 0 h 261"/>
                <a:gd name="T4" fmla="*/ 1232 w 1233"/>
                <a:gd name="T5" fmla="*/ 260 h 261"/>
                <a:gd name="T6" fmla="*/ 0 w 1233"/>
                <a:gd name="T7" fmla="*/ 260 h 261"/>
                <a:gd name="T8" fmla="*/ 0 w 1233"/>
                <a:gd name="T9" fmla="*/ 0 h 261"/>
              </a:gdLst>
              <a:ahLst/>
              <a:cxnLst>
                <a:cxn ang="0">
                  <a:pos x="T0" y="T1"/>
                </a:cxn>
                <a:cxn ang="0">
                  <a:pos x="T2" y="T3"/>
                </a:cxn>
                <a:cxn ang="0">
                  <a:pos x="T4" y="T5"/>
                </a:cxn>
                <a:cxn ang="0">
                  <a:pos x="T6" y="T7"/>
                </a:cxn>
                <a:cxn ang="0">
                  <a:pos x="T8" y="T9"/>
                </a:cxn>
              </a:cxnLst>
              <a:rect l="0" t="0" r="r" b="b"/>
              <a:pathLst>
                <a:path w="1233" h="261">
                  <a:moveTo>
                    <a:pt x="0" y="0"/>
                  </a:moveTo>
                  <a:lnTo>
                    <a:pt x="1232" y="0"/>
                  </a:lnTo>
                  <a:lnTo>
                    <a:pt x="1232" y="260"/>
                  </a:lnTo>
                  <a:lnTo>
                    <a:pt x="0" y="260"/>
                  </a:lnTo>
                  <a:lnTo>
                    <a:pt x="0" y="0"/>
                  </a:lnTo>
                </a:path>
              </a:pathLst>
            </a:custGeom>
            <a:gradFill rotWithShape="1">
              <a:gsLst>
                <a:gs pos="0">
                  <a:schemeClr val="accent1">
                    <a:gamma/>
                    <a:shade val="46275"/>
                    <a:invGamma/>
                  </a:schemeClr>
                </a:gs>
                <a:gs pos="100000">
                  <a:schemeClr val="accent1">
                    <a:alpha val="50000"/>
                  </a:schemeClr>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defRPr/>
              </a:pPr>
              <a:endParaRPr lang="pt-BR">
                <a:latin typeface="Arial" pitchFamily="34" charset="0"/>
                <a:ea typeface="ＭＳ Ｐゴシック" pitchFamily="34" charset="-128"/>
              </a:endParaRPr>
            </a:p>
          </p:txBody>
        </p:sp>
        <p:sp>
          <p:nvSpPr>
            <p:cNvPr id="43" name="Rectangle 15"/>
            <p:cNvSpPr>
              <a:spLocks noChangeArrowheads="1"/>
            </p:cNvSpPr>
            <p:nvPr/>
          </p:nvSpPr>
          <p:spPr bwMode="auto">
            <a:xfrm>
              <a:off x="6567488" y="1865313"/>
              <a:ext cx="1309687"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457200" eaLnBrk="0" hangingPunct="0">
                <a:spcBef>
                  <a:spcPct val="20000"/>
                </a:spcBef>
                <a:buClr>
                  <a:schemeClr val="hlink"/>
                </a:buClr>
                <a:buSzPct val="120000"/>
                <a:buChar char="•"/>
                <a:defRPr sz="3200">
                  <a:solidFill>
                    <a:schemeClr val="tx1"/>
                  </a:solidFill>
                  <a:latin typeface="Tahoma" pitchFamily="34" charset="0"/>
                </a:defRPr>
              </a:lvl1pPr>
              <a:lvl2pPr marL="742950" indent="-285750" defTabSz="457200" eaLnBrk="0" hangingPunct="0">
                <a:spcBef>
                  <a:spcPct val="20000"/>
                </a:spcBef>
                <a:buFont typeface="Tahoma" pitchFamily="34" charset="0"/>
                <a:buChar char="–"/>
                <a:defRPr sz="2800">
                  <a:solidFill>
                    <a:schemeClr val="tx1"/>
                  </a:solidFill>
                  <a:latin typeface="Tahoma" pitchFamily="34" charset="0"/>
                </a:defRPr>
              </a:lvl2pPr>
              <a:lvl3pPr marL="1143000" indent="-228600" defTabSz="457200" eaLnBrk="0" hangingPunct="0">
                <a:spcBef>
                  <a:spcPct val="20000"/>
                </a:spcBef>
                <a:buClr>
                  <a:schemeClr val="hlink"/>
                </a:buClr>
                <a:buSzPct val="120000"/>
                <a:buChar char="•"/>
                <a:defRPr sz="2400">
                  <a:solidFill>
                    <a:schemeClr val="tx1"/>
                  </a:solidFill>
                  <a:latin typeface="Tahoma" pitchFamily="34" charset="0"/>
                </a:defRPr>
              </a:lvl3pPr>
              <a:lvl4pPr marL="1600200" indent="-228600" defTabSz="457200" eaLnBrk="0" hangingPunct="0">
                <a:spcBef>
                  <a:spcPct val="20000"/>
                </a:spcBef>
                <a:buFont typeface="Tahoma" pitchFamily="34" charset="0"/>
                <a:buChar char="–"/>
                <a:defRPr sz="2000">
                  <a:solidFill>
                    <a:schemeClr val="tx1"/>
                  </a:solidFill>
                  <a:latin typeface="Tahoma" pitchFamily="34" charset="0"/>
                </a:defRPr>
              </a:lvl4pPr>
              <a:lvl5pPr marL="2057400" indent="-228600" defTabSz="4572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pt-BR" altLang="pt-BR" sz="1400" b="1">
                  <a:solidFill>
                    <a:schemeClr val="bg1"/>
                  </a:solidFill>
                  <a:latin typeface="Times New Roman" pitchFamily="18" charset="0"/>
                  <a:ea typeface="ＭＳ Ｐゴシック" charset="-128"/>
                  <a:cs typeface="Arial" charset="0"/>
                </a:rPr>
                <a:t>Atitude </a:t>
              </a:r>
            </a:p>
            <a:p>
              <a:pPr>
                <a:spcBef>
                  <a:spcPct val="0"/>
                </a:spcBef>
                <a:buClrTx/>
                <a:buSzTx/>
                <a:buFontTx/>
                <a:buNone/>
              </a:pPr>
              <a:r>
                <a:rPr lang="pt-BR" altLang="pt-BR" sz="1400" b="1">
                  <a:solidFill>
                    <a:schemeClr val="bg1"/>
                  </a:solidFill>
                  <a:latin typeface="Times New Roman" pitchFamily="18" charset="0"/>
                  <a:ea typeface="ＭＳ Ｐゴシック" charset="-128"/>
                  <a:cs typeface="Arial" charset="0"/>
                </a:rPr>
                <a:t>Questionadora</a:t>
              </a:r>
              <a:endParaRPr lang="pt-BR" altLang="pt-BR" sz="900" b="1">
                <a:solidFill>
                  <a:schemeClr val="bg1"/>
                </a:solidFill>
                <a:latin typeface="Times New Roman" pitchFamily="18" charset="0"/>
                <a:ea typeface="ＭＳ Ｐゴシック" charset="-128"/>
                <a:cs typeface="Arial" charset="0"/>
              </a:endParaRPr>
            </a:p>
          </p:txBody>
        </p:sp>
        <p:sp>
          <p:nvSpPr>
            <p:cNvPr id="44" name="Rectangle 16"/>
            <p:cNvSpPr>
              <a:spLocks noChangeArrowheads="1"/>
            </p:cNvSpPr>
            <p:nvPr/>
          </p:nvSpPr>
          <p:spPr bwMode="auto">
            <a:xfrm>
              <a:off x="6629400" y="3898900"/>
              <a:ext cx="2057400" cy="517525"/>
            </a:xfrm>
            <a:prstGeom prst="rect">
              <a:avLst/>
            </a:prstGeom>
            <a:gradFill rotWithShape="1">
              <a:gsLst>
                <a:gs pos="0">
                  <a:schemeClr val="accent1">
                    <a:gamma/>
                    <a:shade val="46275"/>
                    <a:invGamma/>
                  </a:schemeClr>
                </a:gs>
                <a:gs pos="100000">
                  <a:schemeClr val="accent1">
                    <a:alpha val="50000"/>
                  </a:schemeClr>
                </a:gs>
              </a:gsLst>
              <a:lin ang="0" scaled="1"/>
            </a:gradFill>
            <a:ln>
              <a:noFill/>
            </a:ln>
            <a:effectLst/>
            <a:extLst>
              <a:ext uri="{91240B29-F687-4F45-9708-019B960494DF}">
                <a14:hiddenLine xmlns:a14="http://schemas.microsoft.com/office/drawing/2010/main" xmlns="" w="9525" cap="rnd"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eaLnBrk="0" hangingPunct="0">
                <a:defRPr/>
              </a:pPr>
              <a:r>
                <a:rPr lang="pt-BR" sz="1400" b="1">
                  <a:solidFill>
                    <a:schemeClr val="bg1"/>
                  </a:solidFill>
                  <a:latin typeface="Times New Roman" pitchFamily="18" charset="0"/>
                  <a:ea typeface="ＭＳ Ｐゴシック" pitchFamily="34" charset="-128"/>
                </a:rPr>
                <a:t>Política de  Segurança Explícita</a:t>
              </a:r>
            </a:p>
          </p:txBody>
        </p:sp>
        <p:sp>
          <p:nvSpPr>
            <p:cNvPr id="45" name="Rectangle 17"/>
            <p:cNvSpPr>
              <a:spLocks noChangeArrowheads="1"/>
            </p:cNvSpPr>
            <p:nvPr/>
          </p:nvSpPr>
          <p:spPr bwMode="auto">
            <a:xfrm>
              <a:off x="6629400" y="4614863"/>
              <a:ext cx="2057400" cy="304800"/>
            </a:xfrm>
            <a:prstGeom prst="rect">
              <a:avLst/>
            </a:prstGeom>
            <a:gradFill rotWithShape="1">
              <a:gsLst>
                <a:gs pos="0">
                  <a:schemeClr val="accent1">
                    <a:gamma/>
                    <a:shade val="46275"/>
                    <a:invGamma/>
                  </a:schemeClr>
                </a:gs>
                <a:gs pos="100000">
                  <a:schemeClr val="accent1">
                    <a:alpha val="50000"/>
                  </a:schemeClr>
                </a:gs>
              </a:gsLst>
              <a:lin ang="0" scaled="1"/>
            </a:gradFill>
            <a:ln>
              <a:noFill/>
            </a:ln>
            <a:effectLst/>
            <a:extLst>
              <a:ext uri="{91240B29-F687-4F45-9708-019B960494DF}">
                <a14:hiddenLine xmlns:a14="http://schemas.microsoft.com/office/drawing/2010/main" xmlns="" w="9525" cap="rnd"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eaLnBrk="0" hangingPunct="0">
                <a:defRPr/>
              </a:pPr>
              <a:r>
                <a:rPr lang="pt-BR" sz="1400" b="1">
                  <a:solidFill>
                    <a:schemeClr val="bg1"/>
                  </a:solidFill>
                  <a:latin typeface="Times New Roman" pitchFamily="18" charset="0"/>
                  <a:ea typeface="ＭＳ Ｐゴシック" pitchFamily="34" charset="-128"/>
                </a:rPr>
                <a:t>Estruturas Gerenciais</a:t>
              </a:r>
            </a:p>
          </p:txBody>
        </p:sp>
        <p:sp>
          <p:nvSpPr>
            <p:cNvPr id="46" name="Freeform 18"/>
            <p:cNvSpPr>
              <a:spLocks/>
            </p:cNvSpPr>
            <p:nvPr/>
          </p:nvSpPr>
          <p:spPr bwMode="auto">
            <a:xfrm>
              <a:off x="6659563" y="5065713"/>
              <a:ext cx="2051050" cy="315912"/>
            </a:xfrm>
            <a:custGeom>
              <a:avLst/>
              <a:gdLst>
                <a:gd name="T0" fmla="*/ 0 w 1137"/>
                <a:gd name="T1" fmla="*/ 0 h 199"/>
                <a:gd name="T2" fmla="*/ 1136 w 1137"/>
                <a:gd name="T3" fmla="*/ 0 h 199"/>
                <a:gd name="T4" fmla="*/ 1136 w 1137"/>
                <a:gd name="T5" fmla="*/ 198 h 199"/>
                <a:gd name="T6" fmla="*/ 0 w 1137"/>
                <a:gd name="T7" fmla="*/ 198 h 199"/>
                <a:gd name="T8" fmla="*/ 0 w 1137"/>
                <a:gd name="T9" fmla="*/ 0 h 199"/>
              </a:gdLst>
              <a:ahLst/>
              <a:cxnLst>
                <a:cxn ang="0">
                  <a:pos x="T0" y="T1"/>
                </a:cxn>
                <a:cxn ang="0">
                  <a:pos x="T2" y="T3"/>
                </a:cxn>
                <a:cxn ang="0">
                  <a:pos x="T4" y="T5"/>
                </a:cxn>
                <a:cxn ang="0">
                  <a:pos x="T6" y="T7"/>
                </a:cxn>
                <a:cxn ang="0">
                  <a:pos x="T8" y="T9"/>
                </a:cxn>
              </a:cxnLst>
              <a:rect l="0" t="0" r="r" b="b"/>
              <a:pathLst>
                <a:path w="1137" h="199">
                  <a:moveTo>
                    <a:pt x="0" y="0"/>
                  </a:moveTo>
                  <a:lnTo>
                    <a:pt x="1136" y="0"/>
                  </a:lnTo>
                  <a:lnTo>
                    <a:pt x="1136" y="198"/>
                  </a:lnTo>
                  <a:lnTo>
                    <a:pt x="0" y="198"/>
                  </a:lnTo>
                  <a:lnTo>
                    <a:pt x="0" y="0"/>
                  </a:lnTo>
                </a:path>
              </a:pathLst>
            </a:custGeom>
            <a:gradFill rotWithShape="1">
              <a:gsLst>
                <a:gs pos="0">
                  <a:schemeClr val="accent1">
                    <a:gamma/>
                    <a:shade val="46275"/>
                    <a:invGamma/>
                  </a:schemeClr>
                </a:gs>
                <a:gs pos="100000">
                  <a:schemeClr val="accent1">
                    <a:alpha val="50000"/>
                  </a:schemeClr>
                </a:gs>
              </a:gsLst>
              <a:lin ang="0" scaled="1"/>
            </a:gra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defRPr/>
              </a:pPr>
              <a:endParaRPr lang="pt-BR">
                <a:latin typeface="Arial" pitchFamily="34" charset="0"/>
                <a:ea typeface="ＭＳ Ｐゴシック" pitchFamily="34" charset="-128"/>
              </a:endParaRPr>
            </a:p>
          </p:txBody>
        </p:sp>
        <p:sp>
          <p:nvSpPr>
            <p:cNvPr id="47" name="Rectangle 19"/>
            <p:cNvSpPr>
              <a:spLocks noChangeArrowheads="1"/>
            </p:cNvSpPr>
            <p:nvPr/>
          </p:nvSpPr>
          <p:spPr bwMode="auto">
            <a:xfrm>
              <a:off x="6588125" y="5065713"/>
              <a:ext cx="8778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457200" eaLnBrk="0" hangingPunct="0">
                <a:spcBef>
                  <a:spcPct val="20000"/>
                </a:spcBef>
                <a:buClr>
                  <a:schemeClr val="hlink"/>
                </a:buClr>
                <a:buSzPct val="120000"/>
                <a:buChar char="•"/>
                <a:defRPr sz="3200">
                  <a:solidFill>
                    <a:schemeClr val="tx1"/>
                  </a:solidFill>
                  <a:latin typeface="Tahoma" pitchFamily="34" charset="0"/>
                </a:defRPr>
              </a:lvl1pPr>
              <a:lvl2pPr marL="742950" indent="-285750" defTabSz="457200" eaLnBrk="0" hangingPunct="0">
                <a:spcBef>
                  <a:spcPct val="20000"/>
                </a:spcBef>
                <a:buFont typeface="Tahoma" pitchFamily="34" charset="0"/>
                <a:buChar char="–"/>
                <a:defRPr sz="2800">
                  <a:solidFill>
                    <a:schemeClr val="tx1"/>
                  </a:solidFill>
                  <a:latin typeface="Tahoma" pitchFamily="34" charset="0"/>
                </a:defRPr>
              </a:lvl2pPr>
              <a:lvl3pPr marL="1143000" indent="-228600" defTabSz="457200" eaLnBrk="0" hangingPunct="0">
                <a:spcBef>
                  <a:spcPct val="20000"/>
                </a:spcBef>
                <a:buClr>
                  <a:schemeClr val="hlink"/>
                </a:buClr>
                <a:buSzPct val="120000"/>
                <a:buChar char="•"/>
                <a:defRPr sz="2400">
                  <a:solidFill>
                    <a:schemeClr val="tx1"/>
                  </a:solidFill>
                  <a:latin typeface="Tahoma" pitchFamily="34" charset="0"/>
                </a:defRPr>
              </a:lvl3pPr>
              <a:lvl4pPr marL="1600200" indent="-228600" defTabSz="457200" eaLnBrk="0" hangingPunct="0">
                <a:spcBef>
                  <a:spcPct val="20000"/>
                </a:spcBef>
                <a:buFont typeface="Tahoma" pitchFamily="34" charset="0"/>
                <a:buChar char="–"/>
                <a:defRPr sz="2000">
                  <a:solidFill>
                    <a:schemeClr val="tx1"/>
                  </a:solidFill>
                  <a:latin typeface="Tahoma" pitchFamily="34" charset="0"/>
                </a:defRPr>
              </a:lvl4pPr>
              <a:lvl5pPr marL="2057400" indent="-228600" defTabSz="4572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pt-BR" altLang="pt-BR" sz="1400" b="1">
                  <a:solidFill>
                    <a:schemeClr val="bg1"/>
                  </a:solidFill>
                  <a:latin typeface="Times New Roman" pitchFamily="18" charset="0"/>
                  <a:ea typeface="ＭＳ Ｐゴシック" charset="-128"/>
                  <a:cs typeface="Arial" charset="0"/>
                </a:rPr>
                <a:t>Recursos</a:t>
              </a:r>
            </a:p>
          </p:txBody>
        </p:sp>
        <p:sp>
          <p:nvSpPr>
            <p:cNvPr id="48" name="Freeform 20"/>
            <p:cNvSpPr>
              <a:spLocks/>
            </p:cNvSpPr>
            <p:nvPr/>
          </p:nvSpPr>
          <p:spPr bwMode="auto">
            <a:xfrm>
              <a:off x="6261100" y="2135188"/>
              <a:ext cx="317500" cy="26987"/>
            </a:xfrm>
            <a:custGeom>
              <a:avLst/>
              <a:gdLst>
                <a:gd name="T0" fmla="*/ 2147483647 w 200"/>
                <a:gd name="T1" fmla="*/ 2147483647 h 17"/>
                <a:gd name="T2" fmla="*/ 2147483647 w 200"/>
                <a:gd name="T3" fmla="*/ 2147483647 h 17"/>
                <a:gd name="T4" fmla="*/ 2147483647 w 200"/>
                <a:gd name="T5" fmla="*/ 2147483647 h 17"/>
                <a:gd name="T6" fmla="*/ 2147483647 w 200"/>
                <a:gd name="T7" fmla="*/ 0 h 17"/>
                <a:gd name="T8" fmla="*/ 2147483647 w 200"/>
                <a:gd name="T9" fmla="*/ 2147483647 h 17"/>
                <a:gd name="T10" fmla="*/ 0 w 200"/>
                <a:gd name="T11" fmla="*/ 2147483647 h 17"/>
                <a:gd name="T12" fmla="*/ 2147483647 w 200"/>
                <a:gd name="T13" fmla="*/ 2147483647 h 17"/>
                <a:gd name="T14" fmla="*/ 0 w 200"/>
                <a:gd name="T15" fmla="*/ 2147483647 h 17"/>
                <a:gd name="T16" fmla="*/ 0 w 200"/>
                <a:gd name="T17" fmla="*/ 2147483647 h 17"/>
                <a:gd name="T18" fmla="*/ 2147483647 w 20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17">
                  <a:moveTo>
                    <a:pt x="24" y="8"/>
                  </a:moveTo>
                  <a:lnTo>
                    <a:pt x="12" y="16"/>
                  </a:lnTo>
                  <a:lnTo>
                    <a:pt x="199" y="16"/>
                  </a:lnTo>
                  <a:lnTo>
                    <a:pt x="199" y="0"/>
                  </a:lnTo>
                  <a:lnTo>
                    <a:pt x="12" y="1"/>
                  </a:lnTo>
                  <a:lnTo>
                    <a:pt x="0" y="8"/>
                  </a:lnTo>
                  <a:lnTo>
                    <a:pt x="12" y="1"/>
                  </a:lnTo>
                  <a:lnTo>
                    <a:pt x="0" y="1"/>
                  </a:lnTo>
                  <a:lnTo>
                    <a:pt x="0" y="8"/>
                  </a:lnTo>
                  <a:lnTo>
                    <a:pt x="24"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9" name="Freeform 21"/>
            <p:cNvSpPr>
              <a:spLocks/>
            </p:cNvSpPr>
            <p:nvPr/>
          </p:nvSpPr>
          <p:spPr bwMode="auto">
            <a:xfrm>
              <a:off x="6249988" y="2149475"/>
              <a:ext cx="74612" cy="1238250"/>
            </a:xfrm>
            <a:custGeom>
              <a:avLst/>
              <a:gdLst>
                <a:gd name="T0" fmla="*/ 2147483647 w 25"/>
                <a:gd name="T1" fmla="*/ 2147483647 h 780"/>
                <a:gd name="T2" fmla="*/ 2147483647 w 25"/>
                <a:gd name="T3" fmla="*/ 2147483647 h 780"/>
                <a:gd name="T4" fmla="*/ 2147483647 w 25"/>
                <a:gd name="T5" fmla="*/ 0 h 780"/>
                <a:gd name="T6" fmla="*/ 0 w 25"/>
                <a:gd name="T7" fmla="*/ 0 h 780"/>
                <a:gd name="T8" fmla="*/ 0 w 25"/>
                <a:gd name="T9" fmla="*/ 2147483647 h 780"/>
                <a:gd name="T10" fmla="*/ 2147483647 w 25"/>
                <a:gd name="T11" fmla="*/ 2147483647 h 780"/>
                <a:gd name="T12" fmla="*/ 0 w 25"/>
                <a:gd name="T13" fmla="*/ 2147483647 h 780"/>
                <a:gd name="T14" fmla="*/ 0 w 25"/>
                <a:gd name="T15" fmla="*/ 2147483647 h 780"/>
                <a:gd name="T16" fmla="*/ 2147483647 w 25"/>
                <a:gd name="T17" fmla="*/ 2147483647 h 780"/>
                <a:gd name="T18" fmla="*/ 2147483647 w 25"/>
                <a:gd name="T19" fmla="*/ 2147483647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780">
                  <a:moveTo>
                    <a:pt x="12" y="768"/>
                  </a:moveTo>
                  <a:lnTo>
                    <a:pt x="24" y="774"/>
                  </a:lnTo>
                  <a:lnTo>
                    <a:pt x="24" y="0"/>
                  </a:lnTo>
                  <a:lnTo>
                    <a:pt x="0" y="0"/>
                  </a:lnTo>
                  <a:lnTo>
                    <a:pt x="0" y="774"/>
                  </a:lnTo>
                  <a:lnTo>
                    <a:pt x="12" y="779"/>
                  </a:lnTo>
                  <a:lnTo>
                    <a:pt x="0" y="774"/>
                  </a:lnTo>
                  <a:lnTo>
                    <a:pt x="0" y="779"/>
                  </a:lnTo>
                  <a:lnTo>
                    <a:pt x="12" y="779"/>
                  </a:lnTo>
                  <a:lnTo>
                    <a:pt x="12" y="76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0" name="Freeform 22"/>
            <p:cNvSpPr>
              <a:spLocks/>
            </p:cNvSpPr>
            <p:nvPr/>
          </p:nvSpPr>
          <p:spPr bwMode="auto">
            <a:xfrm>
              <a:off x="6281738" y="3365500"/>
              <a:ext cx="296862" cy="26988"/>
            </a:xfrm>
            <a:custGeom>
              <a:avLst/>
              <a:gdLst>
                <a:gd name="T0" fmla="*/ 2147483647 w 187"/>
                <a:gd name="T1" fmla="*/ 2147483647 h 17"/>
                <a:gd name="T2" fmla="*/ 2147483647 w 187"/>
                <a:gd name="T3" fmla="*/ 0 h 17"/>
                <a:gd name="T4" fmla="*/ 0 w 187"/>
                <a:gd name="T5" fmla="*/ 0 h 17"/>
                <a:gd name="T6" fmla="*/ 0 w 187"/>
                <a:gd name="T7" fmla="*/ 2147483647 h 17"/>
                <a:gd name="T8" fmla="*/ 2147483647 w 187"/>
                <a:gd name="T9" fmla="*/ 2147483647 h 17"/>
                <a:gd name="T10" fmla="*/ 2147483647 w 18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17">
                  <a:moveTo>
                    <a:pt x="186" y="8"/>
                  </a:moveTo>
                  <a:lnTo>
                    <a:pt x="186" y="0"/>
                  </a:lnTo>
                  <a:lnTo>
                    <a:pt x="0" y="0"/>
                  </a:lnTo>
                  <a:lnTo>
                    <a:pt x="0" y="16"/>
                  </a:lnTo>
                  <a:lnTo>
                    <a:pt x="186" y="16"/>
                  </a:lnTo>
                  <a:lnTo>
                    <a:pt x="186"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1" name="Freeform 23"/>
            <p:cNvSpPr>
              <a:spLocks/>
            </p:cNvSpPr>
            <p:nvPr/>
          </p:nvSpPr>
          <p:spPr bwMode="auto">
            <a:xfrm>
              <a:off x="6332538" y="5221288"/>
              <a:ext cx="296862" cy="26987"/>
            </a:xfrm>
            <a:custGeom>
              <a:avLst/>
              <a:gdLst>
                <a:gd name="T0" fmla="*/ 0 w 187"/>
                <a:gd name="T1" fmla="*/ 2147483647 h 17"/>
                <a:gd name="T2" fmla="*/ 0 w 187"/>
                <a:gd name="T3" fmla="*/ 2147483647 h 17"/>
                <a:gd name="T4" fmla="*/ 2147483647 w 187"/>
                <a:gd name="T5" fmla="*/ 2147483647 h 17"/>
                <a:gd name="T6" fmla="*/ 2147483647 w 187"/>
                <a:gd name="T7" fmla="*/ 0 h 17"/>
                <a:gd name="T8" fmla="*/ 0 w 187"/>
                <a:gd name="T9" fmla="*/ 0 h 17"/>
                <a:gd name="T10" fmla="*/ 0 w 18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17">
                  <a:moveTo>
                    <a:pt x="0" y="8"/>
                  </a:moveTo>
                  <a:lnTo>
                    <a:pt x="0" y="16"/>
                  </a:lnTo>
                  <a:lnTo>
                    <a:pt x="186" y="16"/>
                  </a:lnTo>
                  <a:lnTo>
                    <a:pt x="186" y="0"/>
                  </a:lnTo>
                  <a:lnTo>
                    <a:pt x="0" y="0"/>
                  </a:lnTo>
                  <a:lnTo>
                    <a:pt x="0"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2" name="Freeform 24"/>
            <p:cNvSpPr>
              <a:spLocks/>
            </p:cNvSpPr>
            <p:nvPr/>
          </p:nvSpPr>
          <p:spPr bwMode="auto">
            <a:xfrm>
              <a:off x="6332538" y="4672013"/>
              <a:ext cx="296862" cy="26987"/>
            </a:xfrm>
            <a:custGeom>
              <a:avLst/>
              <a:gdLst>
                <a:gd name="T0" fmla="*/ 0 w 187"/>
                <a:gd name="T1" fmla="*/ 2147483647 h 17"/>
                <a:gd name="T2" fmla="*/ 0 w 187"/>
                <a:gd name="T3" fmla="*/ 2147483647 h 17"/>
                <a:gd name="T4" fmla="*/ 2147483647 w 187"/>
                <a:gd name="T5" fmla="*/ 2147483647 h 17"/>
                <a:gd name="T6" fmla="*/ 2147483647 w 187"/>
                <a:gd name="T7" fmla="*/ 0 h 17"/>
                <a:gd name="T8" fmla="*/ 0 w 187"/>
                <a:gd name="T9" fmla="*/ 0 h 17"/>
                <a:gd name="T10" fmla="*/ 0 w 18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17">
                  <a:moveTo>
                    <a:pt x="0" y="8"/>
                  </a:moveTo>
                  <a:lnTo>
                    <a:pt x="0" y="16"/>
                  </a:lnTo>
                  <a:lnTo>
                    <a:pt x="186" y="16"/>
                  </a:lnTo>
                  <a:lnTo>
                    <a:pt x="186" y="0"/>
                  </a:lnTo>
                  <a:lnTo>
                    <a:pt x="0" y="0"/>
                  </a:lnTo>
                  <a:lnTo>
                    <a:pt x="0"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3" name="Freeform 25"/>
            <p:cNvSpPr>
              <a:spLocks/>
            </p:cNvSpPr>
            <p:nvPr/>
          </p:nvSpPr>
          <p:spPr bwMode="auto">
            <a:xfrm>
              <a:off x="6311900" y="4124325"/>
              <a:ext cx="317500" cy="26988"/>
            </a:xfrm>
            <a:custGeom>
              <a:avLst/>
              <a:gdLst>
                <a:gd name="T0" fmla="*/ 2147483647 w 200"/>
                <a:gd name="T1" fmla="*/ 2147483647 h 17"/>
                <a:gd name="T2" fmla="*/ 2147483647 w 200"/>
                <a:gd name="T3" fmla="*/ 2147483647 h 17"/>
                <a:gd name="T4" fmla="*/ 2147483647 w 200"/>
                <a:gd name="T5" fmla="*/ 2147483647 h 17"/>
                <a:gd name="T6" fmla="*/ 2147483647 w 200"/>
                <a:gd name="T7" fmla="*/ 0 h 17"/>
                <a:gd name="T8" fmla="*/ 2147483647 w 200"/>
                <a:gd name="T9" fmla="*/ 2147483647 h 17"/>
                <a:gd name="T10" fmla="*/ 0 w 200"/>
                <a:gd name="T11" fmla="*/ 2147483647 h 17"/>
                <a:gd name="T12" fmla="*/ 2147483647 w 200"/>
                <a:gd name="T13" fmla="*/ 2147483647 h 17"/>
                <a:gd name="T14" fmla="*/ 0 w 200"/>
                <a:gd name="T15" fmla="*/ 2147483647 h 17"/>
                <a:gd name="T16" fmla="*/ 0 w 200"/>
                <a:gd name="T17" fmla="*/ 2147483647 h 17"/>
                <a:gd name="T18" fmla="*/ 2147483647 w 20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17">
                  <a:moveTo>
                    <a:pt x="24" y="8"/>
                  </a:moveTo>
                  <a:lnTo>
                    <a:pt x="12" y="16"/>
                  </a:lnTo>
                  <a:lnTo>
                    <a:pt x="199" y="16"/>
                  </a:lnTo>
                  <a:lnTo>
                    <a:pt x="199" y="0"/>
                  </a:lnTo>
                  <a:lnTo>
                    <a:pt x="12" y="1"/>
                  </a:lnTo>
                  <a:lnTo>
                    <a:pt x="0" y="8"/>
                  </a:lnTo>
                  <a:lnTo>
                    <a:pt x="12" y="1"/>
                  </a:lnTo>
                  <a:lnTo>
                    <a:pt x="0" y="1"/>
                  </a:lnTo>
                  <a:lnTo>
                    <a:pt x="0" y="8"/>
                  </a:lnTo>
                  <a:lnTo>
                    <a:pt x="24"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4" name="Freeform 26"/>
            <p:cNvSpPr>
              <a:spLocks/>
            </p:cNvSpPr>
            <p:nvPr/>
          </p:nvSpPr>
          <p:spPr bwMode="auto">
            <a:xfrm>
              <a:off x="6261100" y="4130675"/>
              <a:ext cx="74613" cy="2154238"/>
            </a:xfrm>
            <a:custGeom>
              <a:avLst/>
              <a:gdLst>
                <a:gd name="T0" fmla="*/ 2147483647 w 25"/>
                <a:gd name="T1" fmla="*/ 2147483647 h 1047"/>
                <a:gd name="T2" fmla="*/ 2147483647 w 25"/>
                <a:gd name="T3" fmla="*/ 2147483647 h 1047"/>
                <a:gd name="T4" fmla="*/ 2147483647 w 25"/>
                <a:gd name="T5" fmla="*/ 0 h 1047"/>
                <a:gd name="T6" fmla="*/ 0 w 25"/>
                <a:gd name="T7" fmla="*/ 0 h 1047"/>
                <a:gd name="T8" fmla="*/ 0 w 25"/>
                <a:gd name="T9" fmla="*/ 2147483647 h 1047"/>
                <a:gd name="T10" fmla="*/ 2147483647 w 25"/>
                <a:gd name="T11" fmla="*/ 2147483647 h 1047"/>
                <a:gd name="T12" fmla="*/ 0 w 25"/>
                <a:gd name="T13" fmla="*/ 2147483647 h 1047"/>
                <a:gd name="T14" fmla="*/ 0 w 25"/>
                <a:gd name="T15" fmla="*/ 2147483647 h 1047"/>
                <a:gd name="T16" fmla="*/ 2147483647 w 25"/>
                <a:gd name="T17" fmla="*/ 2147483647 h 1047"/>
                <a:gd name="T18" fmla="*/ 2147483647 w 25"/>
                <a:gd name="T19" fmla="*/ 2147483647 h 10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047">
                  <a:moveTo>
                    <a:pt x="12" y="1035"/>
                  </a:moveTo>
                  <a:lnTo>
                    <a:pt x="24" y="1040"/>
                  </a:lnTo>
                  <a:lnTo>
                    <a:pt x="24" y="0"/>
                  </a:lnTo>
                  <a:lnTo>
                    <a:pt x="0" y="0"/>
                  </a:lnTo>
                  <a:lnTo>
                    <a:pt x="0" y="1040"/>
                  </a:lnTo>
                  <a:lnTo>
                    <a:pt x="12" y="1046"/>
                  </a:lnTo>
                  <a:lnTo>
                    <a:pt x="0" y="1040"/>
                  </a:lnTo>
                  <a:lnTo>
                    <a:pt x="0" y="1046"/>
                  </a:lnTo>
                  <a:lnTo>
                    <a:pt x="12" y="1046"/>
                  </a:lnTo>
                  <a:lnTo>
                    <a:pt x="12" y="1035"/>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5" name="Freeform 27"/>
            <p:cNvSpPr>
              <a:spLocks/>
            </p:cNvSpPr>
            <p:nvPr/>
          </p:nvSpPr>
          <p:spPr bwMode="auto">
            <a:xfrm>
              <a:off x="6332538" y="5775325"/>
              <a:ext cx="296862" cy="26988"/>
            </a:xfrm>
            <a:custGeom>
              <a:avLst/>
              <a:gdLst>
                <a:gd name="T0" fmla="*/ 2147483647 w 187"/>
                <a:gd name="T1" fmla="*/ 2147483647 h 17"/>
                <a:gd name="T2" fmla="*/ 2147483647 w 187"/>
                <a:gd name="T3" fmla="*/ 0 h 17"/>
                <a:gd name="T4" fmla="*/ 0 w 187"/>
                <a:gd name="T5" fmla="*/ 0 h 17"/>
                <a:gd name="T6" fmla="*/ 0 w 187"/>
                <a:gd name="T7" fmla="*/ 2147483647 h 17"/>
                <a:gd name="T8" fmla="*/ 2147483647 w 187"/>
                <a:gd name="T9" fmla="*/ 2147483647 h 17"/>
                <a:gd name="T10" fmla="*/ 2147483647 w 18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17">
                  <a:moveTo>
                    <a:pt x="186" y="7"/>
                  </a:moveTo>
                  <a:lnTo>
                    <a:pt x="186" y="0"/>
                  </a:lnTo>
                  <a:lnTo>
                    <a:pt x="0" y="0"/>
                  </a:lnTo>
                  <a:lnTo>
                    <a:pt x="0" y="16"/>
                  </a:lnTo>
                  <a:lnTo>
                    <a:pt x="186" y="16"/>
                  </a:lnTo>
                  <a:lnTo>
                    <a:pt x="186" y="7"/>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6" name="Freeform 28"/>
            <p:cNvSpPr>
              <a:spLocks/>
            </p:cNvSpPr>
            <p:nvPr/>
          </p:nvSpPr>
          <p:spPr bwMode="auto">
            <a:xfrm>
              <a:off x="6705600" y="6154738"/>
              <a:ext cx="2057400" cy="358775"/>
            </a:xfrm>
            <a:custGeom>
              <a:avLst/>
              <a:gdLst>
                <a:gd name="T0" fmla="*/ 0 w 1238"/>
                <a:gd name="T1" fmla="*/ 0 h 226"/>
                <a:gd name="T2" fmla="*/ 2147483647 w 1238"/>
                <a:gd name="T3" fmla="*/ 0 h 226"/>
                <a:gd name="T4" fmla="*/ 2147483647 w 1238"/>
                <a:gd name="T5" fmla="*/ 2147483647 h 226"/>
                <a:gd name="T6" fmla="*/ 0 w 1238"/>
                <a:gd name="T7" fmla="*/ 2147483647 h 226"/>
                <a:gd name="T8" fmla="*/ 0 w 123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8" h="226">
                  <a:moveTo>
                    <a:pt x="0" y="0"/>
                  </a:moveTo>
                  <a:lnTo>
                    <a:pt x="1237" y="0"/>
                  </a:lnTo>
                  <a:lnTo>
                    <a:pt x="1237" y="225"/>
                  </a:lnTo>
                  <a:lnTo>
                    <a:pt x="0" y="225"/>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7" name="Freeform 29"/>
            <p:cNvSpPr>
              <a:spLocks/>
            </p:cNvSpPr>
            <p:nvPr/>
          </p:nvSpPr>
          <p:spPr bwMode="auto">
            <a:xfrm>
              <a:off x="6324600" y="6257925"/>
              <a:ext cx="296863" cy="26988"/>
            </a:xfrm>
            <a:custGeom>
              <a:avLst/>
              <a:gdLst>
                <a:gd name="T0" fmla="*/ 2147483647 w 187"/>
                <a:gd name="T1" fmla="*/ 2147483647 h 17"/>
                <a:gd name="T2" fmla="*/ 2147483647 w 187"/>
                <a:gd name="T3" fmla="*/ 0 h 17"/>
                <a:gd name="T4" fmla="*/ 0 w 187"/>
                <a:gd name="T5" fmla="*/ 0 h 17"/>
                <a:gd name="T6" fmla="*/ 0 w 187"/>
                <a:gd name="T7" fmla="*/ 2147483647 h 17"/>
                <a:gd name="T8" fmla="*/ 2147483647 w 187"/>
                <a:gd name="T9" fmla="*/ 2147483647 h 17"/>
                <a:gd name="T10" fmla="*/ 2147483647 w 18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17">
                  <a:moveTo>
                    <a:pt x="186" y="8"/>
                  </a:moveTo>
                  <a:lnTo>
                    <a:pt x="186" y="0"/>
                  </a:lnTo>
                  <a:lnTo>
                    <a:pt x="0" y="0"/>
                  </a:lnTo>
                  <a:lnTo>
                    <a:pt x="0" y="16"/>
                  </a:lnTo>
                  <a:lnTo>
                    <a:pt x="186" y="16"/>
                  </a:lnTo>
                  <a:lnTo>
                    <a:pt x="186"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8" name="Freeform 30"/>
            <p:cNvSpPr>
              <a:spLocks/>
            </p:cNvSpPr>
            <p:nvPr/>
          </p:nvSpPr>
          <p:spPr bwMode="auto">
            <a:xfrm>
              <a:off x="457200" y="5868988"/>
              <a:ext cx="2243138" cy="415925"/>
            </a:xfrm>
            <a:custGeom>
              <a:avLst/>
              <a:gdLst>
                <a:gd name="T0" fmla="*/ 0 w 1456"/>
                <a:gd name="T1" fmla="*/ 0 h 262"/>
                <a:gd name="T2" fmla="*/ 2147483647 w 1456"/>
                <a:gd name="T3" fmla="*/ 0 h 262"/>
                <a:gd name="T4" fmla="*/ 2147483647 w 1456"/>
                <a:gd name="T5" fmla="*/ 2147483647 h 262"/>
                <a:gd name="T6" fmla="*/ 0 w 1456"/>
                <a:gd name="T7" fmla="*/ 2147483647 h 262"/>
                <a:gd name="T8" fmla="*/ 0 w 1456"/>
                <a:gd name="T9" fmla="*/ 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262">
                  <a:moveTo>
                    <a:pt x="0" y="0"/>
                  </a:moveTo>
                  <a:lnTo>
                    <a:pt x="1455" y="0"/>
                  </a:lnTo>
                  <a:lnTo>
                    <a:pt x="1455" y="261"/>
                  </a:lnTo>
                  <a:lnTo>
                    <a:pt x="0" y="261"/>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9" name="Freeform 31"/>
            <p:cNvSpPr>
              <a:spLocks/>
            </p:cNvSpPr>
            <p:nvPr/>
          </p:nvSpPr>
          <p:spPr bwMode="auto">
            <a:xfrm>
              <a:off x="6629400" y="3268663"/>
              <a:ext cx="2133600" cy="349250"/>
            </a:xfrm>
            <a:custGeom>
              <a:avLst/>
              <a:gdLst>
                <a:gd name="T0" fmla="*/ 0 w 1238"/>
                <a:gd name="T1" fmla="*/ 0 h 281"/>
                <a:gd name="T2" fmla="*/ 2147483647 w 1238"/>
                <a:gd name="T3" fmla="*/ 0 h 281"/>
                <a:gd name="T4" fmla="*/ 2147483647 w 1238"/>
                <a:gd name="T5" fmla="*/ 2147483647 h 281"/>
                <a:gd name="T6" fmla="*/ 0 w 1238"/>
                <a:gd name="T7" fmla="*/ 2147483647 h 281"/>
                <a:gd name="T8" fmla="*/ 0 w 1238"/>
                <a:gd name="T9" fmla="*/ 0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8" h="281">
                  <a:moveTo>
                    <a:pt x="0" y="0"/>
                  </a:moveTo>
                  <a:lnTo>
                    <a:pt x="1237" y="0"/>
                  </a:lnTo>
                  <a:lnTo>
                    <a:pt x="1237" y="280"/>
                  </a:lnTo>
                  <a:lnTo>
                    <a:pt x="0" y="280"/>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0" name="Freeform 32"/>
            <p:cNvSpPr>
              <a:spLocks/>
            </p:cNvSpPr>
            <p:nvPr/>
          </p:nvSpPr>
          <p:spPr bwMode="auto">
            <a:xfrm>
              <a:off x="6577013" y="3160713"/>
              <a:ext cx="2109787" cy="352425"/>
            </a:xfrm>
            <a:custGeom>
              <a:avLst/>
              <a:gdLst>
                <a:gd name="T0" fmla="*/ 0 w 1233"/>
                <a:gd name="T1" fmla="*/ 0 h 222"/>
                <a:gd name="T2" fmla="*/ 1232 w 1233"/>
                <a:gd name="T3" fmla="*/ 0 h 222"/>
                <a:gd name="T4" fmla="*/ 1232 w 1233"/>
                <a:gd name="T5" fmla="*/ 221 h 222"/>
                <a:gd name="T6" fmla="*/ 0 w 1233"/>
                <a:gd name="T7" fmla="*/ 221 h 222"/>
                <a:gd name="T8" fmla="*/ 0 w 1233"/>
                <a:gd name="T9" fmla="*/ 0 h 222"/>
              </a:gdLst>
              <a:ahLst/>
              <a:cxnLst>
                <a:cxn ang="0">
                  <a:pos x="T0" y="T1"/>
                </a:cxn>
                <a:cxn ang="0">
                  <a:pos x="T2" y="T3"/>
                </a:cxn>
                <a:cxn ang="0">
                  <a:pos x="T4" y="T5"/>
                </a:cxn>
                <a:cxn ang="0">
                  <a:pos x="T6" y="T7"/>
                </a:cxn>
                <a:cxn ang="0">
                  <a:pos x="T8" y="T9"/>
                </a:cxn>
              </a:cxnLst>
              <a:rect l="0" t="0" r="r" b="b"/>
              <a:pathLst>
                <a:path w="1233" h="222">
                  <a:moveTo>
                    <a:pt x="0" y="0"/>
                  </a:moveTo>
                  <a:lnTo>
                    <a:pt x="1232" y="0"/>
                  </a:lnTo>
                  <a:lnTo>
                    <a:pt x="1232" y="221"/>
                  </a:lnTo>
                  <a:lnTo>
                    <a:pt x="0" y="221"/>
                  </a:lnTo>
                  <a:lnTo>
                    <a:pt x="0" y="0"/>
                  </a:lnTo>
                </a:path>
              </a:pathLst>
            </a:custGeom>
            <a:gradFill rotWithShape="1">
              <a:gsLst>
                <a:gs pos="0">
                  <a:schemeClr val="accent1">
                    <a:gamma/>
                    <a:shade val="46275"/>
                    <a:invGamma/>
                  </a:schemeClr>
                </a:gs>
                <a:gs pos="100000">
                  <a:schemeClr val="accent1">
                    <a:alpha val="50000"/>
                  </a:schemeClr>
                </a:gs>
              </a:gsLst>
              <a:lin ang="0" scaled="1"/>
            </a:gra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defRPr/>
              </a:pPr>
              <a:endParaRPr lang="pt-BR">
                <a:latin typeface="Arial" pitchFamily="34" charset="0"/>
                <a:ea typeface="ＭＳ Ｐゴシック" pitchFamily="34" charset="-128"/>
              </a:endParaRPr>
            </a:p>
          </p:txBody>
        </p:sp>
        <p:sp>
          <p:nvSpPr>
            <p:cNvPr id="61" name="Rectangle 33"/>
            <p:cNvSpPr>
              <a:spLocks noChangeArrowheads="1"/>
            </p:cNvSpPr>
            <p:nvPr/>
          </p:nvSpPr>
          <p:spPr bwMode="auto">
            <a:xfrm>
              <a:off x="6553200" y="3160713"/>
              <a:ext cx="12207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457200" eaLnBrk="0" hangingPunct="0">
                <a:spcBef>
                  <a:spcPct val="20000"/>
                </a:spcBef>
                <a:buClr>
                  <a:schemeClr val="hlink"/>
                </a:buClr>
                <a:buSzPct val="120000"/>
                <a:buChar char="•"/>
                <a:defRPr sz="3200">
                  <a:solidFill>
                    <a:schemeClr val="tx1"/>
                  </a:solidFill>
                  <a:latin typeface="Tahoma" pitchFamily="34" charset="0"/>
                </a:defRPr>
              </a:lvl1pPr>
              <a:lvl2pPr marL="742950" indent="-285750" defTabSz="457200" eaLnBrk="0" hangingPunct="0">
                <a:spcBef>
                  <a:spcPct val="20000"/>
                </a:spcBef>
                <a:buFont typeface="Tahoma" pitchFamily="34" charset="0"/>
                <a:buChar char="–"/>
                <a:defRPr sz="2800">
                  <a:solidFill>
                    <a:schemeClr val="tx1"/>
                  </a:solidFill>
                  <a:latin typeface="Tahoma" pitchFamily="34" charset="0"/>
                </a:defRPr>
              </a:lvl2pPr>
              <a:lvl3pPr marL="1143000" indent="-228600" defTabSz="457200" eaLnBrk="0" hangingPunct="0">
                <a:spcBef>
                  <a:spcPct val="20000"/>
                </a:spcBef>
                <a:buClr>
                  <a:schemeClr val="hlink"/>
                </a:buClr>
                <a:buSzPct val="120000"/>
                <a:buChar char="•"/>
                <a:defRPr sz="2400">
                  <a:solidFill>
                    <a:schemeClr val="tx1"/>
                  </a:solidFill>
                  <a:latin typeface="Tahoma" pitchFamily="34" charset="0"/>
                </a:defRPr>
              </a:lvl3pPr>
              <a:lvl4pPr marL="1600200" indent="-228600" defTabSz="457200" eaLnBrk="0" hangingPunct="0">
                <a:spcBef>
                  <a:spcPct val="20000"/>
                </a:spcBef>
                <a:buFont typeface="Tahoma" pitchFamily="34" charset="0"/>
                <a:buChar char="–"/>
                <a:defRPr sz="2000">
                  <a:solidFill>
                    <a:schemeClr val="tx1"/>
                  </a:solidFill>
                  <a:latin typeface="Tahoma" pitchFamily="34" charset="0"/>
                </a:defRPr>
              </a:lvl4pPr>
              <a:lvl5pPr marL="2057400" indent="-228600" defTabSz="4572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pt-BR" altLang="pt-BR" sz="1400" b="1">
                  <a:solidFill>
                    <a:schemeClr val="bg1"/>
                  </a:solidFill>
                  <a:latin typeface="Times New Roman" pitchFamily="18" charset="0"/>
                  <a:ea typeface="ＭＳ Ｐゴシック" charset="-128"/>
                  <a:cs typeface="Arial" charset="0"/>
                </a:rPr>
                <a:t>Comunicação</a:t>
              </a:r>
            </a:p>
          </p:txBody>
        </p:sp>
        <p:sp>
          <p:nvSpPr>
            <p:cNvPr id="62" name="Freeform 34"/>
            <p:cNvSpPr>
              <a:spLocks/>
            </p:cNvSpPr>
            <p:nvPr/>
          </p:nvSpPr>
          <p:spPr bwMode="auto">
            <a:xfrm>
              <a:off x="2895600" y="2627313"/>
              <a:ext cx="76200" cy="3352800"/>
            </a:xfrm>
            <a:custGeom>
              <a:avLst/>
              <a:gdLst>
                <a:gd name="T0" fmla="*/ 2147483647 w 25"/>
                <a:gd name="T1" fmla="*/ 2147483647 h 1047"/>
                <a:gd name="T2" fmla="*/ 2147483647 w 25"/>
                <a:gd name="T3" fmla="*/ 2147483647 h 1047"/>
                <a:gd name="T4" fmla="*/ 2147483647 w 25"/>
                <a:gd name="T5" fmla="*/ 0 h 1047"/>
                <a:gd name="T6" fmla="*/ 0 w 25"/>
                <a:gd name="T7" fmla="*/ 0 h 1047"/>
                <a:gd name="T8" fmla="*/ 0 w 25"/>
                <a:gd name="T9" fmla="*/ 2147483647 h 1047"/>
                <a:gd name="T10" fmla="*/ 2147483647 w 25"/>
                <a:gd name="T11" fmla="*/ 2147483647 h 1047"/>
                <a:gd name="T12" fmla="*/ 0 w 25"/>
                <a:gd name="T13" fmla="*/ 2147483647 h 1047"/>
                <a:gd name="T14" fmla="*/ 0 w 25"/>
                <a:gd name="T15" fmla="*/ 2147483647 h 1047"/>
                <a:gd name="T16" fmla="*/ 2147483647 w 25"/>
                <a:gd name="T17" fmla="*/ 2147483647 h 1047"/>
                <a:gd name="T18" fmla="*/ 2147483647 w 25"/>
                <a:gd name="T19" fmla="*/ 2147483647 h 10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047">
                  <a:moveTo>
                    <a:pt x="12" y="1035"/>
                  </a:moveTo>
                  <a:lnTo>
                    <a:pt x="24" y="1040"/>
                  </a:lnTo>
                  <a:lnTo>
                    <a:pt x="24" y="0"/>
                  </a:lnTo>
                  <a:lnTo>
                    <a:pt x="0" y="0"/>
                  </a:lnTo>
                  <a:lnTo>
                    <a:pt x="0" y="1040"/>
                  </a:lnTo>
                  <a:lnTo>
                    <a:pt x="12" y="1046"/>
                  </a:lnTo>
                  <a:lnTo>
                    <a:pt x="0" y="1040"/>
                  </a:lnTo>
                  <a:lnTo>
                    <a:pt x="0" y="1046"/>
                  </a:lnTo>
                  <a:lnTo>
                    <a:pt x="12" y="1046"/>
                  </a:lnTo>
                  <a:lnTo>
                    <a:pt x="12" y="1035"/>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3" name="Oval 35"/>
            <p:cNvSpPr>
              <a:spLocks noChangeArrowheads="1"/>
            </p:cNvSpPr>
            <p:nvPr/>
          </p:nvSpPr>
          <p:spPr bwMode="auto">
            <a:xfrm>
              <a:off x="1835150" y="530225"/>
              <a:ext cx="5832475" cy="1258888"/>
            </a:xfrm>
            <a:prstGeom prst="ellipse">
              <a:avLst/>
            </a:prstGeom>
            <a:solidFill>
              <a:srgbClr val="C0C0C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defTabSz="457200" eaLnBrk="0" hangingPunct="0">
                <a:spcBef>
                  <a:spcPct val="20000"/>
                </a:spcBef>
                <a:buClr>
                  <a:schemeClr val="hlink"/>
                </a:buClr>
                <a:buSzPct val="120000"/>
                <a:buChar char="•"/>
                <a:defRPr sz="3200">
                  <a:solidFill>
                    <a:schemeClr val="tx1"/>
                  </a:solidFill>
                  <a:latin typeface="Tahoma" pitchFamily="34" charset="0"/>
                </a:defRPr>
              </a:lvl1pPr>
              <a:lvl2pPr marL="742950" indent="-285750" defTabSz="457200" eaLnBrk="0" hangingPunct="0">
                <a:spcBef>
                  <a:spcPct val="20000"/>
                </a:spcBef>
                <a:buFont typeface="Tahoma" pitchFamily="34" charset="0"/>
                <a:buChar char="–"/>
                <a:defRPr sz="2800">
                  <a:solidFill>
                    <a:schemeClr val="tx1"/>
                  </a:solidFill>
                  <a:latin typeface="Tahoma" pitchFamily="34" charset="0"/>
                </a:defRPr>
              </a:lvl2pPr>
              <a:lvl3pPr marL="1143000" indent="-228600" defTabSz="457200" eaLnBrk="0" hangingPunct="0">
                <a:spcBef>
                  <a:spcPct val="20000"/>
                </a:spcBef>
                <a:buClr>
                  <a:schemeClr val="hlink"/>
                </a:buClr>
                <a:buSzPct val="120000"/>
                <a:buChar char="•"/>
                <a:defRPr sz="2400">
                  <a:solidFill>
                    <a:schemeClr val="tx1"/>
                  </a:solidFill>
                  <a:latin typeface="Tahoma" pitchFamily="34" charset="0"/>
                </a:defRPr>
              </a:lvl3pPr>
              <a:lvl4pPr marL="1600200" indent="-228600" defTabSz="457200" eaLnBrk="0" hangingPunct="0">
                <a:spcBef>
                  <a:spcPct val="20000"/>
                </a:spcBef>
                <a:buFont typeface="Tahoma" pitchFamily="34" charset="0"/>
                <a:buChar char="–"/>
                <a:defRPr sz="2000">
                  <a:solidFill>
                    <a:schemeClr val="tx1"/>
                  </a:solidFill>
                  <a:latin typeface="Tahoma" pitchFamily="34" charset="0"/>
                </a:defRPr>
              </a:lvl4pPr>
              <a:lvl5pPr marL="2057400" indent="-228600" defTabSz="4572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0"/>
                </a:spcBef>
                <a:buClrTx/>
                <a:buSzTx/>
                <a:buFontTx/>
                <a:buNone/>
              </a:pPr>
              <a:endParaRPr lang="pt-BR" altLang="pt-BR" sz="1800">
                <a:latin typeface="Arial" charset="0"/>
                <a:ea typeface="ＭＳ Ｐゴシック" charset="-128"/>
                <a:cs typeface="Arial" charset="0"/>
              </a:endParaRPr>
            </a:p>
          </p:txBody>
        </p:sp>
        <p:sp>
          <p:nvSpPr>
            <p:cNvPr id="64" name="Oval 36"/>
            <p:cNvSpPr>
              <a:spLocks noChangeArrowheads="1"/>
            </p:cNvSpPr>
            <p:nvPr/>
          </p:nvSpPr>
          <p:spPr bwMode="auto">
            <a:xfrm>
              <a:off x="1547813" y="333375"/>
              <a:ext cx="5903912" cy="1371600"/>
            </a:xfrm>
            <a:prstGeom prst="ellipse">
              <a:avLst/>
            </a:prstGeom>
            <a:gradFill rotWithShape="1">
              <a:gsLst>
                <a:gs pos="0">
                  <a:srgbClr val="FFFF00">
                    <a:alpha val="50000"/>
                  </a:srgbClr>
                </a:gs>
                <a:gs pos="100000">
                  <a:srgbClr val="767600"/>
                </a:gs>
              </a:gsLst>
              <a:path path="shape">
                <a:fillToRect l="50000" t="50000" r="50000" b="50000"/>
              </a:path>
            </a:gra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defTabSz="457200" eaLnBrk="0" hangingPunct="0">
                <a:spcBef>
                  <a:spcPct val="20000"/>
                </a:spcBef>
                <a:buClr>
                  <a:schemeClr val="hlink"/>
                </a:buClr>
                <a:buSzPct val="120000"/>
                <a:buChar char="•"/>
                <a:defRPr sz="3200">
                  <a:solidFill>
                    <a:schemeClr val="tx1"/>
                  </a:solidFill>
                  <a:latin typeface="Tahoma" pitchFamily="34" charset="0"/>
                </a:defRPr>
              </a:lvl1pPr>
              <a:lvl2pPr marL="742950" indent="-285750" defTabSz="457200" eaLnBrk="0" hangingPunct="0">
                <a:spcBef>
                  <a:spcPct val="20000"/>
                </a:spcBef>
                <a:buFont typeface="Tahoma" pitchFamily="34" charset="0"/>
                <a:buChar char="–"/>
                <a:defRPr sz="2800">
                  <a:solidFill>
                    <a:schemeClr val="tx1"/>
                  </a:solidFill>
                  <a:latin typeface="Tahoma" pitchFamily="34" charset="0"/>
                </a:defRPr>
              </a:lvl2pPr>
              <a:lvl3pPr marL="1143000" indent="-228600" defTabSz="457200" eaLnBrk="0" hangingPunct="0">
                <a:spcBef>
                  <a:spcPct val="20000"/>
                </a:spcBef>
                <a:buClr>
                  <a:schemeClr val="hlink"/>
                </a:buClr>
                <a:buSzPct val="120000"/>
                <a:buChar char="•"/>
                <a:defRPr sz="2400">
                  <a:solidFill>
                    <a:schemeClr val="tx1"/>
                  </a:solidFill>
                  <a:latin typeface="Tahoma" pitchFamily="34" charset="0"/>
                </a:defRPr>
              </a:lvl3pPr>
              <a:lvl4pPr marL="1600200" indent="-228600" defTabSz="457200" eaLnBrk="0" hangingPunct="0">
                <a:spcBef>
                  <a:spcPct val="20000"/>
                </a:spcBef>
                <a:buFont typeface="Tahoma" pitchFamily="34" charset="0"/>
                <a:buChar char="–"/>
                <a:defRPr sz="2000">
                  <a:solidFill>
                    <a:schemeClr val="tx1"/>
                  </a:solidFill>
                  <a:latin typeface="Tahoma" pitchFamily="34" charset="0"/>
                </a:defRPr>
              </a:lvl4pPr>
              <a:lvl5pPr marL="2057400" indent="-228600" defTabSz="4572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0"/>
                </a:spcBef>
                <a:buClrTx/>
                <a:buSzTx/>
                <a:buFontTx/>
                <a:buNone/>
              </a:pPr>
              <a:endParaRPr lang="pt-BR" altLang="pt-BR" sz="1800">
                <a:latin typeface="Arial" charset="0"/>
                <a:ea typeface="ＭＳ Ｐゴシック" charset="-128"/>
                <a:cs typeface="Arial" charset="0"/>
              </a:endParaRPr>
            </a:p>
          </p:txBody>
        </p:sp>
        <p:sp>
          <p:nvSpPr>
            <p:cNvPr id="65" name="Rectangle 37"/>
            <p:cNvSpPr>
              <a:spLocks noChangeArrowheads="1"/>
            </p:cNvSpPr>
            <p:nvPr/>
          </p:nvSpPr>
          <p:spPr bwMode="auto">
            <a:xfrm>
              <a:off x="3203575" y="601663"/>
              <a:ext cx="295275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defTabSz="457200" eaLnBrk="0" hangingPunct="0">
                <a:defRPr/>
              </a:pPr>
              <a:r>
                <a:rPr lang="pt-BR" sz="2800" b="1">
                  <a:solidFill>
                    <a:srgbClr val="FF0000"/>
                  </a:solidFill>
                  <a:effectLst>
                    <a:outerShdw blurRad="38100" dist="38100" dir="2700000" algn="tl">
                      <a:srgbClr val="C0C0C0"/>
                    </a:outerShdw>
                  </a:effectLst>
                  <a:latin typeface="Arial" pitchFamily="34" charset="0"/>
                  <a:ea typeface="ＭＳ Ｐゴシック" pitchFamily="34" charset="-128"/>
                </a:rPr>
                <a:t>CULTURA DE SEGURANÇA</a:t>
              </a:r>
              <a:endParaRPr lang="pt-BR" sz="2400" b="1">
                <a:solidFill>
                  <a:srgbClr val="FF3300"/>
                </a:solidFill>
                <a:effectLst>
                  <a:outerShdw blurRad="38100" dist="38100" dir="2700000" algn="tl">
                    <a:srgbClr val="C0C0C0"/>
                  </a:outerShdw>
                </a:effectLst>
                <a:latin typeface="Times New Roman" pitchFamily="18" charset="0"/>
                <a:ea typeface="ＭＳ Ｐゴシック" pitchFamily="34" charset="-128"/>
              </a:endParaRPr>
            </a:p>
          </p:txBody>
        </p:sp>
        <p:sp>
          <p:nvSpPr>
            <p:cNvPr id="66" name="Freeform 38"/>
            <p:cNvSpPr>
              <a:spLocks/>
            </p:cNvSpPr>
            <p:nvPr/>
          </p:nvSpPr>
          <p:spPr bwMode="auto">
            <a:xfrm>
              <a:off x="6611938" y="6084888"/>
              <a:ext cx="2074862" cy="352425"/>
            </a:xfrm>
            <a:custGeom>
              <a:avLst/>
              <a:gdLst>
                <a:gd name="T0" fmla="*/ 0 w 1233"/>
                <a:gd name="T1" fmla="*/ 0 h 222"/>
                <a:gd name="T2" fmla="*/ 1232 w 1233"/>
                <a:gd name="T3" fmla="*/ 0 h 222"/>
                <a:gd name="T4" fmla="*/ 1232 w 1233"/>
                <a:gd name="T5" fmla="*/ 221 h 222"/>
                <a:gd name="T6" fmla="*/ 0 w 1233"/>
                <a:gd name="T7" fmla="*/ 221 h 222"/>
                <a:gd name="T8" fmla="*/ 0 w 1233"/>
                <a:gd name="T9" fmla="*/ 0 h 222"/>
              </a:gdLst>
              <a:ahLst/>
              <a:cxnLst>
                <a:cxn ang="0">
                  <a:pos x="T0" y="T1"/>
                </a:cxn>
                <a:cxn ang="0">
                  <a:pos x="T2" y="T3"/>
                </a:cxn>
                <a:cxn ang="0">
                  <a:pos x="T4" y="T5"/>
                </a:cxn>
                <a:cxn ang="0">
                  <a:pos x="T6" y="T7"/>
                </a:cxn>
                <a:cxn ang="0">
                  <a:pos x="T8" y="T9"/>
                </a:cxn>
              </a:cxnLst>
              <a:rect l="0" t="0" r="r" b="b"/>
              <a:pathLst>
                <a:path w="1233" h="222">
                  <a:moveTo>
                    <a:pt x="0" y="0"/>
                  </a:moveTo>
                  <a:lnTo>
                    <a:pt x="1232" y="0"/>
                  </a:lnTo>
                  <a:lnTo>
                    <a:pt x="1232" y="221"/>
                  </a:lnTo>
                  <a:lnTo>
                    <a:pt x="0" y="221"/>
                  </a:lnTo>
                  <a:lnTo>
                    <a:pt x="0" y="0"/>
                  </a:lnTo>
                </a:path>
              </a:pathLst>
            </a:custGeom>
            <a:gradFill rotWithShape="1">
              <a:gsLst>
                <a:gs pos="0">
                  <a:schemeClr val="accent1">
                    <a:gamma/>
                    <a:shade val="46275"/>
                    <a:invGamma/>
                  </a:schemeClr>
                </a:gs>
                <a:gs pos="100000">
                  <a:schemeClr val="accent1">
                    <a:alpha val="50000"/>
                  </a:schemeClr>
                </a:gs>
              </a:gsLst>
              <a:lin ang="0" scaled="1"/>
            </a:gra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defRPr/>
              </a:pPr>
              <a:endParaRPr lang="pt-BR">
                <a:latin typeface="Arial" pitchFamily="34" charset="0"/>
                <a:ea typeface="ＭＳ Ｐゴシック" pitchFamily="34" charset="-128"/>
              </a:endParaRPr>
            </a:p>
          </p:txBody>
        </p:sp>
        <p:sp>
          <p:nvSpPr>
            <p:cNvPr id="67" name="Rectangle 39"/>
            <p:cNvSpPr>
              <a:spLocks noChangeArrowheads="1"/>
            </p:cNvSpPr>
            <p:nvPr/>
          </p:nvSpPr>
          <p:spPr bwMode="auto">
            <a:xfrm>
              <a:off x="6654800" y="6102350"/>
              <a:ext cx="12207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457200" eaLnBrk="0" hangingPunct="0">
                <a:spcBef>
                  <a:spcPct val="20000"/>
                </a:spcBef>
                <a:buClr>
                  <a:schemeClr val="hlink"/>
                </a:buClr>
                <a:buSzPct val="120000"/>
                <a:buChar char="•"/>
                <a:defRPr sz="3200">
                  <a:solidFill>
                    <a:schemeClr val="tx1"/>
                  </a:solidFill>
                  <a:latin typeface="Tahoma" pitchFamily="34" charset="0"/>
                </a:defRPr>
              </a:lvl1pPr>
              <a:lvl2pPr marL="742950" indent="-285750" defTabSz="457200" eaLnBrk="0" hangingPunct="0">
                <a:spcBef>
                  <a:spcPct val="20000"/>
                </a:spcBef>
                <a:buFont typeface="Tahoma" pitchFamily="34" charset="0"/>
                <a:buChar char="–"/>
                <a:defRPr sz="2800">
                  <a:solidFill>
                    <a:schemeClr val="tx1"/>
                  </a:solidFill>
                  <a:latin typeface="Tahoma" pitchFamily="34" charset="0"/>
                </a:defRPr>
              </a:lvl2pPr>
              <a:lvl3pPr marL="1143000" indent="-228600" defTabSz="457200" eaLnBrk="0" hangingPunct="0">
                <a:spcBef>
                  <a:spcPct val="20000"/>
                </a:spcBef>
                <a:buClr>
                  <a:schemeClr val="hlink"/>
                </a:buClr>
                <a:buSzPct val="120000"/>
                <a:buChar char="•"/>
                <a:defRPr sz="2400">
                  <a:solidFill>
                    <a:schemeClr val="tx1"/>
                  </a:solidFill>
                  <a:latin typeface="Tahoma" pitchFamily="34" charset="0"/>
                </a:defRPr>
              </a:lvl3pPr>
              <a:lvl4pPr marL="1600200" indent="-228600" defTabSz="457200" eaLnBrk="0" hangingPunct="0">
                <a:spcBef>
                  <a:spcPct val="20000"/>
                </a:spcBef>
                <a:buFont typeface="Tahoma" pitchFamily="34" charset="0"/>
                <a:buChar char="–"/>
                <a:defRPr sz="2000">
                  <a:solidFill>
                    <a:schemeClr val="tx1"/>
                  </a:solidFill>
                  <a:latin typeface="Tahoma" pitchFamily="34" charset="0"/>
                </a:defRPr>
              </a:lvl4pPr>
              <a:lvl5pPr marL="2057400" indent="-228600" defTabSz="4572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pt-BR" altLang="pt-BR" sz="1400" b="1">
                  <a:solidFill>
                    <a:schemeClr val="bg1"/>
                  </a:solidFill>
                  <a:latin typeface="Times New Roman" pitchFamily="18" charset="0"/>
                  <a:ea typeface="ＭＳ Ｐゴシック" charset="-128"/>
                  <a:cs typeface="Arial" charset="0"/>
                </a:rPr>
                <a:t>Comunicação</a:t>
              </a:r>
            </a:p>
          </p:txBody>
        </p:sp>
        <p:sp>
          <p:nvSpPr>
            <p:cNvPr id="68" name="Freeform 40"/>
            <p:cNvSpPr>
              <a:spLocks/>
            </p:cNvSpPr>
            <p:nvPr/>
          </p:nvSpPr>
          <p:spPr bwMode="auto">
            <a:xfrm>
              <a:off x="3352800" y="2703513"/>
              <a:ext cx="2667000" cy="533400"/>
            </a:xfrm>
            <a:custGeom>
              <a:avLst/>
              <a:gdLst>
                <a:gd name="T0" fmla="*/ 0 w 1475"/>
                <a:gd name="T1" fmla="*/ 0 h 271"/>
                <a:gd name="T2" fmla="*/ 2147483647 w 1475"/>
                <a:gd name="T3" fmla="*/ 0 h 271"/>
                <a:gd name="T4" fmla="*/ 2147483647 w 1475"/>
                <a:gd name="T5" fmla="*/ 2147483647 h 271"/>
                <a:gd name="T6" fmla="*/ 0 w 1475"/>
                <a:gd name="T7" fmla="*/ 2147483647 h 271"/>
                <a:gd name="T8" fmla="*/ 0 w 1475"/>
                <a:gd name="T9" fmla="*/ 0 h 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5" h="271">
                  <a:moveTo>
                    <a:pt x="0" y="0"/>
                  </a:moveTo>
                  <a:lnTo>
                    <a:pt x="1474" y="0"/>
                  </a:lnTo>
                  <a:lnTo>
                    <a:pt x="1474" y="270"/>
                  </a:lnTo>
                  <a:lnTo>
                    <a:pt x="0" y="270"/>
                  </a:lnTo>
                  <a:lnTo>
                    <a:pt x="0" y="0"/>
                  </a:lnTo>
                </a:path>
              </a:pathLst>
            </a:custGeom>
            <a:solidFill>
              <a:srgbClr val="C0C0C0"/>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9" name="Freeform 41"/>
            <p:cNvSpPr>
              <a:spLocks/>
            </p:cNvSpPr>
            <p:nvPr/>
          </p:nvSpPr>
          <p:spPr bwMode="auto">
            <a:xfrm>
              <a:off x="3429000" y="3922713"/>
              <a:ext cx="2590800" cy="533400"/>
            </a:xfrm>
            <a:custGeom>
              <a:avLst/>
              <a:gdLst>
                <a:gd name="T0" fmla="*/ 0 w 1475"/>
                <a:gd name="T1" fmla="*/ 0 h 357"/>
                <a:gd name="T2" fmla="*/ 2147483647 w 1475"/>
                <a:gd name="T3" fmla="*/ 0 h 357"/>
                <a:gd name="T4" fmla="*/ 2147483647 w 1475"/>
                <a:gd name="T5" fmla="*/ 2147483647 h 357"/>
                <a:gd name="T6" fmla="*/ 0 w 1475"/>
                <a:gd name="T7" fmla="*/ 2147483647 h 357"/>
                <a:gd name="T8" fmla="*/ 0 w 1475"/>
                <a:gd name="T9" fmla="*/ 0 h 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5" h="357">
                  <a:moveTo>
                    <a:pt x="0" y="0"/>
                  </a:moveTo>
                  <a:lnTo>
                    <a:pt x="1474" y="0"/>
                  </a:lnTo>
                  <a:lnTo>
                    <a:pt x="1474" y="356"/>
                  </a:lnTo>
                  <a:lnTo>
                    <a:pt x="0" y="356"/>
                  </a:lnTo>
                  <a:lnTo>
                    <a:pt x="0" y="0"/>
                  </a:lnTo>
                </a:path>
              </a:pathLst>
            </a:custGeom>
            <a:solidFill>
              <a:srgbClr val="C0C0C0"/>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0" name="Freeform 42"/>
            <p:cNvSpPr>
              <a:spLocks/>
            </p:cNvSpPr>
            <p:nvPr/>
          </p:nvSpPr>
          <p:spPr bwMode="auto">
            <a:xfrm>
              <a:off x="3352800" y="5372100"/>
              <a:ext cx="2590800" cy="608013"/>
            </a:xfrm>
            <a:custGeom>
              <a:avLst/>
              <a:gdLst>
                <a:gd name="T0" fmla="*/ 0 w 1475"/>
                <a:gd name="T1" fmla="*/ 0 h 358"/>
                <a:gd name="T2" fmla="*/ 2147483647 w 1475"/>
                <a:gd name="T3" fmla="*/ 0 h 358"/>
                <a:gd name="T4" fmla="*/ 2147483647 w 1475"/>
                <a:gd name="T5" fmla="*/ 2147483647 h 358"/>
                <a:gd name="T6" fmla="*/ 0 w 1475"/>
                <a:gd name="T7" fmla="*/ 2147483647 h 358"/>
                <a:gd name="T8" fmla="*/ 0 w 1475"/>
                <a:gd name="T9" fmla="*/ 0 h 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5" h="358">
                  <a:moveTo>
                    <a:pt x="0" y="0"/>
                  </a:moveTo>
                  <a:lnTo>
                    <a:pt x="1474" y="0"/>
                  </a:lnTo>
                  <a:lnTo>
                    <a:pt x="1474" y="357"/>
                  </a:lnTo>
                  <a:lnTo>
                    <a:pt x="0" y="357"/>
                  </a:lnTo>
                  <a:lnTo>
                    <a:pt x="0" y="0"/>
                  </a:lnTo>
                </a:path>
              </a:pathLst>
            </a:custGeom>
            <a:solidFill>
              <a:srgbClr val="C0C0C0"/>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1" name="Line 43"/>
            <p:cNvSpPr>
              <a:spLocks noChangeShapeType="1"/>
            </p:cNvSpPr>
            <p:nvPr/>
          </p:nvSpPr>
          <p:spPr bwMode="auto">
            <a:xfrm>
              <a:off x="2895600" y="4183063"/>
              <a:ext cx="457200" cy="0"/>
            </a:xfrm>
            <a:prstGeom prst="line">
              <a:avLst/>
            </a:prstGeom>
            <a:noFill/>
            <a:ln w="47625">
              <a:solidFill>
                <a:srgbClr val="CC3300"/>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72" name="Line 44"/>
            <p:cNvSpPr>
              <a:spLocks noChangeShapeType="1"/>
            </p:cNvSpPr>
            <p:nvPr/>
          </p:nvSpPr>
          <p:spPr bwMode="auto">
            <a:xfrm>
              <a:off x="5867400" y="5446713"/>
              <a:ext cx="381000" cy="0"/>
            </a:xfrm>
            <a:prstGeom prst="line">
              <a:avLst/>
            </a:prstGeom>
            <a:noFill/>
            <a:ln w="47625">
              <a:solidFill>
                <a:srgbClr val="CC3300"/>
              </a:solidFill>
              <a:round/>
              <a:headEnd type="triangle" w="med" len="me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73" name="Line 45"/>
            <p:cNvSpPr>
              <a:spLocks noChangeShapeType="1"/>
            </p:cNvSpPr>
            <p:nvPr/>
          </p:nvSpPr>
          <p:spPr bwMode="auto">
            <a:xfrm>
              <a:off x="5943600" y="2932113"/>
              <a:ext cx="304800" cy="0"/>
            </a:xfrm>
            <a:prstGeom prst="line">
              <a:avLst/>
            </a:prstGeom>
            <a:noFill/>
            <a:ln w="47625">
              <a:solidFill>
                <a:srgbClr val="CC3300"/>
              </a:solidFill>
              <a:round/>
              <a:headEnd type="triangle" w="med" len="me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74" name="Freeform 46"/>
            <p:cNvSpPr>
              <a:spLocks/>
            </p:cNvSpPr>
            <p:nvPr/>
          </p:nvSpPr>
          <p:spPr bwMode="auto">
            <a:xfrm>
              <a:off x="6629400" y="2584450"/>
              <a:ext cx="2133600" cy="500063"/>
            </a:xfrm>
            <a:custGeom>
              <a:avLst/>
              <a:gdLst>
                <a:gd name="T0" fmla="*/ 0 w 1238"/>
                <a:gd name="T1" fmla="*/ 0 h 351"/>
                <a:gd name="T2" fmla="*/ 2147483647 w 1238"/>
                <a:gd name="T3" fmla="*/ 0 h 351"/>
                <a:gd name="T4" fmla="*/ 2147483647 w 1238"/>
                <a:gd name="T5" fmla="*/ 2147483647 h 351"/>
                <a:gd name="T6" fmla="*/ 0 w 1238"/>
                <a:gd name="T7" fmla="*/ 2147483647 h 351"/>
                <a:gd name="T8" fmla="*/ 0 w 1238"/>
                <a:gd name="T9" fmla="*/ 0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8" h="351">
                  <a:moveTo>
                    <a:pt x="0" y="0"/>
                  </a:moveTo>
                  <a:lnTo>
                    <a:pt x="1237" y="0"/>
                  </a:lnTo>
                  <a:lnTo>
                    <a:pt x="1237" y="350"/>
                  </a:lnTo>
                  <a:lnTo>
                    <a:pt x="0" y="350"/>
                  </a:lnTo>
                  <a:lnTo>
                    <a:pt x="0" y="0"/>
                  </a:lnTo>
                </a:path>
              </a:pathLst>
            </a:custGeom>
            <a:solidFill>
              <a:srgbClr val="C0C0C0">
                <a:alpha val="50195"/>
              </a:srgbClr>
            </a:soli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5" name="Freeform 47"/>
            <p:cNvSpPr>
              <a:spLocks/>
            </p:cNvSpPr>
            <p:nvPr/>
          </p:nvSpPr>
          <p:spPr bwMode="auto">
            <a:xfrm>
              <a:off x="6577013" y="2466975"/>
              <a:ext cx="2109787" cy="558800"/>
            </a:xfrm>
            <a:custGeom>
              <a:avLst/>
              <a:gdLst>
                <a:gd name="T0" fmla="*/ 0 w 1233"/>
                <a:gd name="T1" fmla="*/ 0 h 352"/>
                <a:gd name="T2" fmla="*/ 1232 w 1233"/>
                <a:gd name="T3" fmla="*/ 0 h 352"/>
                <a:gd name="T4" fmla="*/ 1232 w 1233"/>
                <a:gd name="T5" fmla="*/ 351 h 352"/>
                <a:gd name="T6" fmla="*/ 0 w 1233"/>
                <a:gd name="T7" fmla="*/ 351 h 352"/>
                <a:gd name="T8" fmla="*/ 0 w 1233"/>
                <a:gd name="T9" fmla="*/ 0 h 352"/>
              </a:gdLst>
              <a:ahLst/>
              <a:cxnLst>
                <a:cxn ang="0">
                  <a:pos x="T0" y="T1"/>
                </a:cxn>
                <a:cxn ang="0">
                  <a:pos x="T2" y="T3"/>
                </a:cxn>
                <a:cxn ang="0">
                  <a:pos x="T4" y="T5"/>
                </a:cxn>
                <a:cxn ang="0">
                  <a:pos x="T6" y="T7"/>
                </a:cxn>
                <a:cxn ang="0">
                  <a:pos x="T8" y="T9"/>
                </a:cxn>
              </a:cxnLst>
              <a:rect l="0" t="0" r="r" b="b"/>
              <a:pathLst>
                <a:path w="1233" h="352">
                  <a:moveTo>
                    <a:pt x="0" y="0"/>
                  </a:moveTo>
                  <a:lnTo>
                    <a:pt x="1232" y="0"/>
                  </a:lnTo>
                  <a:lnTo>
                    <a:pt x="1232" y="351"/>
                  </a:lnTo>
                  <a:lnTo>
                    <a:pt x="0" y="351"/>
                  </a:lnTo>
                  <a:lnTo>
                    <a:pt x="0" y="0"/>
                  </a:lnTo>
                </a:path>
              </a:pathLst>
            </a:custGeom>
            <a:gradFill rotWithShape="1">
              <a:gsLst>
                <a:gs pos="0">
                  <a:schemeClr val="accent1">
                    <a:gamma/>
                    <a:shade val="46275"/>
                    <a:invGamma/>
                  </a:schemeClr>
                </a:gs>
                <a:gs pos="100000">
                  <a:schemeClr val="accent1">
                    <a:alpha val="50000"/>
                  </a:schemeClr>
                </a:gs>
              </a:gsLst>
              <a:lin ang="0" scaled="1"/>
            </a:gra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defRPr/>
              </a:pPr>
              <a:endParaRPr lang="pt-BR">
                <a:latin typeface="Arial" pitchFamily="34" charset="0"/>
                <a:ea typeface="ＭＳ Ｐゴシック" pitchFamily="34" charset="-128"/>
              </a:endParaRPr>
            </a:p>
          </p:txBody>
        </p:sp>
        <p:sp>
          <p:nvSpPr>
            <p:cNvPr id="76" name="Rectangle 48"/>
            <p:cNvSpPr>
              <a:spLocks noChangeArrowheads="1"/>
            </p:cNvSpPr>
            <p:nvPr/>
          </p:nvSpPr>
          <p:spPr bwMode="auto">
            <a:xfrm>
              <a:off x="6553200" y="2474913"/>
              <a:ext cx="21336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lvl1pPr defTabSz="457200" eaLnBrk="0" hangingPunct="0">
                <a:spcBef>
                  <a:spcPct val="20000"/>
                </a:spcBef>
                <a:buClr>
                  <a:schemeClr val="hlink"/>
                </a:buClr>
                <a:buSzPct val="120000"/>
                <a:buChar char="•"/>
                <a:defRPr sz="3200">
                  <a:solidFill>
                    <a:schemeClr val="tx1"/>
                  </a:solidFill>
                  <a:latin typeface="Tahoma" pitchFamily="34" charset="0"/>
                </a:defRPr>
              </a:lvl1pPr>
              <a:lvl2pPr marL="742950" indent="-285750" defTabSz="457200" eaLnBrk="0" hangingPunct="0">
                <a:spcBef>
                  <a:spcPct val="20000"/>
                </a:spcBef>
                <a:buFont typeface="Tahoma" pitchFamily="34" charset="0"/>
                <a:buChar char="–"/>
                <a:defRPr sz="2800">
                  <a:solidFill>
                    <a:schemeClr val="tx1"/>
                  </a:solidFill>
                  <a:latin typeface="Tahoma" pitchFamily="34" charset="0"/>
                </a:defRPr>
              </a:lvl2pPr>
              <a:lvl3pPr marL="1143000" indent="-228600" defTabSz="457200" eaLnBrk="0" hangingPunct="0">
                <a:spcBef>
                  <a:spcPct val="20000"/>
                </a:spcBef>
                <a:buClr>
                  <a:schemeClr val="hlink"/>
                </a:buClr>
                <a:buSzPct val="120000"/>
                <a:buChar char="•"/>
                <a:defRPr sz="2400">
                  <a:solidFill>
                    <a:schemeClr val="tx1"/>
                  </a:solidFill>
                  <a:latin typeface="Tahoma" pitchFamily="34" charset="0"/>
                </a:defRPr>
              </a:lvl3pPr>
              <a:lvl4pPr marL="1600200" indent="-228600" defTabSz="457200" eaLnBrk="0" hangingPunct="0">
                <a:spcBef>
                  <a:spcPct val="20000"/>
                </a:spcBef>
                <a:buFont typeface="Tahoma" pitchFamily="34" charset="0"/>
                <a:buChar char="–"/>
                <a:defRPr sz="2000">
                  <a:solidFill>
                    <a:schemeClr val="tx1"/>
                  </a:solidFill>
                  <a:latin typeface="Tahoma" pitchFamily="34" charset="0"/>
                </a:defRPr>
              </a:lvl4pPr>
              <a:lvl5pPr marL="2057400" indent="-228600" defTabSz="4572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pPr>
              <a:r>
                <a:rPr lang="pt-BR" altLang="pt-BR" sz="1400" b="1">
                  <a:solidFill>
                    <a:schemeClr val="bg1"/>
                  </a:solidFill>
                  <a:latin typeface="Times New Roman" pitchFamily="18" charset="0"/>
                  <a:ea typeface="ＭＳ Ｐゴシック" charset="-128"/>
                  <a:cs typeface="Arial" charset="0"/>
                </a:rPr>
                <a:t>Tomada de Ação </a:t>
              </a:r>
            </a:p>
            <a:p>
              <a:pPr>
                <a:spcBef>
                  <a:spcPct val="0"/>
                </a:spcBef>
                <a:buClrTx/>
                <a:buSzTx/>
                <a:buFontTx/>
                <a:buNone/>
              </a:pPr>
              <a:r>
                <a:rPr lang="pt-BR" altLang="pt-BR" sz="1400" b="1">
                  <a:solidFill>
                    <a:schemeClr val="bg1"/>
                  </a:solidFill>
                  <a:latin typeface="Times New Roman" pitchFamily="18" charset="0"/>
                  <a:ea typeface="ＭＳ Ｐゴシック" charset="-128"/>
                  <a:cs typeface="Arial" charset="0"/>
                </a:rPr>
                <a:t>Prudente  e Rigorosa</a:t>
              </a:r>
            </a:p>
          </p:txBody>
        </p:sp>
        <p:sp>
          <p:nvSpPr>
            <p:cNvPr id="77" name="Freeform 49"/>
            <p:cNvSpPr>
              <a:spLocks/>
            </p:cNvSpPr>
            <p:nvPr/>
          </p:nvSpPr>
          <p:spPr bwMode="auto">
            <a:xfrm>
              <a:off x="381000" y="2328863"/>
              <a:ext cx="2286000" cy="479425"/>
            </a:xfrm>
            <a:custGeom>
              <a:avLst/>
              <a:gdLst>
                <a:gd name="T0" fmla="*/ 0 w 1410"/>
                <a:gd name="T1" fmla="*/ 0 h 261"/>
                <a:gd name="T2" fmla="*/ 1409 w 1410"/>
                <a:gd name="T3" fmla="*/ 0 h 261"/>
                <a:gd name="T4" fmla="*/ 1409 w 1410"/>
                <a:gd name="T5" fmla="*/ 260 h 261"/>
                <a:gd name="T6" fmla="*/ 0 w 1410"/>
                <a:gd name="T7" fmla="*/ 260 h 261"/>
                <a:gd name="T8" fmla="*/ 0 w 1410"/>
                <a:gd name="T9" fmla="*/ 0 h 261"/>
              </a:gdLst>
              <a:ahLst/>
              <a:cxnLst>
                <a:cxn ang="0">
                  <a:pos x="T0" y="T1"/>
                </a:cxn>
                <a:cxn ang="0">
                  <a:pos x="T2" y="T3"/>
                </a:cxn>
                <a:cxn ang="0">
                  <a:pos x="T4" y="T5"/>
                </a:cxn>
                <a:cxn ang="0">
                  <a:pos x="T6" y="T7"/>
                </a:cxn>
                <a:cxn ang="0">
                  <a:pos x="T8" y="T9"/>
                </a:cxn>
              </a:cxnLst>
              <a:rect l="0" t="0" r="r" b="b"/>
              <a:pathLst>
                <a:path w="1410" h="261">
                  <a:moveTo>
                    <a:pt x="0" y="0"/>
                  </a:moveTo>
                  <a:lnTo>
                    <a:pt x="1409" y="0"/>
                  </a:lnTo>
                  <a:lnTo>
                    <a:pt x="1409" y="260"/>
                  </a:lnTo>
                  <a:lnTo>
                    <a:pt x="0" y="260"/>
                  </a:lnTo>
                  <a:lnTo>
                    <a:pt x="0" y="0"/>
                  </a:lnTo>
                </a:path>
              </a:pathLst>
            </a:custGeom>
            <a:gradFill rotWithShape="1">
              <a:gsLst>
                <a:gs pos="0">
                  <a:schemeClr val="accent1">
                    <a:alpha val="50000"/>
                  </a:schemeClr>
                </a:gs>
                <a:gs pos="100000">
                  <a:schemeClr val="accent1">
                    <a:gamma/>
                    <a:shade val="46275"/>
                    <a:invGamma/>
                  </a:schemeClr>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defRPr/>
              </a:pPr>
              <a:endParaRPr lang="pt-BR">
                <a:latin typeface="Arial" pitchFamily="34" charset="0"/>
                <a:ea typeface="ＭＳ Ｐゴシック" pitchFamily="34" charset="-128"/>
              </a:endParaRPr>
            </a:p>
          </p:txBody>
        </p:sp>
        <p:sp>
          <p:nvSpPr>
            <p:cNvPr id="78" name="Rectangle 50"/>
            <p:cNvSpPr>
              <a:spLocks noChangeArrowheads="1"/>
            </p:cNvSpPr>
            <p:nvPr/>
          </p:nvSpPr>
          <p:spPr bwMode="auto">
            <a:xfrm>
              <a:off x="409575" y="2322513"/>
              <a:ext cx="2074863"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lvl1pPr defTabSz="457200" eaLnBrk="0" hangingPunct="0">
                <a:spcBef>
                  <a:spcPct val="20000"/>
                </a:spcBef>
                <a:buClr>
                  <a:schemeClr val="hlink"/>
                </a:buClr>
                <a:buSzPct val="120000"/>
                <a:buChar char="•"/>
                <a:defRPr sz="3200">
                  <a:solidFill>
                    <a:schemeClr val="tx1"/>
                  </a:solidFill>
                  <a:latin typeface="Tahoma" pitchFamily="34" charset="0"/>
                </a:defRPr>
              </a:lvl1pPr>
              <a:lvl2pPr marL="742950" indent="-285750" defTabSz="457200" eaLnBrk="0" hangingPunct="0">
                <a:spcBef>
                  <a:spcPct val="20000"/>
                </a:spcBef>
                <a:buFont typeface="Tahoma" pitchFamily="34" charset="0"/>
                <a:buChar char="–"/>
                <a:defRPr sz="2800">
                  <a:solidFill>
                    <a:schemeClr val="tx1"/>
                  </a:solidFill>
                  <a:latin typeface="Tahoma" pitchFamily="34" charset="0"/>
                </a:defRPr>
              </a:lvl2pPr>
              <a:lvl3pPr marL="1143000" indent="-228600" defTabSz="457200" eaLnBrk="0" hangingPunct="0">
                <a:spcBef>
                  <a:spcPct val="20000"/>
                </a:spcBef>
                <a:buClr>
                  <a:schemeClr val="hlink"/>
                </a:buClr>
                <a:buSzPct val="120000"/>
                <a:buChar char="•"/>
                <a:defRPr sz="2400">
                  <a:solidFill>
                    <a:schemeClr val="tx1"/>
                  </a:solidFill>
                  <a:latin typeface="Tahoma" pitchFamily="34" charset="0"/>
                </a:defRPr>
              </a:lvl3pPr>
              <a:lvl4pPr marL="1600200" indent="-228600" defTabSz="457200" eaLnBrk="0" hangingPunct="0">
                <a:spcBef>
                  <a:spcPct val="20000"/>
                </a:spcBef>
                <a:buFont typeface="Tahoma" pitchFamily="34" charset="0"/>
                <a:buChar char="–"/>
                <a:defRPr sz="2000">
                  <a:solidFill>
                    <a:schemeClr val="tx1"/>
                  </a:solidFill>
                  <a:latin typeface="Tahoma" pitchFamily="34" charset="0"/>
                </a:defRPr>
              </a:lvl4pPr>
              <a:lvl5pPr marL="2057400" indent="-228600" defTabSz="4572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r">
                <a:spcBef>
                  <a:spcPct val="0"/>
                </a:spcBef>
                <a:buClrTx/>
                <a:buSzTx/>
                <a:buFontTx/>
                <a:buNone/>
              </a:pPr>
              <a:r>
                <a:rPr lang="pt-BR" altLang="pt-BR" sz="1400" b="1" dirty="0">
                  <a:solidFill>
                    <a:schemeClr val="bg1"/>
                  </a:solidFill>
                  <a:latin typeface="Times New Roman" pitchFamily="18" charset="0"/>
                  <a:ea typeface="ＭＳ Ｐゴシック" charset="-128"/>
                  <a:cs typeface="Arial" charset="0"/>
                </a:rPr>
                <a:t>Definição de </a:t>
              </a:r>
            </a:p>
            <a:p>
              <a:pPr algn="r">
                <a:spcBef>
                  <a:spcPct val="0"/>
                </a:spcBef>
                <a:buClrTx/>
                <a:buSzTx/>
                <a:buFontTx/>
                <a:buNone/>
              </a:pPr>
              <a:r>
                <a:rPr lang="pt-BR" altLang="pt-BR" sz="1400" b="1" dirty="0">
                  <a:solidFill>
                    <a:schemeClr val="bg1"/>
                  </a:solidFill>
                  <a:latin typeface="Times New Roman" pitchFamily="18" charset="0"/>
                  <a:ea typeface="ＭＳ Ｐゴシック" charset="-128"/>
                  <a:cs typeface="Arial" charset="0"/>
                </a:rPr>
                <a:t>Responsabilidades</a:t>
              </a:r>
            </a:p>
          </p:txBody>
        </p:sp>
        <p:sp>
          <p:nvSpPr>
            <p:cNvPr id="79" name="Rectangle 51"/>
            <p:cNvSpPr>
              <a:spLocks noChangeArrowheads="1"/>
            </p:cNvSpPr>
            <p:nvPr/>
          </p:nvSpPr>
          <p:spPr bwMode="auto">
            <a:xfrm>
              <a:off x="381000" y="3008313"/>
              <a:ext cx="2246313" cy="517525"/>
            </a:xfrm>
            <a:prstGeom prst="rect">
              <a:avLst/>
            </a:prstGeom>
            <a:gradFill rotWithShape="1">
              <a:gsLst>
                <a:gs pos="0">
                  <a:schemeClr val="accent1">
                    <a:alpha val="50000"/>
                  </a:schemeClr>
                </a:gs>
                <a:gs pos="100000">
                  <a:schemeClr val="accent1">
                    <a:gamma/>
                    <a:shade val="46275"/>
                    <a:invGamma/>
                  </a:schemeClr>
                </a:gs>
              </a:gsLst>
              <a:lin ang="0" scaled="1"/>
            </a:gradFill>
            <a:ln>
              <a:noFill/>
            </a:ln>
            <a:effectLst/>
            <a:extLst>
              <a:ext uri="{91240B29-F687-4F45-9708-019B960494DF}">
                <a14:hiddenLine xmlns:a14="http://schemas.microsoft.com/office/drawing/2010/main" xmlns="" w="9525" cap="rnd"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457200" eaLnBrk="0" hangingPunct="0">
                <a:defRPr/>
              </a:pPr>
              <a:r>
                <a:rPr lang="pt-BR" sz="1400" b="1">
                  <a:solidFill>
                    <a:schemeClr val="bg1"/>
                  </a:solidFill>
                  <a:latin typeface="Times New Roman" pitchFamily="18" charset="0"/>
                  <a:ea typeface="ＭＳ Ｐゴシック" pitchFamily="34" charset="-128"/>
                </a:rPr>
                <a:t>Identificação e Controle </a:t>
              </a:r>
            </a:p>
            <a:p>
              <a:pPr algn="r" defTabSz="457200" eaLnBrk="0" hangingPunct="0">
                <a:defRPr/>
              </a:pPr>
              <a:r>
                <a:rPr lang="pt-BR" sz="1400" b="1">
                  <a:solidFill>
                    <a:schemeClr val="bg1"/>
                  </a:solidFill>
                  <a:latin typeface="Times New Roman" pitchFamily="18" charset="0"/>
                  <a:ea typeface="ＭＳ Ｐゴシック" pitchFamily="34" charset="-128"/>
                </a:rPr>
                <a:t>de Práticas de Segurança</a:t>
              </a:r>
            </a:p>
          </p:txBody>
        </p:sp>
        <p:sp>
          <p:nvSpPr>
            <p:cNvPr id="80" name="Freeform 52"/>
            <p:cNvSpPr>
              <a:spLocks/>
            </p:cNvSpPr>
            <p:nvPr/>
          </p:nvSpPr>
          <p:spPr bwMode="auto">
            <a:xfrm>
              <a:off x="382588" y="3762375"/>
              <a:ext cx="2284412" cy="465138"/>
            </a:xfrm>
            <a:custGeom>
              <a:avLst/>
              <a:gdLst>
                <a:gd name="T0" fmla="*/ 0 w 1410"/>
                <a:gd name="T1" fmla="*/ 0 h 262"/>
                <a:gd name="T2" fmla="*/ 2147483647 w 1410"/>
                <a:gd name="T3" fmla="*/ 0 h 262"/>
                <a:gd name="T4" fmla="*/ 2147483647 w 1410"/>
                <a:gd name="T5" fmla="*/ 2147483647 h 262"/>
                <a:gd name="T6" fmla="*/ 0 w 1410"/>
                <a:gd name="T7" fmla="*/ 2147483647 h 262"/>
                <a:gd name="T8" fmla="*/ 0 w 1410"/>
                <a:gd name="T9" fmla="*/ 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0" h="262">
                  <a:moveTo>
                    <a:pt x="0" y="0"/>
                  </a:moveTo>
                  <a:lnTo>
                    <a:pt x="1409" y="0"/>
                  </a:lnTo>
                  <a:lnTo>
                    <a:pt x="1409" y="261"/>
                  </a:lnTo>
                  <a:lnTo>
                    <a:pt x="0" y="261"/>
                  </a:lnTo>
                  <a:lnTo>
                    <a:pt x="0" y="0"/>
                  </a:lnTo>
                </a:path>
              </a:pathLst>
            </a:custGeom>
            <a:solidFill>
              <a:schemeClr val="accent1">
                <a:alpha val="50195"/>
              </a:schemeClr>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81" name="Rectangle 53"/>
            <p:cNvSpPr>
              <a:spLocks noChangeArrowheads="1"/>
            </p:cNvSpPr>
            <p:nvPr/>
          </p:nvSpPr>
          <p:spPr bwMode="auto">
            <a:xfrm>
              <a:off x="382588" y="3694113"/>
              <a:ext cx="2284412" cy="517525"/>
            </a:xfrm>
            <a:prstGeom prst="rect">
              <a:avLst/>
            </a:prstGeom>
            <a:gradFill rotWithShape="1">
              <a:gsLst>
                <a:gs pos="0">
                  <a:schemeClr val="accent1">
                    <a:alpha val="50000"/>
                  </a:schemeClr>
                </a:gs>
                <a:gs pos="100000">
                  <a:schemeClr val="accent1">
                    <a:gamma/>
                    <a:shade val="46275"/>
                    <a:invGamma/>
                  </a:schemeClr>
                </a:gs>
              </a:gsLst>
              <a:lin ang="0" scaled="1"/>
            </a:gradFill>
            <a:ln>
              <a:noFill/>
            </a:ln>
            <a:effectLst/>
            <a:extLst>
              <a:ext uri="{91240B29-F687-4F45-9708-019B960494DF}">
                <a14:hiddenLine xmlns:a14="http://schemas.microsoft.com/office/drawing/2010/main" xmlns="" w="9525" cap="rnd"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457200" eaLnBrk="0" hangingPunct="0">
                <a:defRPr/>
              </a:pPr>
              <a:r>
                <a:rPr lang="pt-BR" sz="1400" b="1">
                  <a:solidFill>
                    <a:schemeClr val="bg1"/>
                  </a:solidFill>
                  <a:latin typeface="Times New Roman" pitchFamily="18" charset="0"/>
                  <a:ea typeface="ＭＳ Ｐゴシック" pitchFamily="34" charset="-128"/>
                </a:rPr>
                <a:t>Treinamento e Qualificação</a:t>
              </a:r>
            </a:p>
          </p:txBody>
        </p:sp>
        <p:sp>
          <p:nvSpPr>
            <p:cNvPr id="82" name="Rectangle 54"/>
            <p:cNvSpPr>
              <a:spLocks noChangeArrowheads="1"/>
            </p:cNvSpPr>
            <p:nvPr/>
          </p:nvSpPr>
          <p:spPr bwMode="auto">
            <a:xfrm>
              <a:off x="382588" y="4491038"/>
              <a:ext cx="2244725" cy="331787"/>
            </a:xfrm>
            <a:prstGeom prst="rect">
              <a:avLst/>
            </a:prstGeom>
            <a:gradFill rotWithShape="1">
              <a:gsLst>
                <a:gs pos="0">
                  <a:schemeClr val="accent1">
                    <a:alpha val="50000"/>
                  </a:schemeClr>
                </a:gs>
                <a:gs pos="100000">
                  <a:schemeClr val="accent1">
                    <a:gamma/>
                    <a:shade val="46275"/>
                    <a:invGamma/>
                  </a:schemeClr>
                </a:gs>
              </a:gsLst>
              <a:lin ang="0" scaled="1"/>
            </a:gradFill>
            <a:ln>
              <a:noFill/>
            </a:ln>
            <a:effectLst/>
            <a:extLst>
              <a:ext uri="{91240B29-F687-4F45-9708-019B960494DF}">
                <a14:hiddenLine xmlns:a14="http://schemas.microsoft.com/office/drawing/2010/main" xmlns="" w="9525" cap="rnd"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457200" eaLnBrk="0" hangingPunct="0">
                <a:defRPr/>
              </a:pPr>
              <a:r>
                <a:rPr lang="pt-BR" sz="1400" b="1">
                  <a:solidFill>
                    <a:schemeClr val="bg1"/>
                  </a:solidFill>
                  <a:latin typeface="Times New Roman" pitchFamily="18" charset="0"/>
                  <a:ea typeface="ＭＳ Ｐゴシック" pitchFamily="34" charset="-128"/>
                </a:rPr>
                <a:t>Méritos e Penalidades</a:t>
              </a:r>
            </a:p>
          </p:txBody>
        </p:sp>
        <p:sp>
          <p:nvSpPr>
            <p:cNvPr id="83" name="Text Box 55"/>
            <p:cNvSpPr txBox="1">
              <a:spLocks noChangeArrowheads="1"/>
            </p:cNvSpPr>
            <p:nvPr/>
          </p:nvSpPr>
          <p:spPr bwMode="auto">
            <a:xfrm>
              <a:off x="382588" y="5157788"/>
              <a:ext cx="2244725" cy="517525"/>
            </a:xfrm>
            <a:prstGeom prst="rect">
              <a:avLst/>
            </a:prstGeom>
            <a:gradFill rotWithShape="1">
              <a:gsLst>
                <a:gs pos="0">
                  <a:schemeClr val="accent1">
                    <a:alpha val="50000"/>
                  </a:schemeClr>
                </a:gs>
                <a:gs pos="100000">
                  <a:schemeClr val="accent1">
                    <a:gamma/>
                    <a:shade val="46275"/>
                    <a:invGamma/>
                  </a:schemeClr>
                </a:gs>
              </a:gsLst>
              <a:lin ang="0" scaled="1"/>
            </a:gradFill>
            <a:ln>
              <a:noFill/>
            </a:ln>
            <a:effectLst/>
            <a:extLst>
              <a:ext uri="{91240B29-F687-4F45-9708-019B960494DF}">
                <a14:hiddenLine xmlns:a14="http://schemas.microsoft.com/office/drawing/2010/main" xmlns="" w="9525" cap="rnd"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457200" eaLnBrk="0" hangingPunct="0">
                <a:defRPr/>
              </a:pPr>
              <a:r>
                <a:rPr lang="pt-BR" sz="1400" b="1">
                  <a:solidFill>
                    <a:schemeClr val="bg1"/>
                  </a:solidFill>
                  <a:latin typeface="Times New Roman" pitchFamily="18" charset="0"/>
                  <a:ea typeface="ＭＳ Ｐゴシック" pitchFamily="34" charset="-128"/>
                </a:rPr>
                <a:t>Auditorias, Revisões e Comparações</a:t>
              </a:r>
            </a:p>
          </p:txBody>
        </p:sp>
        <p:sp>
          <p:nvSpPr>
            <p:cNvPr id="84" name="Freeform 56"/>
            <p:cNvSpPr>
              <a:spLocks/>
            </p:cNvSpPr>
            <p:nvPr/>
          </p:nvSpPr>
          <p:spPr bwMode="auto">
            <a:xfrm>
              <a:off x="382588" y="5821363"/>
              <a:ext cx="2244725" cy="387350"/>
            </a:xfrm>
            <a:custGeom>
              <a:avLst/>
              <a:gdLst>
                <a:gd name="T0" fmla="*/ 0 w 1410"/>
                <a:gd name="T1" fmla="*/ 0 h 261"/>
                <a:gd name="T2" fmla="*/ 1409 w 1410"/>
                <a:gd name="T3" fmla="*/ 0 h 261"/>
                <a:gd name="T4" fmla="*/ 1409 w 1410"/>
                <a:gd name="T5" fmla="*/ 260 h 261"/>
                <a:gd name="T6" fmla="*/ 0 w 1410"/>
                <a:gd name="T7" fmla="*/ 260 h 261"/>
                <a:gd name="T8" fmla="*/ 0 w 1410"/>
                <a:gd name="T9" fmla="*/ 0 h 261"/>
              </a:gdLst>
              <a:ahLst/>
              <a:cxnLst>
                <a:cxn ang="0">
                  <a:pos x="T0" y="T1"/>
                </a:cxn>
                <a:cxn ang="0">
                  <a:pos x="T2" y="T3"/>
                </a:cxn>
                <a:cxn ang="0">
                  <a:pos x="T4" y="T5"/>
                </a:cxn>
                <a:cxn ang="0">
                  <a:pos x="T6" y="T7"/>
                </a:cxn>
                <a:cxn ang="0">
                  <a:pos x="T8" y="T9"/>
                </a:cxn>
              </a:cxnLst>
              <a:rect l="0" t="0" r="r" b="b"/>
              <a:pathLst>
                <a:path w="1410" h="261">
                  <a:moveTo>
                    <a:pt x="0" y="0"/>
                  </a:moveTo>
                  <a:lnTo>
                    <a:pt x="1409" y="0"/>
                  </a:lnTo>
                  <a:lnTo>
                    <a:pt x="1409" y="260"/>
                  </a:lnTo>
                  <a:lnTo>
                    <a:pt x="0" y="260"/>
                  </a:lnTo>
                  <a:lnTo>
                    <a:pt x="0" y="0"/>
                  </a:lnTo>
                </a:path>
              </a:pathLst>
            </a:custGeom>
            <a:gradFill rotWithShape="1">
              <a:gsLst>
                <a:gs pos="0">
                  <a:schemeClr val="accent1">
                    <a:alpha val="50000"/>
                  </a:schemeClr>
                </a:gs>
                <a:gs pos="100000">
                  <a:schemeClr val="accent1">
                    <a:gamma/>
                    <a:shade val="46275"/>
                    <a:invGamma/>
                  </a:schemeClr>
                </a:gs>
              </a:gsLst>
              <a:lin ang="0" scaled="1"/>
            </a:gradFill>
            <a:ln>
              <a:noFill/>
            </a:ln>
            <a:effectLst/>
            <a:extLst>
              <a:ext uri="{91240B29-F687-4F45-9708-019B960494DF}">
                <a14:hiddenLine xmlns:a14="http://schemas.microsoft.com/office/drawing/2010/main" xmlns="" w="9525"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defRPr/>
              </a:pPr>
              <a:endParaRPr lang="pt-BR">
                <a:latin typeface="Arial" pitchFamily="34" charset="0"/>
                <a:ea typeface="ＭＳ Ｐゴシック" pitchFamily="34" charset="-128"/>
              </a:endParaRPr>
            </a:p>
          </p:txBody>
        </p:sp>
        <p:sp>
          <p:nvSpPr>
            <p:cNvPr id="85" name="Rectangle 57"/>
            <p:cNvSpPr>
              <a:spLocks noChangeArrowheads="1"/>
            </p:cNvSpPr>
            <p:nvPr/>
          </p:nvSpPr>
          <p:spPr bwMode="auto">
            <a:xfrm>
              <a:off x="382588" y="5857875"/>
              <a:ext cx="217328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lvl1pPr defTabSz="457200" eaLnBrk="0" hangingPunct="0">
                <a:spcBef>
                  <a:spcPct val="20000"/>
                </a:spcBef>
                <a:buClr>
                  <a:schemeClr val="hlink"/>
                </a:buClr>
                <a:buSzPct val="120000"/>
                <a:buChar char="•"/>
                <a:defRPr sz="3200">
                  <a:solidFill>
                    <a:schemeClr val="tx1"/>
                  </a:solidFill>
                  <a:latin typeface="Tahoma" pitchFamily="34" charset="0"/>
                </a:defRPr>
              </a:lvl1pPr>
              <a:lvl2pPr marL="742950" indent="-285750" defTabSz="457200" eaLnBrk="0" hangingPunct="0">
                <a:spcBef>
                  <a:spcPct val="20000"/>
                </a:spcBef>
                <a:buFont typeface="Tahoma" pitchFamily="34" charset="0"/>
                <a:buChar char="–"/>
                <a:defRPr sz="2800">
                  <a:solidFill>
                    <a:schemeClr val="tx1"/>
                  </a:solidFill>
                  <a:latin typeface="Tahoma" pitchFamily="34" charset="0"/>
                </a:defRPr>
              </a:lvl2pPr>
              <a:lvl3pPr marL="1143000" indent="-228600" defTabSz="457200" eaLnBrk="0" hangingPunct="0">
                <a:spcBef>
                  <a:spcPct val="20000"/>
                </a:spcBef>
                <a:buClr>
                  <a:schemeClr val="hlink"/>
                </a:buClr>
                <a:buSzPct val="120000"/>
                <a:buChar char="•"/>
                <a:defRPr sz="2400">
                  <a:solidFill>
                    <a:schemeClr val="tx1"/>
                  </a:solidFill>
                  <a:latin typeface="Tahoma" pitchFamily="34" charset="0"/>
                </a:defRPr>
              </a:lvl3pPr>
              <a:lvl4pPr marL="1600200" indent="-228600" defTabSz="457200" eaLnBrk="0" hangingPunct="0">
                <a:spcBef>
                  <a:spcPct val="20000"/>
                </a:spcBef>
                <a:buFont typeface="Tahoma" pitchFamily="34" charset="0"/>
                <a:buChar char="–"/>
                <a:defRPr sz="2000">
                  <a:solidFill>
                    <a:schemeClr val="tx1"/>
                  </a:solidFill>
                  <a:latin typeface="Tahoma" pitchFamily="34" charset="0"/>
                </a:defRPr>
              </a:lvl4pPr>
              <a:lvl5pPr marL="2057400" indent="-228600" defTabSz="4572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defTabSz="4572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r">
                <a:spcBef>
                  <a:spcPct val="0"/>
                </a:spcBef>
                <a:buClrTx/>
                <a:buSzTx/>
                <a:buFontTx/>
                <a:buNone/>
              </a:pPr>
              <a:r>
                <a:rPr lang="pt-BR" altLang="pt-BR" sz="1400" b="1">
                  <a:solidFill>
                    <a:schemeClr val="bg1"/>
                  </a:solidFill>
                  <a:latin typeface="Times New Roman" pitchFamily="18" charset="0"/>
                  <a:ea typeface="ＭＳ Ｐゴシック" charset="-128"/>
                  <a:cs typeface="Arial" charset="0"/>
                </a:rPr>
                <a:t>Comunicação</a:t>
              </a:r>
            </a:p>
          </p:txBody>
        </p:sp>
        <p:sp>
          <p:nvSpPr>
            <p:cNvPr id="86" name="Rectangle 58"/>
            <p:cNvSpPr>
              <a:spLocks noChangeArrowheads="1"/>
            </p:cNvSpPr>
            <p:nvPr/>
          </p:nvSpPr>
          <p:spPr bwMode="auto">
            <a:xfrm>
              <a:off x="6611938" y="5599113"/>
              <a:ext cx="2074862" cy="304800"/>
            </a:xfrm>
            <a:prstGeom prst="rect">
              <a:avLst/>
            </a:prstGeom>
            <a:gradFill rotWithShape="1">
              <a:gsLst>
                <a:gs pos="0">
                  <a:schemeClr val="accent1">
                    <a:gamma/>
                    <a:shade val="46275"/>
                    <a:invGamma/>
                  </a:schemeClr>
                </a:gs>
                <a:gs pos="100000">
                  <a:schemeClr val="accent1">
                    <a:alpha val="50000"/>
                  </a:schemeClr>
                </a:gs>
              </a:gsLst>
              <a:lin ang="0" scaled="1"/>
            </a:gradFill>
            <a:ln>
              <a:noFill/>
            </a:ln>
            <a:effectLst/>
            <a:extLst>
              <a:ext uri="{91240B29-F687-4F45-9708-019B960494DF}">
                <a14:hiddenLine xmlns:a14="http://schemas.microsoft.com/office/drawing/2010/main" xmlns="" w="9525" cap="rnd"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eaLnBrk="0" hangingPunct="0">
                <a:defRPr/>
              </a:pPr>
              <a:r>
                <a:rPr lang="pt-BR" sz="1400" b="1">
                  <a:solidFill>
                    <a:schemeClr val="bg1"/>
                  </a:solidFill>
                  <a:latin typeface="Times New Roman" pitchFamily="18" charset="0"/>
                  <a:ea typeface="ＭＳ Ｐゴシック" pitchFamily="34" charset="-128"/>
                </a:rPr>
                <a:t>Auto-regulação</a:t>
              </a:r>
            </a:p>
          </p:txBody>
        </p:sp>
        <p:sp>
          <p:nvSpPr>
            <p:cNvPr id="87" name="Freeform 59"/>
            <p:cNvSpPr>
              <a:spLocks/>
            </p:cNvSpPr>
            <p:nvPr/>
          </p:nvSpPr>
          <p:spPr bwMode="auto">
            <a:xfrm>
              <a:off x="3848100" y="1712913"/>
              <a:ext cx="1638300" cy="4953000"/>
            </a:xfrm>
            <a:custGeom>
              <a:avLst/>
              <a:gdLst>
                <a:gd name="T0" fmla="*/ 955 w 956"/>
                <a:gd name="T1" fmla="*/ 3126 h 3127"/>
                <a:gd name="T2" fmla="*/ 683 w 956"/>
                <a:gd name="T3" fmla="*/ 194 h 3127"/>
                <a:gd name="T4" fmla="*/ 927 w 956"/>
                <a:gd name="T5" fmla="*/ 194 h 3127"/>
                <a:gd name="T6" fmla="*/ 465 w 956"/>
                <a:gd name="T7" fmla="*/ 0 h 3127"/>
                <a:gd name="T8" fmla="*/ 0 w 956"/>
                <a:gd name="T9" fmla="*/ 194 h 3127"/>
                <a:gd name="T10" fmla="*/ 247 w 956"/>
                <a:gd name="T11" fmla="*/ 194 h 3127"/>
                <a:gd name="T12" fmla="*/ 54 w 956"/>
                <a:gd name="T13" fmla="*/ 3126 h 3127"/>
                <a:gd name="T14" fmla="*/ 955 w 956"/>
                <a:gd name="T15" fmla="*/ 3126 h 3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6" h="3127">
                  <a:moveTo>
                    <a:pt x="955" y="3126"/>
                  </a:moveTo>
                  <a:lnTo>
                    <a:pt x="683" y="194"/>
                  </a:lnTo>
                  <a:lnTo>
                    <a:pt x="927" y="194"/>
                  </a:lnTo>
                  <a:lnTo>
                    <a:pt x="465" y="0"/>
                  </a:lnTo>
                  <a:lnTo>
                    <a:pt x="0" y="194"/>
                  </a:lnTo>
                  <a:lnTo>
                    <a:pt x="247" y="194"/>
                  </a:lnTo>
                  <a:lnTo>
                    <a:pt x="54" y="3126"/>
                  </a:lnTo>
                  <a:lnTo>
                    <a:pt x="955" y="3126"/>
                  </a:lnTo>
                </a:path>
              </a:pathLst>
            </a:custGeom>
            <a:gradFill rotWithShape="1">
              <a:gsLst>
                <a:gs pos="0">
                  <a:schemeClr val="accent1">
                    <a:gamma/>
                    <a:shade val="46275"/>
                    <a:invGamma/>
                  </a:schemeClr>
                </a:gs>
                <a:gs pos="100000">
                  <a:schemeClr val="accent1">
                    <a:alpha val="50000"/>
                  </a:schemeClr>
                </a:gs>
              </a:gsLst>
              <a:lin ang="5400000" scaled="1"/>
            </a:gradFill>
            <a:ln>
              <a:noFill/>
            </a:ln>
            <a:effectLst/>
            <a:extLst>
              <a:ext uri="{91240B29-F687-4F45-9708-019B960494DF}">
                <a14:hiddenLine xmlns:a14="http://schemas.microsoft.com/office/drawing/2010/main" xmlns="" w="12700" cap="rnd"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457200">
                <a:defRPr/>
              </a:pPr>
              <a:endParaRPr lang="pt-BR">
                <a:latin typeface="Arial" pitchFamily="34" charset="0"/>
                <a:ea typeface="ＭＳ Ｐゴシック" pitchFamily="34" charset="-128"/>
              </a:endParaRPr>
            </a:p>
          </p:txBody>
        </p:sp>
        <p:sp>
          <p:nvSpPr>
            <p:cNvPr id="88" name="Rectangle 60"/>
            <p:cNvSpPr>
              <a:spLocks noChangeArrowheads="1"/>
            </p:cNvSpPr>
            <p:nvPr/>
          </p:nvSpPr>
          <p:spPr bwMode="auto">
            <a:xfrm>
              <a:off x="3276600" y="2627313"/>
              <a:ext cx="2667000" cy="565150"/>
            </a:xfrm>
            <a:prstGeom prst="rect">
              <a:avLst/>
            </a:prstGeom>
            <a:gradFill rotWithShape="1">
              <a:gsLst>
                <a:gs pos="0">
                  <a:srgbClr val="FFFF00">
                    <a:gamma/>
                    <a:shade val="46275"/>
                    <a:invGamma/>
                  </a:srgbClr>
                </a:gs>
                <a:gs pos="100000">
                  <a:srgbClr val="FFFF00">
                    <a:alpha val="5000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defTabSz="457200" eaLnBrk="0" hangingPunct="0">
                <a:defRPr/>
              </a:pPr>
              <a:endParaRPr lang="pt-BR" sz="500" b="1">
                <a:solidFill>
                  <a:srgbClr val="FF0000"/>
                </a:solidFill>
                <a:effectLst>
                  <a:outerShdw blurRad="38100" dist="38100" dir="2700000" algn="tl">
                    <a:srgbClr val="000000"/>
                  </a:outerShdw>
                </a:effectLst>
                <a:latin typeface="Times New Roman" pitchFamily="18" charset="0"/>
                <a:ea typeface="ＭＳ Ｐゴシック" pitchFamily="34" charset="-128"/>
              </a:endParaRPr>
            </a:p>
            <a:p>
              <a:pPr algn="ctr" defTabSz="457200" eaLnBrk="0" hangingPunct="0">
                <a:defRPr/>
              </a:pPr>
              <a:r>
                <a:rPr lang="pt-BR" b="1">
                  <a:solidFill>
                    <a:srgbClr val="FF0000"/>
                  </a:solidFill>
                  <a:effectLst>
                    <a:outerShdw blurRad="38100" dist="38100" dir="2700000" algn="tl">
                      <a:srgbClr val="000000"/>
                    </a:outerShdw>
                  </a:effectLst>
                  <a:latin typeface="Times New Roman" pitchFamily="18" charset="0"/>
                  <a:ea typeface="ＭＳ Ｐゴシック" pitchFamily="34" charset="-128"/>
                </a:rPr>
                <a:t>Compromisso Individual</a:t>
              </a:r>
            </a:p>
            <a:p>
              <a:pPr algn="ctr" defTabSz="457200" eaLnBrk="0" hangingPunct="0">
                <a:defRPr/>
              </a:pPr>
              <a:endParaRPr lang="pt-BR" sz="800" b="1">
                <a:solidFill>
                  <a:srgbClr val="FF3300"/>
                </a:solidFill>
                <a:latin typeface="Times New Roman" pitchFamily="18" charset="0"/>
                <a:ea typeface="ＭＳ Ｐゴシック" pitchFamily="34" charset="-128"/>
              </a:endParaRPr>
            </a:p>
          </p:txBody>
        </p:sp>
        <p:sp>
          <p:nvSpPr>
            <p:cNvPr id="89" name="Rectangle 61"/>
            <p:cNvSpPr>
              <a:spLocks noChangeArrowheads="1"/>
            </p:cNvSpPr>
            <p:nvPr/>
          </p:nvSpPr>
          <p:spPr bwMode="auto">
            <a:xfrm>
              <a:off x="3352800" y="3770313"/>
              <a:ext cx="2590800" cy="641350"/>
            </a:xfrm>
            <a:prstGeom prst="rect">
              <a:avLst/>
            </a:prstGeom>
            <a:gradFill rotWithShape="1">
              <a:gsLst>
                <a:gs pos="0">
                  <a:srgbClr val="FFFF00">
                    <a:gamma/>
                    <a:shade val="46275"/>
                    <a:invGamma/>
                  </a:srgbClr>
                </a:gs>
                <a:gs pos="100000">
                  <a:srgbClr val="FFFF00">
                    <a:alpha val="5000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defTabSz="457200" eaLnBrk="0" hangingPunct="0">
                <a:defRPr/>
              </a:pPr>
              <a:r>
                <a:rPr lang="pt-BR" b="1">
                  <a:solidFill>
                    <a:srgbClr val="FF0000"/>
                  </a:solidFill>
                  <a:effectLst>
                    <a:outerShdw blurRad="38100" dist="38100" dir="2700000" algn="tl">
                      <a:srgbClr val="000000"/>
                    </a:outerShdw>
                  </a:effectLst>
                  <a:latin typeface="Times New Roman" pitchFamily="18" charset="0"/>
                  <a:ea typeface="ＭＳ Ｐゴシック" pitchFamily="34" charset="-128"/>
                </a:rPr>
                <a:t>Compromisso do Gerente</a:t>
              </a:r>
              <a:endParaRPr lang="pt-BR" sz="1200" b="1">
                <a:solidFill>
                  <a:srgbClr val="FF3300"/>
                </a:solidFill>
                <a:effectLst>
                  <a:outerShdw blurRad="38100" dist="38100" dir="2700000" algn="tl">
                    <a:srgbClr val="000000"/>
                  </a:outerShdw>
                </a:effectLst>
                <a:latin typeface="Times New Roman" pitchFamily="18" charset="0"/>
                <a:ea typeface="ＭＳ Ｐゴシック" pitchFamily="34" charset="-128"/>
              </a:endParaRPr>
            </a:p>
          </p:txBody>
        </p:sp>
        <p:sp>
          <p:nvSpPr>
            <p:cNvPr id="90" name="Rectangle 62"/>
            <p:cNvSpPr>
              <a:spLocks noChangeArrowheads="1"/>
            </p:cNvSpPr>
            <p:nvPr/>
          </p:nvSpPr>
          <p:spPr bwMode="auto">
            <a:xfrm>
              <a:off x="3352800" y="5262563"/>
              <a:ext cx="2514600" cy="641350"/>
            </a:xfrm>
            <a:prstGeom prst="rect">
              <a:avLst/>
            </a:prstGeom>
            <a:gradFill rotWithShape="1">
              <a:gsLst>
                <a:gs pos="0">
                  <a:srgbClr val="FFFF00">
                    <a:gamma/>
                    <a:shade val="46275"/>
                    <a:invGamma/>
                  </a:srgbClr>
                </a:gs>
                <a:gs pos="100000">
                  <a:srgbClr val="FFFF00">
                    <a:alpha val="5000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defTabSz="457200" eaLnBrk="0" hangingPunct="0">
                <a:defRPr/>
              </a:pPr>
              <a:r>
                <a:rPr lang="pt-BR" b="1">
                  <a:solidFill>
                    <a:srgbClr val="FF3300"/>
                  </a:solidFill>
                  <a:effectLst>
                    <a:outerShdw blurRad="38100" dist="38100" dir="2700000" algn="tl">
                      <a:srgbClr val="000000"/>
                    </a:outerShdw>
                  </a:effectLst>
                  <a:latin typeface="Times New Roman" pitchFamily="18" charset="0"/>
                  <a:ea typeface="ＭＳ Ｐゴシック" pitchFamily="34" charset="-128"/>
                </a:rPr>
                <a:t>Compromisso da </a:t>
              </a:r>
              <a:r>
                <a:rPr lang="pt-BR" b="1">
                  <a:solidFill>
                    <a:srgbClr val="FF0000"/>
                  </a:solidFill>
                  <a:effectLst>
                    <a:outerShdw blurRad="38100" dist="38100" dir="2700000" algn="tl">
                      <a:srgbClr val="000000"/>
                    </a:outerShdw>
                  </a:effectLst>
                  <a:latin typeface="Times New Roman" pitchFamily="18" charset="0"/>
                  <a:ea typeface="ＭＳ Ｐゴシック" pitchFamily="34" charset="-128"/>
                </a:rPr>
                <a:t>Organização</a:t>
              </a:r>
            </a:p>
          </p:txBody>
        </p:sp>
        <p:sp>
          <p:nvSpPr>
            <p:cNvPr id="91" name="Freeform 63"/>
            <p:cNvSpPr>
              <a:spLocks/>
            </p:cNvSpPr>
            <p:nvPr/>
          </p:nvSpPr>
          <p:spPr bwMode="auto">
            <a:xfrm>
              <a:off x="6248400" y="2752725"/>
              <a:ext cx="317500" cy="26988"/>
            </a:xfrm>
            <a:custGeom>
              <a:avLst/>
              <a:gdLst>
                <a:gd name="T0" fmla="*/ 2147483647 w 200"/>
                <a:gd name="T1" fmla="*/ 2147483647 h 17"/>
                <a:gd name="T2" fmla="*/ 2147483647 w 200"/>
                <a:gd name="T3" fmla="*/ 2147483647 h 17"/>
                <a:gd name="T4" fmla="*/ 2147483647 w 200"/>
                <a:gd name="T5" fmla="*/ 2147483647 h 17"/>
                <a:gd name="T6" fmla="*/ 2147483647 w 200"/>
                <a:gd name="T7" fmla="*/ 0 h 17"/>
                <a:gd name="T8" fmla="*/ 2147483647 w 200"/>
                <a:gd name="T9" fmla="*/ 2147483647 h 17"/>
                <a:gd name="T10" fmla="*/ 0 w 200"/>
                <a:gd name="T11" fmla="*/ 2147483647 h 17"/>
                <a:gd name="T12" fmla="*/ 2147483647 w 200"/>
                <a:gd name="T13" fmla="*/ 2147483647 h 17"/>
                <a:gd name="T14" fmla="*/ 0 w 200"/>
                <a:gd name="T15" fmla="*/ 2147483647 h 17"/>
                <a:gd name="T16" fmla="*/ 0 w 200"/>
                <a:gd name="T17" fmla="*/ 2147483647 h 17"/>
                <a:gd name="T18" fmla="*/ 2147483647 w 20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17">
                  <a:moveTo>
                    <a:pt x="24" y="8"/>
                  </a:moveTo>
                  <a:lnTo>
                    <a:pt x="12" y="16"/>
                  </a:lnTo>
                  <a:lnTo>
                    <a:pt x="199" y="16"/>
                  </a:lnTo>
                  <a:lnTo>
                    <a:pt x="199" y="0"/>
                  </a:lnTo>
                  <a:lnTo>
                    <a:pt x="12" y="1"/>
                  </a:lnTo>
                  <a:lnTo>
                    <a:pt x="0" y="8"/>
                  </a:lnTo>
                  <a:lnTo>
                    <a:pt x="12" y="1"/>
                  </a:lnTo>
                  <a:lnTo>
                    <a:pt x="0" y="1"/>
                  </a:lnTo>
                  <a:lnTo>
                    <a:pt x="0" y="8"/>
                  </a:lnTo>
                  <a:lnTo>
                    <a:pt x="24"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2" name="Freeform 64"/>
            <p:cNvSpPr>
              <a:spLocks/>
            </p:cNvSpPr>
            <p:nvPr/>
          </p:nvSpPr>
          <p:spPr bwMode="auto">
            <a:xfrm>
              <a:off x="2654300" y="2600325"/>
              <a:ext cx="317500" cy="26988"/>
            </a:xfrm>
            <a:custGeom>
              <a:avLst/>
              <a:gdLst>
                <a:gd name="T0" fmla="*/ 2147483647 w 200"/>
                <a:gd name="T1" fmla="*/ 2147483647 h 17"/>
                <a:gd name="T2" fmla="*/ 2147483647 w 200"/>
                <a:gd name="T3" fmla="*/ 2147483647 h 17"/>
                <a:gd name="T4" fmla="*/ 2147483647 w 200"/>
                <a:gd name="T5" fmla="*/ 2147483647 h 17"/>
                <a:gd name="T6" fmla="*/ 2147483647 w 200"/>
                <a:gd name="T7" fmla="*/ 0 h 17"/>
                <a:gd name="T8" fmla="*/ 2147483647 w 200"/>
                <a:gd name="T9" fmla="*/ 2147483647 h 17"/>
                <a:gd name="T10" fmla="*/ 0 w 200"/>
                <a:gd name="T11" fmla="*/ 2147483647 h 17"/>
                <a:gd name="T12" fmla="*/ 2147483647 w 200"/>
                <a:gd name="T13" fmla="*/ 2147483647 h 17"/>
                <a:gd name="T14" fmla="*/ 0 w 200"/>
                <a:gd name="T15" fmla="*/ 2147483647 h 17"/>
                <a:gd name="T16" fmla="*/ 0 w 200"/>
                <a:gd name="T17" fmla="*/ 2147483647 h 17"/>
                <a:gd name="T18" fmla="*/ 2147483647 w 20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17">
                  <a:moveTo>
                    <a:pt x="24" y="8"/>
                  </a:moveTo>
                  <a:lnTo>
                    <a:pt x="12" y="16"/>
                  </a:lnTo>
                  <a:lnTo>
                    <a:pt x="199" y="16"/>
                  </a:lnTo>
                  <a:lnTo>
                    <a:pt x="199" y="0"/>
                  </a:lnTo>
                  <a:lnTo>
                    <a:pt x="12" y="1"/>
                  </a:lnTo>
                  <a:lnTo>
                    <a:pt x="0" y="8"/>
                  </a:lnTo>
                  <a:lnTo>
                    <a:pt x="12" y="1"/>
                  </a:lnTo>
                  <a:lnTo>
                    <a:pt x="0" y="1"/>
                  </a:lnTo>
                  <a:lnTo>
                    <a:pt x="0" y="8"/>
                  </a:lnTo>
                  <a:lnTo>
                    <a:pt x="24"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3" name="Freeform 65"/>
            <p:cNvSpPr>
              <a:spLocks/>
            </p:cNvSpPr>
            <p:nvPr/>
          </p:nvSpPr>
          <p:spPr bwMode="auto">
            <a:xfrm>
              <a:off x="2590800" y="4048125"/>
              <a:ext cx="317500" cy="26988"/>
            </a:xfrm>
            <a:custGeom>
              <a:avLst/>
              <a:gdLst>
                <a:gd name="T0" fmla="*/ 2147483647 w 200"/>
                <a:gd name="T1" fmla="*/ 2147483647 h 17"/>
                <a:gd name="T2" fmla="*/ 2147483647 w 200"/>
                <a:gd name="T3" fmla="*/ 2147483647 h 17"/>
                <a:gd name="T4" fmla="*/ 2147483647 w 200"/>
                <a:gd name="T5" fmla="*/ 2147483647 h 17"/>
                <a:gd name="T6" fmla="*/ 2147483647 w 200"/>
                <a:gd name="T7" fmla="*/ 0 h 17"/>
                <a:gd name="T8" fmla="*/ 2147483647 w 200"/>
                <a:gd name="T9" fmla="*/ 2147483647 h 17"/>
                <a:gd name="T10" fmla="*/ 0 w 200"/>
                <a:gd name="T11" fmla="*/ 2147483647 h 17"/>
                <a:gd name="T12" fmla="*/ 2147483647 w 200"/>
                <a:gd name="T13" fmla="*/ 2147483647 h 17"/>
                <a:gd name="T14" fmla="*/ 0 w 200"/>
                <a:gd name="T15" fmla="*/ 2147483647 h 17"/>
                <a:gd name="T16" fmla="*/ 0 w 200"/>
                <a:gd name="T17" fmla="*/ 2147483647 h 17"/>
                <a:gd name="T18" fmla="*/ 2147483647 w 20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17">
                  <a:moveTo>
                    <a:pt x="24" y="8"/>
                  </a:moveTo>
                  <a:lnTo>
                    <a:pt x="12" y="16"/>
                  </a:lnTo>
                  <a:lnTo>
                    <a:pt x="199" y="16"/>
                  </a:lnTo>
                  <a:lnTo>
                    <a:pt x="199" y="0"/>
                  </a:lnTo>
                  <a:lnTo>
                    <a:pt x="12" y="1"/>
                  </a:lnTo>
                  <a:lnTo>
                    <a:pt x="0" y="8"/>
                  </a:lnTo>
                  <a:lnTo>
                    <a:pt x="12" y="1"/>
                  </a:lnTo>
                  <a:lnTo>
                    <a:pt x="0" y="1"/>
                  </a:lnTo>
                  <a:lnTo>
                    <a:pt x="0" y="8"/>
                  </a:lnTo>
                  <a:lnTo>
                    <a:pt x="24"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4" name="Freeform 66"/>
            <p:cNvSpPr>
              <a:spLocks/>
            </p:cNvSpPr>
            <p:nvPr/>
          </p:nvSpPr>
          <p:spPr bwMode="auto">
            <a:xfrm>
              <a:off x="2590800" y="3313113"/>
              <a:ext cx="317500" cy="26987"/>
            </a:xfrm>
            <a:custGeom>
              <a:avLst/>
              <a:gdLst>
                <a:gd name="T0" fmla="*/ 2147483647 w 200"/>
                <a:gd name="T1" fmla="*/ 2147483647 h 17"/>
                <a:gd name="T2" fmla="*/ 2147483647 w 200"/>
                <a:gd name="T3" fmla="*/ 2147483647 h 17"/>
                <a:gd name="T4" fmla="*/ 2147483647 w 200"/>
                <a:gd name="T5" fmla="*/ 2147483647 h 17"/>
                <a:gd name="T6" fmla="*/ 2147483647 w 200"/>
                <a:gd name="T7" fmla="*/ 0 h 17"/>
                <a:gd name="T8" fmla="*/ 2147483647 w 200"/>
                <a:gd name="T9" fmla="*/ 2147483647 h 17"/>
                <a:gd name="T10" fmla="*/ 0 w 200"/>
                <a:gd name="T11" fmla="*/ 2147483647 h 17"/>
                <a:gd name="T12" fmla="*/ 2147483647 w 200"/>
                <a:gd name="T13" fmla="*/ 2147483647 h 17"/>
                <a:gd name="T14" fmla="*/ 0 w 200"/>
                <a:gd name="T15" fmla="*/ 2147483647 h 17"/>
                <a:gd name="T16" fmla="*/ 0 w 200"/>
                <a:gd name="T17" fmla="*/ 2147483647 h 17"/>
                <a:gd name="T18" fmla="*/ 2147483647 w 20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17">
                  <a:moveTo>
                    <a:pt x="24" y="8"/>
                  </a:moveTo>
                  <a:lnTo>
                    <a:pt x="12" y="16"/>
                  </a:lnTo>
                  <a:lnTo>
                    <a:pt x="199" y="16"/>
                  </a:lnTo>
                  <a:lnTo>
                    <a:pt x="199" y="0"/>
                  </a:lnTo>
                  <a:lnTo>
                    <a:pt x="12" y="1"/>
                  </a:lnTo>
                  <a:lnTo>
                    <a:pt x="0" y="8"/>
                  </a:lnTo>
                  <a:lnTo>
                    <a:pt x="12" y="1"/>
                  </a:lnTo>
                  <a:lnTo>
                    <a:pt x="0" y="1"/>
                  </a:lnTo>
                  <a:lnTo>
                    <a:pt x="0" y="8"/>
                  </a:lnTo>
                  <a:lnTo>
                    <a:pt x="24"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5" name="Freeform 67"/>
            <p:cNvSpPr>
              <a:spLocks/>
            </p:cNvSpPr>
            <p:nvPr/>
          </p:nvSpPr>
          <p:spPr bwMode="auto">
            <a:xfrm>
              <a:off x="2590800" y="4684713"/>
              <a:ext cx="317500" cy="26987"/>
            </a:xfrm>
            <a:custGeom>
              <a:avLst/>
              <a:gdLst>
                <a:gd name="T0" fmla="*/ 2147483647 w 200"/>
                <a:gd name="T1" fmla="*/ 2147483647 h 17"/>
                <a:gd name="T2" fmla="*/ 2147483647 w 200"/>
                <a:gd name="T3" fmla="*/ 2147483647 h 17"/>
                <a:gd name="T4" fmla="*/ 2147483647 w 200"/>
                <a:gd name="T5" fmla="*/ 2147483647 h 17"/>
                <a:gd name="T6" fmla="*/ 2147483647 w 200"/>
                <a:gd name="T7" fmla="*/ 0 h 17"/>
                <a:gd name="T8" fmla="*/ 2147483647 w 200"/>
                <a:gd name="T9" fmla="*/ 2147483647 h 17"/>
                <a:gd name="T10" fmla="*/ 0 w 200"/>
                <a:gd name="T11" fmla="*/ 2147483647 h 17"/>
                <a:gd name="T12" fmla="*/ 2147483647 w 200"/>
                <a:gd name="T13" fmla="*/ 2147483647 h 17"/>
                <a:gd name="T14" fmla="*/ 0 w 200"/>
                <a:gd name="T15" fmla="*/ 2147483647 h 17"/>
                <a:gd name="T16" fmla="*/ 0 w 200"/>
                <a:gd name="T17" fmla="*/ 2147483647 h 17"/>
                <a:gd name="T18" fmla="*/ 2147483647 w 20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17">
                  <a:moveTo>
                    <a:pt x="24" y="8"/>
                  </a:moveTo>
                  <a:lnTo>
                    <a:pt x="12" y="16"/>
                  </a:lnTo>
                  <a:lnTo>
                    <a:pt x="199" y="16"/>
                  </a:lnTo>
                  <a:lnTo>
                    <a:pt x="199" y="0"/>
                  </a:lnTo>
                  <a:lnTo>
                    <a:pt x="12" y="1"/>
                  </a:lnTo>
                  <a:lnTo>
                    <a:pt x="0" y="8"/>
                  </a:lnTo>
                  <a:lnTo>
                    <a:pt x="12" y="1"/>
                  </a:lnTo>
                  <a:lnTo>
                    <a:pt x="0" y="1"/>
                  </a:lnTo>
                  <a:lnTo>
                    <a:pt x="0" y="8"/>
                  </a:lnTo>
                  <a:lnTo>
                    <a:pt x="24"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6" name="Freeform 68"/>
            <p:cNvSpPr>
              <a:spLocks/>
            </p:cNvSpPr>
            <p:nvPr/>
          </p:nvSpPr>
          <p:spPr bwMode="auto">
            <a:xfrm>
              <a:off x="2590800" y="5370513"/>
              <a:ext cx="317500" cy="26987"/>
            </a:xfrm>
            <a:custGeom>
              <a:avLst/>
              <a:gdLst>
                <a:gd name="T0" fmla="*/ 2147483647 w 200"/>
                <a:gd name="T1" fmla="*/ 2147483647 h 17"/>
                <a:gd name="T2" fmla="*/ 2147483647 w 200"/>
                <a:gd name="T3" fmla="*/ 2147483647 h 17"/>
                <a:gd name="T4" fmla="*/ 2147483647 w 200"/>
                <a:gd name="T5" fmla="*/ 2147483647 h 17"/>
                <a:gd name="T6" fmla="*/ 2147483647 w 200"/>
                <a:gd name="T7" fmla="*/ 0 h 17"/>
                <a:gd name="T8" fmla="*/ 2147483647 w 200"/>
                <a:gd name="T9" fmla="*/ 2147483647 h 17"/>
                <a:gd name="T10" fmla="*/ 0 w 200"/>
                <a:gd name="T11" fmla="*/ 2147483647 h 17"/>
                <a:gd name="T12" fmla="*/ 2147483647 w 200"/>
                <a:gd name="T13" fmla="*/ 2147483647 h 17"/>
                <a:gd name="T14" fmla="*/ 0 w 200"/>
                <a:gd name="T15" fmla="*/ 2147483647 h 17"/>
                <a:gd name="T16" fmla="*/ 0 w 200"/>
                <a:gd name="T17" fmla="*/ 2147483647 h 17"/>
                <a:gd name="T18" fmla="*/ 2147483647 w 20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17">
                  <a:moveTo>
                    <a:pt x="24" y="8"/>
                  </a:moveTo>
                  <a:lnTo>
                    <a:pt x="12" y="16"/>
                  </a:lnTo>
                  <a:lnTo>
                    <a:pt x="199" y="16"/>
                  </a:lnTo>
                  <a:lnTo>
                    <a:pt x="199" y="0"/>
                  </a:lnTo>
                  <a:lnTo>
                    <a:pt x="12" y="1"/>
                  </a:lnTo>
                  <a:lnTo>
                    <a:pt x="0" y="8"/>
                  </a:lnTo>
                  <a:lnTo>
                    <a:pt x="12" y="1"/>
                  </a:lnTo>
                  <a:lnTo>
                    <a:pt x="0" y="1"/>
                  </a:lnTo>
                  <a:lnTo>
                    <a:pt x="0" y="8"/>
                  </a:lnTo>
                  <a:lnTo>
                    <a:pt x="24"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7" name="Freeform 69"/>
            <p:cNvSpPr>
              <a:spLocks/>
            </p:cNvSpPr>
            <p:nvPr/>
          </p:nvSpPr>
          <p:spPr bwMode="auto">
            <a:xfrm>
              <a:off x="2590800" y="5953125"/>
              <a:ext cx="317500" cy="26988"/>
            </a:xfrm>
            <a:custGeom>
              <a:avLst/>
              <a:gdLst>
                <a:gd name="T0" fmla="*/ 2147483647 w 200"/>
                <a:gd name="T1" fmla="*/ 2147483647 h 17"/>
                <a:gd name="T2" fmla="*/ 2147483647 w 200"/>
                <a:gd name="T3" fmla="*/ 2147483647 h 17"/>
                <a:gd name="T4" fmla="*/ 2147483647 w 200"/>
                <a:gd name="T5" fmla="*/ 2147483647 h 17"/>
                <a:gd name="T6" fmla="*/ 2147483647 w 200"/>
                <a:gd name="T7" fmla="*/ 0 h 17"/>
                <a:gd name="T8" fmla="*/ 2147483647 w 200"/>
                <a:gd name="T9" fmla="*/ 2147483647 h 17"/>
                <a:gd name="T10" fmla="*/ 0 w 200"/>
                <a:gd name="T11" fmla="*/ 2147483647 h 17"/>
                <a:gd name="T12" fmla="*/ 2147483647 w 200"/>
                <a:gd name="T13" fmla="*/ 2147483647 h 17"/>
                <a:gd name="T14" fmla="*/ 0 w 200"/>
                <a:gd name="T15" fmla="*/ 2147483647 h 17"/>
                <a:gd name="T16" fmla="*/ 0 w 200"/>
                <a:gd name="T17" fmla="*/ 2147483647 h 17"/>
                <a:gd name="T18" fmla="*/ 2147483647 w 20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17">
                  <a:moveTo>
                    <a:pt x="24" y="8"/>
                  </a:moveTo>
                  <a:lnTo>
                    <a:pt x="12" y="16"/>
                  </a:lnTo>
                  <a:lnTo>
                    <a:pt x="199" y="16"/>
                  </a:lnTo>
                  <a:lnTo>
                    <a:pt x="199" y="0"/>
                  </a:lnTo>
                  <a:lnTo>
                    <a:pt x="12" y="1"/>
                  </a:lnTo>
                  <a:lnTo>
                    <a:pt x="0" y="8"/>
                  </a:lnTo>
                  <a:lnTo>
                    <a:pt x="12" y="1"/>
                  </a:lnTo>
                  <a:lnTo>
                    <a:pt x="0" y="1"/>
                  </a:lnTo>
                  <a:lnTo>
                    <a:pt x="0" y="8"/>
                  </a:lnTo>
                  <a:lnTo>
                    <a:pt x="24" y="8"/>
                  </a:lnTo>
                </a:path>
              </a:pathLst>
            </a:custGeom>
            <a:solidFill>
              <a:srgbClr val="DC2B19"/>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pic>
          <p:nvPicPr>
            <p:cNvPr id="98" name="Picture 70" descr="j0213045"/>
            <p:cNvPicPr>
              <a:picLocks noChangeAspect="1" noChangeArrowheads="1"/>
            </p:cNvPicPr>
            <p:nvPr/>
          </p:nvPicPr>
          <p:blipFill>
            <a:blip r:embed="rId2" cstate="print">
              <a:lum bright="24000" contrast="-12000"/>
              <a:extLst>
                <a:ext uri="{28A0092B-C50C-407E-A947-70E740481C1C}">
                  <a14:useLocalDpi xmlns:a14="http://schemas.microsoft.com/office/drawing/2010/main" xmlns="" val="0"/>
                </a:ext>
              </a:extLst>
            </a:blip>
            <a:srcRect/>
            <a:stretch>
              <a:fillRect/>
            </a:stretch>
          </p:blipFill>
          <p:spPr bwMode="auto">
            <a:xfrm>
              <a:off x="3132138" y="5283200"/>
              <a:ext cx="10461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Picture 71" descr="j0213045"/>
            <p:cNvPicPr>
              <a:picLocks noChangeAspect="1" noChangeArrowheads="1"/>
            </p:cNvPicPr>
            <p:nvPr/>
          </p:nvPicPr>
          <p:blipFill>
            <a:blip r:embed="rId2" cstate="print">
              <a:lum bright="24000" contrast="-12000"/>
              <a:extLst>
                <a:ext uri="{28A0092B-C50C-407E-A947-70E740481C1C}">
                  <a14:useLocalDpi xmlns:a14="http://schemas.microsoft.com/office/drawing/2010/main" xmlns="" val="0"/>
                </a:ext>
              </a:extLst>
            </a:blip>
            <a:srcRect/>
            <a:stretch>
              <a:fillRect/>
            </a:stretch>
          </p:blipFill>
          <p:spPr bwMode="auto">
            <a:xfrm>
              <a:off x="3132138" y="3986213"/>
              <a:ext cx="606425" cy="79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 name="Picture 72" descr="j0213045"/>
            <p:cNvPicPr>
              <a:picLocks noChangeAspect="1" noChangeArrowheads="1"/>
            </p:cNvPicPr>
            <p:nvPr/>
          </p:nvPicPr>
          <p:blipFill>
            <a:blip r:embed="rId2" cstate="print">
              <a:lum bright="24000" contrast="-12000"/>
              <a:extLst>
                <a:ext uri="{28A0092B-C50C-407E-A947-70E740481C1C}">
                  <a14:useLocalDpi xmlns:a14="http://schemas.microsoft.com/office/drawing/2010/main" xmlns="" val="0"/>
                </a:ext>
              </a:extLst>
            </a:blip>
            <a:srcRect/>
            <a:stretch>
              <a:fillRect/>
            </a:stretch>
          </p:blipFill>
          <p:spPr bwMode="auto">
            <a:xfrm>
              <a:off x="3348038" y="4202113"/>
              <a:ext cx="606425" cy="79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 name="Picture 73" descr="j0213045"/>
            <p:cNvPicPr>
              <a:picLocks noChangeAspect="1" noChangeArrowheads="1"/>
            </p:cNvPicPr>
            <p:nvPr/>
          </p:nvPicPr>
          <p:blipFill>
            <a:blip r:embed="rId2" cstate="print">
              <a:lum bright="24000" contrast="-12000"/>
              <a:extLst>
                <a:ext uri="{28A0092B-C50C-407E-A947-70E740481C1C}">
                  <a14:useLocalDpi xmlns:a14="http://schemas.microsoft.com/office/drawing/2010/main" xmlns="" val="0"/>
                </a:ext>
              </a:extLst>
            </a:blip>
            <a:srcRect/>
            <a:stretch>
              <a:fillRect/>
            </a:stretch>
          </p:blipFill>
          <p:spPr bwMode="auto">
            <a:xfrm>
              <a:off x="3563938" y="4418013"/>
              <a:ext cx="606425" cy="79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 name="Picture 74" descr="j0213045"/>
            <p:cNvPicPr>
              <a:picLocks noChangeAspect="1" noChangeArrowheads="1"/>
            </p:cNvPicPr>
            <p:nvPr/>
          </p:nvPicPr>
          <p:blipFill>
            <a:blip r:embed="rId2" cstate="print">
              <a:lum bright="24000" contrast="-12000"/>
              <a:extLst>
                <a:ext uri="{28A0092B-C50C-407E-A947-70E740481C1C}">
                  <a14:useLocalDpi xmlns:a14="http://schemas.microsoft.com/office/drawing/2010/main" xmlns="" val="0"/>
                </a:ext>
              </a:extLst>
            </a:blip>
            <a:srcRect/>
            <a:stretch>
              <a:fillRect/>
            </a:stretch>
          </p:blipFill>
          <p:spPr bwMode="auto">
            <a:xfrm>
              <a:off x="2987675" y="2833688"/>
              <a:ext cx="439738"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 name="Picture 75" descr="j0213045"/>
            <p:cNvPicPr>
              <a:picLocks noChangeAspect="1" noChangeArrowheads="1"/>
            </p:cNvPicPr>
            <p:nvPr/>
          </p:nvPicPr>
          <p:blipFill>
            <a:blip r:embed="rId2" cstate="print">
              <a:lum bright="24000" contrast="-12000"/>
              <a:extLst>
                <a:ext uri="{28A0092B-C50C-407E-A947-70E740481C1C}">
                  <a14:useLocalDpi xmlns:a14="http://schemas.microsoft.com/office/drawing/2010/main" xmlns="" val="0"/>
                </a:ext>
              </a:extLst>
            </a:blip>
            <a:srcRect/>
            <a:stretch>
              <a:fillRect/>
            </a:stretch>
          </p:blipFill>
          <p:spPr bwMode="auto">
            <a:xfrm>
              <a:off x="3132138" y="2978150"/>
              <a:ext cx="439737"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 name="Picture 76" descr="j0213045"/>
            <p:cNvPicPr>
              <a:picLocks noChangeAspect="1" noChangeArrowheads="1"/>
            </p:cNvPicPr>
            <p:nvPr/>
          </p:nvPicPr>
          <p:blipFill>
            <a:blip r:embed="rId2" cstate="print">
              <a:lum bright="24000" contrast="-12000"/>
              <a:extLst>
                <a:ext uri="{28A0092B-C50C-407E-A947-70E740481C1C}">
                  <a14:useLocalDpi xmlns:a14="http://schemas.microsoft.com/office/drawing/2010/main" xmlns="" val="0"/>
                </a:ext>
              </a:extLst>
            </a:blip>
            <a:srcRect/>
            <a:stretch>
              <a:fillRect/>
            </a:stretch>
          </p:blipFill>
          <p:spPr bwMode="auto">
            <a:xfrm>
              <a:off x="3276600" y="3122613"/>
              <a:ext cx="439738"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 name="Picture 77" descr="j0213045"/>
            <p:cNvPicPr>
              <a:picLocks noChangeAspect="1" noChangeArrowheads="1"/>
            </p:cNvPicPr>
            <p:nvPr/>
          </p:nvPicPr>
          <p:blipFill>
            <a:blip r:embed="rId2" cstate="print">
              <a:lum bright="24000" contrast="-12000"/>
              <a:extLst>
                <a:ext uri="{28A0092B-C50C-407E-A947-70E740481C1C}">
                  <a14:useLocalDpi xmlns:a14="http://schemas.microsoft.com/office/drawing/2010/main" xmlns="" val="0"/>
                </a:ext>
              </a:extLst>
            </a:blip>
            <a:srcRect/>
            <a:stretch>
              <a:fillRect/>
            </a:stretch>
          </p:blipFill>
          <p:spPr bwMode="auto">
            <a:xfrm>
              <a:off x="3411538" y="3194050"/>
              <a:ext cx="439737"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44784342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704850" y="332953"/>
            <a:ext cx="7612063" cy="1173163"/>
          </a:xfrm>
          <a:prstGeom prst="rect">
            <a:avLst/>
          </a:prstGeom>
        </p:spPr>
        <p:txBody>
          <a:bodyPr>
            <a:norm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90000"/>
              </a:lnSpc>
              <a:defRPr/>
            </a:pPr>
            <a:r>
              <a:rPr lang="en-US" altLang="pt-BR" sz="3600" b="1" i="1" smtClean="0">
                <a:solidFill>
                  <a:schemeClr val="hlink"/>
                </a:solidFill>
                <a:effectLst>
                  <a:outerShdw blurRad="38100" dist="38100" dir="2700000" algn="tl">
                    <a:srgbClr val="000000"/>
                  </a:outerShdw>
                </a:effectLst>
                <a:latin typeface="Verdana" pitchFamily="34" charset="0"/>
                <a:ea typeface="ＭＳ Ｐゴシック" charset="-128"/>
              </a:rPr>
              <a:t>SEGURANÇA É UMA</a:t>
            </a:r>
          </a:p>
          <a:p>
            <a:pPr>
              <a:lnSpc>
                <a:spcPct val="90000"/>
              </a:lnSpc>
              <a:defRPr/>
            </a:pPr>
            <a:r>
              <a:rPr lang="en-US" altLang="pt-BR" sz="3600" b="1" i="1" smtClean="0">
                <a:solidFill>
                  <a:schemeClr val="hlink"/>
                </a:solidFill>
                <a:effectLst>
                  <a:outerShdw blurRad="38100" dist="38100" dir="2700000" algn="tl">
                    <a:srgbClr val="000000"/>
                  </a:outerShdw>
                </a:effectLst>
                <a:latin typeface="Verdana" pitchFamily="34" charset="0"/>
                <a:ea typeface="ＭＳ Ｐゴシック" charset="-128"/>
              </a:rPr>
              <a:t>PROFISSÃO DE HUMILDADE</a:t>
            </a:r>
            <a:endParaRPr lang="en-US" altLang="pt-BR" sz="3200" b="1" i="1" smtClean="0">
              <a:solidFill>
                <a:schemeClr val="hlink"/>
              </a:solidFill>
              <a:effectLst>
                <a:outerShdw blurRad="38100" dist="38100" dir="2700000" algn="tl">
                  <a:srgbClr val="000000"/>
                </a:outerShdw>
              </a:effectLst>
              <a:latin typeface="Verdana" pitchFamily="34" charset="0"/>
              <a:ea typeface="ＭＳ Ｐゴシック" charset="-128"/>
            </a:endParaRPr>
          </a:p>
        </p:txBody>
      </p:sp>
      <p:sp>
        <p:nvSpPr>
          <p:cNvPr id="31" name="Subtitle 2"/>
          <p:cNvSpPr txBox="1">
            <a:spLocks/>
          </p:cNvSpPr>
          <p:nvPr/>
        </p:nvSpPr>
        <p:spPr>
          <a:xfrm>
            <a:off x="1260475" y="1697509"/>
            <a:ext cx="6911975" cy="1371600"/>
          </a:xfrm>
          <a:prstGeom prst="rect">
            <a:avLst/>
          </a:prstGeom>
        </p:spPr>
        <p:txBody>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20000"/>
              </a:spcBef>
              <a:buFont typeface="Arial" charset="0"/>
              <a:buNone/>
              <a:defRPr/>
            </a:pPr>
            <a:r>
              <a:rPr lang="en-US" altLang="pt-BR" sz="2400" b="1" i="1" smtClean="0">
                <a:solidFill>
                  <a:srgbClr val="000066"/>
                </a:solidFill>
                <a:effectLst>
                  <a:outerShdw blurRad="38100" dist="38100" dir="2700000" algn="tl">
                    <a:srgbClr val="000000"/>
                  </a:outerShdw>
                </a:effectLst>
                <a:latin typeface="Verdana" pitchFamily="34" charset="0"/>
                <a:ea typeface="ＭＳ Ｐゴシック" charset="-128"/>
              </a:rPr>
              <a:t>O DIA QUE SE FICAR SATISFEITO COM O NÍVEL DE SEGURANÇA ALCANÇADO, É A VESPERA DA COMPLACÊNCIA</a:t>
            </a:r>
          </a:p>
        </p:txBody>
      </p:sp>
      <p:sp>
        <p:nvSpPr>
          <p:cNvPr id="32" name="Subtitle 2"/>
          <p:cNvSpPr txBox="1">
            <a:spLocks/>
          </p:cNvSpPr>
          <p:nvPr/>
        </p:nvSpPr>
        <p:spPr>
          <a:xfrm>
            <a:off x="1765300" y="3281834"/>
            <a:ext cx="5616575" cy="1371600"/>
          </a:xfrm>
          <a:prstGeom prst="rect">
            <a:avLst/>
          </a:prstGeom>
        </p:spPr>
        <p:txBody>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20000"/>
              </a:spcBef>
              <a:buFont typeface="Arial" charset="0"/>
              <a:buNone/>
              <a:defRPr/>
            </a:pPr>
            <a:r>
              <a:rPr lang="en-US" altLang="pt-BR" sz="2000" b="1" i="1" smtClean="0">
                <a:solidFill>
                  <a:schemeClr val="accent2"/>
                </a:solidFill>
                <a:effectLst>
                  <a:outerShdw blurRad="38100" dist="38100" dir="2700000" algn="tl">
                    <a:srgbClr val="000000"/>
                  </a:outerShdw>
                </a:effectLst>
                <a:latin typeface="Verdana" pitchFamily="34" charset="0"/>
                <a:ea typeface="ＭＳ Ｐゴシック" charset="-128"/>
              </a:rPr>
              <a:t>SEGURANÇA SE CONSTRÓI A CADA DIA, BUSCANDO PERMANENTEMENTE OPORTUNIDADES DE MELHORIA</a:t>
            </a:r>
          </a:p>
        </p:txBody>
      </p:sp>
      <p:sp>
        <p:nvSpPr>
          <p:cNvPr id="33" name="Subtitle 2"/>
          <p:cNvSpPr txBox="1">
            <a:spLocks/>
          </p:cNvSpPr>
          <p:nvPr/>
        </p:nvSpPr>
        <p:spPr>
          <a:xfrm>
            <a:off x="1260475" y="4721696"/>
            <a:ext cx="5473700" cy="1371600"/>
          </a:xfrm>
          <a:prstGeom prst="rect">
            <a:avLst/>
          </a:prstGeom>
        </p:spPr>
        <p:txBody>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20000"/>
              </a:spcBef>
              <a:buFont typeface="Arial" charset="0"/>
              <a:buNone/>
              <a:defRPr/>
            </a:pPr>
            <a:r>
              <a:rPr lang="en-US" altLang="pt-BR" b="1" i="1" smtClean="0">
                <a:solidFill>
                  <a:srgbClr val="FF0066"/>
                </a:solidFill>
                <a:effectLst>
                  <a:outerShdw blurRad="38100" dist="38100" dir="2700000" algn="tl">
                    <a:srgbClr val="000000"/>
                  </a:outerShdw>
                </a:effectLst>
                <a:latin typeface="Verdana" pitchFamily="34" charset="0"/>
                <a:ea typeface="ＭＳ Ｐゴシック" charset="-128"/>
              </a:rPr>
              <a:t>A BUSCA PELA MELHORIA CONTÍNUA NÃO PODE SER INTERPRETADA COMO SINTOMA DE QUE A SEGURANÇA ATUAL NÃO SERIA ACEITÁVEL</a:t>
            </a:r>
          </a:p>
        </p:txBody>
      </p:sp>
    </p:spTree>
    <p:extLst>
      <p:ext uri="{BB962C8B-B14F-4D97-AF65-F5344CB8AC3E}">
        <p14:creationId xmlns:p14="http://schemas.microsoft.com/office/powerpoint/2010/main" xmlns="" val="181686848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3" descr="Aérea da CNAAA bca"/>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915" name="Picture 7" descr="ar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850" y="4149725"/>
            <a:ext cx="1319213"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917" name="WordArt 7"/>
          <p:cNvSpPr>
            <a:spLocks noChangeArrowheads="1" noChangeShapeType="1" noTextEdit="1"/>
          </p:cNvSpPr>
          <p:nvPr/>
        </p:nvSpPr>
        <p:spPr bwMode="auto">
          <a:xfrm>
            <a:off x="5361459" y="188640"/>
            <a:ext cx="3619500" cy="571500"/>
          </a:xfrm>
          <a:prstGeom prst="rect">
            <a:avLst/>
          </a:prstGeom>
        </p:spPr>
        <p:txBody>
          <a:bodyPr wrap="none" fromWordArt="1">
            <a:prstTxWarp prst="textPlain">
              <a:avLst>
                <a:gd name="adj" fmla="val 50000"/>
              </a:avLst>
            </a:prstTxWarp>
          </a:bodyPr>
          <a:lstStyle/>
          <a:p>
            <a:pPr algn="ctr"/>
            <a:r>
              <a:rPr lang="pt-BR" sz="3600" b="1" kern="10" dirty="0">
                <a:ln w="19050">
                  <a:solidFill>
                    <a:srgbClr val="99CCFF"/>
                  </a:solidFill>
                  <a:round/>
                  <a:headEnd/>
                  <a:tailEnd/>
                </a:ln>
                <a:solidFill>
                  <a:srgbClr val="0066CC"/>
                </a:solidFill>
                <a:effectLst>
                  <a:outerShdw dist="35921" dir="2700000" algn="ctr" rotWithShape="0">
                    <a:srgbClr val="990000"/>
                  </a:outerShdw>
                </a:effectLst>
                <a:latin typeface="Impact"/>
              </a:rPr>
              <a:t>MUITO OBRIGADO!</a:t>
            </a:r>
          </a:p>
        </p:txBody>
      </p:sp>
      <p:sp>
        <p:nvSpPr>
          <p:cNvPr id="391176" name="Text Box 8"/>
          <p:cNvSpPr txBox="1">
            <a:spLocks noChangeArrowheads="1"/>
          </p:cNvSpPr>
          <p:nvPr/>
        </p:nvSpPr>
        <p:spPr bwMode="auto">
          <a:xfrm>
            <a:off x="7017221" y="879203"/>
            <a:ext cx="2070100" cy="336550"/>
          </a:xfrm>
          <a:prstGeom prst="rect">
            <a:avLst/>
          </a:prstGeom>
          <a:noFill/>
          <a:ln w="9525">
            <a:noFill/>
            <a:miter lim="800000"/>
            <a:headEnd/>
            <a:tailEnd/>
          </a:ln>
          <a:effectLst/>
        </p:spPr>
        <p:txBody>
          <a:bodyPr wrap="none">
            <a:spAutoFit/>
          </a:bodyPr>
          <a:lstStyle/>
          <a:p>
            <a:pPr>
              <a:defRPr/>
            </a:pPr>
            <a:r>
              <a:rPr lang="pt-BR" sz="1600" b="1" i="1">
                <a:solidFill>
                  <a:schemeClr val="accent1"/>
                </a:solidFill>
                <a:effectLst>
                  <a:outerShdw blurRad="38100" dist="38100" dir="2700000" algn="tl">
                    <a:srgbClr val="C0C0C0"/>
                  </a:outerShdw>
                </a:effectLst>
                <a:latin typeface="Arial" pitchFamily="34" charset="0"/>
                <a:cs typeface="Arial" pitchFamily="34" charset="0"/>
              </a:rPr>
              <a:t>Leonam Guimarães</a:t>
            </a:r>
          </a:p>
        </p:txBody>
      </p:sp>
      <p:pic>
        <p:nvPicPr>
          <p:cNvPr id="166919" name="Picture 12" descr="NOVA MARCA ETN Colorid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0825" y="836613"/>
            <a:ext cx="1141413"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611560" y="1628800"/>
            <a:ext cx="4464496" cy="3672408"/>
          </a:xfrm>
        </p:spPr>
        <p:txBody>
          <a:bodyPr/>
          <a:lstStyle/>
          <a:p>
            <a:pPr>
              <a:lnSpc>
                <a:spcPts val="3400"/>
              </a:lnSpc>
              <a:spcBef>
                <a:spcPts val="1200"/>
              </a:spcBef>
            </a:pPr>
            <a:r>
              <a:rPr lang="pt-BR" dirty="0" smtClean="0">
                <a:solidFill>
                  <a:srgbClr val="FF0000"/>
                </a:solidFill>
              </a:rPr>
              <a:t>Erros</a:t>
            </a:r>
          </a:p>
          <a:p>
            <a:pPr lvl="1">
              <a:spcBef>
                <a:spcPts val="0"/>
              </a:spcBef>
            </a:pPr>
            <a:r>
              <a:rPr lang="pt-BR" dirty="0" smtClean="0">
                <a:solidFill>
                  <a:srgbClr val="FF0000"/>
                </a:solidFill>
              </a:rPr>
              <a:t>Projeto</a:t>
            </a:r>
          </a:p>
          <a:p>
            <a:pPr lvl="1">
              <a:spcBef>
                <a:spcPts val="0"/>
              </a:spcBef>
            </a:pPr>
            <a:r>
              <a:rPr lang="pt-BR" dirty="0" smtClean="0">
                <a:solidFill>
                  <a:srgbClr val="FF0000"/>
                </a:solidFill>
              </a:rPr>
              <a:t>Construção </a:t>
            </a:r>
          </a:p>
          <a:p>
            <a:pPr lvl="1">
              <a:spcBef>
                <a:spcPts val="0"/>
              </a:spcBef>
            </a:pPr>
            <a:r>
              <a:rPr lang="pt-BR" dirty="0" smtClean="0">
                <a:solidFill>
                  <a:srgbClr val="FF0000"/>
                </a:solidFill>
              </a:rPr>
              <a:t>Operação </a:t>
            </a:r>
          </a:p>
          <a:p>
            <a:pPr>
              <a:lnSpc>
                <a:spcPts val="3400"/>
              </a:lnSpc>
              <a:spcBef>
                <a:spcPts val="1200"/>
              </a:spcBef>
            </a:pPr>
            <a:r>
              <a:rPr lang="pt-BR" dirty="0" smtClean="0">
                <a:solidFill>
                  <a:srgbClr val="FF0000"/>
                </a:solidFill>
              </a:rPr>
              <a:t>Falhas</a:t>
            </a:r>
          </a:p>
          <a:p>
            <a:pPr lvl="1">
              <a:spcBef>
                <a:spcPts val="0"/>
              </a:spcBef>
            </a:pPr>
            <a:r>
              <a:rPr lang="pt-BR" dirty="0">
                <a:solidFill>
                  <a:srgbClr val="FF0000"/>
                </a:solidFill>
              </a:rPr>
              <a:t>Humana</a:t>
            </a:r>
          </a:p>
          <a:p>
            <a:pPr lvl="2">
              <a:spcBef>
                <a:spcPts val="0"/>
              </a:spcBef>
            </a:pPr>
            <a:r>
              <a:rPr lang="pt-BR" sz="2400" dirty="0" smtClean="0">
                <a:solidFill>
                  <a:srgbClr val="FF0000"/>
                </a:solidFill>
              </a:rPr>
              <a:t>Operacional</a:t>
            </a:r>
          </a:p>
          <a:p>
            <a:pPr lvl="2">
              <a:spcBef>
                <a:spcPts val="0"/>
              </a:spcBef>
            </a:pPr>
            <a:r>
              <a:rPr lang="pt-BR" sz="2400" dirty="0" smtClean="0">
                <a:solidFill>
                  <a:srgbClr val="FF0000"/>
                </a:solidFill>
              </a:rPr>
              <a:t>Organizacional</a:t>
            </a:r>
            <a:endParaRPr lang="pt-BR" sz="2400" dirty="0">
              <a:solidFill>
                <a:srgbClr val="FF0000"/>
              </a:solidFill>
            </a:endParaRPr>
          </a:p>
          <a:p>
            <a:pPr lvl="1">
              <a:spcBef>
                <a:spcPts val="0"/>
              </a:spcBef>
            </a:pPr>
            <a:r>
              <a:rPr lang="pt-BR" i="1" dirty="0" smtClean="0">
                <a:solidFill>
                  <a:srgbClr val="FF0000"/>
                </a:solidFill>
              </a:rPr>
              <a:t>Material</a:t>
            </a:r>
          </a:p>
        </p:txBody>
      </p:sp>
      <p:sp>
        <p:nvSpPr>
          <p:cNvPr id="2" name="Título 1"/>
          <p:cNvSpPr>
            <a:spLocks noGrp="1"/>
          </p:cNvSpPr>
          <p:nvPr>
            <p:ph type="title"/>
          </p:nvPr>
        </p:nvSpPr>
        <p:spPr/>
        <p:txBody>
          <a:bodyPr/>
          <a:lstStyle/>
          <a:p>
            <a:r>
              <a:rPr lang="pt-BR" b="1" dirty="0">
                <a:solidFill>
                  <a:srgbClr val="FF0000"/>
                </a:solidFill>
                <a:effectLst>
                  <a:outerShdw blurRad="38100" dist="38100" dir="2700000" algn="tl">
                    <a:srgbClr val="000000">
                      <a:alpha val="43137"/>
                    </a:srgbClr>
                  </a:outerShdw>
                </a:effectLst>
              </a:rPr>
              <a:t>Causas da recorrência dos acidentes de </a:t>
            </a:r>
            <a:r>
              <a:rPr lang="pt-BR" b="1" dirty="0" smtClean="0">
                <a:solidFill>
                  <a:srgbClr val="FF0000"/>
                </a:solidFill>
                <a:effectLst>
                  <a:outerShdw blurRad="38100" dist="38100" dir="2700000" algn="tl">
                    <a:srgbClr val="000000">
                      <a:alpha val="43137"/>
                    </a:srgbClr>
                  </a:outerShdw>
                </a:effectLst>
              </a:rPr>
              <a:t>engenharia</a:t>
            </a:r>
            <a:endParaRPr lang="pt-BR" b="1" dirty="0">
              <a:solidFill>
                <a:srgbClr val="FF0000"/>
              </a:solidFill>
              <a:effectLst>
                <a:outerShdw blurRad="38100" dist="38100" dir="2700000" algn="tl">
                  <a:srgbClr val="000000">
                    <a:alpha val="43137"/>
                  </a:srgbClr>
                </a:outerShdw>
              </a:effectLst>
            </a:endParaRPr>
          </a:p>
        </p:txBody>
      </p:sp>
      <p:pic>
        <p:nvPicPr>
          <p:cNvPr id="7" name="Espaço Reservado para Conteúdo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923928" y="1700808"/>
            <a:ext cx="4614664" cy="3460998"/>
          </a:xfrm>
        </p:spPr>
      </p:pic>
      <p:sp>
        <p:nvSpPr>
          <p:cNvPr id="8" name="Retângulo 7"/>
          <p:cNvSpPr/>
          <p:nvPr/>
        </p:nvSpPr>
        <p:spPr>
          <a:xfrm>
            <a:off x="323528" y="5364505"/>
            <a:ext cx="8630568"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spcBef>
                <a:spcPts val="0"/>
              </a:spcBef>
              <a:buNone/>
            </a:pPr>
            <a:r>
              <a:rPr lang="pt-BR" sz="3200" i="1" dirty="0" smtClean="0">
                <a:solidFill>
                  <a:srgbClr val="FF0000"/>
                </a:solidFill>
              </a:rPr>
              <a:t>A CAUSA-RAIZ DE TODA </a:t>
            </a:r>
            <a:r>
              <a:rPr lang="pt-BR" sz="3200" i="1" dirty="0">
                <a:solidFill>
                  <a:srgbClr val="FF0000"/>
                </a:solidFill>
              </a:rPr>
              <a:t>FALHA É HUMANA</a:t>
            </a:r>
          </a:p>
        </p:txBody>
      </p:sp>
    </p:spTree>
    <p:extLst>
      <p:ext uri="{BB962C8B-B14F-4D97-AF65-F5344CB8AC3E}">
        <p14:creationId xmlns:p14="http://schemas.microsoft.com/office/powerpoint/2010/main" xmlns="" val="8025584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rgbClr val="FF0000"/>
                </a:solidFill>
                <a:effectLst>
                  <a:outerShdw blurRad="38100" dist="38100" dir="2700000" algn="tl">
                    <a:srgbClr val="000000">
                      <a:alpha val="43137"/>
                    </a:srgbClr>
                  </a:outerShdw>
                </a:effectLst>
              </a:rPr>
              <a:t>Causas da recorrência dos acidentes de </a:t>
            </a:r>
            <a:r>
              <a:rPr lang="pt-BR" b="1" dirty="0" smtClean="0">
                <a:solidFill>
                  <a:srgbClr val="FF0000"/>
                </a:solidFill>
                <a:effectLst>
                  <a:outerShdw blurRad="38100" dist="38100" dir="2700000" algn="tl">
                    <a:srgbClr val="000000">
                      <a:alpha val="43137"/>
                    </a:srgbClr>
                  </a:outerShdw>
                </a:effectLst>
              </a:rPr>
              <a:t>engenharia</a:t>
            </a:r>
            <a:endParaRPr lang="pt-BR" b="1" dirty="0">
              <a:solidFill>
                <a:srgbClr val="FF0000"/>
              </a:solidFill>
              <a:effectLst>
                <a:outerShdw blurRad="38100" dist="38100" dir="2700000" algn="tl">
                  <a:srgbClr val="000000">
                    <a:alpha val="43137"/>
                  </a:srgbClr>
                </a:outerShdw>
              </a:effectLst>
            </a:endParaRPr>
          </a:p>
        </p:txBody>
      </p:sp>
      <p:grpSp>
        <p:nvGrpSpPr>
          <p:cNvPr id="10" name="Grupo 9"/>
          <p:cNvGrpSpPr/>
          <p:nvPr/>
        </p:nvGrpSpPr>
        <p:grpSpPr>
          <a:xfrm>
            <a:off x="251520" y="1556792"/>
            <a:ext cx="8737104" cy="5438775"/>
            <a:chOff x="384175" y="1412875"/>
            <a:chExt cx="8737104" cy="5438775"/>
          </a:xfrm>
        </p:grpSpPr>
        <p:grpSp>
          <p:nvGrpSpPr>
            <p:cNvPr id="11" name="Group 3"/>
            <p:cNvGrpSpPr>
              <a:grpSpLocks/>
            </p:cNvGrpSpPr>
            <p:nvPr/>
          </p:nvGrpSpPr>
          <p:grpSpPr bwMode="auto">
            <a:xfrm>
              <a:off x="3355975" y="3241675"/>
              <a:ext cx="1905000" cy="1668463"/>
              <a:chOff x="2200" y="1689"/>
              <a:chExt cx="1290" cy="1051"/>
            </a:xfrm>
          </p:grpSpPr>
          <p:sp>
            <p:nvSpPr>
              <p:cNvPr id="302" name="Freeform 4"/>
              <p:cNvSpPr>
                <a:spLocks noChangeAspect="1"/>
              </p:cNvSpPr>
              <p:nvPr/>
            </p:nvSpPr>
            <p:spPr bwMode="auto">
              <a:xfrm>
                <a:off x="2200" y="1689"/>
                <a:ext cx="1290" cy="1051"/>
              </a:xfrm>
              <a:custGeom>
                <a:avLst/>
                <a:gdLst>
                  <a:gd name="T0" fmla="*/ 1276 w 1371"/>
                  <a:gd name="T1" fmla="*/ 293 h 1117"/>
                  <a:gd name="T2" fmla="*/ 1313 w 1371"/>
                  <a:gd name="T3" fmla="*/ 291 h 1117"/>
                  <a:gd name="T4" fmla="*/ 1177 w 1371"/>
                  <a:gd name="T5" fmla="*/ 367 h 1117"/>
                  <a:gd name="T6" fmla="*/ 1259 w 1371"/>
                  <a:gd name="T7" fmla="*/ 387 h 1117"/>
                  <a:gd name="T8" fmla="*/ 1192 w 1371"/>
                  <a:gd name="T9" fmla="*/ 442 h 1117"/>
                  <a:gd name="T10" fmla="*/ 1236 w 1371"/>
                  <a:gd name="T11" fmla="*/ 494 h 1117"/>
                  <a:gd name="T12" fmla="*/ 1238 w 1371"/>
                  <a:gd name="T13" fmla="*/ 569 h 1117"/>
                  <a:gd name="T14" fmla="*/ 1185 w 1371"/>
                  <a:gd name="T15" fmla="*/ 639 h 1117"/>
                  <a:gd name="T16" fmla="*/ 1304 w 1371"/>
                  <a:gd name="T17" fmla="*/ 792 h 1117"/>
                  <a:gd name="T18" fmla="*/ 1192 w 1371"/>
                  <a:gd name="T19" fmla="*/ 719 h 1117"/>
                  <a:gd name="T20" fmla="*/ 1160 w 1371"/>
                  <a:gd name="T21" fmla="*/ 745 h 1117"/>
                  <a:gd name="T22" fmla="*/ 1225 w 1371"/>
                  <a:gd name="T23" fmla="*/ 817 h 1117"/>
                  <a:gd name="T24" fmla="*/ 1108 w 1371"/>
                  <a:gd name="T25" fmla="*/ 774 h 1117"/>
                  <a:gd name="T26" fmla="*/ 1097 w 1371"/>
                  <a:gd name="T27" fmla="*/ 849 h 1117"/>
                  <a:gd name="T28" fmla="*/ 1029 w 1371"/>
                  <a:gd name="T29" fmla="*/ 1068 h 1117"/>
                  <a:gd name="T30" fmla="*/ 967 w 1371"/>
                  <a:gd name="T31" fmla="*/ 857 h 1117"/>
                  <a:gd name="T32" fmla="*/ 905 w 1371"/>
                  <a:gd name="T33" fmla="*/ 900 h 1117"/>
                  <a:gd name="T34" fmla="*/ 874 w 1371"/>
                  <a:gd name="T35" fmla="*/ 965 h 1117"/>
                  <a:gd name="T36" fmla="*/ 776 w 1371"/>
                  <a:gd name="T37" fmla="*/ 959 h 1117"/>
                  <a:gd name="T38" fmla="*/ 748 w 1371"/>
                  <a:gd name="T39" fmla="*/ 894 h 1117"/>
                  <a:gd name="T40" fmla="*/ 682 w 1371"/>
                  <a:gd name="T41" fmla="*/ 865 h 1117"/>
                  <a:gd name="T42" fmla="*/ 615 w 1371"/>
                  <a:gd name="T43" fmla="*/ 908 h 1117"/>
                  <a:gd name="T44" fmla="*/ 564 w 1371"/>
                  <a:gd name="T45" fmla="*/ 853 h 1117"/>
                  <a:gd name="T46" fmla="*/ 555 w 1371"/>
                  <a:gd name="T47" fmla="*/ 823 h 1117"/>
                  <a:gd name="T48" fmla="*/ 394 w 1371"/>
                  <a:gd name="T49" fmla="*/ 887 h 1117"/>
                  <a:gd name="T50" fmla="*/ 262 w 1371"/>
                  <a:gd name="T51" fmla="*/ 976 h 1117"/>
                  <a:gd name="T52" fmla="*/ 477 w 1371"/>
                  <a:gd name="T53" fmla="*/ 788 h 1117"/>
                  <a:gd name="T54" fmla="*/ 446 w 1371"/>
                  <a:gd name="T55" fmla="*/ 744 h 1117"/>
                  <a:gd name="T56" fmla="*/ 415 w 1371"/>
                  <a:gd name="T57" fmla="*/ 698 h 1117"/>
                  <a:gd name="T58" fmla="*/ 439 w 1371"/>
                  <a:gd name="T59" fmla="*/ 644 h 1117"/>
                  <a:gd name="T60" fmla="*/ 340 w 1371"/>
                  <a:gd name="T61" fmla="*/ 675 h 1117"/>
                  <a:gd name="T62" fmla="*/ 402 w 1371"/>
                  <a:gd name="T63" fmla="*/ 610 h 1117"/>
                  <a:gd name="T64" fmla="*/ 261 w 1371"/>
                  <a:gd name="T65" fmla="*/ 560 h 1117"/>
                  <a:gd name="T66" fmla="*/ 94 w 1371"/>
                  <a:gd name="T67" fmla="*/ 543 h 1117"/>
                  <a:gd name="T68" fmla="*/ 365 w 1371"/>
                  <a:gd name="T69" fmla="*/ 527 h 1117"/>
                  <a:gd name="T70" fmla="*/ 311 w 1371"/>
                  <a:gd name="T71" fmla="*/ 472 h 1117"/>
                  <a:gd name="T72" fmla="*/ 150 w 1371"/>
                  <a:gd name="T73" fmla="*/ 447 h 1117"/>
                  <a:gd name="T74" fmla="*/ 339 w 1371"/>
                  <a:gd name="T75" fmla="*/ 444 h 1117"/>
                  <a:gd name="T76" fmla="*/ 400 w 1371"/>
                  <a:gd name="T77" fmla="*/ 412 h 1117"/>
                  <a:gd name="T78" fmla="*/ 291 w 1371"/>
                  <a:gd name="T79" fmla="*/ 383 h 1117"/>
                  <a:gd name="T80" fmla="*/ 368 w 1371"/>
                  <a:gd name="T81" fmla="*/ 375 h 1117"/>
                  <a:gd name="T82" fmla="*/ 416 w 1371"/>
                  <a:gd name="T83" fmla="*/ 349 h 1117"/>
                  <a:gd name="T84" fmla="*/ 371 w 1371"/>
                  <a:gd name="T85" fmla="*/ 292 h 1117"/>
                  <a:gd name="T86" fmla="*/ 444 w 1371"/>
                  <a:gd name="T87" fmla="*/ 309 h 1117"/>
                  <a:gd name="T88" fmla="*/ 426 w 1371"/>
                  <a:gd name="T89" fmla="*/ 263 h 1117"/>
                  <a:gd name="T90" fmla="*/ 495 w 1371"/>
                  <a:gd name="T91" fmla="*/ 266 h 1117"/>
                  <a:gd name="T92" fmla="*/ 552 w 1371"/>
                  <a:gd name="T93" fmla="*/ 198 h 1117"/>
                  <a:gd name="T94" fmla="*/ 627 w 1371"/>
                  <a:gd name="T95" fmla="*/ 156 h 1117"/>
                  <a:gd name="T96" fmla="*/ 585 w 1371"/>
                  <a:gd name="T97" fmla="*/ 31 h 1117"/>
                  <a:gd name="T98" fmla="*/ 681 w 1371"/>
                  <a:gd name="T99" fmla="*/ 132 h 1117"/>
                  <a:gd name="T100" fmla="*/ 696 w 1371"/>
                  <a:gd name="T101" fmla="*/ 74 h 1117"/>
                  <a:gd name="T102" fmla="*/ 751 w 1371"/>
                  <a:gd name="T103" fmla="*/ 6 h 1117"/>
                  <a:gd name="T104" fmla="*/ 787 w 1371"/>
                  <a:gd name="T105" fmla="*/ 113 h 1117"/>
                  <a:gd name="T106" fmla="*/ 889 w 1371"/>
                  <a:gd name="T107" fmla="*/ 95 h 1117"/>
                  <a:gd name="T108" fmla="*/ 962 w 1371"/>
                  <a:gd name="T109" fmla="*/ 144 h 1117"/>
                  <a:gd name="T110" fmla="*/ 1048 w 1371"/>
                  <a:gd name="T111" fmla="*/ 142 h 1117"/>
                  <a:gd name="T112" fmla="*/ 1088 w 1371"/>
                  <a:gd name="T113" fmla="*/ 146 h 1117"/>
                  <a:gd name="T114" fmla="*/ 1086 w 1371"/>
                  <a:gd name="T115" fmla="*/ 200 h 1117"/>
                  <a:gd name="T116" fmla="*/ 1148 w 1371"/>
                  <a:gd name="T117" fmla="*/ 240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1" h="1117">
                    <a:moveTo>
                      <a:pt x="1177" y="303"/>
                    </a:moveTo>
                    <a:lnTo>
                      <a:pt x="1187" y="307"/>
                    </a:lnTo>
                    <a:lnTo>
                      <a:pt x="1198" y="309"/>
                    </a:lnTo>
                    <a:lnTo>
                      <a:pt x="1209" y="310"/>
                    </a:lnTo>
                    <a:lnTo>
                      <a:pt x="1219" y="310"/>
                    </a:lnTo>
                    <a:lnTo>
                      <a:pt x="1230" y="309"/>
                    </a:lnTo>
                    <a:lnTo>
                      <a:pt x="1241" y="306"/>
                    </a:lnTo>
                    <a:lnTo>
                      <a:pt x="1253" y="303"/>
                    </a:lnTo>
                    <a:lnTo>
                      <a:pt x="1265" y="298"/>
                    </a:lnTo>
                    <a:lnTo>
                      <a:pt x="1276" y="293"/>
                    </a:lnTo>
                    <a:lnTo>
                      <a:pt x="1289" y="288"/>
                    </a:lnTo>
                    <a:lnTo>
                      <a:pt x="1302" y="281"/>
                    </a:lnTo>
                    <a:lnTo>
                      <a:pt x="1315" y="274"/>
                    </a:lnTo>
                    <a:lnTo>
                      <a:pt x="1328" y="266"/>
                    </a:lnTo>
                    <a:lnTo>
                      <a:pt x="1341" y="260"/>
                    </a:lnTo>
                    <a:lnTo>
                      <a:pt x="1356" y="252"/>
                    </a:lnTo>
                    <a:lnTo>
                      <a:pt x="1370" y="244"/>
                    </a:lnTo>
                    <a:lnTo>
                      <a:pt x="1351" y="262"/>
                    </a:lnTo>
                    <a:lnTo>
                      <a:pt x="1333" y="276"/>
                    </a:lnTo>
                    <a:lnTo>
                      <a:pt x="1313" y="291"/>
                    </a:lnTo>
                    <a:lnTo>
                      <a:pt x="1294" y="303"/>
                    </a:lnTo>
                    <a:lnTo>
                      <a:pt x="1276" y="314"/>
                    </a:lnTo>
                    <a:lnTo>
                      <a:pt x="1259" y="323"/>
                    </a:lnTo>
                    <a:lnTo>
                      <a:pt x="1243" y="331"/>
                    </a:lnTo>
                    <a:lnTo>
                      <a:pt x="1229" y="339"/>
                    </a:lnTo>
                    <a:lnTo>
                      <a:pt x="1215" y="345"/>
                    </a:lnTo>
                    <a:lnTo>
                      <a:pt x="1203" y="351"/>
                    </a:lnTo>
                    <a:lnTo>
                      <a:pt x="1192" y="356"/>
                    </a:lnTo>
                    <a:lnTo>
                      <a:pt x="1183" y="361"/>
                    </a:lnTo>
                    <a:lnTo>
                      <a:pt x="1177" y="367"/>
                    </a:lnTo>
                    <a:lnTo>
                      <a:pt x="1172" y="371"/>
                    </a:lnTo>
                    <a:lnTo>
                      <a:pt x="1170" y="376"/>
                    </a:lnTo>
                    <a:lnTo>
                      <a:pt x="1171" y="382"/>
                    </a:lnTo>
                    <a:lnTo>
                      <a:pt x="1176" y="387"/>
                    </a:lnTo>
                    <a:lnTo>
                      <a:pt x="1187" y="390"/>
                    </a:lnTo>
                    <a:lnTo>
                      <a:pt x="1203" y="390"/>
                    </a:lnTo>
                    <a:lnTo>
                      <a:pt x="1219" y="389"/>
                    </a:lnTo>
                    <a:lnTo>
                      <a:pt x="1236" y="387"/>
                    </a:lnTo>
                    <a:lnTo>
                      <a:pt x="1249" y="387"/>
                    </a:lnTo>
                    <a:lnTo>
                      <a:pt x="1259" y="387"/>
                    </a:lnTo>
                    <a:lnTo>
                      <a:pt x="1262" y="392"/>
                    </a:lnTo>
                    <a:lnTo>
                      <a:pt x="1260" y="397"/>
                    </a:lnTo>
                    <a:lnTo>
                      <a:pt x="1253" y="401"/>
                    </a:lnTo>
                    <a:lnTo>
                      <a:pt x="1243" y="404"/>
                    </a:lnTo>
                    <a:lnTo>
                      <a:pt x="1231" y="407"/>
                    </a:lnTo>
                    <a:lnTo>
                      <a:pt x="1219" y="411"/>
                    </a:lnTo>
                    <a:lnTo>
                      <a:pt x="1208" y="416"/>
                    </a:lnTo>
                    <a:lnTo>
                      <a:pt x="1198" y="424"/>
                    </a:lnTo>
                    <a:lnTo>
                      <a:pt x="1192" y="434"/>
                    </a:lnTo>
                    <a:lnTo>
                      <a:pt x="1192" y="442"/>
                    </a:lnTo>
                    <a:lnTo>
                      <a:pt x="1197" y="450"/>
                    </a:lnTo>
                    <a:lnTo>
                      <a:pt x="1207" y="455"/>
                    </a:lnTo>
                    <a:lnTo>
                      <a:pt x="1218" y="458"/>
                    </a:lnTo>
                    <a:lnTo>
                      <a:pt x="1230" y="461"/>
                    </a:lnTo>
                    <a:lnTo>
                      <a:pt x="1241" y="464"/>
                    </a:lnTo>
                    <a:lnTo>
                      <a:pt x="1248" y="471"/>
                    </a:lnTo>
                    <a:lnTo>
                      <a:pt x="1251" y="479"/>
                    </a:lnTo>
                    <a:lnTo>
                      <a:pt x="1250" y="486"/>
                    </a:lnTo>
                    <a:lnTo>
                      <a:pt x="1244" y="491"/>
                    </a:lnTo>
                    <a:lnTo>
                      <a:pt x="1236" y="494"/>
                    </a:lnTo>
                    <a:lnTo>
                      <a:pt x="1227" y="497"/>
                    </a:lnTo>
                    <a:lnTo>
                      <a:pt x="1216" y="500"/>
                    </a:lnTo>
                    <a:lnTo>
                      <a:pt x="1206" y="503"/>
                    </a:lnTo>
                    <a:lnTo>
                      <a:pt x="1195" y="511"/>
                    </a:lnTo>
                    <a:lnTo>
                      <a:pt x="1186" y="519"/>
                    </a:lnTo>
                    <a:lnTo>
                      <a:pt x="1184" y="530"/>
                    </a:lnTo>
                    <a:lnTo>
                      <a:pt x="1191" y="539"/>
                    </a:lnTo>
                    <a:lnTo>
                      <a:pt x="1204" y="548"/>
                    </a:lnTo>
                    <a:lnTo>
                      <a:pt x="1220" y="557"/>
                    </a:lnTo>
                    <a:lnTo>
                      <a:pt x="1238" y="569"/>
                    </a:lnTo>
                    <a:lnTo>
                      <a:pt x="1254" y="582"/>
                    </a:lnTo>
                    <a:lnTo>
                      <a:pt x="1268" y="600"/>
                    </a:lnTo>
                    <a:lnTo>
                      <a:pt x="1273" y="622"/>
                    </a:lnTo>
                    <a:lnTo>
                      <a:pt x="1255" y="612"/>
                    </a:lnTo>
                    <a:lnTo>
                      <a:pt x="1237" y="608"/>
                    </a:lnTo>
                    <a:lnTo>
                      <a:pt x="1219" y="605"/>
                    </a:lnTo>
                    <a:lnTo>
                      <a:pt x="1204" y="608"/>
                    </a:lnTo>
                    <a:lnTo>
                      <a:pt x="1193" y="614"/>
                    </a:lnTo>
                    <a:lnTo>
                      <a:pt x="1186" y="625"/>
                    </a:lnTo>
                    <a:lnTo>
                      <a:pt x="1185" y="639"/>
                    </a:lnTo>
                    <a:lnTo>
                      <a:pt x="1192" y="658"/>
                    </a:lnTo>
                    <a:lnTo>
                      <a:pt x="1198" y="668"/>
                    </a:lnTo>
                    <a:lnTo>
                      <a:pt x="1206" y="679"/>
                    </a:lnTo>
                    <a:lnTo>
                      <a:pt x="1215" y="693"/>
                    </a:lnTo>
                    <a:lnTo>
                      <a:pt x="1226" y="710"/>
                    </a:lnTo>
                    <a:lnTo>
                      <a:pt x="1241" y="730"/>
                    </a:lnTo>
                    <a:lnTo>
                      <a:pt x="1261" y="751"/>
                    </a:lnTo>
                    <a:lnTo>
                      <a:pt x="1285" y="775"/>
                    </a:lnTo>
                    <a:lnTo>
                      <a:pt x="1316" y="799"/>
                    </a:lnTo>
                    <a:lnTo>
                      <a:pt x="1304" y="792"/>
                    </a:lnTo>
                    <a:lnTo>
                      <a:pt x="1292" y="786"/>
                    </a:lnTo>
                    <a:lnTo>
                      <a:pt x="1280" y="778"/>
                    </a:lnTo>
                    <a:lnTo>
                      <a:pt x="1268" y="769"/>
                    </a:lnTo>
                    <a:lnTo>
                      <a:pt x="1257" y="762"/>
                    </a:lnTo>
                    <a:lnTo>
                      <a:pt x="1244" y="753"/>
                    </a:lnTo>
                    <a:lnTo>
                      <a:pt x="1232" y="745"/>
                    </a:lnTo>
                    <a:lnTo>
                      <a:pt x="1221" y="737"/>
                    </a:lnTo>
                    <a:lnTo>
                      <a:pt x="1211" y="731"/>
                    </a:lnTo>
                    <a:lnTo>
                      <a:pt x="1202" y="724"/>
                    </a:lnTo>
                    <a:lnTo>
                      <a:pt x="1192" y="719"/>
                    </a:lnTo>
                    <a:lnTo>
                      <a:pt x="1184" y="713"/>
                    </a:lnTo>
                    <a:lnTo>
                      <a:pt x="1177" y="711"/>
                    </a:lnTo>
                    <a:lnTo>
                      <a:pt x="1172" y="709"/>
                    </a:lnTo>
                    <a:lnTo>
                      <a:pt x="1167" y="708"/>
                    </a:lnTo>
                    <a:lnTo>
                      <a:pt x="1164" y="709"/>
                    </a:lnTo>
                    <a:lnTo>
                      <a:pt x="1155" y="716"/>
                    </a:lnTo>
                    <a:lnTo>
                      <a:pt x="1151" y="723"/>
                    </a:lnTo>
                    <a:lnTo>
                      <a:pt x="1151" y="731"/>
                    </a:lnTo>
                    <a:lnTo>
                      <a:pt x="1154" y="737"/>
                    </a:lnTo>
                    <a:lnTo>
                      <a:pt x="1160" y="745"/>
                    </a:lnTo>
                    <a:lnTo>
                      <a:pt x="1166" y="753"/>
                    </a:lnTo>
                    <a:lnTo>
                      <a:pt x="1174" y="759"/>
                    </a:lnTo>
                    <a:lnTo>
                      <a:pt x="1184" y="767"/>
                    </a:lnTo>
                    <a:lnTo>
                      <a:pt x="1194" y="774"/>
                    </a:lnTo>
                    <a:lnTo>
                      <a:pt x="1204" y="781"/>
                    </a:lnTo>
                    <a:lnTo>
                      <a:pt x="1211" y="788"/>
                    </a:lnTo>
                    <a:lnTo>
                      <a:pt x="1218" y="795"/>
                    </a:lnTo>
                    <a:lnTo>
                      <a:pt x="1224" y="802"/>
                    </a:lnTo>
                    <a:lnTo>
                      <a:pt x="1226" y="809"/>
                    </a:lnTo>
                    <a:lnTo>
                      <a:pt x="1225" y="817"/>
                    </a:lnTo>
                    <a:lnTo>
                      <a:pt x="1219" y="824"/>
                    </a:lnTo>
                    <a:lnTo>
                      <a:pt x="1207" y="832"/>
                    </a:lnTo>
                    <a:lnTo>
                      <a:pt x="1196" y="827"/>
                    </a:lnTo>
                    <a:lnTo>
                      <a:pt x="1186" y="812"/>
                    </a:lnTo>
                    <a:lnTo>
                      <a:pt x="1177" y="795"/>
                    </a:lnTo>
                    <a:lnTo>
                      <a:pt x="1167" y="777"/>
                    </a:lnTo>
                    <a:lnTo>
                      <a:pt x="1156" y="762"/>
                    </a:lnTo>
                    <a:lnTo>
                      <a:pt x="1142" y="755"/>
                    </a:lnTo>
                    <a:lnTo>
                      <a:pt x="1123" y="760"/>
                    </a:lnTo>
                    <a:lnTo>
                      <a:pt x="1108" y="774"/>
                    </a:lnTo>
                    <a:lnTo>
                      <a:pt x="1097" y="786"/>
                    </a:lnTo>
                    <a:lnTo>
                      <a:pt x="1092" y="797"/>
                    </a:lnTo>
                    <a:lnTo>
                      <a:pt x="1094" y="809"/>
                    </a:lnTo>
                    <a:lnTo>
                      <a:pt x="1097" y="820"/>
                    </a:lnTo>
                    <a:lnTo>
                      <a:pt x="1105" y="830"/>
                    </a:lnTo>
                    <a:lnTo>
                      <a:pt x="1114" y="840"/>
                    </a:lnTo>
                    <a:lnTo>
                      <a:pt x="1126" y="850"/>
                    </a:lnTo>
                    <a:lnTo>
                      <a:pt x="1117" y="853"/>
                    </a:lnTo>
                    <a:lnTo>
                      <a:pt x="1106" y="852"/>
                    </a:lnTo>
                    <a:lnTo>
                      <a:pt x="1097" y="849"/>
                    </a:lnTo>
                    <a:lnTo>
                      <a:pt x="1086" y="843"/>
                    </a:lnTo>
                    <a:lnTo>
                      <a:pt x="1076" y="839"/>
                    </a:lnTo>
                    <a:lnTo>
                      <a:pt x="1064" y="835"/>
                    </a:lnTo>
                    <a:lnTo>
                      <a:pt x="1054" y="835"/>
                    </a:lnTo>
                    <a:lnTo>
                      <a:pt x="1043" y="839"/>
                    </a:lnTo>
                    <a:lnTo>
                      <a:pt x="1036" y="903"/>
                    </a:lnTo>
                    <a:lnTo>
                      <a:pt x="1033" y="971"/>
                    </a:lnTo>
                    <a:lnTo>
                      <a:pt x="1035" y="1043"/>
                    </a:lnTo>
                    <a:lnTo>
                      <a:pt x="1042" y="1116"/>
                    </a:lnTo>
                    <a:lnTo>
                      <a:pt x="1029" y="1068"/>
                    </a:lnTo>
                    <a:lnTo>
                      <a:pt x="1020" y="1024"/>
                    </a:lnTo>
                    <a:lnTo>
                      <a:pt x="1014" y="985"/>
                    </a:lnTo>
                    <a:lnTo>
                      <a:pt x="1012" y="951"/>
                    </a:lnTo>
                    <a:lnTo>
                      <a:pt x="1010" y="922"/>
                    </a:lnTo>
                    <a:lnTo>
                      <a:pt x="1009" y="899"/>
                    </a:lnTo>
                    <a:lnTo>
                      <a:pt x="1005" y="882"/>
                    </a:lnTo>
                    <a:lnTo>
                      <a:pt x="999" y="871"/>
                    </a:lnTo>
                    <a:lnTo>
                      <a:pt x="990" y="864"/>
                    </a:lnTo>
                    <a:lnTo>
                      <a:pt x="979" y="860"/>
                    </a:lnTo>
                    <a:lnTo>
                      <a:pt x="967" y="857"/>
                    </a:lnTo>
                    <a:lnTo>
                      <a:pt x="956" y="861"/>
                    </a:lnTo>
                    <a:lnTo>
                      <a:pt x="946" y="868"/>
                    </a:lnTo>
                    <a:lnTo>
                      <a:pt x="940" y="883"/>
                    </a:lnTo>
                    <a:lnTo>
                      <a:pt x="938" y="904"/>
                    </a:lnTo>
                    <a:lnTo>
                      <a:pt x="943" y="932"/>
                    </a:lnTo>
                    <a:lnTo>
                      <a:pt x="936" y="928"/>
                    </a:lnTo>
                    <a:lnTo>
                      <a:pt x="928" y="922"/>
                    </a:lnTo>
                    <a:lnTo>
                      <a:pt x="921" y="916"/>
                    </a:lnTo>
                    <a:lnTo>
                      <a:pt x="912" y="908"/>
                    </a:lnTo>
                    <a:lnTo>
                      <a:pt x="905" y="900"/>
                    </a:lnTo>
                    <a:lnTo>
                      <a:pt x="900" y="895"/>
                    </a:lnTo>
                    <a:lnTo>
                      <a:pt x="896" y="890"/>
                    </a:lnTo>
                    <a:lnTo>
                      <a:pt x="894" y="889"/>
                    </a:lnTo>
                    <a:lnTo>
                      <a:pt x="892" y="919"/>
                    </a:lnTo>
                    <a:lnTo>
                      <a:pt x="889" y="960"/>
                    </a:lnTo>
                    <a:lnTo>
                      <a:pt x="885" y="1000"/>
                    </a:lnTo>
                    <a:lnTo>
                      <a:pt x="885" y="1029"/>
                    </a:lnTo>
                    <a:lnTo>
                      <a:pt x="877" y="1009"/>
                    </a:lnTo>
                    <a:lnTo>
                      <a:pt x="874" y="987"/>
                    </a:lnTo>
                    <a:lnTo>
                      <a:pt x="874" y="965"/>
                    </a:lnTo>
                    <a:lnTo>
                      <a:pt x="877" y="943"/>
                    </a:lnTo>
                    <a:lnTo>
                      <a:pt x="877" y="925"/>
                    </a:lnTo>
                    <a:lnTo>
                      <a:pt x="877" y="908"/>
                    </a:lnTo>
                    <a:lnTo>
                      <a:pt x="872" y="898"/>
                    </a:lnTo>
                    <a:lnTo>
                      <a:pt x="863" y="894"/>
                    </a:lnTo>
                    <a:lnTo>
                      <a:pt x="825" y="896"/>
                    </a:lnTo>
                    <a:lnTo>
                      <a:pt x="800" y="907"/>
                    </a:lnTo>
                    <a:lnTo>
                      <a:pt x="785" y="923"/>
                    </a:lnTo>
                    <a:lnTo>
                      <a:pt x="779" y="941"/>
                    </a:lnTo>
                    <a:lnTo>
                      <a:pt x="776" y="959"/>
                    </a:lnTo>
                    <a:lnTo>
                      <a:pt x="775" y="975"/>
                    </a:lnTo>
                    <a:lnTo>
                      <a:pt x="774" y="985"/>
                    </a:lnTo>
                    <a:lnTo>
                      <a:pt x="766" y="988"/>
                    </a:lnTo>
                    <a:lnTo>
                      <a:pt x="759" y="982"/>
                    </a:lnTo>
                    <a:lnTo>
                      <a:pt x="755" y="970"/>
                    </a:lnTo>
                    <a:lnTo>
                      <a:pt x="754" y="954"/>
                    </a:lnTo>
                    <a:lnTo>
                      <a:pt x="754" y="936"/>
                    </a:lnTo>
                    <a:lnTo>
                      <a:pt x="754" y="918"/>
                    </a:lnTo>
                    <a:lnTo>
                      <a:pt x="753" y="904"/>
                    </a:lnTo>
                    <a:lnTo>
                      <a:pt x="748" y="894"/>
                    </a:lnTo>
                    <a:lnTo>
                      <a:pt x="740" y="892"/>
                    </a:lnTo>
                    <a:lnTo>
                      <a:pt x="731" y="892"/>
                    </a:lnTo>
                    <a:lnTo>
                      <a:pt x="722" y="890"/>
                    </a:lnTo>
                    <a:lnTo>
                      <a:pt x="716" y="887"/>
                    </a:lnTo>
                    <a:lnTo>
                      <a:pt x="710" y="883"/>
                    </a:lnTo>
                    <a:lnTo>
                      <a:pt x="705" y="878"/>
                    </a:lnTo>
                    <a:lnTo>
                      <a:pt x="698" y="874"/>
                    </a:lnTo>
                    <a:lnTo>
                      <a:pt x="694" y="870"/>
                    </a:lnTo>
                    <a:lnTo>
                      <a:pt x="688" y="867"/>
                    </a:lnTo>
                    <a:lnTo>
                      <a:pt x="682" y="865"/>
                    </a:lnTo>
                    <a:lnTo>
                      <a:pt x="675" y="867"/>
                    </a:lnTo>
                    <a:lnTo>
                      <a:pt x="666" y="871"/>
                    </a:lnTo>
                    <a:lnTo>
                      <a:pt x="657" y="877"/>
                    </a:lnTo>
                    <a:lnTo>
                      <a:pt x="646" y="888"/>
                    </a:lnTo>
                    <a:lnTo>
                      <a:pt x="634" y="904"/>
                    </a:lnTo>
                    <a:lnTo>
                      <a:pt x="619" y="923"/>
                    </a:lnTo>
                    <a:lnTo>
                      <a:pt x="601" y="950"/>
                    </a:lnTo>
                    <a:lnTo>
                      <a:pt x="605" y="934"/>
                    </a:lnTo>
                    <a:lnTo>
                      <a:pt x="609" y="921"/>
                    </a:lnTo>
                    <a:lnTo>
                      <a:pt x="615" y="908"/>
                    </a:lnTo>
                    <a:lnTo>
                      <a:pt x="620" y="896"/>
                    </a:lnTo>
                    <a:lnTo>
                      <a:pt x="622" y="885"/>
                    </a:lnTo>
                    <a:lnTo>
                      <a:pt x="624" y="874"/>
                    </a:lnTo>
                    <a:lnTo>
                      <a:pt x="622" y="863"/>
                    </a:lnTo>
                    <a:lnTo>
                      <a:pt x="617" y="852"/>
                    </a:lnTo>
                    <a:lnTo>
                      <a:pt x="608" y="848"/>
                    </a:lnTo>
                    <a:lnTo>
                      <a:pt x="597" y="845"/>
                    </a:lnTo>
                    <a:lnTo>
                      <a:pt x="587" y="845"/>
                    </a:lnTo>
                    <a:lnTo>
                      <a:pt x="576" y="849"/>
                    </a:lnTo>
                    <a:lnTo>
                      <a:pt x="564" y="853"/>
                    </a:lnTo>
                    <a:lnTo>
                      <a:pt x="550" y="859"/>
                    </a:lnTo>
                    <a:lnTo>
                      <a:pt x="535" y="866"/>
                    </a:lnTo>
                    <a:lnTo>
                      <a:pt x="520" y="875"/>
                    </a:lnTo>
                    <a:lnTo>
                      <a:pt x="525" y="865"/>
                    </a:lnTo>
                    <a:lnTo>
                      <a:pt x="531" y="856"/>
                    </a:lnTo>
                    <a:lnTo>
                      <a:pt x="536" y="850"/>
                    </a:lnTo>
                    <a:lnTo>
                      <a:pt x="542" y="843"/>
                    </a:lnTo>
                    <a:lnTo>
                      <a:pt x="546" y="837"/>
                    </a:lnTo>
                    <a:lnTo>
                      <a:pt x="552" y="831"/>
                    </a:lnTo>
                    <a:lnTo>
                      <a:pt x="555" y="823"/>
                    </a:lnTo>
                    <a:lnTo>
                      <a:pt x="556" y="814"/>
                    </a:lnTo>
                    <a:lnTo>
                      <a:pt x="555" y="802"/>
                    </a:lnTo>
                    <a:lnTo>
                      <a:pt x="550" y="797"/>
                    </a:lnTo>
                    <a:lnTo>
                      <a:pt x="537" y="797"/>
                    </a:lnTo>
                    <a:lnTo>
                      <a:pt x="522" y="802"/>
                    </a:lnTo>
                    <a:lnTo>
                      <a:pt x="502" y="811"/>
                    </a:lnTo>
                    <a:lnTo>
                      <a:pt x="479" y="827"/>
                    </a:lnTo>
                    <a:lnTo>
                      <a:pt x="454" y="843"/>
                    </a:lnTo>
                    <a:lnTo>
                      <a:pt x="425" y="864"/>
                    </a:lnTo>
                    <a:lnTo>
                      <a:pt x="394" y="887"/>
                    </a:lnTo>
                    <a:lnTo>
                      <a:pt x="362" y="914"/>
                    </a:lnTo>
                    <a:lnTo>
                      <a:pt x="330" y="940"/>
                    </a:lnTo>
                    <a:lnTo>
                      <a:pt x="296" y="967"/>
                    </a:lnTo>
                    <a:lnTo>
                      <a:pt x="262" y="996"/>
                    </a:lnTo>
                    <a:lnTo>
                      <a:pt x="230" y="1025"/>
                    </a:lnTo>
                    <a:lnTo>
                      <a:pt x="199" y="1053"/>
                    </a:lnTo>
                    <a:lnTo>
                      <a:pt x="168" y="1080"/>
                    </a:lnTo>
                    <a:lnTo>
                      <a:pt x="202" y="1042"/>
                    </a:lnTo>
                    <a:lnTo>
                      <a:pt x="231" y="1007"/>
                    </a:lnTo>
                    <a:lnTo>
                      <a:pt x="262" y="976"/>
                    </a:lnTo>
                    <a:lnTo>
                      <a:pt x="292" y="948"/>
                    </a:lnTo>
                    <a:lnTo>
                      <a:pt x="321" y="922"/>
                    </a:lnTo>
                    <a:lnTo>
                      <a:pt x="348" y="899"/>
                    </a:lnTo>
                    <a:lnTo>
                      <a:pt x="372" y="877"/>
                    </a:lnTo>
                    <a:lnTo>
                      <a:pt x="395" y="859"/>
                    </a:lnTo>
                    <a:lnTo>
                      <a:pt x="417" y="841"/>
                    </a:lnTo>
                    <a:lnTo>
                      <a:pt x="435" y="827"/>
                    </a:lnTo>
                    <a:lnTo>
                      <a:pt x="453" y="812"/>
                    </a:lnTo>
                    <a:lnTo>
                      <a:pt x="466" y="799"/>
                    </a:lnTo>
                    <a:lnTo>
                      <a:pt x="477" y="788"/>
                    </a:lnTo>
                    <a:lnTo>
                      <a:pt x="486" y="778"/>
                    </a:lnTo>
                    <a:lnTo>
                      <a:pt x="491" y="768"/>
                    </a:lnTo>
                    <a:lnTo>
                      <a:pt x="492" y="758"/>
                    </a:lnTo>
                    <a:lnTo>
                      <a:pt x="491" y="747"/>
                    </a:lnTo>
                    <a:lnTo>
                      <a:pt x="487" y="740"/>
                    </a:lnTo>
                    <a:lnTo>
                      <a:pt x="480" y="735"/>
                    </a:lnTo>
                    <a:lnTo>
                      <a:pt x="474" y="734"/>
                    </a:lnTo>
                    <a:lnTo>
                      <a:pt x="465" y="735"/>
                    </a:lnTo>
                    <a:lnTo>
                      <a:pt x="455" y="740"/>
                    </a:lnTo>
                    <a:lnTo>
                      <a:pt x="446" y="744"/>
                    </a:lnTo>
                    <a:lnTo>
                      <a:pt x="437" y="749"/>
                    </a:lnTo>
                    <a:lnTo>
                      <a:pt x="448" y="735"/>
                    </a:lnTo>
                    <a:lnTo>
                      <a:pt x="455" y="723"/>
                    </a:lnTo>
                    <a:lnTo>
                      <a:pt x="456" y="713"/>
                    </a:lnTo>
                    <a:lnTo>
                      <a:pt x="455" y="707"/>
                    </a:lnTo>
                    <a:lnTo>
                      <a:pt x="449" y="701"/>
                    </a:lnTo>
                    <a:lnTo>
                      <a:pt x="439" y="700"/>
                    </a:lnTo>
                    <a:lnTo>
                      <a:pt x="426" y="702"/>
                    </a:lnTo>
                    <a:lnTo>
                      <a:pt x="410" y="709"/>
                    </a:lnTo>
                    <a:lnTo>
                      <a:pt x="415" y="698"/>
                    </a:lnTo>
                    <a:lnTo>
                      <a:pt x="425" y="690"/>
                    </a:lnTo>
                    <a:lnTo>
                      <a:pt x="435" y="685"/>
                    </a:lnTo>
                    <a:lnTo>
                      <a:pt x="447" y="678"/>
                    </a:lnTo>
                    <a:lnTo>
                      <a:pt x="456" y="674"/>
                    </a:lnTo>
                    <a:lnTo>
                      <a:pt x="461" y="668"/>
                    </a:lnTo>
                    <a:lnTo>
                      <a:pt x="464" y="660"/>
                    </a:lnTo>
                    <a:lnTo>
                      <a:pt x="458" y="653"/>
                    </a:lnTo>
                    <a:lnTo>
                      <a:pt x="454" y="648"/>
                    </a:lnTo>
                    <a:lnTo>
                      <a:pt x="447" y="645"/>
                    </a:lnTo>
                    <a:lnTo>
                      <a:pt x="439" y="644"/>
                    </a:lnTo>
                    <a:lnTo>
                      <a:pt x="431" y="643"/>
                    </a:lnTo>
                    <a:lnTo>
                      <a:pt x="421" y="643"/>
                    </a:lnTo>
                    <a:lnTo>
                      <a:pt x="411" y="644"/>
                    </a:lnTo>
                    <a:lnTo>
                      <a:pt x="400" y="646"/>
                    </a:lnTo>
                    <a:lnTo>
                      <a:pt x="389" y="648"/>
                    </a:lnTo>
                    <a:lnTo>
                      <a:pt x="379" y="653"/>
                    </a:lnTo>
                    <a:lnTo>
                      <a:pt x="368" y="657"/>
                    </a:lnTo>
                    <a:lnTo>
                      <a:pt x="358" y="663"/>
                    </a:lnTo>
                    <a:lnTo>
                      <a:pt x="348" y="668"/>
                    </a:lnTo>
                    <a:lnTo>
                      <a:pt x="340" y="675"/>
                    </a:lnTo>
                    <a:lnTo>
                      <a:pt x="333" y="682"/>
                    </a:lnTo>
                    <a:lnTo>
                      <a:pt x="327" y="690"/>
                    </a:lnTo>
                    <a:lnTo>
                      <a:pt x="324" y="699"/>
                    </a:lnTo>
                    <a:lnTo>
                      <a:pt x="335" y="668"/>
                    </a:lnTo>
                    <a:lnTo>
                      <a:pt x="346" y="646"/>
                    </a:lnTo>
                    <a:lnTo>
                      <a:pt x="359" y="632"/>
                    </a:lnTo>
                    <a:lnTo>
                      <a:pt x="371" y="622"/>
                    </a:lnTo>
                    <a:lnTo>
                      <a:pt x="382" y="616"/>
                    </a:lnTo>
                    <a:lnTo>
                      <a:pt x="393" y="612"/>
                    </a:lnTo>
                    <a:lnTo>
                      <a:pt x="402" y="610"/>
                    </a:lnTo>
                    <a:lnTo>
                      <a:pt x="409" y="606"/>
                    </a:lnTo>
                    <a:lnTo>
                      <a:pt x="410" y="598"/>
                    </a:lnTo>
                    <a:lnTo>
                      <a:pt x="405" y="590"/>
                    </a:lnTo>
                    <a:lnTo>
                      <a:pt x="397" y="583"/>
                    </a:lnTo>
                    <a:lnTo>
                      <a:pt x="382" y="577"/>
                    </a:lnTo>
                    <a:lnTo>
                      <a:pt x="365" y="572"/>
                    </a:lnTo>
                    <a:lnTo>
                      <a:pt x="345" y="569"/>
                    </a:lnTo>
                    <a:lnTo>
                      <a:pt x="319" y="565"/>
                    </a:lnTo>
                    <a:lnTo>
                      <a:pt x="292" y="562"/>
                    </a:lnTo>
                    <a:lnTo>
                      <a:pt x="261" y="560"/>
                    </a:lnTo>
                    <a:lnTo>
                      <a:pt x="228" y="559"/>
                    </a:lnTo>
                    <a:lnTo>
                      <a:pt x="194" y="557"/>
                    </a:lnTo>
                    <a:lnTo>
                      <a:pt x="159" y="557"/>
                    </a:lnTo>
                    <a:lnTo>
                      <a:pt x="120" y="557"/>
                    </a:lnTo>
                    <a:lnTo>
                      <a:pt x="80" y="556"/>
                    </a:lnTo>
                    <a:lnTo>
                      <a:pt x="41" y="556"/>
                    </a:lnTo>
                    <a:lnTo>
                      <a:pt x="0" y="556"/>
                    </a:lnTo>
                    <a:lnTo>
                      <a:pt x="31" y="550"/>
                    </a:lnTo>
                    <a:lnTo>
                      <a:pt x="62" y="547"/>
                    </a:lnTo>
                    <a:lnTo>
                      <a:pt x="94" y="543"/>
                    </a:lnTo>
                    <a:lnTo>
                      <a:pt x="126" y="540"/>
                    </a:lnTo>
                    <a:lnTo>
                      <a:pt x="156" y="538"/>
                    </a:lnTo>
                    <a:lnTo>
                      <a:pt x="187" y="537"/>
                    </a:lnTo>
                    <a:lnTo>
                      <a:pt x="216" y="535"/>
                    </a:lnTo>
                    <a:lnTo>
                      <a:pt x="246" y="534"/>
                    </a:lnTo>
                    <a:lnTo>
                      <a:pt x="272" y="533"/>
                    </a:lnTo>
                    <a:lnTo>
                      <a:pt x="299" y="533"/>
                    </a:lnTo>
                    <a:lnTo>
                      <a:pt x="323" y="530"/>
                    </a:lnTo>
                    <a:lnTo>
                      <a:pt x="345" y="529"/>
                    </a:lnTo>
                    <a:lnTo>
                      <a:pt x="365" y="527"/>
                    </a:lnTo>
                    <a:lnTo>
                      <a:pt x="381" y="525"/>
                    </a:lnTo>
                    <a:lnTo>
                      <a:pt x="395" y="523"/>
                    </a:lnTo>
                    <a:lnTo>
                      <a:pt x="406" y="519"/>
                    </a:lnTo>
                    <a:lnTo>
                      <a:pt x="400" y="513"/>
                    </a:lnTo>
                    <a:lnTo>
                      <a:pt x="390" y="506"/>
                    </a:lnTo>
                    <a:lnTo>
                      <a:pt x="378" y="499"/>
                    </a:lnTo>
                    <a:lnTo>
                      <a:pt x="363" y="491"/>
                    </a:lnTo>
                    <a:lnTo>
                      <a:pt x="348" y="485"/>
                    </a:lnTo>
                    <a:lnTo>
                      <a:pt x="330" y="479"/>
                    </a:lnTo>
                    <a:lnTo>
                      <a:pt x="311" y="472"/>
                    </a:lnTo>
                    <a:lnTo>
                      <a:pt x="292" y="467"/>
                    </a:lnTo>
                    <a:lnTo>
                      <a:pt x="271" y="462"/>
                    </a:lnTo>
                    <a:lnTo>
                      <a:pt x="251" y="459"/>
                    </a:lnTo>
                    <a:lnTo>
                      <a:pt x="232" y="456"/>
                    </a:lnTo>
                    <a:lnTo>
                      <a:pt x="214" y="455"/>
                    </a:lnTo>
                    <a:lnTo>
                      <a:pt x="198" y="452"/>
                    </a:lnTo>
                    <a:lnTo>
                      <a:pt x="182" y="453"/>
                    </a:lnTo>
                    <a:lnTo>
                      <a:pt x="168" y="455"/>
                    </a:lnTo>
                    <a:lnTo>
                      <a:pt x="157" y="458"/>
                    </a:lnTo>
                    <a:lnTo>
                      <a:pt x="150" y="447"/>
                    </a:lnTo>
                    <a:lnTo>
                      <a:pt x="151" y="438"/>
                    </a:lnTo>
                    <a:lnTo>
                      <a:pt x="159" y="434"/>
                    </a:lnTo>
                    <a:lnTo>
                      <a:pt x="171" y="430"/>
                    </a:lnTo>
                    <a:lnTo>
                      <a:pt x="189" y="428"/>
                    </a:lnTo>
                    <a:lnTo>
                      <a:pt x="210" y="429"/>
                    </a:lnTo>
                    <a:lnTo>
                      <a:pt x="234" y="430"/>
                    </a:lnTo>
                    <a:lnTo>
                      <a:pt x="260" y="434"/>
                    </a:lnTo>
                    <a:lnTo>
                      <a:pt x="286" y="437"/>
                    </a:lnTo>
                    <a:lnTo>
                      <a:pt x="314" y="440"/>
                    </a:lnTo>
                    <a:lnTo>
                      <a:pt x="339" y="444"/>
                    </a:lnTo>
                    <a:lnTo>
                      <a:pt x="362" y="447"/>
                    </a:lnTo>
                    <a:lnTo>
                      <a:pt x="383" y="449"/>
                    </a:lnTo>
                    <a:lnTo>
                      <a:pt x="400" y="450"/>
                    </a:lnTo>
                    <a:lnTo>
                      <a:pt x="411" y="450"/>
                    </a:lnTo>
                    <a:lnTo>
                      <a:pt x="415" y="448"/>
                    </a:lnTo>
                    <a:lnTo>
                      <a:pt x="421" y="438"/>
                    </a:lnTo>
                    <a:lnTo>
                      <a:pt x="421" y="428"/>
                    </a:lnTo>
                    <a:lnTo>
                      <a:pt x="416" y="422"/>
                    </a:lnTo>
                    <a:lnTo>
                      <a:pt x="409" y="416"/>
                    </a:lnTo>
                    <a:lnTo>
                      <a:pt x="400" y="412"/>
                    </a:lnTo>
                    <a:lnTo>
                      <a:pt x="389" y="407"/>
                    </a:lnTo>
                    <a:lnTo>
                      <a:pt x="376" y="405"/>
                    </a:lnTo>
                    <a:lnTo>
                      <a:pt x="361" y="403"/>
                    </a:lnTo>
                    <a:lnTo>
                      <a:pt x="348" y="402"/>
                    </a:lnTo>
                    <a:lnTo>
                      <a:pt x="333" y="400"/>
                    </a:lnTo>
                    <a:lnTo>
                      <a:pt x="321" y="397"/>
                    </a:lnTo>
                    <a:lnTo>
                      <a:pt x="310" y="395"/>
                    </a:lnTo>
                    <a:lnTo>
                      <a:pt x="301" y="392"/>
                    </a:lnTo>
                    <a:lnTo>
                      <a:pt x="294" y="387"/>
                    </a:lnTo>
                    <a:lnTo>
                      <a:pt x="291" y="383"/>
                    </a:lnTo>
                    <a:lnTo>
                      <a:pt x="292" y="376"/>
                    </a:lnTo>
                    <a:lnTo>
                      <a:pt x="296" y="369"/>
                    </a:lnTo>
                    <a:lnTo>
                      <a:pt x="302" y="364"/>
                    </a:lnTo>
                    <a:lnTo>
                      <a:pt x="310" y="362"/>
                    </a:lnTo>
                    <a:lnTo>
                      <a:pt x="318" y="361"/>
                    </a:lnTo>
                    <a:lnTo>
                      <a:pt x="327" y="363"/>
                    </a:lnTo>
                    <a:lnTo>
                      <a:pt x="336" y="365"/>
                    </a:lnTo>
                    <a:lnTo>
                      <a:pt x="347" y="368"/>
                    </a:lnTo>
                    <a:lnTo>
                      <a:pt x="357" y="372"/>
                    </a:lnTo>
                    <a:lnTo>
                      <a:pt x="368" y="375"/>
                    </a:lnTo>
                    <a:lnTo>
                      <a:pt x="378" y="379"/>
                    </a:lnTo>
                    <a:lnTo>
                      <a:pt x="388" y="382"/>
                    </a:lnTo>
                    <a:lnTo>
                      <a:pt x="397" y="383"/>
                    </a:lnTo>
                    <a:lnTo>
                      <a:pt x="405" y="383"/>
                    </a:lnTo>
                    <a:lnTo>
                      <a:pt x="412" y="382"/>
                    </a:lnTo>
                    <a:lnTo>
                      <a:pt x="419" y="378"/>
                    </a:lnTo>
                    <a:lnTo>
                      <a:pt x="424" y="372"/>
                    </a:lnTo>
                    <a:lnTo>
                      <a:pt x="424" y="369"/>
                    </a:lnTo>
                    <a:lnTo>
                      <a:pt x="421" y="361"/>
                    </a:lnTo>
                    <a:lnTo>
                      <a:pt x="416" y="349"/>
                    </a:lnTo>
                    <a:lnTo>
                      <a:pt x="408" y="336"/>
                    </a:lnTo>
                    <a:lnTo>
                      <a:pt x="394" y="323"/>
                    </a:lnTo>
                    <a:lnTo>
                      <a:pt x="373" y="313"/>
                    </a:lnTo>
                    <a:lnTo>
                      <a:pt x="345" y="306"/>
                    </a:lnTo>
                    <a:lnTo>
                      <a:pt x="307" y="305"/>
                    </a:lnTo>
                    <a:lnTo>
                      <a:pt x="322" y="301"/>
                    </a:lnTo>
                    <a:lnTo>
                      <a:pt x="335" y="298"/>
                    </a:lnTo>
                    <a:lnTo>
                      <a:pt x="348" y="295"/>
                    </a:lnTo>
                    <a:lnTo>
                      <a:pt x="359" y="293"/>
                    </a:lnTo>
                    <a:lnTo>
                      <a:pt x="371" y="292"/>
                    </a:lnTo>
                    <a:lnTo>
                      <a:pt x="381" y="292"/>
                    </a:lnTo>
                    <a:lnTo>
                      <a:pt x="391" y="292"/>
                    </a:lnTo>
                    <a:lnTo>
                      <a:pt x="400" y="292"/>
                    </a:lnTo>
                    <a:lnTo>
                      <a:pt x="409" y="293"/>
                    </a:lnTo>
                    <a:lnTo>
                      <a:pt x="415" y="295"/>
                    </a:lnTo>
                    <a:lnTo>
                      <a:pt x="423" y="297"/>
                    </a:lnTo>
                    <a:lnTo>
                      <a:pt x="430" y="299"/>
                    </a:lnTo>
                    <a:lnTo>
                      <a:pt x="435" y="303"/>
                    </a:lnTo>
                    <a:lnTo>
                      <a:pt x="439" y="305"/>
                    </a:lnTo>
                    <a:lnTo>
                      <a:pt x="444" y="309"/>
                    </a:lnTo>
                    <a:lnTo>
                      <a:pt x="447" y="313"/>
                    </a:lnTo>
                    <a:lnTo>
                      <a:pt x="444" y="301"/>
                    </a:lnTo>
                    <a:lnTo>
                      <a:pt x="442" y="292"/>
                    </a:lnTo>
                    <a:lnTo>
                      <a:pt x="438" y="284"/>
                    </a:lnTo>
                    <a:lnTo>
                      <a:pt x="435" y="279"/>
                    </a:lnTo>
                    <a:lnTo>
                      <a:pt x="430" y="273"/>
                    </a:lnTo>
                    <a:lnTo>
                      <a:pt x="424" y="269"/>
                    </a:lnTo>
                    <a:lnTo>
                      <a:pt x="417" y="264"/>
                    </a:lnTo>
                    <a:lnTo>
                      <a:pt x="410" y="260"/>
                    </a:lnTo>
                    <a:lnTo>
                      <a:pt x="426" y="263"/>
                    </a:lnTo>
                    <a:lnTo>
                      <a:pt x="439" y="269"/>
                    </a:lnTo>
                    <a:lnTo>
                      <a:pt x="449" y="274"/>
                    </a:lnTo>
                    <a:lnTo>
                      <a:pt x="458" y="279"/>
                    </a:lnTo>
                    <a:lnTo>
                      <a:pt x="465" y="284"/>
                    </a:lnTo>
                    <a:lnTo>
                      <a:pt x="470" y="286"/>
                    </a:lnTo>
                    <a:lnTo>
                      <a:pt x="475" y="287"/>
                    </a:lnTo>
                    <a:lnTo>
                      <a:pt x="480" y="285"/>
                    </a:lnTo>
                    <a:lnTo>
                      <a:pt x="486" y="281"/>
                    </a:lnTo>
                    <a:lnTo>
                      <a:pt x="491" y="274"/>
                    </a:lnTo>
                    <a:lnTo>
                      <a:pt x="495" y="266"/>
                    </a:lnTo>
                    <a:lnTo>
                      <a:pt x="498" y="258"/>
                    </a:lnTo>
                    <a:lnTo>
                      <a:pt x="500" y="250"/>
                    </a:lnTo>
                    <a:lnTo>
                      <a:pt x="499" y="241"/>
                    </a:lnTo>
                    <a:lnTo>
                      <a:pt x="497" y="233"/>
                    </a:lnTo>
                    <a:lnTo>
                      <a:pt x="491" y="224"/>
                    </a:lnTo>
                    <a:lnTo>
                      <a:pt x="520" y="230"/>
                    </a:lnTo>
                    <a:lnTo>
                      <a:pt x="541" y="229"/>
                    </a:lnTo>
                    <a:lnTo>
                      <a:pt x="551" y="223"/>
                    </a:lnTo>
                    <a:lnTo>
                      <a:pt x="555" y="212"/>
                    </a:lnTo>
                    <a:lnTo>
                      <a:pt x="552" y="198"/>
                    </a:lnTo>
                    <a:lnTo>
                      <a:pt x="546" y="180"/>
                    </a:lnTo>
                    <a:lnTo>
                      <a:pt x="535" y="161"/>
                    </a:lnTo>
                    <a:lnTo>
                      <a:pt x="523" y="138"/>
                    </a:lnTo>
                    <a:lnTo>
                      <a:pt x="547" y="152"/>
                    </a:lnTo>
                    <a:lnTo>
                      <a:pt x="568" y="162"/>
                    </a:lnTo>
                    <a:lnTo>
                      <a:pt x="586" y="166"/>
                    </a:lnTo>
                    <a:lnTo>
                      <a:pt x="599" y="167"/>
                    </a:lnTo>
                    <a:lnTo>
                      <a:pt x="611" y="166"/>
                    </a:lnTo>
                    <a:lnTo>
                      <a:pt x="620" y="162"/>
                    </a:lnTo>
                    <a:lnTo>
                      <a:pt x="627" y="156"/>
                    </a:lnTo>
                    <a:lnTo>
                      <a:pt x="631" y="151"/>
                    </a:lnTo>
                    <a:lnTo>
                      <a:pt x="634" y="143"/>
                    </a:lnTo>
                    <a:lnTo>
                      <a:pt x="634" y="132"/>
                    </a:lnTo>
                    <a:lnTo>
                      <a:pt x="630" y="118"/>
                    </a:lnTo>
                    <a:lnTo>
                      <a:pt x="623" y="101"/>
                    </a:lnTo>
                    <a:lnTo>
                      <a:pt x="613" y="83"/>
                    </a:lnTo>
                    <a:lnTo>
                      <a:pt x="599" y="62"/>
                    </a:lnTo>
                    <a:lnTo>
                      <a:pt x="581" y="39"/>
                    </a:lnTo>
                    <a:lnTo>
                      <a:pt x="561" y="15"/>
                    </a:lnTo>
                    <a:lnTo>
                      <a:pt x="585" y="31"/>
                    </a:lnTo>
                    <a:lnTo>
                      <a:pt x="602" y="45"/>
                    </a:lnTo>
                    <a:lnTo>
                      <a:pt x="617" y="58"/>
                    </a:lnTo>
                    <a:lnTo>
                      <a:pt x="628" y="72"/>
                    </a:lnTo>
                    <a:lnTo>
                      <a:pt x="637" y="85"/>
                    </a:lnTo>
                    <a:lnTo>
                      <a:pt x="644" y="98"/>
                    </a:lnTo>
                    <a:lnTo>
                      <a:pt x="651" y="112"/>
                    </a:lnTo>
                    <a:lnTo>
                      <a:pt x="659" y="128"/>
                    </a:lnTo>
                    <a:lnTo>
                      <a:pt x="666" y="136"/>
                    </a:lnTo>
                    <a:lnTo>
                      <a:pt x="675" y="138"/>
                    </a:lnTo>
                    <a:lnTo>
                      <a:pt x="681" y="132"/>
                    </a:lnTo>
                    <a:lnTo>
                      <a:pt x="686" y="122"/>
                    </a:lnTo>
                    <a:lnTo>
                      <a:pt x="688" y="108"/>
                    </a:lnTo>
                    <a:lnTo>
                      <a:pt x="687" y="89"/>
                    </a:lnTo>
                    <a:lnTo>
                      <a:pt x="681" y="69"/>
                    </a:lnTo>
                    <a:lnTo>
                      <a:pt x="670" y="46"/>
                    </a:lnTo>
                    <a:lnTo>
                      <a:pt x="683" y="48"/>
                    </a:lnTo>
                    <a:lnTo>
                      <a:pt x="691" y="53"/>
                    </a:lnTo>
                    <a:lnTo>
                      <a:pt x="694" y="58"/>
                    </a:lnTo>
                    <a:lnTo>
                      <a:pt x="696" y="65"/>
                    </a:lnTo>
                    <a:lnTo>
                      <a:pt x="696" y="74"/>
                    </a:lnTo>
                    <a:lnTo>
                      <a:pt x="698" y="81"/>
                    </a:lnTo>
                    <a:lnTo>
                      <a:pt x="703" y="89"/>
                    </a:lnTo>
                    <a:lnTo>
                      <a:pt x="713" y="97"/>
                    </a:lnTo>
                    <a:lnTo>
                      <a:pt x="724" y="98"/>
                    </a:lnTo>
                    <a:lnTo>
                      <a:pt x="731" y="90"/>
                    </a:lnTo>
                    <a:lnTo>
                      <a:pt x="737" y="74"/>
                    </a:lnTo>
                    <a:lnTo>
                      <a:pt x="741" y="55"/>
                    </a:lnTo>
                    <a:lnTo>
                      <a:pt x="744" y="35"/>
                    </a:lnTo>
                    <a:lnTo>
                      <a:pt x="747" y="19"/>
                    </a:lnTo>
                    <a:lnTo>
                      <a:pt x="751" y="6"/>
                    </a:lnTo>
                    <a:lnTo>
                      <a:pt x="755" y="0"/>
                    </a:lnTo>
                    <a:lnTo>
                      <a:pt x="760" y="4"/>
                    </a:lnTo>
                    <a:lnTo>
                      <a:pt x="763" y="18"/>
                    </a:lnTo>
                    <a:lnTo>
                      <a:pt x="765" y="35"/>
                    </a:lnTo>
                    <a:lnTo>
                      <a:pt x="768" y="57"/>
                    </a:lnTo>
                    <a:lnTo>
                      <a:pt x="769" y="78"/>
                    </a:lnTo>
                    <a:lnTo>
                      <a:pt x="772" y="96"/>
                    </a:lnTo>
                    <a:lnTo>
                      <a:pt x="776" y="109"/>
                    </a:lnTo>
                    <a:lnTo>
                      <a:pt x="783" y="113"/>
                    </a:lnTo>
                    <a:lnTo>
                      <a:pt x="787" y="113"/>
                    </a:lnTo>
                    <a:lnTo>
                      <a:pt x="794" y="114"/>
                    </a:lnTo>
                    <a:lnTo>
                      <a:pt x="803" y="116"/>
                    </a:lnTo>
                    <a:lnTo>
                      <a:pt x="812" y="116"/>
                    </a:lnTo>
                    <a:lnTo>
                      <a:pt x="822" y="117"/>
                    </a:lnTo>
                    <a:lnTo>
                      <a:pt x="833" y="116"/>
                    </a:lnTo>
                    <a:lnTo>
                      <a:pt x="845" y="116"/>
                    </a:lnTo>
                    <a:lnTo>
                      <a:pt x="856" y="112"/>
                    </a:lnTo>
                    <a:lnTo>
                      <a:pt x="867" y="108"/>
                    </a:lnTo>
                    <a:lnTo>
                      <a:pt x="879" y="102"/>
                    </a:lnTo>
                    <a:lnTo>
                      <a:pt x="889" y="95"/>
                    </a:lnTo>
                    <a:lnTo>
                      <a:pt x="900" y="85"/>
                    </a:lnTo>
                    <a:lnTo>
                      <a:pt x="909" y="72"/>
                    </a:lnTo>
                    <a:lnTo>
                      <a:pt x="917" y="56"/>
                    </a:lnTo>
                    <a:lnTo>
                      <a:pt x="924" y="37"/>
                    </a:lnTo>
                    <a:lnTo>
                      <a:pt x="928" y="15"/>
                    </a:lnTo>
                    <a:lnTo>
                      <a:pt x="935" y="39"/>
                    </a:lnTo>
                    <a:lnTo>
                      <a:pt x="937" y="70"/>
                    </a:lnTo>
                    <a:lnTo>
                      <a:pt x="934" y="103"/>
                    </a:lnTo>
                    <a:lnTo>
                      <a:pt x="926" y="128"/>
                    </a:lnTo>
                    <a:lnTo>
                      <a:pt x="962" y="144"/>
                    </a:lnTo>
                    <a:lnTo>
                      <a:pt x="986" y="144"/>
                    </a:lnTo>
                    <a:lnTo>
                      <a:pt x="1000" y="136"/>
                    </a:lnTo>
                    <a:lnTo>
                      <a:pt x="1007" y="123"/>
                    </a:lnTo>
                    <a:lnTo>
                      <a:pt x="1012" y="110"/>
                    </a:lnTo>
                    <a:lnTo>
                      <a:pt x="1018" y="101"/>
                    </a:lnTo>
                    <a:lnTo>
                      <a:pt x="1029" y="102"/>
                    </a:lnTo>
                    <a:lnTo>
                      <a:pt x="1047" y="118"/>
                    </a:lnTo>
                    <a:lnTo>
                      <a:pt x="1056" y="130"/>
                    </a:lnTo>
                    <a:lnTo>
                      <a:pt x="1055" y="138"/>
                    </a:lnTo>
                    <a:lnTo>
                      <a:pt x="1048" y="142"/>
                    </a:lnTo>
                    <a:lnTo>
                      <a:pt x="1037" y="144"/>
                    </a:lnTo>
                    <a:lnTo>
                      <a:pt x="1025" y="147"/>
                    </a:lnTo>
                    <a:lnTo>
                      <a:pt x="1018" y="152"/>
                    </a:lnTo>
                    <a:lnTo>
                      <a:pt x="1015" y="158"/>
                    </a:lnTo>
                    <a:lnTo>
                      <a:pt x="1023" y="168"/>
                    </a:lnTo>
                    <a:lnTo>
                      <a:pt x="1047" y="185"/>
                    </a:lnTo>
                    <a:lnTo>
                      <a:pt x="1064" y="186"/>
                    </a:lnTo>
                    <a:lnTo>
                      <a:pt x="1074" y="176"/>
                    </a:lnTo>
                    <a:lnTo>
                      <a:pt x="1081" y="162"/>
                    </a:lnTo>
                    <a:lnTo>
                      <a:pt x="1088" y="146"/>
                    </a:lnTo>
                    <a:lnTo>
                      <a:pt x="1098" y="138"/>
                    </a:lnTo>
                    <a:lnTo>
                      <a:pt x="1112" y="140"/>
                    </a:lnTo>
                    <a:lnTo>
                      <a:pt x="1133" y="158"/>
                    </a:lnTo>
                    <a:lnTo>
                      <a:pt x="1143" y="173"/>
                    </a:lnTo>
                    <a:lnTo>
                      <a:pt x="1142" y="182"/>
                    </a:lnTo>
                    <a:lnTo>
                      <a:pt x="1133" y="186"/>
                    </a:lnTo>
                    <a:lnTo>
                      <a:pt x="1121" y="188"/>
                    </a:lnTo>
                    <a:lnTo>
                      <a:pt x="1107" y="190"/>
                    </a:lnTo>
                    <a:lnTo>
                      <a:pt x="1094" y="193"/>
                    </a:lnTo>
                    <a:lnTo>
                      <a:pt x="1086" y="200"/>
                    </a:lnTo>
                    <a:lnTo>
                      <a:pt x="1087" y="212"/>
                    </a:lnTo>
                    <a:lnTo>
                      <a:pt x="1094" y="224"/>
                    </a:lnTo>
                    <a:lnTo>
                      <a:pt x="1101" y="232"/>
                    </a:lnTo>
                    <a:lnTo>
                      <a:pt x="1110" y="237"/>
                    </a:lnTo>
                    <a:lnTo>
                      <a:pt x="1119" y="238"/>
                    </a:lnTo>
                    <a:lnTo>
                      <a:pt x="1128" y="237"/>
                    </a:lnTo>
                    <a:lnTo>
                      <a:pt x="1137" y="234"/>
                    </a:lnTo>
                    <a:lnTo>
                      <a:pt x="1145" y="232"/>
                    </a:lnTo>
                    <a:lnTo>
                      <a:pt x="1154" y="230"/>
                    </a:lnTo>
                    <a:lnTo>
                      <a:pt x="1148" y="240"/>
                    </a:lnTo>
                    <a:lnTo>
                      <a:pt x="1143" y="250"/>
                    </a:lnTo>
                    <a:lnTo>
                      <a:pt x="1143" y="260"/>
                    </a:lnTo>
                    <a:lnTo>
                      <a:pt x="1145" y="271"/>
                    </a:lnTo>
                    <a:lnTo>
                      <a:pt x="1151" y="281"/>
                    </a:lnTo>
                    <a:lnTo>
                      <a:pt x="1157" y="290"/>
                    </a:lnTo>
                    <a:lnTo>
                      <a:pt x="1166" y="298"/>
                    </a:lnTo>
                    <a:lnTo>
                      <a:pt x="1177" y="303"/>
                    </a:lnTo>
                  </a:path>
                </a:pathLst>
              </a:custGeom>
              <a:solidFill>
                <a:srgbClr val="CC0000"/>
              </a:solidFill>
              <a:ln w="12700" cap="rnd" cmpd="sng">
                <a:solidFill>
                  <a:schemeClr val="tx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03" name="Rectangle 5"/>
              <p:cNvSpPr>
                <a:spLocks noChangeAspect="1" noChangeArrowheads="1"/>
              </p:cNvSpPr>
              <p:nvPr/>
            </p:nvSpPr>
            <p:spPr bwMode="auto">
              <a:xfrm>
                <a:off x="2606" y="1989"/>
                <a:ext cx="125" cy="288"/>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endParaRPr lang="pt-BR" altLang="pt-BR" sz="2400" b="1">
                  <a:latin typeface="Courier New" pitchFamily="49" charset="0"/>
                </a:endParaRPr>
              </a:p>
            </p:txBody>
          </p:sp>
        </p:grpSp>
        <p:grpSp>
          <p:nvGrpSpPr>
            <p:cNvPr id="12" name="Group 6"/>
            <p:cNvGrpSpPr>
              <a:grpSpLocks/>
            </p:cNvGrpSpPr>
            <p:nvPr/>
          </p:nvGrpSpPr>
          <p:grpSpPr bwMode="auto">
            <a:xfrm>
              <a:off x="3889375" y="5146675"/>
              <a:ext cx="2241550" cy="1704975"/>
              <a:chOff x="2563" y="2929"/>
              <a:chExt cx="1412" cy="1074"/>
            </a:xfrm>
          </p:grpSpPr>
          <p:sp>
            <p:nvSpPr>
              <p:cNvPr id="282" name="Rectangle 7"/>
              <p:cNvSpPr>
                <a:spLocks noChangeAspect="1" noChangeArrowheads="1"/>
              </p:cNvSpPr>
              <p:nvPr/>
            </p:nvSpPr>
            <p:spPr bwMode="auto">
              <a:xfrm>
                <a:off x="3043" y="3426"/>
                <a:ext cx="932"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pt-BR">
                    <a:latin typeface="Arial" charset="0"/>
                  </a:rPr>
                  <a:t>Precursores </a:t>
                </a:r>
              </a:p>
              <a:p>
                <a:pPr algn="ctr" eaLnBrk="0" hangingPunct="0"/>
                <a:r>
                  <a:rPr lang="en-US" altLang="pt-BR">
                    <a:latin typeface="Arial" charset="0"/>
                  </a:rPr>
                  <a:t>de Erros</a:t>
                </a:r>
                <a:br>
                  <a:rPr lang="en-US" altLang="pt-BR">
                    <a:latin typeface="Arial" charset="0"/>
                  </a:rPr>
                </a:br>
                <a:endParaRPr lang="en-US" altLang="pt-BR">
                  <a:latin typeface="Arial" charset="0"/>
                </a:endParaRPr>
              </a:p>
            </p:txBody>
          </p:sp>
          <p:grpSp>
            <p:nvGrpSpPr>
              <p:cNvPr id="283" name="Group 8"/>
              <p:cNvGrpSpPr>
                <a:grpSpLocks noChangeAspect="1"/>
              </p:cNvGrpSpPr>
              <p:nvPr/>
            </p:nvGrpSpPr>
            <p:grpSpPr bwMode="auto">
              <a:xfrm>
                <a:off x="2563" y="2929"/>
                <a:ext cx="872" cy="760"/>
                <a:chOff x="2280" y="2166"/>
                <a:chExt cx="627" cy="629"/>
              </a:xfrm>
            </p:grpSpPr>
            <p:sp>
              <p:nvSpPr>
                <p:cNvPr id="284" name="Freeform 9"/>
                <p:cNvSpPr>
                  <a:spLocks noChangeAspect="1"/>
                </p:cNvSpPr>
                <p:nvPr/>
              </p:nvSpPr>
              <p:spPr bwMode="auto">
                <a:xfrm>
                  <a:off x="2280" y="2166"/>
                  <a:ext cx="627" cy="629"/>
                </a:xfrm>
                <a:custGeom>
                  <a:avLst/>
                  <a:gdLst>
                    <a:gd name="T0" fmla="*/ 1081 w 1252"/>
                    <a:gd name="T1" fmla="*/ 218 h 1259"/>
                    <a:gd name="T2" fmla="*/ 1067 w 1252"/>
                    <a:gd name="T3" fmla="*/ 233 h 1259"/>
                    <a:gd name="T4" fmla="*/ 1040 w 1252"/>
                    <a:gd name="T5" fmla="*/ 241 h 1259"/>
                    <a:gd name="T6" fmla="*/ 1012 w 1252"/>
                    <a:gd name="T7" fmla="*/ 253 h 1259"/>
                    <a:gd name="T8" fmla="*/ 979 w 1252"/>
                    <a:gd name="T9" fmla="*/ 267 h 1259"/>
                    <a:gd name="T10" fmla="*/ 947 w 1252"/>
                    <a:gd name="T11" fmla="*/ 280 h 1259"/>
                    <a:gd name="T12" fmla="*/ 975 w 1252"/>
                    <a:gd name="T13" fmla="*/ 283 h 1259"/>
                    <a:gd name="T14" fmla="*/ 1043 w 1252"/>
                    <a:gd name="T15" fmla="*/ 288 h 1259"/>
                    <a:gd name="T16" fmla="*/ 1127 w 1252"/>
                    <a:gd name="T17" fmla="*/ 295 h 1259"/>
                    <a:gd name="T18" fmla="*/ 1203 w 1252"/>
                    <a:gd name="T19" fmla="*/ 302 h 1259"/>
                    <a:gd name="T20" fmla="*/ 1249 w 1252"/>
                    <a:gd name="T21" fmla="*/ 307 h 1259"/>
                    <a:gd name="T22" fmla="*/ 774 w 1252"/>
                    <a:gd name="T23" fmla="*/ 451 h 1259"/>
                    <a:gd name="T24" fmla="*/ 766 w 1252"/>
                    <a:gd name="T25" fmla="*/ 513 h 1259"/>
                    <a:gd name="T26" fmla="*/ 1153 w 1252"/>
                    <a:gd name="T27" fmla="*/ 639 h 1259"/>
                    <a:gd name="T28" fmla="*/ 1130 w 1252"/>
                    <a:gd name="T29" fmla="*/ 755 h 1259"/>
                    <a:gd name="T30" fmla="*/ 1110 w 1252"/>
                    <a:gd name="T31" fmla="*/ 864 h 1259"/>
                    <a:gd name="T32" fmla="*/ 1102 w 1252"/>
                    <a:gd name="T33" fmla="*/ 881 h 1259"/>
                    <a:gd name="T34" fmla="*/ 751 w 1252"/>
                    <a:gd name="T35" fmla="*/ 708 h 1259"/>
                    <a:gd name="T36" fmla="*/ 728 w 1252"/>
                    <a:gd name="T37" fmla="*/ 910 h 1259"/>
                    <a:gd name="T38" fmla="*/ 709 w 1252"/>
                    <a:gd name="T39" fmla="*/ 1144 h 1259"/>
                    <a:gd name="T40" fmla="*/ 695 w 1252"/>
                    <a:gd name="T41" fmla="*/ 1216 h 1259"/>
                    <a:gd name="T42" fmla="*/ 665 w 1252"/>
                    <a:gd name="T43" fmla="*/ 1238 h 1259"/>
                    <a:gd name="T44" fmla="*/ 633 w 1252"/>
                    <a:gd name="T45" fmla="*/ 1254 h 1259"/>
                    <a:gd name="T46" fmla="*/ 537 w 1252"/>
                    <a:gd name="T47" fmla="*/ 1231 h 1259"/>
                    <a:gd name="T48" fmla="*/ 510 w 1252"/>
                    <a:gd name="T49" fmla="*/ 1018 h 1259"/>
                    <a:gd name="T50" fmla="*/ 482 w 1252"/>
                    <a:gd name="T51" fmla="*/ 799 h 1259"/>
                    <a:gd name="T52" fmla="*/ 222 w 1252"/>
                    <a:gd name="T53" fmla="*/ 1109 h 1259"/>
                    <a:gd name="T54" fmla="*/ 207 w 1252"/>
                    <a:gd name="T55" fmla="*/ 1127 h 1259"/>
                    <a:gd name="T56" fmla="*/ 192 w 1252"/>
                    <a:gd name="T57" fmla="*/ 1144 h 1259"/>
                    <a:gd name="T58" fmla="*/ 456 w 1252"/>
                    <a:gd name="T59" fmla="*/ 567 h 1259"/>
                    <a:gd name="T60" fmla="*/ 449 w 1252"/>
                    <a:gd name="T61" fmla="*/ 521 h 1259"/>
                    <a:gd name="T62" fmla="*/ 81 w 1252"/>
                    <a:gd name="T63" fmla="*/ 766 h 1259"/>
                    <a:gd name="T64" fmla="*/ 37 w 1252"/>
                    <a:gd name="T65" fmla="*/ 627 h 1259"/>
                    <a:gd name="T66" fmla="*/ 3 w 1252"/>
                    <a:gd name="T67" fmla="*/ 489 h 1259"/>
                    <a:gd name="T68" fmla="*/ 18 w 1252"/>
                    <a:gd name="T69" fmla="*/ 466 h 1259"/>
                    <a:gd name="T70" fmla="*/ 97 w 1252"/>
                    <a:gd name="T71" fmla="*/ 442 h 1259"/>
                    <a:gd name="T72" fmla="*/ 176 w 1252"/>
                    <a:gd name="T73" fmla="*/ 418 h 1259"/>
                    <a:gd name="T74" fmla="*/ 150 w 1252"/>
                    <a:gd name="T75" fmla="*/ 414 h 1259"/>
                    <a:gd name="T76" fmla="*/ 124 w 1252"/>
                    <a:gd name="T77" fmla="*/ 412 h 1259"/>
                    <a:gd name="T78" fmla="*/ 112 w 1252"/>
                    <a:gd name="T79" fmla="*/ 343 h 1259"/>
                    <a:gd name="T80" fmla="*/ 114 w 1252"/>
                    <a:gd name="T81" fmla="*/ 190 h 1259"/>
                    <a:gd name="T82" fmla="*/ 415 w 1252"/>
                    <a:gd name="T83" fmla="*/ 195 h 1259"/>
                    <a:gd name="T84" fmla="*/ 407 w 1252"/>
                    <a:gd name="T85" fmla="*/ 165 h 1259"/>
                    <a:gd name="T86" fmla="*/ 433 w 1252"/>
                    <a:gd name="T87" fmla="*/ 154 h 1259"/>
                    <a:gd name="T88" fmla="*/ 479 w 1252"/>
                    <a:gd name="T89" fmla="*/ 139 h 1259"/>
                    <a:gd name="T90" fmla="*/ 531 w 1252"/>
                    <a:gd name="T91" fmla="*/ 125 h 1259"/>
                    <a:gd name="T92" fmla="*/ 573 w 1252"/>
                    <a:gd name="T93" fmla="*/ 116 h 1259"/>
                    <a:gd name="T94" fmla="*/ 590 w 1252"/>
                    <a:gd name="T95" fmla="*/ 111 h 1259"/>
                    <a:gd name="T96" fmla="*/ 793 w 1252"/>
                    <a:gd name="T97" fmla="*/ 139 h 1259"/>
                    <a:gd name="T98" fmla="*/ 803 w 1252"/>
                    <a:gd name="T99" fmla="*/ 152 h 1259"/>
                    <a:gd name="T100" fmla="*/ 817 w 1252"/>
                    <a:gd name="T101" fmla="*/ 166 h 1259"/>
                    <a:gd name="T102" fmla="*/ 840 w 1252"/>
                    <a:gd name="T103" fmla="*/ 151 h 1259"/>
                    <a:gd name="T104" fmla="*/ 895 w 1252"/>
                    <a:gd name="T105" fmla="*/ 113 h 1259"/>
                    <a:gd name="T106" fmla="*/ 964 w 1252"/>
                    <a:gd name="T107" fmla="*/ 67 h 1259"/>
                    <a:gd name="T108" fmla="*/ 1029 w 1252"/>
                    <a:gd name="T109" fmla="*/ 26 h 1259"/>
                    <a:gd name="T110" fmla="*/ 1067 w 1252"/>
                    <a:gd name="T111"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9">
                      <a:moveTo>
                        <a:pt x="1070" y="0"/>
                      </a:moveTo>
                      <a:lnTo>
                        <a:pt x="1078" y="208"/>
                      </a:lnTo>
                      <a:lnTo>
                        <a:pt x="1081" y="218"/>
                      </a:lnTo>
                      <a:lnTo>
                        <a:pt x="1080" y="226"/>
                      </a:lnTo>
                      <a:lnTo>
                        <a:pt x="1074" y="231"/>
                      </a:lnTo>
                      <a:lnTo>
                        <a:pt x="1067" y="233"/>
                      </a:lnTo>
                      <a:lnTo>
                        <a:pt x="1058" y="235"/>
                      </a:lnTo>
                      <a:lnTo>
                        <a:pt x="1048" y="238"/>
                      </a:lnTo>
                      <a:lnTo>
                        <a:pt x="1040" y="241"/>
                      </a:lnTo>
                      <a:lnTo>
                        <a:pt x="1034" y="246"/>
                      </a:lnTo>
                      <a:lnTo>
                        <a:pt x="1023" y="249"/>
                      </a:lnTo>
                      <a:lnTo>
                        <a:pt x="1012" y="253"/>
                      </a:lnTo>
                      <a:lnTo>
                        <a:pt x="1001" y="257"/>
                      </a:lnTo>
                      <a:lnTo>
                        <a:pt x="991" y="262"/>
                      </a:lnTo>
                      <a:lnTo>
                        <a:pt x="979" y="267"/>
                      </a:lnTo>
                      <a:lnTo>
                        <a:pt x="969" y="271"/>
                      </a:lnTo>
                      <a:lnTo>
                        <a:pt x="957" y="276"/>
                      </a:lnTo>
                      <a:lnTo>
                        <a:pt x="947" y="280"/>
                      </a:lnTo>
                      <a:lnTo>
                        <a:pt x="951" y="280"/>
                      </a:lnTo>
                      <a:lnTo>
                        <a:pt x="960" y="282"/>
                      </a:lnTo>
                      <a:lnTo>
                        <a:pt x="975" y="283"/>
                      </a:lnTo>
                      <a:lnTo>
                        <a:pt x="994" y="284"/>
                      </a:lnTo>
                      <a:lnTo>
                        <a:pt x="1017" y="286"/>
                      </a:lnTo>
                      <a:lnTo>
                        <a:pt x="1043" y="288"/>
                      </a:lnTo>
                      <a:lnTo>
                        <a:pt x="1070" y="290"/>
                      </a:lnTo>
                      <a:lnTo>
                        <a:pt x="1098" y="292"/>
                      </a:lnTo>
                      <a:lnTo>
                        <a:pt x="1127" y="295"/>
                      </a:lnTo>
                      <a:lnTo>
                        <a:pt x="1155" y="298"/>
                      </a:lnTo>
                      <a:lnTo>
                        <a:pt x="1180" y="300"/>
                      </a:lnTo>
                      <a:lnTo>
                        <a:pt x="1203" y="302"/>
                      </a:lnTo>
                      <a:lnTo>
                        <a:pt x="1222" y="303"/>
                      </a:lnTo>
                      <a:lnTo>
                        <a:pt x="1239" y="306"/>
                      </a:lnTo>
                      <a:lnTo>
                        <a:pt x="1249" y="307"/>
                      </a:lnTo>
                      <a:lnTo>
                        <a:pt x="1252" y="308"/>
                      </a:lnTo>
                      <a:lnTo>
                        <a:pt x="1235" y="535"/>
                      </a:lnTo>
                      <a:lnTo>
                        <a:pt x="774" y="451"/>
                      </a:lnTo>
                      <a:lnTo>
                        <a:pt x="772" y="472"/>
                      </a:lnTo>
                      <a:lnTo>
                        <a:pt x="769" y="494"/>
                      </a:lnTo>
                      <a:lnTo>
                        <a:pt x="766" y="513"/>
                      </a:lnTo>
                      <a:lnTo>
                        <a:pt x="767" y="533"/>
                      </a:lnTo>
                      <a:lnTo>
                        <a:pt x="1158" y="623"/>
                      </a:lnTo>
                      <a:lnTo>
                        <a:pt x="1153" y="639"/>
                      </a:lnTo>
                      <a:lnTo>
                        <a:pt x="1148" y="670"/>
                      </a:lnTo>
                      <a:lnTo>
                        <a:pt x="1138" y="710"/>
                      </a:lnTo>
                      <a:lnTo>
                        <a:pt x="1130" y="755"/>
                      </a:lnTo>
                      <a:lnTo>
                        <a:pt x="1121" y="800"/>
                      </a:lnTo>
                      <a:lnTo>
                        <a:pt x="1114" y="837"/>
                      </a:lnTo>
                      <a:lnTo>
                        <a:pt x="1110" y="864"/>
                      </a:lnTo>
                      <a:lnTo>
                        <a:pt x="1107" y="874"/>
                      </a:lnTo>
                      <a:lnTo>
                        <a:pt x="1105" y="877"/>
                      </a:lnTo>
                      <a:lnTo>
                        <a:pt x="1102" y="881"/>
                      </a:lnTo>
                      <a:lnTo>
                        <a:pt x="1098" y="885"/>
                      </a:lnTo>
                      <a:lnTo>
                        <a:pt x="1095" y="889"/>
                      </a:lnTo>
                      <a:lnTo>
                        <a:pt x="751" y="708"/>
                      </a:lnTo>
                      <a:lnTo>
                        <a:pt x="744" y="759"/>
                      </a:lnTo>
                      <a:lnTo>
                        <a:pt x="736" y="828"/>
                      </a:lnTo>
                      <a:lnTo>
                        <a:pt x="728" y="910"/>
                      </a:lnTo>
                      <a:lnTo>
                        <a:pt x="721" y="995"/>
                      </a:lnTo>
                      <a:lnTo>
                        <a:pt x="714" y="1076"/>
                      </a:lnTo>
                      <a:lnTo>
                        <a:pt x="709" y="1144"/>
                      </a:lnTo>
                      <a:lnTo>
                        <a:pt x="705" y="1190"/>
                      </a:lnTo>
                      <a:lnTo>
                        <a:pt x="704" y="1207"/>
                      </a:lnTo>
                      <a:lnTo>
                        <a:pt x="695" y="1216"/>
                      </a:lnTo>
                      <a:lnTo>
                        <a:pt x="686" y="1224"/>
                      </a:lnTo>
                      <a:lnTo>
                        <a:pt x="675" y="1231"/>
                      </a:lnTo>
                      <a:lnTo>
                        <a:pt x="665" y="1238"/>
                      </a:lnTo>
                      <a:lnTo>
                        <a:pt x="654" y="1244"/>
                      </a:lnTo>
                      <a:lnTo>
                        <a:pt x="644" y="1249"/>
                      </a:lnTo>
                      <a:lnTo>
                        <a:pt x="633" y="1254"/>
                      </a:lnTo>
                      <a:lnTo>
                        <a:pt x="622" y="1259"/>
                      </a:lnTo>
                      <a:lnTo>
                        <a:pt x="539" y="1251"/>
                      </a:lnTo>
                      <a:lnTo>
                        <a:pt x="537" y="1231"/>
                      </a:lnTo>
                      <a:lnTo>
                        <a:pt x="530" y="1178"/>
                      </a:lnTo>
                      <a:lnTo>
                        <a:pt x="521" y="1103"/>
                      </a:lnTo>
                      <a:lnTo>
                        <a:pt x="510" y="1018"/>
                      </a:lnTo>
                      <a:lnTo>
                        <a:pt x="499" y="932"/>
                      </a:lnTo>
                      <a:lnTo>
                        <a:pt x="490" y="854"/>
                      </a:lnTo>
                      <a:lnTo>
                        <a:pt x="482" y="799"/>
                      </a:lnTo>
                      <a:lnTo>
                        <a:pt x="477" y="775"/>
                      </a:lnTo>
                      <a:lnTo>
                        <a:pt x="229" y="1104"/>
                      </a:lnTo>
                      <a:lnTo>
                        <a:pt x="222" y="1109"/>
                      </a:lnTo>
                      <a:lnTo>
                        <a:pt x="218" y="1115"/>
                      </a:lnTo>
                      <a:lnTo>
                        <a:pt x="212" y="1121"/>
                      </a:lnTo>
                      <a:lnTo>
                        <a:pt x="207" y="1127"/>
                      </a:lnTo>
                      <a:lnTo>
                        <a:pt x="203" y="1133"/>
                      </a:lnTo>
                      <a:lnTo>
                        <a:pt x="197" y="1139"/>
                      </a:lnTo>
                      <a:lnTo>
                        <a:pt x="192" y="1144"/>
                      </a:lnTo>
                      <a:lnTo>
                        <a:pt x="185" y="1146"/>
                      </a:lnTo>
                      <a:lnTo>
                        <a:pt x="99" y="861"/>
                      </a:lnTo>
                      <a:lnTo>
                        <a:pt x="456" y="567"/>
                      </a:lnTo>
                      <a:lnTo>
                        <a:pt x="455" y="551"/>
                      </a:lnTo>
                      <a:lnTo>
                        <a:pt x="453" y="536"/>
                      </a:lnTo>
                      <a:lnTo>
                        <a:pt x="449" y="521"/>
                      </a:lnTo>
                      <a:lnTo>
                        <a:pt x="446" y="506"/>
                      </a:lnTo>
                      <a:lnTo>
                        <a:pt x="91" y="779"/>
                      </a:lnTo>
                      <a:lnTo>
                        <a:pt x="81" y="766"/>
                      </a:lnTo>
                      <a:lnTo>
                        <a:pt x="68" y="731"/>
                      </a:lnTo>
                      <a:lnTo>
                        <a:pt x="53" y="683"/>
                      </a:lnTo>
                      <a:lnTo>
                        <a:pt x="37" y="627"/>
                      </a:lnTo>
                      <a:lnTo>
                        <a:pt x="23" y="572"/>
                      </a:lnTo>
                      <a:lnTo>
                        <a:pt x="12" y="524"/>
                      </a:lnTo>
                      <a:lnTo>
                        <a:pt x="3" y="489"/>
                      </a:lnTo>
                      <a:lnTo>
                        <a:pt x="0" y="476"/>
                      </a:lnTo>
                      <a:lnTo>
                        <a:pt x="3" y="472"/>
                      </a:lnTo>
                      <a:lnTo>
                        <a:pt x="18" y="466"/>
                      </a:lnTo>
                      <a:lnTo>
                        <a:pt x="40" y="458"/>
                      </a:lnTo>
                      <a:lnTo>
                        <a:pt x="68" y="450"/>
                      </a:lnTo>
                      <a:lnTo>
                        <a:pt x="97" y="442"/>
                      </a:lnTo>
                      <a:lnTo>
                        <a:pt x="127" y="433"/>
                      </a:lnTo>
                      <a:lnTo>
                        <a:pt x="154" y="424"/>
                      </a:lnTo>
                      <a:lnTo>
                        <a:pt x="176" y="418"/>
                      </a:lnTo>
                      <a:lnTo>
                        <a:pt x="167" y="415"/>
                      </a:lnTo>
                      <a:lnTo>
                        <a:pt x="159" y="414"/>
                      </a:lnTo>
                      <a:lnTo>
                        <a:pt x="150" y="414"/>
                      </a:lnTo>
                      <a:lnTo>
                        <a:pt x="141" y="414"/>
                      </a:lnTo>
                      <a:lnTo>
                        <a:pt x="132" y="413"/>
                      </a:lnTo>
                      <a:lnTo>
                        <a:pt x="124" y="412"/>
                      </a:lnTo>
                      <a:lnTo>
                        <a:pt x="118" y="408"/>
                      </a:lnTo>
                      <a:lnTo>
                        <a:pt x="112" y="404"/>
                      </a:lnTo>
                      <a:lnTo>
                        <a:pt x="112" y="343"/>
                      </a:lnTo>
                      <a:lnTo>
                        <a:pt x="113" y="272"/>
                      </a:lnTo>
                      <a:lnTo>
                        <a:pt x="114" y="215"/>
                      </a:lnTo>
                      <a:lnTo>
                        <a:pt x="114" y="190"/>
                      </a:lnTo>
                      <a:lnTo>
                        <a:pt x="414" y="222"/>
                      </a:lnTo>
                      <a:lnTo>
                        <a:pt x="416" y="208"/>
                      </a:lnTo>
                      <a:lnTo>
                        <a:pt x="415" y="195"/>
                      </a:lnTo>
                      <a:lnTo>
                        <a:pt x="410" y="181"/>
                      </a:lnTo>
                      <a:lnTo>
                        <a:pt x="406" y="169"/>
                      </a:lnTo>
                      <a:lnTo>
                        <a:pt x="407" y="165"/>
                      </a:lnTo>
                      <a:lnTo>
                        <a:pt x="412" y="162"/>
                      </a:lnTo>
                      <a:lnTo>
                        <a:pt x="422" y="158"/>
                      </a:lnTo>
                      <a:lnTo>
                        <a:pt x="433" y="154"/>
                      </a:lnTo>
                      <a:lnTo>
                        <a:pt x="447" y="149"/>
                      </a:lnTo>
                      <a:lnTo>
                        <a:pt x="463" y="143"/>
                      </a:lnTo>
                      <a:lnTo>
                        <a:pt x="479" y="139"/>
                      </a:lnTo>
                      <a:lnTo>
                        <a:pt x="497" y="134"/>
                      </a:lnTo>
                      <a:lnTo>
                        <a:pt x="514" y="129"/>
                      </a:lnTo>
                      <a:lnTo>
                        <a:pt x="531" y="125"/>
                      </a:lnTo>
                      <a:lnTo>
                        <a:pt x="546" y="121"/>
                      </a:lnTo>
                      <a:lnTo>
                        <a:pt x="561" y="118"/>
                      </a:lnTo>
                      <a:lnTo>
                        <a:pt x="573" y="116"/>
                      </a:lnTo>
                      <a:lnTo>
                        <a:pt x="582" y="113"/>
                      </a:lnTo>
                      <a:lnTo>
                        <a:pt x="588" y="111"/>
                      </a:lnTo>
                      <a:lnTo>
                        <a:pt x="590" y="111"/>
                      </a:lnTo>
                      <a:lnTo>
                        <a:pt x="780" y="140"/>
                      </a:lnTo>
                      <a:lnTo>
                        <a:pt x="787" y="137"/>
                      </a:lnTo>
                      <a:lnTo>
                        <a:pt x="793" y="139"/>
                      </a:lnTo>
                      <a:lnTo>
                        <a:pt x="797" y="142"/>
                      </a:lnTo>
                      <a:lnTo>
                        <a:pt x="801" y="147"/>
                      </a:lnTo>
                      <a:lnTo>
                        <a:pt x="803" y="152"/>
                      </a:lnTo>
                      <a:lnTo>
                        <a:pt x="807" y="157"/>
                      </a:lnTo>
                      <a:lnTo>
                        <a:pt x="811" y="163"/>
                      </a:lnTo>
                      <a:lnTo>
                        <a:pt x="817" y="166"/>
                      </a:lnTo>
                      <a:lnTo>
                        <a:pt x="819" y="164"/>
                      </a:lnTo>
                      <a:lnTo>
                        <a:pt x="827" y="159"/>
                      </a:lnTo>
                      <a:lnTo>
                        <a:pt x="840" y="151"/>
                      </a:lnTo>
                      <a:lnTo>
                        <a:pt x="856" y="140"/>
                      </a:lnTo>
                      <a:lnTo>
                        <a:pt x="875" y="127"/>
                      </a:lnTo>
                      <a:lnTo>
                        <a:pt x="895" y="113"/>
                      </a:lnTo>
                      <a:lnTo>
                        <a:pt x="918" y="98"/>
                      </a:lnTo>
                      <a:lnTo>
                        <a:pt x="941" y="82"/>
                      </a:lnTo>
                      <a:lnTo>
                        <a:pt x="964" y="67"/>
                      </a:lnTo>
                      <a:lnTo>
                        <a:pt x="987" y="52"/>
                      </a:lnTo>
                      <a:lnTo>
                        <a:pt x="1009" y="38"/>
                      </a:lnTo>
                      <a:lnTo>
                        <a:pt x="1029" y="26"/>
                      </a:lnTo>
                      <a:lnTo>
                        <a:pt x="1045" y="15"/>
                      </a:lnTo>
                      <a:lnTo>
                        <a:pt x="1058" y="7"/>
                      </a:lnTo>
                      <a:lnTo>
                        <a:pt x="1067" y="1"/>
                      </a:lnTo>
                      <a:lnTo>
                        <a:pt x="107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grpSp>
              <p:nvGrpSpPr>
                <p:cNvPr id="285" name="Group 10"/>
                <p:cNvGrpSpPr>
                  <a:grpSpLocks noChangeAspect="1"/>
                </p:cNvGrpSpPr>
                <p:nvPr/>
              </p:nvGrpSpPr>
              <p:grpSpPr bwMode="auto">
                <a:xfrm>
                  <a:off x="2294" y="2181"/>
                  <a:ext cx="601" cy="604"/>
                  <a:chOff x="2294" y="2181"/>
                  <a:chExt cx="601" cy="604"/>
                </a:xfrm>
              </p:grpSpPr>
              <p:sp>
                <p:nvSpPr>
                  <p:cNvPr id="286" name="Freeform 11"/>
                  <p:cNvSpPr>
                    <a:spLocks noChangeAspect="1"/>
                  </p:cNvSpPr>
                  <p:nvPr/>
                </p:nvSpPr>
                <p:spPr bwMode="auto">
                  <a:xfrm>
                    <a:off x="2618" y="2756"/>
                    <a:ext cx="5" cy="4"/>
                  </a:xfrm>
                  <a:custGeom>
                    <a:avLst/>
                    <a:gdLst>
                      <a:gd name="T0" fmla="*/ 0 w 9"/>
                      <a:gd name="T1" fmla="*/ 8 h 8"/>
                      <a:gd name="T2" fmla="*/ 2 w 9"/>
                      <a:gd name="T3" fmla="*/ 5 h 8"/>
                      <a:gd name="T4" fmla="*/ 5 w 9"/>
                      <a:gd name="T5" fmla="*/ 3 h 8"/>
                      <a:gd name="T6" fmla="*/ 6 w 9"/>
                      <a:gd name="T7" fmla="*/ 2 h 8"/>
                      <a:gd name="T8" fmla="*/ 8 w 9"/>
                      <a:gd name="T9" fmla="*/ 0 h 8"/>
                      <a:gd name="T10" fmla="*/ 9 w 9"/>
                      <a:gd name="T11" fmla="*/ 0 h 8"/>
                      <a:gd name="T12" fmla="*/ 9 w 9"/>
                      <a:gd name="T13" fmla="*/ 0 h 8"/>
                      <a:gd name="T14" fmla="*/ 9 w 9"/>
                      <a:gd name="T15" fmla="*/ 0 h 8"/>
                      <a:gd name="T16" fmla="*/ 9 w 9"/>
                      <a:gd name="T17" fmla="*/ 0 h 8"/>
                      <a:gd name="T18" fmla="*/ 7 w 9"/>
                      <a:gd name="T19" fmla="*/ 2 h 8"/>
                      <a:gd name="T20" fmla="*/ 5 w 9"/>
                      <a:gd name="T21" fmla="*/ 3 h 8"/>
                      <a:gd name="T22" fmla="*/ 2 w 9"/>
                      <a:gd name="T23" fmla="*/ 5 h 8"/>
                      <a:gd name="T24" fmla="*/ 0 w 9"/>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0" y="8"/>
                        </a:moveTo>
                        <a:lnTo>
                          <a:pt x="2" y="5"/>
                        </a:lnTo>
                        <a:lnTo>
                          <a:pt x="5" y="3"/>
                        </a:lnTo>
                        <a:lnTo>
                          <a:pt x="6" y="2"/>
                        </a:lnTo>
                        <a:lnTo>
                          <a:pt x="8" y="0"/>
                        </a:lnTo>
                        <a:lnTo>
                          <a:pt x="9" y="0"/>
                        </a:lnTo>
                        <a:lnTo>
                          <a:pt x="9" y="0"/>
                        </a:lnTo>
                        <a:lnTo>
                          <a:pt x="9" y="0"/>
                        </a:lnTo>
                        <a:lnTo>
                          <a:pt x="9" y="0"/>
                        </a:lnTo>
                        <a:lnTo>
                          <a:pt x="7" y="2"/>
                        </a:lnTo>
                        <a:lnTo>
                          <a:pt x="5" y="3"/>
                        </a:lnTo>
                        <a:lnTo>
                          <a:pt x="2" y="5"/>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87" name="Freeform 12"/>
                  <p:cNvSpPr>
                    <a:spLocks noChangeAspect="1"/>
                  </p:cNvSpPr>
                  <p:nvPr/>
                </p:nvSpPr>
                <p:spPr bwMode="auto">
                  <a:xfrm>
                    <a:off x="2678" y="2181"/>
                    <a:ext cx="133" cy="123"/>
                  </a:xfrm>
                  <a:custGeom>
                    <a:avLst/>
                    <a:gdLst>
                      <a:gd name="T0" fmla="*/ 265 w 265"/>
                      <a:gd name="T1" fmla="*/ 185 h 246"/>
                      <a:gd name="T2" fmla="*/ 114 w 265"/>
                      <a:gd name="T3" fmla="*/ 246 h 246"/>
                      <a:gd name="T4" fmla="*/ 0 w 265"/>
                      <a:gd name="T5" fmla="*/ 237 h 246"/>
                      <a:gd name="T6" fmla="*/ 2 w 265"/>
                      <a:gd name="T7" fmla="*/ 171 h 246"/>
                      <a:gd name="T8" fmla="*/ 18 w 265"/>
                      <a:gd name="T9" fmla="*/ 159 h 246"/>
                      <a:gd name="T10" fmla="*/ 33 w 265"/>
                      <a:gd name="T11" fmla="*/ 149 h 246"/>
                      <a:gd name="T12" fmla="*/ 50 w 265"/>
                      <a:gd name="T13" fmla="*/ 137 h 246"/>
                      <a:gd name="T14" fmla="*/ 66 w 265"/>
                      <a:gd name="T15" fmla="*/ 127 h 246"/>
                      <a:gd name="T16" fmla="*/ 82 w 265"/>
                      <a:gd name="T17" fmla="*/ 116 h 246"/>
                      <a:gd name="T18" fmla="*/ 98 w 265"/>
                      <a:gd name="T19" fmla="*/ 105 h 246"/>
                      <a:gd name="T20" fmla="*/ 113 w 265"/>
                      <a:gd name="T21" fmla="*/ 95 h 246"/>
                      <a:gd name="T22" fmla="*/ 129 w 265"/>
                      <a:gd name="T23" fmla="*/ 83 h 246"/>
                      <a:gd name="T24" fmla="*/ 145 w 265"/>
                      <a:gd name="T25" fmla="*/ 73 h 246"/>
                      <a:gd name="T26" fmla="*/ 161 w 265"/>
                      <a:gd name="T27" fmla="*/ 63 h 246"/>
                      <a:gd name="T28" fmla="*/ 177 w 265"/>
                      <a:gd name="T29" fmla="*/ 52 h 246"/>
                      <a:gd name="T30" fmla="*/ 194 w 265"/>
                      <a:gd name="T31" fmla="*/ 42 h 246"/>
                      <a:gd name="T32" fmla="*/ 210 w 265"/>
                      <a:gd name="T33" fmla="*/ 31 h 246"/>
                      <a:gd name="T34" fmla="*/ 226 w 265"/>
                      <a:gd name="T35" fmla="*/ 21 h 246"/>
                      <a:gd name="T36" fmla="*/ 242 w 265"/>
                      <a:gd name="T37" fmla="*/ 11 h 246"/>
                      <a:gd name="T38" fmla="*/ 258 w 265"/>
                      <a:gd name="T39" fmla="*/ 0 h 246"/>
                      <a:gd name="T40" fmla="*/ 262 w 265"/>
                      <a:gd name="T41" fmla="*/ 45 h 246"/>
                      <a:gd name="T42" fmla="*/ 263 w 265"/>
                      <a:gd name="T43" fmla="*/ 91 h 246"/>
                      <a:gd name="T44" fmla="*/ 263 w 265"/>
                      <a:gd name="T45" fmla="*/ 139 h 246"/>
                      <a:gd name="T46" fmla="*/ 265 w 265"/>
                      <a:gd name="T47" fmla="*/ 18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 h="246">
                        <a:moveTo>
                          <a:pt x="265" y="185"/>
                        </a:moveTo>
                        <a:lnTo>
                          <a:pt x="114" y="246"/>
                        </a:lnTo>
                        <a:lnTo>
                          <a:pt x="0" y="237"/>
                        </a:lnTo>
                        <a:lnTo>
                          <a:pt x="2" y="171"/>
                        </a:lnTo>
                        <a:lnTo>
                          <a:pt x="18" y="159"/>
                        </a:lnTo>
                        <a:lnTo>
                          <a:pt x="33" y="149"/>
                        </a:lnTo>
                        <a:lnTo>
                          <a:pt x="50" y="137"/>
                        </a:lnTo>
                        <a:lnTo>
                          <a:pt x="66" y="127"/>
                        </a:lnTo>
                        <a:lnTo>
                          <a:pt x="82" y="116"/>
                        </a:lnTo>
                        <a:lnTo>
                          <a:pt x="98" y="105"/>
                        </a:lnTo>
                        <a:lnTo>
                          <a:pt x="113" y="95"/>
                        </a:lnTo>
                        <a:lnTo>
                          <a:pt x="129" y="83"/>
                        </a:lnTo>
                        <a:lnTo>
                          <a:pt x="145" y="73"/>
                        </a:lnTo>
                        <a:lnTo>
                          <a:pt x="161" y="63"/>
                        </a:lnTo>
                        <a:lnTo>
                          <a:pt x="177" y="52"/>
                        </a:lnTo>
                        <a:lnTo>
                          <a:pt x="194" y="42"/>
                        </a:lnTo>
                        <a:lnTo>
                          <a:pt x="210" y="31"/>
                        </a:lnTo>
                        <a:lnTo>
                          <a:pt x="226" y="21"/>
                        </a:lnTo>
                        <a:lnTo>
                          <a:pt x="242" y="11"/>
                        </a:lnTo>
                        <a:lnTo>
                          <a:pt x="258" y="0"/>
                        </a:lnTo>
                        <a:lnTo>
                          <a:pt x="262" y="45"/>
                        </a:lnTo>
                        <a:lnTo>
                          <a:pt x="263" y="91"/>
                        </a:lnTo>
                        <a:lnTo>
                          <a:pt x="263" y="139"/>
                        </a:lnTo>
                        <a:lnTo>
                          <a:pt x="265" y="1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88" name="Freeform 13"/>
                  <p:cNvSpPr>
                    <a:spLocks noChangeAspect="1"/>
                  </p:cNvSpPr>
                  <p:nvPr/>
                </p:nvSpPr>
                <p:spPr bwMode="auto">
                  <a:xfrm>
                    <a:off x="2696" y="2229"/>
                    <a:ext cx="99" cy="52"/>
                  </a:xfrm>
                  <a:custGeom>
                    <a:avLst/>
                    <a:gdLst>
                      <a:gd name="T0" fmla="*/ 198 w 198"/>
                      <a:gd name="T1" fmla="*/ 7 h 104"/>
                      <a:gd name="T2" fmla="*/ 197 w 198"/>
                      <a:gd name="T3" fmla="*/ 17 h 104"/>
                      <a:gd name="T4" fmla="*/ 192 w 198"/>
                      <a:gd name="T5" fmla="*/ 26 h 104"/>
                      <a:gd name="T6" fmla="*/ 186 w 198"/>
                      <a:gd name="T7" fmla="*/ 36 h 104"/>
                      <a:gd name="T8" fmla="*/ 179 w 198"/>
                      <a:gd name="T9" fmla="*/ 43 h 104"/>
                      <a:gd name="T10" fmla="*/ 171 w 198"/>
                      <a:gd name="T11" fmla="*/ 51 h 104"/>
                      <a:gd name="T12" fmla="*/ 163 w 198"/>
                      <a:gd name="T13" fmla="*/ 58 h 104"/>
                      <a:gd name="T14" fmla="*/ 158 w 198"/>
                      <a:gd name="T15" fmla="*/ 64 h 104"/>
                      <a:gd name="T16" fmla="*/ 152 w 198"/>
                      <a:gd name="T17" fmla="*/ 73 h 104"/>
                      <a:gd name="T18" fmla="*/ 147 w 198"/>
                      <a:gd name="T19" fmla="*/ 74 h 104"/>
                      <a:gd name="T20" fmla="*/ 144 w 198"/>
                      <a:gd name="T21" fmla="*/ 73 h 104"/>
                      <a:gd name="T22" fmla="*/ 139 w 198"/>
                      <a:gd name="T23" fmla="*/ 69 h 104"/>
                      <a:gd name="T24" fmla="*/ 138 w 198"/>
                      <a:gd name="T25" fmla="*/ 64 h 104"/>
                      <a:gd name="T26" fmla="*/ 140 w 198"/>
                      <a:gd name="T27" fmla="*/ 58 h 104"/>
                      <a:gd name="T28" fmla="*/ 145 w 198"/>
                      <a:gd name="T29" fmla="*/ 53 h 104"/>
                      <a:gd name="T30" fmla="*/ 150 w 198"/>
                      <a:gd name="T31" fmla="*/ 48 h 104"/>
                      <a:gd name="T32" fmla="*/ 153 w 198"/>
                      <a:gd name="T33" fmla="*/ 43 h 104"/>
                      <a:gd name="T34" fmla="*/ 132 w 198"/>
                      <a:gd name="T35" fmla="*/ 44 h 104"/>
                      <a:gd name="T36" fmla="*/ 113 w 198"/>
                      <a:gd name="T37" fmla="*/ 51 h 104"/>
                      <a:gd name="T38" fmla="*/ 94 w 198"/>
                      <a:gd name="T39" fmla="*/ 61 h 104"/>
                      <a:gd name="T40" fmla="*/ 77 w 198"/>
                      <a:gd name="T41" fmla="*/ 74 h 104"/>
                      <a:gd name="T42" fmla="*/ 60 w 198"/>
                      <a:gd name="T43" fmla="*/ 86 h 104"/>
                      <a:gd name="T44" fmla="*/ 41 w 198"/>
                      <a:gd name="T45" fmla="*/ 98 h 104"/>
                      <a:gd name="T46" fmla="*/ 22 w 198"/>
                      <a:gd name="T47" fmla="*/ 104 h 104"/>
                      <a:gd name="T48" fmla="*/ 0 w 198"/>
                      <a:gd name="T49" fmla="*/ 104 h 104"/>
                      <a:gd name="T50" fmla="*/ 1 w 198"/>
                      <a:gd name="T51" fmla="*/ 96 h 104"/>
                      <a:gd name="T52" fmla="*/ 4 w 198"/>
                      <a:gd name="T53" fmla="*/ 90 h 104"/>
                      <a:gd name="T54" fmla="*/ 10 w 198"/>
                      <a:gd name="T55" fmla="*/ 85 h 104"/>
                      <a:gd name="T56" fmla="*/ 18 w 198"/>
                      <a:gd name="T57" fmla="*/ 83 h 104"/>
                      <a:gd name="T58" fmla="*/ 27 w 198"/>
                      <a:gd name="T59" fmla="*/ 81 h 104"/>
                      <a:gd name="T60" fmla="*/ 35 w 198"/>
                      <a:gd name="T61" fmla="*/ 78 h 104"/>
                      <a:gd name="T62" fmla="*/ 45 w 198"/>
                      <a:gd name="T63" fmla="*/ 76 h 104"/>
                      <a:gd name="T64" fmla="*/ 52 w 198"/>
                      <a:gd name="T65" fmla="*/ 73 h 104"/>
                      <a:gd name="T66" fmla="*/ 62 w 198"/>
                      <a:gd name="T67" fmla="*/ 64 h 104"/>
                      <a:gd name="T68" fmla="*/ 72 w 198"/>
                      <a:gd name="T69" fmla="*/ 58 h 104"/>
                      <a:gd name="T70" fmla="*/ 83 w 198"/>
                      <a:gd name="T71" fmla="*/ 51 h 104"/>
                      <a:gd name="T72" fmla="*/ 94 w 198"/>
                      <a:gd name="T73" fmla="*/ 44 h 104"/>
                      <a:gd name="T74" fmla="*/ 105 w 198"/>
                      <a:gd name="T75" fmla="*/ 38 h 104"/>
                      <a:gd name="T76" fmla="*/ 116 w 198"/>
                      <a:gd name="T77" fmla="*/ 32 h 104"/>
                      <a:gd name="T78" fmla="*/ 128 w 198"/>
                      <a:gd name="T79" fmla="*/ 26 h 104"/>
                      <a:gd name="T80" fmla="*/ 139 w 198"/>
                      <a:gd name="T81" fmla="*/ 22 h 104"/>
                      <a:gd name="T82" fmla="*/ 133 w 198"/>
                      <a:gd name="T83" fmla="*/ 21 h 104"/>
                      <a:gd name="T84" fmla="*/ 126 w 198"/>
                      <a:gd name="T85" fmla="*/ 21 h 104"/>
                      <a:gd name="T86" fmla="*/ 120 w 198"/>
                      <a:gd name="T87" fmla="*/ 20 h 104"/>
                      <a:gd name="T88" fmla="*/ 115 w 198"/>
                      <a:gd name="T89" fmla="*/ 13 h 104"/>
                      <a:gd name="T90" fmla="*/ 115 w 198"/>
                      <a:gd name="T91" fmla="*/ 6 h 104"/>
                      <a:gd name="T92" fmla="*/ 125 w 198"/>
                      <a:gd name="T93" fmla="*/ 5 h 104"/>
                      <a:gd name="T94" fmla="*/ 136 w 198"/>
                      <a:gd name="T95" fmla="*/ 2 h 104"/>
                      <a:gd name="T96" fmla="*/ 146 w 198"/>
                      <a:gd name="T97" fmla="*/ 1 h 104"/>
                      <a:gd name="T98" fmla="*/ 156 w 198"/>
                      <a:gd name="T99" fmla="*/ 1 h 104"/>
                      <a:gd name="T100" fmla="*/ 167 w 198"/>
                      <a:gd name="T101" fmla="*/ 0 h 104"/>
                      <a:gd name="T102" fmla="*/ 177 w 198"/>
                      <a:gd name="T103" fmla="*/ 1 h 104"/>
                      <a:gd name="T104" fmla="*/ 188 w 198"/>
                      <a:gd name="T105" fmla="*/ 3 h 104"/>
                      <a:gd name="T106" fmla="*/ 198 w 198"/>
                      <a:gd name="T107"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 h="104">
                        <a:moveTo>
                          <a:pt x="198" y="7"/>
                        </a:moveTo>
                        <a:lnTo>
                          <a:pt x="197" y="17"/>
                        </a:lnTo>
                        <a:lnTo>
                          <a:pt x="192" y="26"/>
                        </a:lnTo>
                        <a:lnTo>
                          <a:pt x="186" y="36"/>
                        </a:lnTo>
                        <a:lnTo>
                          <a:pt x="179" y="43"/>
                        </a:lnTo>
                        <a:lnTo>
                          <a:pt x="171" y="51"/>
                        </a:lnTo>
                        <a:lnTo>
                          <a:pt x="163" y="58"/>
                        </a:lnTo>
                        <a:lnTo>
                          <a:pt x="158" y="64"/>
                        </a:lnTo>
                        <a:lnTo>
                          <a:pt x="152" y="73"/>
                        </a:lnTo>
                        <a:lnTo>
                          <a:pt x="147" y="74"/>
                        </a:lnTo>
                        <a:lnTo>
                          <a:pt x="144" y="73"/>
                        </a:lnTo>
                        <a:lnTo>
                          <a:pt x="139" y="69"/>
                        </a:lnTo>
                        <a:lnTo>
                          <a:pt x="138" y="64"/>
                        </a:lnTo>
                        <a:lnTo>
                          <a:pt x="140" y="58"/>
                        </a:lnTo>
                        <a:lnTo>
                          <a:pt x="145" y="53"/>
                        </a:lnTo>
                        <a:lnTo>
                          <a:pt x="150" y="48"/>
                        </a:lnTo>
                        <a:lnTo>
                          <a:pt x="153" y="43"/>
                        </a:lnTo>
                        <a:lnTo>
                          <a:pt x="132" y="44"/>
                        </a:lnTo>
                        <a:lnTo>
                          <a:pt x="113" y="51"/>
                        </a:lnTo>
                        <a:lnTo>
                          <a:pt x="94" y="61"/>
                        </a:lnTo>
                        <a:lnTo>
                          <a:pt x="77" y="74"/>
                        </a:lnTo>
                        <a:lnTo>
                          <a:pt x="60" y="86"/>
                        </a:lnTo>
                        <a:lnTo>
                          <a:pt x="41" y="98"/>
                        </a:lnTo>
                        <a:lnTo>
                          <a:pt x="22" y="104"/>
                        </a:lnTo>
                        <a:lnTo>
                          <a:pt x="0" y="104"/>
                        </a:lnTo>
                        <a:lnTo>
                          <a:pt x="1" y="96"/>
                        </a:lnTo>
                        <a:lnTo>
                          <a:pt x="4" y="90"/>
                        </a:lnTo>
                        <a:lnTo>
                          <a:pt x="10" y="85"/>
                        </a:lnTo>
                        <a:lnTo>
                          <a:pt x="18" y="83"/>
                        </a:lnTo>
                        <a:lnTo>
                          <a:pt x="27" y="81"/>
                        </a:lnTo>
                        <a:lnTo>
                          <a:pt x="35" y="78"/>
                        </a:lnTo>
                        <a:lnTo>
                          <a:pt x="45" y="76"/>
                        </a:lnTo>
                        <a:lnTo>
                          <a:pt x="52" y="73"/>
                        </a:lnTo>
                        <a:lnTo>
                          <a:pt x="62" y="64"/>
                        </a:lnTo>
                        <a:lnTo>
                          <a:pt x="72" y="58"/>
                        </a:lnTo>
                        <a:lnTo>
                          <a:pt x="83" y="51"/>
                        </a:lnTo>
                        <a:lnTo>
                          <a:pt x="94" y="44"/>
                        </a:lnTo>
                        <a:lnTo>
                          <a:pt x="105" y="38"/>
                        </a:lnTo>
                        <a:lnTo>
                          <a:pt x="116" y="32"/>
                        </a:lnTo>
                        <a:lnTo>
                          <a:pt x="128" y="26"/>
                        </a:lnTo>
                        <a:lnTo>
                          <a:pt x="139" y="22"/>
                        </a:lnTo>
                        <a:lnTo>
                          <a:pt x="133" y="21"/>
                        </a:lnTo>
                        <a:lnTo>
                          <a:pt x="126" y="21"/>
                        </a:lnTo>
                        <a:lnTo>
                          <a:pt x="120" y="20"/>
                        </a:lnTo>
                        <a:lnTo>
                          <a:pt x="115" y="13"/>
                        </a:lnTo>
                        <a:lnTo>
                          <a:pt x="115" y="6"/>
                        </a:lnTo>
                        <a:lnTo>
                          <a:pt x="125" y="5"/>
                        </a:lnTo>
                        <a:lnTo>
                          <a:pt x="136" y="2"/>
                        </a:lnTo>
                        <a:lnTo>
                          <a:pt x="146" y="1"/>
                        </a:lnTo>
                        <a:lnTo>
                          <a:pt x="156" y="1"/>
                        </a:lnTo>
                        <a:lnTo>
                          <a:pt x="167" y="0"/>
                        </a:lnTo>
                        <a:lnTo>
                          <a:pt x="177" y="1"/>
                        </a:lnTo>
                        <a:lnTo>
                          <a:pt x="188" y="3"/>
                        </a:lnTo>
                        <a:lnTo>
                          <a:pt x="198" y="7"/>
                        </a:lnTo>
                        <a:close/>
                      </a:path>
                    </a:pathLst>
                  </a:custGeom>
                  <a:solidFill>
                    <a:srgbClr val="FF00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89" name="Freeform 14"/>
                  <p:cNvSpPr>
                    <a:spLocks noChangeAspect="1"/>
                  </p:cNvSpPr>
                  <p:nvPr/>
                </p:nvSpPr>
                <p:spPr bwMode="auto">
                  <a:xfrm>
                    <a:off x="2525" y="2233"/>
                    <a:ext cx="118" cy="14"/>
                  </a:xfrm>
                  <a:custGeom>
                    <a:avLst/>
                    <a:gdLst>
                      <a:gd name="T0" fmla="*/ 236 w 236"/>
                      <a:gd name="T1" fmla="*/ 13 h 29"/>
                      <a:gd name="T2" fmla="*/ 222 w 236"/>
                      <a:gd name="T3" fmla="*/ 16 h 29"/>
                      <a:gd name="T4" fmla="*/ 207 w 236"/>
                      <a:gd name="T5" fmla="*/ 18 h 29"/>
                      <a:gd name="T6" fmla="*/ 193 w 236"/>
                      <a:gd name="T7" fmla="*/ 21 h 29"/>
                      <a:gd name="T8" fmla="*/ 178 w 236"/>
                      <a:gd name="T9" fmla="*/ 23 h 29"/>
                      <a:gd name="T10" fmla="*/ 164 w 236"/>
                      <a:gd name="T11" fmla="*/ 24 h 29"/>
                      <a:gd name="T12" fmla="*/ 149 w 236"/>
                      <a:gd name="T13" fmla="*/ 27 h 29"/>
                      <a:gd name="T14" fmla="*/ 134 w 236"/>
                      <a:gd name="T15" fmla="*/ 28 h 29"/>
                      <a:gd name="T16" fmla="*/ 119 w 236"/>
                      <a:gd name="T17" fmla="*/ 28 h 29"/>
                      <a:gd name="T18" fmla="*/ 104 w 236"/>
                      <a:gd name="T19" fmla="*/ 29 h 29"/>
                      <a:gd name="T20" fmla="*/ 89 w 236"/>
                      <a:gd name="T21" fmla="*/ 29 h 29"/>
                      <a:gd name="T22" fmla="*/ 74 w 236"/>
                      <a:gd name="T23" fmla="*/ 29 h 29"/>
                      <a:gd name="T24" fmla="*/ 59 w 236"/>
                      <a:gd name="T25" fmla="*/ 29 h 29"/>
                      <a:gd name="T26" fmla="*/ 44 w 236"/>
                      <a:gd name="T27" fmla="*/ 28 h 29"/>
                      <a:gd name="T28" fmla="*/ 29 w 236"/>
                      <a:gd name="T29" fmla="*/ 27 h 29"/>
                      <a:gd name="T30" fmla="*/ 15 w 236"/>
                      <a:gd name="T31" fmla="*/ 25 h 29"/>
                      <a:gd name="T32" fmla="*/ 0 w 236"/>
                      <a:gd name="T33" fmla="*/ 23 h 29"/>
                      <a:gd name="T34" fmla="*/ 12 w 236"/>
                      <a:gd name="T35" fmla="*/ 17 h 29"/>
                      <a:gd name="T36" fmla="*/ 26 w 236"/>
                      <a:gd name="T37" fmla="*/ 12 h 29"/>
                      <a:gd name="T38" fmla="*/ 40 w 236"/>
                      <a:gd name="T39" fmla="*/ 7 h 29"/>
                      <a:gd name="T40" fmla="*/ 55 w 236"/>
                      <a:gd name="T41" fmla="*/ 5 h 29"/>
                      <a:gd name="T42" fmla="*/ 69 w 236"/>
                      <a:gd name="T43" fmla="*/ 2 h 29"/>
                      <a:gd name="T44" fmla="*/ 84 w 236"/>
                      <a:gd name="T45" fmla="*/ 0 h 29"/>
                      <a:gd name="T46" fmla="*/ 99 w 236"/>
                      <a:gd name="T47" fmla="*/ 0 h 29"/>
                      <a:gd name="T48" fmla="*/ 115 w 236"/>
                      <a:gd name="T49" fmla="*/ 0 h 29"/>
                      <a:gd name="T50" fmla="*/ 130 w 236"/>
                      <a:gd name="T51" fmla="*/ 0 h 29"/>
                      <a:gd name="T52" fmla="*/ 145 w 236"/>
                      <a:gd name="T53" fmla="*/ 1 h 29"/>
                      <a:gd name="T54" fmla="*/ 160 w 236"/>
                      <a:gd name="T55" fmla="*/ 2 h 29"/>
                      <a:gd name="T56" fmla="*/ 176 w 236"/>
                      <a:gd name="T57" fmla="*/ 5 h 29"/>
                      <a:gd name="T58" fmla="*/ 191 w 236"/>
                      <a:gd name="T59" fmla="*/ 6 h 29"/>
                      <a:gd name="T60" fmla="*/ 206 w 236"/>
                      <a:gd name="T61" fmla="*/ 8 h 29"/>
                      <a:gd name="T62" fmla="*/ 221 w 236"/>
                      <a:gd name="T63" fmla="*/ 10 h 29"/>
                      <a:gd name="T64" fmla="*/ 236 w 236"/>
                      <a:gd name="T65"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 h="29">
                        <a:moveTo>
                          <a:pt x="236" y="13"/>
                        </a:moveTo>
                        <a:lnTo>
                          <a:pt x="222" y="16"/>
                        </a:lnTo>
                        <a:lnTo>
                          <a:pt x="207" y="18"/>
                        </a:lnTo>
                        <a:lnTo>
                          <a:pt x="193" y="21"/>
                        </a:lnTo>
                        <a:lnTo>
                          <a:pt x="178" y="23"/>
                        </a:lnTo>
                        <a:lnTo>
                          <a:pt x="164" y="24"/>
                        </a:lnTo>
                        <a:lnTo>
                          <a:pt x="149" y="27"/>
                        </a:lnTo>
                        <a:lnTo>
                          <a:pt x="134" y="28"/>
                        </a:lnTo>
                        <a:lnTo>
                          <a:pt x="119" y="28"/>
                        </a:lnTo>
                        <a:lnTo>
                          <a:pt x="104" y="29"/>
                        </a:lnTo>
                        <a:lnTo>
                          <a:pt x="89" y="29"/>
                        </a:lnTo>
                        <a:lnTo>
                          <a:pt x="74" y="29"/>
                        </a:lnTo>
                        <a:lnTo>
                          <a:pt x="59" y="29"/>
                        </a:lnTo>
                        <a:lnTo>
                          <a:pt x="44" y="28"/>
                        </a:lnTo>
                        <a:lnTo>
                          <a:pt x="29" y="27"/>
                        </a:lnTo>
                        <a:lnTo>
                          <a:pt x="15" y="25"/>
                        </a:lnTo>
                        <a:lnTo>
                          <a:pt x="0" y="23"/>
                        </a:lnTo>
                        <a:lnTo>
                          <a:pt x="12" y="17"/>
                        </a:lnTo>
                        <a:lnTo>
                          <a:pt x="26" y="12"/>
                        </a:lnTo>
                        <a:lnTo>
                          <a:pt x="40" y="7"/>
                        </a:lnTo>
                        <a:lnTo>
                          <a:pt x="55" y="5"/>
                        </a:lnTo>
                        <a:lnTo>
                          <a:pt x="69" y="2"/>
                        </a:lnTo>
                        <a:lnTo>
                          <a:pt x="84" y="0"/>
                        </a:lnTo>
                        <a:lnTo>
                          <a:pt x="99" y="0"/>
                        </a:lnTo>
                        <a:lnTo>
                          <a:pt x="115" y="0"/>
                        </a:lnTo>
                        <a:lnTo>
                          <a:pt x="130" y="0"/>
                        </a:lnTo>
                        <a:lnTo>
                          <a:pt x="145" y="1"/>
                        </a:lnTo>
                        <a:lnTo>
                          <a:pt x="160" y="2"/>
                        </a:lnTo>
                        <a:lnTo>
                          <a:pt x="176" y="5"/>
                        </a:lnTo>
                        <a:lnTo>
                          <a:pt x="191" y="6"/>
                        </a:lnTo>
                        <a:lnTo>
                          <a:pt x="206" y="8"/>
                        </a:lnTo>
                        <a:lnTo>
                          <a:pt x="221" y="10"/>
                        </a:lnTo>
                        <a:lnTo>
                          <a:pt x="236"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90" name="Freeform 15"/>
                  <p:cNvSpPr>
                    <a:spLocks noChangeAspect="1"/>
                  </p:cNvSpPr>
                  <p:nvPr/>
                </p:nvSpPr>
                <p:spPr bwMode="auto">
                  <a:xfrm>
                    <a:off x="2495" y="2254"/>
                    <a:ext cx="88" cy="531"/>
                  </a:xfrm>
                  <a:custGeom>
                    <a:avLst/>
                    <a:gdLst>
                      <a:gd name="T0" fmla="*/ 158 w 175"/>
                      <a:gd name="T1" fmla="*/ 11 h 1063"/>
                      <a:gd name="T2" fmla="*/ 165 w 175"/>
                      <a:gd name="T3" fmla="*/ 186 h 1063"/>
                      <a:gd name="T4" fmla="*/ 170 w 175"/>
                      <a:gd name="T5" fmla="*/ 547 h 1063"/>
                      <a:gd name="T6" fmla="*/ 174 w 175"/>
                      <a:gd name="T7" fmla="*/ 902 h 1063"/>
                      <a:gd name="T8" fmla="*/ 175 w 175"/>
                      <a:gd name="T9" fmla="*/ 1063 h 1063"/>
                      <a:gd name="T10" fmla="*/ 167 w 175"/>
                      <a:gd name="T11" fmla="*/ 1061 h 1063"/>
                      <a:gd name="T12" fmla="*/ 159 w 175"/>
                      <a:gd name="T13" fmla="*/ 1061 h 1063"/>
                      <a:gd name="T14" fmla="*/ 148 w 175"/>
                      <a:gd name="T15" fmla="*/ 1062 h 1063"/>
                      <a:gd name="T16" fmla="*/ 140 w 175"/>
                      <a:gd name="T17" fmla="*/ 1062 h 1063"/>
                      <a:gd name="T18" fmla="*/ 132 w 175"/>
                      <a:gd name="T19" fmla="*/ 1062 h 1063"/>
                      <a:gd name="T20" fmla="*/ 127 w 175"/>
                      <a:gd name="T21" fmla="*/ 1059 h 1063"/>
                      <a:gd name="T22" fmla="*/ 124 w 175"/>
                      <a:gd name="T23" fmla="*/ 1052 h 1063"/>
                      <a:gd name="T24" fmla="*/ 124 w 175"/>
                      <a:gd name="T25" fmla="*/ 1040 h 1063"/>
                      <a:gd name="T26" fmla="*/ 63 w 175"/>
                      <a:gd name="T27" fmla="*/ 580 h 1063"/>
                      <a:gd name="T28" fmla="*/ 71 w 175"/>
                      <a:gd name="T29" fmla="*/ 570 h 1063"/>
                      <a:gd name="T30" fmla="*/ 79 w 175"/>
                      <a:gd name="T31" fmla="*/ 559 h 1063"/>
                      <a:gd name="T32" fmla="*/ 87 w 175"/>
                      <a:gd name="T33" fmla="*/ 549 h 1063"/>
                      <a:gd name="T34" fmla="*/ 95 w 175"/>
                      <a:gd name="T35" fmla="*/ 538 h 1063"/>
                      <a:gd name="T36" fmla="*/ 102 w 175"/>
                      <a:gd name="T37" fmla="*/ 527 h 1063"/>
                      <a:gd name="T38" fmla="*/ 110 w 175"/>
                      <a:gd name="T39" fmla="*/ 518 h 1063"/>
                      <a:gd name="T40" fmla="*/ 118 w 175"/>
                      <a:gd name="T41" fmla="*/ 509 h 1063"/>
                      <a:gd name="T42" fmla="*/ 127 w 175"/>
                      <a:gd name="T43" fmla="*/ 500 h 1063"/>
                      <a:gd name="T44" fmla="*/ 125 w 175"/>
                      <a:gd name="T45" fmla="*/ 471 h 1063"/>
                      <a:gd name="T46" fmla="*/ 120 w 175"/>
                      <a:gd name="T47" fmla="*/ 415 h 1063"/>
                      <a:gd name="T48" fmla="*/ 115 w 175"/>
                      <a:gd name="T49" fmla="*/ 362 h 1063"/>
                      <a:gd name="T50" fmla="*/ 113 w 175"/>
                      <a:gd name="T51" fmla="*/ 338 h 1063"/>
                      <a:gd name="T52" fmla="*/ 110 w 175"/>
                      <a:gd name="T53" fmla="*/ 335 h 1063"/>
                      <a:gd name="T54" fmla="*/ 107 w 175"/>
                      <a:gd name="T55" fmla="*/ 332 h 1063"/>
                      <a:gd name="T56" fmla="*/ 103 w 175"/>
                      <a:gd name="T57" fmla="*/ 330 h 1063"/>
                      <a:gd name="T58" fmla="*/ 99 w 175"/>
                      <a:gd name="T59" fmla="*/ 331 h 1063"/>
                      <a:gd name="T60" fmla="*/ 41 w 175"/>
                      <a:gd name="T61" fmla="*/ 379 h 1063"/>
                      <a:gd name="T62" fmla="*/ 34 w 175"/>
                      <a:gd name="T63" fmla="*/ 320 h 1063"/>
                      <a:gd name="T64" fmla="*/ 116 w 175"/>
                      <a:gd name="T65" fmla="*/ 260 h 1063"/>
                      <a:gd name="T66" fmla="*/ 116 w 175"/>
                      <a:gd name="T67" fmla="*/ 251 h 1063"/>
                      <a:gd name="T68" fmla="*/ 112 w 175"/>
                      <a:gd name="T69" fmla="*/ 233 h 1063"/>
                      <a:gd name="T70" fmla="*/ 107 w 175"/>
                      <a:gd name="T71" fmla="*/ 210 h 1063"/>
                      <a:gd name="T72" fmla="*/ 100 w 175"/>
                      <a:gd name="T73" fmla="*/ 185 h 1063"/>
                      <a:gd name="T74" fmla="*/ 93 w 175"/>
                      <a:gd name="T75" fmla="*/ 160 h 1063"/>
                      <a:gd name="T76" fmla="*/ 86 w 175"/>
                      <a:gd name="T77" fmla="*/ 138 h 1063"/>
                      <a:gd name="T78" fmla="*/ 82 w 175"/>
                      <a:gd name="T79" fmla="*/ 123 h 1063"/>
                      <a:gd name="T80" fmla="*/ 80 w 175"/>
                      <a:gd name="T81" fmla="*/ 117 h 1063"/>
                      <a:gd name="T82" fmla="*/ 14 w 175"/>
                      <a:gd name="T83" fmla="*/ 141 h 1063"/>
                      <a:gd name="T84" fmla="*/ 0 w 175"/>
                      <a:gd name="T85" fmla="*/ 0 h 1063"/>
                      <a:gd name="T86" fmla="*/ 158 w 175"/>
                      <a:gd name="T87" fmla="*/ 11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 h="1063">
                        <a:moveTo>
                          <a:pt x="158" y="11"/>
                        </a:moveTo>
                        <a:lnTo>
                          <a:pt x="165" y="186"/>
                        </a:lnTo>
                        <a:lnTo>
                          <a:pt x="170" y="547"/>
                        </a:lnTo>
                        <a:lnTo>
                          <a:pt x="174" y="902"/>
                        </a:lnTo>
                        <a:lnTo>
                          <a:pt x="175" y="1063"/>
                        </a:lnTo>
                        <a:lnTo>
                          <a:pt x="167" y="1061"/>
                        </a:lnTo>
                        <a:lnTo>
                          <a:pt x="159" y="1061"/>
                        </a:lnTo>
                        <a:lnTo>
                          <a:pt x="148" y="1062"/>
                        </a:lnTo>
                        <a:lnTo>
                          <a:pt x="140" y="1062"/>
                        </a:lnTo>
                        <a:lnTo>
                          <a:pt x="132" y="1062"/>
                        </a:lnTo>
                        <a:lnTo>
                          <a:pt x="127" y="1059"/>
                        </a:lnTo>
                        <a:lnTo>
                          <a:pt x="124" y="1052"/>
                        </a:lnTo>
                        <a:lnTo>
                          <a:pt x="124" y="1040"/>
                        </a:lnTo>
                        <a:lnTo>
                          <a:pt x="63" y="580"/>
                        </a:lnTo>
                        <a:lnTo>
                          <a:pt x="71" y="570"/>
                        </a:lnTo>
                        <a:lnTo>
                          <a:pt x="79" y="559"/>
                        </a:lnTo>
                        <a:lnTo>
                          <a:pt x="87" y="549"/>
                        </a:lnTo>
                        <a:lnTo>
                          <a:pt x="95" y="538"/>
                        </a:lnTo>
                        <a:lnTo>
                          <a:pt x="102" y="527"/>
                        </a:lnTo>
                        <a:lnTo>
                          <a:pt x="110" y="518"/>
                        </a:lnTo>
                        <a:lnTo>
                          <a:pt x="118" y="509"/>
                        </a:lnTo>
                        <a:lnTo>
                          <a:pt x="127" y="500"/>
                        </a:lnTo>
                        <a:lnTo>
                          <a:pt x="125" y="471"/>
                        </a:lnTo>
                        <a:lnTo>
                          <a:pt x="120" y="415"/>
                        </a:lnTo>
                        <a:lnTo>
                          <a:pt x="115" y="362"/>
                        </a:lnTo>
                        <a:lnTo>
                          <a:pt x="113" y="338"/>
                        </a:lnTo>
                        <a:lnTo>
                          <a:pt x="110" y="335"/>
                        </a:lnTo>
                        <a:lnTo>
                          <a:pt x="107" y="332"/>
                        </a:lnTo>
                        <a:lnTo>
                          <a:pt x="103" y="330"/>
                        </a:lnTo>
                        <a:lnTo>
                          <a:pt x="99" y="331"/>
                        </a:lnTo>
                        <a:lnTo>
                          <a:pt x="41" y="379"/>
                        </a:lnTo>
                        <a:lnTo>
                          <a:pt x="34" y="320"/>
                        </a:lnTo>
                        <a:lnTo>
                          <a:pt x="116" y="260"/>
                        </a:lnTo>
                        <a:lnTo>
                          <a:pt x="116" y="251"/>
                        </a:lnTo>
                        <a:lnTo>
                          <a:pt x="112" y="233"/>
                        </a:lnTo>
                        <a:lnTo>
                          <a:pt x="107" y="210"/>
                        </a:lnTo>
                        <a:lnTo>
                          <a:pt x="100" y="185"/>
                        </a:lnTo>
                        <a:lnTo>
                          <a:pt x="93" y="160"/>
                        </a:lnTo>
                        <a:lnTo>
                          <a:pt x="86" y="138"/>
                        </a:lnTo>
                        <a:lnTo>
                          <a:pt x="82" y="123"/>
                        </a:lnTo>
                        <a:lnTo>
                          <a:pt x="80" y="117"/>
                        </a:lnTo>
                        <a:lnTo>
                          <a:pt x="14" y="141"/>
                        </a:lnTo>
                        <a:lnTo>
                          <a:pt x="0" y="0"/>
                        </a:lnTo>
                        <a:lnTo>
                          <a:pt x="158" y="11"/>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91" name="Freeform 16"/>
                  <p:cNvSpPr>
                    <a:spLocks noChangeAspect="1"/>
                  </p:cNvSpPr>
                  <p:nvPr/>
                </p:nvSpPr>
                <p:spPr bwMode="auto">
                  <a:xfrm>
                    <a:off x="2344" y="2270"/>
                    <a:ext cx="152" cy="96"/>
                  </a:xfrm>
                  <a:custGeom>
                    <a:avLst/>
                    <a:gdLst>
                      <a:gd name="T0" fmla="*/ 287 w 303"/>
                      <a:gd name="T1" fmla="*/ 32 h 190"/>
                      <a:gd name="T2" fmla="*/ 293 w 303"/>
                      <a:gd name="T3" fmla="*/ 52 h 190"/>
                      <a:gd name="T4" fmla="*/ 294 w 303"/>
                      <a:gd name="T5" fmla="*/ 73 h 190"/>
                      <a:gd name="T6" fmla="*/ 295 w 303"/>
                      <a:gd name="T7" fmla="*/ 93 h 190"/>
                      <a:gd name="T8" fmla="*/ 303 w 303"/>
                      <a:gd name="T9" fmla="*/ 112 h 190"/>
                      <a:gd name="T10" fmla="*/ 92 w 303"/>
                      <a:gd name="T11" fmla="*/ 190 h 190"/>
                      <a:gd name="T12" fmla="*/ 2 w 303"/>
                      <a:gd name="T13" fmla="*/ 187 h 190"/>
                      <a:gd name="T14" fmla="*/ 3 w 303"/>
                      <a:gd name="T15" fmla="*/ 141 h 190"/>
                      <a:gd name="T16" fmla="*/ 3 w 303"/>
                      <a:gd name="T17" fmla="*/ 92 h 190"/>
                      <a:gd name="T18" fmla="*/ 2 w 303"/>
                      <a:gd name="T19" fmla="*/ 45 h 190"/>
                      <a:gd name="T20" fmla="*/ 0 w 303"/>
                      <a:gd name="T21" fmla="*/ 0 h 190"/>
                      <a:gd name="T22" fmla="*/ 18 w 303"/>
                      <a:gd name="T23" fmla="*/ 1 h 190"/>
                      <a:gd name="T24" fmla="*/ 37 w 303"/>
                      <a:gd name="T25" fmla="*/ 3 h 190"/>
                      <a:gd name="T26" fmla="*/ 55 w 303"/>
                      <a:gd name="T27" fmla="*/ 5 h 190"/>
                      <a:gd name="T28" fmla="*/ 72 w 303"/>
                      <a:gd name="T29" fmla="*/ 7 h 190"/>
                      <a:gd name="T30" fmla="*/ 91 w 303"/>
                      <a:gd name="T31" fmla="*/ 9 h 190"/>
                      <a:gd name="T32" fmla="*/ 108 w 303"/>
                      <a:gd name="T33" fmla="*/ 11 h 190"/>
                      <a:gd name="T34" fmla="*/ 125 w 303"/>
                      <a:gd name="T35" fmla="*/ 13 h 190"/>
                      <a:gd name="T36" fmla="*/ 144 w 303"/>
                      <a:gd name="T37" fmla="*/ 15 h 190"/>
                      <a:gd name="T38" fmla="*/ 161 w 303"/>
                      <a:gd name="T39" fmla="*/ 17 h 190"/>
                      <a:gd name="T40" fmla="*/ 178 w 303"/>
                      <a:gd name="T41" fmla="*/ 20 h 190"/>
                      <a:gd name="T42" fmla="*/ 196 w 303"/>
                      <a:gd name="T43" fmla="*/ 22 h 190"/>
                      <a:gd name="T44" fmla="*/ 214 w 303"/>
                      <a:gd name="T45" fmla="*/ 24 h 190"/>
                      <a:gd name="T46" fmla="*/ 231 w 303"/>
                      <a:gd name="T47" fmla="*/ 26 h 190"/>
                      <a:gd name="T48" fmla="*/ 250 w 303"/>
                      <a:gd name="T49" fmla="*/ 28 h 190"/>
                      <a:gd name="T50" fmla="*/ 268 w 303"/>
                      <a:gd name="T51" fmla="*/ 30 h 190"/>
                      <a:gd name="T52" fmla="*/ 287 w 303"/>
                      <a:gd name="T53"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3" h="190">
                        <a:moveTo>
                          <a:pt x="287" y="32"/>
                        </a:moveTo>
                        <a:lnTo>
                          <a:pt x="293" y="52"/>
                        </a:lnTo>
                        <a:lnTo>
                          <a:pt x="294" y="73"/>
                        </a:lnTo>
                        <a:lnTo>
                          <a:pt x="295" y="93"/>
                        </a:lnTo>
                        <a:lnTo>
                          <a:pt x="303" y="112"/>
                        </a:lnTo>
                        <a:lnTo>
                          <a:pt x="92" y="190"/>
                        </a:lnTo>
                        <a:lnTo>
                          <a:pt x="2" y="187"/>
                        </a:lnTo>
                        <a:lnTo>
                          <a:pt x="3" y="141"/>
                        </a:lnTo>
                        <a:lnTo>
                          <a:pt x="3" y="92"/>
                        </a:lnTo>
                        <a:lnTo>
                          <a:pt x="2" y="45"/>
                        </a:lnTo>
                        <a:lnTo>
                          <a:pt x="0" y="0"/>
                        </a:lnTo>
                        <a:lnTo>
                          <a:pt x="18" y="1"/>
                        </a:lnTo>
                        <a:lnTo>
                          <a:pt x="37" y="3"/>
                        </a:lnTo>
                        <a:lnTo>
                          <a:pt x="55" y="5"/>
                        </a:lnTo>
                        <a:lnTo>
                          <a:pt x="72" y="7"/>
                        </a:lnTo>
                        <a:lnTo>
                          <a:pt x="91" y="9"/>
                        </a:lnTo>
                        <a:lnTo>
                          <a:pt x="108" y="11"/>
                        </a:lnTo>
                        <a:lnTo>
                          <a:pt x="125" y="13"/>
                        </a:lnTo>
                        <a:lnTo>
                          <a:pt x="144" y="15"/>
                        </a:lnTo>
                        <a:lnTo>
                          <a:pt x="161" y="17"/>
                        </a:lnTo>
                        <a:lnTo>
                          <a:pt x="178" y="20"/>
                        </a:lnTo>
                        <a:lnTo>
                          <a:pt x="196" y="22"/>
                        </a:lnTo>
                        <a:lnTo>
                          <a:pt x="214" y="24"/>
                        </a:lnTo>
                        <a:lnTo>
                          <a:pt x="231" y="26"/>
                        </a:lnTo>
                        <a:lnTo>
                          <a:pt x="250" y="28"/>
                        </a:lnTo>
                        <a:lnTo>
                          <a:pt x="268" y="30"/>
                        </a:lnTo>
                        <a:lnTo>
                          <a:pt x="287"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92" name="Freeform 17"/>
                  <p:cNvSpPr>
                    <a:spLocks noChangeAspect="1"/>
                  </p:cNvSpPr>
                  <p:nvPr/>
                </p:nvSpPr>
                <p:spPr bwMode="auto">
                  <a:xfrm>
                    <a:off x="2355" y="2293"/>
                    <a:ext cx="115" cy="39"/>
                  </a:xfrm>
                  <a:custGeom>
                    <a:avLst/>
                    <a:gdLst>
                      <a:gd name="T0" fmla="*/ 75 w 230"/>
                      <a:gd name="T1" fmla="*/ 15 h 77"/>
                      <a:gd name="T2" fmla="*/ 68 w 230"/>
                      <a:gd name="T3" fmla="*/ 18 h 77"/>
                      <a:gd name="T4" fmla="*/ 62 w 230"/>
                      <a:gd name="T5" fmla="*/ 23 h 77"/>
                      <a:gd name="T6" fmla="*/ 56 w 230"/>
                      <a:gd name="T7" fmla="*/ 26 h 77"/>
                      <a:gd name="T8" fmla="*/ 50 w 230"/>
                      <a:gd name="T9" fmla="*/ 32 h 77"/>
                      <a:gd name="T10" fmla="*/ 58 w 230"/>
                      <a:gd name="T11" fmla="*/ 36 h 77"/>
                      <a:gd name="T12" fmla="*/ 68 w 230"/>
                      <a:gd name="T13" fmla="*/ 39 h 77"/>
                      <a:gd name="T14" fmla="*/ 77 w 230"/>
                      <a:gd name="T15" fmla="*/ 41 h 77"/>
                      <a:gd name="T16" fmla="*/ 87 w 230"/>
                      <a:gd name="T17" fmla="*/ 44 h 77"/>
                      <a:gd name="T18" fmla="*/ 98 w 230"/>
                      <a:gd name="T19" fmla="*/ 44 h 77"/>
                      <a:gd name="T20" fmla="*/ 107 w 230"/>
                      <a:gd name="T21" fmla="*/ 43 h 77"/>
                      <a:gd name="T22" fmla="*/ 116 w 230"/>
                      <a:gd name="T23" fmla="*/ 39 h 77"/>
                      <a:gd name="T24" fmla="*/ 124 w 230"/>
                      <a:gd name="T25" fmla="*/ 32 h 77"/>
                      <a:gd name="T26" fmla="*/ 137 w 230"/>
                      <a:gd name="T27" fmla="*/ 33 h 77"/>
                      <a:gd name="T28" fmla="*/ 148 w 230"/>
                      <a:gd name="T29" fmla="*/ 36 h 77"/>
                      <a:gd name="T30" fmla="*/ 161 w 230"/>
                      <a:gd name="T31" fmla="*/ 37 h 77"/>
                      <a:gd name="T32" fmla="*/ 174 w 230"/>
                      <a:gd name="T33" fmla="*/ 38 h 77"/>
                      <a:gd name="T34" fmla="*/ 186 w 230"/>
                      <a:gd name="T35" fmla="*/ 39 h 77"/>
                      <a:gd name="T36" fmla="*/ 199 w 230"/>
                      <a:gd name="T37" fmla="*/ 40 h 77"/>
                      <a:gd name="T38" fmla="*/ 210 w 230"/>
                      <a:gd name="T39" fmla="*/ 41 h 77"/>
                      <a:gd name="T40" fmla="*/ 223 w 230"/>
                      <a:gd name="T41" fmla="*/ 41 h 77"/>
                      <a:gd name="T42" fmla="*/ 227 w 230"/>
                      <a:gd name="T43" fmla="*/ 46 h 77"/>
                      <a:gd name="T44" fmla="*/ 229 w 230"/>
                      <a:gd name="T45" fmla="*/ 51 h 77"/>
                      <a:gd name="T46" fmla="*/ 230 w 230"/>
                      <a:gd name="T47" fmla="*/ 56 h 77"/>
                      <a:gd name="T48" fmla="*/ 230 w 230"/>
                      <a:gd name="T49" fmla="*/ 61 h 77"/>
                      <a:gd name="T50" fmla="*/ 215 w 230"/>
                      <a:gd name="T51" fmla="*/ 62 h 77"/>
                      <a:gd name="T52" fmla="*/ 199 w 230"/>
                      <a:gd name="T53" fmla="*/ 61 h 77"/>
                      <a:gd name="T54" fmla="*/ 184 w 230"/>
                      <a:gd name="T55" fmla="*/ 59 h 77"/>
                      <a:gd name="T56" fmla="*/ 169 w 230"/>
                      <a:gd name="T57" fmla="*/ 55 h 77"/>
                      <a:gd name="T58" fmla="*/ 153 w 230"/>
                      <a:gd name="T59" fmla="*/ 53 h 77"/>
                      <a:gd name="T60" fmla="*/ 139 w 230"/>
                      <a:gd name="T61" fmla="*/ 53 h 77"/>
                      <a:gd name="T62" fmla="*/ 124 w 230"/>
                      <a:gd name="T63" fmla="*/ 55 h 77"/>
                      <a:gd name="T64" fmla="*/ 110 w 230"/>
                      <a:gd name="T65" fmla="*/ 61 h 77"/>
                      <a:gd name="T66" fmla="*/ 68 w 230"/>
                      <a:gd name="T67" fmla="*/ 57 h 77"/>
                      <a:gd name="T68" fmla="*/ 63 w 230"/>
                      <a:gd name="T69" fmla="*/ 77 h 77"/>
                      <a:gd name="T70" fmla="*/ 55 w 230"/>
                      <a:gd name="T71" fmla="*/ 74 h 77"/>
                      <a:gd name="T72" fmla="*/ 47 w 230"/>
                      <a:gd name="T73" fmla="*/ 69 h 77"/>
                      <a:gd name="T74" fmla="*/ 39 w 230"/>
                      <a:gd name="T75" fmla="*/ 64 h 77"/>
                      <a:gd name="T76" fmla="*/ 31 w 230"/>
                      <a:gd name="T77" fmla="*/ 60 h 77"/>
                      <a:gd name="T78" fmla="*/ 23 w 230"/>
                      <a:gd name="T79" fmla="*/ 55 h 77"/>
                      <a:gd name="T80" fmla="*/ 16 w 230"/>
                      <a:gd name="T81" fmla="*/ 49 h 77"/>
                      <a:gd name="T82" fmla="*/ 8 w 230"/>
                      <a:gd name="T83" fmla="*/ 45 h 77"/>
                      <a:gd name="T84" fmla="*/ 0 w 230"/>
                      <a:gd name="T85" fmla="*/ 39 h 77"/>
                      <a:gd name="T86" fmla="*/ 1 w 230"/>
                      <a:gd name="T87" fmla="*/ 30 h 77"/>
                      <a:gd name="T88" fmla="*/ 64 w 230"/>
                      <a:gd name="T89" fmla="*/ 0 h 77"/>
                      <a:gd name="T90" fmla="*/ 69 w 230"/>
                      <a:gd name="T91" fmla="*/ 2 h 77"/>
                      <a:gd name="T92" fmla="*/ 71 w 230"/>
                      <a:gd name="T93" fmla="*/ 6 h 77"/>
                      <a:gd name="T94" fmla="*/ 73 w 230"/>
                      <a:gd name="T95" fmla="*/ 10 h 77"/>
                      <a:gd name="T96" fmla="*/ 75 w 230"/>
                      <a:gd name="T97" fmla="*/ 1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77">
                        <a:moveTo>
                          <a:pt x="75" y="15"/>
                        </a:moveTo>
                        <a:lnTo>
                          <a:pt x="68" y="18"/>
                        </a:lnTo>
                        <a:lnTo>
                          <a:pt x="62" y="23"/>
                        </a:lnTo>
                        <a:lnTo>
                          <a:pt x="56" y="26"/>
                        </a:lnTo>
                        <a:lnTo>
                          <a:pt x="50" y="32"/>
                        </a:lnTo>
                        <a:lnTo>
                          <a:pt x="58" y="36"/>
                        </a:lnTo>
                        <a:lnTo>
                          <a:pt x="68" y="39"/>
                        </a:lnTo>
                        <a:lnTo>
                          <a:pt x="77" y="41"/>
                        </a:lnTo>
                        <a:lnTo>
                          <a:pt x="87" y="44"/>
                        </a:lnTo>
                        <a:lnTo>
                          <a:pt x="98" y="44"/>
                        </a:lnTo>
                        <a:lnTo>
                          <a:pt x="107" y="43"/>
                        </a:lnTo>
                        <a:lnTo>
                          <a:pt x="116" y="39"/>
                        </a:lnTo>
                        <a:lnTo>
                          <a:pt x="124" y="32"/>
                        </a:lnTo>
                        <a:lnTo>
                          <a:pt x="137" y="33"/>
                        </a:lnTo>
                        <a:lnTo>
                          <a:pt x="148" y="36"/>
                        </a:lnTo>
                        <a:lnTo>
                          <a:pt x="161" y="37"/>
                        </a:lnTo>
                        <a:lnTo>
                          <a:pt x="174" y="38"/>
                        </a:lnTo>
                        <a:lnTo>
                          <a:pt x="186" y="39"/>
                        </a:lnTo>
                        <a:lnTo>
                          <a:pt x="199" y="40"/>
                        </a:lnTo>
                        <a:lnTo>
                          <a:pt x="210" y="41"/>
                        </a:lnTo>
                        <a:lnTo>
                          <a:pt x="223" y="41"/>
                        </a:lnTo>
                        <a:lnTo>
                          <a:pt x="227" y="46"/>
                        </a:lnTo>
                        <a:lnTo>
                          <a:pt x="229" y="51"/>
                        </a:lnTo>
                        <a:lnTo>
                          <a:pt x="230" y="56"/>
                        </a:lnTo>
                        <a:lnTo>
                          <a:pt x="230" y="61"/>
                        </a:lnTo>
                        <a:lnTo>
                          <a:pt x="215" y="62"/>
                        </a:lnTo>
                        <a:lnTo>
                          <a:pt x="199" y="61"/>
                        </a:lnTo>
                        <a:lnTo>
                          <a:pt x="184" y="59"/>
                        </a:lnTo>
                        <a:lnTo>
                          <a:pt x="169" y="55"/>
                        </a:lnTo>
                        <a:lnTo>
                          <a:pt x="153" y="53"/>
                        </a:lnTo>
                        <a:lnTo>
                          <a:pt x="139" y="53"/>
                        </a:lnTo>
                        <a:lnTo>
                          <a:pt x="124" y="55"/>
                        </a:lnTo>
                        <a:lnTo>
                          <a:pt x="110" y="61"/>
                        </a:lnTo>
                        <a:lnTo>
                          <a:pt x="68" y="57"/>
                        </a:lnTo>
                        <a:lnTo>
                          <a:pt x="63" y="77"/>
                        </a:lnTo>
                        <a:lnTo>
                          <a:pt x="55" y="74"/>
                        </a:lnTo>
                        <a:lnTo>
                          <a:pt x="47" y="69"/>
                        </a:lnTo>
                        <a:lnTo>
                          <a:pt x="39" y="64"/>
                        </a:lnTo>
                        <a:lnTo>
                          <a:pt x="31" y="60"/>
                        </a:lnTo>
                        <a:lnTo>
                          <a:pt x="23" y="55"/>
                        </a:lnTo>
                        <a:lnTo>
                          <a:pt x="16" y="49"/>
                        </a:lnTo>
                        <a:lnTo>
                          <a:pt x="8" y="45"/>
                        </a:lnTo>
                        <a:lnTo>
                          <a:pt x="0" y="39"/>
                        </a:lnTo>
                        <a:lnTo>
                          <a:pt x="1" y="30"/>
                        </a:lnTo>
                        <a:lnTo>
                          <a:pt x="64" y="0"/>
                        </a:lnTo>
                        <a:lnTo>
                          <a:pt x="69" y="2"/>
                        </a:lnTo>
                        <a:lnTo>
                          <a:pt x="71" y="6"/>
                        </a:lnTo>
                        <a:lnTo>
                          <a:pt x="73" y="10"/>
                        </a:lnTo>
                        <a:lnTo>
                          <a:pt x="75" y="15"/>
                        </a:lnTo>
                        <a:close/>
                      </a:path>
                    </a:pathLst>
                  </a:custGeom>
                  <a:solidFill>
                    <a:srgbClr val="FF00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93" name="Freeform 18"/>
                  <p:cNvSpPr>
                    <a:spLocks noChangeAspect="1"/>
                  </p:cNvSpPr>
                  <p:nvPr/>
                </p:nvSpPr>
                <p:spPr bwMode="auto">
                  <a:xfrm>
                    <a:off x="2631" y="2304"/>
                    <a:ext cx="264" cy="119"/>
                  </a:xfrm>
                  <a:custGeom>
                    <a:avLst/>
                    <a:gdLst>
                      <a:gd name="T0" fmla="*/ 527 w 527"/>
                      <a:gd name="T1" fmla="*/ 47 h 237"/>
                      <a:gd name="T2" fmla="*/ 526 w 527"/>
                      <a:gd name="T3" fmla="*/ 94 h 237"/>
                      <a:gd name="T4" fmla="*/ 523 w 527"/>
                      <a:gd name="T5" fmla="*/ 143 h 237"/>
                      <a:gd name="T6" fmla="*/ 518 w 527"/>
                      <a:gd name="T7" fmla="*/ 190 h 237"/>
                      <a:gd name="T8" fmla="*/ 512 w 527"/>
                      <a:gd name="T9" fmla="*/ 237 h 237"/>
                      <a:gd name="T10" fmla="*/ 2 w 527"/>
                      <a:gd name="T11" fmla="*/ 143 h 237"/>
                      <a:gd name="T12" fmla="*/ 1 w 527"/>
                      <a:gd name="T13" fmla="*/ 127 h 237"/>
                      <a:gd name="T14" fmla="*/ 0 w 527"/>
                      <a:gd name="T15" fmla="*/ 89 h 237"/>
                      <a:gd name="T16" fmla="*/ 0 w 527"/>
                      <a:gd name="T17" fmla="*/ 43 h 237"/>
                      <a:gd name="T18" fmla="*/ 3 w 527"/>
                      <a:gd name="T19" fmla="*/ 0 h 237"/>
                      <a:gd name="T20" fmla="*/ 527 w 527"/>
                      <a:gd name="T21" fmla="*/ 4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7" h="237">
                        <a:moveTo>
                          <a:pt x="527" y="47"/>
                        </a:moveTo>
                        <a:lnTo>
                          <a:pt x="526" y="94"/>
                        </a:lnTo>
                        <a:lnTo>
                          <a:pt x="523" y="143"/>
                        </a:lnTo>
                        <a:lnTo>
                          <a:pt x="518" y="190"/>
                        </a:lnTo>
                        <a:lnTo>
                          <a:pt x="512" y="237"/>
                        </a:lnTo>
                        <a:lnTo>
                          <a:pt x="2" y="143"/>
                        </a:lnTo>
                        <a:lnTo>
                          <a:pt x="1" y="127"/>
                        </a:lnTo>
                        <a:lnTo>
                          <a:pt x="0" y="89"/>
                        </a:lnTo>
                        <a:lnTo>
                          <a:pt x="0" y="43"/>
                        </a:lnTo>
                        <a:lnTo>
                          <a:pt x="3" y="0"/>
                        </a:lnTo>
                        <a:lnTo>
                          <a:pt x="527" y="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94" name="Freeform 19"/>
                  <p:cNvSpPr>
                    <a:spLocks noChangeAspect="1"/>
                  </p:cNvSpPr>
                  <p:nvPr/>
                </p:nvSpPr>
                <p:spPr bwMode="auto">
                  <a:xfrm>
                    <a:off x="2294" y="2323"/>
                    <a:ext cx="247" cy="218"/>
                  </a:xfrm>
                  <a:custGeom>
                    <a:avLst/>
                    <a:gdLst>
                      <a:gd name="T0" fmla="*/ 71 w 494"/>
                      <a:gd name="T1" fmla="*/ 437 h 437"/>
                      <a:gd name="T2" fmla="*/ 0 w 494"/>
                      <a:gd name="T3" fmla="*/ 177 h 437"/>
                      <a:gd name="T4" fmla="*/ 477 w 494"/>
                      <a:gd name="T5" fmla="*/ 0 h 437"/>
                      <a:gd name="T6" fmla="*/ 494 w 494"/>
                      <a:gd name="T7" fmla="*/ 112 h 437"/>
                      <a:gd name="T8" fmla="*/ 489 w 494"/>
                      <a:gd name="T9" fmla="*/ 115 h 437"/>
                      <a:gd name="T10" fmla="*/ 478 w 494"/>
                      <a:gd name="T11" fmla="*/ 124 h 437"/>
                      <a:gd name="T12" fmla="*/ 458 w 494"/>
                      <a:gd name="T13" fmla="*/ 138 h 437"/>
                      <a:gd name="T14" fmla="*/ 434 w 494"/>
                      <a:gd name="T15" fmla="*/ 158 h 437"/>
                      <a:gd name="T16" fmla="*/ 404 w 494"/>
                      <a:gd name="T17" fmla="*/ 180 h 437"/>
                      <a:gd name="T18" fmla="*/ 371 w 494"/>
                      <a:gd name="T19" fmla="*/ 205 h 437"/>
                      <a:gd name="T20" fmla="*/ 335 w 494"/>
                      <a:gd name="T21" fmla="*/ 233 h 437"/>
                      <a:gd name="T22" fmla="*/ 298 w 494"/>
                      <a:gd name="T23" fmla="*/ 261 h 437"/>
                      <a:gd name="T24" fmla="*/ 260 w 494"/>
                      <a:gd name="T25" fmla="*/ 290 h 437"/>
                      <a:gd name="T26" fmla="*/ 223 w 494"/>
                      <a:gd name="T27" fmla="*/ 319 h 437"/>
                      <a:gd name="T28" fmla="*/ 187 w 494"/>
                      <a:gd name="T29" fmla="*/ 346 h 437"/>
                      <a:gd name="T30" fmla="*/ 154 w 494"/>
                      <a:gd name="T31" fmla="*/ 371 h 437"/>
                      <a:gd name="T32" fmla="*/ 125 w 494"/>
                      <a:gd name="T33" fmla="*/ 394 h 437"/>
                      <a:gd name="T34" fmla="*/ 101 w 494"/>
                      <a:gd name="T35" fmla="*/ 412 h 437"/>
                      <a:gd name="T36" fmla="*/ 83 w 494"/>
                      <a:gd name="T37" fmla="*/ 427 h 437"/>
                      <a:gd name="T38" fmla="*/ 71 w 494"/>
                      <a:gd name="T39"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4" h="437">
                        <a:moveTo>
                          <a:pt x="71" y="437"/>
                        </a:moveTo>
                        <a:lnTo>
                          <a:pt x="0" y="177"/>
                        </a:lnTo>
                        <a:lnTo>
                          <a:pt x="477" y="0"/>
                        </a:lnTo>
                        <a:lnTo>
                          <a:pt x="494" y="112"/>
                        </a:lnTo>
                        <a:lnTo>
                          <a:pt x="489" y="115"/>
                        </a:lnTo>
                        <a:lnTo>
                          <a:pt x="478" y="124"/>
                        </a:lnTo>
                        <a:lnTo>
                          <a:pt x="458" y="138"/>
                        </a:lnTo>
                        <a:lnTo>
                          <a:pt x="434" y="158"/>
                        </a:lnTo>
                        <a:lnTo>
                          <a:pt x="404" y="180"/>
                        </a:lnTo>
                        <a:lnTo>
                          <a:pt x="371" y="205"/>
                        </a:lnTo>
                        <a:lnTo>
                          <a:pt x="335" y="233"/>
                        </a:lnTo>
                        <a:lnTo>
                          <a:pt x="298" y="261"/>
                        </a:lnTo>
                        <a:lnTo>
                          <a:pt x="260" y="290"/>
                        </a:lnTo>
                        <a:lnTo>
                          <a:pt x="223" y="319"/>
                        </a:lnTo>
                        <a:lnTo>
                          <a:pt x="187" y="346"/>
                        </a:lnTo>
                        <a:lnTo>
                          <a:pt x="154" y="371"/>
                        </a:lnTo>
                        <a:lnTo>
                          <a:pt x="125" y="394"/>
                        </a:lnTo>
                        <a:lnTo>
                          <a:pt x="101" y="412"/>
                        </a:lnTo>
                        <a:lnTo>
                          <a:pt x="83" y="427"/>
                        </a:lnTo>
                        <a:lnTo>
                          <a:pt x="71" y="4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95" name="Freeform 20"/>
                  <p:cNvSpPr>
                    <a:spLocks noChangeAspect="1"/>
                  </p:cNvSpPr>
                  <p:nvPr/>
                </p:nvSpPr>
                <p:spPr bwMode="auto">
                  <a:xfrm>
                    <a:off x="2654" y="2340"/>
                    <a:ext cx="215" cy="49"/>
                  </a:xfrm>
                  <a:custGeom>
                    <a:avLst/>
                    <a:gdLst>
                      <a:gd name="T0" fmla="*/ 352 w 430"/>
                      <a:gd name="T1" fmla="*/ 96 h 98"/>
                      <a:gd name="T2" fmla="*/ 360 w 430"/>
                      <a:gd name="T3" fmla="*/ 88 h 98"/>
                      <a:gd name="T4" fmla="*/ 375 w 430"/>
                      <a:gd name="T5" fmla="*/ 79 h 98"/>
                      <a:gd name="T6" fmla="*/ 392 w 430"/>
                      <a:gd name="T7" fmla="*/ 71 h 98"/>
                      <a:gd name="T8" fmla="*/ 395 w 430"/>
                      <a:gd name="T9" fmla="*/ 64 h 98"/>
                      <a:gd name="T10" fmla="*/ 386 w 430"/>
                      <a:gd name="T11" fmla="*/ 66 h 98"/>
                      <a:gd name="T12" fmla="*/ 254 w 430"/>
                      <a:gd name="T13" fmla="*/ 44 h 98"/>
                      <a:gd name="T14" fmla="*/ 219 w 430"/>
                      <a:gd name="T15" fmla="*/ 57 h 98"/>
                      <a:gd name="T16" fmla="*/ 189 w 430"/>
                      <a:gd name="T17" fmla="*/ 53 h 98"/>
                      <a:gd name="T18" fmla="*/ 159 w 430"/>
                      <a:gd name="T19" fmla="*/ 49 h 98"/>
                      <a:gd name="T20" fmla="*/ 130 w 430"/>
                      <a:gd name="T21" fmla="*/ 44 h 98"/>
                      <a:gd name="T22" fmla="*/ 100 w 430"/>
                      <a:gd name="T23" fmla="*/ 38 h 98"/>
                      <a:gd name="T24" fmla="*/ 71 w 430"/>
                      <a:gd name="T25" fmla="*/ 34 h 98"/>
                      <a:gd name="T26" fmla="*/ 42 w 430"/>
                      <a:gd name="T27" fmla="*/ 28 h 98"/>
                      <a:gd name="T28" fmla="*/ 14 w 430"/>
                      <a:gd name="T29" fmla="*/ 22 h 98"/>
                      <a:gd name="T30" fmla="*/ 1 w 430"/>
                      <a:gd name="T31" fmla="*/ 0 h 98"/>
                      <a:gd name="T32" fmla="*/ 27 w 430"/>
                      <a:gd name="T33" fmla="*/ 8 h 98"/>
                      <a:gd name="T34" fmla="*/ 55 w 430"/>
                      <a:gd name="T35" fmla="*/ 15 h 98"/>
                      <a:gd name="T36" fmla="*/ 84 w 430"/>
                      <a:gd name="T37" fmla="*/ 21 h 98"/>
                      <a:gd name="T38" fmla="*/ 112 w 430"/>
                      <a:gd name="T39" fmla="*/ 27 h 98"/>
                      <a:gd name="T40" fmla="*/ 140 w 430"/>
                      <a:gd name="T41" fmla="*/ 31 h 98"/>
                      <a:gd name="T42" fmla="*/ 169 w 430"/>
                      <a:gd name="T43" fmla="*/ 36 h 98"/>
                      <a:gd name="T44" fmla="*/ 198 w 430"/>
                      <a:gd name="T45" fmla="*/ 40 h 98"/>
                      <a:gd name="T46" fmla="*/ 227 w 430"/>
                      <a:gd name="T47" fmla="*/ 43 h 98"/>
                      <a:gd name="T48" fmla="*/ 245 w 430"/>
                      <a:gd name="T49" fmla="*/ 30 h 98"/>
                      <a:gd name="T50" fmla="*/ 267 w 430"/>
                      <a:gd name="T51" fmla="*/ 30 h 98"/>
                      <a:gd name="T52" fmla="*/ 290 w 430"/>
                      <a:gd name="T53" fmla="*/ 35 h 98"/>
                      <a:gd name="T54" fmla="*/ 312 w 430"/>
                      <a:gd name="T55" fmla="*/ 40 h 98"/>
                      <a:gd name="T56" fmla="*/ 329 w 430"/>
                      <a:gd name="T57" fmla="*/ 44 h 98"/>
                      <a:gd name="T58" fmla="*/ 348 w 430"/>
                      <a:gd name="T59" fmla="*/ 48 h 98"/>
                      <a:gd name="T60" fmla="*/ 365 w 430"/>
                      <a:gd name="T61" fmla="*/ 50 h 98"/>
                      <a:gd name="T62" fmla="*/ 382 w 430"/>
                      <a:gd name="T63" fmla="*/ 50 h 98"/>
                      <a:gd name="T64" fmla="*/ 374 w 430"/>
                      <a:gd name="T65" fmla="*/ 28 h 98"/>
                      <a:gd name="T66" fmla="*/ 371 w 430"/>
                      <a:gd name="T67" fmla="*/ 14 h 98"/>
                      <a:gd name="T68" fmla="*/ 427 w 430"/>
                      <a:gd name="T69" fmla="*/ 75 h 98"/>
                      <a:gd name="T70" fmla="*/ 411 w 430"/>
                      <a:gd name="T71" fmla="*/ 80 h 98"/>
                      <a:gd name="T72" fmla="*/ 387 w 430"/>
                      <a:gd name="T73" fmla="*/ 88 h 98"/>
                      <a:gd name="T74" fmla="*/ 363 w 430"/>
                      <a:gd name="T75" fmla="*/ 9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0" h="98">
                        <a:moveTo>
                          <a:pt x="352" y="98"/>
                        </a:moveTo>
                        <a:lnTo>
                          <a:pt x="352" y="96"/>
                        </a:lnTo>
                        <a:lnTo>
                          <a:pt x="356" y="93"/>
                        </a:lnTo>
                        <a:lnTo>
                          <a:pt x="360" y="88"/>
                        </a:lnTo>
                        <a:lnTo>
                          <a:pt x="367" y="83"/>
                        </a:lnTo>
                        <a:lnTo>
                          <a:pt x="375" y="79"/>
                        </a:lnTo>
                        <a:lnTo>
                          <a:pt x="383" y="75"/>
                        </a:lnTo>
                        <a:lnTo>
                          <a:pt x="392" y="71"/>
                        </a:lnTo>
                        <a:lnTo>
                          <a:pt x="398" y="68"/>
                        </a:lnTo>
                        <a:lnTo>
                          <a:pt x="395" y="64"/>
                        </a:lnTo>
                        <a:lnTo>
                          <a:pt x="390" y="64"/>
                        </a:lnTo>
                        <a:lnTo>
                          <a:pt x="386" y="66"/>
                        </a:lnTo>
                        <a:lnTo>
                          <a:pt x="381" y="67"/>
                        </a:lnTo>
                        <a:lnTo>
                          <a:pt x="254" y="44"/>
                        </a:lnTo>
                        <a:lnTo>
                          <a:pt x="234" y="59"/>
                        </a:lnTo>
                        <a:lnTo>
                          <a:pt x="219" y="57"/>
                        </a:lnTo>
                        <a:lnTo>
                          <a:pt x="204" y="56"/>
                        </a:lnTo>
                        <a:lnTo>
                          <a:pt x="189" y="53"/>
                        </a:lnTo>
                        <a:lnTo>
                          <a:pt x="174" y="51"/>
                        </a:lnTo>
                        <a:lnTo>
                          <a:pt x="159" y="49"/>
                        </a:lnTo>
                        <a:lnTo>
                          <a:pt x="144" y="46"/>
                        </a:lnTo>
                        <a:lnTo>
                          <a:pt x="130" y="44"/>
                        </a:lnTo>
                        <a:lnTo>
                          <a:pt x="115" y="42"/>
                        </a:lnTo>
                        <a:lnTo>
                          <a:pt x="100" y="38"/>
                        </a:lnTo>
                        <a:lnTo>
                          <a:pt x="86" y="36"/>
                        </a:lnTo>
                        <a:lnTo>
                          <a:pt x="71" y="34"/>
                        </a:lnTo>
                        <a:lnTo>
                          <a:pt x="57" y="30"/>
                        </a:lnTo>
                        <a:lnTo>
                          <a:pt x="42" y="28"/>
                        </a:lnTo>
                        <a:lnTo>
                          <a:pt x="29" y="25"/>
                        </a:lnTo>
                        <a:lnTo>
                          <a:pt x="14" y="22"/>
                        </a:lnTo>
                        <a:lnTo>
                          <a:pt x="0" y="19"/>
                        </a:lnTo>
                        <a:lnTo>
                          <a:pt x="1" y="0"/>
                        </a:lnTo>
                        <a:lnTo>
                          <a:pt x="15" y="4"/>
                        </a:lnTo>
                        <a:lnTo>
                          <a:pt x="27" y="8"/>
                        </a:lnTo>
                        <a:lnTo>
                          <a:pt x="41" y="12"/>
                        </a:lnTo>
                        <a:lnTo>
                          <a:pt x="55" y="15"/>
                        </a:lnTo>
                        <a:lnTo>
                          <a:pt x="69" y="18"/>
                        </a:lnTo>
                        <a:lnTo>
                          <a:pt x="84" y="21"/>
                        </a:lnTo>
                        <a:lnTo>
                          <a:pt x="98" y="23"/>
                        </a:lnTo>
                        <a:lnTo>
                          <a:pt x="112" y="27"/>
                        </a:lnTo>
                        <a:lnTo>
                          <a:pt x="125" y="29"/>
                        </a:lnTo>
                        <a:lnTo>
                          <a:pt x="140" y="31"/>
                        </a:lnTo>
                        <a:lnTo>
                          <a:pt x="154" y="34"/>
                        </a:lnTo>
                        <a:lnTo>
                          <a:pt x="169" y="36"/>
                        </a:lnTo>
                        <a:lnTo>
                          <a:pt x="183" y="37"/>
                        </a:lnTo>
                        <a:lnTo>
                          <a:pt x="198" y="40"/>
                        </a:lnTo>
                        <a:lnTo>
                          <a:pt x="212" y="41"/>
                        </a:lnTo>
                        <a:lnTo>
                          <a:pt x="227" y="43"/>
                        </a:lnTo>
                        <a:lnTo>
                          <a:pt x="235" y="35"/>
                        </a:lnTo>
                        <a:lnTo>
                          <a:pt x="245" y="30"/>
                        </a:lnTo>
                        <a:lnTo>
                          <a:pt x="256" y="29"/>
                        </a:lnTo>
                        <a:lnTo>
                          <a:pt x="267" y="30"/>
                        </a:lnTo>
                        <a:lnTo>
                          <a:pt x="279" y="33"/>
                        </a:lnTo>
                        <a:lnTo>
                          <a:pt x="290" y="35"/>
                        </a:lnTo>
                        <a:lnTo>
                          <a:pt x="302" y="38"/>
                        </a:lnTo>
                        <a:lnTo>
                          <a:pt x="312" y="40"/>
                        </a:lnTo>
                        <a:lnTo>
                          <a:pt x="320" y="42"/>
                        </a:lnTo>
                        <a:lnTo>
                          <a:pt x="329" y="44"/>
                        </a:lnTo>
                        <a:lnTo>
                          <a:pt x="339" y="46"/>
                        </a:lnTo>
                        <a:lnTo>
                          <a:pt x="348" y="48"/>
                        </a:lnTo>
                        <a:lnTo>
                          <a:pt x="356" y="49"/>
                        </a:lnTo>
                        <a:lnTo>
                          <a:pt x="365" y="50"/>
                        </a:lnTo>
                        <a:lnTo>
                          <a:pt x="374" y="50"/>
                        </a:lnTo>
                        <a:lnTo>
                          <a:pt x="382" y="50"/>
                        </a:lnTo>
                        <a:lnTo>
                          <a:pt x="378" y="40"/>
                        </a:lnTo>
                        <a:lnTo>
                          <a:pt x="374" y="28"/>
                        </a:lnTo>
                        <a:lnTo>
                          <a:pt x="372" y="19"/>
                        </a:lnTo>
                        <a:lnTo>
                          <a:pt x="371" y="14"/>
                        </a:lnTo>
                        <a:lnTo>
                          <a:pt x="430" y="74"/>
                        </a:lnTo>
                        <a:lnTo>
                          <a:pt x="427" y="75"/>
                        </a:lnTo>
                        <a:lnTo>
                          <a:pt x="420" y="76"/>
                        </a:lnTo>
                        <a:lnTo>
                          <a:pt x="411" y="80"/>
                        </a:lnTo>
                        <a:lnTo>
                          <a:pt x="400" y="83"/>
                        </a:lnTo>
                        <a:lnTo>
                          <a:pt x="387" y="88"/>
                        </a:lnTo>
                        <a:lnTo>
                          <a:pt x="374" y="91"/>
                        </a:lnTo>
                        <a:lnTo>
                          <a:pt x="363" y="95"/>
                        </a:lnTo>
                        <a:lnTo>
                          <a:pt x="352" y="98"/>
                        </a:lnTo>
                        <a:close/>
                      </a:path>
                    </a:pathLst>
                  </a:custGeom>
                  <a:solidFill>
                    <a:srgbClr val="FF00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96" name="Freeform 21"/>
                  <p:cNvSpPr>
                    <a:spLocks noChangeAspect="1"/>
                  </p:cNvSpPr>
                  <p:nvPr/>
                </p:nvSpPr>
                <p:spPr bwMode="auto">
                  <a:xfrm>
                    <a:off x="2331" y="2364"/>
                    <a:ext cx="184" cy="104"/>
                  </a:xfrm>
                  <a:custGeom>
                    <a:avLst/>
                    <a:gdLst>
                      <a:gd name="T0" fmla="*/ 365 w 369"/>
                      <a:gd name="T1" fmla="*/ 9 h 207"/>
                      <a:gd name="T2" fmla="*/ 354 w 369"/>
                      <a:gd name="T3" fmla="*/ 21 h 207"/>
                      <a:gd name="T4" fmla="*/ 340 w 369"/>
                      <a:gd name="T5" fmla="*/ 27 h 207"/>
                      <a:gd name="T6" fmla="*/ 325 w 369"/>
                      <a:gd name="T7" fmla="*/ 34 h 207"/>
                      <a:gd name="T8" fmla="*/ 303 w 369"/>
                      <a:gd name="T9" fmla="*/ 41 h 207"/>
                      <a:gd name="T10" fmla="*/ 277 w 369"/>
                      <a:gd name="T11" fmla="*/ 53 h 207"/>
                      <a:gd name="T12" fmla="*/ 251 w 369"/>
                      <a:gd name="T13" fmla="*/ 68 h 207"/>
                      <a:gd name="T14" fmla="*/ 226 w 369"/>
                      <a:gd name="T15" fmla="*/ 85 h 207"/>
                      <a:gd name="T16" fmla="*/ 203 w 369"/>
                      <a:gd name="T17" fmla="*/ 104 h 207"/>
                      <a:gd name="T18" fmla="*/ 178 w 369"/>
                      <a:gd name="T19" fmla="*/ 121 h 207"/>
                      <a:gd name="T20" fmla="*/ 152 w 369"/>
                      <a:gd name="T21" fmla="*/ 136 h 207"/>
                      <a:gd name="T22" fmla="*/ 126 w 369"/>
                      <a:gd name="T23" fmla="*/ 146 h 207"/>
                      <a:gd name="T24" fmla="*/ 104 w 369"/>
                      <a:gd name="T25" fmla="*/ 155 h 207"/>
                      <a:gd name="T26" fmla="*/ 89 w 369"/>
                      <a:gd name="T27" fmla="*/ 165 h 207"/>
                      <a:gd name="T28" fmla="*/ 73 w 369"/>
                      <a:gd name="T29" fmla="*/ 174 h 207"/>
                      <a:gd name="T30" fmla="*/ 58 w 369"/>
                      <a:gd name="T31" fmla="*/ 182 h 207"/>
                      <a:gd name="T32" fmla="*/ 60 w 369"/>
                      <a:gd name="T33" fmla="*/ 190 h 207"/>
                      <a:gd name="T34" fmla="*/ 80 w 369"/>
                      <a:gd name="T35" fmla="*/ 196 h 207"/>
                      <a:gd name="T36" fmla="*/ 75 w 369"/>
                      <a:gd name="T37" fmla="*/ 206 h 207"/>
                      <a:gd name="T38" fmla="*/ 56 w 369"/>
                      <a:gd name="T39" fmla="*/ 207 h 207"/>
                      <a:gd name="T40" fmla="*/ 32 w 369"/>
                      <a:gd name="T41" fmla="*/ 206 h 207"/>
                      <a:gd name="T42" fmla="*/ 13 w 369"/>
                      <a:gd name="T43" fmla="*/ 205 h 207"/>
                      <a:gd name="T44" fmla="*/ 1 w 369"/>
                      <a:gd name="T45" fmla="*/ 201 h 207"/>
                      <a:gd name="T46" fmla="*/ 1 w 369"/>
                      <a:gd name="T47" fmla="*/ 195 h 207"/>
                      <a:gd name="T48" fmla="*/ 11 w 369"/>
                      <a:gd name="T49" fmla="*/ 184 h 207"/>
                      <a:gd name="T50" fmla="*/ 24 w 369"/>
                      <a:gd name="T51" fmla="*/ 168 h 207"/>
                      <a:gd name="T52" fmla="*/ 36 w 369"/>
                      <a:gd name="T53" fmla="*/ 151 h 207"/>
                      <a:gd name="T54" fmla="*/ 47 w 369"/>
                      <a:gd name="T55" fmla="*/ 133 h 207"/>
                      <a:gd name="T56" fmla="*/ 58 w 369"/>
                      <a:gd name="T57" fmla="*/ 125 h 207"/>
                      <a:gd name="T58" fmla="*/ 65 w 369"/>
                      <a:gd name="T59" fmla="*/ 128 h 207"/>
                      <a:gd name="T60" fmla="*/ 64 w 369"/>
                      <a:gd name="T61" fmla="*/ 140 h 207"/>
                      <a:gd name="T62" fmla="*/ 54 w 369"/>
                      <a:gd name="T63" fmla="*/ 157 h 207"/>
                      <a:gd name="T64" fmla="*/ 73 w 369"/>
                      <a:gd name="T65" fmla="*/ 150 h 207"/>
                      <a:gd name="T66" fmla="*/ 118 w 369"/>
                      <a:gd name="T67" fmla="*/ 128 h 207"/>
                      <a:gd name="T68" fmla="*/ 165 w 369"/>
                      <a:gd name="T69" fmla="*/ 108 h 207"/>
                      <a:gd name="T70" fmla="*/ 206 w 369"/>
                      <a:gd name="T71" fmla="*/ 83 h 207"/>
                      <a:gd name="T72" fmla="*/ 241 w 369"/>
                      <a:gd name="T73" fmla="*/ 57 h 207"/>
                      <a:gd name="T74" fmla="*/ 274 w 369"/>
                      <a:gd name="T75" fmla="*/ 42 h 207"/>
                      <a:gd name="T76" fmla="*/ 308 w 369"/>
                      <a:gd name="T77" fmla="*/ 29 h 207"/>
                      <a:gd name="T78" fmla="*/ 340 w 369"/>
                      <a:gd name="T79" fmla="*/ 10 h 207"/>
                      <a:gd name="T80" fmla="*/ 360 w 369"/>
                      <a:gd name="T81" fmla="*/ 0 h 207"/>
                      <a:gd name="T82" fmla="*/ 365 w 369"/>
                      <a:gd name="T83" fmla="*/ 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9" h="207">
                        <a:moveTo>
                          <a:pt x="369" y="2"/>
                        </a:moveTo>
                        <a:lnTo>
                          <a:pt x="365" y="9"/>
                        </a:lnTo>
                        <a:lnTo>
                          <a:pt x="360" y="15"/>
                        </a:lnTo>
                        <a:lnTo>
                          <a:pt x="354" y="21"/>
                        </a:lnTo>
                        <a:lnTo>
                          <a:pt x="347" y="24"/>
                        </a:lnTo>
                        <a:lnTo>
                          <a:pt x="340" y="27"/>
                        </a:lnTo>
                        <a:lnTo>
                          <a:pt x="332" y="31"/>
                        </a:lnTo>
                        <a:lnTo>
                          <a:pt x="325" y="34"/>
                        </a:lnTo>
                        <a:lnTo>
                          <a:pt x="318" y="38"/>
                        </a:lnTo>
                        <a:lnTo>
                          <a:pt x="303" y="41"/>
                        </a:lnTo>
                        <a:lnTo>
                          <a:pt x="289" y="46"/>
                        </a:lnTo>
                        <a:lnTo>
                          <a:pt x="277" y="53"/>
                        </a:lnTo>
                        <a:lnTo>
                          <a:pt x="263" y="60"/>
                        </a:lnTo>
                        <a:lnTo>
                          <a:pt x="251" y="68"/>
                        </a:lnTo>
                        <a:lnTo>
                          <a:pt x="239" y="76"/>
                        </a:lnTo>
                        <a:lnTo>
                          <a:pt x="226" y="85"/>
                        </a:lnTo>
                        <a:lnTo>
                          <a:pt x="215" y="94"/>
                        </a:lnTo>
                        <a:lnTo>
                          <a:pt x="203" y="104"/>
                        </a:lnTo>
                        <a:lnTo>
                          <a:pt x="190" y="112"/>
                        </a:lnTo>
                        <a:lnTo>
                          <a:pt x="178" y="121"/>
                        </a:lnTo>
                        <a:lnTo>
                          <a:pt x="166" y="129"/>
                        </a:lnTo>
                        <a:lnTo>
                          <a:pt x="152" y="136"/>
                        </a:lnTo>
                        <a:lnTo>
                          <a:pt x="140" y="142"/>
                        </a:lnTo>
                        <a:lnTo>
                          <a:pt x="126" y="146"/>
                        </a:lnTo>
                        <a:lnTo>
                          <a:pt x="111" y="150"/>
                        </a:lnTo>
                        <a:lnTo>
                          <a:pt x="104" y="155"/>
                        </a:lnTo>
                        <a:lnTo>
                          <a:pt x="96" y="160"/>
                        </a:lnTo>
                        <a:lnTo>
                          <a:pt x="89" y="165"/>
                        </a:lnTo>
                        <a:lnTo>
                          <a:pt x="81" y="169"/>
                        </a:lnTo>
                        <a:lnTo>
                          <a:pt x="73" y="174"/>
                        </a:lnTo>
                        <a:lnTo>
                          <a:pt x="66" y="177"/>
                        </a:lnTo>
                        <a:lnTo>
                          <a:pt x="58" y="182"/>
                        </a:lnTo>
                        <a:lnTo>
                          <a:pt x="51" y="188"/>
                        </a:lnTo>
                        <a:lnTo>
                          <a:pt x="60" y="190"/>
                        </a:lnTo>
                        <a:lnTo>
                          <a:pt x="71" y="192"/>
                        </a:lnTo>
                        <a:lnTo>
                          <a:pt x="80" y="196"/>
                        </a:lnTo>
                        <a:lnTo>
                          <a:pt x="84" y="204"/>
                        </a:lnTo>
                        <a:lnTo>
                          <a:pt x="75" y="206"/>
                        </a:lnTo>
                        <a:lnTo>
                          <a:pt x="66" y="207"/>
                        </a:lnTo>
                        <a:lnTo>
                          <a:pt x="56" y="207"/>
                        </a:lnTo>
                        <a:lnTo>
                          <a:pt x="44" y="207"/>
                        </a:lnTo>
                        <a:lnTo>
                          <a:pt x="32" y="206"/>
                        </a:lnTo>
                        <a:lnTo>
                          <a:pt x="22" y="206"/>
                        </a:lnTo>
                        <a:lnTo>
                          <a:pt x="13" y="205"/>
                        </a:lnTo>
                        <a:lnTo>
                          <a:pt x="4" y="204"/>
                        </a:lnTo>
                        <a:lnTo>
                          <a:pt x="1" y="201"/>
                        </a:lnTo>
                        <a:lnTo>
                          <a:pt x="0" y="198"/>
                        </a:lnTo>
                        <a:lnTo>
                          <a:pt x="1" y="195"/>
                        </a:lnTo>
                        <a:lnTo>
                          <a:pt x="1" y="191"/>
                        </a:lnTo>
                        <a:lnTo>
                          <a:pt x="11" y="184"/>
                        </a:lnTo>
                        <a:lnTo>
                          <a:pt x="18" y="176"/>
                        </a:lnTo>
                        <a:lnTo>
                          <a:pt x="24" y="168"/>
                        </a:lnTo>
                        <a:lnTo>
                          <a:pt x="30" y="160"/>
                        </a:lnTo>
                        <a:lnTo>
                          <a:pt x="36" y="151"/>
                        </a:lnTo>
                        <a:lnTo>
                          <a:pt x="42" y="142"/>
                        </a:lnTo>
                        <a:lnTo>
                          <a:pt x="47" y="133"/>
                        </a:lnTo>
                        <a:lnTo>
                          <a:pt x="53" y="125"/>
                        </a:lnTo>
                        <a:lnTo>
                          <a:pt x="58" y="125"/>
                        </a:lnTo>
                        <a:lnTo>
                          <a:pt x="61" y="125"/>
                        </a:lnTo>
                        <a:lnTo>
                          <a:pt x="65" y="128"/>
                        </a:lnTo>
                        <a:lnTo>
                          <a:pt x="66" y="131"/>
                        </a:lnTo>
                        <a:lnTo>
                          <a:pt x="64" y="140"/>
                        </a:lnTo>
                        <a:lnTo>
                          <a:pt x="59" y="148"/>
                        </a:lnTo>
                        <a:lnTo>
                          <a:pt x="54" y="157"/>
                        </a:lnTo>
                        <a:lnTo>
                          <a:pt x="52" y="165"/>
                        </a:lnTo>
                        <a:lnTo>
                          <a:pt x="73" y="150"/>
                        </a:lnTo>
                        <a:lnTo>
                          <a:pt x="95" y="137"/>
                        </a:lnTo>
                        <a:lnTo>
                          <a:pt x="118" y="128"/>
                        </a:lnTo>
                        <a:lnTo>
                          <a:pt x="142" y="117"/>
                        </a:lnTo>
                        <a:lnTo>
                          <a:pt x="165" y="108"/>
                        </a:lnTo>
                        <a:lnTo>
                          <a:pt x="187" y="97"/>
                        </a:lnTo>
                        <a:lnTo>
                          <a:pt x="206" y="83"/>
                        </a:lnTo>
                        <a:lnTo>
                          <a:pt x="225" y="64"/>
                        </a:lnTo>
                        <a:lnTo>
                          <a:pt x="241" y="57"/>
                        </a:lnTo>
                        <a:lnTo>
                          <a:pt x="258" y="49"/>
                        </a:lnTo>
                        <a:lnTo>
                          <a:pt x="274" y="42"/>
                        </a:lnTo>
                        <a:lnTo>
                          <a:pt x="292" y="36"/>
                        </a:lnTo>
                        <a:lnTo>
                          <a:pt x="308" y="29"/>
                        </a:lnTo>
                        <a:lnTo>
                          <a:pt x="324" y="21"/>
                        </a:lnTo>
                        <a:lnTo>
                          <a:pt x="340" y="10"/>
                        </a:lnTo>
                        <a:lnTo>
                          <a:pt x="356" y="0"/>
                        </a:lnTo>
                        <a:lnTo>
                          <a:pt x="360" y="0"/>
                        </a:lnTo>
                        <a:lnTo>
                          <a:pt x="363" y="0"/>
                        </a:lnTo>
                        <a:lnTo>
                          <a:pt x="365" y="1"/>
                        </a:lnTo>
                        <a:lnTo>
                          <a:pt x="369" y="2"/>
                        </a:lnTo>
                        <a:close/>
                      </a:path>
                    </a:pathLst>
                  </a:custGeom>
                  <a:solidFill>
                    <a:srgbClr val="FF00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97" name="Freeform 22"/>
                  <p:cNvSpPr>
                    <a:spLocks noChangeAspect="1"/>
                  </p:cNvSpPr>
                  <p:nvPr/>
                </p:nvSpPr>
                <p:spPr bwMode="auto">
                  <a:xfrm>
                    <a:off x="2626" y="2431"/>
                    <a:ext cx="223" cy="167"/>
                  </a:xfrm>
                  <a:custGeom>
                    <a:avLst/>
                    <a:gdLst>
                      <a:gd name="T0" fmla="*/ 446 w 447"/>
                      <a:gd name="T1" fmla="*/ 105 h 335"/>
                      <a:gd name="T2" fmla="*/ 447 w 447"/>
                      <a:gd name="T3" fmla="*/ 105 h 335"/>
                      <a:gd name="T4" fmla="*/ 400 w 447"/>
                      <a:gd name="T5" fmla="*/ 335 h 335"/>
                      <a:gd name="T6" fmla="*/ 0 w 447"/>
                      <a:gd name="T7" fmla="*/ 129 h 335"/>
                      <a:gd name="T8" fmla="*/ 6 w 447"/>
                      <a:gd name="T9" fmla="*/ 0 h 335"/>
                      <a:gd name="T10" fmla="*/ 446 w 447"/>
                      <a:gd name="T11" fmla="*/ 105 h 335"/>
                    </a:gdLst>
                    <a:ahLst/>
                    <a:cxnLst>
                      <a:cxn ang="0">
                        <a:pos x="T0" y="T1"/>
                      </a:cxn>
                      <a:cxn ang="0">
                        <a:pos x="T2" y="T3"/>
                      </a:cxn>
                      <a:cxn ang="0">
                        <a:pos x="T4" y="T5"/>
                      </a:cxn>
                      <a:cxn ang="0">
                        <a:pos x="T6" y="T7"/>
                      </a:cxn>
                      <a:cxn ang="0">
                        <a:pos x="T8" y="T9"/>
                      </a:cxn>
                      <a:cxn ang="0">
                        <a:pos x="T10" y="T11"/>
                      </a:cxn>
                    </a:cxnLst>
                    <a:rect l="0" t="0" r="r" b="b"/>
                    <a:pathLst>
                      <a:path w="447" h="335">
                        <a:moveTo>
                          <a:pt x="446" y="105"/>
                        </a:moveTo>
                        <a:lnTo>
                          <a:pt x="447" y="105"/>
                        </a:lnTo>
                        <a:lnTo>
                          <a:pt x="400" y="335"/>
                        </a:lnTo>
                        <a:lnTo>
                          <a:pt x="0" y="129"/>
                        </a:lnTo>
                        <a:lnTo>
                          <a:pt x="6" y="0"/>
                        </a:lnTo>
                        <a:lnTo>
                          <a:pt x="446" y="10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98" name="Freeform 23"/>
                  <p:cNvSpPr>
                    <a:spLocks noChangeAspect="1"/>
                  </p:cNvSpPr>
                  <p:nvPr/>
                </p:nvSpPr>
                <p:spPr bwMode="auto">
                  <a:xfrm>
                    <a:off x="2344" y="2434"/>
                    <a:ext cx="204" cy="287"/>
                  </a:xfrm>
                  <a:custGeom>
                    <a:avLst/>
                    <a:gdLst>
                      <a:gd name="T0" fmla="*/ 70 w 408"/>
                      <a:gd name="T1" fmla="*/ 575 h 575"/>
                      <a:gd name="T2" fmla="*/ 0 w 408"/>
                      <a:gd name="T3" fmla="*/ 325 h 575"/>
                      <a:gd name="T4" fmla="*/ 398 w 408"/>
                      <a:gd name="T5" fmla="*/ 0 h 575"/>
                      <a:gd name="T6" fmla="*/ 408 w 408"/>
                      <a:gd name="T7" fmla="*/ 134 h 575"/>
                      <a:gd name="T8" fmla="*/ 404 w 408"/>
                      <a:gd name="T9" fmla="*/ 138 h 575"/>
                      <a:gd name="T10" fmla="*/ 394 w 408"/>
                      <a:gd name="T11" fmla="*/ 152 h 575"/>
                      <a:gd name="T12" fmla="*/ 378 w 408"/>
                      <a:gd name="T13" fmla="*/ 173 h 575"/>
                      <a:gd name="T14" fmla="*/ 357 w 408"/>
                      <a:gd name="T15" fmla="*/ 201 h 575"/>
                      <a:gd name="T16" fmla="*/ 333 w 408"/>
                      <a:gd name="T17" fmla="*/ 233 h 575"/>
                      <a:gd name="T18" fmla="*/ 305 w 408"/>
                      <a:gd name="T19" fmla="*/ 269 h 575"/>
                      <a:gd name="T20" fmla="*/ 275 w 408"/>
                      <a:gd name="T21" fmla="*/ 308 h 575"/>
                      <a:gd name="T22" fmla="*/ 245 w 408"/>
                      <a:gd name="T23" fmla="*/ 348 h 575"/>
                      <a:gd name="T24" fmla="*/ 214 w 408"/>
                      <a:gd name="T25" fmla="*/ 388 h 575"/>
                      <a:gd name="T26" fmla="*/ 184 w 408"/>
                      <a:gd name="T27" fmla="*/ 429 h 575"/>
                      <a:gd name="T28" fmla="*/ 155 w 408"/>
                      <a:gd name="T29" fmla="*/ 466 h 575"/>
                      <a:gd name="T30" fmla="*/ 130 w 408"/>
                      <a:gd name="T31" fmla="*/ 499 h 575"/>
                      <a:gd name="T32" fmla="*/ 107 w 408"/>
                      <a:gd name="T33" fmla="*/ 528 h 575"/>
                      <a:gd name="T34" fmla="*/ 90 w 408"/>
                      <a:gd name="T35" fmla="*/ 552 h 575"/>
                      <a:gd name="T36" fmla="*/ 77 w 408"/>
                      <a:gd name="T37" fmla="*/ 567 h 575"/>
                      <a:gd name="T38" fmla="*/ 70 w 408"/>
                      <a:gd name="T39"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8" h="575">
                        <a:moveTo>
                          <a:pt x="70" y="575"/>
                        </a:moveTo>
                        <a:lnTo>
                          <a:pt x="0" y="325"/>
                        </a:lnTo>
                        <a:lnTo>
                          <a:pt x="398" y="0"/>
                        </a:lnTo>
                        <a:lnTo>
                          <a:pt x="408" y="134"/>
                        </a:lnTo>
                        <a:lnTo>
                          <a:pt x="404" y="138"/>
                        </a:lnTo>
                        <a:lnTo>
                          <a:pt x="394" y="152"/>
                        </a:lnTo>
                        <a:lnTo>
                          <a:pt x="378" y="173"/>
                        </a:lnTo>
                        <a:lnTo>
                          <a:pt x="357" y="201"/>
                        </a:lnTo>
                        <a:lnTo>
                          <a:pt x="333" y="233"/>
                        </a:lnTo>
                        <a:lnTo>
                          <a:pt x="305" y="269"/>
                        </a:lnTo>
                        <a:lnTo>
                          <a:pt x="275" y="308"/>
                        </a:lnTo>
                        <a:lnTo>
                          <a:pt x="245" y="348"/>
                        </a:lnTo>
                        <a:lnTo>
                          <a:pt x="214" y="388"/>
                        </a:lnTo>
                        <a:lnTo>
                          <a:pt x="184" y="429"/>
                        </a:lnTo>
                        <a:lnTo>
                          <a:pt x="155" y="466"/>
                        </a:lnTo>
                        <a:lnTo>
                          <a:pt x="130" y="499"/>
                        </a:lnTo>
                        <a:lnTo>
                          <a:pt x="107" y="528"/>
                        </a:lnTo>
                        <a:lnTo>
                          <a:pt x="90" y="552"/>
                        </a:lnTo>
                        <a:lnTo>
                          <a:pt x="77" y="567"/>
                        </a:lnTo>
                        <a:lnTo>
                          <a:pt x="70" y="5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299" name="Freeform 24"/>
                  <p:cNvSpPr>
                    <a:spLocks noChangeAspect="1"/>
                  </p:cNvSpPr>
                  <p:nvPr/>
                </p:nvSpPr>
                <p:spPr bwMode="auto">
                  <a:xfrm>
                    <a:off x="2726" y="2469"/>
                    <a:ext cx="45" cy="63"/>
                  </a:xfrm>
                  <a:custGeom>
                    <a:avLst/>
                    <a:gdLst>
                      <a:gd name="T0" fmla="*/ 72 w 90"/>
                      <a:gd name="T1" fmla="*/ 15 h 125"/>
                      <a:gd name="T2" fmla="*/ 79 w 90"/>
                      <a:gd name="T3" fmla="*/ 24 h 125"/>
                      <a:gd name="T4" fmla="*/ 86 w 90"/>
                      <a:gd name="T5" fmla="*/ 34 h 125"/>
                      <a:gd name="T6" fmla="*/ 90 w 90"/>
                      <a:gd name="T7" fmla="*/ 44 h 125"/>
                      <a:gd name="T8" fmla="*/ 86 w 90"/>
                      <a:gd name="T9" fmla="*/ 56 h 125"/>
                      <a:gd name="T10" fmla="*/ 83 w 90"/>
                      <a:gd name="T11" fmla="*/ 65 h 125"/>
                      <a:gd name="T12" fmla="*/ 76 w 90"/>
                      <a:gd name="T13" fmla="*/ 73 h 125"/>
                      <a:gd name="T14" fmla="*/ 67 w 90"/>
                      <a:gd name="T15" fmla="*/ 79 h 125"/>
                      <a:gd name="T16" fmla="*/ 57 w 90"/>
                      <a:gd name="T17" fmla="*/ 85 h 125"/>
                      <a:gd name="T18" fmla="*/ 49 w 90"/>
                      <a:gd name="T19" fmla="*/ 92 h 125"/>
                      <a:gd name="T20" fmla="*/ 45 w 90"/>
                      <a:gd name="T21" fmla="*/ 98 h 125"/>
                      <a:gd name="T22" fmla="*/ 44 w 90"/>
                      <a:gd name="T23" fmla="*/ 107 h 125"/>
                      <a:gd name="T24" fmla="*/ 48 w 90"/>
                      <a:gd name="T25" fmla="*/ 117 h 125"/>
                      <a:gd name="T26" fmla="*/ 46 w 90"/>
                      <a:gd name="T27" fmla="*/ 119 h 125"/>
                      <a:gd name="T28" fmla="*/ 45 w 90"/>
                      <a:gd name="T29" fmla="*/ 123 h 125"/>
                      <a:gd name="T30" fmla="*/ 42 w 90"/>
                      <a:gd name="T31" fmla="*/ 125 h 125"/>
                      <a:gd name="T32" fmla="*/ 39 w 90"/>
                      <a:gd name="T33" fmla="*/ 124 h 125"/>
                      <a:gd name="T34" fmla="*/ 34 w 90"/>
                      <a:gd name="T35" fmla="*/ 115 h 125"/>
                      <a:gd name="T36" fmla="*/ 32 w 90"/>
                      <a:gd name="T37" fmla="*/ 106 h 125"/>
                      <a:gd name="T38" fmla="*/ 33 w 90"/>
                      <a:gd name="T39" fmla="*/ 95 h 125"/>
                      <a:gd name="T40" fmla="*/ 36 w 90"/>
                      <a:gd name="T41" fmla="*/ 86 h 125"/>
                      <a:gd name="T42" fmla="*/ 40 w 90"/>
                      <a:gd name="T43" fmla="*/ 79 h 125"/>
                      <a:gd name="T44" fmla="*/ 47 w 90"/>
                      <a:gd name="T45" fmla="*/ 73 h 125"/>
                      <a:gd name="T46" fmla="*/ 55 w 90"/>
                      <a:gd name="T47" fmla="*/ 69 h 125"/>
                      <a:gd name="T48" fmla="*/ 63 w 90"/>
                      <a:gd name="T49" fmla="*/ 64 h 125"/>
                      <a:gd name="T50" fmla="*/ 69 w 90"/>
                      <a:gd name="T51" fmla="*/ 59 h 125"/>
                      <a:gd name="T52" fmla="*/ 74 w 90"/>
                      <a:gd name="T53" fmla="*/ 53 h 125"/>
                      <a:gd name="T54" fmla="*/ 76 w 90"/>
                      <a:gd name="T55" fmla="*/ 44 h 125"/>
                      <a:gd name="T56" fmla="*/ 72 w 90"/>
                      <a:gd name="T57" fmla="*/ 34 h 125"/>
                      <a:gd name="T58" fmla="*/ 68 w 90"/>
                      <a:gd name="T59" fmla="*/ 30 h 125"/>
                      <a:gd name="T60" fmla="*/ 63 w 90"/>
                      <a:gd name="T61" fmla="*/ 26 h 125"/>
                      <a:gd name="T62" fmla="*/ 59 w 90"/>
                      <a:gd name="T63" fmla="*/ 23 h 125"/>
                      <a:gd name="T64" fmla="*/ 53 w 90"/>
                      <a:gd name="T65" fmla="*/ 20 h 125"/>
                      <a:gd name="T66" fmla="*/ 47 w 90"/>
                      <a:gd name="T67" fmla="*/ 19 h 125"/>
                      <a:gd name="T68" fmla="*/ 40 w 90"/>
                      <a:gd name="T69" fmla="*/ 18 h 125"/>
                      <a:gd name="T70" fmla="*/ 34 w 90"/>
                      <a:gd name="T71" fmla="*/ 19 h 125"/>
                      <a:gd name="T72" fmla="*/ 27 w 90"/>
                      <a:gd name="T73" fmla="*/ 20 h 125"/>
                      <a:gd name="T74" fmla="*/ 23 w 90"/>
                      <a:gd name="T75" fmla="*/ 28 h 125"/>
                      <a:gd name="T76" fmla="*/ 22 w 90"/>
                      <a:gd name="T77" fmla="*/ 41 h 125"/>
                      <a:gd name="T78" fmla="*/ 19 w 90"/>
                      <a:gd name="T79" fmla="*/ 51 h 125"/>
                      <a:gd name="T80" fmla="*/ 7 w 90"/>
                      <a:gd name="T81" fmla="*/ 55 h 125"/>
                      <a:gd name="T82" fmla="*/ 0 w 90"/>
                      <a:gd name="T83" fmla="*/ 46 h 125"/>
                      <a:gd name="T84" fmla="*/ 0 w 90"/>
                      <a:gd name="T85" fmla="*/ 36 h 125"/>
                      <a:gd name="T86" fmla="*/ 3 w 90"/>
                      <a:gd name="T87" fmla="*/ 26 h 125"/>
                      <a:gd name="T88" fmla="*/ 8 w 90"/>
                      <a:gd name="T89" fmla="*/ 17 h 125"/>
                      <a:gd name="T90" fmla="*/ 15 w 90"/>
                      <a:gd name="T91" fmla="*/ 9 h 125"/>
                      <a:gd name="T92" fmla="*/ 22 w 90"/>
                      <a:gd name="T93" fmla="*/ 4 h 125"/>
                      <a:gd name="T94" fmla="*/ 31 w 90"/>
                      <a:gd name="T95" fmla="*/ 1 h 125"/>
                      <a:gd name="T96" fmla="*/ 40 w 90"/>
                      <a:gd name="T97" fmla="*/ 0 h 125"/>
                      <a:gd name="T98" fmla="*/ 49 w 90"/>
                      <a:gd name="T99" fmla="*/ 1 h 125"/>
                      <a:gd name="T100" fmla="*/ 57 w 90"/>
                      <a:gd name="T101" fmla="*/ 4 h 125"/>
                      <a:gd name="T102" fmla="*/ 65 w 90"/>
                      <a:gd name="T103" fmla="*/ 9 h 125"/>
                      <a:gd name="T104" fmla="*/ 72 w 90"/>
                      <a:gd name="T105"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125">
                        <a:moveTo>
                          <a:pt x="72" y="15"/>
                        </a:moveTo>
                        <a:lnTo>
                          <a:pt x="79" y="24"/>
                        </a:lnTo>
                        <a:lnTo>
                          <a:pt x="86" y="34"/>
                        </a:lnTo>
                        <a:lnTo>
                          <a:pt x="90" y="44"/>
                        </a:lnTo>
                        <a:lnTo>
                          <a:pt x="86" y="56"/>
                        </a:lnTo>
                        <a:lnTo>
                          <a:pt x="83" y="65"/>
                        </a:lnTo>
                        <a:lnTo>
                          <a:pt x="76" y="73"/>
                        </a:lnTo>
                        <a:lnTo>
                          <a:pt x="67" y="79"/>
                        </a:lnTo>
                        <a:lnTo>
                          <a:pt x="57" y="85"/>
                        </a:lnTo>
                        <a:lnTo>
                          <a:pt x="49" y="92"/>
                        </a:lnTo>
                        <a:lnTo>
                          <a:pt x="45" y="98"/>
                        </a:lnTo>
                        <a:lnTo>
                          <a:pt x="44" y="107"/>
                        </a:lnTo>
                        <a:lnTo>
                          <a:pt x="48" y="117"/>
                        </a:lnTo>
                        <a:lnTo>
                          <a:pt x="46" y="119"/>
                        </a:lnTo>
                        <a:lnTo>
                          <a:pt x="45" y="123"/>
                        </a:lnTo>
                        <a:lnTo>
                          <a:pt x="42" y="125"/>
                        </a:lnTo>
                        <a:lnTo>
                          <a:pt x="39" y="124"/>
                        </a:lnTo>
                        <a:lnTo>
                          <a:pt x="34" y="115"/>
                        </a:lnTo>
                        <a:lnTo>
                          <a:pt x="32" y="106"/>
                        </a:lnTo>
                        <a:lnTo>
                          <a:pt x="33" y="95"/>
                        </a:lnTo>
                        <a:lnTo>
                          <a:pt x="36" y="86"/>
                        </a:lnTo>
                        <a:lnTo>
                          <a:pt x="40" y="79"/>
                        </a:lnTo>
                        <a:lnTo>
                          <a:pt x="47" y="73"/>
                        </a:lnTo>
                        <a:lnTo>
                          <a:pt x="55" y="69"/>
                        </a:lnTo>
                        <a:lnTo>
                          <a:pt x="63" y="64"/>
                        </a:lnTo>
                        <a:lnTo>
                          <a:pt x="69" y="59"/>
                        </a:lnTo>
                        <a:lnTo>
                          <a:pt x="74" y="53"/>
                        </a:lnTo>
                        <a:lnTo>
                          <a:pt x="76" y="44"/>
                        </a:lnTo>
                        <a:lnTo>
                          <a:pt x="72" y="34"/>
                        </a:lnTo>
                        <a:lnTo>
                          <a:pt x="68" y="30"/>
                        </a:lnTo>
                        <a:lnTo>
                          <a:pt x="63" y="26"/>
                        </a:lnTo>
                        <a:lnTo>
                          <a:pt x="59" y="23"/>
                        </a:lnTo>
                        <a:lnTo>
                          <a:pt x="53" y="20"/>
                        </a:lnTo>
                        <a:lnTo>
                          <a:pt x="47" y="19"/>
                        </a:lnTo>
                        <a:lnTo>
                          <a:pt x="40" y="18"/>
                        </a:lnTo>
                        <a:lnTo>
                          <a:pt x="34" y="19"/>
                        </a:lnTo>
                        <a:lnTo>
                          <a:pt x="27" y="20"/>
                        </a:lnTo>
                        <a:lnTo>
                          <a:pt x="23" y="28"/>
                        </a:lnTo>
                        <a:lnTo>
                          <a:pt x="22" y="41"/>
                        </a:lnTo>
                        <a:lnTo>
                          <a:pt x="19" y="51"/>
                        </a:lnTo>
                        <a:lnTo>
                          <a:pt x="7" y="55"/>
                        </a:lnTo>
                        <a:lnTo>
                          <a:pt x="0" y="46"/>
                        </a:lnTo>
                        <a:lnTo>
                          <a:pt x="0" y="36"/>
                        </a:lnTo>
                        <a:lnTo>
                          <a:pt x="3" y="26"/>
                        </a:lnTo>
                        <a:lnTo>
                          <a:pt x="8" y="17"/>
                        </a:lnTo>
                        <a:lnTo>
                          <a:pt x="15" y="9"/>
                        </a:lnTo>
                        <a:lnTo>
                          <a:pt x="22" y="4"/>
                        </a:lnTo>
                        <a:lnTo>
                          <a:pt x="31" y="1"/>
                        </a:lnTo>
                        <a:lnTo>
                          <a:pt x="40" y="0"/>
                        </a:lnTo>
                        <a:lnTo>
                          <a:pt x="49" y="1"/>
                        </a:lnTo>
                        <a:lnTo>
                          <a:pt x="57" y="4"/>
                        </a:lnTo>
                        <a:lnTo>
                          <a:pt x="65" y="9"/>
                        </a:lnTo>
                        <a:lnTo>
                          <a:pt x="72" y="15"/>
                        </a:lnTo>
                        <a:close/>
                      </a:path>
                    </a:pathLst>
                  </a:custGeom>
                  <a:solidFill>
                    <a:srgbClr val="FF00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300" name="Freeform 25"/>
                  <p:cNvSpPr>
                    <a:spLocks noChangeAspect="1"/>
                  </p:cNvSpPr>
                  <p:nvPr/>
                </p:nvSpPr>
                <p:spPr bwMode="auto">
                  <a:xfrm>
                    <a:off x="2375" y="2499"/>
                    <a:ext cx="147" cy="139"/>
                  </a:xfrm>
                  <a:custGeom>
                    <a:avLst/>
                    <a:gdLst>
                      <a:gd name="T0" fmla="*/ 295 w 295"/>
                      <a:gd name="T1" fmla="*/ 13 h 277"/>
                      <a:gd name="T2" fmla="*/ 265 w 295"/>
                      <a:gd name="T3" fmla="*/ 34 h 277"/>
                      <a:gd name="T4" fmla="*/ 236 w 295"/>
                      <a:gd name="T5" fmla="*/ 56 h 277"/>
                      <a:gd name="T6" fmla="*/ 209 w 295"/>
                      <a:gd name="T7" fmla="*/ 80 h 277"/>
                      <a:gd name="T8" fmla="*/ 185 w 295"/>
                      <a:gd name="T9" fmla="*/ 109 h 277"/>
                      <a:gd name="T10" fmla="*/ 172 w 295"/>
                      <a:gd name="T11" fmla="*/ 123 h 277"/>
                      <a:gd name="T12" fmla="*/ 157 w 295"/>
                      <a:gd name="T13" fmla="*/ 132 h 277"/>
                      <a:gd name="T14" fmla="*/ 141 w 295"/>
                      <a:gd name="T15" fmla="*/ 140 h 277"/>
                      <a:gd name="T16" fmla="*/ 126 w 295"/>
                      <a:gd name="T17" fmla="*/ 148 h 277"/>
                      <a:gd name="T18" fmla="*/ 104 w 295"/>
                      <a:gd name="T19" fmla="*/ 172 h 277"/>
                      <a:gd name="T20" fmla="*/ 81 w 295"/>
                      <a:gd name="T21" fmla="*/ 195 h 277"/>
                      <a:gd name="T22" fmla="*/ 59 w 295"/>
                      <a:gd name="T23" fmla="*/ 218 h 277"/>
                      <a:gd name="T24" fmla="*/ 39 w 295"/>
                      <a:gd name="T25" fmla="*/ 243 h 277"/>
                      <a:gd name="T26" fmla="*/ 55 w 295"/>
                      <a:gd name="T27" fmla="*/ 245 h 277"/>
                      <a:gd name="T28" fmla="*/ 73 w 295"/>
                      <a:gd name="T29" fmla="*/ 241 h 277"/>
                      <a:gd name="T30" fmla="*/ 88 w 295"/>
                      <a:gd name="T31" fmla="*/ 239 h 277"/>
                      <a:gd name="T32" fmla="*/ 101 w 295"/>
                      <a:gd name="T33" fmla="*/ 247 h 277"/>
                      <a:gd name="T34" fmla="*/ 88 w 295"/>
                      <a:gd name="T35" fmla="*/ 256 h 277"/>
                      <a:gd name="T36" fmla="*/ 67 w 295"/>
                      <a:gd name="T37" fmla="*/ 260 h 277"/>
                      <a:gd name="T38" fmla="*/ 47 w 295"/>
                      <a:gd name="T39" fmla="*/ 266 h 277"/>
                      <a:gd name="T40" fmla="*/ 28 w 295"/>
                      <a:gd name="T41" fmla="*/ 274 h 277"/>
                      <a:gd name="T42" fmla="*/ 9 w 295"/>
                      <a:gd name="T43" fmla="*/ 277 h 277"/>
                      <a:gd name="T44" fmla="*/ 0 w 295"/>
                      <a:gd name="T45" fmla="*/ 264 h 277"/>
                      <a:gd name="T46" fmla="*/ 10 w 295"/>
                      <a:gd name="T47" fmla="*/ 248 h 277"/>
                      <a:gd name="T48" fmla="*/ 17 w 295"/>
                      <a:gd name="T49" fmla="*/ 229 h 277"/>
                      <a:gd name="T50" fmla="*/ 22 w 295"/>
                      <a:gd name="T51" fmla="*/ 209 h 277"/>
                      <a:gd name="T52" fmla="*/ 30 w 295"/>
                      <a:gd name="T53" fmla="*/ 193 h 277"/>
                      <a:gd name="T54" fmla="*/ 43 w 295"/>
                      <a:gd name="T55" fmla="*/ 192 h 277"/>
                      <a:gd name="T56" fmla="*/ 44 w 295"/>
                      <a:gd name="T57" fmla="*/ 203 h 277"/>
                      <a:gd name="T58" fmla="*/ 61 w 295"/>
                      <a:gd name="T59" fmla="*/ 195 h 277"/>
                      <a:gd name="T60" fmla="*/ 88 w 295"/>
                      <a:gd name="T61" fmla="*/ 166 h 277"/>
                      <a:gd name="T62" fmla="*/ 113 w 295"/>
                      <a:gd name="T63" fmla="*/ 139 h 277"/>
                      <a:gd name="T64" fmla="*/ 143 w 295"/>
                      <a:gd name="T65" fmla="*/ 117 h 277"/>
                      <a:gd name="T66" fmla="*/ 173 w 295"/>
                      <a:gd name="T67" fmla="*/ 94 h 277"/>
                      <a:gd name="T68" fmla="*/ 202 w 295"/>
                      <a:gd name="T69" fmla="*/ 65 h 277"/>
                      <a:gd name="T70" fmla="*/ 234 w 295"/>
                      <a:gd name="T71" fmla="*/ 39 h 277"/>
                      <a:gd name="T72" fmla="*/ 266 w 295"/>
                      <a:gd name="T73" fmla="*/ 13 h 277"/>
                      <a:gd name="T74" fmla="*/ 286 w 295"/>
                      <a:gd name="T75" fmla="*/ 0 h 277"/>
                      <a:gd name="T76" fmla="*/ 293 w 295"/>
                      <a:gd name="T77" fmla="*/ 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5" h="277">
                        <a:moveTo>
                          <a:pt x="295" y="5"/>
                        </a:moveTo>
                        <a:lnTo>
                          <a:pt x="295" y="13"/>
                        </a:lnTo>
                        <a:lnTo>
                          <a:pt x="280" y="24"/>
                        </a:lnTo>
                        <a:lnTo>
                          <a:pt x="265" y="34"/>
                        </a:lnTo>
                        <a:lnTo>
                          <a:pt x="251" y="45"/>
                        </a:lnTo>
                        <a:lnTo>
                          <a:pt x="236" y="56"/>
                        </a:lnTo>
                        <a:lnTo>
                          <a:pt x="221" y="68"/>
                        </a:lnTo>
                        <a:lnTo>
                          <a:pt x="209" y="80"/>
                        </a:lnTo>
                        <a:lnTo>
                          <a:pt x="196" y="94"/>
                        </a:lnTo>
                        <a:lnTo>
                          <a:pt x="185" y="109"/>
                        </a:lnTo>
                        <a:lnTo>
                          <a:pt x="179" y="116"/>
                        </a:lnTo>
                        <a:lnTo>
                          <a:pt x="172" y="123"/>
                        </a:lnTo>
                        <a:lnTo>
                          <a:pt x="164" y="127"/>
                        </a:lnTo>
                        <a:lnTo>
                          <a:pt x="157" y="132"/>
                        </a:lnTo>
                        <a:lnTo>
                          <a:pt x="149" y="135"/>
                        </a:lnTo>
                        <a:lnTo>
                          <a:pt x="141" y="140"/>
                        </a:lnTo>
                        <a:lnTo>
                          <a:pt x="134" y="143"/>
                        </a:lnTo>
                        <a:lnTo>
                          <a:pt x="126" y="148"/>
                        </a:lnTo>
                        <a:lnTo>
                          <a:pt x="115" y="161"/>
                        </a:lnTo>
                        <a:lnTo>
                          <a:pt x="104" y="172"/>
                        </a:lnTo>
                        <a:lnTo>
                          <a:pt x="92" y="184"/>
                        </a:lnTo>
                        <a:lnTo>
                          <a:pt x="81" y="195"/>
                        </a:lnTo>
                        <a:lnTo>
                          <a:pt x="69" y="207"/>
                        </a:lnTo>
                        <a:lnTo>
                          <a:pt x="59" y="218"/>
                        </a:lnTo>
                        <a:lnTo>
                          <a:pt x="48" y="230"/>
                        </a:lnTo>
                        <a:lnTo>
                          <a:pt x="39" y="243"/>
                        </a:lnTo>
                        <a:lnTo>
                          <a:pt x="47" y="245"/>
                        </a:lnTo>
                        <a:lnTo>
                          <a:pt x="55" y="245"/>
                        </a:lnTo>
                        <a:lnTo>
                          <a:pt x="63" y="243"/>
                        </a:lnTo>
                        <a:lnTo>
                          <a:pt x="73" y="241"/>
                        </a:lnTo>
                        <a:lnTo>
                          <a:pt x="81" y="239"/>
                        </a:lnTo>
                        <a:lnTo>
                          <a:pt x="88" y="239"/>
                        </a:lnTo>
                        <a:lnTo>
                          <a:pt x="94" y="241"/>
                        </a:lnTo>
                        <a:lnTo>
                          <a:pt x="101" y="247"/>
                        </a:lnTo>
                        <a:lnTo>
                          <a:pt x="98" y="256"/>
                        </a:lnTo>
                        <a:lnTo>
                          <a:pt x="88" y="256"/>
                        </a:lnTo>
                        <a:lnTo>
                          <a:pt x="77" y="259"/>
                        </a:lnTo>
                        <a:lnTo>
                          <a:pt x="67" y="260"/>
                        </a:lnTo>
                        <a:lnTo>
                          <a:pt x="58" y="263"/>
                        </a:lnTo>
                        <a:lnTo>
                          <a:pt x="47" y="266"/>
                        </a:lnTo>
                        <a:lnTo>
                          <a:pt x="37" y="269"/>
                        </a:lnTo>
                        <a:lnTo>
                          <a:pt x="28" y="274"/>
                        </a:lnTo>
                        <a:lnTo>
                          <a:pt x="17" y="277"/>
                        </a:lnTo>
                        <a:lnTo>
                          <a:pt x="9" y="277"/>
                        </a:lnTo>
                        <a:lnTo>
                          <a:pt x="2" y="271"/>
                        </a:lnTo>
                        <a:lnTo>
                          <a:pt x="0" y="264"/>
                        </a:lnTo>
                        <a:lnTo>
                          <a:pt x="3" y="256"/>
                        </a:lnTo>
                        <a:lnTo>
                          <a:pt x="10" y="248"/>
                        </a:lnTo>
                        <a:lnTo>
                          <a:pt x="14" y="239"/>
                        </a:lnTo>
                        <a:lnTo>
                          <a:pt x="17" y="229"/>
                        </a:lnTo>
                        <a:lnTo>
                          <a:pt x="20" y="218"/>
                        </a:lnTo>
                        <a:lnTo>
                          <a:pt x="22" y="209"/>
                        </a:lnTo>
                        <a:lnTo>
                          <a:pt x="25" y="200"/>
                        </a:lnTo>
                        <a:lnTo>
                          <a:pt x="30" y="193"/>
                        </a:lnTo>
                        <a:lnTo>
                          <a:pt x="38" y="187"/>
                        </a:lnTo>
                        <a:lnTo>
                          <a:pt x="43" y="192"/>
                        </a:lnTo>
                        <a:lnTo>
                          <a:pt x="44" y="198"/>
                        </a:lnTo>
                        <a:lnTo>
                          <a:pt x="44" y="203"/>
                        </a:lnTo>
                        <a:lnTo>
                          <a:pt x="46" y="208"/>
                        </a:lnTo>
                        <a:lnTo>
                          <a:pt x="61" y="195"/>
                        </a:lnTo>
                        <a:lnTo>
                          <a:pt x="74" y="180"/>
                        </a:lnTo>
                        <a:lnTo>
                          <a:pt x="88" y="166"/>
                        </a:lnTo>
                        <a:lnTo>
                          <a:pt x="100" y="153"/>
                        </a:lnTo>
                        <a:lnTo>
                          <a:pt x="113" y="139"/>
                        </a:lnTo>
                        <a:lnTo>
                          <a:pt x="127" y="127"/>
                        </a:lnTo>
                        <a:lnTo>
                          <a:pt x="143" y="117"/>
                        </a:lnTo>
                        <a:lnTo>
                          <a:pt x="160" y="110"/>
                        </a:lnTo>
                        <a:lnTo>
                          <a:pt x="173" y="94"/>
                        </a:lnTo>
                        <a:lnTo>
                          <a:pt x="187" y="79"/>
                        </a:lnTo>
                        <a:lnTo>
                          <a:pt x="202" y="65"/>
                        </a:lnTo>
                        <a:lnTo>
                          <a:pt x="218" y="51"/>
                        </a:lnTo>
                        <a:lnTo>
                          <a:pt x="234" y="39"/>
                        </a:lnTo>
                        <a:lnTo>
                          <a:pt x="250" y="26"/>
                        </a:lnTo>
                        <a:lnTo>
                          <a:pt x="266" y="13"/>
                        </a:lnTo>
                        <a:lnTo>
                          <a:pt x="282" y="0"/>
                        </a:lnTo>
                        <a:lnTo>
                          <a:pt x="286" y="0"/>
                        </a:lnTo>
                        <a:lnTo>
                          <a:pt x="289" y="0"/>
                        </a:lnTo>
                        <a:lnTo>
                          <a:pt x="293" y="3"/>
                        </a:lnTo>
                        <a:lnTo>
                          <a:pt x="295" y="5"/>
                        </a:lnTo>
                        <a:close/>
                      </a:path>
                    </a:pathLst>
                  </a:custGeom>
                  <a:solidFill>
                    <a:srgbClr val="FF00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301" name="Freeform 26"/>
                  <p:cNvSpPr>
                    <a:spLocks noChangeAspect="1"/>
                  </p:cNvSpPr>
                  <p:nvPr/>
                </p:nvSpPr>
                <p:spPr bwMode="auto">
                  <a:xfrm>
                    <a:off x="2747" y="2537"/>
                    <a:ext cx="15" cy="15"/>
                  </a:xfrm>
                  <a:custGeom>
                    <a:avLst/>
                    <a:gdLst>
                      <a:gd name="T0" fmla="*/ 29 w 29"/>
                      <a:gd name="T1" fmla="*/ 15 h 30"/>
                      <a:gd name="T2" fmla="*/ 28 w 29"/>
                      <a:gd name="T3" fmla="*/ 19 h 30"/>
                      <a:gd name="T4" fmla="*/ 27 w 29"/>
                      <a:gd name="T5" fmla="*/ 23 h 30"/>
                      <a:gd name="T6" fmla="*/ 24 w 29"/>
                      <a:gd name="T7" fmla="*/ 26 h 30"/>
                      <a:gd name="T8" fmla="*/ 21 w 29"/>
                      <a:gd name="T9" fmla="*/ 28 h 30"/>
                      <a:gd name="T10" fmla="*/ 14 w 29"/>
                      <a:gd name="T11" fmla="*/ 30 h 30"/>
                      <a:gd name="T12" fmla="*/ 8 w 29"/>
                      <a:gd name="T13" fmla="*/ 26 h 30"/>
                      <a:gd name="T14" fmla="*/ 4 w 29"/>
                      <a:gd name="T15" fmla="*/ 20 h 30"/>
                      <a:gd name="T16" fmla="*/ 0 w 29"/>
                      <a:gd name="T17" fmla="*/ 16 h 30"/>
                      <a:gd name="T18" fmla="*/ 0 w 29"/>
                      <a:gd name="T19" fmla="*/ 9 h 30"/>
                      <a:gd name="T20" fmla="*/ 3 w 29"/>
                      <a:gd name="T21" fmla="*/ 3 h 30"/>
                      <a:gd name="T22" fmla="*/ 7 w 29"/>
                      <a:gd name="T23" fmla="*/ 1 h 30"/>
                      <a:gd name="T24" fmla="*/ 13 w 29"/>
                      <a:gd name="T25" fmla="*/ 0 h 30"/>
                      <a:gd name="T26" fmla="*/ 20 w 29"/>
                      <a:gd name="T27" fmla="*/ 1 h 30"/>
                      <a:gd name="T28" fmla="*/ 24 w 29"/>
                      <a:gd name="T29" fmla="*/ 3 h 30"/>
                      <a:gd name="T30" fmla="*/ 28 w 29"/>
                      <a:gd name="T31" fmla="*/ 8 h 30"/>
                      <a:gd name="T32" fmla="*/ 29 w 29"/>
                      <a:gd name="T3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0">
                        <a:moveTo>
                          <a:pt x="29" y="15"/>
                        </a:moveTo>
                        <a:lnTo>
                          <a:pt x="28" y="19"/>
                        </a:lnTo>
                        <a:lnTo>
                          <a:pt x="27" y="23"/>
                        </a:lnTo>
                        <a:lnTo>
                          <a:pt x="24" y="26"/>
                        </a:lnTo>
                        <a:lnTo>
                          <a:pt x="21" y="28"/>
                        </a:lnTo>
                        <a:lnTo>
                          <a:pt x="14" y="30"/>
                        </a:lnTo>
                        <a:lnTo>
                          <a:pt x="8" y="26"/>
                        </a:lnTo>
                        <a:lnTo>
                          <a:pt x="4" y="20"/>
                        </a:lnTo>
                        <a:lnTo>
                          <a:pt x="0" y="16"/>
                        </a:lnTo>
                        <a:lnTo>
                          <a:pt x="0" y="9"/>
                        </a:lnTo>
                        <a:lnTo>
                          <a:pt x="3" y="3"/>
                        </a:lnTo>
                        <a:lnTo>
                          <a:pt x="7" y="1"/>
                        </a:lnTo>
                        <a:lnTo>
                          <a:pt x="13" y="0"/>
                        </a:lnTo>
                        <a:lnTo>
                          <a:pt x="20" y="1"/>
                        </a:lnTo>
                        <a:lnTo>
                          <a:pt x="24" y="3"/>
                        </a:lnTo>
                        <a:lnTo>
                          <a:pt x="28" y="8"/>
                        </a:lnTo>
                        <a:lnTo>
                          <a:pt x="29" y="15"/>
                        </a:lnTo>
                        <a:close/>
                      </a:path>
                    </a:pathLst>
                  </a:custGeom>
                  <a:solidFill>
                    <a:srgbClr val="FF00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grpSp>
          </p:grpSp>
        </p:grpSp>
        <p:sp>
          <p:nvSpPr>
            <p:cNvPr id="13" name="AutoShape 27"/>
            <p:cNvSpPr>
              <a:spLocks noChangeAspect="1" noChangeArrowheads="1"/>
            </p:cNvSpPr>
            <p:nvPr/>
          </p:nvSpPr>
          <p:spPr bwMode="auto">
            <a:xfrm flipH="1">
              <a:off x="612774" y="1750352"/>
              <a:ext cx="1767053" cy="1073811"/>
            </a:xfrm>
            <a:prstGeom prst="cloudCallout">
              <a:avLst>
                <a:gd name="adj1" fmla="val 21638"/>
                <a:gd name="adj2" fmla="val 84559"/>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chorCtr="1"/>
            <a:lstStyle/>
            <a:p>
              <a:pPr algn="ctr"/>
              <a:r>
                <a:rPr lang="pt-BR" altLang="pt-BR" sz="1400">
                  <a:latin typeface="Arial" charset="0"/>
                </a:rPr>
                <a:t>Visão, Crenças, &amp;</a:t>
              </a:r>
            </a:p>
            <a:p>
              <a:pPr algn="ctr"/>
              <a:r>
                <a:rPr lang="pt-BR" altLang="pt-BR" sz="1400">
                  <a:latin typeface="Arial" charset="0"/>
                </a:rPr>
                <a:t>Valores</a:t>
              </a:r>
            </a:p>
          </p:txBody>
        </p:sp>
        <p:grpSp>
          <p:nvGrpSpPr>
            <p:cNvPr id="14" name="Group 28"/>
            <p:cNvGrpSpPr>
              <a:grpSpLocks/>
            </p:cNvGrpSpPr>
            <p:nvPr/>
          </p:nvGrpSpPr>
          <p:grpSpPr bwMode="auto">
            <a:xfrm>
              <a:off x="384175" y="2784475"/>
              <a:ext cx="2911475" cy="2630488"/>
              <a:chOff x="125" y="1648"/>
              <a:chExt cx="1834" cy="1657"/>
            </a:xfrm>
          </p:grpSpPr>
          <p:grpSp>
            <p:nvGrpSpPr>
              <p:cNvPr id="154" name="Group 29"/>
              <p:cNvGrpSpPr>
                <a:grpSpLocks noChangeAspect="1"/>
              </p:cNvGrpSpPr>
              <p:nvPr/>
            </p:nvGrpSpPr>
            <p:grpSpPr bwMode="auto">
              <a:xfrm>
                <a:off x="125" y="1954"/>
                <a:ext cx="1217" cy="779"/>
                <a:chOff x="137" y="1727"/>
                <a:chExt cx="1294" cy="827"/>
              </a:xfrm>
            </p:grpSpPr>
            <p:sp>
              <p:nvSpPr>
                <p:cNvPr id="167" name="Freeform 30"/>
                <p:cNvSpPr>
                  <a:spLocks noChangeAspect="1"/>
                </p:cNvSpPr>
                <p:nvPr/>
              </p:nvSpPr>
              <p:spPr bwMode="auto">
                <a:xfrm>
                  <a:off x="1022" y="2422"/>
                  <a:ext cx="36" cy="43"/>
                </a:xfrm>
                <a:custGeom>
                  <a:avLst/>
                  <a:gdLst>
                    <a:gd name="T0" fmla="*/ 16 w 36"/>
                    <a:gd name="T1" fmla="*/ 0 h 43"/>
                    <a:gd name="T2" fmla="*/ 16 w 36"/>
                    <a:gd name="T3" fmla="*/ 8 h 43"/>
                    <a:gd name="T4" fmla="*/ 11 w 36"/>
                    <a:gd name="T5" fmla="*/ 20 h 43"/>
                    <a:gd name="T6" fmla="*/ 31 w 36"/>
                    <a:gd name="T7" fmla="*/ 14 h 43"/>
                    <a:gd name="T8" fmla="*/ 35 w 36"/>
                    <a:gd name="T9" fmla="*/ 18 h 43"/>
                    <a:gd name="T10" fmla="*/ 35 w 36"/>
                    <a:gd name="T11" fmla="*/ 22 h 43"/>
                    <a:gd name="T12" fmla="*/ 29 w 36"/>
                    <a:gd name="T13" fmla="*/ 36 h 43"/>
                    <a:gd name="T14" fmla="*/ 27 w 36"/>
                    <a:gd name="T15" fmla="*/ 42 h 43"/>
                    <a:gd name="T16" fmla="*/ 23 w 36"/>
                    <a:gd name="T17" fmla="*/ 40 h 43"/>
                    <a:gd name="T18" fmla="*/ 19 w 36"/>
                    <a:gd name="T19" fmla="*/ 34 h 43"/>
                    <a:gd name="T20" fmla="*/ 27 w 36"/>
                    <a:gd name="T21" fmla="*/ 23 h 43"/>
                    <a:gd name="T22" fmla="*/ 6 w 36"/>
                    <a:gd name="T23" fmla="*/ 22 h 43"/>
                    <a:gd name="T24" fmla="*/ 0 w 36"/>
                    <a:gd name="T25" fmla="*/ 18 h 43"/>
                    <a:gd name="T26" fmla="*/ 12 w 36"/>
                    <a:gd name="T27" fmla="*/ 0 h 43"/>
                    <a:gd name="T28" fmla="*/ 16 w 36"/>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3">
                      <a:moveTo>
                        <a:pt x="16" y="0"/>
                      </a:moveTo>
                      <a:lnTo>
                        <a:pt x="16" y="8"/>
                      </a:lnTo>
                      <a:lnTo>
                        <a:pt x="11" y="20"/>
                      </a:lnTo>
                      <a:lnTo>
                        <a:pt x="31" y="14"/>
                      </a:lnTo>
                      <a:lnTo>
                        <a:pt x="35" y="18"/>
                      </a:lnTo>
                      <a:lnTo>
                        <a:pt x="35" y="22"/>
                      </a:lnTo>
                      <a:lnTo>
                        <a:pt x="29" y="36"/>
                      </a:lnTo>
                      <a:lnTo>
                        <a:pt x="27" y="42"/>
                      </a:lnTo>
                      <a:lnTo>
                        <a:pt x="23" y="40"/>
                      </a:lnTo>
                      <a:lnTo>
                        <a:pt x="19" y="34"/>
                      </a:lnTo>
                      <a:lnTo>
                        <a:pt x="27" y="23"/>
                      </a:lnTo>
                      <a:lnTo>
                        <a:pt x="6" y="22"/>
                      </a:lnTo>
                      <a:lnTo>
                        <a:pt x="0" y="18"/>
                      </a:lnTo>
                      <a:lnTo>
                        <a:pt x="12" y="0"/>
                      </a:lnTo>
                      <a:lnTo>
                        <a:pt x="16" y="0"/>
                      </a:lnTo>
                    </a:path>
                  </a:pathLst>
                </a:custGeom>
                <a:solidFill>
                  <a:srgbClr val="FFFFFF"/>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68" name="Freeform 31"/>
                <p:cNvSpPr>
                  <a:spLocks noChangeAspect="1"/>
                </p:cNvSpPr>
                <p:nvPr/>
              </p:nvSpPr>
              <p:spPr bwMode="auto">
                <a:xfrm>
                  <a:off x="1059" y="2453"/>
                  <a:ext cx="17" cy="27"/>
                </a:xfrm>
                <a:custGeom>
                  <a:avLst/>
                  <a:gdLst>
                    <a:gd name="T0" fmla="*/ 11 w 17"/>
                    <a:gd name="T1" fmla="*/ 0 h 27"/>
                    <a:gd name="T2" fmla="*/ 7 w 17"/>
                    <a:gd name="T3" fmla="*/ 9 h 27"/>
                    <a:gd name="T4" fmla="*/ 3 w 17"/>
                    <a:gd name="T5" fmla="*/ 15 h 27"/>
                    <a:gd name="T6" fmla="*/ 0 w 17"/>
                    <a:gd name="T7" fmla="*/ 19 h 27"/>
                    <a:gd name="T8" fmla="*/ 4 w 17"/>
                    <a:gd name="T9" fmla="*/ 26 h 27"/>
                    <a:gd name="T10" fmla="*/ 10 w 17"/>
                    <a:gd name="T11" fmla="*/ 18 h 27"/>
                    <a:gd name="T12" fmla="*/ 15 w 17"/>
                    <a:gd name="T13" fmla="*/ 11 h 27"/>
                    <a:gd name="T14" fmla="*/ 16 w 17"/>
                    <a:gd name="T15" fmla="*/ 2 h 27"/>
                    <a:gd name="T16" fmla="*/ 11 w 1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1" y="0"/>
                      </a:moveTo>
                      <a:lnTo>
                        <a:pt x="7" y="9"/>
                      </a:lnTo>
                      <a:lnTo>
                        <a:pt x="3" y="15"/>
                      </a:lnTo>
                      <a:lnTo>
                        <a:pt x="0" y="19"/>
                      </a:lnTo>
                      <a:lnTo>
                        <a:pt x="4" y="26"/>
                      </a:lnTo>
                      <a:lnTo>
                        <a:pt x="10" y="18"/>
                      </a:lnTo>
                      <a:lnTo>
                        <a:pt x="15" y="11"/>
                      </a:lnTo>
                      <a:lnTo>
                        <a:pt x="16" y="2"/>
                      </a:lnTo>
                      <a:lnTo>
                        <a:pt x="11" y="0"/>
                      </a:lnTo>
                    </a:path>
                  </a:pathLst>
                </a:custGeom>
                <a:solidFill>
                  <a:srgbClr val="FFFFFF"/>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69" name="Freeform 32"/>
                <p:cNvSpPr>
                  <a:spLocks noChangeAspect="1"/>
                </p:cNvSpPr>
                <p:nvPr/>
              </p:nvSpPr>
              <p:spPr bwMode="auto">
                <a:xfrm>
                  <a:off x="1022" y="2437"/>
                  <a:ext cx="409" cy="117"/>
                </a:xfrm>
                <a:custGeom>
                  <a:avLst/>
                  <a:gdLst>
                    <a:gd name="T0" fmla="*/ 67 w 409"/>
                    <a:gd name="T1" fmla="*/ 32 h 117"/>
                    <a:gd name="T2" fmla="*/ 64 w 409"/>
                    <a:gd name="T3" fmla="*/ 40 h 117"/>
                    <a:gd name="T4" fmla="*/ 60 w 409"/>
                    <a:gd name="T5" fmla="*/ 44 h 117"/>
                    <a:gd name="T6" fmla="*/ 12 w 409"/>
                    <a:gd name="T7" fmla="*/ 58 h 117"/>
                    <a:gd name="T8" fmla="*/ 0 w 409"/>
                    <a:gd name="T9" fmla="*/ 83 h 117"/>
                    <a:gd name="T10" fmla="*/ 198 w 409"/>
                    <a:gd name="T11" fmla="*/ 116 h 117"/>
                    <a:gd name="T12" fmla="*/ 408 w 409"/>
                    <a:gd name="T13" fmla="*/ 31 h 117"/>
                    <a:gd name="T14" fmla="*/ 363 w 409"/>
                    <a:gd name="T15" fmla="*/ 0 h 117"/>
                    <a:gd name="T16" fmla="*/ 214 w 409"/>
                    <a:gd name="T17" fmla="*/ 0 h 117"/>
                    <a:gd name="T18" fmla="*/ 72 w 409"/>
                    <a:gd name="T19" fmla="*/ 41 h 117"/>
                    <a:gd name="T20" fmla="*/ 72 w 409"/>
                    <a:gd name="T21" fmla="*/ 35 h 117"/>
                    <a:gd name="T22" fmla="*/ 67 w 409"/>
                    <a:gd name="T23"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9" h="117">
                      <a:moveTo>
                        <a:pt x="67" y="32"/>
                      </a:moveTo>
                      <a:lnTo>
                        <a:pt x="64" y="40"/>
                      </a:lnTo>
                      <a:lnTo>
                        <a:pt x="60" y="44"/>
                      </a:lnTo>
                      <a:lnTo>
                        <a:pt x="12" y="58"/>
                      </a:lnTo>
                      <a:lnTo>
                        <a:pt x="0" y="83"/>
                      </a:lnTo>
                      <a:lnTo>
                        <a:pt x="198" y="116"/>
                      </a:lnTo>
                      <a:lnTo>
                        <a:pt x="408" y="31"/>
                      </a:lnTo>
                      <a:lnTo>
                        <a:pt x="363" y="0"/>
                      </a:lnTo>
                      <a:lnTo>
                        <a:pt x="214" y="0"/>
                      </a:lnTo>
                      <a:lnTo>
                        <a:pt x="72" y="41"/>
                      </a:lnTo>
                      <a:lnTo>
                        <a:pt x="72" y="35"/>
                      </a:lnTo>
                      <a:lnTo>
                        <a:pt x="67" y="32"/>
                      </a:lnTo>
                    </a:path>
                  </a:pathLst>
                </a:custGeom>
                <a:solidFill>
                  <a:srgbClr val="FFFFFF"/>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70" name="Freeform 33"/>
                <p:cNvSpPr>
                  <a:spLocks noChangeAspect="1"/>
                </p:cNvSpPr>
                <p:nvPr/>
              </p:nvSpPr>
              <p:spPr bwMode="auto">
                <a:xfrm>
                  <a:off x="144" y="2454"/>
                  <a:ext cx="337" cy="48"/>
                </a:xfrm>
                <a:custGeom>
                  <a:avLst/>
                  <a:gdLst>
                    <a:gd name="T0" fmla="*/ 0 w 337"/>
                    <a:gd name="T1" fmla="*/ 46 h 48"/>
                    <a:gd name="T2" fmla="*/ 105 w 337"/>
                    <a:gd name="T3" fmla="*/ 22 h 48"/>
                    <a:gd name="T4" fmla="*/ 154 w 337"/>
                    <a:gd name="T5" fmla="*/ 16 h 48"/>
                    <a:gd name="T6" fmla="*/ 187 w 337"/>
                    <a:gd name="T7" fmla="*/ 7 h 48"/>
                    <a:gd name="T8" fmla="*/ 223 w 337"/>
                    <a:gd name="T9" fmla="*/ 1 h 48"/>
                    <a:gd name="T10" fmla="*/ 250 w 337"/>
                    <a:gd name="T11" fmla="*/ 0 h 48"/>
                    <a:gd name="T12" fmla="*/ 281 w 337"/>
                    <a:gd name="T13" fmla="*/ 0 h 48"/>
                    <a:gd name="T14" fmla="*/ 308 w 337"/>
                    <a:gd name="T15" fmla="*/ 5 h 48"/>
                    <a:gd name="T16" fmla="*/ 329 w 337"/>
                    <a:gd name="T17" fmla="*/ 13 h 48"/>
                    <a:gd name="T18" fmla="*/ 336 w 337"/>
                    <a:gd name="T19" fmla="*/ 17 h 48"/>
                    <a:gd name="T20" fmla="*/ 268 w 337"/>
                    <a:gd name="T21" fmla="*/ 47 h 48"/>
                    <a:gd name="T22" fmla="*/ 0 w 337"/>
                    <a:gd name="T23"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7" h="48">
                      <a:moveTo>
                        <a:pt x="0" y="46"/>
                      </a:moveTo>
                      <a:lnTo>
                        <a:pt x="105" y="22"/>
                      </a:lnTo>
                      <a:lnTo>
                        <a:pt x="154" y="16"/>
                      </a:lnTo>
                      <a:lnTo>
                        <a:pt x="187" y="7"/>
                      </a:lnTo>
                      <a:lnTo>
                        <a:pt x="223" y="1"/>
                      </a:lnTo>
                      <a:lnTo>
                        <a:pt x="250" y="0"/>
                      </a:lnTo>
                      <a:lnTo>
                        <a:pt x="281" y="0"/>
                      </a:lnTo>
                      <a:lnTo>
                        <a:pt x="308" y="5"/>
                      </a:lnTo>
                      <a:lnTo>
                        <a:pt x="329" y="13"/>
                      </a:lnTo>
                      <a:lnTo>
                        <a:pt x="336" y="17"/>
                      </a:lnTo>
                      <a:lnTo>
                        <a:pt x="268" y="47"/>
                      </a:lnTo>
                      <a:lnTo>
                        <a:pt x="0" y="46"/>
                      </a:lnTo>
                    </a:path>
                  </a:pathLst>
                </a:custGeom>
                <a:solidFill>
                  <a:srgbClr val="FFFFFF"/>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71" name="Freeform 34"/>
                <p:cNvSpPr>
                  <a:spLocks noChangeAspect="1"/>
                </p:cNvSpPr>
                <p:nvPr/>
              </p:nvSpPr>
              <p:spPr bwMode="auto">
                <a:xfrm>
                  <a:off x="203" y="1912"/>
                  <a:ext cx="857" cy="596"/>
                </a:xfrm>
                <a:custGeom>
                  <a:avLst/>
                  <a:gdLst>
                    <a:gd name="T0" fmla="*/ 5 w 857"/>
                    <a:gd name="T1" fmla="*/ 511 h 596"/>
                    <a:gd name="T2" fmla="*/ 8 w 857"/>
                    <a:gd name="T3" fmla="*/ 440 h 596"/>
                    <a:gd name="T4" fmla="*/ 33 w 857"/>
                    <a:gd name="T5" fmla="*/ 397 h 596"/>
                    <a:gd name="T6" fmla="*/ 53 w 857"/>
                    <a:gd name="T7" fmla="*/ 366 h 596"/>
                    <a:gd name="T8" fmla="*/ 49 w 857"/>
                    <a:gd name="T9" fmla="*/ 342 h 596"/>
                    <a:gd name="T10" fmla="*/ 124 w 857"/>
                    <a:gd name="T11" fmla="*/ 278 h 596"/>
                    <a:gd name="T12" fmla="*/ 180 w 857"/>
                    <a:gd name="T13" fmla="*/ 225 h 596"/>
                    <a:gd name="T14" fmla="*/ 225 w 857"/>
                    <a:gd name="T15" fmla="*/ 156 h 596"/>
                    <a:gd name="T16" fmla="*/ 263 w 857"/>
                    <a:gd name="T17" fmla="*/ 113 h 596"/>
                    <a:gd name="T18" fmla="*/ 312 w 857"/>
                    <a:gd name="T19" fmla="*/ 82 h 596"/>
                    <a:gd name="T20" fmla="*/ 534 w 857"/>
                    <a:gd name="T21" fmla="*/ 0 h 596"/>
                    <a:gd name="T22" fmla="*/ 582 w 857"/>
                    <a:gd name="T23" fmla="*/ 11 h 596"/>
                    <a:gd name="T24" fmla="*/ 703 w 857"/>
                    <a:gd name="T25" fmla="*/ 70 h 596"/>
                    <a:gd name="T26" fmla="*/ 792 w 857"/>
                    <a:gd name="T27" fmla="*/ 108 h 596"/>
                    <a:gd name="T28" fmla="*/ 825 w 857"/>
                    <a:gd name="T29" fmla="*/ 173 h 596"/>
                    <a:gd name="T30" fmla="*/ 846 w 857"/>
                    <a:gd name="T31" fmla="*/ 297 h 596"/>
                    <a:gd name="T32" fmla="*/ 852 w 857"/>
                    <a:gd name="T33" fmla="*/ 413 h 596"/>
                    <a:gd name="T34" fmla="*/ 850 w 857"/>
                    <a:gd name="T35" fmla="*/ 455 h 596"/>
                    <a:gd name="T36" fmla="*/ 813 w 857"/>
                    <a:gd name="T37" fmla="*/ 529 h 596"/>
                    <a:gd name="T38" fmla="*/ 672 w 857"/>
                    <a:gd name="T39" fmla="*/ 560 h 596"/>
                    <a:gd name="T40" fmla="*/ 563 w 857"/>
                    <a:gd name="T41" fmla="*/ 571 h 596"/>
                    <a:gd name="T42" fmla="*/ 215 w 857"/>
                    <a:gd name="T43" fmla="*/ 588 h 596"/>
                    <a:gd name="T44" fmla="*/ 243 w 857"/>
                    <a:gd name="T45" fmla="*/ 569 h 596"/>
                    <a:gd name="T46" fmla="*/ 322 w 857"/>
                    <a:gd name="T47" fmla="*/ 545 h 596"/>
                    <a:gd name="T48" fmla="*/ 384 w 857"/>
                    <a:gd name="T49" fmla="*/ 513 h 596"/>
                    <a:gd name="T50" fmla="*/ 317 w 857"/>
                    <a:gd name="T51" fmla="*/ 471 h 596"/>
                    <a:gd name="T52" fmla="*/ 318 w 857"/>
                    <a:gd name="T53" fmla="*/ 296 h 596"/>
                    <a:gd name="T54" fmla="*/ 296 w 857"/>
                    <a:gd name="T55" fmla="*/ 324 h 596"/>
                    <a:gd name="T56" fmla="*/ 282 w 857"/>
                    <a:gd name="T57" fmla="*/ 361 h 596"/>
                    <a:gd name="T58" fmla="*/ 255 w 857"/>
                    <a:gd name="T59" fmla="*/ 399 h 596"/>
                    <a:gd name="T60" fmla="*/ 215 w 857"/>
                    <a:gd name="T61" fmla="*/ 413 h 596"/>
                    <a:gd name="T62" fmla="*/ 191 w 857"/>
                    <a:gd name="T63" fmla="*/ 428 h 596"/>
                    <a:gd name="T64" fmla="*/ 180 w 857"/>
                    <a:gd name="T65" fmla="*/ 448 h 596"/>
                    <a:gd name="T66" fmla="*/ 153 w 857"/>
                    <a:gd name="T67" fmla="*/ 463 h 596"/>
                    <a:gd name="T68" fmla="*/ 132 w 857"/>
                    <a:gd name="T69" fmla="*/ 499 h 596"/>
                    <a:gd name="T70" fmla="*/ 103 w 857"/>
                    <a:gd name="T71" fmla="*/ 524 h 596"/>
                    <a:gd name="T72" fmla="*/ 27 w 857"/>
                    <a:gd name="T73" fmla="*/ 55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7" h="596">
                      <a:moveTo>
                        <a:pt x="0" y="529"/>
                      </a:moveTo>
                      <a:lnTo>
                        <a:pt x="5" y="511"/>
                      </a:lnTo>
                      <a:lnTo>
                        <a:pt x="12" y="489"/>
                      </a:lnTo>
                      <a:lnTo>
                        <a:pt x="8" y="440"/>
                      </a:lnTo>
                      <a:lnTo>
                        <a:pt x="21" y="418"/>
                      </a:lnTo>
                      <a:lnTo>
                        <a:pt x="33" y="397"/>
                      </a:lnTo>
                      <a:lnTo>
                        <a:pt x="43" y="374"/>
                      </a:lnTo>
                      <a:lnTo>
                        <a:pt x="53" y="366"/>
                      </a:lnTo>
                      <a:lnTo>
                        <a:pt x="49" y="351"/>
                      </a:lnTo>
                      <a:lnTo>
                        <a:pt x="49" y="342"/>
                      </a:lnTo>
                      <a:lnTo>
                        <a:pt x="67" y="326"/>
                      </a:lnTo>
                      <a:lnTo>
                        <a:pt x="124" y="278"/>
                      </a:lnTo>
                      <a:lnTo>
                        <a:pt x="160" y="248"/>
                      </a:lnTo>
                      <a:lnTo>
                        <a:pt x="180" y="225"/>
                      </a:lnTo>
                      <a:lnTo>
                        <a:pt x="203" y="189"/>
                      </a:lnTo>
                      <a:lnTo>
                        <a:pt x="225" y="156"/>
                      </a:lnTo>
                      <a:lnTo>
                        <a:pt x="237" y="139"/>
                      </a:lnTo>
                      <a:lnTo>
                        <a:pt x="263" y="113"/>
                      </a:lnTo>
                      <a:lnTo>
                        <a:pt x="285" y="95"/>
                      </a:lnTo>
                      <a:lnTo>
                        <a:pt x="312" y="82"/>
                      </a:lnTo>
                      <a:lnTo>
                        <a:pt x="346" y="64"/>
                      </a:lnTo>
                      <a:lnTo>
                        <a:pt x="534" y="0"/>
                      </a:lnTo>
                      <a:lnTo>
                        <a:pt x="565" y="2"/>
                      </a:lnTo>
                      <a:lnTo>
                        <a:pt x="582" y="11"/>
                      </a:lnTo>
                      <a:lnTo>
                        <a:pt x="596" y="21"/>
                      </a:lnTo>
                      <a:lnTo>
                        <a:pt x="703" y="70"/>
                      </a:lnTo>
                      <a:lnTo>
                        <a:pt x="765" y="90"/>
                      </a:lnTo>
                      <a:lnTo>
                        <a:pt x="792" y="108"/>
                      </a:lnTo>
                      <a:lnTo>
                        <a:pt x="811" y="137"/>
                      </a:lnTo>
                      <a:lnTo>
                        <a:pt x="825" y="173"/>
                      </a:lnTo>
                      <a:lnTo>
                        <a:pt x="835" y="223"/>
                      </a:lnTo>
                      <a:lnTo>
                        <a:pt x="846" y="297"/>
                      </a:lnTo>
                      <a:lnTo>
                        <a:pt x="849" y="375"/>
                      </a:lnTo>
                      <a:lnTo>
                        <a:pt x="852" y="413"/>
                      </a:lnTo>
                      <a:lnTo>
                        <a:pt x="856" y="434"/>
                      </a:lnTo>
                      <a:lnTo>
                        <a:pt x="850" y="455"/>
                      </a:lnTo>
                      <a:lnTo>
                        <a:pt x="838" y="478"/>
                      </a:lnTo>
                      <a:lnTo>
                        <a:pt x="813" y="529"/>
                      </a:lnTo>
                      <a:lnTo>
                        <a:pt x="737" y="540"/>
                      </a:lnTo>
                      <a:lnTo>
                        <a:pt x="672" y="560"/>
                      </a:lnTo>
                      <a:lnTo>
                        <a:pt x="608" y="548"/>
                      </a:lnTo>
                      <a:lnTo>
                        <a:pt x="563" y="571"/>
                      </a:lnTo>
                      <a:lnTo>
                        <a:pt x="517" y="595"/>
                      </a:lnTo>
                      <a:lnTo>
                        <a:pt x="215" y="588"/>
                      </a:lnTo>
                      <a:lnTo>
                        <a:pt x="227" y="576"/>
                      </a:lnTo>
                      <a:lnTo>
                        <a:pt x="243" y="569"/>
                      </a:lnTo>
                      <a:lnTo>
                        <a:pt x="281" y="557"/>
                      </a:lnTo>
                      <a:lnTo>
                        <a:pt x="322" y="545"/>
                      </a:lnTo>
                      <a:lnTo>
                        <a:pt x="356" y="529"/>
                      </a:lnTo>
                      <a:lnTo>
                        <a:pt x="384" y="513"/>
                      </a:lnTo>
                      <a:lnTo>
                        <a:pt x="323" y="513"/>
                      </a:lnTo>
                      <a:lnTo>
                        <a:pt x="317" y="471"/>
                      </a:lnTo>
                      <a:lnTo>
                        <a:pt x="320" y="358"/>
                      </a:lnTo>
                      <a:lnTo>
                        <a:pt x="318" y="296"/>
                      </a:lnTo>
                      <a:lnTo>
                        <a:pt x="310" y="311"/>
                      </a:lnTo>
                      <a:lnTo>
                        <a:pt x="296" y="324"/>
                      </a:lnTo>
                      <a:lnTo>
                        <a:pt x="287" y="339"/>
                      </a:lnTo>
                      <a:lnTo>
                        <a:pt x="282" y="361"/>
                      </a:lnTo>
                      <a:lnTo>
                        <a:pt x="273" y="379"/>
                      </a:lnTo>
                      <a:lnTo>
                        <a:pt x="255" y="399"/>
                      </a:lnTo>
                      <a:lnTo>
                        <a:pt x="232" y="411"/>
                      </a:lnTo>
                      <a:lnTo>
                        <a:pt x="215" y="413"/>
                      </a:lnTo>
                      <a:lnTo>
                        <a:pt x="189" y="413"/>
                      </a:lnTo>
                      <a:lnTo>
                        <a:pt x="191" y="428"/>
                      </a:lnTo>
                      <a:lnTo>
                        <a:pt x="187" y="439"/>
                      </a:lnTo>
                      <a:lnTo>
                        <a:pt x="180" y="448"/>
                      </a:lnTo>
                      <a:lnTo>
                        <a:pt x="169" y="456"/>
                      </a:lnTo>
                      <a:lnTo>
                        <a:pt x="153" y="463"/>
                      </a:lnTo>
                      <a:lnTo>
                        <a:pt x="143" y="491"/>
                      </a:lnTo>
                      <a:lnTo>
                        <a:pt x="132" y="499"/>
                      </a:lnTo>
                      <a:lnTo>
                        <a:pt x="121" y="508"/>
                      </a:lnTo>
                      <a:lnTo>
                        <a:pt x="103" y="524"/>
                      </a:lnTo>
                      <a:lnTo>
                        <a:pt x="93" y="542"/>
                      </a:lnTo>
                      <a:lnTo>
                        <a:pt x="27" y="550"/>
                      </a:lnTo>
                      <a:lnTo>
                        <a:pt x="0" y="529"/>
                      </a:lnTo>
                    </a:path>
                  </a:pathLst>
                </a:custGeom>
                <a:solidFill>
                  <a:srgbClr val="FFFFFF"/>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72" name="Freeform 35"/>
                <p:cNvSpPr>
                  <a:spLocks noChangeAspect="1"/>
                </p:cNvSpPr>
                <p:nvPr/>
              </p:nvSpPr>
              <p:spPr bwMode="auto">
                <a:xfrm>
                  <a:off x="325" y="2054"/>
                  <a:ext cx="196" cy="274"/>
                </a:xfrm>
                <a:custGeom>
                  <a:avLst/>
                  <a:gdLst>
                    <a:gd name="T0" fmla="*/ 183 w 196"/>
                    <a:gd name="T1" fmla="*/ 0 h 274"/>
                    <a:gd name="T2" fmla="*/ 163 w 196"/>
                    <a:gd name="T3" fmla="*/ 17 h 274"/>
                    <a:gd name="T4" fmla="*/ 151 w 196"/>
                    <a:gd name="T5" fmla="*/ 45 h 274"/>
                    <a:gd name="T6" fmla="*/ 147 w 196"/>
                    <a:gd name="T7" fmla="*/ 78 h 274"/>
                    <a:gd name="T8" fmla="*/ 148 w 196"/>
                    <a:gd name="T9" fmla="*/ 107 h 274"/>
                    <a:gd name="T10" fmla="*/ 153 w 196"/>
                    <a:gd name="T11" fmla="*/ 138 h 274"/>
                    <a:gd name="T12" fmla="*/ 157 w 196"/>
                    <a:gd name="T13" fmla="*/ 162 h 274"/>
                    <a:gd name="T14" fmla="*/ 147 w 196"/>
                    <a:gd name="T15" fmla="*/ 182 h 274"/>
                    <a:gd name="T16" fmla="*/ 143 w 196"/>
                    <a:gd name="T17" fmla="*/ 197 h 274"/>
                    <a:gd name="T18" fmla="*/ 95 w 196"/>
                    <a:gd name="T19" fmla="*/ 205 h 274"/>
                    <a:gd name="T20" fmla="*/ 57 w 196"/>
                    <a:gd name="T21" fmla="*/ 204 h 274"/>
                    <a:gd name="T22" fmla="*/ 0 w 196"/>
                    <a:gd name="T23" fmla="*/ 197 h 274"/>
                    <a:gd name="T24" fmla="*/ 43 w 196"/>
                    <a:gd name="T25" fmla="*/ 218 h 274"/>
                    <a:gd name="T26" fmla="*/ 62 w 196"/>
                    <a:gd name="T27" fmla="*/ 243 h 274"/>
                    <a:gd name="T28" fmla="*/ 65 w 196"/>
                    <a:gd name="T29" fmla="*/ 264 h 274"/>
                    <a:gd name="T30" fmla="*/ 87 w 196"/>
                    <a:gd name="T31" fmla="*/ 273 h 274"/>
                    <a:gd name="T32" fmla="*/ 105 w 196"/>
                    <a:gd name="T33" fmla="*/ 271 h 274"/>
                    <a:gd name="T34" fmla="*/ 126 w 196"/>
                    <a:gd name="T35" fmla="*/ 262 h 274"/>
                    <a:gd name="T36" fmla="*/ 143 w 196"/>
                    <a:gd name="T37" fmla="*/ 247 h 274"/>
                    <a:gd name="T38" fmla="*/ 157 w 196"/>
                    <a:gd name="T39" fmla="*/ 232 h 274"/>
                    <a:gd name="T40" fmla="*/ 160 w 196"/>
                    <a:gd name="T41" fmla="*/ 219 h 274"/>
                    <a:gd name="T42" fmla="*/ 163 w 196"/>
                    <a:gd name="T43" fmla="*/ 202 h 274"/>
                    <a:gd name="T44" fmla="*/ 167 w 196"/>
                    <a:gd name="T45" fmla="*/ 191 h 274"/>
                    <a:gd name="T46" fmla="*/ 176 w 196"/>
                    <a:gd name="T47" fmla="*/ 180 h 274"/>
                    <a:gd name="T48" fmla="*/ 191 w 196"/>
                    <a:gd name="T49" fmla="*/ 168 h 274"/>
                    <a:gd name="T50" fmla="*/ 195 w 196"/>
                    <a:gd name="T51" fmla="*/ 155 h 274"/>
                    <a:gd name="T52" fmla="*/ 195 w 196"/>
                    <a:gd name="T53" fmla="*/ 132 h 274"/>
                    <a:gd name="T54" fmla="*/ 179 w 196"/>
                    <a:gd name="T55" fmla="*/ 109 h 274"/>
                    <a:gd name="T56" fmla="*/ 169 w 196"/>
                    <a:gd name="T57" fmla="*/ 85 h 274"/>
                    <a:gd name="T58" fmla="*/ 165 w 196"/>
                    <a:gd name="T59" fmla="*/ 69 h 274"/>
                    <a:gd name="T60" fmla="*/ 165 w 196"/>
                    <a:gd name="T61" fmla="*/ 50 h 274"/>
                    <a:gd name="T62" fmla="*/ 170 w 196"/>
                    <a:gd name="T63" fmla="*/ 26 h 274"/>
                    <a:gd name="T64" fmla="*/ 176 w 196"/>
                    <a:gd name="T65" fmla="*/ 10 h 274"/>
                    <a:gd name="T66" fmla="*/ 183 w 196"/>
                    <a:gd name="T6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 h="274">
                      <a:moveTo>
                        <a:pt x="183" y="0"/>
                      </a:moveTo>
                      <a:lnTo>
                        <a:pt x="163" y="17"/>
                      </a:lnTo>
                      <a:lnTo>
                        <a:pt x="151" y="45"/>
                      </a:lnTo>
                      <a:lnTo>
                        <a:pt x="147" y="78"/>
                      </a:lnTo>
                      <a:lnTo>
                        <a:pt x="148" y="107"/>
                      </a:lnTo>
                      <a:lnTo>
                        <a:pt x="153" y="138"/>
                      </a:lnTo>
                      <a:lnTo>
                        <a:pt x="157" y="162"/>
                      </a:lnTo>
                      <a:lnTo>
                        <a:pt x="147" y="182"/>
                      </a:lnTo>
                      <a:lnTo>
                        <a:pt x="143" y="197"/>
                      </a:lnTo>
                      <a:lnTo>
                        <a:pt x="95" y="205"/>
                      </a:lnTo>
                      <a:lnTo>
                        <a:pt x="57" y="204"/>
                      </a:lnTo>
                      <a:lnTo>
                        <a:pt x="0" y="197"/>
                      </a:lnTo>
                      <a:lnTo>
                        <a:pt x="43" y="218"/>
                      </a:lnTo>
                      <a:lnTo>
                        <a:pt x="62" y="243"/>
                      </a:lnTo>
                      <a:lnTo>
                        <a:pt x="65" y="264"/>
                      </a:lnTo>
                      <a:lnTo>
                        <a:pt x="87" y="273"/>
                      </a:lnTo>
                      <a:lnTo>
                        <a:pt x="105" y="271"/>
                      </a:lnTo>
                      <a:lnTo>
                        <a:pt x="126" y="262"/>
                      </a:lnTo>
                      <a:lnTo>
                        <a:pt x="143" y="247"/>
                      </a:lnTo>
                      <a:lnTo>
                        <a:pt x="157" y="232"/>
                      </a:lnTo>
                      <a:lnTo>
                        <a:pt x="160" y="219"/>
                      </a:lnTo>
                      <a:lnTo>
                        <a:pt x="163" y="202"/>
                      </a:lnTo>
                      <a:lnTo>
                        <a:pt x="167" y="191"/>
                      </a:lnTo>
                      <a:lnTo>
                        <a:pt x="176" y="180"/>
                      </a:lnTo>
                      <a:lnTo>
                        <a:pt x="191" y="168"/>
                      </a:lnTo>
                      <a:lnTo>
                        <a:pt x="195" y="155"/>
                      </a:lnTo>
                      <a:lnTo>
                        <a:pt x="195" y="132"/>
                      </a:lnTo>
                      <a:lnTo>
                        <a:pt x="179" y="109"/>
                      </a:lnTo>
                      <a:lnTo>
                        <a:pt x="169" y="85"/>
                      </a:lnTo>
                      <a:lnTo>
                        <a:pt x="165" y="69"/>
                      </a:lnTo>
                      <a:lnTo>
                        <a:pt x="165" y="50"/>
                      </a:lnTo>
                      <a:lnTo>
                        <a:pt x="170" y="26"/>
                      </a:lnTo>
                      <a:lnTo>
                        <a:pt x="176" y="10"/>
                      </a:lnTo>
                      <a:lnTo>
                        <a:pt x="183" y="0"/>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73" name="Freeform 36"/>
                <p:cNvSpPr>
                  <a:spLocks noChangeAspect="1"/>
                </p:cNvSpPr>
                <p:nvPr/>
              </p:nvSpPr>
              <p:spPr bwMode="auto">
                <a:xfrm>
                  <a:off x="280" y="2281"/>
                  <a:ext cx="113" cy="167"/>
                </a:xfrm>
                <a:custGeom>
                  <a:avLst/>
                  <a:gdLst>
                    <a:gd name="T0" fmla="*/ 33 w 113"/>
                    <a:gd name="T1" fmla="*/ 0 h 167"/>
                    <a:gd name="T2" fmla="*/ 38 w 113"/>
                    <a:gd name="T3" fmla="*/ 12 h 167"/>
                    <a:gd name="T4" fmla="*/ 42 w 113"/>
                    <a:gd name="T5" fmla="*/ 27 h 167"/>
                    <a:gd name="T6" fmla="*/ 40 w 113"/>
                    <a:gd name="T7" fmla="*/ 47 h 167"/>
                    <a:gd name="T8" fmla="*/ 33 w 113"/>
                    <a:gd name="T9" fmla="*/ 84 h 167"/>
                    <a:gd name="T10" fmla="*/ 24 w 113"/>
                    <a:gd name="T11" fmla="*/ 108 h 167"/>
                    <a:gd name="T12" fmla="*/ 14 w 113"/>
                    <a:gd name="T13" fmla="*/ 101 h 167"/>
                    <a:gd name="T14" fmla="*/ 0 w 113"/>
                    <a:gd name="T15" fmla="*/ 144 h 167"/>
                    <a:gd name="T16" fmla="*/ 18 w 113"/>
                    <a:gd name="T17" fmla="*/ 166 h 167"/>
                    <a:gd name="T18" fmla="*/ 24 w 113"/>
                    <a:gd name="T19" fmla="*/ 162 h 167"/>
                    <a:gd name="T20" fmla="*/ 35 w 113"/>
                    <a:gd name="T21" fmla="*/ 148 h 167"/>
                    <a:gd name="T22" fmla="*/ 45 w 113"/>
                    <a:gd name="T23" fmla="*/ 137 h 167"/>
                    <a:gd name="T24" fmla="*/ 57 w 113"/>
                    <a:gd name="T25" fmla="*/ 129 h 167"/>
                    <a:gd name="T26" fmla="*/ 76 w 113"/>
                    <a:gd name="T27" fmla="*/ 108 h 167"/>
                    <a:gd name="T28" fmla="*/ 90 w 113"/>
                    <a:gd name="T29" fmla="*/ 84 h 167"/>
                    <a:gd name="T30" fmla="*/ 105 w 113"/>
                    <a:gd name="T31" fmla="*/ 77 h 167"/>
                    <a:gd name="T32" fmla="*/ 112 w 113"/>
                    <a:gd name="T33" fmla="*/ 61 h 167"/>
                    <a:gd name="T34" fmla="*/ 103 w 113"/>
                    <a:gd name="T35" fmla="*/ 68 h 167"/>
                    <a:gd name="T36" fmla="*/ 92 w 113"/>
                    <a:gd name="T37" fmla="*/ 65 h 167"/>
                    <a:gd name="T38" fmla="*/ 78 w 113"/>
                    <a:gd name="T39" fmla="*/ 53 h 167"/>
                    <a:gd name="T40" fmla="*/ 62 w 113"/>
                    <a:gd name="T41" fmla="*/ 24 h 167"/>
                    <a:gd name="T42" fmla="*/ 47 w 113"/>
                    <a:gd name="T43" fmla="*/ 8 h 167"/>
                    <a:gd name="T44" fmla="*/ 33 w 113"/>
                    <a:gd name="T4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67">
                      <a:moveTo>
                        <a:pt x="33" y="0"/>
                      </a:moveTo>
                      <a:lnTo>
                        <a:pt x="38" y="12"/>
                      </a:lnTo>
                      <a:lnTo>
                        <a:pt x="42" y="27"/>
                      </a:lnTo>
                      <a:lnTo>
                        <a:pt x="40" y="47"/>
                      </a:lnTo>
                      <a:lnTo>
                        <a:pt x="33" y="84"/>
                      </a:lnTo>
                      <a:lnTo>
                        <a:pt x="24" y="108"/>
                      </a:lnTo>
                      <a:lnTo>
                        <a:pt x="14" y="101"/>
                      </a:lnTo>
                      <a:lnTo>
                        <a:pt x="0" y="144"/>
                      </a:lnTo>
                      <a:lnTo>
                        <a:pt x="18" y="166"/>
                      </a:lnTo>
                      <a:lnTo>
                        <a:pt x="24" y="162"/>
                      </a:lnTo>
                      <a:lnTo>
                        <a:pt x="35" y="148"/>
                      </a:lnTo>
                      <a:lnTo>
                        <a:pt x="45" y="137"/>
                      </a:lnTo>
                      <a:lnTo>
                        <a:pt x="57" y="129"/>
                      </a:lnTo>
                      <a:lnTo>
                        <a:pt x="76" y="108"/>
                      </a:lnTo>
                      <a:lnTo>
                        <a:pt x="90" y="84"/>
                      </a:lnTo>
                      <a:lnTo>
                        <a:pt x="105" y="77"/>
                      </a:lnTo>
                      <a:lnTo>
                        <a:pt x="112" y="61"/>
                      </a:lnTo>
                      <a:lnTo>
                        <a:pt x="103" y="68"/>
                      </a:lnTo>
                      <a:lnTo>
                        <a:pt x="92" y="65"/>
                      </a:lnTo>
                      <a:lnTo>
                        <a:pt x="78" y="53"/>
                      </a:lnTo>
                      <a:lnTo>
                        <a:pt x="62" y="24"/>
                      </a:lnTo>
                      <a:lnTo>
                        <a:pt x="47" y="8"/>
                      </a:lnTo>
                      <a:lnTo>
                        <a:pt x="33" y="0"/>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74" name="Freeform 37"/>
                <p:cNvSpPr>
                  <a:spLocks noChangeAspect="1"/>
                </p:cNvSpPr>
                <p:nvPr/>
              </p:nvSpPr>
              <p:spPr bwMode="auto">
                <a:xfrm>
                  <a:off x="502" y="2114"/>
                  <a:ext cx="212" cy="310"/>
                </a:xfrm>
                <a:custGeom>
                  <a:avLst/>
                  <a:gdLst>
                    <a:gd name="T0" fmla="*/ 0 w 212"/>
                    <a:gd name="T1" fmla="*/ 46 h 310"/>
                    <a:gd name="T2" fmla="*/ 7 w 212"/>
                    <a:gd name="T3" fmla="*/ 16 h 310"/>
                    <a:gd name="T4" fmla="*/ 19 w 212"/>
                    <a:gd name="T5" fmla="*/ 0 h 310"/>
                    <a:gd name="T6" fmla="*/ 28 w 212"/>
                    <a:gd name="T7" fmla="*/ 2 h 310"/>
                    <a:gd name="T8" fmla="*/ 30 w 212"/>
                    <a:gd name="T9" fmla="*/ 16 h 310"/>
                    <a:gd name="T10" fmla="*/ 79 w 212"/>
                    <a:gd name="T11" fmla="*/ 151 h 310"/>
                    <a:gd name="T12" fmla="*/ 102 w 212"/>
                    <a:gd name="T13" fmla="*/ 194 h 310"/>
                    <a:gd name="T14" fmla="*/ 134 w 212"/>
                    <a:gd name="T15" fmla="*/ 220 h 310"/>
                    <a:gd name="T16" fmla="*/ 180 w 212"/>
                    <a:gd name="T17" fmla="*/ 251 h 310"/>
                    <a:gd name="T18" fmla="*/ 182 w 212"/>
                    <a:gd name="T19" fmla="*/ 214 h 310"/>
                    <a:gd name="T20" fmla="*/ 187 w 212"/>
                    <a:gd name="T21" fmla="*/ 175 h 310"/>
                    <a:gd name="T22" fmla="*/ 196 w 212"/>
                    <a:gd name="T23" fmla="*/ 115 h 310"/>
                    <a:gd name="T24" fmla="*/ 199 w 212"/>
                    <a:gd name="T25" fmla="*/ 85 h 310"/>
                    <a:gd name="T26" fmla="*/ 203 w 212"/>
                    <a:gd name="T27" fmla="*/ 46 h 310"/>
                    <a:gd name="T28" fmla="*/ 207 w 212"/>
                    <a:gd name="T29" fmla="*/ 46 h 310"/>
                    <a:gd name="T30" fmla="*/ 211 w 212"/>
                    <a:gd name="T31" fmla="*/ 75 h 310"/>
                    <a:gd name="T32" fmla="*/ 205 w 212"/>
                    <a:gd name="T33" fmla="*/ 140 h 310"/>
                    <a:gd name="T34" fmla="*/ 199 w 212"/>
                    <a:gd name="T35" fmla="*/ 254 h 310"/>
                    <a:gd name="T36" fmla="*/ 201 w 212"/>
                    <a:gd name="T37" fmla="*/ 284 h 310"/>
                    <a:gd name="T38" fmla="*/ 145 w 212"/>
                    <a:gd name="T39" fmla="*/ 246 h 310"/>
                    <a:gd name="T40" fmla="*/ 128 w 212"/>
                    <a:gd name="T41" fmla="*/ 272 h 310"/>
                    <a:gd name="T42" fmla="*/ 108 w 212"/>
                    <a:gd name="T43" fmla="*/ 292 h 310"/>
                    <a:gd name="T44" fmla="*/ 24 w 212"/>
                    <a:gd name="T45" fmla="*/ 309 h 310"/>
                    <a:gd name="T46" fmla="*/ 11 w 212"/>
                    <a:gd name="T47" fmla="*/ 278 h 310"/>
                    <a:gd name="T48" fmla="*/ 18 w 212"/>
                    <a:gd name="T49" fmla="*/ 223 h 310"/>
                    <a:gd name="T50" fmla="*/ 21 w 212"/>
                    <a:gd name="T51" fmla="*/ 166 h 310"/>
                    <a:gd name="T52" fmla="*/ 19 w 212"/>
                    <a:gd name="T53" fmla="*/ 102 h 310"/>
                    <a:gd name="T54" fmla="*/ 19 w 212"/>
                    <a:gd name="T55" fmla="*/ 76 h 310"/>
                    <a:gd name="T56" fmla="*/ 0 w 212"/>
                    <a:gd name="T57" fmla="*/ 4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310">
                      <a:moveTo>
                        <a:pt x="0" y="46"/>
                      </a:moveTo>
                      <a:lnTo>
                        <a:pt x="7" y="16"/>
                      </a:lnTo>
                      <a:lnTo>
                        <a:pt x="19" y="0"/>
                      </a:lnTo>
                      <a:lnTo>
                        <a:pt x="28" y="2"/>
                      </a:lnTo>
                      <a:lnTo>
                        <a:pt x="30" y="16"/>
                      </a:lnTo>
                      <a:lnTo>
                        <a:pt x="79" y="151"/>
                      </a:lnTo>
                      <a:lnTo>
                        <a:pt x="102" y="194"/>
                      </a:lnTo>
                      <a:lnTo>
                        <a:pt x="134" y="220"/>
                      </a:lnTo>
                      <a:lnTo>
                        <a:pt x="180" y="251"/>
                      </a:lnTo>
                      <a:lnTo>
                        <a:pt x="182" y="214"/>
                      </a:lnTo>
                      <a:lnTo>
                        <a:pt x="187" y="175"/>
                      </a:lnTo>
                      <a:lnTo>
                        <a:pt x="196" y="115"/>
                      </a:lnTo>
                      <a:lnTo>
                        <a:pt x="199" y="85"/>
                      </a:lnTo>
                      <a:lnTo>
                        <a:pt x="203" y="46"/>
                      </a:lnTo>
                      <a:lnTo>
                        <a:pt x="207" y="46"/>
                      </a:lnTo>
                      <a:lnTo>
                        <a:pt x="211" y="75"/>
                      </a:lnTo>
                      <a:lnTo>
                        <a:pt x="205" y="140"/>
                      </a:lnTo>
                      <a:lnTo>
                        <a:pt x="199" y="254"/>
                      </a:lnTo>
                      <a:lnTo>
                        <a:pt x="201" y="284"/>
                      </a:lnTo>
                      <a:lnTo>
                        <a:pt x="145" y="246"/>
                      </a:lnTo>
                      <a:lnTo>
                        <a:pt x="128" y="272"/>
                      </a:lnTo>
                      <a:lnTo>
                        <a:pt x="108" y="292"/>
                      </a:lnTo>
                      <a:lnTo>
                        <a:pt x="24" y="309"/>
                      </a:lnTo>
                      <a:lnTo>
                        <a:pt x="11" y="278"/>
                      </a:lnTo>
                      <a:lnTo>
                        <a:pt x="18" y="223"/>
                      </a:lnTo>
                      <a:lnTo>
                        <a:pt x="21" y="166"/>
                      </a:lnTo>
                      <a:lnTo>
                        <a:pt x="19" y="102"/>
                      </a:lnTo>
                      <a:lnTo>
                        <a:pt x="19" y="76"/>
                      </a:lnTo>
                      <a:lnTo>
                        <a:pt x="0" y="46"/>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75" name="Freeform 38"/>
                <p:cNvSpPr>
                  <a:spLocks noChangeAspect="1"/>
                </p:cNvSpPr>
                <p:nvPr/>
              </p:nvSpPr>
              <p:spPr bwMode="auto">
                <a:xfrm>
                  <a:off x="680" y="2073"/>
                  <a:ext cx="32" cy="67"/>
                </a:xfrm>
                <a:custGeom>
                  <a:avLst/>
                  <a:gdLst>
                    <a:gd name="T0" fmla="*/ 27 w 32"/>
                    <a:gd name="T1" fmla="*/ 66 h 67"/>
                    <a:gd name="T2" fmla="*/ 23 w 32"/>
                    <a:gd name="T3" fmla="*/ 47 h 67"/>
                    <a:gd name="T4" fmla="*/ 11 w 32"/>
                    <a:gd name="T5" fmla="*/ 36 h 67"/>
                    <a:gd name="T6" fmla="*/ 2 w 32"/>
                    <a:gd name="T7" fmla="*/ 30 h 67"/>
                    <a:gd name="T8" fmla="*/ 6 w 32"/>
                    <a:gd name="T9" fmla="*/ 18 h 67"/>
                    <a:gd name="T10" fmla="*/ 0 w 32"/>
                    <a:gd name="T11" fmla="*/ 5 h 67"/>
                    <a:gd name="T12" fmla="*/ 11 w 32"/>
                    <a:gd name="T13" fmla="*/ 0 h 67"/>
                    <a:gd name="T14" fmla="*/ 25 w 32"/>
                    <a:gd name="T15" fmla="*/ 16 h 67"/>
                    <a:gd name="T16" fmla="*/ 31 w 32"/>
                    <a:gd name="T17" fmla="*/ 60 h 67"/>
                    <a:gd name="T18" fmla="*/ 27 w 32"/>
                    <a:gd name="T19"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67">
                      <a:moveTo>
                        <a:pt x="27" y="66"/>
                      </a:moveTo>
                      <a:lnTo>
                        <a:pt x="23" y="47"/>
                      </a:lnTo>
                      <a:lnTo>
                        <a:pt x="11" y="36"/>
                      </a:lnTo>
                      <a:lnTo>
                        <a:pt x="2" y="30"/>
                      </a:lnTo>
                      <a:lnTo>
                        <a:pt x="6" y="18"/>
                      </a:lnTo>
                      <a:lnTo>
                        <a:pt x="0" y="5"/>
                      </a:lnTo>
                      <a:lnTo>
                        <a:pt x="11" y="0"/>
                      </a:lnTo>
                      <a:lnTo>
                        <a:pt x="25" y="16"/>
                      </a:lnTo>
                      <a:lnTo>
                        <a:pt x="31" y="60"/>
                      </a:lnTo>
                      <a:lnTo>
                        <a:pt x="27" y="66"/>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76" name="Freeform 39"/>
                <p:cNvSpPr>
                  <a:spLocks noChangeAspect="1"/>
                </p:cNvSpPr>
                <p:nvPr/>
              </p:nvSpPr>
              <p:spPr bwMode="auto">
                <a:xfrm>
                  <a:off x="727" y="2080"/>
                  <a:ext cx="28" cy="30"/>
                </a:xfrm>
                <a:custGeom>
                  <a:avLst/>
                  <a:gdLst>
                    <a:gd name="T0" fmla="*/ 0 w 28"/>
                    <a:gd name="T1" fmla="*/ 14 h 30"/>
                    <a:gd name="T2" fmla="*/ 21 w 28"/>
                    <a:gd name="T3" fmla="*/ 29 h 30"/>
                    <a:gd name="T4" fmla="*/ 27 w 28"/>
                    <a:gd name="T5" fmla="*/ 11 h 30"/>
                    <a:gd name="T6" fmla="*/ 3 w 28"/>
                    <a:gd name="T7" fmla="*/ 0 h 30"/>
                    <a:gd name="T8" fmla="*/ 0 w 28"/>
                    <a:gd name="T9" fmla="*/ 14 h 30"/>
                  </a:gdLst>
                  <a:ahLst/>
                  <a:cxnLst>
                    <a:cxn ang="0">
                      <a:pos x="T0" y="T1"/>
                    </a:cxn>
                    <a:cxn ang="0">
                      <a:pos x="T2" y="T3"/>
                    </a:cxn>
                    <a:cxn ang="0">
                      <a:pos x="T4" y="T5"/>
                    </a:cxn>
                    <a:cxn ang="0">
                      <a:pos x="T6" y="T7"/>
                    </a:cxn>
                    <a:cxn ang="0">
                      <a:pos x="T8" y="T9"/>
                    </a:cxn>
                  </a:cxnLst>
                  <a:rect l="0" t="0" r="r" b="b"/>
                  <a:pathLst>
                    <a:path w="28" h="30">
                      <a:moveTo>
                        <a:pt x="0" y="14"/>
                      </a:moveTo>
                      <a:lnTo>
                        <a:pt x="21" y="29"/>
                      </a:lnTo>
                      <a:lnTo>
                        <a:pt x="27" y="11"/>
                      </a:lnTo>
                      <a:lnTo>
                        <a:pt x="3" y="0"/>
                      </a:lnTo>
                      <a:lnTo>
                        <a:pt x="0" y="14"/>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77" name="Freeform 40"/>
                <p:cNvSpPr>
                  <a:spLocks noChangeAspect="1"/>
                </p:cNvSpPr>
                <p:nvPr/>
              </p:nvSpPr>
              <p:spPr bwMode="auto">
                <a:xfrm>
                  <a:off x="751" y="1916"/>
                  <a:ext cx="245" cy="142"/>
                </a:xfrm>
                <a:custGeom>
                  <a:avLst/>
                  <a:gdLst>
                    <a:gd name="T0" fmla="*/ 29 w 245"/>
                    <a:gd name="T1" fmla="*/ 141 h 142"/>
                    <a:gd name="T2" fmla="*/ 53 w 245"/>
                    <a:gd name="T3" fmla="*/ 106 h 142"/>
                    <a:gd name="T4" fmla="*/ 60 w 245"/>
                    <a:gd name="T5" fmla="*/ 81 h 142"/>
                    <a:gd name="T6" fmla="*/ 62 w 245"/>
                    <a:gd name="T7" fmla="*/ 60 h 142"/>
                    <a:gd name="T8" fmla="*/ 67 w 245"/>
                    <a:gd name="T9" fmla="*/ 40 h 142"/>
                    <a:gd name="T10" fmla="*/ 78 w 245"/>
                    <a:gd name="T11" fmla="*/ 42 h 142"/>
                    <a:gd name="T12" fmla="*/ 129 w 245"/>
                    <a:gd name="T13" fmla="*/ 67 h 142"/>
                    <a:gd name="T14" fmla="*/ 142 w 245"/>
                    <a:gd name="T15" fmla="*/ 85 h 142"/>
                    <a:gd name="T16" fmla="*/ 145 w 245"/>
                    <a:gd name="T17" fmla="*/ 95 h 142"/>
                    <a:gd name="T18" fmla="*/ 145 w 245"/>
                    <a:gd name="T19" fmla="*/ 110 h 142"/>
                    <a:gd name="T20" fmla="*/ 172 w 245"/>
                    <a:gd name="T21" fmla="*/ 91 h 142"/>
                    <a:gd name="T22" fmla="*/ 199 w 245"/>
                    <a:gd name="T23" fmla="*/ 88 h 142"/>
                    <a:gd name="T24" fmla="*/ 225 w 245"/>
                    <a:gd name="T25" fmla="*/ 93 h 142"/>
                    <a:gd name="T26" fmla="*/ 244 w 245"/>
                    <a:gd name="T27" fmla="*/ 109 h 142"/>
                    <a:gd name="T28" fmla="*/ 225 w 245"/>
                    <a:gd name="T29" fmla="*/ 91 h 142"/>
                    <a:gd name="T30" fmla="*/ 194 w 245"/>
                    <a:gd name="T31" fmla="*/ 76 h 142"/>
                    <a:gd name="T32" fmla="*/ 48 w 245"/>
                    <a:gd name="T33" fmla="*/ 14 h 142"/>
                    <a:gd name="T34" fmla="*/ 27 w 245"/>
                    <a:gd name="T35" fmla="*/ 5 h 142"/>
                    <a:gd name="T36" fmla="*/ 15 w 245"/>
                    <a:gd name="T37" fmla="*/ 0 h 142"/>
                    <a:gd name="T38" fmla="*/ 7 w 245"/>
                    <a:gd name="T39" fmla="*/ 0 h 142"/>
                    <a:gd name="T40" fmla="*/ 0 w 245"/>
                    <a:gd name="T41" fmla="*/ 2 h 142"/>
                    <a:gd name="T42" fmla="*/ 24 w 245"/>
                    <a:gd name="T43" fmla="*/ 12 h 142"/>
                    <a:gd name="T44" fmla="*/ 39 w 245"/>
                    <a:gd name="T45" fmla="*/ 26 h 142"/>
                    <a:gd name="T46" fmla="*/ 46 w 245"/>
                    <a:gd name="T47" fmla="*/ 49 h 142"/>
                    <a:gd name="T48" fmla="*/ 51 w 245"/>
                    <a:gd name="T49" fmla="*/ 73 h 142"/>
                    <a:gd name="T50" fmla="*/ 48 w 245"/>
                    <a:gd name="T51" fmla="*/ 91 h 142"/>
                    <a:gd name="T52" fmla="*/ 29 w 245"/>
                    <a:gd name="T53"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142">
                      <a:moveTo>
                        <a:pt x="29" y="141"/>
                      </a:moveTo>
                      <a:lnTo>
                        <a:pt x="53" y="106"/>
                      </a:lnTo>
                      <a:lnTo>
                        <a:pt x="60" y="81"/>
                      </a:lnTo>
                      <a:lnTo>
                        <a:pt x="62" y="60"/>
                      </a:lnTo>
                      <a:lnTo>
                        <a:pt x="67" y="40"/>
                      </a:lnTo>
                      <a:lnTo>
                        <a:pt x="78" y="42"/>
                      </a:lnTo>
                      <a:lnTo>
                        <a:pt x="129" y="67"/>
                      </a:lnTo>
                      <a:lnTo>
                        <a:pt x="142" y="85"/>
                      </a:lnTo>
                      <a:lnTo>
                        <a:pt x="145" y="95"/>
                      </a:lnTo>
                      <a:lnTo>
                        <a:pt x="145" y="110"/>
                      </a:lnTo>
                      <a:lnTo>
                        <a:pt x="172" y="91"/>
                      </a:lnTo>
                      <a:lnTo>
                        <a:pt x="199" y="88"/>
                      </a:lnTo>
                      <a:lnTo>
                        <a:pt x="225" y="93"/>
                      </a:lnTo>
                      <a:lnTo>
                        <a:pt x="244" y="109"/>
                      </a:lnTo>
                      <a:lnTo>
                        <a:pt x="225" y="91"/>
                      </a:lnTo>
                      <a:lnTo>
                        <a:pt x="194" y="76"/>
                      </a:lnTo>
                      <a:lnTo>
                        <a:pt x="48" y="14"/>
                      </a:lnTo>
                      <a:lnTo>
                        <a:pt x="27" y="5"/>
                      </a:lnTo>
                      <a:lnTo>
                        <a:pt x="15" y="0"/>
                      </a:lnTo>
                      <a:lnTo>
                        <a:pt x="7" y="0"/>
                      </a:lnTo>
                      <a:lnTo>
                        <a:pt x="0" y="2"/>
                      </a:lnTo>
                      <a:lnTo>
                        <a:pt x="24" y="12"/>
                      </a:lnTo>
                      <a:lnTo>
                        <a:pt x="39" y="26"/>
                      </a:lnTo>
                      <a:lnTo>
                        <a:pt x="46" y="49"/>
                      </a:lnTo>
                      <a:lnTo>
                        <a:pt x="51" y="73"/>
                      </a:lnTo>
                      <a:lnTo>
                        <a:pt x="48" y="91"/>
                      </a:lnTo>
                      <a:lnTo>
                        <a:pt x="29" y="141"/>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78" name="Freeform 41"/>
                <p:cNvSpPr>
                  <a:spLocks noChangeAspect="1"/>
                </p:cNvSpPr>
                <p:nvPr/>
              </p:nvSpPr>
              <p:spPr bwMode="auto">
                <a:xfrm>
                  <a:off x="827" y="2038"/>
                  <a:ext cx="126" cy="231"/>
                </a:xfrm>
                <a:custGeom>
                  <a:avLst/>
                  <a:gdLst>
                    <a:gd name="T0" fmla="*/ 125 w 126"/>
                    <a:gd name="T1" fmla="*/ 0 h 231"/>
                    <a:gd name="T2" fmla="*/ 93 w 126"/>
                    <a:gd name="T3" fmla="*/ 26 h 231"/>
                    <a:gd name="T4" fmla="*/ 58 w 126"/>
                    <a:gd name="T5" fmla="*/ 70 h 231"/>
                    <a:gd name="T6" fmla="*/ 31 w 126"/>
                    <a:gd name="T7" fmla="*/ 125 h 231"/>
                    <a:gd name="T8" fmla="*/ 0 w 126"/>
                    <a:gd name="T9" fmla="*/ 210 h 231"/>
                    <a:gd name="T10" fmla="*/ 13 w 126"/>
                    <a:gd name="T11" fmla="*/ 210 h 231"/>
                    <a:gd name="T12" fmla="*/ 13 w 126"/>
                    <a:gd name="T13" fmla="*/ 215 h 231"/>
                    <a:gd name="T14" fmla="*/ 8 w 126"/>
                    <a:gd name="T15" fmla="*/ 230 h 231"/>
                    <a:gd name="T16" fmla="*/ 20 w 126"/>
                    <a:gd name="T17" fmla="*/ 228 h 231"/>
                    <a:gd name="T18" fmla="*/ 44 w 126"/>
                    <a:gd name="T19" fmla="*/ 139 h 231"/>
                    <a:gd name="T20" fmla="*/ 65 w 126"/>
                    <a:gd name="T21" fmla="*/ 87 h 231"/>
                    <a:gd name="T22" fmla="*/ 86 w 126"/>
                    <a:gd name="T23" fmla="*/ 51 h 231"/>
                    <a:gd name="T24" fmla="*/ 125 w 126"/>
                    <a:gd name="T2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31">
                      <a:moveTo>
                        <a:pt x="125" y="0"/>
                      </a:moveTo>
                      <a:lnTo>
                        <a:pt x="93" y="26"/>
                      </a:lnTo>
                      <a:lnTo>
                        <a:pt x="58" y="70"/>
                      </a:lnTo>
                      <a:lnTo>
                        <a:pt x="31" y="125"/>
                      </a:lnTo>
                      <a:lnTo>
                        <a:pt x="0" y="210"/>
                      </a:lnTo>
                      <a:lnTo>
                        <a:pt x="13" y="210"/>
                      </a:lnTo>
                      <a:lnTo>
                        <a:pt x="13" y="215"/>
                      </a:lnTo>
                      <a:lnTo>
                        <a:pt x="8" y="230"/>
                      </a:lnTo>
                      <a:lnTo>
                        <a:pt x="20" y="228"/>
                      </a:lnTo>
                      <a:lnTo>
                        <a:pt x="44" y="139"/>
                      </a:lnTo>
                      <a:lnTo>
                        <a:pt x="65" y="87"/>
                      </a:lnTo>
                      <a:lnTo>
                        <a:pt x="86" y="51"/>
                      </a:lnTo>
                      <a:lnTo>
                        <a:pt x="125" y="0"/>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79" name="Freeform 42"/>
                <p:cNvSpPr>
                  <a:spLocks noChangeAspect="1"/>
                </p:cNvSpPr>
                <p:nvPr/>
              </p:nvSpPr>
              <p:spPr bwMode="auto">
                <a:xfrm>
                  <a:off x="783" y="2254"/>
                  <a:ext cx="62" cy="134"/>
                </a:xfrm>
                <a:custGeom>
                  <a:avLst/>
                  <a:gdLst>
                    <a:gd name="T0" fmla="*/ 44 w 62"/>
                    <a:gd name="T1" fmla="*/ 0 h 134"/>
                    <a:gd name="T2" fmla="*/ 27 w 62"/>
                    <a:gd name="T3" fmla="*/ 45 h 134"/>
                    <a:gd name="T4" fmla="*/ 16 w 62"/>
                    <a:gd name="T5" fmla="*/ 71 h 134"/>
                    <a:gd name="T6" fmla="*/ 0 w 62"/>
                    <a:gd name="T7" fmla="*/ 95 h 134"/>
                    <a:gd name="T8" fmla="*/ 52 w 62"/>
                    <a:gd name="T9" fmla="*/ 133 h 134"/>
                    <a:gd name="T10" fmla="*/ 61 w 62"/>
                    <a:gd name="T11" fmla="*/ 100 h 134"/>
                    <a:gd name="T12" fmla="*/ 57 w 62"/>
                    <a:gd name="T13" fmla="*/ 55 h 134"/>
                    <a:gd name="T14" fmla="*/ 57 w 62"/>
                    <a:gd name="T15" fmla="*/ 18 h 134"/>
                    <a:gd name="T16" fmla="*/ 48 w 62"/>
                    <a:gd name="T17" fmla="*/ 18 h 134"/>
                    <a:gd name="T18" fmla="*/ 42 w 62"/>
                    <a:gd name="T19" fmla="*/ 14 h 134"/>
                    <a:gd name="T20" fmla="*/ 44 w 62"/>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34">
                      <a:moveTo>
                        <a:pt x="44" y="0"/>
                      </a:moveTo>
                      <a:lnTo>
                        <a:pt x="27" y="45"/>
                      </a:lnTo>
                      <a:lnTo>
                        <a:pt x="16" y="71"/>
                      </a:lnTo>
                      <a:lnTo>
                        <a:pt x="0" y="95"/>
                      </a:lnTo>
                      <a:lnTo>
                        <a:pt x="52" y="133"/>
                      </a:lnTo>
                      <a:lnTo>
                        <a:pt x="61" y="100"/>
                      </a:lnTo>
                      <a:lnTo>
                        <a:pt x="57" y="55"/>
                      </a:lnTo>
                      <a:lnTo>
                        <a:pt x="57" y="18"/>
                      </a:lnTo>
                      <a:lnTo>
                        <a:pt x="48" y="18"/>
                      </a:lnTo>
                      <a:lnTo>
                        <a:pt x="42" y="14"/>
                      </a:lnTo>
                      <a:lnTo>
                        <a:pt x="44" y="0"/>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80" name="Freeform 43"/>
                <p:cNvSpPr>
                  <a:spLocks noChangeAspect="1"/>
                </p:cNvSpPr>
                <p:nvPr/>
              </p:nvSpPr>
              <p:spPr bwMode="auto">
                <a:xfrm>
                  <a:off x="878" y="2111"/>
                  <a:ext cx="142" cy="208"/>
                </a:xfrm>
                <a:custGeom>
                  <a:avLst/>
                  <a:gdLst>
                    <a:gd name="T0" fmla="*/ 74 w 142"/>
                    <a:gd name="T1" fmla="*/ 58 h 208"/>
                    <a:gd name="T2" fmla="*/ 55 w 142"/>
                    <a:gd name="T3" fmla="*/ 104 h 208"/>
                    <a:gd name="T4" fmla="*/ 71 w 142"/>
                    <a:gd name="T5" fmla="*/ 138 h 208"/>
                    <a:gd name="T6" fmla="*/ 93 w 142"/>
                    <a:gd name="T7" fmla="*/ 118 h 208"/>
                    <a:gd name="T8" fmla="*/ 108 w 142"/>
                    <a:gd name="T9" fmla="*/ 95 h 208"/>
                    <a:gd name="T10" fmla="*/ 123 w 142"/>
                    <a:gd name="T11" fmla="*/ 66 h 208"/>
                    <a:gd name="T12" fmla="*/ 136 w 142"/>
                    <a:gd name="T13" fmla="*/ 31 h 208"/>
                    <a:gd name="T14" fmla="*/ 141 w 142"/>
                    <a:gd name="T15" fmla="*/ 0 h 208"/>
                    <a:gd name="T16" fmla="*/ 131 w 142"/>
                    <a:gd name="T17" fmla="*/ 100 h 208"/>
                    <a:gd name="T18" fmla="*/ 124 w 142"/>
                    <a:gd name="T19" fmla="*/ 147 h 208"/>
                    <a:gd name="T20" fmla="*/ 110 w 142"/>
                    <a:gd name="T21" fmla="*/ 186 h 208"/>
                    <a:gd name="T22" fmla="*/ 78 w 142"/>
                    <a:gd name="T23" fmla="*/ 166 h 208"/>
                    <a:gd name="T24" fmla="*/ 47 w 142"/>
                    <a:gd name="T25" fmla="*/ 154 h 208"/>
                    <a:gd name="T26" fmla="*/ 42 w 142"/>
                    <a:gd name="T27" fmla="*/ 159 h 208"/>
                    <a:gd name="T28" fmla="*/ 42 w 142"/>
                    <a:gd name="T29" fmla="*/ 166 h 208"/>
                    <a:gd name="T30" fmla="*/ 52 w 142"/>
                    <a:gd name="T31" fmla="*/ 176 h 208"/>
                    <a:gd name="T32" fmla="*/ 74 w 142"/>
                    <a:gd name="T33" fmla="*/ 197 h 208"/>
                    <a:gd name="T34" fmla="*/ 55 w 142"/>
                    <a:gd name="T35" fmla="*/ 188 h 208"/>
                    <a:gd name="T36" fmla="*/ 39 w 142"/>
                    <a:gd name="T37" fmla="*/ 192 h 208"/>
                    <a:gd name="T38" fmla="*/ 29 w 142"/>
                    <a:gd name="T39" fmla="*/ 198 h 208"/>
                    <a:gd name="T40" fmla="*/ 10 w 142"/>
                    <a:gd name="T41" fmla="*/ 207 h 208"/>
                    <a:gd name="T42" fmla="*/ 19 w 142"/>
                    <a:gd name="T43" fmla="*/ 186 h 208"/>
                    <a:gd name="T44" fmla="*/ 21 w 142"/>
                    <a:gd name="T45" fmla="*/ 167 h 208"/>
                    <a:gd name="T46" fmla="*/ 0 w 142"/>
                    <a:gd name="T47" fmla="*/ 162 h 208"/>
                    <a:gd name="T48" fmla="*/ 0 w 142"/>
                    <a:gd name="T49" fmla="*/ 140 h 208"/>
                    <a:gd name="T50" fmla="*/ 15 w 142"/>
                    <a:gd name="T51" fmla="*/ 123 h 208"/>
                    <a:gd name="T52" fmla="*/ 74 w 142"/>
                    <a:gd name="T53" fmla="*/ 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208">
                      <a:moveTo>
                        <a:pt x="74" y="58"/>
                      </a:moveTo>
                      <a:lnTo>
                        <a:pt x="55" y="104"/>
                      </a:lnTo>
                      <a:lnTo>
                        <a:pt x="71" y="138"/>
                      </a:lnTo>
                      <a:lnTo>
                        <a:pt x="93" y="118"/>
                      </a:lnTo>
                      <a:lnTo>
                        <a:pt x="108" y="95"/>
                      </a:lnTo>
                      <a:lnTo>
                        <a:pt x="123" y="66"/>
                      </a:lnTo>
                      <a:lnTo>
                        <a:pt x="136" y="31"/>
                      </a:lnTo>
                      <a:lnTo>
                        <a:pt x="141" y="0"/>
                      </a:lnTo>
                      <a:lnTo>
                        <a:pt x="131" y="100"/>
                      </a:lnTo>
                      <a:lnTo>
                        <a:pt x="124" y="147"/>
                      </a:lnTo>
                      <a:lnTo>
                        <a:pt x="110" y="186"/>
                      </a:lnTo>
                      <a:lnTo>
                        <a:pt x="78" y="166"/>
                      </a:lnTo>
                      <a:lnTo>
                        <a:pt x="47" y="154"/>
                      </a:lnTo>
                      <a:lnTo>
                        <a:pt x="42" y="159"/>
                      </a:lnTo>
                      <a:lnTo>
                        <a:pt x="42" y="166"/>
                      </a:lnTo>
                      <a:lnTo>
                        <a:pt x="52" y="176"/>
                      </a:lnTo>
                      <a:lnTo>
                        <a:pt x="74" y="197"/>
                      </a:lnTo>
                      <a:lnTo>
                        <a:pt x="55" y="188"/>
                      </a:lnTo>
                      <a:lnTo>
                        <a:pt x="39" y="192"/>
                      </a:lnTo>
                      <a:lnTo>
                        <a:pt x="29" y="198"/>
                      </a:lnTo>
                      <a:lnTo>
                        <a:pt x="10" y="207"/>
                      </a:lnTo>
                      <a:lnTo>
                        <a:pt x="19" y="186"/>
                      </a:lnTo>
                      <a:lnTo>
                        <a:pt x="21" y="167"/>
                      </a:lnTo>
                      <a:lnTo>
                        <a:pt x="0" y="162"/>
                      </a:lnTo>
                      <a:lnTo>
                        <a:pt x="0" y="140"/>
                      </a:lnTo>
                      <a:lnTo>
                        <a:pt x="15" y="123"/>
                      </a:lnTo>
                      <a:lnTo>
                        <a:pt x="74" y="58"/>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81" name="Freeform 44"/>
                <p:cNvSpPr>
                  <a:spLocks noChangeAspect="1"/>
                </p:cNvSpPr>
                <p:nvPr/>
              </p:nvSpPr>
              <p:spPr bwMode="auto">
                <a:xfrm>
                  <a:off x="837" y="2344"/>
                  <a:ext cx="87" cy="65"/>
                </a:xfrm>
                <a:custGeom>
                  <a:avLst/>
                  <a:gdLst>
                    <a:gd name="T0" fmla="*/ 79 w 87"/>
                    <a:gd name="T1" fmla="*/ 4 h 65"/>
                    <a:gd name="T2" fmla="*/ 65 w 87"/>
                    <a:gd name="T3" fmla="*/ 18 h 65"/>
                    <a:gd name="T4" fmla="*/ 86 w 87"/>
                    <a:gd name="T5" fmla="*/ 43 h 65"/>
                    <a:gd name="T6" fmla="*/ 86 w 87"/>
                    <a:gd name="T7" fmla="*/ 64 h 65"/>
                    <a:gd name="T8" fmla="*/ 62 w 87"/>
                    <a:gd name="T9" fmla="*/ 46 h 65"/>
                    <a:gd name="T10" fmla="*/ 43 w 87"/>
                    <a:gd name="T11" fmla="*/ 45 h 65"/>
                    <a:gd name="T12" fmla="*/ 17 w 87"/>
                    <a:gd name="T13" fmla="*/ 62 h 65"/>
                    <a:gd name="T14" fmla="*/ 5 w 87"/>
                    <a:gd name="T15" fmla="*/ 59 h 65"/>
                    <a:gd name="T16" fmla="*/ 0 w 87"/>
                    <a:gd name="T17" fmla="*/ 43 h 65"/>
                    <a:gd name="T18" fmla="*/ 43 w 87"/>
                    <a:gd name="T19" fmla="*/ 0 h 65"/>
                    <a:gd name="T20" fmla="*/ 74 w 87"/>
                    <a:gd name="T21" fmla="*/ 0 h 65"/>
                    <a:gd name="T22" fmla="*/ 79 w 87"/>
                    <a:gd name="T23"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65">
                      <a:moveTo>
                        <a:pt x="79" y="4"/>
                      </a:moveTo>
                      <a:lnTo>
                        <a:pt x="65" y="18"/>
                      </a:lnTo>
                      <a:lnTo>
                        <a:pt x="86" y="43"/>
                      </a:lnTo>
                      <a:lnTo>
                        <a:pt x="86" y="64"/>
                      </a:lnTo>
                      <a:lnTo>
                        <a:pt x="62" y="46"/>
                      </a:lnTo>
                      <a:lnTo>
                        <a:pt x="43" y="45"/>
                      </a:lnTo>
                      <a:lnTo>
                        <a:pt x="17" y="62"/>
                      </a:lnTo>
                      <a:lnTo>
                        <a:pt x="5" y="59"/>
                      </a:lnTo>
                      <a:lnTo>
                        <a:pt x="0" y="43"/>
                      </a:lnTo>
                      <a:lnTo>
                        <a:pt x="43" y="0"/>
                      </a:lnTo>
                      <a:lnTo>
                        <a:pt x="74" y="0"/>
                      </a:lnTo>
                      <a:lnTo>
                        <a:pt x="79" y="4"/>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82" name="Freeform 45"/>
                <p:cNvSpPr>
                  <a:spLocks noChangeAspect="1"/>
                </p:cNvSpPr>
                <p:nvPr/>
              </p:nvSpPr>
              <p:spPr bwMode="auto">
                <a:xfrm>
                  <a:off x="871" y="2396"/>
                  <a:ext cx="124" cy="83"/>
                </a:xfrm>
                <a:custGeom>
                  <a:avLst/>
                  <a:gdLst>
                    <a:gd name="T0" fmla="*/ 26 w 124"/>
                    <a:gd name="T1" fmla="*/ 58 h 83"/>
                    <a:gd name="T2" fmla="*/ 57 w 124"/>
                    <a:gd name="T3" fmla="*/ 40 h 83"/>
                    <a:gd name="T4" fmla="*/ 59 w 124"/>
                    <a:gd name="T5" fmla="*/ 26 h 83"/>
                    <a:gd name="T6" fmla="*/ 68 w 124"/>
                    <a:gd name="T7" fmla="*/ 33 h 83"/>
                    <a:gd name="T8" fmla="*/ 86 w 124"/>
                    <a:gd name="T9" fmla="*/ 14 h 83"/>
                    <a:gd name="T10" fmla="*/ 111 w 124"/>
                    <a:gd name="T11" fmla="*/ 3 h 83"/>
                    <a:gd name="T12" fmla="*/ 123 w 124"/>
                    <a:gd name="T13" fmla="*/ 0 h 83"/>
                    <a:gd name="T14" fmla="*/ 117 w 124"/>
                    <a:gd name="T15" fmla="*/ 17 h 83"/>
                    <a:gd name="T16" fmla="*/ 69 w 124"/>
                    <a:gd name="T17" fmla="*/ 59 h 83"/>
                    <a:gd name="T18" fmla="*/ 33 w 124"/>
                    <a:gd name="T19" fmla="*/ 73 h 83"/>
                    <a:gd name="T20" fmla="*/ 0 w 124"/>
                    <a:gd name="T21" fmla="*/ 82 h 83"/>
                    <a:gd name="T22" fmla="*/ 26 w 124"/>
                    <a:gd name="T2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83">
                      <a:moveTo>
                        <a:pt x="26" y="58"/>
                      </a:moveTo>
                      <a:lnTo>
                        <a:pt x="57" y="40"/>
                      </a:lnTo>
                      <a:lnTo>
                        <a:pt x="59" y="26"/>
                      </a:lnTo>
                      <a:lnTo>
                        <a:pt x="68" y="33"/>
                      </a:lnTo>
                      <a:lnTo>
                        <a:pt x="86" y="14"/>
                      </a:lnTo>
                      <a:lnTo>
                        <a:pt x="111" y="3"/>
                      </a:lnTo>
                      <a:lnTo>
                        <a:pt x="123" y="0"/>
                      </a:lnTo>
                      <a:lnTo>
                        <a:pt x="117" y="17"/>
                      </a:lnTo>
                      <a:lnTo>
                        <a:pt x="69" y="59"/>
                      </a:lnTo>
                      <a:lnTo>
                        <a:pt x="33" y="73"/>
                      </a:lnTo>
                      <a:lnTo>
                        <a:pt x="0" y="82"/>
                      </a:lnTo>
                      <a:lnTo>
                        <a:pt x="26" y="58"/>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83" name="Freeform 46"/>
                <p:cNvSpPr>
                  <a:spLocks noChangeAspect="1"/>
                </p:cNvSpPr>
                <p:nvPr/>
              </p:nvSpPr>
              <p:spPr bwMode="auto">
                <a:xfrm>
                  <a:off x="998" y="2144"/>
                  <a:ext cx="62" cy="268"/>
                </a:xfrm>
                <a:custGeom>
                  <a:avLst/>
                  <a:gdLst>
                    <a:gd name="T0" fmla="*/ 0 w 62"/>
                    <a:gd name="T1" fmla="*/ 267 h 268"/>
                    <a:gd name="T2" fmla="*/ 6 w 62"/>
                    <a:gd name="T3" fmla="*/ 252 h 268"/>
                    <a:gd name="T4" fmla="*/ 6 w 62"/>
                    <a:gd name="T5" fmla="*/ 231 h 268"/>
                    <a:gd name="T6" fmla="*/ 35 w 62"/>
                    <a:gd name="T7" fmla="*/ 208 h 268"/>
                    <a:gd name="T8" fmla="*/ 39 w 62"/>
                    <a:gd name="T9" fmla="*/ 157 h 268"/>
                    <a:gd name="T10" fmla="*/ 43 w 62"/>
                    <a:gd name="T11" fmla="*/ 42 h 268"/>
                    <a:gd name="T12" fmla="*/ 42 w 62"/>
                    <a:gd name="T13" fmla="*/ 0 h 268"/>
                    <a:gd name="T14" fmla="*/ 53 w 62"/>
                    <a:gd name="T15" fmla="*/ 96 h 268"/>
                    <a:gd name="T16" fmla="*/ 55 w 62"/>
                    <a:gd name="T17" fmla="*/ 161 h 268"/>
                    <a:gd name="T18" fmla="*/ 61 w 62"/>
                    <a:gd name="T19" fmla="*/ 204 h 268"/>
                    <a:gd name="T20" fmla="*/ 54 w 62"/>
                    <a:gd name="T21" fmla="*/ 224 h 268"/>
                    <a:gd name="T22" fmla="*/ 45 w 62"/>
                    <a:gd name="T23" fmla="*/ 254 h 268"/>
                    <a:gd name="T24" fmla="*/ 23 w 62"/>
                    <a:gd name="T25" fmla="*/ 260 h 268"/>
                    <a:gd name="T26" fmla="*/ 6 w 62"/>
                    <a:gd name="T27" fmla="*/ 267 h 268"/>
                    <a:gd name="T28" fmla="*/ 0 w 62"/>
                    <a:gd name="T29"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268">
                      <a:moveTo>
                        <a:pt x="0" y="267"/>
                      </a:moveTo>
                      <a:lnTo>
                        <a:pt x="6" y="252"/>
                      </a:lnTo>
                      <a:lnTo>
                        <a:pt x="6" y="231"/>
                      </a:lnTo>
                      <a:lnTo>
                        <a:pt x="35" y="208"/>
                      </a:lnTo>
                      <a:lnTo>
                        <a:pt x="39" y="157"/>
                      </a:lnTo>
                      <a:lnTo>
                        <a:pt x="43" y="42"/>
                      </a:lnTo>
                      <a:lnTo>
                        <a:pt x="42" y="0"/>
                      </a:lnTo>
                      <a:lnTo>
                        <a:pt x="53" y="96"/>
                      </a:lnTo>
                      <a:lnTo>
                        <a:pt x="55" y="161"/>
                      </a:lnTo>
                      <a:lnTo>
                        <a:pt x="61" y="204"/>
                      </a:lnTo>
                      <a:lnTo>
                        <a:pt x="54" y="224"/>
                      </a:lnTo>
                      <a:lnTo>
                        <a:pt x="45" y="254"/>
                      </a:lnTo>
                      <a:lnTo>
                        <a:pt x="23" y="260"/>
                      </a:lnTo>
                      <a:lnTo>
                        <a:pt x="6" y="267"/>
                      </a:lnTo>
                      <a:lnTo>
                        <a:pt x="0" y="267"/>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84" name="Freeform 47"/>
                <p:cNvSpPr>
                  <a:spLocks noChangeAspect="1"/>
                </p:cNvSpPr>
                <p:nvPr/>
              </p:nvSpPr>
              <p:spPr bwMode="auto">
                <a:xfrm>
                  <a:off x="433" y="2408"/>
                  <a:ext cx="343" cy="86"/>
                </a:xfrm>
                <a:custGeom>
                  <a:avLst/>
                  <a:gdLst>
                    <a:gd name="T0" fmla="*/ 285 w 343"/>
                    <a:gd name="T1" fmla="*/ 0 h 86"/>
                    <a:gd name="T2" fmla="*/ 261 w 343"/>
                    <a:gd name="T3" fmla="*/ 25 h 86"/>
                    <a:gd name="T4" fmla="*/ 220 w 343"/>
                    <a:gd name="T5" fmla="*/ 47 h 86"/>
                    <a:gd name="T6" fmla="*/ 168 w 343"/>
                    <a:gd name="T7" fmla="*/ 57 h 86"/>
                    <a:gd name="T8" fmla="*/ 97 w 343"/>
                    <a:gd name="T9" fmla="*/ 64 h 86"/>
                    <a:gd name="T10" fmla="*/ 39 w 343"/>
                    <a:gd name="T11" fmla="*/ 71 h 86"/>
                    <a:gd name="T12" fmla="*/ 0 w 343"/>
                    <a:gd name="T13" fmla="*/ 85 h 86"/>
                    <a:gd name="T14" fmla="*/ 54 w 343"/>
                    <a:gd name="T15" fmla="*/ 73 h 86"/>
                    <a:gd name="T16" fmla="*/ 138 w 343"/>
                    <a:gd name="T17" fmla="*/ 70 h 86"/>
                    <a:gd name="T18" fmla="*/ 216 w 343"/>
                    <a:gd name="T19" fmla="*/ 66 h 86"/>
                    <a:gd name="T20" fmla="*/ 266 w 343"/>
                    <a:gd name="T21" fmla="*/ 59 h 86"/>
                    <a:gd name="T22" fmla="*/ 299 w 343"/>
                    <a:gd name="T23" fmla="*/ 52 h 86"/>
                    <a:gd name="T24" fmla="*/ 323 w 343"/>
                    <a:gd name="T25" fmla="*/ 44 h 86"/>
                    <a:gd name="T26" fmla="*/ 342 w 343"/>
                    <a:gd name="T27" fmla="*/ 30 h 86"/>
                    <a:gd name="T28" fmla="*/ 285 w 343"/>
                    <a:gd name="T2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3" h="86">
                      <a:moveTo>
                        <a:pt x="285" y="0"/>
                      </a:moveTo>
                      <a:lnTo>
                        <a:pt x="261" y="25"/>
                      </a:lnTo>
                      <a:lnTo>
                        <a:pt x="220" y="47"/>
                      </a:lnTo>
                      <a:lnTo>
                        <a:pt x="168" y="57"/>
                      </a:lnTo>
                      <a:lnTo>
                        <a:pt x="97" y="64"/>
                      </a:lnTo>
                      <a:lnTo>
                        <a:pt x="39" y="71"/>
                      </a:lnTo>
                      <a:lnTo>
                        <a:pt x="0" y="85"/>
                      </a:lnTo>
                      <a:lnTo>
                        <a:pt x="54" y="73"/>
                      </a:lnTo>
                      <a:lnTo>
                        <a:pt x="138" y="70"/>
                      </a:lnTo>
                      <a:lnTo>
                        <a:pt x="216" y="66"/>
                      </a:lnTo>
                      <a:lnTo>
                        <a:pt x="266" y="59"/>
                      </a:lnTo>
                      <a:lnTo>
                        <a:pt x="299" y="52"/>
                      </a:lnTo>
                      <a:lnTo>
                        <a:pt x="323" y="44"/>
                      </a:lnTo>
                      <a:lnTo>
                        <a:pt x="342" y="30"/>
                      </a:lnTo>
                      <a:lnTo>
                        <a:pt x="285" y="0"/>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85" name="Freeform 48"/>
                <p:cNvSpPr>
                  <a:spLocks noChangeAspect="1"/>
                </p:cNvSpPr>
                <p:nvPr/>
              </p:nvSpPr>
              <p:spPr bwMode="auto">
                <a:xfrm>
                  <a:off x="729" y="2348"/>
                  <a:ext cx="165" cy="132"/>
                </a:xfrm>
                <a:custGeom>
                  <a:avLst/>
                  <a:gdLst>
                    <a:gd name="T0" fmla="*/ 106 w 165"/>
                    <a:gd name="T1" fmla="*/ 121 h 132"/>
                    <a:gd name="T2" fmla="*/ 110 w 165"/>
                    <a:gd name="T3" fmla="*/ 127 h 132"/>
                    <a:gd name="T4" fmla="*/ 116 w 165"/>
                    <a:gd name="T5" fmla="*/ 130 h 132"/>
                    <a:gd name="T6" fmla="*/ 128 w 165"/>
                    <a:gd name="T7" fmla="*/ 131 h 132"/>
                    <a:gd name="T8" fmla="*/ 134 w 165"/>
                    <a:gd name="T9" fmla="*/ 130 h 132"/>
                    <a:gd name="T10" fmla="*/ 141 w 165"/>
                    <a:gd name="T11" fmla="*/ 128 h 132"/>
                    <a:gd name="T12" fmla="*/ 151 w 165"/>
                    <a:gd name="T13" fmla="*/ 123 h 132"/>
                    <a:gd name="T14" fmla="*/ 158 w 165"/>
                    <a:gd name="T15" fmla="*/ 117 h 132"/>
                    <a:gd name="T16" fmla="*/ 163 w 165"/>
                    <a:gd name="T17" fmla="*/ 110 h 132"/>
                    <a:gd name="T18" fmla="*/ 164 w 165"/>
                    <a:gd name="T19" fmla="*/ 101 h 132"/>
                    <a:gd name="T20" fmla="*/ 163 w 165"/>
                    <a:gd name="T21" fmla="*/ 92 h 132"/>
                    <a:gd name="T22" fmla="*/ 159 w 165"/>
                    <a:gd name="T23" fmla="*/ 84 h 132"/>
                    <a:gd name="T24" fmla="*/ 154 w 165"/>
                    <a:gd name="T25" fmla="*/ 77 h 132"/>
                    <a:gd name="T26" fmla="*/ 146 w 165"/>
                    <a:gd name="T27" fmla="*/ 72 h 132"/>
                    <a:gd name="T28" fmla="*/ 135 w 165"/>
                    <a:gd name="T29" fmla="*/ 65 h 132"/>
                    <a:gd name="T30" fmla="*/ 121 w 165"/>
                    <a:gd name="T31" fmla="*/ 60 h 132"/>
                    <a:gd name="T32" fmla="*/ 115 w 165"/>
                    <a:gd name="T33" fmla="*/ 54 h 132"/>
                    <a:gd name="T34" fmla="*/ 115 w 165"/>
                    <a:gd name="T35" fmla="*/ 49 h 132"/>
                    <a:gd name="T36" fmla="*/ 109 w 165"/>
                    <a:gd name="T37" fmla="*/ 35 h 132"/>
                    <a:gd name="T38" fmla="*/ 100 w 165"/>
                    <a:gd name="T39" fmla="*/ 30 h 132"/>
                    <a:gd name="T40" fmla="*/ 95 w 165"/>
                    <a:gd name="T41" fmla="*/ 22 h 132"/>
                    <a:gd name="T42" fmla="*/ 55 w 165"/>
                    <a:gd name="T43" fmla="*/ 0 h 132"/>
                    <a:gd name="T44" fmla="*/ 43 w 165"/>
                    <a:gd name="T45" fmla="*/ 1 h 132"/>
                    <a:gd name="T46" fmla="*/ 28 w 165"/>
                    <a:gd name="T47" fmla="*/ 11 h 132"/>
                    <a:gd name="T48" fmla="*/ 13 w 165"/>
                    <a:gd name="T49" fmla="*/ 26 h 132"/>
                    <a:gd name="T50" fmla="*/ 6 w 165"/>
                    <a:gd name="T51" fmla="*/ 37 h 132"/>
                    <a:gd name="T52" fmla="*/ 0 w 165"/>
                    <a:gd name="T53" fmla="*/ 51 h 132"/>
                    <a:gd name="T54" fmla="*/ 1 w 165"/>
                    <a:gd name="T55" fmla="*/ 57 h 132"/>
                    <a:gd name="T56" fmla="*/ 1 w 165"/>
                    <a:gd name="T57" fmla="*/ 62 h 132"/>
                    <a:gd name="T58" fmla="*/ 5 w 165"/>
                    <a:gd name="T59" fmla="*/ 66 h 132"/>
                    <a:gd name="T60" fmla="*/ 11 w 165"/>
                    <a:gd name="T61" fmla="*/ 71 h 132"/>
                    <a:gd name="T62" fmla="*/ 13 w 165"/>
                    <a:gd name="T63" fmla="*/ 84 h 132"/>
                    <a:gd name="T64" fmla="*/ 25 w 165"/>
                    <a:gd name="T65" fmla="*/ 108 h 132"/>
                    <a:gd name="T66" fmla="*/ 36 w 165"/>
                    <a:gd name="T67" fmla="*/ 121 h 132"/>
                    <a:gd name="T68" fmla="*/ 46 w 165"/>
                    <a:gd name="T69" fmla="*/ 125 h 132"/>
                    <a:gd name="T70" fmla="*/ 60 w 165"/>
                    <a:gd name="T71" fmla="*/ 126 h 132"/>
                    <a:gd name="T72" fmla="*/ 76 w 165"/>
                    <a:gd name="T73" fmla="*/ 124 h 132"/>
                    <a:gd name="T74" fmla="*/ 96 w 165"/>
                    <a:gd name="T75" fmla="*/ 120 h 132"/>
                    <a:gd name="T76" fmla="*/ 103 w 165"/>
                    <a:gd name="T77" fmla="*/ 120 h 132"/>
                    <a:gd name="T78" fmla="*/ 106 w 165"/>
                    <a:gd name="T79" fmla="*/ 1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32">
                      <a:moveTo>
                        <a:pt x="106" y="121"/>
                      </a:moveTo>
                      <a:lnTo>
                        <a:pt x="110" y="127"/>
                      </a:lnTo>
                      <a:lnTo>
                        <a:pt x="116" y="130"/>
                      </a:lnTo>
                      <a:lnTo>
                        <a:pt x="128" y="131"/>
                      </a:lnTo>
                      <a:lnTo>
                        <a:pt x="134" y="130"/>
                      </a:lnTo>
                      <a:lnTo>
                        <a:pt x="141" y="128"/>
                      </a:lnTo>
                      <a:lnTo>
                        <a:pt x="151" y="123"/>
                      </a:lnTo>
                      <a:lnTo>
                        <a:pt x="158" y="117"/>
                      </a:lnTo>
                      <a:lnTo>
                        <a:pt x="163" y="110"/>
                      </a:lnTo>
                      <a:lnTo>
                        <a:pt x="164" y="101"/>
                      </a:lnTo>
                      <a:lnTo>
                        <a:pt x="163" y="92"/>
                      </a:lnTo>
                      <a:lnTo>
                        <a:pt x="159" y="84"/>
                      </a:lnTo>
                      <a:lnTo>
                        <a:pt x="154" y="77"/>
                      </a:lnTo>
                      <a:lnTo>
                        <a:pt x="146" y="72"/>
                      </a:lnTo>
                      <a:lnTo>
                        <a:pt x="135" y="65"/>
                      </a:lnTo>
                      <a:lnTo>
                        <a:pt x="121" y="60"/>
                      </a:lnTo>
                      <a:lnTo>
                        <a:pt x="115" y="54"/>
                      </a:lnTo>
                      <a:lnTo>
                        <a:pt x="115" y="49"/>
                      </a:lnTo>
                      <a:lnTo>
                        <a:pt x="109" y="35"/>
                      </a:lnTo>
                      <a:lnTo>
                        <a:pt x="100" y="30"/>
                      </a:lnTo>
                      <a:lnTo>
                        <a:pt x="95" y="22"/>
                      </a:lnTo>
                      <a:lnTo>
                        <a:pt x="55" y="0"/>
                      </a:lnTo>
                      <a:lnTo>
                        <a:pt x="43" y="1"/>
                      </a:lnTo>
                      <a:lnTo>
                        <a:pt x="28" y="11"/>
                      </a:lnTo>
                      <a:lnTo>
                        <a:pt x="13" y="26"/>
                      </a:lnTo>
                      <a:lnTo>
                        <a:pt x="6" y="37"/>
                      </a:lnTo>
                      <a:lnTo>
                        <a:pt x="0" y="51"/>
                      </a:lnTo>
                      <a:lnTo>
                        <a:pt x="1" y="57"/>
                      </a:lnTo>
                      <a:lnTo>
                        <a:pt x="1" y="62"/>
                      </a:lnTo>
                      <a:lnTo>
                        <a:pt x="5" y="66"/>
                      </a:lnTo>
                      <a:lnTo>
                        <a:pt x="11" y="71"/>
                      </a:lnTo>
                      <a:lnTo>
                        <a:pt x="13" y="84"/>
                      </a:lnTo>
                      <a:lnTo>
                        <a:pt x="25" y="108"/>
                      </a:lnTo>
                      <a:lnTo>
                        <a:pt x="36" y="121"/>
                      </a:lnTo>
                      <a:lnTo>
                        <a:pt x="46" y="125"/>
                      </a:lnTo>
                      <a:lnTo>
                        <a:pt x="60" y="126"/>
                      </a:lnTo>
                      <a:lnTo>
                        <a:pt x="76" y="124"/>
                      </a:lnTo>
                      <a:lnTo>
                        <a:pt x="96" y="120"/>
                      </a:lnTo>
                      <a:lnTo>
                        <a:pt x="103" y="120"/>
                      </a:lnTo>
                      <a:lnTo>
                        <a:pt x="106" y="121"/>
                      </a:lnTo>
                    </a:path>
                  </a:pathLst>
                </a:custGeom>
                <a:solidFill>
                  <a:srgbClr val="FFC98E"/>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86" name="Freeform 49"/>
                <p:cNvSpPr>
                  <a:spLocks noChangeAspect="1"/>
                </p:cNvSpPr>
                <p:nvPr/>
              </p:nvSpPr>
              <p:spPr bwMode="auto">
                <a:xfrm>
                  <a:off x="173" y="2410"/>
                  <a:ext cx="180" cy="92"/>
                </a:xfrm>
                <a:custGeom>
                  <a:avLst/>
                  <a:gdLst>
                    <a:gd name="T0" fmla="*/ 2 w 180"/>
                    <a:gd name="T1" fmla="*/ 89 h 92"/>
                    <a:gd name="T2" fmla="*/ 6 w 180"/>
                    <a:gd name="T3" fmla="*/ 87 h 92"/>
                    <a:gd name="T4" fmla="*/ 11 w 180"/>
                    <a:gd name="T5" fmla="*/ 85 h 92"/>
                    <a:gd name="T6" fmla="*/ 17 w 180"/>
                    <a:gd name="T7" fmla="*/ 80 h 92"/>
                    <a:gd name="T8" fmla="*/ 19 w 180"/>
                    <a:gd name="T9" fmla="*/ 76 h 92"/>
                    <a:gd name="T10" fmla="*/ 22 w 180"/>
                    <a:gd name="T11" fmla="*/ 69 h 92"/>
                    <a:gd name="T12" fmla="*/ 23 w 180"/>
                    <a:gd name="T13" fmla="*/ 66 h 92"/>
                    <a:gd name="T14" fmla="*/ 24 w 180"/>
                    <a:gd name="T15" fmla="*/ 76 h 92"/>
                    <a:gd name="T16" fmla="*/ 25 w 180"/>
                    <a:gd name="T17" fmla="*/ 89 h 92"/>
                    <a:gd name="T18" fmla="*/ 26 w 180"/>
                    <a:gd name="T19" fmla="*/ 91 h 92"/>
                    <a:gd name="T20" fmla="*/ 33 w 180"/>
                    <a:gd name="T21" fmla="*/ 90 h 92"/>
                    <a:gd name="T22" fmla="*/ 37 w 180"/>
                    <a:gd name="T23" fmla="*/ 87 h 92"/>
                    <a:gd name="T24" fmla="*/ 41 w 180"/>
                    <a:gd name="T25" fmla="*/ 82 h 92"/>
                    <a:gd name="T26" fmla="*/ 43 w 180"/>
                    <a:gd name="T27" fmla="*/ 79 h 92"/>
                    <a:gd name="T28" fmla="*/ 45 w 180"/>
                    <a:gd name="T29" fmla="*/ 85 h 92"/>
                    <a:gd name="T30" fmla="*/ 48 w 180"/>
                    <a:gd name="T31" fmla="*/ 86 h 92"/>
                    <a:gd name="T32" fmla="*/ 53 w 180"/>
                    <a:gd name="T33" fmla="*/ 85 h 92"/>
                    <a:gd name="T34" fmla="*/ 57 w 180"/>
                    <a:gd name="T35" fmla="*/ 84 h 92"/>
                    <a:gd name="T36" fmla="*/ 59 w 180"/>
                    <a:gd name="T37" fmla="*/ 81 h 92"/>
                    <a:gd name="T38" fmla="*/ 61 w 180"/>
                    <a:gd name="T39" fmla="*/ 75 h 92"/>
                    <a:gd name="T40" fmla="*/ 65 w 180"/>
                    <a:gd name="T41" fmla="*/ 61 h 92"/>
                    <a:gd name="T42" fmla="*/ 130 w 180"/>
                    <a:gd name="T43" fmla="*/ 63 h 92"/>
                    <a:gd name="T44" fmla="*/ 139 w 180"/>
                    <a:gd name="T45" fmla="*/ 67 h 92"/>
                    <a:gd name="T46" fmla="*/ 152 w 180"/>
                    <a:gd name="T47" fmla="*/ 73 h 92"/>
                    <a:gd name="T48" fmla="*/ 161 w 180"/>
                    <a:gd name="T49" fmla="*/ 75 h 92"/>
                    <a:gd name="T50" fmla="*/ 167 w 180"/>
                    <a:gd name="T51" fmla="*/ 75 h 92"/>
                    <a:gd name="T52" fmla="*/ 172 w 180"/>
                    <a:gd name="T53" fmla="*/ 74 h 92"/>
                    <a:gd name="T54" fmla="*/ 177 w 180"/>
                    <a:gd name="T55" fmla="*/ 71 h 92"/>
                    <a:gd name="T56" fmla="*/ 179 w 180"/>
                    <a:gd name="T57" fmla="*/ 69 h 92"/>
                    <a:gd name="T58" fmla="*/ 179 w 180"/>
                    <a:gd name="T59" fmla="*/ 65 h 92"/>
                    <a:gd name="T60" fmla="*/ 178 w 180"/>
                    <a:gd name="T61" fmla="*/ 62 h 92"/>
                    <a:gd name="T62" fmla="*/ 165 w 180"/>
                    <a:gd name="T63" fmla="*/ 57 h 92"/>
                    <a:gd name="T64" fmla="*/ 157 w 180"/>
                    <a:gd name="T65" fmla="*/ 50 h 92"/>
                    <a:gd name="T66" fmla="*/ 153 w 180"/>
                    <a:gd name="T67" fmla="*/ 46 h 92"/>
                    <a:gd name="T68" fmla="*/ 149 w 180"/>
                    <a:gd name="T69" fmla="*/ 42 h 92"/>
                    <a:gd name="T70" fmla="*/ 144 w 180"/>
                    <a:gd name="T71" fmla="*/ 39 h 92"/>
                    <a:gd name="T72" fmla="*/ 135 w 180"/>
                    <a:gd name="T73" fmla="*/ 37 h 92"/>
                    <a:gd name="T74" fmla="*/ 126 w 180"/>
                    <a:gd name="T75" fmla="*/ 33 h 92"/>
                    <a:gd name="T76" fmla="*/ 115 w 180"/>
                    <a:gd name="T77" fmla="*/ 22 h 92"/>
                    <a:gd name="T78" fmla="*/ 105 w 180"/>
                    <a:gd name="T79" fmla="*/ 14 h 92"/>
                    <a:gd name="T80" fmla="*/ 94 w 180"/>
                    <a:gd name="T81" fmla="*/ 10 h 92"/>
                    <a:gd name="T82" fmla="*/ 86 w 180"/>
                    <a:gd name="T83" fmla="*/ 8 h 92"/>
                    <a:gd name="T84" fmla="*/ 80 w 180"/>
                    <a:gd name="T85" fmla="*/ 3 h 92"/>
                    <a:gd name="T86" fmla="*/ 73 w 180"/>
                    <a:gd name="T87" fmla="*/ 0 h 92"/>
                    <a:gd name="T88" fmla="*/ 67 w 180"/>
                    <a:gd name="T89" fmla="*/ 1 h 92"/>
                    <a:gd name="T90" fmla="*/ 62 w 180"/>
                    <a:gd name="T91" fmla="*/ 3 h 92"/>
                    <a:gd name="T92" fmla="*/ 60 w 180"/>
                    <a:gd name="T93" fmla="*/ 7 h 92"/>
                    <a:gd name="T94" fmla="*/ 57 w 180"/>
                    <a:gd name="T95" fmla="*/ 15 h 92"/>
                    <a:gd name="T96" fmla="*/ 41 w 180"/>
                    <a:gd name="T97" fmla="*/ 26 h 92"/>
                    <a:gd name="T98" fmla="*/ 35 w 180"/>
                    <a:gd name="T99" fmla="*/ 30 h 92"/>
                    <a:gd name="T100" fmla="*/ 28 w 180"/>
                    <a:gd name="T101" fmla="*/ 32 h 92"/>
                    <a:gd name="T102" fmla="*/ 22 w 180"/>
                    <a:gd name="T103" fmla="*/ 38 h 92"/>
                    <a:gd name="T104" fmla="*/ 19 w 180"/>
                    <a:gd name="T105" fmla="*/ 44 h 92"/>
                    <a:gd name="T106" fmla="*/ 11 w 180"/>
                    <a:gd name="T107" fmla="*/ 48 h 92"/>
                    <a:gd name="T108" fmla="*/ 6 w 180"/>
                    <a:gd name="T109" fmla="*/ 51 h 92"/>
                    <a:gd name="T110" fmla="*/ 4 w 180"/>
                    <a:gd name="T111" fmla="*/ 55 h 92"/>
                    <a:gd name="T112" fmla="*/ 3 w 180"/>
                    <a:gd name="T113" fmla="*/ 58 h 92"/>
                    <a:gd name="T114" fmla="*/ 2 w 180"/>
                    <a:gd name="T115" fmla="*/ 66 h 92"/>
                    <a:gd name="T116" fmla="*/ 2 w 180"/>
                    <a:gd name="T117" fmla="*/ 77 h 92"/>
                    <a:gd name="T118" fmla="*/ 0 w 180"/>
                    <a:gd name="T119" fmla="*/ 85 h 92"/>
                    <a:gd name="T120" fmla="*/ 2 w 180"/>
                    <a:gd name="T121"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92">
                      <a:moveTo>
                        <a:pt x="2" y="89"/>
                      </a:moveTo>
                      <a:lnTo>
                        <a:pt x="6" y="87"/>
                      </a:lnTo>
                      <a:lnTo>
                        <a:pt x="11" y="85"/>
                      </a:lnTo>
                      <a:lnTo>
                        <a:pt x="17" y="80"/>
                      </a:lnTo>
                      <a:lnTo>
                        <a:pt x="19" y="76"/>
                      </a:lnTo>
                      <a:lnTo>
                        <a:pt x="22" y="69"/>
                      </a:lnTo>
                      <a:lnTo>
                        <a:pt x="23" y="66"/>
                      </a:lnTo>
                      <a:lnTo>
                        <a:pt x="24" y="76"/>
                      </a:lnTo>
                      <a:lnTo>
                        <a:pt x="25" y="89"/>
                      </a:lnTo>
                      <a:lnTo>
                        <a:pt x="26" y="91"/>
                      </a:lnTo>
                      <a:lnTo>
                        <a:pt x="33" y="90"/>
                      </a:lnTo>
                      <a:lnTo>
                        <a:pt x="37" y="87"/>
                      </a:lnTo>
                      <a:lnTo>
                        <a:pt x="41" y="82"/>
                      </a:lnTo>
                      <a:lnTo>
                        <a:pt x="43" y="79"/>
                      </a:lnTo>
                      <a:lnTo>
                        <a:pt x="45" y="85"/>
                      </a:lnTo>
                      <a:lnTo>
                        <a:pt x="48" y="86"/>
                      </a:lnTo>
                      <a:lnTo>
                        <a:pt x="53" y="85"/>
                      </a:lnTo>
                      <a:lnTo>
                        <a:pt x="57" y="84"/>
                      </a:lnTo>
                      <a:lnTo>
                        <a:pt x="59" y="81"/>
                      </a:lnTo>
                      <a:lnTo>
                        <a:pt x="61" y="75"/>
                      </a:lnTo>
                      <a:lnTo>
                        <a:pt x="65" y="61"/>
                      </a:lnTo>
                      <a:lnTo>
                        <a:pt x="130" y="63"/>
                      </a:lnTo>
                      <a:lnTo>
                        <a:pt x="139" y="67"/>
                      </a:lnTo>
                      <a:lnTo>
                        <a:pt x="152" y="73"/>
                      </a:lnTo>
                      <a:lnTo>
                        <a:pt x="161" y="75"/>
                      </a:lnTo>
                      <a:lnTo>
                        <a:pt x="167" y="75"/>
                      </a:lnTo>
                      <a:lnTo>
                        <a:pt x="172" y="74"/>
                      </a:lnTo>
                      <a:lnTo>
                        <a:pt x="177" y="71"/>
                      </a:lnTo>
                      <a:lnTo>
                        <a:pt x="179" y="69"/>
                      </a:lnTo>
                      <a:lnTo>
                        <a:pt x="179" y="65"/>
                      </a:lnTo>
                      <a:lnTo>
                        <a:pt x="178" y="62"/>
                      </a:lnTo>
                      <a:lnTo>
                        <a:pt x="165" y="57"/>
                      </a:lnTo>
                      <a:lnTo>
                        <a:pt x="157" y="50"/>
                      </a:lnTo>
                      <a:lnTo>
                        <a:pt x="153" y="46"/>
                      </a:lnTo>
                      <a:lnTo>
                        <a:pt x="149" y="42"/>
                      </a:lnTo>
                      <a:lnTo>
                        <a:pt x="144" y="39"/>
                      </a:lnTo>
                      <a:lnTo>
                        <a:pt x="135" y="37"/>
                      </a:lnTo>
                      <a:lnTo>
                        <a:pt x="126" y="33"/>
                      </a:lnTo>
                      <a:lnTo>
                        <a:pt x="115" y="22"/>
                      </a:lnTo>
                      <a:lnTo>
                        <a:pt x="105" y="14"/>
                      </a:lnTo>
                      <a:lnTo>
                        <a:pt x="94" y="10"/>
                      </a:lnTo>
                      <a:lnTo>
                        <a:pt x="86" y="8"/>
                      </a:lnTo>
                      <a:lnTo>
                        <a:pt x="80" y="3"/>
                      </a:lnTo>
                      <a:lnTo>
                        <a:pt x="73" y="0"/>
                      </a:lnTo>
                      <a:lnTo>
                        <a:pt x="67" y="1"/>
                      </a:lnTo>
                      <a:lnTo>
                        <a:pt x="62" y="3"/>
                      </a:lnTo>
                      <a:lnTo>
                        <a:pt x="60" y="7"/>
                      </a:lnTo>
                      <a:lnTo>
                        <a:pt x="57" y="15"/>
                      </a:lnTo>
                      <a:lnTo>
                        <a:pt x="41" y="26"/>
                      </a:lnTo>
                      <a:lnTo>
                        <a:pt x="35" y="30"/>
                      </a:lnTo>
                      <a:lnTo>
                        <a:pt x="28" y="32"/>
                      </a:lnTo>
                      <a:lnTo>
                        <a:pt x="22" y="38"/>
                      </a:lnTo>
                      <a:lnTo>
                        <a:pt x="19" y="44"/>
                      </a:lnTo>
                      <a:lnTo>
                        <a:pt x="11" y="48"/>
                      </a:lnTo>
                      <a:lnTo>
                        <a:pt x="6" y="51"/>
                      </a:lnTo>
                      <a:lnTo>
                        <a:pt x="4" y="55"/>
                      </a:lnTo>
                      <a:lnTo>
                        <a:pt x="3" y="58"/>
                      </a:lnTo>
                      <a:lnTo>
                        <a:pt x="2" y="66"/>
                      </a:lnTo>
                      <a:lnTo>
                        <a:pt x="2" y="77"/>
                      </a:lnTo>
                      <a:lnTo>
                        <a:pt x="0" y="85"/>
                      </a:lnTo>
                      <a:lnTo>
                        <a:pt x="2" y="89"/>
                      </a:lnTo>
                    </a:path>
                  </a:pathLst>
                </a:custGeom>
                <a:solidFill>
                  <a:srgbClr val="FFC98E"/>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87" name="Freeform 50"/>
                <p:cNvSpPr>
                  <a:spLocks noChangeAspect="1"/>
                </p:cNvSpPr>
                <p:nvPr/>
              </p:nvSpPr>
              <p:spPr bwMode="auto">
                <a:xfrm>
                  <a:off x="745" y="2175"/>
                  <a:ext cx="17" cy="17"/>
                </a:xfrm>
                <a:custGeom>
                  <a:avLst/>
                  <a:gdLst>
                    <a:gd name="T0" fmla="*/ 9 w 17"/>
                    <a:gd name="T1" fmla="*/ 0 h 17"/>
                    <a:gd name="T2" fmla="*/ 4 w 17"/>
                    <a:gd name="T3" fmla="*/ 5 h 17"/>
                    <a:gd name="T4" fmla="*/ 0 w 17"/>
                    <a:gd name="T5" fmla="*/ 14 h 17"/>
                    <a:gd name="T6" fmla="*/ 11 w 17"/>
                    <a:gd name="T7" fmla="*/ 16 h 17"/>
                    <a:gd name="T8" fmla="*/ 16 w 17"/>
                    <a:gd name="T9" fmla="*/ 16 h 17"/>
                    <a:gd name="T10" fmla="*/ 12 w 17"/>
                    <a:gd name="T11" fmla="*/ 1 h 17"/>
                    <a:gd name="T12" fmla="*/ 9 w 17"/>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9" y="0"/>
                      </a:moveTo>
                      <a:lnTo>
                        <a:pt x="4" y="5"/>
                      </a:lnTo>
                      <a:lnTo>
                        <a:pt x="0" y="14"/>
                      </a:lnTo>
                      <a:lnTo>
                        <a:pt x="11" y="16"/>
                      </a:lnTo>
                      <a:lnTo>
                        <a:pt x="16" y="16"/>
                      </a:lnTo>
                      <a:lnTo>
                        <a:pt x="12" y="1"/>
                      </a:lnTo>
                      <a:lnTo>
                        <a:pt x="9" y="0"/>
                      </a:lnTo>
                    </a:path>
                  </a:pathLst>
                </a:custGeom>
                <a:solidFill>
                  <a:srgbClr val="FF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88" name="Freeform 51"/>
                <p:cNvSpPr>
                  <a:spLocks noChangeAspect="1"/>
                </p:cNvSpPr>
                <p:nvPr/>
              </p:nvSpPr>
              <p:spPr bwMode="auto">
                <a:xfrm>
                  <a:off x="719" y="2158"/>
                  <a:ext cx="17" cy="17"/>
                </a:xfrm>
                <a:custGeom>
                  <a:avLst/>
                  <a:gdLst>
                    <a:gd name="T0" fmla="*/ 2 w 17"/>
                    <a:gd name="T1" fmla="*/ 16 h 17"/>
                    <a:gd name="T2" fmla="*/ 16 w 17"/>
                    <a:gd name="T3" fmla="*/ 0 h 17"/>
                    <a:gd name="T4" fmla="*/ 4 w 17"/>
                    <a:gd name="T5" fmla="*/ 0 h 17"/>
                    <a:gd name="T6" fmla="*/ 0 w 17"/>
                    <a:gd name="T7" fmla="*/ 6 h 17"/>
                    <a:gd name="T8" fmla="*/ 2 w 17"/>
                    <a:gd name="T9" fmla="*/ 16 h 17"/>
                  </a:gdLst>
                  <a:ahLst/>
                  <a:cxnLst>
                    <a:cxn ang="0">
                      <a:pos x="T0" y="T1"/>
                    </a:cxn>
                    <a:cxn ang="0">
                      <a:pos x="T2" y="T3"/>
                    </a:cxn>
                    <a:cxn ang="0">
                      <a:pos x="T4" y="T5"/>
                    </a:cxn>
                    <a:cxn ang="0">
                      <a:pos x="T6" y="T7"/>
                    </a:cxn>
                    <a:cxn ang="0">
                      <a:pos x="T8" y="T9"/>
                    </a:cxn>
                  </a:cxnLst>
                  <a:rect l="0" t="0" r="r" b="b"/>
                  <a:pathLst>
                    <a:path w="17" h="17">
                      <a:moveTo>
                        <a:pt x="2" y="16"/>
                      </a:moveTo>
                      <a:lnTo>
                        <a:pt x="16" y="0"/>
                      </a:lnTo>
                      <a:lnTo>
                        <a:pt x="4" y="0"/>
                      </a:lnTo>
                      <a:lnTo>
                        <a:pt x="0" y="6"/>
                      </a:lnTo>
                      <a:lnTo>
                        <a:pt x="2" y="16"/>
                      </a:lnTo>
                    </a:path>
                  </a:pathLst>
                </a:custGeom>
                <a:solidFill>
                  <a:srgbClr val="FF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89" name="Freeform 52"/>
                <p:cNvSpPr>
                  <a:spLocks noChangeAspect="1"/>
                </p:cNvSpPr>
                <p:nvPr/>
              </p:nvSpPr>
              <p:spPr bwMode="auto">
                <a:xfrm>
                  <a:off x="707" y="2172"/>
                  <a:ext cx="74" cy="214"/>
                </a:xfrm>
                <a:custGeom>
                  <a:avLst/>
                  <a:gdLst>
                    <a:gd name="T0" fmla="*/ 15 w 74"/>
                    <a:gd name="T1" fmla="*/ 5 h 214"/>
                    <a:gd name="T2" fmla="*/ 27 w 74"/>
                    <a:gd name="T3" fmla="*/ 3 h 214"/>
                    <a:gd name="T4" fmla="*/ 37 w 74"/>
                    <a:gd name="T5" fmla="*/ 0 h 214"/>
                    <a:gd name="T6" fmla="*/ 32 w 74"/>
                    <a:gd name="T7" fmla="*/ 7 h 214"/>
                    <a:gd name="T8" fmla="*/ 28 w 74"/>
                    <a:gd name="T9" fmla="*/ 13 h 214"/>
                    <a:gd name="T10" fmla="*/ 32 w 74"/>
                    <a:gd name="T11" fmla="*/ 19 h 214"/>
                    <a:gd name="T12" fmla="*/ 49 w 74"/>
                    <a:gd name="T13" fmla="*/ 19 h 214"/>
                    <a:gd name="T14" fmla="*/ 49 w 74"/>
                    <a:gd name="T15" fmla="*/ 25 h 214"/>
                    <a:gd name="T16" fmla="*/ 46 w 74"/>
                    <a:gd name="T17" fmla="*/ 29 h 214"/>
                    <a:gd name="T18" fmla="*/ 49 w 74"/>
                    <a:gd name="T19" fmla="*/ 37 h 214"/>
                    <a:gd name="T20" fmla="*/ 52 w 74"/>
                    <a:gd name="T21" fmla="*/ 76 h 214"/>
                    <a:gd name="T22" fmla="*/ 58 w 74"/>
                    <a:gd name="T23" fmla="*/ 118 h 214"/>
                    <a:gd name="T24" fmla="*/ 67 w 74"/>
                    <a:gd name="T25" fmla="*/ 155 h 214"/>
                    <a:gd name="T26" fmla="*/ 73 w 74"/>
                    <a:gd name="T27" fmla="*/ 176 h 214"/>
                    <a:gd name="T28" fmla="*/ 58 w 74"/>
                    <a:gd name="T29" fmla="*/ 182 h 214"/>
                    <a:gd name="T30" fmla="*/ 41 w 74"/>
                    <a:gd name="T31" fmla="*/ 194 h 214"/>
                    <a:gd name="T32" fmla="*/ 32 w 74"/>
                    <a:gd name="T33" fmla="*/ 207 h 214"/>
                    <a:gd name="T34" fmla="*/ 25 w 74"/>
                    <a:gd name="T35" fmla="*/ 213 h 214"/>
                    <a:gd name="T36" fmla="*/ 4 w 74"/>
                    <a:gd name="T37" fmla="*/ 155 h 214"/>
                    <a:gd name="T38" fmla="*/ 0 w 74"/>
                    <a:gd name="T39" fmla="*/ 73 h 214"/>
                    <a:gd name="T40" fmla="*/ 7 w 74"/>
                    <a:gd name="T41" fmla="*/ 28 h 214"/>
                    <a:gd name="T42" fmla="*/ 8 w 74"/>
                    <a:gd name="T43" fmla="*/ 7 h 214"/>
                    <a:gd name="T44" fmla="*/ 15 w 74"/>
                    <a:gd name="T45" fmla="*/ 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214">
                      <a:moveTo>
                        <a:pt x="15" y="5"/>
                      </a:moveTo>
                      <a:lnTo>
                        <a:pt x="27" y="3"/>
                      </a:lnTo>
                      <a:lnTo>
                        <a:pt x="37" y="0"/>
                      </a:lnTo>
                      <a:lnTo>
                        <a:pt x="32" y="7"/>
                      </a:lnTo>
                      <a:lnTo>
                        <a:pt x="28" y="13"/>
                      </a:lnTo>
                      <a:lnTo>
                        <a:pt x="32" y="19"/>
                      </a:lnTo>
                      <a:lnTo>
                        <a:pt x="49" y="19"/>
                      </a:lnTo>
                      <a:lnTo>
                        <a:pt x="49" y="25"/>
                      </a:lnTo>
                      <a:lnTo>
                        <a:pt x="46" y="29"/>
                      </a:lnTo>
                      <a:lnTo>
                        <a:pt x="49" y="37"/>
                      </a:lnTo>
                      <a:lnTo>
                        <a:pt x="52" y="76"/>
                      </a:lnTo>
                      <a:lnTo>
                        <a:pt x="58" y="118"/>
                      </a:lnTo>
                      <a:lnTo>
                        <a:pt x="67" y="155"/>
                      </a:lnTo>
                      <a:lnTo>
                        <a:pt x="73" y="176"/>
                      </a:lnTo>
                      <a:lnTo>
                        <a:pt x="58" y="182"/>
                      </a:lnTo>
                      <a:lnTo>
                        <a:pt x="41" y="194"/>
                      </a:lnTo>
                      <a:lnTo>
                        <a:pt x="32" y="207"/>
                      </a:lnTo>
                      <a:lnTo>
                        <a:pt x="25" y="213"/>
                      </a:lnTo>
                      <a:lnTo>
                        <a:pt x="4" y="155"/>
                      </a:lnTo>
                      <a:lnTo>
                        <a:pt x="0" y="73"/>
                      </a:lnTo>
                      <a:lnTo>
                        <a:pt x="7" y="28"/>
                      </a:lnTo>
                      <a:lnTo>
                        <a:pt x="8" y="7"/>
                      </a:lnTo>
                      <a:lnTo>
                        <a:pt x="15" y="5"/>
                      </a:lnTo>
                    </a:path>
                  </a:pathLst>
                </a:custGeom>
                <a:solidFill>
                  <a:srgbClr val="FF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90" name="Freeform 53"/>
                <p:cNvSpPr>
                  <a:spLocks noChangeAspect="1"/>
                </p:cNvSpPr>
                <p:nvPr/>
              </p:nvSpPr>
              <p:spPr bwMode="auto">
                <a:xfrm>
                  <a:off x="757" y="2380"/>
                  <a:ext cx="38" cy="25"/>
                </a:xfrm>
                <a:custGeom>
                  <a:avLst/>
                  <a:gdLst>
                    <a:gd name="T0" fmla="*/ 0 w 38"/>
                    <a:gd name="T1" fmla="*/ 19 h 25"/>
                    <a:gd name="T2" fmla="*/ 5 w 38"/>
                    <a:gd name="T3" fmla="*/ 24 h 25"/>
                    <a:gd name="T4" fmla="*/ 26 w 38"/>
                    <a:gd name="T5" fmla="*/ 13 h 25"/>
                    <a:gd name="T6" fmla="*/ 37 w 38"/>
                    <a:gd name="T7" fmla="*/ 5 h 25"/>
                    <a:gd name="T8" fmla="*/ 19 w 38"/>
                    <a:gd name="T9" fmla="*/ 0 h 25"/>
                    <a:gd name="T10" fmla="*/ 0 w 38"/>
                    <a:gd name="T11" fmla="*/ 19 h 25"/>
                  </a:gdLst>
                  <a:ahLst/>
                  <a:cxnLst>
                    <a:cxn ang="0">
                      <a:pos x="T0" y="T1"/>
                    </a:cxn>
                    <a:cxn ang="0">
                      <a:pos x="T2" y="T3"/>
                    </a:cxn>
                    <a:cxn ang="0">
                      <a:pos x="T4" y="T5"/>
                    </a:cxn>
                    <a:cxn ang="0">
                      <a:pos x="T6" y="T7"/>
                    </a:cxn>
                    <a:cxn ang="0">
                      <a:pos x="T8" y="T9"/>
                    </a:cxn>
                    <a:cxn ang="0">
                      <a:pos x="T10" y="T11"/>
                    </a:cxn>
                  </a:cxnLst>
                  <a:rect l="0" t="0" r="r" b="b"/>
                  <a:pathLst>
                    <a:path w="38" h="25">
                      <a:moveTo>
                        <a:pt x="0" y="19"/>
                      </a:moveTo>
                      <a:lnTo>
                        <a:pt x="5" y="24"/>
                      </a:lnTo>
                      <a:lnTo>
                        <a:pt x="26" y="13"/>
                      </a:lnTo>
                      <a:lnTo>
                        <a:pt x="37" y="5"/>
                      </a:lnTo>
                      <a:lnTo>
                        <a:pt x="19" y="0"/>
                      </a:lnTo>
                      <a:lnTo>
                        <a:pt x="0" y="19"/>
                      </a:lnTo>
                    </a:path>
                  </a:pathLst>
                </a:custGeom>
                <a:solidFill>
                  <a:srgbClr val="FF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91" name="Freeform 54"/>
                <p:cNvSpPr>
                  <a:spLocks noChangeAspect="1"/>
                </p:cNvSpPr>
                <p:nvPr/>
              </p:nvSpPr>
              <p:spPr bwMode="auto">
                <a:xfrm>
                  <a:off x="709" y="2159"/>
                  <a:ext cx="39" cy="223"/>
                </a:xfrm>
                <a:custGeom>
                  <a:avLst/>
                  <a:gdLst>
                    <a:gd name="T0" fmla="*/ 12 w 39"/>
                    <a:gd name="T1" fmla="*/ 1 h 223"/>
                    <a:gd name="T2" fmla="*/ 12 w 39"/>
                    <a:gd name="T3" fmla="*/ 4 h 223"/>
                    <a:gd name="T4" fmla="*/ 8 w 39"/>
                    <a:gd name="T5" fmla="*/ 10 h 223"/>
                    <a:gd name="T6" fmla="*/ 11 w 39"/>
                    <a:gd name="T7" fmla="*/ 17 h 223"/>
                    <a:gd name="T8" fmla="*/ 14 w 39"/>
                    <a:gd name="T9" fmla="*/ 18 h 223"/>
                    <a:gd name="T10" fmla="*/ 16 w 39"/>
                    <a:gd name="T11" fmla="*/ 33 h 223"/>
                    <a:gd name="T12" fmla="*/ 15 w 39"/>
                    <a:gd name="T13" fmla="*/ 50 h 223"/>
                    <a:gd name="T14" fmla="*/ 14 w 39"/>
                    <a:gd name="T15" fmla="*/ 84 h 223"/>
                    <a:gd name="T16" fmla="*/ 16 w 39"/>
                    <a:gd name="T17" fmla="*/ 128 h 223"/>
                    <a:gd name="T18" fmla="*/ 23 w 39"/>
                    <a:gd name="T19" fmla="*/ 172 h 223"/>
                    <a:gd name="T20" fmla="*/ 33 w 39"/>
                    <a:gd name="T21" fmla="*/ 200 h 223"/>
                    <a:gd name="T22" fmla="*/ 38 w 39"/>
                    <a:gd name="T23" fmla="*/ 210 h 223"/>
                    <a:gd name="T24" fmla="*/ 26 w 39"/>
                    <a:gd name="T25" fmla="*/ 222 h 223"/>
                    <a:gd name="T26" fmla="*/ 11 w 39"/>
                    <a:gd name="T27" fmla="*/ 195 h 223"/>
                    <a:gd name="T28" fmla="*/ 3 w 39"/>
                    <a:gd name="T29" fmla="*/ 154 h 223"/>
                    <a:gd name="T30" fmla="*/ 0 w 39"/>
                    <a:gd name="T31" fmla="*/ 94 h 223"/>
                    <a:gd name="T32" fmla="*/ 5 w 39"/>
                    <a:gd name="T33" fmla="*/ 54 h 223"/>
                    <a:gd name="T34" fmla="*/ 5 w 39"/>
                    <a:gd name="T35" fmla="*/ 16 h 223"/>
                    <a:gd name="T36" fmla="*/ 3 w 39"/>
                    <a:gd name="T37" fmla="*/ 0 h 223"/>
                    <a:gd name="T38" fmla="*/ 12 w 39"/>
                    <a:gd name="T39"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23">
                      <a:moveTo>
                        <a:pt x="12" y="1"/>
                      </a:moveTo>
                      <a:lnTo>
                        <a:pt x="12" y="4"/>
                      </a:lnTo>
                      <a:lnTo>
                        <a:pt x="8" y="10"/>
                      </a:lnTo>
                      <a:lnTo>
                        <a:pt x="11" y="17"/>
                      </a:lnTo>
                      <a:lnTo>
                        <a:pt x="14" y="18"/>
                      </a:lnTo>
                      <a:lnTo>
                        <a:pt x="16" y="33"/>
                      </a:lnTo>
                      <a:lnTo>
                        <a:pt x="15" y="50"/>
                      </a:lnTo>
                      <a:lnTo>
                        <a:pt x="14" y="84"/>
                      </a:lnTo>
                      <a:lnTo>
                        <a:pt x="16" y="128"/>
                      </a:lnTo>
                      <a:lnTo>
                        <a:pt x="23" y="172"/>
                      </a:lnTo>
                      <a:lnTo>
                        <a:pt x="33" y="200"/>
                      </a:lnTo>
                      <a:lnTo>
                        <a:pt x="38" y="210"/>
                      </a:lnTo>
                      <a:lnTo>
                        <a:pt x="26" y="222"/>
                      </a:lnTo>
                      <a:lnTo>
                        <a:pt x="11" y="195"/>
                      </a:lnTo>
                      <a:lnTo>
                        <a:pt x="3" y="154"/>
                      </a:lnTo>
                      <a:lnTo>
                        <a:pt x="0" y="94"/>
                      </a:lnTo>
                      <a:lnTo>
                        <a:pt x="5" y="54"/>
                      </a:lnTo>
                      <a:lnTo>
                        <a:pt x="5" y="16"/>
                      </a:lnTo>
                      <a:lnTo>
                        <a:pt x="3" y="0"/>
                      </a:lnTo>
                      <a:lnTo>
                        <a:pt x="12" y="1"/>
                      </a:lnTo>
                    </a:path>
                  </a:pathLst>
                </a:custGeom>
                <a:solidFill>
                  <a:srgbClr val="7023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92" name="Freeform 55"/>
                <p:cNvSpPr>
                  <a:spLocks noChangeAspect="1"/>
                </p:cNvSpPr>
                <p:nvPr/>
              </p:nvSpPr>
              <p:spPr bwMode="auto">
                <a:xfrm>
                  <a:off x="738" y="2394"/>
                  <a:ext cx="31" cy="24"/>
                </a:xfrm>
                <a:custGeom>
                  <a:avLst/>
                  <a:gdLst>
                    <a:gd name="T0" fmla="*/ 24 w 31"/>
                    <a:gd name="T1" fmla="*/ 0 h 24"/>
                    <a:gd name="T2" fmla="*/ 30 w 31"/>
                    <a:gd name="T3" fmla="*/ 8 h 24"/>
                    <a:gd name="T4" fmla="*/ 4 w 31"/>
                    <a:gd name="T5" fmla="*/ 23 h 24"/>
                    <a:gd name="T6" fmla="*/ 0 w 31"/>
                    <a:gd name="T7" fmla="*/ 20 h 24"/>
                    <a:gd name="T8" fmla="*/ 17 w 31"/>
                    <a:gd name="T9" fmla="*/ 8 h 24"/>
                    <a:gd name="T10" fmla="*/ 24 w 31"/>
                    <a:gd name="T11" fmla="*/ 0 h 24"/>
                  </a:gdLst>
                  <a:ahLst/>
                  <a:cxnLst>
                    <a:cxn ang="0">
                      <a:pos x="T0" y="T1"/>
                    </a:cxn>
                    <a:cxn ang="0">
                      <a:pos x="T2" y="T3"/>
                    </a:cxn>
                    <a:cxn ang="0">
                      <a:pos x="T4" y="T5"/>
                    </a:cxn>
                    <a:cxn ang="0">
                      <a:pos x="T6" y="T7"/>
                    </a:cxn>
                    <a:cxn ang="0">
                      <a:pos x="T8" y="T9"/>
                    </a:cxn>
                    <a:cxn ang="0">
                      <a:pos x="T10" y="T11"/>
                    </a:cxn>
                  </a:cxnLst>
                  <a:rect l="0" t="0" r="r" b="b"/>
                  <a:pathLst>
                    <a:path w="31" h="24">
                      <a:moveTo>
                        <a:pt x="24" y="0"/>
                      </a:moveTo>
                      <a:lnTo>
                        <a:pt x="30" y="8"/>
                      </a:lnTo>
                      <a:lnTo>
                        <a:pt x="4" y="23"/>
                      </a:lnTo>
                      <a:lnTo>
                        <a:pt x="0" y="20"/>
                      </a:lnTo>
                      <a:lnTo>
                        <a:pt x="17" y="8"/>
                      </a:lnTo>
                      <a:lnTo>
                        <a:pt x="24" y="0"/>
                      </a:lnTo>
                    </a:path>
                  </a:pathLst>
                </a:custGeom>
                <a:solidFill>
                  <a:srgbClr val="7023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93" name="Freeform 56"/>
                <p:cNvSpPr>
                  <a:spLocks noChangeAspect="1"/>
                </p:cNvSpPr>
                <p:nvPr/>
              </p:nvSpPr>
              <p:spPr bwMode="auto">
                <a:xfrm>
                  <a:off x="723" y="2301"/>
                  <a:ext cx="51" cy="36"/>
                </a:xfrm>
                <a:custGeom>
                  <a:avLst/>
                  <a:gdLst>
                    <a:gd name="T0" fmla="*/ 0 w 51"/>
                    <a:gd name="T1" fmla="*/ 2 h 36"/>
                    <a:gd name="T2" fmla="*/ 16 w 51"/>
                    <a:gd name="T3" fmla="*/ 0 h 36"/>
                    <a:gd name="T4" fmla="*/ 22 w 51"/>
                    <a:gd name="T5" fmla="*/ 2 h 36"/>
                    <a:gd name="T6" fmla="*/ 23 w 51"/>
                    <a:gd name="T7" fmla="*/ 5 h 36"/>
                    <a:gd name="T8" fmla="*/ 21 w 51"/>
                    <a:gd name="T9" fmla="*/ 10 h 36"/>
                    <a:gd name="T10" fmla="*/ 17 w 51"/>
                    <a:gd name="T11" fmla="*/ 20 h 36"/>
                    <a:gd name="T12" fmla="*/ 16 w 51"/>
                    <a:gd name="T13" fmla="*/ 23 h 36"/>
                    <a:gd name="T14" fmla="*/ 16 w 51"/>
                    <a:gd name="T15" fmla="*/ 27 h 36"/>
                    <a:gd name="T16" fmla="*/ 19 w 51"/>
                    <a:gd name="T17" fmla="*/ 30 h 36"/>
                    <a:gd name="T18" fmla="*/ 24 w 51"/>
                    <a:gd name="T19" fmla="*/ 30 h 36"/>
                    <a:gd name="T20" fmla="*/ 44 w 51"/>
                    <a:gd name="T21" fmla="*/ 20 h 36"/>
                    <a:gd name="T22" fmla="*/ 47 w 51"/>
                    <a:gd name="T23" fmla="*/ 20 h 36"/>
                    <a:gd name="T24" fmla="*/ 50 w 51"/>
                    <a:gd name="T25" fmla="*/ 23 h 36"/>
                    <a:gd name="T26" fmla="*/ 45 w 51"/>
                    <a:gd name="T27" fmla="*/ 23 h 36"/>
                    <a:gd name="T28" fmla="*/ 35 w 51"/>
                    <a:gd name="T29" fmla="*/ 30 h 36"/>
                    <a:gd name="T30" fmla="*/ 23 w 51"/>
                    <a:gd name="T31" fmla="*/ 35 h 36"/>
                    <a:gd name="T32" fmla="*/ 17 w 51"/>
                    <a:gd name="T33" fmla="*/ 35 h 36"/>
                    <a:gd name="T34" fmla="*/ 13 w 51"/>
                    <a:gd name="T35" fmla="*/ 33 h 36"/>
                    <a:gd name="T36" fmla="*/ 11 w 51"/>
                    <a:gd name="T37" fmla="*/ 28 h 36"/>
                    <a:gd name="T38" fmla="*/ 11 w 51"/>
                    <a:gd name="T39" fmla="*/ 23 h 36"/>
                    <a:gd name="T40" fmla="*/ 14 w 51"/>
                    <a:gd name="T41" fmla="*/ 12 h 36"/>
                    <a:gd name="T42" fmla="*/ 15 w 51"/>
                    <a:gd name="T43" fmla="*/ 7 h 36"/>
                    <a:gd name="T44" fmla="*/ 14 w 51"/>
                    <a:gd name="T45" fmla="*/ 5 h 36"/>
                    <a:gd name="T46" fmla="*/ 4 w 51"/>
                    <a:gd name="T47" fmla="*/ 7 h 36"/>
                    <a:gd name="T48" fmla="*/ 0 w 51"/>
                    <a:gd name="T49"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2"/>
                      </a:moveTo>
                      <a:lnTo>
                        <a:pt x="16" y="0"/>
                      </a:lnTo>
                      <a:lnTo>
                        <a:pt x="22" y="2"/>
                      </a:lnTo>
                      <a:lnTo>
                        <a:pt x="23" y="5"/>
                      </a:lnTo>
                      <a:lnTo>
                        <a:pt x="21" y="10"/>
                      </a:lnTo>
                      <a:lnTo>
                        <a:pt x="17" y="20"/>
                      </a:lnTo>
                      <a:lnTo>
                        <a:pt x="16" y="23"/>
                      </a:lnTo>
                      <a:lnTo>
                        <a:pt x="16" y="27"/>
                      </a:lnTo>
                      <a:lnTo>
                        <a:pt x="19" y="30"/>
                      </a:lnTo>
                      <a:lnTo>
                        <a:pt x="24" y="30"/>
                      </a:lnTo>
                      <a:lnTo>
                        <a:pt x="44" y="20"/>
                      </a:lnTo>
                      <a:lnTo>
                        <a:pt x="47" y="20"/>
                      </a:lnTo>
                      <a:lnTo>
                        <a:pt x="50" y="23"/>
                      </a:lnTo>
                      <a:lnTo>
                        <a:pt x="45" y="23"/>
                      </a:lnTo>
                      <a:lnTo>
                        <a:pt x="35" y="30"/>
                      </a:lnTo>
                      <a:lnTo>
                        <a:pt x="23" y="35"/>
                      </a:lnTo>
                      <a:lnTo>
                        <a:pt x="17" y="35"/>
                      </a:lnTo>
                      <a:lnTo>
                        <a:pt x="13" y="33"/>
                      </a:lnTo>
                      <a:lnTo>
                        <a:pt x="11" y="28"/>
                      </a:lnTo>
                      <a:lnTo>
                        <a:pt x="11" y="23"/>
                      </a:lnTo>
                      <a:lnTo>
                        <a:pt x="14" y="12"/>
                      </a:lnTo>
                      <a:lnTo>
                        <a:pt x="15" y="7"/>
                      </a:lnTo>
                      <a:lnTo>
                        <a:pt x="14" y="5"/>
                      </a:lnTo>
                      <a:lnTo>
                        <a:pt x="4" y="7"/>
                      </a:lnTo>
                      <a:lnTo>
                        <a:pt x="0" y="2"/>
                      </a:lnTo>
                    </a:path>
                  </a:pathLst>
                </a:custGeom>
                <a:solidFill>
                  <a:srgbClr val="7023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94" name="Freeform 57"/>
                <p:cNvSpPr>
                  <a:spLocks noChangeAspect="1"/>
                </p:cNvSpPr>
                <p:nvPr/>
              </p:nvSpPr>
              <p:spPr bwMode="auto">
                <a:xfrm>
                  <a:off x="695" y="2049"/>
                  <a:ext cx="58" cy="124"/>
                </a:xfrm>
                <a:custGeom>
                  <a:avLst/>
                  <a:gdLst>
                    <a:gd name="T0" fmla="*/ 13 w 58"/>
                    <a:gd name="T1" fmla="*/ 0 h 124"/>
                    <a:gd name="T2" fmla="*/ 29 w 58"/>
                    <a:gd name="T3" fmla="*/ 22 h 124"/>
                    <a:gd name="T4" fmla="*/ 29 w 58"/>
                    <a:gd name="T5" fmla="*/ 60 h 124"/>
                    <a:gd name="T6" fmla="*/ 44 w 58"/>
                    <a:gd name="T7" fmla="*/ 81 h 124"/>
                    <a:gd name="T8" fmla="*/ 52 w 58"/>
                    <a:gd name="T9" fmla="*/ 97 h 124"/>
                    <a:gd name="T10" fmla="*/ 57 w 58"/>
                    <a:gd name="T11" fmla="*/ 120 h 124"/>
                    <a:gd name="T12" fmla="*/ 52 w 58"/>
                    <a:gd name="T13" fmla="*/ 119 h 124"/>
                    <a:gd name="T14" fmla="*/ 44 w 58"/>
                    <a:gd name="T15" fmla="*/ 123 h 124"/>
                    <a:gd name="T16" fmla="*/ 31 w 58"/>
                    <a:gd name="T17" fmla="*/ 123 h 124"/>
                    <a:gd name="T18" fmla="*/ 38 w 58"/>
                    <a:gd name="T19" fmla="*/ 111 h 124"/>
                    <a:gd name="T20" fmla="*/ 39 w 58"/>
                    <a:gd name="T21" fmla="*/ 105 h 124"/>
                    <a:gd name="T22" fmla="*/ 35 w 58"/>
                    <a:gd name="T23" fmla="*/ 103 h 124"/>
                    <a:gd name="T24" fmla="*/ 29 w 58"/>
                    <a:gd name="T25" fmla="*/ 105 h 124"/>
                    <a:gd name="T26" fmla="*/ 22 w 58"/>
                    <a:gd name="T27" fmla="*/ 106 h 124"/>
                    <a:gd name="T28" fmla="*/ 22 w 58"/>
                    <a:gd name="T29" fmla="*/ 84 h 124"/>
                    <a:gd name="T30" fmla="*/ 16 w 58"/>
                    <a:gd name="T31" fmla="*/ 61 h 124"/>
                    <a:gd name="T32" fmla="*/ 0 w 58"/>
                    <a:gd name="T33" fmla="*/ 16 h 124"/>
                    <a:gd name="T34" fmla="*/ 13 w 58"/>
                    <a:gd name="T3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24">
                      <a:moveTo>
                        <a:pt x="13" y="0"/>
                      </a:moveTo>
                      <a:lnTo>
                        <a:pt x="29" y="22"/>
                      </a:lnTo>
                      <a:lnTo>
                        <a:pt x="29" y="60"/>
                      </a:lnTo>
                      <a:lnTo>
                        <a:pt x="44" y="81"/>
                      </a:lnTo>
                      <a:lnTo>
                        <a:pt x="52" y="97"/>
                      </a:lnTo>
                      <a:lnTo>
                        <a:pt x="57" y="120"/>
                      </a:lnTo>
                      <a:lnTo>
                        <a:pt x="52" y="119"/>
                      </a:lnTo>
                      <a:lnTo>
                        <a:pt x="44" y="123"/>
                      </a:lnTo>
                      <a:lnTo>
                        <a:pt x="31" y="123"/>
                      </a:lnTo>
                      <a:lnTo>
                        <a:pt x="38" y="111"/>
                      </a:lnTo>
                      <a:lnTo>
                        <a:pt x="39" y="105"/>
                      </a:lnTo>
                      <a:lnTo>
                        <a:pt x="35" y="103"/>
                      </a:lnTo>
                      <a:lnTo>
                        <a:pt x="29" y="105"/>
                      </a:lnTo>
                      <a:lnTo>
                        <a:pt x="22" y="106"/>
                      </a:lnTo>
                      <a:lnTo>
                        <a:pt x="22" y="84"/>
                      </a:lnTo>
                      <a:lnTo>
                        <a:pt x="16" y="61"/>
                      </a:lnTo>
                      <a:lnTo>
                        <a:pt x="0" y="16"/>
                      </a:lnTo>
                      <a:lnTo>
                        <a:pt x="13" y="0"/>
                      </a:lnTo>
                    </a:path>
                  </a:pathLst>
                </a:custGeom>
                <a:solidFill>
                  <a:srgbClr val="FF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95" name="Freeform 58"/>
                <p:cNvSpPr>
                  <a:spLocks noChangeAspect="1"/>
                </p:cNvSpPr>
                <p:nvPr/>
              </p:nvSpPr>
              <p:spPr bwMode="auto">
                <a:xfrm>
                  <a:off x="695" y="2049"/>
                  <a:ext cx="46" cy="108"/>
                </a:xfrm>
                <a:custGeom>
                  <a:avLst/>
                  <a:gdLst>
                    <a:gd name="T0" fmla="*/ 16 w 46"/>
                    <a:gd name="T1" fmla="*/ 8 h 108"/>
                    <a:gd name="T2" fmla="*/ 13 w 46"/>
                    <a:gd name="T3" fmla="*/ 18 h 108"/>
                    <a:gd name="T4" fmla="*/ 18 w 46"/>
                    <a:gd name="T5" fmla="*/ 41 h 108"/>
                    <a:gd name="T6" fmla="*/ 21 w 46"/>
                    <a:gd name="T7" fmla="*/ 54 h 108"/>
                    <a:gd name="T8" fmla="*/ 26 w 46"/>
                    <a:gd name="T9" fmla="*/ 55 h 108"/>
                    <a:gd name="T10" fmla="*/ 27 w 46"/>
                    <a:gd name="T11" fmla="*/ 42 h 108"/>
                    <a:gd name="T12" fmla="*/ 32 w 46"/>
                    <a:gd name="T13" fmla="*/ 51 h 108"/>
                    <a:gd name="T14" fmla="*/ 31 w 46"/>
                    <a:gd name="T15" fmla="*/ 60 h 108"/>
                    <a:gd name="T16" fmla="*/ 37 w 46"/>
                    <a:gd name="T17" fmla="*/ 71 h 108"/>
                    <a:gd name="T18" fmla="*/ 45 w 46"/>
                    <a:gd name="T19" fmla="*/ 87 h 108"/>
                    <a:gd name="T20" fmla="*/ 32 w 46"/>
                    <a:gd name="T21" fmla="*/ 73 h 108"/>
                    <a:gd name="T22" fmla="*/ 25 w 46"/>
                    <a:gd name="T23" fmla="*/ 67 h 108"/>
                    <a:gd name="T24" fmla="*/ 31 w 46"/>
                    <a:gd name="T25" fmla="*/ 80 h 108"/>
                    <a:gd name="T26" fmla="*/ 31 w 46"/>
                    <a:gd name="T27" fmla="*/ 97 h 108"/>
                    <a:gd name="T28" fmla="*/ 25 w 46"/>
                    <a:gd name="T29" fmla="*/ 88 h 108"/>
                    <a:gd name="T30" fmla="*/ 23 w 46"/>
                    <a:gd name="T31" fmla="*/ 79 h 108"/>
                    <a:gd name="T32" fmla="*/ 25 w 46"/>
                    <a:gd name="T33" fmla="*/ 101 h 108"/>
                    <a:gd name="T34" fmla="*/ 25 w 46"/>
                    <a:gd name="T35" fmla="*/ 107 h 108"/>
                    <a:gd name="T36" fmla="*/ 14 w 46"/>
                    <a:gd name="T37" fmla="*/ 107 h 108"/>
                    <a:gd name="T38" fmla="*/ 14 w 46"/>
                    <a:gd name="T39" fmla="*/ 105 h 108"/>
                    <a:gd name="T40" fmla="*/ 19 w 46"/>
                    <a:gd name="T41" fmla="*/ 97 h 108"/>
                    <a:gd name="T42" fmla="*/ 21 w 46"/>
                    <a:gd name="T43" fmla="*/ 91 h 108"/>
                    <a:gd name="T44" fmla="*/ 20 w 46"/>
                    <a:gd name="T45" fmla="*/ 89 h 108"/>
                    <a:gd name="T46" fmla="*/ 15 w 46"/>
                    <a:gd name="T47" fmla="*/ 85 h 108"/>
                    <a:gd name="T48" fmla="*/ 13 w 46"/>
                    <a:gd name="T49" fmla="*/ 76 h 108"/>
                    <a:gd name="T50" fmla="*/ 14 w 46"/>
                    <a:gd name="T51" fmla="*/ 69 h 108"/>
                    <a:gd name="T52" fmla="*/ 14 w 46"/>
                    <a:gd name="T53" fmla="*/ 62 h 108"/>
                    <a:gd name="T54" fmla="*/ 0 w 46"/>
                    <a:gd name="T55" fmla="*/ 15 h 108"/>
                    <a:gd name="T56" fmla="*/ 14 w 46"/>
                    <a:gd name="T57" fmla="*/ 0 h 108"/>
                    <a:gd name="T58" fmla="*/ 16 w 46"/>
                    <a:gd name="T59"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108">
                      <a:moveTo>
                        <a:pt x="16" y="8"/>
                      </a:moveTo>
                      <a:lnTo>
                        <a:pt x="13" y="18"/>
                      </a:lnTo>
                      <a:lnTo>
                        <a:pt x="18" y="41"/>
                      </a:lnTo>
                      <a:lnTo>
                        <a:pt x="21" y="54"/>
                      </a:lnTo>
                      <a:lnTo>
                        <a:pt x="26" y="55"/>
                      </a:lnTo>
                      <a:lnTo>
                        <a:pt x="27" y="42"/>
                      </a:lnTo>
                      <a:lnTo>
                        <a:pt x="32" y="51"/>
                      </a:lnTo>
                      <a:lnTo>
                        <a:pt x="31" y="60"/>
                      </a:lnTo>
                      <a:lnTo>
                        <a:pt x="37" y="71"/>
                      </a:lnTo>
                      <a:lnTo>
                        <a:pt x="45" y="87"/>
                      </a:lnTo>
                      <a:lnTo>
                        <a:pt x="32" y="73"/>
                      </a:lnTo>
                      <a:lnTo>
                        <a:pt x="25" y="67"/>
                      </a:lnTo>
                      <a:lnTo>
                        <a:pt x="31" y="80"/>
                      </a:lnTo>
                      <a:lnTo>
                        <a:pt x="31" y="97"/>
                      </a:lnTo>
                      <a:lnTo>
                        <a:pt x="25" y="88"/>
                      </a:lnTo>
                      <a:lnTo>
                        <a:pt x="23" y="79"/>
                      </a:lnTo>
                      <a:lnTo>
                        <a:pt x="25" y="101"/>
                      </a:lnTo>
                      <a:lnTo>
                        <a:pt x="25" y="107"/>
                      </a:lnTo>
                      <a:lnTo>
                        <a:pt x="14" y="107"/>
                      </a:lnTo>
                      <a:lnTo>
                        <a:pt x="14" y="105"/>
                      </a:lnTo>
                      <a:lnTo>
                        <a:pt x="19" y="97"/>
                      </a:lnTo>
                      <a:lnTo>
                        <a:pt x="21" y="91"/>
                      </a:lnTo>
                      <a:lnTo>
                        <a:pt x="20" y="89"/>
                      </a:lnTo>
                      <a:lnTo>
                        <a:pt x="15" y="85"/>
                      </a:lnTo>
                      <a:lnTo>
                        <a:pt x="13" y="76"/>
                      </a:lnTo>
                      <a:lnTo>
                        <a:pt x="14" y="69"/>
                      </a:lnTo>
                      <a:lnTo>
                        <a:pt x="14" y="62"/>
                      </a:lnTo>
                      <a:lnTo>
                        <a:pt x="0" y="15"/>
                      </a:lnTo>
                      <a:lnTo>
                        <a:pt x="14" y="0"/>
                      </a:lnTo>
                      <a:lnTo>
                        <a:pt x="16" y="8"/>
                      </a:lnTo>
                    </a:path>
                  </a:pathLst>
                </a:custGeom>
                <a:solidFill>
                  <a:srgbClr val="7023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96" name="Freeform 59"/>
                <p:cNvSpPr>
                  <a:spLocks noChangeAspect="1"/>
                </p:cNvSpPr>
                <p:nvPr/>
              </p:nvSpPr>
              <p:spPr bwMode="auto">
                <a:xfrm>
                  <a:off x="548" y="1975"/>
                  <a:ext cx="139" cy="145"/>
                </a:xfrm>
                <a:custGeom>
                  <a:avLst/>
                  <a:gdLst>
                    <a:gd name="T0" fmla="*/ 0 w 139"/>
                    <a:gd name="T1" fmla="*/ 3 h 145"/>
                    <a:gd name="T2" fmla="*/ 4 w 139"/>
                    <a:gd name="T3" fmla="*/ 25 h 145"/>
                    <a:gd name="T4" fmla="*/ 21 w 139"/>
                    <a:gd name="T5" fmla="*/ 74 h 145"/>
                    <a:gd name="T6" fmla="*/ 40 w 139"/>
                    <a:gd name="T7" fmla="*/ 119 h 145"/>
                    <a:gd name="T8" fmla="*/ 59 w 139"/>
                    <a:gd name="T9" fmla="*/ 143 h 145"/>
                    <a:gd name="T10" fmla="*/ 87 w 139"/>
                    <a:gd name="T11" fmla="*/ 144 h 145"/>
                    <a:gd name="T12" fmla="*/ 110 w 139"/>
                    <a:gd name="T13" fmla="*/ 141 h 145"/>
                    <a:gd name="T14" fmla="*/ 130 w 139"/>
                    <a:gd name="T15" fmla="*/ 137 h 145"/>
                    <a:gd name="T16" fmla="*/ 138 w 139"/>
                    <a:gd name="T17" fmla="*/ 113 h 145"/>
                    <a:gd name="T18" fmla="*/ 131 w 139"/>
                    <a:gd name="T19" fmla="*/ 98 h 145"/>
                    <a:gd name="T20" fmla="*/ 4 w 139"/>
                    <a:gd name="T21" fmla="*/ 0 h 145"/>
                    <a:gd name="T22" fmla="*/ 0 w 139"/>
                    <a:gd name="T23"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45">
                      <a:moveTo>
                        <a:pt x="0" y="3"/>
                      </a:moveTo>
                      <a:lnTo>
                        <a:pt x="4" y="25"/>
                      </a:lnTo>
                      <a:lnTo>
                        <a:pt x="21" y="74"/>
                      </a:lnTo>
                      <a:lnTo>
                        <a:pt x="40" y="119"/>
                      </a:lnTo>
                      <a:lnTo>
                        <a:pt x="59" y="143"/>
                      </a:lnTo>
                      <a:lnTo>
                        <a:pt x="87" y="144"/>
                      </a:lnTo>
                      <a:lnTo>
                        <a:pt x="110" y="141"/>
                      </a:lnTo>
                      <a:lnTo>
                        <a:pt x="130" y="137"/>
                      </a:lnTo>
                      <a:lnTo>
                        <a:pt x="138" y="113"/>
                      </a:lnTo>
                      <a:lnTo>
                        <a:pt x="131" y="98"/>
                      </a:lnTo>
                      <a:lnTo>
                        <a:pt x="4" y="0"/>
                      </a:lnTo>
                      <a:lnTo>
                        <a:pt x="0" y="3"/>
                      </a:lnTo>
                    </a:path>
                  </a:pathLst>
                </a:custGeom>
                <a:solidFill>
                  <a:srgbClr val="FFFFFF"/>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97" name="Freeform 60"/>
                <p:cNvSpPr>
                  <a:spLocks noChangeAspect="1"/>
                </p:cNvSpPr>
                <p:nvPr/>
              </p:nvSpPr>
              <p:spPr bwMode="auto">
                <a:xfrm>
                  <a:off x="610" y="2085"/>
                  <a:ext cx="76" cy="35"/>
                </a:xfrm>
                <a:custGeom>
                  <a:avLst/>
                  <a:gdLst>
                    <a:gd name="T0" fmla="*/ 0 w 76"/>
                    <a:gd name="T1" fmla="*/ 33 h 35"/>
                    <a:gd name="T2" fmla="*/ 7 w 76"/>
                    <a:gd name="T3" fmla="*/ 6 h 35"/>
                    <a:gd name="T4" fmla="*/ 75 w 76"/>
                    <a:gd name="T5" fmla="*/ 0 h 35"/>
                    <a:gd name="T6" fmla="*/ 74 w 76"/>
                    <a:gd name="T7" fmla="*/ 7 h 35"/>
                    <a:gd name="T8" fmla="*/ 68 w 76"/>
                    <a:gd name="T9" fmla="*/ 27 h 35"/>
                    <a:gd name="T10" fmla="*/ 20 w 76"/>
                    <a:gd name="T11" fmla="*/ 34 h 35"/>
                    <a:gd name="T12" fmla="*/ 0 w 76"/>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76" h="35">
                      <a:moveTo>
                        <a:pt x="0" y="33"/>
                      </a:moveTo>
                      <a:lnTo>
                        <a:pt x="7" y="6"/>
                      </a:lnTo>
                      <a:lnTo>
                        <a:pt x="75" y="0"/>
                      </a:lnTo>
                      <a:lnTo>
                        <a:pt x="74" y="7"/>
                      </a:lnTo>
                      <a:lnTo>
                        <a:pt x="68" y="27"/>
                      </a:lnTo>
                      <a:lnTo>
                        <a:pt x="20" y="34"/>
                      </a:lnTo>
                      <a:lnTo>
                        <a:pt x="0" y="33"/>
                      </a:lnTo>
                    </a:path>
                  </a:pathLst>
                </a:custGeom>
                <a:solidFill>
                  <a:srgbClr val="B5B5B5"/>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98" name="Freeform 61"/>
                <p:cNvSpPr>
                  <a:spLocks noChangeAspect="1"/>
                </p:cNvSpPr>
                <p:nvPr/>
              </p:nvSpPr>
              <p:spPr bwMode="auto">
                <a:xfrm>
                  <a:off x="586" y="2022"/>
                  <a:ext cx="99" cy="69"/>
                </a:xfrm>
                <a:custGeom>
                  <a:avLst/>
                  <a:gdLst>
                    <a:gd name="T0" fmla="*/ 0 w 99"/>
                    <a:gd name="T1" fmla="*/ 0 h 69"/>
                    <a:gd name="T2" fmla="*/ 11 w 99"/>
                    <a:gd name="T3" fmla="*/ 30 h 69"/>
                    <a:gd name="T4" fmla="*/ 33 w 99"/>
                    <a:gd name="T5" fmla="*/ 68 h 69"/>
                    <a:gd name="T6" fmla="*/ 60 w 99"/>
                    <a:gd name="T7" fmla="*/ 67 h 69"/>
                    <a:gd name="T8" fmla="*/ 98 w 99"/>
                    <a:gd name="T9" fmla="*/ 63 h 69"/>
                    <a:gd name="T10" fmla="*/ 94 w 99"/>
                    <a:gd name="T11" fmla="*/ 55 h 69"/>
                    <a:gd name="T12" fmla="*/ 41 w 99"/>
                    <a:gd name="T13" fmla="*/ 24 h 69"/>
                    <a:gd name="T14" fmla="*/ 0 w 99"/>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69">
                      <a:moveTo>
                        <a:pt x="0" y="0"/>
                      </a:moveTo>
                      <a:lnTo>
                        <a:pt x="11" y="30"/>
                      </a:lnTo>
                      <a:lnTo>
                        <a:pt x="33" y="68"/>
                      </a:lnTo>
                      <a:lnTo>
                        <a:pt x="60" y="67"/>
                      </a:lnTo>
                      <a:lnTo>
                        <a:pt x="98" y="63"/>
                      </a:lnTo>
                      <a:lnTo>
                        <a:pt x="94" y="55"/>
                      </a:lnTo>
                      <a:lnTo>
                        <a:pt x="41" y="24"/>
                      </a:lnTo>
                      <a:lnTo>
                        <a:pt x="0" y="0"/>
                      </a:lnTo>
                    </a:path>
                  </a:pathLst>
                </a:custGeom>
                <a:solidFill>
                  <a:srgbClr val="515151"/>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99" name="Freeform 62"/>
                <p:cNvSpPr>
                  <a:spLocks noChangeAspect="1"/>
                </p:cNvSpPr>
                <p:nvPr/>
              </p:nvSpPr>
              <p:spPr bwMode="auto">
                <a:xfrm>
                  <a:off x="499" y="1835"/>
                  <a:ext cx="280" cy="239"/>
                </a:xfrm>
                <a:custGeom>
                  <a:avLst/>
                  <a:gdLst>
                    <a:gd name="T0" fmla="*/ 0 w 280"/>
                    <a:gd name="T1" fmla="*/ 93 h 239"/>
                    <a:gd name="T2" fmla="*/ 27 w 280"/>
                    <a:gd name="T3" fmla="*/ 123 h 239"/>
                    <a:gd name="T4" fmla="*/ 40 w 280"/>
                    <a:gd name="T5" fmla="*/ 134 h 239"/>
                    <a:gd name="T6" fmla="*/ 52 w 280"/>
                    <a:gd name="T7" fmla="*/ 138 h 239"/>
                    <a:gd name="T8" fmla="*/ 56 w 280"/>
                    <a:gd name="T9" fmla="*/ 145 h 239"/>
                    <a:gd name="T10" fmla="*/ 59 w 280"/>
                    <a:gd name="T11" fmla="*/ 155 h 239"/>
                    <a:gd name="T12" fmla="*/ 71 w 280"/>
                    <a:gd name="T13" fmla="*/ 169 h 239"/>
                    <a:gd name="T14" fmla="*/ 86 w 280"/>
                    <a:gd name="T15" fmla="*/ 185 h 239"/>
                    <a:gd name="T16" fmla="*/ 115 w 280"/>
                    <a:gd name="T17" fmla="*/ 207 h 239"/>
                    <a:gd name="T18" fmla="*/ 139 w 280"/>
                    <a:gd name="T19" fmla="*/ 222 h 239"/>
                    <a:gd name="T20" fmla="*/ 151 w 280"/>
                    <a:gd name="T21" fmla="*/ 235 h 239"/>
                    <a:gd name="T22" fmla="*/ 160 w 280"/>
                    <a:gd name="T23" fmla="*/ 238 h 239"/>
                    <a:gd name="T24" fmla="*/ 175 w 280"/>
                    <a:gd name="T25" fmla="*/ 238 h 239"/>
                    <a:gd name="T26" fmla="*/ 190 w 280"/>
                    <a:gd name="T27" fmla="*/ 234 h 239"/>
                    <a:gd name="T28" fmla="*/ 202 w 280"/>
                    <a:gd name="T29" fmla="*/ 223 h 239"/>
                    <a:gd name="T30" fmla="*/ 213 w 280"/>
                    <a:gd name="T31" fmla="*/ 210 h 239"/>
                    <a:gd name="T32" fmla="*/ 239 w 280"/>
                    <a:gd name="T33" fmla="*/ 192 h 239"/>
                    <a:gd name="T34" fmla="*/ 263 w 280"/>
                    <a:gd name="T35" fmla="*/ 169 h 239"/>
                    <a:gd name="T36" fmla="*/ 274 w 280"/>
                    <a:gd name="T37" fmla="*/ 149 h 239"/>
                    <a:gd name="T38" fmla="*/ 277 w 280"/>
                    <a:gd name="T39" fmla="*/ 139 h 239"/>
                    <a:gd name="T40" fmla="*/ 279 w 280"/>
                    <a:gd name="T41" fmla="*/ 123 h 239"/>
                    <a:gd name="T42" fmla="*/ 276 w 280"/>
                    <a:gd name="T43" fmla="*/ 107 h 239"/>
                    <a:gd name="T44" fmla="*/ 274 w 280"/>
                    <a:gd name="T45" fmla="*/ 100 h 239"/>
                    <a:gd name="T46" fmla="*/ 263 w 280"/>
                    <a:gd name="T47" fmla="*/ 92 h 239"/>
                    <a:gd name="T48" fmla="*/ 250 w 280"/>
                    <a:gd name="T49" fmla="*/ 82 h 239"/>
                    <a:gd name="T50" fmla="*/ 233 w 280"/>
                    <a:gd name="T51" fmla="*/ 64 h 239"/>
                    <a:gd name="T52" fmla="*/ 233 w 280"/>
                    <a:gd name="T53" fmla="*/ 42 h 239"/>
                    <a:gd name="T54" fmla="*/ 231 w 280"/>
                    <a:gd name="T55" fmla="*/ 31 h 239"/>
                    <a:gd name="T56" fmla="*/ 225 w 280"/>
                    <a:gd name="T57" fmla="*/ 22 h 239"/>
                    <a:gd name="T58" fmla="*/ 217 w 280"/>
                    <a:gd name="T59" fmla="*/ 12 h 239"/>
                    <a:gd name="T60" fmla="*/ 89 w 280"/>
                    <a:gd name="T61" fmla="*/ 0 h 239"/>
                    <a:gd name="T62" fmla="*/ 8 w 280"/>
                    <a:gd name="T63" fmla="*/ 75 h 239"/>
                    <a:gd name="T64" fmla="*/ 0 w 280"/>
                    <a:gd name="T65" fmla="*/ 9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 h="239">
                      <a:moveTo>
                        <a:pt x="0" y="93"/>
                      </a:moveTo>
                      <a:lnTo>
                        <a:pt x="27" y="123"/>
                      </a:lnTo>
                      <a:lnTo>
                        <a:pt x="40" y="134"/>
                      </a:lnTo>
                      <a:lnTo>
                        <a:pt x="52" y="138"/>
                      </a:lnTo>
                      <a:lnTo>
                        <a:pt x="56" y="145"/>
                      </a:lnTo>
                      <a:lnTo>
                        <a:pt x="59" y="155"/>
                      </a:lnTo>
                      <a:lnTo>
                        <a:pt x="71" y="169"/>
                      </a:lnTo>
                      <a:lnTo>
                        <a:pt x="86" y="185"/>
                      </a:lnTo>
                      <a:lnTo>
                        <a:pt x="115" y="207"/>
                      </a:lnTo>
                      <a:lnTo>
                        <a:pt x="139" y="222"/>
                      </a:lnTo>
                      <a:lnTo>
                        <a:pt x="151" y="235"/>
                      </a:lnTo>
                      <a:lnTo>
                        <a:pt x="160" y="238"/>
                      </a:lnTo>
                      <a:lnTo>
                        <a:pt x="175" y="238"/>
                      </a:lnTo>
                      <a:lnTo>
                        <a:pt x="190" y="234"/>
                      </a:lnTo>
                      <a:lnTo>
                        <a:pt x="202" y="223"/>
                      </a:lnTo>
                      <a:lnTo>
                        <a:pt x="213" y="210"/>
                      </a:lnTo>
                      <a:lnTo>
                        <a:pt x="239" y="192"/>
                      </a:lnTo>
                      <a:lnTo>
                        <a:pt x="263" y="169"/>
                      </a:lnTo>
                      <a:lnTo>
                        <a:pt x="274" y="149"/>
                      </a:lnTo>
                      <a:lnTo>
                        <a:pt x="277" y="139"/>
                      </a:lnTo>
                      <a:lnTo>
                        <a:pt x="279" y="123"/>
                      </a:lnTo>
                      <a:lnTo>
                        <a:pt x="276" y="107"/>
                      </a:lnTo>
                      <a:lnTo>
                        <a:pt x="274" y="100"/>
                      </a:lnTo>
                      <a:lnTo>
                        <a:pt x="263" y="92"/>
                      </a:lnTo>
                      <a:lnTo>
                        <a:pt x="250" y="82"/>
                      </a:lnTo>
                      <a:lnTo>
                        <a:pt x="233" y="64"/>
                      </a:lnTo>
                      <a:lnTo>
                        <a:pt x="233" y="42"/>
                      </a:lnTo>
                      <a:lnTo>
                        <a:pt x="231" y="31"/>
                      </a:lnTo>
                      <a:lnTo>
                        <a:pt x="225" y="22"/>
                      </a:lnTo>
                      <a:lnTo>
                        <a:pt x="217" y="12"/>
                      </a:lnTo>
                      <a:lnTo>
                        <a:pt x="89" y="0"/>
                      </a:lnTo>
                      <a:lnTo>
                        <a:pt x="8" y="75"/>
                      </a:lnTo>
                      <a:lnTo>
                        <a:pt x="0" y="93"/>
                      </a:lnTo>
                    </a:path>
                  </a:pathLst>
                </a:custGeom>
                <a:solidFill>
                  <a:srgbClr val="FFC98E"/>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00" name="Freeform 63"/>
                <p:cNvSpPr>
                  <a:spLocks noChangeAspect="1"/>
                </p:cNvSpPr>
                <p:nvPr/>
              </p:nvSpPr>
              <p:spPr bwMode="auto">
                <a:xfrm>
                  <a:off x="521" y="1989"/>
                  <a:ext cx="54" cy="21"/>
                </a:xfrm>
                <a:custGeom>
                  <a:avLst/>
                  <a:gdLst>
                    <a:gd name="T0" fmla="*/ 0 w 54"/>
                    <a:gd name="T1" fmla="*/ 8 h 21"/>
                    <a:gd name="T2" fmla="*/ 52 w 54"/>
                    <a:gd name="T3" fmla="*/ 0 h 21"/>
                    <a:gd name="T4" fmla="*/ 53 w 54"/>
                    <a:gd name="T5" fmla="*/ 8 h 21"/>
                    <a:gd name="T6" fmla="*/ 48 w 54"/>
                    <a:gd name="T7" fmla="*/ 13 h 21"/>
                    <a:gd name="T8" fmla="*/ 33 w 54"/>
                    <a:gd name="T9" fmla="*/ 20 h 21"/>
                    <a:gd name="T10" fmla="*/ 20 w 54"/>
                    <a:gd name="T11" fmla="*/ 18 h 21"/>
                    <a:gd name="T12" fmla="*/ 8 w 54"/>
                    <a:gd name="T13" fmla="*/ 13 h 21"/>
                    <a:gd name="T14" fmla="*/ 0 w 54"/>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1">
                      <a:moveTo>
                        <a:pt x="0" y="8"/>
                      </a:moveTo>
                      <a:lnTo>
                        <a:pt x="52" y="0"/>
                      </a:lnTo>
                      <a:lnTo>
                        <a:pt x="53" y="8"/>
                      </a:lnTo>
                      <a:lnTo>
                        <a:pt x="48" y="13"/>
                      </a:lnTo>
                      <a:lnTo>
                        <a:pt x="33" y="20"/>
                      </a:lnTo>
                      <a:lnTo>
                        <a:pt x="20" y="18"/>
                      </a:lnTo>
                      <a:lnTo>
                        <a:pt x="8" y="13"/>
                      </a:lnTo>
                      <a:lnTo>
                        <a:pt x="0" y="8"/>
                      </a:lnTo>
                    </a:path>
                  </a:pathLst>
                </a:custGeom>
                <a:solidFill>
                  <a:srgbClr val="00EAFF"/>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01" name="Freeform 64"/>
                <p:cNvSpPr>
                  <a:spLocks noChangeAspect="1"/>
                </p:cNvSpPr>
                <p:nvPr/>
              </p:nvSpPr>
              <p:spPr bwMode="auto">
                <a:xfrm>
                  <a:off x="580" y="1966"/>
                  <a:ext cx="59" cy="17"/>
                </a:xfrm>
                <a:custGeom>
                  <a:avLst/>
                  <a:gdLst>
                    <a:gd name="T0" fmla="*/ 0 w 59"/>
                    <a:gd name="T1" fmla="*/ 4 h 17"/>
                    <a:gd name="T2" fmla="*/ 58 w 59"/>
                    <a:gd name="T3" fmla="*/ 0 h 17"/>
                    <a:gd name="T4" fmla="*/ 50 w 59"/>
                    <a:gd name="T5" fmla="*/ 9 h 17"/>
                    <a:gd name="T6" fmla="*/ 39 w 59"/>
                    <a:gd name="T7" fmla="*/ 12 h 17"/>
                    <a:gd name="T8" fmla="*/ 30 w 59"/>
                    <a:gd name="T9" fmla="*/ 16 h 17"/>
                    <a:gd name="T10" fmla="*/ 22 w 59"/>
                    <a:gd name="T11" fmla="*/ 16 h 17"/>
                    <a:gd name="T12" fmla="*/ 16 w 59"/>
                    <a:gd name="T13" fmla="*/ 14 h 17"/>
                    <a:gd name="T14" fmla="*/ 0 w 5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7">
                      <a:moveTo>
                        <a:pt x="0" y="4"/>
                      </a:moveTo>
                      <a:lnTo>
                        <a:pt x="58" y="0"/>
                      </a:lnTo>
                      <a:lnTo>
                        <a:pt x="50" y="9"/>
                      </a:lnTo>
                      <a:lnTo>
                        <a:pt x="39" y="12"/>
                      </a:lnTo>
                      <a:lnTo>
                        <a:pt x="30" y="16"/>
                      </a:lnTo>
                      <a:lnTo>
                        <a:pt x="22" y="16"/>
                      </a:lnTo>
                      <a:lnTo>
                        <a:pt x="16" y="14"/>
                      </a:lnTo>
                      <a:lnTo>
                        <a:pt x="0" y="4"/>
                      </a:lnTo>
                    </a:path>
                  </a:pathLst>
                </a:custGeom>
                <a:solidFill>
                  <a:srgbClr val="00EAFF"/>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02" name="Freeform 65"/>
                <p:cNvSpPr>
                  <a:spLocks noChangeAspect="1"/>
                </p:cNvSpPr>
                <p:nvPr/>
              </p:nvSpPr>
              <p:spPr bwMode="auto">
                <a:xfrm>
                  <a:off x="514" y="1982"/>
                  <a:ext cx="57" cy="17"/>
                </a:xfrm>
                <a:custGeom>
                  <a:avLst/>
                  <a:gdLst>
                    <a:gd name="T0" fmla="*/ 3 w 57"/>
                    <a:gd name="T1" fmla="*/ 16 h 17"/>
                    <a:gd name="T2" fmla="*/ 56 w 57"/>
                    <a:gd name="T3" fmla="*/ 7 h 17"/>
                    <a:gd name="T4" fmla="*/ 56 w 57"/>
                    <a:gd name="T5" fmla="*/ 0 h 17"/>
                    <a:gd name="T6" fmla="*/ 0 w 57"/>
                    <a:gd name="T7" fmla="*/ 12 h 17"/>
                    <a:gd name="T8" fmla="*/ 3 w 57"/>
                    <a:gd name="T9" fmla="*/ 16 h 17"/>
                  </a:gdLst>
                  <a:ahLst/>
                  <a:cxnLst>
                    <a:cxn ang="0">
                      <a:pos x="T0" y="T1"/>
                    </a:cxn>
                    <a:cxn ang="0">
                      <a:pos x="T2" y="T3"/>
                    </a:cxn>
                    <a:cxn ang="0">
                      <a:pos x="T4" y="T5"/>
                    </a:cxn>
                    <a:cxn ang="0">
                      <a:pos x="T6" y="T7"/>
                    </a:cxn>
                    <a:cxn ang="0">
                      <a:pos x="T8" y="T9"/>
                    </a:cxn>
                  </a:cxnLst>
                  <a:rect l="0" t="0" r="r" b="b"/>
                  <a:pathLst>
                    <a:path w="57" h="17">
                      <a:moveTo>
                        <a:pt x="3" y="16"/>
                      </a:moveTo>
                      <a:lnTo>
                        <a:pt x="56" y="7"/>
                      </a:lnTo>
                      <a:lnTo>
                        <a:pt x="56" y="0"/>
                      </a:lnTo>
                      <a:lnTo>
                        <a:pt x="0" y="12"/>
                      </a:lnTo>
                      <a:lnTo>
                        <a:pt x="3" y="16"/>
                      </a:lnTo>
                    </a:path>
                  </a:pathLst>
                </a:custGeom>
                <a:solidFill>
                  <a:srgbClr val="00EAFF"/>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03" name="Freeform 66"/>
                <p:cNvSpPr>
                  <a:spLocks noChangeAspect="1"/>
                </p:cNvSpPr>
                <p:nvPr/>
              </p:nvSpPr>
              <p:spPr bwMode="auto">
                <a:xfrm>
                  <a:off x="572" y="1958"/>
                  <a:ext cx="70" cy="17"/>
                </a:xfrm>
                <a:custGeom>
                  <a:avLst/>
                  <a:gdLst>
                    <a:gd name="T0" fmla="*/ 2 w 70"/>
                    <a:gd name="T1" fmla="*/ 16 h 17"/>
                    <a:gd name="T2" fmla="*/ 69 w 70"/>
                    <a:gd name="T3" fmla="*/ 3 h 17"/>
                    <a:gd name="T4" fmla="*/ 69 w 70"/>
                    <a:gd name="T5" fmla="*/ 0 h 17"/>
                    <a:gd name="T6" fmla="*/ 0 w 70"/>
                    <a:gd name="T7" fmla="*/ 12 h 17"/>
                    <a:gd name="T8" fmla="*/ 2 w 70"/>
                    <a:gd name="T9" fmla="*/ 16 h 17"/>
                  </a:gdLst>
                  <a:ahLst/>
                  <a:cxnLst>
                    <a:cxn ang="0">
                      <a:pos x="T0" y="T1"/>
                    </a:cxn>
                    <a:cxn ang="0">
                      <a:pos x="T2" y="T3"/>
                    </a:cxn>
                    <a:cxn ang="0">
                      <a:pos x="T4" y="T5"/>
                    </a:cxn>
                    <a:cxn ang="0">
                      <a:pos x="T6" y="T7"/>
                    </a:cxn>
                    <a:cxn ang="0">
                      <a:pos x="T8" y="T9"/>
                    </a:cxn>
                  </a:cxnLst>
                  <a:rect l="0" t="0" r="r" b="b"/>
                  <a:pathLst>
                    <a:path w="70" h="17">
                      <a:moveTo>
                        <a:pt x="2" y="16"/>
                      </a:moveTo>
                      <a:lnTo>
                        <a:pt x="69" y="3"/>
                      </a:lnTo>
                      <a:lnTo>
                        <a:pt x="69" y="0"/>
                      </a:lnTo>
                      <a:lnTo>
                        <a:pt x="0" y="12"/>
                      </a:lnTo>
                      <a:lnTo>
                        <a:pt x="2" y="16"/>
                      </a:lnTo>
                    </a:path>
                  </a:pathLst>
                </a:custGeom>
                <a:solidFill>
                  <a:srgbClr val="00EAFF"/>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04" name="Freeform 67"/>
                <p:cNvSpPr>
                  <a:spLocks noChangeAspect="1"/>
                </p:cNvSpPr>
                <p:nvPr/>
              </p:nvSpPr>
              <p:spPr bwMode="auto">
                <a:xfrm>
                  <a:off x="486" y="1737"/>
                  <a:ext cx="236" cy="189"/>
                </a:xfrm>
                <a:custGeom>
                  <a:avLst/>
                  <a:gdLst>
                    <a:gd name="T0" fmla="*/ 11 w 236"/>
                    <a:gd name="T1" fmla="*/ 184 h 189"/>
                    <a:gd name="T2" fmla="*/ 53 w 236"/>
                    <a:gd name="T3" fmla="*/ 170 h 189"/>
                    <a:gd name="T4" fmla="*/ 84 w 236"/>
                    <a:gd name="T5" fmla="*/ 144 h 189"/>
                    <a:gd name="T6" fmla="*/ 106 w 236"/>
                    <a:gd name="T7" fmla="*/ 101 h 189"/>
                    <a:gd name="T8" fmla="*/ 136 w 236"/>
                    <a:gd name="T9" fmla="*/ 135 h 189"/>
                    <a:gd name="T10" fmla="*/ 160 w 236"/>
                    <a:gd name="T11" fmla="*/ 137 h 189"/>
                    <a:gd name="T12" fmla="*/ 186 w 236"/>
                    <a:gd name="T13" fmla="*/ 124 h 189"/>
                    <a:gd name="T14" fmla="*/ 213 w 236"/>
                    <a:gd name="T15" fmla="*/ 108 h 189"/>
                    <a:gd name="T16" fmla="*/ 235 w 236"/>
                    <a:gd name="T17" fmla="*/ 103 h 189"/>
                    <a:gd name="T18" fmla="*/ 223 w 236"/>
                    <a:gd name="T19" fmla="*/ 84 h 189"/>
                    <a:gd name="T20" fmla="*/ 124 w 236"/>
                    <a:gd name="T21" fmla="*/ 0 h 189"/>
                    <a:gd name="T22" fmla="*/ 47 w 236"/>
                    <a:gd name="T23" fmla="*/ 15 h 189"/>
                    <a:gd name="T24" fmla="*/ 33 w 236"/>
                    <a:gd name="T25" fmla="*/ 26 h 189"/>
                    <a:gd name="T26" fmla="*/ 23 w 236"/>
                    <a:gd name="T27" fmla="*/ 37 h 189"/>
                    <a:gd name="T28" fmla="*/ 11 w 236"/>
                    <a:gd name="T29" fmla="*/ 62 h 189"/>
                    <a:gd name="T30" fmla="*/ 2 w 236"/>
                    <a:gd name="T31" fmla="*/ 96 h 189"/>
                    <a:gd name="T32" fmla="*/ 0 w 236"/>
                    <a:gd name="T33" fmla="*/ 129 h 189"/>
                    <a:gd name="T34" fmla="*/ 0 w 236"/>
                    <a:gd name="T35" fmla="*/ 162 h 189"/>
                    <a:gd name="T36" fmla="*/ 4 w 236"/>
                    <a:gd name="T37" fmla="*/ 188 h 189"/>
                    <a:gd name="T38" fmla="*/ 11 w 236"/>
                    <a:gd name="T39" fmla="*/ 18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189">
                      <a:moveTo>
                        <a:pt x="11" y="184"/>
                      </a:moveTo>
                      <a:lnTo>
                        <a:pt x="53" y="170"/>
                      </a:lnTo>
                      <a:lnTo>
                        <a:pt x="84" y="144"/>
                      </a:lnTo>
                      <a:lnTo>
                        <a:pt x="106" y="101"/>
                      </a:lnTo>
                      <a:lnTo>
                        <a:pt x="136" y="135"/>
                      </a:lnTo>
                      <a:lnTo>
                        <a:pt x="160" y="137"/>
                      </a:lnTo>
                      <a:lnTo>
                        <a:pt x="186" y="124"/>
                      </a:lnTo>
                      <a:lnTo>
                        <a:pt x="213" y="108"/>
                      </a:lnTo>
                      <a:lnTo>
                        <a:pt x="235" y="103"/>
                      </a:lnTo>
                      <a:lnTo>
                        <a:pt x="223" y="84"/>
                      </a:lnTo>
                      <a:lnTo>
                        <a:pt x="124" y="0"/>
                      </a:lnTo>
                      <a:lnTo>
                        <a:pt x="47" y="15"/>
                      </a:lnTo>
                      <a:lnTo>
                        <a:pt x="33" y="26"/>
                      </a:lnTo>
                      <a:lnTo>
                        <a:pt x="23" y="37"/>
                      </a:lnTo>
                      <a:lnTo>
                        <a:pt x="11" y="62"/>
                      </a:lnTo>
                      <a:lnTo>
                        <a:pt x="2" y="96"/>
                      </a:lnTo>
                      <a:lnTo>
                        <a:pt x="0" y="129"/>
                      </a:lnTo>
                      <a:lnTo>
                        <a:pt x="0" y="162"/>
                      </a:lnTo>
                      <a:lnTo>
                        <a:pt x="4" y="188"/>
                      </a:lnTo>
                      <a:lnTo>
                        <a:pt x="11" y="184"/>
                      </a:lnTo>
                    </a:path>
                  </a:pathLst>
                </a:custGeom>
                <a:solidFill>
                  <a:srgbClr val="7023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05" name="Freeform 68"/>
                <p:cNvSpPr>
                  <a:spLocks noChangeAspect="1"/>
                </p:cNvSpPr>
                <p:nvPr/>
              </p:nvSpPr>
              <p:spPr bwMode="auto">
                <a:xfrm>
                  <a:off x="650" y="1896"/>
                  <a:ext cx="132" cy="217"/>
                </a:xfrm>
                <a:custGeom>
                  <a:avLst/>
                  <a:gdLst>
                    <a:gd name="T0" fmla="*/ 74 w 132"/>
                    <a:gd name="T1" fmla="*/ 37 h 217"/>
                    <a:gd name="T2" fmla="*/ 78 w 132"/>
                    <a:gd name="T3" fmla="*/ 58 h 217"/>
                    <a:gd name="T4" fmla="*/ 69 w 132"/>
                    <a:gd name="T5" fmla="*/ 112 h 217"/>
                    <a:gd name="T6" fmla="*/ 50 w 132"/>
                    <a:gd name="T7" fmla="*/ 160 h 217"/>
                    <a:gd name="T8" fmla="*/ 30 w 132"/>
                    <a:gd name="T9" fmla="*/ 173 h 217"/>
                    <a:gd name="T10" fmla="*/ 8 w 132"/>
                    <a:gd name="T11" fmla="*/ 177 h 217"/>
                    <a:gd name="T12" fmla="*/ 9 w 132"/>
                    <a:gd name="T13" fmla="*/ 180 h 217"/>
                    <a:gd name="T14" fmla="*/ 40 w 132"/>
                    <a:gd name="T15" fmla="*/ 185 h 217"/>
                    <a:gd name="T16" fmla="*/ 55 w 132"/>
                    <a:gd name="T17" fmla="*/ 215 h 217"/>
                    <a:gd name="T18" fmla="*/ 65 w 132"/>
                    <a:gd name="T19" fmla="*/ 215 h 217"/>
                    <a:gd name="T20" fmla="*/ 65 w 132"/>
                    <a:gd name="T21" fmla="*/ 210 h 217"/>
                    <a:gd name="T22" fmla="*/ 51 w 132"/>
                    <a:gd name="T23" fmla="*/ 167 h 217"/>
                    <a:gd name="T24" fmla="*/ 71 w 132"/>
                    <a:gd name="T25" fmla="*/ 176 h 217"/>
                    <a:gd name="T26" fmla="*/ 112 w 132"/>
                    <a:gd name="T27" fmla="*/ 199 h 217"/>
                    <a:gd name="T28" fmla="*/ 81 w 132"/>
                    <a:gd name="T29" fmla="*/ 176 h 217"/>
                    <a:gd name="T30" fmla="*/ 66 w 132"/>
                    <a:gd name="T31" fmla="*/ 154 h 217"/>
                    <a:gd name="T32" fmla="*/ 82 w 132"/>
                    <a:gd name="T33" fmla="*/ 142 h 217"/>
                    <a:gd name="T34" fmla="*/ 104 w 132"/>
                    <a:gd name="T35" fmla="*/ 119 h 217"/>
                    <a:gd name="T36" fmla="*/ 125 w 132"/>
                    <a:gd name="T37" fmla="*/ 91 h 217"/>
                    <a:gd name="T38" fmla="*/ 131 w 132"/>
                    <a:gd name="T39" fmla="*/ 61 h 217"/>
                    <a:gd name="T40" fmla="*/ 127 w 132"/>
                    <a:gd name="T41" fmla="*/ 37 h 217"/>
                    <a:gd name="T42" fmla="*/ 116 w 132"/>
                    <a:gd name="T43" fmla="*/ 24 h 217"/>
                    <a:gd name="T44" fmla="*/ 103 w 132"/>
                    <a:gd name="T45" fmla="*/ 22 h 217"/>
                    <a:gd name="T46" fmla="*/ 81 w 132"/>
                    <a:gd name="T47" fmla="*/ 0 h 217"/>
                    <a:gd name="T48" fmla="*/ 99 w 132"/>
                    <a:gd name="T49" fmla="*/ 23 h 217"/>
                    <a:gd name="T50" fmla="*/ 125 w 132"/>
                    <a:gd name="T51" fmla="*/ 50 h 217"/>
                    <a:gd name="T52" fmla="*/ 119 w 132"/>
                    <a:gd name="T53" fmla="*/ 90 h 217"/>
                    <a:gd name="T54" fmla="*/ 95 w 132"/>
                    <a:gd name="T55" fmla="*/ 124 h 217"/>
                    <a:gd name="T56" fmla="*/ 90 w 132"/>
                    <a:gd name="T57" fmla="*/ 108 h 217"/>
                    <a:gd name="T58" fmla="*/ 89 w 132"/>
                    <a:gd name="T59" fmla="*/ 61 h 217"/>
                    <a:gd name="T60" fmla="*/ 81 w 132"/>
                    <a:gd name="T61" fmla="*/ 39 h 217"/>
                    <a:gd name="T62" fmla="*/ 74 w 132"/>
                    <a:gd name="T63" fmla="*/ 13 h 217"/>
                    <a:gd name="T64" fmla="*/ 59 w 132"/>
                    <a:gd name="T65" fmla="*/ 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7">
                      <a:moveTo>
                        <a:pt x="59" y="16"/>
                      </a:moveTo>
                      <a:lnTo>
                        <a:pt x="74" y="37"/>
                      </a:lnTo>
                      <a:lnTo>
                        <a:pt x="78" y="48"/>
                      </a:lnTo>
                      <a:lnTo>
                        <a:pt x="78" y="58"/>
                      </a:lnTo>
                      <a:lnTo>
                        <a:pt x="76" y="84"/>
                      </a:lnTo>
                      <a:lnTo>
                        <a:pt x="69" y="112"/>
                      </a:lnTo>
                      <a:lnTo>
                        <a:pt x="58" y="140"/>
                      </a:lnTo>
                      <a:lnTo>
                        <a:pt x="50" y="160"/>
                      </a:lnTo>
                      <a:lnTo>
                        <a:pt x="42" y="166"/>
                      </a:lnTo>
                      <a:lnTo>
                        <a:pt x="30" y="173"/>
                      </a:lnTo>
                      <a:lnTo>
                        <a:pt x="17" y="177"/>
                      </a:lnTo>
                      <a:lnTo>
                        <a:pt x="8" y="177"/>
                      </a:lnTo>
                      <a:lnTo>
                        <a:pt x="0" y="175"/>
                      </a:lnTo>
                      <a:lnTo>
                        <a:pt x="9" y="180"/>
                      </a:lnTo>
                      <a:lnTo>
                        <a:pt x="23" y="183"/>
                      </a:lnTo>
                      <a:lnTo>
                        <a:pt x="40" y="185"/>
                      </a:lnTo>
                      <a:lnTo>
                        <a:pt x="50" y="197"/>
                      </a:lnTo>
                      <a:lnTo>
                        <a:pt x="55" y="215"/>
                      </a:lnTo>
                      <a:lnTo>
                        <a:pt x="58" y="216"/>
                      </a:lnTo>
                      <a:lnTo>
                        <a:pt x="65" y="215"/>
                      </a:lnTo>
                      <a:lnTo>
                        <a:pt x="74" y="213"/>
                      </a:lnTo>
                      <a:lnTo>
                        <a:pt x="65" y="210"/>
                      </a:lnTo>
                      <a:lnTo>
                        <a:pt x="57" y="182"/>
                      </a:lnTo>
                      <a:lnTo>
                        <a:pt x="51" y="167"/>
                      </a:lnTo>
                      <a:lnTo>
                        <a:pt x="58" y="157"/>
                      </a:lnTo>
                      <a:lnTo>
                        <a:pt x="71" y="176"/>
                      </a:lnTo>
                      <a:lnTo>
                        <a:pt x="86" y="189"/>
                      </a:lnTo>
                      <a:lnTo>
                        <a:pt x="112" y="199"/>
                      </a:lnTo>
                      <a:lnTo>
                        <a:pt x="93" y="188"/>
                      </a:lnTo>
                      <a:lnTo>
                        <a:pt x="81" y="176"/>
                      </a:lnTo>
                      <a:lnTo>
                        <a:pt x="67" y="158"/>
                      </a:lnTo>
                      <a:lnTo>
                        <a:pt x="66" y="154"/>
                      </a:lnTo>
                      <a:lnTo>
                        <a:pt x="74" y="149"/>
                      </a:lnTo>
                      <a:lnTo>
                        <a:pt x="82" y="142"/>
                      </a:lnTo>
                      <a:lnTo>
                        <a:pt x="93" y="130"/>
                      </a:lnTo>
                      <a:lnTo>
                        <a:pt x="104" y="119"/>
                      </a:lnTo>
                      <a:lnTo>
                        <a:pt x="116" y="106"/>
                      </a:lnTo>
                      <a:lnTo>
                        <a:pt x="125" y="91"/>
                      </a:lnTo>
                      <a:lnTo>
                        <a:pt x="130" y="74"/>
                      </a:lnTo>
                      <a:lnTo>
                        <a:pt x="131" y="61"/>
                      </a:lnTo>
                      <a:lnTo>
                        <a:pt x="131" y="48"/>
                      </a:lnTo>
                      <a:lnTo>
                        <a:pt x="127" y="37"/>
                      </a:lnTo>
                      <a:lnTo>
                        <a:pt x="120" y="28"/>
                      </a:lnTo>
                      <a:lnTo>
                        <a:pt x="116" y="24"/>
                      </a:lnTo>
                      <a:lnTo>
                        <a:pt x="110" y="22"/>
                      </a:lnTo>
                      <a:lnTo>
                        <a:pt x="103" y="22"/>
                      </a:lnTo>
                      <a:lnTo>
                        <a:pt x="96" y="15"/>
                      </a:lnTo>
                      <a:lnTo>
                        <a:pt x="81" y="0"/>
                      </a:lnTo>
                      <a:lnTo>
                        <a:pt x="81" y="5"/>
                      </a:lnTo>
                      <a:lnTo>
                        <a:pt x="99" y="23"/>
                      </a:lnTo>
                      <a:lnTo>
                        <a:pt x="121" y="42"/>
                      </a:lnTo>
                      <a:lnTo>
                        <a:pt x="125" y="50"/>
                      </a:lnTo>
                      <a:lnTo>
                        <a:pt x="125" y="70"/>
                      </a:lnTo>
                      <a:lnTo>
                        <a:pt x="119" y="90"/>
                      </a:lnTo>
                      <a:lnTo>
                        <a:pt x="109" y="106"/>
                      </a:lnTo>
                      <a:lnTo>
                        <a:pt x="95" y="124"/>
                      </a:lnTo>
                      <a:lnTo>
                        <a:pt x="86" y="132"/>
                      </a:lnTo>
                      <a:lnTo>
                        <a:pt x="90" y="108"/>
                      </a:lnTo>
                      <a:lnTo>
                        <a:pt x="91" y="85"/>
                      </a:lnTo>
                      <a:lnTo>
                        <a:pt x="89" y="61"/>
                      </a:lnTo>
                      <a:lnTo>
                        <a:pt x="86" y="48"/>
                      </a:lnTo>
                      <a:lnTo>
                        <a:pt x="81" y="39"/>
                      </a:lnTo>
                      <a:lnTo>
                        <a:pt x="71" y="24"/>
                      </a:lnTo>
                      <a:lnTo>
                        <a:pt x="74" y="13"/>
                      </a:lnTo>
                      <a:lnTo>
                        <a:pt x="67" y="16"/>
                      </a:lnTo>
                      <a:lnTo>
                        <a:pt x="59" y="1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06" name="Freeform 69"/>
                <p:cNvSpPr>
                  <a:spLocks noChangeAspect="1"/>
                </p:cNvSpPr>
                <p:nvPr/>
              </p:nvSpPr>
              <p:spPr bwMode="auto">
                <a:xfrm>
                  <a:off x="468" y="1727"/>
                  <a:ext cx="284" cy="240"/>
                </a:xfrm>
                <a:custGeom>
                  <a:avLst/>
                  <a:gdLst>
                    <a:gd name="T0" fmla="*/ 260 w 284"/>
                    <a:gd name="T1" fmla="*/ 177 h 240"/>
                    <a:gd name="T2" fmla="*/ 262 w 284"/>
                    <a:gd name="T3" fmla="*/ 145 h 240"/>
                    <a:gd name="T4" fmla="*/ 247 w 284"/>
                    <a:gd name="T5" fmla="*/ 123 h 240"/>
                    <a:gd name="T6" fmla="*/ 237 w 284"/>
                    <a:gd name="T7" fmla="*/ 124 h 240"/>
                    <a:gd name="T8" fmla="*/ 253 w 284"/>
                    <a:gd name="T9" fmla="*/ 143 h 240"/>
                    <a:gd name="T10" fmla="*/ 232 w 284"/>
                    <a:gd name="T11" fmla="*/ 128 h 240"/>
                    <a:gd name="T12" fmla="*/ 216 w 284"/>
                    <a:gd name="T13" fmla="*/ 166 h 240"/>
                    <a:gd name="T14" fmla="*/ 192 w 284"/>
                    <a:gd name="T15" fmla="*/ 164 h 240"/>
                    <a:gd name="T16" fmla="*/ 162 w 284"/>
                    <a:gd name="T17" fmla="*/ 152 h 240"/>
                    <a:gd name="T18" fmla="*/ 124 w 284"/>
                    <a:gd name="T19" fmla="*/ 118 h 240"/>
                    <a:gd name="T20" fmla="*/ 99 w 284"/>
                    <a:gd name="T21" fmla="*/ 166 h 240"/>
                    <a:gd name="T22" fmla="*/ 68 w 284"/>
                    <a:gd name="T23" fmla="*/ 189 h 240"/>
                    <a:gd name="T24" fmla="*/ 55 w 284"/>
                    <a:gd name="T25" fmla="*/ 199 h 240"/>
                    <a:gd name="T26" fmla="*/ 56 w 284"/>
                    <a:gd name="T27" fmla="*/ 207 h 240"/>
                    <a:gd name="T28" fmla="*/ 55 w 284"/>
                    <a:gd name="T29" fmla="*/ 222 h 240"/>
                    <a:gd name="T30" fmla="*/ 66 w 284"/>
                    <a:gd name="T31" fmla="*/ 239 h 240"/>
                    <a:gd name="T32" fmla="*/ 38 w 284"/>
                    <a:gd name="T33" fmla="*/ 216 h 240"/>
                    <a:gd name="T34" fmla="*/ 21 w 284"/>
                    <a:gd name="T35" fmla="*/ 208 h 240"/>
                    <a:gd name="T36" fmla="*/ 4 w 284"/>
                    <a:gd name="T37" fmla="*/ 207 h 240"/>
                    <a:gd name="T38" fmla="*/ 0 w 284"/>
                    <a:gd name="T39" fmla="*/ 166 h 240"/>
                    <a:gd name="T40" fmla="*/ 5 w 284"/>
                    <a:gd name="T41" fmla="*/ 108 h 240"/>
                    <a:gd name="T42" fmla="*/ 23 w 284"/>
                    <a:gd name="T43" fmla="*/ 66 h 240"/>
                    <a:gd name="T44" fmla="*/ 45 w 284"/>
                    <a:gd name="T45" fmla="*/ 44 h 240"/>
                    <a:gd name="T46" fmla="*/ 28 w 284"/>
                    <a:gd name="T47" fmla="*/ 84 h 240"/>
                    <a:gd name="T48" fmla="*/ 21 w 284"/>
                    <a:gd name="T49" fmla="*/ 141 h 240"/>
                    <a:gd name="T50" fmla="*/ 23 w 284"/>
                    <a:gd name="T51" fmla="*/ 189 h 240"/>
                    <a:gd name="T52" fmla="*/ 48 w 284"/>
                    <a:gd name="T53" fmla="*/ 182 h 240"/>
                    <a:gd name="T54" fmla="*/ 68 w 284"/>
                    <a:gd name="T55" fmla="*/ 169 h 240"/>
                    <a:gd name="T56" fmla="*/ 40 w 284"/>
                    <a:gd name="T57" fmla="*/ 177 h 240"/>
                    <a:gd name="T58" fmla="*/ 27 w 284"/>
                    <a:gd name="T59" fmla="*/ 170 h 240"/>
                    <a:gd name="T60" fmla="*/ 27 w 284"/>
                    <a:gd name="T61" fmla="*/ 136 h 240"/>
                    <a:gd name="T62" fmla="*/ 36 w 284"/>
                    <a:gd name="T63" fmla="*/ 115 h 240"/>
                    <a:gd name="T64" fmla="*/ 33 w 284"/>
                    <a:gd name="T65" fmla="*/ 103 h 240"/>
                    <a:gd name="T66" fmla="*/ 52 w 284"/>
                    <a:gd name="T67" fmla="*/ 71 h 240"/>
                    <a:gd name="T68" fmla="*/ 36 w 284"/>
                    <a:gd name="T69" fmla="*/ 81 h 240"/>
                    <a:gd name="T70" fmla="*/ 52 w 284"/>
                    <a:gd name="T71" fmla="*/ 55 h 240"/>
                    <a:gd name="T72" fmla="*/ 51 w 284"/>
                    <a:gd name="T73" fmla="*/ 47 h 240"/>
                    <a:gd name="T74" fmla="*/ 66 w 284"/>
                    <a:gd name="T75" fmla="*/ 24 h 240"/>
                    <a:gd name="T76" fmla="*/ 97 w 284"/>
                    <a:gd name="T77" fmla="*/ 5 h 240"/>
                    <a:gd name="T78" fmla="*/ 138 w 284"/>
                    <a:gd name="T79" fmla="*/ 1 h 240"/>
                    <a:gd name="T80" fmla="*/ 172 w 284"/>
                    <a:gd name="T81" fmla="*/ 17 h 240"/>
                    <a:gd name="T82" fmla="*/ 177 w 284"/>
                    <a:gd name="T83" fmla="*/ 52 h 240"/>
                    <a:gd name="T84" fmla="*/ 162 w 284"/>
                    <a:gd name="T85" fmla="*/ 86 h 240"/>
                    <a:gd name="T86" fmla="*/ 145 w 284"/>
                    <a:gd name="T87" fmla="*/ 106 h 240"/>
                    <a:gd name="T88" fmla="*/ 163 w 284"/>
                    <a:gd name="T89" fmla="*/ 99 h 240"/>
                    <a:gd name="T90" fmla="*/ 145 w 284"/>
                    <a:gd name="T91" fmla="*/ 118 h 240"/>
                    <a:gd name="T92" fmla="*/ 175 w 284"/>
                    <a:gd name="T93" fmla="*/ 115 h 240"/>
                    <a:gd name="T94" fmla="*/ 176 w 284"/>
                    <a:gd name="T95" fmla="*/ 126 h 240"/>
                    <a:gd name="T96" fmla="*/ 162 w 284"/>
                    <a:gd name="T97" fmla="*/ 142 h 240"/>
                    <a:gd name="T98" fmla="*/ 200 w 284"/>
                    <a:gd name="T99" fmla="*/ 126 h 240"/>
                    <a:gd name="T100" fmla="*/ 232 w 284"/>
                    <a:gd name="T101" fmla="*/ 108 h 240"/>
                    <a:gd name="T102" fmla="*/ 253 w 284"/>
                    <a:gd name="T103" fmla="*/ 109 h 240"/>
                    <a:gd name="T104" fmla="*/ 263 w 284"/>
                    <a:gd name="T105" fmla="*/ 124 h 240"/>
                    <a:gd name="T106" fmla="*/ 282 w 284"/>
                    <a:gd name="T107" fmla="*/ 146 h 240"/>
                    <a:gd name="T108" fmla="*/ 278 w 284"/>
                    <a:gd name="T109" fmla="*/ 168 h 240"/>
                    <a:gd name="T110" fmla="*/ 253 w 284"/>
                    <a:gd name="T111" fmla="*/ 18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 h="240">
                      <a:moveTo>
                        <a:pt x="253" y="184"/>
                      </a:moveTo>
                      <a:lnTo>
                        <a:pt x="260" y="177"/>
                      </a:lnTo>
                      <a:lnTo>
                        <a:pt x="263" y="170"/>
                      </a:lnTo>
                      <a:lnTo>
                        <a:pt x="262" y="145"/>
                      </a:lnTo>
                      <a:lnTo>
                        <a:pt x="259" y="137"/>
                      </a:lnTo>
                      <a:lnTo>
                        <a:pt x="247" y="123"/>
                      </a:lnTo>
                      <a:lnTo>
                        <a:pt x="239" y="122"/>
                      </a:lnTo>
                      <a:lnTo>
                        <a:pt x="237" y="124"/>
                      </a:lnTo>
                      <a:lnTo>
                        <a:pt x="247" y="132"/>
                      </a:lnTo>
                      <a:lnTo>
                        <a:pt x="253" y="143"/>
                      </a:lnTo>
                      <a:lnTo>
                        <a:pt x="243" y="134"/>
                      </a:lnTo>
                      <a:lnTo>
                        <a:pt x="232" y="128"/>
                      </a:lnTo>
                      <a:lnTo>
                        <a:pt x="218" y="145"/>
                      </a:lnTo>
                      <a:lnTo>
                        <a:pt x="216" y="166"/>
                      </a:lnTo>
                      <a:lnTo>
                        <a:pt x="202" y="179"/>
                      </a:lnTo>
                      <a:lnTo>
                        <a:pt x="192" y="164"/>
                      </a:lnTo>
                      <a:lnTo>
                        <a:pt x="175" y="161"/>
                      </a:lnTo>
                      <a:lnTo>
                        <a:pt x="162" y="152"/>
                      </a:lnTo>
                      <a:lnTo>
                        <a:pt x="147" y="149"/>
                      </a:lnTo>
                      <a:lnTo>
                        <a:pt x="124" y="118"/>
                      </a:lnTo>
                      <a:lnTo>
                        <a:pt x="111" y="147"/>
                      </a:lnTo>
                      <a:lnTo>
                        <a:pt x="99" y="166"/>
                      </a:lnTo>
                      <a:lnTo>
                        <a:pt x="85" y="180"/>
                      </a:lnTo>
                      <a:lnTo>
                        <a:pt x="68" y="189"/>
                      </a:lnTo>
                      <a:lnTo>
                        <a:pt x="47" y="193"/>
                      </a:lnTo>
                      <a:lnTo>
                        <a:pt x="55" y="199"/>
                      </a:lnTo>
                      <a:lnTo>
                        <a:pt x="63" y="203"/>
                      </a:lnTo>
                      <a:lnTo>
                        <a:pt x="56" y="207"/>
                      </a:lnTo>
                      <a:lnTo>
                        <a:pt x="55" y="216"/>
                      </a:lnTo>
                      <a:lnTo>
                        <a:pt x="55" y="222"/>
                      </a:lnTo>
                      <a:lnTo>
                        <a:pt x="59" y="230"/>
                      </a:lnTo>
                      <a:lnTo>
                        <a:pt x="66" y="239"/>
                      </a:lnTo>
                      <a:lnTo>
                        <a:pt x="51" y="228"/>
                      </a:lnTo>
                      <a:lnTo>
                        <a:pt x="38" y="216"/>
                      </a:lnTo>
                      <a:lnTo>
                        <a:pt x="29" y="206"/>
                      </a:lnTo>
                      <a:lnTo>
                        <a:pt x="21" y="208"/>
                      </a:lnTo>
                      <a:lnTo>
                        <a:pt x="12" y="210"/>
                      </a:lnTo>
                      <a:lnTo>
                        <a:pt x="4" y="207"/>
                      </a:lnTo>
                      <a:lnTo>
                        <a:pt x="1" y="195"/>
                      </a:lnTo>
                      <a:lnTo>
                        <a:pt x="0" y="166"/>
                      </a:lnTo>
                      <a:lnTo>
                        <a:pt x="1" y="132"/>
                      </a:lnTo>
                      <a:lnTo>
                        <a:pt x="5" y="108"/>
                      </a:lnTo>
                      <a:lnTo>
                        <a:pt x="13" y="82"/>
                      </a:lnTo>
                      <a:lnTo>
                        <a:pt x="23" y="66"/>
                      </a:lnTo>
                      <a:lnTo>
                        <a:pt x="34" y="52"/>
                      </a:lnTo>
                      <a:lnTo>
                        <a:pt x="45" y="44"/>
                      </a:lnTo>
                      <a:lnTo>
                        <a:pt x="36" y="62"/>
                      </a:lnTo>
                      <a:lnTo>
                        <a:pt x="28" y="84"/>
                      </a:lnTo>
                      <a:lnTo>
                        <a:pt x="23" y="115"/>
                      </a:lnTo>
                      <a:lnTo>
                        <a:pt x="21" y="141"/>
                      </a:lnTo>
                      <a:lnTo>
                        <a:pt x="21" y="166"/>
                      </a:lnTo>
                      <a:lnTo>
                        <a:pt x="23" y="189"/>
                      </a:lnTo>
                      <a:lnTo>
                        <a:pt x="37" y="185"/>
                      </a:lnTo>
                      <a:lnTo>
                        <a:pt x="48" y="182"/>
                      </a:lnTo>
                      <a:lnTo>
                        <a:pt x="63" y="174"/>
                      </a:lnTo>
                      <a:lnTo>
                        <a:pt x="68" y="169"/>
                      </a:lnTo>
                      <a:lnTo>
                        <a:pt x="53" y="175"/>
                      </a:lnTo>
                      <a:lnTo>
                        <a:pt x="40" y="177"/>
                      </a:lnTo>
                      <a:lnTo>
                        <a:pt x="29" y="177"/>
                      </a:lnTo>
                      <a:lnTo>
                        <a:pt x="27" y="170"/>
                      </a:lnTo>
                      <a:lnTo>
                        <a:pt x="26" y="153"/>
                      </a:lnTo>
                      <a:lnTo>
                        <a:pt x="27" y="136"/>
                      </a:lnTo>
                      <a:lnTo>
                        <a:pt x="33" y="121"/>
                      </a:lnTo>
                      <a:lnTo>
                        <a:pt x="36" y="115"/>
                      </a:lnTo>
                      <a:lnTo>
                        <a:pt x="30" y="117"/>
                      </a:lnTo>
                      <a:lnTo>
                        <a:pt x="33" y="103"/>
                      </a:lnTo>
                      <a:lnTo>
                        <a:pt x="40" y="84"/>
                      </a:lnTo>
                      <a:lnTo>
                        <a:pt x="52" y="71"/>
                      </a:lnTo>
                      <a:lnTo>
                        <a:pt x="41" y="77"/>
                      </a:lnTo>
                      <a:lnTo>
                        <a:pt x="36" y="81"/>
                      </a:lnTo>
                      <a:lnTo>
                        <a:pt x="44" y="66"/>
                      </a:lnTo>
                      <a:lnTo>
                        <a:pt x="52" y="55"/>
                      </a:lnTo>
                      <a:lnTo>
                        <a:pt x="63" y="45"/>
                      </a:lnTo>
                      <a:lnTo>
                        <a:pt x="51" y="47"/>
                      </a:lnTo>
                      <a:lnTo>
                        <a:pt x="56" y="35"/>
                      </a:lnTo>
                      <a:lnTo>
                        <a:pt x="66" y="24"/>
                      </a:lnTo>
                      <a:lnTo>
                        <a:pt x="80" y="15"/>
                      </a:lnTo>
                      <a:lnTo>
                        <a:pt x="97" y="5"/>
                      </a:lnTo>
                      <a:lnTo>
                        <a:pt x="119" y="0"/>
                      </a:lnTo>
                      <a:lnTo>
                        <a:pt x="138" y="1"/>
                      </a:lnTo>
                      <a:lnTo>
                        <a:pt x="156" y="6"/>
                      </a:lnTo>
                      <a:lnTo>
                        <a:pt x="172" y="17"/>
                      </a:lnTo>
                      <a:lnTo>
                        <a:pt x="179" y="31"/>
                      </a:lnTo>
                      <a:lnTo>
                        <a:pt x="177" y="52"/>
                      </a:lnTo>
                      <a:lnTo>
                        <a:pt x="170" y="73"/>
                      </a:lnTo>
                      <a:lnTo>
                        <a:pt x="162" y="86"/>
                      </a:lnTo>
                      <a:lnTo>
                        <a:pt x="154" y="98"/>
                      </a:lnTo>
                      <a:lnTo>
                        <a:pt x="145" y="106"/>
                      </a:lnTo>
                      <a:lnTo>
                        <a:pt x="154" y="102"/>
                      </a:lnTo>
                      <a:lnTo>
                        <a:pt x="163" y="99"/>
                      </a:lnTo>
                      <a:lnTo>
                        <a:pt x="157" y="107"/>
                      </a:lnTo>
                      <a:lnTo>
                        <a:pt x="145" y="118"/>
                      </a:lnTo>
                      <a:lnTo>
                        <a:pt x="158" y="117"/>
                      </a:lnTo>
                      <a:lnTo>
                        <a:pt x="175" y="115"/>
                      </a:lnTo>
                      <a:lnTo>
                        <a:pt x="183" y="117"/>
                      </a:lnTo>
                      <a:lnTo>
                        <a:pt x="176" y="126"/>
                      </a:lnTo>
                      <a:lnTo>
                        <a:pt x="170" y="135"/>
                      </a:lnTo>
                      <a:lnTo>
                        <a:pt x="162" y="142"/>
                      </a:lnTo>
                      <a:lnTo>
                        <a:pt x="181" y="137"/>
                      </a:lnTo>
                      <a:lnTo>
                        <a:pt x="200" y="126"/>
                      </a:lnTo>
                      <a:lnTo>
                        <a:pt x="217" y="115"/>
                      </a:lnTo>
                      <a:lnTo>
                        <a:pt x="232" y="108"/>
                      </a:lnTo>
                      <a:lnTo>
                        <a:pt x="243" y="107"/>
                      </a:lnTo>
                      <a:lnTo>
                        <a:pt x="253" y="109"/>
                      </a:lnTo>
                      <a:lnTo>
                        <a:pt x="260" y="115"/>
                      </a:lnTo>
                      <a:lnTo>
                        <a:pt x="263" y="124"/>
                      </a:lnTo>
                      <a:lnTo>
                        <a:pt x="272" y="137"/>
                      </a:lnTo>
                      <a:lnTo>
                        <a:pt x="282" y="146"/>
                      </a:lnTo>
                      <a:lnTo>
                        <a:pt x="283" y="156"/>
                      </a:lnTo>
                      <a:lnTo>
                        <a:pt x="278" y="168"/>
                      </a:lnTo>
                      <a:lnTo>
                        <a:pt x="270" y="177"/>
                      </a:lnTo>
                      <a:lnTo>
                        <a:pt x="253" y="18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07" name="Freeform 70"/>
                <p:cNvSpPr>
                  <a:spLocks noChangeAspect="1"/>
                </p:cNvSpPr>
                <p:nvPr/>
              </p:nvSpPr>
              <p:spPr bwMode="auto">
                <a:xfrm>
                  <a:off x="638" y="1744"/>
                  <a:ext cx="93" cy="106"/>
                </a:xfrm>
                <a:custGeom>
                  <a:avLst/>
                  <a:gdLst>
                    <a:gd name="T0" fmla="*/ 2 w 93"/>
                    <a:gd name="T1" fmla="*/ 49 h 106"/>
                    <a:gd name="T2" fmla="*/ 2 w 93"/>
                    <a:gd name="T3" fmla="*/ 62 h 106"/>
                    <a:gd name="T4" fmla="*/ 0 w 93"/>
                    <a:gd name="T5" fmla="*/ 76 h 106"/>
                    <a:gd name="T6" fmla="*/ 7 w 93"/>
                    <a:gd name="T7" fmla="*/ 65 h 106"/>
                    <a:gd name="T8" fmla="*/ 13 w 93"/>
                    <a:gd name="T9" fmla="*/ 55 h 106"/>
                    <a:gd name="T10" fmla="*/ 13 w 93"/>
                    <a:gd name="T11" fmla="*/ 65 h 106"/>
                    <a:gd name="T12" fmla="*/ 12 w 93"/>
                    <a:gd name="T13" fmla="*/ 80 h 106"/>
                    <a:gd name="T14" fmla="*/ 11 w 93"/>
                    <a:gd name="T15" fmla="*/ 85 h 106"/>
                    <a:gd name="T16" fmla="*/ 20 w 93"/>
                    <a:gd name="T17" fmla="*/ 90 h 106"/>
                    <a:gd name="T18" fmla="*/ 35 w 93"/>
                    <a:gd name="T19" fmla="*/ 85 h 106"/>
                    <a:gd name="T20" fmla="*/ 48 w 93"/>
                    <a:gd name="T21" fmla="*/ 81 h 106"/>
                    <a:gd name="T22" fmla="*/ 61 w 93"/>
                    <a:gd name="T23" fmla="*/ 81 h 106"/>
                    <a:gd name="T24" fmla="*/ 49 w 93"/>
                    <a:gd name="T25" fmla="*/ 86 h 106"/>
                    <a:gd name="T26" fmla="*/ 43 w 93"/>
                    <a:gd name="T27" fmla="*/ 91 h 106"/>
                    <a:gd name="T28" fmla="*/ 56 w 93"/>
                    <a:gd name="T29" fmla="*/ 89 h 106"/>
                    <a:gd name="T30" fmla="*/ 69 w 93"/>
                    <a:gd name="T31" fmla="*/ 87 h 106"/>
                    <a:gd name="T32" fmla="*/ 81 w 93"/>
                    <a:gd name="T33" fmla="*/ 93 h 106"/>
                    <a:gd name="T34" fmla="*/ 92 w 93"/>
                    <a:gd name="T35" fmla="*/ 105 h 106"/>
                    <a:gd name="T36" fmla="*/ 85 w 93"/>
                    <a:gd name="T37" fmla="*/ 81 h 106"/>
                    <a:gd name="T38" fmla="*/ 73 w 93"/>
                    <a:gd name="T39" fmla="*/ 64 h 106"/>
                    <a:gd name="T40" fmla="*/ 65 w 93"/>
                    <a:gd name="T41" fmla="*/ 49 h 106"/>
                    <a:gd name="T42" fmla="*/ 58 w 93"/>
                    <a:gd name="T43" fmla="*/ 38 h 106"/>
                    <a:gd name="T44" fmla="*/ 45 w 93"/>
                    <a:gd name="T45" fmla="*/ 27 h 106"/>
                    <a:gd name="T46" fmla="*/ 20 w 93"/>
                    <a:gd name="T47" fmla="*/ 13 h 106"/>
                    <a:gd name="T48" fmla="*/ 0 w 93"/>
                    <a:gd name="T49" fmla="*/ 0 h 106"/>
                    <a:gd name="T50" fmla="*/ 2 w 93"/>
                    <a:gd name="T5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 h="106">
                      <a:moveTo>
                        <a:pt x="2" y="49"/>
                      </a:moveTo>
                      <a:lnTo>
                        <a:pt x="2" y="62"/>
                      </a:lnTo>
                      <a:lnTo>
                        <a:pt x="0" y="76"/>
                      </a:lnTo>
                      <a:lnTo>
                        <a:pt x="7" y="65"/>
                      </a:lnTo>
                      <a:lnTo>
                        <a:pt x="13" y="55"/>
                      </a:lnTo>
                      <a:lnTo>
                        <a:pt x="13" y="65"/>
                      </a:lnTo>
                      <a:lnTo>
                        <a:pt x="12" y="80"/>
                      </a:lnTo>
                      <a:lnTo>
                        <a:pt x="11" y="85"/>
                      </a:lnTo>
                      <a:lnTo>
                        <a:pt x="20" y="90"/>
                      </a:lnTo>
                      <a:lnTo>
                        <a:pt x="35" y="85"/>
                      </a:lnTo>
                      <a:lnTo>
                        <a:pt x="48" y="81"/>
                      </a:lnTo>
                      <a:lnTo>
                        <a:pt x="61" y="81"/>
                      </a:lnTo>
                      <a:lnTo>
                        <a:pt x="49" y="86"/>
                      </a:lnTo>
                      <a:lnTo>
                        <a:pt x="43" y="91"/>
                      </a:lnTo>
                      <a:lnTo>
                        <a:pt x="56" y="89"/>
                      </a:lnTo>
                      <a:lnTo>
                        <a:pt x="69" y="87"/>
                      </a:lnTo>
                      <a:lnTo>
                        <a:pt x="81" y="93"/>
                      </a:lnTo>
                      <a:lnTo>
                        <a:pt x="92" y="105"/>
                      </a:lnTo>
                      <a:lnTo>
                        <a:pt x="85" y="81"/>
                      </a:lnTo>
                      <a:lnTo>
                        <a:pt x="73" y="64"/>
                      </a:lnTo>
                      <a:lnTo>
                        <a:pt x="65" y="49"/>
                      </a:lnTo>
                      <a:lnTo>
                        <a:pt x="58" y="38"/>
                      </a:lnTo>
                      <a:lnTo>
                        <a:pt x="45" y="27"/>
                      </a:lnTo>
                      <a:lnTo>
                        <a:pt x="20" y="13"/>
                      </a:lnTo>
                      <a:lnTo>
                        <a:pt x="0" y="0"/>
                      </a:lnTo>
                      <a:lnTo>
                        <a:pt x="2" y="49"/>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08" name="Freeform 71"/>
                <p:cNvSpPr>
                  <a:spLocks noChangeAspect="1"/>
                </p:cNvSpPr>
                <p:nvPr/>
              </p:nvSpPr>
              <p:spPr bwMode="auto">
                <a:xfrm>
                  <a:off x="700" y="1871"/>
                  <a:ext cx="21" cy="34"/>
                </a:xfrm>
                <a:custGeom>
                  <a:avLst/>
                  <a:gdLst>
                    <a:gd name="T0" fmla="*/ 5 w 21"/>
                    <a:gd name="T1" fmla="*/ 0 h 34"/>
                    <a:gd name="T2" fmla="*/ 13 w 21"/>
                    <a:gd name="T3" fmla="*/ 3 h 34"/>
                    <a:gd name="T4" fmla="*/ 13 w 21"/>
                    <a:gd name="T5" fmla="*/ 11 h 34"/>
                    <a:gd name="T6" fmla="*/ 11 w 21"/>
                    <a:gd name="T7" fmla="*/ 15 h 34"/>
                    <a:gd name="T8" fmla="*/ 7 w 21"/>
                    <a:gd name="T9" fmla="*/ 12 h 34"/>
                    <a:gd name="T10" fmla="*/ 3 w 21"/>
                    <a:gd name="T11" fmla="*/ 12 h 34"/>
                    <a:gd name="T12" fmla="*/ 0 w 21"/>
                    <a:gd name="T13" fmla="*/ 8 h 34"/>
                    <a:gd name="T14" fmla="*/ 1 w 21"/>
                    <a:gd name="T15" fmla="*/ 15 h 34"/>
                    <a:gd name="T16" fmla="*/ 9 w 21"/>
                    <a:gd name="T17" fmla="*/ 16 h 34"/>
                    <a:gd name="T18" fmla="*/ 9 w 21"/>
                    <a:gd name="T19" fmla="*/ 24 h 34"/>
                    <a:gd name="T20" fmla="*/ 7 w 21"/>
                    <a:gd name="T21" fmla="*/ 30 h 34"/>
                    <a:gd name="T22" fmla="*/ 11 w 21"/>
                    <a:gd name="T23" fmla="*/ 33 h 34"/>
                    <a:gd name="T24" fmla="*/ 15 w 21"/>
                    <a:gd name="T25" fmla="*/ 30 h 34"/>
                    <a:gd name="T26" fmla="*/ 15 w 21"/>
                    <a:gd name="T27" fmla="*/ 22 h 34"/>
                    <a:gd name="T28" fmla="*/ 20 w 21"/>
                    <a:gd name="T29" fmla="*/ 17 h 34"/>
                    <a:gd name="T30" fmla="*/ 20 w 21"/>
                    <a:gd name="T31" fmla="*/ 7 h 34"/>
                    <a:gd name="T32" fmla="*/ 16 w 21"/>
                    <a:gd name="T33" fmla="*/ 1 h 34"/>
                    <a:gd name="T34" fmla="*/ 5 w 21"/>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4">
                      <a:moveTo>
                        <a:pt x="5" y="0"/>
                      </a:moveTo>
                      <a:lnTo>
                        <a:pt x="13" y="3"/>
                      </a:lnTo>
                      <a:lnTo>
                        <a:pt x="13" y="11"/>
                      </a:lnTo>
                      <a:lnTo>
                        <a:pt x="11" y="15"/>
                      </a:lnTo>
                      <a:lnTo>
                        <a:pt x="7" y="12"/>
                      </a:lnTo>
                      <a:lnTo>
                        <a:pt x="3" y="12"/>
                      </a:lnTo>
                      <a:lnTo>
                        <a:pt x="0" y="8"/>
                      </a:lnTo>
                      <a:lnTo>
                        <a:pt x="1" y="15"/>
                      </a:lnTo>
                      <a:lnTo>
                        <a:pt x="9" y="16"/>
                      </a:lnTo>
                      <a:lnTo>
                        <a:pt x="9" y="24"/>
                      </a:lnTo>
                      <a:lnTo>
                        <a:pt x="7" y="30"/>
                      </a:lnTo>
                      <a:lnTo>
                        <a:pt x="11" y="33"/>
                      </a:lnTo>
                      <a:lnTo>
                        <a:pt x="15" y="30"/>
                      </a:lnTo>
                      <a:lnTo>
                        <a:pt x="15" y="22"/>
                      </a:lnTo>
                      <a:lnTo>
                        <a:pt x="20" y="17"/>
                      </a:lnTo>
                      <a:lnTo>
                        <a:pt x="20" y="7"/>
                      </a:lnTo>
                      <a:lnTo>
                        <a:pt x="16" y="1"/>
                      </a:lnTo>
                      <a:lnTo>
                        <a:pt x="5"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09" name="Freeform 72"/>
                <p:cNvSpPr>
                  <a:spLocks noChangeAspect="1"/>
                </p:cNvSpPr>
                <p:nvPr/>
              </p:nvSpPr>
              <p:spPr bwMode="auto">
                <a:xfrm>
                  <a:off x="545" y="1915"/>
                  <a:ext cx="90" cy="55"/>
                </a:xfrm>
                <a:custGeom>
                  <a:avLst/>
                  <a:gdLst>
                    <a:gd name="T0" fmla="*/ 2 w 90"/>
                    <a:gd name="T1" fmla="*/ 28 h 55"/>
                    <a:gd name="T2" fmla="*/ 17 w 90"/>
                    <a:gd name="T3" fmla="*/ 38 h 55"/>
                    <a:gd name="T4" fmla="*/ 21 w 90"/>
                    <a:gd name="T5" fmla="*/ 37 h 55"/>
                    <a:gd name="T6" fmla="*/ 25 w 90"/>
                    <a:gd name="T7" fmla="*/ 34 h 55"/>
                    <a:gd name="T8" fmla="*/ 26 w 90"/>
                    <a:gd name="T9" fmla="*/ 27 h 55"/>
                    <a:gd name="T10" fmla="*/ 38 w 90"/>
                    <a:gd name="T11" fmla="*/ 14 h 55"/>
                    <a:gd name="T12" fmla="*/ 60 w 90"/>
                    <a:gd name="T13" fmla="*/ 6 h 55"/>
                    <a:gd name="T14" fmla="*/ 78 w 90"/>
                    <a:gd name="T15" fmla="*/ 0 h 55"/>
                    <a:gd name="T16" fmla="*/ 81 w 90"/>
                    <a:gd name="T17" fmla="*/ 2 h 55"/>
                    <a:gd name="T18" fmla="*/ 73 w 90"/>
                    <a:gd name="T19" fmla="*/ 8 h 55"/>
                    <a:gd name="T20" fmla="*/ 59 w 90"/>
                    <a:gd name="T21" fmla="*/ 11 h 55"/>
                    <a:gd name="T22" fmla="*/ 54 w 90"/>
                    <a:gd name="T23" fmla="*/ 17 h 55"/>
                    <a:gd name="T24" fmla="*/ 44 w 90"/>
                    <a:gd name="T25" fmla="*/ 25 h 55"/>
                    <a:gd name="T26" fmla="*/ 49 w 90"/>
                    <a:gd name="T27" fmla="*/ 26 h 55"/>
                    <a:gd name="T28" fmla="*/ 54 w 90"/>
                    <a:gd name="T29" fmla="*/ 34 h 55"/>
                    <a:gd name="T30" fmla="*/ 67 w 90"/>
                    <a:gd name="T31" fmla="*/ 28 h 55"/>
                    <a:gd name="T32" fmla="*/ 75 w 90"/>
                    <a:gd name="T33" fmla="*/ 23 h 55"/>
                    <a:gd name="T34" fmla="*/ 79 w 90"/>
                    <a:gd name="T35" fmla="*/ 27 h 55"/>
                    <a:gd name="T36" fmla="*/ 71 w 90"/>
                    <a:gd name="T37" fmla="*/ 36 h 55"/>
                    <a:gd name="T38" fmla="*/ 64 w 90"/>
                    <a:gd name="T39" fmla="*/ 43 h 55"/>
                    <a:gd name="T40" fmla="*/ 64 w 90"/>
                    <a:gd name="T41" fmla="*/ 37 h 55"/>
                    <a:gd name="T42" fmla="*/ 56 w 90"/>
                    <a:gd name="T43" fmla="*/ 42 h 55"/>
                    <a:gd name="T44" fmla="*/ 62 w 90"/>
                    <a:gd name="T45" fmla="*/ 45 h 55"/>
                    <a:gd name="T46" fmla="*/ 71 w 90"/>
                    <a:gd name="T47" fmla="*/ 44 h 55"/>
                    <a:gd name="T48" fmla="*/ 89 w 90"/>
                    <a:gd name="T49" fmla="*/ 47 h 55"/>
                    <a:gd name="T50" fmla="*/ 84 w 90"/>
                    <a:gd name="T51" fmla="*/ 48 h 55"/>
                    <a:gd name="T52" fmla="*/ 65 w 90"/>
                    <a:gd name="T53" fmla="*/ 48 h 55"/>
                    <a:gd name="T54" fmla="*/ 53 w 90"/>
                    <a:gd name="T55" fmla="*/ 46 h 55"/>
                    <a:gd name="T56" fmla="*/ 46 w 90"/>
                    <a:gd name="T57" fmla="*/ 48 h 55"/>
                    <a:gd name="T58" fmla="*/ 46 w 90"/>
                    <a:gd name="T59" fmla="*/ 38 h 55"/>
                    <a:gd name="T60" fmla="*/ 44 w 90"/>
                    <a:gd name="T61" fmla="*/ 35 h 55"/>
                    <a:gd name="T62" fmla="*/ 28 w 90"/>
                    <a:gd name="T63" fmla="*/ 38 h 55"/>
                    <a:gd name="T64" fmla="*/ 26 w 90"/>
                    <a:gd name="T65" fmla="*/ 43 h 55"/>
                    <a:gd name="T66" fmla="*/ 27 w 90"/>
                    <a:gd name="T67" fmla="*/ 48 h 55"/>
                    <a:gd name="T68" fmla="*/ 29 w 90"/>
                    <a:gd name="T69" fmla="*/ 52 h 55"/>
                    <a:gd name="T70" fmla="*/ 23 w 90"/>
                    <a:gd name="T71" fmla="*/ 54 h 55"/>
                    <a:gd name="T72" fmla="*/ 13 w 90"/>
                    <a:gd name="T73" fmla="*/ 48 h 55"/>
                    <a:gd name="T74" fmla="*/ 0 w 90"/>
                    <a:gd name="T75" fmla="*/ 29 h 55"/>
                    <a:gd name="T76" fmla="*/ 2 w 90"/>
                    <a:gd name="T77"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55">
                      <a:moveTo>
                        <a:pt x="2" y="28"/>
                      </a:moveTo>
                      <a:lnTo>
                        <a:pt x="17" y="38"/>
                      </a:lnTo>
                      <a:lnTo>
                        <a:pt x="21" y="37"/>
                      </a:lnTo>
                      <a:lnTo>
                        <a:pt x="25" y="34"/>
                      </a:lnTo>
                      <a:lnTo>
                        <a:pt x="26" y="27"/>
                      </a:lnTo>
                      <a:lnTo>
                        <a:pt x="38" y="14"/>
                      </a:lnTo>
                      <a:lnTo>
                        <a:pt x="60" y="6"/>
                      </a:lnTo>
                      <a:lnTo>
                        <a:pt x="78" y="0"/>
                      </a:lnTo>
                      <a:lnTo>
                        <a:pt x="81" y="2"/>
                      </a:lnTo>
                      <a:lnTo>
                        <a:pt x="73" y="8"/>
                      </a:lnTo>
                      <a:lnTo>
                        <a:pt x="59" y="11"/>
                      </a:lnTo>
                      <a:lnTo>
                        <a:pt x="54" y="17"/>
                      </a:lnTo>
                      <a:lnTo>
                        <a:pt x="44" y="25"/>
                      </a:lnTo>
                      <a:lnTo>
                        <a:pt x="49" y="26"/>
                      </a:lnTo>
                      <a:lnTo>
                        <a:pt x="54" y="34"/>
                      </a:lnTo>
                      <a:lnTo>
                        <a:pt x="67" y="28"/>
                      </a:lnTo>
                      <a:lnTo>
                        <a:pt x="75" y="23"/>
                      </a:lnTo>
                      <a:lnTo>
                        <a:pt x="79" y="27"/>
                      </a:lnTo>
                      <a:lnTo>
                        <a:pt x="71" y="36"/>
                      </a:lnTo>
                      <a:lnTo>
                        <a:pt x="64" y="43"/>
                      </a:lnTo>
                      <a:lnTo>
                        <a:pt x="64" y="37"/>
                      </a:lnTo>
                      <a:lnTo>
                        <a:pt x="56" y="42"/>
                      </a:lnTo>
                      <a:lnTo>
                        <a:pt x="62" y="45"/>
                      </a:lnTo>
                      <a:lnTo>
                        <a:pt x="71" y="44"/>
                      </a:lnTo>
                      <a:lnTo>
                        <a:pt x="89" y="47"/>
                      </a:lnTo>
                      <a:lnTo>
                        <a:pt x="84" y="48"/>
                      </a:lnTo>
                      <a:lnTo>
                        <a:pt x="65" y="48"/>
                      </a:lnTo>
                      <a:lnTo>
                        <a:pt x="53" y="46"/>
                      </a:lnTo>
                      <a:lnTo>
                        <a:pt x="46" y="48"/>
                      </a:lnTo>
                      <a:lnTo>
                        <a:pt x="46" y="38"/>
                      </a:lnTo>
                      <a:lnTo>
                        <a:pt x="44" y="35"/>
                      </a:lnTo>
                      <a:lnTo>
                        <a:pt x="28" y="38"/>
                      </a:lnTo>
                      <a:lnTo>
                        <a:pt x="26" y="43"/>
                      </a:lnTo>
                      <a:lnTo>
                        <a:pt x="27" y="48"/>
                      </a:lnTo>
                      <a:lnTo>
                        <a:pt x="29" y="52"/>
                      </a:lnTo>
                      <a:lnTo>
                        <a:pt x="23" y="54"/>
                      </a:lnTo>
                      <a:lnTo>
                        <a:pt x="13" y="48"/>
                      </a:lnTo>
                      <a:lnTo>
                        <a:pt x="0" y="29"/>
                      </a:lnTo>
                      <a:lnTo>
                        <a:pt x="2" y="28"/>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10" name="Freeform 73"/>
                <p:cNvSpPr>
                  <a:spLocks noChangeAspect="1"/>
                </p:cNvSpPr>
                <p:nvPr/>
              </p:nvSpPr>
              <p:spPr bwMode="auto">
                <a:xfrm>
                  <a:off x="512" y="1959"/>
                  <a:ext cx="72" cy="60"/>
                </a:xfrm>
                <a:custGeom>
                  <a:avLst/>
                  <a:gdLst>
                    <a:gd name="T0" fmla="*/ 17 w 72"/>
                    <a:gd name="T1" fmla="*/ 2 h 60"/>
                    <a:gd name="T2" fmla="*/ 16 w 72"/>
                    <a:gd name="T3" fmla="*/ 11 h 60"/>
                    <a:gd name="T4" fmla="*/ 1 w 72"/>
                    <a:gd name="T5" fmla="*/ 23 h 60"/>
                    <a:gd name="T6" fmla="*/ 0 w 72"/>
                    <a:gd name="T7" fmla="*/ 26 h 60"/>
                    <a:gd name="T8" fmla="*/ 2 w 72"/>
                    <a:gd name="T9" fmla="*/ 31 h 60"/>
                    <a:gd name="T10" fmla="*/ 8 w 72"/>
                    <a:gd name="T11" fmla="*/ 39 h 60"/>
                    <a:gd name="T12" fmla="*/ 18 w 72"/>
                    <a:gd name="T13" fmla="*/ 46 h 60"/>
                    <a:gd name="T14" fmla="*/ 30 w 72"/>
                    <a:gd name="T15" fmla="*/ 51 h 60"/>
                    <a:gd name="T16" fmla="*/ 42 w 72"/>
                    <a:gd name="T17" fmla="*/ 53 h 60"/>
                    <a:gd name="T18" fmla="*/ 50 w 72"/>
                    <a:gd name="T19" fmla="*/ 51 h 60"/>
                    <a:gd name="T20" fmla="*/ 54 w 72"/>
                    <a:gd name="T21" fmla="*/ 49 h 60"/>
                    <a:gd name="T22" fmla="*/ 58 w 72"/>
                    <a:gd name="T23" fmla="*/ 46 h 60"/>
                    <a:gd name="T24" fmla="*/ 71 w 72"/>
                    <a:gd name="T25" fmla="*/ 59 h 60"/>
                    <a:gd name="T26" fmla="*/ 69 w 72"/>
                    <a:gd name="T27" fmla="*/ 48 h 60"/>
                    <a:gd name="T28" fmla="*/ 64 w 72"/>
                    <a:gd name="T29" fmla="*/ 34 h 60"/>
                    <a:gd name="T30" fmla="*/ 59 w 72"/>
                    <a:gd name="T31" fmla="*/ 22 h 60"/>
                    <a:gd name="T32" fmla="*/ 59 w 72"/>
                    <a:gd name="T33" fmla="*/ 8 h 60"/>
                    <a:gd name="T34" fmla="*/ 53 w 72"/>
                    <a:gd name="T35" fmla="*/ 15 h 60"/>
                    <a:gd name="T36" fmla="*/ 61 w 72"/>
                    <a:gd name="T37" fmla="*/ 31 h 60"/>
                    <a:gd name="T38" fmla="*/ 57 w 72"/>
                    <a:gd name="T39" fmla="*/ 33 h 60"/>
                    <a:gd name="T40" fmla="*/ 44 w 72"/>
                    <a:gd name="T41" fmla="*/ 28 h 60"/>
                    <a:gd name="T42" fmla="*/ 48 w 72"/>
                    <a:gd name="T43" fmla="*/ 38 h 60"/>
                    <a:gd name="T44" fmla="*/ 54 w 72"/>
                    <a:gd name="T45" fmla="*/ 42 h 60"/>
                    <a:gd name="T46" fmla="*/ 52 w 72"/>
                    <a:gd name="T47" fmla="*/ 45 h 60"/>
                    <a:gd name="T48" fmla="*/ 44 w 72"/>
                    <a:gd name="T49" fmla="*/ 48 h 60"/>
                    <a:gd name="T50" fmla="*/ 36 w 72"/>
                    <a:gd name="T51" fmla="*/ 49 h 60"/>
                    <a:gd name="T52" fmla="*/ 28 w 72"/>
                    <a:gd name="T53" fmla="*/ 47 h 60"/>
                    <a:gd name="T54" fmla="*/ 19 w 72"/>
                    <a:gd name="T55" fmla="*/ 43 h 60"/>
                    <a:gd name="T56" fmla="*/ 11 w 72"/>
                    <a:gd name="T57" fmla="*/ 38 h 60"/>
                    <a:gd name="T58" fmla="*/ 6 w 72"/>
                    <a:gd name="T59" fmla="*/ 32 h 60"/>
                    <a:gd name="T60" fmla="*/ 3 w 72"/>
                    <a:gd name="T61" fmla="*/ 28 h 60"/>
                    <a:gd name="T62" fmla="*/ 3 w 72"/>
                    <a:gd name="T63" fmla="*/ 25 h 60"/>
                    <a:gd name="T64" fmla="*/ 5 w 72"/>
                    <a:gd name="T65" fmla="*/ 23 h 60"/>
                    <a:gd name="T66" fmla="*/ 15 w 72"/>
                    <a:gd name="T67" fmla="*/ 15 h 60"/>
                    <a:gd name="T68" fmla="*/ 30 w 72"/>
                    <a:gd name="T69" fmla="*/ 13 h 60"/>
                    <a:gd name="T70" fmla="*/ 33 w 72"/>
                    <a:gd name="T71" fmla="*/ 15 h 60"/>
                    <a:gd name="T72" fmla="*/ 33 w 72"/>
                    <a:gd name="T73" fmla="*/ 22 h 60"/>
                    <a:gd name="T74" fmla="*/ 39 w 72"/>
                    <a:gd name="T75" fmla="*/ 18 h 60"/>
                    <a:gd name="T76" fmla="*/ 42 w 72"/>
                    <a:gd name="T77" fmla="*/ 20 h 60"/>
                    <a:gd name="T78" fmla="*/ 44 w 72"/>
                    <a:gd name="T79" fmla="*/ 25 h 60"/>
                    <a:gd name="T80" fmla="*/ 45 w 72"/>
                    <a:gd name="T81" fmla="*/ 22 h 60"/>
                    <a:gd name="T82" fmla="*/ 51 w 72"/>
                    <a:gd name="T83" fmla="*/ 19 h 60"/>
                    <a:gd name="T84" fmla="*/ 51 w 72"/>
                    <a:gd name="T85" fmla="*/ 12 h 60"/>
                    <a:gd name="T86" fmla="*/ 49 w 72"/>
                    <a:gd name="T87" fmla="*/ 4 h 60"/>
                    <a:gd name="T88" fmla="*/ 44 w 72"/>
                    <a:gd name="T89" fmla="*/ 1 h 60"/>
                    <a:gd name="T90" fmla="*/ 28 w 72"/>
                    <a:gd name="T91" fmla="*/ 0 h 60"/>
                    <a:gd name="T92" fmla="*/ 20 w 72"/>
                    <a:gd name="T93" fmla="*/ 1 h 60"/>
                    <a:gd name="T94" fmla="*/ 17 w 72"/>
                    <a:gd name="T9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60">
                      <a:moveTo>
                        <a:pt x="17" y="2"/>
                      </a:moveTo>
                      <a:lnTo>
                        <a:pt x="16" y="11"/>
                      </a:lnTo>
                      <a:lnTo>
                        <a:pt x="1" y="23"/>
                      </a:lnTo>
                      <a:lnTo>
                        <a:pt x="0" y="26"/>
                      </a:lnTo>
                      <a:lnTo>
                        <a:pt x="2" y="31"/>
                      </a:lnTo>
                      <a:lnTo>
                        <a:pt x="8" y="39"/>
                      </a:lnTo>
                      <a:lnTo>
                        <a:pt x="18" y="46"/>
                      </a:lnTo>
                      <a:lnTo>
                        <a:pt x="30" y="51"/>
                      </a:lnTo>
                      <a:lnTo>
                        <a:pt x="42" y="53"/>
                      </a:lnTo>
                      <a:lnTo>
                        <a:pt x="50" y="51"/>
                      </a:lnTo>
                      <a:lnTo>
                        <a:pt x="54" y="49"/>
                      </a:lnTo>
                      <a:lnTo>
                        <a:pt x="58" y="46"/>
                      </a:lnTo>
                      <a:lnTo>
                        <a:pt x="71" y="59"/>
                      </a:lnTo>
                      <a:lnTo>
                        <a:pt x="69" y="48"/>
                      </a:lnTo>
                      <a:lnTo>
                        <a:pt x="64" y="34"/>
                      </a:lnTo>
                      <a:lnTo>
                        <a:pt x="59" y="22"/>
                      </a:lnTo>
                      <a:lnTo>
                        <a:pt x="59" y="8"/>
                      </a:lnTo>
                      <a:lnTo>
                        <a:pt x="53" y="15"/>
                      </a:lnTo>
                      <a:lnTo>
                        <a:pt x="61" y="31"/>
                      </a:lnTo>
                      <a:lnTo>
                        <a:pt x="57" y="33"/>
                      </a:lnTo>
                      <a:lnTo>
                        <a:pt x="44" y="28"/>
                      </a:lnTo>
                      <a:lnTo>
                        <a:pt x="48" y="38"/>
                      </a:lnTo>
                      <a:lnTo>
                        <a:pt x="54" y="42"/>
                      </a:lnTo>
                      <a:lnTo>
                        <a:pt x="52" y="45"/>
                      </a:lnTo>
                      <a:lnTo>
                        <a:pt x="44" y="48"/>
                      </a:lnTo>
                      <a:lnTo>
                        <a:pt x="36" y="49"/>
                      </a:lnTo>
                      <a:lnTo>
                        <a:pt x="28" y="47"/>
                      </a:lnTo>
                      <a:lnTo>
                        <a:pt x="19" y="43"/>
                      </a:lnTo>
                      <a:lnTo>
                        <a:pt x="11" y="38"/>
                      </a:lnTo>
                      <a:lnTo>
                        <a:pt x="6" y="32"/>
                      </a:lnTo>
                      <a:lnTo>
                        <a:pt x="3" y="28"/>
                      </a:lnTo>
                      <a:lnTo>
                        <a:pt x="3" y="25"/>
                      </a:lnTo>
                      <a:lnTo>
                        <a:pt x="5" y="23"/>
                      </a:lnTo>
                      <a:lnTo>
                        <a:pt x="15" y="15"/>
                      </a:lnTo>
                      <a:lnTo>
                        <a:pt x="30" y="13"/>
                      </a:lnTo>
                      <a:lnTo>
                        <a:pt x="33" y="15"/>
                      </a:lnTo>
                      <a:lnTo>
                        <a:pt x="33" y="22"/>
                      </a:lnTo>
                      <a:lnTo>
                        <a:pt x="39" y="18"/>
                      </a:lnTo>
                      <a:lnTo>
                        <a:pt x="42" y="20"/>
                      </a:lnTo>
                      <a:lnTo>
                        <a:pt x="44" y="25"/>
                      </a:lnTo>
                      <a:lnTo>
                        <a:pt x="45" y="22"/>
                      </a:lnTo>
                      <a:lnTo>
                        <a:pt x="51" y="19"/>
                      </a:lnTo>
                      <a:lnTo>
                        <a:pt x="51" y="12"/>
                      </a:lnTo>
                      <a:lnTo>
                        <a:pt x="49" y="4"/>
                      </a:lnTo>
                      <a:lnTo>
                        <a:pt x="44" y="1"/>
                      </a:lnTo>
                      <a:lnTo>
                        <a:pt x="28" y="0"/>
                      </a:lnTo>
                      <a:lnTo>
                        <a:pt x="20" y="1"/>
                      </a:lnTo>
                      <a:lnTo>
                        <a:pt x="17" y="2"/>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11" name="Freeform 74"/>
                <p:cNvSpPr>
                  <a:spLocks noChangeAspect="1"/>
                </p:cNvSpPr>
                <p:nvPr/>
              </p:nvSpPr>
              <p:spPr bwMode="auto">
                <a:xfrm>
                  <a:off x="576" y="1883"/>
                  <a:ext cx="85" cy="101"/>
                </a:xfrm>
                <a:custGeom>
                  <a:avLst/>
                  <a:gdLst>
                    <a:gd name="T0" fmla="*/ 1 w 85"/>
                    <a:gd name="T1" fmla="*/ 86 h 101"/>
                    <a:gd name="T2" fmla="*/ 13 w 85"/>
                    <a:gd name="T3" fmla="*/ 92 h 101"/>
                    <a:gd name="T4" fmla="*/ 25 w 85"/>
                    <a:gd name="T5" fmla="*/ 97 h 101"/>
                    <a:gd name="T6" fmla="*/ 32 w 85"/>
                    <a:gd name="T7" fmla="*/ 98 h 101"/>
                    <a:gd name="T8" fmla="*/ 40 w 85"/>
                    <a:gd name="T9" fmla="*/ 96 h 101"/>
                    <a:gd name="T10" fmla="*/ 50 w 85"/>
                    <a:gd name="T11" fmla="*/ 91 h 101"/>
                    <a:gd name="T12" fmla="*/ 59 w 85"/>
                    <a:gd name="T13" fmla="*/ 84 h 101"/>
                    <a:gd name="T14" fmla="*/ 63 w 85"/>
                    <a:gd name="T15" fmla="*/ 79 h 101"/>
                    <a:gd name="T16" fmla="*/ 64 w 85"/>
                    <a:gd name="T17" fmla="*/ 75 h 101"/>
                    <a:gd name="T18" fmla="*/ 62 w 85"/>
                    <a:gd name="T19" fmla="*/ 71 h 101"/>
                    <a:gd name="T20" fmla="*/ 44 w 85"/>
                    <a:gd name="T21" fmla="*/ 56 h 101"/>
                    <a:gd name="T22" fmla="*/ 37 w 85"/>
                    <a:gd name="T23" fmla="*/ 53 h 101"/>
                    <a:gd name="T24" fmla="*/ 29 w 85"/>
                    <a:gd name="T25" fmla="*/ 52 h 101"/>
                    <a:gd name="T26" fmla="*/ 22 w 85"/>
                    <a:gd name="T27" fmla="*/ 54 h 101"/>
                    <a:gd name="T28" fmla="*/ 5 w 85"/>
                    <a:gd name="T29" fmla="*/ 64 h 101"/>
                    <a:gd name="T30" fmla="*/ 4 w 85"/>
                    <a:gd name="T31" fmla="*/ 60 h 101"/>
                    <a:gd name="T32" fmla="*/ 24 w 85"/>
                    <a:gd name="T33" fmla="*/ 51 h 101"/>
                    <a:gd name="T34" fmla="*/ 32 w 85"/>
                    <a:gd name="T35" fmla="*/ 50 h 101"/>
                    <a:gd name="T36" fmla="*/ 41 w 85"/>
                    <a:gd name="T37" fmla="*/ 51 h 101"/>
                    <a:gd name="T38" fmla="*/ 48 w 85"/>
                    <a:gd name="T39" fmla="*/ 55 h 101"/>
                    <a:gd name="T40" fmla="*/ 81 w 85"/>
                    <a:gd name="T41" fmla="*/ 0 h 101"/>
                    <a:gd name="T42" fmla="*/ 84 w 85"/>
                    <a:gd name="T43" fmla="*/ 0 h 101"/>
                    <a:gd name="T44" fmla="*/ 51 w 85"/>
                    <a:gd name="T45" fmla="*/ 57 h 101"/>
                    <a:gd name="T46" fmla="*/ 65 w 85"/>
                    <a:gd name="T47" fmla="*/ 70 h 101"/>
                    <a:gd name="T48" fmla="*/ 67 w 85"/>
                    <a:gd name="T49" fmla="*/ 74 h 101"/>
                    <a:gd name="T50" fmla="*/ 67 w 85"/>
                    <a:gd name="T51" fmla="*/ 80 h 101"/>
                    <a:gd name="T52" fmla="*/ 64 w 85"/>
                    <a:gd name="T53" fmla="*/ 83 h 101"/>
                    <a:gd name="T54" fmla="*/ 52 w 85"/>
                    <a:gd name="T55" fmla="*/ 93 h 101"/>
                    <a:gd name="T56" fmla="*/ 42 w 85"/>
                    <a:gd name="T57" fmla="*/ 99 h 101"/>
                    <a:gd name="T58" fmla="*/ 33 w 85"/>
                    <a:gd name="T59" fmla="*/ 100 h 101"/>
                    <a:gd name="T60" fmla="*/ 23 w 85"/>
                    <a:gd name="T61" fmla="*/ 100 h 101"/>
                    <a:gd name="T62" fmla="*/ 14 w 85"/>
                    <a:gd name="T63" fmla="*/ 98 h 101"/>
                    <a:gd name="T64" fmla="*/ 3 w 85"/>
                    <a:gd name="T65" fmla="*/ 89 h 101"/>
                    <a:gd name="T66" fmla="*/ 0 w 85"/>
                    <a:gd name="T67" fmla="*/ 85 h 101"/>
                    <a:gd name="T68" fmla="*/ 1 w 85"/>
                    <a:gd name="T69" fmla="*/ 8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101">
                      <a:moveTo>
                        <a:pt x="1" y="86"/>
                      </a:moveTo>
                      <a:lnTo>
                        <a:pt x="13" y="92"/>
                      </a:lnTo>
                      <a:lnTo>
                        <a:pt x="25" y="97"/>
                      </a:lnTo>
                      <a:lnTo>
                        <a:pt x="32" y="98"/>
                      </a:lnTo>
                      <a:lnTo>
                        <a:pt x="40" y="96"/>
                      </a:lnTo>
                      <a:lnTo>
                        <a:pt x="50" y="91"/>
                      </a:lnTo>
                      <a:lnTo>
                        <a:pt x="59" y="84"/>
                      </a:lnTo>
                      <a:lnTo>
                        <a:pt x="63" y="79"/>
                      </a:lnTo>
                      <a:lnTo>
                        <a:pt x="64" y="75"/>
                      </a:lnTo>
                      <a:lnTo>
                        <a:pt x="62" y="71"/>
                      </a:lnTo>
                      <a:lnTo>
                        <a:pt x="44" y="56"/>
                      </a:lnTo>
                      <a:lnTo>
                        <a:pt x="37" y="53"/>
                      </a:lnTo>
                      <a:lnTo>
                        <a:pt x="29" y="52"/>
                      </a:lnTo>
                      <a:lnTo>
                        <a:pt x="22" y="54"/>
                      </a:lnTo>
                      <a:lnTo>
                        <a:pt x="5" y="64"/>
                      </a:lnTo>
                      <a:lnTo>
                        <a:pt x="4" y="60"/>
                      </a:lnTo>
                      <a:lnTo>
                        <a:pt x="24" y="51"/>
                      </a:lnTo>
                      <a:lnTo>
                        <a:pt x="32" y="50"/>
                      </a:lnTo>
                      <a:lnTo>
                        <a:pt x="41" y="51"/>
                      </a:lnTo>
                      <a:lnTo>
                        <a:pt x="48" y="55"/>
                      </a:lnTo>
                      <a:lnTo>
                        <a:pt x="81" y="0"/>
                      </a:lnTo>
                      <a:lnTo>
                        <a:pt x="84" y="0"/>
                      </a:lnTo>
                      <a:lnTo>
                        <a:pt x="51" y="57"/>
                      </a:lnTo>
                      <a:lnTo>
                        <a:pt x="65" y="70"/>
                      </a:lnTo>
                      <a:lnTo>
                        <a:pt x="67" y="74"/>
                      </a:lnTo>
                      <a:lnTo>
                        <a:pt x="67" y="80"/>
                      </a:lnTo>
                      <a:lnTo>
                        <a:pt x="64" y="83"/>
                      </a:lnTo>
                      <a:lnTo>
                        <a:pt x="52" y="93"/>
                      </a:lnTo>
                      <a:lnTo>
                        <a:pt x="42" y="99"/>
                      </a:lnTo>
                      <a:lnTo>
                        <a:pt x="33" y="100"/>
                      </a:lnTo>
                      <a:lnTo>
                        <a:pt x="23" y="100"/>
                      </a:lnTo>
                      <a:lnTo>
                        <a:pt x="14" y="98"/>
                      </a:lnTo>
                      <a:lnTo>
                        <a:pt x="3" y="89"/>
                      </a:lnTo>
                      <a:lnTo>
                        <a:pt x="0" y="85"/>
                      </a:lnTo>
                      <a:lnTo>
                        <a:pt x="1" y="8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12" name="Freeform 75"/>
                <p:cNvSpPr>
                  <a:spLocks noChangeAspect="1"/>
                </p:cNvSpPr>
                <p:nvPr/>
              </p:nvSpPr>
              <p:spPr bwMode="auto">
                <a:xfrm>
                  <a:off x="583" y="1997"/>
                  <a:ext cx="90" cy="76"/>
                </a:xfrm>
                <a:custGeom>
                  <a:avLst/>
                  <a:gdLst>
                    <a:gd name="T0" fmla="*/ 0 w 90"/>
                    <a:gd name="T1" fmla="*/ 21 h 76"/>
                    <a:gd name="T2" fmla="*/ 6 w 90"/>
                    <a:gd name="T3" fmla="*/ 23 h 76"/>
                    <a:gd name="T4" fmla="*/ 17 w 90"/>
                    <a:gd name="T5" fmla="*/ 17 h 76"/>
                    <a:gd name="T6" fmla="*/ 23 w 90"/>
                    <a:gd name="T7" fmla="*/ 7 h 76"/>
                    <a:gd name="T8" fmla="*/ 32 w 90"/>
                    <a:gd name="T9" fmla="*/ 0 h 76"/>
                    <a:gd name="T10" fmla="*/ 36 w 90"/>
                    <a:gd name="T11" fmla="*/ 0 h 76"/>
                    <a:gd name="T12" fmla="*/ 35 w 90"/>
                    <a:gd name="T13" fmla="*/ 3 h 76"/>
                    <a:gd name="T14" fmla="*/ 27 w 90"/>
                    <a:gd name="T15" fmla="*/ 8 h 76"/>
                    <a:gd name="T16" fmla="*/ 27 w 90"/>
                    <a:gd name="T17" fmla="*/ 13 h 76"/>
                    <a:gd name="T18" fmla="*/ 34 w 90"/>
                    <a:gd name="T19" fmla="*/ 27 h 76"/>
                    <a:gd name="T20" fmla="*/ 33 w 90"/>
                    <a:gd name="T21" fmla="*/ 30 h 76"/>
                    <a:gd name="T22" fmla="*/ 30 w 90"/>
                    <a:gd name="T23" fmla="*/ 29 h 76"/>
                    <a:gd name="T24" fmla="*/ 22 w 90"/>
                    <a:gd name="T25" fmla="*/ 23 h 76"/>
                    <a:gd name="T26" fmla="*/ 20 w 90"/>
                    <a:gd name="T27" fmla="*/ 26 h 76"/>
                    <a:gd name="T28" fmla="*/ 28 w 90"/>
                    <a:gd name="T29" fmla="*/ 36 h 76"/>
                    <a:gd name="T30" fmla="*/ 34 w 90"/>
                    <a:gd name="T31" fmla="*/ 36 h 76"/>
                    <a:gd name="T32" fmla="*/ 48 w 90"/>
                    <a:gd name="T33" fmla="*/ 26 h 76"/>
                    <a:gd name="T34" fmla="*/ 65 w 90"/>
                    <a:gd name="T35" fmla="*/ 22 h 76"/>
                    <a:gd name="T36" fmla="*/ 79 w 90"/>
                    <a:gd name="T37" fmla="*/ 18 h 76"/>
                    <a:gd name="T38" fmla="*/ 80 w 90"/>
                    <a:gd name="T39" fmla="*/ 21 h 76"/>
                    <a:gd name="T40" fmla="*/ 73 w 90"/>
                    <a:gd name="T41" fmla="*/ 25 h 76"/>
                    <a:gd name="T42" fmla="*/ 66 w 90"/>
                    <a:gd name="T43" fmla="*/ 25 h 76"/>
                    <a:gd name="T44" fmla="*/ 55 w 90"/>
                    <a:gd name="T45" fmla="*/ 36 h 76"/>
                    <a:gd name="T46" fmla="*/ 52 w 90"/>
                    <a:gd name="T47" fmla="*/ 42 h 76"/>
                    <a:gd name="T48" fmla="*/ 45 w 90"/>
                    <a:gd name="T49" fmla="*/ 44 h 76"/>
                    <a:gd name="T50" fmla="*/ 51 w 90"/>
                    <a:gd name="T51" fmla="*/ 51 h 76"/>
                    <a:gd name="T52" fmla="*/ 61 w 90"/>
                    <a:gd name="T53" fmla="*/ 47 h 76"/>
                    <a:gd name="T54" fmla="*/ 67 w 90"/>
                    <a:gd name="T55" fmla="*/ 42 h 76"/>
                    <a:gd name="T56" fmla="*/ 67 w 90"/>
                    <a:gd name="T57" fmla="*/ 47 h 76"/>
                    <a:gd name="T58" fmla="*/ 86 w 90"/>
                    <a:gd name="T59" fmla="*/ 42 h 76"/>
                    <a:gd name="T60" fmla="*/ 89 w 90"/>
                    <a:gd name="T61" fmla="*/ 43 h 76"/>
                    <a:gd name="T62" fmla="*/ 85 w 90"/>
                    <a:gd name="T63" fmla="*/ 47 h 76"/>
                    <a:gd name="T64" fmla="*/ 73 w 90"/>
                    <a:gd name="T65" fmla="*/ 53 h 76"/>
                    <a:gd name="T66" fmla="*/ 66 w 90"/>
                    <a:gd name="T67" fmla="*/ 58 h 76"/>
                    <a:gd name="T68" fmla="*/ 60 w 90"/>
                    <a:gd name="T69" fmla="*/ 64 h 76"/>
                    <a:gd name="T70" fmla="*/ 72 w 90"/>
                    <a:gd name="T71" fmla="*/ 75 h 76"/>
                    <a:gd name="T72" fmla="*/ 63 w 90"/>
                    <a:gd name="T73" fmla="*/ 72 h 76"/>
                    <a:gd name="T74" fmla="*/ 55 w 90"/>
                    <a:gd name="T75" fmla="*/ 64 h 76"/>
                    <a:gd name="T76" fmla="*/ 48 w 90"/>
                    <a:gd name="T77" fmla="*/ 59 h 76"/>
                    <a:gd name="T78" fmla="*/ 34 w 90"/>
                    <a:gd name="T79" fmla="*/ 52 h 76"/>
                    <a:gd name="T80" fmla="*/ 8 w 90"/>
                    <a:gd name="T81" fmla="*/ 32 h 76"/>
                    <a:gd name="T82" fmla="*/ 0 w 90"/>
                    <a:gd name="T83" fmla="*/ 2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76">
                      <a:moveTo>
                        <a:pt x="0" y="21"/>
                      </a:moveTo>
                      <a:lnTo>
                        <a:pt x="6" y="23"/>
                      </a:lnTo>
                      <a:lnTo>
                        <a:pt x="17" y="17"/>
                      </a:lnTo>
                      <a:lnTo>
                        <a:pt x="23" y="7"/>
                      </a:lnTo>
                      <a:lnTo>
                        <a:pt x="32" y="0"/>
                      </a:lnTo>
                      <a:lnTo>
                        <a:pt x="36" y="0"/>
                      </a:lnTo>
                      <a:lnTo>
                        <a:pt x="35" y="3"/>
                      </a:lnTo>
                      <a:lnTo>
                        <a:pt x="27" y="8"/>
                      </a:lnTo>
                      <a:lnTo>
                        <a:pt x="27" y="13"/>
                      </a:lnTo>
                      <a:lnTo>
                        <a:pt x="34" y="27"/>
                      </a:lnTo>
                      <a:lnTo>
                        <a:pt x="33" y="30"/>
                      </a:lnTo>
                      <a:lnTo>
                        <a:pt x="30" y="29"/>
                      </a:lnTo>
                      <a:lnTo>
                        <a:pt x="22" y="23"/>
                      </a:lnTo>
                      <a:lnTo>
                        <a:pt x="20" y="26"/>
                      </a:lnTo>
                      <a:lnTo>
                        <a:pt x="28" y="36"/>
                      </a:lnTo>
                      <a:lnTo>
                        <a:pt x="34" y="36"/>
                      </a:lnTo>
                      <a:lnTo>
                        <a:pt x="48" y="26"/>
                      </a:lnTo>
                      <a:lnTo>
                        <a:pt x="65" y="22"/>
                      </a:lnTo>
                      <a:lnTo>
                        <a:pt x="79" y="18"/>
                      </a:lnTo>
                      <a:lnTo>
                        <a:pt x="80" y="21"/>
                      </a:lnTo>
                      <a:lnTo>
                        <a:pt x="73" y="25"/>
                      </a:lnTo>
                      <a:lnTo>
                        <a:pt x="66" y="25"/>
                      </a:lnTo>
                      <a:lnTo>
                        <a:pt x="55" y="36"/>
                      </a:lnTo>
                      <a:lnTo>
                        <a:pt x="52" y="42"/>
                      </a:lnTo>
                      <a:lnTo>
                        <a:pt x="45" y="44"/>
                      </a:lnTo>
                      <a:lnTo>
                        <a:pt x="51" y="51"/>
                      </a:lnTo>
                      <a:lnTo>
                        <a:pt x="61" y="47"/>
                      </a:lnTo>
                      <a:lnTo>
                        <a:pt x="67" y="42"/>
                      </a:lnTo>
                      <a:lnTo>
                        <a:pt x="67" y="47"/>
                      </a:lnTo>
                      <a:lnTo>
                        <a:pt x="86" y="42"/>
                      </a:lnTo>
                      <a:lnTo>
                        <a:pt x="89" y="43"/>
                      </a:lnTo>
                      <a:lnTo>
                        <a:pt x="85" y="47"/>
                      </a:lnTo>
                      <a:lnTo>
                        <a:pt x="73" y="53"/>
                      </a:lnTo>
                      <a:lnTo>
                        <a:pt x="66" y="58"/>
                      </a:lnTo>
                      <a:lnTo>
                        <a:pt x="60" y="64"/>
                      </a:lnTo>
                      <a:lnTo>
                        <a:pt x="72" y="75"/>
                      </a:lnTo>
                      <a:lnTo>
                        <a:pt x="63" y="72"/>
                      </a:lnTo>
                      <a:lnTo>
                        <a:pt x="55" y="64"/>
                      </a:lnTo>
                      <a:lnTo>
                        <a:pt x="48" y="59"/>
                      </a:lnTo>
                      <a:lnTo>
                        <a:pt x="34" y="52"/>
                      </a:lnTo>
                      <a:lnTo>
                        <a:pt x="8" y="32"/>
                      </a:lnTo>
                      <a:lnTo>
                        <a:pt x="0" y="21"/>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13" name="Freeform 76"/>
                <p:cNvSpPr>
                  <a:spLocks noChangeAspect="1"/>
                </p:cNvSpPr>
                <p:nvPr/>
              </p:nvSpPr>
              <p:spPr bwMode="auto">
                <a:xfrm>
                  <a:off x="611" y="1985"/>
                  <a:ext cx="82" cy="52"/>
                </a:xfrm>
                <a:custGeom>
                  <a:avLst/>
                  <a:gdLst>
                    <a:gd name="T0" fmla="*/ 6 w 82"/>
                    <a:gd name="T1" fmla="*/ 0 h 52"/>
                    <a:gd name="T2" fmla="*/ 0 w 82"/>
                    <a:gd name="T3" fmla="*/ 4 h 52"/>
                    <a:gd name="T4" fmla="*/ 6 w 82"/>
                    <a:gd name="T5" fmla="*/ 13 h 52"/>
                    <a:gd name="T6" fmla="*/ 23 w 82"/>
                    <a:gd name="T7" fmla="*/ 8 h 52"/>
                    <a:gd name="T8" fmla="*/ 52 w 82"/>
                    <a:gd name="T9" fmla="*/ 23 h 52"/>
                    <a:gd name="T10" fmla="*/ 55 w 82"/>
                    <a:gd name="T11" fmla="*/ 24 h 52"/>
                    <a:gd name="T12" fmla="*/ 62 w 82"/>
                    <a:gd name="T13" fmla="*/ 33 h 52"/>
                    <a:gd name="T14" fmla="*/ 62 w 82"/>
                    <a:gd name="T15" fmla="*/ 39 h 52"/>
                    <a:gd name="T16" fmla="*/ 70 w 82"/>
                    <a:gd name="T17" fmla="*/ 50 h 52"/>
                    <a:gd name="T18" fmla="*/ 73 w 82"/>
                    <a:gd name="T19" fmla="*/ 51 h 52"/>
                    <a:gd name="T20" fmla="*/ 81 w 82"/>
                    <a:gd name="T21" fmla="*/ 39 h 52"/>
                    <a:gd name="T22" fmla="*/ 79 w 82"/>
                    <a:gd name="T23" fmla="*/ 31 h 52"/>
                    <a:gd name="T24" fmla="*/ 63 w 82"/>
                    <a:gd name="T25" fmla="*/ 31 h 52"/>
                    <a:gd name="T26" fmla="*/ 59 w 82"/>
                    <a:gd name="T27" fmla="*/ 24 h 52"/>
                    <a:gd name="T28" fmla="*/ 59 w 82"/>
                    <a:gd name="T29" fmla="*/ 17 h 52"/>
                    <a:gd name="T30" fmla="*/ 51 w 82"/>
                    <a:gd name="T31" fmla="*/ 9 h 52"/>
                    <a:gd name="T32" fmla="*/ 13 w 82"/>
                    <a:gd name="T33" fmla="*/ 1 h 52"/>
                    <a:gd name="T34" fmla="*/ 6 w 82"/>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2">
                      <a:moveTo>
                        <a:pt x="6" y="0"/>
                      </a:moveTo>
                      <a:lnTo>
                        <a:pt x="0" y="4"/>
                      </a:lnTo>
                      <a:lnTo>
                        <a:pt x="6" y="13"/>
                      </a:lnTo>
                      <a:lnTo>
                        <a:pt x="23" y="8"/>
                      </a:lnTo>
                      <a:lnTo>
                        <a:pt x="52" y="23"/>
                      </a:lnTo>
                      <a:lnTo>
                        <a:pt x="55" y="24"/>
                      </a:lnTo>
                      <a:lnTo>
                        <a:pt x="62" y="33"/>
                      </a:lnTo>
                      <a:lnTo>
                        <a:pt x="62" y="39"/>
                      </a:lnTo>
                      <a:lnTo>
                        <a:pt x="70" y="50"/>
                      </a:lnTo>
                      <a:lnTo>
                        <a:pt x="73" y="51"/>
                      </a:lnTo>
                      <a:lnTo>
                        <a:pt x="81" y="39"/>
                      </a:lnTo>
                      <a:lnTo>
                        <a:pt x="79" y="31"/>
                      </a:lnTo>
                      <a:lnTo>
                        <a:pt x="63" y="31"/>
                      </a:lnTo>
                      <a:lnTo>
                        <a:pt x="59" y="24"/>
                      </a:lnTo>
                      <a:lnTo>
                        <a:pt x="59" y="17"/>
                      </a:lnTo>
                      <a:lnTo>
                        <a:pt x="51" y="9"/>
                      </a:lnTo>
                      <a:lnTo>
                        <a:pt x="13" y="1"/>
                      </a:lnTo>
                      <a:lnTo>
                        <a:pt x="6"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14" name="Freeform 77"/>
                <p:cNvSpPr>
                  <a:spLocks noChangeAspect="1"/>
                </p:cNvSpPr>
                <p:nvPr/>
              </p:nvSpPr>
              <p:spPr bwMode="auto">
                <a:xfrm>
                  <a:off x="583" y="2017"/>
                  <a:ext cx="103" cy="76"/>
                </a:xfrm>
                <a:custGeom>
                  <a:avLst/>
                  <a:gdLst>
                    <a:gd name="T0" fmla="*/ 0 w 103"/>
                    <a:gd name="T1" fmla="*/ 0 h 76"/>
                    <a:gd name="T2" fmla="*/ 9 w 103"/>
                    <a:gd name="T3" fmla="*/ 26 h 76"/>
                    <a:gd name="T4" fmla="*/ 21 w 103"/>
                    <a:gd name="T5" fmla="*/ 50 h 76"/>
                    <a:gd name="T6" fmla="*/ 34 w 103"/>
                    <a:gd name="T7" fmla="*/ 75 h 76"/>
                    <a:gd name="T8" fmla="*/ 50 w 103"/>
                    <a:gd name="T9" fmla="*/ 75 h 76"/>
                    <a:gd name="T10" fmla="*/ 74 w 103"/>
                    <a:gd name="T11" fmla="*/ 74 h 76"/>
                    <a:gd name="T12" fmla="*/ 95 w 103"/>
                    <a:gd name="T13" fmla="*/ 71 h 76"/>
                    <a:gd name="T14" fmla="*/ 102 w 103"/>
                    <a:gd name="T15" fmla="*/ 70 h 76"/>
                    <a:gd name="T16" fmla="*/ 99 w 103"/>
                    <a:gd name="T17" fmla="*/ 62 h 76"/>
                    <a:gd name="T18" fmla="*/ 95 w 103"/>
                    <a:gd name="T19" fmla="*/ 62 h 76"/>
                    <a:gd name="T20" fmla="*/ 96 w 103"/>
                    <a:gd name="T21" fmla="*/ 65 h 76"/>
                    <a:gd name="T22" fmla="*/ 90 w 103"/>
                    <a:gd name="T23" fmla="*/ 65 h 76"/>
                    <a:gd name="T24" fmla="*/ 74 w 103"/>
                    <a:gd name="T25" fmla="*/ 62 h 76"/>
                    <a:gd name="T26" fmla="*/ 64 w 103"/>
                    <a:gd name="T27" fmla="*/ 58 h 76"/>
                    <a:gd name="T28" fmla="*/ 55 w 103"/>
                    <a:gd name="T29" fmla="*/ 48 h 76"/>
                    <a:gd name="T30" fmla="*/ 51 w 103"/>
                    <a:gd name="T31" fmla="*/ 44 h 76"/>
                    <a:gd name="T32" fmla="*/ 34 w 103"/>
                    <a:gd name="T33" fmla="*/ 37 h 76"/>
                    <a:gd name="T34" fmla="*/ 22 w 103"/>
                    <a:gd name="T35" fmla="*/ 28 h 76"/>
                    <a:gd name="T36" fmla="*/ 14 w 103"/>
                    <a:gd name="T37" fmla="*/ 22 h 76"/>
                    <a:gd name="T38" fmla="*/ 18 w 103"/>
                    <a:gd name="T39" fmla="*/ 29 h 76"/>
                    <a:gd name="T40" fmla="*/ 29 w 103"/>
                    <a:gd name="T41" fmla="*/ 40 h 76"/>
                    <a:gd name="T42" fmla="*/ 39 w 103"/>
                    <a:gd name="T43" fmla="*/ 53 h 76"/>
                    <a:gd name="T44" fmla="*/ 45 w 103"/>
                    <a:gd name="T45" fmla="*/ 61 h 76"/>
                    <a:gd name="T46" fmla="*/ 51 w 103"/>
                    <a:gd name="T47" fmla="*/ 65 h 76"/>
                    <a:gd name="T48" fmla="*/ 55 w 103"/>
                    <a:gd name="T49" fmla="*/ 67 h 76"/>
                    <a:gd name="T50" fmla="*/ 64 w 103"/>
                    <a:gd name="T51" fmla="*/ 71 h 76"/>
                    <a:gd name="T52" fmla="*/ 37 w 103"/>
                    <a:gd name="T53" fmla="*/ 71 h 76"/>
                    <a:gd name="T54" fmla="*/ 24 w 103"/>
                    <a:gd name="T55" fmla="*/ 48 h 76"/>
                    <a:gd name="T56" fmla="*/ 13 w 103"/>
                    <a:gd name="T57" fmla="*/ 27 h 76"/>
                    <a:gd name="T58" fmla="*/ 7 w 103"/>
                    <a:gd name="T59" fmla="*/ 14 h 76"/>
                    <a:gd name="T60" fmla="*/ 4 w 103"/>
                    <a:gd name="T61" fmla="*/ 7 h 76"/>
                    <a:gd name="T62" fmla="*/ 0 w 103"/>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6">
                      <a:moveTo>
                        <a:pt x="0" y="0"/>
                      </a:moveTo>
                      <a:lnTo>
                        <a:pt x="9" y="26"/>
                      </a:lnTo>
                      <a:lnTo>
                        <a:pt x="21" y="50"/>
                      </a:lnTo>
                      <a:lnTo>
                        <a:pt x="34" y="75"/>
                      </a:lnTo>
                      <a:lnTo>
                        <a:pt x="50" y="75"/>
                      </a:lnTo>
                      <a:lnTo>
                        <a:pt x="74" y="74"/>
                      </a:lnTo>
                      <a:lnTo>
                        <a:pt x="95" y="71"/>
                      </a:lnTo>
                      <a:lnTo>
                        <a:pt x="102" y="70"/>
                      </a:lnTo>
                      <a:lnTo>
                        <a:pt x="99" y="62"/>
                      </a:lnTo>
                      <a:lnTo>
                        <a:pt x="95" y="62"/>
                      </a:lnTo>
                      <a:lnTo>
                        <a:pt x="96" y="65"/>
                      </a:lnTo>
                      <a:lnTo>
                        <a:pt x="90" y="65"/>
                      </a:lnTo>
                      <a:lnTo>
                        <a:pt x="74" y="62"/>
                      </a:lnTo>
                      <a:lnTo>
                        <a:pt x="64" y="58"/>
                      </a:lnTo>
                      <a:lnTo>
                        <a:pt x="55" y="48"/>
                      </a:lnTo>
                      <a:lnTo>
                        <a:pt x="51" y="44"/>
                      </a:lnTo>
                      <a:lnTo>
                        <a:pt x="34" y="37"/>
                      </a:lnTo>
                      <a:lnTo>
                        <a:pt x="22" y="28"/>
                      </a:lnTo>
                      <a:lnTo>
                        <a:pt x="14" y="22"/>
                      </a:lnTo>
                      <a:lnTo>
                        <a:pt x="18" y="29"/>
                      </a:lnTo>
                      <a:lnTo>
                        <a:pt x="29" y="40"/>
                      </a:lnTo>
                      <a:lnTo>
                        <a:pt x="39" y="53"/>
                      </a:lnTo>
                      <a:lnTo>
                        <a:pt x="45" y="61"/>
                      </a:lnTo>
                      <a:lnTo>
                        <a:pt x="51" y="65"/>
                      </a:lnTo>
                      <a:lnTo>
                        <a:pt x="55" y="67"/>
                      </a:lnTo>
                      <a:lnTo>
                        <a:pt x="64" y="71"/>
                      </a:lnTo>
                      <a:lnTo>
                        <a:pt x="37" y="71"/>
                      </a:lnTo>
                      <a:lnTo>
                        <a:pt x="24" y="48"/>
                      </a:lnTo>
                      <a:lnTo>
                        <a:pt x="13" y="27"/>
                      </a:lnTo>
                      <a:lnTo>
                        <a:pt x="7" y="14"/>
                      </a:lnTo>
                      <a:lnTo>
                        <a:pt x="4" y="7"/>
                      </a:lnTo>
                      <a:lnTo>
                        <a:pt x="0"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15" name="Freeform 78"/>
                <p:cNvSpPr>
                  <a:spLocks noChangeAspect="1"/>
                </p:cNvSpPr>
                <p:nvPr/>
              </p:nvSpPr>
              <p:spPr bwMode="auto">
                <a:xfrm>
                  <a:off x="551" y="1993"/>
                  <a:ext cx="137" cy="166"/>
                </a:xfrm>
                <a:custGeom>
                  <a:avLst/>
                  <a:gdLst>
                    <a:gd name="T0" fmla="*/ 4 w 137"/>
                    <a:gd name="T1" fmla="*/ 7 h 166"/>
                    <a:gd name="T2" fmla="*/ 11 w 137"/>
                    <a:gd name="T3" fmla="*/ 29 h 166"/>
                    <a:gd name="T4" fmla="*/ 20 w 137"/>
                    <a:gd name="T5" fmla="*/ 54 h 166"/>
                    <a:gd name="T6" fmla="*/ 29 w 137"/>
                    <a:gd name="T7" fmla="*/ 74 h 166"/>
                    <a:gd name="T8" fmla="*/ 42 w 137"/>
                    <a:gd name="T9" fmla="*/ 100 h 166"/>
                    <a:gd name="T10" fmla="*/ 58 w 137"/>
                    <a:gd name="T11" fmla="*/ 123 h 166"/>
                    <a:gd name="T12" fmla="*/ 66 w 137"/>
                    <a:gd name="T13" fmla="*/ 96 h 166"/>
                    <a:gd name="T14" fmla="*/ 68 w 137"/>
                    <a:gd name="T15" fmla="*/ 97 h 166"/>
                    <a:gd name="T16" fmla="*/ 60 w 137"/>
                    <a:gd name="T17" fmla="*/ 123 h 166"/>
                    <a:gd name="T18" fmla="*/ 80 w 137"/>
                    <a:gd name="T19" fmla="*/ 123 h 166"/>
                    <a:gd name="T20" fmla="*/ 98 w 137"/>
                    <a:gd name="T21" fmla="*/ 121 h 166"/>
                    <a:gd name="T22" fmla="*/ 117 w 137"/>
                    <a:gd name="T23" fmla="*/ 119 h 166"/>
                    <a:gd name="T24" fmla="*/ 126 w 137"/>
                    <a:gd name="T25" fmla="*/ 117 h 166"/>
                    <a:gd name="T26" fmla="*/ 133 w 137"/>
                    <a:gd name="T27" fmla="*/ 93 h 166"/>
                    <a:gd name="T28" fmla="*/ 129 w 137"/>
                    <a:gd name="T29" fmla="*/ 85 h 166"/>
                    <a:gd name="T30" fmla="*/ 132 w 137"/>
                    <a:gd name="T31" fmla="*/ 86 h 166"/>
                    <a:gd name="T32" fmla="*/ 136 w 137"/>
                    <a:gd name="T33" fmla="*/ 93 h 166"/>
                    <a:gd name="T34" fmla="*/ 128 w 137"/>
                    <a:gd name="T35" fmla="*/ 118 h 166"/>
                    <a:gd name="T36" fmla="*/ 113 w 137"/>
                    <a:gd name="T37" fmla="*/ 123 h 166"/>
                    <a:gd name="T38" fmla="*/ 93 w 137"/>
                    <a:gd name="T39" fmla="*/ 126 h 166"/>
                    <a:gd name="T40" fmla="*/ 99 w 137"/>
                    <a:gd name="T41" fmla="*/ 149 h 166"/>
                    <a:gd name="T42" fmla="*/ 98 w 137"/>
                    <a:gd name="T43" fmla="*/ 152 h 166"/>
                    <a:gd name="T44" fmla="*/ 82 w 137"/>
                    <a:gd name="T45" fmla="*/ 158 h 166"/>
                    <a:gd name="T46" fmla="*/ 63 w 137"/>
                    <a:gd name="T47" fmla="*/ 163 h 166"/>
                    <a:gd name="T48" fmla="*/ 50 w 137"/>
                    <a:gd name="T49" fmla="*/ 165 h 166"/>
                    <a:gd name="T50" fmla="*/ 45 w 137"/>
                    <a:gd name="T51" fmla="*/ 165 h 166"/>
                    <a:gd name="T52" fmla="*/ 40 w 137"/>
                    <a:gd name="T53" fmla="*/ 164 h 166"/>
                    <a:gd name="T54" fmla="*/ 38 w 137"/>
                    <a:gd name="T55" fmla="*/ 161 h 166"/>
                    <a:gd name="T56" fmla="*/ 32 w 137"/>
                    <a:gd name="T57" fmla="*/ 142 h 166"/>
                    <a:gd name="T58" fmla="*/ 21 w 137"/>
                    <a:gd name="T59" fmla="*/ 111 h 166"/>
                    <a:gd name="T60" fmla="*/ 11 w 137"/>
                    <a:gd name="T61" fmla="*/ 72 h 166"/>
                    <a:gd name="T62" fmla="*/ 5 w 137"/>
                    <a:gd name="T63" fmla="*/ 39 h 166"/>
                    <a:gd name="T64" fmla="*/ 2 w 137"/>
                    <a:gd name="T65" fmla="*/ 21 h 166"/>
                    <a:gd name="T66" fmla="*/ 0 w 137"/>
                    <a:gd name="T67" fmla="*/ 0 h 166"/>
                    <a:gd name="T68" fmla="*/ 4 w 137"/>
                    <a:gd name="T69"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166">
                      <a:moveTo>
                        <a:pt x="4" y="7"/>
                      </a:moveTo>
                      <a:lnTo>
                        <a:pt x="11" y="29"/>
                      </a:lnTo>
                      <a:lnTo>
                        <a:pt x="20" y="54"/>
                      </a:lnTo>
                      <a:lnTo>
                        <a:pt x="29" y="74"/>
                      </a:lnTo>
                      <a:lnTo>
                        <a:pt x="42" y="100"/>
                      </a:lnTo>
                      <a:lnTo>
                        <a:pt x="58" y="123"/>
                      </a:lnTo>
                      <a:lnTo>
                        <a:pt x="66" y="96"/>
                      </a:lnTo>
                      <a:lnTo>
                        <a:pt x="68" y="97"/>
                      </a:lnTo>
                      <a:lnTo>
                        <a:pt x="60" y="123"/>
                      </a:lnTo>
                      <a:lnTo>
                        <a:pt x="80" y="123"/>
                      </a:lnTo>
                      <a:lnTo>
                        <a:pt x="98" y="121"/>
                      </a:lnTo>
                      <a:lnTo>
                        <a:pt x="117" y="119"/>
                      </a:lnTo>
                      <a:lnTo>
                        <a:pt x="126" y="117"/>
                      </a:lnTo>
                      <a:lnTo>
                        <a:pt x="133" y="93"/>
                      </a:lnTo>
                      <a:lnTo>
                        <a:pt x="129" y="85"/>
                      </a:lnTo>
                      <a:lnTo>
                        <a:pt x="132" y="86"/>
                      </a:lnTo>
                      <a:lnTo>
                        <a:pt x="136" y="93"/>
                      </a:lnTo>
                      <a:lnTo>
                        <a:pt x="128" y="118"/>
                      </a:lnTo>
                      <a:lnTo>
                        <a:pt x="113" y="123"/>
                      </a:lnTo>
                      <a:lnTo>
                        <a:pt x="93" y="126"/>
                      </a:lnTo>
                      <a:lnTo>
                        <a:pt x="99" y="149"/>
                      </a:lnTo>
                      <a:lnTo>
                        <a:pt x="98" y="152"/>
                      </a:lnTo>
                      <a:lnTo>
                        <a:pt x="82" y="158"/>
                      </a:lnTo>
                      <a:lnTo>
                        <a:pt x="63" y="163"/>
                      </a:lnTo>
                      <a:lnTo>
                        <a:pt x="50" y="165"/>
                      </a:lnTo>
                      <a:lnTo>
                        <a:pt x="45" y="165"/>
                      </a:lnTo>
                      <a:lnTo>
                        <a:pt x="40" y="164"/>
                      </a:lnTo>
                      <a:lnTo>
                        <a:pt x="38" y="161"/>
                      </a:lnTo>
                      <a:lnTo>
                        <a:pt x="32" y="142"/>
                      </a:lnTo>
                      <a:lnTo>
                        <a:pt x="21" y="111"/>
                      </a:lnTo>
                      <a:lnTo>
                        <a:pt x="11" y="72"/>
                      </a:lnTo>
                      <a:lnTo>
                        <a:pt x="5" y="39"/>
                      </a:lnTo>
                      <a:lnTo>
                        <a:pt x="2" y="21"/>
                      </a:lnTo>
                      <a:lnTo>
                        <a:pt x="0" y="0"/>
                      </a:lnTo>
                      <a:lnTo>
                        <a:pt x="4" y="7"/>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16" name="Line 79"/>
                <p:cNvSpPr>
                  <a:spLocks noChangeAspect="1" noChangeShapeType="1"/>
                </p:cNvSpPr>
                <p:nvPr/>
              </p:nvSpPr>
              <p:spPr bwMode="auto">
                <a:xfrm>
                  <a:off x="661" y="1897"/>
                  <a:ext cx="14" cy="3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217" name="Line 80"/>
                <p:cNvSpPr>
                  <a:spLocks noChangeAspect="1" noChangeShapeType="1"/>
                </p:cNvSpPr>
                <p:nvPr/>
              </p:nvSpPr>
              <p:spPr bwMode="auto">
                <a:xfrm>
                  <a:off x="663" y="1907"/>
                  <a:ext cx="10" cy="3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218" name="Line 81"/>
                <p:cNvSpPr>
                  <a:spLocks noChangeAspect="1" noChangeShapeType="1"/>
                </p:cNvSpPr>
                <p:nvPr/>
              </p:nvSpPr>
              <p:spPr bwMode="auto">
                <a:xfrm>
                  <a:off x="663" y="1916"/>
                  <a:ext cx="9" cy="3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219" name="Line 82"/>
                <p:cNvSpPr>
                  <a:spLocks noChangeAspect="1" noChangeShapeType="1"/>
                </p:cNvSpPr>
                <p:nvPr/>
              </p:nvSpPr>
              <p:spPr bwMode="auto">
                <a:xfrm>
                  <a:off x="662" y="1929"/>
                  <a:ext cx="6" cy="3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220" name="Line 83"/>
                <p:cNvSpPr>
                  <a:spLocks noChangeAspect="1" noChangeShapeType="1"/>
                </p:cNvSpPr>
                <p:nvPr/>
              </p:nvSpPr>
              <p:spPr bwMode="auto">
                <a:xfrm>
                  <a:off x="661" y="1946"/>
                  <a:ext cx="2" cy="2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221" name="Freeform 84"/>
                <p:cNvSpPr>
                  <a:spLocks noChangeAspect="1"/>
                </p:cNvSpPr>
                <p:nvPr/>
              </p:nvSpPr>
              <p:spPr bwMode="auto">
                <a:xfrm>
                  <a:off x="772" y="1917"/>
                  <a:ext cx="33" cy="143"/>
                </a:xfrm>
                <a:custGeom>
                  <a:avLst/>
                  <a:gdLst>
                    <a:gd name="T0" fmla="*/ 0 w 33"/>
                    <a:gd name="T1" fmla="*/ 0 h 143"/>
                    <a:gd name="T2" fmla="*/ 8 w 33"/>
                    <a:gd name="T3" fmla="*/ 6 h 143"/>
                    <a:gd name="T4" fmla="*/ 16 w 33"/>
                    <a:gd name="T5" fmla="*/ 17 h 143"/>
                    <a:gd name="T6" fmla="*/ 22 w 33"/>
                    <a:gd name="T7" fmla="*/ 29 h 143"/>
                    <a:gd name="T8" fmla="*/ 28 w 33"/>
                    <a:gd name="T9" fmla="*/ 48 h 143"/>
                    <a:gd name="T10" fmla="*/ 29 w 33"/>
                    <a:gd name="T11" fmla="*/ 65 h 143"/>
                    <a:gd name="T12" fmla="*/ 28 w 33"/>
                    <a:gd name="T13" fmla="*/ 85 h 143"/>
                    <a:gd name="T14" fmla="*/ 24 w 33"/>
                    <a:gd name="T15" fmla="*/ 103 h 143"/>
                    <a:gd name="T16" fmla="*/ 8 w 33"/>
                    <a:gd name="T17" fmla="*/ 142 h 143"/>
                    <a:gd name="T18" fmla="*/ 25 w 33"/>
                    <a:gd name="T19" fmla="*/ 100 h 143"/>
                    <a:gd name="T20" fmla="*/ 30 w 33"/>
                    <a:gd name="T21" fmla="*/ 81 h 143"/>
                    <a:gd name="T22" fmla="*/ 32 w 33"/>
                    <a:gd name="T23" fmla="*/ 64 h 143"/>
                    <a:gd name="T24" fmla="*/ 32 w 33"/>
                    <a:gd name="T25" fmla="*/ 48 h 143"/>
                    <a:gd name="T26" fmla="*/ 27 w 33"/>
                    <a:gd name="T27" fmla="*/ 31 h 143"/>
                    <a:gd name="T28" fmla="*/ 24 w 33"/>
                    <a:gd name="T29" fmla="*/ 24 h 143"/>
                    <a:gd name="T30" fmla="*/ 20 w 33"/>
                    <a:gd name="T31" fmla="*/ 15 h 143"/>
                    <a:gd name="T32" fmla="*/ 15 w 33"/>
                    <a:gd name="T33" fmla="*/ 8 h 143"/>
                    <a:gd name="T34" fmla="*/ 8 w 33"/>
                    <a:gd name="T35" fmla="*/ 3 h 143"/>
                    <a:gd name="T36" fmla="*/ 0 w 33"/>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143">
                      <a:moveTo>
                        <a:pt x="0" y="0"/>
                      </a:moveTo>
                      <a:lnTo>
                        <a:pt x="8" y="6"/>
                      </a:lnTo>
                      <a:lnTo>
                        <a:pt x="16" y="17"/>
                      </a:lnTo>
                      <a:lnTo>
                        <a:pt x="22" y="29"/>
                      </a:lnTo>
                      <a:lnTo>
                        <a:pt x="28" y="48"/>
                      </a:lnTo>
                      <a:lnTo>
                        <a:pt x="29" y="65"/>
                      </a:lnTo>
                      <a:lnTo>
                        <a:pt x="28" y="85"/>
                      </a:lnTo>
                      <a:lnTo>
                        <a:pt x="24" y="103"/>
                      </a:lnTo>
                      <a:lnTo>
                        <a:pt x="8" y="142"/>
                      </a:lnTo>
                      <a:lnTo>
                        <a:pt x="25" y="100"/>
                      </a:lnTo>
                      <a:lnTo>
                        <a:pt x="30" y="81"/>
                      </a:lnTo>
                      <a:lnTo>
                        <a:pt x="32" y="64"/>
                      </a:lnTo>
                      <a:lnTo>
                        <a:pt x="32" y="48"/>
                      </a:lnTo>
                      <a:lnTo>
                        <a:pt x="27" y="31"/>
                      </a:lnTo>
                      <a:lnTo>
                        <a:pt x="24" y="24"/>
                      </a:lnTo>
                      <a:lnTo>
                        <a:pt x="20" y="15"/>
                      </a:lnTo>
                      <a:lnTo>
                        <a:pt x="15" y="8"/>
                      </a:lnTo>
                      <a:lnTo>
                        <a:pt x="8" y="3"/>
                      </a:lnTo>
                      <a:lnTo>
                        <a:pt x="0"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22" name="Freeform 85"/>
                <p:cNvSpPr>
                  <a:spLocks noChangeAspect="1"/>
                </p:cNvSpPr>
                <p:nvPr/>
              </p:nvSpPr>
              <p:spPr bwMode="auto">
                <a:xfrm>
                  <a:off x="653" y="2108"/>
                  <a:ext cx="59" cy="40"/>
                </a:xfrm>
                <a:custGeom>
                  <a:avLst/>
                  <a:gdLst>
                    <a:gd name="T0" fmla="*/ 6 w 59"/>
                    <a:gd name="T1" fmla="*/ 1 h 40"/>
                    <a:gd name="T2" fmla="*/ 9 w 59"/>
                    <a:gd name="T3" fmla="*/ 8 h 40"/>
                    <a:gd name="T4" fmla="*/ 13 w 59"/>
                    <a:gd name="T5" fmla="*/ 11 h 40"/>
                    <a:gd name="T6" fmla="*/ 17 w 59"/>
                    <a:gd name="T7" fmla="*/ 14 h 40"/>
                    <a:gd name="T8" fmla="*/ 21 w 59"/>
                    <a:gd name="T9" fmla="*/ 14 h 40"/>
                    <a:gd name="T10" fmla="*/ 29 w 59"/>
                    <a:gd name="T11" fmla="*/ 13 h 40"/>
                    <a:gd name="T12" fmla="*/ 40 w 59"/>
                    <a:gd name="T13" fmla="*/ 11 h 40"/>
                    <a:gd name="T14" fmla="*/ 42 w 59"/>
                    <a:gd name="T15" fmla="*/ 12 h 40"/>
                    <a:gd name="T16" fmla="*/ 44 w 59"/>
                    <a:gd name="T17" fmla="*/ 16 h 40"/>
                    <a:gd name="T18" fmla="*/ 44 w 59"/>
                    <a:gd name="T19" fmla="*/ 18 h 40"/>
                    <a:gd name="T20" fmla="*/ 40 w 59"/>
                    <a:gd name="T21" fmla="*/ 28 h 40"/>
                    <a:gd name="T22" fmla="*/ 36 w 59"/>
                    <a:gd name="T23" fmla="*/ 32 h 40"/>
                    <a:gd name="T24" fmla="*/ 44 w 59"/>
                    <a:gd name="T25" fmla="*/ 32 h 40"/>
                    <a:gd name="T26" fmla="*/ 51 w 59"/>
                    <a:gd name="T27" fmla="*/ 31 h 40"/>
                    <a:gd name="T28" fmla="*/ 54 w 59"/>
                    <a:gd name="T29" fmla="*/ 28 h 40"/>
                    <a:gd name="T30" fmla="*/ 58 w 59"/>
                    <a:gd name="T31" fmla="*/ 26 h 40"/>
                    <a:gd name="T32" fmla="*/ 56 w 59"/>
                    <a:gd name="T33" fmla="*/ 30 h 40"/>
                    <a:gd name="T34" fmla="*/ 54 w 59"/>
                    <a:gd name="T35" fmla="*/ 32 h 40"/>
                    <a:gd name="T36" fmla="*/ 54 w 59"/>
                    <a:gd name="T37" fmla="*/ 35 h 40"/>
                    <a:gd name="T38" fmla="*/ 52 w 59"/>
                    <a:gd name="T39" fmla="*/ 38 h 40"/>
                    <a:gd name="T40" fmla="*/ 47 w 59"/>
                    <a:gd name="T41" fmla="*/ 38 h 40"/>
                    <a:gd name="T42" fmla="*/ 40 w 59"/>
                    <a:gd name="T43" fmla="*/ 39 h 40"/>
                    <a:gd name="T44" fmla="*/ 35 w 59"/>
                    <a:gd name="T45" fmla="*/ 39 h 40"/>
                    <a:gd name="T46" fmla="*/ 32 w 59"/>
                    <a:gd name="T47" fmla="*/ 38 h 40"/>
                    <a:gd name="T48" fmla="*/ 27 w 59"/>
                    <a:gd name="T49" fmla="*/ 32 h 40"/>
                    <a:gd name="T50" fmla="*/ 27 w 59"/>
                    <a:gd name="T51" fmla="*/ 30 h 40"/>
                    <a:gd name="T52" fmla="*/ 31 w 59"/>
                    <a:gd name="T53" fmla="*/ 26 h 40"/>
                    <a:gd name="T54" fmla="*/ 27 w 59"/>
                    <a:gd name="T55" fmla="*/ 31 h 40"/>
                    <a:gd name="T56" fmla="*/ 29 w 59"/>
                    <a:gd name="T57" fmla="*/ 32 h 40"/>
                    <a:gd name="T58" fmla="*/ 32 w 59"/>
                    <a:gd name="T59" fmla="*/ 36 h 40"/>
                    <a:gd name="T60" fmla="*/ 33 w 59"/>
                    <a:gd name="T61" fmla="*/ 36 h 40"/>
                    <a:gd name="T62" fmla="*/ 36 w 59"/>
                    <a:gd name="T63" fmla="*/ 32 h 40"/>
                    <a:gd name="T64" fmla="*/ 40 w 59"/>
                    <a:gd name="T65" fmla="*/ 27 h 40"/>
                    <a:gd name="T66" fmla="*/ 42 w 59"/>
                    <a:gd name="T67" fmla="*/ 21 h 40"/>
                    <a:gd name="T68" fmla="*/ 42 w 59"/>
                    <a:gd name="T69" fmla="*/ 17 h 40"/>
                    <a:gd name="T70" fmla="*/ 42 w 59"/>
                    <a:gd name="T71" fmla="*/ 14 h 40"/>
                    <a:gd name="T72" fmla="*/ 40 w 59"/>
                    <a:gd name="T73" fmla="*/ 12 h 40"/>
                    <a:gd name="T74" fmla="*/ 38 w 59"/>
                    <a:gd name="T75" fmla="*/ 12 h 40"/>
                    <a:gd name="T76" fmla="*/ 36 w 59"/>
                    <a:gd name="T77" fmla="*/ 17 h 40"/>
                    <a:gd name="T78" fmla="*/ 35 w 59"/>
                    <a:gd name="T79" fmla="*/ 18 h 40"/>
                    <a:gd name="T80" fmla="*/ 23 w 59"/>
                    <a:gd name="T81" fmla="*/ 21 h 40"/>
                    <a:gd name="T82" fmla="*/ 20 w 59"/>
                    <a:gd name="T83" fmla="*/ 22 h 40"/>
                    <a:gd name="T84" fmla="*/ 15 w 59"/>
                    <a:gd name="T85" fmla="*/ 21 h 40"/>
                    <a:gd name="T86" fmla="*/ 10 w 59"/>
                    <a:gd name="T87" fmla="*/ 19 h 40"/>
                    <a:gd name="T88" fmla="*/ 5 w 59"/>
                    <a:gd name="T89" fmla="*/ 16 h 40"/>
                    <a:gd name="T90" fmla="*/ 2 w 59"/>
                    <a:gd name="T91" fmla="*/ 11 h 40"/>
                    <a:gd name="T92" fmla="*/ 0 w 59"/>
                    <a:gd name="T93" fmla="*/ 8 h 40"/>
                    <a:gd name="T94" fmla="*/ 0 w 59"/>
                    <a:gd name="T95" fmla="*/ 3 h 40"/>
                    <a:gd name="T96" fmla="*/ 1 w 59"/>
                    <a:gd name="T97" fmla="*/ 1 h 40"/>
                    <a:gd name="T98" fmla="*/ 4 w 59"/>
                    <a:gd name="T99" fmla="*/ 0 h 40"/>
                    <a:gd name="T100" fmla="*/ 6 w 59"/>
                    <a:gd name="T10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 h="40">
                      <a:moveTo>
                        <a:pt x="6" y="1"/>
                      </a:moveTo>
                      <a:lnTo>
                        <a:pt x="9" y="8"/>
                      </a:lnTo>
                      <a:lnTo>
                        <a:pt x="13" y="11"/>
                      </a:lnTo>
                      <a:lnTo>
                        <a:pt x="17" y="14"/>
                      </a:lnTo>
                      <a:lnTo>
                        <a:pt x="21" y="14"/>
                      </a:lnTo>
                      <a:lnTo>
                        <a:pt x="29" y="13"/>
                      </a:lnTo>
                      <a:lnTo>
                        <a:pt x="40" y="11"/>
                      </a:lnTo>
                      <a:lnTo>
                        <a:pt x="42" y="12"/>
                      </a:lnTo>
                      <a:lnTo>
                        <a:pt x="44" y="16"/>
                      </a:lnTo>
                      <a:lnTo>
                        <a:pt x="44" y="18"/>
                      </a:lnTo>
                      <a:lnTo>
                        <a:pt x="40" y="28"/>
                      </a:lnTo>
                      <a:lnTo>
                        <a:pt x="36" y="32"/>
                      </a:lnTo>
                      <a:lnTo>
                        <a:pt x="44" y="32"/>
                      </a:lnTo>
                      <a:lnTo>
                        <a:pt x="51" y="31"/>
                      </a:lnTo>
                      <a:lnTo>
                        <a:pt x="54" y="28"/>
                      </a:lnTo>
                      <a:lnTo>
                        <a:pt x="58" y="26"/>
                      </a:lnTo>
                      <a:lnTo>
                        <a:pt x="56" y="30"/>
                      </a:lnTo>
                      <a:lnTo>
                        <a:pt x="54" y="32"/>
                      </a:lnTo>
                      <a:lnTo>
                        <a:pt x="54" y="35"/>
                      </a:lnTo>
                      <a:lnTo>
                        <a:pt x="52" y="38"/>
                      </a:lnTo>
                      <a:lnTo>
                        <a:pt x="47" y="38"/>
                      </a:lnTo>
                      <a:lnTo>
                        <a:pt x="40" y="39"/>
                      </a:lnTo>
                      <a:lnTo>
                        <a:pt x="35" y="39"/>
                      </a:lnTo>
                      <a:lnTo>
                        <a:pt x="32" y="38"/>
                      </a:lnTo>
                      <a:lnTo>
                        <a:pt x="27" y="32"/>
                      </a:lnTo>
                      <a:lnTo>
                        <a:pt x="27" y="30"/>
                      </a:lnTo>
                      <a:lnTo>
                        <a:pt x="31" y="26"/>
                      </a:lnTo>
                      <a:lnTo>
                        <a:pt x="27" y="31"/>
                      </a:lnTo>
                      <a:lnTo>
                        <a:pt x="29" y="32"/>
                      </a:lnTo>
                      <a:lnTo>
                        <a:pt x="32" y="36"/>
                      </a:lnTo>
                      <a:lnTo>
                        <a:pt x="33" y="36"/>
                      </a:lnTo>
                      <a:lnTo>
                        <a:pt x="36" y="32"/>
                      </a:lnTo>
                      <a:lnTo>
                        <a:pt x="40" y="27"/>
                      </a:lnTo>
                      <a:lnTo>
                        <a:pt x="42" y="21"/>
                      </a:lnTo>
                      <a:lnTo>
                        <a:pt x="42" y="17"/>
                      </a:lnTo>
                      <a:lnTo>
                        <a:pt x="42" y="14"/>
                      </a:lnTo>
                      <a:lnTo>
                        <a:pt x="40" y="12"/>
                      </a:lnTo>
                      <a:lnTo>
                        <a:pt x="38" y="12"/>
                      </a:lnTo>
                      <a:lnTo>
                        <a:pt x="36" y="17"/>
                      </a:lnTo>
                      <a:lnTo>
                        <a:pt x="35" y="18"/>
                      </a:lnTo>
                      <a:lnTo>
                        <a:pt x="23" y="21"/>
                      </a:lnTo>
                      <a:lnTo>
                        <a:pt x="20" y="22"/>
                      </a:lnTo>
                      <a:lnTo>
                        <a:pt x="15" y="21"/>
                      </a:lnTo>
                      <a:lnTo>
                        <a:pt x="10" y="19"/>
                      </a:lnTo>
                      <a:lnTo>
                        <a:pt x="5" y="16"/>
                      </a:lnTo>
                      <a:lnTo>
                        <a:pt x="2" y="11"/>
                      </a:lnTo>
                      <a:lnTo>
                        <a:pt x="0" y="8"/>
                      </a:lnTo>
                      <a:lnTo>
                        <a:pt x="0" y="3"/>
                      </a:lnTo>
                      <a:lnTo>
                        <a:pt x="1" y="1"/>
                      </a:lnTo>
                      <a:lnTo>
                        <a:pt x="4" y="0"/>
                      </a:lnTo>
                      <a:lnTo>
                        <a:pt x="6" y="1"/>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23" name="Freeform 86"/>
                <p:cNvSpPr>
                  <a:spLocks noChangeAspect="1"/>
                </p:cNvSpPr>
                <p:nvPr/>
              </p:nvSpPr>
              <p:spPr bwMode="auto">
                <a:xfrm>
                  <a:off x="699" y="2134"/>
                  <a:ext cx="32" cy="29"/>
                </a:xfrm>
                <a:custGeom>
                  <a:avLst/>
                  <a:gdLst>
                    <a:gd name="T0" fmla="*/ 4 w 32"/>
                    <a:gd name="T1" fmla="*/ 14 h 29"/>
                    <a:gd name="T2" fmla="*/ 0 w 32"/>
                    <a:gd name="T3" fmla="*/ 20 h 29"/>
                    <a:gd name="T4" fmla="*/ 0 w 32"/>
                    <a:gd name="T5" fmla="*/ 22 h 29"/>
                    <a:gd name="T6" fmla="*/ 4 w 32"/>
                    <a:gd name="T7" fmla="*/ 27 h 29"/>
                    <a:gd name="T8" fmla="*/ 10 w 32"/>
                    <a:gd name="T9" fmla="*/ 28 h 29"/>
                    <a:gd name="T10" fmla="*/ 17 w 32"/>
                    <a:gd name="T11" fmla="*/ 27 h 29"/>
                    <a:gd name="T12" fmla="*/ 25 w 32"/>
                    <a:gd name="T13" fmla="*/ 26 h 29"/>
                    <a:gd name="T14" fmla="*/ 27 w 32"/>
                    <a:gd name="T15" fmla="*/ 25 h 29"/>
                    <a:gd name="T16" fmla="*/ 29 w 32"/>
                    <a:gd name="T17" fmla="*/ 20 h 29"/>
                    <a:gd name="T18" fmla="*/ 31 w 32"/>
                    <a:gd name="T19" fmla="*/ 16 h 29"/>
                    <a:gd name="T20" fmla="*/ 25 w 32"/>
                    <a:gd name="T21" fmla="*/ 18 h 29"/>
                    <a:gd name="T22" fmla="*/ 20 w 32"/>
                    <a:gd name="T23" fmla="*/ 20 h 29"/>
                    <a:gd name="T24" fmla="*/ 14 w 32"/>
                    <a:gd name="T25" fmla="*/ 21 h 29"/>
                    <a:gd name="T26" fmla="*/ 10 w 32"/>
                    <a:gd name="T27" fmla="*/ 20 h 29"/>
                    <a:gd name="T28" fmla="*/ 14 w 32"/>
                    <a:gd name="T29" fmla="*/ 15 h 29"/>
                    <a:gd name="T30" fmla="*/ 17 w 32"/>
                    <a:gd name="T31" fmla="*/ 10 h 29"/>
                    <a:gd name="T32" fmla="*/ 17 w 32"/>
                    <a:gd name="T33" fmla="*/ 6 h 29"/>
                    <a:gd name="T34" fmla="*/ 17 w 32"/>
                    <a:gd name="T35" fmla="*/ 4 h 29"/>
                    <a:gd name="T36" fmla="*/ 13 w 32"/>
                    <a:gd name="T37" fmla="*/ 0 h 29"/>
                    <a:gd name="T38" fmla="*/ 10 w 32"/>
                    <a:gd name="T39" fmla="*/ 1 h 29"/>
                    <a:gd name="T40" fmla="*/ 9 w 32"/>
                    <a:gd name="T41" fmla="*/ 6 h 29"/>
                    <a:gd name="T42" fmla="*/ 12 w 32"/>
                    <a:gd name="T43" fmla="*/ 1 h 29"/>
                    <a:gd name="T44" fmla="*/ 16 w 32"/>
                    <a:gd name="T45" fmla="*/ 4 h 29"/>
                    <a:gd name="T46" fmla="*/ 16 w 32"/>
                    <a:gd name="T47" fmla="*/ 6 h 29"/>
                    <a:gd name="T48" fmla="*/ 15 w 32"/>
                    <a:gd name="T49" fmla="*/ 10 h 29"/>
                    <a:gd name="T50" fmla="*/ 12 w 32"/>
                    <a:gd name="T51" fmla="*/ 14 h 29"/>
                    <a:gd name="T52" fmla="*/ 9 w 32"/>
                    <a:gd name="T53" fmla="*/ 20 h 29"/>
                    <a:gd name="T54" fmla="*/ 6 w 32"/>
                    <a:gd name="T55" fmla="*/ 25 h 29"/>
                    <a:gd name="T56" fmla="*/ 4 w 32"/>
                    <a:gd name="T57" fmla="*/ 26 h 29"/>
                    <a:gd name="T58" fmla="*/ 2 w 32"/>
                    <a:gd name="T59" fmla="*/ 22 h 29"/>
                    <a:gd name="T60" fmla="*/ 1 w 32"/>
                    <a:gd name="T61" fmla="*/ 20 h 29"/>
                    <a:gd name="T62" fmla="*/ 4 w 32"/>
                    <a:gd name="T6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4" y="14"/>
                      </a:moveTo>
                      <a:lnTo>
                        <a:pt x="0" y="20"/>
                      </a:lnTo>
                      <a:lnTo>
                        <a:pt x="0" y="22"/>
                      </a:lnTo>
                      <a:lnTo>
                        <a:pt x="4" y="27"/>
                      </a:lnTo>
                      <a:lnTo>
                        <a:pt x="10" y="28"/>
                      </a:lnTo>
                      <a:lnTo>
                        <a:pt x="17" y="27"/>
                      </a:lnTo>
                      <a:lnTo>
                        <a:pt x="25" y="26"/>
                      </a:lnTo>
                      <a:lnTo>
                        <a:pt x="27" y="25"/>
                      </a:lnTo>
                      <a:lnTo>
                        <a:pt x="29" y="20"/>
                      </a:lnTo>
                      <a:lnTo>
                        <a:pt x="31" y="16"/>
                      </a:lnTo>
                      <a:lnTo>
                        <a:pt x="25" y="18"/>
                      </a:lnTo>
                      <a:lnTo>
                        <a:pt x="20" y="20"/>
                      </a:lnTo>
                      <a:lnTo>
                        <a:pt x="14" y="21"/>
                      </a:lnTo>
                      <a:lnTo>
                        <a:pt x="10" y="20"/>
                      </a:lnTo>
                      <a:lnTo>
                        <a:pt x="14" y="15"/>
                      </a:lnTo>
                      <a:lnTo>
                        <a:pt x="17" y="10"/>
                      </a:lnTo>
                      <a:lnTo>
                        <a:pt x="17" y="6"/>
                      </a:lnTo>
                      <a:lnTo>
                        <a:pt x="17" y="4"/>
                      </a:lnTo>
                      <a:lnTo>
                        <a:pt x="13" y="0"/>
                      </a:lnTo>
                      <a:lnTo>
                        <a:pt x="10" y="1"/>
                      </a:lnTo>
                      <a:lnTo>
                        <a:pt x="9" y="6"/>
                      </a:lnTo>
                      <a:lnTo>
                        <a:pt x="12" y="1"/>
                      </a:lnTo>
                      <a:lnTo>
                        <a:pt x="16" y="4"/>
                      </a:lnTo>
                      <a:lnTo>
                        <a:pt x="16" y="6"/>
                      </a:lnTo>
                      <a:lnTo>
                        <a:pt x="15" y="10"/>
                      </a:lnTo>
                      <a:lnTo>
                        <a:pt x="12" y="14"/>
                      </a:lnTo>
                      <a:lnTo>
                        <a:pt x="9" y="20"/>
                      </a:lnTo>
                      <a:lnTo>
                        <a:pt x="6" y="25"/>
                      </a:lnTo>
                      <a:lnTo>
                        <a:pt x="4" y="26"/>
                      </a:lnTo>
                      <a:lnTo>
                        <a:pt x="2" y="22"/>
                      </a:lnTo>
                      <a:lnTo>
                        <a:pt x="1" y="20"/>
                      </a:lnTo>
                      <a:lnTo>
                        <a:pt x="4"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24" name="Freeform 87"/>
                <p:cNvSpPr>
                  <a:spLocks noChangeAspect="1"/>
                </p:cNvSpPr>
                <p:nvPr/>
              </p:nvSpPr>
              <p:spPr bwMode="auto">
                <a:xfrm>
                  <a:off x="716" y="2150"/>
                  <a:ext cx="33" cy="29"/>
                </a:xfrm>
                <a:custGeom>
                  <a:avLst/>
                  <a:gdLst>
                    <a:gd name="T0" fmla="*/ 5 w 33"/>
                    <a:gd name="T1" fmla="*/ 13 h 29"/>
                    <a:gd name="T2" fmla="*/ 0 w 33"/>
                    <a:gd name="T3" fmla="*/ 19 h 29"/>
                    <a:gd name="T4" fmla="*/ 1 w 33"/>
                    <a:gd name="T5" fmla="*/ 22 h 29"/>
                    <a:gd name="T6" fmla="*/ 5 w 33"/>
                    <a:gd name="T7" fmla="*/ 27 h 29"/>
                    <a:gd name="T8" fmla="*/ 11 w 33"/>
                    <a:gd name="T9" fmla="*/ 28 h 29"/>
                    <a:gd name="T10" fmla="*/ 18 w 33"/>
                    <a:gd name="T11" fmla="*/ 27 h 29"/>
                    <a:gd name="T12" fmla="*/ 26 w 33"/>
                    <a:gd name="T13" fmla="*/ 25 h 29"/>
                    <a:gd name="T14" fmla="*/ 27 w 33"/>
                    <a:gd name="T15" fmla="*/ 25 h 29"/>
                    <a:gd name="T16" fmla="*/ 30 w 33"/>
                    <a:gd name="T17" fmla="*/ 21 h 29"/>
                    <a:gd name="T18" fmla="*/ 32 w 33"/>
                    <a:gd name="T19" fmla="*/ 16 h 29"/>
                    <a:gd name="T20" fmla="*/ 27 w 33"/>
                    <a:gd name="T21" fmla="*/ 19 h 29"/>
                    <a:gd name="T22" fmla="*/ 21 w 33"/>
                    <a:gd name="T23" fmla="*/ 20 h 29"/>
                    <a:gd name="T24" fmla="*/ 15 w 33"/>
                    <a:gd name="T25" fmla="*/ 21 h 29"/>
                    <a:gd name="T26" fmla="*/ 12 w 33"/>
                    <a:gd name="T27" fmla="*/ 20 h 29"/>
                    <a:gd name="T28" fmla="*/ 15 w 33"/>
                    <a:gd name="T29" fmla="*/ 15 h 29"/>
                    <a:gd name="T30" fmla="*/ 18 w 33"/>
                    <a:gd name="T31" fmla="*/ 10 h 29"/>
                    <a:gd name="T32" fmla="*/ 18 w 33"/>
                    <a:gd name="T33" fmla="*/ 6 h 29"/>
                    <a:gd name="T34" fmla="*/ 18 w 33"/>
                    <a:gd name="T35" fmla="*/ 4 h 29"/>
                    <a:gd name="T36" fmla="*/ 14 w 33"/>
                    <a:gd name="T37" fmla="*/ 0 h 29"/>
                    <a:gd name="T38" fmla="*/ 12 w 33"/>
                    <a:gd name="T39" fmla="*/ 1 h 29"/>
                    <a:gd name="T40" fmla="*/ 10 w 33"/>
                    <a:gd name="T41" fmla="*/ 7 h 29"/>
                    <a:gd name="T42" fmla="*/ 13 w 33"/>
                    <a:gd name="T43" fmla="*/ 2 h 29"/>
                    <a:gd name="T44" fmla="*/ 16 w 33"/>
                    <a:gd name="T45" fmla="*/ 4 h 29"/>
                    <a:gd name="T46" fmla="*/ 17 w 33"/>
                    <a:gd name="T47" fmla="*/ 5 h 29"/>
                    <a:gd name="T48" fmla="*/ 16 w 33"/>
                    <a:gd name="T49" fmla="*/ 10 h 29"/>
                    <a:gd name="T50" fmla="*/ 14 w 33"/>
                    <a:gd name="T51" fmla="*/ 15 h 29"/>
                    <a:gd name="T52" fmla="*/ 10 w 33"/>
                    <a:gd name="T53" fmla="*/ 20 h 29"/>
                    <a:gd name="T54" fmla="*/ 6 w 33"/>
                    <a:gd name="T55" fmla="*/ 25 h 29"/>
                    <a:gd name="T56" fmla="*/ 5 w 33"/>
                    <a:gd name="T57" fmla="*/ 25 h 29"/>
                    <a:gd name="T58" fmla="*/ 3 w 33"/>
                    <a:gd name="T59" fmla="*/ 22 h 29"/>
                    <a:gd name="T60" fmla="*/ 1 w 33"/>
                    <a:gd name="T61" fmla="*/ 19 h 29"/>
                    <a:gd name="T62" fmla="*/ 5 w 33"/>
                    <a:gd name="T6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9">
                      <a:moveTo>
                        <a:pt x="5" y="13"/>
                      </a:moveTo>
                      <a:lnTo>
                        <a:pt x="0" y="19"/>
                      </a:lnTo>
                      <a:lnTo>
                        <a:pt x="1" y="22"/>
                      </a:lnTo>
                      <a:lnTo>
                        <a:pt x="5" y="27"/>
                      </a:lnTo>
                      <a:lnTo>
                        <a:pt x="11" y="28"/>
                      </a:lnTo>
                      <a:lnTo>
                        <a:pt x="18" y="27"/>
                      </a:lnTo>
                      <a:lnTo>
                        <a:pt x="26" y="25"/>
                      </a:lnTo>
                      <a:lnTo>
                        <a:pt x="27" y="25"/>
                      </a:lnTo>
                      <a:lnTo>
                        <a:pt x="30" y="21"/>
                      </a:lnTo>
                      <a:lnTo>
                        <a:pt x="32" y="16"/>
                      </a:lnTo>
                      <a:lnTo>
                        <a:pt x="27" y="19"/>
                      </a:lnTo>
                      <a:lnTo>
                        <a:pt x="21" y="20"/>
                      </a:lnTo>
                      <a:lnTo>
                        <a:pt x="15" y="21"/>
                      </a:lnTo>
                      <a:lnTo>
                        <a:pt x="12" y="20"/>
                      </a:lnTo>
                      <a:lnTo>
                        <a:pt x="15" y="15"/>
                      </a:lnTo>
                      <a:lnTo>
                        <a:pt x="18" y="10"/>
                      </a:lnTo>
                      <a:lnTo>
                        <a:pt x="18" y="6"/>
                      </a:lnTo>
                      <a:lnTo>
                        <a:pt x="18" y="4"/>
                      </a:lnTo>
                      <a:lnTo>
                        <a:pt x="14" y="0"/>
                      </a:lnTo>
                      <a:lnTo>
                        <a:pt x="12" y="1"/>
                      </a:lnTo>
                      <a:lnTo>
                        <a:pt x="10" y="7"/>
                      </a:lnTo>
                      <a:lnTo>
                        <a:pt x="13" y="2"/>
                      </a:lnTo>
                      <a:lnTo>
                        <a:pt x="16" y="4"/>
                      </a:lnTo>
                      <a:lnTo>
                        <a:pt x="17" y="5"/>
                      </a:lnTo>
                      <a:lnTo>
                        <a:pt x="16" y="10"/>
                      </a:lnTo>
                      <a:lnTo>
                        <a:pt x="14" y="15"/>
                      </a:lnTo>
                      <a:lnTo>
                        <a:pt x="10" y="20"/>
                      </a:lnTo>
                      <a:lnTo>
                        <a:pt x="6" y="25"/>
                      </a:lnTo>
                      <a:lnTo>
                        <a:pt x="5" y="25"/>
                      </a:lnTo>
                      <a:lnTo>
                        <a:pt x="3" y="22"/>
                      </a:lnTo>
                      <a:lnTo>
                        <a:pt x="1" y="19"/>
                      </a:lnTo>
                      <a:lnTo>
                        <a:pt x="5"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25" name="Freeform 88"/>
                <p:cNvSpPr>
                  <a:spLocks noChangeAspect="1"/>
                </p:cNvSpPr>
                <p:nvPr/>
              </p:nvSpPr>
              <p:spPr bwMode="auto">
                <a:xfrm>
                  <a:off x="735" y="2166"/>
                  <a:ext cx="32" cy="29"/>
                </a:xfrm>
                <a:custGeom>
                  <a:avLst/>
                  <a:gdLst>
                    <a:gd name="T0" fmla="*/ 4 w 32"/>
                    <a:gd name="T1" fmla="*/ 14 h 29"/>
                    <a:gd name="T2" fmla="*/ 0 w 32"/>
                    <a:gd name="T3" fmla="*/ 20 h 29"/>
                    <a:gd name="T4" fmla="*/ 0 w 32"/>
                    <a:gd name="T5" fmla="*/ 22 h 29"/>
                    <a:gd name="T6" fmla="*/ 4 w 32"/>
                    <a:gd name="T7" fmla="*/ 27 h 29"/>
                    <a:gd name="T8" fmla="*/ 11 w 32"/>
                    <a:gd name="T9" fmla="*/ 28 h 29"/>
                    <a:gd name="T10" fmla="*/ 16 w 32"/>
                    <a:gd name="T11" fmla="*/ 28 h 29"/>
                    <a:gd name="T12" fmla="*/ 25 w 32"/>
                    <a:gd name="T13" fmla="*/ 26 h 29"/>
                    <a:gd name="T14" fmla="*/ 27 w 32"/>
                    <a:gd name="T15" fmla="*/ 25 h 29"/>
                    <a:gd name="T16" fmla="*/ 28 w 32"/>
                    <a:gd name="T17" fmla="*/ 20 h 29"/>
                    <a:gd name="T18" fmla="*/ 31 w 32"/>
                    <a:gd name="T19" fmla="*/ 16 h 29"/>
                    <a:gd name="T20" fmla="*/ 26 w 32"/>
                    <a:gd name="T21" fmla="*/ 18 h 29"/>
                    <a:gd name="T22" fmla="*/ 20 w 32"/>
                    <a:gd name="T23" fmla="*/ 20 h 29"/>
                    <a:gd name="T24" fmla="*/ 14 w 32"/>
                    <a:gd name="T25" fmla="*/ 21 h 29"/>
                    <a:gd name="T26" fmla="*/ 11 w 32"/>
                    <a:gd name="T27" fmla="*/ 20 h 29"/>
                    <a:gd name="T28" fmla="*/ 14 w 32"/>
                    <a:gd name="T29" fmla="*/ 15 h 29"/>
                    <a:gd name="T30" fmla="*/ 16 w 32"/>
                    <a:gd name="T31" fmla="*/ 9 h 29"/>
                    <a:gd name="T32" fmla="*/ 17 w 32"/>
                    <a:gd name="T33" fmla="*/ 6 h 29"/>
                    <a:gd name="T34" fmla="*/ 17 w 32"/>
                    <a:gd name="T35" fmla="*/ 3 h 29"/>
                    <a:gd name="T36" fmla="*/ 13 w 32"/>
                    <a:gd name="T37" fmla="*/ 0 h 29"/>
                    <a:gd name="T38" fmla="*/ 11 w 32"/>
                    <a:gd name="T39" fmla="*/ 1 h 29"/>
                    <a:gd name="T40" fmla="*/ 9 w 32"/>
                    <a:gd name="T41" fmla="*/ 7 h 29"/>
                    <a:gd name="T42" fmla="*/ 12 w 32"/>
                    <a:gd name="T43" fmla="*/ 2 h 29"/>
                    <a:gd name="T44" fmla="*/ 15 w 32"/>
                    <a:gd name="T45" fmla="*/ 3 h 29"/>
                    <a:gd name="T46" fmla="*/ 16 w 32"/>
                    <a:gd name="T47" fmla="*/ 5 h 29"/>
                    <a:gd name="T48" fmla="*/ 15 w 32"/>
                    <a:gd name="T49" fmla="*/ 10 h 29"/>
                    <a:gd name="T50" fmla="*/ 12 w 32"/>
                    <a:gd name="T51" fmla="*/ 15 h 29"/>
                    <a:gd name="T52" fmla="*/ 9 w 32"/>
                    <a:gd name="T53" fmla="*/ 20 h 29"/>
                    <a:gd name="T54" fmla="*/ 5 w 32"/>
                    <a:gd name="T55" fmla="*/ 25 h 29"/>
                    <a:gd name="T56" fmla="*/ 4 w 32"/>
                    <a:gd name="T57" fmla="*/ 25 h 29"/>
                    <a:gd name="T58" fmla="*/ 2 w 32"/>
                    <a:gd name="T59" fmla="*/ 22 h 29"/>
                    <a:gd name="T60" fmla="*/ 0 w 32"/>
                    <a:gd name="T61" fmla="*/ 20 h 29"/>
                    <a:gd name="T62" fmla="*/ 4 w 32"/>
                    <a:gd name="T6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4" y="14"/>
                      </a:moveTo>
                      <a:lnTo>
                        <a:pt x="0" y="20"/>
                      </a:lnTo>
                      <a:lnTo>
                        <a:pt x="0" y="22"/>
                      </a:lnTo>
                      <a:lnTo>
                        <a:pt x="4" y="27"/>
                      </a:lnTo>
                      <a:lnTo>
                        <a:pt x="11" y="28"/>
                      </a:lnTo>
                      <a:lnTo>
                        <a:pt x="16" y="28"/>
                      </a:lnTo>
                      <a:lnTo>
                        <a:pt x="25" y="26"/>
                      </a:lnTo>
                      <a:lnTo>
                        <a:pt x="27" y="25"/>
                      </a:lnTo>
                      <a:lnTo>
                        <a:pt x="28" y="20"/>
                      </a:lnTo>
                      <a:lnTo>
                        <a:pt x="31" y="16"/>
                      </a:lnTo>
                      <a:lnTo>
                        <a:pt x="26" y="18"/>
                      </a:lnTo>
                      <a:lnTo>
                        <a:pt x="20" y="20"/>
                      </a:lnTo>
                      <a:lnTo>
                        <a:pt x="14" y="21"/>
                      </a:lnTo>
                      <a:lnTo>
                        <a:pt x="11" y="20"/>
                      </a:lnTo>
                      <a:lnTo>
                        <a:pt x="14" y="15"/>
                      </a:lnTo>
                      <a:lnTo>
                        <a:pt x="16" y="9"/>
                      </a:lnTo>
                      <a:lnTo>
                        <a:pt x="17" y="6"/>
                      </a:lnTo>
                      <a:lnTo>
                        <a:pt x="17" y="3"/>
                      </a:lnTo>
                      <a:lnTo>
                        <a:pt x="13" y="0"/>
                      </a:lnTo>
                      <a:lnTo>
                        <a:pt x="11" y="1"/>
                      </a:lnTo>
                      <a:lnTo>
                        <a:pt x="9" y="7"/>
                      </a:lnTo>
                      <a:lnTo>
                        <a:pt x="12" y="2"/>
                      </a:lnTo>
                      <a:lnTo>
                        <a:pt x="15" y="3"/>
                      </a:lnTo>
                      <a:lnTo>
                        <a:pt x="16" y="5"/>
                      </a:lnTo>
                      <a:lnTo>
                        <a:pt x="15" y="10"/>
                      </a:lnTo>
                      <a:lnTo>
                        <a:pt x="12" y="15"/>
                      </a:lnTo>
                      <a:lnTo>
                        <a:pt x="9" y="20"/>
                      </a:lnTo>
                      <a:lnTo>
                        <a:pt x="5" y="25"/>
                      </a:lnTo>
                      <a:lnTo>
                        <a:pt x="4" y="25"/>
                      </a:lnTo>
                      <a:lnTo>
                        <a:pt x="2" y="22"/>
                      </a:lnTo>
                      <a:lnTo>
                        <a:pt x="0" y="20"/>
                      </a:lnTo>
                      <a:lnTo>
                        <a:pt x="4"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26" name="Freeform 89"/>
                <p:cNvSpPr>
                  <a:spLocks noChangeAspect="1"/>
                </p:cNvSpPr>
                <p:nvPr/>
              </p:nvSpPr>
              <p:spPr bwMode="auto">
                <a:xfrm>
                  <a:off x="752" y="2182"/>
                  <a:ext cx="32" cy="29"/>
                </a:xfrm>
                <a:custGeom>
                  <a:avLst/>
                  <a:gdLst>
                    <a:gd name="T0" fmla="*/ 5 w 32"/>
                    <a:gd name="T1" fmla="*/ 13 h 29"/>
                    <a:gd name="T2" fmla="*/ 0 w 32"/>
                    <a:gd name="T3" fmla="*/ 19 h 29"/>
                    <a:gd name="T4" fmla="*/ 1 w 32"/>
                    <a:gd name="T5" fmla="*/ 21 h 29"/>
                    <a:gd name="T6" fmla="*/ 5 w 32"/>
                    <a:gd name="T7" fmla="*/ 27 h 29"/>
                    <a:gd name="T8" fmla="*/ 11 w 32"/>
                    <a:gd name="T9" fmla="*/ 28 h 29"/>
                    <a:gd name="T10" fmla="*/ 18 w 32"/>
                    <a:gd name="T11" fmla="*/ 27 h 29"/>
                    <a:gd name="T12" fmla="*/ 25 w 32"/>
                    <a:gd name="T13" fmla="*/ 26 h 29"/>
                    <a:gd name="T14" fmla="*/ 27 w 32"/>
                    <a:gd name="T15" fmla="*/ 25 h 29"/>
                    <a:gd name="T16" fmla="*/ 30 w 32"/>
                    <a:gd name="T17" fmla="*/ 20 h 29"/>
                    <a:gd name="T18" fmla="*/ 31 w 32"/>
                    <a:gd name="T19" fmla="*/ 16 h 29"/>
                    <a:gd name="T20" fmla="*/ 26 w 32"/>
                    <a:gd name="T21" fmla="*/ 18 h 29"/>
                    <a:gd name="T22" fmla="*/ 21 w 32"/>
                    <a:gd name="T23" fmla="*/ 20 h 29"/>
                    <a:gd name="T24" fmla="*/ 14 w 32"/>
                    <a:gd name="T25" fmla="*/ 21 h 29"/>
                    <a:gd name="T26" fmla="*/ 11 w 32"/>
                    <a:gd name="T27" fmla="*/ 20 h 29"/>
                    <a:gd name="T28" fmla="*/ 15 w 32"/>
                    <a:gd name="T29" fmla="*/ 15 h 29"/>
                    <a:gd name="T30" fmla="*/ 18 w 32"/>
                    <a:gd name="T31" fmla="*/ 9 h 29"/>
                    <a:gd name="T32" fmla="*/ 18 w 32"/>
                    <a:gd name="T33" fmla="*/ 6 h 29"/>
                    <a:gd name="T34" fmla="*/ 18 w 32"/>
                    <a:gd name="T35" fmla="*/ 3 h 29"/>
                    <a:gd name="T36" fmla="*/ 14 w 32"/>
                    <a:gd name="T37" fmla="*/ 0 h 29"/>
                    <a:gd name="T38" fmla="*/ 11 w 32"/>
                    <a:gd name="T39" fmla="*/ 0 h 29"/>
                    <a:gd name="T40" fmla="*/ 10 w 32"/>
                    <a:gd name="T41" fmla="*/ 7 h 29"/>
                    <a:gd name="T42" fmla="*/ 13 w 32"/>
                    <a:gd name="T43" fmla="*/ 1 h 29"/>
                    <a:gd name="T44" fmla="*/ 17 w 32"/>
                    <a:gd name="T45" fmla="*/ 3 h 29"/>
                    <a:gd name="T46" fmla="*/ 17 w 32"/>
                    <a:gd name="T47" fmla="*/ 5 h 29"/>
                    <a:gd name="T48" fmla="*/ 16 w 32"/>
                    <a:gd name="T49" fmla="*/ 10 h 29"/>
                    <a:gd name="T50" fmla="*/ 14 w 32"/>
                    <a:gd name="T51" fmla="*/ 14 h 29"/>
                    <a:gd name="T52" fmla="*/ 10 w 32"/>
                    <a:gd name="T53" fmla="*/ 20 h 29"/>
                    <a:gd name="T54" fmla="*/ 6 w 32"/>
                    <a:gd name="T55" fmla="*/ 25 h 29"/>
                    <a:gd name="T56" fmla="*/ 5 w 32"/>
                    <a:gd name="T57" fmla="*/ 25 h 29"/>
                    <a:gd name="T58" fmla="*/ 3 w 32"/>
                    <a:gd name="T59" fmla="*/ 21 h 29"/>
                    <a:gd name="T60" fmla="*/ 1 w 32"/>
                    <a:gd name="T61" fmla="*/ 19 h 29"/>
                    <a:gd name="T62" fmla="*/ 5 w 32"/>
                    <a:gd name="T6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5" y="13"/>
                      </a:moveTo>
                      <a:lnTo>
                        <a:pt x="0" y="19"/>
                      </a:lnTo>
                      <a:lnTo>
                        <a:pt x="1" y="21"/>
                      </a:lnTo>
                      <a:lnTo>
                        <a:pt x="5" y="27"/>
                      </a:lnTo>
                      <a:lnTo>
                        <a:pt x="11" y="28"/>
                      </a:lnTo>
                      <a:lnTo>
                        <a:pt x="18" y="27"/>
                      </a:lnTo>
                      <a:lnTo>
                        <a:pt x="25" y="26"/>
                      </a:lnTo>
                      <a:lnTo>
                        <a:pt x="27" y="25"/>
                      </a:lnTo>
                      <a:lnTo>
                        <a:pt x="30" y="20"/>
                      </a:lnTo>
                      <a:lnTo>
                        <a:pt x="31" y="16"/>
                      </a:lnTo>
                      <a:lnTo>
                        <a:pt x="26" y="18"/>
                      </a:lnTo>
                      <a:lnTo>
                        <a:pt x="21" y="20"/>
                      </a:lnTo>
                      <a:lnTo>
                        <a:pt x="14" y="21"/>
                      </a:lnTo>
                      <a:lnTo>
                        <a:pt x="11" y="20"/>
                      </a:lnTo>
                      <a:lnTo>
                        <a:pt x="15" y="15"/>
                      </a:lnTo>
                      <a:lnTo>
                        <a:pt x="18" y="9"/>
                      </a:lnTo>
                      <a:lnTo>
                        <a:pt x="18" y="6"/>
                      </a:lnTo>
                      <a:lnTo>
                        <a:pt x="18" y="3"/>
                      </a:lnTo>
                      <a:lnTo>
                        <a:pt x="14" y="0"/>
                      </a:lnTo>
                      <a:lnTo>
                        <a:pt x="11" y="0"/>
                      </a:lnTo>
                      <a:lnTo>
                        <a:pt x="10" y="7"/>
                      </a:lnTo>
                      <a:lnTo>
                        <a:pt x="13" y="1"/>
                      </a:lnTo>
                      <a:lnTo>
                        <a:pt x="17" y="3"/>
                      </a:lnTo>
                      <a:lnTo>
                        <a:pt x="17" y="5"/>
                      </a:lnTo>
                      <a:lnTo>
                        <a:pt x="16" y="10"/>
                      </a:lnTo>
                      <a:lnTo>
                        <a:pt x="14" y="14"/>
                      </a:lnTo>
                      <a:lnTo>
                        <a:pt x="10" y="20"/>
                      </a:lnTo>
                      <a:lnTo>
                        <a:pt x="6" y="25"/>
                      </a:lnTo>
                      <a:lnTo>
                        <a:pt x="5" y="25"/>
                      </a:lnTo>
                      <a:lnTo>
                        <a:pt x="3" y="21"/>
                      </a:lnTo>
                      <a:lnTo>
                        <a:pt x="1" y="19"/>
                      </a:lnTo>
                      <a:lnTo>
                        <a:pt x="5"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27" name="Freeform 90"/>
                <p:cNvSpPr>
                  <a:spLocks noChangeAspect="1"/>
                </p:cNvSpPr>
                <p:nvPr/>
              </p:nvSpPr>
              <p:spPr bwMode="auto">
                <a:xfrm>
                  <a:off x="770" y="2198"/>
                  <a:ext cx="33" cy="29"/>
                </a:xfrm>
                <a:custGeom>
                  <a:avLst/>
                  <a:gdLst>
                    <a:gd name="T0" fmla="*/ 5 w 33"/>
                    <a:gd name="T1" fmla="*/ 13 h 29"/>
                    <a:gd name="T2" fmla="*/ 0 w 33"/>
                    <a:gd name="T3" fmla="*/ 19 h 29"/>
                    <a:gd name="T4" fmla="*/ 1 w 33"/>
                    <a:gd name="T5" fmla="*/ 21 h 29"/>
                    <a:gd name="T6" fmla="*/ 5 w 33"/>
                    <a:gd name="T7" fmla="*/ 27 h 29"/>
                    <a:gd name="T8" fmla="*/ 11 w 33"/>
                    <a:gd name="T9" fmla="*/ 28 h 29"/>
                    <a:gd name="T10" fmla="*/ 18 w 33"/>
                    <a:gd name="T11" fmla="*/ 27 h 29"/>
                    <a:gd name="T12" fmla="*/ 26 w 33"/>
                    <a:gd name="T13" fmla="*/ 25 h 29"/>
                    <a:gd name="T14" fmla="*/ 27 w 33"/>
                    <a:gd name="T15" fmla="*/ 25 h 29"/>
                    <a:gd name="T16" fmla="*/ 30 w 33"/>
                    <a:gd name="T17" fmla="*/ 20 h 29"/>
                    <a:gd name="T18" fmla="*/ 32 w 33"/>
                    <a:gd name="T19" fmla="*/ 16 h 29"/>
                    <a:gd name="T20" fmla="*/ 26 w 33"/>
                    <a:gd name="T21" fmla="*/ 18 h 29"/>
                    <a:gd name="T22" fmla="*/ 20 w 33"/>
                    <a:gd name="T23" fmla="*/ 20 h 29"/>
                    <a:gd name="T24" fmla="*/ 15 w 33"/>
                    <a:gd name="T25" fmla="*/ 20 h 29"/>
                    <a:gd name="T26" fmla="*/ 12 w 33"/>
                    <a:gd name="T27" fmla="*/ 20 h 29"/>
                    <a:gd name="T28" fmla="*/ 15 w 33"/>
                    <a:gd name="T29" fmla="*/ 15 h 29"/>
                    <a:gd name="T30" fmla="*/ 18 w 33"/>
                    <a:gd name="T31" fmla="*/ 9 h 29"/>
                    <a:gd name="T32" fmla="*/ 18 w 33"/>
                    <a:gd name="T33" fmla="*/ 5 h 29"/>
                    <a:gd name="T34" fmla="*/ 18 w 33"/>
                    <a:gd name="T35" fmla="*/ 3 h 29"/>
                    <a:gd name="T36" fmla="*/ 14 w 33"/>
                    <a:gd name="T37" fmla="*/ 0 h 29"/>
                    <a:gd name="T38" fmla="*/ 12 w 33"/>
                    <a:gd name="T39" fmla="*/ 1 h 29"/>
                    <a:gd name="T40" fmla="*/ 10 w 33"/>
                    <a:gd name="T41" fmla="*/ 7 h 29"/>
                    <a:gd name="T42" fmla="*/ 13 w 33"/>
                    <a:gd name="T43" fmla="*/ 1 h 29"/>
                    <a:gd name="T44" fmla="*/ 16 w 33"/>
                    <a:gd name="T45" fmla="*/ 3 h 29"/>
                    <a:gd name="T46" fmla="*/ 17 w 33"/>
                    <a:gd name="T47" fmla="*/ 5 h 29"/>
                    <a:gd name="T48" fmla="*/ 16 w 33"/>
                    <a:gd name="T49" fmla="*/ 10 h 29"/>
                    <a:gd name="T50" fmla="*/ 13 w 33"/>
                    <a:gd name="T51" fmla="*/ 14 h 29"/>
                    <a:gd name="T52" fmla="*/ 10 w 33"/>
                    <a:gd name="T53" fmla="*/ 20 h 29"/>
                    <a:gd name="T54" fmla="*/ 6 w 33"/>
                    <a:gd name="T55" fmla="*/ 25 h 29"/>
                    <a:gd name="T56" fmla="*/ 5 w 33"/>
                    <a:gd name="T57" fmla="*/ 25 h 29"/>
                    <a:gd name="T58" fmla="*/ 3 w 33"/>
                    <a:gd name="T59" fmla="*/ 21 h 29"/>
                    <a:gd name="T60" fmla="*/ 1 w 33"/>
                    <a:gd name="T61" fmla="*/ 19 h 29"/>
                    <a:gd name="T62" fmla="*/ 5 w 33"/>
                    <a:gd name="T6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9">
                      <a:moveTo>
                        <a:pt x="5" y="13"/>
                      </a:moveTo>
                      <a:lnTo>
                        <a:pt x="0" y="19"/>
                      </a:lnTo>
                      <a:lnTo>
                        <a:pt x="1" y="21"/>
                      </a:lnTo>
                      <a:lnTo>
                        <a:pt x="5" y="27"/>
                      </a:lnTo>
                      <a:lnTo>
                        <a:pt x="11" y="28"/>
                      </a:lnTo>
                      <a:lnTo>
                        <a:pt x="18" y="27"/>
                      </a:lnTo>
                      <a:lnTo>
                        <a:pt x="26" y="25"/>
                      </a:lnTo>
                      <a:lnTo>
                        <a:pt x="27" y="25"/>
                      </a:lnTo>
                      <a:lnTo>
                        <a:pt x="30" y="20"/>
                      </a:lnTo>
                      <a:lnTo>
                        <a:pt x="32" y="16"/>
                      </a:lnTo>
                      <a:lnTo>
                        <a:pt x="26" y="18"/>
                      </a:lnTo>
                      <a:lnTo>
                        <a:pt x="20" y="20"/>
                      </a:lnTo>
                      <a:lnTo>
                        <a:pt x="15" y="20"/>
                      </a:lnTo>
                      <a:lnTo>
                        <a:pt x="12" y="20"/>
                      </a:lnTo>
                      <a:lnTo>
                        <a:pt x="15" y="15"/>
                      </a:lnTo>
                      <a:lnTo>
                        <a:pt x="18" y="9"/>
                      </a:lnTo>
                      <a:lnTo>
                        <a:pt x="18" y="5"/>
                      </a:lnTo>
                      <a:lnTo>
                        <a:pt x="18" y="3"/>
                      </a:lnTo>
                      <a:lnTo>
                        <a:pt x="14" y="0"/>
                      </a:lnTo>
                      <a:lnTo>
                        <a:pt x="12" y="1"/>
                      </a:lnTo>
                      <a:lnTo>
                        <a:pt x="10" y="7"/>
                      </a:lnTo>
                      <a:lnTo>
                        <a:pt x="13" y="1"/>
                      </a:lnTo>
                      <a:lnTo>
                        <a:pt x="16" y="3"/>
                      </a:lnTo>
                      <a:lnTo>
                        <a:pt x="17" y="5"/>
                      </a:lnTo>
                      <a:lnTo>
                        <a:pt x="16" y="10"/>
                      </a:lnTo>
                      <a:lnTo>
                        <a:pt x="13" y="14"/>
                      </a:lnTo>
                      <a:lnTo>
                        <a:pt x="10" y="20"/>
                      </a:lnTo>
                      <a:lnTo>
                        <a:pt x="6" y="25"/>
                      </a:lnTo>
                      <a:lnTo>
                        <a:pt x="5" y="25"/>
                      </a:lnTo>
                      <a:lnTo>
                        <a:pt x="3" y="21"/>
                      </a:lnTo>
                      <a:lnTo>
                        <a:pt x="1" y="19"/>
                      </a:lnTo>
                      <a:lnTo>
                        <a:pt x="5"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28" name="Freeform 91"/>
                <p:cNvSpPr>
                  <a:spLocks noChangeAspect="1"/>
                </p:cNvSpPr>
                <p:nvPr/>
              </p:nvSpPr>
              <p:spPr bwMode="auto">
                <a:xfrm>
                  <a:off x="788" y="2214"/>
                  <a:ext cx="32" cy="29"/>
                </a:xfrm>
                <a:custGeom>
                  <a:avLst/>
                  <a:gdLst>
                    <a:gd name="T0" fmla="*/ 5 w 32"/>
                    <a:gd name="T1" fmla="*/ 13 h 29"/>
                    <a:gd name="T2" fmla="*/ 0 w 32"/>
                    <a:gd name="T3" fmla="*/ 19 h 29"/>
                    <a:gd name="T4" fmla="*/ 1 w 32"/>
                    <a:gd name="T5" fmla="*/ 22 h 29"/>
                    <a:gd name="T6" fmla="*/ 5 w 32"/>
                    <a:gd name="T7" fmla="*/ 27 h 29"/>
                    <a:gd name="T8" fmla="*/ 11 w 32"/>
                    <a:gd name="T9" fmla="*/ 28 h 29"/>
                    <a:gd name="T10" fmla="*/ 17 w 32"/>
                    <a:gd name="T11" fmla="*/ 27 h 29"/>
                    <a:gd name="T12" fmla="*/ 25 w 32"/>
                    <a:gd name="T13" fmla="*/ 26 h 29"/>
                    <a:gd name="T14" fmla="*/ 27 w 32"/>
                    <a:gd name="T15" fmla="*/ 24 h 29"/>
                    <a:gd name="T16" fmla="*/ 30 w 32"/>
                    <a:gd name="T17" fmla="*/ 20 h 29"/>
                    <a:gd name="T18" fmla="*/ 31 w 32"/>
                    <a:gd name="T19" fmla="*/ 16 h 29"/>
                    <a:gd name="T20" fmla="*/ 27 w 32"/>
                    <a:gd name="T21" fmla="*/ 18 h 29"/>
                    <a:gd name="T22" fmla="*/ 21 w 32"/>
                    <a:gd name="T23" fmla="*/ 20 h 29"/>
                    <a:gd name="T24" fmla="*/ 15 w 32"/>
                    <a:gd name="T25" fmla="*/ 21 h 29"/>
                    <a:gd name="T26" fmla="*/ 12 w 32"/>
                    <a:gd name="T27" fmla="*/ 20 h 29"/>
                    <a:gd name="T28" fmla="*/ 16 w 32"/>
                    <a:gd name="T29" fmla="*/ 15 h 29"/>
                    <a:gd name="T30" fmla="*/ 17 w 32"/>
                    <a:gd name="T31" fmla="*/ 9 h 29"/>
                    <a:gd name="T32" fmla="*/ 18 w 32"/>
                    <a:gd name="T33" fmla="*/ 6 h 29"/>
                    <a:gd name="T34" fmla="*/ 18 w 32"/>
                    <a:gd name="T35" fmla="*/ 3 h 29"/>
                    <a:gd name="T36" fmla="*/ 14 w 32"/>
                    <a:gd name="T37" fmla="*/ 0 h 29"/>
                    <a:gd name="T38" fmla="*/ 12 w 32"/>
                    <a:gd name="T39" fmla="*/ 1 h 29"/>
                    <a:gd name="T40" fmla="*/ 10 w 32"/>
                    <a:gd name="T41" fmla="*/ 7 h 29"/>
                    <a:gd name="T42" fmla="*/ 13 w 32"/>
                    <a:gd name="T43" fmla="*/ 1 h 29"/>
                    <a:gd name="T44" fmla="*/ 17 w 32"/>
                    <a:gd name="T45" fmla="*/ 3 h 29"/>
                    <a:gd name="T46" fmla="*/ 17 w 32"/>
                    <a:gd name="T47" fmla="*/ 5 h 29"/>
                    <a:gd name="T48" fmla="*/ 16 w 32"/>
                    <a:gd name="T49" fmla="*/ 10 h 29"/>
                    <a:gd name="T50" fmla="*/ 14 w 32"/>
                    <a:gd name="T51" fmla="*/ 15 h 29"/>
                    <a:gd name="T52" fmla="*/ 10 w 32"/>
                    <a:gd name="T53" fmla="*/ 20 h 29"/>
                    <a:gd name="T54" fmla="*/ 6 w 32"/>
                    <a:gd name="T55" fmla="*/ 24 h 29"/>
                    <a:gd name="T56" fmla="*/ 5 w 32"/>
                    <a:gd name="T57" fmla="*/ 25 h 29"/>
                    <a:gd name="T58" fmla="*/ 2 w 32"/>
                    <a:gd name="T59" fmla="*/ 22 h 29"/>
                    <a:gd name="T60" fmla="*/ 2 w 32"/>
                    <a:gd name="T61" fmla="*/ 19 h 29"/>
                    <a:gd name="T62" fmla="*/ 5 w 32"/>
                    <a:gd name="T6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5" y="13"/>
                      </a:moveTo>
                      <a:lnTo>
                        <a:pt x="0" y="19"/>
                      </a:lnTo>
                      <a:lnTo>
                        <a:pt x="1" y="22"/>
                      </a:lnTo>
                      <a:lnTo>
                        <a:pt x="5" y="27"/>
                      </a:lnTo>
                      <a:lnTo>
                        <a:pt x="11" y="28"/>
                      </a:lnTo>
                      <a:lnTo>
                        <a:pt x="17" y="27"/>
                      </a:lnTo>
                      <a:lnTo>
                        <a:pt x="25" y="26"/>
                      </a:lnTo>
                      <a:lnTo>
                        <a:pt x="27" y="24"/>
                      </a:lnTo>
                      <a:lnTo>
                        <a:pt x="30" y="20"/>
                      </a:lnTo>
                      <a:lnTo>
                        <a:pt x="31" y="16"/>
                      </a:lnTo>
                      <a:lnTo>
                        <a:pt x="27" y="18"/>
                      </a:lnTo>
                      <a:lnTo>
                        <a:pt x="21" y="20"/>
                      </a:lnTo>
                      <a:lnTo>
                        <a:pt x="15" y="21"/>
                      </a:lnTo>
                      <a:lnTo>
                        <a:pt x="12" y="20"/>
                      </a:lnTo>
                      <a:lnTo>
                        <a:pt x="16" y="15"/>
                      </a:lnTo>
                      <a:lnTo>
                        <a:pt x="17" y="9"/>
                      </a:lnTo>
                      <a:lnTo>
                        <a:pt x="18" y="6"/>
                      </a:lnTo>
                      <a:lnTo>
                        <a:pt x="18" y="3"/>
                      </a:lnTo>
                      <a:lnTo>
                        <a:pt x="14" y="0"/>
                      </a:lnTo>
                      <a:lnTo>
                        <a:pt x="12" y="1"/>
                      </a:lnTo>
                      <a:lnTo>
                        <a:pt x="10" y="7"/>
                      </a:lnTo>
                      <a:lnTo>
                        <a:pt x="13" y="1"/>
                      </a:lnTo>
                      <a:lnTo>
                        <a:pt x="17" y="3"/>
                      </a:lnTo>
                      <a:lnTo>
                        <a:pt x="17" y="5"/>
                      </a:lnTo>
                      <a:lnTo>
                        <a:pt x="16" y="10"/>
                      </a:lnTo>
                      <a:lnTo>
                        <a:pt x="14" y="15"/>
                      </a:lnTo>
                      <a:lnTo>
                        <a:pt x="10" y="20"/>
                      </a:lnTo>
                      <a:lnTo>
                        <a:pt x="6" y="24"/>
                      </a:lnTo>
                      <a:lnTo>
                        <a:pt x="5" y="25"/>
                      </a:lnTo>
                      <a:lnTo>
                        <a:pt x="2" y="22"/>
                      </a:lnTo>
                      <a:lnTo>
                        <a:pt x="2" y="19"/>
                      </a:lnTo>
                      <a:lnTo>
                        <a:pt x="5"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29" name="Freeform 92"/>
                <p:cNvSpPr>
                  <a:spLocks noChangeAspect="1"/>
                </p:cNvSpPr>
                <p:nvPr/>
              </p:nvSpPr>
              <p:spPr bwMode="auto">
                <a:xfrm>
                  <a:off x="806" y="2230"/>
                  <a:ext cx="32" cy="29"/>
                </a:xfrm>
                <a:custGeom>
                  <a:avLst/>
                  <a:gdLst>
                    <a:gd name="T0" fmla="*/ 5 w 32"/>
                    <a:gd name="T1" fmla="*/ 13 h 29"/>
                    <a:gd name="T2" fmla="*/ 0 w 32"/>
                    <a:gd name="T3" fmla="*/ 19 h 29"/>
                    <a:gd name="T4" fmla="*/ 1 w 32"/>
                    <a:gd name="T5" fmla="*/ 21 h 29"/>
                    <a:gd name="T6" fmla="*/ 5 w 32"/>
                    <a:gd name="T7" fmla="*/ 27 h 29"/>
                    <a:gd name="T8" fmla="*/ 12 w 32"/>
                    <a:gd name="T9" fmla="*/ 28 h 29"/>
                    <a:gd name="T10" fmla="*/ 18 w 32"/>
                    <a:gd name="T11" fmla="*/ 27 h 29"/>
                    <a:gd name="T12" fmla="*/ 25 w 32"/>
                    <a:gd name="T13" fmla="*/ 26 h 29"/>
                    <a:gd name="T14" fmla="*/ 27 w 32"/>
                    <a:gd name="T15" fmla="*/ 24 h 29"/>
                    <a:gd name="T16" fmla="*/ 30 w 32"/>
                    <a:gd name="T17" fmla="*/ 20 h 29"/>
                    <a:gd name="T18" fmla="*/ 31 w 32"/>
                    <a:gd name="T19" fmla="*/ 15 h 29"/>
                    <a:gd name="T20" fmla="*/ 26 w 32"/>
                    <a:gd name="T21" fmla="*/ 18 h 29"/>
                    <a:gd name="T22" fmla="*/ 20 w 32"/>
                    <a:gd name="T23" fmla="*/ 20 h 29"/>
                    <a:gd name="T24" fmla="*/ 15 w 32"/>
                    <a:gd name="T25" fmla="*/ 20 h 29"/>
                    <a:gd name="T26" fmla="*/ 12 w 32"/>
                    <a:gd name="T27" fmla="*/ 20 h 29"/>
                    <a:gd name="T28" fmla="*/ 15 w 32"/>
                    <a:gd name="T29" fmla="*/ 14 h 29"/>
                    <a:gd name="T30" fmla="*/ 18 w 32"/>
                    <a:gd name="T31" fmla="*/ 9 h 29"/>
                    <a:gd name="T32" fmla="*/ 18 w 32"/>
                    <a:gd name="T33" fmla="*/ 6 h 29"/>
                    <a:gd name="T34" fmla="*/ 18 w 32"/>
                    <a:gd name="T35" fmla="*/ 3 h 29"/>
                    <a:gd name="T36" fmla="*/ 14 w 32"/>
                    <a:gd name="T37" fmla="*/ 0 h 29"/>
                    <a:gd name="T38" fmla="*/ 12 w 32"/>
                    <a:gd name="T39" fmla="*/ 0 h 29"/>
                    <a:gd name="T40" fmla="*/ 10 w 32"/>
                    <a:gd name="T41" fmla="*/ 7 h 29"/>
                    <a:gd name="T42" fmla="*/ 13 w 32"/>
                    <a:gd name="T43" fmla="*/ 0 h 29"/>
                    <a:gd name="T44" fmla="*/ 17 w 32"/>
                    <a:gd name="T45" fmla="*/ 3 h 29"/>
                    <a:gd name="T46" fmla="*/ 17 w 32"/>
                    <a:gd name="T47" fmla="*/ 5 h 29"/>
                    <a:gd name="T48" fmla="*/ 16 w 32"/>
                    <a:gd name="T49" fmla="*/ 10 h 29"/>
                    <a:gd name="T50" fmla="*/ 13 w 32"/>
                    <a:gd name="T51" fmla="*/ 14 h 29"/>
                    <a:gd name="T52" fmla="*/ 10 w 32"/>
                    <a:gd name="T53" fmla="*/ 20 h 29"/>
                    <a:gd name="T54" fmla="*/ 6 w 32"/>
                    <a:gd name="T55" fmla="*/ 24 h 29"/>
                    <a:gd name="T56" fmla="*/ 5 w 32"/>
                    <a:gd name="T57" fmla="*/ 25 h 29"/>
                    <a:gd name="T58" fmla="*/ 3 w 32"/>
                    <a:gd name="T59" fmla="*/ 21 h 29"/>
                    <a:gd name="T60" fmla="*/ 1 w 32"/>
                    <a:gd name="T61" fmla="*/ 19 h 29"/>
                    <a:gd name="T62" fmla="*/ 5 w 32"/>
                    <a:gd name="T6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5" y="13"/>
                      </a:moveTo>
                      <a:lnTo>
                        <a:pt x="0" y="19"/>
                      </a:lnTo>
                      <a:lnTo>
                        <a:pt x="1" y="21"/>
                      </a:lnTo>
                      <a:lnTo>
                        <a:pt x="5" y="27"/>
                      </a:lnTo>
                      <a:lnTo>
                        <a:pt x="12" y="28"/>
                      </a:lnTo>
                      <a:lnTo>
                        <a:pt x="18" y="27"/>
                      </a:lnTo>
                      <a:lnTo>
                        <a:pt x="25" y="26"/>
                      </a:lnTo>
                      <a:lnTo>
                        <a:pt x="27" y="24"/>
                      </a:lnTo>
                      <a:lnTo>
                        <a:pt x="30" y="20"/>
                      </a:lnTo>
                      <a:lnTo>
                        <a:pt x="31" y="15"/>
                      </a:lnTo>
                      <a:lnTo>
                        <a:pt x="26" y="18"/>
                      </a:lnTo>
                      <a:lnTo>
                        <a:pt x="20" y="20"/>
                      </a:lnTo>
                      <a:lnTo>
                        <a:pt x="15" y="20"/>
                      </a:lnTo>
                      <a:lnTo>
                        <a:pt x="12" y="20"/>
                      </a:lnTo>
                      <a:lnTo>
                        <a:pt x="15" y="14"/>
                      </a:lnTo>
                      <a:lnTo>
                        <a:pt x="18" y="9"/>
                      </a:lnTo>
                      <a:lnTo>
                        <a:pt x="18" y="6"/>
                      </a:lnTo>
                      <a:lnTo>
                        <a:pt x="18" y="3"/>
                      </a:lnTo>
                      <a:lnTo>
                        <a:pt x="14" y="0"/>
                      </a:lnTo>
                      <a:lnTo>
                        <a:pt x="12" y="0"/>
                      </a:lnTo>
                      <a:lnTo>
                        <a:pt x="10" y="7"/>
                      </a:lnTo>
                      <a:lnTo>
                        <a:pt x="13" y="0"/>
                      </a:lnTo>
                      <a:lnTo>
                        <a:pt x="17" y="3"/>
                      </a:lnTo>
                      <a:lnTo>
                        <a:pt x="17" y="5"/>
                      </a:lnTo>
                      <a:lnTo>
                        <a:pt x="16" y="10"/>
                      </a:lnTo>
                      <a:lnTo>
                        <a:pt x="13" y="14"/>
                      </a:lnTo>
                      <a:lnTo>
                        <a:pt x="10" y="20"/>
                      </a:lnTo>
                      <a:lnTo>
                        <a:pt x="6" y="24"/>
                      </a:lnTo>
                      <a:lnTo>
                        <a:pt x="5" y="25"/>
                      </a:lnTo>
                      <a:lnTo>
                        <a:pt x="3" y="21"/>
                      </a:lnTo>
                      <a:lnTo>
                        <a:pt x="1" y="19"/>
                      </a:lnTo>
                      <a:lnTo>
                        <a:pt x="5"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30" name="Freeform 93"/>
                <p:cNvSpPr>
                  <a:spLocks noChangeAspect="1"/>
                </p:cNvSpPr>
                <p:nvPr/>
              </p:nvSpPr>
              <p:spPr bwMode="auto">
                <a:xfrm>
                  <a:off x="824" y="2245"/>
                  <a:ext cx="32" cy="29"/>
                </a:xfrm>
                <a:custGeom>
                  <a:avLst/>
                  <a:gdLst>
                    <a:gd name="T0" fmla="*/ 5 w 32"/>
                    <a:gd name="T1" fmla="*/ 14 h 29"/>
                    <a:gd name="T2" fmla="*/ 0 w 32"/>
                    <a:gd name="T3" fmla="*/ 20 h 29"/>
                    <a:gd name="T4" fmla="*/ 1 w 32"/>
                    <a:gd name="T5" fmla="*/ 22 h 29"/>
                    <a:gd name="T6" fmla="*/ 5 w 32"/>
                    <a:gd name="T7" fmla="*/ 27 h 29"/>
                    <a:gd name="T8" fmla="*/ 11 w 32"/>
                    <a:gd name="T9" fmla="*/ 28 h 29"/>
                    <a:gd name="T10" fmla="*/ 18 w 32"/>
                    <a:gd name="T11" fmla="*/ 28 h 29"/>
                    <a:gd name="T12" fmla="*/ 26 w 32"/>
                    <a:gd name="T13" fmla="*/ 27 h 29"/>
                    <a:gd name="T14" fmla="*/ 27 w 32"/>
                    <a:gd name="T15" fmla="*/ 25 h 29"/>
                    <a:gd name="T16" fmla="*/ 30 w 32"/>
                    <a:gd name="T17" fmla="*/ 21 h 29"/>
                    <a:gd name="T18" fmla="*/ 31 w 32"/>
                    <a:gd name="T19" fmla="*/ 16 h 29"/>
                    <a:gd name="T20" fmla="*/ 27 w 32"/>
                    <a:gd name="T21" fmla="*/ 19 h 29"/>
                    <a:gd name="T22" fmla="*/ 21 w 32"/>
                    <a:gd name="T23" fmla="*/ 20 h 29"/>
                    <a:gd name="T24" fmla="*/ 15 w 32"/>
                    <a:gd name="T25" fmla="*/ 21 h 29"/>
                    <a:gd name="T26" fmla="*/ 12 w 32"/>
                    <a:gd name="T27" fmla="*/ 21 h 29"/>
                    <a:gd name="T28" fmla="*/ 15 w 32"/>
                    <a:gd name="T29" fmla="*/ 15 h 29"/>
                    <a:gd name="T30" fmla="*/ 18 w 32"/>
                    <a:gd name="T31" fmla="*/ 10 h 29"/>
                    <a:gd name="T32" fmla="*/ 18 w 32"/>
                    <a:gd name="T33" fmla="*/ 6 h 29"/>
                    <a:gd name="T34" fmla="*/ 18 w 32"/>
                    <a:gd name="T35" fmla="*/ 4 h 29"/>
                    <a:gd name="T36" fmla="*/ 14 w 32"/>
                    <a:gd name="T37" fmla="*/ 0 h 29"/>
                    <a:gd name="T38" fmla="*/ 12 w 32"/>
                    <a:gd name="T39" fmla="*/ 1 h 29"/>
                    <a:gd name="T40" fmla="*/ 10 w 32"/>
                    <a:gd name="T41" fmla="*/ 7 h 29"/>
                    <a:gd name="T42" fmla="*/ 13 w 32"/>
                    <a:gd name="T43" fmla="*/ 2 h 29"/>
                    <a:gd name="T44" fmla="*/ 17 w 32"/>
                    <a:gd name="T45" fmla="*/ 4 h 29"/>
                    <a:gd name="T46" fmla="*/ 17 w 32"/>
                    <a:gd name="T47" fmla="*/ 6 h 29"/>
                    <a:gd name="T48" fmla="*/ 16 w 32"/>
                    <a:gd name="T49" fmla="*/ 11 h 29"/>
                    <a:gd name="T50" fmla="*/ 13 w 32"/>
                    <a:gd name="T51" fmla="*/ 15 h 29"/>
                    <a:gd name="T52" fmla="*/ 10 w 32"/>
                    <a:gd name="T53" fmla="*/ 20 h 29"/>
                    <a:gd name="T54" fmla="*/ 7 w 32"/>
                    <a:gd name="T55" fmla="*/ 25 h 29"/>
                    <a:gd name="T56" fmla="*/ 5 w 32"/>
                    <a:gd name="T57" fmla="*/ 26 h 29"/>
                    <a:gd name="T58" fmla="*/ 3 w 32"/>
                    <a:gd name="T59" fmla="*/ 22 h 29"/>
                    <a:gd name="T60" fmla="*/ 1 w 32"/>
                    <a:gd name="T61" fmla="*/ 20 h 29"/>
                    <a:gd name="T62" fmla="*/ 5 w 32"/>
                    <a:gd name="T6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5" y="14"/>
                      </a:moveTo>
                      <a:lnTo>
                        <a:pt x="0" y="20"/>
                      </a:lnTo>
                      <a:lnTo>
                        <a:pt x="1" y="22"/>
                      </a:lnTo>
                      <a:lnTo>
                        <a:pt x="5" y="27"/>
                      </a:lnTo>
                      <a:lnTo>
                        <a:pt x="11" y="28"/>
                      </a:lnTo>
                      <a:lnTo>
                        <a:pt x="18" y="28"/>
                      </a:lnTo>
                      <a:lnTo>
                        <a:pt x="26" y="27"/>
                      </a:lnTo>
                      <a:lnTo>
                        <a:pt x="27" y="25"/>
                      </a:lnTo>
                      <a:lnTo>
                        <a:pt x="30" y="21"/>
                      </a:lnTo>
                      <a:lnTo>
                        <a:pt x="31" y="16"/>
                      </a:lnTo>
                      <a:lnTo>
                        <a:pt x="27" y="19"/>
                      </a:lnTo>
                      <a:lnTo>
                        <a:pt x="21" y="20"/>
                      </a:lnTo>
                      <a:lnTo>
                        <a:pt x="15" y="21"/>
                      </a:lnTo>
                      <a:lnTo>
                        <a:pt x="12" y="21"/>
                      </a:lnTo>
                      <a:lnTo>
                        <a:pt x="15" y="15"/>
                      </a:lnTo>
                      <a:lnTo>
                        <a:pt x="18" y="10"/>
                      </a:lnTo>
                      <a:lnTo>
                        <a:pt x="18" y="6"/>
                      </a:lnTo>
                      <a:lnTo>
                        <a:pt x="18" y="4"/>
                      </a:lnTo>
                      <a:lnTo>
                        <a:pt x="14" y="0"/>
                      </a:lnTo>
                      <a:lnTo>
                        <a:pt x="12" y="1"/>
                      </a:lnTo>
                      <a:lnTo>
                        <a:pt x="10" y="7"/>
                      </a:lnTo>
                      <a:lnTo>
                        <a:pt x="13" y="2"/>
                      </a:lnTo>
                      <a:lnTo>
                        <a:pt x="17" y="4"/>
                      </a:lnTo>
                      <a:lnTo>
                        <a:pt x="17" y="6"/>
                      </a:lnTo>
                      <a:lnTo>
                        <a:pt x="16" y="11"/>
                      </a:lnTo>
                      <a:lnTo>
                        <a:pt x="13" y="15"/>
                      </a:lnTo>
                      <a:lnTo>
                        <a:pt x="10" y="20"/>
                      </a:lnTo>
                      <a:lnTo>
                        <a:pt x="7" y="25"/>
                      </a:lnTo>
                      <a:lnTo>
                        <a:pt x="5" y="26"/>
                      </a:lnTo>
                      <a:lnTo>
                        <a:pt x="3" y="22"/>
                      </a:lnTo>
                      <a:lnTo>
                        <a:pt x="1" y="20"/>
                      </a:lnTo>
                      <a:lnTo>
                        <a:pt x="5"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31" name="Freeform 94"/>
                <p:cNvSpPr>
                  <a:spLocks noChangeAspect="1"/>
                </p:cNvSpPr>
                <p:nvPr/>
              </p:nvSpPr>
              <p:spPr bwMode="auto">
                <a:xfrm>
                  <a:off x="843" y="2261"/>
                  <a:ext cx="31" cy="30"/>
                </a:xfrm>
                <a:custGeom>
                  <a:avLst/>
                  <a:gdLst>
                    <a:gd name="T0" fmla="*/ 4 w 31"/>
                    <a:gd name="T1" fmla="*/ 14 h 30"/>
                    <a:gd name="T2" fmla="*/ 0 w 31"/>
                    <a:gd name="T3" fmla="*/ 20 h 30"/>
                    <a:gd name="T4" fmla="*/ 0 w 31"/>
                    <a:gd name="T5" fmla="*/ 22 h 30"/>
                    <a:gd name="T6" fmla="*/ 4 w 31"/>
                    <a:gd name="T7" fmla="*/ 28 h 30"/>
                    <a:gd name="T8" fmla="*/ 10 w 31"/>
                    <a:gd name="T9" fmla="*/ 29 h 30"/>
                    <a:gd name="T10" fmla="*/ 16 w 31"/>
                    <a:gd name="T11" fmla="*/ 28 h 30"/>
                    <a:gd name="T12" fmla="*/ 24 w 31"/>
                    <a:gd name="T13" fmla="*/ 26 h 30"/>
                    <a:gd name="T14" fmla="*/ 26 w 31"/>
                    <a:gd name="T15" fmla="*/ 25 h 30"/>
                    <a:gd name="T16" fmla="*/ 29 w 31"/>
                    <a:gd name="T17" fmla="*/ 21 h 30"/>
                    <a:gd name="T18" fmla="*/ 30 w 31"/>
                    <a:gd name="T19" fmla="*/ 16 h 30"/>
                    <a:gd name="T20" fmla="*/ 26 w 31"/>
                    <a:gd name="T21" fmla="*/ 19 h 30"/>
                    <a:gd name="T22" fmla="*/ 19 w 31"/>
                    <a:gd name="T23" fmla="*/ 20 h 30"/>
                    <a:gd name="T24" fmla="*/ 14 w 31"/>
                    <a:gd name="T25" fmla="*/ 21 h 30"/>
                    <a:gd name="T26" fmla="*/ 11 w 31"/>
                    <a:gd name="T27" fmla="*/ 20 h 30"/>
                    <a:gd name="T28" fmla="*/ 14 w 31"/>
                    <a:gd name="T29" fmla="*/ 15 h 30"/>
                    <a:gd name="T30" fmla="*/ 16 w 31"/>
                    <a:gd name="T31" fmla="*/ 10 h 30"/>
                    <a:gd name="T32" fmla="*/ 17 w 31"/>
                    <a:gd name="T33" fmla="*/ 7 h 30"/>
                    <a:gd name="T34" fmla="*/ 17 w 31"/>
                    <a:gd name="T35" fmla="*/ 4 h 30"/>
                    <a:gd name="T36" fmla="*/ 13 w 31"/>
                    <a:gd name="T37" fmla="*/ 0 h 30"/>
                    <a:gd name="T38" fmla="*/ 11 w 31"/>
                    <a:gd name="T39" fmla="*/ 2 h 30"/>
                    <a:gd name="T40" fmla="*/ 9 w 31"/>
                    <a:gd name="T41" fmla="*/ 7 h 30"/>
                    <a:gd name="T42" fmla="*/ 12 w 31"/>
                    <a:gd name="T43" fmla="*/ 2 h 30"/>
                    <a:gd name="T44" fmla="*/ 16 w 31"/>
                    <a:gd name="T45" fmla="*/ 4 h 30"/>
                    <a:gd name="T46" fmla="*/ 16 w 31"/>
                    <a:gd name="T47" fmla="*/ 5 h 30"/>
                    <a:gd name="T48" fmla="*/ 16 w 31"/>
                    <a:gd name="T49" fmla="*/ 11 h 30"/>
                    <a:gd name="T50" fmla="*/ 12 w 31"/>
                    <a:gd name="T51" fmla="*/ 15 h 30"/>
                    <a:gd name="T52" fmla="*/ 9 w 31"/>
                    <a:gd name="T53" fmla="*/ 20 h 30"/>
                    <a:gd name="T54" fmla="*/ 5 w 31"/>
                    <a:gd name="T55" fmla="*/ 25 h 30"/>
                    <a:gd name="T56" fmla="*/ 4 w 31"/>
                    <a:gd name="T57" fmla="*/ 26 h 30"/>
                    <a:gd name="T58" fmla="*/ 2 w 31"/>
                    <a:gd name="T59" fmla="*/ 22 h 30"/>
                    <a:gd name="T60" fmla="*/ 1 w 31"/>
                    <a:gd name="T61" fmla="*/ 20 h 30"/>
                    <a:gd name="T62" fmla="*/ 4 w 31"/>
                    <a:gd name="T6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0">
                      <a:moveTo>
                        <a:pt x="4" y="14"/>
                      </a:moveTo>
                      <a:lnTo>
                        <a:pt x="0" y="20"/>
                      </a:lnTo>
                      <a:lnTo>
                        <a:pt x="0" y="22"/>
                      </a:lnTo>
                      <a:lnTo>
                        <a:pt x="4" y="28"/>
                      </a:lnTo>
                      <a:lnTo>
                        <a:pt x="10" y="29"/>
                      </a:lnTo>
                      <a:lnTo>
                        <a:pt x="16" y="28"/>
                      </a:lnTo>
                      <a:lnTo>
                        <a:pt x="24" y="26"/>
                      </a:lnTo>
                      <a:lnTo>
                        <a:pt x="26" y="25"/>
                      </a:lnTo>
                      <a:lnTo>
                        <a:pt x="29" y="21"/>
                      </a:lnTo>
                      <a:lnTo>
                        <a:pt x="30" y="16"/>
                      </a:lnTo>
                      <a:lnTo>
                        <a:pt x="26" y="19"/>
                      </a:lnTo>
                      <a:lnTo>
                        <a:pt x="19" y="20"/>
                      </a:lnTo>
                      <a:lnTo>
                        <a:pt x="14" y="21"/>
                      </a:lnTo>
                      <a:lnTo>
                        <a:pt x="11" y="20"/>
                      </a:lnTo>
                      <a:lnTo>
                        <a:pt x="14" y="15"/>
                      </a:lnTo>
                      <a:lnTo>
                        <a:pt x="16" y="10"/>
                      </a:lnTo>
                      <a:lnTo>
                        <a:pt x="17" y="7"/>
                      </a:lnTo>
                      <a:lnTo>
                        <a:pt x="17" y="4"/>
                      </a:lnTo>
                      <a:lnTo>
                        <a:pt x="13" y="0"/>
                      </a:lnTo>
                      <a:lnTo>
                        <a:pt x="11" y="2"/>
                      </a:lnTo>
                      <a:lnTo>
                        <a:pt x="9" y="7"/>
                      </a:lnTo>
                      <a:lnTo>
                        <a:pt x="12" y="2"/>
                      </a:lnTo>
                      <a:lnTo>
                        <a:pt x="16" y="4"/>
                      </a:lnTo>
                      <a:lnTo>
                        <a:pt x="16" y="5"/>
                      </a:lnTo>
                      <a:lnTo>
                        <a:pt x="16" y="11"/>
                      </a:lnTo>
                      <a:lnTo>
                        <a:pt x="12" y="15"/>
                      </a:lnTo>
                      <a:lnTo>
                        <a:pt x="9" y="20"/>
                      </a:lnTo>
                      <a:lnTo>
                        <a:pt x="5" y="25"/>
                      </a:lnTo>
                      <a:lnTo>
                        <a:pt x="4" y="26"/>
                      </a:lnTo>
                      <a:lnTo>
                        <a:pt x="2" y="22"/>
                      </a:lnTo>
                      <a:lnTo>
                        <a:pt x="1" y="20"/>
                      </a:lnTo>
                      <a:lnTo>
                        <a:pt x="4"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32" name="Freeform 95"/>
                <p:cNvSpPr>
                  <a:spLocks noChangeAspect="1"/>
                </p:cNvSpPr>
                <p:nvPr/>
              </p:nvSpPr>
              <p:spPr bwMode="auto">
                <a:xfrm>
                  <a:off x="860" y="2278"/>
                  <a:ext cx="33" cy="29"/>
                </a:xfrm>
                <a:custGeom>
                  <a:avLst/>
                  <a:gdLst>
                    <a:gd name="T0" fmla="*/ 6 w 33"/>
                    <a:gd name="T1" fmla="*/ 14 h 29"/>
                    <a:gd name="T2" fmla="*/ 0 w 33"/>
                    <a:gd name="T3" fmla="*/ 19 h 29"/>
                    <a:gd name="T4" fmla="*/ 1 w 33"/>
                    <a:gd name="T5" fmla="*/ 22 h 29"/>
                    <a:gd name="T6" fmla="*/ 5 w 33"/>
                    <a:gd name="T7" fmla="*/ 27 h 29"/>
                    <a:gd name="T8" fmla="*/ 11 w 33"/>
                    <a:gd name="T9" fmla="*/ 28 h 29"/>
                    <a:gd name="T10" fmla="*/ 17 w 33"/>
                    <a:gd name="T11" fmla="*/ 27 h 29"/>
                    <a:gd name="T12" fmla="*/ 25 w 33"/>
                    <a:gd name="T13" fmla="*/ 26 h 29"/>
                    <a:gd name="T14" fmla="*/ 27 w 33"/>
                    <a:gd name="T15" fmla="*/ 25 h 29"/>
                    <a:gd name="T16" fmla="*/ 30 w 33"/>
                    <a:gd name="T17" fmla="*/ 20 h 29"/>
                    <a:gd name="T18" fmla="*/ 32 w 33"/>
                    <a:gd name="T19" fmla="*/ 15 h 29"/>
                    <a:gd name="T20" fmla="*/ 27 w 33"/>
                    <a:gd name="T21" fmla="*/ 18 h 29"/>
                    <a:gd name="T22" fmla="*/ 21 w 33"/>
                    <a:gd name="T23" fmla="*/ 19 h 29"/>
                    <a:gd name="T24" fmla="*/ 15 w 33"/>
                    <a:gd name="T25" fmla="*/ 21 h 29"/>
                    <a:gd name="T26" fmla="*/ 12 w 33"/>
                    <a:gd name="T27" fmla="*/ 20 h 29"/>
                    <a:gd name="T28" fmla="*/ 15 w 33"/>
                    <a:gd name="T29" fmla="*/ 15 h 29"/>
                    <a:gd name="T30" fmla="*/ 17 w 33"/>
                    <a:gd name="T31" fmla="*/ 9 h 29"/>
                    <a:gd name="T32" fmla="*/ 18 w 33"/>
                    <a:gd name="T33" fmla="*/ 6 h 29"/>
                    <a:gd name="T34" fmla="*/ 18 w 33"/>
                    <a:gd name="T35" fmla="*/ 2 h 29"/>
                    <a:gd name="T36" fmla="*/ 14 w 33"/>
                    <a:gd name="T37" fmla="*/ 0 h 29"/>
                    <a:gd name="T38" fmla="*/ 12 w 33"/>
                    <a:gd name="T39" fmla="*/ 0 h 29"/>
                    <a:gd name="T40" fmla="*/ 10 w 33"/>
                    <a:gd name="T41" fmla="*/ 7 h 29"/>
                    <a:gd name="T42" fmla="*/ 13 w 33"/>
                    <a:gd name="T43" fmla="*/ 1 h 29"/>
                    <a:gd name="T44" fmla="*/ 17 w 33"/>
                    <a:gd name="T45" fmla="*/ 3 h 29"/>
                    <a:gd name="T46" fmla="*/ 17 w 33"/>
                    <a:gd name="T47" fmla="*/ 5 h 29"/>
                    <a:gd name="T48" fmla="*/ 16 w 33"/>
                    <a:gd name="T49" fmla="*/ 9 h 29"/>
                    <a:gd name="T50" fmla="*/ 13 w 33"/>
                    <a:gd name="T51" fmla="*/ 14 h 29"/>
                    <a:gd name="T52" fmla="*/ 10 w 33"/>
                    <a:gd name="T53" fmla="*/ 20 h 29"/>
                    <a:gd name="T54" fmla="*/ 6 w 33"/>
                    <a:gd name="T55" fmla="*/ 25 h 29"/>
                    <a:gd name="T56" fmla="*/ 6 w 33"/>
                    <a:gd name="T57" fmla="*/ 25 h 29"/>
                    <a:gd name="T58" fmla="*/ 3 w 33"/>
                    <a:gd name="T59" fmla="*/ 22 h 29"/>
                    <a:gd name="T60" fmla="*/ 1 w 33"/>
                    <a:gd name="T61" fmla="*/ 19 h 29"/>
                    <a:gd name="T62" fmla="*/ 6 w 33"/>
                    <a:gd name="T6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9">
                      <a:moveTo>
                        <a:pt x="6" y="14"/>
                      </a:moveTo>
                      <a:lnTo>
                        <a:pt x="0" y="19"/>
                      </a:lnTo>
                      <a:lnTo>
                        <a:pt x="1" y="22"/>
                      </a:lnTo>
                      <a:lnTo>
                        <a:pt x="5" y="27"/>
                      </a:lnTo>
                      <a:lnTo>
                        <a:pt x="11" y="28"/>
                      </a:lnTo>
                      <a:lnTo>
                        <a:pt x="17" y="27"/>
                      </a:lnTo>
                      <a:lnTo>
                        <a:pt x="25" y="26"/>
                      </a:lnTo>
                      <a:lnTo>
                        <a:pt x="27" y="25"/>
                      </a:lnTo>
                      <a:lnTo>
                        <a:pt x="30" y="20"/>
                      </a:lnTo>
                      <a:lnTo>
                        <a:pt x="32" y="15"/>
                      </a:lnTo>
                      <a:lnTo>
                        <a:pt x="27" y="18"/>
                      </a:lnTo>
                      <a:lnTo>
                        <a:pt x="21" y="19"/>
                      </a:lnTo>
                      <a:lnTo>
                        <a:pt x="15" y="21"/>
                      </a:lnTo>
                      <a:lnTo>
                        <a:pt x="12" y="20"/>
                      </a:lnTo>
                      <a:lnTo>
                        <a:pt x="15" y="15"/>
                      </a:lnTo>
                      <a:lnTo>
                        <a:pt x="17" y="9"/>
                      </a:lnTo>
                      <a:lnTo>
                        <a:pt x="18" y="6"/>
                      </a:lnTo>
                      <a:lnTo>
                        <a:pt x="18" y="2"/>
                      </a:lnTo>
                      <a:lnTo>
                        <a:pt x="14" y="0"/>
                      </a:lnTo>
                      <a:lnTo>
                        <a:pt x="12" y="0"/>
                      </a:lnTo>
                      <a:lnTo>
                        <a:pt x="10" y="7"/>
                      </a:lnTo>
                      <a:lnTo>
                        <a:pt x="13" y="1"/>
                      </a:lnTo>
                      <a:lnTo>
                        <a:pt x="17" y="3"/>
                      </a:lnTo>
                      <a:lnTo>
                        <a:pt x="17" y="5"/>
                      </a:lnTo>
                      <a:lnTo>
                        <a:pt x="16" y="9"/>
                      </a:lnTo>
                      <a:lnTo>
                        <a:pt x="13" y="14"/>
                      </a:lnTo>
                      <a:lnTo>
                        <a:pt x="10" y="20"/>
                      </a:lnTo>
                      <a:lnTo>
                        <a:pt x="6" y="25"/>
                      </a:lnTo>
                      <a:lnTo>
                        <a:pt x="6" y="25"/>
                      </a:lnTo>
                      <a:lnTo>
                        <a:pt x="3" y="22"/>
                      </a:lnTo>
                      <a:lnTo>
                        <a:pt x="1" y="19"/>
                      </a:lnTo>
                      <a:lnTo>
                        <a:pt x="6"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33" name="Freeform 96"/>
                <p:cNvSpPr>
                  <a:spLocks noChangeAspect="1"/>
                </p:cNvSpPr>
                <p:nvPr/>
              </p:nvSpPr>
              <p:spPr bwMode="auto">
                <a:xfrm>
                  <a:off x="878" y="2293"/>
                  <a:ext cx="33" cy="29"/>
                </a:xfrm>
                <a:custGeom>
                  <a:avLst/>
                  <a:gdLst>
                    <a:gd name="T0" fmla="*/ 5 w 33"/>
                    <a:gd name="T1" fmla="*/ 14 h 29"/>
                    <a:gd name="T2" fmla="*/ 0 w 33"/>
                    <a:gd name="T3" fmla="*/ 20 h 29"/>
                    <a:gd name="T4" fmla="*/ 1 w 33"/>
                    <a:gd name="T5" fmla="*/ 22 h 29"/>
                    <a:gd name="T6" fmla="*/ 5 w 33"/>
                    <a:gd name="T7" fmla="*/ 27 h 29"/>
                    <a:gd name="T8" fmla="*/ 11 w 33"/>
                    <a:gd name="T9" fmla="*/ 28 h 29"/>
                    <a:gd name="T10" fmla="*/ 18 w 33"/>
                    <a:gd name="T11" fmla="*/ 28 h 29"/>
                    <a:gd name="T12" fmla="*/ 25 w 33"/>
                    <a:gd name="T13" fmla="*/ 26 h 29"/>
                    <a:gd name="T14" fmla="*/ 27 w 33"/>
                    <a:gd name="T15" fmla="*/ 25 h 29"/>
                    <a:gd name="T16" fmla="*/ 30 w 33"/>
                    <a:gd name="T17" fmla="*/ 21 h 29"/>
                    <a:gd name="T18" fmla="*/ 32 w 33"/>
                    <a:gd name="T19" fmla="*/ 16 h 29"/>
                    <a:gd name="T20" fmla="*/ 27 w 33"/>
                    <a:gd name="T21" fmla="*/ 19 h 29"/>
                    <a:gd name="T22" fmla="*/ 21 w 33"/>
                    <a:gd name="T23" fmla="*/ 20 h 29"/>
                    <a:gd name="T24" fmla="*/ 15 w 33"/>
                    <a:gd name="T25" fmla="*/ 21 h 29"/>
                    <a:gd name="T26" fmla="*/ 12 w 33"/>
                    <a:gd name="T27" fmla="*/ 21 h 29"/>
                    <a:gd name="T28" fmla="*/ 15 w 33"/>
                    <a:gd name="T29" fmla="*/ 15 h 29"/>
                    <a:gd name="T30" fmla="*/ 18 w 33"/>
                    <a:gd name="T31" fmla="*/ 10 h 29"/>
                    <a:gd name="T32" fmla="*/ 18 w 33"/>
                    <a:gd name="T33" fmla="*/ 7 h 29"/>
                    <a:gd name="T34" fmla="*/ 18 w 33"/>
                    <a:gd name="T35" fmla="*/ 4 h 29"/>
                    <a:gd name="T36" fmla="*/ 14 w 33"/>
                    <a:gd name="T37" fmla="*/ 0 h 29"/>
                    <a:gd name="T38" fmla="*/ 12 w 33"/>
                    <a:gd name="T39" fmla="*/ 1 h 29"/>
                    <a:gd name="T40" fmla="*/ 10 w 33"/>
                    <a:gd name="T41" fmla="*/ 7 h 29"/>
                    <a:gd name="T42" fmla="*/ 13 w 33"/>
                    <a:gd name="T43" fmla="*/ 1 h 29"/>
                    <a:gd name="T44" fmla="*/ 16 w 33"/>
                    <a:gd name="T45" fmla="*/ 4 h 29"/>
                    <a:gd name="T46" fmla="*/ 16 w 33"/>
                    <a:gd name="T47" fmla="*/ 6 h 29"/>
                    <a:gd name="T48" fmla="*/ 16 w 33"/>
                    <a:gd name="T49" fmla="*/ 11 h 29"/>
                    <a:gd name="T50" fmla="*/ 13 w 33"/>
                    <a:gd name="T51" fmla="*/ 15 h 29"/>
                    <a:gd name="T52" fmla="*/ 10 w 33"/>
                    <a:gd name="T53" fmla="*/ 20 h 29"/>
                    <a:gd name="T54" fmla="*/ 6 w 33"/>
                    <a:gd name="T55" fmla="*/ 25 h 29"/>
                    <a:gd name="T56" fmla="*/ 5 w 33"/>
                    <a:gd name="T57" fmla="*/ 26 h 29"/>
                    <a:gd name="T58" fmla="*/ 3 w 33"/>
                    <a:gd name="T59" fmla="*/ 22 h 29"/>
                    <a:gd name="T60" fmla="*/ 2 w 33"/>
                    <a:gd name="T61" fmla="*/ 20 h 29"/>
                    <a:gd name="T62" fmla="*/ 5 w 33"/>
                    <a:gd name="T6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9">
                      <a:moveTo>
                        <a:pt x="5" y="14"/>
                      </a:moveTo>
                      <a:lnTo>
                        <a:pt x="0" y="20"/>
                      </a:lnTo>
                      <a:lnTo>
                        <a:pt x="1" y="22"/>
                      </a:lnTo>
                      <a:lnTo>
                        <a:pt x="5" y="27"/>
                      </a:lnTo>
                      <a:lnTo>
                        <a:pt x="11" y="28"/>
                      </a:lnTo>
                      <a:lnTo>
                        <a:pt x="18" y="28"/>
                      </a:lnTo>
                      <a:lnTo>
                        <a:pt x="25" y="26"/>
                      </a:lnTo>
                      <a:lnTo>
                        <a:pt x="27" y="25"/>
                      </a:lnTo>
                      <a:lnTo>
                        <a:pt x="30" y="21"/>
                      </a:lnTo>
                      <a:lnTo>
                        <a:pt x="32" y="16"/>
                      </a:lnTo>
                      <a:lnTo>
                        <a:pt x="27" y="19"/>
                      </a:lnTo>
                      <a:lnTo>
                        <a:pt x="21" y="20"/>
                      </a:lnTo>
                      <a:lnTo>
                        <a:pt x="15" y="21"/>
                      </a:lnTo>
                      <a:lnTo>
                        <a:pt x="12" y="21"/>
                      </a:lnTo>
                      <a:lnTo>
                        <a:pt x="15" y="15"/>
                      </a:lnTo>
                      <a:lnTo>
                        <a:pt x="18" y="10"/>
                      </a:lnTo>
                      <a:lnTo>
                        <a:pt x="18" y="7"/>
                      </a:lnTo>
                      <a:lnTo>
                        <a:pt x="18" y="4"/>
                      </a:lnTo>
                      <a:lnTo>
                        <a:pt x="14" y="0"/>
                      </a:lnTo>
                      <a:lnTo>
                        <a:pt x="12" y="1"/>
                      </a:lnTo>
                      <a:lnTo>
                        <a:pt x="10" y="7"/>
                      </a:lnTo>
                      <a:lnTo>
                        <a:pt x="13" y="1"/>
                      </a:lnTo>
                      <a:lnTo>
                        <a:pt x="16" y="4"/>
                      </a:lnTo>
                      <a:lnTo>
                        <a:pt x="16" y="6"/>
                      </a:lnTo>
                      <a:lnTo>
                        <a:pt x="16" y="11"/>
                      </a:lnTo>
                      <a:lnTo>
                        <a:pt x="13" y="15"/>
                      </a:lnTo>
                      <a:lnTo>
                        <a:pt x="10" y="20"/>
                      </a:lnTo>
                      <a:lnTo>
                        <a:pt x="6" y="25"/>
                      </a:lnTo>
                      <a:lnTo>
                        <a:pt x="5" y="26"/>
                      </a:lnTo>
                      <a:lnTo>
                        <a:pt x="3" y="22"/>
                      </a:lnTo>
                      <a:lnTo>
                        <a:pt x="2" y="20"/>
                      </a:lnTo>
                      <a:lnTo>
                        <a:pt x="5"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34" name="Freeform 97"/>
                <p:cNvSpPr>
                  <a:spLocks noChangeAspect="1"/>
                </p:cNvSpPr>
                <p:nvPr/>
              </p:nvSpPr>
              <p:spPr bwMode="auto">
                <a:xfrm>
                  <a:off x="896" y="2309"/>
                  <a:ext cx="33" cy="29"/>
                </a:xfrm>
                <a:custGeom>
                  <a:avLst/>
                  <a:gdLst>
                    <a:gd name="T0" fmla="*/ 5 w 33"/>
                    <a:gd name="T1" fmla="*/ 14 h 29"/>
                    <a:gd name="T2" fmla="*/ 0 w 33"/>
                    <a:gd name="T3" fmla="*/ 20 h 29"/>
                    <a:gd name="T4" fmla="*/ 1 w 33"/>
                    <a:gd name="T5" fmla="*/ 22 h 29"/>
                    <a:gd name="T6" fmla="*/ 4 w 33"/>
                    <a:gd name="T7" fmla="*/ 27 h 29"/>
                    <a:gd name="T8" fmla="*/ 11 w 33"/>
                    <a:gd name="T9" fmla="*/ 28 h 29"/>
                    <a:gd name="T10" fmla="*/ 18 w 33"/>
                    <a:gd name="T11" fmla="*/ 27 h 29"/>
                    <a:gd name="T12" fmla="*/ 25 w 33"/>
                    <a:gd name="T13" fmla="*/ 26 h 29"/>
                    <a:gd name="T14" fmla="*/ 27 w 33"/>
                    <a:gd name="T15" fmla="*/ 25 h 29"/>
                    <a:gd name="T16" fmla="*/ 30 w 33"/>
                    <a:gd name="T17" fmla="*/ 21 h 29"/>
                    <a:gd name="T18" fmla="*/ 32 w 33"/>
                    <a:gd name="T19" fmla="*/ 16 h 29"/>
                    <a:gd name="T20" fmla="*/ 27 w 33"/>
                    <a:gd name="T21" fmla="*/ 18 h 29"/>
                    <a:gd name="T22" fmla="*/ 20 w 33"/>
                    <a:gd name="T23" fmla="*/ 20 h 29"/>
                    <a:gd name="T24" fmla="*/ 14 w 33"/>
                    <a:gd name="T25" fmla="*/ 21 h 29"/>
                    <a:gd name="T26" fmla="*/ 11 w 33"/>
                    <a:gd name="T27" fmla="*/ 21 h 29"/>
                    <a:gd name="T28" fmla="*/ 15 w 33"/>
                    <a:gd name="T29" fmla="*/ 15 h 29"/>
                    <a:gd name="T30" fmla="*/ 18 w 33"/>
                    <a:gd name="T31" fmla="*/ 10 h 29"/>
                    <a:gd name="T32" fmla="*/ 18 w 33"/>
                    <a:gd name="T33" fmla="*/ 7 h 29"/>
                    <a:gd name="T34" fmla="*/ 18 w 33"/>
                    <a:gd name="T35" fmla="*/ 4 h 29"/>
                    <a:gd name="T36" fmla="*/ 14 w 33"/>
                    <a:gd name="T37" fmla="*/ 0 h 29"/>
                    <a:gd name="T38" fmla="*/ 11 w 33"/>
                    <a:gd name="T39" fmla="*/ 1 h 29"/>
                    <a:gd name="T40" fmla="*/ 10 w 33"/>
                    <a:gd name="T41" fmla="*/ 7 h 29"/>
                    <a:gd name="T42" fmla="*/ 13 w 33"/>
                    <a:gd name="T43" fmla="*/ 1 h 29"/>
                    <a:gd name="T44" fmla="*/ 17 w 33"/>
                    <a:gd name="T45" fmla="*/ 4 h 29"/>
                    <a:gd name="T46" fmla="*/ 17 w 33"/>
                    <a:gd name="T47" fmla="*/ 5 h 29"/>
                    <a:gd name="T48" fmla="*/ 16 w 33"/>
                    <a:gd name="T49" fmla="*/ 11 h 29"/>
                    <a:gd name="T50" fmla="*/ 13 w 33"/>
                    <a:gd name="T51" fmla="*/ 15 h 29"/>
                    <a:gd name="T52" fmla="*/ 10 w 33"/>
                    <a:gd name="T53" fmla="*/ 20 h 29"/>
                    <a:gd name="T54" fmla="*/ 6 w 33"/>
                    <a:gd name="T55" fmla="*/ 25 h 29"/>
                    <a:gd name="T56" fmla="*/ 5 w 33"/>
                    <a:gd name="T57" fmla="*/ 25 h 29"/>
                    <a:gd name="T58" fmla="*/ 3 w 33"/>
                    <a:gd name="T59" fmla="*/ 22 h 29"/>
                    <a:gd name="T60" fmla="*/ 2 w 33"/>
                    <a:gd name="T61" fmla="*/ 20 h 29"/>
                    <a:gd name="T62" fmla="*/ 5 w 33"/>
                    <a:gd name="T6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9">
                      <a:moveTo>
                        <a:pt x="5" y="14"/>
                      </a:moveTo>
                      <a:lnTo>
                        <a:pt x="0" y="20"/>
                      </a:lnTo>
                      <a:lnTo>
                        <a:pt x="1" y="22"/>
                      </a:lnTo>
                      <a:lnTo>
                        <a:pt x="4" y="27"/>
                      </a:lnTo>
                      <a:lnTo>
                        <a:pt x="11" y="28"/>
                      </a:lnTo>
                      <a:lnTo>
                        <a:pt x="18" y="27"/>
                      </a:lnTo>
                      <a:lnTo>
                        <a:pt x="25" y="26"/>
                      </a:lnTo>
                      <a:lnTo>
                        <a:pt x="27" y="25"/>
                      </a:lnTo>
                      <a:lnTo>
                        <a:pt x="30" y="21"/>
                      </a:lnTo>
                      <a:lnTo>
                        <a:pt x="32" y="16"/>
                      </a:lnTo>
                      <a:lnTo>
                        <a:pt x="27" y="18"/>
                      </a:lnTo>
                      <a:lnTo>
                        <a:pt x="20" y="20"/>
                      </a:lnTo>
                      <a:lnTo>
                        <a:pt x="14" y="21"/>
                      </a:lnTo>
                      <a:lnTo>
                        <a:pt x="11" y="21"/>
                      </a:lnTo>
                      <a:lnTo>
                        <a:pt x="15" y="15"/>
                      </a:lnTo>
                      <a:lnTo>
                        <a:pt x="18" y="10"/>
                      </a:lnTo>
                      <a:lnTo>
                        <a:pt x="18" y="7"/>
                      </a:lnTo>
                      <a:lnTo>
                        <a:pt x="18" y="4"/>
                      </a:lnTo>
                      <a:lnTo>
                        <a:pt x="14" y="0"/>
                      </a:lnTo>
                      <a:lnTo>
                        <a:pt x="11" y="1"/>
                      </a:lnTo>
                      <a:lnTo>
                        <a:pt x="10" y="7"/>
                      </a:lnTo>
                      <a:lnTo>
                        <a:pt x="13" y="1"/>
                      </a:lnTo>
                      <a:lnTo>
                        <a:pt x="17" y="4"/>
                      </a:lnTo>
                      <a:lnTo>
                        <a:pt x="17" y="5"/>
                      </a:lnTo>
                      <a:lnTo>
                        <a:pt x="16" y="11"/>
                      </a:lnTo>
                      <a:lnTo>
                        <a:pt x="13" y="15"/>
                      </a:lnTo>
                      <a:lnTo>
                        <a:pt x="10" y="20"/>
                      </a:lnTo>
                      <a:lnTo>
                        <a:pt x="6" y="25"/>
                      </a:lnTo>
                      <a:lnTo>
                        <a:pt x="5" y="25"/>
                      </a:lnTo>
                      <a:lnTo>
                        <a:pt x="3" y="22"/>
                      </a:lnTo>
                      <a:lnTo>
                        <a:pt x="2" y="20"/>
                      </a:lnTo>
                      <a:lnTo>
                        <a:pt x="5"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35" name="Freeform 98"/>
                <p:cNvSpPr>
                  <a:spLocks noChangeAspect="1"/>
                </p:cNvSpPr>
                <p:nvPr/>
              </p:nvSpPr>
              <p:spPr bwMode="auto">
                <a:xfrm>
                  <a:off x="914" y="2325"/>
                  <a:ext cx="32" cy="30"/>
                </a:xfrm>
                <a:custGeom>
                  <a:avLst/>
                  <a:gdLst>
                    <a:gd name="T0" fmla="*/ 6 w 32"/>
                    <a:gd name="T1" fmla="*/ 14 h 30"/>
                    <a:gd name="T2" fmla="*/ 0 w 32"/>
                    <a:gd name="T3" fmla="*/ 20 h 30"/>
                    <a:gd name="T4" fmla="*/ 1 w 32"/>
                    <a:gd name="T5" fmla="*/ 23 h 30"/>
                    <a:gd name="T6" fmla="*/ 5 w 32"/>
                    <a:gd name="T7" fmla="*/ 27 h 30"/>
                    <a:gd name="T8" fmla="*/ 11 w 32"/>
                    <a:gd name="T9" fmla="*/ 29 h 30"/>
                    <a:gd name="T10" fmla="*/ 18 w 32"/>
                    <a:gd name="T11" fmla="*/ 28 h 30"/>
                    <a:gd name="T12" fmla="*/ 25 w 32"/>
                    <a:gd name="T13" fmla="*/ 26 h 30"/>
                    <a:gd name="T14" fmla="*/ 27 w 32"/>
                    <a:gd name="T15" fmla="*/ 25 h 30"/>
                    <a:gd name="T16" fmla="*/ 30 w 32"/>
                    <a:gd name="T17" fmla="*/ 21 h 30"/>
                    <a:gd name="T18" fmla="*/ 31 w 32"/>
                    <a:gd name="T19" fmla="*/ 16 h 30"/>
                    <a:gd name="T20" fmla="*/ 27 w 32"/>
                    <a:gd name="T21" fmla="*/ 19 h 30"/>
                    <a:gd name="T22" fmla="*/ 21 w 32"/>
                    <a:gd name="T23" fmla="*/ 20 h 30"/>
                    <a:gd name="T24" fmla="*/ 14 w 32"/>
                    <a:gd name="T25" fmla="*/ 21 h 30"/>
                    <a:gd name="T26" fmla="*/ 12 w 32"/>
                    <a:gd name="T27" fmla="*/ 21 h 30"/>
                    <a:gd name="T28" fmla="*/ 15 w 32"/>
                    <a:gd name="T29" fmla="*/ 15 h 30"/>
                    <a:gd name="T30" fmla="*/ 18 w 32"/>
                    <a:gd name="T31" fmla="*/ 9 h 30"/>
                    <a:gd name="T32" fmla="*/ 18 w 32"/>
                    <a:gd name="T33" fmla="*/ 7 h 30"/>
                    <a:gd name="T34" fmla="*/ 18 w 32"/>
                    <a:gd name="T35" fmla="*/ 3 h 30"/>
                    <a:gd name="T36" fmla="*/ 14 w 32"/>
                    <a:gd name="T37" fmla="*/ 0 h 30"/>
                    <a:gd name="T38" fmla="*/ 12 w 32"/>
                    <a:gd name="T39" fmla="*/ 1 h 30"/>
                    <a:gd name="T40" fmla="*/ 10 w 32"/>
                    <a:gd name="T41" fmla="*/ 7 h 30"/>
                    <a:gd name="T42" fmla="*/ 13 w 32"/>
                    <a:gd name="T43" fmla="*/ 2 h 30"/>
                    <a:gd name="T44" fmla="*/ 16 w 32"/>
                    <a:gd name="T45" fmla="*/ 3 h 30"/>
                    <a:gd name="T46" fmla="*/ 17 w 32"/>
                    <a:gd name="T47" fmla="*/ 6 h 30"/>
                    <a:gd name="T48" fmla="*/ 16 w 32"/>
                    <a:gd name="T49" fmla="*/ 10 h 30"/>
                    <a:gd name="T50" fmla="*/ 14 w 32"/>
                    <a:gd name="T51" fmla="*/ 15 h 30"/>
                    <a:gd name="T52" fmla="*/ 10 w 32"/>
                    <a:gd name="T53" fmla="*/ 21 h 30"/>
                    <a:gd name="T54" fmla="*/ 6 w 32"/>
                    <a:gd name="T55" fmla="*/ 25 h 30"/>
                    <a:gd name="T56" fmla="*/ 6 w 32"/>
                    <a:gd name="T57" fmla="*/ 25 h 30"/>
                    <a:gd name="T58" fmla="*/ 3 w 32"/>
                    <a:gd name="T59" fmla="*/ 23 h 30"/>
                    <a:gd name="T60" fmla="*/ 1 w 32"/>
                    <a:gd name="T61" fmla="*/ 20 h 30"/>
                    <a:gd name="T62" fmla="*/ 6 w 32"/>
                    <a:gd name="T6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30">
                      <a:moveTo>
                        <a:pt x="6" y="14"/>
                      </a:moveTo>
                      <a:lnTo>
                        <a:pt x="0" y="20"/>
                      </a:lnTo>
                      <a:lnTo>
                        <a:pt x="1" y="23"/>
                      </a:lnTo>
                      <a:lnTo>
                        <a:pt x="5" y="27"/>
                      </a:lnTo>
                      <a:lnTo>
                        <a:pt x="11" y="29"/>
                      </a:lnTo>
                      <a:lnTo>
                        <a:pt x="18" y="28"/>
                      </a:lnTo>
                      <a:lnTo>
                        <a:pt x="25" y="26"/>
                      </a:lnTo>
                      <a:lnTo>
                        <a:pt x="27" y="25"/>
                      </a:lnTo>
                      <a:lnTo>
                        <a:pt x="30" y="21"/>
                      </a:lnTo>
                      <a:lnTo>
                        <a:pt x="31" y="16"/>
                      </a:lnTo>
                      <a:lnTo>
                        <a:pt x="27" y="19"/>
                      </a:lnTo>
                      <a:lnTo>
                        <a:pt x="21" y="20"/>
                      </a:lnTo>
                      <a:lnTo>
                        <a:pt x="14" y="21"/>
                      </a:lnTo>
                      <a:lnTo>
                        <a:pt x="12" y="21"/>
                      </a:lnTo>
                      <a:lnTo>
                        <a:pt x="15" y="15"/>
                      </a:lnTo>
                      <a:lnTo>
                        <a:pt x="18" y="9"/>
                      </a:lnTo>
                      <a:lnTo>
                        <a:pt x="18" y="7"/>
                      </a:lnTo>
                      <a:lnTo>
                        <a:pt x="18" y="3"/>
                      </a:lnTo>
                      <a:lnTo>
                        <a:pt x="14" y="0"/>
                      </a:lnTo>
                      <a:lnTo>
                        <a:pt x="12" y="1"/>
                      </a:lnTo>
                      <a:lnTo>
                        <a:pt x="10" y="7"/>
                      </a:lnTo>
                      <a:lnTo>
                        <a:pt x="13" y="2"/>
                      </a:lnTo>
                      <a:lnTo>
                        <a:pt x="16" y="3"/>
                      </a:lnTo>
                      <a:lnTo>
                        <a:pt x="17" y="6"/>
                      </a:lnTo>
                      <a:lnTo>
                        <a:pt x="16" y="10"/>
                      </a:lnTo>
                      <a:lnTo>
                        <a:pt x="14" y="15"/>
                      </a:lnTo>
                      <a:lnTo>
                        <a:pt x="10" y="21"/>
                      </a:lnTo>
                      <a:lnTo>
                        <a:pt x="6" y="25"/>
                      </a:lnTo>
                      <a:lnTo>
                        <a:pt x="6" y="25"/>
                      </a:lnTo>
                      <a:lnTo>
                        <a:pt x="3" y="23"/>
                      </a:lnTo>
                      <a:lnTo>
                        <a:pt x="1" y="20"/>
                      </a:lnTo>
                      <a:lnTo>
                        <a:pt x="6"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36" name="Freeform 99"/>
                <p:cNvSpPr>
                  <a:spLocks noChangeAspect="1"/>
                </p:cNvSpPr>
                <p:nvPr/>
              </p:nvSpPr>
              <p:spPr bwMode="auto">
                <a:xfrm>
                  <a:off x="932" y="2341"/>
                  <a:ext cx="32" cy="29"/>
                </a:xfrm>
                <a:custGeom>
                  <a:avLst/>
                  <a:gdLst>
                    <a:gd name="T0" fmla="*/ 5 w 32"/>
                    <a:gd name="T1" fmla="*/ 14 h 29"/>
                    <a:gd name="T2" fmla="*/ 0 w 32"/>
                    <a:gd name="T3" fmla="*/ 20 h 29"/>
                    <a:gd name="T4" fmla="*/ 1 w 32"/>
                    <a:gd name="T5" fmla="*/ 22 h 29"/>
                    <a:gd name="T6" fmla="*/ 5 w 32"/>
                    <a:gd name="T7" fmla="*/ 27 h 29"/>
                    <a:gd name="T8" fmla="*/ 11 w 32"/>
                    <a:gd name="T9" fmla="*/ 28 h 29"/>
                    <a:gd name="T10" fmla="*/ 18 w 32"/>
                    <a:gd name="T11" fmla="*/ 28 h 29"/>
                    <a:gd name="T12" fmla="*/ 25 w 32"/>
                    <a:gd name="T13" fmla="*/ 26 h 29"/>
                    <a:gd name="T14" fmla="*/ 27 w 32"/>
                    <a:gd name="T15" fmla="*/ 25 h 29"/>
                    <a:gd name="T16" fmla="*/ 30 w 32"/>
                    <a:gd name="T17" fmla="*/ 21 h 29"/>
                    <a:gd name="T18" fmla="*/ 31 w 32"/>
                    <a:gd name="T19" fmla="*/ 16 h 29"/>
                    <a:gd name="T20" fmla="*/ 27 w 32"/>
                    <a:gd name="T21" fmla="*/ 19 h 29"/>
                    <a:gd name="T22" fmla="*/ 20 w 32"/>
                    <a:gd name="T23" fmla="*/ 20 h 29"/>
                    <a:gd name="T24" fmla="*/ 15 w 32"/>
                    <a:gd name="T25" fmla="*/ 21 h 29"/>
                    <a:gd name="T26" fmla="*/ 12 w 32"/>
                    <a:gd name="T27" fmla="*/ 21 h 29"/>
                    <a:gd name="T28" fmla="*/ 15 w 32"/>
                    <a:gd name="T29" fmla="*/ 14 h 29"/>
                    <a:gd name="T30" fmla="*/ 18 w 32"/>
                    <a:gd name="T31" fmla="*/ 9 h 29"/>
                    <a:gd name="T32" fmla="*/ 18 w 32"/>
                    <a:gd name="T33" fmla="*/ 7 h 29"/>
                    <a:gd name="T34" fmla="*/ 18 w 32"/>
                    <a:gd name="T35" fmla="*/ 3 h 29"/>
                    <a:gd name="T36" fmla="*/ 14 w 32"/>
                    <a:gd name="T37" fmla="*/ 0 h 29"/>
                    <a:gd name="T38" fmla="*/ 12 w 32"/>
                    <a:gd name="T39" fmla="*/ 1 h 29"/>
                    <a:gd name="T40" fmla="*/ 10 w 32"/>
                    <a:gd name="T41" fmla="*/ 7 h 29"/>
                    <a:gd name="T42" fmla="*/ 13 w 32"/>
                    <a:gd name="T43" fmla="*/ 1 h 29"/>
                    <a:gd name="T44" fmla="*/ 17 w 32"/>
                    <a:gd name="T45" fmla="*/ 3 h 29"/>
                    <a:gd name="T46" fmla="*/ 17 w 32"/>
                    <a:gd name="T47" fmla="*/ 6 h 29"/>
                    <a:gd name="T48" fmla="*/ 16 w 32"/>
                    <a:gd name="T49" fmla="*/ 11 h 29"/>
                    <a:gd name="T50" fmla="*/ 13 w 32"/>
                    <a:gd name="T51" fmla="*/ 14 h 29"/>
                    <a:gd name="T52" fmla="*/ 10 w 32"/>
                    <a:gd name="T53" fmla="*/ 21 h 29"/>
                    <a:gd name="T54" fmla="*/ 6 w 32"/>
                    <a:gd name="T55" fmla="*/ 25 h 29"/>
                    <a:gd name="T56" fmla="*/ 5 w 32"/>
                    <a:gd name="T57" fmla="*/ 26 h 29"/>
                    <a:gd name="T58" fmla="*/ 3 w 32"/>
                    <a:gd name="T59" fmla="*/ 22 h 29"/>
                    <a:gd name="T60" fmla="*/ 1 w 32"/>
                    <a:gd name="T61" fmla="*/ 20 h 29"/>
                    <a:gd name="T62" fmla="*/ 5 w 32"/>
                    <a:gd name="T6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5" y="14"/>
                      </a:moveTo>
                      <a:lnTo>
                        <a:pt x="0" y="20"/>
                      </a:lnTo>
                      <a:lnTo>
                        <a:pt x="1" y="22"/>
                      </a:lnTo>
                      <a:lnTo>
                        <a:pt x="5" y="27"/>
                      </a:lnTo>
                      <a:lnTo>
                        <a:pt x="11" y="28"/>
                      </a:lnTo>
                      <a:lnTo>
                        <a:pt x="18" y="28"/>
                      </a:lnTo>
                      <a:lnTo>
                        <a:pt x="25" y="26"/>
                      </a:lnTo>
                      <a:lnTo>
                        <a:pt x="27" y="25"/>
                      </a:lnTo>
                      <a:lnTo>
                        <a:pt x="30" y="21"/>
                      </a:lnTo>
                      <a:lnTo>
                        <a:pt x="31" y="16"/>
                      </a:lnTo>
                      <a:lnTo>
                        <a:pt x="27" y="19"/>
                      </a:lnTo>
                      <a:lnTo>
                        <a:pt x="20" y="20"/>
                      </a:lnTo>
                      <a:lnTo>
                        <a:pt x="15" y="21"/>
                      </a:lnTo>
                      <a:lnTo>
                        <a:pt x="12" y="21"/>
                      </a:lnTo>
                      <a:lnTo>
                        <a:pt x="15" y="14"/>
                      </a:lnTo>
                      <a:lnTo>
                        <a:pt x="18" y="9"/>
                      </a:lnTo>
                      <a:lnTo>
                        <a:pt x="18" y="7"/>
                      </a:lnTo>
                      <a:lnTo>
                        <a:pt x="18" y="3"/>
                      </a:lnTo>
                      <a:lnTo>
                        <a:pt x="14" y="0"/>
                      </a:lnTo>
                      <a:lnTo>
                        <a:pt x="12" y="1"/>
                      </a:lnTo>
                      <a:lnTo>
                        <a:pt x="10" y="7"/>
                      </a:lnTo>
                      <a:lnTo>
                        <a:pt x="13" y="1"/>
                      </a:lnTo>
                      <a:lnTo>
                        <a:pt x="17" y="3"/>
                      </a:lnTo>
                      <a:lnTo>
                        <a:pt x="17" y="6"/>
                      </a:lnTo>
                      <a:lnTo>
                        <a:pt x="16" y="11"/>
                      </a:lnTo>
                      <a:lnTo>
                        <a:pt x="13" y="14"/>
                      </a:lnTo>
                      <a:lnTo>
                        <a:pt x="10" y="21"/>
                      </a:lnTo>
                      <a:lnTo>
                        <a:pt x="6" y="25"/>
                      </a:lnTo>
                      <a:lnTo>
                        <a:pt x="5" y="26"/>
                      </a:lnTo>
                      <a:lnTo>
                        <a:pt x="3" y="22"/>
                      </a:lnTo>
                      <a:lnTo>
                        <a:pt x="1" y="20"/>
                      </a:lnTo>
                      <a:lnTo>
                        <a:pt x="5"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37" name="Freeform 100"/>
                <p:cNvSpPr>
                  <a:spLocks noChangeAspect="1"/>
                </p:cNvSpPr>
                <p:nvPr/>
              </p:nvSpPr>
              <p:spPr bwMode="auto">
                <a:xfrm>
                  <a:off x="950" y="2357"/>
                  <a:ext cx="33" cy="29"/>
                </a:xfrm>
                <a:custGeom>
                  <a:avLst/>
                  <a:gdLst>
                    <a:gd name="T0" fmla="*/ 5 w 33"/>
                    <a:gd name="T1" fmla="*/ 14 h 29"/>
                    <a:gd name="T2" fmla="*/ 0 w 33"/>
                    <a:gd name="T3" fmla="*/ 20 h 29"/>
                    <a:gd name="T4" fmla="*/ 1 w 33"/>
                    <a:gd name="T5" fmla="*/ 22 h 29"/>
                    <a:gd name="T6" fmla="*/ 5 w 33"/>
                    <a:gd name="T7" fmla="*/ 27 h 29"/>
                    <a:gd name="T8" fmla="*/ 11 w 33"/>
                    <a:gd name="T9" fmla="*/ 28 h 29"/>
                    <a:gd name="T10" fmla="*/ 18 w 33"/>
                    <a:gd name="T11" fmla="*/ 27 h 29"/>
                    <a:gd name="T12" fmla="*/ 25 w 33"/>
                    <a:gd name="T13" fmla="*/ 26 h 29"/>
                    <a:gd name="T14" fmla="*/ 27 w 33"/>
                    <a:gd name="T15" fmla="*/ 25 h 29"/>
                    <a:gd name="T16" fmla="*/ 30 w 33"/>
                    <a:gd name="T17" fmla="*/ 21 h 29"/>
                    <a:gd name="T18" fmla="*/ 32 w 33"/>
                    <a:gd name="T19" fmla="*/ 16 h 29"/>
                    <a:gd name="T20" fmla="*/ 27 w 33"/>
                    <a:gd name="T21" fmla="*/ 19 h 29"/>
                    <a:gd name="T22" fmla="*/ 21 w 33"/>
                    <a:gd name="T23" fmla="*/ 20 h 29"/>
                    <a:gd name="T24" fmla="*/ 14 w 33"/>
                    <a:gd name="T25" fmla="*/ 21 h 29"/>
                    <a:gd name="T26" fmla="*/ 12 w 33"/>
                    <a:gd name="T27" fmla="*/ 21 h 29"/>
                    <a:gd name="T28" fmla="*/ 15 w 33"/>
                    <a:gd name="T29" fmla="*/ 15 h 29"/>
                    <a:gd name="T30" fmla="*/ 18 w 33"/>
                    <a:gd name="T31" fmla="*/ 10 h 29"/>
                    <a:gd name="T32" fmla="*/ 18 w 33"/>
                    <a:gd name="T33" fmla="*/ 6 h 29"/>
                    <a:gd name="T34" fmla="*/ 18 w 33"/>
                    <a:gd name="T35" fmla="*/ 3 h 29"/>
                    <a:gd name="T36" fmla="*/ 13 w 33"/>
                    <a:gd name="T37" fmla="*/ 0 h 29"/>
                    <a:gd name="T38" fmla="*/ 12 w 33"/>
                    <a:gd name="T39" fmla="*/ 1 h 29"/>
                    <a:gd name="T40" fmla="*/ 10 w 33"/>
                    <a:gd name="T41" fmla="*/ 7 h 29"/>
                    <a:gd name="T42" fmla="*/ 13 w 33"/>
                    <a:gd name="T43" fmla="*/ 1 h 29"/>
                    <a:gd name="T44" fmla="*/ 16 w 33"/>
                    <a:gd name="T45" fmla="*/ 3 h 29"/>
                    <a:gd name="T46" fmla="*/ 17 w 33"/>
                    <a:gd name="T47" fmla="*/ 5 h 29"/>
                    <a:gd name="T48" fmla="*/ 16 w 33"/>
                    <a:gd name="T49" fmla="*/ 10 h 29"/>
                    <a:gd name="T50" fmla="*/ 13 w 33"/>
                    <a:gd name="T51" fmla="*/ 14 h 29"/>
                    <a:gd name="T52" fmla="*/ 10 w 33"/>
                    <a:gd name="T53" fmla="*/ 20 h 29"/>
                    <a:gd name="T54" fmla="*/ 6 w 33"/>
                    <a:gd name="T55" fmla="*/ 25 h 29"/>
                    <a:gd name="T56" fmla="*/ 5 w 33"/>
                    <a:gd name="T57" fmla="*/ 26 h 29"/>
                    <a:gd name="T58" fmla="*/ 2 w 33"/>
                    <a:gd name="T59" fmla="*/ 22 h 29"/>
                    <a:gd name="T60" fmla="*/ 1 w 33"/>
                    <a:gd name="T61" fmla="*/ 20 h 29"/>
                    <a:gd name="T62" fmla="*/ 5 w 33"/>
                    <a:gd name="T6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9">
                      <a:moveTo>
                        <a:pt x="5" y="14"/>
                      </a:moveTo>
                      <a:lnTo>
                        <a:pt x="0" y="20"/>
                      </a:lnTo>
                      <a:lnTo>
                        <a:pt x="1" y="22"/>
                      </a:lnTo>
                      <a:lnTo>
                        <a:pt x="5" y="27"/>
                      </a:lnTo>
                      <a:lnTo>
                        <a:pt x="11" y="28"/>
                      </a:lnTo>
                      <a:lnTo>
                        <a:pt x="18" y="27"/>
                      </a:lnTo>
                      <a:lnTo>
                        <a:pt x="25" y="26"/>
                      </a:lnTo>
                      <a:lnTo>
                        <a:pt x="27" y="25"/>
                      </a:lnTo>
                      <a:lnTo>
                        <a:pt x="30" y="21"/>
                      </a:lnTo>
                      <a:lnTo>
                        <a:pt x="32" y="16"/>
                      </a:lnTo>
                      <a:lnTo>
                        <a:pt x="27" y="19"/>
                      </a:lnTo>
                      <a:lnTo>
                        <a:pt x="21" y="20"/>
                      </a:lnTo>
                      <a:lnTo>
                        <a:pt x="14" y="21"/>
                      </a:lnTo>
                      <a:lnTo>
                        <a:pt x="12" y="21"/>
                      </a:lnTo>
                      <a:lnTo>
                        <a:pt x="15" y="15"/>
                      </a:lnTo>
                      <a:lnTo>
                        <a:pt x="18" y="10"/>
                      </a:lnTo>
                      <a:lnTo>
                        <a:pt x="18" y="6"/>
                      </a:lnTo>
                      <a:lnTo>
                        <a:pt x="18" y="3"/>
                      </a:lnTo>
                      <a:lnTo>
                        <a:pt x="13" y="0"/>
                      </a:lnTo>
                      <a:lnTo>
                        <a:pt x="12" y="1"/>
                      </a:lnTo>
                      <a:lnTo>
                        <a:pt x="10" y="7"/>
                      </a:lnTo>
                      <a:lnTo>
                        <a:pt x="13" y="1"/>
                      </a:lnTo>
                      <a:lnTo>
                        <a:pt x="16" y="3"/>
                      </a:lnTo>
                      <a:lnTo>
                        <a:pt x="17" y="5"/>
                      </a:lnTo>
                      <a:lnTo>
                        <a:pt x="16" y="10"/>
                      </a:lnTo>
                      <a:lnTo>
                        <a:pt x="13" y="14"/>
                      </a:lnTo>
                      <a:lnTo>
                        <a:pt x="10" y="20"/>
                      </a:lnTo>
                      <a:lnTo>
                        <a:pt x="6" y="25"/>
                      </a:lnTo>
                      <a:lnTo>
                        <a:pt x="5" y="26"/>
                      </a:lnTo>
                      <a:lnTo>
                        <a:pt x="2" y="22"/>
                      </a:lnTo>
                      <a:lnTo>
                        <a:pt x="1" y="20"/>
                      </a:lnTo>
                      <a:lnTo>
                        <a:pt x="5"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38" name="Freeform 101"/>
                <p:cNvSpPr>
                  <a:spLocks noChangeAspect="1"/>
                </p:cNvSpPr>
                <p:nvPr/>
              </p:nvSpPr>
              <p:spPr bwMode="auto">
                <a:xfrm>
                  <a:off x="968" y="2373"/>
                  <a:ext cx="32" cy="29"/>
                </a:xfrm>
                <a:custGeom>
                  <a:avLst/>
                  <a:gdLst>
                    <a:gd name="T0" fmla="*/ 5 w 32"/>
                    <a:gd name="T1" fmla="*/ 14 h 29"/>
                    <a:gd name="T2" fmla="*/ 0 w 32"/>
                    <a:gd name="T3" fmla="*/ 20 h 29"/>
                    <a:gd name="T4" fmla="*/ 1 w 32"/>
                    <a:gd name="T5" fmla="*/ 22 h 29"/>
                    <a:gd name="T6" fmla="*/ 5 w 32"/>
                    <a:gd name="T7" fmla="*/ 27 h 29"/>
                    <a:gd name="T8" fmla="*/ 11 w 32"/>
                    <a:gd name="T9" fmla="*/ 28 h 29"/>
                    <a:gd name="T10" fmla="*/ 17 w 32"/>
                    <a:gd name="T11" fmla="*/ 28 h 29"/>
                    <a:gd name="T12" fmla="*/ 26 w 32"/>
                    <a:gd name="T13" fmla="*/ 26 h 29"/>
                    <a:gd name="T14" fmla="*/ 27 w 32"/>
                    <a:gd name="T15" fmla="*/ 25 h 29"/>
                    <a:gd name="T16" fmla="*/ 29 w 32"/>
                    <a:gd name="T17" fmla="*/ 21 h 29"/>
                    <a:gd name="T18" fmla="*/ 31 w 32"/>
                    <a:gd name="T19" fmla="*/ 17 h 29"/>
                    <a:gd name="T20" fmla="*/ 27 w 32"/>
                    <a:gd name="T21" fmla="*/ 18 h 29"/>
                    <a:gd name="T22" fmla="*/ 21 w 32"/>
                    <a:gd name="T23" fmla="*/ 20 h 29"/>
                    <a:gd name="T24" fmla="*/ 15 w 32"/>
                    <a:gd name="T25" fmla="*/ 21 h 29"/>
                    <a:gd name="T26" fmla="*/ 11 w 32"/>
                    <a:gd name="T27" fmla="*/ 20 h 29"/>
                    <a:gd name="T28" fmla="*/ 15 w 32"/>
                    <a:gd name="T29" fmla="*/ 15 h 29"/>
                    <a:gd name="T30" fmla="*/ 17 w 32"/>
                    <a:gd name="T31" fmla="*/ 10 h 29"/>
                    <a:gd name="T32" fmla="*/ 18 w 32"/>
                    <a:gd name="T33" fmla="*/ 6 h 29"/>
                    <a:gd name="T34" fmla="*/ 18 w 32"/>
                    <a:gd name="T35" fmla="*/ 3 h 29"/>
                    <a:gd name="T36" fmla="*/ 14 w 32"/>
                    <a:gd name="T37" fmla="*/ 0 h 29"/>
                    <a:gd name="T38" fmla="*/ 11 w 32"/>
                    <a:gd name="T39" fmla="*/ 1 h 29"/>
                    <a:gd name="T40" fmla="*/ 10 w 32"/>
                    <a:gd name="T41" fmla="*/ 7 h 29"/>
                    <a:gd name="T42" fmla="*/ 13 w 32"/>
                    <a:gd name="T43" fmla="*/ 2 h 29"/>
                    <a:gd name="T44" fmla="*/ 16 w 32"/>
                    <a:gd name="T45" fmla="*/ 3 h 29"/>
                    <a:gd name="T46" fmla="*/ 17 w 32"/>
                    <a:gd name="T47" fmla="*/ 5 h 29"/>
                    <a:gd name="T48" fmla="*/ 16 w 32"/>
                    <a:gd name="T49" fmla="*/ 10 h 29"/>
                    <a:gd name="T50" fmla="*/ 13 w 32"/>
                    <a:gd name="T51" fmla="*/ 14 h 29"/>
                    <a:gd name="T52" fmla="*/ 10 w 32"/>
                    <a:gd name="T53" fmla="*/ 20 h 29"/>
                    <a:gd name="T54" fmla="*/ 6 w 32"/>
                    <a:gd name="T55" fmla="*/ 25 h 29"/>
                    <a:gd name="T56" fmla="*/ 5 w 32"/>
                    <a:gd name="T57" fmla="*/ 25 h 29"/>
                    <a:gd name="T58" fmla="*/ 3 w 32"/>
                    <a:gd name="T59" fmla="*/ 22 h 29"/>
                    <a:gd name="T60" fmla="*/ 1 w 32"/>
                    <a:gd name="T61" fmla="*/ 20 h 29"/>
                    <a:gd name="T62" fmla="*/ 5 w 32"/>
                    <a:gd name="T6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5" y="14"/>
                      </a:moveTo>
                      <a:lnTo>
                        <a:pt x="0" y="20"/>
                      </a:lnTo>
                      <a:lnTo>
                        <a:pt x="1" y="22"/>
                      </a:lnTo>
                      <a:lnTo>
                        <a:pt x="5" y="27"/>
                      </a:lnTo>
                      <a:lnTo>
                        <a:pt x="11" y="28"/>
                      </a:lnTo>
                      <a:lnTo>
                        <a:pt x="17" y="28"/>
                      </a:lnTo>
                      <a:lnTo>
                        <a:pt x="26" y="26"/>
                      </a:lnTo>
                      <a:lnTo>
                        <a:pt x="27" y="25"/>
                      </a:lnTo>
                      <a:lnTo>
                        <a:pt x="29" y="21"/>
                      </a:lnTo>
                      <a:lnTo>
                        <a:pt x="31" y="17"/>
                      </a:lnTo>
                      <a:lnTo>
                        <a:pt x="27" y="18"/>
                      </a:lnTo>
                      <a:lnTo>
                        <a:pt x="21" y="20"/>
                      </a:lnTo>
                      <a:lnTo>
                        <a:pt x="15" y="21"/>
                      </a:lnTo>
                      <a:lnTo>
                        <a:pt x="11" y="20"/>
                      </a:lnTo>
                      <a:lnTo>
                        <a:pt x="15" y="15"/>
                      </a:lnTo>
                      <a:lnTo>
                        <a:pt x="17" y="10"/>
                      </a:lnTo>
                      <a:lnTo>
                        <a:pt x="18" y="6"/>
                      </a:lnTo>
                      <a:lnTo>
                        <a:pt x="18" y="3"/>
                      </a:lnTo>
                      <a:lnTo>
                        <a:pt x="14" y="0"/>
                      </a:lnTo>
                      <a:lnTo>
                        <a:pt x="11" y="1"/>
                      </a:lnTo>
                      <a:lnTo>
                        <a:pt x="10" y="7"/>
                      </a:lnTo>
                      <a:lnTo>
                        <a:pt x="13" y="2"/>
                      </a:lnTo>
                      <a:lnTo>
                        <a:pt x="16" y="3"/>
                      </a:lnTo>
                      <a:lnTo>
                        <a:pt x="17" y="5"/>
                      </a:lnTo>
                      <a:lnTo>
                        <a:pt x="16" y="10"/>
                      </a:lnTo>
                      <a:lnTo>
                        <a:pt x="13" y="14"/>
                      </a:lnTo>
                      <a:lnTo>
                        <a:pt x="10" y="20"/>
                      </a:lnTo>
                      <a:lnTo>
                        <a:pt x="6" y="25"/>
                      </a:lnTo>
                      <a:lnTo>
                        <a:pt x="5" y="25"/>
                      </a:lnTo>
                      <a:lnTo>
                        <a:pt x="3" y="22"/>
                      </a:lnTo>
                      <a:lnTo>
                        <a:pt x="1" y="20"/>
                      </a:lnTo>
                      <a:lnTo>
                        <a:pt x="5"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39" name="Freeform 102"/>
                <p:cNvSpPr>
                  <a:spLocks noChangeAspect="1"/>
                </p:cNvSpPr>
                <p:nvPr/>
              </p:nvSpPr>
              <p:spPr bwMode="auto">
                <a:xfrm>
                  <a:off x="986" y="2390"/>
                  <a:ext cx="33" cy="28"/>
                </a:xfrm>
                <a:custGeom>
                  <a:avLst/>
                  <a:gdLst>
                    <a:gd name="T0" fmla="*/ 5 w 33"/>
                    <a:gd name="T1" fmla="*/ 13 h 28"/>
                    <a:gd name="T2" fmla="*/ 0 w 33"/>
                    <a:gd name="T3" fmla="*/ 19 h 28"/>
                    <a:gd name="T4" fmla="*/ 1 w 33"/>
                    <a:gd name="T5" fmla="*/ 21 h 28"/>
                    <a:gd name="T6" fmla="*/ 5 w 33"/>
                    <a:gd name="T7" fmla="*/ 26 h 28"/>
                    <a:gd name="T8" fmla="*/ 11 w 33"/>
                    <a:gd name="T9" fmla="*/ 27 h 28"/>
                    <a:gd name="T10" fmla="*/ 18 w 33"/>
                    <a:gd name="T11" fmla="*/ 27 h 28"/>
                    <a:gd name="T12" fmla="*/ 25 w 33"/>
                    <a:gd name="T13" fmla="*/ 25 h 28"/>
                    <a:gd name="T14" fmla="*/ 27 w 33"/>
                    <a:gd name="T15" fmla="*/ 24 h 28"/>
                    <a:gd name="T16" fmla="*/ 30 w 33"/>
                    <a:gd name="T17" fmla="*/ 20 h 28"/>
                    <a:gd name="T18" fmla="*/ 32 w 33"/>
                    <a:gd name="T19" fmla="*/ 15 h 28"/>
                    <a:gd name="T20" fmla="*/ 26 w 33"/>
                    <a:gd name="T21" fmla="*/ 17 h 28"/>
                    <a:gd name="T22" fmla="*/ 20 w 33"/>
                    <a:gd name="T23" fmla="*/ 19 h 28"/>
                    <a:gd name="T24" fmla="*/ 15 w 33"/>
                    <a:gd name="T25" fmla="*/ 20 h 28"/>
                    <a:gd name="T26" fmla="*/ 11 w 33"/>
                    <a:gd name="T27" fmla="*/ 20 h 28"/>
                    <a:gd name="T28" fmla="*/ 15 w 33"/>
                    <a:gd name="T29" fmla="*/ 14 h 28"/>
                    <a:gd name="T30" fmla="*/ 18 w 33"/>
                    <a:gd name="T31" fmla="*/ 9 h 28"/>
                    <a:gd name="T32" fmla="*/ 18 w 33"/>
                    <a:gd name="T33" fmla="*/ 5 h 28"/>
                    <a:gd name="T34" fmla="*/ 18 w 33"/>
                    <a:gd name="T35" fmla="*/ 2 h 28"/>
                    <a:gd name="T36" fmla="*/ 14 w 33"/>
                    <a:gd name="T37" fmla="*/ 0 h 28"/>
                    <a:gd name="T38" fmla="*/ 11 w 33"/>
                    <a:gd name="T39" fmla="*/ 0 h 28"/>
                    <a:gd name="T40" fmla="*/ 10 w 33"/>
                    <a:gd name="T41" fmla="*/ 6 h 28"/>
                    <a:gd name="T42" fmla="*/ 12 w 33"/>
                    <a:gd name="T43" fmla="*/ 0 h 28"/>
                    <a:gd name="T44" fmla="*/ 17 w 33"/>
                    <a:gd name="T45" fmla="*/ 2 h 28"/>
                    <a:gd name="T46" fmla="*/ 17 w 33"/>
                    <a:gd name="T47" fmla="*/ 4 h 28"/>
                    <a:gd name="T48" fmla="*/ 16 w 33"/>
                    <a:gd name="T49" fmla="*/ 9 h 28"/>
                    <a:gd name="T50" fmla="*/ 13 w 33"/>
                    <a:gd name="T51" fmla="*/ 14 h 28"/>
                    <a:gd name="T52" fmla="*/ 10 w 33"/>
                    <a:gd name="T53" fmla="*/ 19 h 28"/>
                    <a:gd name="T54" fmla="*/ 6 w 33"/>
                    <a:gd name="T55" fmla="*/ 24 h 28"/>
                    <a:gd name="T56" fmla="*/ 5 w 33"/>
                    <a:gd name="T57" fmla="*/ 24 h 28"/>
                    <a:gd name="T58" fmla="*/ 3 w 33"/>
                    <a:gd name="T59" fmla="*/ 21 h 28"/>
                    <a:gd name="T60" fmla="*/ 1 w 33"/>
                    <a:gd name="T61" fmla="*/ 19 h 28"/>
                    <a:gd name="T62" fmla="*/ 5 w 33"/>
                    <a:gd name="T63"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8">
                      <a:moveTo>
                        <a:pt x="5" y="13"/>
                      </a:moveTo>
                      <a:lnTo>
                        <a:pt x="0" y="19"/>
                      </a:lnTo>
                      <a:lnTo>
                        <a:pt x="1" y="21"/>
                      </a:lnTo>
                      <a:lnTo>
                        <a:pt x="5" y="26"/>
                      </a:lnTo>
                      <a:lnTo>
                        <a:pt x="11" y="27"/>
                      </a:lnTo>
                      <a:lnTo>
                        <a:pt x="18" y="27"/>
                      </a:lnTo>
                      <a:lnTo>
                        <a:pt x="25" y="25"/>
                      </a:lnTo>
                      <a:lnTo>
                        <a:pt x="27" y="24"/>
                      </a:lnTo>
                      <a:lnTo>
                        <a:pt x="30" y="20"/>
                      </a:lnTo>
                      <a:lnTo>
                        <a:pt x="32" y="15"/>
                      </a:lnTo>
                      <a:lnTo>
                        <a:pt x="26" y="17"/>
                      </a:lnTo>
                      <a:lnTo>
                        <a:pt x="20" y="19"/>
                      </a:lnTo>
                      <a:lnTo>
                        <a:pt x="15" y="20"/>
                      </a:lnTo>
                      <a:lnTo>
                        <a:pt x="11" y="20"/>
                      </a:lnTo>
                      <a:lnTo>
                        <a:pt x="15" y="14"/>
                      </a:lnTo>
                      <a:lnTo>
                        <a:pt x="18" y="9"/>
                      </a:lnTo>
                      <a:lnTo>
                        <a:pt x="18" y="5"/>
                      </a:lnTo>
                      <a:lnTo>
                        <a:pt x="18" y="2"/>
                      </a:lnTo>
                      <a:lnTo>
                        <a:pt x="14" y="0"/>
                      </a:lnTo>
                      <a:lnTo>
                        <a:pt x="11" y="0"/>
                      </a:lnTo>
                      <a:lnTo>
                        <a:pt x="10" y="6"/>
                      </a:lnTo>
                      <a:lnTo>
                        <a:pt x="12" y="0"/>
                      </a:lnTo>
                      <a:lnTo>
                        <a:pt x="17" y="2"/>
                      </a:lnTo>
                      <a:lnTo>
                        <a:pt x="17" y="4"/>
                      </a:lnTo>
                      <a:lnTo>
                        <a:pt x="16" y="9"/>
                      </a:lnTo>
                      <a:lnTo>
                        <a:pt x="13" y="14"/>
                      </a:lnTo>
                      <a:lnTo>
                        <a:pt x="10" y="19"/>
                      </a:lnTo>
                      <a:lnTo>
                        <a:pt x="6" y="24"/>
                      </a:lnTo>
                      <a:lnTo>
                        <a:pt x="5" y="24"/>
                      </a:lnTo>
                      <a:lnTo>
                        <a:pt x="3" y="21"/>
                      </a:lnTo>
                      <a:lnTo>
                        <a:pt x="1" y="19"/>
                      </a:lnTo>
                      <a:lnTo>
                        <a:pt x="5"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40" name="Freeform 103"/>
                <p:cNvSpPr>
                  <a:spLocks noChangeAspect="1"/>
                </p:cNvSpPr>
                <p:nvPr/>
              </p:nvSpPr>
              <p:spPr bwMode="auto">
                <a:xfrm>
                  <a:off x="1004" y="2405"/>
                  <a:ext cx="32" cy="28"/>
                </a:xfrm>
                <a:custGeom>
                  <a:avLst/>
                  <a:gdLst>
                    <a:gd name="T0" fmla="*/ 5 w 32"/>
                    <a:gd name="T1" fmla="*/ 13 h 28"/>
                    <a:gd name="T2" fmla="*/ 0 w 32"/>
                    <a:gd name="T3" fmla="*/ 20 h 28"/>
                    <a:gd name="T4" fmla="*/ 1 w 32"/>
                    <a:gd name="T5" fmla="*/ 21 h 28"/>
                    <a:gd name="T6" fmla="*/ 5 w 32"/>
                    <a:gd name="T7" fmla="*/ 25 h 28"/>
                    <a:gd name="T8" fmla="*/ 12 w 32"/>
                    <a:gd name="T9" fmla="*/ 27 h 28"/>
                    <a:gd name="T10" fmla="*/ 18 w 32"/>
                    <a:gd name="T11" fmla="*/ 26 h 28"/>
                    <a:gd name="T12" fmla="*/ 26 w 32"/>
                    <a:gd name="T13" fmla="*/ 25 h 28"/>
                    <a:gd name="T14" fmla="*/ 27 w 32"/>
                    <a:gd name="T15" fmla="*/ 24 h 28"/>
                    <a:gd name="T16" fmla="*/ 29 w 32"/>
                    <a:gd name="T17" fmla="*/ 20 h 28"/>
                    <a:gd name="T18" fmla="*/ 31 w 32"/>
                    <a:gd name="T19" fmla="*/ 16 h 28"/>
                    <a:gd name="T20" fmla="*/ 27 w 32"/>
                    <a:gd name="T21" fmla="*/ 18 h 28"/>
                    <a:gd name="T22" fmla="*/ 21 w 32"/>
                    <a:gd name="T23" fmla="*/ 20 h 28"/>
                    <a:gd name="T24" fmla="*/ 14 w 32"/>
                    <a:gd name="T25" fmla="*/ 20 h 28"/>
                    <a:gd name="T26" fmla="*/ 12 w 32"/>
                    <a:gd name="T27" fmla="*/ 20 h 28"/>
                    <a:gd name="T28" fmla="*/ 15 w 32"/>
                    <a:gd name="T29" fmla="*/ 14 h 28"/>
                    <a:gd name="T30" fmla="*/ 18 w 32"/>
                    <a:gd name="T31" fmla="*/ 9 h 28"/>
                    <a:gd name="T32" fmla="*/ 18 w 32"/>
                    <a:gd name="T33" fmla="*/ 6 h 28"/>
                    <a:gd name="T34" fmla="*/ 18 w 32"/>
                    <a:gd name="T35" fmla="*/ 3 h 28"/>
                    <a:gd name="T36" fmla="*/ 14 w 32"/>
                    <a:gd name="T37" fmla="*/ 0 h 28"/>
                    <a:gd name="T38" fmla="*/ 12 w 32"/>
                    <a:gd name="T39" fmla="*/ 1 h 28"/>
                    <a:gd name="T40" fmla="*/ 10 w 32"/>
                    <a:gd name="T41" fmla="*/ 6 h 28"/>
                    <a:gd name="T42" fmla="*/ 13 w 32"/>
                    <a:gd name="T43" fmla="*/ 1 h 28"/>
                    <a:gd name="T44" fmla="*/ 17 w 32"/>
                    <a:gd name="T45" fmla="*/ 3 h 28"/>
                    <a:gd name="T46" fmla="*/ 17 w 32"/>
                    <a:gd name="T47" fmla="*/ 5 h 28"/>
                    <a:gd name="T48" fmla="*/ 16 w 32"/>
                    <a:gd name="T49" fmla="*/ 10 h 28"/>
                    <a:gd name="T50" fmla="*/ 14 w 32"/>
                    <a:gd name="T51" fmla="*/ 14 h 28"/>
                    <a:gd name="T52" fmla="*/ 10 w 32"/>
                    <a:gd name="T53" fmla="*/ 20 h 28"/>
                    <a:gd name="T54" fmla="*/ 7 w 32"/>
                    <a:gd name="T55" fmla="*/ 24 h 28"/>
                    <a:gd name="T56" fmla="*/ 5 w 32"/>
                    <a:gd name="T57" fmla="*/ 24 h 28"/>
                    <a:gd name="T58" fmla="*/ 3 w 32"/>
                    <a:gd name="T59" fmla="*/ 21 h 28"/>
                    <a:gd name="T60" fmla="*/ 1 w 32"/>
                    <a:gd name="T61" fmla="*/ 20 h 28"/>
                    <a:gd name="T62" fmla="*/ 5 w 32"/>
                    <a:gd name="T63"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8">
                      <a:moveTo>
                        <a:pt x="5" y="13"/>
                      </a:moveTo>
                      <a:lnTo>
                        <a:pt x="0" y="20"/>
                      </a:lnTo>
                      <a:lnTo>
                        <a:pt x="1" y="21"/>
                      </a:lnTo>
                      <a:lnTo>
                        <a:pt x="5" y="25"/>
                      </a:lnTo>
                      <a:lnTo>
                        <a:pt x="12" y="27"/>
                      </a:lnTo>
                      <a:lnTo>
                        <a:pt x="18" y="26"/>
                      </a:lnTo>
                      <a:lnTo>
                        <a:pt x="26" y="25"/>
                      </a:lnTo>
                      <a:lnTo>
                        <a:pt x="27" y="24"/>
                      </a:lnTo>
                      <a:lnTo>
                        <a:pt x="29" y="20"/>
                      </a:lnTo>
                      <a:lnTo>
                        <a:pt x="31" y="16"/>
                      </a:lnTo>
                      <a:lnTo>
                        <a:pt x="27" y="18"/>
                      </a:lnTo>
                      <a:lnTo>
                        <a:pt x="21" y="20"/>
                      </a:lnTo>
                      <a:lnTo>
                        <a:pt x="14" y="20"/>
                      </a:lnTo>
                      <a:lnTo>
                        <a:pt x="12" y="20"/>
                      </a:lnTo>
                      <a:lnTo>
                        <a:pt x="15" y="14"/>
                      </a:lnTo>
                      <a:lnTo>
                        <a:pt x="18" y="9"/>
                      </a:lnTo>
                      <a:lnTo>
                        <a:pt x="18" y="6"/>
                      </a:lnTo>
                      <a:lnTo>
                        <a:pt x="18" y="3"/>
                      </a:lnTo>
                      <a:lnTo>
                        <a:pt x="14" y="0"/>
                      </a:lnTo>
                      <a:lnTo>
                        <a:pt x="12" y="1"/>
                      </a:lnTo>
                      <a:lnTo>
                        <a:pt x="10" y="6"/>
                      </a:lnTo>
                      <a:lnTo>
                        <a:pt x="13" y="1"/>
                      </a:lnTo>
                      <a:lnTo>
                        <a:pt x="17" y="3"/>
                      </a:lnTo>
                      <a:lnTo>
                        <a:pt x="17" y="5"/>
                      </a:lnTo>
                      <a:lnTo>
                        <a:pt x="16" y="10"/>
                      </a:lnTo>
                      <a:lnTo>
                        <a:pt x="14" y="14"/>
                      </a:lnTo>
                      <a:lnTo>
                        <a:pt x="10" y="20"/>
                      </a:lnTo>
                      <a:lnTo>
                        <a:pt x="7" y="24"/>
                      </a:lnTo>
                      <a:lnTo>
                        <a:pt x="5" y="24"/>
                      </a:lnTo>
                      <a:lnTo>
                        <a:pt x="3" y="21"/>
                      </a:lnTo>
                      <a:lnTo>
                        <a:pt x="1" y="20"/>
                      </a:lnTo>
                      <a:lnTo>
                        <a:pt x="5"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41" name="Freeform 104"/>
                <p:cNvSpPr>
                  <a:spLocks noChangeAspect="1"/>
                </p:cNvSpPr>
                <p:nvPr/>
              </p:nvSpPr>
              <p:spPr bwMode="auto">
                <a:xfrm>
                  <a:off x="1022" y="2421"/>
                  <a:ext cx="32" cy="28"/>
                </a:xfrm>
                <a:custGeom>
                  <a:avLst/>
                  <a:gdLst>
                    <a:gd name="T0" fmla="*/ 5 w 32"/>
                    <a:gd name="T1" fmla="*/ 12 h 28"/>
                    <a:gd name="T2" fmla="*/ 0 w 32"/>
                    <a:gd name="T3" fmla="*/ 19 h 28"/>
                    <a:gd name="T4" fmla="*/ 1 w 32"/>
                    <a:gd name="T5" fmla="*/ 21 h 28"/>
                    <a:gd name="T6" fmla="*/ 5 w 32"/>
                    <a:gd name="T7" fmla="*/ 26 h 28"/>
                    <a:gd name="T8" fmla="*/ 11 w 32"/>
                    <a:gd name="T9" fmla="*/ 27 h 28"/>
                    <a:gd name="T10" fmla="*/ 17 w 32"/>
                    <a:gd name="T11" fmla="*/ 26 h 28"/>
                    <a:gd name="T12" fmla="*/ 26 w 32"/>
                    <a:gd name="T13" fmla="*/ 24 h 28"/>
                    <a:gd name="T14" fmla="*/ 27 w 32"/>
                    <a:gd name="T15" fmla="*/ 23 h 28"/>
                    <a:gd name="T16" fmla="*/ 30 w 32"/>
                    <a:gd name="T17" fmla="*/ 20 h 28"/>
                    <a:gd name="T18" fmla="*/ 31 w 32"/>
                    <a:gd name="T19" fmla="*/ 15 h 28"/>
                    <a:gd name="T20" fmla="*/ 27 w 32"/>
                    <a:gd name="T21" fmla="*/ 17 h 28"/>
                    <a:gd name="T22" fmla="*/ 21 w 32"/>
                    <a:gd name="T23" fmla="*/ 19 h 28"/>
                    <a:gd name="T24" fmla="*/ 15 w 32"/>
                    <a:gd name="T25" fmla="*/ 20 h 28"/>
                    <a:gd name="T26" fmla="*/ 11 w 32"/>
                    <a:gd name="T27" fmla="*/ 19 h 28"/>
                    <a:gd name="T28" fmla="*/ 15 w 32"/>
                    <a:gd name="T29" fmla="*/ 13 h 28"/>
                    <a:gd name="T30" fmla="*/ 17 w 32"/>
                    <a:gd name="T31" fmla="*/ 8 h 28"/>
                    <a:gd name="T32" fmla="*/ 18 w 32"/>
                    <a:gd name="T33" fmla="*/ 5 h 28"/>
                    <a:gd name="T34" fmla="*/ 18 w 32"/>
                    <a:gd name="T35" fmla="*/ 3 h 28"/>
                    <a:gd name="T36" fmla="*/ 14 w 32"/>
                    <a:gd name="T37" fmla="*/ 0 h 28"/>
                    <a:gd name="T38" fmla="*/ 11 w 32"/>
                    <a:gd name="T39" fmla="*/ 1 h 28"/>
                    <a:gd name="T40" fmla="*/ 10 w 32"/>
                    <a:gd name="T41" fmla="*/ 5 h 28"/>
                    <a:gd name="T42" fmla="*/ 13 w 32"/>
                    <a:gd name="T43" fmla="*/ 1 h 28"/>
                    <a:gd name="T44" fmla="*/ 16 w 32"/>
                    <a:gd name="T45" fmla="*/ 3 h 28"/>
                    <a:gd name="T46" fmla="*/ 17 w 32"/>
                    <a:gd name="T47" fmla="*/ 4 h 28"/>
                    <a:gd name="T48" fmla="*/ 16 w 32"/>
                    <a:gd name="T49" fmla="*/ 9 h 28"/>
                    <a:gd name="T50" fmla="*/ 13 w 32"/>
                    <a:gd name="T51" fmla="*/ 13 h 28"/>
                    <a:gd name="T52" fmla="*/ 10 w 32"/>
                    <a:gd name="T53" fmla="*/ 19 h 28"/>
                    <a:gd name="T54" fmla="*/ 6 w 32"/>
                    <a:gd name="T55" fmla="*/ 23 h 28"/>
                    <a:gd name="T56" fmla="*/ 5 w 32"/>
                    <a:gd name="T57" fmla="*/ 24 h 28"/>
                    <a:gd name="T58" fmla="*/ 3 w 32"/>
                    <a:gd name="T59" fmla="*/ 21 h 28"/>
                    <a:gd name="T60" fmla="*/ 2 w 32"/>
                    <a:gd name="T61" fmla="*/ 19 h 28"/>
                    <a:gd name="T62" fmla="*/ 5 w 32"/>
                    <a:gd name="T63"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8">
                      <a:moveTo>
                        <a:pt x="5" y="12"/>
                      </a:moveTo>
                      <a:lnTo>
                        <a:pt x="0" y="19"/>
                      </a:lnTo>
                      <a:lnTo>
                        <a:pt x="1" y="21"/>
                      </a:lnTo>
                      <a:lnTo>
                        <a:pt x="5" y="26"/>
                      </a:lnTo>
                      <a:lnTo>
                        <a:pt x="11" y="27"/>
                      </a:lnTo>
                      <a:lnTo>
                        <a:pt x="17" y="26"/>
                      </a:lnTo>
                      <a:lnTo>
                        <a:pt x="26" y="24"/>
                      </a:lnTo>
                      <a:lnTo>
                        <a:pt x="27" y="23"/>
                      </a:lnTo>
                      <a:lnTo>
                        <a:pt x="30" y="20"/>
                      </a:lnTo>
                      <a:lnTo>
                        <a:pt x="31" y="15"/>
                      </a:lnTo>
                      <a:lnTo>
                        <a:pt x="27" y="17"/>
                      </a:lnTo>
                      <a:lnTo>
                        <a:pt x="21" y="19"/>
                      </a:lnTo>
                      <a:lnTo>
                        <a:pt x="15" y="20"/>
                      </a:lnTo>
                      <a:lnTo>
                        <a:pt x="11" y="19"/>
                      </a:lnTo>
                      <a:lnTo>
                        <a:pt x="15" y="13"/>
                      </a:lnTo>
                      <a:lnTo>
                        <a:pt x="17" y="8"/>
                      </a:lnTo>
                      <a:lnTo>
                        <a:pt x="18" y="5"/>
                      </a:lnTo>
                      <a:lnTo>
                        <a:pt x="18" y="3"/>
                      </a:lnTo>
                      <a:lnTo>
                        <a:pt x="14" y="0"/>
                      </a:lnTo>
                      <a:lnTo>
                        <a:pt x="11" y="1"/>
                      </a:lnTo>
                      <a:lnTo>
                        <a:pt x="10" y="5"/>
                      </a:lnTo>
                      <a:lnTo>
                        <a:pt x="13" y="1"/>
                      </a:lnTo>
                      <a:lnTo>
                        <a:pt x="16" y="3"/>
                      </a:lnTo>
                      <a:lnTo>
                        <a:pt x="17" y="4"/>
                      </a:lnTo>
                      <a:lnTo>
                        <a:pt x="16" y="9"/>
                      </a:lnTo>
                      <a:lnTo>
                        <a:pt x="13" y="13"/>
                      </a:lnTo>
                      <a:lnTo>
                        <a:pt x="10" y="19"/>
                      </a:lnTo>
                      <a:lnTo>
                        <a:pt x="6" y="23"/>
                      </a:lnTo>
                      <a:lnTo>
                        <a:pt x="5" y="24"/>
                      </a:lnTo>
                      <a:lnTo>
                        <a:pt x="3" y="21"/>
                      </a:lnTo>
                      <a:lnTo>
                        <a:pt x="2" y="19"/>
                      </a:lnTo>
                      <a:lnTo>
                        <a:pt x="5" y="12"/>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42" name="Freeform 105"/>
                <p:cNvSpPr>
                  <a:spLocks noChangeAspect="1"/>
                </p:cNvSpPr>
                <p:nvPr/>
              </p:nvSpPr>
              <p:spPr bwMode="auto">
                <a:xfrm>
                  <a:off x="1040" y="2436"/>
                  <a:ext cx="33" cy="29"/>
                </a:xfrm>
                <a:custGeom>
                  <a:avLst/>
                  <a:gdLst>
                    <a:gd name="T0" fmla="*/ 5 w 33"/>
                    <a:gd name="T1" fmla="*/ 13 h 29"/>
                    <a:gd name="T2" fmla="*/ 0 w 33"/>
                    <a:gd name="T3" fmla="*/ 20 h 29"/>
                    <a:gd name="T4" fmla="*/ 1 w 33"/>
                    <a:gd name="T5" fmla="*/ 22 h 29"/>
                    <a:gd name="T6" fmla="*/ 5 w 33"/>
                    <a:gd name="T7" fmla="*/ 27 h 29"/>
                    <a:gd name="T8" fmla="*/ 12 w 33"/>
                    <a:gd name="T9" fmla="*/ 28 h 29"/>
                    <a:gd name="T10" fmla="*/ 18 w 33"/>
                    <a:gd name="T11" fmla="*/ 28 h 29"/>
                    <a:gd name="T12" fmla="*/ 26 w 33"/>
                    <a:gd name="T13" fmla="*/ 25 h 29"/>
                    <a:gd name="T14" fmla="*/ 27 w 33"/>
                    <a:gd name="T15" fmla="*/ 24 h 29"/>
                    <a:gd name="T16" fmla="*/ 30 w 33"/>
                    <a:gd name="T17" fmla="*/ 21 h 29"/>
                    <a:gd name="T18" fmla="*/ 32 w 33"/>
                    <a:gd name="T19" fmla="*/ 16 h 29"/>
                    <a:gd name="T20" fmla="*/ 26 w 33"/>
                    <a:gd name="T21" fmla="*/ 18 h 29"/>
                    <a:gd name="T22" fmla="*/ 20 w 33"/>
                    <a:gd name="T23" fmla="*/ 20 h 29"/>
                    <a:gd name="T24" fmla="*/ 14 w 33"/>
                    <a:gd name="T25" fmla="*/ 21 h 29"/>
                    <a:gd name="T26" fmla="*/ 12 w 33"/>
                    <a:gd name="T27" fmla="*/ 20 h 29"/>
                    <a:gd name="T28" fmla="*/ 15 w 33"/>
                    <a:gd name="T29" fmla="*/ 15 h 29"/>
                    <a:gd name="T30" fmla="*/ 18 w 33"/>
                    <a:gd name="T31" fmla="*/ 9 h 29"/>
                    <a:gd name="T32" fmla="*/ 18 w 33"/>
                    <a:gd name="T33" fmla="*/ 6 h 29"/>
                    <a:gd name="T34" fmla="*/ 18 w 33"/>
                    <a:gd name="T35" fmla="*/ 3 h 29"/>
                    <a:gd name="T36" fmla="*/ 13 w 33"/>
                    <a:gd name="T37" fmla="*/ 0 h 29"/>
                    <a:gd name="T38" fmla="*/ 12 w 33"/>
                    <a:gd name="T39" fmla="*/ 1 h 29"/>
                    <a:gd name="T40" fmla="*/ 10 w 33"/>
                    <a:gd name="T41" fmla="*/ 7 h 29"/>
                    <a:gd name="T42" fmla="*/ 12 w 33"/>
                    <a:gd name="T43" fmla="*/ 1 h 29"/>
                    <a:gd name="T44" fmla="*/ 16 w 33"/>
                    <a:gd name="T45" fmla="*/ 3 h 29"/>
                    <a:gd name="T46" fmla="*/ 17 w 33"/>
                    <a:gd name="T47" fmla="*/ 5 h 29"/>
                    <a:gd name="T48" fmla="*/ 16 w 33"/>
                    <a:gd name="T49" fmla="*/ 10 h 29"/>
                    <a:gd name="T50" fmla="*/ 13 w 33"/>
                    <a:gd name="T51" fmla="*/ 15 h 29"/>
                    <a:gd name="T52" fmla="*/ 10 w 33"/>
                    <a:gd name="T53" fmla="*/ 20 h 29"/>
                    <a:gd name="T54" fmla="*/ 6 w 33"/>
                    <a:gd name="T55" fmla="*/ 24 h 29"/>
                    <a:gd name="T56" fmla="*/ 5 w 33"/>
                    <a:gd name="T57" fmla="*/ 25 h 29"/>
                    <a:gd name="T58" fmla="*/ 3 w 33"/>
                    <a:gd name="T59" fmla="*/ 22 h 29"/>
                    <a:gd name="T60" fmla="*/ 1 w 33"/>
                    <a:gd name="T61" fmla="*/ 20 h 29"/>
                    <a:gd name="T62" fmla="*/ 5 w 33"/>
                    <a:gd name="T6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9">
                      <a:moveTo>
                        <a:pt x="5" y="13"/>
                      </a:moveTo>
                      <a:lnTo>
                        <a:pt x="0" y="20"/>
                      </a:lnTo>
                      <a:lnTo>
                        <a:pt x="1" y="22"/>
                      </a:lnTo>
                      <a:lnTo>
                        <a:pt x="5" y="27"/>
                      </a:lnTo>
                      <a:lnTo>
                        <a:pt x="12" y="28"/>
                      </a:lnTo>
                      <a:lnTo>
                        <a:pt x="18" y="28"/>
                      </a:lnTo>
                      <a:lnTo>
                        <a:pt x="26" y="25"/>
                      </a:lnTo>
                      <a:lnTo>
                        <a:pt x="27" y="24"/>
                      </a:lnTo>
                      <a:lnTo>
                        <a:pt x="30" y="21"/>
                      </a:lnTo>
                      <a:lnTo>
                        <a:pt x="32" y="16"/>
                      </a:lnTo>
                      <a:lnTo>
                        <a:pt x="26" y="18"/>
                      </a:lnTo>
                      <a:lnTo>
                        <a:pt x="20" y="20"/>
                      </a:lnTo>
                      <a:lnTo>
                        <a:pt x="14" y="21"/>
                      </a:lnTo>
                      <a:lnTo>
                        <a:pt x="12" y="20"/>
                      </a:lnTo>
                      <a:lnTo>
                        <a:pt x="15" y="15"/>
                      </a:lnTo>
                      <a:lnTo>
                        <a:pt x="18" y="9"/>
                      </a:lnTo>
                      <a:lnTo>
                        <a:pt x="18" y="6"/>
                      </a:lnTo>
                      <a:lnTo>
                        <a:pt x="18" y="3"/>
                      </a:lnTo>
                      <a:lnTo>
                        <a:pt x="13" y="0"/>
                      </a:lnTo>
                      <a:lnTo>
                        <a:pt x="12" y="1"/>
                      </a:lnTo>
                      <a:lnTo>
                        <a:pt x="10" y="7"/>
                      </a:lnTo>
                      <a:lnTo>
                        <a:pt x="12" y="1"/>
                      </a:lnTo>
                      <a:lnTo>
                        <a:pt x="16" y="3"/>
                      </a:lnTo>
                      <a:lnTo>
                        <a:pt x="17" y="5"/>
                      </a:lnTo>
                      <a:lnTo>
                        <a:pt x="16" y="10"/>
                      </a:lnTo>
                      <a:lnTo>
                        <a:pt x="13" y="15"/>
                      </a:lnTo>
                      <a:lnTo>
                        <a:pt x="10" y="20"/>
                      </a:lnTo>
                      <a:lnTo>
                        <a:pt x="6" y="24"/>
                      </a:lnTo>
                      <a:lnTo>
                        <a:pt x="5" y="25"/>
                      </a:lnTo>
                      <a:lnTo>
                        <a:pt x="3" y="22"/>
                      </a:lnTo>
                      <a:lnTo>
                        <a:pt x="1" y="20"/>
                      </a:lnTo>
                      <a:lnTo>
                        <a:pt x="5"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43" name="Freeform 106"/>
                <p:cNvSpPr>
                  <a:spLocks noChangeAspect="1"/>
                </p:cNvSpPr>
                <p:nvPr/>
              </p:nvSpPr>
              <p:spPr bwMode="auto">
                <a:xfrm>
                  <a:off x="1058" y="2452"/>
                  <a:ext cx="32" cy="28"/>
                </a:xfrm>
                <a:custGeom>
                  <a:avLst/>
                  <a:gdLst>
                    <a:gd name="T0" fmla="*/ 6 w 32"/>
                    <a:gd name="T1" fmla="*/ 13 h 28"/>
                    <a:gd name="T2" fmla="*/ 0 w 32"/>
                    <a:gd name="T3" fmla="*/ 19 h 28"/>
                    <a:gd name="T4" fmla="*/ 1 w 32"/>
                    <a:gd name="T5" fmla="*/ 21 h 28"/>
                    <a:gd name="T6" fmla="*/ 5 w 32"/>
                    <a:gd name="T7" fmla="*/ 27 h 28"/>
                    <a:gd name="T8" fmla="*/ 11 w 32"/>
                    <a:gd name="T9" fmla="*/ 27 h 28"/>
                    <a:gd name="T10" fmla="*/ 18 w 32"/>
                    <a:gd name="T11" fmla="*/ 27 h 28"/>
                    <a:gd name="T12" fmla="*/ 25 w 32"/>
                    <a:gd name="T13" fmla="*/ 26 h 28"/>
                    <a:gd name="T14" fmla="*/ 27 w 32"/>
                    <a:gd name="T15" fmla="*/ 25 h 28"/>
                    <a:gd name="T16" fmla="*/ 29 w 32"/>
                    <a:gd name="T17" fmla="*/ 20 h 28"/>
                    <a:gd name="T18" fmla="*/ 31 w 32"/>
                    <a:gd name="T19" fmla="*/ 16 h 28"/>
                    <a:gd name="T20" fmla="*/ 27 w 32"/>
                    <a:gd name="T21" fmla="*/ 18 h 28"/>
                    <a:gd name="T22" fmla="*/ 21 w 32"/>
                    <a:gd name="T23" fmla="*/ 20 h 28"/>
                    <a:gd name="T24" fmla="*/ 15 w 32"/>
                    <a:gd name="T25" fmla="*/ 20 h 28"/>
                    <a:gd name="T26" fmla="*/ 12 w 32"/>
                    <a:gd name="T27" fmla="*/ 20 h 28"/>
                    <a:gd name="T28" fmla="*/ 15 w 32"/>
                    <a:gd name="T29" fmla="*/ 14 h 28"/>
                    <a:gd name="T30" fmla="*/ 18 w 32"/>
                    <a:gd name="T31" fmla="*/ 9 h 28"/>
                    <a:gd name="T32" fmla="*/ 18 w 32"/>
                    <a:gd name="T33" fmla="*/ 6 h 28"/>
                    <a:gd name="T34" fmla="*/ 18 w 32"/>
                    <a:gd name="T35" fmla="*/ 3 h 28"/>
                    <a:gd name="T36" fmla="*/ 14 w 32"/>
                    <a:gd name="T37" fmla="*/ 0 h 28"/>
                    <a:gd name="T38" fmla="*/ 12 w 32"/>
                    <a:gd name="T39" fmla="*/ 1 h 28"/>
                    <a:gd name="T40" fmla="*/ 10 w 32"/>
                    <a:gd name="T41" fmla="*/ 6 h 28"/>
                    <a:gd name="T42" fmla="*/ 13 w 32"/>
                    <a:gd name="T43" fmla="*/ 1 h 28"/>
                    <a:gd name="T44" fmla="*/ 17 w 32"/>
                    <a:gd name="T45" fmla="*/ 3 h 28"/>
                    <a:gd name="T46" fmla="*/ 17 w 32"/>
                    <a:gd name="T47" fmla="*/ 5 h 28"/>
                    <a:gd name="T48" fmla="*/ 16 w 32"/>
                    <a:gd name="T49" fmla="*/ 9 h 28"/>
                    <a:gd name="T50" fmla="*/ 13 w 32"/>
                    <a:gd name="T51" fmla="*/ 14 h 28"/>
                    <a:gd name="T52" fmla="*/ 10 w 32"/>
                    <a:gd name="T53" fmla="*/ 20 h 28"/>
                    <a:gd name="T54" fmla="*/ 6 w 32"/>
                    <a:gd name="T55" fmla="*/ 25 h 28"/>
                    <a:gd name="T56" fmla="*/ 6 w 32"/>
                    <a:gd name="T57" fmla="*/ 25 h 28"/>
                    <a:gd name="T58" fmla="*/ 2 w 32"/>
                    <a:gd name="T59" fmla="*/ 21 h 28"/>
                    <a:gd name="T60" fmla="*/ 2 w 32"/>
                    <a:gd name="T61" fmla="*/ 19 h 28"/>
                    <a:gd name="T62" fmla="*/ 6 w 32"/>
                    <a:gd name="T63"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8">
                      <a:moveTo>
                        <a:pt x="6" y="13"/>
                      </a:moveTo>
                      <a:lnTo>
                        <a:pt x="0" y="19"/>
                      </a:lnTo>
                      <a:lnTo>
                        <a:pt x="1" y="21"/>
                      </a:lnTo>
                      <a:lnTo>
                        <a:pt x="5" y="27"/>
                      </a:lnTo>
                      <a:lnTo>
                        <a:pt x="11" y="27"/>
                      </a:lnTo>
                      <a:lnTo>
                        <a:pt x="18" y="27"/>
                      </a:lnTo>
                      <a:lnTo>
                        <a:pt x="25" y="26"/>
                      </a:lnTo>
                      <a:lnTo>
                        <a:pt x="27" y="25"/>
                      </a:lnTo>
                      <a:lnTo>
                        <a:pt x="29" y="20"/>
                      </a:lnTo>
                      <a:lnTo>
                        <a:pt x="31" y="16"/>
                      </a:lnTo>
                      <a:lnTo>
                        <a:pt x="27" y="18"/>
                      </a:lnTo>
                      <a:lnTo>
                        <a:pt x="21" y="20"/>
                      </a:lnTo>
                      <a:lnTo>
                        <a:pt x="15" y="20"/>
                      </a:lnTo>
                      <a:lnTo>
                        <a:pt x="12" y="20"/>
                      </a:lnTo>
                      <a:lnTo>
                        <a:pt x="15" y="14"/>
                      </a:lnTo>
                      <a:lnTo>
                        <a:pt x="18" y="9"/>
                      </a:lnTo>
                      <a:lnTo>
                        <a:pt x="18" y="6"/>
                      </a:lnTo>
                      <a:lnTo>
                        <a:pt x="18" y="3"/>
                      </a:lnTo>
                      <a:lnTo>
                        <a:pt x="14" y="0"/>
                      </a:lnTo>
                      <a:lnTo>
                        <a:pt x="12" y="1"/>
                      </a:lnTo>
                      <a:lnTo>
                        <a:pt x="10" y="6"/>
                      </a:lnTo>
                      <a:lnTo>
                        <a:pt x="13" y="1"/>
                      </a:lnTo>
                      <a:lnTo>
                        <a:pt x="17" y="3"/>
                      </a:lnTo>
                      <a:lnTo>
                        <a:pt x="17" y="5"/>
                      </a:lnTo>
                      <a:lnTo>
                        <a:pt x="16" y="9"/>
                      </a:lnTo>
                      <a:lnTo>
                        <a:pt x="13" y="14"/>
                      </a:lnTo>
                      <a:lnTo>
                        <a:pt x="10" y="20"/>
                      </a:lnTo>
                      <a:lnTo>
                        <a:pt x="6" y="25"/>
                      </a:lnTo>
                      <a:lnTo>
                        <a:pt x="6" y="25"/>
                      </a:lnTo>
                      <a:lnTo>
                        <a:pt x="2" y="21"/>
                      </a:lnTo>
                      <a:lnTo>
                        <a:pt x="2" y="19"/>
                      </a:lnTo>
                      <a:lnTo>
                        <a:pt x="6"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44" name="Freeform 107"/>
                <p:cNvSpPr>
                  <a:spLocks noChangeAspect="1"/>
                </p:cNvSpPr>
                <p:nvPr/>
              </p:nvSpPr>
              <p:spPr bwMode="auto">
                <a:xfrm>
                  <a:off x="1086" y="2468"/>
                  <a:ext cx="17" cy="17"/>
                </a:xfrm>
                <a:custGeom>
                  <a:avLst/>
                  <a:gdLst>
                    <a:gd name="T0" fmla="*/ 16 w 17"/>
                    <a:gd name="T1" fmla="*/ 14 h 17"/>
                    <a:gd name="T2" fmla="*/ 16 w 17"/>
                    <a:gd name="T3" fmla="*/ 9 h 17"/>
                    <a:gd name="T4" fmla="*/ 16 w 17"/>
                    <a:gd name="T5" fmla="*/ 4 h 17"/>
                    <a:gd name="T6" fmla="*/ 8 w 17"/>
                    <a:gd name="T7" fmla="*/ 0 h 17"/>
                    <a:gd name="T8" fmla="*/ 2 w 17"/>
                    <a:gd name="T9" fmla="*/ 1 h 17"/>
                    <a:gd name="T10" fmla="*/ 0 w 17"/>
                    <a:gd name="T11" fmla="*/ 9 h 17"/>
                    <a:gd name="T12" fmla="*/ 6 w 17"/>
                    <a:gd name="T13" fmla="*/ 1 h 17"/>
                    <a:gd name="T14" fmla="*/ 14 w 17"/>
                    <a:gd name="T15" fmla="*/ 4 h 17"/>
                    <a:gd name="T16" fmla="*/ 14 w 17"/>
                    <a:gd name="T17" fmla="*/ 8 h 17"/>
                    <a:gd name="T18" fmla="*/ 12 w 17"/>
                    <a:gd name="T19" fmla="*/ 16 h 17"/>
                    <a:gd name="T20" fmla="*/ 16 w 17"/>
                    <a:gd name="T21"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6" y="14"/>
                      </a:moveTo>
                      <a:lnTo>
                        <a:pt x="16" y="9"/>
                      </a:lnTo>
                      <a:lnTo>
                        <a:pt x="16" y="4"/>
                      </a:lnTo>
                      <a:lnTo>
                        <a:pt x="8" y="0"/>
                      </a:lnTo>
                      <a:lnTo>
                        <a:pt x="2" y="1"/>
                      </a:lnTo>
                      <a:lnTo>
                        <a:pt x="0" y="9"/>
                      </a:lnTo>
                      <a:lnTo>
                        <a:pt x="6" y="1"/>
                      </a:lnTo>
                      <a:lnTo>
                        <a:pt x="14" y="4"/>
                      </a:lnTo>
                      <a:lnTo>
                        <a:pt x="14" y="8"/>
                      </a:lnTo>
                      <a:lnTo>
                        <a:pt x="12" y="16"/>
                      </a:lnTo>
                      <a:lnTo>
                        <a:pt x="16" y="1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45" name="Freeform 108"/>
                <p:cNvSpPr>
                  <a:spLocks noChangeAspect="1"/>
                </p:cNvSpPr>
                <p:nvPr/>
              </p:nvSpPr>
              <p:spPr bwMode="auto">
                <a:xfrm>
                  <a:off x="1022" y="2437"/>
                  <a:ext cx="257" cy="117"/>
                </a:xfrm>
                <a:custGeom>
                  <a:avLst/>
                  <a:gdLst>
                    <a:gd name="T0" fmla="*/ 12 w 257"/>
                    <a:gd name="T1" fmla="*/ 57 h 117"/>
                    <a:gd name="T2" fmla="*/ 214 w 257"/>
                    <a:gd name="T3" fmla="*/ 0 h 117"/>
                    <a:gd name="T4" fmla="*/ 256 w 257"/>
                    <a:gd name="T5" fmla="*/ 36 h 117"/>
                    <a:gd name="T6" fmla="*/ 198 w 257"/>
                    <a:gd name="T7" fmla="*/ 116 h 117"/>
                    <a:gd name="T8" fmla="*/ 0 w 257"/>
                    <a:gd name="T9" fmla="*/ 83 h 117"/>
                    <a:gd name="T10" fmla="*/ 12 w 257"/>
                    <a:gd name="T11" fmla="*/ 57 h 117"/>
                  </a:gdLst>
                  <a:ahLst/>
                  <a:cxnLst>
                    <a:cxn ang="0">
                      <a:pos x="T0" y="T1"/>
                    </a:cxn>
                    <a:cxn ang="0">
                      <a:pos x="T2" y="T3"/>
                    </a:cxn>
                    <a:cxn ang="0">
                      <a:pos x="T4" y="T5"/>
                    </a:cxn>
                    <a:cxn ang="0">
                      <a:pos x="T6" y="T7"/>
                    </a:cxn>
                    <a:cxn ang="0">
                      <a:pos x="T8" y="T9"/>
                    </a:cxn>
                    <a:cxn ang="0">
                      <a:pos x="T10" y="T11"/>
                    </a:cxn>
                  </a:cxnLst>
                  <a:rect l="0" t="0" r="r" b="b"/>
                  <a:pathLst>
                    <a:path w="257" h="117">
                      <a:moveTo>
                        <a:pt x="12" y="57"/>
                      </a:moveTo>
                      <a:lnTo>
                        <a:pt x="214" y="0"/>
                      </a:lnTo>
                      <a:lnTo>
                        <a:pt x="256" y="36"/>
                      </a:lnTo>
                      <a:lnTo>
                        <a:pt x="198" y="116"/>
                      </a:lnTo>
                      <a:lnTo>
                        <a:pt x="0" y="83"/>
                      </a:lnTo>
                      <a:lnTo>
                        <a:pt x="12" y="5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46" name="Freeform 109"/>
                <p:cNvSpPr>
                  <a:spLocks noChangeAspect="1"/>
                </p:cNvSpPr>
                <p:nvPr/>
              </p:nvSpPr>
              <p:spPr bwMode="auto">
                <a:xfrm>
                  <a:off x="1236" y="2437"/>
                  <a:ext cx="194" cy="37"/>
                </a:xfrm>
                <a:custGeom>
                  <a:avLst/>
                  <a:gdLst>
                    <a:gd name="T0" fmla="*/ 0 w 194"/>
                    <a:gd name="T1" fmla="*/ 0 h 37"/>
                    <a:gd name="T2" fmla="*/ 149 w 194"/>
                    <a:gd name="T3" fmla="*/ 0 h 37"/>
                    <a:gd name="T4" fmla="*/ 193 w 194"/>
                    <a:gd name="T5" fmla="*/ 31 h 37"/>
                    <a:gd name="T6" fmla="*/ 42 w 194"/>
                    <a:gd name="T7" fmla="*/ 36 h 37"/>
                    <a:gd name="T8" fmla="*/ 0 w 194"/>
                    <a:gd name="T9" fmla="*/ 0 h 37"/>
                  </a:gdLst>
                  <a:ahLst/>
                  <a:cxnLst>
                    <a:cxn ang="0">
                      <a:pos x="T0" y="T1"/>
                    </a:cxn>
                    <a:cxn ang="0">
                      <a:pos x="T2" y="T3"/>
                    </a:cxn>
                    <a:cxn ang="0">
                      <a:pos x="T4" y="T5"/>
                    </a:cxn>
                    <a:cxn ang="0">
                      <a:pos x="T6" y="T7"/>
                    </a:cxn>
                    <a:cxn ang="0">
                      <a:pos x="T8" y="T9"/>
                    </a:cxn>
                  </a:cxnLst>
                  <a:rect l="0" t="0" r="r" b="b"/>
                  <a:pathLst>
                    <a:path w="194" h="37">
                      <a:moveTo>
                        <a:pt x="0" y="0"/>
                      </a:moveTo>
                      <a:lnTo>
                        <a:pt x="149" y="0"/>
                      </a:lnTo>
                      <a:lnTo>
                        <a:pt x="193" y="31"/>
                      </a:lnTo>
                      <a:lnTo>
                        <a:pt x="42" y="36"/>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47" name="Freeform 110"/>
                <p:cNvSpPr>
                  <a:spLocks noChangeAspect="1"/>
                </p:cNvSpPr>
                <p:nvPr/>
              </p:nvSpPr>
              <p:spPr bwMode="auto">
                <a:xfrm>
                  <a:off x="1220" y="2468"/>
                  <a:ext cx="210" cy="86"/>
                </a:xfrm>
                <a:custGeom>
                  <a:avLst/>
                  <a:gdLst>
                    <a:gd name="T0" fmla="*/ 58 w 210"/>
                    <a:gd name="T1" fmla="*/ 5 h 86"/>
                    <a:gd name="T2" fmla="*/ 0 w 210"/>
                    <a:gd name="T3" fmla="*/ 85 h 86"/>
                    <a:gd name="T4" fmla="*/ 165 w 210"/>
                    <a:gd name="T5" fmla="*/ 66 h 86"/>
                    <a:gd name="T6" fmla="*/ 209 w 210"/>
                    <a:gd name="T7" fmla="*/ 0 h 86"/>
                    <a:gd name="T8" fmla="*/ 58 w 210"/>
                    <a:gd name="T9" fmla="*/ 5 h 86"/>
                  </a:gdLst>
                  <a:ahLst/>
                  <a:cxnLst>
                    <a:cxn ang="0">
                      <a:pos x="T0" y="T1"/>
                    </a:cxn>
                    <a:cxn ang="0">
                      <a:pos x="T2" y="T3"/>
                    </a:cxn>
                    <a:cxn ang="0">
                      <a:pos x="T4" y="T5"/>
                    </a:cxn>
                    <a:cxn ang="0">
                      <a:pos x="T6" y="T7"/>
                    </a:cxn>
                    <a:cxn ang="0">
                      <a:pos x="T8" y="T9"/>
                    </a:cxn>
                  </a:cxnLst>
                  <a:rect l="0" t="0" r="r" b="b"/>
                  <a:pathLst>
                    <a:path w="210" h="86">
                      <a:moveTo>
                        <a:pt x="58" y="5"/>
                      </a:moveTo>
                      <a:lnTo>
                        <a:pt x="0" y="85"/>
                      </a:lnTo>
                      <a:lnTo>
                        <a:pt x="165" y="66"/>
                      </a:lnTo>
                      <a:lnTo>
                        <a:pt x="209" y="0"/>
                      </a:lnTo>
                      <a:lnTo>
                        <a:pt x="58" y="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48" name="Freeform 111"/>
                <p:cNvSpPr>
                  <a:spLocks noChangeAspect="1"/>
                </p:cNvSpPr>
                <p:nvPr/>
              </p:nvSpPr>
              <p:spPr bwMode="auto">
                <a:xfrm>
                  <a:off x="234" y="1995"/>
                  <a:ext cx="276" cy="319"/>
                </a:xfrm>
                <a:custGeom>
                  <a:avLst/>
                  <a:gdLst>
                    <a:gd name="T0" fmla="*/ 275 w 276"/>
                    <a:gd name="T1" fmla="*/ 0 h 319"/>
                    <a:gd name="T2" fmla="*/ 251 w 276"/>
                    <a:gd name="T3" fmla="*/ 13 h 319"/>
                    <a:gd name="T4" fmla="*/ 232 w 276"/>
                    <a:gd name="T5" fmla="*/ 34 h 319"/>
                    <a:gd name="T6" fmla="*/ 219 w 276"/>
                    <a:gd name="T7" fmla="*/ 53 h 319"/>
                    <a:gd name="T8" fmla="*/ 211 w 276"/>
                    <a:gd name="T9" fmla="*/ 74 h 319"/>
                    <a:gd name="T10" fmla="*/ 204 w 276"/>
                    <a:gd name="T11" fmla="*/ 60 h 319"/>
                    <a:gd name="T12" fmla="*/ 187 w 276"/>
                    <a:gd name="T13" fmla="*/ 85 h 319"/>
                    <a:gd name="T14" fmla="*/ 162 w 276"/>
                    <a:gd name="T15" fmla="*/ 127 h 319"/>
                    <a:gd name="T16" fmla="*/ 138 w 276"/>
                    <a:gd name="T17" fmla="*/ 157 h 319"/>
                    <a:gd name="T18" fmla="*/ 105 w 276"/>
                    <a:gd name="T19" fmla="*/ 189 h 319"/>
                    <a:gd name="T20" fmla="*/ 73 w 276"/>
                    <a:gd name="T21" fmla="*/ 215 h 319"/>
                    <a:gd name="T22" fmla="*/ 35 w 276"/>
                    <a:gd name="T23" fmla="*/ 245 h 319"/>
                    <a:gd name="T24" fmla="*/ 22 w 276"/>
                    <a:gd name="T25" fmla="*/ 258 h 319"/>
                    <a:gd name="T26" fmla="*/ 20 w 276"/>
                    <a:gd name="T27" fmla="*/ 265 h 319"/>
                    <a:gd name="T28" fmla="*/ 25 w 276"/>
                    <a:gd name="T29" fmla="*/ 282 h 319"/>
                    <a:gd name="T30" fmla="*/ 49 w 276"/>
                    <a:gd name="T31" fmla="*/ 280 h 319"/>
                    <a:gd name="T32" fmla="*/ 26 w 276"/>
                    <a:gd name="T33" fmla="*/ 285 h 319"/>
                    <a:gd name="T34" fmla="*/ 11 w 276"/>
                    <a:gd name="T35" fmla="*/ 292 h 319"/>
                    <a:gd name="T36" fmla="*/ 0 w 276"/>
                    <a:gd name="T37" fmla="*/ 318 h 319"/>
                    <a:gd name="T38" fmla="*/ 10 w 276"/>
                    <a:gd name="T39" fmla="*/ 291 h 319"/>
                    <a:gd name="T40" fmla="*/ 18 w 276"/>
                    <a:gd name="T41" fmla="*/ 283 h 319"/>
                    <a:gd name="T42" fmla="*/ 18 w 276"/>
                    <a:gd name="T43" fmla="*/ 265 h 319"/>
                    <a:gd name="T44" fmla="*/ 20 w 276"/>
                    <a:gd name="T45" fmla="*/ 256 h 319"/>
                    <a:gd name="T46" fmla="*/ 23 w 276"/>
                    <a:gd name="T47" fmla="*/ 250 h 319"/>
                    <a:gd name="T48" fmla="*/ 43 w 276"/>
                    <a:gd name="T49" fmla="*/ 234 h 319"/>
                    <a:gd name="T50" fmla="*/ 88 w 276"/>
                    <a:gd name="T51" fmla="*/ 198 h 319"/>
                    <a:gd name="T52" fmla="*/ 124 w 276"/>
                    <a:gd name="T53" fmla="*/ 167 h 319"/>
                    <a:gd name="T54" fmla="*/ 147 w 276"/>
                    <a:gd name="T55" fmla="*/ 140 h 319"/>
                    <a:gd name="T56" fmla="*/ 167 w 276"/>
                    <a:gd name="T57" fmla="*/ 111 h 319"/>
                    <a:gd name="T58" fmla="*/ 182 w 276"/>
                    <a:gd name="T59" fmla="*/ 86 h 319"/>
                    <a:gd name="T60" fmla="*/ 200 w 276"/>
                    <a:gd name="T61" fmla="*/ 61 h 319"/>
                    <a:gd name="T62" fmla="*/ 210 w 276"/>
                    <a:gd name="T63" fmla="*/ 51 h 319"/>
                    <a:gd name="T64" fmla="*/ 223 w 276"/>
                    <a:gd name="T65" fmla="*/ 36 h 319"/>
                    <a:gd name="T66" fmla="*/ 243 w 276"/>
                    <a:gd name="T67" fmla="*/ 17 h 319"/>
                    <a:gd name="T68" fmla="*/ 258 w 276"/>
                    <a:gd name="T69" fmla="*/ 7 h 319"/>
                    <a:gd name="T70" fmla="*/ 275 w 276"/>
                    <a:gd name="T7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9">
                      <a:moveTo>
                        <a:pt x="275" y="0"/>
                      </a:moveTo>
                      <a:lnTo>
                        <a:pt x="251" y="13"/>
                      </a:lnTo>
                      <a:lnTo>
                        <a:pt x="232" y="34"/>
                      </a:lnTo>
                      <a:lnTo>
                        <a:pt x="219" y="53"/>
                      </a:lnTo>
                      <a:lnTo>
                        <a:pt x="211" y="74"/>
                      </a:lnTo>
                      <a:lnTo>
                        <a:pt x="204" y="60"/>
                      </a:lnTo>
                      <a:lnTo>
                        <a:pt x="187" y="85"/>
                      </a:lnTo>
                      <a:lnTo>
                        <a:pt x="162" y="127"/>
                      </a:lnTo>
                      <a:lnTo>
                        <a:pt x="138" y="157"/>
                      </a:lnTo>
                      <a:lnTo>
                        <a:pt x="105" y="189"/>
                      </a:lnTo>
                      <a:lnTo>
                        <a:pt x="73" y="215"/>
                      </a:lnTo>
                      <a:lnTo>
                        <a:pt x="35" y="245"/>
                      </a:lnTo>
                      <a:lnTo>
                        <a:pt x="22" y="258"/>
                      </a:lnTo>
                      <a:lnTo>
                        <a:pt x="20" y="265"/>
                      </a:lnTo>
                      <a:lnTo>
                        <a:pt x="25" y="282"/>
                      </a:lnTo>
                      <a:lnTo>
                        <a:pt x="49" y="280"/>
                      </a:lnTo>
                      <a:lnTo>
                        <a:pt x="26" y="285"/>
                      </a:lnTo>
                      <a:lnTo>
                        <a:pt x="11" y="292"/>
                      </a:lnTo>
                      <a:lnTo>
                        <a:pt x="0" y="318"/>
                      </a:lnTo>
                      <a:lnTo>
                        <a:pt x="10" y="291"/>
                      </a:lnTo>
                      <a:lnTo>
                        <a:pt x="18" y="283"/>
                      </a:lnTo>
                      <a:lnTo>
                        <a:pt x="18" y="265"/>
                      </a:lnTo>
                      <a:lnTo>
                        <a:pt x="20" y="256"/>
                      </a:lnTo>
                      <a:lnTo>
                        <a:pt x="23" y="250"/>
                      </a:lnTo>
                      <a:lnTo>
                        <a:pt x="43" y="234"/>
                      </a:lnTo>
                      <a:lnTo>
                        <a:pt x="88" y="198"/>
                      </a:lnTo>
                      <a:lnTo>
                        <a:pt x="124" y="167"/>
                      </a:lnTo>
                      <a:lnTo>
                        <a:pt x="147" y="140"/>
                      </a:lnTo>
                      <a:lnTo>
                        <a:pt x="167" y="111"/>
                      </a:lnTo>
                      <a:lnTo>
                        <a:pt x="182" y="86"/>
                      </a:lnTo>
                      <a:lnTo>
                        <a:pt x="200" y="61"/>
                      </a:lnTo>
                      <a:lnTo>
                        <a:pt x="210" y="51"/>
                      </a:lnTo>
                      <a:lnTo>
                        <a:pt x="223" y="36"/>
                      </a:lnTo>
                      <a:lnTo>
                        <a:pt x="243" y="17"/>
                      </a:lnTo>
                      <a:lnTo>
                        <a:pt x="258" y="7"/>
                      </a:lnTo>
                      <a:lnTo>
                        <a:pt x="275"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49" name="Freeform 112"/>
                <p:cNvSpPr>
                  <a:spLocks noChangeAspect="1"/>
                </p:cNvSpPr>
                <p:nvPr/>
              </p:nvSpPr>
              <p:spPr bwMode="auto">
                <a:xfrm>
                  <a:off x="204" y="2319"/>
                  <a:ext cx="88" cy="111"/>
                </a:xfrm>
                <a:custGeom>
                  <a:avLst/>
                  <a:gdLst>
                    <a:gd name="T0" fmla="*/ 26 w 88"/>
                    <a:gd name="T1" fmla="*/ 0 h 111"/>
                    <a:gd name="T2" fmla="*/ 16 w 88"/>
                    <a:gd name="T3" fmla="*/ 16 h 111"/>
                    <a:gd name="T4" fmla="*/ 1 w 88"/>
                    <a:gd name="T5" fmla="*/ 31 h 111"/>
                    <a:gd name="T6" fmla="*/ 0 w 88"/>
                    <a:gd name="T7" fmla="*/ 37 h 111"/>
                    <a:gd name="T8" fmla="*/ 5 w 88"/>
                    <a:gd name="T9" fmla="*/ 61 h 111"/>
                    <a:gd name="T10" fmla="*/ 7 w 88"/>
                    <a:gd name="T11" fmla="*/ 77 h 111"/>
                    <a:gd name="T12" fmla="*/ 7 w 88"/>
                    <a:gd name="T13" fmla="*/ 92 h 111"/>
                    <a:gd name="T14" fmla="*/ 2 w 88"/>
                    <a:gd name="T15" fmla="*/ 110 h 111"/>
                    <a:gd name="T16" fmla="*/ 9 w 88"/>
                    <a:gd name="T17" fmla="*/ 103 h 111"/>
                    <a:gd name="T18" fmla="*/ 16 w 88"/>
                    <a:gd name="T19" fmla="*/ 98 h 111"/>
                    <a:gd name="T20" fmla="*/ 22 w 88"/>
                    <a:gd name="T21" fmla="*/ 98 h 111"/>
                    <a:gd name="T22" fmla="*/ 30 w 88"/>
                    <a:gd name="T23" fmla="*/ 59 h 111"/>
                    <a:gd name="T24" fmla="*/ 37 w 88"/>
                    <a:gd name="T25" fmla="*/ 52 h 111"/>
                    <a:gd name="T26" fmla="*/ 50 w 88"/>
                    <a:gd name="T27" fmla="*/ 47 h 111"/>
                    <a:gd name="T28" fmla="*/ 65 w 88"/>
                    <a:gd name="T29" fmla="*/ 48 h 111"/>
                    <a:gd name="T30" fmla="*/ 78 w 88"/>
                    <a:gd name="T31" fmla="*/ 55 h 111"/>
                    <a:gd name="T32" fmla="*/ 87 w 88"/>
                    <a:gd name="T33" fmla="*/ 64 h 111"/>
                    <a:gd name="T34" fmla="*/ 79 w 88"/>
                    <a:gd name="T35" fmla="*/ 53 h 111"/>
                    <a:gd name="T36" fmla="*/ 67 w 88"/>
                    <a:gd name="T37" fmla="*/ 46 h 111"/>
                    <a:gd name="T38" fmla="*/ 52 w 88"/>
                    <a:gd name="T39" fmla="*/ 43 h 111"/>
                    <a:gd name="T40" fmla="*/ 40 w 88"/>
                    <a:gd name="T41" fmla="*/ 45 h 111"/>
                    <a:gd name="T42" fmla="*/ 30 w 88"/>
                    <a:gd name="T43" fmla="*/ 51 h 111"/>
                    <a:gd name="T44" fmla="*/ 22 w 88"/>
                    <a:gd name="T45" fmla="*/ 59 h 111"/>
                    <a:gd name="T46" fmla="*/ 20 w 88"/>
                    <a:gd name="T47" fmla="*/ 64 h 111"/>
                    <a:gd name="T48" fmla="*/ 11 w 88"/>
                    <a:gd name="T49" fmla="*/ 41 h 111"/>
                    <a:gd name="T50" fmla="*/ 10 w 88"/>
                    <a:gd name="T51" fmla="*/ 33 h 111"/>
                    <a:gd name="T52" fmla="*/ 13 w 88"/>
                    <a:gd name="T53" fmla="*/ 26 h 111"/>
                    <a:gd name="T54" fmla="*/ 20 w 88"/>
                    <a:gd name="T55" fmla="*/ 15 h 111"/>
                    <a:gd name="T56" fmla="*/ 26 w 88"/>
                    <a:gd name="T5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111">
                      <a:moveTo>
                        <a:pt x="26" y="0"/>
                      </a:moveTo>
                      <a:lnTo>
                        <a:pt x="16" y="16"/>
                      </a:lnTo>
                      <a:lnTo>
                        <a:pt x="1" y="31"/>
                      </a:lnTo>
                      <a:lnTo>
                        <a:pt x="0" y="37"/>
                      </a:lnTo>
                      <a:lnTo>
                        <a:pt x="5" y="61"/>
                      </a:lnTo>
                      <a:lnTo>
                        <a:pt x="7" y="77"/>
                      </a:lnTo>
                      <a:lnTo>
                        <a:pt x="7" y="92"/>
                      </a:lnTo>
                      <a:lnTo>
                        <a:pt x="2" y="110"/>
                      </a:lnTo>
                      <a:lnTo>
                        <a:pt x="9" y="103"/>
                      </a:lnTo>
                      <a:lnTo>
                        <a:pt x="16" y="98"/>
                      </a:lnTo>
                      <a:lnTo>
                        <a:pt x="22" y="98"/>
                      </a:lnTo>
                      <a:lnTo>
                        <a:pt x="30" y="59"/>
                      </a:lnTo>
                      <a:lnTo>
                        <a:pt x="37" y="52"/>
                      </a:lnTo>
                      <a:lnTo>
                        <a:pt x="50" y="47"/>
                      </a:lnTo>
                      <a:lnTo>
                        <a:pt x="65" y="48"/>
                      </a:lnTo>
                      <a:lnTo>
                        <a:pt x="78" y="55"/>
                      </a:lnTo>
                      <a:lnTo>
                        <a:pt x="87" y="64"/>
                      </a:lnTo>
                      <a:lnTo>
                        <a:pt x="79" y="53"/>
                      </a:lnTo>
                      <a:lnTo>
                        <a:pt x="67" y="46"/>
                      </a:lnTo>
                      <a:lnTo>
                        <a:pt x="52" y="43"/>
                      </a:lnTo>
                      <a:lnTo>
                        <a:pt x="40" y="45"/>
                      </a:lnTo>
                      <a:lnTo>
                        <a:pt x="30" y="51"/>
                      </a:lnTo>
                      <a:lnTo>
                        <a:pt x="22" y="59"/>
                      </a:lnTo>
                      <a:lnTo>
                        <a:pt x="20" y="64"/>
                      </a:lnTo>
                      <a:lnTo>
                        <a:pt x="11" y="41"/>
                      </a:lnTo>
                      <a:lnTo>
                        <a:pt x="10" y="33"/>
                      </a:lnTo>
                      <a:lnTo>
                        <a:pt x="13" y="26"/>
                      </a:lnTo>
                      <a:lnTo>
                        <a:pt x="20" y="15"/>
                      </a:lnTo>
                      <a:lnTo>
                        <a:pt x="26"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50" name="Freeform 113"/>
                <p:cNvSpPr>
                  <a:spLocks noChangeAspect="1"/>
                </p:cNvSpPr>
                <p:nvPr/>
              </p:nvSpPr>
              <p:spPr bwMode="auto">
                <a:xfrm>
                  <a:off x="308" y="2297"/>
                  <a:ext cx="89" cy="143"/>
                </a:xfrm>
                <a:custGeom>
                  <a:avLst/>
                  <a:gdLst>
                    <a:gd name="T0" fmla="*/ 0 w 89"/>
                    <a:gd name="T1" fmla="*/ 142 h 143"/>
                    <a:gd name="T2" fmla="*/ 9 w 89"/>
                    <a:gd name="T3" fmla="*/ 132 h 143"/>
                    <a:gd name="T4" fmla="*/ 21 w 89"/>
                    <a:gd name="T5" fmla="*/ 120 h 143"/>
                    <a:gd name="T6" fmla="*/ 42 w 89"/>
                    <a:gd name="T7" fmla="*/ 112 h 143"/>
                    <a:gd name="T8" fmla="*/ 51 w 89"/>
                    <a:gd name="T9" fmla="*/ 96 h 143"/>
                    <a:gd name="T10" fmla="*/ 55 w 89"/>
                    <a:gd name="T11" fmla="*/ 81 h 143"/>
                    <a:gd name="T12" fmla="*/ 56 w 89"/>
                    <a:gd name="T13" fmla="*/ 78 h 143"/>
                    <a:gd name="T14" fmla="*/ 66 w 89"/>
                    <a:gd name="T15" fmla="*/ 73 h 143"/>
                    <a:gd name="T16" fmla="*/ 75 w 89"/>
                    <a:gd name="T17" fmla="*/ 67 h 143"/>
                    <a:gd name="T18" fmla="*/ 83 w 89"/>
                    <a:gd name="T19" fmla="*/ 59 h 143"/>
                    <a:gd name="T20" fmla="*/ 87 w 89"/>
                    <a:gd name="T21" fmla="*/ 48 h 143"/>
                    <a:gd name="T22" fmla="*/ 88 w 89"/>
                    <a:gd name="T23" fmla="*/ 30 h 143"/>
                    <a:gd name="T24" fmla="*/ 84 w 89"/>
                    <a:gd name="T25" fmla="*/ 49 h 143"/>
                    <a:gd name="T26" fmla="*/ 80 w 89"/>
                    <a:gd name="T27" fmla="*/ 57 h 143"/>
                    <a:gd name="T28" fmla="*/ 72 w 89"/>
                    <a:gd name="T29" fmla="*/ 62 h 143"/>
                    <a:gd name="T30" fmla="*/ 64 w 89"/>
                    <a:gd name="T31" fmla="*/ 62 h 143"/>
                    <a:gd name="T32" fmla="*/ 60 w 89"/>
                    <a:gd name="T33" fmla="*/ 57 h 143"/>
                    <a:gd name="T34" fmla="*/ 51 w 89"/>
                    <a:gd name="T35" fmla="*/ 39 h 143"/>
                    <a:gd name="T36" fmla="*/ 42 w 89"/>
                    <a:gd name="T37" fmla="*/ 21 h 143"/>
                    <a:gd name="T38" fmla="*/ 26 w 89"/>
                    <a:gd name="T39" fmla="*/ 0 h 143"/>
                    <a:gd name="T40" fmla="*/ 41 w 89"/>
                    <a:gd name="T41" fmla="*/ 23 h 143"/>
                    <a:gd name="T42" fmla="*/ 45 w 89"/>
                    <a:gd name="T43" fmla="*/ 40 h 143"/>
                    <a:gd name="T44" fmla="*/ 46 w 89"/>
                    <a:gd name="T45" fmla="*/ 57 h 143"/>
                    <a:gd name="T46" fmla="*/ 43 w 89"/>
                    <a:gd name="T47" fmla="*/ 72 h 143"/>
                    <a:gd name="T48" fmla="*/ 36 w 89"/>
                    <a:gd name="T49" fmla="*/ 96 h 143"/>
                    <a:gd name="T50" fmla="*/ 31 w 89"/>
                    <a:gd name="T51" fmla="*/ 107 h 143"/>
                    <a:gd name="T52" fmla="*/ 26 w 89"/>
                    <a:gd name="T53" fmla="*/ 114 h 143"/>
                    <a:gd name="T54" fmla="*/ 19 w 89"/>
                    <a:gd name="T55" fmla="*/ 119 h 143"/>
                    <a:gd name="T56" fmla="*/ 6 w 89"/>
                    <a:gd name="T57" fmla="*/ 131 h 143"/>
                    <a:gd name="T58" fmla="*/ 0 w 89"/>
                    <a:gd name="T5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143">
                      <a:moveTo>
                        <a:pt x="0" y="142"/>
                      </a:moveTo>
                      <a:lnTo>
                        <a:pt x="9" y="132"/>
                      </a:lnTo>
                      <a:lnTo>
                        <a:pt x="21" y="120"/>
                      </a:lnTo>
                      <a:lnTo>
                        <a:pt x="42" y="112"/>
                      </a:lnTo>
                      <a:lnTo>
                        <a:pt x="51" y="96"/>
                      </a:lnTo>
                      <a:lnTo>
                        <a:pt x="55" y="81"/>
                      </a:lnTo>
                      <a:lnTo>
                        <a:pt x="56" y="78"/>
                      </a:lnTo>
                      <a:lnTo>
                        <a:pt x="66" y="73"/>
                      </a:lnTo>
                      <a:lnTo>
                        <a:pt x="75" y="67"/>
                      </a:lnTo>
                      <a:lnTo>
                        <a:pt x="83" y="59"/>
                      </a:lnTo>
                      <a:lnTo>
                        <a:pt x="87" y="48"/>
                      </a:lnTo>
                      <a:lnTo>
                        <a:pt x="88" y="30"/>
                      </a:lnTo>
                      <a:lnTo>
                        <a:pt x="84" y="49"/>
                      </a:lnTo>
                      <a:lnTo>
                        <a:pt x="80" y="57"/>
                      </a:lnTo>
                      <a:lnTo>
                        <a:pt x="72" y="62"/>
                      </a:lnTo>
                      <a:lnTo>
                        <a:pt x="64" y="62"/>
                      </a:lnTo>
                      <a:lnTo>
                        <a:pt x="60" y="57"/>
                      </a:lnTo>
                      <a:lnTo>
                        <a:pt x="51" y="39"/>
                      </a:lnTo>
                      <a:lnTo>
                        <a:pt x="42" y="21"/>
                      </a:lnTo>
                      <a:lnTo>
                        <a:pt x="26" y="0"/>
                      </a:lnTo>
                      <a:lnTo>
                        <a:pt x="41" y="23"/>
                      </a:lnTo>
                      <a:lnTo>
                        <a:pt x="45" y="40"/>
                      </a:lnTo>
                      <a:lnTo>
                        <a:pt x="46" y="57"/>
                      </a:lnTo>
                      <a:lnTo>
                        <a:pt x="43" y="72"/>
                      </a:lnTo>
                      <a:lnTo>
                        <a:pt x="36" y="96"/>
                      </a:lnTo>
                      <a:lnTo>
                        <a:pt x="31" y="107"/>
                      </a:lnTo>
                      <a:lnTo>
                        <a:pt x="26" y="114"/>
                      </a:lnTo>
                      <a:lnTo>
                        <a:pt x="19" y="119"/>
                      </a:lnTo>
                      <a:lnTo>
                        <a:pt x="6" y="131"/>
                      </a:lnTo>
                      <a:lnTo>
                        <a:pt x="0" y="142"/>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51" name="Freeform 114"/>
                <p:cNvSpPr>
                  <a:spLocks noChangeAspect="1"/>
                </p:cNvSpPr>
                <p:nvPr/>
              </p:nvSpPr>
              <p:spPr bwMode="auto">
                <a:xfrm>
                  <a:off x="267" y="2259"/>
                  <a:ext cx="117" cy="77"/>
                </a:xfrm>
                <a:custGeom>
                  <a:avLst/>
                  <a:gdLst>
                    <a:gd name="T0" fmla="*/ 0 w 117"/>
                    <a:gd name="T1" fmla="*/ 6 h 77"/>
                    <a:gd name="T2" fmla="*/ 27 w 117"/>
                    <a:gd name="T3" fmla="*/ 2 h 77"/>
                    <a:gd name="T4" fmla="*/ 48 w 117"/>
                    <a:gd name="T5" fmla="*/ 9 h 77"/>
                    <a:gd name="T6" fmla="*/ 66 w 117"/>
                    <a:gd name="T7" fmla="*/ 21 h 77"/>
                    <a:gd name="T8" fmla="*/ 81 w 117"/>
                    <a:gd name="T9" fmla="*/ 38 h 77"/>
                    <a:gd name="T10" fmla="*/ 96 w 117"/>
                    <a:gd name="T11" fmla="*/ 59 h 77"/>
                    <a:gd name="T12" fmla="*/ 105 w 117"/>
                    <a:gd name="T13" fmla="*/ 74 h 77"/>
                    <a:gd name="T14" fmla="*/ 109 w 117"/>
                    <a:gd name="T15" fmla="*/ 76 h 77"/>
                    <a:gd name="T16" fmla="*/ 115 w 117"/>
                    <a:gd name="T17" fmla="*/ 75 h 77"/>
                    <a:gd name="T18" fmla="*/ 116 w 117"/>
                    <a:gd name="T19" fmla="*/ 70 h 77"/>
                    <a:gd name="T20" fmla="*/ 115 w 117"/>
                    <a:gd name="T21" fmla="*/ 64 h 77"/>
                    <a:gd name="T22" fmla="*/ 105 w 117"/>
                    <a:gd name="T23" fmla="*/ 51 h 77"/>
                    <a:gd name="T24" fmla="*/ 79 w 117"/>
                    <a:gd name="T25" fmla="*/ 27 h 77"/>
                    <a:gd name="T26" fmla="*/ 61 w 117"/>
                    <a:gd name="T27" fmla="*/ 11 h 77"/>
                    <a:gd name="T28" fmla="*/ 44 w 117"/>
                    <a:gd name="T29" fmla="*/ 2 h 77"/>
                    <a:gd name="T30" fmla="*/ 27 w 117"/>
                    <a:gd name="T31" fmla="*/ 0 h 77"/>
                    <a:gd name="T32" fmla="*/ 6 w 117"/>
                    <a:gd name="T33" fmla="*/ 2 h 77"/>
                    <a:gd name="T34" fmla="*/ 0 w 117"/>
                    <a:gd name="T35"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77">
                      <a:moveTo>
                        <a:pt x="0" y="6"/>
                      </a:moveTo>
                      <a:lnTo>
                        <a:pt x="27" y="2"/>
                      </a:lnTo>
                      <a:lnTo>
                        <a:pt x="48" y="9"/>
                      </a:lnTo>
                      <a:lnTo>
                        <a:pt x="66" y="21"/>
                      </a:lnTo>
                      <a:lnTo>
                        <a:pt x="81" y="38"/>
                      </a:lnTo>
                      <a:lnTo>
                        <a:pt x="96" y="59"/>
                      </a:lnTo>
                      <a:lnTo>
                        <a:pt x="105" y="74"/>
                      </a:lnTo>
                      <a:lnTo>
                        <a:pt x="109" y="76"/>
                      </a:lnTo>
                      <a:lnTo>
                        <a:pt x="115" y="75"/>
                      </a:lnTo>
                      <a:lnTo>
                        <a:pt x="116" y="70"/>
                      </a:lnTo>
                      <a:lnTo>
                        <a:pt x="115" y="64"/>
                      </a:lnTo>
                      <a:lnTo>
                        <a:pt x="105" y="51"/>
                      </a:lnTo>
                      <a:lnTo>
                        <a:pt x="79" y="27"/>
                      </a:lnTo>
                      <a:lnTo>
                        <a:pt x="61" y="11"/>
                      </a:lnTo>
                      <a:lnTo>
                        <a:pt x="44" y="2"/>
                      </a:lnTo>
                      <a:lnTo>
                        <a:pt x="27" y="0"/>
                      </a:lnTo>
                      <a:lnTo>
                        <a:pt x="6" y="2"/>
                      </a:lnTo>
                      <a:lnTo>
                        <a:pt x="0" y="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52" name="Freeform 115"/>
                <p:cNvSpPr>
                  <a:spLocks noChangeAspect="1"/>
                </p:cNvSpPr>
                <p:nvPr/>
              </p:nvSpPr>
              <p:spPr bwMode="auto">
                <a:xfrm>
                  <a:off x="361" y="2268"/>
                  <a:ext cx="109" cy="24"/>
                </a:xfrm>
                <a:custGeom>
                  <a:avLst/>
                  <a:gdLst>
                    <a:gd name="T0" fmla="*/ 0 w 109"/>
                    <a:gd name="T1" fmla="*/ 0 h 24"/>
                    <a:gd name="T2" fmla="*/ 17 w 109"/>
                    <a:gd name="T3" fmla="*/ 6 h 24"/>
                    <a:gd name="T4" fmla="*/ 35 w 109"/>
                    <a:gd name="T5" fmla="*/ 8 h 24"/>
                    <a:gd name="T6" fmla="*/ 59 w 109"/>
                    <a:gd name="T7" fmla="*/ 9 h 24"/>
                    <a:gd name="T8" fmla="*/ 81 w 109"/>
                    <a:gd name="T9" fmla="*/ 5 h 24"/>
                    <a:gd name="T10" fmla="*/ 94 w 109"/>
                    <a:gd name="T11" fmla="*/ 2 h 24"/>
                    <a:gd name="T12" fmla="*/ 104 w 109"/>
                    <a:gd name="T13" fmla="*/ 4 h 24"/>
                    <a:gd name="T14" fmla="*/ 108 w 109"/>
                    <a:gd name="T15" fmla="*/ 8 h 24"/>
                    <a:gd name="T16" fmla="*/ 108 w 109"/>
                    <a:gd name="T17" fmla="*/ 13 h 24"/>
                    <a:gd name="T18" fmla="*/ 105 w 109"/>
                    <a:gd name="T19" fmla="*/ 18 h 24"/>
                    <a:gd name="T20" fmla="*/ 96 w 109"/>
                    <a:gd name="T21" fmla="*/ 22 h 24"/>
                    <a:gd name="T22" fmla="*/ 83 w 109"/>
                    <a:gd name="T23" fmla="*/ 23 h 24"/>
                    <a:gd name="T24" fmla="*/ 59 w 109"/>
                    <a:gd name="T25" fmla="*/ 22 h 24"/>
                    <a:gd name="T26" fmla="*/ 37 w 109"/>
                    <a:gd name="T27" fmla="*/ 17 h 24"/>
                    <a:gd name="T28" fmla="*/ 20 w 109"/>
                    <a:gd name="T29" fmla="*/ 11 h 24"/>
                    <a:gd name="T30" fmla="*/ 9 w 109"/>
                    <a:gd name="T31" fmla="*/ 6 h 24"/>
                    <a:gd name="T32" fmla="*/ 0 w 109"/>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24">
                      <a:moveTo>
                        <a:pt x="0" y="0"/>
                      </a:moveTo>
                      <a:lnTo>
                        <a:pt x="17" y="6"/>
                      </a:lnTo>
                      <a:lnTo>
                        <a:pt x="35" y="8"/>
                      </a:lnTo>
                      <a:lnTo>
                        <a:pt x="59" y="9"/>
                      </a:lnTo>
                      <a:lnTo>
                        <a:pt x="81" y="5"/>
                      </a:lnTo>
                      <a:lnTo>
                        <a:pt x="94" y="2"/>
                      </a:lnTo>
                      <a:lnTo>
                        <a:pt x="104" y="4"/>
                      </a:lnTo>
                      <a:lnTo>
                        <a:pt x="108" y="8"/>
                      </a:lnTo>
                      <a:lnTo>
                        <a:pt x="108" y="13"/>
                      </a:lnTo>
                      <a:lnTo>
                        <a:pt x="105" y="18"/>
                      </a:lnTo>
                      <a:lnTo>
                        <a:pt x="96" y="22"/>
                      </a:lnTo>
                      <a:lnTo>
                        <a:pt x="83" y="23"/>
                      </a:lnTo>
                      <a:lnTo>
                        <a:pt x="59" y="22"/>
                      </a:lnTo>
                      <a:lnTo>
                        <a:pt x="37" y="17"/>
                      </a:lnTo>
                      <a:lnTo>
                        <a:pt x="20" y="11"/>
                      </a:lnTo>
                      <a:lnTo>
                        <a:pt x="9" y="6"/>
                      </a:lnTo>
                      <a:lnTo>
                        <a:pt x="0"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53" name="Freeform 116"/>
                <p:cNvSpPr>
                  <a:spLocks noChangeAspect="1"/>
                </p:cNvSpPr>
                <p:nvPr/>
              </p:nvSpPr>
              <p:spPr bwMode="auto">
                <a:xfrm>
                  <a:off x="391" y="2064"/>
                  <a:ext cx="132" cy="285"/>
                </a:xfrm>
                <a:custGeom>
                  <a:avLst/>
                  <a:gdLst>
                    <a:gd name="T0" fmla="*/ 109 w 132"/>
                    <a:gd name="T1" fmla="*/ 3 h 285"/>
                    <a:gd name="T2" fmla="*/ 101 w 132"/>
                    <a:gd name="T3" fmla="*/ 21 h 285"/>
                    <a:gd name="T4" fmla="*/ 96 w 132"/>
                    <a:gd name="T5" fmla="*/ 37 h 285"/>
                    <a:gd name="T6" fmla="*/ 95 w 132"/>
                    <a:gd name="T7" fmla="*/ 53 h 285"/>
                    <a:gd name="T8" fmla="*/ 96 w 132"/>
                    <a:gd name="T9" fmla="*/ 65 h 285"/>
                    <a:gd name="T10" fmla="*/ 99 w 132"/>
                    <a:gd name="T11" fmla="*/ 74 h 285"/>
                    <a:gd name="T12" fmla="*/ 107 w 132"/>
                    <a:gd name="T13" fmla="*/ 90 h 285"/>
                    <a:gd name="T14" fmla="*/ 118 w 132"/>
                    <a:gd name="T15" fmla="*/ 108 h 285"/>
                    <a:gd name="T16" fmla="*/ 126 w 132"/>
                    <a:gd name="T17" fmla="*/ 124 h 285"/>
                    <a:gd name="T18" fmla="*/ 128 w 132"/>
                    <a:gd name="T19" fmla="*/ 132 h 285"/>
                    <a:gd name="T20" fmla="*/ 128 w 132"/>
                    <a:gd name="T21" fmla="*/ 142 h 285"/>
                    <a:gd name="T22" fmla="*/ 125 w 132"/>
                    <a:gd name="T23" fmla="*/ 149 h 285"/>
                    <a:gd name="T24" fmla="*/ 119 w 132"/>
                    <a:gd name="T25" fmla="*/ 158 h 285"/>
                    <a:gd name="T26" fmla="*/ 106 w 132"/>
                    <a:gd name="T27" fmla="*/ 171 h 285"/>
                    <a:gd name="T28" fmla="*/ 97 w 132"/>
                    <a:gd name="T29" fmla="*/ 184 h 285"/>
                    <a:gd name="T30" fmla="*/ 95 w 132"/>
                    <a:gd name="T31" fmla="*/ 196 h 285"/>
                    <a:gd name="T32" fmla="*/ 93 w 132"/>
                    <a:gd name="T33" fmla="*/ 212 h 285"/>
                    <a:gd name="T34" fmla="*/ 85 w 132"/>
                    <a:gd name="T35" fmla="*/ 224 h 285"/>
                    <a:gd name="T36" fmla="*/ 75 w 132"/>
                    <a:gd name="T37" fmla="*/ 238 h 285"/>
                    <a:gd name="T38" fmla="*/ 62 w 132"/>
                    <a:gd name="T39" fmla="*/ 250 h 285"/>
                    <a:gd name="T40" fmla="*/ 47 w 132"/>
                    <a:gd name="T41" fmla="*/ 259 h 285"/>
                    <a:gd name="T42" fmla="*/ 36 w 132"/>
                    <a:gd name="T43" fmla="*/ 261 h 285"/>
                    <a:gd name="T44" fmla="*/ 31 w 132"/>
                    <a:gd name="T45" fmla="*/ 260 h 285"/>
                    <a:gd name="T46" fmla="*/ 9 w 132"/>
                    <a:gd name="T47" fmla="*/ 242 h 285"/>
                    <a:gd name="T48" fmla="*/ 4 w 132"/>
                    <a:gd name="T49" fmla="*/ 241 h 285"/>
                    <a:gd name="T50" fmla="*/ 2 w 132"/>
                    <a:gd name="T51" fmla="*/ 242 h 285"/>
                    <a:gd name="T52" fmla="*/ 0 w 132"/>
                    <a:gd name="T53" fmla="*/ 244 h 285"/>
                    <a:gd name="T54" fmla="*/ 1 w 132"/>
                    <a:gd name="T55" fmla="*/ 252 h 285"/>
                    <a:gd name="T56" fmla="*/ 2 w 132"/>
                    <a:gd name="T57" fmla="*/ 261 h 285"/>
                    <a:gd name="T58" fmla="*/ 3 w 132"/>
                    <a:gd name="T59" fmla="*/ 271 h 285"/>
                    <a:gd name="T60" fmla="*/ 2 w 132"/>
                    <a:gd name="T61" fmla="*/ 284 h 285"/>
                    <a:gd name="T62" fmla="*/ 6 w 132"/>
                    <a:gd name="T63" fmla="*/ 266 h 285"/>
                    <a:gd name="T64" fmla="*/ 27 w 132"/>
                    <a:gd name="T65" fmla="*/ 266 h 285"/>
                    <a:gd name="T66" fmla="*/ 42 w 132"/>
                    <a:gd name="T67" fmla="*/ 263 h 285"/>
                    <a:gd name="T68" fmla="*/ 57 w 132"/>
                    <a:gd name="T69" fmla="*/ 256 h 285"/>
                    <a:gd name="T70" fmla="*/ 70 w 132"/>
                    <a:gd name="T71" fmla="*/ 249 h 285"/>
                    <a:gd name="T72" fmla="*/ 82 w 132"/>
                    <a:gd name="T73" fmla="*/ 235 h 285"/>
                    <a:gd name="T74" fmla="*/ 96 w 132"/>
                    <a:gd name="T75" fmla="*/ 216 h 285"/>
                    <a:gd name="T76" fmla="*/ 99 w 132"/>
                    <a:gd name="T77" fmla="*/ 205 h 285"/>
                    <a:gd name="T78" fmla="*/ 101 w 132"/>
                    <a:gd name="T79" fmla="*/ 190 h 285"/>
                    <a:gd name="T80" fmla="*/ 109 w 132"/>
                    <a:gd name="T81" fmla="*/ 175 h 285"/>
                    <a:gd name="T82" fmla="*/ 121 w 132"/>
                    <a:gd name="T83" fmla="*/ 165 h 285"/>
                    <a:gd name="T84" fmla="*/ 131 w 132"/>
                    <a:gd name="T85" fmla="*/ 151 h 285"/>
                    <a:gd name="T86" fmla="*/ 131 w 132"/>
                    <a:gd name="T87" fmla="*/ 69 h 285"/>
                    <a:gd name="T88" fmla="*/ 126 w 132"/>
                    <a:gd name="T89" fmla="*/ 72 h 285"/>
                    <a:gd name="T90" fmla="*/ 122 w 132"/>
                    <a:gd name="T91" fmla="*/ 78 h 285"/>
                    <a:gd name="T92" fmla="*/ 120 w 132"/>
                    <a:gd name="T93" fmla="*/ 86 h 285"/>
                    <a:gd name="T94" fmla="*/ 119 w 132"/>
                    <a:gd name="T95" fmla="*/ 101 h 285"/>
                    <a:gd name="T96" fmla="*/ 113 w 132"/>
                    <a:gd name="T97" fmla="*/ 92 h 285"/>
                    <a:gd name="T98" fmla="*/ 107 w 132"/>
                    <a:gd name="T99" fmla="*/ 78 h 285"/>
                    <a:gd name="T100" fmla="*/ 104 w 132"/>
                    <a:gd name="T101" fmla="*/ 65 h 285"/>
                    <a:gd name="T102" fmla="*/ 104 w 132"/>
                    <a:gd name="T103" fmla="*/ 51 h 285"/>
                    <a:gd name="T104" fmla="*/ 104 w 132"/>
                    <a:gd name="T105" fmla="*/ 33 h 285"/>
                    <a:gd name="T106" fmla="*/ 106 w 132"/>
                    <a:gd name="T107" fmla="*/ 15 h 285"/>
                    <a:gd name="T108" fmla="*/ 111 w 132"/>
                    <a:gd name="T109" fmla="*/ 0 h 285"/>
                    <a:gd name="T110" fmla="*/ 109 w 132"/>
                    <a:gd name="T111" fmla="*/ 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285">
                      <a:moveTo>
                        <a:pt x="109" y="3"/>
                      </a:moveTo>
                      <a:lnTo>
                        <a:pt x="101" y="21"/>
                      </a:lnTo>
                      <a:lnTo>
                        <a:pt x="96" y="37"/>
                      </a:lnTo>
                      <a:lnTo>
                        <a:pt x="95" y="53"/>
                      </a:lnTo>
                      <a:lnTo>
                        <a:pt x="96" y="65"/>
                      </a:lnTo>
                      <a:lnTo>
                        <a:pt x="99" y="74"/>
                      </a:lnTo>
                      <a:lnTo>
                        <a:pt x="107" y="90"/>
                      </a:lnTo>
                      <a:lnTo>
                        <a:pt x="118" y="108"/>
                      </a:lnTo>
                      <a:lnTo>
                        <a:pt x="126" y="124"/>
                      </a:lnTo>
                      <a:lnTo>
                        <a:pt x="128" y="132"/>
                      </a:lnTo>
                      <a:lnTo>
                        <a:pt x="128" y="142"/>
                      </a:lnTo>
                      <a:lnTo>
                        <a:pt x="125" y="149"/>
                      </a:lnTo>
                      <a:lnTo>
                        <a:pt x="119" y="158"/>
                      </a:lnTo>
                      <a:lnTo>
                        <a:pt x="106" y="171"/>
                      </a:lnTo>
                      <a:lnTo>
                        <a:pt x="97" y="184"/>
                      </a:lnTo>
                      <a:lnTo>
                        <a:pt x="95" y="196"/>
                      </a:lnTo>
                      <a:lnTo>
                        <a:pt x="93" y="212"/>
                      </a:lnTo>
                      <a:lnTo>
                        <a:pt x="85" y="224"/>
                      </a:lnTo>
                      <a:lnTo>
                        <a:pt x="75" y="238"/>
                      </a:lnTo>
                      <a:lnTo>
                        <a:pt x="62" y="250"/>
                      </a:lnTo>
                      <a:lnTo>
                        <a:pt x="47" y="259"/>
                      </a:lnTo>
                      <a:lnTo>
                        <a:pt x="36" y="261"/>
                      </a:lnTo>
                      <a:lnTo>
                        <a:pt x="31" y="260"/>
                      </a:lnTo>
                      <a:lnTo>
                        <a:pt x="9" y="242"/>
                      </a:lnTo>
                      <a:lnTo>
                        <a:pt x="4" y="241"/>
                      </a:lnTo>
                      <a:lnTo>
                        <a:pt x="2" y="242"/>
                      </a:lnTo>
                      <a:lnTo>
                        <a:pt x="0" y="244"/>
                      </a:lnTo>
                      <a:lnTo>
                        <a:pt x="1" y="252"/>
                      </a:lnTo>
                      <a:lnTo>
                        <a:pt x="2" y="261"/>
                      </a:lnTo>
                      <a:lnTo>
                        <a:pt x="3" y="271"/>
                      </a:lnTo>
                      <a:lnTo>
                        <a:pt x="2" y="284"/>
                      </a:lnTo>
                      <a:lnTo>
                        <a:pt x="6" y="266"/>
                      </a:lnTo>
                      <a:lnTo>
                        <a:pt x="27" y="266"/>
                      </a:lnTo>
                      <a:lnTo>
                        <a:pt x="42" y="263"/>
                      </a:lnTo>
                      <a:lnTo>
                        <a:pt x="57" y="256"/>
                      </a:lnTo>
                      <a:lnTo>
                        <a:pt x="70" y="249"/>
                      </a:lnTo>
                      <a:lnTo>
                        <a:pt x="82" y="235"/>
                      </a:lnTo>
                      <a:lnTo>
                        <a:pt x="96" y="216"/>
                      </a:lnTo>
                      <a:lnTo>
                        <a:pt x="99" y="205"/>
                      </a:lnTo>
                      <a:lnTo>
                        <a:pt x="101" y="190"/>
                      </a:lnTo>
                      <a:lnTo>
                        <a:pt x="109" y="175"/>
                      </a:lnTo>
                      <a:lnTo>
                        <a:pt x="121" y="165"/>
                      </a:lnTo>
                      <a:lnTo>
                        <a:pt x="131" y="151"/>
                      </a:lnTo>
                      <a:lnTo>
                        <a:pt x="131" y="69"/>
                      </a:lnTo>
                      <a:lnTo>
                        <a:pt x="126" y="72"/>
                      </a:lnTo>
                      <a:lnTo>
                        <a:pt x="122" y="78"/>
                      </a:lnTo>
                      <a:lnTo>
                        <a:pt x="120" y="86"/>
                      </a:lnTo>
                      <a:lnTo>
                        <a:pt x="119" y="101"/>
                      </a:lnTo>
                      <a:lnTo>
                        <a:pt x="113" y="92"/>
                      </a:lnTo>
                      <a:lnTo>
                        <a:pt x="107" y="78"/>
                      </a:lnTo>
                      <a:lnTo>
                        <a:pt x="104" y="65"/>
                      </a:lnTo>
                      <a:lnTo>
                        <a:pt x="104" y="51"/>
                      </a:lnTo>
                      <a:lnTo>
                        <a:pt x="104" y="33"/>
                      </a:lnTo>
                      <a:lnTo>
                        <a:pt x="106" y="15"/>
                      </a:lnTo>
                      <a:lnTo>
                        <a:pt x="111" y="0"/>
                      </a:lnTo>
                      <a:lnTo>
                        <a:pt x="109" y="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54" name="Freeform 117"/>
                <p:cNvSpPr>
                  <a:spLocks noChangeAspect="1"/>
                </p:cNvSpPr>
                <p:nvPr/>
              </p:nvSpPr>
              <p:spPr bwMode="auto">
                <a:xfrm>
                  <a:off x="416" y="2230"/>
                  <a:ext cx="230" cy="270"/>
                </a:xfrm>
                <a:custGeom>
                  <a:avLst/>
                  <a:gdLst>
                    <a:gd name="T0" fmla="*/ 106 w 230"/>
                    <a:gd name="T1" fmla="*/ 0 h 270"/>
                    <a:gd name="T2" fmla="*/ 107 w 230"/>
                    <a:gd name="T3" fmla="*/ 39 h 270"/>
                    <a:gd name="T4" fmla="*/ 113 w 230"/>
                    <a:gd name="T5" fmla="*/ 69 h 270"/>
                    <a:gd name="T6" fmla="*/ 123 w 230"/>
                    <a:gd name="T7" fmla="*/ 90 h 270"/>
                    <a:gd name="T8" fmla="*/ 133 w 230"/>
                    <a:gd name="T9" fmla="*/ 105 h 270"/>
                    <a:gd name="T10" fmla="*/ 143 w 230"/>
                    <a:gd name="T11" fmla="*/ 118 h 270"/>
                    <a:gd name="T12" fmla="*/ 151 w 230"/>
                    <a:gd name="T13" fmla="*/ 130 h 270"/>
                    <a:gd name="T14" fmla="*/ 157 w 230"/>
                    <a:gd name="T15" fmla="*/ 150 h 270"/>
                    <a:gd name="T16" fmla="*/ 149 w 230"/>
                    <a:gd name="T17" fmla="*/ 149 h 270"/>
                    <a:gd name="T18" fmla="*/ 133 w 230"/>
                    <a:gd name="T19" fmla="*/ 154 h 270"/>
                    <a:gd name="T20" fmla="*/ 125 w 230"/>
                    <a:gd name="T21" fmla="*/ 163 h 270"/>
                    <a:gd name="T22" fmla="*/ 115 w 230"/>
                    <a:gd name="T23" fmla="*/ 178 h 270"/>
                    <a:gd name="T24" fmla="*/ 116 w 230"/>
                    <a:gd name="T25" fmla="*/ 189 h 270"/>
                    <a:gd name="T26" fmla="*/ 125 w 230"/>
                    <a:gd name="T27" fmla="*/ 182 h 270"/>
                    <a:gd name="T28" fmla="*/ 139 w 230"/>
                    <a:gd name="T29" fmla="*/ 173 h 270"/>
                    <a:gd name="T30" fmla="*/ 154 w 230"/>
                    <a:gd name="T31" fmla="*/ 167 h 270"/>
                    <a:gd name="T32" fmla="*/ 172 w 230"/>
                    <a:gd name="T33" fmla="*/ 163 h 270"/>
                    <a:gd name="T34" fmla="*/ 189 w 230"/>
                    <a:gd name="T35" fmla="*/ 162 h 270"/>
                    <a:gd name="T36" fmla="*/ 204 w 230"/>
                    <a:gd name="T37" fmla="*/ 163 h 270"/>
                    <a:gd name="T38" fmla="*/ 217 w 230"/>
                    <a:gd name="T39" fmla="*/ 150 h 270"/>
                    <a:gd name="T40" fmla="*/ 229 w 230"/>
                    <a:gd name="T41" fmla="*/ 132 h 270"/>
                    <a:gd name="T42" fmla="*/ 222 w 230"/>
                    <a:gd name="T43" fmla="*/ 150 h 270"/>
                    <a:gd name="T44" fmla="*/ 206 w 230"/>
                    <a:gd name="T45" fmla="*/ 173 h 270"/>
                    <a:gd name="T46" fmla="*/ 185 w 230"/>
                    <a:gd name="T47" fmla="*/ 191 h 270"/>
                    <a:gd name="T48" fmla="*/ 158 w 230"/>
                    <a:gd name="T49" fmla="*/ 208 h 270"/>
                    <a:gd name="T50" fmla="*/ 119 w 230"/>
                    <a:gd name="T51" fmla="*/ 228 h 270"/>
                    <a:gd name="T52" fmla="*/ 74 w 230"/>
                    <a:gd name="T53" fmla="*/ 241 h 270"/>
                    <a:gd name="T54" fmla="*/ 37 w 230"/>
                    <a:gd name="T55" fmla="*/ 249 h 270"/>
                    <a:gd name="T56" fmla="*/ 16 w 230"/>
                    <a:gd name="T57" fmla="*/ 256 h 270"/>
                    <a:gd name="T58" fmla="*/ 2 w 230"/>
                    <a:gd name="T59" fmla="*/ 263 h 270"/>
                    <a:gd name="T60" fmla="*/ 0 w 230"/>
                    <a:gd name="T61" fmla="*/ 269 h 270"/>
                    <a:gd name="T62" fmla="*/ 0 w 230"/>
                    <a:gd name="T63" fmla="*/ 262 h 270"/>
                    <a:gd name="T64" fmla="*/ 6 w 230"/>
                    <a:gd name="T65" fmla="*/ 257 h 270"/>
                    <a:gd name="T66" fmla="*/ 22 w 230"/>
                    <a:gd name="T67" fmla="*/ 249 h 270"/>
                    <a:gd name="T68" fmla="*/ 68 w 230"/>
                    <a:gd name="T69" fmla="*/ 235 h 270"/>
                    <a:gd name="T70" fmla="*/ 103 w 230"/>
                    <a:gd name="T71" fmla="*/ 224 h 270"/>
                    <a:gd name="T72" fmla="*/ 163 w 230"/>
                    <a:gd name="T73" fmla="*/ 198 h 270"/>
                    <a:gd name="T74" fmla="*/ 107 w 230"/>
                    <a:gd name="T75" fmla="*/ 198 h 270"/>
                    <a:gd name="T76" fmla="*/ 104 w 230"/>
                    <a:gd name="T77" fmla="*/ 192 h 270"/>
                    <a:gd name="T78" fmla="*/ 99 w 230"/>
                    <a:gd name="T79" fmla="*/ 184 h 270"/>
                    <a:gd name="T80" fmla="*/ 88 w 230"/>
                    <a:gd name="T81" fmla="*/ 174 h 270"/>
                    <a:gd name="T82" fmla="*/ 79 w 230"/>
                    <a:gd name="T83" fmla="*/ 169 h 270"/>
                    <a:gd name="T84" fmla="*/ 93 w 230"/>
                    <a:gd name="T85" fmla="*/ 142 h 270"/>
                    <a:gd name="T86" fmla="*/ 95 w 230"/>
                    <a:gd name="T87" fmla="*/ 130 h 270"/>
                    <a:gd name="T88" fmla="*/ 95 w 230"/>
                    <a:gd name="T89" fmla="*/ 118 h 270"/>
                    <a:gd name="T90" fmla="*/ 93 w 230"/>
                    <a:gd name="T91" fmla="*/ 106 h 270"/>
                    <a:gd name="T92" fmla="*/ 94 w 230"/>
                    <a:gd name="T93" fmla="*/ 94 h 270"/>
                    <a:gd name="T94" fmla="*/ 101 w 230"/>
                    <a:gd name="T95" fmla="*/ 67 h 270"/>
                    <a:gd name="T96" fmla="*/ 105 w 230"/>
                    <a:gd name="T97" fmla="*/ 39 h 270"/>
                    <a:gd name="T98" fmla="*/ 106 w 230"/>
                    <a:gd name="T9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 h="270">
                      <a:moveTo>
                        <a:pt x="106" y="0"/>
                      </a:moveTo>
                      <a:lnTo>
                        <a:pt x="107" y="39"/>
                      </a:lnTo>
                      <a:lnTo>
                        <a:pt x="113" y="69"/>
                      </a:lnTo>
                      <a:lnTo>
                        <a:pt x="123" y="90"/>
                      </a:lnTo>
                      <a:lnTo>
                        <a:pt x="133" y="105"/>
                      </a:lnTo>
                      <a:lnTo>
                        <a:pt x="143" y="118"/>
                      </a:lnTo>
                      <a:lnTo>
                        <a:pt x="151" y="130"/>
                      </a:lnTo>
                      <a:lnTo>
                        <a:pt x="157" y="150"/>
                      </a:lnTo>
                      <a:lnTo>
                        <a:pt x="149" y="149"/>
                      </a:lnTo>
                      <a:lnTo>
                        <a:pt x="133" y="154"/>
                      </a:lnTo>
                      <a:lnTo>
                        <a:pt x="125" y="163"/>
                      </a:lnTo>
                      <a:lnTo>
                        <a:pt x="115" y="178"/>
                      </a:lnTo>
                      <a:lnTo>
                        <a:pt x="116" y="189"/>
                      </a:lnTo>
                      <a:lnTo>
                        <a:pt x="125" y="182"/>
                      </a:lnTo>
                      <a:lnTo>
                        <a:pt x="139" y="173"/>
                      </a:lnTo>
                      <a:lnTo>
                        <a:pt x="154" y="167"/>
                      </a:lnTo>
                      <a:lnTo>
                        <a:pt x="172" y="163"/>
                      </a:lnTo>
                      <a:lnTo>
                        <a:pt x="189" y="162"/>
                      </a:lnTo>
                      <a:lnTo>
                        <a:pt x="204" y="163"/>
                      </a:lnTo>
                      <a:lnTo>
                        <a:pt x="217" y="150"/>
                      </a:lnTo>
                      <a:lnTo>
                        <a:pt x="229" y="132"/>
                      </a:lnTo>
                      <a:lnTo>
                        <a:pt x="222" y="150"/>
                      </a:lnTo>
                      <a:lnTo>
                        <a:pt x="206" y="173"/>
                      </a:lnTo>
                      <a:lnTo>
                        <a:pt x="185" y="191"/>
                      </a:lnTo>
                      <a:lnTo>
                        <a:pt x="158" y="208"/>
                      </a:lnTo>
                      <a:lnTo>
                        <a:pt x="119" y="228"/>
                      </a:lnTo>
                      <a:lnTo>
                        <a:pt x="74" y="241"/>
                      </a:lnTo>
                      <a:lnTo>
                        <a:pt x="37" y="249"/>
                      </a:lnTo>
                      <a:lnTo>
                        <a:pt x="16" y="256"/>
                      </a:lnTo>
                      <a:lnTo>
                        <a:pt x="2" y="263"/>
                      </a:lnTo>
                      <a:lnTo>
                        <a:pt x="0" y="269"/>
                      </a:lnTo>
                      <a:lnTo>
                        <a:pt x="0" y="262"/>
                      </a:lnTo>
                      <a:lnTo>
                        <a:pt x="6" y="257"/>
                      </a:lnTo>
                      <a:lnTo>
                        <a:pt x="22" y="249"/>
                      </a:lnTo>
                      <a:lnTo>
                        <a:pt x="68" y="235"/>
                      </a:lnTo>
                      <a:lnTo>
                        <a:pt x="103" y="224"/>
                      </a:lnTo>
                      <a:lnTo>
                        <a:pt x="163" y="198"/>
                      </a:lnTo>
                      <a:lnTo>
                        <a:pt x="107" y="198"/>
                      </a:lnTo>
                      <a:lnTo>
                        <a:pt x="104" y="192"/>
                      </a:lnTo>
                      <a:lnTo>
                        <a:pt x="99" y="184"/>
                      </a:lnTo>
                      <a:lnTo>
                        <a:pt x="88" y="174"/>
                      </a:lnTo>
                      <a:lnTo>
                        <a:pt x="79" y="169"/>
                      </a:lnTo>
                      <a:lnTo>
                        <a:pt x="93" y="142"/>
                      </a:lnTo>
                      <a:lnTo>
                        <a:pt x="95" y="130"/>
                      </a:lnTo>
                      <a:lnTo>
                        <a:pt x="95" y="118"/>
                      </a:lnTo>
                      <a:lnTo>
                        <a:pt x="93" y="106"/>
                      </a:lnTo>
                      <a:lnTo>
                        <a:pt x="94" y="94"/>
                      </a:lnTo>
                      <a:lnTo>
                        <a:pt x="101" y="67"/>
                      </a:lnTo>
                      <a:lnTo>
                        <a:pt x="105" y="39"/>
                      </a:lnTo>
                      <a:lnTo>
                        <a:pt x="106"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55" name="Freeform 118"/>
                <p:cNvSpPr>
                  <a:spLocks noChangeAspect="1"/>
                </p:cNvSpPr>
                <p:nvPr/>
              </p:nvSpPr>
              <p:spPr bwMode="auto">
                <a:xfrm>
                  <a:off x="535" y="2188"/>
                  <a:ext cx="80" cy="207"/>
                </a:xfrm>
                <a:custGeom>
                  <a:avLst/>
                  <a:gdLst>
                    <a:gd name="T0" fmla="*/ 5 w 80"/>
                    <a:gd name="T1" fmla="*/ 0 h 207"/>
                    <a:gd name="T2" fmla="*/ 34 w 80"/>
                    <a:gd name="T3" fmla="*/ 93 h 207"/>
                    <a:gd name="T4" fmla="*/ 42 w 80"/>
                    <a:gd name="T5" fmla="*/ 118 h 207"/>
                    <a:gd name="T6" fmla="*/ 49 w 80"/>
                    <a:gd name="T7" fmla="*/ 130 h 207"/>
                    <a:gd name="T8" fmla="*/ 55 w 80"/>
                    <a:gd name="T9" fmla="*/ 140 h 207"/>
                    <a:gd name="T10" fmla="*/ 62 w 80"/>
                    <a:gd name="T11" fmla="*/ 146 h 207"/>
                    <a:gd name="T12" fmla="*/ 70 w 80"/>
                    <a:gd name="T13" fmla="*/ 148 h 207"/>
                    <a:gd name="T14" fmla="*/ 66 w 80"/>
                    <a:gd name="T15" fmla="*/ 158 h 207"/>
                    <a:gd name="T16" fmla="*/ 63 w 80"/>
                    <a:gd name="T17" fmla="*/ 167 h 207"/>
                    <a:gd name="T18" fmla="*/ 63 w 80"/>
                    <a:gd name="T19" fmla="*/ 181 h 207"/>
                    <a:gd name="T20" fmla="*/ 67 w 80"/>
                    <a:gd name="T21" fmla="*/ 191 h 207"/>
                    <a:gd name="T22" fmla="*/ 71 w 80"/>
                    <a:gd name="T23" fmla="*/ 199 h 207"/>
                    <a:gd name="T24" fmla="*/ 79 w 80"/>
                    <a:gd name="T25" fmla="*/ 205 h 207"/>
                    <a:gd name="T26" fmla="*/ 67 w 80"/>
                    <a:gd name="T27" fmla="*/ 206 h 207"/>
                    <a:gd name="T28" fmla="*/ 60 w 80"/>
                    <a:gd name="T29" fmla="*/ 200 h 207"/>
                    <a:gd name="T30" fmla="*/ 55 w 80"/>
                    <a:gd name="T31" fmla="*/ 192 h 207"/>
                    <a:gd name="T32" fmla="*/ 51 w 80"/>
                    <a:gd name="T33" fmla="*/ 180 h 207"/>
                    <a:gd name="T34" fmla="*/ 49 w 80"/>
                    <a:gd name="T35" fmla="*/ 166 h 207"/>
                    <a:gd name="T36" fmla="*/ 48 w 80"/>
                    <a:gd name="T37" fmla="*/ 152 h 207"/>
                    <a:gd name="T38" fmla="*/ 43 w 80"/>
                    <a:gd name="T39" fmla="*/ 144 h 207"/>
                    <a:gd name="T40" fmla="*/ 35 w 80"/>
                    <a:gd name="T41" fmla="*/ 137 h 207"/>
                    <a:gd name="T42" fmla="*/ 27 w 80"/>
                    <a:gd name="T43" fmla="*/ 132 h 207"/>
                    <a:gd name="T44" fmla="*/ 20 w 80"/>
                    <a:gd name="T45" fmla="*/ 129 h 207"/>
                    <a:gd name="T46" fmla="*/ 15 w 80"/>
                    <a:gd name="T47" fmla="*/ 130 h 207"/>
                    <a:gd name="T48" fmla="*/ 13 w 80"/>
                    <a:gd name="T49" fmla="*/ 132 h 207"/>
                    <a:gd name="T50" fmla="*/ 12 w 80"/>
                    <a:gd name="T51" fmla="*/ 138 h 207"/>
                    <a:gd name="T52" fmla="*/ 14 w 80"/>
                    <a:gd name="T53" fmla="*/ 148 h 207"/>
                    <a:gd name="T54" fmla="*/ 9 w 80"/>
                    <a:gd name="T55" fmla="*/ 137 h 207"/>
                    <a:gd name="T56" fmla="*/ 5 w 80"/>
                    <a:gd name="T57" fmla="*/ 119 h 207"/>
                    <a:gd name="T58" fmla="*/ 1 w 80"/>
                    <a:gd name="T59" fmla="*/ 98 h 207"/>
                    <a:gd name="T60" fmla="*/ 0 w 80"/>
                    <a:gd name="T61" fmla="*/ 71 h 207"/>
                    <a:gd name="T62" fmla="*/ 0 w 80"/>
                    <a:gd name="T63" fmla="*/ 41 h 207"/>
                    <a:gd name="T64" fmla="*/ 3 w 80"/>
                    <a:gd name="T65" fmla="*/ 18 h 207"/>
                    <a:gd name="T66" fmla="*/ 5 w 80"/>
                    <a:gd name="T6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7">
                      <a:moveTo>
                        <a:pt x="5" y="0"/>
                      </a:moveTo>
                      <a:lnTo>
                        <a:pt x="34" y="93"/>
                      </a:lnTo>
                      <a:lnTo>
                        <a:pt x="42" y="118"/>
                      </a:lnTo>
                      <a:lnTo>
                        <a:pt x="49" y="130"/>
                      </a:lnTo>
                      <a:lnTo>
                        <a:pt x="55" y="140"/>
                      </a:lnTo>
                      <a:lnTo>
                        <a:pt x="62" y="146"/>
                      </a:lnTo>
                      <a:lnTo>
                        <a:pt x="70" y="148"/>
                      </a:lnTo>
                      <a:lnTo>
                        <a:pt x="66" y="158"/>
                      </a:lnTo>
                      <a:lnTo>
                        <a:pt x="63" y="167"/>
                      </a:lnTo>
                      <a:lnTo>
                        <a:pt x="63" y="181"/>
                      </a:lnTo>
                      <a:lnTo>
                        <a:pt x="67" y="191"/>
                      </a:lnTo>
                      <a:lnTo>
                        <a:pt x="71" y="199"/>
                      </a:lnTo>
                      <a:lnTo>
                        <a:pt x="79" y="205"/>
                      </a:lnTo>
                      <a:lnTo>
                        <a:pt x="67" y="206"/>
                      </a:lnTo>
                      <a:lnTo>
                        <a:pt x="60" y="200"/>
                      </a:lnTo>
                      <a:lnTo>
                        <a:pt x="55" y="192"/>
                      </a:lnTo>
                      <a:lnTo>
                        <a:pt x="51" y="180"/>
                      </a:lnTo>
                      <a:lnTo>
                        <a:pt x="49" y="166"/>
                      </a:lnTo>
                      <a:lnTo>
                        <a:pt x="48" y="152"/>
                      </a:lnTo>
                      <a:lnTo>
                        <a:pt x="43" y="144"/>
                      </a:lnTo>
                      <a:lnTo>
                        <a:pt x="35" y="137"/>
                      </a:lnTo>
                      <a:lnTo>
                        <a:pt x="27" y="132"/>
                      </a:lnTo>
                      <a:lnTo>
                        <a:pt x="20" y="129"/>
                      </a:lnTo>
                      <a:lnTo>
                        <a:pt x="15" y="130"/>
                      </a:lnTo>
                      <a:lnTo>
                        <a:pt x="13" y="132"/>
                      </a:lnTo>
                      <a:lnTo>
                        <a:pt x="12" y="138"/>
                      </a:lnTo>
                      <a:lnTo>
                        <a:pt x="14" y="148"/>
                      </a:lnTo>
                      <a:lnTo>
                        <a:pt x="9" y="137"/>
                      </a:lnTo>
                      <a:lnTo>
                        <a:pt x="5" y="119"/>
                      </a:lnTo>
                      <a:lnTo>
                        <a:pt x="1" y="98"/>
                      </a:lnTo>
                      <a:lnTo>
                        <a:pt x="0" y="71"/>
                      </a:lnTo>
                      <a:lnTo>
                        <a:pt x="0" y="41"/>
                      </a:lnTo>
                      <a:lnTo>
                        <a:pt x="3" y="18"/>
                      </a:lnTo>
                      <a:lnTo>
                        <a:pt x="5"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56" name="Freeform 119"/>
                <p:cNvSpPr>
                  <a:spLocks noChangeAspect="1"/>
                </p:cNvSpPr>
                <p:nvPr/>
              </p:nvSpPr>
              <p:spPr bwMode="auto">
                <a:xfrm>
                  <a:off x="707" y="2116"/>
                  <a:ext cx="17" cy="23"/>
                </a:xfrm>
                <a:custGeom>
                  <a:avLst/>
                  <a:gdLst>
                    <a:gd name="T0" fmla="*/ 8 w 17"/>
                    <a:gd name="T1" fmla="*/ 0 h 23"/>
                    <a:gd name="T2" fmla="*/ 8 w 17"/>
                    <a:gd name="T3" fmla="*/ 7 h 23"/>
                    <a:gd name="T4" fmla="*/ 16 w 17"/>
                    <a:gd name="T5" fmla="*/ 19 h 23"/>
                    <a:gd name="T6" fmla="*/ 8 w 17"/>
                    <a:gd name="T7" fmla="*/ 22 h 23"/>
                    <a:gd name="T8" fmla="*/ 0 w 17"/>
                    <a:gd name="T9" fmla="*/ 10 h 23"/>
                    <a:gd name="T10" fmla="*/ 8 w 17"/>
                    <a:gd name="T11" fmla="*/ 0 h 23"/>
                  </a:gdLst>
                  <a:ahLst/>
                  <a:cxnLst>
                    <a:cxn ang="0">
                      <a:pos x="T0" y="T1"/>
                    </a:cxn>
                    <a:cxn ang="0">
                      <a:pos x="T2" y="T3"/>
                    </a:cxn>
                    <a:cxn ang="0">
                      <a:pos x="T4" y="T5"/>
                    </a:cxn>
                    <a:cxn ang="0">
                      <a:pos x="T6" y="T7"/>
                    </a:cxn>
                    <a:cxn ang="0">
                      <a:pos x="T8" y="T9"/>
                    </a:cxn>
                    <a:cxn ang="0">
                      <a:pos x="T10" y="T11"/>
                    </a:cxn>
                  </a:cxnLst>
                  <a:rect l="0" t="0" r="r" b="b"/>
                  <a:pathLst>
                    <a:path w="17" h="23">
                      <a:moveTo>
                        <a:pt x="8" y="0"/>
                      </a:moveTo>
                      <a:lnTo>
                        <a:pt x="8" y="7"/>
                      </a:lnTo>
                      <a:lnTo>
                        <a:pt x="16" y="19"/>
                      </a:lnTo>
                      <a:lnTo>
                        <a:pt x="8" y="22"/>
                      </a:lnTo>
                      <a:lnTo>
                        <a:pt x="0" y="10"/>
                      </a:lnTo>
                      <a:lnTo>
                        <a:pt x="8"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57" name="Freeform 120"/>
                <p:cNvSpPr>
                  <a:spLocks noChangeAspect="1"/>
                </p:cNvSpPr>
                <p:nvPr/>
              </p:nvSpPr>
              <p:spPr bwMode="auto">
                <a:xfrm>
                  <a:off x="652" y="2160"/>
                  <a:ext cx="105" cy="275"/>
                </a:xfrm>
                <a:custGeom>
                  <a:avLst/>
                  <a:gdLst>
                    <a:gd name="T0" fmla="*/ 62 w 105"/>
                    <a:gd name="T1" fmla="*/ 1 h 275"/>
                    <a:gd name="T2" fmla="*/ 64 w 105"/>
                    <a:gd name="T3" fmla="*/ 18 h 275"/>
                    <a:gd name="T4" fmla="*/ 64 w 105"/>
                    <a:gd name="T5" fmla="*/ 43 h 275"/>
                    <a:gd name="T6" fmla="*/ 62 w 105"/>
                    <a:gd name="T7" fmla="*/ 75 h 275"/>
                    <a:gd name="T8" fmla="*/ 59 w 105"/>
                    <a:gd name="T9" fmla="*/ 105 h 275"/>
                    <a:gd name="T10" fmla="*/ 61 w 105"/>
                    <a:gd name="T11" fmla="*/ 132 h 275"/>
                    <a:gd name="T12" fmla="*/ 65 w 105"/>
                    <a:gd name="T13" fmla="*/ 167 h 275"/>
                    <a:gd name="T14" fmla="*/ 69 w 105"/>
                    <a:gd name="T15" fmla="*/ 185 h 275"/>
                    <a:gd name="T16" fmla="*/ 76 w 105"/>
                    <a:gd name="T17" fmla="*/ 207 h 275"/>
                    <a:gd name="T18" fmla="*/ 84 w 105"/>
                    <a:gd name="T19" fmla="*/ 218 h 275"/>
                    <a:gd name="T20" fmla="*/ 90 w 105"/>
                    <a:gd name="T21" fmla="*/ 212 h 275"/>
                    <a:gd name="T22" fmla="*/ 84 w 105"/>
                    <a:gd name="T23" fmla="*/ 224 h 275"/>
                    <a:gd name="T24" fmla="*/ 78 w 105"/>
                    <a:gd name="T25" fmla="*/ 241 h 275"/>
                    <a:gd name="T26" fmla="*/ 79 w 105"/>
                    <a:gd name="T27" fmla="*/ 250 h 275"/>
                    <a:gd name="T28" fmla="*/ 81 w 105"/>
                    <a:gd name="T29" fmla="*/ 251 h 275"/>
                    <a:gd name="T30" fmla="*/ 86 w 105"/>
                    <a:gd name="T31" fmla="*/ 250 h 275"/>
                    <a:gd name="T32" fmla="*/ 92 w 105"/>
                    <a:gd name="T33" fmla="*/ 245 h 275"/>
                    <a:gd name="T34" fmla="*/ 88 w 105"/>
                    <a:gd name="T35" fmla="*/ 251 h 275"/>
                    <a:gd name="T36" fmla="*/ 87 w 105"/>
                    <a:gd name="T37" fmla="*/ 254 h 275"/>
                    <a:gd name="T38" fmla="*/ 102 w 105"/>
                    <a:gd name="T39" fmla="*/ 257 h 275"/>
                    <a:gd name="T40" fmla="*/ 104 w 105"/>
                    <a:gd name="T41" fmla="*/ 259 h 275"/>
                    <a:gd name="T42" fmla="*/ 104 w 105"/>
                    <a:gd name="T43" fmla="*/ 263 h 275"/>
                    <a:gd name="T44" fmla="*/ 102 w 105"/>
                    <a:gd name="T45" fmla="*/ 269 h 275"/>
                    <a:gd name="T46" fmla="*/ 100 w 105"/>
                    <a:gd name="T47" fmla="*/ 274 h 275"/>
                    <a:gd name="T48" fmla="*/ 78 w 105"/>
                    <a:gd name="T49" fmla="*/ 255 h 275"/>
                    <a:gd name="T50" fmla="*/ 52 w 105"/>
                    <a:gd name="T51" fmla="*/ 239 h 275"/>
                    <a:gd name="T52" fmla="*/ 26 w 105"/>
                    <a:gd name="T53" fmla="*/ 220 h 275"/>
                    <a:gd name="T54" fmla="*/ 0 w 105"/>
                    <a:gd name="T55" fmla="*/ 203 h 275"/>
                    <a:gd name="T56" fmla="*/ 30 w 105"/>
                    <a:gd name="T57" fmla="*/ 219 h 275"/>
                    <a:gd name="T58" fmla="*/ 43 w 105"/>
                    <a:gd name="T59" fmla="*/ 226 h 275"/>
                    <a:gd name="T60" fmla="*/ 39 w 105"/>
                    <a:gd name="T61" fmla="*/ 205 h 275"/>
                    <a:gd name="T62" fmla="*/ 38 w 105"/>
                    <a:gd name="T63" fmla="*/ 177 h 275"/>
                    <a:gd name="T64" fmla="*/ 41 w 105"/>
                    <a:gd name="T65" fmla="*/ 148 h 275"/>
                    <a:gd name="T66" fmla="*/ 48 w 105"/>
                    <a:gd name="T67" fmla="*/ 112 h 275"/>
                    <a:gd name="T68" fmla="*/ 56 w 105"/>
                    <a:gd name="T69" fmla="*/ 59 h 275"/>
                    <a:gd name="T70" fmla="*/ 59 w 105"/>
                    <a:gd name="T71" fmla="*/ 34 h 275"/>
                    <a:gd name="T72" fmla="*/ 59 w 105"/>
                    <a:gd name="T73" fmla="*/ 15 h 275"/>
                    <a:gd name="T74" fmla="*/ 57 w 105"/>
                    <a:gd name="T75" fmla="*/ 0 h 275"/>
                    <a:gd name="T76" fmla="*/ 62 w 105"/>
                    <a:gd name="T77" fmla="*/ 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275">
                      <a:moveTo>
                        <a:pt x="62" y="1"/>
                      </a:moveTo>
                      <a:lnTo>
                        <a:pt x="64" y="18"/>
                      </a:lnTo>
                      <a:lnTo>
                        <a:pt x="64" y="43"/>
                      </a:lnTo>
                      <a:lnTo>
                        <a:pt x="62" y="75"/>
                      </a:lnTo>
                      <a:lnTo>
                        <a:pt x="59" y="105"/>
                      </a:lnTo>
                      <a:lnTo>
                        <a:pt x="61" y="132"/>
                      </a:lnTo>
                      <a:lnTo>
                        <a:pt x="65" y="167"/>
                      </a:lnTo>
                      <a:lnTo>
                        <a:pt x="69" y="185"/>
                      </a:lnTo>
                      <a:lnTo>
                        <a:pt x="76" y="207"/>
                      </a:lnTo>
                      <a:lnTo>
                        <a:pt x="84" y="218"/>
                      </a:lnTo>
                      <a:lnTo>
                        <a:pt x="90" y="212"/>
                      </a:lnTo>
                      <a:lnTo>
                        <a:pt x="84" y="224"/>
                      </a:lnTo>
                      <a:lnTo>
                        <a:pt x="78" y="241"/>
                      </a:lnTo>
                      <a:lnTo>
                        <a:pt x="79" y="250"/>
                      </a:lnTo>
                      <a:lnTo>
                        <a:pt x="81" y="251"/>
                      </a:lnTo>
                      <a:lnTo>
                        <a:pt x="86" y="250"/>
                      </a:lnTo>
                      <a:lnTo>
                        <a:pt x="92" y="245"/>
                      </a:lnTo>
                      <a:lnTo>
                        <a:pt x="88" y="251"/>
                      </a:lnTo>
                      <a:lnTo>
                        <a:pt x="87" y="254"/>
                      </a:lnTo>
                      <a:lnTo>
                        <a:pt x="102" y="257"/>
                      </a:lnTo>
                      <a:lnTo>
                        <a:pt x="104" y="259"/>
                      </a:lnTo>
                      <a:lnTo>
                        <a:pt x="104" y="263"/>
                      </a:lnTo>
                      <a:lnTo>
                        <a:pt x="102" y="269"/>
                      </a:lnTo>
                      <a:lnTo>
                        <a:pt x="100" y="274"/>
                      </a:lnTo>
                      <a:lnTo>
                        <a:pt x="78" y="255"/>
                      </a:lnTo>
                      <a:lnTo>
                        <a:pt x="52" y="239"/>
                      </a:lnTo>
                      <a:lnTo>
                        <a:pt x="26" y="220"/>
                      </a:lnTo>
                      <a:lnTo>
                        <a:pt x="0" y="203"/>
                      </a:lnTo>
                      <a:lnTo>
                        <a:pt x="30" y="219"/>
                      </a:lnTo>
                      <a:lnTo>
                        <a:pt x="43" y="226"/>
                      </a:lnTo>
                      <a:lnTo>
                        <a:pt x="39" y="205"/>
                      </a:lnTo>
                      <a:lnTo>
                        <a:pt x="38" y="177"/>
                      </a:lnTo>
                      <a:lnTo>
                        <a:pt x="41" y="148"/>
                      </a:lnTo>
                      <a:lnTo>
                        <a:pt x="48" y="112"/>
                      </a:lnTo>
                      <a:lnTo>
                        <a:pt x="56" y="59"/>
                      </a:lnTo>
                      <a:lnTo>
                        <a:pt x="59" y="34"/>
                      </a:lnTo>
                      <a:lnTo>
                        <a:pt x="59" y="15"/>
                      </a:lnTo>
                      <a:lnTo>
                        <a:pt x="57" y="0"/>
                      </a:lnTo>
                      <a:lnTo>
                        <a:pt x="62" y="1"/>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58" name="Freeform 121"/>
                <p:cNvSpPr>
                  <a:spLocks noChangeAspect="1"/>
                </p:cNvSpPr>
                <p:nvPr/>
              </p:nvSpPr>
              <p:spPr bwMode="auto">
                <a:xfrm>
                  <a:off x="622" y="2146"/>
                  <a:ext cx="40" cy="65"/>
                </a:xfrm>
                <a:custGeom>
                  <a:avLst/>
                  <a:gdLst>
                    <a:gd name="T0" fmla="*/ 18 w 40"/>
                    <a:gd name="T1" fmla="*/ 0 h 65"/>
                    <a:gd name="T2" fmla="*/ 6 w 40"/>
                    <a:gd name="T3" fmla="*/ 17 h 65"/>
                    <a:gd name="T4" fmla="*/ 5 w 40"/>
                    <a:gd name="T5" fmla="*/ 22 h 65"/>
                    <a:gd name="T6" fmla="*/ 9 w 40"/>
                    <a:gd name="T7" fmla="*/ 25 h 65"/>
                    <a:gd name="T8" fmla="*/ 36 w 40"/>
                    <a:gd name="T9" fmla="*/ 29 h 65"/>
                    <a:gd name="T10" fmla="*/ 39 w 40"/>
                    <a:gd name="T11" fmla="*/ 34 h 65"/>
                    <a:gd name="T12" fmla="*/ 39 w 40"/>
                    <a:gd name="T13" fmla="*/ 38 h 65"/>
                    <a:gd name="T14" fmla="*/ 36 w 40"/>
                    <a:gd name="T15" fmla="*/ 45 h 65"/>
                    <a:gd name="T16" fmla="*/ 31 w 40"/>
                    <a:gd name="T17" fmla="*/ 52 h 65"/>
                    <a:gd name="T18" fmla="*/ 33 w 40"/>
                    <a:gd name="T19" fmla="*/ 55 h 65"/>
                    <a:gd name="T20" fmla="*/ 33 w 40"/>
                    <a:gd name="T21" fmla="*/ 57 h 65"/>
                    <a:gd name="T22" fmla="*/ 39 w 40"/>
                    <a:gd name="T23" fmla="*/ 60 h 65"/>
                    <a:gd name="T24" fmla="*/ 35 w 40"/>
                    <a:gd name="T25" fmla="*/ 64 h 65"/>
                    <a:gd name="T26" fmla="*/ 25 w 40"/>
                    <a:gd name="T27" fmla="*/ 62 h 65"/>
                    <a:gd name="T28" fmla="*/ 23 w 40"/>
                    <a:gd name="T29" fmla="*/ 59 h 65"/>
                    <a:gd name="T30" fmla="*/ 21 w 40"/>
                    <a:gd name="T31" fmla="*/ 53 h 65"/>
                    <a:gd name="T32" fmla="*/ 23 w 40"/>
                    <a:gd name="T33" fmla="*/ 48 h 65"/>
                    <a:gd name="T34" fmla="*/ 30 w 40"/>
                    <a:gd name="T35" fmla="*/ 40 h 65"/>
                    <a:gd name="T36" fmla="*/ 32 w 40"/>
                    <a:gd name="T37" fmla="*/ 37 h 65"/>
                    <a:gd name="T38" fmla="*/ 31 w 40"/>
                    <a:gd name="T39" fmla="*/ 34 h 65"/>
                    <a:gd name="T40" fmla="*/ 4 w 40"/>
                    <a:gd name="T41" fmla="*/ 28 h 65"/>
                    <a:gd name="T42" fmla="*/ 0 w 40"/>
                    <a:gd name="T43" fmla="*/ 25 h 65"/>
                    <a:gd name="T44" fmla="*/ 0 w 40"/>
                    <a:gd name="T45" fmla="*/ 19 h 65"/>
                    <a:gd name="T46" fmla="*/ 2 w 40"/>
                    <a:gd name="T47" fmla="*/ 15 h 65"/>
                    <a:gd name="T48" fmla="*/ 8 w 40"/>
                    <a:gd name="T49" fmla="*/ 5 h 65"/>
                    <a:gd name="T50" fmla="*/ 18 w 40"/>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5">
                      <a:moveTo>
                        <a:pt x="18" y="0"/>
                      </a:moveTo>
                      <a:lnTo>
                        <a:pt x="6" y="17"/>
                      </a:lnTo>
                      <a:lnTo>
                        <a:pt x="5" y="22"/>
                      </a:lnTo>
                      <a:lnTo>
                        <a:pt x="9" y="25"/>
                      </a:lnTo>
                      <a:lnTo>
                        <a:pt x="36" y="29"/>
                      </a:lnTo>
                      <a:lnTo>
                        <a:pt x="39" y="34"/>
                      </a:lnTo>
                      <a:lnTo>
                        <a:pt x="39" y="38"/>
                      </a:lnTo>
                      <a:lnTo>
                        <a:pt x="36" y="45"/>
                      </a:lnTo>
                      <a:lnTo>
                        <a:pt x="31" y="52"/>
                      </a:lnTo>
                      <a:lnTo>
                        <a:pt x="33" y="55"/>
                      </a:lnTo>
                      <a:lnTo>
                        <a:pt x="33" y="57"/>
                      </a:lnTo>
                      <a:lnTo>
                        <a:pt x="39" y="60"/>
                      </a:lnTo>
                      <a:lnTo>
                        <a:pt x="35" y="64"/>
                      </a:lnTo>
                      <a:lnTo>
                        <a:pt x="25" y="62"/>
                      </a:lnTo>
                      <a:lnTo>
                        <a:pt x="23" y="59"/>
                      </a:lnTo>
                      <a:lnTo>
                        <a:pt x="21" y="53"/>
                      </a:lnTo>
                      <a:lnTo>
                        <a:pt x="23" y="48"/>
                      </a:lnTo>
                      <a:lnTo>
                        <a:pt x="30" y="40"/>
                      </a:lnTo>
                      <a:lnTo>
                        <a:pt x="32" y="37"/>
                      </a:lnTo>
                      <a:lnTo>
                        <a:pt x="31" y="34"/>
                      </a:lnTo>
                      <a:lnTo>
                        <a:pt x="4" y="28"/>
                      </a:lnTo>
                      <a:lnTo>
                        <a:pt x="0" y="25"/>
                      </a:lnTo>
                      <a:lnTo>
                        <a:pt x="0" y="19"/>
                      </a:lnTo>
                      <a:lnTo>
                        <a:pt x="2" y="15"/>
                      </a:lnTo>
                      <a:lnTo>
                        <a:pt x="8" y="5"/>
                      </a:lnTo>
                      <a:lnTo>
                        <a:pt x="18"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59" name="Freeform 122"/>
                <p:cNvSpPr>
                  <a:spLocks noChangeAspect="1"/>
                </p:cNvSpPr>
                <p:nvPr/>
              </p:nvSpPr>
              <p:spPr bwMode="auto">
                <a:xfrm>
                  <a:off x="654" y="2205"/>
                  <a:ext cx="50" cy="72"/>
                </a:xfrm>
                <a:custGeom>
                  <a:avLst/>
                  <a:gdLst>
                    <a:gd name="T0" fmla="*/ 4 w 50"/>
                    <a:gd name="T1" fmla="*/ 0 h 72"/>
                    <a:gd name="T2" fmla="*/ 19 w 50"/>
                    <a:gd name="T3" fmla="*/ 2 h 72"/>
                    <a:gd name="T4" fmla="*/ 21 w 50"/>
                    <a:gd name="T5" fmla="*/ 4 h 72"/>
                    <a:gd name="T6" fmla="*/ 22 w 50"/>
                    <a:gd name="T7" fmla="*/ 9 h 72"/>
                    <a:gd name="T8" fmla="*/ 17 w 50"/>
                    <a:gd name="T9" fmla="*/ 16 h 72"/>
                    <a:gd name="T10" fmla="*/ 7 w 50"/>
                    <a:gd name="T11" fmla="*/ 24 h 72"/>
                    <a:gd name="T12" fmla="*/ 7 w 50"/>
                    <a:gd name="T13" fmla="*/ 27 h 72"/>
                    <a:gd name="T14" fmla="*/ 11 w 50"/>
                    <a:gd name="T15" fmla="*/ 30 h 72"/>
                    <a:gd name="T16" fmla="*/ 26 w 50"/>
                    <a:gd name="T17" fmla="*/ 32 h 72"/>
                    <a:gd name="T18" fmla="*/ 32 w 50"/>
                    <a:gd name="T19" fmla="*/ 37 h 72"/>
                    <a:gd name="T20" fmla="*/ 33 w 50"/>
                    <a:gd name="T21" fmla="*/ 40 h 72"/>
                    <a:gd name="T22" fmla="*/ 32 w 50"/>
                    <a:gd name="T23" fmla="*/ 45 h 72"/>
                    <a:gd name="T24" fmla="*/ 24 w 50"/>
                    <a:gd name="T25" fmla="*/ 52 h 72"/>
                    <a:gd name="T26" fmla="*/ 24 w 50"/>
                    <a:gd name="T27" fmla="*/ 56 h 72"/>
                    <a:gd name="T28" fmla="*/ 28 w 50"/>
                    <a:gd name="T29" fmla="*/ 60 h 72"/>
                    <a:gd name="T30" fmla="*/ 39 w 50"/>
                    <a:gd name="T31" fmla="*/ 61 h 72"/>
                    <a:gd name="T32" fmla="*/ 47 w 50"/>
                    <a:gd name="T33" fmla="*/ 65 h 72"/>
                    <a:gd name="T34" fmla="*/ 49 w 50"/>
                    <a:gd name="T35" fmla="*/ 71 h 72"/>
                    <a:gd name="T36" fmla="*/ 39 w 50"/>
                    <a:gd name="T37" fmla="*/ 67 h 72"/>
                    <a:gd name="T38" fmla="*/ 25 w 50"/>
                    <a:gd name="T39" fmla="*/ 61 h 72"/>
                    <a:gd name="T40" fmla="*/ 20 w 50"/>
                    <a:gd name="T41" fmla="*/ 59 h 72"/>
                    <a:gd name="T42" fmla="*/ 19 w 50"/>
                    <a:gd name="T43" fmla="*/ 54 h 72"/>
                    <a:gd name="T44" fmla="*/ 19 w 50"/>
                    <a:gd name="T45" fmla="*/ 49 h 72"/>
                    <a:gd name="T46" fmla="*/ 25 w 50"/>
                    <a:gd name="T47" fmla="*/ 43 h 72"/>
                    <a:gd name="T48" fmla="*/ 26 w 50"/>
                    <a:gd name="T49" fmla="*/ 39 h 72"/>
                    <a:gd name="T50" fmla="*/ 20 w 50"/>
                    <a:gd name="T51" fmla="*/ 36 h 72"/>
                    <a:gd name="T52" fmla="*/ 8 w 50"/>
                    <a:gd name="T53" fmla="*/ 35 h 72"/>
                    <a:gd name="T54" fmla="*/ 3 w 50"/>
                    <a:gd name="T55" fmla="*/ 32 h 72"/>
                    <a:gd name="T56" fmla="*/ 0 w 50"/>
                    <a:gd name="T57" fmla="*/ 28 h 72"/>
                    <a:gd name="T58" fmla="*/ 0 w 50"/>
                    <a:gd name="T59" fmla="*/ 22 h 72"/>
                    <a:gd name="T60" fmla="*/ 3 w 50"/>
                    <a:gd name="T61" fmla="*/ 17 h 72"/>
                    <a:gd name="T62" fmla="*/ 13 w 50"/>
                    <a:gd name="T63" fmla="*/ 9 h 72"/>
                    <a:gd name="T64" fmla="*/ 13 w 50"/>
                    <a:gd name="T65" fmla="*/ 7 h 72"/>
                    <a:gd name="T66" fmla="*/ 7 w 50"/>
                    <a:gd name="T67" fmla="*/ 5 h 72"/>
                    <a:gd name="T68" fmla="*/ 0 w 50"/>
                    <a:gd name="T69" fmla="*/ 4 h 72"/>
                    <a:gd name="T70" fmla="*/ 4 w 50"/>
                    <a:gd name="T7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72">
                      <a:moveTo>
                        <a:pt x="4" y="0"/>
                      </a:moveTo>
                      <a:lnTo>
                        <a:pt x="19" y="2"/>
                      </a:lnTo>
                      <a:lnTo>
                        <a:pt x="21" y="4"/>
                      </a:lnTo>
                      <a:lnTo>
                        <a:pt x="22" y="9"/>
                      </a:lnTo>
                      <a:lnTo>
                        <a:pt x="17" y="16"/>
                      </a:lnTo>
                      <a:lnTo>
                        <a:pt x="7" y="24"/>
                      </a:lnTo>
                      <a:lnTo>
                        <a:pt x="7" y="27"/>
                      </a:lnTo>
                      <a:lnTo>
                        <a:pt x="11" y="30"/>
                      </a:lnTo>
                      <a:lnTo>
                        <a:pt x="26" y="32"/>
                      </a:lnTo>
                      <a:lnTo>
                        <a:pt x="32" y="37"/>
                      </a:lnTo>
                      <a:lnTo>
                        <a:pt x="33" y="40"/>
                      </a:lnTo>
                      <a:lnTo>
                        <a:pt x="32" y="45"/>
                      </a:lnTo>
                      <a:lnTo>
                        <a:pt x="24" y="52"/>
                      </a:lnTo>
                      <a:lnTo>
                        <a:pt x="24" y="56"/>
                      </a:lnTo>
                      <a:lnTo>
                        <a:pt x="28" y="60"/>
                      </a:lnTo>
                      <a:lnTo>
                        <a:pt x="39" y="61"/>
                      </a:lnTo>
                      <a:lnTo>
                        <a:pt x="47" y="65"/>
                      </a:lnTo>
                      <a:lnTo>
                        <a:pt x="49" y="71"/>
                      </a:lnTo>
                      <a:lnTo>
                        <a:pt x="39" y="67"/>
                      </a:lnTo>
                      <a:lnTo>
                        <a:pt x="25" y="61"/>
                      </a:lnTo>
                      <a:lnTo>
                        <a:pt x="20" y="59"/>
                      </a:lnTo>
                      <a:lnTo>
                        <a:pt x="19" y="54"/>
                      </a:lnTo>
                      <a:lnTo>
                        <a:pt x="19" y="49"/>
                      </a:lnTo>
                      <a:lnTo>
                        <a:pt x="25" y="43"/>
                      </a:lnTo>
                      <a:lnTo>
                        <a:pt x="26" y="39"/>
                      </a:lnTo>
                      <a:lnTo>
                        <a:pt x="20" y="36"/>
                      </a:lnTo>
                      <a:lnTo>
                        <a:pt x="8" y="35"/>
                      </a:lnTo>
                      <a:lnTo>
                        <a:pt x="3" y="32"/>
                      </a:lnTo>
                      <a:lnTo>
                        <a:pt x="0" y="28"/>
                      </a:lnTo>
                      <a:lnTo>
                        <a:pt x="0" y="22"/>
                      </a:lnTo>
                      <a:lnTo>
                        <a:pt x="3" y="17"/>
                      </a:lnTo>
                      <a:lnTo>
                        <a:pt x="13" y="9"/>
                      </a:lnTo>
                      <a:lnTo>
                        <a:pt x="13" y="7"/>
                      </a:lnTo>
                      <a:lnTo>
                        <a:pt x="7" y="5"/>
                      </a:lnTo>
                      <a:lnTo>
                        <a:pt x="0" y="4"/>
                      </a:lnTo>
                      <a:lnTo>
                        <a:pt x="4"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60" name="Freeform 123"/>
                <p:cNvSpPr>
                  <a:spLocks noChangeAspect="1"/>
                </p:cNvSpPr>
                <p:nvPr/>
              </p:nvSpPr>
              <p:spPr bwMode="auto">
                <a:xfrm>
                  <a:off x="718" y="2064"/>
                  <a:ext cx="17" cy="45"/>
                </a:xfrm>
                <a:custGeom>
                  <a:avLst/>
                  <a:gdLst>
                    <a:gd name="T0" fmla="*/ 16 w 17"/>
                    <a:gd name="T1" fmla="*/ 13 h 45"/>
                    <a:gd name="T2" fmla="*/ 12 w 17"/>
                    <a:gd name="T3" fmla="*/ 27 h 45"/>
                    <a:gd name="T4" fmla="*/ 12 w 17"/>
                    <a:gd name="T5" fmla="*/ 37 h 45"/>
                    <a:gd name="T6" fmla="*/ 9 w 17"/>
                    <a:gd name="T7" fmla="*/ 44 h 45"/>
                    <a:gd name="T8" fmla="*/ 9 w 17"/>
                    <a:gd name="T9" fmla="*/ 37 h 45"/>
                    <a:gd name="T10" fmla="*/ 4 w 17"/>
                    <a:gd name="T11" fmla="*/ 28 h 45"/>
                    <a:gd name="T12" fmla="*/ 4 w 17"/>
                    <a:gd name="T13" fmla="*/ 20 h 45"/>
                    <a:gd name="T14" fmla="*/ 0 w 17"/>
                    <a:gd name="T15" fmla="*/ 0 h 45"/>
                    <a:gd name="T16" fmla="*/ 16 w 17"/>
                    <a:gd name="T17"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5">
                      <a:moveTo>
                        <a:pt x="16" y="13"/>
                      </a:moveTo>
                      <a:lnTo>
                        <a:pt x="12" y="27"/>
                      </a:lnTo>
                      <a:lnTo>
                        <a:pt x="12" y="37"/>
                      </a:lnTo>
                      <a:lnTo>
                        <a:pt x="9" y="44"/>
                      </a:lnTo>
                      <a:lnTo>
                        <a:pt x="9" y="37"/>
                      </a:lnTo>
                      <a:lnTo>
                        <a:pt x="4" y="28"/>
                      </a:lnTo>
                      <a:lnTo>
                        <a:pt x="4" y="20"/>
                      </a:lnTo>
                      <a:lnTo>
                        <a:pt x="0" y="0"/>
                      </a:lnTo>
                      <a:lnTo>
                        <a:pt x="16"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61" name="Freeform 124"/>
                <p:cNvSpPr>
                  <a:spLocks noChangeAspect="1"/>
                </p:cNvSpPr>
                <p:nvPr/>
              </p:nvSpPr>
              <p:spPr bwMode="auto">
                <a:xfrm>
                  <a:off x="730" y="2116"/>
                  <a:ext cx="28" cy="74"/>
                </a:xfrm>
                <a:custGeom>
                  <a:avLst/>
                  <a:gdLst>
                    <a:gd name="T0" fmla="*/ 0 w 28"/>
                    <a:gd name="T1" fmla="*/ 0 h 74"/>
                    <a:gd name="T2" fmla="*/ 13 w 28"/>
                    <a:gd name="T3" fmla="*/ 19 h 74"/>
                    <a:gd name="T4" fmla="*/ 21 w 28"/>
                    <a:gd name="T5" fmla="*/ 38 h 74"/>
                    <a:gd name="T6" fmla="*/ 25 w 28"/>
                    <a:gd name="T7" fmla="*/ 55 h 74"/>
                    <a:gd name="T8" fmla="*/ 27 w 28"/>
                    <a:gd name="T9" fmla="*/ 72 h 74"/>
                    <a:gd name="T10" fmla="*/ 23 w 28"/>
                    <a:gd name="T11" fmla="*/ 73 h 74"/>
                    <a:gd name="T12" fmla="*/ 22 w 28"/>
                    <a:gd name="T13" fmla="*/ 58 h 74"/>
                    <a:gd name="T14" fmla="*/ 19 w 28"/>
                    <a:gd name="T15" fmla="*/ 50 h 74"/>
                    <a:gd name="T16" fmla="*/ 16 w 28"/>
                    <a:gd name="T17" fmla="*/ 31 h 74"/>
                    <a:gd name="T18" fmla="*/ 9 w 28"/>
                    <a:gd name="T19" fmla="*/ 18 h 74"/>
                    <a:gd name="T20" fmla="*/ 0 w 28"/>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74">
                      <a:moveTo>
                        <a:pt x="0" y="0"/>
                      </a:moveTo>
                      <a:lnTo>
                        <a:pt x="13" y="19"/>
                      </a:lnTo>
                      <a:lnTo>
                        <a:pt x="21" y="38"/>
                      </a:lnTo>
                      <a:lnTo>
                        <a:pt x="25" y="55"/>
                      </a:lnTo>
                      <a:lnTo>
                        <a:pt x="27" y="72"/>
                      </a:lnTo>
                      <a:lnTo>
                        <a:pt x="23" y="73"/>
                      </a:lnTo>
                      <a:lnTo>
                        <a:pt x="22" y="58"/>
                      </a:lnTo>
                      <a:lnTo>
                        <a:pt x="19" y="50"/>
                      </a:lnTo>
                      <a:lnTo>
                        <a:pt x="16" y="31"/>
                      </a:lnTo>
                      <a:lnTo>
                        <a:pt x="9" y="18"/>
                      </a:lnTo>
                      <a:lnTo>
                        <a:pt x="0"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62" name="Freeform 125"/>
                <p:cNvSpPr>
                  <a:spLocks noChangeAspect="1"/>
                </p:cNvSpPr>
                <p:nvPr/>
              </p:nvSpPr>
              <p:spPr bwMode="auto">
                <a:xfrm>
                  <a:off x="735" y="2206"/>
                  <a:ext cx="99" cy="178"/>
                </a:xfrm>
                <a:custGeom>
                  <a:avLst/>
                  <a:gdLst>
                    <a:gd name="T0" fmla="*/ 23 w 99"/>
                    <a:gd name="T1" fmla="*/ 3 h 178"/>
                    <a:gd name="T2" fmla="*/ 23 w 99"/>
                    <a:gd name="T3" fmla="*/ 23 h 178"/>
                    <a:gd name="T4" fmla="*/ 27 w 99"/>
                    <a:gd name="T5" fmla="*/ 57 h 178"/>
                    <a:gd name="T6" fmla="*/ 35 w 99"/>
                    <a:gd name="T7" fmla="*/ 95 h 178"/>
                    <a:gd name="T8" fmla="*/ 42 w 99"/>
                    <a:gd name="T9" fmla="*/ 125 h 178"/>
                    <a:gd name="T10" fmla="*/ 50 w 99"/>
                    <a:gd name="T11" fmla="*/ 139 h 178"/>
                    <a:gd name="T12" fmla="*/ 86 w 99"/>
                    <a:gd name="T13" fmla="*/ 156 h 178"/>
                    <a:gd name="T14" fmla="*/ 90 w 99"/>
                    <a:gd name="T15" fmla="*/ 161 h 178"/>
                    <a:gd name="T16" fmla="*/ 94 w 99"/>
                    <a:gd name="T17" fmla="*/ 168 h 178"/>
                    <a:gd name="T18" fmla="*/ 98 w 99"/>
                    <a:gd name="T19" fmla="*/ 174 h 178"/>
                    <a:gd name="T20" fmla="*/ 92 w 99"/>
                    <a:gd name="T21" fmla="*/ 172 h 178"/>
                    <a:gd name="T22" fmla="*/ 89 w 99"/>
                    <a:gd name="T23" fmla="*/ 164 h 178"/>
                    <a:gd name="T24" fmla="*/ 81 w 99"/>
                    <a:gd name="T25" fmla="*/ 161 h 178"/>
                    <a:gd name="T26" fmla="*/ 57 w 99"/>
                    <a:gd name="T27" fmla="*/ 150 h 178"/>
                    <a:gd name="T28" fmla="*/ 57 w 99"/>
                    <a:gd name="T29" fmla="*/ 154 h 178"/>
                    <a:gd name="T30" fmla="*/ 53 w 99"/>
                    <a:gd name="T31" fmla="*/ 148 h 178"/>
                    <a:gd name="T32" fmla="*/ 47 w 99"/>
                    <a:gd name="T33" fmla="*/ 144 h 178"/>
                    <a:gd name="T34" fmla="*/ 40 w 99"/>
                    <a:gd name="T35" fmla="*/ 144 h 178"/>
                    <a:gd name="T36" fmla="*/ 27 w 99"/>
                    <a:gd name="T37" fmla="*/ 150 h 178"/>
                    <a:gd name="T38" fmla="*/ 13 w 99"/>
                    <a:gd name="T39" fmla="*/ 165 h 178"/>
                    <a:gd name="T40" fmla="*/ 3 w 99"/>
                    <a:gd name="T41" fmla="*/ 177 h 178"/>
                    <a:gd name="T42" fmla="*/ 0 w 99"/>
                    <a:gd name="T43" fmla="*/ 173 h 178"/>
                    <a:gd name="T44" fmla="*/ 13 w 99"/>
                    <a:gd name="T45" fmla="*/ 159 h 178"/>
                    <a:gd name="T46" fmla="*/ 23 w 99"/>
                    <a:gd name="T47" fmla="*/ 149 h 178"/>
                    <a:gd name="T48" fmla="*/ 33 w 99"/>
                    <a:gd name="T49" fmla="*/ 142 h 178"/>
                    <a:gd name="T50" fmla="*/ 42 w 99"/>
                    <a:gd name="T51" fmla="*/ 139 h 178"/>
                    <a:gd name="T52" fmla="*/ 38 w 99"/>
                    <a:gd name="T53" fmla="*/ 125 h 178"/>
                    <a:gd name="T54" fmla="*/ 28 w 99"/>
                    <a:gd name="T55" fmla="*/ 93 h 178"/>
                    <a:gd name="T56" fmla="*/ 23 w 99"/>
                    <a:gd name="T57" fmla="*/ 53 h 178"/>
                    <a:gd name="T58" fmla="*/ 20 w 99"/>
                    <a:gd name="T59" fmla="*/ 19 h 178"/>
                    <a:gd name="T60" fmla="*/ 19 w 99"/>
                    <a:gd name="T61" fmla="*/ 0 h 178"/>
                    <a:gd name="T62" fmla="*/ 23 w 99"/>
                    <a:gd name="T63"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178">
                      <a:moveTo>
                        <a:pt x="23" y="3"/>
                      </a:moveTo>
                      <a:lnTo>
                        <a:pt x="23" y="23"/>
                      </a:lnTo>
                      <a:lnTo>
                        <a:pt x="27" y="57"/>
                      </a:lnTo>
                      <a:lnTo>
                        <a:pt x="35" y="95"/>
                      </a:lnTo>
                      <a:lnTo>
                        <a:pt x="42" y="125"/>
                      </a:lnTo>
                      <a:lnTo>
                        <a:pt x="50" y="139"/>
                      </a:lnTo>
                      <a:lnTo>
                        <a:pt x="86" y="156"/>
                      </a:lnTo>
                      <a:lnTo>
                        <a:pt x="90" y="161"/>
                      </a:lnTo>
                      <a:lnTo>
                        <a:pt x="94" y="168"/>
                      </a:lnTo>
                      <a:lnTo>
                        <a:pt x="98" y="174"/>
                      </a:lnTo>
                      <a:lnTo>
                        <a:pt x="92" y="172"/>
                      </a:lnTo>
                      <a:lnTo>
                        <a:pt x="89" y="164"/>
                      </a:lnTo>
                      <a:lnTo>
                        <a:pt x="81" y="161"/>
                      </a:lnTo>
                      <a:lnTo>
                        <a:pt x="57" y="150"/>
                      </a:lnTo>
                      <a:lnTo>
                        <a:pt x="57" y="154"/>
                      </a:lnTo>
                      <a:lnTo>
                        <a:pt x="53" y="148"/>
                      </a:lnTo>
                      <a:lnTo>
                        <a:pt x="47" y="144"/>
                      </a:lnTo>
                      <a:lnTo>
                        <a:pt x="40" y="144"/>
                      </a:lnTo>
                      <a:lnTo>
                        <a:pt x="27" y="150"/>
                      </a:lnTo>
                      <a:lnTo>
                        <a:pt x="13" y="165"/>
                      </a:lnTo>
                      <a:lnTo>
                        <a:pt x="3" y="177"/>
                      </a:lnTo>
                      <a:lnTo>
                        <a:pt x="0" y="173"/>
                      </a:lnTo>
                      <a:lnTo>
                        <a:pt x="13" y="159"/>
                      </a:lnTo>
                      <a:lnTo>
                        <a:pt x="23" y="149"/>
                      </a:lnTo>
                      <a:lnTo>
                        <a:pt x="33" y="142"/>
                      </a:lnTo>
                      <a:lnTo>
                        <a:pt x="42" y="139"/>
                      </a:lnTo>
                      <a:lnTo>
                        <a:pt x="38" y="125"/>
                      </a:lnTo>
                      <a:lnTo>
                        <a:pt x="28" y="93"/>
                      </a:lnTo>
                      <a:lnTo>
                        <a:pt x="23" y="53"/>
                      </a:lnTo>
                      <a:lnTo>
                        <a:pt x="20" y="19"/>
                      </a:lnTo>
                      <a:lnTo>
                        <a:pt x="19" y="0"/>
                      </a:lnTo>
                      <a:lnTo>
                        <a:pt x="23" y="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63" name="Freeform 126"/>
                <p:cNvSpPr>
                  <a:spLocks noChangeAspect="1"/>
                </p:cNvSpPr>
                <p:nvPr/>
              </p:nvSpPr>
              <p:spPr bwMode="auto">
                <a:xfrm>
                  <a:off x="798" y="1930"/>
                  <a:ext cx="263" cy="498"/>
                </a:xfrm>
                <a:custGeom>
                  <a:avLst/>
                  <a:gdLst>
                    <a:gd name="T0" fmla="*/ 0 w 263"/>
                    <a:gd name="T1" fmla="*/ 0 h 498"/>
                    <a:gd name="T2" fmla="*/ 103 w 263"/>
                    <a:gd name="T3" fmla="*/ 44 h 498"/>
                    <a:gd name="T4" fmla="*/ 163 w 263"/>
                    <a:gd name="T5" fmla="*/ 64 h 498"/>
                    <a:gd name="T6" fmla="*/ 193 w 263"/>
                    <a:gd name="T7" fmla="*/ 82 h 498"/>
                    <a:gd name="T8" fmla="*/ 222 w 263"/>
                    <a:gd name="T9" fmla="*/ 126 h 498"/>
                    <a:gd name="T10" fmla="*/ 239 w 263"/>
                    <a:gd name="T11" fmla="*/ 182 h 498"/>
                    <a:gd name="T12" fmla="*/ 249 w 263"/>
                    <a:gd name="T13" fmla="*/ 242 h 498"/>
                    <a:gd name="T14" fmla="*/ 254 w 263"/>
                    <a:gd name="T15" fmla="*/ 311 h 498"/>
                    <a:gd name="T16" fmla="*/ 255 w 263"/>
                    <a:gd name="T17" fmla="*/ 362 h 498"/>
                    <a:gd name="T18" fmla="*/ 260 w 263"/>
                    <a:gd name="T19" fmla="*/ 391 h 498"/>
                    <a:gd name="T20" fmla="*/ 262 w 263"/>
                    <a:gd name="T21" fmla="*/ 414 h 498"/>
                    <a:gd name="T22" fmla="*/ 260 w 263"/>
                    <a:gd name="T23" fmla="*/ 426 h 498"/>
                    <a:gd name="T24" fmla="*/ 255 w 263"/>
                    <a:gd name="T25" fmla="*/ 439 h 498"/>
                    <a:gd name="T26" fmla="*/ 255 w 263"/>
                    <a:gd name="T27" fmla="*/ 448 h 498"/>
                    <a:gd name="T28" fmla="*/ 253 w 263"/>
                    <a:gd name="T29" fmla="*/ 463 h 498"/>
                    <a:gd name="T30" fmla="*/ 249 w 263"/>
                    <a:gd name="T31" fmla="*/ 472 h 498"/>
                    <a:gd name="T32" fmla="*/ 248 w 263"/>
                    <a:gd name="T33" fmla="*/ 483 h 498"/>
                    <a:gd name="T34" fmla="*/ 245 w 263"/>
                    <a:gd name="T35" fmla="*/ 492 h 498"/>
                    <a:gd name="T36" fmla="*/ 243 w 263"/>
                    <a:gd name="T37" fmla="*/ 497 h 498"/>
                    <a:gd name="T38" fmla="*/ 240 w 263"/>
                    <a:gd name="T39" fmla="*/ 492 h 498"/>
                    <a:gd name="T40" fmla="*/ 237 w 263"/>
                    <a:gd name="T41" fmla="*/ 493 h 498"/>
                    <a:gd name="T42" fmla="*/ 228 w 263"/>
                    <a:gd name="T43" fmla="*/ 495 h 498"/>
                    <a:gd name="T44" fmla="*/ 218 w 263"/>
                    <a:gd name="T45" fmla="*/ 495 h 498"/>
                    <a:gd name="T46" fmla="*/ 226 w 263"/>
                    <a:gd name="T47" fmla="*/ 480 h 498"/>
                    <a:gd name="T48" fmla="*/ 223 w 263"/>
                    <a:gd name="T49" fmla="*/ 477 h 498"/>
                    <a:gd name="T50" fmla="*/ 233 w 263"/>
                    <a:gd name="T51" fmla="*/ 468 h 498"/>
                    <a:gd name="T52" fmla="*/ 233 w 263"/>
                    <a:gd name="T53" fmla="*/ 462 h 498"/>
                    <a:gd name="T54" fmla="*/ 231 w 263"/>
                    <a:gd name="T55" fmla="*/ 457 h 498"/>
                    <a:gd name="T56" fmla="*/ 216 w 263"/>
                    <a:gd name="T57" fmla="*/ 450 h 498"/>
                    <a:gd name="T58" fmla="*/ 238 w 263"/>
                    <a:gd name="T59" fmla="*/ 448 h 498"/>
                    <a:gd name="T60" fmla="*/ 247 w 263"/>
                    <a:gd name="T61" fmla="*/ 444 h 498"/>
                    <a:gd name="T62" fmla="*/ 248 w 263"/>
                    <a:gd name="T63" fmla="*/ 437 h 498"/>
                    <a:gd name="T64" fmla="*/ 252 w 263"/>
                    <a:gd name="T65" fmla="*/ 430 h 498"/>
                    <a:gd name="T66" fmla="*/ 258 w 263"/>
                    <a:gd name="T67" fmla="*/ 422 h 498"/>
                    <a:gd name="T68" fmla="*/ 258 w 263"/>
                    <a:gd name="T69" fmla="*/ 410 h 498"/>
                    <a:gd name="T70" fmla="*/ 252 w 263"/>
                    <a:gd name="T71" fmla="*/ 369 h 498"/>
                    <a:gd name="T72" fmla="*/ 247 w 263"/>
                    <a:gd name="T73" fmla="*/ 275 h 498"/>
                    <a:gd name="T74" fmla="*/ 241 w 263"/>
                    <a:gd name="T75" fmla="*/ 216 h 498"/>
                    <a:gd name="T76" fmla="*/ 233 w 263"/>
                    <a:gd name="T77" fmla="*/ 171 h 498"/>
                    <a:gd name="T78" fmla="*/ 219 w 263"/>
                    <a:gd name="T79" fmla="*/ 127 h 498"/>
                    <a:gd name="T80" fmla="*/ 196 w 263"/>
                    <a:gd name="T81" fmla="*/ 93 h 498"/>
                    <a:gd name="T82" fmla="*/ 183 w 263"/>
                    <a:gd name="T83" fmla="*/ 81 h 498"/>
                    <a:gd name="T84" fmla="*/ 162 w 263"/>
                    <a:gd name="T85" fmla="*/ 70 h 498"/>
                    <a:gd name="T86" fmla="*/ 138 w 263"/>
                    <a:gd name="T87" fmla="*/ 69 h 498"/>
                    <a:gd name="T88" fmla="*/ 124 w 263"/>
                    <a:gd name="T89" fmla="*/ 72 h 498"/>
                    <a:gd name="T90" fmla="*/ 108 w 263"/>
                    <a:gd name="T91" fmla="*/ 84 h 498"/>
                    <a:gd name="T92" fmla="*/ 112 w 263"/>
                    <a:gd name="T93" fmla="*/ 72 h 498"/>
                    <a:gd name="T94" fmla="*/ 112 w 263"/>
                    <a:gd name="T95" fmla="*/ 64 h 498"/>
                    <a:gd name="T96" fmla="*/ 107 w 263"/>
                    <a:gd name="T97" fmla="*/ 57 h 498"/>
                    <a:gd name="T98" fmla="*/ 86 w 263"/>
                    <a:gd name="T99" fmla="*/ 43 h 498"/>
                    <a:gd name="T100" fmla="*/ 50 w 263"/>
                    <a:gd name="T101" fmla="*/ 25 h 498"/>
                    <a:gd name="T102" fmla="*/ 17 w 263"/>
                    <a:gd name="T103" fmla="*/ 8 h 498"/>
                    <a:gd name="T104" fmla="*/ 0 w 263"/>
                    <a:gd name="T10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3" h="498">
                      <a:moveTo>
                        <a:pt x="0" y="0"/>
                      </a:moveTo>
                      <a:lnTo>
                        <a:pt x="103" y="44"/>
                      </a:lnTo>
                      <a:lnTo>
                        <a:pt x="163" y="64"/>
                      </a:lnTo>
                      <a:lnTo>
                        <a:pt x="193" y="82"/>
                      </a:lnTo>
                      <a:lnTo>
                        <a:pt x="222" y="126"/>
                      </a:lnTo>
                      <a:lnTo>
                        <a:pt x="239" y="182"/>
                      </a:lnTo>
                      <a:lnTo>
                        <a:pt x="249" y="242"/>
                      </a:lnTo>
                      <a:lnTo>
                        <a:pt x="254" y="311"/>
                      </a:lnTo>
                      <a:lnTo>
                        <a:pt x="255" y="362"/>
                      </a:lnTo>
                      <a:lnTo>
                        <a:pt x="260" y="391"/>
                      </a:lnTo>
                      <a:lnTo>
                        <a:pt x="262" y="414"/>
                      </a:lnTo>
                      <a:lnTo>
                        <a:pt x="260" y="426"/>
                      </a:lnTo>
                      <a:lnTo>
                        <a:pt x="255" y="439"/>
                      </a:lnTo>
                      <a:lnTo>
                        <a:pt x="255" y="448"/>
                      </a:lnTo>
                      <a:lnTo>
                        <a:pt x="253" y="463"/>
                      </a:lnTo>
                      <a:lnTo>
                        <a:pt x="249" y="472"/>
                      </a:lnTo>
                      <a:lnTo>
                        <a:pt x="248" y="483"/>
                      </a:lnTo>
                      <a:lnTo>
                        <a:pt x="245" y="492"/>
                      </a:lnTo>
                      <a:lnTo>
                        <a:pt x="243" y="497"/>
                      </a:lnTo>
                      <a:lnTo>
                        <a:pt x="240" y="492"/>
                      </a:lnTo>
                      <a:lnTo>
                        <a:pt x="237" y="493"/>
                      </a:lnTo>
                      <a:lnTo>
                        <a:pt x="228" y="495"/>
                      </a:lnTo>
                      <a:lnTo>
                        <a:pt x="218" y="495"/>
                      </a:lnTo>
                      <a:lnTo>
                        <a:pt x="226" y="480"/>
                      </a:lnTo>
                      <a:lnTo>
                        <a:pt x="223" y="477"/>
                      </a:lnTo>
                      <a:lnTo>
                        <a:pt x="233" y="468"/>
                      </a:lnTo>
                      <a:lnTo>
                        <a:pt x="233" y="462"/>
                      </a:lnTo>
                      <a:lnTo>
                        <a:pt x="231" y="457"/>
                      </a:lnTo>
                      <a:lnTo>
                        <a:pt x="216" y="450"/>
                      </a:lnTo>
                      <a:lnTo>
                        <a:pt x="238" y="448"/>
                      </a:lnTo>
                      <a:lnTo>
                        <a:pt x="247" y="444"/>
                      </a:lnTo>
                      <a:lnTo>
                        <a:pt x="248" y="437"/>
                      </a:lnTo>
                      <a:lnTo>
                        <a:pt x="252" y="430"/>
                      </a:lnTo>
                      <a:lnTo>
                        <a:pt x="258" y="422"/>
                      </a:lnTo>
                      <a:lnTo>
                        <a:pt x="258" y="410"/>
                      </a:lnTo>
                      <a:lnTo>
                        <a:pt x="252" y="369"/>
                      </a:lnTo>
                      <a:lnTo>
                        <a:pt x="247" y="275"/>
                      </a:lnTo>
                      <a:lnTo>
                        <a:pt x="241" y="216"/>
                      </a:lnTo>
                      <a:lnTo>
                        <a:pt x="233" y="171"/>
                      </a:lnTo>
                      <a:lnTo>
                        <a:pt x="219" y="127"/>
                      </a:lnTo>
                      <a:lnTo>
                        <a:pt x="196" y="93"/>
                      </a:lnTo>
                      <a:lnTo>
                        <a:pt x="183" y="81"/>
                      </a:lnTo>
                      <a:lnTo>
                        <a:pt x="162" y="70"/>
                      </a:lnTo>
                      <a:lnTo>
                        <a:pt x="138" y="69"/>
                      </a:lnTo>
                      <a:lnTo>
                        <a:pt x="124" y="72"/>
                      </a:lnTo>
                      <a:lnTo>
                        <a:pt x="108" y="84"/>
                      </a:lnTo>
                      <a:lnTo>
                        <a:pt x="112" y="72"/>
                      </a:lnTo>
                      <a:lnTo>
                        <a:pt x="112" y="64"/>
                      </a:lnTo>
                      <a:lnTo>
                        <a:pt x="107" y="57"/>
                      </a:lnTo>
                      <a:lnTo>
                        <a:pt x="86" y="43"/>
                      </a:lnTo>
                      <a:lnTo>
                        <a:pt x="50" y="25"/>
                      </a:lnTo>
                      <a:lnTo>
                        <a:pt x="17" y="8"/>
                      </a:lnTo>
                      <a:lnTo>
                        <a:pt x="0"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64" name="Freeform 127"/>
                <p:cNvSpPr>
                  <a:spLocks noChangeAspect="1"/>
                </p:cNvSpPr>
                <p:nvPr/>
              </p:nvSpPr>
              <p:spPr bwMode="auto">
                <a:xfrm>
                  <a:off x="843" y="2053"/>
                  <a:ext cx="98" cy="214"/>
                </a:xfrm>
                <a:custGeom>
                  <a:avLst/>
                  <a:gdLst>
                    <a:gd name="T0" fmla="*/ 97 w 98"/>
                    <a:gd name="T1" fmla="*/ 0 h 214"/>
                    <a:gd name="T2" fmla="*/ 69 w 98"/>
                    <a:gd name="T3" fmla="*/ 36 h 214"/>
                    <a:gd name="T4" fmla="*/ 48 w 98"/>
                    <a:gd name="T5" fmla="*/ 79 h 214"/>
                    <a:gd name="T6" fmla="*/ 34 w 98"/>
                    <a:gd name="T7" fmla="*/ 118 h 214"/>
                    <a:gd name="T8" fmla="*/ 21 w 98"/>
                    <a:gd name="T9" fmla="*/ 160 h 214"/>
                    <a:gd name="T10" fmla="*/ 9 w 98"/>
                    <a:gd name="T11" fmla="*/ 211 h 214"/>
                    <a:gd name="T12" fmla="*/ 0 w 98"/>
                    <a:gd name="T13" fmla="*/ 213 h 214"/>
                    <a:gd name="T14" fmla="*/ 21 w 98"/>
                    <a:gd name="T15" fmla="*/ 137 h 214"/>
                    <a:gd name="T16" fmla="*/ 36 w 98"/>
                    <a:gd name="T17" fmla="*/ 95 h 214"/>
                    <a:gd name="T18" fmla="*/ 50 w 98"/>
                    <a:gd name="T19" fmla="*/ 63 h 214"/>
                    <a:gd name="T20" fmla="*/ 65 w 98"/>
                    <a:gd name="T21" fmla="*/ 37 h 214"/>
                    <a:gd name="T22" fmla="*/ 78 w 98"/>
                    <a:gd name="T23" fmla="*/ 21 h 214"/>
                    <a:gd name="T24" fmla="*/ 97 w 98"/>
                    <a:gd name="T2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214">
                      <a:moveTo>
                        <a:pt x="97" y="0"/>
                      </a:moveTo>
                      <a:lnTo>
                        <a:pt x="69" y="36"/>
                      </a:lnTo>
                      <a:lnTo>
                        <a:pt x="48" y="79"/>
                      </a:lnTo>
                      <a:lnTo>
                        <a:pt x="34" y="118"/>
                      </a:lnTo>
                      <a:lnTo>
                        <a:pt x="21" y="160"/>
                      </a:lnTo>
                      <a:lnTo>
                        <a:pt x="9" y="211"/>
                      </a:lnTo>
                      <a:lnTo>
                        <a:pt x="0" y="213"/>
                      </a:lnTo>
                      <a:lnTo>
                        <a:pt x="21" y="137"/>
                      </a:lnTo>
                      <a:lnTo>
                        <a:pt x="36" y="95"/>
                      </a:lnTo>
                      <a:lnTo>
                        <a:pt x="50" y="63"/>
                      </a:lnTo>
                      <a:lnTo>
                        <a:pt x="65" y="37"/>
                      </a:lnTo>
                      <a:lnTo>
                        <a:pt x="78" y="21"/>
                      </a:lnTo>
                      <a:lnTo>
                        <a:pt x="97"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65" name="Freeform 128"/>
                <p:cNvSpPr>
                  <a:spLocks noChangeAspect="1"/>
                </p:cNvSpPr>
                <p:nvPr/>
              </p:nvSpPr>
              <p:spPr bwMode="auto">
                <a:xfrm>
                  <a:off x="810" y="2269"/>
                  <a:ext cx="41" cy="98"/>
                </a:xfrm>
                <a:custGeom>
                  <a:avLst/>
                  <a:gdLst>
                    <a:gd name="T0" fmla="*/ 37 w 41"/>
                    <a:gd name="T1" fmla="*/ 18 h 98"/>
                    <a:gd name="T2" fmla="*/ 30 w 41"/>
                    <a:gd name="T3" fmla="*/ 52 h 98"/>
                    <a:gd name="T4" fmla="*/ 22 w 41"/>
                    <a:gd name="T5" fmla="*/ 74 h 98"/>
                    <a:gd name="T6" fmla="*/ 13 w 41"/>
                    <a:gd name="T7" fmla="*/ 97 h 98"/>
                    <a:gd name="T8" fmla="*/ 0 w 41"/>
                    <a:gd name="T9" fmla="*/ 88 h 98"/>
                    <a:gd name="T10" fmla="*/ 9 w 41"/>
                    <a:gd name="T11" fmla="*/ 76 h 98"/>
                    <a:gd name="T12" fmla="*/ 17 w 41"/>
                    <a:gd name="T13" fmla="*/ 58 h 98"/>
                    <a:gd name="T14" fmla="*/ 25 w 41"/>
                    <a:gd name="T15" fmla="*/ 32 h 98"/>
                    <a:gd name="T16" fmla="*/ 31 w 41"/>
                    <a:gd name="T17" fmla="*/ 10 h 98"/>
                    <a:gd name="T18" fmla="*/ 32 w 41"/>
                    <a:gd name="T19" fmla="*/ 0 h 98"/>
                    <a:gd name="T20" fmla="*/ 40 w 41"/>
                    <a:gd name="T21" fmla="*/ 0 h 98"/>
                    <a:gd name="T22" fmla="*/ 38 w 41"/>
                    <a:gd name="T23" fmla="*/ 7 h 98"/>
                    <a:gd name="T24" fmla="*/ 33 w 41"/>
                    <a:gd name="T25" fmla="*/ 12 h 98"/>
                    <a:gd name="T26" fmla="*/ 35 w 41"/>
                    <a:gd name="T27" fmla="*/ 16 h 98"/>
                    <a:gd name="T28" fmla="*/ 37 w 41"/>
                    <a:gd name="T29"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98">
                      <a:moveTo>
                        <a:pt x="37" y="18"/>
                      </a:moveTo>
                      <a:lnTo>
                        <a:pt x="30" y="52"/>
                      </a:lnTo>
                      <a:lnTo>
                        <a:pt x="22" y="74"/>
                      </a:lnTo>
                      <a:lnTo>
                        <a:pt x="13" y="97"/>
                      </a:lnTo>
                      <a:lnTo>
                        <a:pt x="0" y="88"/>
                      </a:lnTo>
                      <a:lnTo>
                        <a:pt x="9" y="76"/>
                      </a:lnTo>
                      <a:lnTo>
                        <a:pt x="17" y="58"/>
                      </a:lnTo>
                      <a:lnTo>
                        <a:pt x="25" y="32"/>
                      </a:lnTo>
                      <a:lnTo>
                        <a:pt x="31" y="10"/>
                      </a:lnTo>
                      <a:lnTo>
                        <a:pt x="32" y="0"/>
                      </a:lnTo>
                      <a:lnTo>
                        <a:pt x="40" y="0"/>
                      </a:lnTo>
                      <a:lnTo>
                        <a:pt x="38" y="7"/>
                      </a:lnTo>
                      <a:lnTo>
                        <a:pt x="33" y="12"/>
                      </a:lnTo>
                      <a:lnTo>
                        <a:pt x="35" y="16"/>
                      </a:lnTo>
                      <a:lnTo>
                        <a:pt x="37" y="18"/>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66" name="Freeform 129"/>
                <p:cNvSpPr>
                  <a:spLocks noChangeAspect="1"/>
                </p:cNvSpPr>
                <p:nvPr/>
              </p:nvSpPr>
              <p:spPr bwMode="auto">
                <a:xfrm>
                  <a:off x="830" y="2301"/>
                  <a:ext cx="93" cy="97"/>
                </a:xfrm>
                <a:custGeom>
                  <a:avLst/>
                  <a:gdLst>
                    <a:gd name="T0" fmla="*/ 0 w 93"/>
                    <a:gd name="T1" fmla="*/ 79 h 97"/>
                    <a:gd name="T2" fmla="*/ 7 w 93"/>
                    <a:gd name="T3" fmla="*/ 82 h 97"/>
                    <a:gd name="T4" fmla="*/ 13 w 93"/>
                    <a:gd name="T5" fmla="*/ 96 h 97"/>
                    <a:gd name="T6" fmla="*/ 17 w 93"/>
                    <a:gd name="T7" fmla="*/ 85 h 97"/>
                    <a:gd name="T8" fmla="*/ 45 w 93"/>
                    <a:gd name="T9" fmla="*/ 76 h 97"/>
                    <a:gd name="T10" fmla="*/ 59 w 93"/>
                    <a:gd name="T11" fmla="*/ 76 h 97"/>
                    <a:gd name="T12" fmla="*/ 72 w 93"/>
                    <a:gd name="T13" fmla="*/ 88 h 97"/>
                    <a:gd name="T14" fmla="*/ 88 w 93"/>
                    <a:gd name="T15" fmla="*/ 96 h 97"/>
                    <a:gd name="T16" fmla="*/ 82 w 93"/>
                    <a:gd name="T17" fmla="*/ 82 h 97"/>
                    <a:gd name="T18" fmla="*/ 63 w 93"/>
                    <a:gd name="T19" fmla="*/ 74 h 97"/>
                    <a:gd name="T20" fmla="*/ 39 w 93"/>
                    <a:gd name="T21" fmla="*/ 74 h 97"/>
                    <a:gd name="T22" fmla="*/ 42 w 93"/>
                    <a:gd name="T23" fmla="*/ 66 h 97"/>
                    <a:gd name="T24" fmla="*/ 47 w 93"/>
                    <a:gd name="T25" fmla="*/ 58 h 97"/>
                    <a:gd name="T26" fmla="*/ 56 w 93"/>
                    <a:gd name="T27" fmla="*/ 51 h 97"/>
                    <a:gd name="T28" fmla="*/ 69 w 93"/>
                    <a:gd name="T29" fmla="*/ 47 h 97"/>
                    <a:gd name="T30" fmla="*/ 86 w 93"/>
                    <a:gd name="T31" fmla="*/ 44 h 97"/>
                    <a:gd name="T32" fmla="*/ 92 w 93"/>
                    <a:gd name="T33" fmla="*/ 33 h 97"/>
                    <a:gd name="T34" fmla="*/ 71 w 93"/>
                    <a:gd name="T35" fmla="*/ 37 h 97"/>
                    <a:gd name="T36" fmla="*/ 66 w 93"/>
                    <a:gd name="T37" fmla="*/ 29 h 97"/>
                    <a:gd name="T38" fmla="*/ 72 w 93"/>
                    <a:gd name="T39" fmla="*/ 22 h 97"/>
                    <a:gd name="T40" fmla="*/ 76 w 93"/>
                    <a:gd name="T41" fmla="*/ 15 h 97"/>
                    <a:gd name="T42" fmla="*/ 52 w 93"/>
                    <a:gd name="T43" fmla="*/ 18 h 97"/>
                    <a:gd name="T44" fmla="*/ 49 w 93"/>
                    <a:gd name="T45" fmla="*/ 13 h 97"/>
                    <a:gd name="T46" fmla="*/ 55 w 93"/>
                    <a:gd name="T47" fmla="*/ 6 h 97"/>
                    <a:gd name="T48" fmla="*/ 59 w 93"/>
                    <a:gd name="T49" fmla="*/ 0 h 97"/>
                    <a:gd name="T50" fmla="*/ 37 w 93"/>
                    <a:gd name="T51" fmla="*/ 3 h 97"/>
                    <a:gd name="T52" fmla="*/ 37 w 93"/>
                    <a:gd name="T53" fmla="*/ 15 h 97"/>
                    <a:gd name="T54" fmla="*/ 32 w 93"/>
                    <a:gd name="T55" fmla="*/ 26 h 97"/>
                    <a:gd name="T56" fmla="*/ 22 w 93"/>
                    <a:gd name="T57" fmla="*/ 35 h 97"/>
                    <a:gd name="T58" fmla="*/ 15 w 93"/>
                    <a:gd name="T59" fmla="*/ 45 h 97"/>
                    <a:gd name="T60" fmla="*/ 8 w 93"/>
                    <a:gd name="T61" fmla="*/ 58 h 97"/>
                    <a:gd name="T62" fmla="*/ 6 w 93"/>
                    <a:gd name="T63" fmla="*/ 71 h 97"/>
                    <a:gd name="T64" fmla="*/ 0 w 93"/>
                    <a:gd name="T65" fmla="*/ 7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97">
                      <a:moveTo>
                        <a:pt x="0" y="79"/>
                      </a:moveTo>
                      <a:lnTo>
                        <a:pt x="7" y="82"/>
                      </a:lnTo>
                      <a:lnTo>
                        <a:pt x="13" y="96"/>
                      </a:lnTo>
                      <a:lnTo>
                        <a:pt x="17" y="85"/>
                      </a:lnTo>
                      <a:lnTo>
                        <a:pt x="45" y="76"/>
                      </a:lnTo>
                      <a:lnTo>
                        <a:pt x="59" y="76"/>
                      </a:lnTo>
                      <a:lnTo>
                        <a:pt x="72" y="88"/>
                      </a:lnTo>
                      <a:lnTo>
                        <a:pt x="88" y="96"/>
                      </a:lnTo>
                      <a:lnTo>
                        <a:pt x="82" y="82"/>
                      </a:lnTo>
                      <a:lnTo>
                        <a:pt x="63" y="74"/>
                      </a:lnTo>
                      <a:lnTo>
                        <a:pt x="39" y="74"/>
                      </a:lnTo>
                      <a:lnTo>
                        <a:pt x="42" y="66"/>
                      </a:lnTo>
                      <a:lnTo>
                        <a:pt x="47" y="58"/>
                      </a:lnTo>
                      <a:lnTo>
                        <a:pt x="56" y="51"/>
                      </a:lnTo>
                      <a:lnTo>
                        <a:pt x="69" y="47"/>
                      </a:lnTo>
                      <a:lnTo>
                        <a:pt x="86" y="44"/>
                      </a:lnTo>
                      <a:lnTo>
                        <a:pt x="92" y="33"/>
                      </a:lnTo>
                      <a:lnTo>
                        <a:pt x="71" y="37"/>
                      </a:lnTo>
                      <a:lnTo>
                        <a:pt x="66" y="29"/>
                      </a:lnTo>
                      <a:lnTo>
                        <a:pt x="72" y="22"/>
                      </a:lnTo>
                      <a:lnTo>
                        <a:pt x="76" y="15"/>
                      </a:lnTo>
                      <a:lnTo>
                        <a:pt x="52" y="18"/>
                      </a:lnTo>
                      <a:lnTo>
                        <a:pt x="49" y="13"/>
                      </a:lnTo>
                      <a:lnTo>
                        <a:pt x="55" y="6"/>
                      </a:lnTo>
                      <a:lnTo>
                        <a:pt x="59" y="0"/>
                      </a:lnTo>
                      <a:lnTo>
                        <a:pt x="37" y="3"/>
                      </a:lnTo>
                      <a:lnTo>
                        <a:pt x="37" y="15"/>
                      </a:lnTo>
                      <a:lnTo>
                        <a:pt x="32" y="26"/>
                      </a:lnTo>
                      <a:lnTo>
                        <a:pt x="22" y="35"/>
                      </a:lnTo>
                      <a:lnTo>
                        <a:pt x="15" y="45"/>
                      </a:lnTo>
                      <a:lnTo>
                        <a:pt x="8" y="58"/>
                      </a:lnTo>
                      <a:lnTo>
                        <a:pt x="6" y="71"/>
                      </a:lnTo>
                      <a:lnTo>
                        <a:pt x="0" y="79"/>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67" name="Freeform 130"/>
                <p:cNvSpPr>
                  <a:spLocks noChangeAspect="1"/>
                </p:cNvSpPr>
                <p:nvPr/>
              </p:nvSpPr>
              <p:spPr bwMode="auto">
                <a:xfrm>
                  <a:off x="868" y="2134"/>
                  <a:ext cx="84" cy="174"/>
                </a:xfrm>
                <a:custGeom>
                  <a:avLst/>
                  <a:gdLst>
                    <a:gd name="T0" fmla="*/ 0 w 84"/>
                    <a:gd name="T1" fmla="*/ 146 h 174"/>
                    <a:gd name="T2" fmla="*/ 0 w 84"/>
                    <a:gd name="T3" fmla="*/ 136 h 174"/>
                    <a:gd name="T4" fmla="*/ 1 w 84"/>
                    <a:gd name="T5" fmla="*/ 115 h 174"/>
                    <a:gd name="T6" fmla="*/ 6 w 84"/>
                    <a:gd name="T7" fmla="*/ 96 h 174"/>
                    <a:gd name="T8" fmla="*/ 14 w 84"/>
                    <a:gd name="T9" fmla="*/ 82 h 174"/>
                    <a:gd name="T10" fmla="*/ 21 w 84"/>
                    <a:gd name="T11" fmla="*/ 72 h 174"/>
                    <a:gd name="T12" fmla="*/ 25 w 84"/>
                    <a:gd name="T13" fmla="*/ 60 h 174"/>
                    <a:gd name="T14" fmla="*/ 32 w 84"/>
                    <a:gd name="T15" fmla="*/ 41 h 174"/>
                    <a:gd name="T16" fmla="*/ 39 w 84"/>
                    <a:gd name="T17" fmla="*/ 27 h 174"/>
                    <a:gd name="T18" fmla="*/ 50 w 84"/>
                    <a:gd name="T19" fmla="*/ 14 h 174"/>
                    <a:gd name="T20" fmla="*/ 64 w 84"/>
                    <a:gd name="T21" fmla="*/ 0 h 174"/>
                    <a:gd name="T22" fmla="*/ 46 w 84"/>
                    <a:gd name="T23" fmla="*/ 21 h 174"/>
                    <a:gd name="T24" fmla="*/ 39 w 84"/>
                    <a:gd name="T25" fmla="*/ 34 h 174"/>
                    <a:gd name="T26" fmla="*/ 35 w 84"/>
                    <a:gd name="T27" fmla="*/ 46 h 174"/>
                    <a:gd name="T28" fmla="*/ 39 w 84"/>
                    <a:gd name="T29" fmla="*/ 49 h 174"/>
                    <a:gd name="T30" fmla="*/ 39 w 84"/>
                    <a:gd name="T31" fmla="*/ 57 h 174"/>
                    <a:gd name="T32" fmla="*/ 35 w 84"/>
                    <a:gd name="T33" fmla="*/ 64 h 174"/>
                    <a:gd name="T34" fmla="*/ 28 w 84"/>
                    <a:gd name="T35" fmla="*/ 73 h 174"/>
                    <a:gd name="T36" fmla="*/ 17 w 84"/>
                    <a:gd name="T37" fmla="*/ 87 h 174"/>
                    <a:gd name="T38" fmla="*/ 13 w 84"/>
                    <a:gd name="T39" fmla="*/ 94 h 174"/>
                    <a:gd name="T40" fmla="*/ 11 w 84"/>
                    <a:gd name="T41" fmla="*/ 102 h 174"/>
                    <a:gd name="T42" fmla="*/ 11 w 84"/>
                    <a:gd name="T43" fmla="*/ 106 h 174"/>
                    <a:gd name="T44" fmla="*/ 13 w 84"/>
                    <a:gd name="T45" fmla="*/ 107 h 174"/>
                    <a:gd name="T46" fmla="*/ 64 w 84"/>
                    <a:gd name="T47" fmla="*/ 62 h 174"/>
                    <a:gd name="T48" fmla="*/ 28 w 84"/>
                    <a:gd name="T49" fmla="*/ 100 h 174"/>
                    <a:gd name="T50" fmla="*/ 33 w 84"/>
                    <a:gd name="T51" fmla="*/ 125 h 174"/>
                    <a:gd name="T52" fmla="*/ 21 w 84"/>
                    <a:gd name="T53" fmla="*/ 125 h 174"/>
                    <a:gd name="T54" fmla="*/ 18 w 84"/>
                    <a:gd name="T55" fmla="*/ 129 h 174"/>
                    <a:gd name="T56" fmla="*/ 18 w 84"/>
                    <a:gd name="T57" fmla="*/ 133 h 174"/>
                    <a:gd name="T58" fmla="*/ 23 w 84"/>
                    <a:gd name="T59" fmla="*/ 138 h 174"/>
                    <a:gd name="T60" fmla="*/ 40 w 84"/>
                    <a:gd name="T61" fmla="*/ 143 h 174"/>
                    <a:gd name="T62" fmla="*/ 56 w 84"/>
                    <a:gd name="T63" fmla="*/ 150 h 174"/>
                    <a:gd name="T64" fmla="*/ 69 w 84"/>
                    <a:gd name="T65" fmla="*/ 158 h 174"/>
                    <a:gd name="T66" fmla="*/ 83 w 84"/>
                    <a:gd name="T67" fmla="*/ 173 h 174"/>
                    <a:gd name="T68" fmla="*/ 69 w 84"/>
                    <a:gd name="T69" fmla="*/ 160 h 174"/>
                    <a:gd name="T70" fmla="*/ 59 w 84"/>
                    <a:gd name="T71" fmla="*/ 156 h 174"/>
                    <a:gd name="T72" fmla="*/ 46 w 84"/>
                    <a:gd name="T73" fmla="*/ 152 h 174"/>
                    <a:gd name="T74" fmla="*/ 34 w 84"/>
                    <a:gd name="T75" fmla="*/ 151 h 174"/>
                    <a:gd name="T76" fmla="*/ 33 w 84"/>
                    <a:gd name="T77" fmla="*/ 160 h 174"/>
                    <a:gd name="T78" fmla="*/ 31 w 84"/>
                    <a:gd name="T79" fmla="*/ 166 h 174"/>
                    <a:gd name="T80" fmla="*/ 28 w 84"/>
                    <a:gd name="T81" fmla="*/ 168 h 174"/>
                    <a:gd name="T82" fmla="*/ 26 w 84"/>
                    <a:gd name="T83" fmla="*/ 160 h 174"/>
                    <a:gd name="T84" fmla="*/ 23 w 84"/>
                    <a:gd name="T85" fmla="*/ 159 h 174"/>
                    <a:gd name="T86" fmla="*/ 2 w 84"/>
                    <a:gd name="T87" fmla="*/ 168 h 174"/>
                    <a:gd name="T88" fmla="*/ 9 w 84"/>
                    <a:gd name="T89" fmla="*/ 152 h 174"/>
                    <a:gd name="T90" fmla="*/ 9 w 84"/>
                    <a:gd name="T91" fmla="*/ 147 h 174"/>
                    <a:gd name="T92" fmla="*/ 5 w 84"/>
                    <a:gd name="T93" fmla="*/ 145 h 174"/>
                    <a:gd name="T94" fmla="*/ 0 w 84"/>
                    <a:gd name="T95"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 h="174">
                      <a:moveTo>
                        <a:pt x="0" y="146"/>
                      </a:moveTo>
                      <a:lnTo>
                        <a:pt x="0" y="136"/>
                      </a:lnTo>
                      <a:lnTo>
                        <a:pt x="1" y="115"/>
                      </a:lnTo>
                      <a:lnTo>
                        <a:pt x="6" y="96"/>
                      </a:lnTo>
                      <a:lnTo>
                        <a:pt x="14" y="82"/>
                      </a:lnTo>
                      <a:lnTo>
                        <a:pt x="21" y="72"/>
                      </a:lnTo>
                      <a:lnTo>
                        <a:pt x="25" y="60"/>
                      </a:lnTo>
                      <a:lnTo>
                        <a:pt x="32" y="41"/>
                      </a:lnTo>
                      <a:lnTo>
                        <a:pt x="39" y="27"/>
                      </a:lnTo>
                      <a:lnTo>
                        <a:pt x="50" y="14"/>
                      </a:lnTo>
                      <a:lnTo>
                        <a:pt x="64" y="0"/>
                      </a:lnTo>
                      <a:lnTo>
                        <a:pt x="46" y="21"/>
                      </a:lnTo>
                      <a:lnTo>
                        <a:pt x="39" y="34"/>
                      </a:lnTo>
                      <a:lnTo>
                        <a:pt x="35" y="46"/>
                      </a:lnTo>
                      <a:lnTo>
                        <a:pt x="39" y="49"/>
                      </a:lnTo>
                      <a:lnTo>
                        <a:pt x="39" y="57"/>
                      </a:lnTo>
                      <a:lnTo>
                        <a:pt x="35" y="64"/>
                      </a:lnTo>
                      <a:lnTo>
                        <a:pt x="28" y="73"/>
                      </a:lnTo>
                      <a:lnTo>
                        <a:pt x="17" y="87"/>
                      </a:lnTo>
                      <a:lnTo>
                        <a:pt x="13" y="94"/>
                      </a:lnTo>
                      <a:lnTo>
                        <a:pt x="11" y="102"/>
                      </a:lnTo>
                      <a:lnTo>
                        <a:pt x="11" y="106"/>
                      </a:lnTo>
                      <a:lnTo>
                        <a:pt x="13" y="107"/>
                      </a:lnTo>
                      <a:lnTo>
                        <a:pt x="64" y="62"/>
                      </a:lnTo>
                      <a:lnTo>
                        <a:pt x="28" y="100"/>
                      </a:lnTo>
                      <a:lnTo>
                        <a:pt x="33" y="125"/>
                      </a:lnTo>
                      <a:lnTo>
                        <a:pt x="21" y="125"/>
                      </a:lnTo>
                      <a:lnTo>
                        <a:pt x="18" y="129"/>
                      </a:lnTo>
                      <a:lnTo>
                        <a:pt x="18" y="133"/>
                      </a:lnTo>
                      <a:lnTo>
                        <a:pt x="23" y="138"/>
                      </a:lnTo>
                      <a:lnTo>
                        <a:pt x="40" y="143"/>
                      </a:lnTo>
                      <a:lnTo>
                        <a:pt x="56" y="150"/>
                      </a:lnTo>
                      <a:lnTo>
                        <a:pt x="69" y="158"/>
                      </a:lnTo>
                      <a:lnTo>
                        <a:pt x="83" y="173"/>
                      </a:lnTo>
                      <a:lnTo>
                        <a:pt x="69" y="160"/>
                      </a:lnTo>
                      <a:lnTo>
                        <a:pt x="59" y="156"/>
                      </a:lnTo>
                      <a:lnTo>
                        <a:pt x="46" y="152"/>
                      </a:lnTo>
                      <a:lnTo>
                        <a:pt x="34" y="151"/>
                      </a:lnTo>
                      <a:lnTo>
                        <a:pt x="33" y="160"/>
                      </a:lnTo>
                      <a:lnTo>
                        <a:pt x="31" y="166"/>
                      </a:lnTo>
                      <a:lnTo>
                        <a:pt x="28" y="168"/>
                      </a:lnTo>
                      <a:lnTo>
                        <a:pt x="26" y="160"/>
                      </a:lnTo>
                      <a:lnTo>
                        <a:pt x="23" y="159"/>
                      </a:lnTo>
                      <a:lnTo>
                        <a:pt x="2" y="168"/>
                      </a:lnTo>
                      <a:lnTo>
                        <a:pt x="9" y="152"/>
                      </a:lnTo>
                      <a:lnTo>
                        <a:pt x="9" y="147"/>
                      </a:lnTo>
                      <a:lnTo>
                        <a:pt x="5" y="145"/>
                      </a:lnTo>
                      <a:lnTo>
                        <a:pt x="0" y="14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68" name="Freeform 131"/>
                <p:cNvSpPr>
                  <a:spLocks noChangeAspect="1"/>
                </p:cNvSpPr>
                <p:nvPr/>
              </p:nvSpPr>
              <p:spPr bwMode="auto">
                <a:xfrm>
                  <a:off x="918" y="2127"/>
                  <a:ext cx="101" cy="167"/>
                </a:xfrm>
                <a:custGeom>
                  <a:avLst/>
                  <a:gdLst>
                    <a:gd name="T0" fmla="*/ 0 w 101"/>
                    <a:gd name="T1" fmla="*/ 136 h 167"/>
                    <a:gd name="T2" fmla="*/ 29 w 101"/>
                    <a:gd name="T3" fmla="*/ 147 h 167"/>
                    <a:gd name="T4" fmla="*/ 65 w 101"/>
                    <a:gd name="T5" fmla="*/ 166 h 167"/>
                    <a:gd name="T6" fmla="*/ 50 w 101"/>
                    <a:gd name="T7" fmla="*/ 153 h 167"/>
                    <a:gd name="T8" fmla="*/ 65 w 101"/>
                    <a:gd name="T9" fmla="*/ 119 h 167"/>
                    <a:gd name="T10" fmla="*/ 83 w 101"/>
                    <a:gd name="T11" fmla="*/ 72 h 167"/>
                    <a:gd name="T12" fmla="*/ 100 w 101"/>
                    <a:gd name="T13" fmla="*/ 0 h 167"/>
                    <a:gd name="T14" fmla="*/ 81 w 101"/>
                    <a:gd name="T15" fmla="*/ 71 h 167"/>
                    <a:gd name="T16" fmla="*/ 63 w 101"/>
                    <a:gd name="T17" fmla="*/ 109 h 167"/>
                    <a:gd name="T18" fmla="*/ 48 w 101"/>
                    <a:gd name="T19" fmla="*/ 126 h 167"/>
                    <a:gd name="T20" fmla="*/ 36 w 101"/>
                    <a:gd name="T21" fmla="*/ 139 h 167"/>
                    <a:gd name="T22" fmla="*/ 30 w 101"/>
                    <a:gd name="T23" fmla="*/ 143 h 167"/>
                    <a:gd name="T24" fmla="*/ 0 w 101"/>
                    <a:gd name="T25" fmla="*/ 13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67">
                      <a:moveTo>
                        <a:pt x="0" y="136"/>
                      </a:moveTo>
                      <a:lnTo>
                        <a:pt x="29" y="147"/>
                      </a:lnTo>
                      <a:lnTo>
                        <a:pt x="65" y="166"/>
                      </a:lnTo>
                      <a:lnTo>
                        <a:pt x="50" y="153"/>
                      </a:lnTo>
                      <a:lnTo>
                        <a:pt x="65" y="119"/>
                      </a:lnTo>
                      <a:lnTo>
                        <a:pt x="83" y="72"/>
                      </a:lnTo>
                      <a:lnTo>
                        <a:pt x="100" y="0"/>
                      </a:lnTo>
                      <a:lnTo>
                        <a:pt x="81" y="71"/>
                      </a:lnTo>
                      <a:lnTo>
                        <a:pt x="63" y="109"/>
                      </a:lnTo>
                      <a:lnTo>
                        <a:pt x="48" y="126"/>
                      </a:lnTo>
                      <a:lnTo>
                        <a:pt x="36" y="139"/>
                      </a:lnTo>
                      <a:lnTo>
                        <a:pt x="30" y="143"/>
                      </a:lnTo>
                      <a:lnTo>
                        <a:pt x="0" y="13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69" name="Freeform 132"/>
                <p:cNvSpPr>
                  <a:spLocks noChangeAspect="1"/>
                </p:cNvSpPr>
                <p:nvPr/>
              </p:nvSpPr>
              <p:spPr bwMode="auto">
                <a:xfrm>
                  <a:off x="900" y="2405"/>
                  <a:ext cx="134" cy="65"/>
                </a:xfrm>
                <a:custGeom>
                  <a:avLst/>
                  <a:gdLst>
                    <a:gd name="T0" fmla="*/ 89 w 134"/>
                    <a:gd name="T1" fmla="*/ 7 h 65"/>
                    <a:gd name="T2" fmla="*/ 76 w 134"/>
                    <a:gd name="T3" fmla="*/ 7 h 65"/>
                    <a:gd name="T4" fmla="*/ 68 w 134"/>
                    <a:gd name="T5" fmla="*/ 10 h 65"/>
                    <a:gd name="T6" fmla="*/ 63 w 134"/>
                    <a:gd name="T7" fmla="*/ 14 h 65"/>
                    <a:gd name="T8" fmla="*/ 57 w 134"/>
                    <a:gd name="T9" fmla="*/ 22 h 65"/>
                    <a:gd name="T10" fmla="*/ 52 w 134"/>
                    <a:gd name="T11" fmla="*/ 28 h 65"/>
                    <a:gd name="T12" fmla="*/ 46 w 134"/>
                    <a:gd name="T13" fmla="*/ 36 h 65"/>
                    <a:gd name="T14" fmla="*/ 41 w 134"/>
                    <a:gd name="T15" fmla="*/ 39 h 65"/>
                    <a:gd name="T16" fmla="*/ 36 w 134"/>
                    <a:gd name="T17" fmla="*/ 29 h 65"/>
                    <a:gd name="T18" fmla="*/ 36 w 134"/>
                    <a:gd name="T19" fmla="*/ 39 h 65"/>
                    <a:gd name="T20" fmla="*/ 35 w 134"/>
                    <a:gd name="T21" fmla="*/ 48 h 65"/>
                    <a:gd name="T22" fmla="*/ 32 w 134"/>
                    <a:gd name="T23" fmla="*/ 49 h 65"/>
                    <a:gd name="T24" fmla="*/ 20 w 134"/>
                    <a:gd name="T25" fmla="*/ 50 h 65"/>
                    <a:gd name="T26" fmla="*/ 8 w 134"/>
                    <a:gd name="T27" fmla="*/ 56 h 65"/>
                    <a:gd name="T28" fmla="*/ 0 w 134"/>
                    <a:gd name="T29" fmla="*/ 64 h 65"/>
                    <a:gd name="T30" fmla="*/ 13 w 134"/>
                    <a:gd name="T31" fmla="*/ 62 h 65"/>
                    <a:gd name="T32" fmla="*/ 31 w 134"/>
                    <a:gd name="T33" fmla="*/ 56 h 65"/>
                    <a:gd name="T34" fmla="*/ 39 w 134"/>
                    <a:gd name="T35" fmla="*/ 52 h 65"/>
                    <a:gd name="T36" fmla="*/ 56 w 134"/>
                    <a:gd name="T37" fmla="*/ 54 h 65"/>
                    <a:gd name="T38" fmla="*/ 73 w 134"/>
                    <a:gd name="T39" fmla="*/ 54 h 65"/>
                    <a:gd name="T40" fmla="*/ 91 w 134"/>
                    <a:gd name="T41" fmla="*/ 49 h 65"/>
                    <a:gd name="T42" fmla="*/ 106 w 134"/>
                    <a:gd name="T43" fmla="*/ 48 h 65"/>
                    <a:gd name="T44" fmla="*/ 118 w 134"/>
                    <a:gd name="T45" fmla="*/ 47 h 65"/>
                    <a:gd name="T46" fmla="*/ 122 w 134"/>
                    <a:gd name="T47" fmla="*/ 46 h 65"/>
                    <a:gd name="T48" fmla="*/ 124 w 134"/>
                    <a:gd name="T49" fmla="*/ 44 h 65"/>
                    <a:gd name="T50" fmla="*/ 126 w 134"/>
                    <a:gd name="T51" fmla="*/ 40 h 65"/>
                    <a:gd name="T52" fmla="*/ 123 w 134"/>
                    <a:gd name="T53" fmla="*/ 34 h 65"/>
                    <a:gd name="T54" fmla="*/ 131 w 134"/>
                    <a:gd name="T55" fmla="*/ 25 h 65"/>
                    <a:gd name="T56" fmla="*/ 133 w 134"/>
                    <a:gd name="T57" fmla="*/ 20 h 65"/>
                    <a:gd name="T58" fmla="*/ 125 w 134"/>
                    <a:gd name="T59" fmla="*/ 0 h 65"/>
                    <a:gd name="T60" fmla="*/ 122 w 134"/>
                    <a:gd name="T61" fmla="*/ 2 h 65"/>
                    <a:gd name="T62" fmla="*/ 121 w 134"/>
                    <a:gd name="T63" fmla="*/ 7 h 65"/>
                    <a:gd name="T64" fmla="*/ 118 w 134"/>
                    <a:gd name="T65" fmla="*/ 15 h 65"/>
                    <a:gd name="T66" fmla="*/ 111 w 134"/>
                    <a:gd name="T67" fmla="*/ 25 h 65"/>
                    <a:gd name="T68" fmla="*/ 109 w 134"/>
                    <a:gd name="T69" fmla="*/ 25 h 65"/>
                    <a:gd name="T70" fmla="*/ 105 w 134"/>
                    <a:gd name="T71" fmla="*/ 20 h 65"/>
                    <a:gd name="T72" fmla="*/ 106 w 134"/>
                    <a:gd name="T73" fmla="*/ 18 h 65"/>
                    <a:gd name="T74" fmla="*/ 110 w 134"/>
                    <a:gd name="T75" fmla="*/ 13 h 65"/>
                    <a:gd name="T76" fmla="*/ 114 w 134"/>
                    <a:gd name="T77" fmla="*/ 8 h 65"/>
                    <a:gd name="T78" fmla="*/ 91 w 134"/>
                    <a:gd name="T79" fmla="*/ 10 h 65"/>
                    <a:gd name="T80" fmla="*/ 89 w 134"/>
                    <a:gd name="T81" fmla="*/ 9 h 65"/>
                    <a:gd name="T82" fmla="*/ 89 w 134"/>
                    <a:gd name="T83"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65">
                      <a:moveTo>
                        <a:pt x="89" y="7"/>
                      </a:moveTo>
                      <a:lnTo>
                        <a:pt x="76" y="7"/>
                      </a:lnTo>
                      <a:lnTo>
                        <a:pt x="68" y="10"/>
                      </a:lnTo>
                      <a:lnTo>
                        <a:pt x="63" y="14"/>
                      </a:lnTo>
                      <a:lnTo>
                        <a:pt x="57" y="22"/>
                      </a:lnTo>
                      <a:lnTo>
                        <a:pt x="52" y="28"/>
                      </a:lnTo>
                      <a:lnTo>
                        <a:pt x="46" y="36"/>
                      </a:lnTo>
                      <a:lnTo>
                        <a:pt x="41" y="39"/>
                      </a:lnTo>
                      <a:lnTo>
                        <a:pt x="36" y="29"/>
                      </a:lnTo>
                      <a:lnTo>
                        <a:pt x="36" y="39"/>
                      </a:lnTo>
                      <a:lnTo>
                        <a:pt x="35" y="48"/>
                      </a:lnTo>
                      <a:lnTo>
                        <a:pt x="32" y="49"/>
                      </a:lnTo>
                      <a:lnTo>
                        <a:pt x="20" y="50"/>
                      </a:lnTo>
                      <a:lnTo>
                        <a:pt x="8" y="56"/>
                      </a:lnTo>
                      <a:lnTo>
                        <a:pt x="0" y="64"/>
                      </a:lnTo>
                      <a:lnTo>
                        <a:pt x="13" y="62"/>
                      </a:lnTo>
                      <a:lnTo>
                        <a:pt x="31" y="56"/>
                      </a:lnTo>
                      <a:lnTo>
                        <a:pt x="39" y="52"/>
                      </a:lnTo>
                      <a:lnTo>
                        <a:pt x="56" y="54"/>
                      </a:lnTo>
                      <a:lnTo>
                        <a:pt x="73" y="54"/>
                      </a:lnTo>
                      <a:lnTo>
                        <a:pt x="91" y="49"/>
                      </a:lnTo>
                      <a:lnTo>
                        <a:pt x="106" y="48"/>
                      </a:lnTo>
                      <a:lnTo>
                        <a:pt x="118" y="47"/>
                      </a:lnTo>
                      <a:lnTo>
                        <a:pt x="122" y="46"/>
                      </a:lnTo>
                      <a:lnTo>
                        <a:pt x="124" y="44"/>
                      </a:lnTo>
                      <a:lnTo>
                        <a:pt x="126" y="40"/>
                      </a:lnTo>
                      <a:lnTo>
                        <a:pt x="123" y="34"/>
                      </a:lnTo>
                      <a:lnTo>
                        <a:pt x="131" y="25"/>
                      </a:lnTo>
                      <a:lnTo>
                        <a:pt x="133" y="20"/>
                      </a:lnTo>
                      <a:lnTo>
                        <a:pt x="125" y="0"/>
                      </a:lnTo>
                      <a:lnTo>
                        <a:pt x="122" y="2"/>
                      </a:lnTo>
                      <a:lnTo>
                        <a:pt x="121" y="7"/>
                      </a:lnTo>
                      <a:lnTo>
                        <a:pt x="118" y="15"/>
                      </a:lnTo>
                      <a:lnTo>
                        <a:pt x="111" y="25"/>
                      </a:lnTo>
                      <a:lnTo>
                        <a:pt x="109" y="25"/>
                      </a:lnTo>
                      <a:lnTo>
                        <a:pt x="105" y="20"/>
                      </a:lnTo>
                      <a:lnTo>
                        <a:pt x="106" y="18"/>
                      </a:lnTo>
                      <a:lnTo>
                        <a:pt x="110" y="13"/>
                      </a:lnTo>
                      <a:lnTo>
                        <a:pt x="114" y="8"/>
                      </a:lnTo>
                      <a:lnTo>
                        <a:pt x="91" y="10"/>
                      </a:lnTo>
                      <a:lnTo>
                        <a:pt x="89" y="9"/>
                      </a:lnTo>
                      <a:lnTo>
                        <a:pt x="89" y="7"/>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70" name="Freeform 133"/>
                <p:cNvSpPr>
                  <a:spLocks noChangeAspect="1"/>
                </p:cNvSpPr>
                <p:nvPr/>
              </p:nvSpPr>
              <p:spPr bwMode="auto">
                <a:xfrm>
                  <a:off x="732" y="2375"/>
                  <a:ext cx="95" cy="104"/>
                </a:xfrm>
                <a:custGeom>
                  <a:avLst/>
                  <a:gdLst>
                    <a:gd name="T0" fmla="*/ 7 w 95"/>
                    <a:gd name="T1" fmla="*/ 36 h 104"/>
                    <a:gd name="T2" fmla="*/ 17 w 95"/>
                    <a:gd name="T3" fmla="*/ 30 h 104"/>
                    <a:gd name="T4" fmla="*/ 25 w 95"/>
                    <a:gd name="T5" fmla="*/ 21 h 104"/>
                    <a:gd name="T6" fmla="*/ 48 w 95"/>
                    <a:gd name="T7" fmla="*/ 0 h 104"/>
                    <a:gd name="T8" fmla="*/ 49 w 95"/>
                    <a:gd name="T9" fmla="*/ 2 h 104"/>
                    <a:gd name="T10" fmla="*/ 68 w 95"/>
                    <a:gd name="T11" fmla="*/ 6 h 104"/>
                    <a:gd name="T12" fmla="*/ 70 w 95"/>
                    <a:gd name="T13" fmla="*/ 9 h 104"/>
                    <a:gd name="T14" fmla="*/ 68 w 95"/>
                    <a:gd name="T15" fmla="*/ 9 h 104"/>
                    <a:gd name="T16" fmla="*/ 52 w 95"/>
                    <a:gd name="T17" fmla="*/ 19 h 104"/>
                    <a:gd name="T18" fmla="*/ 22 w 95"/>
                    <a:gd name="T19" fmla="*/ 35 h 104"/>
                    <a:gd name="T20" fmla="*/ 13 w 95"/>
                    <a:gd name="T21" fmla="*/ 42 h 104"/>
                    <a:gd name="T22" fmla="*/ 21 w 95"/>
                    <a:gd name="T23" fmla="*/ 58 h 104"/>
                    <a:gd name="T24" fmla="*/ 42 w 95"/>
                    <a:gd name="T25" fmla="*/ 46 h 104"/>
                    <a:gd name="T26" fmla="*/ 66 w 95"/>
                    <a:gd name="T27" fmla="*/ 33 h 104"/>
                    <a:gd name="T28" fmla="*/ 85 w 95"/>
                    <a:gd name="T29" fmla="*/ 29 h 104"/>
                    <a:gd name="T30" fmla="*/ 78 w 95"/>
                    <a:gd name="T31" fmla="*/ 34 h 104"/>
                    <a:gd name="T32" fmla="*/ 49 w 95"/>
                    <a:gd name="T33" fmla="*/ 47 h 104"/>
                    <a:gd name="T34" fmla="*/ 31 w 95"/>
                    <a:gd name="T35" fmla="*/ 58 h 104"/>
                    <a:gd name="T36" fmla="*/ 42 w 95"/>
                    <a:gd name="T37" fmla="*/ 59 h 104"/>
                    <a:gd name="T38" fmla="*/ 46 w 95"/>
                    <a:gd name="T39" fmla="*/ 62 h 104"/>
                    <a:gd name="T40" fmla="*/ 47 w 95"/>
                    <a:gd name="T41" fmla="*/ 67 h 104"/>
                    <a:gd name="T42" fmla="*/ 46 w 95"/>
                    <a:gd name="T43" fmla="*/ 73 h 104"/>
                    <a:gd name="T44" fmla="*/ 44 w 95"/>
                    <a:gd name="T45" fmla="*/ 75 h 104"/>
                    <a:gd name="T46" fmla="*/ 58 w 95"/>
                    <a:gd name="T47" fmla="*/ 71 h 104"/>
                    <a:gd name="T48" fmla="*/ 78 w 95"/>
                    <a:gd name="T49" fmla="*/ 63 h 104"/>
                    <a:gd name="T50" fmla="*/ 92 w 95"/>
                    <a:gd name="T51" fmla="*/ 58 h 104"/>
                    <a:gd name="T52" fmla="*/ 73 w 95"/>
                    <a:gd name="T53" fmla="*/ 69 h 104"/>
                    <a:gd name="T54" fmla="*/ 54 w 95"/>
                    <a:gd name="T55" fmla="*/ 79 h 104"/>
                    <a:gd name="T56" fmla="*/ 50 w 95"/>
                    <a:gd name="T57" fmla="*/ 81 h 104"/>
                    <a:gd name="T58" fmla="*/ 53 w 95"/>
                    <a:gd name="T59" fmla="*/ 85 h 104"/>
                    <a:gd name="T60" fmla="*/ 54 w 95"/>
                    <a:gd name="T61" fmla="*/ 90 h 104"/>
                    <a:gd name="T62" fmla="*/ 52 w 95"/>
                    <a:gd name="T63" fmla="*/ 94 h 104"/>
                    <a:gd name="T64" fmla="*/ 48 w 95"/>
                    <a:gd name="T65" fmla="*/ 97 h 104"/>
                    <a:gd name="T66" fmla="*/ 68 w 95"/>
                    <a:gd name="T67" fmla="*/ 97 h 104"/>
                    <a:gd name="T68" fmla="*/ 87 w 95"/>
                    <a:gd name="T69" fmla="*/ 94 h 104"/>
                    <a:gd name="T70" fmla="*/ 94 w 95"/>
                    <a:gd name="T71" fmla="*/ 93 h 104"/>
                    <a:gd name="T72" fmla="*/ 84 w 95"/>
                    <a:gd name="T73" fmla="*/ 96 h 104"/>
                    <a:gd name="T74" fmla="*/ 66 w 95"/>
                    <a:gd name="T75" fmla="*/ 99 h 104"/>
                    <a:gd name="T76" fmla="*/ 50 w 95"/>
                    <a:gd name="T77" fmla="*/ 102 h 104"/>
                    <a:gd name="T78" fmla="*/ 35 w 95"/>
                    <a:gd name="T79" fmla="*/ 103 h 104"/>
                    <a:gd name="T80" fmla="*/ 26 w 95"/>
                    <a:gd name="T81" fmla="*/ 101 h 104"/>
                    <a:gd name="T82" fmla="*/ 22 w 95"/>
                    <a:gd name="T83" fmla="*/ 98 h 104"/>
                    <a:gd name="T84" fmla="*/ 19 w 95"/>
                    <a:gd name="T85" fmla="*/ 94 h 104"/>
                    <a:gd name="T86" fmla="*/ 11 w 95"/>
                    <a:gd name="T87" fmla="*/ 93 h 104"/>
                    <a:gd name="T88" fmla="*/ 7 w 95"/>
                    <a:gd name="T89" fmla="*/ 89 h 104"/>
                    <a:gd name="T90" fmla="*/ 4 w 95"/>
                    <a:gd name="T91" fmla="*/ 85 h 104"/>
                    <a:gd name="T92" fmla="*/ 4 w 95"/>
                    <a:gd name="T93" fmla="*/ 81 h 104"/>
                    <a:gd name="T94" fmla="*/ 5 w 95"/>
                    <a:gd name="T95" fmla="*/ 78 h 104"/>
                    <a:gd name="T96" fmla="*/ 1 w 95"/>
                    <a:gd name="T97" fmla="*/ 74 h 104"/>
                    <a:gd name="T98" fmla="*/ 0 w 95"/>
                    <a:gd name="T99" fmla="*/ 68 h 104"/>
                    <a:gd name="T100" fmla="*/ 1 w 95"/>
                    <a:gd name="T101" fmla="*/ 61 h 104"/>
                    <a:gd name="T102" fmla="*/ 4 w 95"/>
                    <a:gd name="T103" fmla="*/ 54 h 104"/>
                    <a:gd name="T104" fmla="*/ 11 w 95"/>
                    <a:gd name="T105" fmla="*/ 42 h 104"/>
                    <a:gd name="T106" fmla="*/ 16 w 95"/>
                    <a:gd name="T107" fmla="*/ 37 h 104"/>
                    <a:gd name="T108" fmla="*/ 27 w 95"/>
                    <a:gd name="T109" fmla="*/ 30 h 104"/>
                    <a:gd name="T110" fmla="*/ 45 w 95"/>
                    <a:gd name="T111" fmla="*/ 20 h 104"/>
                    <a:gd name="T112" fmla="*/ 58 w 95"/>
                    <a:gd name="T113" fmla="*/ 12 h 104"/>
                    <a:gd name="T114" fmla="*/ 43 w 95"/>
                    <a:gd name="T115" fmla="*/ 9 h 104"/>
                    <a:gd name="T116" fmla="*/ 26 w 95"/>
                    <a:gd name="T117" fmla="*/ 26 h 104"/>
                    <a:gd name="T118" fmla="*/ 16 w 95"/>
                    <a:gd name="T119" fmla="*/ 33 h 104"/>
                    <a:gd name="T120" fmla="*/ 5 w 95"/>
                    <a:gd name="T121" fmla="*/ 42 h 104"/>
                    <a:gd name="T122" fmla="*/ 7 w 95"/>
                    <a:gd name="T123"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104">
                      <a:moveTo>
                        <a:pt x="7" y="36"/>
                      </a:moveTo>
                      <a:lnTo>
                        <a:pt x="17" y="30"/>
                      </a:lnTo>
                      <a:lnTo>
                        <a:pt x="25" y="21"/>
                      </a:lnTo>
                      <a:lnTo>
                        <a:pt x="48" y="0"/>
                      </a:lnTo>
                      <a:lnTo>
                        <a:pt x="49" y="2"/>
                      </a:lnTo>
                      <a:lnTo>
                        <a:pt x="68" y="6"/>
                      </a:lnTo>
                      <a:lnTo>
                        <a:pt x="70" y="9"/>
                      </a:lnTo>
                      <a:lnTo>
                        <a:pt x="68" y="9"/>
                      </a:lnTo>
                      <a:lnTo>
                        <a:pt x="52" y="19"/>
                      </a:lnTo>
                      <a:lnTo>
                        <a:pt x="22" y="35"/>
                      </a:lnTo>
                      <a:lnTo>
                        <a:pt x="13" y="42"/>
                      </a:lnTo>
                      <a:lnTo>
                        <a:pt x="21" y="58"/>
                      </a:lnTo>
                      <a:lnTo>
                        <a:pt x="42" y="46"/>
                      </a:lnTo>
                      <a:lnTo>
                        <a:pt x="66" y="33"/>
                      </a:lnTo>
                      <a:lnTo>
                        <a:pt x="85" y="29"/>
                      </a:lnTo>
                      <a:lnTo>
                        <a:pt x="78" y="34"/>
                      </a:lnTo>
                      <a:lnTo>
                        <a:pt x="49" y="47"/>
                      </a:lnTo>
                      <a:lnTo>
                        <a:pt x="31" y="58"/>
                      </a:lnTo>
                      <a:lnTo>
                        <a:pt x="42" y="59"/>
                      </a:lnTo>
                      <a:lnTo>
                        <a:pt x="46" y="62"/>
                      </a:lnTo>
                      <a:lnTo>
                        <a:pt x="47" y="67"/>
                      </a:lnTo>
                      <a:lnTo>
                        <a:pt x="46" y="73"/>
                      </a:lnTo>
                      <a:lnTo>
                        <a:pt x="44" y="75"/>
                      </a:lnTo>
                      <a:lnTo>
                        <a:pt x="58" y="71"/>
                      </a:lnTo>
                      <a:lnTo>
                        <a:pt x="78" y="63"/>
                      </a:lnTo>
                      <a:lnTo>
                        <a:pt x="92" y="58"/>
                      </a:lnTo>
                      <a:lnTo>
                        <a:pt x="73" y="69"/>
                      </a:lnTo>
                      <a:lnTo>
                        <a:pt x="54" y="79"/>
                      </a:lnTo>
                      <a:lnTo>
                        <a:pt x="50" y="81"/>
                      </a:lnTo>
                      <a:lnTo>
                        <a:pt x="53" y="85"/>
                      </a:lnTo>
                      <a:lnTo>
                        <a:pt x="54" y="90"/>
                      </a:lnTo>
                      <a:lnTo>
                        <a:pt x="52" y="94"/>
                      </a:lnTo>
                      <a:lnTo>
                        <a:pt x="48" y="97"/>
                      </a:lnTo>
                      <a:lnTo>
                        <a:pt x="68" y="97"/>
                      </a:lnTo>
                      <a:lnTo>
                        <a:pt x="87" y="94"/>
                      </a:lnTo>
                      <a:lnTo>
                        <a:pt x="94" y="93"/>
                      </a:lnTo>
                      <a:lnTo>
                        <a:pt x="84" y="96"/>
                      </a:lnTo>
                      <a:lnTo>
                        <a:pt x="66" y="99"/>
                      </a:lnTo>
                      <a:lnTo>
                        <a:pt x="50" y="102"/>
                      </a:lnTo>
                      <a:lnTo>
                        <a:pt x="35" y="103"/>
                      </a:lnTo>
                      <a:lnTo>
                        <a:pt x="26" y="101"/>
                      </a:lnTo>
                      <a:lnTo>
                        <a:pt x="22" y="98"/>
                      </a:lnTo>
                      <a:lnTo>
                        <a:pt x="19" y="94"/>
                      </a:lnTo>
                      <a:lnTo>
                        <a:pt x="11" y="93"/>
                      </a:lnTo>
                      <a:lnTo>
                        <a:pt x="7" y="89"/>
                      </a:lnTo>
                      <a:lnTo>
                        <a:pt x="4" y="85"/>
                      </a:lnTo>
                      <a:lnTo>
                        <a:pt x="4" y="81"/>
                      </a:lnTo>
                      <a:lnTo>
                        <a:pt x="5" y="78"/>
                      </a:lnTo>
                      <a:lnTo>
                        <a:pt x="1" y="74"/>
                      </a:lnTo>
                      <a:lnTo>
                        <a:pt x="0" y="68"/>
                      </a:lnTo>
                      <a:lnTo>
                        <a:pt x="1" y="61"/>
                      </a:lnTo>
                      <a:lnTo>
                        <a:pt x="4" y="54"/>
                      </a:lnTo>
                      <a:lnTo>
                        <a:pt x="11" y="42"/>
                      </a:lnTo>
                      <a:lnTo>
                        <a:pt x="16" y="37"/>
                      </a:lnTo>
                      <a:lnTo>
                        <a:pt x="27" y="30"/>
                      </a:lnTo>
                      <a:lnTo>
                        <a:pt x="45" y="20"/>
                      </a:lnTo>
                      <a:lnTo>
                        <a:pt x="58" y="12"/>
                      </a:lnTo>
                      <a:lnTo>
                        <a:pt x="43" y="9"/>
                      </a:lnTo>
                      <a:lnTo>
                        <a:pt x="26" y="26"/>
                      </a:lnTo>
                      <a:lnTo>
                        <a:pt x="16" y="33"/>
                      </a:lnTo>
                      <a:lnTo>
                        <a:pt x="5" y="42"/>
                      </a:lnTo>
                      <a:lnTo>
                        <a:pt x="7" y="3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71" name="Freeform 134"/>
                <p:cNvSpPr>
                  <a:spLocks noChangeAspect="1"/>
                </p:cNvSpPr>
                <p:nvPr/>
              </p:nvSpPr>
              <p:spPr bwMode="auto">
                <a:xfrm>
                  <a:off x="824" y="2402"/>
                  <a:ext cx="75" cy="78"/>
                </a:xfrm>
                <a:custGeom>
                  <a:avLst/>
                  <a:gdLst>
                    <a:gd name="T0" fmla="*/ 20 w 75"/>
                    <a:gd name="T1" fmla="*/ 1 h 78"/>
                    <a:gd name="T2" fmla="*/ 24 w 75"/>
                    <a:gd name="T3" fmla="*/ 6 h 78"/>
                    <a:gd name="T4" fmla="*/ 25 w 75"/>
                    <a:gd name="T5" fmla="*/ 9 h 78"/>
                    <a:gd name="T6" fmla="*/ 25 w 75"/>
                    <a:gd name="T7" fmla="*/ 15 h 78"/>
                    <a:gd name="T8" fmla="*/ 24 w 75"/>
                    <a:gd name="T9" fmla="*/ 17 h 78"/>
                    <a:gd name="T10" fmla="*/ 23 w 75"/>
                    <a:gd name="T11" fmla="*/ 21 h 78"/>
                    <a:gd name="T12" fmla="*/ 24 w 75"/>
                    <a:gd name="T13" fmla="*/ 25 h 78"/>
                    <a:gd name="T14" fmla="*/ 25 w 75"/>
                    <a:gd name="T15" fmla="*/ 34 h 78"/>
                    <a:gd name="T16" fmla="*/ 26 w 75"/>
                    <a:gd name="T17" fmla="*/ 41 h 78"/>
                    <a:gd name="T18" fmla="*/ 24 w 75"/>
                    <a:gd name="T19" fmla="*/ 46 h 78"/>
                    <a:gd name="T20" fmla="*/ 21 w 75"/>
                    <a:gd name="T21" fmla="*/ 50 h 78"/>
                    <a:gd name="T22" fmla="*/ 16 w 75"/>
                    <a:gd name="T23" fmla="*/ 56 h 78"/>
                    <a:gd name="T24" fmla="*/ 9 w 75"/>
                    <a:gd name="T25" fmla="*/ 63 h 78"/>
                    <a:gd name="T26" fmla="*/ 0 w 75"/>
                    <a:gd name="T27" fmla="*/ 67 h 78"/>
                    <a:gd name="T28" fmla="*/ 11 w 75"/>
                    <a:gd name="T29" fmla="*/ 69 h 78"/>
                    <a:gd name="T30" fmla="*/ 13 w 75"/>
                    <a:gd name="T31" fmla="*/ 74 h 78"/>
                    <a:gd name="T32" fmla="*/ 22 w 75"/>
                    <a:gd name="T33" fmla="*/ 77 h 78"/>
                    <a:gd name="T34" fmla="*/ 38 w 75"/>
                    <a:gd name="T35" fmla="*/ 77 h 78"/>
                    <a:gd name="T36" fmla="*/ 25 w 75"/>
                    <a:gd name="T37" fmla="*/ 75 h 78"/>
                    <a:gd name="T38" fmla="*/ 19 w 75"/>
                    <a:gd name="T39" fmla="*/ 73 h 78"/>
                    <a:gd name="T40" fmla="*/ 15 w 75"/>
                    <a:gd name="T41" fmla="*/ 70 h 78"/>
                    <a:gd name="T42" fmla="*/ 21 w 75"/>
                    <a:gd name="T43" fmla="*/ 67 h 78"/>
                    <a:gd name="T44" fmla="*/ 26 w 75"/>
                    <a:gd name="T45" fmla="*/ 63 h 78"/>
                    <a:gd name="T46" fmla="*/ 32 w 75"/>
                    <a:gd name="T47" fmla="*/ 55 h 78"/>
                    <a:gd name="T48" fmla="*/ 35 w 75"/>
                    <a:gd name="T49" fmla="*/ 45 h 78"/>
                    <a:gd name="T50" fmla="*/ 37 w 75"/>
                    <a:gd name="T51" fmla="*/ 36 h 78"/>
                    <a:gd name="T52" fmla="*/ 38 w 75"/>
                    <a:gd name="T53" fmla="*/ 25 h 78"/>
                    <a:gd name="T54" fmla="*/ 38 w 75"/>
                    <a:gd name="T55" fmla="*/ 19 h 78"/>
                    <a:gd name="T56" fmla="*/ 38 w 75"/>
                    <a:gd name="T57" fmla="*/ 11 h 78"/>
                    <a:gd name="T58" fmla="*/ 53 w 75"/>
                    <a:gd name="T59" fmla="*/ 20 h 78"/>
                    <a:gd name="T60" fmla="*/ 61 w 75"/>
                    <a:gd name="T61" fmla="*/ 28 h 78"/>
                    <a:gd name="T62" fmla="*/ 66 w 75"/>
                    <a:gd name="T63" fmla="*/ 40 h 78"/>
                    <a:gd name="T64" fmla="*/ 65 w 75"/>
                    <a:gd name="T65" fmla="*/ 50 h 78"/>
                    <a:gd name="T66" fmla="*/ 61 w 75"/>
                    <a:gd name="T67" fmla="*/ 60 h 78"/>
                    <a:gd name="T68" fmla="*/ 55 w 75"/>
                    <a:gd name="T69" fmla="*/ 67 h 78"/>
                    <a:gd name="T70" fmla="*/ 45 w 75"/>
                    <a:gd name="T71" fmla="*/ 75 h 78"/>
                    <a:gd name="T72" fmla="*/ 59 w 75"/>
                    <a:gd name="T73" fmla="*/ 69 h 78"/>
                    <a:gd name="T74" fmla="*/ 67 w 75"/>
                    <a:gd name="T75" fmla="*/ 63 h 78"/>
                    <a:gd name="T76" fmla="*/ 72 w 75"/>
                    <a:gd name="T77" fmla="*/ 56 h 78"/>
                    <a:gd name="T78" fmla="*/ 74 w 75"/>
                    <a:gd name="T79" fmla="*/ 47 h 78"/>
                    <a:gd name="T80" fmla="*/ 72 w 75"/>
                    <a:gd name="T81" fmla="*/ 36 h 78"/>
                    <a:gd name="T82" fmla="*/ 67 w 75"/>
                    <a:gd name="T83" fmla="*/ 27 h 78"/>
                    <a:gd name="T84" fmla="*/ 57 w 75"/>
                    <a:gd name="T85" fmla="*/ 18 h 78"/>
                    <a:gd name="T86" fmla="*/ 44 w 75"/>
                    <a:gd name="T87" fmla="*/ 10 h 78"/>
                    <a:gd name="T88" fmla="*/ 31 w 75"/>
                    <a:gd name="T89" fmla="*/ 4 h 78"/>
                    <a:gd name="T90" fmla="*/ 19 w 75"/>
                    <a:gd name="T91" fmla="*/ 0 h 78"/>
                    <a:gd name="T92" fmla="*/ 20 w 75"/>
                    <a:gd name="T93"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78">
                      <a:moveTo>
                        <a:pt x="20" y="1"/>
                      </a:moveTo>
                      <a:lnTo>
                        <a:pt x="24" y="6"/>
                      </a:lnTo>
                      <a:lnTo>
                        <a:pt x="25" y="9"/>
                      </a:lnTo>
                      <a:lnTo>
                        <a:pt x="25" y="15"/>
                      </a:lnTo>
                      <a:lnTo>
                        <a:pt x="24" y="17"/>
                      </a:lnTo>
                      <a:lnTo>
                        <a:pt x="23" y="21"/>
                      </a:lnTo>
                      <a:lnTo>
                        <a:pt x="24" y="25"/>
                      </a:lnTo>
                      <a:lnTo>
                        <a:pt x="25" y="34"/>
                      </a:lnTo>
                      <a:lnTo>
                        <a:pt x="26" y="41"/>
                      </a:lnTo>
                      <a:lnTo>
                        <a:pt x="24" y="46"/>
                      </a:lnTo>
                      <a:lnTo>
                        <a:pt x="21" y="50"/>
                      </a:lnTo>
                      <a:lnTo>
                        <a:pt x="16" y="56"/>
                      </a:lnTo>
                      <a:lnTo>
                        <a:pt x="9" y="63"/>
                      </a:lnTo>
                      <a:lnTo>
                        <a:pt x="0" y="67"/>
                      </a:lnTo>
                      <a:lnTo>
                        <a:pt x="11" y="69"/>
                      </a:lnTo>
                      <a:lnTo>
                        <a:pt x="13" y="74"/>
                      </a:lnTo>
                      <a:lnTo>
                        <a:pt x="22" y="77"/>
                      </a:lnTo>
                      <a:lnTo>
                        <a:pt x="38" y="77"/>
                      </a:lnTo>
                      <a:lnTo>
                        <a:pt x="25" y="75"/>
                      </a:lnTo>
                      <a:lnTo>
                        <a:pt x="19" y="73"/>
                      </a:lnTo>
                      <a:lnTo>
                        <a:pt x="15" y="70"/>
                      </a:lnTo>
                      <a:lnTo>
                        <a:pt x="21" y="67"/>
                      </a:lnTo>
                      <a:lnTo>
                        <a:pt x="26" y="63"/>
                      </a:lnTo>
                      <a:lnTo>
                        <a:pt x="32" y="55"/>
                      </a:lnTo>
                      <a:lnTo>
                        <a:pt x="35" y="45"/>
                      </a:lnTo>
                      <a:lnTo>
                        <a:pt x="37" y="36"/>
                      </a:lnTo>
                      <a:lnTo>
                        <a:pt x="38" y="25"/>
                      </a:lnTo>
                      <a:lnTo>
                        <a:pt x="38" y="19"/>
                      </a:lnTo>
                      <a:lnTo>
                        <a:pt x="38" y="11"/>
                      </a:lnTo>
                      <a:lnTo>
                        <a:pt x="53" y="20"/>
                      </a:lnTo>
                      <a:lnTo>
                        <a:pt x="61" y="28"/>
                      </a:lnTo>
                      <a:lnTo>
                        <a:pt x="66" y="40"/>
                      </a:lnTo>
                      <a:lnTo>
                        <a:pt x="65" y="50"/>
                      </a:lnTo>
                      <a:lnTo>
                        <a:pt x="61" y="60"/>
                      </a:lnTo>
                      <a:lnTo>
                        <a:pt x="55" y="67"/>
                      </a:lnTo>
                      <a:lnTo>
                        <a:pt x="45" y="75"/>
                      </a:lnTo>
                      <a:lnTo>
                        <a:pt x="59" y="69"/>
                      </a:lnTo>
                      <a:lnTo>
                        <a:pt x="67" y="63"/>
                      </a:lnTo>
                      <a:lnTo>
                        <a:pt x="72" y="56"/>
                      </a:lnTo>
                      <a:lnTo>
                        <a:pt x="74" y="47"/>
                      </a:lnTo>
                      <a:lnTo>
                        <a:pt x="72" y="36"/>
                      </a:lnTo>
                      <a:lnTo>
                        <a:pt x="67" y="27"/>
                      </a:lnTo>
                      <a:lnTo>
                        <a:pt x="57" y="18"/>
                      </a:lnTo>
                      <a:lnTo>
                        <a:pt x="44" y="10"/>
                      </a:lnTo>
                      <a:lnTo>
                        <a:pt x="31" y="4"/>
                      </a:lnTo>
                      <a:lnTo>
                        <a:pt x="19" y="0"/>
                      </a:lnTo>
                      <a:lnTo>
                        <a:pt x="20" y="1"/>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72" name="Freeform 135"/>
                <p:cNvSpPr>
                  <a:spLocks noChangeAspect="1"/>
                </p:cNvSpPr>
                <p:nvPr/>
              </p:nvSpPr>
              <p:spPr bwMode="auto">
                <a:xfrm>
                  <a:off x="211" y="2410"/>
                  <a:ext cx="75" cy="89"/>
                </a:xfrm>
                <a:custGeom>
                  <a:avLst/>
                  <a:gdLst>
                    <a:gd name="T0" fmla="*/ 45 w 75"/>
                    <a:gd name="T1" fmla="*/ 15 h 89"/>
                    <a:gd name="T2" fmla="*/ 34 w 75"/>
                    <a:gd name="T3" fmla="*/ 50 h 89"/>
                    <a:gd name="T4" fmla="*/ 31 w 75"/>
                    <a:gd name="T5" fmla="*/ 54 h 89"/>
                    <a:gd name="T6" fmla="*/ 26 w 75"/>
                    <a:gd name="T7" fmla="*/ 55 h 89"/>
                    <a:gd name="T8" fmla="*/ 19 w 75"/>
                    <a:gd name="T9" fmla="*/ 55 h 89"/>
                    <a:gd name="T10" fmla="*/ 16 w 75"/>
                    <a:gd name="T11" fmla="*/ 54 h 89"/>
                    <a:gd name="T12" fmla="*/ 16 w 75"/>
                    <a:gd name="T13" fmla="*/ 50 h 89"/>
                    <a:gd name="T14" fmla="*/ 20 w 75"/>
                    <a:gd name="T15" fmla="*/ 35 h 89"/>
                    <a:gd name="T16" fmla="*/ 23 w 75"/>
                    <a:gd name="T17" fmla="*/ 20 h 89"/>
                    <a:gd name="T18" fmla="*/ 24 w 75"/>
                    <a:gd name="T19" fmla="*/ 8 h 89"/>
                    <a:gd name="T20" fmla="*/ 26 w 75"/>
                    <a:gd name="T21" fmla="*/ 4 h 89"/>
                    <a:gd name="T22" fmla="*/ 30 w 75"/>
                    <a:gd name="T23" fmla="*/ 1 h 89"/>
                    <a:gd name="T24" fmla="*/ 36 w 75"/>
                    <a:gd name="T25" fmla="*/ 1 h 89"/>
                    <a:gd name="T26" fmla="*/ 43 w 75"/>
                    <a:gd name="T27" fmla="*/ 5 h 89"/>
                    <a:gd name="T28" fmla="*/ 48 w 75"/>
                    <a:gd name="T29" fmla="*/ 9 h 89"/>
                    <a:gd name="T30" fmla="*/ 54 w 75"/>
                    <a:gd name="T31" fmla="*/ 11 h 89"/>
                    <a:gd name="T32" fmla="*/ 69 w 75"/>
                    <a:gd name="T33" fmla="*/ 18 h 89"/>
                    <a:gd name="T34" fmla="*/ 74 w 75"/>
                    <a:gd name="T35" fmla="*/ 23 h 89"/>
                    <a:gd name="T36" fmla="*/ 74 w 75"/>
                    <a:gd name="T37" fmla="*/ 16 h 89"/>
                    <a:gd name="T38" fmla="*/ 64 w 75"/>
                    <a:gd name="T39" fmla="*/ 11 h 89"/>
                    <a:gd name="T40" fmla="*/ 49 w 75"/>
                    <a:gd name="T41" fmla="*/ 7 h 89"/>
                    <a:gd name="T42" fmla="*/ 36 w 75"/>
                    <a:gd name="T43" fmla="*/ 0 h 89"/>
                    <a:gd name="T44" fmla="*/ 27 w 75"/>
                    <a:gd name="T45" fmla="*/ 0 h 89"/>
                    <a:gd name="T46" fmla="*/ 22 w 75"/>
                    <a:gd name="T47" fmla="*/ 4 h 89"/>
                    <a:gd name="T48" fmla="*/ 18 w 75"/>
                    <a:gd name="T49" fmla="*/ 15 h 89"/>
                    <a:gd name="T50" fmla="*/ 0 w 75"/>
                    <a:gd name="T51" fmla="*/ 27 h 89"/>
                    <a:gd name="T52" fmla="*/ 19 w 75"/>
                    <a:gd name="T53" fmla="*/ 18 h 89"/>
                    <a:gd name="T54" fmla="*/ 16 w 75"/>
                    <a:gd name="T55" fmla="*/ 34 h 89"/>
                    <a:gd name="T56" fmla="*/ 14 w 75"/>
                    <a:gd name="T57" fmla="*/ 48 h 89"/>
                    <a:gd name="T58" fmla="*/ 14 w 75"/>
                    <a:gd name="T59" fmla="*/ 54 h 89"/>
                    <a:gd name="T60" fmla="*/ 17 w 75"/>
                    <a:gd name="T61" fmla="*/ 58 h 89"/>
                    <a:gd name="T62" fmla="*/ 22 w 75"/>
                    <a:gd name="T63" fmla="*/ 60 h 89"/>
                    <a:gd name="T64" fmla="*/ 24 w 75"/>
                    <a:gd name="T65" fmla="*/ 61 h 89"/>
                    <a:gd name="T66" fmla="*/ 19 w 75"/>
                    <a:gd name="T67" fmla="*/ 82 h 89"/>
                    <a:gd name="T68" fmla="*/ 15 w 75"/>
                    <a:gd name="T69" fmla="*/ 86 h 89"/>
                    <a:gd name="T70" fmla="*/ 7 w 75"/>
                    <a:gd name="T71" fmla="*/ 86 h 89"/>
                    <a:gd name="T72" fmla="*/ 14 w 75"/>
                    <a:gd name="T73" fmla="*/ 88 h 89"/>
                    <a:gd name="T74" fmla="*/ 19 w 75"/>
                    <a:gd name="T75" fmla="*/ 87 h 89"/>
                    <a:gd name="T76" fmla="*/ 23 w 75"/>
                    <a:gd name="T77" fmla="*/ 83 h 89"/>
                    <a:gd name="T78" fmla="*/ 26 w 75"/>
                    <a:gd name="T79" fmla="*/ 70 h 89"/>
                    <a:gd name="T80" fmla="*/ 33 w 75"/>
                    <a:gd name="T81" fmla="*/ 69 h 89"/>
                    <a:gd name="T82" fmla="*/ 40 w 75"/>
                    <a:gd name="T83" fmla="*/ 68 h 89"/>
                    <a:gd name="T84" fmla="*/ 47 w 75"/>
                    <a:gd name="T85" fmla="*/ 70 h 89"/>
                    <a:gd name="T86" fmla="*/ 54 w 75"/>
                    <a:gd name="T87" fmla="*/ 72 h 89"/>
                    <a:gd name="T88" fmla="*/ 61 w 75"/>
                    <a:gd name="T89" fmla="*/ 71 h 89"/>
                    <a:gd name="T90" fmla="*/ 42 w 75"/>
                    <a:gd name="T91" fmla="*/ 37 h 89"/>
                    <a:gd name="T92" fmla="*/ 45 w 75"/>
                    <a:gd name="T93" fmla="*/ 22 h 89"/>
                    <a:gd name="T94" fmla="*/ 45 w 75"/>
                    <a:gd name="T95" fmla="*/ 1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 h="89">
                      <a:moveTo>
                        <a:pt x="45" y="15"/>
                      </a:moveTo>
                      <a:lnTo>
                        <a:pt x="34" y="50"/>
                      </a:lnTo>
                      <a:lnTo>
                        <a:pt x="31" y="54"/>
                      </a:lnTo>
                      <a:lnTo>
                        <a:pt x="26" y="55"/>
                      </a:lnTo>
                      <a:lnTo>
                        <a:pt x="19" y="55"/>
                      </a:lnTo>
                      <a:lnTo>
                        <a:pt x="16" y="54"/>
                      </a:lnTo>
                      <a:lnTo>
                        <a:pt x="16" y="50"/>
                      </a:lnTo>
                      <a:lnTo>
                        <a:pt x="20" y="35"/>
                      </a:lnTo>
                      <a:lnTo>
                        <a:pt x="23" y="20"/>
                      </a:lnTo>
                      <a:lnTo>
                        <a:pt x="24" y="8"/>
                      </a:lnTo>
                      <a:lnTo>
                        <a:pt x="26" y="4"/>
                      </a:lnTo>
                      <a:lnTo>
                        <a:pt x="30" y="1"/>
                      </a:lnTo>
                      <a:lnTo>
                        <a:pt x="36" y="1"/>
                      </a:lnTo>
                      <a:lnTo>
                        <a:pt x="43" y="5"/>
                      </a:lnTo>
                      <a:lnTo>
                        <a:pt x="48" y="9"/>
                      </a:lnTo>
                      <a:lnTo>
                        <a:pt x="54" y="11"/>
                      </a:lnTo>
                      <a:lnTo>
                        <a:pt x="69" y="18"/>
                      </a:lnTo>
                      <a:lnTo>
                        <a:pt x="74" y="23"/>
                      </a:lnTo>
                      <a:lnTo>
                        <a:pt x="74" y="16"/>
                      </a:lnTo>
                      <a:lnTo>
                        <a:pt x="64" y="11"/>
                      </a:lnTo>
                      <a:lnTo>
                        <a:pt x="49" y="7"/>
                      </a:lnTo>
                      <a:lnTo>
                        <a:pt x="36" y="0"/>
                      </a:lnTo>
                      <a:lnTo>
                        <a:pt x="27" y="0"/>
                      </a:lnTo>
                      <a:lnTo>
                        <a:pt x="22" y="4"/>
                      </a:lnTo>
                      <a:lnTo>
                        <a:pt x="18" y="15"/>
                      </a:lnTo>
                      <a:lnTo>
                        <a:pt x="0" y="27"/>
                      </a:lnTo>
                      <a:lnTo>
                        <a:pt x="19" y="18"/>
                      </a:lnTo>
                      <a:lnTo>
                        <a:pt x="16" y="34"/>
                      </a:lnTo>
                      <a:lnTo>
                        <a:pt x="14" y="48"/>
                      </a:lnTo>
                      <a:lnTo>
                        <a:pt x="14" y="54"/>
                      </a:lnTo>
                      <a:lnTo>
                        <a:pt x="17" y="58"/>
                      </a:lnTo>
                      <a:lnTo>
                        <a:pt x="22" y="60"/>
                      </a:lnTo>
                      <a:lnTo>
                        <a:pt x="24" y="61"/>
                      </a:lnTo>
                      <a:lnTo>
                        <a:pt x="19" y="82"/>
                      </a:lnTo>
                      <a:lnTo>
                        <a:pt x="15" y="86"/>
                      </a:lnTo>
                      <a:lnTo>
                        <a:pt x="7" y="86"/>
                      </a:lnTo>
                      <a:lnTo>
                        <a:pt x="14" y="88"/>
                      </a:lnTo>
                      <a:lnTo>
                        <a:pt x="19" y="87"/>
                      </a:lnTo>
                      <a:lnTo>
                        <a:pt x="23" y="83"/>
                      </a:lnTo>
                      <a:lnTo>
                        <a:pt x="26" y="70"/>
                      </a:lnTo>
                      <a:lnTo>
                        <a:pt x="33" y="69"/>
                      </a:lnTo>
                      <a:lnTo>
                        <a:pt x="40" y="68"/>
                      </a:lnTo>
                      <a:lnTo>
                        <a:pt x="47" y="70"/>
                      </a:lnTo>
                      <a:lnTo>
                        <a:pt x="54" y="72"/>
                      </a:lnTo>
                      <a:lnTo>
                        <a:pt x="61" y="71"/>
                      </a:lnTo>
                      <a:lnTo>
                        <a:pt x="42" y="37"/>
                      </a:lnTo>
                      <a:lnTo>
                        <a:pt x="45" y="22"/>
                      </a:lnTo>
                      <a:lnTo>
                        <a:pt x="45" y="1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73" name="Freeform 136"/>
                <p:cNvSpPr>
                  <a:spLocks noChangeAspect="1"/>
                </p:cNvSpPr>
                <p:nvPr/>
              </p:nvSpPr>
              <p:spPr bwMode="auto">
                <a:xfrm>
                  <a:off x="252" y="2426"/>
                  <a:ext cx="102" cy="61"/>
                </a:xfrm>
                <a:custGeom>
                  <a:avLst/>
                  <a:gdLst>
                    <a:gd name="T0" fmla="*/ 28 w 102"/>
                    <a:gd name="T1" fmla="*/ 1 h 61"/>
                    <a:gd name="T2" fmla="*/ 28 w 102"/>
                    <a:gd name="T3" fmla="*/ 5 h 61"/>
                    <a:gd name="T4" fmla="*/ 27 w 102"/>
                    <a:gd name="T5" fmla="*/ 11 h 61"/>
                    <a:gd name="T6" fmla="*/ 24 w 102"/>
                    <a:gd name="T7" fmla="*/ 15 h 61"/>
                    <a:gd name="T8" fmla="*/ 20 w 102"/>
                    <a:gd name="T9" fmla="*/ 18 h 61"/>
                    <a:gd name="T10" fmla="*/ 14 w 102"/>
                    <a:gd name="T11" fmla="*/ 21 h 61"/>
                    <a:gd name="T12" fmla="*/ 7 w 102"/>
                    <a:gd name="T13" fmla="*/ 21 h 61"/>
                    <a:gd name="T14" fmla="*/ 0 w 102"/>
                    <a:gd name="T15" fmla="*/ 21 h 61"/>
                    <a:gd name="T16" fmla="*/ 13 w 102"/>
                    <a:gd name="T17" fmla="*/ 56 h 61"/>
                    <a:gd name="T18" fmla="*/ 20 w 102"/>
                    <a:gd name="T19" fmla="*/ 56 h 61"/>
                    <a:gd name="T20" fmla="*/ 26 w 102"/>
                    <a:gd name="T21" fmla="*/ 54 h 61"/>
                    <a:gd name="T22" fmla="*/ 34 w 102"/>
                    <a:gd name="T23" fmla="*/ 50 h 61"/>
                    <a:gd name="T24" fmla="*/ 41 w 102"/>
                    <a:gd name="T25" fmla="*/ 49 h 61"/>
                    <a:gd name="T26" fmla="*/ 49 w 102"/>
                    <a:gd name="T27" fmla="*/ 49 h 61"/>
                    <a:gd name="T28" fmla="*/ 57 w 102"/>
                    <a:gd name="T29" fmla="*/ 51 h 61"/>
                    <a:gd name="T30" fmla="*/ 70 w 102"/>
                    <a:gd name="T31" fmla="*/ 58 h 61"/>
                    <a:gd name="T32" fmla="*/ 82 w 102"/>
                    <a:gd name="T33" fmla="*/ 60 h 61"/>
                    <a:gd name="T34" fmla="*/ 90 w 102"/>
                    <a:gd name="T35" fmla="*/ 60 h 61"/>
                    <a:gd name="T36" fmla="*/ 96 w 102"/>
                    <a:gd name="T37" fmla="*/ 58 h 61"/>
                    <a:gd name="T38" fmla="*/ 99 w 102"/>
                    <a:gd name="T39" fmla="*/ 55 h 61"/>
                    <a:gd name="T40" fmla="*/ 101 w 102"/>
                    <a:gd name="T41" fmla="*/ 51 h 61"/>
                    <a:gd name="T42" fmla="*/ 99 w 102"/>
                    <a:gd name="T43" fmla="*/ 46 h 61"/>
                    <a:gd name="T44" fmla="*/ 99 w 102"/>
                    <a:gd name="T45" fmla="*/ 52 h 61"/>
                    <a:gd name="T46" fmla="*/ 96 w 102"/>
                    <a:gd name="T47" fmla="*/ 55 h 61"/>
                    <a:gd name="T48" fmla="*/ 90 w 102"/>
                    <a:gd name="T49" fmla="*/ 58 h 61"/>
                    <a:gd name="T50" fmla="*/ 81 w 102"/>
                    <a:gd name="T51" fmla="*/ 57 h 61"/>
                    <a:gd name="T52" fmla="*/ 69 w 102"/>
                    <a:gd name="T53" fmla="*/ 53 h 61"/>
                    <a:gd name="T54" fmla="*/ 57 w 102"/>
                    <a:gd name="T55" fmla="*/ 48 h 61"/>
                    <a:gd name="T56" fmla="*/ 51 w 102"/>
                    <a:gd name="T57" fmla="*/ 43 h 61"/>
                    <a:gd name="T58" fmla="*/ 49 w 102"/>
                    <a:gd name="T59" fmla="*/ 38 h 61"/>
                    <a:gd name="T60" fmla="*/ 49 w 102"/>
                    <a:gd name="T61" fmla="*/ 33 h 61"/>
                    <a:gd name="T62" fmla="*/ 50 w 102"/>
                    <a:gd name="T63" fmla="*/ 29 h 61"/>
                    <a:gd name="T64" fmla="*/ 55 w 102"/>
                    <a:gd name="T65" fmla="*/ 26 h 61"/>
                    <a:gd name="T66" fmla="*/ 61 w 102"/>
                    <a:gd name="T67" fmla="*/ 25 h 61"/>
                    <a:gd name="T68" fmla="*/ 69 w 102"/>
                    <a:gd name="T69" fmla="*/ 26 h 61"/>
                    <a:gd name="T70" fmla="*/ 77 w 102"/>
                    <a:gd name="T71" fmla="*/ 35 h 61"/>
                    <a:gd name="T72" fmla="*/ 86 w 102"/>
                    <a:gd name="T73" fmla="*/ 40 h 61"/>
                    <a:gd name="T74" fmla="*/ 77 w 102"/>
                    <a:gd name="T75" fmla="*/ 32 h 61"/>
                    <a:gd name="T76" fmla="*/ 72 w 102"/>
                    <a:gd name="T77" fmla="*/ 23 h 61"/>
                    <a:gd name="T78" fmla="*/ 65 w 102"/>
                    <a:gd name="T79" fmla="*/ 21 h 61"/>
                    <a:gd name="T80" fmla="*/ 57 w 102"/>
                    <a:gd name="T81" fmla="*/ 19 h 61"/>
                    <a:gd name="T82" fmla="*/ 50 w 102"/>
                    <a:gd name="T83" fmla="*/ 15 h 61"/>
                    <a:gd name="T84" fmla="*/ 41 w 102"/>
                    <a:gd name="T85" fmla="*/ 8 h 61"/>
                    <a:gd name="T86" fmla="*/ 33 w 102"/>
                    <a:gd name="T87" fmla="*/ 0 h 61"/>
                    <a:gd name="T88" fmla="*/ 28 w 102"/>
                    <a:gd name="T89"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61">
                      <a:moveTo>
                        <a:pt x="28" y="1"/>
                      </a:moveTo>
                      <a:lnTo>
                        <a:pt x="28" y="5"/>
                      </a:lnTo>
                      <a:lnTo>
                        <a:pt x="27" y="11"/>
                      </a:lnTo>
                      <a:lnTo>
                        <a:pt x="24" y="15"/>
                      </a:lnTo>
                      <a:lnTo>
                        <a:pt x="20" y="18"/>
                      </a:lnTo>
                      <a:lnTo>
                        <a:pt x="14" y="21"/>
                      </a:lnTo>
                      <a:lnTo>
                        <a:pt x="7" y="21"/>
                      </a:lnTo>
                      <a:lnTo>
                        <a:pt x="0" y="21"/>
                      </a:lnTo>
                      <a:lnTo>
                        <a:pt x="13" y="56"/>
                      </a:lnTo>
                      <a:lnTo>
                        <a:pt x="20" y="56"/>
                      </a:lnTo>
                      <a:lnTo>
                        <a:pt x="26" y="54"/>
                      </a:lnTo>
                      <a:lnTo>
                        <a:pt x="34" y="50"/>
                      </a:lnTo>
                      <a:lnTo>
                        <a:pt x="41" y="49"/>
                      </a:lnTo>
                      <a:lnTo>
                        <a:pt x="49" y="49"/>
                      </a:lnTo>
                      <a:lnTo>
                        <a:pt x="57" y="51"/>
                      </a:lnTo>
                      <a:lnTo>
                        <a:pt x="70" y="58"/>
                      </a:lnTo>
                      <a:lnTo>
                        <a:pt x="82" y="60"/>
                      </a:lnTo>
                      <a:lnTo>
                        <a:pt x="90" y="60"/>
                      </a:lnTo>
                      <a:lnTo>
                        <a:pt x="96" y="58"/>
                      </a:lnTo>
                      <a:lnTo>
                        <a:pt x="99" y="55"/>
                      </a:lnTo>
                      <a:lnTo>
                        <a:pt x="101" y="51"/>
                      </a:lnTo>
                      <a:lnTo>
                        <a:pt x="99" y="46"/>
                      </a:lnTo>
                      <a:lnTo>
                        <a:pt x="99" y="52"/>
                      </a:lnTo>
                      <a:lnTo>
                        <a:pt x="96" y="55"/>
                      </a:lnTo>
                      <a:lnTo>
                        <a:pt x="90" y="58"/>
                      </a:lnTo>
                      <a:lnTo>
                        <a:pt x="81" y="57"/>
                      </a:lnTo>
                      <a:lnTo>
                        <a:pt x="69" y="53"/>
                      </a:lnTo>
                      <a:lnTo>
                        <a:pt x="57" y="48"/>
                      </a:lnTo>
                      <a:lnTo>
                        <a:pt x="51" y="43"/>
                      </a:lnTo>
                      <a:lnTo>
                        <a:pt x="49" y="38"/>
                      </a:lnTo>
                      <a:lnTo>
                        <a:pt x="49" y="33"/>
                      </a:lnTo>
                      <a:lnTo>
                        <a:pt x="50" y="29"/>
                      </a:lnTo>
                      <a:lnTo>
                        <a:pt x="55" y="26"/>
                      </a:lnTo>
                      <a:lnTo>
                        <a:pt x="61" y="25"/>
                      </a:lnTo>
                      <a:lnTo>
                        <a:pt x="69" y="26"/>
                      </a:lnTo>
                      <a:lnTo>
                        <a:pt x="77" y="35"/>
                      </a:lnTo>
                      <a:lnTo>
                        <a:pt x="86" y="40"/>
                      </a:lnTo>
                      <a:lnTo>
                        <a:pt x="77" y="32"/>
                      </a:lnTo>
                      <a:lnTo>
                        <a:pt x="72" y="23"/>
                      </a:lnTo>
                      <a:lnTo>
                        <a:pt x="65" y="21"/>
                      </a:lnTo>
                      <a:lnTo>
                        <a:pt x="57" y="19"/>
                      </a:lnTo>
                      <a:lnTo>
                        <a:pt x="50" y="15"/>
                      </a:lnTo>
                      <a:lnTo>
                        <a:pt x="41" y="8"/>
                      </a:lnTo>
                      <a:lnTo>
                        <a:pt x="33" y="0"/>
                      </a:lnTo>
                      <a:lnTo>
                        <a:pt x="28" y="1"/>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74" name="Freeform 137"/>
                <p:cNvSpPr>
                  <a:spLocks noChangeAspect="1"/>
                </p:cNvSpPr>
                <p:nvPr/>
              </p:nvSpPr>
              <p:spPr bwMode="auto">
                <a:xfrm>
                  <a:off x="173" y="2436"/>
                  <a:ext cx="47" cy="69"/>
                </a:xfrm>
                <a:custGeom>
                  <a:avLst/>
                  <a:gdLst>
                    <a:gd name="T0" fmla="*/ 41 w 47"/>
                    <a:gd name="T1" fmla="*/ 0 h 69"/>
                    <a:gd name="T2" fmla="*/ 40 w 47"/>
                    <a:gd name="T3" fmla="*/ 35 h 69"/>
                    <a:gd name="T4" fmla="*/ 46 w 47"/>
                    <a:gd name="T5" fmla="*/ 60 h 69"/>
                    <a:gd name="T6" fmla="*/ 42 w 47"/>
                    <a:gd name="T7" fmla="*/ 58 h 69"/>
                    <a:gd name="T8" fmla="*/ 38 w 47"/>
                    <a:gd name="T9" fmla="*/ 64 h 69"/>
                    <a:gd name="T10" fmla="*/ 31 w 47"/>
                    <a:gd name="T11" fmla="*/ 68 h 69"/>
                    <a:gd name="T12" fmla="*/ 24 w 47"/>
                    <a:gd name="T13" fmla="*/ 67 h 69"/>
                    <a:gd name="T14" fmla="*/ 24 w 47"/>
                    <a:gd name="T15" fmla="*/ 58 h 69"/>
                    <a:gd name="T16" fmla="*/ 22 w 47"/>
                    <a:gd name="T17" fmla="*/ 44 h 69"/>
                    <a:gd name="T18" fmla="*/ 17 w 47"/>
                    <a:gd name="T19" fmla="*/ 55 h 69"/>
                    <a:gd name="T20" fmla="*/ 13 w 47"/>
                    <a:gd name="T21" fmla="*/ 61 h 69"/>
                    <a:gd name="T22" fmla="*/ 6 w 47"/>
                    <a:gd name="T23" fmla="*/ 64 h 69"/>
                    <a:gd name="T24" fmla="*/ 1 w 47"/>
                    <a:gd name="T25" fmla="*/ 64 h 69"/>
                    <a:gd name="T26" fmla="*/ 0 w 47"/>
                    <a:gd name="T27" fmla="*/ 60 h 69"/>
                    <a:gd name="T28" fmla="*/ 2 w 47"/>
                    <a:gd name="T29" fmla="*/ 47 h 69"/>
                    <a:gd name="T30" fmla="*/ 2 w 47"/>
                    <a:gd name="T31" fmla="*/ 39 h 69"/>
                    <a:gd name="T32" fmla="*/ 2 w 47"/>
                    <a:gd name="T33" fmla="*/ 49 h 69"/>
                    <a:gd name="T34" fmla="*/ 2 w 47"/>
                    <a:gd name="T35" fmla="*/ 59 h 69"/>
                    <a:gd name="T36" fmla="*/ 3 w 47"/>
                    <a:gd name="T37" fmla="*/ 61 h 69"/>
                    <a:gd name="T38" fmla="*/ 10 w 47"/>
                    <a:gd name="T39" fmla="*/ 59 h 69"/>
                    <a:gd name="T40" fmla="*/ 15 w 47"/>
                    <a:gd name="T41" fmla="*/ 53 h 69"/>
                    <a:gd name="T42" fmla="*/ 19 w 47"/>
                    <a:gd name="T43" fmla="*/ 47 h 69"/>
                    <a:gd name="T44" fmla="*/ 20 w 47"/>
                    <a:gd name="T45" fmla="*/ 33 h 69"/>
                    <a:gd name="T46" fmla="*/ 18 w 47"/>
                    <a:gd name="T47" fmla="*/ 19 h 69"/>
                    <a:gd name="T48" fmla="*/ 6 w 47"/>
                    <a:gd name="T49" fmla="*/ 28 h 69"/>
                    <a:gd name="T50" fmla="*/ 3 w 47"/>
                    <a:gd name="T51" fmla="*/ 31 h 69"/>
                    <a:gd name="T52" fmla="*/ 5 w 47"/>
                    <a:gd name="T53" fmla="*/ 27 h 69"/>
                    <a:gd name="T54" fmla="*/ 8 w 47"/>
                    <a:gd name="T55" fmla="*/ 22 h 69"/>
                    <a:gd name="T56" fmla="*/ 18 w 47"/>
                    <a:gd name="T57" fmla="*/ 16 h 69"/>
                    <a:gd name="T58" fmla="*/ 22 w 47"/>
                    <a:gd name="T59" fmla="*/ 9 h 69"/>
                    <a:gd name="T60" fmla="*/ 29 w 47"/>
                    <a:gd name="T61" fmla="*/ 5 h 69"/>
                    <a:gd name="T62" fmla="*/ 23 w 47"/>
                    <a:gd name="T63" fmla="*/ 12 h 69"/>
                    <a:gd name="T64" fmla="*/ 21 w 47"/>
                    <a:gd name="T65" fmla="*/ 17 h 69"/>
                    <a:gd name="T66" fmla="*/ 21 w 47"/>
                    <a:gd name="T67" fmla="*/ 23 h 69"/>
                    <a:gd name="T68" fmla="*/ 25 w 47"/>
                    <a:gd name="T69" fmla="*/ 40 h 69"/>
                    <a:gd name="T70" fmla="*/ 26 w 47"/>
                    <a:gd name="T71" fmla="*/ 49 h 69"/>
                    <a:gd name="T72" fmla="*/ 26 w 47"/>
                    <a:gd name="T73" fmla="*/ 62 h 69"/>
                    <a:gd name="T74" fmla="*/ 26 w 47"/>
                    <a:gd name="T75" fmla="*/ 64 h 69"/>
                    <a:gd name="T76" fmla="*/ 31 w 47"/>
                    <a:gd name="T77" fmla="*/ 64 h 69"/>
                    <a:gd name="T78" fmla="*/ 35 w 47"/>
                    <a:gd name="T79" fmla="*/ 60 h 69"/>
                    <a:gd name="T80" fmla="*/ 40 w 47"/>
                    <a:gd name="T81" fmla="*/ 56 h 69"/>
                    <a:gd name="T82" fmla="*/ 40 w 47"/>
                    <a:gd name="T83" fmla="*/ 51 h 69"/>
                    <a:gd name="T84" fmla="*/ 38 w 47"/>
                    <a:gd name="T85" fmla="*/ 35 h 69"/>
                    <a:gd name="T86" fmla="*/ 35 w 47"/>
                    <a:gd name="T87" fmla="*/ 8 h 69"/>
                    <a:gd name="T88" fmla="*/ 36 w 47"/>
                    <a:gd name="T89" fmla="*/ 3 h 69"/>
                    <a:gd name="T90" fmla="*/ 38 w 47"/>
                    <a:gd name="T91" fmla="*/ 1 h 69"/>
                    <a:gd name="T92" fmla="*/ 41 w 4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69">
                      <a:moveTo>
                        <a:pt x="41" y="0"/>
                      </a:moveTo>
                      <a:lnTo>
                        <a:pt x="40" y="35"/>
                      </a:lnTo>
                      <a:lnTo>
                        <a:pt x="46" y="60"/>
                      </a:lnTo>
                      <a:lnTo>
                        <a:pt x="42" y="58"/>
                      </a:lnTo>
                      <a:lnTo>
                        <a:pt x="38" y="64"/>
                      </a:lnTo>
                      <a:lnTo>
                        <a:pt x="31" y="68"/>
                      </a:lnTo>
                      <a:lnTo>
                        <a:pt x="24" y="67"/>
                      </a:lnTo>
                      <a:lnTo>
                        <a:pt x="24" y="58"/>
                      </a:lnTo>
                      <a:lnTo>
                        <a:pt x="22" y="44"/>
                      </a:lnTo>
                      <a:lnTo>
                        <a:pt x="17" y="55"/>
                      </a:lnTo>
                      <a:lnTo>
                        <a:pt x="13" y="61"/>
                      </a:lnTo>
                      <a:lnTo>
                        <a:pt x="6" y="64"/>
                      </a:lnTo>
                      <a:lnTo>
                        <a:pt x="1" y="64"/>
                      </a:lnTo>
                      <a:lnTo>
                        <a:pt x="0" y="60"/>
                      </a:lnTo>
                      <a:lnTo>
                        <a:pt x="2" y="47"/>
                      </a:lnTo>
                      <a:lnTo>
                        <a:pt x="2" y="39"/>
                      </a:lnTo>
                      <a:lnTo>
                        <a:pt x="2" y="49"/>
                      </a:lnTo>
                      <a:lnTo>
                        <a:pt x="2" y="59"/>
                      </a:lnTo>
                      <a:lnTo>
                        <a:pt x="3" y="61"/>
                      </a:lnTo>
                      <a:lnTo>
                        <a:pt x="10" y="59"/>
                      </a:lnTo>
                      <a:lnTo>
                        <a:pt x="15" y="53"/>
                      </a:lnTo>
                      <a:lnTo>
                        <a:pt x="19" y="47"/>
                      </a:lnTo>
                      <a:lnTo>
                        <a:pt x="20" y="33"/>
                      </a:lnTo>
                      <a:lnTo>
                        <a:pt x="18" y="19"/>
                      </a:lnTo>
                      <a:lnTo>
                        <a:pt x="6" y="28"/>
                      </a:lnTo>
                      <a:lnTo>
                        <a:pt x="3" y="31"/>
                      </a:lnTo>
                      <a:lnTo>
                        <a:pt x="5" y="27"/>
                      </a:lnTo>
                      <a:lnTo>
                        <a:pt x="8" y="22"/>
                      </a:lnTo>
                      <a:lnTo>
                        <a:pt x="18" y="16"/>
                      </a:lnTo>
                      <a:lnTo>
                        <a:pt x="22" y="9"/>
                      </a:lnTo>
                      <a:lnTo>
                        <a:pt x="29" y="5"/>
                      </a:lnTo>
                      <a:lnTo>
                        <a:pt x="23" y="12"/>
                      </a:lnTo>
                      <a:lnTo>
                        <a:pt x="21" y="17"/>
                      </a:lnTo>
                      <a:lnTo>
                        <a:pt x="21" y="23"/>
                      </a:lnTo>
                      <a:lnTo>
                        <a:pt x="25" y="40"/>
                      </a:lnTo>
                      <a:lnTo>
                        <a:pt x="26" y="49"/>
                      </a:lnTo>
                      <a:lnTo>
                        <a:pt x="26" y="62"/>
                      </a:lnTo>
                      <a:lnTo>
                        <a:pt x="26" y="64"/>
                      </a:lnTo>
                      <a:lnTo>
                        <a:pt x="31" y="64"/>
                      </a:lnTo>
                      <a:lnTo>
                        <a:pt x="35" y="60"/>
                      </a:lnTo>
                      <a:lnTo>
                        <a:pt x="40" y="56"/>
                      </a:lnTo>
                      <a:lnTo>
                        <a:pt x="40" y="51"/>
                      </a:lnTo>
                      <a:lnTo>
                        <a:pt x="38" y="35"/>
                      </a:lnTo>
                      <a:lnTo>
                        <a:pt x="35" y="8"/>
                      </a:lnTo>
                      <a:lnTo>
                        <a:pt x="36" y="3"/>
                      </a:lnTo>
                      <a:lnTo>
                        <a:pt x="38" y="1"/>
                      </a:lnTo>
                      <a:lnTo>
                        <a:pt x="41"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75" name="Freeform 138"/>
                <p:cNvSpPr>
                  <a:spLocks noChangeAspect="1"/>
                </p:cNvSpPr>
                <p:nvPr/>
              </p:nvSpPr>
              <p:spPr bwMode="auto">
                <a:xfrm>
                  <a:off x="412" y="2476"/>
                  <a:ext cx="374" cy="32"/>
                </a:xfrm>
                <a:custGeom>
                  <a:avLst/>
                  <a:gdLst>
                    <a:gd name="T0" fmla="*/ 0 w 374"/>
                    <a:gd name="T1" fmla="*/ 26 h 32"/>
                    <a:gd name="T2" fmla="*/ 2 w 374"/>
                    <a:gd name="T3" fmla="*/ 19 h 32"/>
                    <a:gd name="T4" fmla="*/ 5 w 374"/>
                    <a:gd name="T5" fmla="*/ 16 h 32"/>
                    <a:gd name="T6" fmla="*/ 20 w 374"/>
                    <a:gd name="T7" fmla="*/ 12 h 32"/>
                    <a:gd name="T8" fmla="*/ 49 w 374"/>
                    <a:gd name="T9" fmla="*/ 10 h 32"/>
                    <a:gd name="T10" fmla="*/ 111 w 374"/>
                    <a:gd name="T11" fmla="*/ 13 h 32"/>
                    <a:gd name="T12" fmla="*/ 175 w 374"/>
                    <a:gd name="T13" fmla="*/ 19 h 32"/>
                    <a:gd name="T14" fmla="*/ 264 w 374"/>
                    <a:gd name="T15" fmla="*/ 26 h 32"/>
                    <a:gd name="T16" fmla="*/ 308 w 374"/>
                    <a:gd name="T17" fmla="*/ 28 h 32"/>
                    <a:gd name="T18" fmla="*/ 369 w 374"/>
                    <a:gd name="T19" fmla="*/ 0 h 32"/>
                    <a:gd name="T20" fmla="*/ 373 w 374"/>
                    <a:gd name="T21" fmla="*/ 0 h 32"/>
                    <a:gd name="T22" fmla="*/ 307 w 374"/>
                    <a:gd name="T23" fmla="*/ 31 h 32"/>
                    <a:gd name="T24" fmla="*/ 0 w 374"/>
                    <a:gd name="T2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32">
                      <a:moveTo>
                        <a:pt x="0" y="26"/>
                      </a:moveTo>
                      <a:lnTo>
                        <a:pt x="2" y="19"/>
                      </a:lnTo>
                      <a:lnTo>
                        <a:pt x="5" y="16"/>
                      </a:lnTo>
                      <a:lnTo>
                        <a:pt x="20" y="12"/>
                      </a:lnTo>
                      <a:lnTo>
                        <a:pt x="49" y="10"/>
                      </a:lnTo>
                      <a:lnTo>
                        <a:pt x="111" y="13"/>
                      </a:lnTo>
                      <a:lnTo>
                        <a:pt x="175" y="19"/>
                      </a:lnTo>
                      <a:lnTo>
                        <a:pt x="264" y="26"/>
                      </a:lnTo>
                      <a:lnTo>
                        <a:pt x="308" y="28"/>
                      </a:lnTo>
                      <a:lnTo>
                        <a:pt x="369" y="0"/>
                      </a:lnTo>
                      <a:lnTo>
                        <a:pt x="373" y="0"/>
                      </a:lnTo>
                      <a:lnTo>
                        <a:pt x="307" y="31"/>
                      </a:lnTo>
                      <a:lnTo>
                        <a:pt x="0" y="2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76" name="Freeform 139"/>
                <p:cNvSpPr>
                  <a:spLocks noChangeAspect="1"/>
                </p:cNvSpPr>
                <p:nvPr/>
              </p:nvSpPr>
              <p:spPr bwMode="auto">
                <a:xfrm>
                  <a:off x="425" y="2444"/>
                  <a:ext cx="327" cy="46"/>
                </a:xfrm>
                <a:custGeom>
                  <a:avLst/>
                  <a:gdLst>
                    <a:gd name="T0" fmla="*/ 0 w 327"/>
                    <a:gd name="T1" fmla="*/ 45 h 46"/>
                    <a:gd name="T2" fmla="*/ 18 w 327"/>
                    <a:gd name="T3" fmla="*/ 42 h 46"/>
                    <a:gd name="T4" fmla="*/ 59 w 327"/>
                    <a:gd name="T5" fmla="*/ 36 h 46"/>
                    <a:gd name="T6" fmla="*/ 114 w 327"/>
                    <a:gd name="T7" fmla="*/ 33 h 46"/>
                    <a:gd name="T8" fmla="*/ 185 w 327"/>
                    <a:gd name="T9" fmla="*/ 31 h 46"/>
                    <a:gd name="T10" fmla="*/ 232 w 327"/>
                    <a:gd name="T11" fmla="*/ 27 h 46"/>
                    <a:gd name="T12" fmla="*/ 261 w 327"/>
                    <a:gd name="T13" fmla="*/ 21 h 46"/>
                    <a:gd name="T14" fmla="*/ 291 w 327"/>
                    <a:gd name="T15" fmla="*/ 15 h 46"/>
                    <a:gd name="T16" fmla="*/ 307 w 327"/>
                    <a:gd name="T17" fmla="*/ 7 h 46"/>
                    <a:gd name="T18" fmla="*/ 317 w 327"/>
                    <a:gd name="T19" fmla="*/ 0 h 46"/>
                    <a:gd name="T20" fmla="*/ 326 w 327"/>
                    <a:gd name="T21" fmla="*/ 21 h 46"/>
                    <a:gd name="T22" fmla="*/ 306 w 327"/>
                    <a:gd name="T23" fmla="*/ 26 h 46"/>
                    <a:gd name="T24" fmla="*/ 273 w 327"/>
                    <a:gd name="T25" fmla="*/ 30 h 46"/>
                    <a:gd name="T26" fmla="*/ 226 w 327"/>
                    <a:gd name="T27" fmla="*/ 32 h 46"/>
                    <a:gd name="T28" fmla="*/ 163 w 327"/>
                    <a:gd name="T29" fmla="*/ 34 h 46"/>
                    <a:gd name="T30" fmla="*/ 102 w 327"/>
                    <a:gd name="T31" fmla="*/ 37 h 46"/>
                    <a:gd name="T32" fmla="*/ 61 w 327"/>
                    <a:gd name="T33" fmla="*/ 38 h 46"/>
                    <a:gd name="T34" fmla="*/ 27 w 327"/>
                    <a:gd name="T35" fmla="*/ 42 h 46"/>
                    <a:gd name="T36" fmla="*/ 0 w 327"/>
                    <a:gd name="T3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7" h="46">
                      <a:moveTo>
                        <a:pt x="0" y="45"/>
                      </a:moveTo>
                      <a:lnTo>
                        <a:pt x="18" y="42"/>
                      </a:lnTo>
                      <a:lnTo>
                        <a:pt x="59" y="36"/>
                      </a:lnTo>
                      <a:lnTo>
                        <a:pt x="114" y="33"/>
                      </a:lnTo>
                      <a:lnTo>
                        <a:pt x="185" y="31"/>
                      </a:lnTo>
                      <a:lnTo>
                        <a:pt x="232" y="27"/>
                      </a:lnTo>
                      <a:lnTo>
                        <a:pt x="261" y="21"/>
                      </a:lnTo>
                      <a:lnTo>
                        <a:pt x="291" y="15"/>
                      </a:lnTo>
                      <a:lnTo>
                        <a:pt x="307" y="7"/>
                      </a:lnTo>
                      <a:lnTo>
                        <a:pt x="317" y="0"/>
                      </a:lnTo>
                      <a:lnTo>
                        <a:pt x="326" y="21"/>
                      </a:lnTo>
                      <a:lnTo>
                        <a:pt x="306" y="26"/>
                      </a:lnTo>
                      <a:lnTo>
                        <a:pt x="273" y="30"/>
                      </a:lnTo>
                      <a:lnTo>
                        <a:pt x="226" y="32"/>
                      </a:lnTo>
                      <a:lnTo>
                        <a:pt x="163" y="34"/>
                      </a:lnTo>
                      <a:lnTo>
                        <a:pt x="102" y="37"/>
                      </a:lnTo>
                      <a:lnTo>
                        <a:pt x="61" y="38"/>
                      </a:lnTo>
                      <a:lnTo>
                        <a:pt x="27" y="42"/>
                      </a:lnTo>
                      <a:lnTo>
                        <a:pt x="0" y="4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77" name="Freeform 140"/>
                <p:cNvSpPr>
                  <a:spLocks noChangeAspect="1"/>
                </p:cNvSpPr>
                <p:nvPr/>
              </p:nvSpPr>
              <p:spPr bwMode="auto">
                <a:xfrm>
                  <a:off x="145" y="2487"/>
                  <a:ext cx="269" cy="17"/>
                </a:xfrm>
                <a:custGeom>
                  <a:avLst/>
                  <a:gdLst>
                    <a:gd name="T0" fmla="*/ 0 w 269"/>
                    <a:gd name="T1" fmla="*/ 13 h 17"/>
                    <a:gd name="T2" fmla="*/ 268 w 269"/>
                    <a:gd name="T3" fmla="*/ 16 h 17"/>
                    <a:gd name="T4" fmla="*/ 255 w 269"/>
                    <a:gd name="T5" fmla="*/ 9 h 17"/>
                    <a:gd name="T6" fmla="*/ 237 w 269"/>
                    <a:gd name="T7" fmla="*/ 3 h 17"/>
                    <a:gd name="T8" fmla="*/ 221 w 269"/>
                    <a:gd name="T9" fmla="*/ 0 h 17"/>
                    <a:gd name="T10" fmla="*/ 204 w 269"/>
                    <a:gd name="T11" fmla="*/ 0 h 17"/>
                    <a:gd name="T12" fmla="*/ 183 w 269"/>
                    <a:gd name="T13" fmla="*/ 1 h 17"/>
                    <a:gd name="T14" fmla="*/ 149 w 269"/>
                    <a:gd name="T15" fmla="*/ 7 h 17"/>
                    <a:gd name="T16" fmla="*/ 114 w 269"/>
                    <a:gd name="T17" fmla="*/ 11 h 17"/>
                    <a:gd name="T18" fmla="*/ 87 w 269"/>
                    <a:gd name="T19" fmla="*/ 12 h 17"/>
                    <a:gd name="T20" fmla="*/ 0 w 269"/>
                    <a:gd name="T21"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17">
                      <a:moveTo>
                        <a:pt x="0" y="13"/>
                      </a:moveTo>
                      <a:lnTo>
                        <a:pt x="268" y="16"/>
                      </a:lnTo>
                      <a:lnTo>
                        <a:pt x="255" y="9"/>
                      </a:lnTo>
                      <a:lnTo>
                        <a:pt x="237" y="3"/>
                      </a:lnTo>
                      <a:lnTo>
                        <a:pt x="221" y="0"/>
                      </a:lnTo>
                      <a:lnTo>
                        <a:pt x="204" y="0"/>
                      </a:lnTo>
                      <a:lnTo>
                        <a:pt x="183" y="1"/>
                      </a:lnTo>
                      <a:lnTo>
                        <a:pt x="149" y="7"/>
                      </a:lnTo>
                      <a:lnTo>
                        <a:pt x="114" y="11"/>
                      </a:lnTo>
                      <a:lnTo>
                        <a:pt x="87" y="12"/>
                      </a:lnTo>
                      <a:lnTo>
                        <a:pt x="0"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78" name="Freeform 141"/>
                <p:cNvSpPr>
                  <a:spLocks noChangeAspect="1"/>
                </p:cNvSpPr>
                <p:nvPr/>
              </p:nvSpPr>
              <p:spPr bwMode="auto">
                <a:xfrm>
                  <a:off x="329" y="2451"/>
                  <a:ext cx="154" cy="19"/>
                </a:xfrm>
                <a:custGeom>
                  <a:avLst/>
                  <a:gdLst>
                    <a:gd name="T0" fmla="*/ 2 w 154"/>
                    <a:gd name="T1" fmla="*/ 11 h 19"/>
                    <a:gd name="T2" fmla="*/ 27 w 154"/>
                    <a:gd name="T3" fmla="*/ 7 h 19"/>
                    <a:gd name="T4" fmla="*/ 51 w 154"/>
                    <a:gd name="T5" fmla="*/ 5 h 19"/>
                    <a:gd name="T6" fmla="*/ 71 w 154"/>
                    <a:gd name="T7" fmla="*/ 5 h 19"/>
                    <a:gd name="T8" fmla="*/ 105 w 154"/>
                    <a:gd name="T9" fmla="*/ 7 h 19"/>
                    <a:gd name="T10" fmla="*/ 126 w 154"/>
                    <a:gd name="T11" fmla="*/ 10 h 19"/>
                    <a:gd name="T12" fmla="*/ 144 w 154"/>
                    <a:gd name="T13" fmla="*/ 18 h 19"/>
                    <a:gd name="T14" fmla="*/ 153 w 154"/>
                    <a:gd name="T15" fmla="*/ 16 h 19"/>
                    <a:gd name="T16" fmla="*/ 137 w 154"/>
                    <a:gd name="T17" fmla="*/ 8 h 19"/>
                    <a:gd name="T18" fmla="*/ 110 w 154"/>
                    <a:gd name="T19" fmla="*/ 2 h 19"/>
                    <a:gd name="T20" fmla="*/ 81 w 154"/>
                    <a:gd name="T21" fmla="*/ 0 h 19"/>
                    <a:gd name="T22" fmla="*/ 50 w 154"/>
                    <a:gd name="T23" fmla="*/ 1 h 19"/>
                    <a:gd name="T24" fmla="*/ 26 w 154"/>
                    <a:gd name="T25" fmla="*/ 3 h 19"/>
                    <a:gd name="T26" fmla="*/ 0 w 154"/>
                    <a:gd name="T27" fmla="*/ 8 h 19"/>
                    <a:gd name="T28" fmla="*/ 2 w 154"/>
                    <a:gd name="T2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9">
                      <a:moveTo>
                        <a:pt x="2" y="11"/>
                      </a:moveTo>
                      <a:lnTo>
                        <a:pt x="27" y="7"/>
                      </a:lnTo>
                      <a:lnTo>
                        <a:pt x="51" y="5"/>
                      </a:lnTo>
                      <a:lnTo>
                        <a:pt x="71" y="5"/>
                      </a:lnTo>
                      <a:lnTo>
                        <a:pt x="105" y="7"/>
                      </a:lnTo>
                      <a:lnTo>
                        <a:pt x="126" y="10"/>
                      </a:lnTo>
                      <a:lnTo>
                        <a:pt x="144" y="18"/>
                      </a:lnTo>
                      <a:lnTo>
                        <a:pt x="153" y="16"/>
                      </a:lnTo>
                      <a:lnTo>
                        <a:pt x="137" y="8"/>
                      </a:lnTo>
                      <a:lnTo>
                        <a:pt x="110" y="2"/>
                      </a:lnTo>
                      <a:lnTo>
                        <a:pt x="81" y="0"/>
                      </a:lnTo>
                      <a:lnTo>
                        <a:pt x="50" y="1"/>
                      </a:lnTo>
                      <a:lnTo>
                        <a:pt x="26" y="3"/>
                      </a:lnTo>
                      <a:lnTo>
                        <a:pt x="0" y="8"/>
                      </a:lnTo>
                      <a:lnTo>
                        <a:pt x="2" y="11"/>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79" name="Line 142"/>
                <p:cNvSpPr>
                  <a:spLocks noChangeAspect="1" noChangeShapeType="1"/>
                </p:cNvSpPr>
                <p:nvPr/>
              </p:nvSpPr>
              <p:spPr bwMode="auto">
                <a:xfrm>
                  <a:off x="137" y="2428"/>
                  <a:ext cx="6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280" name="Line 143"/>
                <p:cNvSpPr>
                  <a:spLocks noChangeAspect="1" noChangeShapeType="1"/>
                </p:cNvSpPr>
                <p:nvPr/>
              </p:nvSpPr>
              <p:spPr bwMode="auto">
                <a:xfrm>
                  <a:off x="317" y="2428"/>
                  <a:ext cx="25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281" name="Line 144"/>
                <p:cNvSpPr>
                  <a:spLocks noChangeAspect="1" noChangeShapeType="1"/>
                </p:cNvSpPr>
                <p:nvPr/>
              </p:nvSpPr>
              <p:spPr bwMode="auto">
                <a:xfrm>
                  <a:off x="1035" y="2428"/>
                  <a:ext cx="394" cy="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grpSp>
          <p:sp>
            <p:nvSpPr>
              <p:cNvPr id="155" name="Rectangle 145"/>
              <p:cNvSpPr>
                <a:spLocks noChangeAspect="1" noChangeArrowheads="1"/>
              </p:cNvSpPr>
              <p:nvPr/>
            </p:nvSpPr>
            <p:spPr bwMode="auto">
              <a:xfrm>
                <a:off x="151" y="2728"/>
                <a:ext cx="1188"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pt-BR" altLang="pt-BR">
                    <a:latin typeface="Arial" charset="0"/>
                  </a:rPr>
                  <a:t>Fraquezas</a:t>
                </a:r>
                <a:br>
                  <a:rPr lang="pt-BR" altLang="pt-BR">
                    <a:latin typeface="Arial" charset="0"/>
                  </a:rPr>
                </a:br>
                <a:r>
                  <a:rPr lang="pt-BR" altLang="pt-BR">
                    <a:latin typeface="Arial" charset="0"/>
                  </a:rPr>
                  <a:t>Organizacionais </a:t>
                </a:r>
              </a:p>
              <a:p>
                <a:pPr eaLnBrk="0" hangingPunct="0"/>
                <a:r>
                  <a:rPr lang="pt-BR" altLang="pt-BR">
                    <a:latin typeface="Arial" charset="0"/>
                  </a:rPr>
                  <a:t>Latentes</a:t>
                </a:r>
              </a:p>
            </p:txBody>
          </p:sp>
          <p:grpSp>
            <p:nvGrpSpPr>
              <p:cNvPr id="156" name="Group 146"/>
              <p:cNvGrpSpPr>
                <a:grpSpLocks/>
              </p:cNvGrpSpPr>
              <p:nvPr/>
            </p:nvGrpSpPr>
            <p:grpSpPr bwMode="auto">
              <a:xfrm>
                <a:off x="919" y="1648"/>
                <a:ext cx="1040" cy="1211"/>
                <a:chOff x="1092" y="1499"/>
                <a:chExt cx="1040" cy="1211"/>
              </a:xfrm>
            </p:grpSpPr>
            <p:grpSp>
              <p:nvGrpSpPr>
                <p:cNvPr id="157" name="Group 147"/>
                <p:cNvGrpSpPr>
                  <a:grpSpLocks noChangeAspect="1"/>
                </p:cNvGrpSpPr>
                <p:nvPr/>
              </p:nvGrpSpPr>
              <p:grpSpPr bwMode="auto">
                <a:xfrm>
                  <a:off x="1092" y="1499"/>
                  <a:ext cx="877" cy="1211"/>
                  <a:chOff x="885" y="1432"/>
                  <a:chExt cx="930" cy="1286"/>
                </a:xfrm>
              </p:grpSpPr>
              <p:sp>
                <p:nvSpPr>
                  <p:cNvPr id="159" name="Freeform 148"/>
                  <p:cNvSpPr>
                    <a:spLocks noChangeAspect="1"/>
                  </p:cNvSpPr>
                  <p:nvPr/>
                </p:nvSpPr>
                <p:spPr bwMode="auto">
                  <a:xfrm>
                    <a:off x="885" y="1432"/>
                    <a:ext cx="826" cy="1181"/>
                  </a:xfrm>
                  <a:custGeom>
                    <a:avLst/>
                    <a:gdLst>
                      <a:gd name="T0" fmla="*/ 0 w 826"/>
                      <a:gd name="T1" fmla="*/ 123 h 1181"/>
                      <a:gd name="T2" fmla="*/ 749 w 826"/>
                      <a:gd name="T3" fmla="*/ 4 h 1181"/>
                      <a:gd name="T4" fmla="*/ 771 w 826"/>
                      <a:gd name="T5" fmla="*/ 0 h 1181"/>
                      <a:gd name="T6" fmla="*/ 788 w 826"/>
                      <a:gd name="T7" fmla="*/ 0 h 1181"/>
                      <a:gd name="T8" fmla="*/ 804 w 826"/>
                      <a:gd name="T9" fmla="*/ 4 h 1181"/>
                      <a:gd name="T10" fmla="*/ 813 w 826"/>
                      <a:gd name="T11" fmla="*/ 10 h 1181"/>
                      <a:gd name="T12" fmla="*/ 819 w 826"/>
                      <a:gd name="T13" fmla="*/ 14 h 1181"/>
                      <a:gd name="T14" fmla="*/ 823 w 826"/>
                      <a:gd name="T15" fmla="*/ 25 h 1181"/>
                      <a:gd name="T16" fmla="*/ 825 w 826"/>
                      <a:gd name="T17" fmla="*/ 34 h 1181"/>
                      <a:gd name="T18" fmla="*/ 825 w 826"/>
                      <a:gd name="T19" fmla="*/ 47 h 1181"/>
                      <a:gd name="T20" fmla="*/ 825 w 826"/>
                      <a:gd name="T21" fmla="*/ 95 h 1181"/>
                      <a:gd name="T22" fmla="*/ 825 w 826"/>
                      <a:gd name="T23" fmla="*/ 1026 h 1181"/>
                      <a:gd name="T24" fmla="*/ 0 w 826"/>
                      <a:gd name="T25" fmla="*/ 1180 h 1181"/>
                      <a:gd name="T26" fmla="*/ 0 w 826"/>
                      <a:gd name="T27" fmla="*/ 123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6" h="1181">
                        <a:moveTo>
                          <a:pt x="0" y="123"/>
                        </a:moveTo>
                        <a:lnTo>
                          <a:pt x="749" y="4"/>
                        </a:lnTo>
                        <a:lnTo>
                          <a:pt x="771" y="0"/>
                        </a:lnTo>
                        <a:lnTo>
                          <a:pt x="788" y="0"/>
                        </a:lnTo>
                        <a:lnTo>
                          <a:pt x="804" y="4"/>
                        </a:lnTo>
                        <a:lnTo>
                          <a:pt x="813" y="10"/>
                        </a:lnTo>
                        <a:lnTo>
                          <a:pt x="819" y="14"/>
                        </a:lnTo>
                        <a:lnTo>
                          <a:pt x="823" y="25"/>
                        </a:lnTo>
                        <a:lnTo>
                          <a:pt x="825" y="34"/>
                        </a:lnTo>
                        <a:lnTo>
                          <a:pt x="825" y="47"/>
                        </a:lnTo>
                        <a:lnTo>
                          <a:pt x="825" y="95"/>
                        </a:lnTo>
                        <a:lnTo>
                          <a:pt x="825" y="1026"/>
                        </a:lnTo>
                        <a:lnTo>
                          <a:pt x="0" y="1180"/>
                        </a:lnTo>
                        <a:lnTo>
                          <a:pt x="0" y="123"/>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60" name="Freeform 149"/>
                  <p:cNvSpPr>
                    <a:spLocks noChangeAspect="1"/>
                  </p:cNvSpPr>
                  <p:nvPr/>
                </p:nvSpPr>
                <p:spPr bwMode="auto">
                  <a:xfrm>
                    <a:off x="1064" y="1499"/>
                    <a:ext cx="751" cy="1219"/>
                  </a:xfrm>
                  <a:custGeom>
                    <a:avLst/>
                    <a:gdLst>
                      <a:gd name="T0" fmla="*/ 0 w 751"/>
                      <a:gd name="T1" fmla="*/ 160 h 1219"/>
                      <a:gd name="T2" fmla="*/ 0 w 751"/>
                      <a:gd name="T3" fmla="*/ 1218 h 1219"/>
                      <a:gd name="T4" fmla="*/ 700 w 751"/>
                      <a:gd name="T5" fmla="*/ 1023 h 1219"/>
                      <a:gd name="T6" fmla="*/ 713 w 751"/>
                      <a:gd name="T7" fmla="*/ 1020 h 1219"/>
                      <a:gd name="T8" fmla="*/ 733 w 751"/>
                      <a:gd name="T9" fmla="*/ 1013 h 1219"/>
                      <a:gd name="T10" fmla="*/ 743 w 751"/>
                      <a:gd name="T11" fmla="*/ 1007 h 1219"/>
                      <a:gd name="T12" fmla="*/ 747 w 751"/>
                      <a:gd name="T13" fmla="*/ 999 h 1219"/>
                      <a:gd name="T14" fmla="*/ 749 w 751"/>
                      <a:gd name="T15" fmla="*/ 987 h 1219"/>
                      <a:gd name="T16" fmla="*/ 749 w 751"/>
                      <a:gd name="T17" fmla="*/ 978 h 1219"/>
                      <a:gd name="T18" fmla="*/ 749 w 751"/>
                      <a:gd name="T19" fmla="*/ 965 h 1219"/>
                      <a:gd name="T20" fmla="*/ 749 w 751"/>
                      <a:gd name="T21" fmla="*/ 946 h 1219"/>
                      <a:gd name="T22" fmla="*/ 749 w 751"/>
                      <a:gd name="T23" fmla="*/ 48 h 1219"/>
                      <a:gd name="T24" fmla="*/ 750 w 751"/>
                      <a:gd name="T25" fmla="*/ 31 h 1219"/>
                      <a:gd name="T26" fmla="*/ 746 w 751"/>
                      <a:gd name="T27" fmla="*/ 18 h 1219"/>
                      <a:gd name="T28" fmla="*/ 741 w 751"/>
                      <a:gd name="T29" fmla="*/ 10 h 1219"/>
                      <a:gd name="T30" fmla="*/ 733 w 751"/>
                      <a:gd name="T31" fmla="*/ 4 h 1219"/>
                      <a:gd name="T32" fmla="*/ 724 w 751"/>
                      <a:gd name="T33" fmla="*/ 0 h 1219"/>
                      <a:gd name="T34" fmla="*/ 712 w 751"/>
                      <a:gd name="T35" fmla="*/ 0 h 1219"/>
                      <a:gd name="T36" fmla="*/ 700 w 751"/>
                      <a:gd name="T37" fmla="*/ 1 h 1219"/>
                      <a:gd name="T38" fmla="*/ 689 w 751"/>
                      <a:gd name="T39" fmla="*/ 3 h 1219"/>
                      <a:gd name="T40" fmla="*/ 675 w 751"/>
                      <a:gd name="T41" fmla="*/ 6 h 1219"/>
                      <a:gd name="T42" fmla="*/ 0 w 751"/>
                      <a:gd name="T43" fmla="*/ 16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1" h="1219">
                        <a:moveTo>
                          <a:pt x="0" y="160"/>
                        </a:moveTo>
                        <a:lnTo>
                          <a:pt x="0" y="1218"/>
                        </a:lnTo>
                        <a:lnTo>
                          <a:pt x="700" y="1023"/>
                        </a:lnTo>
                        <a:lnTo>
                          <a:pt x="713" y="1020"/>
                        </a:lnTo>
                        <a:lnTo>
                          <a:pt x="733" y="1013"/>
                        </a:lnTo>
                        <a:lnTo>
                          <a:pt x="743" y="1007"/>
                        </a:lnTo>
                        <a:lnTo>
                          <a:pt x="747" y="999"/>
                        </a:lnTo>
                        <a:lnTo>
                          <a:pt x="749" y="987"/>
                        </a:lnTo>
                        <a:lnTo>
                          <a:pt x="749" y="978"/>
                        </a:lnTo>
                        <a:lnTo>
                          <a:pt x="749" y="965"/>
                        </a:lnTo>
                        <a:lnTo>
                          <a:pt x="749" y="946"/>
                        </a:lnTo>
                        <a:lnTo>
                          <a:pt x="749" y="48"/>
                        </a:lnTo>
                        <a:lnTo>
                          <a:pt x="750" y="31"/>
                        </a:lnTo>
                        <a:lnTo>
                          <a:pt x="746" y="18"/>
                        </a:lnTo>
                        <a:lnTo>
                          <a:pt x="741" y="10"/>
                        </a:lnTo>
                        <a:lnTo>
                          <a:pt x="733" y="4"/>
                        </a:lnTo>
                        <a:lnTo>
                          <a:pt x="724" y="0"/>
                        </a:lnTo>
                        <a:lnTo>
                          <a:pt x="712" y="0"/>
                        </a:lnTo>
                        <a:lnTo>
                          <a:pt x="700" y="1"/>
                        </a:lnTo>
                        <a:lnTo>
                          <a:pt x="689" y="3"/>
                        </a:lnTo>
                        <a:lnTo>
                          <a:pt x="675" y="6"/>
                        </a:lnTo>
                        <a:lnTo>
                          <a:pt x="0" y="160"/>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grpSp>
                <p:nvGrpSpPr>
                  <p:cNvPr id="161" name="Group 150"/>
                  <p:cNvGrpSpPr>
                    <a:grpSpLocks noChangeAspect="1"/>
                  </p:cNvGrpSpPr>
                  <p:nvPr/>
                </p:nvGrpSpPr>
                <p:grpSpPr bwMode="auto">
                  <a:xfrm>
                    <a:off x="949" y="1551"/>
                    <a:ext cx="134" cy="117"/>
                    <a:chOff x="949" y="1551"/>
                    <a:chExt cx="134" cy="117"/>
                  </a:xfrm>
                </p:grpSpPr>
                <p:sp>
                  <p:nvSpPr>
                    <p:cNvPr id="165" name="Freeform 151"/>
                    <p:cNvSpPr>
                      <a:spLocks noChangeAspect="1"/>
                    </p:cNvSpPr>
                    <p:nvPr/>
                  </p:nvSpPr>
                  <p:spPr bwMode="auto">
                    <a:xfrm>
                      <a:off x="951" y="1558"/>
                      <a:ext cx="132" cy="110"/>
                    </a:xfrm>
                    <a:custGeom>
                      <a:avLst/>
                      <a:gdLst>
                        <a:gd name="T0" fmla="*/ 0 w 132"/>
                        <a:gd name="T1" fmla="*/ 55 h 110"/>
                        <a:gd name="T2" fmla="*/ 7 w 132"/>
                        <a:gd name="T3" fmla="*/ 47 h 110"/>
                        <a:gd name="T4" fmla="*/ 15 w 132"/>
                        <a:gd name="T5" fmla="*/ 40 h 110"/>
                        <a:gd name="T6" fmla="*/ 26 w 132"/>
                        <a:gd name="T7" fmla="*/ 30 h 110"/>
                        <a:gd name="T8" fmla="*/ 40 w 132"/>
                        <a:gd name="T9" fmla="*/ 21 h 110"/>
                        <a:gd name="T10" fmla="*/ 51 w 132"/>
                        <a:gd name="T11" fmla="*/ 15 h 110"/>
                        <a:gd name="T12" fmla="*/ 63 w 132"/>
                        <a:gd name="T13" fmla="*/ 9 h 110"/>
                        <a:gd name="T14" fmla="*/ 73 w 132"/>
                        <a:gd name="T15" fmla="*/ 6 h 110"/>
                        <a:gd name="T16" fmla="*/ 83 w 132"/>
                        <a:gd name="T17" fmla="*/ 2 h 110"/>
                        <a:gd name="T18" fmla="*/ 94 w 132"/>
                        <a:gd name="T19" fmla="*/ 0 h 110"/>
                        <a:gd name="T20" fmla="*/ 100 w 132"/>
                        <a:gd name="T21" fmla="*/ 1 h 110"/>
                        <a:gd name="T22" fmla="*/ 109 w 132"/>
                        <a:gd name="T23" fmla="*/ 3 h 110"/>
                        <a:gd name="T24" fmla="*/ 115 w 132"/>
                        <a:gd name="T25" fmla="*/ 6 h 110"/>
                        <a:gd name="T26" fmla="*/ 120 w 132"/>
                        <a:gd name="T27" fmla="*/ 9 h 110"/>
                        <a:gd name="T28" fmla="*/ 124 w 132"/>
                        <a:gd name="T29" fmla="*/ 13 h 110"/>
                        <a:gd name="T30" fmla="*/ 129 w 132"/>
                        <a:gd name="T31" fmla="*/ 21 h 110"/>
                        <a:gd name="T32" fmla="*/ 130 w 132"/>
                        <a:gd name="T33" fmla="*/ 29 h 110"/>
                        <a:gd name="T34" fmla="*/ 131 w 132"/>
                        <a:gd name="T35" fmla="*/ 36 h 110"/>
                        <a:gd name="T36" fmla="*/ 130 w 132"/>
                        <a:gd name="T37" fmla="*/ 44 h 110"/>
                        <a:gd name="T38" fmla="*/ 128 w 132"/>
                        <a:gd name="T39" fmla="*/ 52 h 110"/>
                        <a:gd name="T40" fmla="*/ 124 w 132"/>
                        <a:gd name="T41" fmla="*/ 61 h 110"/>
                        <a:gd name="T42" fmla="*/ 118 w 132"/>
                        <a:gd name="T43" fmla="*/ 69 h 110"/>
                        <a:gd name="T44" fmla="*/ 112 w 132"/>
                        <a:gd name="T45" fmla="*/ 78 h 110"/>
                        <a:gd name="T46" fmla="*/ 104 w 132"/>
                        <a:gd name="T47" fmla="*/ 90 h 110"/>
                        <a:gd name="T48" fmla="*/ 95 w 132"/>
                        <a:gd name="T49" fmla="*/ 102 h 110"/>
                        <a:gd name="T50" fmla="*/ 87 w 132"/>
                        <a:gd name="T51" fmla="*/ 109 h 110"/>
                        <a:gd name="T52" fmla="*/ 0 w 13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10">
                          <a:moveTo>
                            <a:pt x="0" y="55"/>
                          </a:moveTo>
                          <a:lnTo>
                            <a:pt x="7" y="47"/>
                          </a:lnTo>
                          <a:lnTo>
                            <a:pt x="15" y="40"/>
                          </a:lnTo>
                          <a:lnTo>
                            <a:pt x="26" y="30"/>
                          </a:lnTo>
                          <a:lnTo>
                            <a:pt x="40" y="21"/>
                          </a:lnTo>
                          <a:lnTo>
                            <a:pt x="51" y="15"/>
                          </a:lnTo>
                          <a:lnTo>
                            <a:pt x="63" y="9"/>
                          </a:lnTo>
                          <a:lnTo>
                            <a:pt x="73" y="6"/>
                          </a:lnTo>
                          <a:lnTo>
                            <a:pt x="83" y="2"/>
                          </a:lnTo>
                          <a:lnTo>
                            <a:pt x="94" y="0"/>
                          </a:lnTo>
                          <a:lnTo>
                            <a:pt x="100" y="1"/>
                          </a:lnTo>
                          <a:lnTo>
                            <a:pt x="109" y="3"/>
                          </a:lnTo>
                          <a:lnTo>
                            <a:pt x="115" y="6"/>
                          </a:lnTo>
                          <a:lnTo>
                            <a:pt x="120" y="9"/>
                          </a:lnTo>
                          <a:lnTo>
                            <a:pt x="124" y="13"/>
                          </a:lnTo>
                          <a:lnTo>
                            <a:pt x="129" y="21"/>
                          </a:lnTo>
                          <a:lnTo>
                            <a:pt x="130" y="29"/>
                          </a:lnTo>
                          <a:lnTo>
                            <a:pt x="131" y="36"/>
                          </a:lnTo>
                          <a:lnTo>
                            <a:pt x="130" y="44"/>
                          </a:lnTo>
                          <a:lnTo>
                            <a:pt x="128" y="52"/>
                          </a:lnTo>
                          <a:lnTo>
                            <a:pt x="124" y="61"/>
                          </a:lnTo>
                          <a:lnTo>
                            <a:pt x="118" y="69"/>
                          </a:lnTo>
                          <a:lnTo>
                            <a:pt x="112" y="78"/>
                          </a:lnTo>
                          <a:lnTo>
                            <a:pt x="104" y="90"/>
                          </a:lnTo>
                          <a:lnTo>
                            <a:pt x="95" y="102"/>
                          </a:lnTo>
                          <a:lnTo>
                            <a:pt x="87" y="109"/>
                          </a:lnTo>
                          <a:lnTo>
                            <a:pt x="0" y="55"/>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66" name="Freeform 152"/>
                    <p:cNvSpPr>
                      <a:spLocks noChangeAspect="1"/>
                    </p:cNvSpPr>
                    <p:nvPr/>
                  </p:nvSpPr>
                  <p:spPr bwMode="auto">
                    <a:xfrm>
                      <a:off x="949" y="1551"/>
                      <a:ext cx="133" cy="110"/>
                    </a:xfrm>
                    <a:custGeom>
                      <a:avLst/>
                      <a:gdLst>
                        <a:gd name="T0" fmla="*/ 0 w 133"/>
                        <a:gd name="T1" fmla="*/ 55 h 110"/>
                        <a:gd name="T2" fmla="*/ 7 w 133"/>
                        <a:gd name="T3" fmla="*/ 47 h 110"/>
                        <a:gd name="T4" fmla="*/ 15 w 133"/>
                        <a:gd name="T5" fmla="*/ 39 h 110"/>
                        <a:gd name="T6" fmla="*/ 26 w 133"/>
                        <a:gd name="T7" fmla="*/ 30 h 110"/>
                        <a:gd name="T8" fmla="*/ 40 w 133"/>
                        <a:gd name="T9" fmla="*/ 21 h 110"/>
                        <a:gd name="T10" fmla="*/ 52 w 133"/>
                        <a:gd name="T11" fmla="*/ 13 h 110"/>
                        <a:gd name="T12" fmla="*/ 63 w 133"/>
                        <a:gd name="T13" fmla="*/ 9 h 110"/>
                        <a:gd name="T14" fmla="*/ 73 w 133"/>
                        <a:gd name="T15" fmla="*/ 3 h 110"/>
                        <a:gd name="T16" fmla="*/ 82 w 133"/>
                        <a:gd name="T17" fmla="*/ 1 h 110"/>
                        <a:gd name="T18" fmla="*/ 92 w 133"/>
                        <a:gd name="T19" fmla="*/ 0 h 110"/>
                        <a:gd name="T20" fmla="*/ 101 w 133"/>
                        <a:gd name="T21" fmla="*/ 0 h 110"/>
                        <a:gd name="T22" fmla="*/ 109 w 133"/>
                        <a:gd name="T23" fmla="*/ 1 h 110"/>
                        <a:gd name="T24" fmla="*/ 115 w 133"/>
                        <a:gd name="T25" fmla="*/ 6 h 110"/>
                        <a:gd name="T26" fmla="*/ 120 w 133"/>
                        <a:gd name="T27" fmla="*/ 9 h 110"/>
                        <a:gd name="T28" fmla="*/ 124 w 133"/>
                        <a:gd name="T29" fmla="*/ 12 h 110"/>
                        <a:gd name="T30" fmla="*/ 129 w 133"/>
                        <a:gd name="T31" fmla="*/ 21 h 110"/>
                        <a:gd name="T32" fmla="*/ 131 w 133"/>
                        <a:gd name="T33" fmla="*/ 28 h 110"/>
                        <a:gd name="T34" fmla="*/ 132 w 133"/>
                        <a:gd name="T35" fmla="*/ 35 h 110"/>
                        <a:gd name="T36" fmla="*/ 130 w 133"/>
                        <a:gd name="T37" fmla="*/ 43 h 110"/>
                        <a:gd name="T38" fmla="*/ 128 w 133"/>
                        <a:gd name="T39" fmla="*/ 53 h 110"/>
                        <a:gd name="T40" fmla="*/ 124 w 133"/>
                        <a:gd name="T41" fmla="*/ 60 h 110"/>
                        <a:gd name="T42" fmla="*/ 118 w 133"/>
                        <a:gd name="T43" fmla="*/ 68 h 110"/>
                        <a:gd name="T44" fmla="*/ 112 w 133"/>
                        <a:gd name="T45" fmla="*/ 78 h 110"/>
                        <a:gd name="T46" fmla="*/ 103 w 133"/>
                        <a:gd name="T47" fmla="*/ 89 h 110"/>
                        <a:gd name="T48" fmla="*/ 95 w 133"/>
                        <a:gd name="T49" fmla="*/ 102 h 110"/>
                        <a:gd name="T50" fmla="*/ 87 w 133"/>
                        <a:gd name="T51" fmla="*/ 109 h 110"/>
                        <a:gd name="T52" fmla="*/ 0 w 133"/>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10">
                          <a:moveTo>
                            <a:pt x="0" y="55"/>
                          </a:moveTo>
                          <a:lnTo>
                            <a:pt x="7" y="47"/>
                          </a:lnTo>
                          <a:lnTo>
                            <a:pt x="15" y="39"/>
                          </a:lnTo>
                          <a:lnTo>
                            <a:pt x="26" y="30"/>
                          </a:lnTo>
                          <a:lnTo>
                            <a:pt x="40" y="21"/>
                          </a:lnTo>
                          <a:lnTo>
                            <a:pt x="52" y="13"/>
                          </a:lnTo>
                          <a:lnTo>
                            <a:pt x="63" y="9"/>
                          </a:lnTo>
                          <a:lnTo>
                            <a:pt x="73" y="3"/>
                          </a:lnTo>
                          <a:lnTo>
                            <a:pt x="82" y="1"/>
                          </a:lnTo>
                          <a:lnTo>
                            <a:pt x="92" y="0"/>
                          </a:lnTo>
                          <a:lnTo>
                            <a:pt x="101" y="0"/>
                          </a:lnTo>
                          <a:lnTo>
                            <a:pt x="109" y="1"/>
                          </a:lnTo>
                          <a:lnTo>
                            <a:pt x="115" y="6"/>
                          </a:lnTo>
                          <a:lnTo>
                            <a:pt x="120" y="9"/>
                          </a:lnTo>
                          <a:lnTo>
                            <a:pt x="124" y="12"/>
                          </a:lnTo>
                          <a:lnTo>
                            <a:pt x="129" y="21"/>
                          </a:lnTo>
                          <a:lnTo>
                            <a:pt x="131" y="28"/>
                          </a:lnTo>
                          <a:lnTo>
                            <a:pt x="132" y="35"/>
                          </a:lnTo>
                          <a:lnTo>
                            <a:pt x="130" y="43"/>
                          </a:lnTo>
                          <a:lnTo>
                            <a:pt x="128" y="53"/>
                          </a:lnTo>
                          <a:lnTo>
                            <a:pt x="124" y="60"/>
                          </a:lnTo>
                          <a:lnTo>
                            <a:pt x="118" y="68"/>
                          </a:lnTo>
                          <a:lnTo>
                            <a:pt x="112" y="78"/>
                          </a:lnTo>
                          <a:lnTo>
                            <a:pt x="103" y="89"/>
                          </a:lnTo>
                          <a:lnTo>
                            <a:pt x="95" y="102"/>
                          </a:lnTo>
                          <a:lnTo>
                            <a:pt x="87" y="109"/>
                          </a:lnTo>
                          <a:lnTo>
                            <a:pt x="0" y="55"/>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grpSp>
              <p:sp>
                <p:nvSpPr>
                  <p:cNvPr id="162" name="Freeform 153"/>
                  <p:cNvSpPr>
                    <a:spLocks noChangeAspect="1"/>
                  </p:cNvSpPr>
                  <p:nvPr/>
                </p:nvSpPr>
                <p:spPr bwMode="auto">
                  <a:xfrm>
                    <a:off x="886" y="1557"/>
                    <a:ext cx="180" cy="1159"/>
                  </a:xfrm>
                  <a:custGeom>
                    <a:avLst/>
                    <a:gdLst>
                      <a:gd name="T0" fmla="*/ 0 w 180"/>
                      <a:gd name="T1" fmla="*/ 0 h 1159"/>
                      <a:gd name="T2" fmla="*/ 0 w 180"/>
                      <a:gd name="T3" fmla="*/ 1056 h 1159"/>
                      <a:gd name="T4" fmla="*/ 179 w 180"/>
                      <a:gd name="T5" fmla="*/ 1158 h 1159"/>
                      <a:gd name="T6" fmla="*/ 179 w 180"/>
                      <a:gd name="T7" fmla="*/ 102 h 1159"/>
                      <a:gd name="T8" fmla="*/ 0 w 180"/>
                      <a:gd name="T9" fmla="*/ 0 h 1159"/>
                    </a:gdLst>
                    <a:ahLst/>
                    <a:cxnLst>
                      <a:cxn ang="0">
                        <a:pos x="T0" y="T1"/>
                      </a:cxn>
                      <a:cxn ang="0">
                        <a:pos x="T2" y="T3"/>
                      </a:cxn>
                      <a:cxn ang="0">
                        <a:pos x="T4" y="T5"/>
                      </a:cxn>
                      <a:cxn ang="0">
                        <a:pos x="T6" y="T7"/>
                      </a:cxn>
                      <a:cxn ang="0">
                        <a:pos x="T8" y="T9"/>
                      </a:cxn>
                    </a:cxnLst>
                    <a:rect l="0" t="0" r="r" b="b"/>
                    <a:pathLst>
                      <a:path w="180" h="1159">
                        <a:moveTo>
                          <a:pt x="0" y="0"/>
                        </a:moveTo>
                        <a:lnTo>
                          <a:pt x="0" y="1056"/>
                        </a:lnTo>
                        <a:lnTo>
                          <a:pt x="179" y="1158"/>
                        </a:lnTo>
                        <a:lnTo>
                          <a:pt x="179" y="102"/>
                        </a:lnTo>
                        <a:lnTo>
                          <a:pt x="0" y="0"/>
                        </a:lnTo>
                      </a:path>
                    </a:pathLst>
                  </a:custGeom>
                  <a:solidFill>
                    <a:srgbClr val="919191"/>
                  </a:solidFill>
                  <a:ln w="12700" cap="rnd" cmpd="sng">
                    <a:solidFill>
                      <a:srgbClr val="000000"/>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63" name="Oval 154"/>
                  <p:cNvSpPr>
                    <a:spLocks noChangeAspect="1" noChangeArrowheads="1"/>
                  </p:cNvSpPr>
                  <p:nvPr/>
                </p:nvSpPr>
                <p:spPr bwMode="auto">
                  <a:xfrm>
                    <a:off x="943" y="1733"/>
                    <a:ext cx="29" cy="31"/>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64" name="Oval 155"/>
                  <p:cNvSpPr>
                    <a:spLocks noChangeAspect="1" noChangeArrowheads="1"/>
                  </p:cNvSpPr>
                  <p:nvPr/>
                </p:nvSpPr>
                <p:spPr bwMode="auto">
                  <a:xfrm>
                    <a:off x="945" y="2443"/>
                    <a:ext cx="29" cy="30"/>
                  </a:xfrm>
                  <a:prstGeom prst="ellipse">
                    <a:avLst/>
                  </a:prstGeom>
                  <a:solidFill>
                    <a:srgbClr val="C0C0C0"/>
                  </a:solidFill>
                  <a:ln w="12700">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grpSp>
            <p:sp>
              <p:nvSpPr>
                <p:cNvPr id="158" name="Text Box 156"/>
                <p:cNvSpPr txBox="1">
                  <a:spLocks noChangeAspect="1" noChangeArrowheads="1"/>
                </p:cNvSpPr>
                <p:nvPr/>
              </p:nvSpPr>
              <p:spPr bwMode="auto">
                <a:xfrm rot="-768106">
                  <a:off x="1153" y="1718"/>
                  <a:ext cx="979" cy="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pt-BR" altLang="pt-BR" sz="1400">
                      <a:latin typeface="Arial" charset="0"/>
                    </a:rPr>
                    <a:t>      </a:t>
                  </a:r>
                  <a:r>
                    <a:rPr lang="pt-BR" altLang="pt-BR" sz="1400">
                      <a:solidFill>
                        <a:schemeClr val="tx2"/>
                      </a:solidFill>
                      <a:latin typeface="Arial" charset="0"/>
                    </a:rPr>
                    <a:t>Missão</a:t>
                  </a:r>
                </a:p>
                <a:p>
                  <a:r>
                    <a:rPr lang="pt-BR" altLang="pt-BR" sz="1400">
                      <a:solidFill>
                        <a:schemeClr val="tx2"/>
                      </a:solidFill>
                      <a:latin typeface="Arial" charset="0"/>
                    </a:rPr>
                    <a:t>     Objetivos</a:t>
                  </a:r>
                </a:p>
                <a:p>
                  <a:r>
                    <a:rPr lang="pt-BR" altLang="pt-BR" sz="1400">
                      <a:solidFill>
                        <a:schemeClr val="tx2"/>
                      </a:solidFill>
                      <a:latin typeface="Arial" charset="0"/>
                    </a:rPr>
                    <a:t>    Politicas</a:t>
                  </a:r>
                </a:p>
                <a:p>
                  <a:r>
                    <a:rPr lang="pt-BR" altLang="pt-BR" sz="1400">
                      <a:solidFill>
                        <a:schemeClr val="tx2"/>
                      </a:solidFill>
                      <a:latin typeface="Arial" charset="0"/>
                    </a:rPr>
                    <a:t>   Processos</a:t>
                  </a:r>
                </a:p>
                <a:p>
                  <a:r>
                    <a:rPr lang="pt-BR" altLang="pt-BR" sz="1400">
                      <a:solidFill>
                        <a:schemeClr val="tx2"/>
                      </a:solidFill>
                      <a:latin typeface="Arial" charset="0"/>
                    </a:rPr>
                    <a:t>  Programas</a:t>
                  </a:r>
                </a:p>
              </p:txBody>
            </p:sp>
          </p:grpSp>
        </p:grpSp>
        <p:sp>
          <p:nvSpPr>
            <p:cNvPr id="15" name="Arc 157"/>
            <p:cNvSpPr>
              <a:spLocks noChangeAspect="1"/>
            </p:cNvSpPr>
            <p:nvPr/>
          </p:nvSpPr>
          <p:spPr bwMode="auto">
            <a:xfrm>
              <a:off x="5870575" y="2327275"/>
              <a:ext cx="765175" cy="942975"/>
            </a:xfrm>
            <a:custGeom>
              <a:avLst/>
              <a:gdLst>
                <a:gd name="G0" fmla="+- 128 0 0"/>
                <a:gd name="G1" fmla="+- 21600 0 0"/>
                <a:gd name="G2" fmla="+- 21600 0 0"/>
                <a:gd name="T0" fmla="*/ 0 w 21611"/>
                <a:gd name="T1" fmla="*/ 0 h 21600"/>
                <a:gd name="T2" fmla="*/ 21611 w 21611"/>
                <a:gd name="T3" fmla="*/ 19359 h 21600"/>
                <a:gd name="T4" fmla="*/ 128 w 21611"/>
                <a:gd name="T5" fmla="*/ 21600 h 21600"/>
              </a:gdLst>
              <a:ahLst/>
              <a:cxnLst>
                <a:cxn ang="0">
                  <a:pos x="T0" y="T1"/>
                </a:cxn>
                <a:cxn ang="0">
                  <a:pos x="T2" y="T3"/>
                </a:cxn>
                <a:cxn ang="0">
                  <a:pos x="T4" y="T5"/>
                </a:cxn>
              </a:cxnLst>
              <a:rect l="0" t="0" r="r" b="b"/>
              <a:pathLst>
                <a:path w="21611" h="21600" fill="none" extrusionOk="0">
                  <a:moveTo>
                    <a:pt x="0" y="0"/>
                  </a:moveTo>
                  <a:cubicBezTo>
                    <a:pt x="42" y="0"/>
                    <a:pt x="85" y="-1"/>
                    <a:pt x="128" y="0"/>
                  </a:cubicBezTo>
                  <a:cubicBezTo>
                    <a:pt x="11189" y="0"/>
                    <a:pt x="20463" y="8356"/>
                    <a:pt x="21611" y="19358"/>
                  </a:cubicBezTo>
                </a:path>
                <a:path w="21611" h="21600" stroke="0" extrusionOk="0">
                  <a:moveTo>
                    <a:pt x="0" y="0"/>
                  </a:moveTo>
                  <a:cubicBezTo>
                    <a:pt x="42" y="0"/>
                    <a:pt x="85" y="-1"/>
                    <a:pt x="128" y="0"/>
                  </a:cubicBezTo>
                  <a:cubicBezTo>
                    <a:pt x="11189" y="0"/>
                    <a:pt x="20463" y="8356"/>
                    <a:pt x="21611" y="19358"/>
                  </a:cubicBezTo>
                  <a:lnTo>
                    <a:pt x="128" y="21600"/>
                  </a:lnTo>
                  <a:close/>
                </a:path>
              </a:pathLst>
            </a:custGeom>
            <a:noFill/>
            <a:ln w="28575" cap="rnd">
              <a:solidFill>
                <a:schemeClr val="tx1"/>
              </a:solidFill>
              <a:round/>
              <a:headEnd type="none" w="sm" len="sm"/>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pt-BR" altLang="pt-BR" sz="2800">
                <a:latin typeface="Arial" charset="0"/>
              </a:endParaRPr>
            </a:p>
          </p:txBody>
        </p:sp>
        <p:sp>
          <p:nvSpPr>
            <p:cNvPr id="16" name="Arc 158"/>
            <p:cNvSpPr>
              <a:spLocks noChangeAspect="1"/>
            </p:cNvSpPr>
            <p:nvPr/>
          </p:nvSpPr>
          <p:spPr bwMode="auto">
            <a:xfrm>
              <a:off x="5565775" y="2022475"/>
              <a:ext cx="1474788" cy="1054100"/>
            </a:xfrm>
            <a:custGeom>
              <a:avLst/>
              <a:gdLst>
                <a:gd name="G0" fmla="+- 21 0 0"/>
                <a:gd name="G1" fmla="+- 21600 0 0"/>
                <a:gd name="G2" fmla="+- 21600 0 0"/>
                <a:gd name="T0" fmla="*/ 0 w 21343"/>
                <a:gd name="T1" fmla="*/ 0 h 21600"/>
                <a:gd name="T2" fmla="*/ 21343 w 21343"/>
                <a:gd name="T3" fmla="*/ 18145 h 21600"/>
                <a:gd name="T4" fmla="*/ 21 w 21343"/>
                <a:gd name="T5" fmla="*/ 21600 h 21600"/>
              </a:gdLst>
              <a:ahLst/>
              <a:cxnLst>
                <a:cxn ang="0">
                  <a:pos x="T0" y="T1"/>
                </a:cxn>
                <a:cxn ang="0">
                  <a:pos x="T2" y="T3"/>
                </a:cxn>
                <a:cxn ang="0">
                  <a:pos x="T4" y="T5"/>
                </a:cxn>
              </a:cxnLst>
              <a:rect l="0" t="0" r="r" b="b"/>
              <a:pathLst>
                <a:path w="21343" h="21600" fill="none" extrusionOk="0">
                  <a:moveTo>
                    <a:pt x="0" y="0"/>
                  </a:moveTo>
                  <a:cubicBezTo>
                    <a:pt x="7" y="0"/>
                    <a:pt x="14" y="-1"/>
                    <a:pt x="21" y="0"/>
                  </a:cubicBezTo>
                  <a:cubicBezTo>
                    <a:pt x="10616" y="0"/>
                    <a:pt x="19648" y="7685"/>
                    <a:pt x="21342" y="18145"/>
                  </a:cubicBezTo>
                </a:path>
                <a:path w="21343" h="21600" stroke="0" extrusionOk="0">
                  <a:moveTo>
                    <a:pt x="0" y="0"/>
                  </a:moveTo>
                  <a:cubicBezTo>
                    <a:pt x="7" y="0"/>
                    <a:pt x="14" y="-1"/>
                    <a:pt x="21" y="0"/>
                  </a:cubicBezTo>
                  <a:cubicBezTo>
                    <a:pt x="10616" y="0"/>
                    <a:pt x="19648" y="7685"/>
                    <a:pt x="21342" y="18145"/>
                  </a:cubicBezTo>
                  <a:lnTo>
                    <a:pt x="21" y="21600"/>
                  </a:lnTo>
                  <a:close/>
                </a:path>
              </a:pathLst>
            </a:custGeom>
            <a:noFill/>
            <a:ln w="28575" cap="rnd">
              <a:solidFill>
                <a:schemeClr val="tx1"/>
              </a:solidFill>
              <a:round/>
              <a:headEnd type="none" w="sm" len="sm"/>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7" name="Arc 159"/>
            <p:cNvSpPr>
              <a:spLocks noChangeAspect="1"/>
            </p:cNvSpPr>
            <p:nvPr/>
          </p:nvSpPr>
          <p:spPr bwMode="auto">
            <a:xfrm rot="2443502" flipV="1">
              <a:off x="2451100" y="4513263"/>
              <a:ext cx="1454150" cy="914400"/>
            </a:xfrm>
            <a:custGeom>
              <a:avLst/>
              <a:gdLst>
                <a:gd name="G0" fmla="+- 0 0 0"/>
                <a:gd name="G1" fmla="+- 21600 0 0"/>
                <a:gd name="G2" fmla="+- 21600 0 0"/>
                <a:gd name="T0" fmla="*/ 0 w 19745"/>
                <a:gd name="T1" fmla="*/ 0 h 21600"/>
                <a:gd name="T2" fmla="*/ 19745 w 19745"/>
                <a:gd name="T3" fmla="*/ 12843 h 21600"/>
                <a:gd name="T4" fmla="*/ 0 w 19745"/>
                <a:gd name="T5" fmla="*/ 21600 h 21600"/>
              </a:gdLst>
              <a:ahLst/>
              <a:cxnLst>
                <a:cxn ang="0">
                  <a:pos x="T0" y="T1"/>
                </a:cxn>
                <a:cxn ang="0">
                  <a:pos x="T2" y="T3"/>
                </a:cxn>
                <a:cxn ang="0">
                  <a:pos x="T4" y="T5"/>
                </a:cxn>
              </a:cxnLst>
              <a:rect l="0" t="0" r="r" b="b"/>
              <a:pathLst>
                <a:path w="19745" h="21600" fill="none" extrusionOk="0">
                  <a:moveTo>
                    <a:pt x="-1" y="0"/>
                  </a:moveTo>
                  <a:cubicBezTo>
                    <a:pt x="8542" y="0"/>
                    <a:pt x="16282" y="5034"/>
                    <a:pt x="19745" y="12842"/>
                  </a:cubicBezTo>
                </a:path>
                <a:path w="19745" h="21600" stroke="0" extrusionOk="0">
                  <a:moveTo>
                    <a:pt x="-1" y="0"/>
                  </a:moveTo>
                  <a:cubicBezTo>
                    <a:pt x="8542" y="0"/>
                    <a:pt x="16282" y="5034"/>
                    <a:pt x="19745" y="12842"/>
                  </a:cubicBezTo>
                  <a:lnTo>
                    <a:pt x="0" y="21600"/>
                  </a:lnTo>
                  <a:close/>
                </a:path>
              </a:pathLst>
            </a:custGeom>
            <a:noFill/>
            <a:ln w="28575">
              <a:solidFill>
                <a:schemeClr val="tx1"/>
              </a:solidFill>
              <a:round/>
              <a:headEnd/>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8" name="Arc 160"/>
            <p:cNvSpPr>
              <a:spLocks noChangeAspect="1"/>
            </p:cNvSpPr>
            <p:nvPr/>
          </p:nvSpPr>
          <p:spPr bwMode="auto">
            <a:xfrm rot="19156498">
              <a:off x="2365375" y="2098675"/>
              <a:ext cx="1454150" cy="914400"/>
            </a:xfrm>
            <a:custGeom>
              <a:avLst/>
              <a:gdLst>
                <a:gd name="G0" fmla="+- 0 0 0"/>
                <a:gd name="G1" fmla="+- 21600 0 0"/>
                <a:gd name="G2" fmla="+- 21600 0 0"/>
                <a:gd name="T0" fmla="*/ 0 w 19745"/>
                <a:gd name="T1" fmla="*/ 0 h 21600"/>
                <a:gd name="T2" fmla="*/ 19745 w 19745"/>
                <a:gd name="T3" fmla="*/ 12843 h 21600"/>
                <a:gd name="T4" fmla="*/ 0 w 19745"/>
                <a:gd name="T5" fmla="*/ 21600 h 21600"/>
              </a:gdLst>
              <a:ahLst/>
              <a:cxnLst>
                <a:cxn ang="0">
                  <a:pos x="T0" y="T1"/>
                </a:cxn>
                <a:cxn ang="0">
                  <a:pos x="T2" y="T3"/>
                </a:cxn>
                <a:cxn ang="0">
                  <a:pos x="T4" y="T5"/>
                </a:cxn>
              </a:cxnLst>
              <a:rect l="0" t="0" r="r" b="b"/>
              <a:pathLst>
                <a:path w="19745" h="21600" fill="none" extrusionOk="0">
                  <a:moveTo>
                    <a:pt x="-1" y="0"/>
                  </a:moveTo>
                  <a:cubicBezTo>
                    <a:pt x="8542" y="0"/>
                    <a:pt x="16282" y="5034"/>
                    <a:pt x="19745" y="12842"/>
                  </a:cubicBezTo>
                </a:path>
                <a:path w="19745" h="21600" stroke="0" extrusionOk="0">
                  <a:moveTo>
                    <a:pt x="-1" y="0"/>
                  </a:moveTo>
                  <a:cubicBezTo>
                    <a:pt x="8542" y="0"/>
                    <a:pt x="16282" y="5034"/>
                    <a:pt x="19745" y="12842"/>
                  </a:cubicBezTo>
                  <a:lnTo>
                    <a:pt x="0" y="21600"/>
                  </a:lnTo>
                  <a:close/>
                </a:path>
              </a:pathLst>
            </a:custGeom>
            <a:noFill/>
            <a:ln w="28575">
              <a:solidFill>
                <a:schemeClr val="tx1"/>
              </a:solidFill>
              <a:round/>
              <a:headEnd/>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grpSp>
          <p:nvGrpSpPr>
            <p:cNvPr id="19" name="Group 161"/>
            <p:cNvGrpSpPr>
              <a:grpSpLocks/>
            </p:cNvGrpSpPr>
            <p:nvPr/>
          </p:nvGrpSpPr>
          <p:grpSpPr bwMode="auto">
            <a:xfrm>
              <a:off x="5337175" y="3241675"/>
              <a:ext cx="1443038" cy="1271588"/>
              <a:chOff x="3461" y="1791"/>
              <a:chExt cx="909" cy="801"/>
            </a:xfrm>
          </p:grpSpPr>
          <p:grpSp>
            <p:nvGrpSpPr>
              <p:cNvPr id="142" name="Group 162"/>
              <p:cNvGrpSpPr>
                <a:grpSpLocks noChangeAspect="1"/>
              </p:cNvGrpSpPr>
              <p:nvPr/>
            </p:nvGrpSpPr>
            <p:grpSpPr bwMode="auto">
              <a:xfrm>
                <a:off x="3962" y="1791"/>
                <a:ext cx="210" cy="701"/>
                <a:chOff x="2977" y="995"/>
                <a:chExt cx="105" cy="350"/>
              </a:xfrm>
            </p:grpSpPr>
            <p:sp>
              <p:nvSpPr>
                <p:cNvPr id="151" name="AutoShape 163"/>
                <p:cNvSpPr>
                  <a:spLocks noChangeAspect="1" noChangeArrowheads="1"/>
                </p:cNvSpPr>
                <p:nvPr/>
              </p:nvSpPr>
              <p:spPr bwMode="auto">
                <a:xfrm>
                  <a:off x="2977" y="1210"/>
                  <a:ext cx="105" cy="135"/>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52" name="AutoShape 164"/>
                <p:cNvSpPr>
                  <a:spLocks noChangeAspect="1" noChangeArrowheads="1"/>
                </p:cNvSpPr>
                <p:nvPr/>
              </p:nvSpPr>
              <p:spPr bwMode="auto">
                <a:xfrm>
                  <a:off x="2977" y="1104"/>
                  <a:ext cx="105" cy="135"/>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53" name="AutoShape 165"/>
                <p:cNvSpPr>
                  <a:spLocks noChangeAspect="1" noChangeArrowheads="1"/>
                </p:cNvSpPr>
                <p:nvPr/>
              </p:nvSpPr>
              <p:spPr bwMode="auto">
                <a:xfrm>
                  <a:off x="2977" y="995"/>
                  <a:ext cx="105" cy="135"/>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grpSp>
          <p:grpSp>
            <p:nvGrpSpPr>
              <p:cNvPr id="143" name="Group 166"/>
              <p:cNvGrpSpPr>
                <a:grpSpLocks noChangeAspect="1"/>
              </p:cNvGrpSpPr>
              <p:nvPr/>
            </p:nvGrpSpPr>
            <p:grpSpPr bwMode="auto">
              <a:xfrm>
                <a:off x="3907" y="1847"/>
                <a:ext cx="213" cy="703"/>
                <a:chOff x="2950" y="1023"/>
                <a:chExt cx="106" cy="351"/>
              </a:xfrm>
            </p:grpSpPr>
            <p:sp>
              <p:nvSpPr>
                <p:cNvPr id="149" name="AutoShape 167"/>
                <p:cNvSpPr>
                  <a:spLocks noChangeAspect="1" noChangeArrowheads="1"/>
                </p:cNvSpPr>
                <p:nvPr/>
              </p:nvSpPr>
              <p:spPr bwMode="auto">
                <a:xfrm>
                  <a:off x="2950" y="1023"/>
                  <a:ext cx="105" cy="135"/>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50" name="AutoShape 168"/>
                <p:cNvSpPr>
                  <a:spLocks noChangeAspect="1" noChangeArrowheads="1"/>
                </p:cNvSpPr>
                <p:nvPr/>
              </p:nvSpPr>
              <p:spPr bwMode="auto">
                <a:xfrm>
                  <a:off x="2951" y="1239"/>
                  <a:ext cx="105" cy="135"/>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grpSp>
          <p:sp>
            <p:nvSpPr>
              <p:cNvPr id="144" name="Line 169"/>
              <p:cNvSpPr>
                <a:spLocks noChangeAspect="1" noChangeShapeType="1"/>
              </p:cNvSpPr>
              <p:nvPr/>
            </p:nvSpPr>
            <p:spPr bwMode="auto">
              <a:xfrm flipH="1">
                <a:off x="3461" y="2202"/>
                <a:ext cx="909" cy="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grpSp>
            <p:nvGrpSpPr>
              <p:cNvPr id="145" name="Group 170"/>
              <p:cNvGrpSpPr>
                <a:grpSpLocks noChangeAspect="1"/>
              </p:cNvGrpSpPr>
              <p:nvPr/>
            </p:nvGrpSpPr>
            <p:grpSpPr bwMode="auto">
              <a:xfrm>
                <a:off x="3861" y="1891"/>
                <a:ext cx="211" cy="701"/>
                <a:chOff x="1969" y="1068"/>
                <a:chExt cx="105" cy="350"/>
              </a:xfrm>
            </p:grpSpPr>
            <p:sp>
              <p:nvSpPr>
                <p:cNvPr id="146" name="AutoShape 171"/>
                <p:cNvSpPr>
                  <a:spLocks noChangeAspect="1" noChangeArrowheads="1"/>
                </p:cNvSpPr>
                <p:nvPr/>
              </p:nvSpPr>
              <p:spPr bwMode="auto">
                <a:xfrm>
                  <a:off x="1969" y="1283"/>
                  <a:ext cx="105" cy="135"/>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47" name="AutoShape 172"/>
                <p:cNvSpPr>
                  <a:spLocks noChangeAspect="1" noChangeArrowheads="1"/>
                </p:cNvSpPr>
                <p:nvPr/>
              </p:nvSpPr>
              <p:spPr bwMode="auto">
                <a:xfrm>
                  <a:off x="1969" y="1177"/>
                  <a:ext cx="105" cy="135"/>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48" name="AutoShape 173"/>
                <p:cNvSpPr>
                  <a:spLocks noChangeAspect="1" noChangeArrowheads="1"/>
                </p:cNvSpPr>
                <p:nvPr/>
              </p:nvSpPr>
              <p:spPr bwMode="auto">
                <a:xfrm>
                  <a:off x="1969" y="1068"/>
                  <a:ext cx="105" cy="135"/>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grpSp>
        </p:grpSp>
        <p:grpSp>
          <p:nvGrpSpPr>
            <p:cNvPr id="20" name="Group 174"/>
            <p:cNvGrpSpPr>
              <a:grpSpLocks/>
            </p:cNvGrpSpPr>
            <p:nvPr/>
          </p:nvGrpSpPr>
          <p:grpSpPr bwMode="auto">
            <a:xfrm>
              <a:off x="3889375" y="1412875"/>
              <a:ext cx="3048000" cy="1276350"/>
              <a:chOff x="2560" y="575"/>
              <a:chExt cx="1920" cy="804"/>
            </a:xfrm>
          </p:grpSpPr>
          <p:sp>
            <p:nvSpPr>
              <p:cNvPr id="103" name="Rectangle 175"/>
              <p:cNvSpPr>
                <a:spLocks noChangeAspect="1" noChangeArrowheads="1"/>
              </p:cNvSpPr>
              <p:nvPr/>
            </p:nvSpPr>
            <p:spPr bwMode="auto">
              <a:xfrm>
                <a:off x="3372" y="575"/>
                <a:ext cx="1108"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pt-BR" altLang="pt-BR">
                    <a:latin typeface="Arial" charset="0"/>
                  </a:rPr>
                  <a:t>Vulnerabilidade</a:t>
                </a:r>
              </a:p>
              <a:p>
                <a:pPr eaLnBrk="0" hangingPunct="0"/>
                <a:r>
                  <a:rPr lang="pt-BR" altLang="pt-BR">
                    <a:latin typeface="Arial" charset="0"/>
                  </a:rPr>
                  <a:t> das Barreiras</a:t>
                </a:r>
              </a:p>
            </p:txBody>
          </p:sp>
          <p:grpSp>
            <p:nvGrpSpPr>
              <p:cNvPr id="104" name="Group 176"/>
              <p:cNvGrpSpPr>
                <a:grpSpLocks noChangeAspect="1"/>
              </p:cNvGrpSpPr>
              <p:nvPr/>
            </p:nvGrpSpPr>
            <p:grpSpPr bwMode="auto">
              <a:xfrm>
                <a:off x="2560" y="623"/>
                <a:ext cx="856" cy="756"/>
                <a:chOff x="1539" y="2062"/>
                <a:chExt cx="620" cy="627"/>
              </a:xfrm>
            </p:grpSpPr>
            <p:grpSp>
              <p:nvGrpSpPr>
                <p:cNvPr id="105" name="Group 177"/>
                <p:cNvGrpSpPr>
                  <a:grpSpLocks noChangeAspect="1"/>
                </p:cNvGrpSpPr>
                <p:nvPr/>
              </p:nvGrpSpPr>
              <p:grpSpPr bwMode="auto">
                <a:xfrm>
                  <a:off x="1599" y="2062"/>
                  <a:ext cx="489" cy="627"/>
                  <a:chOff x="1599" y="2062"/>
                  <a:chExt cx="489" cy="627"/>
                </a:xfrm>
              </p:grpSpPr>
              <p:sp>
                <p:nvSpPr>
                  <p:cNvPr id="116" name="Freeform 178"/>
                  <p:cNvSpPr>
                    <a:spLocks noChangeAspect="1"/>
                  </p:cNvSpPr>
                  <p:nvPr/>
                </p:nvSpPr>
                <p:spPr bwMode="auto">
                  <a:xfrm>
                    <a:off x="1661" y="2062"/>
                    <a:ext cx="371" cy="627"/>
                  </a:xfrm>
                  <a:custGeom>
                    <a:avLst/>
                    <a:gdLst>
                      <a:gd name="T0" fmla="*/ 741 w 741"/>
                      <a:gd name="T1" fmla="*/ 1195 h 1254"/>
                      <a:gd name="T2" fmla="*/ 735 w 741"/>
                      <a:gd name="T3" fmla="*/ 250 h 1254"/>
                      <a:gd name="T4" fmla="*/ 403 w 741"/>
                      <a:gd name="T5" fmla="*/ 141 h 1254"/>
                      <a:gd name="T6" fmla="*/ 398 w 741"/>
                      <a:gd name="T7" fmla="*/ 142 h 1254"/>
                      <a:gd name="T8" fmla="*/ 397 w 741"/>
                      <a:gd name="T9" fmla="*/ 135 h 1254"/>
                      <a:gd name="T10" fmla="*/ 396 w 741"/>
                      <a:gd name="T11" fmla="*/ 127 h 1254"/>
                      <a:gd name="T12" fmla="*/ 394 w 741"/>
                      <a:gd name="T13" fmla="*/ 118 h 1254"/>
                      <a:gd name="T14" fmla="*/ 391 w 741"/>
                      <a:gd name="T15" fmla="*/ 110 h 1254"/>
                      <a:gd name="T16" fmla="*/ 387 w 741"/>
                      <a:gd name="T17" fmla="*/ 97 h 1254"/>
                      <a:gd name="T18" fmla="*/ 382 w 741"/>
                      <a:gd name="T19" fmla="*/ 87 h 1254"/>
                      <a:gd name="T20" fmla="*/ 375 w 741"/>
                      <a:gd name="T21" fmla="*/ 76 h 1254"/>
                      <a:gd name="T22" fmla="*/ 367 w 741"/>
                      <a:gd name="T23" fmla="*/ 65 h 1254"/>
                      <a:gd name="T24" fmla="*/ 362 w 741"/>
                      <a:gd name="T25" fmla="*/ 53 h 1254"/>
                      <a:gd name="T26" fmla="*/ 364 w 741"/>
                      <a:gd name="T27" fmla="*/ 40 h 1254"/>
                      <a:gd name="T28" fmla="*/ 369 w 741"/>
                      <a:gd name="T29" fmla="*/ 29 h 1254"/>
                      <a:gd name="T30" fmla="*/ 381 w 741"/>
                      <a:gd name="T31" fmla="*/ 23 h 1254"/>
                      <a:gd name="T32" fmla="*/ 391 w 741"/>
                      <a:gd name="T33" fmla="*/ 26 h 1254"/>
                      <a:gd name="T34" fmla="*/ 395 w 741"/>
                      <a:gd name="T35" fmla="*/ 34 h 1254"/>
                      <a:gd name="T36" fmla="*/ 395 w 741"/>
                      <a:gd name="T37" fmla="*/ 42 h 1254"/>
                      <a:gd name="T38" fmla="*/ 394 w 741"/>
                      <a:gd name="T39" fmla="*/ 45 h 1254"/>
                      <a:gd name="T40" fmla="*/ 400 w 741"/>
                      <a:gd name="T41" fmla="*/ 66 h 1254"/>
                      <a:gd name="T42" fmla="*/ 403 w 741"/>
                      <a:gd name="T43" fmla="*/ 65 h 1254"/>
                      <a:gd name="T44" fmla="*/ 407 w 741"/>
                      <a:gd name="T45" fmla="*/ 63 h 1254"/>
                      <a:gd name="T46" fmla="*/ 413 w 741"/>
                      <a:gd name="T47" fmla="*/ 59 h 1254"/>
                      <a:gd name="T48" fmla="*/ 419 w 741"/>
                      <a:gd name="T49" fmla="*/ 53 h 1254"/>
                      <a:gd name="T50" fmla="*/ 425 w 741"/>
                      <a:gd name="T51" fmla="*/ 46 h 1254"/>
                      <a:gd name="T52" fmla="*/ 427 w 741"/>
                      <a:gd name="T53" fmla="*/ 37 h 1254"/>
                      <a:gd name="T54" fmla="*/ 426 w 741"/>
                      <a:gd name="T55" fmla="*/ 26 h 1254"/>
                      <a:gd name="T56" fmla="*/ 420 w 741"/>
                      <a:gd name="T57" fmla="*/ 13 h 1254"/>
                      <a:gd name="T58" fmla="*/ 414 w 741"/>
                      <a:gd name="T59" fmla="*/ 7 h 1254"/>
                      <a:gd name="T60" fmla="*/ 407 w 741"/>
                      <a:gd name="T61" fmla="*/ 4 h 1254"/>
                      <a:gd name="T62" fmla="*/ 397 w 741"/>
                      <a:gd name="T63" fmla="*/ 2 h 1254"/>
                      <a:gd name="T64" fmla="*/ 387 w 741"/>
                      <a:gd name="T65" fmla="*/ 0 h 1254"/>
                      <a:gd name="T66" fmla="*/ 375 w 741"/>
                      <a:gd name="T67" fmla="*/ 2 h 1254"/>
                      <a:gd name="T68" fmla="*/ 364 w 741"/>
                      <a:gd name="T69" fmla="*/ 4 h 1254"/>
                      <a:gd name="T70" fmla="*/ 353 w 741"/>
                      <a:gd name="T71" fmla="*/ 7 h 1254"/>
                      <a:gd name="T72" fmla="*/ 344 w 741"/>
                      <a:gd name="T73" fmla="*/ 13 h 1254"/>
                      <a:gd name="T74" fmla="*/ 331 w 741"/>
                      <a:gd name="T75" fmla="*/ 32 h 1254"/>
                      <a:gd name="T76" fmla="*/ 328 w 741"/>
                      <a:gd name="T77" fmla="*/ 55 h 1254"/>
                      <a:gd name="T78" fmla="*/ 334 w 741"/>
                      <a:gd name="T79" fmla="*/ 81 h 1254"/>
                      <a:gd name="T80" fmla="*/ 350 w 741"/>
                      <a:gd name="T81" fmla="*/ 104 h 1254"/>
                      <a:gd name="T82" fmla="*/ 360 w 741"/>
                      <a:gd name="T83" fmla="*/ 117 h 1254"/>
                      <a:gd name="T84" fmla="*/ 366 w 741"/>
                      <a:gd name="T85" fmla="*/ 131 h 1254"/>
                      <a:gd name="T86" fmla="*/ 368 w 741"/>
                      <a:gd name="T87" fmla="*/ 143 h 1254"/>
                      <a:gd name="T88" fmla="*/ 369 w 741"/>
                      <a:gd name="T89" fmla="*/ 151 h 1254"/>
                      <a:gd name="T90" fmla="*/ 341 w 741"/>
                      <a:gd name="T91" fmla="*/ 133 h 1254"/>
                      <a:gd name="T92" fmla="*/ 0 w 741"/>
                      <a:gd name="T93" fmla="*/ 242 h 1254"/>
                      <a:gd name="T94" fmla="*/ 70 w 741"/>
                      <a:gd name="T95" fmla="*/ 1208 h 1254"/>
                      <a:gd name="T96" fmla="*/ 83 w 741"/>
                      <a:gd name="T97" fmla="*/ 1203 h 1254"/>
                      <a:gd name="T98" fmla="*/ 403 w 741"/>
                      <a:gd name="T99" fmla="*/ 1254 h 1254"/>
                      <a:gd name="T100" fmla="*/ 727 w 741"/>
                      <a:gd name="T101" fmla="*/ 1192 h 1254"/>
                      <a:gd name="T102" fmla="*/ 717 w 741"/>
                      <a:gd name="T103" fmla="*/ 1190 h 1254"/>
                      <a:gd name="T104" fmla="*/ 741 w 741"/>
                      <a:gd name="T105" fmla="*/ 1195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1" h="1254">
                        <a:moveTo>
                          <a:pt x="741" y="1195"/>
                        </a:moveTo>
                        <a:lnTo>
                          <a:pt x="735" y="250"/>
                        </a:lnTo>
                        <a:lnTo>
                          <a:pt x="403" y="141"/>
                        </a:lnTo>
                        <a:lnTo>
                          <a:pt x="398" y="142"/>
                        </a:lnTo>
                        <a:lnTo>
                          <a:pt x="397" y="135"/>
                        </a:lnTo>
                        <a:lnTo>
                          <a:pt x="396" y="127"/>
                        </a:lnTo>
                        <a:lnTo>
                          <a:pt x="394" y="118"/>
                        </a:lnTo>
                        <a:lnTo>
                          <a:pt x="391" y="110"/>
                        </a:lnTo>
                        <a:lnTo>
                          <a:pt x="387" y="97"/>
                        </a:lnTo>
                        <a:lnTo>
                          <a:pt x="382" y="87"/>
                        </a:lnTo>
                        <a:lnTo>
                          <a:pt x="375" y="76"/>
                        </a:lnTo>
                        <a:lnTo>
                          <a:pt x="367" y="65"/>
                        </a:lnTo>
                        <a:lnTo>
                          <a:pt x="362" y="53"/>
                        </a:lnTo>
                        <a:lnTo>
                          <a:pt x="364" y="40"/>
                        </a:lnTo>
                        <a:lnTo>
                          <a:pt x="369" y="29"/>
                        </a:lnTo>
                        <a:lnTo>
                          <a:pt x="381" y="23"/>
                        </a:lnTo>
                        <a:lnTo>
                          <a:pt x="391" y="26"/>
                        </a:lnTo>
                        <a:lnTo>
                          <a:pt x="395" y="34"/>
                        </a:lnTo>
                        <a:lnTo>
                          <a:pt x="395" y="42"/>
                        </a:lnTo>
                        <a:lnTo>
                          <a:pt x="394" y="45"/>
                        </a:lnTo>
                        <a:lnTo>
                          <a:pt x="400" y="66"/>
                        </a:lnTo>
                        <a:lnTo>
                          <a:pt x="403" y="65"/>
                        </a:lnTo>
                        <a:lnTo>
                          <a:pt x="407" y="63"/>
                        </a:lnTo>
                        <a:lnTo>
                          <a:pt x="413" y="59"/>
                        </a:lnTo>
                        <a:lnTo>
                          <a:pt x="419" y="53"/>
                        </a:lnTo>
                        <a:lnTo>
                          <a:pt x="425" y="46"/>
                        </a:lnTo>
                        <a:lnTo>
                          <a:pt x="427" y="37"/>
                        </a:lnTo>
                        <a:lnTo>
                          <a:pt x="426" y="26"/>
                        </a:lnTo>
                        <a:lnTo>
                          <a:pt x="420" y="13"/>
                        </a:lnTo>
                        <a:lnTo>
                          <a:pt x="414" y="7"/>
                        </a:lnTo>
                        <a:lnTo>
                          <a:pt x="407" y="4"/>
                        </a:lnTo>
                        <a:lnTo>
                          <a:pt x="397" y="2"/>
                        </a:lnTo>
                        <a:lnTo>
                          <a:pt x="387" y="0"/>
                        </a:lnTo>
                        <a:lnTo>
                          <a:pt x="375" y="2"/>
                        </a:lnTo>
                        <a:lnTo>
                          <a:pt x="364" y="4"/>
                        </a:lnTo>
                        <a:lnTo>
                          <a:pt x="353" y="7"/>
                        </a:lnTo>
                        <a:lnTo>
                          <a:pt x="344" y="13"/>
                        </a:lnTo>
                        <a:lnTo>
                          <a:pt x="331" y="32"/>
                        </a:lnTo>
                        <a:lnTo>
                          <a:pt x="328" y="55"/>
                        </a:lnTo>
                        <a:lnTo>
                          <a:pt x="334" y="81"/>
                        </a:lnTo>
                        <a:lnTo>
                          <a:pt x="350" y="104"/>
                        </a:lnTo>
                        <a:lnTo>
                          <a:pt x="360" y="117"/>
                        </a:lnTo>
                        <a:lnTo>
                          <a:pt x="366" y="131"/>
                        </a:lnTo>
                        <a:lnTo>
                          <a:pt x="368" y="143"/>
                        </a:lnTo>
                        <a:lnTo>
                          <a:pt x="369" y="151"/>
                        </a:lnTo>
                        <a:lnTo>
                          <a:pt x="341" y="133"/>
                        </a:lnTo>
                        <a:lnTo>
                          <a:pt x="0" y="242"/>
                        </a:lnTo>
                        <a:lnTo>
                          <a:pt x="70" y="1208"/>
                        </a:lnTo>
                        <a:lnTo>
                          <a:pt x="83" y="1203"/>
                        </a:lnTo>
                        <a:lnTo>
                          <a:pt x="403" y="1254"/>
                        </a:lnTo>
                        <a:lnTo>
                          <a:pt x="727" y="1192"/>
                        </a:lnTo>
                        <a:lnTo>
                          <a:pt x="717" y="1190"/>
                        </a:lnTo>
                        <a:lnTo>
                          <a:pt x="741" y="11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grpSp>
                <p:nvGrpSpPr>
                  <p:cNvPr id="117" name="Group 179"/>
                  <p:cNvGrpSpPr>
                    <a:grpSpLocks noChangeAspect="1"/>
                  </p:cNvGrpSpPr>
                  <p:nvPr/>
                </p:nvGrpSpPr>
                <p:grpSpPr bwMode="auto">
                  <a:xfrm>
                    <a:off x="1599" y="2137"/>
                    <a:ext cx="489" cy="516"/>
                    <a:chOff x="1599" y="2137"/>
                    <a:chExt cx="489" cy="516"/>
                  </a:xfrm>
                </p:grpSpPr>
                <p:sp>
                  <p:nvSpPr>
                    <p:cNvPr id="118" name="Freeform 180"/>
                    <p:cNvSpPr>
                      <a:spLocks noChangeAspect="1"/>
                    </p:cNvSpPr>
                    <p:nvPr/>
                  </p:nvSpPr>
                  <p:spPr bwMode="auto">
                    <a:xfrm>
                      <a:off x="1851" y="2366"/>
                      <a:ext cx="17" cy="17"/>
                    </a:xfrm>
                    <a:custGeom>
                      <a:avLst/>
                      <a:gdLst>
                        <a:gd name="T0" fmla="*/ 17 w 33"/>
                        <a:gd name="T1" fmla="*/ 33 h 33"/>
                        <a:gd name="T2" fmla="*/ 14 w 33"/>
                        <a:gd name="T3" fmla="*/ 24 h 33"/>
                        <a:gd name="T4" fmla="*/ 9 w 33"/>
                        <a:gd name="T5" fmla="*/ 31 h 33"/>
                        <a:gd name="T6" fmla="*/ 10 w 33"/>
                        <a:gd name="T7" fmla="*/ 23 h 33"/>
                        <a:gd name="T8" fmla="*/ 2 w 33"/>
                        <a:gd name="T9" fmla="*/ 26 h 33"/>
                        <a:gd name="T10" fmla="*/ 8 w 33"/>
                        <a:gd name="T11" fmla="*/ 19 h 33"/>
                        <a:gd name="T12" fmla="*/ 0 w 33"/>
                        <a:gd name="T13" fmla="*/ 19 h 33"/>
                        <a:gd name="T14" fmla="*/ 8 w 33"/>
                        <a:gd name="T15" fmla="*/ 15 h 33"/>
                        <a:gd name="T16" fmla="*/ 0 w 33"/>
                        <a:gd name="T17" fmla="*/ 11 h 33"/>
                        <a:gd name="T18" fmla="*/ 9 w 33"/>
                        <a:gd name="T19" fmla="*/ 11 h 33"/>
                        <a:gd name="T20" fmla="*/ 4 w 33"/>
                        <a:gd name="T21" fmla="*/ 4 h 33"/>
                        <a:gd name="T22" fmla="*/ 12 w 33"/>
                        <a:gd name="T23" fmla="*/ 9 h 33"/>
                        <a:gd name="T24" fmla="*/ 11 w 33"/>
                        <a:gd name="T25" fmla="*/ 0 h 33"/>
                        <a:gd name="T26" fmla="*/ 16 w 33"/>
                        <a:gd name="T27" fmla="*/ 8 h 33"/>
                        <a:gd name="T28" fmla="*/ 19 w 33"/>
                        <a:gd name="T29" fmla="*/ 0 h 33"/>
                        <a:gd name="T30" fmla="*/ 19 w 33"/>
                        <a:gd name="T31" fmla="*/ 9 h 33"/>
                        <a:gd name="T32" fmla="*/ 26 w 33"/>
                        <a:gd name="T33" fmla="*/ 3 h 33"/>
                        <a:gd name="T34" fmla="*/ 23 w 33"/>
                        <a:gd name="T35" fmla="*/ 11 h 33"/>
                        <a:gd name="T36" fmla="*/ 32 w 33"/>
                        <a:gd name="T37" fmla="*/ 9 h 33"/>
                        <a:gd name="T38" fmla="*/ 24 w 33"/>
                        <a:gd name="T39" fmla="*/ 15 h 33"/>
                        <a:gd name="T40" fmla="*/ 33 w 33"/>
                        <a:gd name="T41" fmla="*/ 17 h 33"/>
                        <a:gd name="T42" fmla="*/ 24 w 33"/>
                        <a:gd name="T43" fmla="*/ 19 h 33"/>
                        <a:gd name="T44" fmla="*/ 30 w 33"/>
                        <a:gd name="T45" fmla="*/ 25 h 33"/>
                        <a:gd name="T46" fmla="*/ 22 w 33"/>
                        <a:gd name="T47" fmla="*/ 22 h 33"/>
                        <a:gd name="T48" fmla="*/ 24 w 33"/>
                        <a:gd name="T49" fmla="*/ 31 h 33"/>
                        <a:gd name="T50" fmla="*/ 18 w 33"/>
                        <a:gd name="T51" fmla="*/ 24 h 33"/>
                        <a:gd name="T52" fmla="*/ 17 w 33"/>
                        <a:gd name="T5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3">
                          <a:moveTo>
                            <a:pt x="17" y="33"/>
                          </a:moveTo>
                          <a:lnTo>
                            <a:pt x="14" y="24"/>
                          </a:lnTo>
                          <a:lnTo>
                            <a:pt x="9" y="31"/>
                          </a:lnTo>
                          <a:lnTo>
                            <a:pt x="10" y="23"/>
                          </a:lnTo>
                          <a:lnTo>
                            <a:pt x="2" y="26"/>
                          </a:lnTo>
                          <a:lnTo>
                            <a:pt x="8" y="19"/>
                          </a:lnTo>
                          <a:lnTo>
                            <a:pt x="0" y="19"/>
                          </a:lnTo>
                          <a:lnTo>
                            <a:pt x="8" y="15"/>
                          </a:lnTo>
                          <a:lnTo>
                            <a:pt x="0" y="11"/>
                          </a:lnTo>
                          <a:lnTo>
                            <a:pt x="9" y="11"/>
                          </a:lnTo>
                          <a:lnTo>
                            <a:pt x="4" y="4"/>
                          </a:lnTo>
                          <a:lnTo>
                            <a:pt x="12" y="9"/>
                          </a:lnTo>
                          <a:lnTo>
                            <a:pt x="11" y="0"/>
                          </a:lnTo>
                          <a:lnTo>
                            <a:pt x="16" y="8"/>
                          </a:lnTo>
                          <a:lnTo>
                            <a:pt x="19" y="0"/>
                          </a:lnTo>
                          <a:lnTo>
                            <a:pt x="19" y="9"/>
                          </a:lnTo>
                          <a:lnTo>
                            <a:pt x="26" y="3"/>
                          </a:lnTo>
                          <a:lnTo>
                            <a:pt x="23" y="11"/>
                          </a:lnTo>
                          <a:lnTo>
                            <a:pt x="32" y="9"/>
                          </a:lnTo>
                          <a:lnTo>
                            <a:pt x="24" y="15"/>
                          </a:lnTo>
                          <a:lnTo>
                            <a:pt x="33" y="17"/>
                          </a:lnTo>
                          <a:lnTo>
                            <a:pt x="24" y="19"/>
                          </a:lnTo>
                          <a:lnTo>
                            <a:pt x="30" y="25"/>
                          </a:lnTo>
                          <a:lnTo>
                            <a:pt x="22" y="22"/>
                          </a:lnTo>
                          <a:lnTo>
                            <a:pt x="24" y="31"/>
                          </a:lnTo>
                          <a:lnTo>
                            <a:pt x="18" y="24"/>
                          </a:lnTo>
                          <a:lnTo>
                            <a:pt x="17" y="33"/>
                          </a:lnTo>
                          <a:close/>
                        </a:path>
                      </a:pathLst>
                    </a:custGeom>
                    <a:solidFill>
                      <a:srgbClr val="BA7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19" name="Freeform 181"/>
                    <p:cNvSpPr>
                      <a:spLocks noChangeAspect="1"/>
                    </p:cNvSpPr>
                    <p:nvPr/>
                  </p:nvSpPr>
                  <p:spPr bwMode="auto">
                    <a:xfrm>
                      <a:off x="1666" y="2137"/>
                      <a:ext cx="177" cy="516"/>
                    </a:xfrm>
                    <a:custGeom>
                      <a:avLst/>
                      <a:gdLst>
                        <a:gd name="T0" fmla="*/ 0 w 354"/>
                        <a:gd name="T1" fmla="*/ 103 h 1033"/>
                        <a:gd name="T2" fmla="*/ 326 w 354"/>
                        <a:gd name="T3" fmla="*/ 0 h 1033"/>
                        <a:gd name="T4" fmla="*/ 354 w 354"/>
                        <a:gd name="T5" fmla="*/ 952 h 1033"/>
                        <a:gd name="T6" fmla="*/ 74 w 354"/>
                        <a:gd name="T7" fmla="*/ 1033 h 1033"/>
                        <a:gd name="T8" fmla="*/ 0 w 354"/>
                        <a:gd name="T9" fmla="*/ 103 h 1033"/>
                      </a:gdLst>
                      <a:ahLst/>
                      <a:cxnLst>
                        <a:cxn ang="0">
                          <a:pos x="T0" y="T1"/>
                        </a:cxn>
                        <a:cxn ang="0">
                          <a:pos x="T2" y="T3"/>
                        </a:cxn>
                        <a:cxn ang="0">
                          <a:pos x="T4" y="T5"/>
                        </a:cxn>
                        <a:cxn ang="0">
                          <a:pos x="T6" y="T7"/>
                        </a:cxn>
                        <a:cxn ang="0">
                          <a:pos x="T8" y="T9"/>
                        </a:cxn>
                      </a:cxnLst>
                      <a:rect l="0" t="0" r="r" b="b"/>
                      <a:pathLst>
                        <a:path w="354" h="1033">
                          <a:moveTo>
                            <a:pt x="0" y="103"/>
                          </a:moveTo>
                          <a:lnTo>
                            <a:pt x="326" y="0"/>
                          </a:lnTo>
                          <a:lnTo>
                            <a:pt x="354" y="952"/>
                          </a:lnTo>
                          <a:lnTo>
                            <a:pt x="74" y="1033"/>
                          </a:lnTo>
                          <a:lnTo>
                            <a:pt x="0" y="103"/>
                          </a:lnTo>
                          <a:close/>
                        </a:path>
                      </a:pathLst>
                    </a:custGeom>
                    <a:solidFill>
                      <a:srgbClr val="00872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20" name="Freeform 182"/>
                    <p:cNvSpPr>
                      <a:spLocks noChangeAspect="1"/>
                    </p:cNvSpPr>
                    <p:nvPr/>
                  </p:nvSpPr>
                  <p:spPr bwMode="auto">
                    <a:xfrm>
                      <a:off x="1632" y="2449"/>
                      <a:ext cx="174" cy="167"/>
                    </a:xfrm>
                    <a:custGeom>
                      <a:avLst/>
                      <a:gdLst>
                        <a:gd name="T0" fmla="*/ 332 w 348"/>
                        <a:gd name="T1" fmla="*/ 223 h 334"/>
                        <a:gd name="T2" fmla="*/ 348 w 348"/>
                        <a:gd name="T3" fmla="*/ 216 h 334"/>
                        <a:gd name="T4" fmla="*/ 334 w 348"/>
                        <a:gd name="T5" fmla="*/ 179 h 334"/>
                        <a:gd name="T6" fmla="*/ 335 w 348"/>
                        <a:gd name="T7" fmla="*/ 170 h 334"/>
                        <a:gd name="T8" fmla="*/ 336 w 348"/>
                        <a:gd name="T9" fmla="*/ 160 h 334"/>
                        <a:gd name="T10" fmla="*/ 337 w 348"/>
                        <a:gd name="T11" fmla="*/ 151 h 334"/>
                        <a:gd name="T12" fmla="*/ 337 w 348"/>
                        <a:gd name="T13" fmla="*/ 141 h 334"/>
                        <a:gd name="T14" fmla="*/ 335 w 348"/>
                        <a:gd name="T15" fmla="*/ 117 h 334"/>
                        <a:gd name="T16" fmla="*/ 330 w 348"/>
                        <a:gd name="T17" fmla="*/ 94 h 334"/>
                        <a:gd name="T18" fmla="*/ 322 w 348"/>
                        <a:gd name="T19" fmla="*/ 73 h 334"/>
                        <a:gd name="T20" fmla="*/ 312 w 348"/>
                        <a:gd name="T21" fmla="*/ 56 h 334"/>
                        <a:gd name="T22" fmla="*/ 299 w 348"/>
                        <a:gd name="T23" fmla="*/ 41 h 334"/>
                        <a:gd name="T24" fmla="*/ 284 w 348"/>
                        <a:gd name="T25" fmla="*/ 31 h 334"/>
                        <a:gd name="T26" fmla="*/ 267 w 348"/>
                        <a:gd name="T27" fmla="*/ 25 h 334"/>
                        <a:gd name="T28" fmla="*/ 250 w 348"/>
                        <a:gd name="T29" fmla="*/ 24 h 334"/>
                        <a:gd name="T30" fmla="*/ 87 w 348"/>
                        <a:gd name="T31" fmla="*/ 0 h 334"/>
                        <a:gd name="T32" fmla="*/ 70 w 348"/>
                        <a:gd name="T33" fmla="*/ 3 h 334"/>
                        <a:gd name="T34" fmla="*/ 53 w 348"/>
                        <a:gd name="T35" fmla="*/ 11 h 334"/>
                        <a:gd name="T36" fmla="*/ 38 w 348"/>
                        <a:gd name="T37" fmla="*/ 24 h 334"/>
                        <a:gd name="T38" fmla="*/ 25 w 348"/>
                        <a:gd name="T39" fmla="*/ 40 h 334"/>
                        <a:gd name="T40" fmla="*/ 15 w 348"/>
                        <a:gd name="T41" fmla="*/ 58 h 334"/>
                        <a:gd name="T42" fmla="*/ 7 w 348"/>
                        <a:gd name="T43" fmla="*/ 80 h 334"/>
                        <a:gd name="T44" fmla="*/ 2 w 348"/>
                        <a:gd name="T45" fmla="*/ 103 h 334"/>
                        <a:gd name="T46" fmla="*/ 0 w 348"/>
                        <a:gd name="T47" fmla="*/ 129 h 334"/>
                        <a:gd name="T48" fmla="*/ 2 w 348"/>
                        <a:gd name="T49" fmla="*/ 153 h 334"/>
                        <a:gd name="T50" fmla="*/ 7 w 348"/>
                        <a:gd name="T51" fmla="*/ 176 h 334"/>
                        <a:gd name="T52" fmla="*/ 15 w 348"/>
                        <a:gd name="T53" fmla="*/ 197 h 334"/>
                        <a:gd name="T54" fmla="*/ 25 w 348"/>
                        <a:gd name="T55" fmla="*/ 214 h 334"/>
                        <a:gd name="T56" fmla="*/ 38 w 348"/>
                        <a:gd name="T57" fmla="*/ 228 h 334"/>
                        <a:gd name="T58" fmla="*/ 53 w 348"/>
                        <a:gd name="T59" fmla="*/ 238 h 334"/>
                        <a:gd name="T60" fmla="*/ 70 w 348"/>
                        <a:gd name="T61" fmla="*/ 244 h 334"/>
                        <a:gd name="T62" fmla="*/ 87 w 348"/>
                        <a:gd name="T63" fmla="*/ 245 h 334"/>
                        <a:gd name="T64" fmla="*/ 219 w 348"/>
                        <a:gd name="T65" fmla="*/ 266 h 334"/>
                        <a:gd name="T66" fmla="*/ 242 w 348"/>
                        <a:gd name="T67" fmla="*/ 311 h 334"/>
                        <a:gd name="T68" fmla="*/ 246 w 348"/>
                        <a:gd name="T69" fmla="*/ 291 h 334"/>
                        <a:gd name="T70" fmla="*/ 277 w 348"/>
                        <a:gd name="T71" fmla="*/ 334 h 334"/>
                        <a:gd name="T72" fmla="*/ 275 w 348"/>
                        <a:gd name="T73" fmla="*/ 298 h 334"/>
                        <a:gd name="T74" fmla="*/ 305 w 348"/>
                        <a:gd name="T75" fmla="*/ 332 h 334"/>
                        <a:gd name="T76" fmla="*/ 303 w 348"/>
                        <a:gd name="T77" fmla="*/ 280 h 334"/>
                        <a:gd name="T78" fmla="*/ 332 w 348"/>
                        <a:gd name="T79" fmla="*/ 305 h 334"/>
                        <a:gd name="T80" fmla="*/ 317 w 348"/>
                        <a:gd name="T81" fmla="*/ 249 h 334"/>
                        <a:gd name="T82" fmla="*/ 347 w 348"/>
                        <a:gd name="T83" fmla="*/ 260 h 334"/>
                        <a:gd name="T84" fmla="*/ 332 w 348"/>
                        <a:gd name="T85" fmla="*/ 22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8" h="334">
                          <a:moveTo>
                            <a:pt x="332" y="223"/>
                          </a:moveTo>
                          <a:lnTo>
                            <a:pt x="348" y="216"/>
                          </a:lnTo>
                          <a:lnTo>
                            <a:pt x="334" y="179"/>
                          </a:lnTo>
                          <a:lnTo>
                            <a:pt x="335" y="170"/>
                          </a:lnTo>
                          <a:lnTo>
                            <a:pt x="336" y="160"/>
                          </a:lnTo>
                          <a:lnTo>
                            <a:pt x="337" y="151"/>
                          </a:lnTo>
                          <a:lnTo>
                            <a:pt x="337" y="141"/>
                          </a:lnTo>
                          <a:lnTo>
                            <a:pt x="335" y="117"/>
                          </a:lnTo>
                          <a:lnTo>
                            <a:pt x="330" y="94"/>
                          </a:lnTo>
                          <a:lnTo>
                            <a:pt x="322" y="73"/>
                          </a:lnTo>
                          <a:lnTo>
                            <a:pt x="312" y="56"/>
                          </a:lnTo>
                          <a:lnTo>
                            <a:pt x="299" y="41"/>
                          </a:lnTo>
                          <a:lnTo>
                            <a:pt x="284" y="31"/>
                          </a:lnTo>
                          <a:lnTo>
                            <a:pt x="267" y="25"/>
                          </a:lnTo>
                          <a:lnTo>
                            <a:pt x="250" y="24"/>
                          </a:lnTo>
                          <a:lnTo>
                            <a:pt x="87" y="0"/>
                          </a:lnTo>
                          <a:lnTo>
                            <a:pt x="70" y="3"/>
                          </a:lnTo>
                          <a:lnTo>
                            <a:pt x="53" y="11"/>
                          </a:lnTo>
                          <a:lnTo>
                            <a:pt x="38" y="24"/>
                          </a:lnTo>
                          <a:lnTo>
                            <a:pt x="25" y="40"/>
                          </a:lnTo>
                          <a:lnTo>
                            <a:pt x="15" y="58"/>
                          </a:lnTo>
                          <a:lnTo>
                            <a:pt x="7" y="80"/>
                          </a:lnTo>
                          <a:lnTo>
                            <a:pt x="2" y="103"/>
                          </a:lnTo>
                          <a:lnTo>
                            <a:pt x="0" y="129"/>
                          </a:lnTo>
                          <a:lnTo>
                            <a:pt x="2" y="153"/>
                          </a:lnTo>
                          <a:lnTo>
                            <a:pt x="7" y="176"/>
                          </a:lnTo>
                          <a:lnTo>
                            <a:pt x="15" y="197"/>
                          </a:lnTo>
                          <a:lnTo>
                            <a:pt x="25" y="214"/>
                          </a:lnTo>
                          <a:lnTo>
                            <a:pt x="38" y="228"/>
                          </a:lnTo>
                          <a:lnTo>
                            <a:pt x="53" y="238"/>
                          </a:lnTo>
                          <a:lnTo>
                            <a:pt x="70" y="244"/>
                          </a:lnTo>
                          <a:lnTo>
                            <a:pt x="87" y="245"/>
                          </a:lnTo>
                          <a:lnTo>
                            <a:pt x="219" y="266"/>
                          </a:lnTo>
                          <a:lnTo>
                            <a:pt x="242" y="311"/>
                          </a:lnTo>
                          <a:lnTo>
                            <a:pt x="246" y="291"/>
                          </a:lnTo>
                          <a:lnTo>
                            <a:pt x="277" y="334"/>
                          </a:lnTo>
                          <a:lnTo>
                            <a:pt x="275" y="298"/>
                          </a:lnTo>
                          <a:lnTo>
                            <a:pt x="305" y="332"/>
                          </a:lnTo>
                          <a:lnTo>
                            <a:pt x="303" y="280"/>
                          </a:lnTo>
                          <a:lnTo>
                            <a:pt x="332" y="305"/>
                          </a:lnTo>
                          <a:lnTo>
                            <a:pt x="317" y="249"/>
                          </a:lnTo>
                          <a:lnTo>
                            <a:pt x="347" y="260"/>
                          </a:lnTo>
                          <a:lnTo>
                            <a:pt x="332" y="2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21" name="Freeform 183"/>
                    <p:cNvSpPr>
                      <a:spLocks noChangeAspect="1"/>
                    </p:cNvSpPr>
                    <p:nvPr/>
                  </p:nvSpPr>
                  <p:spPr bwMode="auto">
                    <a:xfrm>
                      <a:off x="1599" y="2286"/>
                      <a:ext cx="199" cy="185"/>
                    </a:xfrm>
                    <a:custGeom>
                      <a:avLst/>
                      <a:gdLst>
                        <a:gd name="T0" fmla="*/ 382 w 400"/>
                        <a:gd name="T1" fmla="*/ 253 h 369"/>
                        <a:gd name="T2" fmla="*/ 400 w 400"/>
                        <a:gd name="T3" fmla="*/ 245 h 369"/>
                        <a:gd name="T4" fmla="*/ 385 w 400"/>
                        <a:gd name="T5" fmla="*/ 216 h 369"/>
                        <a:gd name="T6" fmla="*/ 386 w 400"/>
                        <a:gd name="T7" fmla="*/ 209 h 369"/>
                        <a:gd name="T8" fmla="*/ 387 w 400"/>
                        <a:gd name="T9" fmla="*/ 202 h 369"/>
                        <a:gd name="T10" fmla="*/ 388 w 400"/>
                        <a:gd name="T11" fmla="*/ 195 h 369"/>
                        <a:gd name="T12" fmla="*/ 388 w 400"/>
                        <a:gd name="T13" fmla="*/ 187 h 369"/>
                        <a:gd name="T14" fmla="*/ 386 w 400"/>
                        <a:gd name="T15" fmla="*/ 165 h 369"/>
                        <a:gd name="T16" fmla="*/ 380 w 400"/>
                        <a:gd name="T17" fmla="*/ 145 h 369"/>
                        <a:gd name="T18" fmla="*/ 371 w 400"/>
                        <a:gd name="T19" fmla="*/ 125 h 369"/>
                        <a:gd name="T20" fmla="*/ 359 w 400"/>
                        <a:gd name="T21" fmla="*/ 108 h 369"/>
                        <a:gd name="T22" fmla="*/ 344 w 400"/>
                        <a:gd name="T23" fmla="*/ 93 h 369"/>
                        <a:gd name="T24" fmla="*/ 327 w 400"/>
                        <a:gd name="T25" fmla="*/ 81 h 369"/>
                        <a:gd name="T26" fmla="*/ 309 w 400"/>
                        <a:gd name="T27" fmla="*/ 72 h 369"/>
                        <a:gd name="T28" fmla="*/ 288 w 400"/>
                        <a:gd name="T29" fmla="*/ 68 h 369"/>
                        <a:gd name="T30" fmla="*/ 104 w 400"/>
                        <a:gd name="T31" fmla="*/ 0 h 369"/>
                        <a:gd name="T32" fmla="*/ 84 w 400"/>
                        <a:gd name="T33" fmla="*/ 0 h 369"/>
                        <a:gd name="T34" fmla="*/ 65 w 400"/>
                        <a:gd name="T35" fmla="*/ 5 h 369"/>
                        <a:gd name="T36" fmla="*/ 47 w 400"/>
                        <a:gd name="T37" fmla="*/ 18 h 369"/>
                        <a:gd name="T38" fmla="*/ 32 w 400"/>
                        <a:gd name="T39" fmla="*/ 36 h 369"/>
                        <a:gd name="T40" fmla="*/ 20 w 400"/>
                        <a:gd name="T41" fmla="*/ 59 h 369"/>
                        <a:gd name="T42" fmla="*/ 9 w 400"/>
                        <a:gd name="T43" fmla="*/ 87 h 369"/>
                        <a:gd name="T44" fmla="*/ 3 w 400"/>
                        <a:gd name="T45" fmla="*/ 118 h 369"/>
                        <a:gd name="T46" fmla="*/ 0 w 400"/>
                        <a:gd name="T47" fmla="*/ 152 h 369"/>
                        <a:gd name="T48" fmla="*/ 1 w 400"/>
                        <a:gd name="T49" fmla="*/ 185 h 369"/>
                        <a:gd name="T50" fmla="*/ 7 w 400"/>
                        <a:gd name="T51" fmla="*/ 216 h 369"/>
                        <a:gd name="T52" fmla="*/ 15 w 400"/>
                        <a:gd name="T53" fmla="*/ 244 h 369"/>
                        <a:gd name="T54" fmla="*/ 27 w 400"/>
                        <a:gd name="T55" fmla="*/ 267 h 369"/>
                        <a:gd name="T56" fmla="*/ 41 w 400"/>
                        <a:gd name="T57" fmla="*/ 285 h 369"/>
                        <a:gd name="T58" fmla="*/ 59 w 400"/>
                        <a:gd name="T59" fmla="*/ 298 h 369"/>
                        <a:gd name="T60" fmla="*/ 77 w 400"/>
                        <a:gd name="T61" fmla="*/ 306 h 369"/>
                        <a:gd name="T62" fmla="*/ 98 w 400"/>
                        <a:gd name="T63" fmla="*/ 306 h 369"/>
                        <a:gd name="T64" fmla="*/ 251 w 400"/>
                        <a:gd name="T65" fmla="*/ 313 h 369"/>
                        <a:gd name="T66" fmla="*/ 251 w 400"/>
                        <a:gd name="T67" fmla="*/ 314 h 369"/>
                        <a:gd name="T68" fmla="*/ 279 w 400"/>
                        <a:gd name="T69" fmla="*/ 357 h 369"/>
                        <a:gd name="T70" fmla="*/ 283 w 400"/>
                        <a:gd name="T71" fmla="*/ 336 h 369"/>
                        <a:gd name="T72" fmla="*/ 319 w 400"/>
                        <a:gd name="T73" fmla="*/ 369 h 369"/>
                        <a:gd name="T74" fmla="*/ 316 w 400"/>
                        <a:gd name="T75" fmla="*/ 335 h 369"/>
                        <a:gd name="T76" fmla="*/ 351 w 400"/>
                        <a:gd name="T77" fmla="*/ 358 h 369"/>
                        <a:gd name="T78" fmla="*/ 348 w 400"/>
                        <a:gd name="T79" fmla="*/ 310 h 369"/>
                        <a:gd name="T80" fmla="*/ 381 w 400"/>
                        <a:gd name="T81" fmla="*/ 326 h 369"/>
                        <a:gd name="T82" fmla="*/ 365 w 400"/>
                        <a:gd name="T83" fmla="*/ 278 h 369"/>
                        <a:gd name="T84" fmla="*/ 399 w 400"/>
                        <a:gd name="T85" fmla="*/ 283 h 369"/>
                        <a:gd name="T86" fmla="*/ 382 w 400"/>
                        <a:gd name="T87" fmla="*/ 25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0" h="369">
                          <a:moveTo>
                            <a:pt x="382" y="253"/>
                          </a:moveTo>
                          <a:lnTo>
                            <a:pt x="400" y="245"/>
                          </a:lnTo>
                          <a:lnTo>
                            <a:pt x="385" y="216"/>
                          </a:lnTo>
                          <a:lnTo>
                            <a:pt x="386" y="209"/>
                          </a:lnTo>
                          <a:lnTo>
                            <a:pt x="387" y="202"/>
                          </a:lnTo>
                          <a:lnTo>
                            <a:pt x="388" y="195"/>
                          </a:lnTo>
                          <a:lnTo>
                            <a:pt x="388" y="187"/>
                          </a:lnTo>
                          <a:lnTo>
                            <a:pt x="386" y="165"/>
                          </a:lnTo>
                          <a:lnTo>
                            <a:pt x="380" y="145"/>
                          </a:lnTo>
                          <a:lnTo>
                            <a:pt x="371" y="125"/>
                          </a:lnTo>
                          <a:lnTo>
                            <a:pt x="359" y="108"/>
                          </a:lnTo>
                          <a:lnTo>
                            <a:pt x="344" y="93"/>
                          </a:lnTo>
                          <a:lnTo>
                            <a:pt x="327" y="81"/>
                          </a:lnTo>
                          <a:lnTo>
                            <a:pt x="309" y="72"/>
                          </a:lnTo>
                          <a:lnTo>
                            <a:pt x="288" y="68"/>
                          </a:lnTo>
                          <a:lnTo>
                            <a:pt x="104" y="0"/>
                          </a:lnTo>
                          <a:lnTo>
                            <a:pt x="84" y="0"/>
                          </a:lnTo>
                          <a:lnTo>
                            <a:pt x="65" y="5"/>
                          </a:lnTo>
                          <a:lnTo>
                            <a:pt x="47" y="18"/>
                          </a:lnTo>
                          <a:lnTo>
                            <a:pt x="32" y="36"/>
                          </a:lnTo>
                          <a:lnTo>
                            <a:pt x="20" y="59"/>
                          </a:lnTo>
                          <a:lnTo>
                            <a:pt x="9" y="87"/>
                          </a:lnTo>
                          <a:lnTo>
                            <a:pt x="3" y="118"/>
                          </a:lnTo>
                          <a:lnTo>
                            <a:pt x="0" y="152"/>
                          </a:lnTo>
                          <a:lnTo>
                            <a:pt x="1" y="185"/>
                          </a:lnTo>
                          <a:lnTo>
                            <a:pt x="7" y="216"/>
                          </a:lnTo>
                          <a:lnTo>
                            <a:pt x="15" y="244"/>
                          </a:lnTo>
                          <a:lnTo>
                            <a:pt x="27" y="267"/>
                          </a:lnTo>
                          <a:lnTo>
                            <a:pt x="41" y="285"/>
                          </a:lnTo>
                          <a:lnTo>
                            <a:pt x="59" y="298"/>
                          </a:lnTo>
                          <a:lnTo>
                            <a:pt x="77" y="306"/>
                          </a:lnTo>
                          <a:lnTo>
                            <a:pt x="98" y="306"/>
                          </a:lnTo>
                          <a:lnTo>
                            <a:pt x="251" y="313"/>
                          </a:lnTo>
                          <a:lnTo>
                            <a:pt x="251" y="314"/>
                          </a:lnTo>
                          <a:lnTo>
                            <a:pt x="279" y="357"/>
                          </a:lnTo>
                          <a:lnTo>
                            <a:pt x="283" y="336"/>
                          </a:lnTo>
                          <a:lnTo>
                            <a:pt x="319" y="369"/>
                          </a:lnTo>
                          <a:lnTo>
                            <a:pt x="316" y="335"/>
                          </a:lnTo>
                          <a:lnTo>
                            <a:pt x="351" y="358"/>
                          </a:lnTo>
                          <a:lnTo>
                            <a:pt x="348" y="310"/>
                          </a:lnTo>
                          <a:lnTo>
                            <a:pt x="381" y="326"/>
                          </a:lnTo>
                          <a:lnTo>
                            <a:pt x="365" y="278"/>
                          </a:lnTo>
                          <a:lnTo>
                            <a:pt x="399" y="283"/>
                          </a:lnTo>
                          <a:lnTo>
                            <a:pt x="382" y="2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22" name="Freeform 184"/>
                    <p:cNvSpPr>
                      <a:spLocks noChangeAspect="1"/>
                    </p:cNvSpPr>
                    <p:nvPr/>
                  </p:nvSpPr>
                  <p:spPr bwMode="auto">
                    <a:xfrm>
                      <a:off x="1619" y="2140"/>
                      <a:ext cx="181" cy="169"/>
                    </a:xfrm>
                    <a:custGeom>
                      <a:avLst/>
                      <a:gdLst>
                        <a:gd name="T0" fmla="*/ 346 w 362"/>
                        <a:gd name="T1" fmla="*/ 228 h 339"/>
                        <a:gd name="T2" fmla="*/ 362 w 362"/>
                        <a:gd name="T3" fmla="*/ 221 h 339"/>
                        <a:gd name="T4" fmla="*/ 343 w 362"/>
                        <a:gd name="T5" fmla="*/ 169 h 339"/>
                        <a:gd name="T6" fmla="*/ 341 w 362"/>
                        <a:gd name="T7" fmla="*/ 171 h 339"/>
                        <a:gd name="T8" fmla="*/ 341 w 362"/>
                        <a:gd name="T9" fmla="*/ 167 h 339"/>
                        <a:gd name="T10" fmla="*/ 341 w 362"/>
                        <a:gd name="T11" fmla="*/ 164 h 339"/>
                        <a:gd name="T12" fmla="*/ 341 w 362"/>
                        <a:gd name="T13" fmla="*/ 160 h 339"/>
                        <a:gd name="T14" fmla="*/ 341 w 362"/>
                        <a:gd name="T15" fmla="*/ 157 h 339"/>
                        <a:gd name="T16" fmla="*/ 339 w 362"/>
                        <a:gd name="T17" fmla="*/ 132 h 339"/>
                        <a:gd name="T18" fmla="*/ 335 w 362"/>
                        <a:gd name="T19" fmla="*/ 109 h 339"/>
                        <a:gd name="T20" fmla="*/ 327 w 362"/>
                        <a:gd name="T21" fmla="*/ 89 h 339"/>
                        <a:gd name="T22" fmla="*/ 316 w 362"/>
                        <a:gd name="T23" fmla="*/ 71 h 339"/>
                        <a:gd name="T24" fmla="*/ 302 w 362"/>
                        <a:gd name="T25" fmla="*/ 56 h 339"/>
                        <a:gd name="T26" fmla="*/ 287 w 362"/>
                        <a:gd name="T27" fmla="*/ 45 h 339"/>
                        <a:gd name="T28" fmla="*/ 271 w 362"/>
                        <a:gd name="T29" fmla="*/ 38 h 339"/>
                        <a:gd name="T30" fmla="*/ 253 w 362"/>
                        <a:gd name="T31" fmla="*/ 36 h 339"/>
                        <a:gd name="T32" fmla="*/ 89 w 362"/>
                        <a:gd name="T33" fmla="*/ 0 h 339"/>
                        <a:gd name="T34" fmla="*/ 71 w 362"/>
                        <a:gd name="T35" fmla="*/ 2 h 339"/>
                        <a:gd name="T36" fmla="*/ 55 w 362"/>
                        <a:gd name="T37" fmla="*/ 9 h 339"/>
                        <a:gd name="T38" fmla="*/ 40 w 362"/>
                        <a:gd name="T39" fmla="*/ 21 h 339"/>
                        <a:gd name="T40" fmla="*/ 26 w 362"/>
                        <a:gd name="T41" fmla="*/ 36 h 339"/>
                        <a:gd name="T42" fmla="*/ 15 w 362"/>
                        <a:gd name="T43" fmla="*/ 54 h 339"/>
                        <a:gd name="T44" fmla="*/ 7 w 362"/>
                        <a:gd name="T45" fmla="*/ 75 h 339"/>
                        <a:gd name="T46" fmla="*/ 3 w 362"/>
                        <a:gd name="T47" fmla="*/ 98 h 339"/>
                        <a:gd name="T48" fmla="*/ 0 w 362"/>
                        <a:gd name="T49" fmla="*/ 122 h 339"/>
                        <a:gd name="T50" fmla="*/ 3 w 362"/>
                        <a:gd name="T51" fmla="*/ 146 h 339"/>
                        <a:gd name="T52" fmla="*/ 7 w 362"/>
                        <a:gd name="T53" fmla="*/ 169 h 339"/>
                        <a:gd name="T54" fmla="*/ 15 w 362"/>
                        <a:gd name="T55" fmla="*/ 190 h 339"/>
                        <a:gd name="T56" fmla="*/ 26 w 362"/>
                        <a:gd name="T57" fmla="*/ 207 h 339"/>
                        <a:gd name="T58" fmla="*/ 40 w 362"/>
                        <a:gd name="T59" fmla="*/ 222 h 339"/>
                        <a:gd name="T60" fmla="*/ 55 w 362"/>
                        <a:gd name="T61" fmla="*/ 234 h 339"/>
                        <a:gd name="T62" fmla="*/ 71 w 362"/>
                        <a:gd name="T63" fmla="*/ 241 h 339"/>
                        <a:gd name="T64" fmla="*/ 89 w 362"/>
                        <a:gd name="T65" fmla="*/ 243 h 339"/>
                        <a:gd name="T66" fmla="*/ 235 w 362"/>
                        <a:gd name="T67" fmla="*/ 274 h 339"/>
                        <a:gd name="T68" fmla="*/ 256 w 362"/>
                        <a:gd name="T69" fmla="*/ 316 h 339"/>
                        <a:gd name="T70" fmla="*/ 261 w 362"/>
                        <a:gd name="T71" fmla="*/ 296 h 339"/>
                        <a:gd name="T72" fmla="*/ 292 w 362"/>
                        <a:gd name="T73" fmla="*/ 339 h 339"/>
                        <a:gd name="T74" fmla="*/ 290 w 362"/>
                        <a:gd name="T75" fmla="*/ 303 h 339"/>
                        <a:gd name="T76" fmla="*/ 320 w 362"/>
                        <a:gd name="T77" fmla="*/ 336 h 339"/>
                        <a:gd name="T78" fmla="*/ 317 w 362"/>
                        <a:gd name="T79" fmla="*/ 285 h 339"/>
                        <a:gd name="T80" fmla="*/ 345 w 362"/>
                        <a:gd name="T81" fmla="*/ 310 h 339"/>
                        <a:gd name="T82" fmla="*/ 331 w 362"/>
                        <a:gd name="T83" fmla="*/ 253 h 339"/>
                        <a:gd name="T84" fmla="*/ 361 w 362"/>
                        <a:gd name="T85" fmla="*/ 265 h 339"/>
                        <a:gd name="T86" fmla="*/ 346 w 362"/>
                        <a:gd name="T87" fmla="*/ 22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2" h="339">
                          <a:moveTo>
                            <a:pt x="346" y="228"/>
                          </a:moveTo>
                          <a:lnTo>
                            <a:pt x="362" y="221"/>
                          </a:lnTo>
                          <a:lnTo>
                            <a:pt x="343" y="169"/>
                          </a:lnTo>
                          <a:lnTo>
                            <a:pt x="341" y="171"/>
                          </a:lnTo>
                          <a:lnTo>
                            <a:pt x="341" y="167"/>
                          </a:lnTo>
                          <a:lnTo>
                            <a:pt x="341" y="164"/>
                          </a:lnTo>
                          <a:lnTo>
                            <a:pt x="341" y="160"/>
                          </a:lnTo>
                          <a:lnTo>
                            <a:pt x="341" y="157"/>
                          </a:lnTo>
                          <a:lnTo>
                            <a:pt x="339" y="132"/>
                          </a:lnTo>
                          <a:lnTo>
                            <a:pt x="335" y="109"/>
                          </a:lnTo>
                          <a:lnTo>
                            <a:pt x="327" y="89"/>
                          </a:lnTo>
                          <a:lnTo>
                            <a:pt x="316" y="71"/>
                          </a:lnTo>
                          <a:lnTo>
                            <a:pt x="302" y="56"/>
                          </a:lnTo>
                          <a:lnTo>
                            <a:pt x="287" y="45"/>
                          </a:lnTo>
                          <a:lnTo>
                            <a:pt x="271" y="38"/>
                          </a:lnTo>
                          <a:lnTo>
                            <a:pt x="253" y="36"/>
                          </a:lnTo>
                          <a:lnTo>
                            <a:pt x="89" y="0"/>
                          </a:lnTo>
                          <a:lnTo>
                            <a:pt x="71" y="2"/>
                          </a:lnTo>
                          <a:lnTo>
                            <a:pt x="55" y="9"/>
                          </a:lnTo>
                          <a:lnTo>
                            <a:pt x="40" y="21"/>
                          </a:lnTo>
                          <a:lnTo>
                            <a:pt x="26" y="36"/>
                          </a:lnTo>
                          <a:lnTo>
                            <a:pt x="15" y="54"/>
                          </a:lnTo>
                          <a:lnTo>
                            <a:pt x="7" y="75"/>
                          </a:lnTo>
                          <a:lnTo>
                            <a:pt x="3" y="98"/>
                          </a:lnTo>
                          <a:lnTo>
                            <a:pt x="0" y="122"/>
                          </a:lnTo>
                          <a:lnTo>
                            <a:pt x="3" y="146"/>
                          </a:lnTo>
                          <a:lnTo>
                            <a:pt x="7" y="169"/>
                          </a:lnTo>
                          <a:lnTo>
                            <a:pt x="15" y="190"/>
                          </a:lnTo>
                          <a:lnTo>
                            <a:pt x="26" y="207"/>
                          </a:lnTo>
                          <a:lnTo>
                            <a:pt x="40" y="222"/>
                          </a:lnTo>
                          <a:lnTo>
                            <a:pt x="55" y="234"/>
                          </a:lnTo>
                          <a:lnTo>
                            <a:pt x="71" y="241"/>
                          </a:lnTo>
                          <a:lnTo>
                            <a:pt x="89" y="243"/>
                          </a:lnTo>
                          <a:lnTo>
                            <a:pt x="235" y="274"/>
                          </a:lnTo>
                          <a:lnTo>
                            <a:pt x="256" y="316"/>
                          </a:lnTo>
                          <a:lnTo>
                            <a:pt x="261" y="296"/>
                          </a:lnTo>
                          <a:lnTo>
                            <a:pt x="292" y="339"/>
                          </a:lnTo>
                          <a:lnTo>
                            <a:pt x="290" y="303"/>
                          </a:lnTo>
                          <a:lnTo>
                            <a:pt x="320" y="336"/>
                          </a:lnTo>
                          <a:lnTo>
                            <a:pt x="317" y="285"/>
                          </a:lnTo>
                          <a:lnTo>
                            <a:pt x="345" y="310"/>
                          </a:lnTo>
                          <a:lnTo>
                            <a:pt x="331" y="253"/>
                          </a:lnTo>
                          <a:lnTo>
                            <a:pt x="361" y="265"/>
                          </a:lnTo>
                          <a:lnTo>
                            <a:pt x="346" y="2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23" name="Freeform 185"/>
                    <p:cNvSpPr>
                      <a:spLocks noChangeAspect="1"/>
                    </p:cNvSpPr>
                    <p:nvPr/>
                  </p:nvSpPr>
                  <p:spPr bwMode="auto">
                    <a:xfrm>
                      <a:off x="1864" y="2138"/>
                      <a:ext cx="160" cy="512"/>
                    </a:xfrm>
                    <a:custGeom>
                      <a:avLst/>
                      <a:gdLst>
                        <a:gd name="T0" fmla="*/ 23 w 319"/>
                        <a:gd name="T1" fmla="*/ 938 h 1023"/>
                        <a:gd name="T2" fmla="*/ 319 w 319"/>
                        <a:gd name="T3" fmla="*/ 1023 h 1023"/>
                        <a:gd name="T4" fmla="*/ 310 w 319"/>
                        <a:gd name="T5" fmla="*/ 109 h 1023"/>
                        <a:gd name="T6" fmla="*/ 0 w 319"/>
                        <a:gd name="T7" fmla="*/ 0 h 1023"/>
                        <a:gd name="T8" fmla="*/ 23 w 319"/>
                        <a:gd name="T9" fmla="*/ 938 h 1023"/>
                      </a:gdLst>
                      <a:ahLst/>
                      <a:cxnLst>
                        <a:cxn ang="0">
                          <a:pos x="T0" y="T1"/>
                        </a:cxn>
                        <a:cxn ang="0">
                          <a:pos x="T2" y="T3"/>
                        </a:cxn>
                        <a:cxn ang="0">
                          <a:pos x="T4" y="T5"/>
                        </a:cxn>
                        <a:cxn ang="0">
                          <a:pos x="T6" y="T7"/>
                        </a:cxn>
                        <a:cxn ang="0">
                          <a:pos x="T8" y="T9"/>
                        </a:cxn>
                      </a:cxnLst>
                      <a:rect l="0" t="0" r="r" b="b"/>
                      <a:pathLst>
                        <a:path w="319" h="1023">
                          <a:moveTo>
                            <a:pt x="23" y="938"/>
                          </a:moveTo>
                          <a:lnTo>
                            <a:pt x="319" y="1023"/>
                          </a:lnTo>
                          <a:lnTo>
                            <a:pt x="310" y="109"/>
                          </a:lnTo>
                          <a:lnTo>
                            <a:pt x="0" y="0"/>
                          </a:lnTo>
                          <a:lnTo>
                            <a:pt x="23" y="938"/>
                          </a:lnTo>
                          <a:close/>
                        </a:path>
                      </a:pathLst>
                    </a:custGeom>
                    <a:solidFill>
                      <a:srgbClr val="00872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24" name="Freeform 186"/>
                    <p:cNvSpPr>
                      <a:spLocks noChangeAspect="1"/>
                    </p:cNvSpPr>
                    <p:nvPr/>
                  </p:nvSpPr>
                  <p:spPr bwMode="auto">
                    <a:xfrm>
                      <a:off x="1640" y="2147"/>
                      <a:ext cx="58" cy="103"/>
                    </a:xfrm>
                    <a:custGeom>
                      <a:avLst/>
                      <a:gdLst>
                        <a:gd name="T0" fmla="*/ 59 w 116"/>
                        <a:gd name="T1" fmla="*/ 0 h 205"/>
                        <a:gd name="T2" fmla="*/ 47 w 116"/>
                        <a:gd name="T3" fmla="*/ 2 h 205"/>
                        <a:gd name="T4" fmla="*/ 36 w 116"/>
                        <a:gd name="T5" fmla="*/ 8 h 205"/>
                        <a:gd name="T6" fmla="*/ 26 w 116"/>
                        <a:gd name="T7" fmla="*/ 17 h 205"/>
                        <a:gd name="T8" fmla="*/ 17 w 116"/>
                        <a:gd name="T9" fmla="*/ 30 h 205"/>
                        <a:gd name="T10" fmla="*/ 10 w 116"/>
                        <a:gd name="T11" fmla="*/ 45 h 205"/>
                        <a:gd name="T12" fmla="*/ 5 w 116"/>
                        <a:gd name="T13" fmla="*/ 62 h 205"/>
                        <a:gd name="T14" fmla="*/ 1 w 116"/>
                        <a:gd name="T15" fmla="*/ 82 h 205"/>
                        <a:gd name="T16" fmla="*/ 0 w 116"/>
                        <a:gd name="T17" fmla="*/ 103 h 205"/>
                        <a:gd name="T18" fmla="*/ 1 w 116"/>
                        <a:gd name="T19" fmla="*/ 123 h 205"/>
                        <a:gd name="T20" fmla="*/ 5 w 116"/>
                        <a:gd name="T21" fmla="*/ 143 h 205"/>
                        <a:gd name="T22" fmla="*/ 10 w 116"/>
                        <a:gd name="T23" fmla="*/ 160 h 205"/>
                        <a:gd name="T24" fmla="*/ 17 w 116"/>
                        <a:gd name="T25" fmla="*/ 175 h 205"/>
                        <a:gd name="T26" fmla="*/ 26 w 116"/>
                        <a:gd name="T27" fmla="*/ 188 h 205"/>
                        <a:gd name="T28" fmla="*/ 36 w 116"/>
                        <a:gd name="T29" fmla="*/ 197 h 205"/>
                        <a:gd name="T30" fmla="*/ 47 w 116"/>
                        <a:gd name="T31" fmla="*/ 203 h 205"/>
                        <a:gd name="T32" fmla="*/ 59 w 116"/>
                        <a:gd name="T33" fmla="*/ 205 h 205"/>
                        <a:gd name="T34" fmla="*/ 70 w 116"/>
                        <a:gd name="T35" fmla="*/ 203 h 205"/>
                        <a:gd name="T36" fmla="*/ 82 w 116"/>
                        <a:gd name="T37" fmla="*/ 197 h 205"/>
                        <a:gd name="T38" fmla="*/ 91 w 116"/>
                        <a:gd name="T39" fmla="*/ 188 h 205"/>
                        <a:gd name="T40" fmla="*/ 100 w 116"/>
                        <a:gd name="T41" fmla="*/ 175 h 205"/>
                        <a:gd name="T42" fmla="*/ 107 w 116"/>
                        <a:gd name="T43" fmla="*/ 160 h 205"/>
                        <a:gd name="T44" fmla="*/ 112 w 116"/>
                        <a:gd name="T45" fmla="*/ 143 h 205"/>
                        <a:gd name="T46" fmla="*/ 115 w 116"/>
                        <a:gd name="T47" fmla="*/ 123 h 205"/>
                        <a:gd name="T48" fmla="*/ 116 w 116"/>
                        <a:gd name="T49" fmla="*/ 103 h 205"/>
                        <a:gd name="T50" fmla="*/ 115 w 116"/>
                        <a:gd name="T51" fmla="*/ 82 h 205"/>
                        <a:gd name="T52" fmla="*/ 112 w 116"/>
                        <a:gd name="T53" fmla="*/ 62 h 205"/>
                        <a:gd name="T54" fmla="*/ 107 w 116"/>
                        <a:gd name="T55" fmla="*/ 45 h 205"/>
                        <a:gd name="T56" fmla="*/ 100 w 116"/>
                        <a:gd name="T57" fmla="*/ 30 h 205"/>
                        <a:gd name="T58" fmla="*/ 91 w 116"/>
                        <a:gd name="T59" fmla="*/ 17 h 205"/>
                        <a:gd name="T60" fmla="*/ 82 w 116"/>
                        <a:gd name="T61" fmla="*/ 8 h 205"/>
                        <a:gd name="T62" fmla="*/ 70 w 116"/>
                        <a:gd name="T63" fmla="*/ 2 h 205"/>
                        <a:gd name="T64" fmla="*/ 59 w 116"/>
                        <a:gd name="T6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205">
                          <a:moveTo>
                            <a:pt x="59" y="0"/>
                          </a:moveTo>
                          <a:lnTo>
                            <a:pt x="47" y="2"/>
                          </a:lnTo>
                          <a:lnTo>
                            <a:pt x="36" y="8"/>
                          </a:lnTo>
                          <a:lnTo>
                            <a:pt x="26" y="17"/>
                          </a:lnTo>
                          <a:lnTo>
                            <a:pt x="17" y="30"/>
                          </a:lnTo>
                          <a:lnTo>
                            <a:pt x="10" y="45"/>
                          </a:lnTo>
                          <a:lnTo>
                            <a:pt x="5" y="62"/>
                          </a:lnTo>
                          <a:lnTo>
                            <a:pt x="1" y="82"/>
                          </a:lnTo>
                          <a:lnTo>
                            <a:pt x="0" y="103"/>
                          </a:lnTo>
                          <a:lnTo>
                            <a:pt x="1" y="123"/>
                          </a:lnTo>
                          <a:lnTo>
                            <a:pt x="5" y="143"/>
                          </a:lnTo>
                          <a:lnTo>
                            <a:pt x="10" y="160"/>
                          </a:lnTo>
                          <a:lnTo>
                            <a:pt x="17" y="175"/>
                          </a:lnTo>
                          <a:lnTo>
                            <a:pt x="26" y="188"/>
                          </a:lnTo>
                          <a:lnTo>
                            <a:pt x="36" y="197"/>
                          </a:lnTo>
                          <a:lnTo>
                            <a:pt x="47" y="203"/>
                          </a:lnTo>
                          <a:lnTo>
                            <a:pt x="59" y="205"/>
                          </a:lnTo>
                          <a:lnTo>
                            <a:pt x="70" y="203"/>
                          </a:lnTo>
                          <a:lnTo>
                            <a:pt x="82" y="197"/>
                          </a:lnTo>
                          <a:lnTo>
                            <a:pt x="91" y="188"/>
                          </a:lnTo>
                          <a:lnTo>
                            <a:pt x="100" y="175"/>
                          </a:lnTo>
                          <a:lnTo>
                            <a:pt x="107" y="160"/>
                          </a:lnTo>
                          <a:lnTo>
                            <a:pt x="112" y="143"/>
                          </a:lnTo>
                          <a:lnTo>
                            <a:pt x="115" y="123"/>
                          </a:lnTo>
                          <a:lnTo>
                            <a:pt x="116" y="103"/>
                          </a:lnTo>
                          <a:lnTo>
                            <a:pt x="115" y="82"/>
                          </a:lnTo>
                          <a:lnTo>
                            <a:pt x="112" y="62"/>
                          </a:lnTo>
                          <a:lnTo>
                            <a:pt x="107" y="45"/>
                          </a:lnTo>
                          <a:lnTo>
                            <a:pt x="100" y="30"/>
                          </a:lnTo>
                          <a:lnTo>
                            <a:pt x="91" y="17"/>
                          </a:lnTo>
                          <a:lnTo>
                            <a:pt x="82" y="8"/>
                          </a:lnTo>
                          <a:lnTo>
                            <a:pt x="70" y="2"/>
                          </a:lnTo>
                          <a:lnTo>
                            <a:pt x="59" y="0"/>
                          </a:lnTo>
                          <a:close/>
                        </a:path>
                      </a:pathLst>
                    </a:custGeom>
                    <a:solidFill>
                      <a:srgbClr val="A5002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25" name="Freeform 187"/>
                    <p:cNvSpPr>
                      <a:spLocks noChangeAspect="1"/>
                    </p:cNvSpPr>
                    <p:nvPr/>
                  </p:nvSpPr>
                  <p:spPr bwMode="auto">
                    <a:xfrm>
                      <a:off x="1623" y="2301"/>
                      <a:ext cx="65" cy="127"/>
                    </a:xfrm>
                    <a:custGeom>
                      <a:avLst/>
                      <a:gdLst>
                        <a:gd name="T0" fmla="*/ 68 w 132"/>
                        <a:gd name="T1" fmla="*/ 0 h 253"/>
                        <a:gd name="T2" fmla="*/ 56 w 132"/>
                        <a:gd name="T3" fmla="*/ 1 h 253"/>
                        <a:gd name="T4" fmla="*/ 43 w 132"/>
                        <a:gd name="T5" fmla="*/ 7 h 253"/>
                        <a:gd name="T6" fmla="*/ 31 w 132"/>
                        <a:gd name="T7" fmla="*/ 17 h 253"/>
                        <a:gd name="T8" fmla="*/ 21 w 132"/>
                        <a:gd name="T9" fmla="*/ 33 h 253"/>
                        <a:gd name="T10" fmla="*/ 13 w 132"/>
                        <a:gd name="T11" fmla="*/ 51 h 253"/>
                        <a:gd name="T12" fmla="*/ 6 w 132"/>
                        <a:gd name="T13" fmla="*/ 75 h 253"/>
                        <a:gd name="T14" fmla="*/ 3 w 132"/>
                        <a:gd name="T15" fmla="*/ 99 h 253"/>
                        <a:gd name="T16" fmla="*/ 0 w 132"/>
                        <a:gd name="T17" fmla="*/ 126 h 253"/>
                        <a:gd name="T18" fmla="*/ 0 w 132"/>
                        <a:gd name="T19" fmla="*/ 154 h 253"/>
                        <a:gd name="T20" fmla="*/ 4 w 132"/>
                        <a:gd name="T21" fmla="*/ 179 h 253"/>
                        <a:gd name="T22" fmla="*/ 10 w 132"/>
                        <a:gd name="T23" fmla="*/ 201 h 253"/>
                        <a:gd name="T24" fmla="*/ 18 w 132"/>
                        <a:gd name="T25" fmla="*/ 221 h 253"/>
                        <a:gd name="T26" fmla="*/ 27 w 132"/>
                        <a:gd name="T27" fmla="*/ 236 h 253"/>
                        <a:gd name="T28" fmla="*/ 38 w 132"/>
                        <a:gd name="T29" fmla="*/ 246 h 253"/>
                        <a:gd name="T30" fmla="*/ 50 w 132"/>
                        <a:gd name="T31" fmla="*/ 252 h 253"/>
                        <a:gd name="T32" fmla="*/ 64 w 132"/>
                        <a:gd name="T33" fmla="*/ 253 h 253"/>
                        <a:gd name="T34" fmla="*/ 78 w 132"/>
                        <a:gd name="T35" fmla="*/ 250 h 253"/>
                        <a:gd name="T36" fmla="*/ 90 w 132"/>
                        <a:gd name="T37" fmla="*/ 240 h 253"/>
                        <a:gd name="T38" fmla="*/ 102 w 132"/>
                        <a:gd name="T39" fmla="*/ 229 h 253"/>
                        <a:gd name="T40" fmla="*/ 112 w 132"/>
                        <a:gd name="T41" fmla="*/ 213 h 253"/>
                        <a:gd name="T42" fmla="*/ 120 w 132"/>
                        <a:gd name="T43" fmla="*/ 194 h 253"/>
                        <a:gd name="T44" fmla="*/ 126 w 132"/>
                        <a:gd name="T45" fmla="*/ 175 h 253"/>
                        <a:gd name="T46" fmla="*/ 131 w 132"/>
                        <a:gd name="T47" fmla="*/ 152 h 253"/>
                        <a:gd name="T48" fmla="*/ 132 w 132"/>
                        <a:gd name="T49" fmla="*/ 128 h 253"/>
                        <a:gd name="T50" fmla="*/ 131 w 132"/>
                        <a:gd name="T51" fmla="*/ 103 h 253"/>
                        <a:gd name="T52" fmla="*/ 127 w 132"/>
                        <a:gd name="T53" fmla="*/ 80 h 253"/>
                        <a:gd name="T54" fmla="*/ 121 w 132"/>
                        <a:gd name="T55" fmla="*/ 60 h 253"/>
                        <a:gd name="T56" fmla="*/ 114 w 132"/>
                        <a:gd name="T57" fmla="*/ 41 h 253"/>
                        <a:gd name="T58" fmla="*/ 105 w 132"/>
                        <a:gd name="T59" fmla="*/ 25 h 253"/>
                        <a:gd name="T60" fmla="*/ 94 w 132"/>
                        <a:gd name="T61" fmla="*/ 12 h 253"/>
                        <a:gd name="T62" fmla="*/ 82 w 132"/>
                        <a:gd name="T63" fmla="*/ 4 h 253"/>
                        <a:gd name="T64" fmla="*/ 68 w 132"/>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53">
                          <a:moveTo>
                            <a:pt x="68" y="0"/>
                          </a:moveTo>
                          <a:lnTo>
                            <a:pt x="56" y="1"/>
                          </a:lnTo>
                          <a:lnTo>
                            <a:pt x="43" y="7"/>
                          </a:lnTo>
                          <a:lnTo>
                            <a:pt x="31" y="17"/>
                          </a:lnTo>
                          <a:lnTo>
                            <a:pt x="21" y="33"/>
                          </a:lnTo>
                          <a:lnTo>
                            <a:pt x="13" y="51"/>
                          </a:lnTo>
                          <a:lnTo>
                            <a:pt x="6" y="75"/>
                          </a:lnTo>
                          <a:lnTo>
                            <a:pt x="3" y="99"/>
                          </a:lnTo>
                          <a:lnTo>
                            <a:pt x="0" y="126"/>
                          </a:lnTo>
                          <a:lnTo>
                            <a:pt x="0" y="154"/>
                          </a:lnTo>
                          <a:lnTo>
                            <a:pt x="4" y="179"/>
                          </a:lnTo>
                          <a:lnTo>
                            <a:pt x="10" y="201"/>
                          </a:lnTo>
                          <a:lnTo>
                            <a:pt x="18" y="221"/>
                          </a:lnTo>
                          <a:lnTo>
                            <a:pt x="27" y="236"/>
                          </a:lnTo>
                          <a:lnTo>
                            <a:pt x="38" y="246"/>
                          </a:lnTo>
                          <a:lnTo>
                            <a:pt x="50" y="252"/>
                          </a:lnTo>
                          <a:lnTo>
                            <a:pt x="64" y="253"/>
                          </a:lnTo>
                          <a:lnTo>
                            <a:pt x="78" y="250"/>
                          </a:lnTo>
                          <a:lnTo>
                            <a:pt x="90" y="240"/>
                          </a:lnTo>
                          <a:lnTo>
                            <a:pt x="102" y="229"/>
                          </a:lnTo>
                          <a:lnTo>
                            <a:pt x="112" y="213"/>
                          </a:lnTo>
                          <a:lnTo>
                            <a:pt x="120" y="194"/>
                          </a:lnTo>
                          <a:lnTo>
                            <a:pt x="126" y="175"/>
                          </a:lnTo>
                          <a:lnTo>
                            <a:pt x="131" y="152"/>
                          </a:lnTo>
                          <a:lnTo>
                            <a:pt x="132" y="128"/>
                          </a:lnTo>
                          <a:lnTo>
                            <a:pt x="131" y="103"/>
                          </a:lnTo>
                          <a:lnTo>
                            <a:pt x="127" y="80"/>
                          </a:lnTo>
                          <a:lnTo>
                            <a:pt x="121" y="60"/>
                          </a:lnTo>
                          <a:lnTo>
                            <a:pt x="114" y="41"/>
                          </a:lnTo>
                          <a:lnTo>
                            <a:pt x="105" y="25"/>
                          </a:lnTo>
                          <a:lnTo>
                            <a:pt x="94" y="12"/>
                          </a:lnTo>
                          <a:lnTo>
                            <a:pt x="82" y="4"/>
                          </a:lnTo>
                          <a:lnTo>
                            <a:pt x="68"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26" name="Freeform 188"/>
                    <p:cNvSpPr>
                      <a:spLocks noChangeAspect="1"/>
                    </p:cNvSpPr>
                    <p:nvPr/>
                  </p:nvSpPr>
                  <p:spPr bwMode="auto">
                    <a:xfrm>
                      <a:off x="1654" y="2461"/>
                      <a:ext cx="58" cy="102"/>
                    </a:xfrm>
                    <a:custGeom>
                      <a:avLst/>
                      <a:gdLst>
                        <a:gd name="T0" fmla="*/ 58 w 116"/>
                        <a:gd name="T1" fmla="*/ 0 h 205"/>
                        <a:gd name="T2" fmla="*/ 47 w 116"/>
                        <a:gd name="T3" fmla="*/ 2 h 205"/>
                        <a:gd name="T4" fmla="*/ 35 w 116"/>
                        <a:gd name="T5" fmla="*/ 8 h 205"/>
                        <a:gd name="T6" fmla="*/ 26 w 116"/>
                        <a:gd name="T7" fmla="*/ 17 h 205"/>
                        <a:gd name="T8" fmla="*/ 17 w 116"/>
                        <a:gd name="T9" fmla="*/ 30 h 205"/>
                        <a:gd name="T10" fmla="*/ 10 w 116"/>
                        <a:gd name="T11" fmla="*/ 45 h 205"/>
                        <a:gd name="T12" fmla="*/ 4 w 116"/>
                        <a:gd name="T13" fmla="*/ 62 h 205"/>
                        <a:gd name="T14" fmla="*/ 1 w 116"/>
                        <a:gd name="T15" fmla="*/ 82 h 205"/>
                        <a:gd name="T16" fmla="*/ 0 w 116"/>
                        <a:gd name="T17" fmla="*/ 102 h 205"/>
                        <a:gd name="T18" fmla="*/ 1 w 116"/>
                        <a:gd name="T19" fmla="*/ 123 h 205"/>
                        <a:gd name="T20" fmla="*/ 4 w 116"/>
                        <a:gd name="T21" fmla="*/ 143 h 205"/>
                        <a:gd name="T22" fmla="*/ 10 w 116"/>
                        <a:gd name="T23" fmla="*/ 160 h 205"/>
                        <a:gd name="T24" fmla="*/ 17 w 116"/>
                        <a:gd name="T25" fmla="*/ 175 h 205"/>
                        <a:gd name="T26" fmla="*/ 26 w 116"/>
                        <a:gd name="T27" fmla="*/ 188 h 205"/>
                        <a:gd name="T28" fmla="*/ 35 w 116"/>
                        <a:gd name="T29" fmla="*/ 197 h 205"/>
                        <a:gd name="T30" fmla="*/ 47 w 116"/>
                        <a:gd name="T31" fmla="*/ 203 h 205"/>
                        <a:gd name="T32" fmla="*/ 58 w 116"/>
                        <a:gd name="T33" fmla="*/ 205 h 205"/>
                        <a:gd name="T34" fmla="*/ 70 w 116"/>
                        <a:gd name="T35" fmla="*/ 203 h 205"/>
                        <a:gd name="T36" fmla="*/ 81 w 116"/>
                        <a:gd name="T37" fmla="*/ 197 h 205"/>
                        <a:gd name="T38" fmla="*/ 91 w 116"/>
                        <a:gd name="T39" fmla="*/ 188 h 205"/>
                        <a:gd name="T40" fmla="*/ 100 w 116"/>
                        <a:gd name="T41" fmla="*/ 175 h 205"/>
                        <a:gd name="T42" fmla="*/ 107 w 116"/>
                        <a:gd name="T43" fmla="*/ 160 h 205"/>
                        <a:gd name="T44" fmla="*/ 111 w 116"/>
                        <a:gd name="T45" fmla="*/ 143 h 205"/>
                        <a:gd name="T46" fmla="*/ 115 w 116"/>
                        <a:gd name="T47" fmla="*/ 123 h 205"/>
                        <a:gd name="T48" fmla="*/ 116 w 116"/>
                        <a:gd name="T49" fmla="*/ 102 h 205"/>
                        <a:gd name="T50" fmla="*/ 115 w 116"/>
                        <a:gd name="T51" fmla="*/ 82 h 205"/>
                        <a:gd name="T52" fmla="*/ 111 w 116"/>
                        <a:gd name="T53" fmla="*/ 62 h 205"/>
                        <a:gd name="T54" fmla="*/ 107 w 116"/>
                        <a:gd name="T55" fmla="*/ 45 h 205"/>
                        <a:gd name="T56" fmla="*/ 100 w 116"/>
                        <a:gd name="T57" fmla="*/ 30 h 205"/>
                        <a:gd name="T58" fmla="*/ 91 w 116"/>
                        <a:gd name="T59" fmla="*/ 17 h 205"/>
                        <a:gd name="T60" fmla="*/ 81 w 116"/>
                        <a:gd name="T61" fmla="*/ 8 h 205"/>
                        <a:gd name="T62" fmla="*/ 70 w 116"/>
                        <a:gd name="T63" fmla="*/ 2 h 205"/>
                        <a:gd name="T64" fmla="*/ 58 w 116"/>
                        <a:gd name="T6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205">
                          <a:moveTo>
                            <a:pt x="58" y="0"/>
                          </a:moveTo>
                          <a:lnTo>
                            <a:pt x="47" y="2"/>
                          </a:lnTo>
                          <a:lnTo>
                            <a:pt x="35" y="8"/>
                          </a:lnTo>
                          <a:lnTo>
                            <a:pt x="26" y="17"/>
                          </a:lnTo>
                          <a:lnTo>
                            <a:pt x="17" y="30"/>
                          </a:lnTo>
                          <a:lnTo>
                            <a:pt x="10" y="45"/>
                          </a:lnTo>
                          <a:lnTo>
                            <a:pt x="4" y="62"/>
                          </a:lnTo>
                          <a:lnTo>
                            <a:pt x="1" y="82"/>
                          </a:lnTo>
                          <a:lnTo>
                            <a:pt x="0" y="102"/>
                          </a:lnTo>
                          <a:lnTo>
                            <a:pt x="1" y="123"/>
                          </a:lnTo>
                          <a:lnTo>
                            <a:pt x="4" y="143"/>
                          </a:lnTo>
                          <a:lnTo>
                            <a:pt x="10" y="160"/>
                          </a:lnTo>
                          <a:lnTo>
                            <a:pt x="17" y="175"/>
                          </a:lnTo>
                          <a:lnTo>
                            <a:pt x="26" y="188"/>
                          </a:lnTo>
                          <a:lnTo>
                            <a:pt x="35" y="197"/>
                          </a:lnTo>
                          <a:lnTo>
                            <a:pt x="47" y="203"/>
                          </a:lnTo>
                          <a:lnTo>
                            <a:pt x="58" y="205"/>
                          </a:lnTo>
                          <a:lnTo>
                            <a:pt x="70" y="203"/>
                          </a:lnTo>
                          <a:lnTo>
                            <a:pt x="81" y="197"/>
                          </a:lnTo>
                          <a:lnTo>
                            <a:pt x="91" y="188"/>
                          </a:lnTo>
                          <a:lnTo>
                            <a:pt x="100" y="175"/>
                          </a:lnTo>
                          <a:lnTo>
                            <a:pt x="107" y="160"/>
                          </a:lnTo>
                          <a:lnTo>
                            <a:pt x="111" y="143"/>
                          </a:lnTo>
                          <a:lnTo>
                            <a:pt x="115" y="123"/>
                          </a:lnTo>
                          <a:lnTo>
                            <a:pt x="116" y="102"/>
                          </a:lnTo>
                          <a:lnTo>
                            <a:pt x="115" y="82"/>
                          </a:lnTo>
                          <a:lnTo>
                            <a:pt x="111" y="62"/>
                          </a:lnTo>
                          <a:lnTo>
                            <a:pt x="107" y="45"/>
                          </a:lnTo>
                          <a:lnTo>
                            <a:pt x="100" y="30"/>
                          </a:lnTo>
                          <a:lnTo>
                            <a:pt x="91" y="17"/>
                          </a:lnTo>
                          <a:lnTo>
                            <a:pt x="81" y="8"/>
                          </a:lnTo>
                          <a:lnTo>
                            <a:pt x="70" y="2"/>
                          </a:lnTo>
                          <a:lnTo>
                            <a:pt x="58" y="0"/>
                          </a:lnTo>
                          <a:close/>
                        </a:path>
                      </a:pathLst>
                    </a:custGeom>
                    <a:solidFill>
                      <a:srgbClr val="66FF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27" name="Freeform 189"/>
                    <p:cNvSpPr>
                      <a:spLocks noChangeAspect="1"/>
                    </p:cNvSpPr>
                    <p:nvPr/>
                  </p:nvSpPr>
                  <p:spPr bwMode="auto">
                    <a:xfrm>
                      <a:off x="1917" y="2167"/>
                      <a:ext cx="171" cy="168"/>
                    </a:xfrm>
                    <a:custGeom>
                      <a:avLst/>
                      <a:gdLst>
                        <a:gd name="T0" fmla="*/ 252 w 341"/>
                        <a:gd name="T1" fmla="*/ 0 h 335"/>
                        <a:gd name="T2" fmla="*/ 88 w 341"/>
                        <a:gd name="T3" fmla="*/ 36 h 335"/>
                        <a:gd name="T4" fmla="*/ 70 w 341"/>
                        <a:gd name="T5" fmla="*/ 38 h 335"/>
                        <a:gd name="T6" fmla="*/ 53 w 341"/>
                        <a:gd name="T7" fmla="*/ 45 h 335"/>
                        <a:gd name="T8" fmla="*/ 38 w 341"/>
                        <a:gd name="T9" fmla="*/ 57 h 335"/>
                        <a:gd name="T10" fmla="*/ 25 w 341"/>
                        <a:gd name="T11" fmla="*/ 72 h 335"/>
                        <a:gd name="T12" fmla="*/ 15 w 341"/>
                        <a:gd name="T13" fmla="*/ 90 h 335"/>
                        <a:gd name="T14" fmla="*/ 7 w 341"/>
                        <a:gd name="T15" fmla="*/ 111 h 335"/>
                        <a:gd name="T16" fmla="*/ 2 w 341"/>
                        <a:gd name="T17" fmla="*/ 134 h 335"/>
                        <a:gd name="T18" fmla="*/ 0 w 341"/>
                        <a:gd name="T19" fmla="*/ 158 h 335"/>
                        <a:gd name="T20" fmla="*/ 1 w 341"/>
                        <a:gd name="T21" fmla="*/ 175 h 335"/>
                        <a:gd name="T22" fmla="*/ 4 w 341"/>
                        <a:gd name="T23" fmla="*/ 191 h 335"/>
                        <a:gd name="T24" fmla="*/ 7 w 341"/>
                        <a:gd name="T25" fmla="*/ 206 h 335"/>
                        <a:gd name="T26" fmla="*/ 13 w 341"/>
                        <a:gd name="T27" fmla="*/ 221 h 335"/>
                        <a:gd name="T28" fmla="*/ 20 w 341"/>
                        <a:gd name="T29" fmla="*/ 234 h 335"/>
                        <a:gd name="T30" fmla="*/ 28 w 341"/>
                        <a:gd name="T31" fmla="*/ 246 h 335"/>
                        <a:gd name="T32" fmla="*/ 36 w 341"/>
                        <a:gd name="T33" fmla="*/ 256 h 335"/>
                        <a:gd name="T34" fmla="*/ 46 w 341"/>
                        <a:gd name="T35" fmla="*/ 265 h 335"/>
                        <a:gd name="T36" fmla="*/ 46 w 341"/>
                        <a:gd name="T37" fmla="*/ 265 h 335"/>
                        <a:gd name="T38" fmla="*/ 70 w 341"/>
                        <a:gd name="T39" fmla="*/ 312 h 335"/>
                        <a:gd name="T40" fmla="*/ 74 w 341"/>
                        <a:gd name="T41" fmla="*/ 294 h 335"/>
                        <a:gd name="T42" fmla="*/ 105 w 341"/>
                        <a:gd name="T43" fmla="*/ 335 h 335"/>
                        <a:gd name="T44" fmla="*/ 103 w 341"/>
                        <a:gd name="T45" fmla="*/ 300 h 335"/>
                        <a:gd name="T46" fmla="*/ 134 w 341"/>
                        <a:gd name="T47" fmla="*/ 333 h 335"/>
                        <a:gd name="T48" fmla="*/ 130 w 341"/>
                        <a:gd name="T49" fmla="*/ 281 h 335"/>
                        <a:gd name="T50" fmla="*/ 159 w 341"/>
                        <a:gd name="T51" fmla="*/ 307 h 335"/>
                        <a:gd name="T52" fmla="*/ 149 w 341"/>
                        <a:gd name="T53" fmla="*/ 266 h 335"/>
                        <a:gd name="T54" fmla="*/ 172 w 341"/>
                        <a:gd name="T55" fmla="*/ 262 h 335"/>
                        <a:gd name="T56" fmla="*/ 174 w 341"/>
                        <a:gd name="T57" fmla="*/ 262 h 335"/>
                        <a:gd name="T58" fmla="*/ 174 w 341"/>
                        <a:gd name="T59" fmla="*/ 261 h 335"/>
                        <a:gd name="T60" fmla="*/ 252 w 341"/>
                        <a:gd name="T61" fmla="*/ 244 h 335"/>
                        <a:gd name="T62" fmla="*/ 270 w 341"/>
                        <a:gd name="T63" fmla="*/ 242 h 335"/>
                        <a:gd name="T64" fmla="*/ 287 w 341"/>
                        <a:gd name="T65" fmla="*/ 235 h 335"/>
                        <a:gd name="T66" fmla="*/ 302 w 341"/>
                        <a:gd name="T67" fmla="*/ 224 h 335"/>
                        <a:gd name="T68" fmla="*/ 315 w 341"/>
                        <a:gd name="T69" fmla="*/ 209 h 335"/>
                        <a:gd name="T70" fmla="*/ 326 w 341"/>
                        <a:gd name="T71" fmla="*/ 190 h 335"/>
                        <a:gd name="T72" fmla="*/ 334 w 341"/>
                        <a:gd name="T73" fmla="*/ 170 h 335"/>
                        <a:gd name="T74" fmla="*/ 339 w 341"/>
                        <a:gd name="T75" fmla="*/ 146 h 335"/>
                        <a:gd name="T76" fmla="*/ 341 w 341"/>
                        <a:gd name="T77" fmla="*/ 122 h 335"/>
                        <a:gd name="T78" fmla="*/ 339 w 341"/>
                        <a:gd name="T79" fmla="*/ 98 h 335"/>
                        <a:gd name="T80" fmla="*/ 334 w 341"/>
                        <a:gd name="T81" fmla="*/ 75 h 335"/>
                        <a:gd name="T82" fmla="*/ 326 w 341"/>
                        <a:gd name="T83" fmla="*/ 54 h 335"/>
                        <a:gd name="T84" fmla="*/ 315 w 341"/>
                        <a:gd name="T85" fmla="*/ 36 h 335"/>
                        <a:gd name="T86" fmla="*/ 302 w 341"/>
                        <a:gd name="T87" fmla="*/ 21 h 335"/>
                        <a:gd name="T88" fmla="*/ 287 w 341"/>
                        <a:gd name="T89" fmla="*/ 9 h 335"/>
                        <a:gd name="T90" fmla="*/ 270 w 341"/>
                        <a:gd name="T91" fmla="*/ 2 h 335"/>
                        <a:gd name="T92" fmla="*/ 252 w 341"/>
                        <a:gd name="T9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1" h="335">
                          <a:moveTo>
                            <a:pt x="252" y="0"/>
                          </a:moveTo>
                          <a:lnTo>
                            <a:pt x="88" y="36"/>
                          </a:lnTo>
                          <a:lnTo>
                            <a:pt x="70" y="38"/>
                          </a:lnTo>
                          <a:lnTo>
                            <a:pt x="53" y="45"/>
                          </a:lnTo>
                          <a:lnTo>
                            <a:pt x="38" y="57"/>
                          </a:lnTo>
                          <a:lnTo>
                            <a:pt x="25" y="72"/>
                          </a:lnTo>
                          <a:lnTo>
                            <a:pt x="15" y="90"/>
                          </a:lnTo>
                          <a:lnTo>
                            <a:pt x="7" y="111"/>
                          </a:lnTo>
                          <a:lnTo>
                            <a:pt x="2" y="134"/>
                          </a:lnTo>
                          <a:lnTo>
                            <a:pt x="0" y="158"/>
                          </a:lnTo>
                          <a:lnTo>
                            <a:pt x="1" y="175"/>
                          </a:lnTo>
                          <a:lnTo>
                            <a:pt x="4" y="191"/>
                          </a:lnTo>
                          <a:lnTo>
                            <a:pt x="7" y="206"/>
                          </a:lnTo>
                          <a:lnTo>
                            <a:pt x="13" y="221"/>
                          </a:lnTo>
                          <a:lnTo>
                            <a:pt x="20" y="234"/>
                          </a:lnTo>
                          <a:lnTo>
                            <a:pt x="28" y="246"/>
                          </a:lnTo>
                          <a:lnTo>
                            <a:pt x="36" y="256"/>
                          </a:lnTo>
                          <a:lnTo>
                            <a:pt x="46" y="265"/>
                          </a:lnTo>
                          <a:lnTo>
                            <a:pt x="46" y="265"/>
                          </a:lnTo>
                          <a:lnTo>
                            <a:pt x="70" y="312"/>
                          </a:lnTo>
                          <a:lnTo>
                            <a:pt x="74" y="294"/>
                          </a:lnTo>
                          <a:lnTo>
                            <a:pt x="105" y="335"/>
                          </a:lnTo>
                          <a:lnTo>
                            <a:pt x="103" y="300"/>
                          </a:lnTo>
                          <a:lnTo>
                            <a:pt x="134" y="333"/>
                          </a:lnTo>
                          <a:lnTo>
                            <a:pt x="130" y="281"/>
                          </a:lnTo>
                          <a:lnTo>
                            <a:pt x="159" y="307"/>
                          </a:lnTo>
                          <a:lnTo>
                            <a:pt x="149" y="266"/>
                          </a:lnTo>
                          <a:lnTo>
                            <a:pt x="172" y="262"/>
                          </a:lnTo>
                          <a:lnTo>
                            <a:pt x="174" y="262"/>
                          </a:lnTo>
                          <a:lnTo>
                            <a:pt x="174" y="261"/>
                          </a:lnTo>
                          <a:lnTo>
                            <a:pt x="252" y="244"/>
                          </a:lnTo>
                          <a:lnTo>
                            <a:pt x="270" y="242"/>
                          </a:lnTo>
                          <a:lnTo>
                            <a:pt x="287" y="235"/>
                          </a:lnTo>
                          <a:lnTo>
                            <a:pt x="302" y="224"/>
                          </a:lnTo>
                          <a:lnTo>
                            <a:pt x="315" y="209"/>
                          </a:lnTo>
                          <a:lnTo>
                            <a:pt x="326" y="190"/>
                          </a:lnTo>
                          <a:lnTo>
                            <a:pt x="334" y="170"/>
                          </a:lnTo>
                          <a:lnTo>
                            <a:pt x="339" y="146"/>
                          </a:lnTo>
                          <a:lnTo>
                            <a:pt x="341" y="122"/>
                          </a:lnTo>
                          <a:lnTo>
                            <a:pt x="339" y="98"/>
                          </a:lnTo>
                          <a:lnTo>
                            <a:pt x="334" y="75"/>
                          </a:lnTo>
                          <a:lnTo>
                            <a:pt x="326" y="54"/>
                          </a:lnTo>
                          <a:lnTo>
                            <a:pt x="315" y="36"/>
                          </a:lnTo>
                          <a:lnTo>
                            <a:pt x="302" y="21"/>
                          </a:lnTo>
                          <a:lnTo>
                            <a:pt x="287" y="9"/>
                          </a:lnTo>
                          <a:lnTo>
                            <a:pt x="270" y="2"/>
                          </a:lnTo>
                          <a:lnTo>
                            <a:pt x="25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28" name="Freeform 190"/>
                    <p:cNvSpPr>
                      <a:spLocks noChangeAspect="1"/>
                    </p:cNvSpPr>
                    <p:nvPr/>
                  </p:nvSpPr>
                  <p:spPr bwMode="auto">
                    <a:xfrm>
                      <a:off x="1911" y="2320"/>
                      <a:ext cx="171" cy="166"/>
                    </a:xfrm>
                    <a:custGeom>
                      <a:avLst/>
                      <a:gdLst>
                        <a:gd name="T0" fmla="*/ 254 w 343"/>
                        <a:gd name="T1" fmla="*/ 0 h 331"/>
                        <a:gd name="T2" fmla="*/ 89 w 343"/>
                        <a:gd name="T3" fmla="*/ 35 h 331"/>
                        <a:gd name="T4" fmla="*/ 72 w 343"/>
                        <a:gd name="T5" fmla="*/ 38 h 331"/>
                        <a:gd name="T6" fmla="*/ 55 w 343"/>
                        <a:gd name="T7" fmla="*/ 44 h 331"/>
                        <a:gd name="T8" fmla="*/ 40 w 343"/>
                        <a:gd name="T9" fmla="*/ 56 h 331"/>
                        <a:gd name="T10" fmla="*/ 27 w 343"/>
                        <a:gd name="T11" fmla="*/ 71 h 331"/>
                        <a:gd name="T12" fmla="*/ 15 w 343"/>
                        <a:gd name="T13" fmla="*/ 88 h 331"/>
                        <a:gd name="T14" fmla="*/ 7 w 343"/>
                        <a:gd name="T15" fmla="*/ 109 h 331"/>
                        <a:gd name="T16" fmla="*/ 3 w 343"/>
                        <a:gd name="T17" fmla="*/ 132 h 331"/>
                        <a:gd name="T18" fmla="*/ 0 w 343"/>
                        <a:gd name="T19" fmla="*/ 156 h 331"/>
                        <a:gd name="T20" fmla="*/ 2 w 343"/>
                        <a:gd name="T21" fmla="*/ 172 h 331"/>
                        <a:gd name="T22" fmla="*/ 4 w 343"/>
                        <a:gd name="T23" fmla="*/ 188 h 331"/>
                        <a:gd name="T24" fmla="*/ 7 w 343"/>
                        <a:gd name="T25" fmla="*/ 203 h 331"/>
                        <a:gd name="T26" fmla="*/ 13 w 343"/>
                        <a:gd name="T27" fmla="*/ 217 h 331"/>
                        <a:gd name="T28" fmla="*/ 20 w 343"/>
                        <a:gd name="T29" fmla="*/ 231 h 331"/>
                        <a:gd name="T30" fmla="*/ 27 w 343"/>
                        <a:gd name="T31" fmla="*/ 243 h 331"/>
                        <a:gd name="T32" fmla="*/ 36 w 343"/>
                        <a:gd name="T33" fmla="*/ 253 h 331"/>
                        <a:gd name="T34" fmla="*/ 45 w 343"/>
                        <a:gd name="T35" fmla="*/ 261 h 331"/>
                        <a:gd name="T36" fmla="*/ 45 w 343"/>
                        <a:gd name="T37" fmla="*/ 261 h 331"/>
                        <a:gd name="T38" fmla="*/ 70 w 343"/>
                        <a:gd name="T39" fmla="*/ 308 h 331"/>
                        <a:gd name="T40" fmla="*/ 73 w 343"/>
                        <a:gd name="T41" fmla="*/ 290 h 331"/>
                        <a:gd name="T42" fmla="*/ 104 w 343"/>
                        <a:gd name="T43" fmla="*/ 331 h 331"/>
                        <a:gd name="T44" fmla="*/ 102 w 343"/>
                        <a:gd name="T45" fmla="*/ 296 h 331"/>
                        <a:gd name="T46" fmla="*/ 133 w 343"/>
                        <a:gd name="T47" fmla="*/ 330 h 331"/>
                        <a:gd name="T48" fmla="*/ 129 w 343"/>
                        <a:gd name="T49" fmla="*/ 277 h 331"/>
                        <a:gd name="T50" fmla="*/ 158 w 343"/>
                        <a:gd name="T51" fmla="*/ 303 h 331"/>
                        <a:gd name="T52" fmla="*/ 149 w 343"/>
                        <a:gd name="T53" fmla="*/ 265 h 331"/>
                        <a:gd name="T54" fmla="*/ 254 w 343"/>
                        <a:gd name="T55" fmla="*/ 243 h 331"/>
                        <a:gd name="T56" fmla="*/ 271 w 343"/>
                        <a:gd name="T57" fmla="*/ 240 h 331"/>
                        <a:gd name="T58" fmla="*/ 288 w 343"/>
                        <a:gd name="T59" fmla="*/ 233 h 331"/>
                        <a:gd name="T60" fmla="*/ 303 w 343"/>
                        <a:gd name="T61" fmla="*/ 222 h 331"/>
                        <a:gd name="T62" fmla="*/ 316 w 343"/>
                        <a:gd name="T63" fmla="*/ 207 h 331"/>
                        <a:gd name="T64" fmla="*/ 328 w 343"/>
                        <a:gd name="T65" fmla="*/ 188 h 331"/>
                        <a:gd name="T66" fmla="*/ 336 w 343"/>
                        <a:gd name="T67" fmla="*/ 168 h 331"/>
                        <a:gd name="T68" fmla="*/ 340 w 343"/>
                        <a:gd name="T69" fmla="*/ 146 h 331"/>
                        <a:gd name="T70" fmla="*/ 343 w 343"/>
                        <a:gd name="T71" fmla="*/ 122 h 331"/>
                        <a:gd name="T72" fmla="*/ 340 w 343"/>
                        <a:gd name="T73" fmla="*/ 97 h 331"/>
                        <a:gd name="T74" fmla="*/ 336 w 343"/>
                        <a:gd name="T75" fmla="*/ 74 h 331"/>
                        <a:gd name="T76" fmla="*/ 328 w 343"/>
                        <a:gd name="T77" fmla="*/ 54 h 331"/>
                        <a:gd name="T78" fmla="*/ 316 w 343"/>
                        <a:gd name="T79" fmla="*/ 35 h 331"/>
                        <a:gd name="T80" fmla="*/ 303 w 343"/>
                        <a:gd name="T81" fmla="*/ 20 h 331"/>
                        <a:gd name="T82" fmla="*/ 288 w 343"/>
                        <a:gd name="T83" fmla="*/ 9 h 331"/>
                        <a:gd name="T84" fmla="*/ 271 w 343"/>
                        <a:gd name="T85" fmla="*/ 2 h 331"/>
                        <a:gd name="T86" fmla="*/ 254 w 343"/>
                        <a:gd name="T8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3" h="331">
                          <a:moveTo>
                            <a:pt x="254" y="0"/>
                          </a:moveTo>
                          <a:lnTo>
                            <a:pt x="89" y="35"/>
                          </a:lnTo>
                          <a:lnTo>
                            <a:pt x="72" y="38"/>
                          </a:lnTo>
                          <a:lnTo>
                            <a:pt x="55" y="44"/>
                          </a:lnTo>
                          <a:lnTo>
                            <a:pt x="40" y="56"/>
                          </a:lnTo>
                          <a:lnTo>
                            <a:pt x="27" y="71"/>
                          </a:lnTo>
                          <a:lnTo>
                            <a:pt x="15" y="88"/>
                          </a:lnTo>
                          <a:lnTo>
                            <a:pt x="7" y="109"/>
                          </a:lnTo>
                          <a:lnTo>
                            <a:pt x="3" y="132"/>
                          </a:lnTo>
                          <a:lnTo>
                            <a:pt x="0" y="156"/>
                          </a:lnTo>
                          <a:lnTo>
                            <a:pt x="2" y="172"/>
                          </a:lnTo>
                          <a:lnTo>
                            <a:pt x="4" y="188"/>
                          </a:lnTo>
                          <a:lnTo>
                            <a:pt x="7" y="203"/>
                          </a:lnTo>
                          <a:lnTo>
                            <a:pt x="13" y="217"/>
                          </a:lnTo>
                          <a:lnTo>
                            <a:pt x="20" y="231"/>
                          </a:lnTo>
                          <a:lnTo>
                            <a:pt x="27" y="243"/>
                          </a:lnTo>
                          <a:lnTo>
                            <a:pt x="36" y="253"/>
                          </a:lnTo>
                          <a:lnTo>
                            <a:pt x="45" y="261"/>
                          </a:lnTo>
                          <a:lnTo>
                            <a:pt x="45" y="261"/>
                          </a:lnTo>
                          <a:lnTo>
                            <a:pt x="70" y="308"/>
                          </a:lnTo>
                          <a:lnTo>
                            <a:pt x="73" y="290"/>
                          </a:lnTo>
                          <a:lnTo>
                            <a:pt x="104" y="331"/>
                          </a:lnTo>
                          <a:lnTo>
                            <a:pt x="102" y="296"/>
                          </a:lnTo>
                          <a:lnTo>
                            <a:pt x="133" y="330"/>
                          </a:lnTo>
                          <a:lnTo>
                            <a:pt x="129" y="277"/>
                          </a:lnTo>
                          <a:lnTo>
                            <a:pt x="158" y="303"/>
                          </a:lnTo>
                          <a:lnTo>
                            <a:pt x="149" y="265"/>
                          </a:lnTo>
                          <a:lnTo>
                            <a:pt x="254" y="243"/>
                          </a:lnTo>
                          <a:lnTo>
                            <a:pt x="271" y="240"/>
                          </a:lnTo>
                          <a:lnTo>
                            <a:pt x="288" y="233"/>
                          </a:lnTo>
                          <a:lnTo>
                            <a:pt x="303" y="222"/>
                          </a:lnTo>
                          <a:lnTo>
                            <a:pt x="316" y="207"/>
                          </a:lnTo>
                          <a:lnTo>
                            <a:pt x="328" y="188"/>
                          </a:lnTo>
                          <a:lnTo>
                            <a:pt x="336" y="168"/>
                          </a:lnTo>
                          <a:lnTo>
                            <a:pt x="340" y="146"/>
                          </a:lnTo>
                          <a:lnTo>
                            <a:pt x="343" y="122"/>
                          </a:lnTo>
                          <a:lnTo>
                            <a:pt x="340" y="97"/>
                          </a:lnTo>
                          <a:lnTo>
                            <a:pt x="336" y="74"/>
                          </a:lnTo>
                          <a:lnTo>
                            <a:pt x="328" y="54"/>
                          </a:lnTo>
                          <a:lnTo>
                            <a:pt x="316" y="35"/>
                          </a:lnTo>
                          <a:lnTo>
                            <a:pt x="303" y="20"/>
                          </a:lnTo>
                          <a:lnTo>
                            <a:pt x="288" y="9"/>
                          </a:lnTo>
                          <a:lnTo>
                            <a:pt x="271" y="2"/>
                          </a:lnTo>
                          <a:lnTo>
                            <a:pt x="25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29" name="Freeform 191"/>
                    <p:cNvSpPr>
                      <a:spLocks noChangeAspect="1"/>
                    </p:cNvSpPr>
                    <p:nvPr/>
                  </p:nvSpPr>
                  <p:spPr bwMode="auto">
                    <a:xfrm>
                      <a:off x="1906" y="2476"/>
                      <a:ext cx="169" cy="168"/>
                    </a:xfrm>
                    <a:custGeom>
                      <a:avLst/>
                      <a:gdLst>
                        <a:gd name="T0" fmla="*/ 250 w 338"/>
                        <a:gd name="T1" fmla="*/ 0 h 335"/>
                        <a:gd name="T2" fmla="*/ 88 w 338"/>
                        <a:gd name="T3" fmla="*/ 25 h 335"/>
                        <a:gd name="T4" fmla="*/ 70 w 338"/>
                        <a:gd name="T5" fmla="*/ 26 h 335"/>
                        <a:gd name="T6" fmla="*/ 53 w 338"/>
                        <a:gd name="T7" fmla="*/ 32 h 335"/>
                        <a:gd name="T8" fmla="*/ 38 w 338"/>
                        <a:gd name="T9" fmla="*/ 42 h 335"/>
                        <a:gd name="T10" fmla="*/ 26 w 338"/>
                        <a:gd name="T11" fmla="*/ 56 h 335"/>
                        <a:gd name="T12" fmla="*/ 15 w 338"/>
                        <a:gd name="T13" fmla="*/ 74 h 335"/>
                        <a:gd name="T14" fmla="*/ 7 w 338"/>
                        <a:gd name="T15" fmla="*/ 94 h 335"/>
                        <a:gd name="T16" fmla="*/ 2 w 338"/>
                        <a:gd name="T17" fmla="*/ 117 h 335"/>
                        <a:gd name="T18" fmla="*/ 0 w 338"/>
                        <a:gd name="T19" fmla="*/ 142 h 335"/>
                        <a:gd name="T20" fmla="*/ 1 w 338"/>
                        <a:gd name="T21" fmla="*/ 161 h 335"/>
                        <a:gd name="T22" fmla="*/ 5 w 338"/>
                        <a:gd name="T23" fmla="*/ 181 h 335"/>
                        <a:gd name="T24" fmla="*/ 9 w 338"/>
                        <a:gd name="T25" fmla="*/ 198 h 335"/>
                        <a:gd name="T26" fmla="*/ 16 w 338"/>
                        <a:gd name="T27" fmla="*/ 215 h 335"/>
                        <a:gd name="T28" fmla="*/ 26 w 338"/>
                        <a:gd name="T29" fmla="*/ 230 h 335"/>
                        <a:gd name="T30" fmla="*/ 35 w 338"/>
                        <a:gd name="T31" fmla="*/ 243 h 335"/>
                        <a:gd name="T32" fmla="*/ 46 w 338"/>
                        <a:gd name="T33" fmla="*/ 254 h 335"/>
                        <a:gd name="T34" fmla="*/ 59 w 338"/>
                        <a:gd name="T35" fmla="*/ 263 h 335"/>
                        <a:gd name="T36" fmla="*/ 55 w 338"/>
                        <a:gd name="T37" fmla="*/ 265 h 335"/>
                        <a:gd name="T38" fmla="*/ 80 w 338"/>
                        <a:gd name="T39" fmla="*/ 312 h 335"/>
                        <a:gd name="T40" fmla="*/ 84 w 338"/>
                        <a:gd name="T41" fmla="*/ 293 h 335"/>
                        <a:gd name="T42" fmla="*/ 115 w 338"/>
                        <a:gd name="T43" fmla="*/ 335 h 335"/>
                        <a:gd name="T44" fmla="*/ 113 w 338"/>
                        <a:gd name="T45" fmla="*/ 298 h 335"/>
                        <a:gd name="T46" fmla="*/ 144 w 338"/>
                        <a:gd name="T47" fmla="*/ 333 h 335"/>
                        <a:gd name="T48" fmla="*/ 141 w 338"/>
                        <a:gd name="T49" fmla="*/ 280 h 335"/>
                        <a:gd name="T50" fmla="*/ 170 w 338"/>
                        <a:gd name="T51" fmla="*/ 306 h 335"/>
                        <a:gd name="T52" fmla="*/ 158 w 338"/>
                        <a:gd name="T53" fmla="*/ 260 h 335"/>
                        <a:gd name="T54" fmla="*/ 175 w 338"/>
                        <a:gd name="T55" fmla="*/ 258 h 335"/>
                        <a:gd name="T56" fmla="*/ 185 w 338"/>
                        <a:gd name="T57" fmla="*/ 261 h 335"/>
                        <a:gd name="T58" fmla="*/ 182 w 338"/>
                        <a:gd name="T59" fmla="*/ 257 h 335"/>
                        <a:gd name="T60" fmla="*/ 250 w 338"/>
                        <a:gd name="T61" fmla="*/ 246 h 335"/>
                        <a:gd name="T62" fmla="*/ 267 w 338"/>
                        <a:gd name="T63" fmla="*/ 245 h 335"/>
                        <a:gd name="T64" fmla="*/ 285 w 338"/>
                        <a:gd name="T65" fmla="*/ 239 h 335"/>
                        <a:gd name="T66" fmla="*/ 300 w 338"/>
                        <a:gd name="T67" fmla="*/ 229 h 335"/>
                        <a:gd name="T68" fmla="*/ 312 w 338"/>
                        <a:gd name="T69" fmla="*/ 214 h 335"/>
                        <a:gd name="T70" fmla="*/ 323 w 338"/>
                        <a:gd name="T71" fmla="*/ 197 h 335"/>
                        <a:gd name="T72" fmla="*/ 331 w 338"/>
                        <a:gd name="T73" fmla="*/ 176 h 335"/>
                        <a:gd name="T74" fmla="*/ 335 w 338"/>
                        <a:gd name="T75" fmla="*/ 153 h 335"/>
                        <a:gd name="T76" fmla="*/ 338 w 338"/>
                        <a:gd name="T77" fmla="*/ 129 h 335"/>
                        <a:gd name="T78" fmla="*/ 335 w 338"/>
                        <a:gd name="T79" fmla="*/ 104 h 335"/>
                        <a:gd name="T80" fmla="*/ 331 w 338"/>
                        <a:gd name="T81" fmla="*/ 80 h 335"/>
                        <a:gd name="T82" fmla="*/ 323 w 338"/>
                        <a:gd name="T83" fmla="*/ 59 h 335"/>
                        <a:gd name="T84" fmla="*/ 312 w 338"/>
                        <a:gd name="T85" fmla="*/ 40 h 335"/>
                        <a:gd name="T86" fmla="*/ 300 w 338"/>
                        <a:gd name="T87" fmla="*/ 24 h 335"/>
                        <a:gd name="T88" fmla="*/ 285 w 338"/>
                        <a:gd name="T89" fmla="*/ 11 h 335"/>
                        <a:gd name="T90" fmla="*/ 267 w 338"/>
                        <a:gd name="T91" fmla="*/ 3 h 335"/>
                        <a:gd name="T92" fmla="*/ 250 w 338"/>
                        <a:gd name="T9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8" h="335">
                          <a:moveTo>
                            <a:pt x="250" y="0"/>
                          </a:moveTo>
                          <a:lnTo>
                            <a:pt x="88" y="25"/>
                          </a:lnTo>
                          <a:lnTo>
                            <a:pt x="70" y="26"/>
                          </a:lnTo>
                          <a:lnTo>
                            <a:pt x="53" y="32"/>
                          </a:lnTo>
                          <a:lnTo>
                            <a:pt x="38" y="42"/>
                          </a:lnTo>
                          <a:lnTo>
                            <a:pt x="26" y="56"/>
                          </a:lnTo>
                          <a:lnTo>
                            <a:pt x="15" y="74"/>
                          </a:lnTo>
                          <a:lnTo>
                            <a:pt x="7" y="94"/>
                          </a:lnTo>
                          <a:lnTo>
                            <a:pt x="2" y="117"/>
                          </a:lnTo>
                          <a:lnTo>
                            <a:pt x="0" y="142"/>
                          </a:lnTo>
                          <a:lnTo>
                            <a:pt x="1" y="161"/>
                          </a:lnTo>
                          <a:lnTo>
                            <a:pt x="5" y="181"/>
                          </a:lnTo>
                          <a:lnTo>
                            <a:pt x="9" y="198"/>
                          </a:lnTo>
                          <a:lnTo>
                            <a:pt x="16" y="215"/>
                          </a:lnTo>
                          <a:lnTo>
                            <a:pt x="26" y="230"/>
                          </a:lnTo>
                          <a:lnTo>
                            <a:pt x="35" y="243"/>
                          </a:lnTo>
                          <a:lnTo>
                            <a:pt x="46" y="254"/>
                          </a:lnTo>
                          <a:lnTo>
                            <a:pt x="59" y="263"/>
                          </a:lnTo>
                          <a:lnTo>
                            <a:pt x="55" y="265"/>
                          </a:lnTo>
                          <a:lnTo>
                            <a:pt x="80" y="312"/>
                          </a:lnTo>
                          <a:lnTo>
                            <a:pt x="84" y="293"/>
                          </a:lnTo>
                          <a:lnTo>
                            <a:pt x="115" y="335"/>
                          </a:lnTo>
                          <a:lnTo>
                            <a:pt x="113" y="298"/>
                          </a:lnTo>
                          <a:lnTo>
                            <a:pt x="144" y="333"/>
                          </a:lnTo>
                          <a:lnTo>
                            <a:pt x="141" y="280"/>
                          </a:lnTo>
                          <a:lnTo>
                            <a:pt x="170" y="306"/>
                          </a:lnTo>
                          <a:lnTo>
                            <a:pt x="158" y="260"/>
                          </a:lnTo>
                          <a:lnTo>
                            <a:pt x="175" y="258"/>
                          </a:lnTo>
                          <a:lnTo>
                            <a:pt x="185" y="261"/>
                          </a:lnTo>
                          <a:lnTo>
                            <a:pt x="182" y="257"/>
                          </a:lnTo>
                          <a:lnTo>
                            <a:pt x="250" y="246"/>
                          </a:lnTo>
                          <a:lnTo>
                            <a:pt x="267" y="245"/>
                          </a:lnTo>
                          <a:lnTo>
                            <a:pt x="285" y="239"/>
                          </a:lnTo>
                          <a:lnTo>
                            <a:pt x="300" y="229"/>
                          </a:lnTo>
                          <a:lnTo>
                            <a:pt x="312" y="214"/>
                          </a:lnTo>
                          <a:lnTo>
                            <a:pt x="323" y="197"/>
                          </a:lnTo>
                          <a:lnTo>
                            <a:pt x="331" y="176"/>
                          </a:lnTo>
                          <a:lnTo>
                            <a:pt x="335" y="153"/>
                          </a:lnTo>
                          <a:lnTo>
                            <a:pt x="338" y="129"/>
                          </a:lnTo>
                          <a:lnTo>
                            <a:pt x="335" y="104"/>
                          </a:lnTo>
                          <a:lnTo>
                            <a:pt x="331" y="80"/>
                          </a:lnTo>
                          <a:lnTo>
                            <a:pt x="323" y="59"/>
                          </a:lnTo>
                          <a:lnTo>
                            <a:pt x="312" y="40"/>
                          </a:lnTo>
                          <a:lnTo>
                            <a:pt x="300" y="24"/>
                          </a:lnTo>
                          <a:lnTo>
                            <a:pt x="285" y="11"/>
                          </a:lnTo>
                          <a:lnTo>
                            <a:pt x="267" y="3"/>
                          </a:lnTo>
                          <a:lnTo>
                            <a:pt x="2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30" name="Freeform 192"/>
                    <p:cNvSpPr>
                      <a:spLocks noChangeAspect="1"/>
                    </p:cNvSpPr>
                    <p:nvPr/>
                  </p:nvSpPr>
                  <p:spPr bwMode="auto">
                    <a:xfrm>
                      <a:off x="2008" y="2175"/>
                      <a:ext cx="58" cy="103"/>
                    </a:xfrm>
                    <a:custGeom>
                      <a:avLst/>
                      <a:gdLst>
                        <a:gd name="T0" fmla="*/ 59 w 116"/>
                        <a:gd name="T1" fmla="*/ 0 h 205"/>
                        <a:gd name="T2" fmla="*/ 70 w 116"/>
                        <a:gd name="T3" fmla="*/ 3 h 205"/>
                        <a:gd name="T4" fmla="*/ 82 w 116"/>
                        <a:gd name="T5" fmla="*/ 8 h 205"/>
                        <a:gd name="T6" fmla="*/ 91 w 116"/>
                        <a:gd name="T7" fmla="*/ 18 h 205"/>
                        <a:gd name="T8" fmla="*/ 100 w 116"/>
                        <a:gd name="T9" fmla="*/ 30 h 205"/>
                        <a:gd name="T10" fmla="*/ 107 w 116"/>
                        <a:gd name="T11" fmla="*/ 45 h 205"/>
                        <a:gd name="T12" fmla="*/ 112 w 116"/>
                        <a:gd name="T13" fmla="*/ 62 h 205"/>
                        <a:gd name="T14" fmla="*/ 115 w 116"/>
                        <a:gd name="T15" fmla="*/ 82 h 205"/>
                        <a:gd name="T16" fmla="*/ 116 w 116"/>
                        <a:gd name="T17" fmla="*/ 103 h 205"/>
                        <a:gd name="T18" fmla="*/ 115 w 116"/>
                        <a:gd name="T19" fmla="*/ 124 h 205"/>
                        <a:gd name="T20" fmla="*/ 112 w 116"/>
                        <a:gd name="T21" fmla="*/ 143 h 205"/>
                        <a:gd name="T22" fmla="*/ 107 w 116"/>
                        <a:gd name="T23" fmla="*/ 160 h 205"/>
                        <a:gd name="T24" fmla="*/ 100 w 116"/>
                        <a:gd name="T25" fmla="*/ 175 h 205"/>
                        <a:gd name="T26" fmla="*/ 91 w 116"/>
                        <a:gd name="T27" fmla="*/ 188 h 205"/>
                        <a:gd name="T28" fmla="*/ 82 w 116"/>
                        <a:gd name="T29" fmla="*/ 197 h 205"/>
                        <a:gd name="T30" fmla="*/ 70 w 116"/>
                        <a:gd name="T31" fmla="*/ 203 h 205"/>
                        <a:gd name="T32" fmla="*/ 59 w 116"/>
                        <a:gd name="T33" fmla="*/ 205 h 205"/>
                        <a:gd name="T34" fmla="*/ 47 w 116"/>
                        <a:gd name="T35" fmla="*/ 203 h 205"/>
                        <a:gd name="T36" fmla="*/ 36 w 116"/>
                        <a:gd name="T37" fmla="*/ 197 h 205"/>
                        <a:gd name="T38" fmla="*/ 27 w 116"/>
                        <a:gd name="T39" fmla="*/ 188 h 205"/>
                        <a:gd name="T40" fmla="*/ 17 w 116"/>
                        <a:gd name="T41" fmla="*/ 175 h 205"/>
                        <a:gd name="T42" fmla="*/ 10 w 116"/>
                        <a:gd name="T43" fmla="*/ 160 h 205"/>
                        <a:gd name="T44" fmla="*/ 5 w 116"/>
                        <a:gd name="T45" fmla="*/ 143 h 205"/>
                        <a:gd name="T46" fmla="*/ 1 w 116"/>
                        <a:gd name="T47" fmla="*/ 124 h 205"/>
                        <a:gd name="T48" fmla="*/ 0 w 116"/>
                        <a:gd name="T49" fmla="*/ 103 h 205"/>
                        <a:gd name="T50" fmla="*/ 1 w 116"/>
                        <a:gd name="T51" fmla="*/ 82 h 205"/>
                        <a:gd name="T52" fmla="*/ 5 w 116"/>
                        <a:gd name="T53" fmla="*/ 62 h 205"/>
                        <a:gd name="T54" fmla="*/ 10 w 116"/>
                        <a:gd name="T55" fmla="*/ 45 h 205"/>
                        <a:gd name="T56" fmla="*/ 17 w 116"/>
                        <a:gd name="T57" fmla="*/ 30 h 205"/>
                        <a:gd name="T58" fmla="*/ 27 w 116"/>
                        <a:gd name="T59" fmla="*/ 18 h 205"/>
                        <a:gd name="T60" fmla="*/ 36 w 116"/>
                        <a:gd name="T61" fmla="*/ 8 h 205"/>
                        <a:gd name="T62" fmla="*/ 47 w 116"/>
                        <a:gd name="T63" fmla="*/ 3 h 205"/>
                        <a:gd name="T64" fmla="*/ 59 w 116"/>
                        <a:gd name="T6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205">
                          <a:moveTo>
                            <a:pt x="59" y="0"/>
                          </a:moveTo>
                          <a:lnTo>
                            <a:pt x="70" y="3"/>
                          </a:lnTo>
                          <a:lnTo>
                            <a:pt x="82" y="8"/>
                          </a:lnTo>
                          <a:lnTo>
                            <a:pt x="91" y="18"/>
                          </a:lnTo>
                          <a:lnTo>
                            <a:pt x="100" y="30"/>
                          </a:lnTo>
                          <a:lnTo>
                            <a:pt x="107" y="45"/>
                          </a:lnTo>
                          <a:lnTo>
                            <a:pt x="112" y="62"/>
                          </a:lnTo>
                          <a:lnTo>
                            <a:pt x="115" y="82"/>
                          </a:lnTo>
                          <a:lnTo>
                            <a:pt x="116" y="103"/>
                          </a:lnTo>
                          <a:lnTo>
                            <a:pt x="115" y="124"/>
                          </a:lnTo>
                          <a:lnTo>
                            <a:pt x="112" y="143"/>
                          </a:lnTo>
                          <a:lnTo>
                            <a:pt x="107" y="160"/>
                          </a:lnTo>
                          <a:lnTo>
                            <a:pt x="100" y="175"/>
                          </a:lnTo>
                          <a:lnTo>
                            <a:pt x="91" y="188"/>
                          </a:lnTo>
                          <a:lnTo>
                            <a:pt x="82" y="197"/>
                          </a:lnTo>
                          <a:lnTo>
                            <a:pt x="70" y="203"/>
                          </a:lnTo>
                          <a:lnTo>
                            <a:pt x="59" y="205"/>
                          </a:lnTo>
                          <a:lnTo>
                            <a:pt x="47" y="203"/>
                          </a:lnTo>
                          <a:lnTo>
                            <a:pt x="36" y="197"/>
                          </a:lnTo>
                          <a:lnTo>
                            <a:pt x="27" y="188"/>
                          </a:lnTo>
                          <a:lnTo>
                            <a:pt x="17" y="175"/>
                          </a:lnTo>
                          <a:lnTo>
                            <a:pt x="10" y="160"/>
                          </a:lnTo>
                          <a:lnTo>
                            <a:pt x="5" y="143"/>
                          </a:lnTo>
                          <a:lnTo>
                            <a:pt x="1" y="124"/>
                          </a:lnTo>
                          <a:lnTo>
                            <a:pt x="0" y="103"/>
                          </a:lnTo>
                          <a:lnTo>
                            <a:pt x="1" y="82"/>
                          </a:lnTo>
                          <a:lnTo>
                            <a:pt x="5" y="62"/>
                          </a:lnTo>
                          <a:lnTo>
                            <a:pt x="10" y="45"/>
                          </a:lnTo>
                          <a:lnTo>
                            <a:pt x="17" y="30"/>
                          </a:lnTo>
                          <a:lnTo>
                            <a:pt x="27" y="18"/>
                          </a:lnTo>
                          <a:lnTo>
                            <a:pt x="36" y="8"/>
                          </a:lnTo>
                          <a:lnTo>
                            <a:pt x="47" y="3"/>
                          </a:lnTo>
                          <a:lnTo>
                            <a:pt x="59" y="0"/>
                          </a:lnTo>
                          <a:close/>
                        </a:path>
                      </a:pathLst>
                    </a:custGeom>
                    <a:solidFill>
                      <a:srgbClr val="A5002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31" name="Freeform 193"/>
                    <p:cNvSpPr>
                      <a:spLocks noChangeAspect="1"/>
                    </p:cNvSpPr>
                    <p:nvPr/>
                  </p:nvSpPr>
                  <p:spPr bwMode="auto">
                    <a:xfrm>
                      <a:off x="2002" y="2332"/>
                      <a:ext cx="58" cy="101"/>
                    </a:xfrm>
                    <a:custGeom>
                      <a:avLst/>
                      <a:gdLst>
                        <a:gd name="T0" fmla="*/ 58 w 116"/>
                        <a:gd name="T1" fmla="*/ 0 h 203"/>
                        <a:gd name="T2" fmla="*/ 70 w 116"/>
                        <a:gd name="T3" fmla="*/ 2 h 203"/>
                        <a:gd name="T4" fmla="*/ 81 w 116"/>
                        <a:gd name="T5" fmla="*/ 8 h 203"/>
                        <a:gd name="T6" fmla="*/ 91 w 116"/>
                        <a:gd name="T7" fmla="*/ 17 h 203"/>
                        <a:gd name="T8" fmla="*/ 100 w 116"/>
                        <a:gd name="T9" fmla="*/ 30 h 203"/>
                        <a:gd name="T10" fmla="*/ 107 w 116"/>
                        <a:gd name="T11" fmla="*/ 45 h 203"/>
                        <a:gd name="T12" fmla="*/ 111 w 116"/>
                        <a:gd name="T13" fmla="*/ 62 h 203"/>
                        <a:gd name="T14" fmla="*/ 115 w 116"/>
                        <a:gd name="T15" fmla="*/ 80 h 203"/>
                        <a:gd name="T16" fmla="*/ 116 w 116"/>
                        <a:gd name="T17" fmla="*/ 101 h 203"/>
                        <a:gd name="T18" fmla="*/ 115 w 116"/>
                        <a:gd name="T19" fmla="*/ 122 h 203"/>
                        <a:gd name="T20" fmla="*/ 111 w 116"/>
                        <a:gd name="T21" fmla="*/ 140 h 203"/>
                        <a:gd name="T22" fmla="*/ 107 w 116"/>
                        <a:gd name="T23" fmla="*/ 158 h 203"/>
                        <a:gd name="T24" fmla="*/ 100 w 116"/>
                        <a:gd name="T25" fmla="*/ 173 h 203"/>
                        <a:gd name="T26" fmla="*/ 91 w 116"/>
                        <a:gd name="T27" fmla="*/ 185 h 203"/>
                        <a:gd name="T28" fmla="*/ 81 w 116"/>
                        <a:gd name="T29" fmla="*/ 194 h 203"/>
                        <a:gd name="T30" fmla="*/ 70 w 116"/>
                        <a:gd name="T31" fmla="*/ 200 h 203"/>
                        <a:gd name="T32" fmla="*/ 58 w 116"/>
                        <a:gd name="T33" fmla="*/ 203 h 203"/>
                        <a:gd name="T34" fmla="*/ 47 w 116"/>
                        <a:gd name="T35" fmla="*/ 200 h 203"/>
                        <a:gd name="T36" fmla="*/ 35 w 116"/>
                        <a:gd name="T37" fmla="*/ 194 h 203"/>
                        <a:gd name="T38" fmla="*/ 26 w 116"/>
                        <a:gd name="T39" fmla="*/ 185 h 203"/>
                        <a:gd name="T40" fmla="*/ 17 w 116"/>
                        <a:gd name="T41" fmla="*/ 173 h 203"/>
                        <a:gd name="T42" fmla="*/ 10 w 116"/>
                        <a:gd name="T43" fmla="*/ 158 h 203"/>
                        <a:gd name="T44" fmla="*/ 4 w 116"/>
                        <a:gd name="T45" fmla="*/ 140 h 203"/>
                        <a:gd name="T46" fmla="*/ 1 w 116"/>
                        <a:gd name="T47" fmla="*/ 122 h 203"/>
                        <a:gd name="T48" fmla="*/ 0 w 116"/>
                        <a:gd name="T49" fmla="*/ 101 h 203"/>
                        <a:gd name="T50" fmla="*/ 1 w 116"/>
                        <a:gd name="T51" fmla="*/ 80 h 203"/>
                        <a:gd name="T52" fmla="*/ 4 w 116"/>
                        <a:gd name="T53" fmla="*/ 62 h 203"/>
                        <a:gd name="T54" fmla="*/ 10 w 116"/>
                        <a:gd name="T55" fmla="*/ 45 h 203"/>
                        <a:gd name="T56" fmla="*/ 17 w 116"/>
                        <a:gd name="T57" fmla="*/ 30 h 203"/>
                        <a:gd name="T58" fmla="*/ 26 w 116"/>
                        <a:gd name="T59" fmla="*/ 17 h 203"/>
                        <a:gd name="T60" fmla="*/ 35 w 116"/>
                        <a:gd name="T61" fmla="*/ 8 h 203"/>
                        <a:gd name="T62" fmla="*/ 47 w 116"/>
                        <a:gd name="T63" fmla="*/ 2 h 203"/>
                        <a:gd name="T64" fmla="*/ 58 w 116"/>
                        <a:gd name="T6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203">
                          <a:moveTo>
                            <a:pt x="58" y="0"/>
                          </a:moveTo>
                          <a:lnTo>
                            <a:pt x="70" y="2"/>
                          </a:lnTo>
                          <a:lnTo>
                            <a:pt x="81" y="8"/>
                          </a:lnTo>
                          <a:lnTo>
                            <a:pt x="91" y="17"/>
                          </a:lnTo>
                          <a:lnTo>
                            <a:pt x="100" y="30"/>
                          </a:lnTo>
                          <a:lnTo>
                            <a:pt x="107" y="45"/>
                          </a:lnTo>
                          <a:lnTo>
                            <a:pt x="111" y="62"/>
                          </a:lnTo>
                          <a:lnTo>
                            <a:pt x="115" y="80"/>
                          </a:lnTo>
                          <a:lnTo>
                            <a:pt x="116" y="101"/>
                          </a:lnTo>
                          <a:lnTo>
                            <a:pt x="115" y="122"/>
                          </a:lnTo>
                          <a:lnTo>
                            <a:pt x="111" y="140"/>
                          </a:lnTo>
                          <a:lnTo>
                            <a:pt x="107" y="158"/>
                          </a:lnTo>
                          <a:lnTo>
                            <a:pt x="100" y="173"/>
                          </a:lnTo>
                          <a:lnTo>
                            <a:pt x="91" y="185"/>
                          </a:lnTo>
                          <a:lnTo>
                            <a:pt x="81" y="194"/>
                          </a:lnTo>
                          <a:lnTo>
                            <a:pt x="70" y="200"/>
                          </a:lnTo>
                          <a:lnTo>
                            <a:pt x="58" y="203"/>
                          </a:lnTo>
                          <a:lnTo>
                            <a:pt x="47" y="200"/>
                          </a:lnTo>
                          <a:lnTo>
                            <a:pt x="35" y="194"/>
                          </a:lnTo>
                          <a:lnTo>
                            <a:pt x="26" y="185"/>
                          </a:lnTo>
                          <a:lnTo>
                            <a:pt x="17" y="173"/>
                          </a:lnTo>
                          <a:lnTo>
                            <a:pt x="10" y="158"/>
                          </a:lnTo>
                          <a:lnTo>
                            <a:pt x="4" y="140"/>
                          </a:lnTo>
                          <a:lnTo>
                            <a:pt x="1" y="122"/>
                          </a:lnTo>
                          <a:lnTo>
                            <a:pt x="0" y="101"/>
                          </a:lnTo>
                          <a:lnTo>
                            <a:pt x="1" y="80"/>
                          </a:lnTo>
                          <a:lnTo>
                            <a:pt x="4" y="62"/>
                          </a:lnTo>
                          <a:lnTo>
                            <a:pt x="10" y="45"/>
                          </a:lnTo>
                          <a:lnTo>
                            <a:pt x="17" y="30"/>
                          </a:lnTo>
                          <a:lnTo>
                            <a:pt x="26" y="17"/>
                          </a:lnTo>
                          <a:lnTo>
                            <a:pt x="35" y="8"/>
                          </a:lnTo>
                          <a:lnTo>
                            <a:pt x="47" y="2"/>
                          </a:lnTo>
                          <a:lnTo>
                            <a:pt x="58"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32" name="Freeform 194"/>
                    <p:cNvSpPr>
                      <a:spLocks noChangeAspect="1"/>
                    </p:cNvSpPr>
                    <p:nvPr/>
                  </p:nvSpPr>
                  <p:spPr bwMode="auto">
                    <a:xfrm>
                      <a:off x="1995" y="2489"/>
                      <a:ext cx="57" cy="102"/>
                    </a:xfrm>
                    <a:custGeom>
                      <a:avLst/>
                      <a:gdLst>
                        <a:gd name="T0" fmla="*/ 57 w 115"/>
                        <a:gd name="T1" fmla="*/ 0 h 204"/>
                        <a:gd name="T2" fmla="*/ 69 w 115"/>
                        <a:gd name="T3" fmla="*/ 2 h 204"/>
                        <a:gd name="T4" fmla="*/ 80 w 115"/>
                        <a:gd name="T5" fmla="*/ 8 h 204"/>
                        <a:gd name="T6" fmla="*/ 89 w 115"/>
                        <a:gd name="T7" fmla="*/ 17 h 204"/>
                        <a:gd name="T8" fmla="*/ 99 w 115"/>
                        <a:gd name="T9" fmla="*/ 30 h 204"/>
                        <a:gd name="T10" fmla="*/ 106 w 115"/>
                        <a:gd name="T11" fmla="*/ 45 h 204"/>
                        <a:gd name="T12" fmla="*/ 110 w 115"/>
                        <a:gd name="T13" fmla="*/ 62 h 204"/>
                        <a:gd name="T14" fmla="*/ 114 w 115"/>
                        <a:gd name="T15" fmla="*/ 82 h 204"/>
                        <a:gd name="T16" fmla="*/ 115 w 115"/>
                        <a:gd name="T17" fmla="*/ 103 h 204"/>
                        <a:gd name="T18" fmla="*/ 114 w 115"/>
                        <a:gd name="T19" fmla="*/ 123 h 204"/>
                        <a:gd name="T20" fmla="*/ 110 w 115"/>
                        <a:gd name="T21" fmla="*/ 142 h 204"/>
                        <a:gd name="T22" fmla="*/ 106 w 115"/>
                        <a:gd name="T23" fmla="*/ 159 h 204"/>
                        <a:gd name="T24" fmla="*/ 99 w 115"/>
                        <a:gd name="T25" fmla="*/ 174 h 204"/>
                        <a:gd name="T26" fmla="*/ 89 w 115"/>
                        <a:gd name="T27" fmla="*/ 187 h 204"/>
                        <a:gd name="T28" fmla="*/ 80 w 115"/>
                        <a:gd name="T29" fmla="*/ 196 h 204"/>
                        <a:gd name="T30" fmla="*/ 69 w 115"/>
                        <a:gd name="T31" fmla="*/ 202 h 204"/>
                        <a:gd name="T32" fmla="*/ 57 w 115"/>
                        <a:gd name="T33" fmla="*/ 204 h 204"/>
                        <a:gd name="T34" fmla="*/ 46 w 115"/>
                        <a:gd name="T35" fmla="*/ 202 h 204"/>
                        <a:gd name="T36" fmla="*/ 34 w 115"/>
                        <a:gd name="T37" fmla="*/ 196 h 204"/>
                        <a:gd name="T38" fmla="*/ 25 w 115"/>
                        <a:gd name="T39" fmla="*/ 187 h 204"/>
                        <a:gd name="T40" fmla="*/ 17 w 115"/>
                        <a:gd name="T41" fmla="*/ 174 h 204"/>
                        <a:gd name="T42" fmla="*/ 9 w 115"/>
                        <a:gd name="T43" fmla="*/ 159 h 204"/>
                        <a:gd name="T44" fmla="*/ 4 w 115"/>
                        <a:gd name="T45" fmla="*/ 142 h 204"/>
                        <a:gd name="T46" fmla="*/ 1 w 115"/>
                        <a:gd name="T47" fmla="*/ 123 h 204"/>
                        <a:gd name="T48" fmla="*/ 0 w 115"/>
                        <a:gd name="T49" fmla="*/ 103 h 204"/>
                        <a:gd name="T50" fmla="*/ 1 w 115"/>
                        <a:gd name="T51" fmla="*/ 82 h 204"/>
                        <a:gd name="T52" fmla="*/ 4 w 115"/>
                        <a:gd name="T53" fmla="*/ 62 h 204"/>
                        <a:gd name="T54" fmla="*/ 9 w 115"/>
                        <a:gd name="T55" fmla="*/ 45 h 204"/>
                        <a:gd name="T56" fmla="*/ 17 w 115"/>
                        <a:gd name="T57" fmla="*/ 30 h 204"/>
                        <a:gd name="T58" fmla="*/ 25 w 115"/>
                        <a:gd name="T59" fmla="*/ 17 h 204"/>
                        <a:gd name="T60" fmla="*/ 34 w 115"/>
                        <a:gd name="T61" fmla="*/ 8 h 204"/>
                        <a:gd name="T62" fmla="*/ 46 w 115"/>
                        <a:gd name="T63" fmla="*/ 2 h 204"/>
                        <a:gd name="T64" fmla="*/ 57 w 115"/>
                        <a:gd name="T6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204">
                          <a:moveTo>
                            <a:pt x="57" y="0"/>
                          </a:moveTo>
                          <a:lnTo>
                            <a:pt x="69" y="2"/>
                          </a:lnTo>
                          <a:lnTo>
                            <a:pt x="80" y="8"/>
                          </a:lnTo>
                          <a:lnTo>
                            <a:pt x="89" y="17"/>
                          </a:lnTo>
                          <a:lnTo>
                            <a:pt x="99" y="30"/>
                          </a:lnTo>
                          <a:lnTo>
                            <a:pt x="106" y="45"/>
                          </a:lnTo>
                          <a:lnTo>
                            <a:pt x="110" y="62"/>
                          </a:lnTo>
                          <a:lnTo>
                            <a:pt x="114" y="82"/>
                          </a:lnTo>
                          <a:lnTo>
                            <a:pt x="115" y="103"/>
                          </a:lnTo>
                          <a:lnTo>
                            <a:pt x="114" y="123"/>
                          </a:lnTo>
                          <a:lnTo>
                            <a:pt x="110" y="142"/>
                          </a:lnTo>
                          <a:lnTo>
                            <a:pt x="106" y="159"/>
                          </a:lnTo>
                          <a:lnTo>
                            <a:pt x="99" y="174"/>
                          </a:lnTo>
                          <a:lnTo>
                            <a:pt x="89" y="187"/>
                          </a:lnTo>
                          <a:lnTo>
                            <a:pt x="80" y="196"/>
                          </a:lnTo>
                          <a:lnTo>
                            <a:pt x="69" y="202"/>
                          </a:lnTo>
                          <a:lnTo>
                            <a:pt x="57" y="204"/>
                          </a:lnTo>
                          <a:lnTo>
                            <a:pt x="46" y="202"/>
                          </a:lnTo>
                          <a:lnTo>
                            <a:pt x="34" y="196"/>
                          </a:lnTo>
                          <a:lnTo>
                            <a:pt x="25" y="187"/>
                          </a:lnTo>
                          <a:lnTo>
                            <a:pt x="17" y="174"/>
                          </a:lnTo>
                          <a:lnTo>
                            <a:pt x="9" y="159"/>
                          </a:lnTo>
                          <a:lnTo>
                            <a:pt x="4" y="142"/>
                          </a:lnTo>
                          <a:lnTo>
                            <a:pt x="1" y="123"/>
                          </a:lnTo>
                          <a:lnTo>
                            <a:pt x="0" y="103"/>
                          </a:lnTo>
                          <a:lnTo>
                            <a:pt x="1" y="82"/>
                          </a:lnTo>
                          <a:lnTo>
                            <a:pt x="4" y="62"/>
                          </a:lnTo>
                          <a:lnTo>
                            <a:pt x="9" y="45"/>
                          </a:lnTo>
                          <a:lnTo>
                            <a:pt x="17" y="30"/>
                          </a:lnTo>
                          <a:lnTo>
                            <a:pt x="25" y="17"/>
                          </a:lnTo>
                          <a:lnTo>
                            <a:pt x="34" y="8"/>
                          </a:lnTo>
                          <a:lnTo>
                            <a:pt x="46" y="2"/>
                          </a:lnTo>
                          <a:lnTo>
                            <a:pt x="57" y="0"/>
                          </a:lnTo>
                          <a:close/>
                        </a:path>
                      </a:pathLst>
                    </a:custGeom>
                    <a:solidFill>
                      <a:srgbClr val="66FF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33" name="Freeform 195"/>
                    <p:cNvSpPr>
                      <a:spLocks noChangeAspect="1"/>
                    </p:cNvSpPr>
                    <p:nvPr/>
                  </p:nvSpPr>
                  <p:spPr bwMode="auto">
                    <a:xfrm>
                      <a:off x="1702" y="2158"/>
                      <a:ext cx="77" cy="51"/>
                    </a:xfrm>
                    <a:custGeom>
                      <a:avLst/>
                      <a:gdLst>
                        <a:gd name="T0" fmla="*/ 0 w 155"/>
                        <a:gd name="T1" fmla="*/ 0 h 101"/>
                        <a:gd name="T2" fmla="*/ 113 w 155"/>
                        <a:gd name="T3" fmla="*/ 19 h 101"/>
                        <a:gd name="T4" fmla="*/ 117 w 155"/>
                        <a:gd name="T5" fmla="*/ 22 h 101"/>
                        <a:gd name="T6" fmla="*/ 125 w 155"/>
                        <a:gd name="T7" fmla="*/ 30 h 101"/>
                        <a:gd name="T8" fmla="*/ 135 w 155"/>
                        <a:gd name="T9" fmla="*/ 42 h 101"/>
                        <a:gd name="T10" fmla="*/ 147 w 155"/>
                        <a:gd name="T11" fmla="*/ 61 h 101"/>
                        <a:gd name="T12" fmla="*/ 153 w 155"/>
                        <a:gd name="T13" fmla="*/ 78 h 101"/>
                        <a:gd name="T14" fmla="*/ 155 w 155"/>
                        <a:gd name="T15" fmla="*/ 91 h 101"/>
                        <a:gd name="T16" fmla="*/ 153 w 155"/>
                        <a:gd name="T17" fmla="*/ 99 h 101"/>
                        <a:gd name="T18" fmla="*/ 152 w 155"/>
                        <a:gd name="T19" fmla="*/ 101 h 101"/>
                        <a:gd name="T20" fmla="*/ 113 w 155"/>
                        <a:gd name="T21" fmla="*/ 42 h 101"/>
                        <a:gd name="T22" fmla="*/ 119 w 155"/>
                        <a:gd name="T23" fmla="*/ 92 h 101"/>
                        <a:gd name="T24" fmla="*/ 84 w 155"/>
                        <a:gd name="T25" fmla="*/ 34 h 101"/>
                        <a:gd name="T26" fmla="*/ 81 w 155"/>
                        <a:gd name="T27" fmla="*/ 78 h 101"/>
                        <a:gd name="T28" fmla="*/ 57 w 155"/>
                        <a:gd name="T29" fmla="*/ 31 h 101"/>
                        <a:gd name="T30" fmla="*/ 47 w 155"/>
                        <a:gd name="T31" fmla="*/ 72 h 101"/>
                        <a:gd name="T32" fmla="*/ 29 w 155"/>
                        <a:gd name="T33" fmla="*/ 34 h 101"/>
                        <a:gd name="T34" fmla="*/ 22 w 155"/>
                        <a:gd name="T35" fmla="*/ 67 h 101"/>
                        <a:gd name="T36" fmla="*/ 21 w 155"/>
                        <a:gd name="T37" fmla="*/ 62 h 101"/>
                        <a:gd name="T38" fmla="*/ 18 w 155"/>
                        <a:gd name="T39" fmla="*/ 50 h 101"/>
                        <a:gd name="T40" fmla="*/ 13 w 155"/>
                        <a:gd name="T41" fmla="*/ 37 h 101"/>
                        <a:gd name="T42" fmla="*/ 8 w 155"/>
                        <a:gd name="T43" fmla="*/ 25 h 101"/>
                        <a:gd name="T44" fmla="*/ 5 w 155"/>
                        <a:gd name="T45" fmla="*/ 16 h 101"/>
                        <a:gd name="T46" fmla="*/ 3 w 155"/>
                        <a:gd name="T47" fmla="*/ 8 h 101"/>
                        <a:gd name="T48" fmla="*/ 0 w 155"/>
                        <a:gd name="T49" fmla="*/ 2 h 101"/>
                        <a:gd name="T50" fmla="*/ 0 w 155"/>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5" h="101">
                          <a:moveTo>
                            <a:pt x="0" y="0"/>
                          </a:moveTo>
                          <a:lnTo>
                            <a:pt x="113" y="19"/>
                          </a:lnTo>
                          <a:lnTo>
                            <a:pt x="117" y="22"/>
                          </a:lnTo>
                          <a:lnTo>
                            <a:pt x="125" y="30"/>
                          </a:lnTo>
                          <a:lnTo>
                            <a:pt x="135" y="42"/>
                          </a:lnTo>
                          <a:lnTo>
                            <a:pt x="147" y="61"/>
                          </a:lnTo>
                          <a:lnTo>
                            <a:pt x="153" y="78"/>
                          </a:lnTo>
                          <a:lnTo>
                            <a:pt x="155" y="91"/>
                          </a:lnTo>
                          <a:lnTo>
                            <a:pt x="153" y="99"/>
                          </a:lnTo>
                          <a:lnTo>
                            <a:pt x="152" y="101"/>
                          </a:lnTo>
                          <a:lnTo>
                            <a:pt x="113" y="42"/>
                          </a:lnTo>
                          <a:lnTo>
                            <a:pt x="119" y="92"/>
                          </a:lnTo>
                          <a:lnTo>
                            <a:pt x="84" y="34"/>
                          </a:lnTo>
                          <a:lnTo>
                            <a:pt x="81" y="78"/>
                          </a:lnTo>
                          <a:lnTo>
                            <a:pt x="57" y="31"/>
                          </a:lnTo>
                          <a:lnTo>
                            <a:pt x="47" y="72"/>
                          </a:lnTo>
                          <a:lnTo>
                            <a:pt x="29" y="34"/>
                          </a:lnTo>
                          <a:lnTo>
                            <a:pt x="22" y="67"/>
                          </a:lnTo>
                          <a:lnTo>
                            <a:pt x="21" y="62"/>
                          </a:lnTo>
                          <a:lnTo>
                            <a:pt x="18" y="50"/>
                          </a:lnTo>
                          <a:lnTo>
                            <a:pt x="13" y="37"/>
                          </a:lnTo>
                          <a:lnTo>
                            <a:pt x="8" y="25"/>
                          </a:lnTo>
                          <a:lnTo>
                            <a:pt x="5" y="16"/>
                          </a:lnTo>
                          <a:lnTo>
                            <a:pt x="3" y="8"/>
                          </a:lnTo>
                          <a:lnTo>
                            <a:pt x="0" y="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34" name="Freeform 196"/>
                    <p:cNvSpPr>
                      <a:spLocks noChangeAspect="1"/>
                    </p:cNvSpPr>
                    <p:nvPr/>
                  </p:nvSpPr>
                  <p:spPr bwMode="auto">
                    <a:xfrm>
                      <a:off x="1688" y="2313"/>
                      <a:ext cx="87" cy="59"/>
                    </a:xfrm>
                    <a:custGeom>
                      <a:avLst/>
                      <a:gdLst>
                        <a:gd name="T0" fmla="*/ 0 w 174"/>
                        <a:gd name="T1" fmla="*/ 0 h 117"/>
                        <a:gd name="T2" fmla="*/ 127 w 174"/>
                        <a:gd name="T3" fmla="*/ 35 h 117"/>
                        <a:gd name="T4" fmla="*/ 129 w 174"/>
                        <a:gd name="T5" fmla="*/ 37 h 117"/>
                        <a:gd name="T6" fmla="*/ 131 w 174"/>
                        <a:gd name="T7" fmla="*/ 39 h 117"/>
                        <a:gd name="T8" fmla="*/ 136 w 174"/>
                        <a:gd name="T9" fmla="*/ 42 h 117"/>
                        <a:gd name="T10" fmla="*/ 140 w 174"/>
                        <a:gd name="T11" fmla="*/ 47 h 117"/>
                        <a:gd name="T12" fmla="*/ 146 w 174"/>
                        <a:gd name="T13" fmla="*/ 53 h 117"/>
                        <a:gd name="T14" fmla="*/ 153 w 174"/>
                        <a:gd name="T15" fmla="*/ 61 h 117"/>
                        <a:gd name="T16" fmla="*/ 159 w 174"/>
                        <a:gd name="T17" fmla="*/ 69 h 117"/>
                        <a:gd name="T18" fmla="*/ 164 w 174"/>
                        <a:gd name="T19" fmla="*/ 78 h 117"/>
                        <a:gd name="T20" fmla="*/ 171 w 174"/>
                        <a:gd name="T21" fmla="*/ 95 h 117"/>
                        <a:gd name="T22" fmla="*/ 174 w 174"/>
                        <a:gd name="T23" fmla="*/ 108 h 117"/>
                        <a:gd name="T24" fmla="*/ 172 w 174"/>
                        <a:gd name="T25" fmla="*/ 115 h 117"/>
                        <a:gd name="T26" fmla="*/ 171 w 174"/>
                        <a:gd name="T27" fmla="*/ 117 h 117"/>
                        <a:gd name="T28" fmla="*/ 126 w 174"/>
                        <a:gd name="T29" fmla="*/ 60 h 117"/>
                        <a:gd name="T30" fmla="*/ 133 w 174"/>
                        <a:gd name="T31" fmla="*/ 108 h 117"/>
                        <a:gd name="T32" fmla="*/ 94 w 174"/>
                        <a:gd name="T33" fmla="*/ 49 h 117"/>
                        <a:gd name="T34" fmla="*/ 88 w 174"/>
                        <a:gd name="T35" fmla="*/ 93 h 117"/>
                        <a:gd name="T36" fmla="*/ 63 w 174"/>
                        <a:gd name="T37" fmla="*/ 42 h 117"/>
                        <a:gd name="T38" fmla="*/ 51 w 174"/>
                        <a:gd name="T39" fmla="*/ 86 h 117"/>
                        <a:gd name="T40" fmla="*/ 32 w 174"/>
                        <a:gd name="T41" fmla="*/ 43 h 117"/>
                        <a:gd name="T42" fmla="*/ 23 w 174"/>
                        <a:gd name="T43" fmla="*/ 78 h 117"/>
                        <a:gd name="T44" fmla="*/ 21 w 174"/>
                        <a:gd name="T45" fmla="*/ 72 h 117"/>
                        <a:gd name="T46" fmla="*/ 18 w 174"/>
                        <a:gd name="T47" fmla="*/ 60 h 117"/>
                        <a:gd name="T48" fmla="*/ 13 w 174"/>
                        <a:gd name="T49" fmla="*/ 43 h 117"/>
                        <a:gd name="T50" fmla="*/ 8 w 174"/>
                        <a:gd name="T51" fmla="*/ 31 h 117"/>
                        <a:gd name="T52" fmla="*/ 3 w 174"/>
                        <a:gd name="T53" fmla="*/ 19 h 117"/>
                        <a:gd name="T54" fmla="*/ 1 w 174"/>
                        <a:gd name="T55" fmla="*/ 10 h 117"/>
                        <a:gd name="T56" fmla="*/ 0 w 174"/>
                        <a:gd name="T57" fmla="*/ 2 h 117"/>
                        <a:gd name="T58" fmla="*/ 0 w 174"/>
                        <a:gd name="T5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117">
                          <a:moveTo>
                            <a:pt x="0" y="0"/>
                          </a:moveTo>
                          <a:lnTo>
                            <a:pt x="127" y="35"/>
                          </a:lnTo>
                          <a:lnTo>
                            <a:pt x="129" y="37"/>
                          </a:lnTo>
                          <a:lnTo>
                            <a:pt x="131" y="39"/>
                          </a:lnTo>
                          <a:lnTo>
                            <a:pt x="136" y="42"/>
                          </a:lnTo>
                          <a:lnTo>
                            <a:pt x="140" y="47"/>
                          </a:lnTo>
                          <a:lnTo>
                            <a:pt x="146" y="53"/>
                          </a:lnTo>
                          <a:lnTo>
                            <a:pt x="153" y="61"/>
                          </a:lnTo>
                          <a:lnTo>
                            <a:pt x="159" y="69"/>
                          </a:lnTo>
                          <a:lnTo>
                            <a:pt x="164" y="78"/>
                          </a:lnTo>
                          <a:lnTo>
                            <a:pt x="171" y="95"/>
                          </a:lnTo>
                          <a:lnTo>
                            <a:pt x="174" y="108"/>
                          </a:lnTo>
                          <a:lnTo>
                            <a:pt x="172" y="115"/>
                          </a:lnTo>
                          <a:lnTo>
                            <a:pt x="171" y="117"/>
                          </a:lnTo>
                          <a:lnTo>
                            <a:pt x="126" y="60"/>
                          </a:lnTo>
                          <a:lnTo>
                            <a:pt x="133" y="108"/>
                          </a:lnTo>
                          <a:lnTo>
                            <a:pt x="94" y="49"/>
                          </a:lnTo>
                          <a:lnTo>
                            <a:pt x="88" y="93"/>
                          </a:lnTo>
                          <a:lnTo>
                            <a:pt x="63" y="42"/>
                          </a:lnTo>
                          <a:lnTo>
                            <a:pt x="51" y="86"/>
                          </a:lnTo>
                          <a:lnTo>
                            <a:pt x="32" y="43"/>
                          </a:lnTo>
                          <a:lnTo>
                            <a:pt x="23" y="78"/>
                          </a:lnTo>
                          <a:lnTo>
                            <a:pt x="21" y="72"/>
                          </a:lnTo>
                          <a:lnTo>
                            <a:pt x="18" y="60"/>
                          </a:lnTo>
                          <a:lnTo>
                            <a:pt x="13" y="43"/>
                          </a:lnTo>
                          <a:lnTo>
                            <a:pt x="8" y="31"/>
                          </a:lnTo>
                          <a:lnTo>
                            <a:pt x="3" y="19"/>
                          </a:lnTo>
                          <a:lnTo>
                            <a:pt x="1" y="10"/>
                          </a:lnTo>
                          <a:lnTo>
                            <a:pt x="0" y="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35" name="Freeform 197"/>
                    <p:cNvSpPr>
                      <a:spLocks noChangeAspect="1"/>
                    </p:cNvSpPr>
                    <p:nvPr/>
                  </p:nvSpPr>
                  <p:spPr bwMode="auto">
                    <a:xfrm>
                      <a:off x="1713" y="2464"/>
                      <a:ext cx="77" cy="51"/>
                    </a:xfrm>
                    <a:custGeom>
                      <a:avLst/>
                      <a:gdLst>
                        <a:gd name="T0" fmla="*/ 0 w 154"/>
                        <a:gd name="T1" fmla="*/ 0 h 101"/>
                        <a:gd name="T2" fmla="*/ 113 w 154"/>
                        <a:gd name="T3" fmla="*/ 19 h 101"/>
                        <a:gd name="T4" fmla="*/ 116 w 154"/>
                        <a:gd name="T5" fmla="*/ 22 h 101"/>
                        <a:gd name="T6" fmla="*/ 125 w 154"/>
                        <a:gd name="T7" fmla="*/ 30 h 101"/>
                        <a:gd name="T8" fmla="*/ 135 w 154"/>
                        <a:gd name="T9" fmla="*/ 42 h 101"/>
                        <a:gd name="T10" fmla="*/ 146 w 154"/>
                        <a:gd name="T11" fmla="*/ 61 h 101"/>
                        <a:gd name="T12" fmla="*/ 153 w 154"/>
                        <a:gd name="T13" fmla="*/ 78 h 101"/>
                        <a:gd name="T14" fmla="*/ 154 w 154"/>
                        <a:gd name="T15" fmla="*/ 91 h 101"/>
                        <a:gd name="T16" fmla="*/ 153 w 154"/>
                        <a:gd name="T17" fmla="*/ 99 h 101"/>
                        <a:gd name="T18" fmla="*/ 152 w 154"/>
                        <a:gd name="T19" fmla="*/ 101 h 101"/>
                        <a:gd name="T20" fmla="*/ 113 w 154"/>
                        <a:gd name="T21" fmla="*/ 42 h 101"/>
                        <a:gd name="T22" fmla="*/ 119 w 154"/>
                        <a:gd name="T23" fmla="*/ 92 h 101"/>
                        <a:gd name="T24" fmla="*/ 84 w 154"/>
                        <a:gd name="T25" fmla="*/ 34 h 101"/>
                        <a:gd name="T26" fmla="*/ 80 w 154"/>
                        <a:gd name="T27" fmla="*/ 78 h 101"/>
                        <a:gd name="T28" fmla="*/ 57 w 154"/>
                        <a:gd name="T29" fmla="*/ 31 h 101"/>
                        <a:gd name="T30" fmla="*/ 46 w 154"/>
                        <a:gd name="T31" fmla="*/ 72 h 101"/>
                        <a:gd name="T32" fmla="*/ 29 w 154"/>
                        <a:gd name="T33" fmla="*/ 34 h 101"/>
                        <a:gd name="T34" fmla="*/ 21 w 154"/>
                        <a:gd name="T35" fmla="*/ 67 h 101"/>
                        <a:gd name="T36" fmla="*/ 20 w 154"/>
                        <a:gd name="T37" fmla="*/ 62 h 101"/>
                        <a:gd name="T38" fmla="*/ 16 w 154"/>
                        <a:gd name="T39" fmla="*/ 50 h 101"/>
                        <a:gd name="T40" fmla="*/ 12 w 154"/>
                        <a:gd name="T41" fmla="*/ 37 h 101"/>
                        <a:gd name="T42" fmla="*/ 7 w 154"/>
                        <a:gd name="T43" fmla="*/ 25 h 101"/>
                        <a:gd name="T44" fmla="*/ 4 w 154"/>
                        <a:gd name="T45" fmla="*/ 16 h 101"/>
                        <a:gd name="T46" fmla="*/ 1 w 154"/>
                        <a:gd name="T47" fmla="*/ 8 h 101"/>
                        <a:gd name="T48" fmla="*/ 0 w 154"/>
                        <a:gd name="T49" fmla="*/ 2 h 101"/>
                        <a:gd name="T50" fmla="*/ 0 w 154"/>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01">
                          <a:moveTo>
                            <a:pt x="0" y="0"/>
                          </a:moveTo>
                          <a:lnTo>
                            <a:pt x="113" y="19"/>
                          </a:lnTo>
                          <a:lnTo>
                            <a:pt x="116" y="22"/>
                          </a:lnTo>
                          <a:lnTo>
                            <a:pt x="125" y="30"/>
                          </a:lnTo>
                          <a:lnTo>
                            <a:pt x="135" y="42"/>
                          </a:lnTo>
                          <a:lnTo>
                            <a:pt x="146" y="61"/>
                          </a:lnTo>
                          <a:lnTo>
                            <a:pt x="153" y="78"/>
                          </a:lnTo>
                          <a:lnTo>
                            <a:pt x="154" y="91"/>
                          </a:lnTo>
                          <a:lnTo>
                            <a:pt x="153" y="99"/>
                          </a:lnTo>
                          <a:lnTo>
                            <a:pt x="152" y="101"/>
                          </a:lnTo>
                          <a:lnTo>
                            <a:pt x="113" y="42"/>
                          </a:lnTo>
                          <a:lnTo>
                            <a:pt x="119" y="92"/>
                          </a:lnTo>
                          <a:lnTo>
                            <a:pt x="84" y="34"/>
                          </a:lnTo>
                          <a:lnTo>
                            <a:pt x="80" y="78"/>
                          </a:lnTo>
                          <a:lnTo>
                            <a:pt x="57" y="31"/>
                          </a:lnTo>
                          <a:lnTo>
                            <a:pt x="46" y="72"/>
                          </a:lnTo>
                          <a:lnTo>
                            <a:pt x="29" y="34"/>
                          </a:lnTo>
                          <a:lnTo>
                            <a:pt x="21" y="67"/>
                          </a:lnTo>
                          <a:lnTo>
                            <a:pt x="20" y="62"/>
                          </a:lnTo>
                          <a:lnTo>
                            <a:pt x="16" y="50"/>
                          </a:lnTo>
                          <a:lnTo>
                            <a:pt x="12" y="37"/>
                          </a:lnTo>
                          <a:lnTo>
                            <a:pt x="7" y="25"/>
                          </a:lnTo>
                          <a:lnTo>
                            <a:pt x="4" y="16"/>
                          </a:lnTo>
                          <a:lnTo>
                            <a:pt x="1" y="8"/>
                          </a:lnTo>
                          <a:lnTo>
                            <a:pt x="0" y="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36" name="Freeform 198"/>
                    <p:cNvSpPr>
                      <a:spLocks noChangeAspect="1"/>
                    </p:cNvSpPr>
                    <p:nvPr/>
                  </p:nvSpPr>
                  <p:spPr bwMode="auto">
                    <a:xfrm>
                      <a:off x="1929" y="2183"/>
                      <a:ext cx="77" cy="51"/>
                    </a:xfrm>
                    <a:custGeom>
                      <a:avLst/>
                      <a:gdLst>
                        <a:gd name="T0" fmla="*/ 156 w 156"/>
                        <a:gd name="T1" fmla="*/ 0 h 102"/>
                        <a:gd name="T2" fmla="*/ 42 w 156"/>
                        <a:gd name="T3" fmla="*/ 20 h 102"/>
                        <a:gd name="T4" fmla="*/ 38 w 156"/>
                        <a:gd name="T5" fmla="*/ 22 h 102"/>
                        <a:gd name="T6" fmla="*/ 30 w 156"/>
                        <a:gd name="T7" fmla="*/ 30 h 102"/>
                        <a:gd name="T8" fmla="*/ 20 w 156"/>
                        <a:gd name="T9" fmla="*/ 43 h 102"/>
                        <a:gd name="T10" fmla="*/ 8 w 156"/>
                        <a:gd name="T11" fmla="*/ 61 h 102"/>
                        <a:gd name="T12" fmla="*/ 1 w 156"/>
                        <a:gd name="T13" fmla="*/ 79 h 102"/>
                        <a:gd name="T14" fmla="*/ 0 w 156"/>
                        <a:gd name="T15" fmla="*/ 91 h 102"/>
                        <a:gd name="T16" fmla="*/ 1 w 156"/>
                        <a:gd name="T17" fmla="*/ 99 h 102"/>
                        <a:gd name="T18" fmla="*/ 2 w 156"/>
                        <a:gd name="T19" fmla="*/ 102 h 102"/>
                        <a:gd name="T20" fmla="*/ 42 w 156"/>
                        <a:gd name="T21" fmla="*/ 43 h 102"/>
                        <a:gd name="T22" fmla="*/ 36 w 156"/>
                        <a:gd name="T23" fmla="*/ 93 h 102"/>
                        <a:gd name="T24" fmla="*/ 72 w 156"/>
                        <a:gd name="T25" fmla="*/ 36 h 102"/>
                        <a:gd name="T26" fmla="*/ 75 w 156"/>
                        <a:gd name="T27" fmla="*/ 79 h 102"/>
                        <a:gd name="T28" fmla="*/ 98 w 156"/>
                        <a:gd name="T29" fmla="*/ 32 h 102"/>
                        <a:gd name="T30" fmla="*/ 108 w 156"/>
                        <a:gd name="T31" fmla="*/ 73 h 102"/>
                        <a:gd name="T32" fmla="*/ 126 w 156"/>
                        <a:gd name="T33" fmla="*/ 36 h 102"/>
                        <a:gd name="T34" fmla="*/ 134 w 156"/>
                        <a:gd name="T35" fmla="*/ 67 h 102"/>
                        <a:gd name="T36" fmla="*/ 135 w 156"/>
                        <a:gd name="T37" fmla="*/ 63 h 102"/>
                        <a:gd name="T38" fmla="*/ 138 w 156"/>
                        <a:gd name="T39" fmla="*/ 51 h 102"/>
                        <a:gd name="T40" fmla="*/ 143 w 156"/>
                        <a:gd name="T41" fmla="*/ 37 h 102"/>
                        <a:gd name="T42" fmla="*/ 148 w 156"/>
                        <a:gd name="T43" fmla="*/ 26 h 102"/>
                        <a:gd name="T44" fmla="*/ 151 w 156"/>
                        <a:gd name="T45" fmla="*/ 17 h 102"/>
                        <a:gd name="T46" fmla="*/ 153 w 156"/>
                        <a:gd name="T47" fmla="*/ 8 h 102"/>
                        <a:gd name="T48" fmla="*/ 156 w 156"/>
                        <a:gd name="T49" fmla="*/ 3 h 102"/>
                        <a:gd name="T50" fmla="*/ 156 w 156"/>
                        <a:gd name="T5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02">
                          <a:moveTo>
                            <a:pt x="156" y="0"/>
                          </a:moveTo>
                          <a:lnTo>
                            <a:pt x="42" y="20"/>
                          </a:lnTo>
                          <a:lnTo>
                            <a:pt x="38" y="22"/>
                          </a:lnTo>
                          <a:lnTo>
                            <a:pt x="30" y="30"/>
                          </a:lnTo>
                          <a:lnTo>
                            <a:pt x="20" y="43"/>
                          </a:lnTo>
                          <a:lnTo>
                            <a:pt x="8" y="61"/>
                          </a:lnTo>
                          <a:lnTo>
                            <a:pt x="1" y="79"/>
                          </a:lnTo>
                          <a:lnTo>
                            <a:pt x="0" y="91"/>
                          </a:lnTo>
                          <a:lnTo>
                            <a:pt x="1" y="99"/>
                          </a:lnTo>
                          <a:lnTo>
                            <a:pt x="2" y="102"/>
                          </a:lnTo>
                          <a:lnTo>
                            <a:pt x="42" y="43"/>
                          </a:lnTo>
                          <a:lnTo>
                            <a:pt x="36" y="93"/>
                          </a:lnTo>
                          <a:lnTo>
                            <a:pt x="72" y="36"/>
                          </a:lnTo>
                          <a:lnTo>
                            <a:pt x="75" y="79"/>
                          </a:lnTo>
                          <a:lnTo>
                            <a:pt x="98" y="32"/>
                          </a:lnTo>
                          <a:lnTo>
                            <a:pt x="108" y="73"/>
                          </a:lnTo>
                          <a:lnTo>
                            <a:pt x="126" y="36"/>
                          </a:lnTo>
                          <a:lnTo>
                            <a:pt x="134" y="67"/>
                          </a:lnTo>
                          <a:lnTo>
                            <a:pt x="135" y="63"/>
                          </a:lnTo>
                          <a:lnTo>
                            <a:pt x="138" y="51"/>
                          </a:lnTo>
                          <a:lnTo>
                            <a:pt x="143" y="37"/>
                          </a:lnTo>
                          <a:lnTo>
                            <a:pt x="148" y="26"/>
                          </a:lnTo>
                          <a:lnTo>
                            <a:pt x="151" y="17"/>
                          </a:lnTo>
                          <a:lnTo>
                            <a:pt x="153" y="8"/>
                          </a:lnTo>
                          <a:lnTo>
                            <a:pt x="156" y="3"/>
                          </a:lnTo>
                          <a:lnTo>
                            <a:pt x="15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37" name="Freeform 199"/>
                    <p:cNvSpPr>
                      <a:spLocks noChangeAspect="1"/>
                    </p:cNvSpPr>
                    <p:nvPr/>
                  </p:nvSpPr>
                  <p:spPr bwMode="auto">
                    <a:xfrm>
                      <a:off x="1928" y="2336"/>
                      <a:ext cx="77" cy="51"/>
                    </a:xfrm>
                    <a:custGeom>
                      <a:avLst/>
                      <a:gdLst>
                        <a:gd name="T0" fmla="*/ 154 w 154"/>
                        <a:gd name="T1" fmla="*/ 0 h 101"/>
                        <a:gd name="T2" fmla="*/ 40 w 154"/>
                        <a:gd name="T3" fmla="*/ 19 h 101"/>
                        <a:gd name="T4" fmla="*/ 37 w 154"/>
                        <a:gd name="T5" fmla="*/ 22 h 101"/>
                        <a:gd name="T6" fmla="*/ 29 w 154"/>
                        <a:gd name="T7" fmla="*/ 30 h 101"/>
                        <a:gd name="T8" fmla="*/ 18 w 154"/>
                        <a:gd name="T9" fmla="*/ 42 h 101"/>
                        <a:gd name="T10" fmla="*/ 8 w 154"/>
                        <a:gd name="T11" fmla="*/ 60 h 101"/>
                        <a:gd name="T12" fmla="*/ 1 w 154"/>
                        <a:gd name="T13" fmla="*/ 78 h 101"/>
                        <a:gd name="T14" fmla="*/ 0 w 154"/>
                        <a:gd name="T15" fmla="*/ 91 h 101"/>
                        <a:gd name="T16" fmla="*/ 0 w 154"/>
                        <a:gd name="T17" fmla="*/ 99 h 101"/>
                        <a:gd name="T18" fmla="*/ 1 w 154"/>
                        <a:gd name="T19" fmla="*/ 101 h 101"/>
                        <a:gd name="T20" fmla="*/ 40 w 154"/>
                        <a:gd name="T21" fmla="*/ 42 h 101"/>
                        <a:gd name="T22" fmla="*/ 35 w 154"/>
                        <a:gd name="T23" fmla="*/ 92 h 101"/>
                        <a:gd name="T24" fmla="*/ 70 w 154"/>
                        <a:gd name="T25" fmla="*/ 34 h 101"/>
                        <a:gd name="T26" fmla="*/ 74 w 154"/>
                        <a:gd name="T27" fmla="*/ 78 h 101"/>
                        <a:gd name="T28" fmla="*/ 98 w 154"/>
                        <a:gd name="T29" fmla="*/ 31 h 101"/>
                        <a:gd name="T30" fmla="*/ 107 w 154"/>
                        <a:gd name="T31" fmla="*/ 72 h 101"/>
                        <a:gd name="T32" fmla="*/ 124 w 154"/>
                        <a:gd name="T33" fmla="*/ 34 h 101"/>
                        <a:gd name="T34" fmla="*/ 132 w 154"/>
                        <a:gd name="T35" fmla="*/ 67 h 101"/>
                        <a:gd name="T36" fmla="*/ 134 w 154"/>
                        <a:gd name="T37" fmla="*/ 62 h 101"/>
                        <a:gd name="T38" fmla="*/ 137 w 154"/>
                        <a:gd name="T39" fmla="*/ 50 h 101"/>
                        <a:gd name="T40" fmla="*/ 142 w 154"/>
                        <a:gd name="T41" fmla="*/ 37 h 101"/>
                        <a:gd name="T42" fmla="*/ 146 w 154"/>
                        <a:gd name="T43" fmla="*/ 25 h 101"/>
                        <a:gd name="T44" fmla="*/ 150 w 154"/>
                        <a:gd name="T45" fmla="*/ 16 h 101"/>
                        <a:gd name="T46" fmla="*/ 152 w 154"/>
                        <a:gd name="T47" fmla="*/ 8 h 101"/>
                        <a:gd name="T48" fmla="*/ 154 w 154"/>
                        <a:gd name="T49" fmla="*/ 2 h 101"/>
                        <a:gd name="T50" fmla="*/ 154 w 154"/>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01">
                          <a:moveTo>
                            <a:pt x="154" y="0"/>
                          </a:moveTo>
                          <a:lnTo>
                            <a:pt x="40" y="19"/>
                          </a:lnTo>
                          <a:lnTo>
                            <a:pt x="37" y="22"/>
                          </a:lnTo>
                          <a:lnTo>
                            <a:pt x="29" y="30"/>
                          </a:lnTo>
                          <a:lnTo>
                            <a:pt x="18" y="42"/>
                          </a:lnTo>
                          <a:lnTo>
                            <a:pt x="8" y="60"/>
                          </a:lnTo>
                          <a:lnTo>
                            <a:pt x="1" y="78"/>
                          </a:lnTo>
                          <a:lnTo>
                            <a:pt x="0" y="91"/>
                          </a:lnTo>
                          <a:lnTo>
                            <a:pt x="0" y="99"/>
                          </a:lnTo>
                          <a:lnTo>
                            <a:pt x="1" y="101"/>
                          </a:lnTo>
                          <a:lnTo>
                            <a:pt x="40" y="42"/>
                          </a:lnTo>
                          <a:lnTo>
                            <a:pt x="35" y="92"/>
                          </a:lnTo>
                          <a:lnTo>
                            <a:pt x="70" y="34"/>
                          </a:lnTo>
                          <a:lnTo>
                            <a:pt x="74" y="78"/>
                          </a:lnTo>
                          <a:lnTo>
                            <a:pt x="98" y="31"/>
                          </a:lnTo>
                          <a:lnTo>
                            <a:pt x="107" y="72"/>
                          </a:lnTo>
                          <a:lnTo>
                            <a:pt x="124" y="34"/>
                          </a:lnTo>
                          <a:lnTo>
                            <a:pt x="132" y="67"/>
                          </a:lnTo>
                          <a:lnTo>
                            <a:pt x="134" y="62"/>
                          </a:lnTo>
                          <a:lnTo>
                            <a:pt x="137" y="50"/>
                          </a:lnTo>
                          <a:lnTo>
                            <a:pt x="142" y="37"/>
                          </a:lnTo>
                          <a:lnTo>
                            <a:pt x="146" y="25"/>
                          </a:lnTo>
                          <a:lnTo>
                            <a:pt x="150" y="16"/>
                          </a:lnTo>
                          <a:lnTo>
                            <a:pt x="152" y="8"/>
                          </a:lnTo>
                          <a:lnTo>
                            <a:pt x="154" y="2"/>
                          </a:lnTo>
                          <a:lnTo>
                            <a:pt x="15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38" name="Freeform 200"/>
                    <p:cNvSpPr>
                      <a:spLocks noChangeAspect="1"/>
                    </p:cNvSpPr>
                    <p:nvPr/>
                  </p:nvSpPr>
                  <p:spPr bwMode="auto">
                    <a:xfrm>
                      <a:off x="1918" y="2490"/>
                      <a:ext cx="77" cy="50"/>
                    </a:xfrm>
                    <a:custGeom>
                      <a:avLst/>
                      <a:gdLst>
                        <a:gd name="T0" fmla="*/ 155 w 155"/>
                        <a:gd name="T1" fmla="*/ 0 h 102"/>
                        <a:gd name="T2" fmla="*/ 41 w 155"/>
                        <a:gd name="T3" fmla="*/ 20 h 102"/>
                        <a:gd name="T4" fmla="*/ 37 w 155"/>
                        <a:gd name="T5" fmla="*/ 22 h 102"/>
                        <a:gd name="T6" fmla="*/ 29 w 155"/>
                        <a:gd name="T7" fmla="*/ 30 h 102"/>
                        <a:gd name="T8" fmla="*/ 19 w 155"/>
                        <a:gd name="T9" fmla="*/ 43 h 102"/>
                        <a:gd name="T10" fmla="*/ 8 w 155"/>
                        <a:gd name="T11" fmla="*/ 62 h 102"/>
                        <a:gd name="T12" fmla="*/ 2 w 155"/>
                        <a:gd name="T13" fmla="*/ 79 h 102"/>
                        <a:gd name="T14" fmla="*/ 0 w 155"/>
                        <a:gd name="T15" fmla="*/ 91 h 102"/>
                        <a:gd name="T16" fmla="*/ 0 w 155"/>
                        <a:gd name="T17" fmla="*/ 100 h 102"/>
                        <a:gd name="T18" fmla="*/ 2 w 155"/>
                        <a:gd name="T19" fmla="*/ 102 h 102"/>
                        <a:gd name="T20" fmla="*/ 41 w 155"/>
                        <a:gd name="T21" fmla="*/ 43 h 102"/>
                        <a:gd name="T22" fmla="*/ 35 w 155"/>
                        <a:gd name="T23" fmla="*/ 93 h 102"/>
                        <a:gd name="T24" fmla="*/ 71 w 155"/>
                        <a:gd name="T25" fmla="*/ 36 h 102"/>
                        <a:gd name="T26" fmla="*/ 74 w 155"/>
                        <a:gd name="T27" fmla="*/ 79 h 102"/>
                        <a:gd name="T28" fmla="*/ 98 w 155"/>
                        <a:gd name="T29" fmla="*/ 32 h 102"/>
                        <a:gd name="T30" fmla="*/ 108 w 155"/>
                        <a:gd name="T31" fmla="*/ 73 h 102"/>
                        <a:gd name="T32" fmla="*/ 125 w 155"/>
                        <a:gd name="T33" fmla="*/ 36 h 102"/>
                        <a:gd name="T34" fmla="*/ 133 w 155"/>
                        <a:gd name="T35" fmla="*/ 67 h 102"/>
                        <a:gd name="T36" fmla="*/ 134 w 155"/>
                        <a:gd name="T37" fmla="*/ 63 h 102"/>
                        <a:gd name="T38" fmla="*/ 137 w 155"/>
                        <a:gd name="T39" fmla="*/ 51 h 102"/>
                        <a:gd name="T40" fmla="*/ 142 w 155"/>
                        <a:gd name="T41" fmla="*/ 37 h 102"/>
                        <a:gd name="T42" fmla="*/ 147 w 155"/>
                        <a:gd name="T43" fmla="*/ 26 h 102"/>
                        <a:gd name="T44" fmla="*/ 150 w 155"/>
                        <a:gd name="T45" fmla="*/ 17 h 102"/>
                        <a:gd name="T46" fmla="*/ 152 w 155"/>
                        <a:gd name="T47" fmla="*/ 9 h 102"/>
                        <a:gd name="T48" fmla="*/ 155 w 155"/>
                        <a:gd name="T49" fmla="*/ 3 h 102"/>
                        <a:gd name="T50" fmla="*/ 155 w 155"/>
                        <a:gd name="T5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5" h="102">
                          <a:moveTo>
                            <a:pt x="155" y="0"/>
                          </a:moveTo>
                          <a:lnTo>
                            <a:pt x="41" y="20"/>
                          </a:lnTo>
                          <a:lnTo>
                            <a:pt x="37" y="22"/>
                          </a:lnTo>
                          <a:lnTo>
                            <a:pt x="29" y="30"/>
                          </a:lnTo>
                          <a:lnTo>
                            <a:pt x="19" y="43"/>
                          </a:lnTo>
                          <a:lnTo>
                            <a:pt x="8" y="62"/>
                          </a:lnTo>
                          <a:lnTo>
                            <a:pt x="2" y="79"/>
                          </a:lnTo>
                          <a:lnTo>
                            <a:pt x="0" y="91"/>
                          </a:lnTo>
                          <a:lnTo>
                            <a:pt x="0" y="100"/>
                          </a:lnTo>
                          <a:lnTo>
                            <a:pt x="2" y="102"/>
                          </a:lnTo>
                          <a:lnTo>
                            <a:pt x="41" y="43"/>
                          </a:lnTo>
                          <a:lnTo>
                            <a:pt x="35" y="93"/>
                          </a:lnTo>
                          <a:lnTo>
                            <a:pt x="71" y="36"/>
                          </a:lnTo>
                          <a:lnTo>
                            <a:pt x="74" y="79"/>
                          </a:lnTo>
                          <a:lnTo>
                            <a:pt x="98" y="32"/>
                          </a:lnTo>
                          <a:lnTo>
                            <a:pt x="108" y="73"/>
                          </a:lnTo>
                          <a:lnTo>
                            <a:pt x="125" y="36"/>
                          </a:lnTo>
                          <a:lnTo>
                            <a:pt x="133" y="67"/>
                          </a:lnTo>
                          <a:lnTo>
                            <a:pt x="134" y="63"/>
                          </a:lnTo>
                          <a:lnTo>
                            <a:pt x="137" y="51"/>
                          </a:lnTo>
                          <a:lnTo>
                            <a:pt x="142" y="37"/>
                          </a:lnTo>
                          <a:lnTo>
                            <a:pt x="147" y="26"/>
                          </a:lnTo>
                          <a:lnTo>
                            <a:pt x="150" y="17"/>
                          </a:lnTo>
                          <a:lnTo>
                            <a:pt x="152" y="9"/>
                          </a:lnTo>
                          <a:lnTo>
                            <a:pt x="155" y="3"/>
                          </a:lnTo>
                          <a:lnTo>
                            <a:pt x="15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39" name="Freeform 201"/>
                    <p:cNvSpPr>
                      <a:spLocks noChangeAspect="1"/>
                    </p:cNvSpPr>
                    <p:nvPr/>
                  </p:nvSpPr>
                  <p:spPr bwMode="auto">
                    <a:xfrm>
                      <a:off x="1882" y="2160"/>
                      <a:ext cx="22" cy="23"/>
                    </a:xfrm>
                    <a:custGeom>
                      <a:avLst/>
                      <a:gdLst>
                        <a:gd name="T0" fmla="*/ 22 w 43"/>
                        <a:gd name="T1" fmla="*/ 0 h 45"/>
                        <a:gd name="T2" fmla="*/ 14 w 43"/>
                        <a:gd name="T3" fmla="*/ 1 h 45"/>
                        <a:gd name="T4" fmla="*/ 7 w 43"/>
                        <a:gd name="T5" fmla="*/ 6 h 45"/>
                        <a:gd name="T6" fmla="*/ 2 w 43"/>
                        <a:gd name="T7" fmla="*/ 13 h 45"/>
                        <a:gd name="T8" fmla="*/ 0 w 43"/>
                        <a:gd name="T9" fmla="*/ 22 h 45"/>
                        <a:gd name="T10" fmla="*/ 1 w 43"/>
                        <a:gd name="T11" fmla="*/ 30 h 45"/>
                        <a:gd name="T12" fmla="*/ 6 w 43"/>
                        <a:gd name="T13" fmla="*/ 37 h 45"/>
                        <a:gd name="T14" fmla="*/ 13 w 43"/>
                        <a:gd name="T15" fmla="*/ 43 h 45"/>
                        <a:gd name="T16" fmla="*/ 21 w 43"/>
                        <a:gd name="T17" fmla="*/ 45 h 45"/>
                        <a:gd name="T18" fmla="*/ 29 w 43"/>
                        <a:gd name="T19" fmla="*/ 44 h 45"/>
                        <a:gd name="T20" fmla="*/ 36 w 43"/>
                        <a:gd name="T21" fmla="*/ 39 h 45"/>
                        <a:gd name="T22" fmla="*/ 40 w 43"/>
                        <a:gd name="T23" fmla="*/ 33 h 45"/>
                        <a:gd name="T24" fmla="*/ 43 w 43"/>
                        <a:gd name="T25" fmla="*/ 23 h 45"/>
                        <a:gd name="T26" fmla="*/ 41 w 43"/>
                        <a:gd name="T27" fmla="*/ 14 h 45"/>
                        <a:gd name="T28" fmla="*/ 37 w 43"/>
                        <a:gd name="T29" fmla="*/ 7 h 45"/>
                        <a:gd name="T30" fmla="*/ 30 w 43"/>
                        <a:gd name="T31" fmla="*/ 3 h 45"/>
                        <a:gd name="T32" fmla="*/ 22 w 43"/>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5">
                          <a:moveTo>
                            <a:pt x="22" y="0"/>
                          </a:moveTo>
                          <a:lnTo>
                            <a:pt x="14" y="1"/>
                          </a:lnTo>
                          <a:lnTo>
                            <a:pt x="7" y="6"/>
                          </a:lnTo>
                          <a:lnTo>
                            <a:pt x="2" y="13"/>
                          </a:lnTo>
                          <a:lnTo>
                            <a:pt x="0" y="22"/>
                          </a:lnTo>
                          <a:lnTo>
                            <a:pt x="1" y="30"/>
                          </a:lnTo>
                          <a:lnTo>
                            <a:pt x="6" y="37"/>
                          </a:lnTo>
                          <a:lnTo>
                            <a:pt x="13" y="43"/>
                          </a:lnTo>
                          <a:lnTo>
                            <a:pt x="21" y="45"/>
                          </a:lnTo>
                          <a:lnTo>
                            <a:pt x="29" y="44"/>
                          </a:lnTo>
                          <a:lnTo>
                            <a:pt x="36" y="39"/>
                          </a:lnTo>
                          <a:lnTo>
                            <a:pt x="40" y="33"/>
                          </a:lnTo>
                          <a:lnTo>
                            <a:pt x="43" y="23"/>
                          </a:lnTo>
                          <a:lnTo>
                            <a:pt x="41" y="14"/>
                          </a:lnTo>
                          <a:lnTo>
                            <a:pt x="37" y="7"/>
                          </a:lnTo>
                          <a:lnTo>
                            <a:pt x="30" y="3"/>
                          </a:lnTo>
                          <a:lnTo>
                            <a:pt x="2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40" name="Freeform 202"/>
                    <p:cNvSpPr>
                      <a:spLocks noChangeAspect="1"/>
                    </p:cNvSpPr>
                    <p:nvPr/>
                  </p:nvSpPr>
                  <p:spPr bwMode="auto">
                    <a:xfrm>
                      <a:off x="1882" y="2358"/>
                      <a:ext cx="22" cy="22"/>
                    </a:xfrm>
                    <a:custGeom>
                      <a:avLst/>
                      <a:gdLst>
                        <a:gd name="T0" fmla="*/ 22 w 43"/>
                        <a:gd name="T1" fmla="*/ 0 h 45"/>
                        <a:gd name="T2" fmla="*/ 14 w 43"/>
                        <a:gd name="T3" fmla="*/ 1 h 45"/>
                        <a:gd name="T4" fmla="*/ 7 w 43"/>
                        <a:gd name="T5" fmla="*/ 5 h 45"/>
                        <a:gd name="T6" fmla="*/ 2 w 43"/>
                        <a:gd name="T7" fmla="*/ 12 h 45"/>
                        <a:gd name="T8" fmla="*/ 0 w 43"/>
                        <a:gd name="T9" fmla="*/ 21 h 45"/>
                        <a:gd name="T10" fmla="*/ 1 w 43"/>
                        <a:gd name="T11" fmla="*/ 30 h 45"/>
                        <a:gd name="T12" fmla="*/ 6 w 43"/>
                        <a:gd name="T13" fmla="*/ 36 h 45"/>
                        <a:gd name="T14" fmla="*/ 11 w 43"/>
                        <a:gd name="T15" fmla="*/ 42 h 45"/>
                        <a:gd name="T16" fmla="*/ 20 w 43"/>
                        <a:gd name="T17" fmla="*/ 45 h 45"/>
                        <a:gd name="T18" fmla="*/ 29 w 43"/>
                        <a:gd name="T19" fmla="*/ 43 h 45"/>
                        <a:gd name="T20" fmla="*/ 36 w 43"/>
                        <a:gd name="T21" fmla="*/ 39 h 45"/>
                        <a:gd name="T22" fmla="*/ 40 w 43"/>
                        <a:gd name="T23" fmla="*/ 32 h 45"/>
                        <a:gd name="T24" fmla="*/ 43 w 43"/>
                        <a:gd name="T25" fmla="*/ 23 h 45"/>
                        <a:gd name="T26" fmla="*/ 41 w 43"/>
                        <a:gd name="T27" fmla="*/ 13 h 45"/>
                        <a:gd name="T28" fmla="*/ 37 w 43"/>
                        <a:gd name="T29" fmla="*/ 6 h 45"/>
                        <a:gd name="T30" fmla="*/ 30 w 43"/>
                        <a:gd name="T31" fmla="*/ 2 h 45"/>
                        <a:gd name="T32" fmla="*/ 22 w 43"/>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5">
                          <a:moveTo>
                            <a:pt x="22" y="0"/>
                          </a:moveTo>
                          <a:lnTo>
                            <a:pt x="14" y="1"/>
                          </a:lnTo>
                          <a:lnTo>
                            <a:pt x="7" y="5"/>
                          </a:lnTo>
                          <a:lnTo>
                            <a:pt x="2" y="12"/>
                          </a:lnTo>
                          <a:lnTo>
                            <a:pt x="0" y="21"/>
                          </a:lnTo>
                          <a:lnTo>
                            <a:pt x="1" y="30"/>
                          </a:lnTo>
                          <a:lnTo>
                            <a:pt x="6" y="36"/>
                          </a:lnTo>
                          <a:lnTo>
                            <a:pt x="11" y="42"/>
                          </a:lnTo>
                          <a:lnTo>
                            <a:pt x="20" y="45"/>
                          </a:lnTo>
                          <a:lnTo>
                            <a:pt x="29" y="43"/>
                          </a:lnTo>
                          <a:lnTo>
                            <a:pt x="36" y="39"/>
                          </a:lnTo>
                          <a:lnTo>
                            <a:pt x="40" y="32"/>
                          </a:lnTo>
                          <a:lnTo>
                            <a:pt x="43" y="23"/>
                          </a:lnTo>
                          <a:lnTo>
                            <a:pt x="41" y="13"/>
                          </a:lnTo>
                          <a:lnTo>
                            <a:pt x="37" y="6"/>
                          </a:lnTo>
                          <a:lnTo>
                            <a:pt x="30" y="2"/>
                          </a:lnTo>
                          <a:lnTo>
                            <a:pt x="2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41" name="Freeform 203"/>
                    <p:cNvSpPr>
                      <a:spLocks noChangeAspect="1"/>
                    </p:cNvSpPr>
                    <p:nvPr/>
                  </p:nvSpPr>
                  <p:spPr bwMode="auto">
                    <a:xfrm>
                      <a:off x="1882" y="2555"/>
                      <a:ext cx="22" cy="22"/>
                    </a:xfrm>
                    <a:custGeom>
                      <a:avLst/>
                      <a:gdLst>
                        <a:gd name="T0" fmla="*/ 21 w 43"/>
                        <a:gd name="T1" fmla="*/ 0 h 45"/>
                        <a:gd name="T2" fmla="*/ 13 w 43"/>
                        <a:gd name="T3" fmla="*/ 1 h 45"/>
                        <a:gd name="T4" fmla="*/ 7 w 43"/>
                        <a:gd name="T5" fmla="*/ 5 h 45"/>
                        <a:gd name="T6" fmla="*/ 2 w 43"/>
                        <a:gd name="T7" fmla="*/ 12 h 45"/>
                        <a:gd name="T8" fmla="*/ 0 w 43"/>
                        <a:gd name="T9" fmla="*/ 22 h 45"/>
                        <a:gd name="T10" fmla="*/ 1 w 43"/>
                        <a:gd name="T11" fmla="*/ 31 h 45"/>
                        <a:gd name="T12" fmla="*/ 6 w 43"/>
                        <a:gd name="T13" fmla="*/ 38 h 45"/>
                        <a:gd name="T14" fmla="*/ 11 w 43"/>
                        <a:gd name="T15" fmla="*/ 42 h 45"/>
                        <a:gd name="T16" fmla="*/ 20 w 43"/>
                        <a:gd name="T17" fmla="*/ 45 h 45"/>
                        <a:gd name="T18" fmla="*/ 29 w 43"/>
                        <a:gd name="T19" fmla="*/ 43 h 45"/>
                        <a:gd name="T20" fmla="*/ 36 w 43"/>
                        <a:gd name="T21" fmla="*/ 39 h 45"/>
                        <a:gd name="T22" fmla="*/ 40 w 43"/>
                        <a:gd name="T23" fmla="*/ 32 h 45"/>
                        <a:gd name="T24" fmla="*/ 43 w 43"/>
                        <a:gd name="T25" fmla="*/ 23 h 45"/>
                        <a:gd name="T26" fmla="*/ 41 w 43"/>
                        <a:gd name="T27" fmla="*/ 14 h 45"/>
                        <a:gd name="T28" fmla="*/ 37 w 43"/>
                        <a:gd name="T29" fmla="*/ 7 h 45"/>
                        <a:gd name="T30" fmla="*/ 30 w 43"/>
                        <a:gd name="T31" fmla="*/ 2 h 45"/>
                        <a:gd name="T32" fmla="*/ 21 w 43"/>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5">
                          <a:moveTo>
                            <a:pt x="21" y="0"/>
                          </a:moveTo>
                          <a:lnTo>
                            <a:pt x="13" y="1"/>
                          </a:lnTo>
                          <a:lnTo>
                            <a:pt x="7" y="5"/>
                          </a:lnTo>
                          <a:lnTo>
                            <a:pt x="2" y="12"/>
                          </a:lnTo>
                          <a:lnTo>
                            <a:pt x="0" y="22"/>
                          </a:lnTo>
                          <a:lnTo>
                            <a:pt x="1" y="31"/>
                          </a:lnTo>
                          <a:lnTo>
                            <a:pt x="6" y="38"/>
                          </a:lnTo>
                          <a:lnTo>
                            <a:pt x="11" y="42"/>
                          </a:lnTo>
                          <a:lnTo>
                            <a:pt x="20" y="45"/>
                          </a:lnTo>
                          <a:lnTo>
                            <a:pt x="29" y="43"/>
                          </a:lnTo>
                          <a:lnTo>
                            <a:pt x="36" y="39"/>
                          </a:lnTo>
                          <a:lnTo>
                            <a:pt x="40" y="32"/>
                          </a:lnTo>
                          <a:lnTo>
                            <a:pt x="43" y="23"/>
                          </a:lnTo>
                          <a:lnTo>
                            <a:pt x="41" y="14"/>
                          </a:lnTo>
                          <a:lnTo>
                            <a:pt x="37" y="7"/>
                          </a:lnTo>
                          <a:lnTo>
                            <a:pt x="30" y="2"/>
                          </a:lnTo>
                          <a:lnTo>
                            <a:pt x="2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grpSp>
            </p:grpSp>
            <p:grpSp>
              <p:nvGrpSpPr>
                <p:cNvPr id="106" name="Group 204"/>
                <p:cNvGrpSpPr>
                  <a:grpSpLocks noChangeAspect="1"/>
                </p:cNvGrpSpPr>
                <p:nvPr/>
              </p:nvGrpSpPr>
              <p:grpSpPr bwMode="auto">
                <a:xfrm flipV="1">
                  <a:off x="1539" y="2408"/>
                  <a:ext cx="104" cy="250"/>
                  <a:chOff x="1498" y="2248"/>
                  <a:chExt cx="104" cy="250"/>
                </a:xfrm>
              </p:grpSpPr>
              <p:sp>
                <p:nvSpPr>
                  <p:cNvPr id="112" name="Freeform 205"/>
                  <p:cNvSpPr>
                    <a:spLocks noChangeAspect="1"/>
                  </p:cNvSpPr>
                  <p:nvPr/>
                </p:nvSpPr>
                <p:spPr bwMode="auto">
                  <a:xfrm>
                    <a:off x="1510" y="2258"/>
                    <a:ext cx="52" cy="55"/>
                  </a:xfrm>
                  <a:custGeom>
                    <a:avLst/>
                    <a:gdLst>
                      <a:gd name="T0" fmla="*/ 103 w 103"/>
                      <a:gd name="T1" fmla="*/ 111 h 111"/>
                      <a:gd name="T2" fmla="*/ 16 w 103"/>
                      <a:gd name="T3" fmla="*/ 0 h 111"/>
                      <a:gd name="T4" fmla="*/ 0 w 103"/>
                      <a:gd name="T5" fmla="*/ 75 h 111"/>
                      <a:gd name="T6" fmla="*/ 103 w 103"/>
                      <a:gd name="T7" fmla="*/ 111 h 111"/>
                    </a:gdLst>
                    <a:ahLst/>
                    <a:cxnLst>
                      <a:cxn ang="0">
                        <a:pos x="T0" y="T1"/>
                      </a:cxn>
                      <a:cxn ang="0">
                        <a:pos x="T2" y="T3"/>
                      </a:cxn>
                      <a:cxn ang="0">
                        <a:pos x="T4" y="T5"/>
                      </a:cxn>
                      <a:cxn ang="0">
                        <a:pos x="T6" y="T7"/>
                      </a:cxn>
                    </a:cxnLst>
                    <a:rect l="0" t="0" r="r" b="b"/>
                    <a:pathLst>
                      <a:path w="103" h="111">
                        <a:moveTo>
                          <a:pt x="103" y="111"/>
                        </a:moveTo>
                        <a:lnTo>
                          <a:pt x="16" y="0"/>
                        </a:lnTo>
                        <a:lnTo>
                          <a:pt x="0" y="75"/>
                        </a:lnTo>
                        <a:lnTo>
                          <a:pt x="103" y="1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13" name="Freeform 206"/>
                  <p:cNvSpPr>
                    <a:spLocks noChangeAspect="1"/>
                  </p:cNvSpPr>
                  <p:nvPr/>
                </p:nvSpPr>
                <p:spPr bwMode="auto">
                  <a:xfrm>
                    <a:off x="1586" y="2248"/>
                    <a:ext cx="16" cy="43"/>
                  </a:xfrm>
                  <a:custGeom>
                    <a:avLst/>
                    <a:gdLst>
                      <a:gd name="T0" fmla="*/ 29 w 31"/>
                      <a:gd name="T1" fmla="*/ 87 h 87"/>
                      <a:gd name="T2" fmla="*/ 0 w 31"/>
                      <a:gd name="T3" fmla="*/ 0 h 87"/>
                      <a:gd name="T4" fmla="*/ 31 w 31"/>
                      <a:gd name="T5" fmla="*/ 2 h 87"/>
                      <a:gd name="T6" fmla="*/ 29 w 31"/>
                      <a:gd name="T7" fmla="*/ 87 h 87"/>
                    </a:gdLst>
                    <a:ahLst/>
                    <a:cxnLst>
                      <a:cxn ang="0">
                        <a:pos x="T0" y="T1"/>
                      </a:cxn>
                      <a:cxn ang="0">
                        <a:pos x="T2" y="T3"/>
                      </a:cxn>
                      <a:cxn ang="0">
                        <a:pos x="T4" y="T5"/>
                      </a:cxn>
                      <a:cxn ang="0">
                        <a:pos x="T6" y="T7"/>
                      </a:cxn>
                    </a:cxnLst>
                    <a:rect l="0" t="0" r="r" b="b"/>
                    <a:pathLst>
                      <a:path w="31" h="87">
                        <a:moveTo>
                          <a:pt x="29" y="87"/>
                        </a:moveTo>
                        <a:lnTo>
                          <a:pt x="0" y="0"/>
                        </a:lnTo>
                        <a:lnTo>
                          <a:pt x="31" y="2"/>
                        </a:lnTo>
                        <a:lnTo>
                          <a:pt x="29" y="8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14" name="Freeform 207"/>
                  <p:cNvSpPr>
                    <a:spLocks noChangeAspect="1"/>
                  </p:cNvSpPr>
                  <p:nvPr/>
                </p:nvSpPr>
                <p:spPr bwMode="auto">
                  <a:xfrm>
                    <a:off x="1498" y="2381"/>
                    <a:ext cx="62" cy="29"/>
                  </a:xfrm>
                  <a:custGeom>
                    <a:avLst/>
                    <a:gdLst>
                      <a:gd name="T0" fmla="*/ 123 w 123"/>
                      <a:gd name="T1" fmla="*/ 0 h 58"/>
                      <a:gd name="T2" fmla="*/ 0 w 123"/>
                      <a:gd name="T3" fmla="*/ 22 h 58"/>
                      <a:gd name="T4" fmla="*/ 20 w 123"/>
                      <a:gd name="T5" fmla="*/ 58 h 58"/>
                      <a:gd name="T6" fmla="*/ 123 w 123"/>
                      <a:gd name="T7" fmla="*/ 0 h 58"/>
                    </a:gdLst>
                    <a:ahLst/>
                    <a:cxnLst>
                      <a:cxn ang="0">
                        <a:pos x="T0" y="T1"/>
                      </a:cxn>
                      <a:cxn ang="0">
                        <a:pos x="T2" y="T3"/>
                      </a:cxn>
                      <a:cxn ang="0">
                        <a:pos x="T4" y="T5"/>
                      </a:cxn>
                      <a:cxn ang="0">
                        <a:pos x="T6" y="T7"/>
                      </a:cxn>
                    </a:cxnLst>
                    <a:rect l="0" t="0" r="r" b="b"/>
                    <a:pathLst>
                      <a:path w="123" h="58">
                        <a:moveTo>
                          <a:pt x="123" y="0"/>
                        </a:moveTo>
                        <a:lnTo>
                          <a:pt x="0" y="22"/>
                        </a:lnTo>
                        <a:lnTo>
                          <a:pt x="20" y="58"/>
                        </a:lnTo>
                        <a:lnTo>
                          <a:pt x="12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15" name="Freeform 208"/>
                  <p:cNvSpPr>
                    <a:spLocks noChangeAspect="1"/>
                  </p:cNvSpPr>
                  <p:nvPr/>
                </p:nvSpPr>
                <p:spPr bwMode="auto">
                  <a:xfrm>
                    <a:off x="1525" y="2451"/>
                    <a:ext cx="48" cy="47"/>
                  </a:xfrm>
                  <a:custGeom>
                    <a:avLst/>
                    <a:gdLst>
                      <a:gd name="T0" fmla="*/ 95 w 95"/>
                      <a:gd name="T1" fmla="*/ 0 h 95"/>
                      <a:gd name="T2" fmla="*/ 0 w 95"/>
                      <a:gd name="T3" fmla="*/ 89 h 95"/>
                      <a:gd name="T4" fmla="*/ 33 w 95"/>
                      <a:gd name="T5" fmla="*/ 95 h 95"/>
                      <a:gd name="T6" fmla="*/ 95 w 95"/>
                      <a:gd name="T7" fmla="*/ 0 h 95"/>
                    </a:gdLst>
                    <a:ahLst/>
                    <a:cxnLst>
                      <a:cxn ang="0">
                        <a:pos x="T0" y="T1"/>
                      </a:cxn>
                      <a:cxn ang="0">
                        <a:pos x="T2" y="T3"/>
                      </a:cxn>
                      <a:cxn ang="0">
                        <a:pos x="T4" y="T5"/>
                      </a:cxn>
                      <a:cxn ang="0">
                        <a:pos x="T6" y="T7"/>
                      </a:cxn>
                    </a:cxnLst>
                    <a:rect l="0" t="0" r="r" b="b"/>
                    <a:pathLst>
                      <a:path w="95" h="95">
                        <a:moveTo>
                          <a:pt x="95" y="0"/>
                        </a:moveTo>
                        <a:lnTo>
                          <a:pt x="0" y="89"/>
                        </a:lnTo>
                        <a:lnTo>
                          <a:pt x="33" y="95"/>
                        </a:lnTo>
                        <a:lnTo>
                          <a:pt x="9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grpSp>
            <p:grpSp>
              <p:nvGrpSpPr>
                <p:cNvPr id="107" name="Group 209"/>
                <p:cNvGrpSpPr>
                  <a:grpSpLocks noChangeAspect="1"/>
                </p:cNvGrpSpPr>
                <p:nvPr/>
              </p:nvGrpSpPr>
              <p:grpSpPr bwMode="auto">
                <a:xfrm flipH="1" flipV="1">
                  <a:off x="2055" y="2432"/>
                  <a:ext cx="104" cy="250"/>
                  <a:chOff x="2500" y="2329"/>
                  <a:chExt cx="104" cy="250"/>
                </a:xfrm>
              </p:grpSpPr>
              <p:sp>
                <p:nvSpPr>
                  <p:cNvPr id="108" name="Freeform 210"/>
                  <p:cNvSpPr>
                    <a:spLocks noChangeAspect="1"/>
                  </p:cNvSpPr>
                  <p:nvPr/>
                </p:nvSpPr>
                <p:spPr bwMode="auto">
                  <a:xfrm>
                    <a:off x="2512" y="2339"/>
                    <a:ext cx="52" cy="55"/>
                  </a:xfrm>
                  <a:custGeom>
                    <a:avLst/>
                    <a:gdLst>
                      <a:gd name="T0" fmla="*/ 103 w 103"/>
                      <a:gd name="T1" fmla="*/ 111 h 111"/>
                      <a:gd name="T2" fmla="*/ 16 w 103"/>
                      <a:gd name="T3" fmla="*/ 0 h 111"/>
                      <a:gd name="T4" fmla="*/ 0 w 103"/>
                      <a:gd name="T5" fmla="*/ 75 h 111"/>
                      <a:gd name="T6" fmla="*/ 103 w 103"/>
                      <a:gd name="T7" fmla="*/ 111 h 111"/>
                    </a:gdLst>
                    <a:ahLst/>
                    <a:cxnLst>
                      <a:cxn ang="0">
                        <a:pos x="T0" y="T1"/>
                      </a:cxn>
                      <a:cxn ang="0">
                        <a:pos x="T2" y="T3"/>
                      </a:cxn>
                      <a:cxn ang="0">
                        <a:pos x="T4" y="T5"/>
                      </a:cxn>
                      <a:cxn ang="0">
                        <a:pos x="T6" y="T7"/>
                      </a:cxn>
                    </a:cxnLst>
                    <a:rect l="0" t="0" r="r" b="b"/>
                    <a:pathLst>
                      <a:path w="103" h="111">
                        <a:moveTo>
                          <a:pt x="103" y="111"/>
                        </a:moveTo>
                        <a:lnTo>
                          <a:pt x="16" y="0"/>
                        </a:lnTo>
                        <a:lnTo>
                          <a:pt x="0" y="75"/>
                        </a:lnTo>
                        <a:lnTo>
                          <a:pt x="103" y="1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09" name="Freeform 211"/>
                  <p:cNvSpPr>
                    <a:spLocks noChangeAspect="1"/>
                  </p:cNvSpPr>
                  <p:nvPr/>
                </p:nvSpPr>
                <p:spPr bwMode="auto">
                  <a:xfrm>
                    <a:off x="2588" y="2329"/>
                    <a:ext cx="16" cy="43"/>
                  </a:xfrm>
                  <a:custGeom>
                    <a:avLst/>
                    <a:gdLst>
                      <a:gd name="T0" fmla="*/ 29 w 31"/>
                      <a:gd name="T1" fmla="*/ 87 h 87"/>
                      <a:gd name="T2" fmla="*/ 0 w 31"/>
                      <a:gd name="T3" fmla="*/ 0 h 87"/>
                      <a:gd name="T4" fmla="*/ 31 w 31"/>
                      <a:gd name="T5" fmla="*/ 2 h 87"/>
                      <a:gd name="T6" fmla="*/ 29 w 31"/>
                      <a:gd name="T7" fmla="*/ 87 h 87"/>
                    </a:gdLst>
                    <a:ahLst/>
                    <a:cxnLst>
                      <a:cxn ang="0">
                        <a:pos x="T0" y="T1"/>
                      </a:cxn>
                      <a:cxn ang="0">
                        <a:pos x="T2" y="T3"/>
                      </a:cxn>
                      <a:cxn ang="0">
                        <a:pos x="T4" y="T5"/>
                      </a:cxn>
                      <a:cxn ang="0">
                        <a:pos x="T6" y="T7"/>
                      </a:cxn>
                    </a:cxnLst>
                    <a:rect l="0" t="0" r="r" b="b"/>
                    <a:pathLst>
                      <a:path w="31" h="87">
                        <a:moveTo>
                          <a:pt x="29" y="87"/>
                        </a:moveTo>
                        <a:lnTo>
                          <a:pt x="0" y="0"/>
                        </a:lnTo>
                        <a:lnTo>
                          <a:pt x="31" y="2"/>
                        </a:lnTo>
                        <a:lnTo>
                          <a:pt x="29" y="8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10" name="Freeform 212"/>
                  <p:cNvSpPr>
                    <a:spLocks noChangeAspect="1"/>
                  </p:cNvSpPr>
                  <p:nvPr/>
                </p:nvSpPr>
                <p:spPr bwMode="auto">
                  <a:xfrm>
                    <a:off x="2500" y="2462"/>
                    <a:ext cx="62" cy="29"/>
                  </a:xfrm>
                  <a:custGeom>
                    <a:avLst/>
                    <a:gdLst>
                      <a:gd name="T0" fmla="*/ 123 w 123"/>
                      <a:gd name="T1" fmla="*/ 0 h 58"/>
                      <a:gd name="T2" fmla="*/ 0 w 123"/>
                      <a:gd name="T3" fmla="*/ 22 h 58"/>
                      <a:gd name="T4" fmla="*/ 20 w 123"/>
                      <a:gd name="T5" fmla="*/ 58 h 58"/>
                      <a:gd name="T6" fmla="*/ 123 w 123"/>
                      <a:gd name="T7" fmla="*/ 0 h 58"/>
                    </a:gdLst>
                    <a:ahLst/>
                    <a:cxnLst>
                      <a:cxn ang="0">
                        <a:pos x="T0" y="T1"/>
                      </a:cxn>
                      <a:cxn ang="0">
                        <a:pos x="T2" y="T3"/>
                      </a:cxn>
                      <a:cxn ang="0">
                        <a:pos x="T4" y="T5"/>
                      </a:cxn>
                      <a:cxn ang="0">
                        <a:pos x="T6" y="T7"/>
                      </a:cxn>
                    </a:cxnLst>
                    <a:rect l="0" t="0" r="r" b="b"/>
                    <a:pathLst>
                      <a:path w="123" h="58">
                        <a:moveTo>
                          <a:pt x="123" y="0"/>
                        </a:moveTo>
                        <a:lnTo>
                          <a:pt x="0" y="22"/>
                        </a:lnTo>
                        <a:lnTo>
                          <a:pt x="20" y="58"/>
                        </a:lnTo>
                        <a:lnTo>
                          <a:pt x="12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11" name="Freeform 213"/>
                  <p:cNvSpPr>
                    <a:spLocks noChangeAspect="1"/>
                  </p:cNvSpPr>
                  <p:nvPr/>
                </p:nvSpPr>
                <p:spPr bwMode="auto">
                  <a:xfrm>
                    <a:off x="2527" y="2532"/>
                    <a:ext cx="48" cy="47"/>
                  </a:xfrm>
                  <a:custGeom>
                    <a:avLst/>
                    <a:gdLst>
                      <a:gd name="T0" fmla="*/ 95 w 95"/>
                      <a:gd name="T1" fmla="*/ 0 h 95"/>
                      <a:gd name="T2" fmla="*/ 0 w 95"/>
                      <a:gd name="T3" fmla="*/ 89 h 95"/>
                      <a:gd name="T4" fmla="*/ 33 w 95"/>
                      <a:gd name="T5" fmla="*/ 95 h 95"/>
                      <a:gd name="T6" fmla="*/ 95 w 95"/>
                      <a:gd name="T7" fmla="*/ 0 h 95"/>
                    </a:gdLst>
                    <a:ahLst/>
                    <a:cxnLst>
                      <a:cxn ang="0">
                        <a:pos x="T0" y="T1"/>
                      </a:cxn>
                      <a:cxn ang="0">
                        <a:pos x="T2" y="T3"/>
                      </a:cxn>
                      <a:cxn ang="0">
                        <a:pos x="T4" y="T5"/>
                      </a:cxn>
                      <a:cxn ang="0">
                        <a:pos x="T6" y="T7"/>
                      </a:cxn>
                    </a:cxnLst>
                    <a:rect l="0" t="0" r="r" b="b"/>
                    <a:pathLst>
                      <a:path w="95" h="95">
                        <a:moveTo>
                          <a:pt x="95" y="0"/>
                        </a:moveTo>
                        <a:lnTo>
                          <a:pt x="0" y="89"/>
                        </a:lnTo>
                        <a:lnTo>
                          <a:pt x="33" y="95"/>
                        </a:lnTo>
                        <a:lnTo>
                          <a:pt x="9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grpSp>
          </p:grpSp>
        </p:grpSp>
        <p:sp>
          <p:nvSpPr>
            <p:cNvPr id="21" name="Arc 214"/>
            <p:cNvSpPr>
              <a:spLocks noChangeAspect="1"/>
            </p:cNvSpPr>
            <p:nvPr/>
          </p:nvSpPr>
          <p:spPr bwMode="auto">
            <a:xfrm flipV="1">
              <a:off x="5594350" y="4491038"/>
              <a:ext cx="1497013"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grpSp>
          <p:nvGrpSpPr>
            <p:cNvPr id="22" name="Group 215"/>
            <p:cNvGrpSpPr>
              <a:grpSpLocks/>
            </p:cNvGrpSpPr>
            <p:nvPr/>
          </p:nvGrpSpPr>
          <p:grpSpPr bwMode="auto">
            <a:xfrm>
              <a:off x="6937375" y="3013075"/>
              <a:ext cx="1706563" cy="2041525"/>
              <a:chOff x="4445" y="1717"/>
              <a:chExt cx="1075" cy="1286"/>
            </a:xfrm>
          </p:grpSpPr>
          <p:grpSp>
            <p:nvGrpSpPr>
              <p:cNvPr id="25" name="Group 216"/>
              <p:cNvGrpSpPr>
                <a:grpSpLocks noChangeAspect="1"/>
              </p:cNvGrpSpPr>
              <p:nvPr/>
            </p:nvGrpSpPr>
            <p:grpSpPr bwMode="auto">
              <a:xfrm>
                <a:off x="4445" y="1717"/>
                <a:ext cx="936" cy="799"/>
                <a:chOff x="4266" y="1639"/>
                <a:chExt cx="995" cy="848"/>
              </a:xfrm>
            </p:grpSpPr>
            <p:sp>
              <p:nvSpPr>
                <p:cNvPr id="27" name="Freeform 217"/>
                <p:cNvSpPr>
                  <a:spLocks noChangeAspect="1"/>
                </p:cNvSpPr>
                <p:nvPr/>
              </p:nvSpPr>
              <p:spPr bwMode="auto">
                <a:xfrm>
                  <a:off x="4266" y="1688"/>
                  <a:ext cx="409" cy="799"/>
                </a:xfrm>
                <a:custGeom>
                  <a:avLst/>
                  <a:gdLst>
                    <a:gd name="T0" fmla="*/ 408 w 409"/>
                    <a:gd name="T1" fmla="*/ 798 h 799"/>
                    <a:gd name="T2" fmla="*/ 408 w 409"/>
                    <a:gd name="T3" fmla="*/ 195 h 799"/>
                    <a:gd name="T4" fmla="*/ 234 w 409"/>
                    <a:gd name="T5" fmla="*/ 0 h 799"/>
                    <a:gd name="T6" fmla="*/ 51 w 409"/>
                    <a:gd name="T7" fmla="*/ 13 h 799"/>
                    <a:gd name="T8" fmla="*/ 0 w 409"/>
                    <a:gd name="T9" fmla="*/ 798 h 799"/>
                    <a:gd name="T10" fmla="*/ 408 w 409"/>
                    <a:gd name="T11" fmla="*/ 798 h 799"/>
                  </a:gdLst>
                  <a:ahLst/>
                  <a:cxnLst>
                    <a:cxn ang="0">
                      <a:pos x="T0" y="T1"/>
                    </a:cxn>
                    <a:cxn ang="0">
                      <a:pos x="T2" y="T3"/>
                    </a:cxn>
                    <a:cxn ang="0">
                      <a:pos x="T4" y="T5"/>
                    </a:cxn>
                    <a:cxn ang="0">
                      <a:pos x="T6" y="T7"/>
                    </a:cxn>
                    <a:cxn ang="0">
                      <a:pos x="T8" y="T9"/>
                    </a:cxn>
                    <a:cxn ang="0">
                      <a:pos x="T10" y="T11"/>
                    </a:cxn>
                  </a:cxnLst>
                  <a:rect l="0" t="0" r="r" b="b"/>
                  <a:pathLst>
                    <a:path w="409" h="799">
                      <a:moveTo>
                        <a:pt x="408" y="798"/>
                      </a:moveTo>
                      <a:lnTo>
                        <a:pt x="408" y="195"/>
                      </a:lnTo>
                      <a:lnTo>
                        <a:pt x="234" y="0"/>
                      </a:lnTo>
                      <a:lnTo>
                        <a:pt x="51" y="13"/>
                      </a:lnTo>
                      <a:lnTo>
                        <a:pt x="0" y="798"/>
                      </a:lnTo>
                      <a:lnTo>
                        <a:pt x="408" y="798"/>
                      </a:lnTo>
                    </a:path>
                  </a:pathLst>
                </a:custGeom>
                <a:solidFill>
                  <a:srgbClr val="515151"/>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8" name="Freeform 218"/>
                <p:cNvSpPr>
                  <a:spLocks noChangeAspect="1"/>
                </p:cNvSpPr>
                <p:nvPr/>
              </p:nvSpPr>
              <p:spPr bwMode="auto">
                <a:xfrm>
                  <a:off x="4782" y="2046"/>
                  <a:ext cx="474" cy="441"/>
                </a:xfrm>
                <a:custGeom>
                  <a:avLst/>
                  <a:gdLst>
                    <a:gd name="T0" fmla="*/ 444 w 474"/>
                    <a:gd name="T1" fmla="*/ 440 h 441"/>
                    <a:gd name="T2" fmla="*/ 457 w 474"/>
                    <a:gd name="T3" fmla="*/ 409 h 441"/>
                    <a:gd name="T4" fmla="*/ 468 w 474"/>
                    <a:gd name="T5" fmla="*/ 357 h 441"/>
                    <a:gd name="T6" fmla="*/ 472 w 474"/>
                    <a:gd name="T7" fmla="*/ 284 h 441"/>
                    <a:gd name="T8" fmla="*/ 473 w 474"/>
                    <a:gd name="T9" fmla="*/ 229 h 441"/>
                    <a:gd name="T10" fmla="*/ 466 w 474"/>
                    <a:gd name="T11" fmla="*/ 175 h 441"/>
                    <a:gd name="T12" fmla="*/ 451 w 474"/>
                    <a:gd name="T13" fmla="*/ 124 h 441"/>
                    <a:gd name="T14" fmla="*/ 429 w 474"/>
                    <a:gd name="T15" fmla="*/ 87 h 441"/>
                    <a:gd name="T16" fmla="*/ 401 w 474"/>
                    <a:gd name="T17" fmla="*/ 65 h 441"/>
                    <a:gd name="T18" fmla="*/ 350 w 474"/>
                    <a:gd name="T19" fmla="*/ 39 h 441"/>
                    <a:gd name="T20" fmla="*/ 355 w 474"/>
                    <a:gd name="T21" fmla="*/ 22 h 441"/>
                    <a:gd name="T22" fmla="*/ 349 w 474"/>
                    <a:gd name="T23" fmla="*/ 18 h 441"/>
                    <a:gd name="T24" fmla="*/ 326 w 474"/>
                    <a:gd name="T25" fmla="*/ 9 h 441"/>
                    <a:gd name="T26" fmla="*/ 311 w 474"/>
                    <a:gd name="T27" fmla="*/ 0 h 441"/>
                    <a:gd name="T28" fmla="*/ 208 w 474"/>
                    <a:gd name="T29" fmla="*/ 65 h 441"/>
                    <a:gd name="T30" fmla="*/ 182 w 474"/>
                    <a:gd name="T31" fmla="*/ 87 h 441"/>
                    <a:gd name="T32" fmla="*/ 151 w 474"/>
                    <a:gd name="T33" fmla="*/ 133 h 441"/>
                    <a:gd name="T34" fmla="*/ 151 w 474"/>
                    <a:gd name="T35" fmla="*/ 145 h 441"/>
                    <a:gd name="T36" fmla="*/ 159 w 474"/>
                    <a:gd name="T37" fmla="*/ 167 h 441"/>
                    <a:gd name="T38" fmla="*/ 144 w 474"/>
                    <a:gd name="T39" fmla="*/ 182 h 441"/>
                    <a:gd name="T40" fmla="*/ 132 w 474"/>
                    <a:gd name="T41" fmla="*/ 205 h 441"/>
                    <a:gd name="T42" fmla="*/ 125 w 474"/>
                    <a:gd name="T43" fmla="*/ 234 h 441"/>
                    <a:gd name="T44" fmla="*/ 124 w 474"/>
                    <a:gd name="T45" fmla="*/ 259 h 441"/>
                    <a:gd name="T46" fmla="*/ 99 w 474"/>
                    <a:gd name="T47" fmla="*/ 277 h 441"/>
                    <a:gd name="T48" fmla="*/ 81 w 474"/>
                    <a:gd name="T49" fmla="*/ 262 h 441"/>
                    <a:gd name="T50" fmla="*/ 60 w 474"/>
                    <a:gd name="T51" fmla="*/ 240 h 441"/>
                    <a:gd name="T52" fmla="*/ 38 w 474"/>
                    <a:gd name="T53" fmla="*/ 256 h 441"/>
                    <a:gd name="T54" fmla="*/ 20 w 474"/>
                    <a:gd name="T55" fmla="*/ 280 h 441"/>
                    <a:gd name="T56" fmla="*/ 8 w 474"/>
                    <a:gd name="T57" fmla="*/ 303 h 441"/>
                    <a:gd name="T58" fmla="*/ 1 w 474"/>
                    <a:gd name="T59" fmla="*/ 330 h 441"/>
                    <a:gd name="T60" fmla="*/ 0 w 474"/>
                    <a:gd name="T61" fmla="*/ 351 h 441"/>
                    <a:gd name="T62" fmla="*/ 36 w 474"/>
                    <a:gd name="T63" fmla="*/ 387 h 441"/>
                    <a:gd name="T64" fmla="*/ 55 w 474"/>
                    <a:gd name="T65" fmla="*/ 410 h 441"/>
                    <a:gd name="T66" fmla="*/ 47 w 474"/>
                    <a:gd name="T67" fmla="*/ 440 h 441"/>
                    <a:gd name="T68" fmla="*/ 444 w 474"/>
                    <a:gd name="T69" fmla="*/ 44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4" h="441">
                      <a:moveTo>
                        <a:pt x="444" y="440"/>
                      </a:moveTo>
                      <a:lnTo>
                        <a:pt x="457" y="409"/>
                      </a:lnTo>
                      <a:lnTo>
                        <a:pt x="468" y="357"/>
                      </a:lnTo>
                      <a:lnTo>
                        <a:pt x="472" y="284"/>
                      </a:lnTo>
                      <a:lnTo>
                        <a:pt x="473" y="229"/>
                      </a:lnTo>
                      <a:lnTo>
                        <a:pt x="466" y="175"/>
                      </a:lnTo>
                      <a:lnTo>
                        <a:pt x="451" y="124"/>
                      </a:lnTo>
                      <a:lnTo>
                        <a:pt x="429" y="87"/>
                      </a:lnTo>
                      <a:lnTo>
                        <a:pt x="401" y="65"/>
                      </a:lnTo>
                      <a:lnTo>
                        <a:pt x="350" y="39"/>
                      </a:lnTo>
                      <a:lnTo>
                        <a:pt x="355" y="22"/>
                      </a:lnTo>
                      <a:lnTo>
                        <a:pt x="349" y="18"/>
                      </a:lnTo>
                      <a:lnTo>
                        <a:pt x="326" y="9"/>
                      </a:lnTo>
                      <a:lnTo>
                        <a:pt x="311" y="0"/>
                      </a:lnTo>
                      <a:lnTo>
                        <a:pt x="208" y="65"/>
                      </a:lnTo>
                      <a:lnTo>
                        <a:pt x="182" y="87"/>
                      </a:lnTo>
                      <a:lnTo>
                        <a:pt x="151" y="133"/>
                      </a:lnTo>
                      <a:lnTo>
                        <a:pt x="151" y="145"/>
                      </a:lnTo>
                      <a:lnTo>
                        <a:pt x="159" y="167"/>
                      </a:lnTo>
                      <a:lnTo>
                        <a:pt x="144" y="182"/>
                      </a:lnTo>
                      <a:lnTo>
                        <a:pt x="132" y="205"/>
                      </a:lnTo>
                      <a:lnTo>
                        <a:pt x="125" y="234"/>
                      </a:lnTo>
                      <a:lnTo>
                        <a:pt x="124" y="259"/>
                      </a:lnTo>
                      <a:lnTo>
                        <a:pt x="99" y="277"/>
                      </a:lnTo>
                      <a:lnTo>
                        <a:pt x="81" y="262"/>
                      </a:lnTo>
                      <a:lnTo>
                        <a:pt x="60" y="240"/>
                      </a:lnTo>
                      <a:lnTo>
                        <a:pt x="38" y="256"/>
                      </a:lnTo>
                      <a:lnTo>
                        <a:pt x="20" y="280"/>
                      </a:lnTo>
                      <a:lnTo>
                        <a:pt x="8" y="303"/>
                      </a:lnTo>
                      <a:lnTo>
                        <a:pt x="1" y="330"/>
                      </a:lnTo>
                      <a:lnTo>
                        <a:pt x="0" y="351"/>
                      </a:lnTo>
                      <a:lnTo>
                        <a:pt x="36" y="387"/>
                      </a:lnTo>
                      <a:lnTo>
                        <a:pt x="55" y="410"/>
                      </a:lnTo>
                      <a:lnTo>
                        <a:pt x="47" y="440"/>
                      </a:lnTo>
                      <a:lnTo>
                        <a:pt x="444" y="440"/>
                      </a:lnTo>
                    </a:path>
                  </a:pathLst>
                </a:custGeom>
                <a:solidFill>
                  <a:srgbClr val="0CC1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29" name="Freeform 219"/>
                <p:cNvSpPr>
                  <a:spLocks noChangeAspect="1"/>
                </p:cNvSpPr>
                <p:nvPr/>
              </p:nvSpPr>
              <p:spPr bwMode="auto">
                <a:xfrm>
                  <a:off x="4830" y="2144"/>
                  <a:ext cx="365" cy="343"/>
                </a:xfrm>
                <a:custGeom>
                  <a:avLst/>
                  <a:gdLst>
                    <a:gd name="T0" fmla="*/ 289 w 365"/>
                    <a:gd name="T1" fmla="*/ 0 h 343"/>
                    <a:gd name="T2" fmla="*/ 276 w 365"/>
                    <a:gd name="T3" fmla="*/ 18 h 343"/>
                    <a:gd name="T4" fmla="*/ 270 w 365"/>
                    <a:gd name="T5" fmla="*/ 35 h 343"/>
                    <a:gd name="T6" fmla="*/ 259 w 365"/>
                    <a:gd name="T7" fmla="*/ 75 h 343"/>
                    <a:gd name="T8" fmla="*/ 333 w 365"/>
                    <a:gd name="T9" fmla="*/ 28 h 343"/>
                    <a:gd name="T10" fmla="*/ 242 w 365"/>
                    <a:gd name="T11" fmla="*/ 109 h 343"/>
                    <a:gd name="T12" fmla="*/ 237 w 365"/>
                    <a:gd name="T13" fmla="*/ 126 h 343"/>
                    <a:gd name="T14" fmla="*/ 251 w 365"/>
                    <a:gd name="T15" fmla="*/ 129 h 343"/>
                    <a:gd name="T16" fmla="*/ 227 w 365"/>
                    <a:gd name="T17" fmla="*/ 165 h 343"/>
                    <a:gd name="T18" fmla="*/ 274 w 365"/>
                    <a:gd name="T19" fmla="*/ 149 h 343"/>
                    <a:gd name="T20" fmla="*/ 327 w 365"/>
                    <a:gd name="T21" fmla="*/ 119 h 343"/>
                    <a:gd name="T22" fmla="*/ 364 w 365"/>
                    <a:gd name="T23" fmla="*/ 96 h 343"/>
                    <a:gd name="T24" fmla="*/ 332 w 365"/>
                    <a:gd name="T25" fmla="*/ 146 h 343"/>
                    <a:gd name="T26" fmla="*/ 255 w 365"/>
                    <a:gd name="T27" fmla="*/ 200 h 343"/>
                    <a:gd name="T28" fmla="*/ 200 w 365"/>
                    <a:gd name="T29" fmla="*/ 217 h 343"/>
                    <a:gd name="T30" fmla="*/ 177 w 365"/>
                    <a:gd name="T31" fmla="*/ 239 h 343"/>
                    <a:gd name="T32" fmla="*/ 171 w 365"/>
                    <a:gd name="T33" fmla="*/ 260 h 343"/>
                    <a:gd name="T34" fmla="*/ 189 w 365"/>
                    <a:gd name="T35" fmla="*/ 302 h 343"/>
                    <a:gd name="T36" fmla="*/ 197 w 365"/>
                    <a:gd name="T37" fmla="*/ 342 h 343"/>
                    <a:gd name="T38" fmla="*/ 172 w 365"/>
                    <a:gd name="T39" fmla="*/ 342 h 343"/>
                    <a:gd name="T40" fmla="*/ 142 w 365"/>
                    <a:gd name="T41" fmla="*/ 311 h 343"/>
                    <a:gd name="T42" fmla="*/ 132 w 365"/>
                    <a:gd name="T43" fmla="*/ 342 h 343"/>
                    <a:gd name="T44" fmla="*/ 119 w 365"/>
                    <a:gd name="T45" fmla="*/ 342 h 343"/>
                    <a:gd name="T46" fmla="*/ 107 w 365"/>
                    <a:gd name="T47" fmla="*/ 279 h 343"/>
                    <a:gd name="T48" fmla="*/ 109 w 365"/>
                    <a:gd name="T49" fmla="*/ 254 h 343"/>
                    <a:gd name="T50" fmla="*/ 80 w 365"/>
                    <a:gd name="T51" fmla="*/ 260 h 343"/>
                    <a:gd name="T52" fmla="*/ 71 w 365"/>
                    <a:gd name="T53" fmla="*/ 228 h 343"/>
                    <a:gd name="T54" fmla="*/ 48 w 365"/>
                    <a:gd name="T55" fmla="*/ 228 h 343"/>
                    <a:gd name="T56" fmla="*/ 63 w 365"/>
                    <a:gd name="T57" fmla="*/ 211 h 343"/>
                    <a:gd name="T58" fmla="*/ 31 w 365"/>
                    <a:gd name="T59" fmla="*/ 183 h 343"/>
                    <a:gd name="T60" fmla="*/ 0 w 365"/>
                    <a:gd name="T61" fmla="*/ 151 h 343"/>
                    <a:gd name="T62" fmla="*/ 13 w 365"/>
                    <a:gd name="T63" fmla="*/ 142 h 343"/>
                    <a:gd name="T64" fmla="*/ 54 w 365"/>
                    <a:gd name="T65" fmla="*/ 185 h 343"/>
                    <a:gd name="T66" fmla="*/ 83 w 365"/>
                    <a:gd name="T67" fmla="*/ 207 h 343"/>
                    <a:gd name="T68" fmla="*/ 107 w 365"/>
                    <a:gd name="T69" fmla="*/ 214 h 343"/>
                    <a:gd name="T70" fmla="*/ 110 w 365"/>
                    <a:gd name="T71" fmla="*/ 229 h 343"/>
                    <a:gd name="T72" fmla="*/ 124 w 365"/>
                    <a:gd name="T73" fmla="*/ 230 h 343"/>
                    <a:gd name="T74" fmla="*/ 135 w 365"/>
                    <a:gd name="T75" fmla="*/ 239 h 343"/>
                    <a:gd name="T76" fmla="*/ 145 w 365"/>
                    <a:gd name="T77" fmla="*/ 232 h 343"/>
                    <a:gd name="T78" fmla="*/ 163 w 365"/>
                    <a:gd name="T79" fmla="*/ 208 h 343"/>
                    <a:gd name="T80" fmla="*/ 179 w 365"/>
                    <a:gd name="T81" fmla="*/ 193 h 343"/>
                    <a:gd name="T82" fmla="*/ 185 w 365"/>
                    <a:gd name="T83" fmla="*/ 186 h 343"/>
                    <a:gd name="T84" fmla="*/ 189 w 365"/>
                    <a:gd name="T85" fmla="*/ 171 h 343"/>
                    <a:gd name="T86" fmla="*/ 199 w 365"/>
                    <a:gd name="T87" fmla="*/ 163 h 343"/>
                    <a:gd name="T88" fmla="*/ 215 w 365"/>
                    <a:gd name="T89" fmla="*/ 149 h 343"/>
                    <a:gd name="T90" fmla="*/ 217 w 365"/>
                    <a:gd name="T91" fmla="*/ 143 h 343"/>
                    <a:gd name="T92" fmla="*/ 219 w 365"/>
                    <a:gd name="T93" fmla="*/ 121 h 343"/>
                    <a:gd name="T94" fmla="*/ 232 w 365"/>
                    <a:gd name="T95" fmla="*/ 102 h 343"/>
                    <a:gd name="T96" fmla="*/ 242 w 365"/>
                    <a:gd name="T97" fmla="*/ 93 h 343"/>
                    <a:gd name="T98" fmla="*/ 270 w 365"/>
                    <a:gd name="T99" fmla="*/ 19 h 343"/>
                    <a:gd name="T100" fmla="*/ 278 w 365"/>
                    <a:gd name="T101" fmla="*/ 10 h 343"/>
                    <a:gd name="T102" fmla="*/ 289 w 365"/>
                    <a:gd name="T103"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5" h="343">
                      <a:moveTo>
                        <a:pt x="289" y="0"/>
                      </a:moveTo>
                      <a:lnTo>
                        <a:pt x="276" y="18"/>
                      </a:lnTo>
                      <a:lnTo>
                        <a:pt x="270" y="35"/>
                      </a:lnTo>
                      <a:lnTo>
                        <a:pt x="259" y="75"/>
                      </a:lnTo>
                      <a:lnTo>
                        <a:pt x="333" y="28"/>
                      </a:lnTo>
                      <a:lnTo>
                        <a:pt x="242" y="109"/>
                      </a:lnTo>
                      <a:lnTo>
                        <a:pt x="237" y="126"/>
                      </a:lnTo>
                      <a:lnTo>
                        <a:pt x="251" y="129"/>
                      </a:lnTo>
                      <a:lnTo>
                        <a:pt x="227" y="165"/>
                      </a:lnTo>
                      <a:lnTo>
                        <a:pt x="274" y="149"/>
                      </a:lnTo>
                      <a:lnTo>
                        <a:pt x="327" y="119"/>
                      </a:lnTo>
                      <a:lnTo>
                        <a:pt x="364" y="96"/>
                      </a:lnTo>
                      <a:lnTo>
                        <a:pt x="332" y="146"/>
                      </a:lnTo>
                      <a:lnTo>
                        <a:pt x="255" y="200"/>
                      </a:lnTo>
                      <a:lnTo>
                        <a:pt x="200" y="217"/>
                      </a:lnTo>
                      <a:lnTo>
                        <a:pt x="177" y="239"/>
                      </a:lnTo>
                      <a:lnTo>
                        <a:pt x="171" y="260"/>
                      </a:lnTo>
                      <a:lnTo>
                        <a:pt x="189" y="302"/>
                      </a:lnTo>
                      <a:lnTo>
                        <a:pt x="197" y="342"/>
                      </a:lnTo>
                      <a:lnTo>
                        <a:pt x="172" y="342"/>
                      </a:lnTo>
                      <a:lnTo>
                        <a:pt x="142" y="311"/>
                      </a:lnTo>
                      <a:lnTo>
                        <a:pt x="132" y="342"/>
                      </a:lnTo>
                      <a:lnTo>
                        <a:pt x="119" y="342"/>
                      </a:lnTo>
                      <a:lnTo>
                        <a:pt x="107" y="279"/>
                      </a:lnTo>
                      <a:lnTo>
                        <a:pt x="109" y="254"/>
                      </a:lnTo>
                      <a:lnTo>
                        <a:pt x="80" y="260"/>
                      </a:lnTo>
                      <a:lnTo>
                        <a:pt x="71" y="228"/>
                      </a:lnTo>
                      <a:lnTo>
                        <a:pt x="48" y="228"/>
                      </a:lnTo>
                      <a:lnTo>
                        <a:pt x="63" y="211"/>
                      </a:lnTo>
                      <a:lnTo>
                        <a:pt x="31" y="183"/>
                      </a:lnTo>
                      <a:lnTo>
                        <a:pt x="0" y="151"/>
                      </a:lnTo>
                      <a:lnTo>
                        <a:pt x="13" y="142"/>
                      </a:lnTo>
                      <a:lnTo>
                        <a:pt x="54" y="185"/>
                      </a:lnTo>
                      <a:lnTo>
                        <a:pt x="83" y="207"/>
                      </a:lnTo>
                      <a:lnTo>
                        <a:pt x="107" y="214"/>
                      </a:lnTo>
                      <a:lnTo>
                        <a:pt x="110" y="229"/>
                      </a:lnTo>
                      <a:lnTo>
                        <a:pt x="124" y="230"/>
                      </a:lnTo>
                      <a:lnTo>
                        <a:pt x="135" y="239"/>
                      </a:lnTo>
                      <a:lnTo>
                        <a:pt x="145" y="232"/>
                      </a:lnTo>
                      <a:lnTo>
                        <a:pt x="163" y="208"/>
                      </a:lnTo>
                      <a:lnTo>
                        <a:pt x="179" y="193"/>
                      </a:lnTo>
                      <a:lnTo>
                        <a:pt x="185" y="186"/>
                      </a:lnTo>
                      <a:lnTo>
                        <a:pt x="189" y="171"/>
                      </a:lnTo>
                      <a:lnTo>
                        <a:pt x="199" y="163"/>
                      </a:lnTo>
                      <a:lnTo>
                        <a:pt x="215" y="149"/>
                      </a:lnTo>
                      <a:lnTo>
                        <a:pt x="217" y="143"/>
                      </a:lnTo>
                      <a:lnTo>
                        <a:pt x="219" y="121"/>
                      </a:lnTo>
                      <a:lnTo>
                        <a:pt x="232" y="102"/>
                      </a:lnTo>
                      <a:lnTo>
                        <a:pt x="242" y="93"/>
                      </a:lnTo>
                      <a:lnTo>
                        <a:pt x="270" y="19"/>
                      </a:lnTo>
                      <a:lnTo>
                        <a:pt x="278" y="10"/>
                      </a:lnTo>
                      <a:lnTo>
                        <a:pt x="289" y="0"/>
                      </a:lnTo>
                    </a:path>
                  </a:pathLst>
                </a:custGeom>
                <a:solidFill>
                  <a:srgbClr val="0042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0" name="Freeform 220"/>
                <p:cNvSpPr>
                  <a:spLocks noChangeAspect="1"/>
                </p:cNvSpPr>
                <p:nvPr/>
              </p:nvSpPr>
              <p:spPr bwMode="auto">
                <a:xfrm>
                  <a:off x="5063" y="2394"/>
                  <a:ext cx="77" cy="93"/>
                </a:xfrm>
                <a:custGeom>
                  <a:avLst/>
                  <a:gdLst>
                    <a:gd name="T0" fmla="*/ 76 w 77"/>
                    <a:gd name="T1" fmla="*/ 62 h 93"/>
                    <a:gd name="T2" fmla="*/ 46 w 77"/>
                    <a:gd name="T3" fmla="*/ 70 h 93"/>
                    <a:gd name="T4" fmla="*/ 29 w 77"/>
                    <a:gd name="T5" fmla="*/ 62 h 93"/>
                    <a:gd name="T6" fmla="*/ 24 w 77"/>
                    <a:gd name="T7" fmla="*/ 50 h 93"/>
                    <a:gd name="T8" fmla="*/ 27 w 77"/>
                    <a:gd name="T9" fmla="*/ 31 h 93"/>
                    <a:gd name="T10" fmla="*/ 37 w 77"/>
                    <a:gd name="T11" fmla="*/ 19 h 93"/>
                    <a:gd name="T12" fmla="*/ 67 w 77"/>
                    <a:gd name="T13" fmla="*/ 0 h 93"/>
                    <a:gd name="T14" fmla="*/ 13 w 77"/>
                    <a:gd name="T15" fmla="*/ 26 h 93"/>
                    <a:gd name="T16" fmla="*/ 0 w 77"/>
                    <a:gd name="T17" fmla="*/ 55 h 93"/>
                    <a:gd name="T18" fmla="*/ 7 w 77"/>
                    <a:gd name="T19" fmla="*/ 86 h 93"/>
                    <a:gd name="T20" fmla="*/ 26 w 77"/>
                    <a:gd name="T21" fmla="*/ 92 h 93"/>
                    <a:gd name="T22" fmla="*/ 58 w 77"/>
                    <a:gd name="T23" fmla="*/ 92 h 93"/>
                    <a:gd name="T24" fmla="*/ 76 w 77"/>
                    <a:gd name="T2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3">
                      <a:moveTo>
                        <a:pt x="76" y="62"/>
                      </a:moveTo>
                      <a:lnTo>
                        <a:pt x="46" y="70"/>
                      </a:lnTo>
                      <a:lnTo>
                        <a:pt x="29" y="62"/>
                      </a:lnTo>
                      <a:lnTo>
                        <a:pt x="24" y="50"/>
                      </a:lnTo>
                      <a:lnTo>
                        <a:pt x="27" y="31"/>
                      </a:lnTo>
                      <a:lnTo>
                        <a:pt x="37" y="19"/>
                      </a:lnTo>
                      <a:lnTo>
                        <a:pt x="67" y="0"/>
                      </a:lnTo>
                      <a:lnTo>
                        <a:pt x="13" y="26"/>
                      </a:lnTo>
                      <a:lnTo>
                        <a:pt x="0" y="55"/>
                      </a:lnTo>
                      <a:lnTo>
                        <a:pt x="7" y="86"/>
                      </a:lnTo>
                      <a:lnTo>
                        <a:pt x="26" y="92"/>
                      </a:lnTo>
                      <a:lnTo>
                        <a:pt x="58" y="92"/>
                      </a:lnTo>
                      <a:lnTo>
                        <a:pt x="76" y="62"/>
                      </a:lnTo>
                    </a:path>
                  </a:pathLst>
                </a:custGeom>
                <a:solidFill>
                  <a:srgbClr val="0042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1" name="Freeform 221"/>
                <p:cNvSpPr>
                  <a:spLocks noChangeAspect="1"/>
                </p:cNvSpPr>
                <p:nvPr/>
              </p:nvSpPr>
              <p:spPr bwMode="auto">
                <a:xfrm>
                  <a:off x="5141" y="2263"/>
                  <a:ext cx="101" cy="224"/>
                </a:xfrm>
                <a:custGeom>
                  <a:avLst/>
                  <a:gdLst>
                    <a:gd name="T0" fmla="*/ 100 w 101"/>
                    <a:gd name="T1" fmla="*/ 0 h 224"/>
                    <a:gd name="T2" fmla="*/ 78 w 101"/>
                    <a:gd name="T3" fmla="*/ 89 h 224"/>
                    <a:gd name="T4" fmla="*/ 44 w 101"/>
                    <a:gd name="T5" fmla="*/ 186 h 224"/>
                    <a:gd name="T6" fmla="*/ 35 w 101"/>
                    <a:gd name="T7" fmla="*/ 215 h 224"/>
                    <a:gd name="T8" fmla="*/ 35 w 101"/>
                    <a:gd name="T9" fmla="*/ 223 h 224"/>
                    <a:gd name="T10" fmla="*/ 7 w 101"/>
                    <a:gd name="T11" fmla="*/ 223 h 224"/>
                    <a:gd name="T12" fmla="*/ 0 w 101"/>
                    <a:gd name="T13" fmla="*/ 204 h 224"/>
                    <a:gd name="T14" fmla="*/ 55 w 101"/>
                    <a:gd name="T15" fmla="*/ 115 h 224"/>
                    <a:gd name="T16" fmla="*/ 81 w 101"/>
                    <a:gd name="T17" fmla="*/ 63 h 224"/>
                    <a:gd name="T18" fmla="*/ 100 w 101"/>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224">
                      <a:moveTo>
                        <a:pt x="100" y="0"/>
                      </a:moveTo>
                      <a:lnTo>
                        <a:pt x="78" y="89"/>
                      </a:lnTo>
                      <a:lnTo>
                        <a:pt x="44" y="186"/>
                      </a:lnTo>
                      <a:lnTo>
                        <a:pt x="35" y="215"/>
                      </a:lnTo>
                      <a:lnTo>
                        <a:pt x="35" y="223"/>
                      </a:lnTo>
                      <a:lnTo>
                        <a:pt x="7" y="223"/>
                      </a:lnTo>
                      <a:lnTo>
                        <a:pt x="0" y="204"/>
                      </a:lnTo>
                      <a:lnTo>
                        <a:pt x="55" y="115"/>
                      </a:lnTo>
                      <a:lnTo>
                        <a:pt x="81" y="63"/>
                      </a:lnTo>
                      <a:lnTo>
                        <a:pt x="100" y="0"/>
                      </a:lnTo>
                    </a:path>
                  </a:pathLst>
                </a:custGeom>
                <a:solidFill>
                  <a:srgbClr val="0042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2" name="Freeform 222"/>
                <p:cNvSpPr>
                  <a:spLocks noChangeAspect="1"/>
                </p:cNvSpPr>
                <p:nvPr/>
              </p:nvSpPr>
              <p:spPr bwMode="auto">
                <a:xfrm>
                  <a:off x="4684" y="2330"/>
                  <a:ext cx="153" cy="157"/>
                </a:xfrm>
                <a:custGeom>
                  <a:avLst/>
                  <a:gdLst>
                    <a:gd name="T0" fmla="*/ 13 w 153"/>
                    <a:gd name="T1" fmla="*/ 0 h 157"/>
                    <a:gd name="T2" fmla="*/ 6 w 153"/>
                    <a:gd name="T3" fmla="*/ 4 h 157"/>
                    <a:gd name="T4" fmla="*/ 3 w 153"/>
                    <a:gd name="T5" fmla="*/ 11 h 157"/>
                    <a:gd name="T6" fmla="*/ 4 w 153"/>
                    <a:gd name="T7" fmla="*/ 17 h 157"/>
                    <a:gd name="T8" fmla="*/ 6 w 153"/>
                    <a:gd name="T9" fmla="*/ 23 h 157"/>
                    <a:gd name="T10" fmla="*/ 11 w 153"/>
                    <a:gd name="T11" fmla="*/ 24 h 157"/>
                    <a:gd name="T12" fmla="*/ 20 w 153"/>
                    <a:gd name="T13" fmla="*/ 24 h 157"/>
                    <a:gd name="T14" fmla="*/ 20 w 153"/>
                    <a:gd name="T15" fmla="*/ 43 h 157"/>
                    <a:gd name="T16" fmla="*/ 13 w 153"/>
                    <a:gd name="T17" fmla="*/ 42 h 157"/>
                    <a:gd name="T18" fmla="*/ 6 w 153"/>
                    <a:gd name="T19" fmla="*/ 44 h 157"/>
                    <a:gd name="T20" fmla="*/ 4 w 153"/>
                    <a:gd name="T21" fmla="*/ 53 h 157"/>
                    <a:gd name="T22" fmla="*/ 4 w 153"/>
                    <a:gd name="T23" fmla="*/ 56 h 157"/>
                    <a:gd name="T24" fmla="*/ 8 w 153"/>
                    <a:gd name="T25" fmla="*/ 65 h 157"/>
                    <a:gd name="T26" fmla="*/ 14 w 153"/>
                    <a:gd name="T27" fmla="*/ 65 h 157"/>
                    <a:gd name="T28" fmla="*/ 5 w 153"/>
                    <a:gd name="T29" fmla="*/ 71 h 157"/>
                    <a:gd name="T30" fmla="*/ 0 w 153"/>
                    <a:gd name="T31" fmla="*/ 77 h 157"/>
                    <a:gd name="T32" fmla="*/ 0 w 153"/>
                    <a:gd name="T33" fmla="*/ 83 h 157"/>
                    <a:gd name="T34" fmla="*/ 2 w 153"/>
                    <a:gd name="T35" fmla="*/ 90 h 157"/>
                    <a:gd name="T36" fmla="*/ 13 w 153"/>
                    <a:gd name="T37" fmla="*/ 93 h 157"/>
                    <a:gd name="T38" fmla="*/ 24 w 153"/>
                    <a:gd name="T39" fmla="*/ 93 h 157"/>
                    <a:gd name="T40" fmla="*/ 37 w 153"/>
                    <a:gd name="T41" fmla="*/ 95 h 157"/>
                    <a:gd name="T42" fmla="*/ 11 w 153"/>
                    <a:gd name="T43" fmla="*/ 109 h 157"/>
                    <a:gd name="T44" fmla="*/ 8 w 153"/>
                    <a:gd name="T45" fmla="*/ 114 h 157"/>
                    <a:gd name="T46" fmla="*/ 9 w 153"/>
                    <a:gd name="T47" fmla="*/ 122 h 157"/>
                    <a:gd name="T48" fmla="*/ 13 w 153"/>
                    <a:gd name="T49" fmla="*/ 124 h 157"/>
                    <a:gd name="T50" fmla="*/ 20 w 153"/>
                    <a:gd name="T51" fmla="*/ 124 h 157"/>
                    <a:gd name="T52" fmla="*/ 30 w 153"/>
                    <a:gd name="T53" fmla="*/ 124 h 157"/>
                    <a:gd name="T54" fmla="*/ 49 w 153"/>
                    <a:gd name="T55" fmla="*/ 139 h 157"/>
                    <a:gd name="T56" fmla="*/ 59 w 153"/>
                    <a:gd name="T57" fmla="*/ 143 h 157"/>
                    <a:gd name="T58" fmla="*/ 71 w 153"/>
                    <a:gd name="T59" fmla="*/ 152 h 157"/>
                    <a:gd name="T60" fmla="*/ 84 w 153"/>
                    <a:gd name="T61" fmla="*/ 155 h 157"/>
                    <a:gd name="T62" fmla="*/ 145 w 153"/>
                    <a:gd name="T63" fmla="*/ 156 h 157"/>
                    <a:gd name="T64" fmla="*/ 152 w 153"/>
                    <a:gd name="T65" fmla="*/ 126 h 157"/>
                    <a:gd name="T66" fmla="*/ 100 w 153"/>
                    <a:gd name="T67" fmla="*/ 69 h 157"/>
                    <a:gd name="T68" fmla="*/ 97 w 153"/>
                    <a:gd name="T69" fmla="*/ 61 h 157"/>
                    <a:gd name="T70" fmla="*/ 97 w 153"/>
                    <a:gd name="T71" fmla="*/ 53 h 157"/>
                    <a:gd name="T72" fmla="*/ 37 w 153"/>
                    <a:gd name="T73" fmla="*/ 12 h 157"/>
                    <a:gd name="T74" fmla="*/ 13 w 153"/>
                    <a:gd name="T7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157">
                      <a:moveTo>
                        <a:pt x="13" y="0"/>
                      </a:moveTo>
                      <a:lnTo>
                        <a:pt x="6" y="4"/>
                      </a:lnTo>
                      <a:lnTo>
                        <a:pt x="3" y="11"/>
                      </a:lnTo>
                      <a:lnTo>
                        <a:pt x="4" y="17"/>
                      </a:lnTo>
                      <a:lnTo>
                        <a:pt x="6" y="23"/>
                      </a:lnTo>
                      <a:lnTo>
                        <a:pt x="11" y="24"/>
                      </a:lnTo>
                      <a:lnTo>
                        <a:pt x="20" y="24"/>
                      </a:lnTo>
                      <a:lnTo>
                        <a:pt x="20" y="43"/>
                      </a:lnTo>
                      <a:lnTo>
                        <a:pt x="13" y="42"/>
                      </a:lnTo>
                      <a:lnTo>
                        <a:pt x="6" y="44"/>
                      </a:lnTo>
                      <a:lnTo>
                        <a:pt x="4" y="53"/>
                      </a:lnTo>
                      <a:lnTo>
                        <a:pt x="4" y="56"/>
                      </a:lnTo>
                      <a:lnTo>
                        <a:pt x="8" y="65"/>
                      </a:lnTo>
                      <a:lnTo>
                        <a:pt x="14" y="65"/>
                      </a:lnTo>
                      <a:lnTo>
                        <a:pt x="5" y="71"/>
                      </a:lnTo>
                      <a:lnTo>
                        <a:pt x="0" y="77"/>
                      </a:lnTo>
                      <a:lnTo>
                        <a:pt x="0" y="83"/>
                      </a:lnTo>
                      <a:lnTo>
                        <a:pt x="2" y="90"/>
                      </a:lnTo>
                      <a:lnTo>
                        <a:pt x="13" y="93"/>
                      </a:lnTo>
                      <a:lnTo>
                        <a:pt x="24" y="93"/>
                      </a:lnTo>
                      <a:lnTo>
                        <a:pt x="37" y="95"/>
                      </a:lnTo>
                      <a:lnTo>
                        <a:pt x="11" y="109"/>
                      </a:lnTo>
                      <a:lnTo>
                        <a:pt x="8" y="114"/>
                      </a:lnTo>
                      <a:lnTo>
                        <a:pt x="9" y="122"/>
                      </a:lnTo>
                      <a:lnTo>
                        <a:pt x="13" y="124"/>
                      </a:lnTo>
                      <a:lnTo>
                        <a:pt x="20" y="124"/>
                      </a:lnTo>
                      <a:lnTo>
                        <a:pt x="30" y="124"/>
                      </a:lnTo>
                      <a:lnTo>
                        <a:pt x="49" y="139"/>
                      </a:lnTo>
                      <a:lnTo>
                        <a:pt x="59" y="143"/>
                      </a:lnTo>
                      <a:lnTo>
                        <a:pt x="71" y="152"/>
                      </a:lnTo>
                      <a:lnTo>
                        <a:pt x="84" y="155"/>
                      </a:lnTo>
                      <a:lnTo>
                        <a:pt x="145" y="156"/>
                      </a:lnTo>
                      <a:lnTo>
                        <a:pt x="152" y="126"/>
                      </a:lnTo>
                      <a:lnTo>
                        <a:pt x="100" y="69"/>
                      </a:lnTo>
                      <a:lnTo>
                        <a:pt x="97" y="61"/>
                      </a:lnTo>
                      <a:lnTo>
                        <a:pt x="97" y="53"/>
                      </a:lnTo>
                      <a:lnTo>
                        <a:pt x="37" y="12"/>
                      </a:lnTo>
                      <a:lnTo>
                        <a:pt x="13" y="0"/>
                      </a:lnTo>
                    </a:path>
                  </a:pathLst>
                </a:custGeom>
                <a:solidFill>
                  <a:srgbClr val="FFC98E"/>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3" name="Freeform 223"/>
                <p:cNvSpPr>
                  <a:spLocks noChangeAspect="1"/>
                </p:cNvSpPr>
                <p:nvPr/>
              </p:nvSpPr>
              <p:spPr bwMode="auto">
                <a:xfrm>
                  <a:off x="4689" y="2161"/>
                  <a:ext cx="146" cy="183"/>
                </a:xfrm>
                <a:custGeom>
                  <a:avLst/>
                  <a:gdLst>
                    <a:gd name="T0" fmla="*/ 12 w 146"/>
                    <a:gd name="T1" fmla="*/ 0 h 183"/>
                    <a:gd name="T2" fmla="*/ 2 w 146"/>
                    <a:gd name="T3" fmla="*/ 5 h 183"/>
                    <a:gd name="T4" fmla="*/ 0 w 146"/>
                    <a:gd name="T5" fmla="*/ 14 h 183"/>
                    <a:gd name="T6" fmla="*/ 5 w 146"/>
                    <a:gd name="T7" fmla="*/ 23 h 183"/>
                    <a:gd name="T8" fmla="*/ 5 w 146"/>
                    <a:gd name="T9" fmla="*/ 35 h 183"/>
                    <a:gd name="T10" fmla="*/ 12 w 146"/>
                    <a:gd name="T11" fmla="*/ 45 h 183"/>
                    <a:gd name="T12" fmla="*/ 12 w 146"/>
                    <a:gd name="T13" fmla="*/ 53 h 183"/>
                    <a:gd name="T14" fmla="*/ 15 w 146"/>
                    <a:gd name="T15" fmla="*/ 60 h 183"/>
                    <a:gd name="T16" fmla="*/ 15 w 146"/>
                    <a:gd name="T17" fmla="*/ 67 h 183"/>
                    <a:gd name="T18" fmla="*/ 19 w 146"/>
                    <a:gd name="T19" fmla="*/ 75 h 183"/>
                    <a:gd name="T20" fmla="*/ 30 w 146"/>
                    <a:gd name="T21" fmla="*/ 83 h 183"/>
                    <a:gd name="T22" fmla="*/ 36 w 146"/>
                    <a:gd name="T23" fmla="*/ 93 h 183"/>
                    <a:gd name="T24" fmla="*/ 49 w 146"/>
                    <a:gd name="T25" fmla="*/ 123 h 183"/>
                    <a:gd name="T26" fmla="*/ 56 w 146"/>
                    <a:gd name="T27" fmla="*/ 131 h 183"/>
                    <a:gd name="T28" fmla="*/ 78 w 146"/>
                    <a:gd name="T29" fmla="*/ 144 h 183"/>
                    <a:gd name="T30" fmla="*/ 88 w 146"/>
                    <a:gd name="T31" fmla="*/ 158 h 183"/>
                    <a:gd name="T32" fmla="*/ 101 w 146"/>
                    <a:gd name="T33" fmla="*/ 182 h 183"/>
                    <a:gd name="T34" fmla="*/ 120 w 146"/>
                    <a:gd name="T35" fmla="*/ 154 h 183"/>
                    <a:gd name="T36" fmla="*/ 135 w 146"/>
                    <a:gd name="T37" fmla="*/ 137 h 183"/>
                    <a:gd name="T38" fmla="*/ 145 w 146"/>
                    <a:gd name="T39" fmla="*/ 129 h 183"/>
                    <a:gd name="T40" fmla="*/ 129 w 146"/>
                    <a:gd name="T41" fmla="*/ 111 h 183"/>
                    <a:gd name="T42" fmla="*/ 121 w 146"/>
                    <a:gd name="T43" fmla="*/ 98 h 183"/>
                    <a:gd name="T44" fmla="*/ 103 w 146"/>
                    <a:gd name="T45" fmla="*/ 61 h 183"/>
                    <a:gd name="T46" fmla="*/ 80 w 146"/>
                    <a:gd name="T47" fmla="*/ 11 h 183"/>
                    <a:gd name="T48" fmla="*/ 73 w 146"/>
                    <a:gd name="T49" fmla="*/ 6 h 183"/>
                    <a:gd name="T50" fmla="*/ 64 w 146"/>
                    <a:gd name="T51" fmla="*/ 5 h 183"/>
                    <a:gd name="T52" fmla="*/ 12 w 146"/>
                    <a:gd name="T5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83">
                      <a:moveTo>
                        <a:pt x="12" y="0"/>
                      </a:moveTo>
                      <a:lnTo>
                        <a:pt x="2" y="5"/>
                      </a:lnTo>
                      <a:lnTo>
                        <a:pt x="0" y="14"/>
                      </a:lnTo>
                      <a:lnTo>
                        <a:pt x="5" y="23"/>
                      </a:lnTo>
                      <a:lnTo>
                        <a:pt x="5" y="35"/>
                      </a:lnTo>
                      <a:lnTo>
                        <a:pt x="12" y="45"/>
                      </a:lnTo>
                      <a:lnTo>
                        <a:pt x="12" y="53"/>
                      </a:lnTo>
                      <a:lnTo>
                        <a:pt x="15" y="60"/>
                      </a:lnTo>
                      <a:lnTo>
                        <a:pt x="15" y="67"/>
                      </a:lnTo>
                      <a:lnTo>
                        <a:pt x="19" y="75"/>
                      </a:lnTo>
                      <a:lnTo>
                        <a:pt x="30" y="83"/>
                      </a:lnTo>
                      <a:lnTo>
                        <a:pt x="36" y="93"/>
                      </a:lnTo>
                      <a:lnTo>
                        <a:pt x="49" y="123"/>
                      </a:lnTo>
                      <a:lnTo>
                        <a:pt x="56" y="131"/>
                      </a:lnTo>
                      <a:lnTo>
                        <a:pt x="78" y="144"/>
                      </a:lnTo>
                      <a:lnTo>
                        <a:pt x="88" y="158"/>
                      </a:lnTo>
                      <a:lnTo>
                        <a:pt x="101" y="182"/>
                      </a:lnTo>
                      <a:lnTo>
                        <a:pt x="120" y="154"/>
                      </a:lnTo>
                      <a:lnTo>
                        <a:pt x="135" y="137"/>
                      </a:lnTo>
                      <a:lnTo>
                        <a:pt x="145" y="129"/>
                      </a:lnTo>
                      <a:lnTo>
                        <a:pt x="129" y="111"/>
                      </a:lnTo>
                      <a:lnTo>
                        <a:pt x="121" y="98"/>
                      </a:lnTo>
                      <a:lnTo>
                        <a:pt x="103" y="61"/>
                      </a:lnTo>
                      <a:lnTo>
                        <a:pt x="80" y="11"/>
                      </a:lnTo>
                      <a:lnTo>
                        <a:pt x="73" y="6"/>
                      </a:lnTo>
                      <a:lnTo>
                        <a:pt x="64" y="5"/>
                      </a:lnTo>
                      <a:lnTo>
                        <a:pt x="12" y="0"/>
                      </a:lnTo>
                    </a:path>
                  </a:pathLst>
                </a:custGeom>
                <a:solidFill>
                  <a:srgbClr val="FFC98E"/>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4" name="Freeform 224"/>
                <p:cNvSpPr>
                  <a:spLocks noChangeAspect="1"/>
                </p:cNvSpPr>
                <p:nvPr/>
              </p:nvSpPr>
              <p:spPr bwMode="auto">
                <a:xfrm>
                  <a:off x="4681" y="2199"/>
                  <a:ext cx="99" cy="129"/>
                </a:xfrm>
                <a:custGeom>
                  <a:avLst/>
                  <a:gdLst>
                    <a:gd name="T0" fmla="*/ 81 w 99"/>
                    <a:gd name="T1" fmla="*/ 128 h 129"/>
                    <a:gd name="T2" fmla="*/ 98 w 99"/>
                    <a:gd name="T3" fmla="*/ 125 h 129"/>
                    <a:gd name="T4" fmla="*/ 89 w 99"/>
                    <a:gd name="T5" fmla="*/ 110 h 129"/>
                    <a:gd name="T6" fmla="*/ 60 w 99"/>
                    <a:gd name="T7" fmla="*/ 90 h 129"/>
                    <a:gd name="T8" fmla="*/ 52 w 99"/>
                    <a:gd name="T9" fmla="*/ 76 h 129"/>
                    <a:gd name="T10" fmla="*/ 41 w 99"/>
                    <a:gd name="T11" fmla="*/ 49 h 129"/>
                    <a:gd name="T12" fmla="*/ 25 w 99"/>
                    <a:gd name="T13" fmla="*/ 33 h 129"/>
                    <a:gd name="T14" fmla="*/ 22 w 99"/>
                    <a:gd name="T15" fmla="*/ 25 h 129"/>
                    <a:gd name="T16" fmla="*/ 22 w 99"/>
                    <a:gd name="T17" fmla="*/ 17 h 129"/>
                    <a:gd name="T18" fmla="*/ 19 w 99"/>
                    <a:gd name="T19" fmla="*/ 13 h 129"/>
                    <a:gd name="T20" fmla="*/ 18 w 99"/>
                    <a:gd name="T21" fmla="*/ 6 h 129"/>
                    <a:gd name="T22" fmla="*/ 14 w 99"/>
                    <a:gd name="T23" fmla="*/ 0 h 129"/>
                    <a:gd name="T24" fmla="*/ 5 w 99"/>
                    <a:gd name="T25" fmla="*/ 9 h 129"/>
                    <a:gd name="T26" fmla="*/ 0 w 99"/>
                    <a:gd name="T27" fmla="*/ 23 h 129"/>
                    <a:gd name="T28" fmla="*/ 2 w 99"/>
                    <a:gd name="T29" fmla="*/ 38 h 129"/>
                    <a:gd name="T30" fmla="*/ 6 w 99"/>
                    <a:gd name="T31" fmla="*/ 50 h 129"/>
                    <a:gd name="T32" fmla="*/ 14 w 99"/>
                    <a:gd name="T33" fmla="*/ 61 h 129"/>
                    <a:gd name="T34" fmla="*/ 12 w 99"/>
                    <a:gd name="T35" fmla="*/ 64 h 129"/>
                    <a:gd name="T36" fmla="*/ 17 w 99"/>
                    <a:gd name="T37" fmla="*/ 123 h 129"/>
                    <a:gd name="T38" fmla="*/ 38 w 99"/>
                    <a:gd name="T39" fmla="*/ 123 h 129"/>
                    <a:gd name="T40" fmla="*/ 39 w 99"/>
                    <a:gd name="T41" fmla="*/ 99 h 129"/>
                    <a:gd name="T42" fmla="*/ 41 w 99"/>
                    <a:gd name="T43" fmla="*/ 89 h 129"/>
                    <a:gd name="T44" fmla="*/ 44 w 99"/>
                    <a:gd name="T45" fmla="*/ 86 h 129"/>
                    <a:gd name="T46" fmla="*/ 68 w 99"/>
                    <a:gd name="T47" fmla="*/ 106 h 129"/>
                    <a:gd name="T48" fmla="*/ 76 w 99"/>
                    <a:gd name="T49" fmla="*/ 120 h 129"/>
                    <a:gd name="T50" fmla="*/ 81 w 99"/>
                    <a:gd name="T51" fmla="*/ 1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129">
                      <a:moveTo>
                        <a:pt x="81" y="128"/>
                      </a:moveTo>
                      <a:lnTo>
                        <a:pt x="98" y="125"/>
                      </a:lnTo>
                      <a:lnTo>
                        <a:pt x="89" y="110"/>
                      </a:lnTo>
                      <a:lnTo>
                        <a:pt x="60" y="90"/>
                      </a:lnTo>
                      <a:lnTo>
                        <a:pt x="52" y="76"/>
                      </a:lnTo>
                      <a:lnTo>
                        <a:pt x="41" y="49"/>
                      </a:lnTo>
                      <a:lnTo>
                        <a:pt x="25" y="33"/>
                      </a:lnTo>
                      <a:lnTo>
                        <a:pt x="22" y="25"/>
                      </a:lnTo>
                      <a:lnTo>
                        <a:pt x="22" y="17"/>
                      </a:lnTo>
                      <a:lnTo>
                        <a:pt x="19" y="13"/>
                      </a:lnTo>
                      <a:lnTo>
                        <a:pt x="18" y="6"/>
                      </a:lnTo>
                      <a:lnTo>
                        <a:pt x="14" y="0"/>
                      </a:lnTo>
                      <a:lnTo>
                        <a:pt x="5" y="9"/>
                      </a:lnTo>
                      <a:lnTo>
                        <a:pt x="0" y="23"/>
                      </a:lnTo>
                      <a:lnTo>
                        <a:pt x="2" y="38"/>
                      </a:lnTo>
                      <a:lnTo>
                        <a:pt x="6" y="50"/>
                      </a:lnTo>
                      <a:lnTo>
                        <a:pt x="14" y="61"/>
                      </a:lnTo>
                      <a:lnTo>
                        <a:pt x="12" y="64"/>
                      </a:lnTo>
                      <a:lnTo>
                        <a:pt x="17" y="123"/>
                      </a:lnTo>
                      <a:lnTo>
                        <a:pt x="38" y="123"/>
                      </a:lnTo>
                      <a:lnTo>
                        <a:pt x="39" y="99"/>
                      </a:lnTo>
                      <a:lnTo>
                        <a:pt x="41" y="89"/>
                      </a:lnTo>
                      <a:lnTo>
                        <a:pt x="44" y="86"/>
                      </a:lnTo>
                      <a:lnTo>
                        <a:pt x="68" y="106"/>
                      </a:lnTo>
                      <a:lnTo>
                        <a:pt x="76" y="120"/>
                      </a:lnTo>
                      <a:lnTo>
                        <a:pt x="81" y="128"/>
                      </a:lnTo>
                    </a:path>
                  </a:pathLst>
                </a:custGeom>
                <a:solidFill>
                  <a:srgbClr val="FFFFFF"/>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5" name="Freeform 225"/>
                <p:cNvSpPr>
                  <a:spLocks noChangeAspect="1"/>
                </p:cNvSpPr>
                <p:nvPr/>
              </p:nvSpPr>
              <p:spPr bwMode="auto">
                <a:xfrm>
                  <a:off x="4772" y="2405"/>
                  <a:ext cx="28" cy="81"/>
                </a:xfrm>
                <a:custGeom>
                  <a:avLst/>
                  <a:gdLst>
                    <a:gd name="T0" fmla="*/ 0 w 28"/>
                    <a:gd name="T1" fmla="*/ 16 h 81"/>
                    <a:gd name="T2" fmla="*/ 6 w 28"/>
                    <a:gd name="T3" fmla="*/ 12 h 81"/>
                    <a:gd name="T4" fmla="*/ 10 w 28"/>
                    <a:gd name="T5" fmla="*/ 6 h 81"/>
                    <a:gd name="T6" fmla="*/ 17 w 28"/>
                    <a:gd name="T7" fmla="*/ 0 h 81"/>
                    <a:gd name="T8" fmla="*/ 22 w 28"/>
                    <a:gd name="T9" fmla="*/ 9 h 81"/>
                    <a:gd name="T10" fmla="*/ 27 w 28"/>
                    <a:gd name="T11" fmla="*/ 80 h 81"/>
                    <a:gd name="T12" fmla="*/ 9 w 28"/>
                    <a:gd name="T13" fmla="*/ 80 h 81"/>
                    <a:gd name="T14" fmla="*/ 0 w 28"/>
                    <a:gd name="T15" fmla="*/ 16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81">
                      <a:moveTo>
                        <a:pt x="0" y="16"/>
                      </a:moveTo>
                      <a:lnTo>
                        <a:pt x="6" y="12"/>
                      </a:lnTo>
                      <a:lnTo>
                        <a:pt x="10" y="6"/>
                      </a:lnTo>
                      <a:lnTo>
                        <a:pt x="17" y="0"/>
                      </a:lnTo>
                      <a:lnTo>
                        <a:pt x="22" y="9"/>
                      </a:lnTo>
                      <a:lnTo>
                        <a:pt x="27" y="80"/>
                      </a:lnTo>
                      <a:lnTo>
                        <a:pt x="9" y="80"/>
                      </a:lnTo>
                      <a:lnTo>
                        <a:pt x="0" y="16"/>
                      </a:lnTo>
                    </a:path>
                  </a:pathLst>
                </a:custGeom>
                <a:solidFill>
                  <a:srgbClr val="FF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6" name="Freeform 226"/>
                <p:cNvSpPr>
                  <a:spLocks noChangeAspect="1"/>
                </p:cNvSpPr>
                <p:nvPr/>
              </p:nvSpPr>
              <p:spPr bwMode="auto">
                <a:xfrm>
                  <a:off x="4762" y="2324"/>
                  <a:ext cx="29" cy="62"/>
                </a:xfrm>
                <a:custGeom>
                  <a:avLst/>
                  <a:gdLst>
                    <a:gd name="T0" fmla="*/ 17 w 29"/>
                    <a:gd name="T1" fmla="*/ 0 h 62"/>
                    <a:gd name="T2" fmla="*/ 0 w 29"/>
                    <a:gd name="T3" fmla="*/ 4 h 62"/>
                    <a:gd name="T4" fmla="*/ 12 w 29"/>
                    <a:gd name="T5" fmla="*/ 61 h 62"/>
                    <a:gd name="T6" fmla="*/ 20 w 29"/>
                    <a:gd name="T7" fmla="*/ 60 h 62"/>
                    <a:gd name="T8" fmla="*/ 23 w 29"/>
                    <a:gd name="T9" fmla="*/ 32 h 62"/>
                    <a:gd name="T10" fmla="*/ 28 w 29"/>
                    <a:gd name="T11" fmla="*/ 19 h 62"/>
                    <a:gd name="T12" fmla="*/ 17 w 29"/>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29" h="62">
                      <a:moveTo>
                        <a:pt x="17" y="0"/>
                      </a:moveTo>
                      <a:lnTo>
                        <a:pt x="0" y="4"/>
                      </a:lnTo>
                      <a:lnTo>
                        <a:pt x="12" y="61"/>
                      </a:lnTo>
                      <a:lnTo>
                        <a:pt x="20" y="60"/>
                      </a:lnTo>
                      <a:lnTo>
                        <a:pt x="23" y="32"/>
                      </a:lnTo>
                      <a:lnTo>
                        <a:pt x="28" y="19"/>
                      </a:lnTo>
                      <a:lnTo>
                        <a:pt x="17" y="0"/>
                      </a:lnTo>
                    </a:path>
                  </a:pathLst>
                </a:custGeom>
                <a:solidFill>
                  <a:srgbClr val="FF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7" name="Freeform 227"/>
                <p:cNvSpPr>
                  <a:spLocks noChangeAspect="1"/>
                </p:cNvSpPr>
                <p:nvPr/>
              </p:nvSpPr>
              <p:spPr bwMode="auto">
                <a:xfrm>
                  <a:off x="4715" y="2439"/>
                  <a:ext cx="19" cy="47"/>
                </a:xfrm>
                <a:custGeom>
                  <a:avLst/>
                  <a:gdLst>
                    <a:gd name="T0" fmla="*/ 14 w 19"/>
                    <a:gd name="T1" fmla="*/ 0 h 47"/>
                    <a:gd name="T2" fmla="*/ 0 w 19"/>
                    <a:gd name="T3" fmla="*/ 11 h 47"/>
                    <a:gd name="T4" fmla="*/ 3 w 19"/>
                    <a:gd name="T5" fmla="*/ 46 h 47"/>
                    <a:gd name="T6" fmla="*/ 18 w 19"/>
                    <a:gd name="T7" fmla="*/ 46 h 47"/>
                    <a:gd name="T8" fmla="*/ 14 w 19"/>
                    <a:gd name="T9" fmla="*/ 0 h 47"/>
                  </a:gdLst>
                  <a:ahLst/>
                  <a:cxnLst>
                    <a:cxn ang="0">
                      <a:pos x="T0" y="T1"/>
                    </a:cxn>
                    <a:cxn ang="0">
                      <a:pos x="T2" y="T3"/>
                    </a:cxn>
                    <a:cxn ang="0">
                      <a:pos x="T4" y="T5"/>
                    </a:cxn>
                    <a:cxn ang="0">
                      <a:pos x="T6" y="T7"/>
                    </a:cxn>
                    <a:cxn ang="0">
                      <a:pos x="T8" y="T9"/>
                    </a:cxn>
                  </a:cxnLst>
                  <a:rect l="0" t="0" r="r" b="b"/>
                  <a:pathLst>
                    <a:path w="19" h="47">
                      <a:moveTo>
                        <a:pt x="14" y="0"/>
                      </a:moveTo>
                      <a:lnTo>
                        <a:pt x="0" y="11"/>
                      </a:lnTo>
                      <a:lnTo>
                        <a:pt x="3" y="46"/>
                      </a:lnTo>
                      <a:lnTo>
                        <a:pt x="18" y="46"/>
                      </a:lnTo>
                      <a:lnTo>
                        <a:pt x="14" y="0"/>
                      </a:lnTo>
                    </a:path>
                  </a:pathLst>
                </a:custGeom>
                <a:solidFill>
                  <a:srgbClr val="FF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8" name="Freeform 228"/>
                <p:cNvSpPr>
                  <a:spLocks noChangeAspect="1"/>
                </p:cNvSpPr>
                <p:nvPr/>
              </p:nvSpPr>
              <p:spPr bwMode="auto">
                <a:xfrm>
                  <a:off x="4698" y="2322"/>
                  <a:ext cx="28" cy="62"/>
                </a:xfrm>
                <a:custGeom>
                  <a:avLst/>
                  <a:gdLst>
                    <a:gd name="T0" fmla="*/ 0 w 28"/>
                    <a:gd name="T1" fmla="*/ 0 h 62"/>
                    <a:gd name="T2" fmla="*/ 21 w 28"/>
                    <a:gd name="T3" fmla="*/ 0 h 62"/>
                    <a:gd name="T4" fmla="*/ 27 w 28"/>
                    <a:gd name="T5" fmla="*/ 61 h 62"/>
                    <a:gd name="T6" fmla="*/ 5 w 28"/>
                    <a:gd name="T7" fmla="*/ 51 h 62"/>
                    <a:gd name="T8" fmla="*/ 0 w 28"/>
                    <a:gd name="T9" fmla="*/ 0 h 62"/>
                  </a:gdLst>
                  <a:ahLst/>
                  <a:cxnLst>
                    <a:cxn ang="0">
                      <a:pos x="T0" y="T1"/>
                    </a:cxn>
                    <a:cxn ang="0">
                      <a:pos x="T2" y="T3"/>
                    </a:cxn>
                    <a:cxn ang="0">
                      <a:pos x="T4" y="T5"/>
                    </a:cxn>
                    <a:cxn ang="0">
                      <a:pos x="T6" y="T7"/>
                    </a:cxn>
                    <a:cxn ang="0">
                      <a:pos x="T8" y="T9"/>
                    </a:cxn>
                  </a:cxnLst>
                  <a:rect l="0" t="0" r="r" b="b"/>
                  <a:pathLst>
                    <a:path w="28" h="62">
                      <a:moveTo>
                        <a:pt x="0" y="0"/>
                      </a:moveTo>
                      <a:lnTo>
                        <a:pt x="21" y="0"/>
                      </a:lnTo>
                      <a:lnTo>
                        <a:pt x="27" y="61"/>
                      </a:lnTo>
                      <a:lnTo>
                        <a:pt x="5" y="51"/>
                      </a:lnTo>
                      <a:lnTo>
                        <a:pt x="0" y="0"/>
                      </a:lnTo>
                    </a:path>
                  </a:pathLst>
                </a:custGeom>
                <a:solidFill>
                  <a:srgbClr val="FF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39" name="Freeform 229"/>
                <p:cNvSpPr>
                  <a:spLocks noChangeAspect="1"/>
                </p:cNvSpPr>
                <p:nvPr/>
              </p:nvSpPr>
              <p:spPr bwMode="auto">
                <a:xfrm>
                  <a:off x="4773" y="2417"/>
                  <a:ext cx="17" cy="69"/>
                </a:xfrm>
                <a:custGeom>
                  <a:avLst/>
                  <a:gdLst>
                    <a:gd name="T0" fmla="*/ 7 w 17"/>
                    <a:gd name="T1" fmla="*/ 0 h 69"/>
                    <a:gd name="T2" fmla="*/ 16 w 17"/>
                    <a:gd name="T3" fmla="*/ 68 h 69"/>
                    <a:gd name="T4" fmla="*/ 8 w 17"/>
                    <a:gd name="T5" fmla="*/ 68 h 69"/>
                    <a:gd name="T6" fmla="*/ 0 w 17"/>
                    <a:gd name="T7" fmla="*/ 4 h 69"/>
                    <a:gd name="T8" fmla="*/ 7 w 17"/>
                    <a:gd name="T9" fmla="*/ 0 h 69"/>
                  </a:gdLst>
                  <a:ahLst/>
                  <a:cxnLst>
                    <a:cxn ang="0">
                      <a:pos x="T0" y="T1"/>
                    </a:cxn>
                    <a:cxn ang="0">
                      <a:pos x="T2" y="T3"/>
                    </a:cxn>
                    <a:cxn ang="0">
                      <a:pos x="T4" y="T5"/>
                    </a:cxn>
                    <a:cxn ang="0">
                      <a:pos x="T6" y="T7"/>
                    </a:cxn>
                    <a:cxn ang="0">
                      <a:pos x="T8" y="T9"/>
                    </a:cxn>
                  </a:cxnLst>
                  <a:rect l="0" t="0" r="r" b="b"/>
                  <a:pathLst>
                    <a:path w="17" h="69">
                      <a:moveTo>
                        <a:pt x="7" y="0"/>
                      </a:moveTo>
                      <a:lnTo>
                        <a:pt x="16" y="68"/>
                      </a:lnTo>
                      <a:lnTo>
                        <a:pt x="8" y="68"/>
                      </a:lnTo>
                      <a:lnTo>
                        <a:pt x="0" y="4"/>
                      </a:lnTo>
                      <a:lnTo>
                        <a:pt x="7" y="0"/>
                      </a:lnTo>
                    </a:path>
                  </a:pathLst>
                </a:custGeom>
                <a:solidFill>
                  <a:srgbClr val="7023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0" name="Freeform 230"/>
                <p:cNvSpPr>
                  <a:spLocks noChangeAspect="1"/>
                </p:cNvSpPr>
                <p:nvPr/>
              </p:nvSpPr>
              <p:spPr bwMode="auto">
                <a:xfrm>
                  <a:off x="4762" y="2326"/>
                  <a:ext cx="17" cy="64"/>
                </a:xfrm>
                <a:custGeom>
                  <a:avLst/>
                  <a:gdLst>
                    <a:gd name="T0" fmla="*/ 9 w 17"/>
                    <a:gd name="T1" fmla="*/ 0 h 64"/>
                    <a:gd name="T2" fmla="*/ 16 w 17"/>
                    <a:gd name="T3" fmla="*/ 58 h 64"/>
                    <a:gd name="T4" fmla="*/ 8 w 17"/>
                    <a:gd name="T5" fmla="*/ 63 h 64"/>
                    <a:gd name="T6" fmla="*/ 0 w 17"/>
                    <a:gd name="T7" fmla="*/ 2 h 64"/>
                    <a:gd name="T8" fmla="*/ 9 w 17"/>
                    <a:gd name="T9" fmla="*/ 0 h 64"/>
                  </a:gdLst>
                  <a:ahLst/>
                  <a:cxnLst>
                    <a:cxn ang="0">
                      <a:pos x="T0" y="T1"/>
                    </a:cxn>
                    <a:cxn ang="0">
                      <a:pos x="T2" y="T3"/>
                    </a:cxn>
                    <a:cxn ang="0">
                      <a:pos x="T4" y="T5"/>
                    </a:cxn>
                    <a:cxn ang="0">
                      <a:pos x="T6" y="T7"/>
                    </a:cxn>
                    <a:cxn ang="0">
                      <a:pos x="T8" y="T9"/>
                    </a:cxn>
                  </a:cxnLst>
                  <a:rect l="0" t="0" r="r" b="b"/>
                  <a:pathLst>
                    <a:path w="17" h="64">
                      <a:moveTo>
                        <a:pt x="9" y="0"/>
                      </a:moveTo>
                      <a:lnTo>
                        <a:pt x="16" y="58"/>
                      </a:lnTo>
                      <a:lnTo>
                        <a:pt x="8" y="63"/>
                      </a:lnTo>
                      <a:lnTo>
                        <a:pt x="0" y="2"/>
                      </a:lnTo>
                      <a:lnTo>
                        <a:pt x="9" y="0"/>
                      </a:lnTo>
                    </a:path>
                  </a:pathLst>
                </a:custGeom>
                <a:solidFill>
                  <a:srgbClr val="7023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1" name="Freeform 231"/>
                <p:cNvSpPr>
                  <a:spLocks noChangeAspect="1"/>
                </p:cNvSpPr>
                <p:nvPr/>
              </p:nvSpPr>
              <p:spPr bwMode="auto">
                <a:xfrm>
                  <a:off x="4711" y="2450"/>
                  <a:ext cx="17" cy="36"/>
                </a:xfrm>
                <a:custGeom>
                  <a:avLst/>
                  <a:gdLst>
                    <a:gd name="T0" fmla="*/ 8 w 17"/>
                    <a:gd name="T1" fmla="*/ 0 h 36"/>
                    <a:gd name="T2" fmla="*/ 16 w 17"/>
                    <a:gd name="T3" fmla="*/ 35 h 36"/>
                    <a:gd name="T4" fmla="*/ 7 w 17"/>
                    <a:gd name="T5" fmla="*/ 35 h 36"/>
                    <a:gd name="T6" fmla="*/ 0 w 17"/>
                    <a:gd name="T7" fmla="*/ 3 h 36"/>
                    <a:gd name="T8" fmla="*/ 8 w 17"/>
                    <a:gd name="T9" fmla="*/ 0 h 36"/>
                  </a:gdLst>
                  <a:ahLst/>
                  <a:cxnLst>
                    <a:cxn ang="0">
                      <a:pos x="T0" y="T1"/>
                    </a:cxn>
                    <a:cxn ang="0">
                      <a:pos x="T2" y="T3"/>
                    </a:cxn>
                    <a:cxn ang="0">
                      <a:pos x="T4" y="T5"/>
                    </a:cxn>
                    <a:cxn ang="0">
                      <a:pos x="T6" y="T7"/>
                    </a:cxn>
                    <a:cxn ang="0">
                      <a:pos x="T8" y="T9"/>
                    </a:cxn>
                  </a:cxnLst>
                  <a:rect l="0" t="0" r="r" b="b"/>
                  <a:pathLst>
                    <a:path w="17" h="36">
                      <a:moveTo>
                        <a:pt x="8" y="0"/>
                      </a:moveTo>
                      <a:lnTo>
                        <a:pt x="16" y="35"/>
                      </a:lnTo>
                      <a:lnTo>
                        <a:pt x="7" y="35"/>
                      </a:lnTo>
                      <a:lnTo>
                        <a:pt x="0" y="3"/>
                      </a:lnTo>
                      <a:lnTo>
                        <a:pt x="8" y="0"/>
                      </a:lnTo>
                    </a:path>
                  </a:pathLst>
                </a:custGeom>
                <a:solidFill>
                  <a:srgbClr val="7023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2" name="Freeform 232"/>
                <p:cNvSpPr>
                  <a:spLocks noChangeAspect="1"/>
                </p:cNvSpPr>
                <p:nvPr/>
              </p:nvSpPr>
              <p:spPr bwMode="auto">
                <a:xfrm>
                  <a:off x="4709" y="2424"/>
                  <a:ext cx="17" cy="17"/>
                </a:xfrm>
                <a:custGeom>
                  <a:avLst/>
                  <a:gdLst>
                    <a:gd name="T0" fmla="*/ 0 w 17"/>
                    <a:gd name="T1" fmla="*/ 0 h 17"/>
                    <a:gd name="T2" fmla="*/ 0 w 17"/>
                    <a:gd name="T3" fmla="*/ 16 h 17"/>
                    <a:gd name="T4" fmla="*/ 16 w 17"/>
                    <a:gd name="T5" fmla="*/ 3 h 17"/>
                    <a:gd name="T6" fmla="*/ 0 w 17"/>
                    <a:gd name="T7" fmla="*/ 0 h 17"/>
                  </a:gdLst>
                  <a:ahLst/>
                  <a:cxnLst>
                    <a:cxn ang="0">
                      <a:pos x="T0" y="T1"/>
                    </a:cxn>
                    <a:cxn ang="0">
                      <a:pos x="T2" y="T3"/>
                    </a:cxn>
                    <a:cxn ang="0">
                      <a:pos x="T4" y="T5"/>
                    </a:cxn>
                    <a:cxn ang="0">
                      <a:pos x="T6" y="T7"/>
                    </a:cxn>
                  </a:cxnLst>
                  <a:rect l="0" t="0" r="r" b="b"/>
                  <a:pathLst>
                    <a:path w="17" h="17">
                      <a:moveTo>
                        <a:pt x="0" y="0"/>
                      </a:moveTo>
                      <a:lnTo>
                        <a:pt x="0" y="16"/>
                      </a:lnTo>
                      <a:lnTo>
                        <a:pt x="16" y="3"/>
                      </a:lnTo>
                      <a:lnTo>
                        <a:pt x="0" y="0"/>
                      </a:lnTo>
                    </a:path>
                  </a:pathLst>
                </a:custGeom>
                <a:solidFill>
                  <a:srgbClr val="7023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3" name="Freeform 233"/>
                <p:cNvSpPr>
                  <a:spLocks noChangeAspect="1"/>
                </p:cNvSpPr>
                <p:nvPr/>
              </p:nvSpPr>
              <p:spPr bwMode="auto">
                <a:xfrm>
                  <a:off x="4698" y="2322"/>
                  <a:ext cx="17" cy="56"/>
                </a:xfrm>
                <a:custGeom>
                  <a:avLst/>
                  <a:gdLst>
                    <a:gd name="T0" fmla="*/ 8 w 17"/>
                    <a:gd name="T1" fmla="*/ 0 h 56"/>
                    <a:gd name="T2" fmla="*/ 16 w 17"/>
                    <a:gd name="T3" fmla="*/ 55 h 56"/>
                    <a:gd name="T4" fmla="*/ 7 w 17"/>
                    <a:gd name="T5" fmla="*/ 51 h 56"/>
                    <a:gd name="T6" fmla="*/ 0 w 17"/>
                    <a:gd name="T7" fmla="*/ 0 h 56"/>
                    <a:gd name="T8" fmla="*/ 8 w 17"/>
                    <a:gd name="T9" fmla="*/ 0 h 56"/>
                  </a:gdLst>
                  <a:ahLst/>
                  <a:cxnLst>
                    <a:cxn ang="0">
                      <a:pos x="T0" y="T1"/>
                    </a:cxn>
                    <a:cxn ang="0">
                      <a:pos x="T2" y="T3"/>
                    </a:cxn>
                    <a:cxn ang="0">
                      <a:pos x="T4" y="T5"/>
                    </a:cxn>
                    <a:cxn ang="0">
                      <a:pos x="T6" y="T7"/>
                    </a:cxn>
                    <a:cxn ang="0">
                      <a:pos x="T8" y="T9"/>
                    </a:cxn>
                  </a:cxnLst>
                  <a:rect l="0" t="0" r="r" b="b"/>
                  <a:pathLst>
                    <a:path w="17" h="56">
                      <a:moveTo>
                        <a:pt x="8" y="0"/>
                      </a:moveTo>
                      <a:lnTo>
                        <a:pt x="16" y="55"/>
                      </a:lnTo>
                      <a:lnTo>
                        <a:pt x="7" y="51"/>
                      </a:lnTo>
                      <a:lnTo>
                        <a:pt x="0" y="0"/>
                      </a:lnTo>
                      <a:lnTo>
                        <a:pt x="8" y="0"/>
                      </a:lnTo>
                    </a:path>
                  </a:pathLst>
                </a:custGeom>
                <a:solidFill>
                  <a:srgbClr val="7023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4" name="Freeform 234"/>
                <p:cNvSpPr>
                  <a:spLocks noChangeAspect="1"/>
                </p:cNvSpPr>
                <p:nvPr/>
              </p:nvSpPr>
              <p:spPr bwMode="auto">
                <a:xfrm>
                  <a:off x="4810" y="1768"/>
                  <a:ext cx="328" cy="234"/>
                </a:xfrm>
                <a:custGeom>
                  <a:avLst/>
                  <a:gdLst>
                    <a:gd name="T0" fmla="*/ 327 w 328"/>
                    <a:gd name="T1" fmla="*/ 225 h 234"/>
                    <a:gd name="T2" fmla="*/ 320 w 328"/>
                    <a:gd name="T3" fmla="*/ 203 h 234"/>
                    <a:gd name="T4" fmla="*/ 315 w 328"/>
                    <a:gd name="T5" fmla="*/ 182 h 234"/>
                    <a:gd name="T6" fmla="*/ 306 w 328"/>
                    <a:gd name="T7" fmla="*/ 83 h 234"/>
                    <a:gd name="T8" fmla="*/ 282 w 328"/>
                    <a:gd name="T9" fmla="*/ 40 h 234"/>
                    <a:gd name="T10" fmla="*/ 253 w 328"/>
                    <a:gd name="T11" fmla="*/ 15 h 234"/>
                    <a:gd name="T12" fmla="*/ 223 w 328"/>
                    <a:gd name="T13" fmla="*/ 4 h 234"/>
                    <a:gd name="T14" fmla="*/ 187 w 328"/>
                    <a:gd name="T15" fmla="*/ 0 h 234"/>
                    <a:gd name="T16" fmla="*/ 155 w 328"/>
                    <a:gd name="T17" fmla="*/ 0 h 234"/>
                    <a:gd name="T18" fmla="*/ 131 w 328"/>
                    <a:gd name="T19" fmla="*/ 10 h 234"/>
                    <a:gd name="T20" fmla="*/ 98 w 328"/>
                    <a:gd name="T21" fmla="*/ 34 h 234"/>
                    <a:gd name="T22" fmla="*/ 79 w 328"/>
                    <a:gd name="T23" fmla="*/ 55 h 234"/>
                    <a:gd name="T24" fmla="*/ 71 w 328"/>
                    <a:gd name="T25" fmla="*/ 70 h 234"/>
                    <a:gd name="T26" fmla="*/ 58 w 328"/>
                    <a:gd name="T27" fmla="*/ 93 h 234"/>
                    <a:gd name="T28" fmla="*/ 19 w 328"/>
                    <a:gd name="T29" fmla="*/ 97 h 234"/>
                    <a:gd name="T30" fmla="*/ 8 w 328"/>
                    <a:gd name="T31" fmla="*/ 99 h 234"/>
                    <a:gd name="T32" fmla="*/ 2 w 328"/>
                    <a:gd name="T33" fmla="*/ 105 h 234"/>
                    <a:gd name="T34" fmla="*/ 0 w 328"/>
                    <a:gd name="T35" fmla="*/ 108 h 234"/>
                    <a:gd name="T36" fmla="*/ 1 w 328"/>
                    <a:gd name="T37" fmla="*/ 113 h 234"/>
                    <a:gd name="T38" fmla="*/ 6 w 328"/>
                    <a:gd name="T39" fmla="*/ 121 h 234"/>
                    <a:gd name="T40" fmla="*/ 96 w 328"/>
                    <a:gd name="T41" fmla="*/ 130 h 234"/>
                    <a:gd name="T42" fmla="*/ 165 w 328"/>
                    <a:gd name="T43" fmla="*/ 125 h 234"/>
                    <a:gd name="T44" fmla="*/ 311 w 328"/>
                    <a:gd name="T45" fmla="*/ 233 h 234"/>
                    <a:gd name="T46" fmla="*/ 327 w 328"/>
                    <a:gd name="T47" fmla="*/ 2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8" h="234">
                      <a:moveTo>
                        <a:pt x="327" y="225"/>
                      </a:moveTo>
                      <a:lnTo>
                        <a:pt x="320" y="203"/>
                      </a:lnTo>
                      <a:lnTo>
                        <a:pt x="315" y="182"/>
                      </a:lnTo>
                      <a:lnTo>
                        <a:pt x="306" y="83"/>
                      </a:lnTo>
                      <a:lnTo>
                        <a:pt x="282" y="40"/>
                      </a:lnTo>
                      <a:lnTo>
                        <a:pt x="253" y="15"/>
                      </a:lnTo>
                      <a:lnTo>
                        <a:pt x="223" y="4"/>
                      </a:lnTo>
                      <a:lnTo>
                        <a:pt x="187" y="0"/>
                      </a:lnTo>
                      <a:lnTo>
                        <a:pt x="155" y="0"/>
                      </a:lnTo>
                      <a:lnTo>
                        <a:pt x="131" y="10"/>
                      </a:lnTo>
                      <a:lnTo>
                        <a:pt x="98" y="34"/>
                      </a:lnTo>
                      <a:lnTo>
                        <a:pt x="79" y="55"/>
                      </a:lnTo>
                      <a:lnTo>
                        <a:pt x="71" y="70"/>
                      </a:lnTo>
                      <a:lnTo>
                        <a:pt x="58" y="93"/>
                      </a:lnTo>
                      <a:lnTo>
                        <a:pt x="19" y="97"/>
                      </a:lnTo>
                      <a:lnTo>
                        <a:pt x="8" y="99"/>
                      </a:lnTo>
                      <a:lnTo>
                        <a:pt x="2" y="105"/>
                      </a:lnTo>
                      <a:lnTo>
                        <a:pt x="0" y="108"/>
                      </a:lnTo>
                      <a:lnTo>
                        <a:pt x="1" y="113"/>
                      </a:lnTo>
                      <a:lnTo>
                        <a:pt x="6" y="121"/>
                      </a:lnTo>
                      <a:lnTo>
                        <a:pt x="96" y="130"/>
                      </a:lnTo>
                      <a:lnTo>
                        <a:pt x="165" y="125"/>
                      </a:lnTo>
                      <a:lnTo>
                        <a:pt x="311" y="233"/>
                      </a:lnTo>
                      <a:lnTo>
                        <a:pt x="327" y="225"/>
                      </a:lnTo>
                    </a:path>
                  </a:pathLst>
                </a:custGeom>
                <a:solidFill>
                  <a:srgbClr val="FFEA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5" name="Freeform 235"/>
                <p:cNvSpPr>
                  <a:spLocks noChangeAspect="1"/>
                </p:cNvSpPr>
                <p:nvPr/>
              </p:nvSpPr>
              <p:spPr bwMode="auto">
                <a:xfrm>
                  <a:off x="4982" y="1889"/>
                  <a:ext cx="122" cy="159"/>
                </a:xfrm>
                <a:custGeom>
                  <a:avLst/>
                  <a:gdLst>
                    <a:gd name="T0" fmla="*/ 0 w 122"/>
                    <a:gd name="T1" fmla="*/ 0 h 159"/>
                    <a:gd name="T2" fmla="*/ 8 w 122"/>
                    <a:gd name="T3" fmla="*/ 55 h 159"/>
                    <a:gd name="T4" fmla="*/ 66 w 122"/>
                    <a:gd name="T5" fmla="*/ 108 h 159"/>
                    <a:gd name="T6" fmla="*/ 52 w 122"/>
                    <a:gd name="T7" fmla="*/ 142 h 159"/>
                    <a:gd name="T8" fmla="*/ 79 w 122"/>
                    <a:gd name="T9" fmla="*/ 158 h 159"/>
                    <a:gd name="T10" fmla="*/ 103 w 122"/>
                    <a:gd name="T11" fmla="*/ 154 h 159"/>
                    <a:gd name="T12" fmla="*/ 121 w 122"/>
                    <a:gd name="T13" fmla="*/ 135 h 159"/>
                    <a:gd name="T14" fmla="*/ 92 w 122"/>
                    <a:gd name="T15" fmla="*/ 44 h 159"/>
                    <a:gd name="T16" fmla="*/ 57 w 122"/>
                    <a:gd name="T17" fmla="*/ 19 h 159"/>
                    <a:gd name="T18" fmla="*/ 0 w 122"/>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59">
                      <a:moveTo>
                        <a:pt x="0" y="0"/>
                      </a:moveTo>
                      <a:lnTo>
                        <a:pt x="8" y="55"/>
                      </a:lnTo>
                      <a:lnTo>
                        <a:pt x="66" y="108"/>
                      </a:lnTo>
                      <a:lnTo>
                        <a:pt x="52" y="142"/>
                      </a:lnTo>
                      <a:lnTo>
                        <a:pt x="79" y="158"/>
                      </a:lnTo>
                      <a:lnTo>
                        <a:pt x="103" y="154"/>
                      </a:lnTo>
                      <a:lnTo>
                        <a:pt x="121" y="135"/>
                      </a:lnTo>
                      <a:lnTo>
                        <a:pt x="92" y="44"/>
                      </a:lnTo>
                      <a:lnTo>
                        <a:pt x="57" y="19"/>
                      </a:lnTo>
                      <a:lnTo>
                        <a:pt x="0" y="0"/>
                      </a:lnTo>
                    </a:path>
                  </a:pathLst>
                </a:custGeom>
                <a:solidFill>
                  <a:srgbClr val="70230C"/>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6" name="Freeform 236"/>
                <p:cNvSpPr>
                  <a:spLocks noChangeAspect="1"/>
                </p:cNvSpPr>
                <p:nvPr/>
              </p:nvSpPr>
              <p:spPr bwMode="auto">
                <a:xfrm>
                  <a:off x="4853" y="1896"/>
                  <a:ext cx="244" cy="249"/>
                </a:xfrm>
                <a:custGeom>
                  <a:avLst/>
                  <a:gdLst>
                    <a:gd name="T0" fmla="*/ 0 w 244"/>
                    <a:gd name="T1" fmla="*/ 33 h 249"/>
                    <a:gd name="T2" fmla="*/ 1 w 244"/>
                    <a:gd name="T3" fmla="*/ 57 h 249"/>
                    <a:gd name="T4" fmla="*/ 7 w 244"/>
                    <a:gd name="T5" fmla="*/ 77 h 249"/>
                    <a:gd name="T6" fmla="*/ 19 w 244"/>
                    <a:gd name="T7" fmla="*/ 96 h 249"/>
                    <a:gd name="T8" fmla="*/ 12 w 244"/>
                    <a:gd name="T9" fmla="*/ 140 h 249"/>
                    <a:gd name="T10" fmla="*/ 14 w 244"/>
                    <a:gd name="T11" fmla="*/ 147 h 249"/>
                    <a:gd name="T12" fmla="*/ 18 w 244"/>
                    <a:gd name="T13" fmla="*/ 149 h 249"/>
                    <a:gd name="T14" fmla="*/ 32 w 244"/>
                    <a:gd name="T15" fmla="*/ 151 h 249"/>
                    <a:gd name="T16" fmla="*/ 36 w 244"/>
                    <a:gd name="T17" fmla="*/ 157 h 249"/>
                    <a:gd name="T18" fmla="*/ 38 w 244"/>
                    <a:gd name="T19" fmla="*/ 167 h 249"/>
                    <a:gd name="T20" fmla="*/ 48 w 244"/>
                    <a:gd name="T21" fmla="*/ 171 h 249"/>
                    <a:gd name="T22" fmla="*/ 48 w 244"/>
                    <a:gd name="T23" fmla="*/ 180 h 249"/>
                    <a:gd name="T24" fmla="*/ 52 w 244"/>
                    <a:gd name="T25" fmla="*/ 186 h 249"/>
                    <a:gd name="T26" fmla="*/ 65 w 244"/>
                    <a:gd name="T27" fmla="*/ 194 h 249"/>
                    <a:gd name="T28" fmla="*/ 68 w 244"/>
                    <a:gd name="T29" fmla="*/ 199 h 249"/>
                    <a:gd name="T30" fmla="*/ 70 w 244"/>
                    <a:gd name="T31" fmla="*/ 207 h 249"/>
                    <a:gd name="T32" fmla="*/ 80 w 244"/>
                    <a:gd name="T33" fmla="*/ 212 h 249"/>
                    <a:gd name="T34" fmla="*/ 90 w 244"/>
                    <a:gd name="T35" fmla="*/ 212 h 249"/>
                    <a:gd name="T36" fmla="*/ 105 w 244"/>
                    <a:gd name="T37" fmla="*/ 207 h 249"/>
                    <a:gd name="T38" fmla="*/ 118 w 244"/>
                    <a:gd name="T39" fmla="*/ 203 h 249"/>
                    <a:gd name="T40" fmla="*/ 129 w 244"/>
                    <a:gd name="T41" fmla="*/ 206 h 249"/>
                    <a:gd name="T42" fmla="*/ 134 w 244"/>
                    <a:gd name="T43" fmla="*/ 214 h 249"/>
                    <a:gd name="T44" fmla="*/ 152 w 244"/>
                    <a:gd name="T45" fmla="*/ 248 h 249"/>
                    <a:gd name="T46" fmla="*/ 169 w 244"/>
                    <a:gd name="T47" fmla="*/ 233 h 249"/>
                    <a:gd name="T48" fmla="*/ 177 w 244"/>
                    <a:gd name="T49" fmla="*/ 224 h 249"/>
                    <a:gd name="T50" fmla="*/ 183 w 244"/>
                    <a:gd name="T51" fmla="*/ 212 h 249"/>
                    <a:gd name="T52" fmla="*/ 189 w 244"/>
                    <a:gd name="T53" fmla="*/ 195 h 249"/>
                    <a:gd name="T54" fmla="*/ 223 w 244"/>
                    <a:gd name="T55" fmla="*/ 157 h 249"/>
                    <a:gd name="T56" fmla="*/ 243 w 244"/>
                    <a:gd name="T57" fmla="*/ 149 h 249"/>
                    <a:gd name="T58" fmla="*/ 239 w 244"/>
                    <a:gd name="T59" fmla="*/ 144 h 249"/>
                    <a:gd name="T60" fmla="*/ 210 w 244"/>
                    <a:gd name="T61" fmla="*/ 154 h 249"/>
                    <a:gd name="T62" fmla="*/ 182 w 244"/>
                    <a:gd name="T63" fmla="*/ 132 h 249"/>
                    <a:gd name="T64" fmla="*/ 193 w 244"/>
                    <a:gd name="T65" fmla="*/ 100 h 249"/>
                    <a:gd name="T66" fmla="*/ 109 w 244"/>
                    <a:gd name="T67" fmla="*/ 0 h 249"/>
                    <a:gd name="T68" fmla="*/ 42 w 244"/>
                    <a:gd name="T69" fmla="*/ 0 h 249"/>
                    <a:gd name="T70" fmla="*/ 0 w 244"/>
                    <a:gd name="T71" fmla="*/ 3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249">
                      <a:moveTo>
                        <a:pt x="0" y="33"/>
                      </a:moveTo>
                      <a:lnTo>
                        <a:pt x="1" y="57"/>
                      </a:lnTo>
                      <a:lnTo>
                        <a:pt x="7" y="77"/>
                      </a:lnTo>
                      <a:lnTo>
                        <a:pt x="19" y="96"/>
                      </a:lnTo>
                      <a:lnTo>
                        <a:pt x="12" y="140"/>
                      </a:lnTo>
                      <a:lnTo>
                        <a:pt x="14" y="147"/>
                      </a:lnTo>
                      <a:lnTo>
                        <a:pt x="18" y="149"/>
                      </a:lnTo>
                      <a:lnTo>
                        <a:pt x="32" y="151"/>
                      </a:lnTo>
                      <a:lnTo>
                        <a:pt x="36" y="157"/>
                      </a:lnTo>
                      <a:lnTo>
                        <a:pt x="38" y="167"/>
                      </a:lnTo>
                      <a:lnTo>
                        <a:pt x="48" y="171"/>
                      </a:lnTo>
                      <a:lnTo>
                        <a:pt x="48" y="180"/>
                      </a:lnTo>
                      <a:lnTo>
                        <a:pt x="52" y="186"/>
                      </a:lnTo>
                      <a:lnTo>
                        <a:pt x="65" y="194"/>
                      </a:lnTo>
                      <a:lnTo>
                        <a:pt x="68" y="199"/>
                      </a:lnTo>
                      <a:lnTo>
                        <a:pt x="70" y="207"/>
                      </a:lnTo>
                      <a:lnTo>
                        <a:pt x="80" y="212"/>
                      </a:lnTo>
                      <a:lnTo>
                        <a:pt x="90" y="212"/>
                      </a:lnTo>
                      <a:lnTo>
                        <a:pt x="105" y="207"/>
                      </a:lnTo>
                      <a:lnTo>
                        <a:pt x="118" y="203"/>
                      </a:lnTo>
                      <a:lnTo>
                        <a:pt x="129" y="206"/>
                      </a:lnTo>
                      <a:lnTo>
                        <a:pt x="134" y="214"/>
                      </a:lnTo>
                      <a:lnTo>
                        <a:pt x="152" y="248"/>
                      </a:lnTo>
                      <a:lnTo>
                        <a:pt x="169" y="233"/>
                      </a:lnTo>
                      <a:lnTo>
                        <a:pt x="177" y="224"/>
                      </a:lnTo>
                      <a:lnTo>
                        <a:pt x="183" y="212"/>
                      </a:lnTo>
                      <a:lnTo>
                        <a:pt x="189" y="195"/>
                      </a:lnTo>
                      <a:lnTo>
                        <a:pt x="223" y="157"/>
                      </a:lnTo>
                      <a:lnTo>
                        <a:pt x="243" y="149"/>
                      </a:lnTo>
                      <a:lnTo>
                        <a:pt x="239" y="144"/>
                      </a:lnTo>
                      <a:lnTo>
                        <a:pt x="210" y="154"/>
                      </a:lnTo>
                      <a:lnTo>
                        <a:pt x="182" y="132"/>
                      </a:lnTo>
                      <a:lnTo>
                        <a:pt x="193" y="100"/>
                      </a:lnTo>
                      <a:lnTo>
                        <a:pt x="109" y="0"/>
                      </a:lnTo>
                      <a:lnTo>
                        <a:pt x="42" y="0"/>
                      </a:lnTo>
                      <a:lnTo>
                        <a:pt x="0" y="33"/>
                      </a:lnTo>
                    </a:path>
                  </a:pathLst>
                </a:custGeom>
                <a:solidFill>
                  <a:srgbClr val="FFC98E"/>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7" name="Freeform 237"/>
                <p:cNvSpPr>
                  <a:spLocks noChangeAspect="1"/>
                </p:cNvSpPr>
                <p:nvPr/>
              </p:nvSpPr>
              <p:spPr bwMode="auto">
                <a:xfrm>
                  <a:off x="4893" y="1972"/>
                  <a:ext cx="26" cy="23"/>
                </a:xfrm>
                <a:custGeom>
                  <a:avLst/>
                  <a:gdLst>
                    <a:gd name="T0" fmla="*/ 0 w 26"/>
                    <a:gd name="T1" fmla="*/ 8 h 23"/>
                    <a:gd name="T2" fmla="*/ 4 w 26"/>
                    <a:gd name="T3" fmla="*/ 14 h 23"/>
                    <a:gd name="T4" fmla="*/ 1 w 26"/>
                    <a:gd name="T5" fmla="*/ 22 h 23"/>
                    <a:gd name="T6" fmla="*/ 8 w 26"/>
                    <a:gd name="T7" fmla="*/ 19 h 23"/>
                    <a:gd name="T8" fmla="*/ 11 w 26"/>
                    <a:gd name="T9" fmla="*/ 21 h 23"/>
                    <a:gd name="T10" fmla="*/ 20 w 26"/>
                    <a:gd name="T11" fmla="*/ 13 h 23"/>
                    <a:gd name="T12" fmla="*/ 25 w 26"/>
                    <a:gd name="T13" fmla="*/ 0 h 23"/>
                    <a:gd name="T14" fmla="*/ 20 w 26"/>
                    <a:gd name="T15" fmla="*/ 9 h 23"/>
                    <a:gd name="T16" fmla="*/ 15 w 26"/>
                    <a:gd name="T17" fmla="*/ 9 h 23"/>
                    <a:gd name="T18" fmla="*/ 5 w 26"/>
                    <a:gd name="T19" fmla="*/ 14 h 23"/>
                    <a:gd name="T20" fmla="*/ 2 w 26"/>
                    <a:gd name="T21" fmla="*/ 8 h 23"/>
                    <a:gd name="T22" fmla="*/ 0 w 26"/>
                    <a:gd name="T23"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0" y="8"/>
                      </a:moveTo>
                      <a:lnTo>
                        <a:pt x="4" y="14"/>
                      </a:lnTo>
                      <a:lnTo>
                        <a:pt x="1" y="22"/>
                      </a:lnTo>
                      <a:lnTo>
                        <a:pt x="8" y="19"/>
                      </a:lnTo>
                      <a:lnTo>
                        <a:pt x="11" y="21"/>
                      </a:lnTo>
                      <a:lnTo>
                        <a:pt x="20" y="13"/>
                      </a:lnTo>
                      <a:lnTo>
                        <a:pt x="25" y="0"/>
                      </a:lnTo>
                      <a:lnTo>
                        <a:pt x="20" y="9"/>
                      </a:lnTo>
                      <a:lnTo>
                        <a:pt x="15" y="9"/>
                      </a:lnTo>
                      <a:lnTo>
                        <a:pt x="5" y="14"/>
                      </a:lnTo>
                      <a:lnTo>
                        <a:pt x="2" y="8"/>
                      </a:lnTo>
                      <a:lnTo>
                        <a:pt x="0" y="8"/>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8" name="Freeform 238"/>
                <p:cNvSpPr>
                  <a:spLocks noChangeAspect="1"/>
                </p:cNvSpPr>
                <p:nvPr/>
              </p:nvSpPr>
              <p:spPr bwMode="auto">
                <a:xfrm>
                  <a:off x="4879" y="1955"/>
                  <a:ext cx="29" cy="24"/>
                </a:xfrm>
                <a:custGeom>
                  <a:avLst/>
                  <a:gdLst>
                    <a:gd name="T0" fmla="*/ 7 w 29"/>
                    <a:gd name="T1" fmla="*/ 23 h 24"/>
                    <a:gd name="T2" fmla="*/ 2 w 29"/>
                    <a:gd name="T3" fmla="*/ 23 h 24"/>
                    <a:gd name="T4" fmla="*/ 0 w 29"/>
                    <a:gd name="T5" fmla="*/ 20 h 24"/>
                    <a:gd name="T6" fmla="*/ 2 w 29"/>
                    <a:gd name="T7" fmla="*/ 15 h 24"/>
                    <a:gd name="T8" fmla="*/ 11 w 29"/>
                    <a:gd name="T9" fmla="*/ 7 h 24"/>
                    <a:gd name="T10" fmla="*/ 28 w 29"/>
                    <a:gd name="T11" fmla="*/ 0 h 24"/>
                    <a:gd name="T12" fmla="*/ 15 w 29"/>
                    <a:gd name="T13" fmla="*/ 7 h 24"/>
                    <a:gd name="T14" fmla="*/ 9 w 29"/>
                    <a:gd name="T15" fmla="*/ 14 h 24"/>
                    <a:gd name="T16" fmla="*/ 9 w 29"/>
                    <a:gd name="T17" fmla="*/ 21 h 24"/>
                    <a:gd name="T18" fmla="*/ 7 w 29"/>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4">
                      <a:moveTo>
                        <a:pt x="7" y="23"/>
                      </a:moveTo>
                      <a:lnTo>
                        <a:pt x="2" y="23"/>
                      </a:lnTo>
                      <a:lnTo>
                        <a:pt x="0" y="20"/>
                      </a:lnTo>
                      <a:lnTo>
                        <a:pt x="2" y="15"/>
                      </a:lnTo>
                      <a:lnTo>
                        <a:pt x="11" y="7"/>
                      </a:lnTo>
                      <a:lnTo>
                        <a:pt x="28" y="0"/>
                      </a:lnTo>
                      <a:lnTo>
                        <a:pt x="15" y="7"/>
                      </a:lnTo>
                      <a:lnTo>
                        <a:pt x="9" y="14"/>
                      </a:lnTo>
                      <a:lnTo>
                        <a:pt x="9" y="21"/>
                      </a:lnTo>
                      <a:lnTo>
                        <a:pt x="7" y="2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49" name="Freeform 239"/>
                <p:cNvSpPr>
                  <a:spLocks noChangeAspect="1"/>
                </p:cNvSpPr>
                <p:nvPr/>
              </p:nvSpPr>
              <p:spPr bwMode="auto">
                <a:xfrm>
                  <a:off x="4811" y="1859"/>
                  <a:ext cx="333" cy="188"/>
                </a:xfrm>
                <a:custGeom>
                  <a:avLst/>
                  <a:gdLst>
                    <a:gd name="T0" fmla="*/ 2 w 333"/>
                    <a:gd name="T1" fmla="*/ 20 h 188"/>
                    <a:gd name="T2" fmla="*/ 9 w 333"/>
                    <a:gd name="T3" fmla="*/ 10 h 188"/>
                    <a:gd name="T4" fmla="*/ 34 w 333"/>
                    <a:gd name="T5" fmla="*/ 5 h 188"/>
                    <a:gd name="T6" fmla="*/ 107 w 333"/>
                    <a:gd name="T7" fmla="*/ 16 h 188"/>
                    <a:gd name="T8" fmla="*/ 229 w 333"/>
                    <a:gd name="T9" fmla="*/ 58 h 188"/>
                    <a:gd name="T10" fmla="*/ 236 w 333"/>
                    <a:gd name="T11" fmla="*/ 73 h 188"/>
                    <a:gd name="T12" fmla="*/ 230 w 333"/>
                    <a:gd name="T13" fmla="*/ 80 h 188"/>
                    <a:gd name="T14" fmla="*/ 221 w 333"/>
                    <a:gd name="T15" fmla="*/ 89 h 188"/>
                    <a:gd name="T16" fmla="*/ 217 w 333"/>
                    <a:gd name="T17" fmla="*/ 103 h 188"/>
                    <a:gd name="T18" fmla="*/ 190 w 333"/>
                    <a:gd name="T19" fmla="*/ 112 h 188"/>
                    <a:gd name="T20" fmla="*/ 186 w 333"/>
                    <a:gd name="T21" fmla="*/ 120 h 188"/>
                    <a:gd name="T22" fmla="*/ 226 w 333"/>
                    <a:gd name="T23" fmla="*/ 136 h 188"/>
                    <a:gd name="T24" fmla="*/ 229 w 333"/>
                    <a:gd name="T25" fmla="*/ 151 h 188"/>
                    <a:gd name="T26" fmla="*/ 215 w 333"/>
                    <a:gd name="T27" fmla="*/ 158 h 188"/>
                    <a:gd name="T28" fmla="*/ 212 w 333"/>
                    <a:gd name="T29" fmla="*/ 167 h 188"/>
                    <a:gd name="T30" fmla="*/ 237 w 333"/>
                    <a:gd name="T31" fmla="*/ 167 h 188"/>
                    <a:gd name="T32" fmla="*/ 250 w 333"/>
                    <a:gd name="T33" fmla="*/ 155 h 188"/>
                    <a:gd name="T34" fmla="*/ 254 w 333"/>
                    <a:gd name="T35" fmla="*/ 143 h 188"/>
                    <a:gd name="T36" fmla="*/ 260 w 333"/>
                    <a:gd name="T37" fmla="*/ 144 h 188"/>
                    <a:gd name="T38" fmla="*/ 266 w 333"/>
                    <a:gd name="T39" fmla="*/ 143 h 188"/>
                    <a:gd name="T40" fmla="*/ 267 w 333"/>
                    <a:gd name="T41" fmla="*/ 161 h 188"/>
                    <a:gd name="T42" fmla="*/ 273 w 333"/>
                    <a:gd name="T43" fmla="*/ 146 h 188"/>
                    <a:gd name="T44" fmla="*/ 274 w 333"/>
                    <a:gd name="T45" fmla="*/ 162 h 188"/>
                    <a:gd name="T46" fmla="*/ 277 w 333"/>
                    <a:gd name="T47" fmla="*/ 163 h 188"/>
                    <a:gd name="T48" fmla="*/ 269 w 333"/>
                    <a:gd name="T49" fmla="*/ 178 h 188"/>
                    <a:gd name="T50" fmla="*/ 272 w 333"/>
                    <a:gd name="T51" fmla="*/ 185 h 188"/>
                    <a:gd name="T52" fmla="*/ 292 w 333"/>
                    <a:gd name="T53" fmla="*/ 187 h 188"/>
                    <a:gd name="T54" fmla="*/ 316 w 333"/>
                    <a:gd name="T55" fmla="*/ 183 h 188"/>
                    <a:gd name="T56" fmla="*/ 329 w 333"/>
                    <a:gd name="T57" fmla="*/ 168 h 188"/>
                    <a:gd name="T58" fmla="*/ 332 w 333"/>
                    <a:gd name="T59" fmla="*/ 146 h 188"/>
                    <a:gd name="T60" fmla="*/ 326 w 333"/>
                    <a:gd name="T61" fmla="*/ 132 h 188"/>
                    <a:gd name="T62" fmla="*/ 314 w 333"/>
                    <a:gd name="T63" fmla="*/ 117 h 188"/>
                    <a:gd name="T64" fmla="*/ 299 w 333"/>
                    <a:gd name="T65" fmla="*/ 91 h 188"/>
                    <a:gd name="T66" fmla="*/ 228 w 333"/>
                    <a:gd name="T67" fmla="*/ 46 h 188"/>
                    <a:gd name="T68" fmla="*/ 131 w 333"/>
                    <a:gd name="T69" fmla="*/ 13 h 188"/>
                    <a:gd name="T70" fmla="*/ 48 w 333"/>
                    <a:gd name="T71" fmla="*/ 0 h 188"/>
                    <a:gd name="T72" fmla="*/ 8 w 333"/>
                    <a:gd name="T73" fmla="*/ 7 h 188"/>
                    <a:gd name="T74" fmla="*/ 0 w 333"/>
                    <a:gd name="T75" fmla="*/ 17 h 188"/>
                    <a:gd name="T76" fmla="*/ 2 w 333"/>
                    <a:gd name="T77" fmla="*/ 23 h 188"/>
                    <a:gd name="T78" fmla="*/ 4 w 333"/>
                    <a:gd name="T79" fmla="*/ 2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3" h="188">
                      <a:moveTo>
                        <a:pt x="4" y="24"/>
                      </a:moveTo>
                      <a:lnTo>
                        <a:pt x="2" y="20"/>
                      </a:lnTo>
                      <a:lnTo>
                        <a:pt x="3" y="14"/>
                      </a:lnTo>
                      <a:lnTo>
                        <a:pt x="9" y="10"/>
                      </a:lnTo>
                      <a:lnTo>
                        <a:pt x="18" y="6"/>
                      </a:lnTo>
                      <a:lnTo>
                        <a:pt x="34" y="5"/>
                      </a:lnTo>
                      <a:lnTo>
                        <a:pt x="62" y="6"/>
                      </a:lnTo>
                      <a:lnTo>
                        <a:pt x="107" y="16"/>
                      </a:lnTo>
                      <a:lnTo>
                        <a:pt x="183" y="38"/>
                      </a:lnTo>
                      <a:lnTo>
                        <a:pt x="229" y="58"/>
                      </a:lnTo>
                      <a:lnTo>
                        <a:pt x="260" y="80"/>
                      </a:lnTo>
                      <a:lnTo>
                        <a:pt x="236" y="73"/>
                      </a:lnTo>
                      <a:lnTo>
                        <a:pt x="256" y="89"/>
                      </a:lnTo>
                      <a:lnTo>
                        <a:pt x="230" y="80"/>
                      </a:lnTo>
                      <a:lnTo>
                        <a:pt x="261" y="103"/>
                      </a:lnTo>
                      <a:lnTo>
                        <a:pt x="221" y="89"/>
                      </a:lnTo>
                      <a:lnTo>
                        <a:pt x="235" y="103"/>
                      </a:lnTo>
                      <a:lnTo>
                        <a:pt x="217" y="103"/>
                      </a:lnTo>
                      <a:lnTo>
                        <a:pt x="242" y="128"/>
                      </a:lnTo>
                      <a:lnTo>
                        <a:pt x="190" y="112"/>
                      </a:lnTo>
                      <a:lnTo>
                        <a:pt x="169" y="102"/>
                      </a:lnTo>
                      <a:lnTo>
                        <a:pt x="186" y="120"/>
                      </a:lnTo>
                      <a:lnTo>
                        <a:pt x="204" y="129"/>
                      </a:lnTo>
                      <a:lnTo>
                        <a:pt x="226" y="136"/>
                      </a:lnTo>
                      <a:lnTo>
                        <a:pt x="232" y="144"/>
                      </a:lnTo>
                      <a:lnTo>
                        <a:pt x="229" y="151"/>
                      </a:lnTo>
                      <a:lnTo>
                        <a:pt x="222" y="156"/>
                      </a:lnTo>
                      <a:lnTo>
                        <a:pt x="215" y="158"/>
                      </a:lnTo>
                      <a:lnTo>
                        <a:pt x="208" y="156"/>
                      </a:lnTo>
                      <a:lnTo>
                        <a:pt x="212" y="167"/>
                      </a:lnTo>
                      <a:lnTo>
                        <a:pt x="227" y="169"/>
                      </a:lnTo>
                      <a:lnTo>
                        <a:pt x="237" y="167"/>
                      </a:lnTo>
                      <a:lnTo>
                        <a:pt x="247" y="161"/>
                      </a:lnTo>
                      <a:lnTo>
                        <a:pt x="250" y="155"/>
                      </a:lnTo>
                      <a:lnTo>
                        <a:pt x="253" y="149"/>
                      </a:lnTo>
                      <a:lnTo>
                        <a:pt x="254" y="143"/>
                      </a:lnTo>
                      <a:lnTo>
                        <a:pt x="257" y="152"/>
                      </a:lnTo>
                      <a:lnTo>
                        <a:pt x="260" y="144"/>
                      </a:lnTo>
                      <a:lnTo>
                        <a:pt x="262" y="136"/>
                      </a:lnTo>
                      <a:lnTo>
                        <a:pt x="266" y="143"/>
                      </a:lnTo>
                      <a:lnTo>
                        <a:pt x="267" y="153"/>
                      </a:lnTo>
                      <a:lnTo>
                        <a:pt x="267" y="161"/>
                      </a:lnTo>
                      <a:lnTo>
                        <a:pt x="271" y="155"/>
                      </a:lnTo>
                      <a:lnTo>
                        <a:pt x="273" y="146"/>
                      </a:lnTo>
                      <a:lnTo>
                        <a:pt x="275" y="154"/>
                      </a:lnTo>
                      <a:lnTo>
                        <a:pt x="274" y="162"/>
                      </a:lnTo>
                      <a:lnTo>
                        <a:pt x="277" y="159"/>
                      </a:lnTo>
                      <a:lnTo>
                        <a:pt x="277" y="163"/>
                      </a:lnTo>
                      <a:lnTo>
                        <a:pt x="274" y="173"/>
                      </a:lnTo>
                      <a:lnTo>
                        <a:pt x="269" y="178"/>
                      </a:lnTo>
                      <a:lnTo>
                        <a:pt x="277" y="176"/>
                      </a:lnTo>
                      <a:lnTo>
                        <a:pt x="272" y="185"/>
                      </a:lnTo>
                      <a:lnTo>
                        <a:pt x="279" y="183"/>
                      </a:lnTo>
                      <a:lnTo>
                        <a:pt x="292" y="187"/>
                      </a:lnTo>
                      <a:lnTo>
                        <a:pt x="305" y="187"/>
                      </a:lnTo>
                      <a:lnTo>
                        <a:pt x="316" y="183"/>
                      </a:lnTo>
                      <a:lnTo>
                        <a:pt x="324" y="176"/>
                      </a:lnTo>
                      <a:lnTo>
                        <a:pt x="329" y="168"/>
                      </a:lnTo>
                      <a:lnTo>
                        <a:pt x="332" y="156"/>
                      </a:lnTo>
                      <a:lnTo>
                        <a:pt x="332" y="146"/>
                      </a:lnTo>
                      <a:lnTo>
                        <a:pt x="330" y="137"/>
                      </a:lnTo>
                      <a:lnTo>
                        <a:pt x="326" y="132"/>
                      </a:lnTo>
                      <a:lnTo>
                        <a:pt x="319" y="122"/>
                      </a:lnTo>
                      <a:lnTo>
                        <a:pt x="314" y="117"/>
                      </a:lnTo>
                      <a:lnTo>
                        <a:pt x="310" y="106"/>
                      </a:lnTo>
                      <a:lnTo>
                        <a:pt x="299" y="91"/>
                      </a:lnTo>
                      <a:lnTo>
                        <a:pt x="273" y="71"/>
                      </a:lnTo>
                      <a:lnTo>
                        <a:pt x="228" y="46"/>
                      </a:lnTo>
                      <a:lnTo>
                        <a:pt x="181" y="26"/>
                      </a:lnTo>
                      <a:lnTo>
                        <a:pt x="131" y="13"/>
                      </a:lnTo>
                      <a:lnTo>
                        <a:pt x="74" y="2"/>
                      </a:lnTo>
                      <a:lnTo>
                        <a:pt x="48" y="0"/>
                      </a:lnTo>
                      <a:lnTo>
                        <a:pt x="19" y="3"/>
                      </a:lnTo>
                      <a:lnTo>
                        <a:pt x="8" y="7"/>
                      </a:lnTo>
                      <a:lnTo>
                        <a:pt x="2" y="12"/>
                      </a:lnTo>
                      <a:lnTo>
                        <a:pt x="0" y="17"/>
                      </a:lnTo>
                      <a:lnTo>
                        <a:pt x="0" y="20"/>
                      </a:lnTo>
                      <a:lnTo>
                        <a:pt x="2" y="23"/>
                      </a:lnTo>
                      <a:lnTo>
                        <a:pt x="4" y="26"/>
                      </a:lnTo>
                      <a:lnTo>
                        <a:pt x="4" y="2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0" name="Freeform 240"/>
                <p:cNvSpPr>
                  <a:spLocks noChangeAspect="1"/>
                </p:cNvSpPr>
                <p:nvPr/>
              </p:nvSpPr>
              <p:spPr bwMode="auto">
                <a:xfrm>
                  <a:off x="4796" y="1876"/>
                  <a:ext cx="261" cy="119"/>
                </a:xfrm>
                <a:custGeom>
                  <a:avLst/>
                  <a:gdLst>
                    <a:gd name="T0" fmla="*/ 234 w 261"/>
                    <a:gd name="T1" fmla="*/ 47 h 119"/>
                    <a:gd name="T2" fmla="*/ 228 w 261"/>
                    <a:gd name="T3" fmla="*/ 56 h 119"/>
                    <a:gd name="T4" fmla="*/ 215 w 261"/>
                    <a:gd name="T5" fmla="*/ 61 h 119"/>
                    <a:gd name="T6" fmla="*/ 221 w 261"/>
                    <a:gd name="T7" fmla="*/ 73 h 119"/>
                    <a:gd name="T8" fmla="*/ 260 w 261"/>
                    <a:gd name="T9" fmla="*/ 118 h 119"/>
                    <a:gd name="T10" fmla="*/ 185 w 261"/>
                    <a:gd name="T11" fmla="*/ 85 h 119"/>
                    <a:gd name="T12" fmla="*/ 172 w 261"/>
                    <a:gd name="T13" fmla="*/ 56 h 119"/>
                    <a:gd name="T14" fmla="*/ 156 w 261"/>
                    <a:gd name="T15" fmla="*/ 43 h 119"/>
                    <a:gd name="T16" fmla="*/ 164 w 261"/>
                    <a:gd name="T17" fmla="*/ 41 h 119"/>
                    <a:gd name="T18" fmla="*/ 163 w 261"/>
                    <a:gd name="T19" fmla="*/ 38 h 119"/>
                    <a:gd name="T20" fmla="*/ 160 w 261"/>
                    <a:gd name="T21" fmla="*/ 34 h 119"/>
                    <a:gd name="T22" fmla="*/ 161 w 261"/>
                    <a:gd name="T23" fmla="*/ 24 h 119"/>
                    <a:gd name="T24" fmla="*/ 156 w 261"/>
                    <a:gd name="T25" fmla="*/ 21 h 119"/>
                    <a:gd name="T26" fmla="*/ 134 w 261"/>
                    <a:gd name="T27" fmla="*/ 33 h 119"/>
                    <a:gd name="T28" fmla="*/ 116 w 261"/>
                    <a:gd name="T29" fmla="*/ 41 h 119"/>
                    <a:gd name="T30" fmla="*/ 92 w 261"/>
                    <a:gd name="T31" fmla="*/ 38 h 119"/>
                    <a:gd name="T32" fmla="*/ 72 w 261"/>
                    <a:gd name="T33" fmla="*/ 53 h 119"/>
                    <a:gd name="T34" fmla="*/ 50 w 261"/>
                    <a:gd name="T35" fmla="*/ 59 h 119"/>
                    <a:gd name="T36" fmla="*/ 40 w 261"/>
                    <a:gd name="T37" fmla="*/ 63 h 119"/>
                    <a:gd name="T38" fmla="*/ 41 w 261"/>
                    <a:gd name="T39" fmla="*/ 74 h 119"/>
                    <a:gd name="T40" fmla="*/ 50 w 261"/>
                    <a:gd name="T41" fmla="*/ 82 h 119"/>
                    <a:gd name="T42" fmla="*/ 49 w 261"/>
                    <a:gd name="T43" fmla="*/ 86 h 119"/>
                    <a:gd name="T44" fmla="*/ 33 w 261"/>
                    <a:gd name="T45" fmla="*/ 82 h 119"/>
                    <a:gd name="T46" fmla="*/ 28 w 261"/>
                    <a:gd name="T47" fmla="*/ 70 h 119"/>
                    <a:gd name="T48" fmla="*/ 22 w 261"/>
                    <a:gd name="T49" fmla="*/ 66 h 119"/>
                    <a:gd name="T50" fmla="*/ 4 w 261"/>
                    <a:gd name="T51" fmla="*/ 59 h 119"/>
                    <a:gd name="T52" fmla="*/ 1 w 261"/>
                    <a:gd name="T53" fmla="*/ 42 h 119"/>
                    <a:gd name="T54" fmla="*/ 3 w 261"/>
                    <a:gd name="T55" fmla="*/ 44 h 119"/>
                    <a:gd name="T56" fmla="*/ 9 w 261"/>
                    <a:gd name="T57" fmla="*/ 55 h 119"/>
                    <a:gd name="T58" fmla="*/ 19 w 261"/>
                    <a:gd name="T59" fmla="*/ 55 h 119"/>
                    <a:gd name="T60" fmla="*/ 9 w 261"/>
                    <a:gd name="T61" fmla="*/ 46 h 119"/>
                    <a:gd name="T62" fmla="*/ 10 w 261"/>
                    <a:gd name="T63" fmla="*/ 27 h 119"/>
                    <a:gd name="T64" fmla="*/ 22 w 261"/>
                    <a:gd name="T65" fmla="*/ 12 h 119"/>
                    <a:gd name="T66" fmla="*/ 41 w 261"/>
                    <a:gd name="T67" fmla="*/ 1 h 119"/>
                    <a:gd name="T68" fmla="*/ 74 w 261"/>
                    <a:gd name="T69" fmla="*/ 3 h 119"/>
                    <a:gd name="T70" fmla="*/ 105 w 261"/>
                    <a:gd name="T71" fmla="*/ 8 h 119"/>
                    <a:gd name="T72" fmla="*/ 125 w 261"/>
                    <a:gd name="T73" fmla="*/ 3 h 119"/>
                    <a:gd name="T74" fmla="*/ 162 w 261"/>
                    <a:gd name="T75" fmla="*/ 4 h 119"/>
                    <a:gd name="T76" fmla="*/ 219 w 261"/>
                    <a:gd name="T77" fmla="*/ 3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1" h="119">
                      <a:moveTo>
                        <a:pt x="219" y="30"/>
                      </a:moveTo>
                      <a:lnTo>
                        <a:pt x="234" y="47"/>
                      </a:lnTo>
                      <a:lnTo>
                        <a:pt x="209" y="39"/>
                      </a:lnTo>
                      <a:lnTo>
                        <a:pt x="228" y="56"/>
                      </a:lnTo>
                      <a:lnTo>
                        <a:pt x="207" y="53"/>
                      </a:lnTo>
                      <a:lnTo>
                        <a:pt x="215" y="61"/>
                      </a:lnTo>
                      <a:lnTo>
                        <a:pt x="210" y="63"/>
                      </a:lnTo>
                      <a:lnTo>
                        <a:pt x="221" y="73"/>
                      </a:lnTo>
                      <a:lnTo>
                        <a:pt x="260" y="91"/>
                      </a:lnTo>
                      <a:lnTo>
                        <a:pt x="260" y="118"/>
                      </a:lnTo>
                      <a:lnTo>
                        <a:pt x="203" y="97"/>
                      </a:lnTo>
                      <a:lnTo>
                        <a:pt x="185" y="85"/>
                      </a:lnTo>
                      <a:lnTo>
                        <a:pt x="176" y="71"/>
                      </a:lnTo>
                      <a:lnTo>
                        <a:pt x="172" y="56"/>
                      </a:lnTo>
                      <a:lnTo>
                        <a:pt x="166" y="47"/>
                      </a:lnTo>
                      <a:lnTo>
                        <a:pt x="156" y="43"/>
                      </a:lnTo>
                      <a:lnTo>
                        <a:pt x="148" y="42"/>
                      </a:lnTo>
                      <a:lnTo>
                        <a:pt x="164" y="41"/>
                      </a:lnTo>
                      <a:lnTo>
                        <a:pt x="174" y="41"/>
                      </a:lnTo>
                      <a:lnTo>
                        <a:pt x="163" y="38"/>
                      </a:lnTo>
                      <a:lnTo>
                        <a:pt x="148" y="37"/>
                      </a:lnTo>
                      <a:lnTo>
                        <a:pt x="160" y="34"/>
                      </a:lnTo>
                      <a:lnTo>
                        <a:pt x="146" y="33"/>
                      </a:lnTo>
                      <a:lnTo>
                        <a:pt x="161" y="24"/>
                      </a:lnTo>
                      <a:lnTo>
                        <a:pt x="174" y="22"/>
                      </a:lnTo>
                      <a:lnTo>
                        <a:pt x="156" y="21"/>
                      </a:lnTo>
                      <a:lnTo>
                        <a:pt x="143" y="24"/>
                      </a:lnTo>
                      <a:lnTo>
                        <a:pt x="134" y="33"/>
                      </a:lnTo>
                      <a:lnTo>
                        <a:pt x="125" y="38"/>
                      </a:lnTo>
                      <a:lnTo>
                        <a:pt x="116" y="41"/>
                      </a:lnTo>
                      <a:lnTo>
                        <a:pt x="106" y="41"/>
                      </a:lnTo>
                      <a:lnTo>
                        <a:pt x="92" y="38"/>
                      </a:lnTo>
                      <a:lnTo>
                        <a:pt x="82" y="47"/>
                      </a:lnTo>
                      <a:lnTo>
                        <a:pt x="72" y="53"/>
                      </a:lnTo>
                      <a:lnTo>
                        <a:pt x="62" y="56"/>
                      </a:lnTo>
                      <a:lnTo>
                        <a:pt x="50" y="59"/>
                      </a:lnTo>
                      <a:lnTo>
                        <a:pt x="43" y="61"/>
                      </a:lnTo>
                      <a:lnTo>
                        <a:pt x="40" y="63"/>
                      </a:lnTo>
                      <a:lnTo>
                        <a:pt x="40" y="70"/>
                      </a:lnTo>
                      <a:lnTo>
                        <a:pt x="41" y="74"/>
                      </a:lnTo>
                      <a:lnTo>
                        <a:pt x="45" y="79"/>
                      </a:lnTo>
                      <a:lnTo>
                        <a:pt x="50" y="82"/>
                      </a:lnTo>
                      <a:lnTo>
                        <a:pt x="58" y="84"/>
                      </a:lnTo>
                      <a:lnTo>
                        <a:pt x="49" y="86"/>
                      </a:lnTo>
                      <a:lnTo>
                        <a:pt x="38" y="85"/>
                      </a:lnTo>
                      <a:lnTo>
                        <a:pt x="33" y="82"/>
                      </a:lnTo>
                      <a:lnTo>
                        <a:pt x="29" y="76"/>
                      </a:lnTo>
                      <a:lnTo>
                        <a:pt x="28" y="70"/>
                      </a:lnTo>
                      <a:lnTo>
                        <a:pt x="30" y="64"/>
                      </a:lnTo>
                      <a:lnTo>
                        <a:pt x="22" y="66"/>
                      </a:lnTo>
                      <a:lnTo>
                        <a:pt x="10" y="64"/>
                      </a:lnTo>
                      <a:lnTo>
                        <a:pt x="4" y="59"/>
                      </a:lnTo>
                      <a:lnTo>
                        <a:pt x="0" y="50"/>
                      </a:lnTo>
                      <a:lnTo>
                        <a:pt x="1" y="42"/>
                      </a:lnTo>
                      <a:lnTo>
                        <a:pt x="4" y="36"/>
                      </a:lnTo>
                      <a:lnTo>
                        <a:pt x="3" y="44"/>
                      </a:lnTo>
                      <a:lnTo>
                        <a:pt x="4" y="51"/>
                      </a:lnTo>
                      <a:lnTo>
                        <a:pt x="9" y="55"/>
                      </a:lnTo>
                      <a:lnTo>
                        <a:pt x="15" y="56"/>
                      </a:lnTo>
                      <a:lnTo>
                        <a:pt x="19" y="55"/>
                      </a:lnTo>
                      <a:lnTo>
                        <a:pt x="13" y="52"/>
                      </a:lnTo>
                      <a:lnTo>
                        <a:pt x="9" y="46"/>
                      </a:lnTo>
                      <a:lnTo>
                        <a:pt x="9" y="37"/>
                      </a:lnTo>
                      <a:lnTo>
                        <a:pt x="10" y="27"/>
                      </a:lnTo>
                      <a:lnTo>
                        <a:pt x="15" y="19"/>
                      </a:lnTo>
                      <a:lnTo>
                        <a:pt x="22" y="12"/>
                      </a:lnTo>
                      <a:lnTo>
                        <a:pt x="31" y="6"/>
                      </a:lnTo>
                      <a:lnTo>
                        <a:pt x="41" y="1"/>
                      </a:lnTo>
                      <a:lnTo>
                        <a:pt x="55" y="0"/>
                      </a:lnTo>
                      <a:lnTo>
                        <a:pt x="74" y="3"/>
                      </a:lnTo>
                      <a:lnTo>
                        <a:pt x="94" y="8"/>
                      </a:lnTo>
                      <a:lnTo>
                        <a:pt x="105" y="8"/>
                      </a:lnTo>
                      <a:lnTo>
                        <a:pt x="116" y="6"/>
                      </a:lnTo>
                      <a:lnTo>
                        <a:pt x="125" y="3"/>
                      </a:lnTo>
                      <a:lnTo>
                        <a:pt x="136" y="1"/>
                      </a:lnTo>
                      <a:lnTo>
                        <a:pt x="162" y="4"/>
                      </a:lnTo>
                      <a:lnTo>
                        <a:pt x="205" y="18"/>
                      </a:lnTo>
                      <a:lnTo>
                        <a:pt x="219" y="3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1" name="Freeform 241"/>
                <p:cNvSpPr>
                  <a:spLocks noChangeAspect="1"/>
                </p:cNvSpPr>
                <p:nvPr/>
              </p:nvSpPr>
              <p:spPr bwMode="auto">
                <a:xfrm>
                  <a:off x="5020" y="2017"/>
                  <a:ext cx="74" cy="36"/>
                </a:xfrm>
                <a:custGeom>
                  <a:avLst/>
                  <a:gdLst>
                    <a:gd name="T0" fmla="*/ 23 w 74"/>
                    <a:gd name="T1" fmla="*/ 11 h 36"/>
                    <a:gd name="T2" fmla="*/ 31 w 74"/>
                    <a:gd name="T3" fmla="*/ 11 h 36"/>
                    <a:gd name="T4" fmla="*/ 45 w 74"/>
                    <a:gd name="T5" fmla="*/ 9 h 36"/>
                    <a:gd name="T6" fmla="*/ 41 w 74"/>
                    <a:gd name="T7" fmla="*/ 13 h 36"/>
                    <a:gd name="T8" fmla="*/ 35 w 74"/>
                    <a:gd name="T9" fmla="*/ 17 h 36"/>
                    <a:gd name="T10" fmla="*/ 42 w 74"/>
                    <a:gd name="T11" fmla="*/ 17 h 36"/>
                    <a:gd name="T12" fmla="*/ 32 w 74"/>
                    <a:gd name="T13" fmla="*/ 24 h 36"/>
                    <a:gd name="T14" fmla="*/ 44 w 74"/>
                    <a:gd name="T15" fmla="*/ 24 h 36"/>
                    <a:gd name="T16" fmla="*/ 54 w 74"/>
                    <a:gd name="T17" fmla="*/ 20 h 36"/>
                    <a:gd name="T18" fmla="*/ 52 w 74"/>
                    <a:gd name="T19" fmla="*/ 26 h 36"/>
                    <a:gd name="T20" fmla="*/ 60 w 74"/>
                    <a:gd name="T21" fmla="*/ 26 h 36"/>
                    <a:gd name="T22" fmla="*/ 73 w 74"/>
                    <a:gd name="T23" fmla="*/ 21 h 36"/>
                    <a:gd name="T24" fmla="*/ 69 w 74"/>
                    <a:gd name="T25" fmla="*/ 26 h 36"/>
                    <a:gd name="T26" fmla="*/ 60 w 74"/>
                    <a:gd name="T27" fmla="*/ 31 h 36"/>
                    <a:gd name="T28" fmla="*/ 48 w 74"/>
                    <a:gd name="T29" fmla="*/ 35 h 36"/>
                    <a:gd name="T30" fmla="*/ 37 w 74"/>
                    <a:gd name="T31" fmla="*/ 35 h 36"/>
                    <a:gd name="T32" fmla="*/ 26 w 74"/>
                    <a:gd name="T33" fmla="*/ 33 h 36"/>
                    <a:gd name="T34" fmla="*/ 14 w 74"/>
                    <a:gd name="T35" fmla="*/ 26 h 36"/>
                    <a:gd name="T36" fmla="*/ 8 w 74"/>
                    <a:gd name="T37" fmla="*/ 19 h 36"/>
                    <a:gd name="T38" fmla="*/ 3 w 74"/>
                    <a:gd name="T39" fmla="*/ 13 h 36"/>
                    <a:gd name="T40" fmla="*/ 0 w 74"/>
                    <a:gd name="T41" fmla="*/ 0 h 36"/>
                    <a:gd name="T42" fmla="*/ 23 w 74"/>
                    <a:gd name="T4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36">
                      <a:moveTo>
                        <a:pt x="23" y="11"/>
                      </a:moveTo>
                      <a:lnTo>
                        <a:pt x="31" y="11"/>
                      </a:lnTo>
                      <a:lnTo>
                        <a:pt x="45" y="9"/>
                      </a:lnTo>
                      <a:lnTo>
                        <a:pt x="41" y="13"/>
                      </a:lnTo>
                      <a:lnTo>
                        <a:pt x="35" y="17"/>
                      </a:lnTo>
                      <a:lnTo>
                        <a:pt x="42" y="17"/>
                      </a:lnTo>
                      <a:lnTo>
                        <a:pt x="32" y="24"/>
                      </a:lnTo>
                      <a:lnTo>
                        <a:pt x="44" y="24"/>
                      </a:lnTo>
                      <a:lnTo>
                        <a:pt x="54" y="20"/>
                      </a:lnTo>
                      <a:lnTo>
                        <a:pt x="52" y="26"/>
                      </a:lnTo>
                      <a:lnTo>
                        <a:pt x="60" y="26"/>
                      </a:lnTo>
                      <a:lnTo>
                        <a:pt x="73" y="21"/>
                      </a:lnTo>
                      <a:lnTo>
                        <a:pt x="69" y="26"/>
                      </a:lnTo>
                      <a:lnTo>
                        <a:pt x="60" y="31"/>
                      </a:lnTo>
                      <a:lnTo>
                        <a:pt x="48" y="35"/>
                      </a:lnTo>
                      <a:lnTo>
                        <a:pt x="37" y="35"/>
                      </a:lnTo>
                      <a:lnTo>
                        <a:pt x="26" y="33"/>
                      </a:lnTo>
                      <a:lnTo>
                        <a:pt x="14" y="26"/>
                      </a:lnTo>
                      <a:lnTo>
                        <a:pt x="8" y="19"/>
                      </a:lnTo>
                      <a:lnTo>
                        <a:pt x="3" y="13"/>
                      </a:lnTo>
                      <a:lnTo>
                        <a:pt x="0" y="0"/>
                      </a:lnTo>
                      <a:lnTo>
                        <a:pt x="23" y="11"/>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2" name="Freeform 242"/>
                <p:cNvSpPr>
                  <a:spLocks noChangeAspect="1"/>
                </p:cNvSpPr>
                <p:nvPr/>
              </p:nvSpPr>
              <p:spPr bwMode="auto">
                <a:xfrm>
                  <a:off x="4873" y="1765"/>
                  <a:ext cx="261" cy="207"/>
                </a:xfrm>
                <a:custGeom>
                  <a:avLst/>
                  <a:gdLst>
                    <a:gd name="T0" fmla="*/ 0 w 261"/>
                    <a:gd name="T1" fmla="*/ 89 h 207"/>
                    <a:gd name="T2" fmla="*/ 8 w 261"/>
                    <a:gd name="T3" fmla="*/ 70 h 207"/>
                    <a:gd name="T4" fmla="*/ 20 w 261"/>
                    <a:gd name="T5" fmla="*/ 51 h 207"/>
                    <a:gd name="T6" fmla="*/ 37 w 261"/>
                    <a:gd name="T7" fmla="*/ 33 h 207"/>
                    <a:gd name="T8" fmla="*/ 56 w 261"/>
                    <a:gd name="T9" fmla="*/ 18 h 207"/>
                    <a:gd name="T10" fmla="*/ 76 w 261"/>
                    <a:gd name="T11" fmla="*/ 7 h 207"/>
                    <a:gd name="T12" fmla="*/ 96 w 261"/>
                    <a:gd name="T13" fmla="*/ 2 h 207"/>
                    <a:gd name="T14" fmla="*/ 120 w 261"/>
                    <a:gd name="T15" fmla="*/ 0 h 207"/>
                    <a:gd name="T16" fmla="*/ 147 w 261"/>
                    <a:gd name="T17" fmla="*/ 1 h 207"/>
                    <a:gd name="T18" fmla="*/ 181 w 261"/>
                    <a:gd name="T19" fmla="*/ 10 h 207"/>
                    <a:gd name="T20" fmla="*/ 204 w 261"/>
                    <a:gd name="T21" fmla="*/ 25 h 207"/>
                    <a:gd name="T22" fmla="*/ 227 w 261"/>
                    <a:gd name="T23" fmla="*/ 45 h 207"/>
                    <a:gd name="T24" fmla="*/ 241 w 261"/>
                    <a:gd name="T25" fmla="*/ 68 h 207"/>
                    <a:gd name="T26" fmla="*/ 252 w 261"/>
                    <a:gd name="T27" fmla="*/ 91 h 207"/>
                    <a:gd name="T28" fmla="*/ 257 w 261"/>
                    <a:gd name="T29" fmla="*/ 114 h 207"/>
                    <a:gd name="T30" fmla="*/ 258 w 261"/>
                    <a:gd name="T31" fmla="*/ 141 h 207"/>
                    <a:gd name="T32" fmla="*/ 256 w 261"/>
                    <a:gd name="T33" fmla="*/ 172 h 207"/>
                    <a:gd name="T34" fmla="*/ 258 w 261"/>
                    <a:gd name="T35" fmla="*/ 190 h 207"/>
                    <a:gd name="T36" fmla="*/ 260 w 261"/>
                    <a:gd name="T37" fmla="*/ 206 h 207"/>
                    <a:gd name="T38" fmla="*/ 252 w 261"/>
                    <a:gd name="T39" fmla="*/ 189 h 207"/>
                    <a:gd name="T40" fmla="*/ 237 w 261"/>
                    <a:gd name="T41" fmla="*/ 172 h 207"/>
                    <a:gd name="T42" fmla="*/ 220 w 261"/>
                    <a:gd name="T43" fmla="*/ 158 h 207"/>
                    <a:gd name="T44" fmla="*/ 201 w 261"/>
                    <a:gd name="T45" fmla="*/ 148 h 207"/>
                    <a:gd name="T46" fmla="*/ 213 w 261"/>
                    <a:gd name="T47" fmla="*/ 147 h 207"/>
                    <a:gd name="T48" fmla="*/ 223 w 261"/>
                    <a:gd name="T49" fmla="*/ 145 h 207"/>
                    <a:gd name="T50" fmla="*/ 230 w 261"/>
                    <a:gd name="T51" fmla="*/ 138 h 207"/>
                    <a:gd name="T52" fmla="*/ 234 w 261"/>
                    <a:gd name="T53" fmla="*/ 129 h 207"/>
                    <a:gd name="T54" fmla="*/ 238 w 261"/>
                    <a:gd name="T55" fmla="*/ 114 h 207"/>
                    <a:gd name="T56" fmla="*/ 238 w 261"/>
                    <a:gd name="T57" fmla="*/ 93 h 207"/>
                    <a:gd name="T58" fmla="*/ 230 w 261"/>
                    <a:gd name="T59" fmla="*/ 70 h 207"/>
                    <a:gd name="T60" fmla="*/ 214 w 261"/>
                    <a:gd name="T61" fmla="*/ 42 h 207"/>
                    <a:gd name="T62" fmla="*/ 189 w 261"/>
                    <a:gd name="T63" fmla="*/ 20 h 207"/>
                    <a:gd name="T64" fmla="*/ 159 w 261"/>
                    <a:gd name="T65" fmla="*/ 9 h 207"/>
                    <a:gd name="T66" fmla="*/ 134 w 261"/>
                    <a:gd name="T67" fmla="*/ 6 h 207"/>
                    <a:gd name="T68" fmla="*/ 108 w 261"/>
                    <a:gd name="T69" fmla="*/ 4 h 207"/>
                    <a:gd name="T70" fmla="*/ 82 w 261"/>
                    <a:gd name="T71" fmla="*/ 9 h 207"/>
                    <a:gd name="T72" fmla="*/ 61 w 261"/>
                    <a:gd name="T73" fmla="*/ 19 h 207"/>
                    <a:gd name="T74" fmla="*/ 42 w 261"/>
                    <a:gd name="T75" fmla="*/ 34 h 207"/>
                    <a:gd name="T76" fmla="*/ 24 w 261"/>
                    <a:gd name="T77" fmla="*/ 52 h 207"/>
                    <a:gd name="T78" fmla="*/ 11 w 261"/>
                    <a:gd name="T79" fmla="*/ 71 h 207"/>
                    <a:gd name="T80" fmla="*/ 6 w 261"/>
                    <a:gd name="T81" fmla="*/ 81 h 207"/>
                    <a:gd name="T82" fmla="*/ 3 w 261"/>
                    <a:gd name="T83" fmla="*/ 90 h 207"/>
                    <a:gd name="T84" fmla="*/ 0 w 261"/>
                    <a:gd name="T85" fmla="*/ 8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207">
                      <a:moveTo>
                        <a:pt x="0" y="89"/>
                      </a:moveTo>
                      <a:lnTo>
                        <a:pt x="8" y="70"/>
                      </a:lnTo>
                      <a:lnTo>
                        <a:pt x="20" y="51"/>
                      </a:lnTo>
                      <a:lnTo>
                        <a:pt x="37" y="33"/>
                      </a:lnTo>
                      <a:lnTo>
                        <a:pt x="56" y="18"/>
                      </a:lnTo>
                      <a:lnTo>
                        <a:pt x="76" y="7"/>
                      </a:lnTo>
                      <a:lnTo>
                        <a:pt x="96" y="2"/>
                      </a:lnTo>
                      <a:lnTo>
                        <a:pt x="120" y="0"/>
                      </a:lnTo>
                      <a:lnTo>
                        <a:pt x="147" y="1"/>
                      </a:lnTo>
                      <a:lnTo>
                        <a:pt x="181" y="10"/>
                      </a:lnTo>
                      <a:lnTo>
                        <a:pt x="204" y="25"/>
                      </a:lnTo>
                      <a:lnTo>
                        <a:pt x="227" y="45"/>
                      </a:lnTo>
                      <a:lnTo>
                        <a:pt x="241" y="68"/>
                      </a:lnTo>
                      <a:lnTo>
                        <a:pt x="252" y="91"/>
                      </a:lnTo>
                      <a:lnTo>
                        <a:pt x="257" y="114"/>
                      </a:lnTo>
                      <a:lnTo>
                        <a:pt x="258" y="141"/>
                      </a:lnTo>
                      <a:lnTo>
                        <a:pt x="256" y="172"/>
                      </a:lnTo>
                      <a:lnTo>
                        <a:pt x="258" y="190"/>
                      </a:lnTo>
                      <a:lnTo>
                        <a:pt x="260" y="206"/>
                      </a:lnTo>
                      <a:lnTo>
                        <a:pt x="252" y="189"/>
                      </a:lnTo>
                      <a:lnTo>
                        <a:pt x="237" y="172"/>
                      </a:lnTo>
                      <a:lnTo>
                        <a:pt x="220" y="158"/>
                      </a:lnTo>
                      <a:lnTo>
                        <a:pt x="201" y="148"/>
                      </a:lnTo>
                      <a:lnTo>
                        <a:pt x="213" y="147"/>
                      </a:lnTo>
                      <a:lnTo>
                        <a:pt x="223" y="145"/>
                      </a:lnTo>
                      <a:lnTo>
                        <a:pt x="230" y="138"/>
                      </a:lnTo>
                      <a:lnTo>
                        <a:pt x="234" y="129"/>
                      </a:lnTo>
                      <a:lnTo>
                        <a:pt x="238" y="114"/>
                      </a:lnTo>
                      <a:lnTo>
                        <a:pt x="238" y="93"/>
                      </a:lnTo>
                      <a:lnTo>
                        <a:pt x="230" y="70"/>
                      </a:lnTo>
                      <a:lnTo>
                        <a:pt x="214" y="42"/>
                      </a:lnTo>
                      <a:lnTo>
                        <a:pt x="189" y="20"/>
                      </a:lnTo>
                      <a:lnTo>
                        <a:pt x="159" y="9"/>
                      </a:lnTo>
                      <a:lnTo>
                        <a:pt x="134" y="6"/>
                      </a:lnTo>
                      <a:lnTo>
                        <a:pt x="108" y="4"/>
                      </a:lnTo>
                      <a:lnTo>
                        <a:pt x="82" y="9"/>
                      </a:lnTo>
                      <a:lnTo>
                        <a:pt x="61" y="19"/>
                      </a:lnTo>
                      <a:lnTo>
                        <a:pt x="42" y="34"/>
                      </a:lnTo>
                      <a:lnTo>
                        <a:pt x="24" y="52"/>
                      </a:lnTo>
                      <a:lnTo>
                        <a:pt x="11" y="71"/>
                      </a:lnTo>
                      <a:lnTo>
                        <a:pt x="6" y="81"/>
                      </a:lnTo>
                      <a:lnTo>
                        <a:pt x="3" y="90"/>
                      </a:lnTo>
                      <a:lnTo>
                        <a:pt x="0" y="89"/>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3" name="Freeform 243"/>
                <p:cNvSpPr>
                  <a:spLocks noChangeAspect="1"/>
                </p:cNvSpPr>
                <p:nvPr/>
              </p:nvSpPr>
              <p:spPr bwMode="auto">
                <a:xfrm>
                  <a:off x="4851" y="1930"/>
                  <a:ext cx="72" cy="139"/>
                </a:xfrm>
                <a:custGeom>
                  <a:avLst/>
                  <a:gdLst>
                    <a:gd name="T0" fmla="*/ 3 w 72"/>
                    <a:gd name="T1" fmla="*/ 2 h 139"/>
                    <a:gd name="T2" fmla="*/ 5 w 72"/>
                    <a:gd name="T3" fmla="*/ 19 h 139"/>
                    <a:gd name="T4" fmla="*/ 8 w 72"/>
                    <a:gd name="T5" fmla="*/ 33 h 139"/>
                    <a:gd name="T6" fmla="*/ 11 w 72"/>
                    <a:gd name="T7" fmla="*/ 42 h 139"/>
                    <a:gd name="T8" fmla="*/ 16 w 72"/>
                    <a:gd name="T9" fmla="*/ 53 h 139"/>
                    <a:gd name="T10" fmla="*/ 21 w 72"/>
                    <a:gd name="T11" fmla="*/ 58 h 139"/>
                    <a:gd name="T12" fmla="*/ 23 w 72"/>
                    <a:gd name="T13" fmla="*/ 63 h 139"/>
                    <a:gd name="T14" fmla="*/ 16 w 72"/>
                    <a:gd name="T15" fmla="*/ 105 h 139"/>
                    <a:gd name="T16" fmla="*/ 17 w 72"/>
                    <a:gd name="T17" fmla="*/ 111 h 139"/>
                    <a:gd name="T18" fmla="*/ 20 w 72"/>
                    <a:gd name="T19" fmla="*/ 114 h 139"/>
                    <a:gd name="T20" fmla="*/ 24 w 72"/>
                    <a:gd name="T21" fmla="*/ 115 h 139"/>
                    <a:gd name="T22" fmla="*/ 29 w 72"/>
                    <a:gd name="T23" fmla="*/ 115 h 139"/>
                    <a:gd name="T24" fmla="*/ 36 w 72"/>
                    <a:gd name="T25" fmla="*/ 115 h 139"/>
                    <a:gd name="T26" fmla="*/ 39 w 72"/>
                    <a:gd name="T27" fmla="*/ 122 h 139"/>
                    <a:gd name="T28" fmla="*/ 40 w 72"/>
                    <a:gd name="T29" fmla="*/ 130 h 139"/>
                    <a:gd name="T30" fmla="*/ 44 w 72"/>
                    <a:gd name="T31" fmla="*/ 133 h 139"/>
                    <a:gd name="T32" fmla="*/ 59 w 72"/>
                    <a:gd name="T33" fmla="*/ 135 h 139"/>
                    <a:gd name="T34" fmla="*/ 64 w 72"/>
                    <a:gd name="T35" fmla="*/ 131 h 139"/>
                    <a:gd name="T36" fmla="*/ 71 w 72"/>
                    <a:gd name="T37" fmla="*/ 135 h 139"/>
                    <a:gd name="T38" fmla="*/ 63 w 72"/>
                    <a:gd name="T39" fmla="*/ 136 h 139"/>
                    <a:gd name="T40" fmla="*/ 61 w 72"/>
                    <a:gd name="T41" fmla="*/ 136 h 139"/>
                    <a:gd name="T42" fmla="*/ 51 w 72"/>
                    <a:gd name="T43" fmla="*/ 138 h 139"/>
                    <a:gd name="T44" fmla="*/ 44 w 72"/>
                    <a:gd name="T45" fmla="*/ 138 h 139"/>
                    <a:gd name="T46" fmla="*/ 39 w 72"/>
                    <a:gd name="T47" fmla="*/ 136 h 139"/>
                    <a:gd name="T48" fmla="*/ 38 w 72"/>
                    <a:gd name="T49" fmla="*/ 129 h 139"/>
                    <a:gd name="T50" fmla="*/ 38 w 72"/>
                    <a:gd name="T51" fmla="*/ 124 h 139"/>
                    <a:gd name="T52" fmla="*/ 37 w 72"/>
                    <a:gd name="T53" fmla="*/ 120 h 139"/>
                    <a:gd name="T54" fmla="*/ 33 w 72"/>
                    <a:gd name="T55" fmla="*/ 118 h 139"/>
                    <a:gd name="T56" fmla="*/ 21 w 72"/>
                    <a:gd name="T57" fmla="*/ 116 h 139"/>
                    <a:gd name="T58" fmla="*/ 16 w 72"/>
                    <a:gd name="T59" fmla="*/ 114 h 139"/>
                    <a:gd name="T60" fmla="*/ 15 w 72"/>
                    <a:gd name="T61" fmla="*/ 111 h 139"/>
                    <a:gd name="T62" fmla="*/ 14 w 72"/>
                    <a:gd name="T63" fmla="*/ 105 h 139"/>
                    <a:gd name="T64" fmla="*/ 21 w 72"/>
                    <a:gd name="T65" fmla="*/ 66 h 139"/>
                    <a:gd name="T66" fmla="*/ 21 w 72"/>
                    <a:gd name="T67" fmla="*/ 63 h 139"/>
                    <a:gd name="T68" fmla="*/ 13 w 72"/>
                    <a:gd name="T69" fmla="*/ 51 h 139"/>
                    <a:gd name="T70" fmla="*/ 8 w 72"/>
                    <a:gd name="T71" fmla="*/ 41 h 139"/>
                    <a:gd name="T72" fmla="*/ 4 w 72"/>
                    <a:gd name="T73" fmla="*/ 32 h 139"/>
                    <a:gd name="T74" fmla="*/ 1 w 72"/>
                    <a:gd name="T75" fmla="*/ 19 h 139"/>
                    <a:gd name="T76" fmla="*/ 0 w 72"/>
                    <a:gd name="T77" fmla="*/ 10 h 139"/>
                    <a:gd name="T78" fmla="*/ 0 w 72"/>
                    <a:gd name="T79" fmla="*/ 0 h 139"/>
                    <a:gd name="T80" fmla="*/ 3 w 72"/>
                    <a:gd name="T81"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139">
                      <a:moveTo>
                        <a:pt x="3" y="2"/>
                      </a:moveTo>
                      <a:lnTo>
                        <a:pt x="5" y="19"/>
                      </a:lnTo>
                      <a:lnTo>
                        <a:pt x="8" y="33"/>
                      </a:lnTo>
                      <a:lnTo>
                        <a:pt x="11" y="42"/>
                      </a:lnTo>
                      <a:lnTo>
                        <a:pt x="16" y="53"/>
                      </a:lnTo>
                      <a:lnTo>
                        <a:pt x="21" y="58"/>
                      </a:lnTo>
                      <a:lnTo>
                        <a:pt x="23" y="63"/>
                      </a:lnTo>
                      <a:lnTo>
                        <a:pt x="16" y="105"/>
                      </a:lnTo>
                      <a:lnTo>
                        <a:pt x="17" y="111"/>
                      </a:lnTo>
                      <a:lnTo>
                        <a:pt x="20" y="114"/>
                      </a:lnTo>
                      <a:lnTo>
                        <a:pt x="24" y="115"/>
                      </a:lnTo>
                      <a:lnTo>
                        <a:pt x="29" y="115"/>
                      </a:lnTo>
                      <a:lnTo>
                        <a:pt x="36" y="115"/>
                      </a:lnTo>
                      <a:lnTo>
                        <a:pt x="39" y="122"/>
                      </a:lnTo>
                      <a:lnTo>
                        <a:pt x="40" y="130"/>
                      </a:lnTo>
                      <a:lnTo>
                        <a:pt x="44" y="133"/>
                      </a:lnTo>
                      <a:lnTo>
                        <a:pt x="59" y="135"/>
                      </a:lnTo>
                      <a:lnTo>
                        <a:pt x="64" y="131"/>
                      </a:lnTo>
                      <a:lnTo>
                        <a:pt x="71" y="135"/>
                      </a:lnTo>
                      <a:lnTo>
                        <a:pt x="63" y="136"/>
                      </a:lnTo>
                      <a:lnTo>
                        <a:pt x="61" y="136"/>
                      </a:lnTo>
                      <a:lnTo>
                        <a:pt x="51" y="138"/>
                      </a:lnTo>
                      <a:lnTo>
                        <a:pt x="44" y="138"/>
                      </a:lnTo>
                      <a:lnTo>
                        <a:pt x="39" y="136"/>
                      </a:lnTo>
                      <a:lnTo>
                        <a:pt x="38" y="129"/>
                      </a:lnTo>
                      <a:lnTo>
                        <a:pt x="38" y="124"/>
                      </a:lnTo>
                      <a:lnTo>
                        <a:pt x="37" y="120"/>
                      </a:lnTo>
                      <a:lnTo>
                        <a:pt x="33" y="118"/>
                      </a:lnTo>
                      <a:lnTo>
                        <a:pt x="21" y="116"/>
                      </a:lnTo>
                      <a:lnTo>
                        <a:pt x="16" y="114"/>
                      </a:lnTo>
                      <a:lnTo>
                        <a:pt x="15" y="111"/>
                      </a:lnTo>
                      <a:lnTo>
                        <a:pt x="14" y="105"/>
                      </a:lnTo>
                      <a:lnTo>
                        <a:pt x="21" y="66"/>
                      </a:lnTo>
                      <a:lnTo>
                        <a:pt x="21" y="63"/>
                      </a:lnTo>
                      <a:lnTo>
                        <a:pt x="13" y="51"/>
                      </a:lnTo>
                      <a:lnTo>
                        <a:pt x="8" y="41"/>
                      </a:lnTo>
                      <a:lnTo>
                        <a:pt x="4" y="32"/>
                      </a:lnTo>
                      <a:lnTo>
                        <a:pt x="1" y="19"/>
                      </a:lnTo>
                      <a:lnTo>
                        <a:pt x="0" y="10"/>
                      </a:lnTo>
                      <a:lnTo>
                        <a:pt x="0" y="0"/>
                      </a:lnTo>
                      <a:lnTo>
                        <a:pt x="3" y="2"/>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4" name="Freeform 244"/>
                <p:cNvSpPr>
                  <a:spLocks noChangeAspect="1"/>
                </p:cNvSpPr>
                <p:nvPr/>
              </p:nvSpPr>
              <p:spPr bwMode="auto">
                <a:xfrm>
                  <a:off x="4883" y="2038"/>
                  <a:ext cx="17" cy="17"/>
                </a:xfrm>
                <a:custGeom>
                  <a:avLst/>
                  <a:gdLst>
                    <a:gd name="T0" fmla="*/ 0 w 17"/>
                    <a:gd name="T1" fmla="*/ 16 h 17"/>
                    <a:gd name="T2" fmla="*/ 6 w 17"/>
                    <a:gd name="T3" fmla="*/ 0 h 17"/>
                    <a:gd name="T4" fmla="*/ 16 w 17"/>
                    <a:gd name="T5" fmla="*/ 0 h 17"/>
                    <a:gd name="T6" fmla="*/ 7 w 17"/>
                    <a:gd name="T7" fmla="*/ 12 h 17"/>
                    <a:gd name="T8" fmla="*/ 4 w 17"/>
                    <a:gd name="T9" fmla="*/ 16 h 17"/>
                    <a:gd name="T10" fmla="*/ 0 w 17"/>
                    <a:gd name="T11" fmla="*/ 16 h 17"/>
                  </a:gdLst>
                  <a:ahLst/>
                  <a:cxnLst>
                    <a:cxn ang="0">
                      <a:pos x="T0" y="T1"/>
                    </a:cxn>
                    <a:cxn ang="0">
                      <a:pos x="T2" y="T3"/>
                    </a:cxn>
                    <a:cxn ang="0">
                      <a:pos x="T4" y="T5"/>
                    </a:cxn>
                    <a:cxn ang="0">
                      <a:pos x="T6" y="T7"/>
                    </a:cxn>
                    <a:cxn ang="0">
                      <a:pos x="T8" y="T9"/>
                    </a:cxn>
                    <a:cxn ang="0">
                      <a:pos x="T10" y="T11"/>
                    </a:cxn>
                  </a:cxnLst>
                  <a:rect l="0" t="0" r="r" b="b"/>
                  <a:pathLst>
                    <a:path w="17" h="17">
                      <a:moveTo>
                        <a:pt x="0" y="16"/>
                      </a:moveTo>
                      <a:lnTo>
                        <a:pt x="6" y="0"/>
                      </a:lnTo>
                      <a:lnTo>
                        <a:pt x="16" y="0"/>
                      </a:lnTo>
                      <a:lnTo>
                        <a:pt x="7" y="12"/>
                      </a:lnTo>
                      <a:lnTo>
                        <a:pt x="4" y="16"/>
                      </a:lnTo>
                      <a:lnTo>
                        <a:pt x="0" y="1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5" name="Freeform 245"/>
                <p:cNvSpPr>
                  <a:spLocks noChangeAspect="1"/>
                </p:cNvSpPr>
                <p:nvPr/>
              </p:nvSpPr>
              <p:spPr bwMode="auto">
                <a:xfrm>
                  <a:off x="4901" y="2040"/>
                  <a:ext cx="116" cy="75"/>
                </a:xfrm>
                <a:custGeom>
                  <a:avLst/>
                  <a:gdLst>
                    <a:gd name="T0" fmla="*/ 2 w 116"/>
                    <a:gd name="T1" fmla="*/ 30 h 75"/>
                    <a:gd name="T2" fmla="*/ 4 w 116"/>
                    <a:gd name="T3" fmla="*/ 39 h 75"/>
                    <a:gd name="T4" fmla="*/ 17 w 116"/>
                    <a:gd name="T5" fmla="*/ 45 h 75"/>
                    <a:gd name="T6" fmla="*/ 22 w 116"/>
                    <a:gd name="T7" fmla="*/ 53 h 75"/>
                    <a:gd name="T8" fmla="*/ 24 w 116"/>
                    <a:gd name="T9" fmla="*/ 62 h 75"/>
                    <a:gd name="T10" fmla="*/ 31 w 116"/>
                    <a:gd name="T11" fmla="*/ 65 h 75"/>
                    <a:gd name="T12" fmla="*/ 38 w 116"/>
                    <a:gd name="T13" fmla="*/ 67 h 75"/>
                    <a:gd name="T14" fmla="*/ 47 w 116"/>
                    <a:gd name="T15" fmla="*/ 65 h 75"/>
                    <a:gd name="T16" fmla="*/ 57 w 116"/>
                    <a:gd name="T17" fmla="*/ 62 h 75"/>
                    <a:gd name="T18" fmla="*/ 68 w 116"/>
                    <a:gd name="T19" fmla="*/ 55 h 75"/>
                    <a:gd name="T20" fmla="*/ 82 w 116"/>
                    <a:gd name="T21" fmla="*/ 44 h 75"/>
                    <a:gd name="T22" fmla="*/ 95 w 116"/>
                    <a:gd name="T23" fmla="*/ 31 h 75"/>
                    <a:gd name="T24" fmla="*/ 106 w 116"/>
                    <a:gd name="T25" fmla="*/ 15 h 75"/>
                    <a:gd name="T26" fmla="*/ 115 w 116"/>
                    <a:gd name="T27" fmla="*/ 0 h 75"/>
                    <a:gd name="T28" fmla="*/ 107 w 116"/>
                    <a:gd name="T29" fmla="*/ 18 h 75"/>
                    <a:gd name="T30" fmla="*/ 96 w 116"/>
                    <a:gd name="T31" fmla="*/ 35 h 75"/>
                    <a:gd name="T32" fmla="*/ 87 w 116"/>
                    <a:gd name="T33" fmla="*/ 47 h 75"/>
                    <a:gd name="T34" fmla="*/ 82 w 116"/>
                    <a:gd name="T35" fmla="*/ 54 h 75"/>
                    <a:gd name="T36" fmla="*/ 79 w 116"/>
                    <a:gd name="T37" fmla="*/ 59 h 75"/>
                    <a:gd name="T38" fmla="*/ 86 w 116"/>
                    <a:gd name="T39" fmla="*/ 64 h 75"/>
                    <a:gd name="T40" fmla="*/ 92 w 116"/>
                    <a:gd name="T41" fmla="*/ 74 h 75"/>
                    <a:gd name="T42" fmla="*/ 84 w 116"/>
                    <a:gd name="T43" fmla="*/ 67 h 75"/>
                    <a:gd name="T44" fmla="*/ 78 w 116"/>
                    <a:gd name="T45" fmla="*/ 63 h 75"/>
                    <a:gd name="T46" fmla="*/ 71 w 116"/>
                    <a:gd name="T47" fmla="*/ 62 h 75"/>
                    <a:gd name="T48" fmla="*/ 64 w 116"/>
                    <a:gd name="T49" fmla="*/ 63 h 75"/>
                    <a:gd name="T50" fmla="*/ 54 w 116"/>
                    <a:gd name="T51" fmla="*/ 68 h 75"/>
                    <a:gd name="T52" fmla="*/ 45 w 116"/>
                    <a:gd name="T53" fmla="*/ 70 h 75"/>
                    <a:gd name="T54" fmla="*/ 37 w 116"/>
                    <a:gd name="T55" fmla="*/ 70 h 75"/>
                    <a:gd name="T56" fmla="*/ 28 w 116"/>
                    <a:gd name="T57" fmla="*/ 69 h 75"/>
                    <a:gd name="T58" fmla="*/ 24 w 116"/>
                    <a:gd name="T59" fmla="*/ 65 h 75"/>
                    <a:gd name="T60" fmla="*/ 21 w 116"/>
                    <a:gd name="T61" fmla="*/ 62 h 75"/>
                    <a:gd name="T62" fmla="*/ 19 w 116"/>
                    <a:gd name="T63" fmla="*/ 55 h 75"/>
                    <a:gd name="T64" fmla="*/ 17 w 116"/>
                    <a:gd name="T65" fmla="*/ 51 h 75"/>
                    <a:gd name="T66" fmla="*/ 12 w 116"/>
                    <a:gd name="T67" fmla="*/ 47 h 75"/>
                    <a:gd name="T68" fmla="*/ 3 w 116"/>
                    <a:gd name="T69" fmla="*/ 43 h 75"/>
                    <a:gd name="T70" fmla="*/ 0 w 116"/>
                    <a:gd name="T71" fmla="*/ 38 h 75"/>
                    <a:gd name="T72" fmla="*/ 2 w 116"/>
                    <a:gd name="T73" fmla="*/ 3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75">
                      <a:moveTo>
                        <a:pt x="2" y="30"/>
                      </a:moveTo>
                      <a:lnTo>
                        <a:pt x="4" y="39"/>
                      </a:lnTo>
                      <a:lnTo>
                        <a:pt x="17" y="45"/>
                      </a:lnTo>
                      <a:lnTo>
                        <a:pt x="22" y="53"/>
                      </a:lnTo>
                      <a:lnTo>
                        <a:pt x="24" y="62"/>
                      </a:lnTo>
                      <a:lnTo>
                        <a:pt x="31" y="65"/>
                      </a:lnTo>
                      <a:lnTo>
                        <a:pt x="38" y="67"/>
                      </a:lnTo>
                      <a:lnTo>
                        <a:pt x="47" y="65"/>
                      </a:lnTo>
                      <a:lnTo>
                        <a:pt x="57" y="62"/>
                      </a:lnTo>
                      <a:lnTo>
                        <a:pt x="68" y="55"/>
                      </a:lnTo>
                      <a:lnTo>
                        <a:pt x="82" y="44"/>
                      </a:lnTo>
                      <a:lnTo>
                        <a:pt x="95" y="31"/>
                      </a:lnTo>
                      <a:lnTo>
                        <a:pt x="106" y="15"/>
                      </a:lnTo>
                      <a:lnTo>
                        <a:pt x="115" y="0"/>
                      </a:lnTo>
                      <a:lnTo>
                        <a:pt x="107" y="18"/>
                      </a:lnTo>
                      <a:lnTo>
                        <a:pt x="96" y="35"/>
                      </a:lnTo>
                      <a:lnTo>
                        <a:pt x="87" y="47"/>
                      </a:lnTo>
                      <a:lnTo>
                        <a:pt x="82" y="54"/>
                      </a:lnTo>
                      <a:lnTo>
                        <a:pt x="79" y="59"/>
                      </a:lnTo>
                      <a:lnTo>
                        <a:pt x="86" y="64"/>
                      </a:lnTo>
                      <a:lnTo>
                        <a:pt x="92" y="74"/>
                      </a:lnTo>
                      <a:lnTo>
                        <a:pt x="84" y="67"/>
                      </a:lnTo>
                      <a:lnTo>
                        <a:pt x="78" y="63"/>
                      </a:lnTo>
                      <a:lnTo>
                        <a:pt x="71" y="62"/>
                      </a:lnTo>
                      <a:lnTo>
                        <a:pt x="64" y="63"/>
                      </a:lnTo>
                      <a:lnTo>
                        <a:pt x="54" y="68"/>
                      </a:lnTo>
                      <a:lnTo>
                        <a:pt x="45" y="70"/>
                      </a:lnTo>
                      <a:lnTo>
                        <a:pt x="37" y="70"/>
                      </a:lnTo>
                      <a:lnTo>
                        <a:pt x="28" y="69"/>
                      </a:lnTo>
                      <a:lnTo>
                        <a:pt x="24" y="65"/>
                      </a:lnTo>
                      <a:lnTo>
                        <a:pt x="21" y="62"/>
                      </a:lnTo>
                      <a:lnTo>
                        <a:pt x="19" y="55"/>
                      </a:lnTo>
                      <a:lnTo>
                        <a:pt x="17" y="51"/>
                      </a:lnTo>
                      <a:lnTo>
                        <a:pt x="12" y="47"/>
                      </a:lnTo>
                      <a:lnTo>
                        <a:pt x="3" y="43"/>
                      </a:lnTo>
                      <a:lnTo>
                        <a:pt x="0" y="38"/>
                      </a:lnTo>
                      <a:lnTo>
                        <a:pt x="2" y="3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6" name="Freeform 246"/>
                <p:cNvSpPr>
                  <a:spLocks noChangeAspect="1"/>
                </p:cNvSpPr>
                <p:nvPr/>
              </p:nvSpPr>
              <p:spPr bwMode="auto">
                <a:xfrm>
                  <a:off x="4982" y="2044"/>
                  <a:ext cx="156" cy="190"/>
                </a:xfrm>
                <a:custGeom>
                  <a:avLst/>
                  <a:gdLst>
                    <a:gd name="T0" fmla="*/ 15 w 156"/>
                    <a:gd name="T1" fmla="*/ 77 h 190"/>
                    <a:gd name="T2" fmla="*/ 41 w 156"/>
                    <a:gd name="T3" fmla="*/ 86 h 190"/>
                    <a:gd name="T4" fmla="*/ 59 w 156"/>
                    <a:gd name="T5" fmla="*/ 49 h 190"/>
                    <a:gd name="T6" fmla="*/ 91 w 156"/>
                    <a:gd name="T7" fmla="*/ 10 h 190"/>
                    <a:gd name="T8" fmla="*/ 131 w 156"/>
                    <a:gd name="T9" fmla="*/ 11 h 190"/>
                    <a:gd name="T10" fmla="*/ 123 w 156"/>
                    <a:gd name="T11" fmla="*/ 15 h 190"/>
                    <a:gd name="T12" fmla="*/ 97 w 156"/>
                    <a:gd name="T13" fmla="*/ 13 h 190"/>
                    <a:gd name="T14" fmla="*/ 52 w 156"/>
                    <a:gd name="T15" fmla="*/ 76 h 190"/>
                    <a:gd name="T16" fmla="*/ 53 w 156"/>
                    <a:gd name="T17" fmla="*/ 87 h 190"/>
                    <a:gd name="T18" fmla="*/ 89 w 156"/>
                    <a:gd name="T19" fmla="*/ 125 h 190"/>
                    <a:gd name="T20" fmla="*/ 113 w 156"/>
                    <a:gd name="T21" fmla="*/ 94 h 190"/>
                    <a:gd name="T22" fmla="*/ 129 w 156"/>
                    <a:gd name="T23" fmla="*/ 58 h 190"/>
                    <a:gd name="T24" fmla="*/ 152 w 156"/>
                    <a:gd name="T25" fmla="*/ 39 h 190"/>
                    <a:gd name="T26" fmla="*/ 151 w 156"/>
                    <a:gd name="T27" fmla="*/ 44 h 190"/>
                    <a:gd name="T28" fmla="*/ 138 w 156"/>
                    <a:gd name="T29" fmla="*/ 57 h 190"/>
                    <a:gd name="T30" fmla="*/ 125 w 156"/>
                    <a:gd name="T31" fmla="*/ 71 h 190"/>
                    <a:gd name="T32" fmla="*/ 123 w 156"/>
                    <a:gd name="T33" fmla="*/ 83 h 190"/>
                    <a:gd name="T34" fmla="*/ 132 w 156"/>
                    <a:gd name="T35" fmla="*/ 81 h 190"/>
                    <a:gd name="T36" fmla="*/ 131 w 156"/>
                    <a:gd name="T37" fmla="*/ 86 h 190"/>
                    <a:gd name="T38" fmla="*/ 112 w 156"/>
                    <a:gd name="T39" fmla="*/ 111 h 190"/>
                    <a:gd name="T40" fmla="*/ 82 w 156"/>
                    <a:gd name="T41" fmla="*/ 178 h 190"/>
                    <a:gd name="T42" fmla="*/ 88 w 156"/>
                    <a:gd name="T43" fmla="*/ 127 h 190"/>
                    <a:gd name="T44" fmla="*/ 77 w 156"/>
                    <a:gd name="T45" fmla="*/ 115 h 190"/>
                    <a:gd name="T46" fmla="*/ 64 w 156"/>
                    <a:gd name="T47" fmla="*/ 99 h 190"/>
                    <a:gd name="T48" fmla="*/ 48 w 156"/>
                    <a:gd name="T49" fmla="*/ 92 h 190"/>
                    <a:gd name="T50" fmla="*/ 26 w 156"/>
                    <a:gd name="T51" fmla="*/ 104 h 190"/>
                    <a:gd name="T52" fmla="*/ 4 w 156"/>
                    <a:gd name="T53" fmla="*/ 125 h 190"/>
                    <a:gd name="T54" fmla="*/ 13 w 156"/>
                    <a:gd name="T55" fmla="*/ 152 h 190"/>
                    <a:gd name="T56" fmla="*/ 16 w 156"/>
                    <a:gd name="T57" fmla="*/ 189 h 190"/>
                    <a:gd name="T58" fmla="*/ 10 w 156"/>
                    <a:gd name="T59" fmla="*/ 152 h 190"/>
                    <a:gd name="T60" fmla="*/ 0 w 156"/>
                    <a:gd name="T61" fmla="*/ 130 h 190"/>
                    <a:gd name="T62" fmla="*/ 0 w 156"/>
                    <a:gd name="T63" fmla="*/ 117 h 190"/>
                    <a:gd name="T64" fmla="*/ 6 w 156"/>
                    <a:gd name="T65" fmla="*/ 110 h 190"/>
                    <a:gd name="T66" fmla="*/ 9 w 156"/>
                    <a:gd name="T67" fmla="*/ 86 h 190"/>
                    <a:gd name="T68" fmla="*/ 5 w 156"/>
                    <a:gd name="T69"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190">
                      <a:moveTo>
                        <a:pt x="8" y="64"/>
                      </a:moveTo>
                      <a:lnTo>
                        <a:pt x="15" y="77"/>
                      </a:lnTo>
                      <a:lnTo>
                        <a:pt x="26" y="98"/>
                      </a:lnTo>
                      <a:lnTo>
                        <a:pt x="41" y="86"/>
                      </a:lnTo>
                      <a:lnTo>
                        <a:pt x="50" y="72"/>
                      </a:lnTo>
                      <a:lnTo>
                        <a:pt x="59" y="49"/>
                      </a:lnTo>
                      <a:lnTo>
                        <a:pt x="78" y="25"/>
                      </a:lnTo>
                      <a:lnTo>
                        <a:pt x="91" y="10"/>
                      </a:lnTo>
                      <a:lnTo>
                        <a:pt x="114" y="0"/>
                      </a:lnTo>
                      <a:lnTo>
                        <a:pt x="131" y="11"/>
                      </a:lnTo>
                      <a:lnTo>
                        <a:pt x="152" y="21"/>
                      </a:lnTo>
                      <a:lnTo>
                        <a:pt x="123" y="15"/>
                      </a:lnTo>
                      <a:lnTo>
                        <a:pt x="114" y="7"/>
                      </a:lnTo>
                      <a:lnTo>
                        <a:pt x="97" y="13"/>
                      </a:lnTo>
                      <a:lnTo>
                        <a:pt x="62" y="51"/>
                      </a:lnTo>
                      <a:lnTo>
                        <a:pt x="52" y="76"/>
                      </a:lnTo>
                      <a:lnTo>
                        <a:pt x="43" y="88"/>
                      </a:lnTo>
                      <a:lnTo>
                        <a:pt x="53" y="87"/>
                      </a:lnTo>
                      <a:lnTo>
                        <a:pt x="72" y="99"/>
                      </a:lnTo>
                      <a:lnTo>
                        <a:pt x="89" y="125"/>
                      </a:lnTo>
                      <a:lnTo>
                        <a:pt x="99" y="127"/>
                      </a:lnTo>
                      <a:lnTo>
                        <a:pt x="113" y="94"/>
                      </a:lnTo>
                      <a:lnTo>
                        <a:pt x="118" y="74"/>
                      </a:lnTo>
                      <a:lnTo>
                        <a:pt x="129" y="58"/>
                      </a:lnTo>
                      <a:lnTo>
                        <a:pt x="144" y="48"/>
                      </a:lnTo>
                      <a:lnTo>
                        <a:pt x="152" y="39"/>
                      </a:lnTo>
                      <a:lnTo>
                        <a:pt x="155" y="31"/>
                      </a:lnTo>
                      <a:lnTo>
                        <a:pt x="151" y="44"/>
                      </a:lnTo>
                      <a:lnTo>
                        <a:pt x="145" y="51"/>
                      </a:lnTo>
                      <a:lnTo>
                        <a:pt x="138" y="57"/>
                      </a:lnTo>
                      <a:lnTo>
                        <a:pt x="130" y="63"/>
                      </a:lnTo>
                      <a:lnTo>
                        <a:pt x="125" y="71"/>
                      </a:lnTo>
                      <a:lnTo>
                        <a:pt x="123" y="77"/>
                      </a:lnTo>
                      <a:lnTo>
                        <a:pt x="123" y="83"/>
                      </a:lnTo>
                      <a:lnTo>
                        <a:pt x="124" y="88"/>
                      </a:lnTo>
                      <a:lnTo>
                        <a:pt x="132" y="81"/>
                      </a:lnTo>
                      <a:lnTo>
                        <a:pt x="149" y="72"/>
                      </a:lnTo>
                      <a:lnTo>
                        <a:pt x="131" y="86"/>
                      </a:lnTo>
                      <a:lnTo>
                        <a:pt x="121" y="97"/>
                      </a:lnTo>
                      <a:lnTo>
                        <a:pt x="112" y="111"/>
                      </a:lnTo>
                      <a:lnTo>
                        <a:pt x="104" y="128"/>
                      </a:lnTo>
                      <a:lnTo>
                        <a:pt x="82" y="178"/>
                      </a:lnTo>
                      <a:lnTo>
                        <a:pt x="91" y="130"/>
                      </a:lnTo>
                      <a:lnTo>
                        <a:pt x="88" y="127"/>
                      </a:lnTo>
                      <a:lnTo>
                        <a:pt x="83" y="122"/>
                      </a:lnTo>
                      <a:lnTo>
                        <a:pt x="77" y="115"/>
                      </a:lnTo>
                      <a:lnTo>
                        <a:pt x="70" y="106"/>
                      </a:lnTo>
                      <a:lnTo>
                        <a:pt x="64" y="99"/>
                      </a:lnTo>
                      <a:lnTo>
                        <a:pt x="56" y="94"/>
                      </a:lnTo>
                      <a:lnTo>
                        <a:pt x="48" y="92"/>
                      </a:lnTo>
                      <a:lnTo>
                        <a:pt x="39" y="92"/>
                      </a:lnTo>
                      <a:lnTo>
                        <a:pt x="26" y="104"/>
                      </a:lnTo>
                      <a:lnTo>
                        <a:pt x="5" y="118"/>
                      </a:lnTo>
                      <a:lnTo>
                        <a:pt x="4" y="125"/>
                      </a:lnTo>
                      <a:lnTo>
                        <a:pt x="5" y="135"/>
                      </a:lnTo>
                      <a:lnTo>
                        <a:pt x="13" y="152"/>
                      </a:lnTo>
                      <a:lnTo>
                        <a:pt x="16" y="167"/>
                      </a:lnTo>
                      <a:lnTo>
                        <a:pt x="16" y="189"/>
                      </a:lnTo>
                      <a:lnTo>
                        <a:pt x="14" y="167"/>
                      </a:lnTo>
                      <a:lnTo>
                        <a:pt x="10" y="152"/>
                      </a:lnTo>
                      <a:lnTo>
                        <a:pt x="3" y="140"/>
                      </a:lnTo>
                      <a:lnTo>
                        <a:pt x="0" y="130"/>
                      </a:lnTo>
                      <a:lnTo>
                        <a:pt x="0" y="122"/>
                      </a:lnTo>
                      <a:lnTo>
                        <a:pt x="0" y="117"/>
                      </a:lnTo>
                      <a:lnTo>
                        <a:pt x="5" y="114"/>
                      </a:lnTo>
                      <a:lnTo>
                        <a:pt x="6" y="110"/>
                      </a:lnTo>
                      <a:lnTo>
                        <a:pt x="5" y="96"/>
                      </a:lnTo>
                      <a:lnTo>
                        <a:pt x="9" y="86"/>
                      </a:lnTo>
                      <a:lnTo>
                        <a:pt x="14" y="82"/>
                      </a:lnTo>
                      <a:lnTo>
                        <a:pt x="5" y="63"/>
                      </a:lnTo>
                      <a:lnTo>
                        <a:pt x="8" y="6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7" name="Freeform 247"/>
                <p:cNvSpPr>
                  <a:spLocks noChangeAspect="1"/>
                </p:cNvSpPr>
                <p:nvPr/>
              </p:nvSpPr>
              <p:spPr bwMode="auto">
                <a:xfrm>
                  <a:off x="4882" y="2110"/>
                  <a:ext cx="111" cy="216"/>
                </a:xfrm>
                <a:custGeom>
                  <a:avLst/>
                  <a:gdLst>
                    <a:gd name="T0" fmla="*/ 110 w 111"/>
                    <a:gd name="T1" fmla="*/ 5 h 216"/>
                    <a:gd name="T2" fmla="*/ 100 w 111"/>
                    <a:gd name="T3" fmla="*/ 13 h 216"/>
                    <a:gd name="T4" fmla="*/ 85 w 111"/>
                    <a:gd name="T5" fmla="*/ 27 h 216"/>
                    <a:gd name="T6" fmla="*/ 75 w 111"/>
                    <a:gd name="T7" fmla="*/ 40 h 216"/>
                    <a:gd name="T8" fmla="*/ 64 w 111"/>
                    <a:gd name="T9" fmla="*/ 53 h 216"/>
                    <a:gd name="T10" fmla="*/ 57 w 111"/>
                    <a:gd name="T11" fmla="*/ 63 h 216"/>
                    <a:gd name="T12" fmla="*/ 54 w 111"/>
                    <a:gd name="T13" fmla="*/ 71 h 216"/>
                    <a:gd name="T14" fmla="*/ 55 w 111"/>
                    <a:gd name="T15" fmla="*/ 78 h 216"/>
                    <a:gd name="T16" fmla="*/ 57 w 111"/>
                    <a:gd name="T17" fmla="*/ 91 h 216"/>
                    <a:gd name="T18" fmla="*/ 60 w 111"/>
                    <a:gd name="T19" fmla="*/ 99 h 216"/>
                    <a:gd name="T20" fmla="*/ 63 w 111"/>
                    <a:gd name="T21" fmla="*/ 103 h 216"/>
                    <a:gd name="T22" fmla="*/ 53 w 111"/>
                    <a:gd name="T23" fmla="*/ 113 h 216"/>
                    <a:gd name="T24" fmla="*/ 43 w 111"/>
                    <a:gd name="T25" fmla="*/ 125 h 216"/>
                    <a:gd name="T26" fmla="*/ 37 w 111"/>
                    <a:gd name="T27" fmla="*/ 137 h 216"/>
                    <a:gd name="T28" fmla="*/ 32 w 111"/>
                    <a:gd name="T29" fmla="*/ 149 h 216"/>
                    <a:gd name="T30" fmla="*/ 30 w 111"/>
                    <a:gd name="T31" fmla="*/ 163 h 216"/>
                    <a:gd name="T32" fmla="*/ 28 w 111"/>
                    <a:gd name="T33" fmla="*/ 177 h 216"/>
                    <a:gd name="T34" fmla="*/ 27 w 111"/>
                    <a:gd name="T35" fmla="*/ 192 h 216"/>
                    <a:gd name="T36" fmla="*/ 27 w 111"/>
                    <a:gd name="T37" fmla="*/ 199 h 216"/>
                    <a:gd name="T38" fmla="*/ 22 w 111"/>
                    <a:gd name="T39" fmla="*/ 199 h 216"/>
                    <a:gd name="T40" fmla="*/ 3 w 111"/>
                    <a:gd name="T41" fmla="*/ 215 h 216"/>
                    <a:gd name="T42" fmla="*/ 0 w 111"/>
                    <a:gd name="T43" fmla="*/ 213 h 216"/>
                    <a:gd name="T44" fmla="*/ 20 w 111"/>
                    <a:gd name="T45" fmla="*/ 195 h 216"/>
                    <a:gd name="T46" fmla="*/ 23 w 111"/>
                    <a:gd name="T47" fmla="*/ 192 h 216"/>
                    <a:gd name="T48" fmla="*/ 23 w 111"/>
                    <a:gd name="T49" fmla="*/ 175 h 216"/>
                    <a:gd name="T50" fmla="*/ 26 w 111"/>
                    <a:gd name="T51" fmla="*/ 157 h 216"/>
                    <a:gd name="T52" fmla="*/ 32 w 111"/>
                    <a:gd name="T53" fmla="*/ 139 h 216"/>
                    <a:gd name="T54" fmla="*/ 38 w 111"/>
                    <a:gd name="T55" fmla="*/ 124 h 216"/>
                    <a:gd name="T56" fmla="*/ 47 w 111"/>
                    <a:gd name="T57" fmla="*/ 113 h 216"/>
                    <a:gd name="T58" fmla="*/ 57 w 111"/>
                    <a:gd name="T59" fmla="*/ 103 h 216"/>
                    <a:gd name="T60" fmla="*/ 53 w 111"/>
                    <a:gd name="T61" fmla="*/ 93 h 216"/>
                    <a:gd name="T62" fmla="*/ 50 w 111"/>
                    <a:gd name="T63" fmla="*/ 83 h 216"/>
                    <a:gd name="T64" fmla="*/ 50 w 111"/>
                    <a:gd name="T65" fmla="*/ 73 h 216"/>
                    <a:gd name="T66" fmla="*/ 52 w 111"/>
                    <a:gd name="T67" fmla="*/ 65 h 216"/>
                    <a:gd name="T68" fmla="*/ 64 w 111"/>
                    <a:gd name="T69" fmla="*/ 46 h 216"/>
                    <a:gd name="T70" fmla="*/ 81 w 111"/>
                    <a:gd name="T71" fmla="*/ 24 h 216"/>
                    <a:gd name="T72" fmla="*/ 109 w 111"/>
                    <a:gd name="T73" fmla="*/ 0 h 216"/>
                    <a:gd name="T74" fmla="*/ 110 w 111"/>
                    <a:gd name="T75" fmla="*/ 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216">
                      <a:moveTo>
                        <a:pt x="110" y="5"/>
                      </a:moveTo>
                      <a:lnTo>
                        <a:pt x="100" y="13"/>
                      </a:lnTo>
                      <a:lnTo>
                        <a:pt x="85" y="27"/>
                      </a:lnTo>
                      <a:lnTo>
                        <a:pt x="75" y="40"/>
                      </a:lnTo>
                      <a:lnTo>
                        <a:pt x="64" y="53"/>
                      </a:lnTo>
                      <a:lnTo>
                        <a:pt x="57" y="63"/>
                      </a:lnTo>
                      <a:lnTo>
                        <a:pt x="54" y="71"/>
                      </a:lnTo>
                      <a:lnTo>
                        <a:pt x="55" y="78"/>
                      </a:lnTo>
                      <a:lnTo>
                        <a:pt x="57" y="91"/>
                      </a:lnTo>
                      <a:lnTo>
                        <a:pt x="60" y="99"/>
                      </a:lnTo>
                      <a:lnTo>
                        <a:pt x="63" y="103"/>
                      </a:lnTo>
                      <a:lnTo>
                        <a:pt x="53" y="113"/>
                      </a:lnTo>
                      <a:lnTo>
                        <a:pt x="43" y="125"/>
                      </a:lnTo>
                      <a:lnTo>
                        <a:pt x="37" y="137"/>
                      </a:lnTo>
                      <a:lnTo>
                        <a:pt x="32" y="149"/>
                      </a:lnTo>
                      <a:lnTo>
                        <a:pt x="30" y="163"/>
                      </a:lnTo>
                      <a:lnTo>
                        <a:pt x="28" y="177"/>
                      </a:lnTo>
                      <a:lnTo>
                        <a:pt x="27" y="192"/>
                      </a:lnTo>
                      <a:lnTo>
                        <a:pt x="27" y="199"/>
                      </a:lnTo>
                      <a:lnTo>
                        <a:pt x="22" y="199"/>
                      </a:lnTo>
                      <a:lnTo>
                        <a:pt x="3" y="215"/>
                      </a:lnTo>
                      <a:lnTo>
                        <a:pt x="0" y="213"/>
                      </a:lnTo>
                      <a:lnTo>
                        <a:pt x="20" y="195"/>
                      </a:lnTo>
                      <a:lnTo>
                        <a:pt x="23" y="192"/>
                      </a:lnTo>
                      <a:lnTo>
                        <a:pt x="23" y="175"/>
                      </a:lnTo>
                      <a:lnTo>
                        <a:pt x="26" y="157"/>
                      </a:lnTo>
                      <a:lnTo>
                        <a:pt x="32" y="139"/>
                      </a:lnTo>
                      <a:lnTo>
                        <a:pt x="38" y="124"/>
                      </a:lnTo>
                      <a:lnTo>
                        <a:pt x="47" y="113"/>
                      </a:lnTo>
                      <a:lnTo>
                        <a:pt x="57" y="103"/>
                      </a:lnTo>
                      <a:lnTo>
                        <a:pt x="53" y="93"/>
                      </a:lnTo>
                      <a:lnTo>
                        <a:pt x="50" y="83"/>
                      </a:lnTo>
                      <a:lnTo>
                        <a:pt x="50" y="73"/>
                      </a:lnTo>
                      <a:lnTo>
                        <a:pt x="52" y="65"/>
                      </a:lnTo>
                      <a:lnTo>
                        <a:pt x="64" y="46"/>
                      </a:lnTo>
                      <a:lnTo>
                        <a:pt x="81" y="24"/>
                      </a:lnTo>
                      <a:lnTo>
                        <a:pt x="109" y="0"/>
                      </a:lnTo>
                      <a:lnTo>
                        <a:pt x="110" y="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8" name="Freeform 248"/>
                <p:cNvSpPr>
                  <a:spLocks noChangeAspect="1"/>
                </p:cNvSpPr>
                <p:nvPr/>
              </p:nvSpPr>
              <p:spPr bwMode="auto">
                <a:xfrm>
                  <a:off x="4921" y="2172"/>
                  <a:ext cx="46" cy="183"/>
                </a:xfrm>
                <a:custGeom>
                  <a:avLst/>
                  <a:gdLst>
                    <a:gd name="T0" fmla="*/ 14 w 46"/>
                    <a:gd name="T1" fmla="*/ 7 h 183"/>
                    <a:gd name="T2" fmla="*/ 27 w 46"/>
                    <a:gd name="T3" fmla="*/ 0 h 183"/>
                    <a:gd name="T4" fmla="*/ 25 w 46"/>
                    <a:gd name="T5" fmla="*/ 10 h 183"/>
                    <a:gd name="T6" fmla="*/ 27 w 46"/>
                    <a:gd name="T7" fmla="*/ 22 h 183"/>
                    <a:gd name="T8" fmla="*/ 33 w 46"/>
                    <a:gd name="T9" fmla="*/ 30 h 183"/>
                    <a:gd name="T10" fmla="*/ 43 w 46"/>
                    <a:gd name="T11" fmla="*/ 38 h 183"/>
                    <a:gd name="T12" fmla="*/ 45 w 46"/>
                    <a:gd name="T13" fmla="*/ 61 h 183"/>
                    <a:gd name="T14" fmla="*/ 42 w 46"/>
                    <a:gd name="T15" fmla="*/ 96 h 183"/>
                    <a:gd name="T16" fmla="*/ 36 w 46"/>
                    <a:gd name="T17" fmla="*/ 124 h 183"/>
                    <a:gd name="T18" fmla="*/ 27 w 46"/>
                    <a:gd name="T19" fmla="*/ 143 h 183"/>
                    <a:gd name="T20" fmla="*/ 17 w 46"/>
                    <a:gd name="T21" fmla="*/ 160 h 183"/>
                    <a:gd name="T22" fmla="*/ 9 w 46"/>
                    <a:gd name="T23" fmla="*/ 174 h 183"/>
                    <a:gd name="T24" fmla="*/ 6 w 46"/>
                    <a:gd name="T25" fmla="*/ 182 h 183"/>
                    <a:gd name="T26" fmla="*/ 0 w 46"/>
                    <a:gd name="T27" fmla="*/ 181 h 183"/>
                    <a:gd name="T28" fmla="*/ 6 w 46"/>
                    <a:gd name="T29" fmla="*/ 170 h 183"/>
                    <a:gd name="T30" fmla="*/ 14 w 46"/>
                    <a:gd name="T31" fmla="*/ 156 h 183"/>
                    <a:gd name="T32" fmla="*/ 23 w 46"/>
                    <a:gd name="T33" fmla="*/ 141 h 183"/>
                    <a:gd name="T34" fmla="*/ 29 w 46"/>
                    <a:gd name="T35" fmla="*/ 126 h 183"/>
                    <a:gd name="T36" fmla="*/ 35 w 46"/>
                    <a:gd name="T37" fmla="*/ 106 h 183"/>
                    <a:gd name="T38" fmla="*/ 37 w 46"/>
                    <a:gd name="T39" fmla="*/ 86 h 183"/>
                    <a:gd name="T40" fmla="*/ 39 w 46"/>
                    <a:gd name="T41" fmla="*/ 65 h 183"/>
                    <a:gd name="T42" fmla="*/ 39 w 46"/>
                    <a:gd name="T43" fmla="*/ 49 h 183"/>
                    <a:gd name="T44" fmla="*/ 37 w 46"/>
                    <a:gd name="T45" fmla="*/ 39 h 183"/>
                    <a:gd name="T46" fmla="*/ 29 w 46"/>
                    <a:gd name="T47" fmla="*/ 31 h 183"/>
                    <a:gd name="T48" fmla="*/ 24 w 46"/>
                    <a:gd name="T49" fmla="*/ 22 h 183"/>
                    <a:gd name="T50" fmla="*/ 22 w 46"/>
                    <a:gd name="T51" fmla="*/ 13 h 183"/>
                    <a:gd name="T52" fmla="*/ 22 w 46"/>
                    <a:gd name="T53" fmla="*/ 6 h 183"/>
                    <a:gd name="T54" fmla="*/ 14 w 46"/>
                    <a:gd name="T55" fmla="*/ 10 h 183"/>
                    <a:gd name="T56" fmla="*/ 14 w 46"/>
                    <a:gd name="T57" fmla="*/ 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183">
                      <a:moveTo>
                        <a:pt x="14" y="7"/>
                      </a:moveTo>
                      <a:lnTo>
                        <a:pt x="27" y="0"/>
                      </a:lnTo>
                      <a:lnTo>
                        <a:pt x="25" y="10"/>
                      </a:lnTo>
                      <a:lnTo>
                        <a:pt x="27" y="22"/>
                      </a:lnTo>
                      <a:lnTo>
                        <a:pt x="33" y="30"/>
                      </a:lnTo>
                      <a:lnTo>
                        <a:pt x="43" y="38"/>
                      </a:lnTo>
                      <a:lnTo>
                        <a:pt x="45" y="61"/>
                      </a:lnTo>
                      <a:lnTo>
                        <a:pt x="42" y="96"/>
                      </a:lnTo>
                      <a:lnTo>
                        <a:pt x="36" y="124"/>
                      </a:lnTo>
                      <a:lnTo>
                        <a:pt x="27" y="143"/>
                      </a:lnTo>
                      <a:lnTo>
                        <a:pt x="17" y="160"/>
                      </a:lnTo>
                      <a:lnTo>
                        <a:pt x="9" y="174"/>
                      </a:lnTo>
                      <a:lnTo>
                        <a:pt x="6" y="182"/>
                      </a:lnTo>
                      <a:lnTo>
                        <a:pt x="0" y="181"/>
                      </a:lnTo>
                      <a:lnTo>
                        <a:pt x="6" y="170"/>
                      </a:lnTo>
                      <a:lnTo>
                        <a:pt x="14" y="156"/>
                      </a:lnTo>
                      <a:lnTo>
                        <a:pt x="23" y="141"/>
                      </a:lnTo>
                      <a:lnTo>
                        <a:pt x="29" y="126"/>
                      </a:lnTo>
                      <a:lnTo>
                        <a:pt x="35" y="106"/>
                      </a:lnTo>
                      <a:lnTo>
                        <a:pt x="37" y="86"/>
                      </a:lnTo>
                      <a:lnTo>
                        <a:pt x="39" y="65"/>
                      </a:lnTo>
                      <a:lnTo>
                        <a:pt x="39" y="49"/>
                      </a:lnTo>
                      <a:lnTo>
                        <a:pt x="37" y="39"/>
                      </a:lnTo>
                      <a:lnTo>
                        <a:pt x="29" y="31"/>
                      </a:lnTo>
                      <a:lnTo>
                        <a:pt x="24" y="22"/>
                      </a:lnTo>
                      <a:lnTo>
                        <a:pt x="22" y="13"/>
                      </a:lnTo>
                      <a:lnTo>
                        <a:pt x="22" y="6"/>
                      </a:lnTo>
                      <a:lnTo>
                        <a:pt x="14" y="10"/>
                      </a:lnTo>
                      <a:lnTo>
                        <a:pt x="14" y="7"/>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59" name="Freeform 249"/>
                <p:cNvSpPr>
                  <a:spLocks noChangeAspect="1"/>
                </p:cNvSpPr>
                <p:nvPr/>
              </p:nvSpPr>
              <p:spPr bwMode="auto">
                <a:xfrm>
                  <a:off x="4963" y="2161"/>
                  <a:ext cx="20" cy="82"/>
                </a:xfrm>
                <a:custGeom>
                  <a:avLst/>
                  <a:gdLst>
                    <a:gd name="T0" fmla="*/ 0 w 20"/>
                    <a:gd name="T1" fmla="*/ 62 h 82"/>
                    <a:gd name="T2" fmla="*/ 7 w 20"/>
                    <a:gd name="T3" fmla="*/ 48 h 82"/>
                    <a:gd name="T4" fmla="*/ 12 w 20"/>
                    <a:gd name="T5" fmla="*/ 33 h 82"/>
                    <a:gd name="T6" fmla="*/ 16 w 20"/>
                    <a:gd name="T7" fmla="*/ 20 h 82"/>
                    <a:gd name="T8" fmla="*/ 19 w 20"/>
                    <a:gd name="T9" fmla="*/ 0 h 82"/>
                    <a:gd name="T10" fmla="*/ 17 w 20"/>
                    <a:gd name="T11" fmla="*/ 26 h 82"/>
                    <a:gd name="T12" fmla="*/ 11 w 20"/>
                    <a:gd name="T13" fmla="*/ 50 h 82"/>
                    <a:gd name="T14" fmla="*/ 7 w 20"/>
                    <a:gd name="T15" fmla="*/ 67 h 82"/>
                    <a:gd name="T16" fmla="*/ 0 w 20"/>
                    <a:gd name="T17" fmla="*/ 81 h 82"/>
                    <a:gd name="T18" fmla="*/ 0 w 20"/>
                    <a:gd name="T19"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2">
                      <a:moveTo>
                        <a:pt x="0" y="62"/>
                      </a:moveTo>
                      <a:lnTo>
                        <a:pt x="7" y="48"/>
                      </a:lnTo>
                      <a:lnTo>
                        <a:pt x="12" y="33"/>
                      </a:lnTo>
                      <a:lnTo>
                        <a:pt x="16" y="20"/>
                      </a:lnTo>
                      <a:lnTo>
                        <a:pt x="19" y="0"/>
                      </a:lnTo>
                      <a:lnTo>
                        <a:pt x="17" y="26"/>
                      </a:lnTo>
                      <a:lnTo>
                        <a:pt x="11" y="50"/>
                      </a:lnTo>
                      <a:lnTo>
                        <a:pt x="7" y="67"/>
                      </a:lnTo>
                      <a:lnTo>
                        <a:pt x="0" y="81"/>
                      </a:lnTo>
                      <a:lnTo>
                        <a:pt x="0" y="62"/>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0" name="Freeform 250"/>
                <p:cNvSpPr>
                  <a:spLocks noChangeAspect="1"/>
                </p:cNvSpPr>
                <p:nvPr/>
              </p:nvSpPr>
              <p:spPr bwMode="auto">
                <a:xfrm>
                  <a:off x="4972" y="2241"/>
                  <a:ext cx="17" cy="17"/>
                </a:xfrm>
                <a:custGeom>
                  <a:avLst/>
                  <a:gdLst>
                    <a:gd name="T0" fmla="*/ 0 w 17"/>
                    <a:gd name="T1" fmla="*/ 4 h 17"/>
                    <a:gd name="T2" fmla="*/ 3 w 17"/>
                    <a:gd name="T3" fmla="*/ 2 h 17"/>
                    <a:gd name="T4" fmla="*/ 11 w 17"/>
                    <a:gd name="T5" fmla="*/ 2 h 17"/>
                    <a:gd name="T6" fmla="*/ 12 w 17"/>
                    <a:gd name="T7" fmla="*/ 5 h 17"/>
                    <a:gd name="T8" fmla="*/ 12 w 17"/>
                    <a:gd name="T9" fmla="*/ 10 h 17"/>
                    <a:gd name="T10" fmla="*/ 10 w 17"/>
                    <a:gd name="T11" fmla="*/ 13 h 17"/>
                    <a:gd name="T12" fmla="*/ 5 w 17"/>
                    <a:gd name="T13" fmla="*/ 13 h 17"/>
                    <a:gd name="T14" fmla="*/ 1 w 17"/>
                    <a:gd name="T15" fmla="*/ 10 h 17"/>
                    <a:gd name="T16" fmla="*/ 2 w 17"/>
                    <a:gd name="T17" fmla="*/ 14 h 17"/>
                    <a:gd name="T18" fmla="*/ 9 w 17"/>
                    <a:gd name="T19" fmla="*/ 16 h 17"/>
                    <a:gd name="T20" fmla="*/ 13 w 17"/>
                    <a:gd name="T21" fmla="*/ 13 h 17"/>
                    <a:gd name="T22" fmla="*/ 16 w 17"/>
                    <a:gd name="T23" fmla="*/ 8 h 17"/>
                    <a:gd name="T24" fmla="*/ 14 w 17"/>
                    <a:gd name="T25" fmla="*/ 3 h 17"/>
                    <a:gd name="T26" fmla="*/ 11 w 17"/>
                    <a:gd name="T27" fmla="*/ 0 h 17"/>
                    <a:gd name="T28" fmla="*/ 3 w 17"/>
                    <a:gd name="T29" fmla="*/ 0 h 17"/>
                    <a:gd name="T30" fmla="*/ 0 w 17"/>
                    <a:gd name="T3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0" y="4"/>
                      </a:moveTo>
                      <a:lnTo>
                        <a:pt x="3" y="2"/>
                      </a:lnTo>
                      <a:lnTo>
                        <a:pt x="11" y="2"/>
                      </a:lnTo>
                      <a:lnTo>
                        <a:pt x="12" y="5"/>
                      </a:lnTo>
                      <a:lnTo>
                        <a:pt x="12" y="10"/>
                      </a:lnTo>
                      <a:lnTo>
                        <a:pt x="10" y="13"/>
                      </a:lnTo>
                      <a:lnTo>
                        <a:pt x="5" y="13"/>
                      </a:lnTo>
                      <a:lnTo>
                        <a:pt x="1" y="10"/>
                      </a:lnTo>
                      <a:lnTo>
                        <a:pt x="2" y="14"/>
                      </a:lnTo>
                      <a:lnTo>
                        <a:pt x="9" y="16"/>
                      </a:lnTo>
                      <a:lnTo>
                        <a:pt x="13" y="13"/>
                      </a:lnTo>
                      <a:lnTo>
                        <a:pt x="16" y="8"/>
                      </a:lnTo>
                      <a:lnTo>
                        <a:pt x="14" y="3"/>
                      </a:lnTo>
                      <a:lnTo>
                        <a:pt x="11" y="0"/>
                      </a:lnTo>
                      <a:lnTo>
                        <a:pt x="3" y="0"/>
                      </a:lnTo>
                      <a:lnTo>
                        <a:pt x="0" y="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1" name="Freeform 251"/>
                <p:cNvSpPr>
                  <a:spLocks noChangeAspect="1"/>
                </p:cNvSpPr>
                <p:nvPr/>
              </p:nvSpPr>
              <p:spPr bwMode="auto">
                <a:xfrm>
                  <a:off x="4978" y="2144"/>
                  <a:ext cx="198" cy="232"/>
                </a:xfrm>
                <a:custGeom>
                  <a:avLst/>
                  <a:gdLst>
                    <a:gd name="T0" fmla="*/ 144 w 198"/>
                    <a:gd name="T1" fmla="*/ 0 h 232"/>
                    <a:gd name="T2" fmla="*/ 131 w 198"/>
                    <a:gd name="T3" fmla="*/ 12 h 232"/>
                    <a:gd name="T4" fmla="*/ 125 w 198"/>
                    <a:gd name="T5" fmla="*/ 22 h 232"/>
                    <a:gd name="T6" fmla="*/ 118 w 198"/>
                    <a:gd name="T7" fmla="*/ 37 h 232"/>
                    <a:gd name="T8" fmla="*/ 97 w 198"/>
                    <a:gd name="T9" fmla="*/ 93 h 232"/>
                    <a:gd name="T10" fmla="*/ 173 w 198"/>
                    <a:gd name="T11" fmla="*/ 38 h 232"/>
                    <a:gd name="T12" fmla="*/ 80 w 198"/>
                    <a:gd name="T13" fmla="*/ 112 h 232"/>
                    <a:gd name="T14" fmla="*/ 76 w 198"/>
                    <a:gd name="T15" fmla="*/ 123 h 232"/>
                    <a:gd name="T16" fmla="*/ 74 w 198"/>
                    <a:gd name="T17" fmla="*/ 137 h 232"/>
                    <a:gd name="T18" fmla="*/ 85 w 198"/>
                    <a:gd name="T19" fmla="*/ 124 h 232"/>
                    <a:gd name="T20" fmla="*/ 76 w 198"/>
                    <a:gd name="T21" fmla="*/ 143 h 232"/>
                    <a:gd name="T22" fmla="*/ 64 w 198"/>
                    <a:gd name="T23" fmla="*/ 157 h 232"/>
                    <a:gd name="T24" fmla="*/ 52 w 198"/>
                    <a:gd name="T25" fmla="*/ 167 h 232"/>
                    <a:gd name="T26" fmla="*/ 45 w 198"/>
                    <a:gd name="T27" fmla="*/ 170 h 232"/>
                    <a:gd name="T28" fmla="*/ 42 w 198"/>
                    <a:gd name="T29" fmla="*/ 176 h 232"/>
                    <a:gd name="T30" fmla="*/ 42 w 198"/>
                    <a:gd name="T31" fmla="*/ 186 h 232"/>
                    <a:gd name="T32" fmla="*/ 70 w 198"/>
                    <a:gd name="T33" fmla="*/ 181 h 232"/>
                    <a:gd name="T34" fmla="*/ 98 w 198"/>
                    <a:gd name="T35" fmla="*/ 172 h 232"/>
                    <a:gd name="T36" fmla="*/ 124 w 198"/>
                    <a:gd name="T37" fmla="*/ 161 h 232"/>
                    <a:gd name="T38" fmla="*/ 150 w 198"/>
                    <a:gd name="T39" fmla="*/ 147 h 232"/>
                    <a:gd name="T40" fmla="*/ 174 w 198"/>
                    <a:gd name="T41" fmla="*/ 133 h 232"/>
                    <a:gd name="T42" fmla="*/ 197 w 198"/>
                    <a:gd name="T43" fmla="*/ 114 h 232"/>
                    <a:gd name="T44" fmla="*/ 169 w 198"/>
                    <a:gd name="T45" fmla="*/ 139 h 232"/>
                    <a:gd name="T46" fmla="*/ 132 w 198"/>
                    <a:gd name="T47" fmla="*/ 165 h 232"/>
                    <a:gd name="T48" fmla="*/ 101 w 198"/>
                    <a:gd name="T49" fmla="*/ 182 h 232"/>
                    <a:gd name="T50" fmla="*/ 68 w 198"/>
                    <a:gd name="T51" fmla="*/ 191 h 232"/>
                    <a:gd name="T52" fmla="*/ 40 w 198"/>
                    <a:gd name="T53" fmla="*/ 195 h 232"/>
                    <a:gd name="T54" fmla="*/ 25 w 198"/>
                    <a:gd name="T55" fmla="*/ 202 h 232"/>
                    <a:gd name="T56" fmla="*/ 16 w 198"/>
                    <a:gd name="T57" fmla="*/ 209 h 232"/>
                    <a:gd name="T58" fmla="*/ 9 w 198"/>
                    <a:gd name="T59" fmla="*/ 219 h 232"/>
                    <a:gd name="T60" fmla="*/ 0 w 198"/>
                    <a:gd name="T61" fmla="*/ 231 h 232"/>
                    <a:gd name="T62" fmla="*/ 11 w 198"/>
                    <a:gd name="T63" fmla="*/ 212 h 232"/>
                    <a:gd name="T64" fmla="*/ 30 w 198"/>
                    <a:gd name="T65" fmla="*/ 190 h 232"/>
                    <a:gd name="T66" fmla="*/ 17 w 198"/>
                    <a:gd name="T67" fmla="*/ 180 h 232"/>
                    <a:gd name="T68" fmla="*/ 19 w 198"/>
                    <a:gd name="T69" fmla="*/ 165 h 232"/>
                    <a:gd name="T70" fmla="*/ 21 w 198"/>
                    <a:gd name="T71" fmla="*/ 148 h 232"/>
                    <a:gd name="T72" fmla="*/ 19 w 198"/>
                    <a:gd name="T73" fmla="*/ 136 h 232"/>
                    <a:gd name="T74" fmla="*/ 14 w 198"/>
                    <a:gd name="T75" fmla="*/ 122 h 232"/>
                    <a:gd name="T76" fmla="*/ 25 w 198"/>
                    <a:gd name="T77" fmla="*/ 136 h 232"/>
                    <a:gd name="T78" fmla="*/ 28 w 198"/>
                    <a:gd name="T79" fmla="*/ 147 h 232"/>
                    <a:gd name="T80" fmla="*/ 26 w 198"/>
                    <a:gd name="T81" fmla="*/ 160 h 232"/>
                    <a:gd name="T82" fmla="*/ 25 w 198"/>
                    <a:gd name="T83" fmla="*/ 170 h 232"/>
                    <a:gd name="T84" fmla="*/ 28 w 198"/>
                    <a:gd name="T85" fmla="*/ 176 h 232"/>
                    <a:gd name="T86" fmla="*/ 32 w 198"/>
                    <a:gd name="T87" fmla="*/ 180 h 232"/>
                    <a:gd name="T88" fmla="*/ 36 w 198"/>
                    <a:gd name="T89" fmla="*/ 180 h 232"/>
                    <a:gd name="T90" fmla="*/ 39 w 198"/>
                    <a:gd name="T91" fmla="*/ 172 h 232"/>
                    <a:gd name="T92" fmla="*/ 44 w 198"/>
                    <a:gd name="T93" fmla="*/ 165 h 232"/>
                    <a:gd name="T94" fmla="*/ 63 w 198"/>
                    <a:gd name="T95" fmla="*/ 153 h 232"/>
                    <a:gd name="T96" fmla="*/ 69 w 198"/>
                    <a:gd name="T97" fmla="*/ 146 h 232"/>
                    <a:gd name="T98" fmla="*/ 67 w 198"/>
                    <a:gd name="T99" fmla="*/ 127 h 232"/>
                    <a:gd name="T100" fmla="*/ 75 w 198"/>
                    <a:gd name="T101" fmla="*/ 109 h 232"/>
                    <a:gd name="T102" fmla="*/ 89 w 198"/>
                    <a:gd name="T103" fmla="*/ 96 h 232"/>
                    <a:gd name="T104" fmla="*/ 115 w 198"/>
                    <a:gd name="T105" fmla="*/ 30 h 232"/>
                    <a:gd name="T106" fmla="*/ 129 w 198"/>
                    <a:gd name="T107" fmla="*/ 11 h 232"/>
                    <a:gd name="T108" fmla="*/ 144 w 198"/>
                    <a:gd name="T10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232">
                      <a:moveTo>
                        <a:pt x="144" y="0"/>
                      </a:moveTo>
                      <a:lnTo>
                        <a:pt x="131" y="12"/>
                      </a:lnTo>
                      <a:lnTo>
                        <a:pt x="125" y="22"/>
                      </a:lnTo>
                      <a:lnTo>
                        <a:pt x="118" y="37"/>
                      </a:lnTo>
                      <a:lnTo>
                        <a:pt x="97" y="93"/>
                      </a:lnTo>
                      <a:lnTo>
                        <a:pt x="173" y="38"/>
                      </a:lnTo>
                      <a:lnTo>
                        <a:pt x="80" y="112"/>
                      </a:lnTo>
                      <a:lnTo>
                        <a:pt x="76" y="123"/>
                      </a:lnTo>
                      <a:lnTo>
                        <a:pt x="74" y="137"/>
                      </a:lnTo>
                      <a:lnTo>
                        <a:pt x="85" y="124"/>
                      </a:lnTo>
                      <a:lnTo>
                        <a:pt x="76" y="143"/>
                      </a:lnTo>
                      <a:lnTo>
                        <a:pt x="64" y="157"/>
                      </a:lnTo>
                      <a:lnTo>
                        <a:pt x="52" y="167"/>
                      </a:lnTo>
                      <a:lnTo>
                        <a:pt x="45" y="170"/>
                      </a:lnTo>
                      <a:lnTo>
                        <a:pt x="42" y="176"/>
                      </a:lnTo>
                      <a:lnTo>
                        <a:pt x="42" y="186"/>
                      </a:lnTo>
                      <a:lnTo>
                        <a:pt x="70" y="181"/>
                      </a:lnTo>
                      <a:lnTo>
                        <a:pt x="98" y="172"/>
                      </a:lnTo>
                      <a:lnTo>
                        <a:pt x="124" y="161"/>
                      </a:lnTo>
                      <a:lnTo>
                        <a:pt x="150" y="147"/>
                      </a:lnTo>
                      <a:lnTo>
                        <a:pt x="174" y="133"/>
                      </a:lnTo>
                      <a:lnTo>
                        <a:pt x="197" y="114"/>
                      </a:lnTo>
                      <a:lnTo>
                        <a:pt x="169" y="139"/>
                      </a:lnTo>
                      <a:lnTo>
                        <a:pt x="132" y="165"/>
                      </a:lnTo>
                      <a:lnTo>
                        <a:pt x="101" y="182"/>
                      </a:lnTo>
                      <a:lnTo>
                        <a:pt x="68" y="191"/>
                      </a:lnTo>
                      <a:lnTo>
                        <a:pt x="40" y="195"/>
                      </a:lnTo>
                      <a:lnTo>
                        <a:pt x="25" y="202"/>
                      </a:lnTo>
                      <a:lnTo>
                        <a:pt x="16" y="209"/>
                      </a:lnTo>
                      <a:lnTo>
                        <a:pt x="9" y="219"/>
                      </a:lnTo>
                      <a:lnTo>
                        <a:pt x="0" y="231"/>
                      </a:lnTo>
                      <a:lnTo>
                        <a:pt x="11" y="212"/>
                      </a:lnTo>
                      <a:lnTo>
                        <a:pt x="30" y="190"/>
                      </a:lnTo>
                      <a:lnTo>
                        <a:pt x="17" y="180"/>
                      </a:lnTo>
                      <a:lnTo>
                        <a:pt x="19" y="165"/>
                      </a:lnTo>
                      <a:lnTo>
                        <a:pt x="21" y="148"/>
                      </a:lnTo>
                      <a:lnTo>
                        <a:pt x="19" y="136"/>
                      </a:lnTo>
                      <a:lnTo>
                        <a:pt x="14" y="122"/>
                      </a:lnTo>
                      <a:lnTo>
                        <a:pt x="25" y="136"/>
                      </a:lnTo>
                      <a:lnTo>
                        <a:pt x="28" y="147"/>
                      </a:lnTo>
                      <a:lnTo>
                        <a:pt x="26" y="160"/>
                      </a:lnTo>
                      <a:lnTo>
                        <a:pt x="25" y="170"/>
                      </a:lnTo>
                      <a:lnTo>
                        <a:pt x="28" y="176"/>
                      </a:lnTo>
                      <a:lnTo>
                        <a:pt x="32" y="180"/>
                      </a:lnTo>
                      <a:lnTo>
                        <a:pt x="36" y="180"/>
                      </a:lnTo>
                      <a:lnTo>
                        <a:pt x="39" y="172"/>
                      </a:lnTo>
                      <a:lnTo>
                        <a:pt x="44" y="165"/>
                      </a:lnTo>
                      <a:lnTo>
                        <a:pt x="63" y="153"/>
                      </a:lnTo>
                      <a:lnTo>
                        <a:pt x="69" y="146"/>
                      </a:lnTo>
                      <a:lnTo>
                        <a:pt x="67" y="127"/>
                      </a:lnTo>
                      <a:lnTo>
                        <a:pt x="75" y="109"/>
                      </a:lnTo>
                      <a:lnTo>
                        <a:pt x="89" y="96"/>
                      </a:lnTo>
                      <a:lnTo>
                        <a:pt x="115" y="30"/>
                      </a:lnTo>
                      <a:lnTo>
                        <a:pt x="129" y="11"/>
                      </a:lnTo>
                      <a:lnTo>
                        <a:pt x="144"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2" name="Freeform 252"/>
                <p:cNvSpPr>
                  <a:spLocks noChangeAspect="1"/>
                </p:cNvSpPr>
                <p:nvPr/>
              </p:nvSpPr>
              <p:spPr bwMode="auto">
                <a:xfrm>
                  <a:off x="5135" y="2083"/>
                  <a:ext cx="126" cy="404"/>
                </a:xfrm>
                <a:custGeom>
                  <a:avLst/>
                  <a:gdLst>
                    <a:gd name="T0" fmla="*/ 98 w 126"/>
                    <a:gd name="T1" fmla="*/ 402 h 404"/>
                    <a:gd name="T2" fmla="*/ 108 w 126"/>
                    <a:gd name="T3" fmla="*/ 375 h 404"/>
                    <a:gd name="T4" fmla="*/ 119 w 126"/>
                    <a:gd name="T5" fmla="*/ 325 h 404"/>
                    <a:gd name="T6" fmla="*/ 123 w 126"/>
                    <a:gd name="T7" fmla="*/ 263 h 404"/>
                    <a:gd name="T8" fmla="*/ 125 w 126"/>
                    <a:gd name="T9" fmla="*/ 203 h 404"/>
                    <a:gd name="T10" fmla="*/ 121 w 126"/>
                    <a:gd name="T11" fmla="*/ 154 h 404"/>
                    <a:gd name="T12" fmla="*/ 112 w 126"/>
                    <a:gd name="T13" fmla="*/ 111 h 404"/>
                    <a:gd name="T14" fmla="*/ 98 w 126"/>
                    <a:gd name="T15" fmla="*/ 75 h 404"/>
                    <a:gd name="T16" fmla="*/ 79 w 126"/>
                    <a:gd name="T17" fmla="*/ 48 h 404"/>
                    <a:gd name="T18" fmla="*/ 55 w 126"/>
                    <a:gd name="T19" fmla="*/ 30 h 404"/>
                    <a:gd name="T20" fmla="*/ 0 w 126"/>
                    <a:gd name="T21" fmla="*/ 0 h 404"/>
                    <a:gd name="T22" fmla="*/ 50 w 126"/>
                    <a:gd name="T23" fmla="*/ 33 h 404"/>
                    <a:gd name="T24" fmla="*/ 76 w 126"/>
                    <a:gd name="T25" fmla="*/ 54 h 404"/>
                    <a:gd name="T26" fmla="*/ 93 w 126"/>
                    <a:gd name="T27" fmla="*/ 81 h 404"/>
                    <a:gd name="T28" fmla="*/ 113 w 126"/>
                    <a:gd name="T29" fmla="*/ 136 h 404"/>
                    <a:gd name="T30" fmla="*/ 117 w 126"/>
                    <a:gd name="T31" fmla="*/ 192 h 404"/>
                    <a:gd name="T32" fmla="*/ 116 w 126"/>
                    <a:gd name="T33" fmla="*/ 260 h 404"/>
                    <a:gd name="T34" fmla="*/ 112 w 126"/>
                    <a:gd name="T35" fmla="*/ 324 h 404"/>
                    <a:gd name="T36" fmla="*/ 102 w 126"/>
                    <a:gd name="T37" fmla="*/ 372 h 404"/>
                    <a:gd name="T38" fmla="*/ 89 w 126"/>
                    <a:gd name="T39" fmla="*/ 403 h 404"/>
                    <a:gd name="T40" fmla="*/ 98 w 126"/>
                    <a:gd name="T41" fmla="*/ 40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404">
                      <a:moveTo>
                        <a:pt x="98" y="402"/>
                      </a:moveTo>
                      <a:lnTo>
                        <a:pt x="108" y="375"/>
                      </a:lnTo>
                      <a:lnTo>
                        <a:pt x="119" y="325"/>
                      </a:lnTo>
                      <a:lnTo>
                        <a:pt x="123" y="263"/>
                      </a:lnTo>
                      <a:lnTo>
                        <a:pt x="125" y="203"/>
                      </a:lnTo>
                      <a:lnTo>
                        <a:pt x="121" y="154"/>
                      </a:lnTo>
                      <a:lnTo>
                        <a:pt x="112" y="111"/>
                      </a:lnTo>
                      <a:lnTo>
                        <a:pt x="98" y="75"/>
                      </a:lnTo>
                      <a:lnTo>
                        <a:pt x="79" y="48"/>
                      </a:lnTo>
                      <a:lnTo>
                        <a:pt x="55" y="30"/>
                      </a:lnTo>
                      <a:lnTo>
                        <a:pt x="0" y="0"/>
                      </a:lnTo>
                      <a:lnTo>
                        <a:pt x="50" y="33"/>
                      </a:lnTo>
                      <a:lnTo>
                        <a:pt x="76" y="54"/>
                      </a:lnTo>
                      <a:lnTo>
                        <a:pt x="93" y="81"/>
                      </a:lnTo>
                      <a:lnTo>
                        <a:pt x="113" y="136"/>
                      </a:lnTo>
                      <a:lnTo>
                        <a:pt x="117" y="192"/>
                      </a:lnTo>
                      <a:lnTo>
                        <a:pt x="116" y="260"/>
                      </a:lnTo>
                      <a:lnTo>
                        <a:pt x="112" y="324"/>
                      </a:lnTo>
                      <a:lnTo>
                        <a:pt x="102" y="372"/>
                      </a:lnTo>
                      <a:lnTo>
                        <a:pt x="89" y="403"/>
                      </a:lnTo>
                      <a:lnTo>
                        <a:pt x="98" y="402"/>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3" name="Freeform 253"/>
                <p:cNvSpPr>
                  <a:spLocks noChangeAspect="1"/>
                </p:cNvSpPr>
                <p:nvPr/>
              </p:nvSpPr>
              <p:spPr bwMode="auto">
                <a:xfrm>
                  <a:off x="5117" y="2264"/>
                  <a:ext cx="126" cy="223"/>
                </a:xfrm>
                <a:custGeom>
                  <a:avLst/>
                  <a:gdLst>
                    <a:gd name="T0" fmla="*/ 125 w 126"/>
                    <a:gd name="T1" fmla="*/ 0 h 223"/>
                    <a:gd name="T2" fmla="*/ 105 w 126"/>
                    <a:gd name="T3" fmla="*/ 71 h 223"/>
                    <a:gd name="T4" fmla="*/ 75 w 126"/>
                    <a:gd name="T5" fmla="*/ 132 h 223"/>
                    <a:gd name="T6" fmla="*/ 48 w 126"/>
                    <a:gd name="T7" fmla="*/ 176 h 223"/>
                    <a:gd name="T8" fmla="*/ 38 w 126"/>
                    <a:gd name="T9" fmla="*/ 195 h 223"/>
                    <a:gd name="T10" fmla="*/ 37 w 126"/>
                    <a:gd name="T11" fmla="*/ 203 h 223"/>
                    <a:gd name="T12" fmla="*/ 39 w 126"/>
                    <a:gd name="T13" fmla="*/ 212 h 223"/>
                    <a:gd name="T14" fmla="*/ 50 w 126"/>
                    <a:gd name="T15" fmla="*/ 222 h 223"/>
                    <a:gd name="T16" fmla="*/ 0 w 126"/>
                    <a:gd name="T17" fmla="*/ 222 h 223"/>
                    <a:gd name="T18" fmla="*/ 27 w 126"/>
                    <a:gd name="T19" fmla="*/ 188 h 223"/>
                    <a:gd name="T20" fmla="*/ 61 w 126"/>
                    <a:gd name="T21" fmla="*/ 140 h 223"/>
                    <a:gd name="T22" fmla="*/ 87 w 126"/>
                    <a:gd name="T23" fmla="*/ 96 h 223"/>
                    <a:gd name="T24" fmla="*/ 105 w 126"/>
                    <a:gd name="T25" fmla="*/ 61 h 223"/>
                    <a:gd name="T26" fmla="*/ 125 w 126"/>
                    <a:gd name="T2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23">
                      <a:moveTo>
                        <a:pt x="125" y="0"/>
                      </a:moveTo>
                      <a:lnTo>
                        <a:pt x="105" y="71"/>
                      </a:lnTo>
                      <a:lnTo>
                        <a:pt x="75" y="132"/>
                      </a:lnTo>
                      <a:lnTo>
                        <a:pt x="48" y="176"/>
                      </a:lnTo>
                      <a:lnTo>
                        <a:pt x="38" y="195"/>
                      </a:lnTo>
                      <a:lnTo>
                        <a:pt x="37" y="203"/>
                      </a:lnTo>
                      <a:lnTo>
                        <a:pt x="39" y="212"/>
                      </a:lnTo>
                      <a:lnTo>
                        <a:pt x="50" y="222"/>
                      </a:lnTo>
                      <a:lnTo>
                        <a:pt x="0" y="222"/>
                      </a:lnTo>
                      <a:lnTo>
                        <a:pt x="27" y="188"/>
                      </a:lnTo>
                      <a:lnTo>
                        <a:pt x="61" y="140"/>
                      </a:lnTo>
                      <a:lnTo>
                        <a:pt x="87" y="96"/>
                      </a:lnTo>
                      <a:lnTo>
                        <a:pt x="105" y="61"/>
                      </a:lnTo>
                      <a:lnTo>
                        <a:pt x="125"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4" name="Freeform 254"/>
                <p:cNvSpPr>
                  <a:spLocks noChangeAspect="1"/>
                </p:cNvSpPr>
                <p:nvPr/>
              </p:nvSpPr>
              <p:spPr bwMode="auto">
                <a:xfrm>
                  <a:off x="5055" y="2393"/>
                  <a:ext cx="80" cy="94"/>
                </a:xfrm>
                <a:custGeom>
                  <a:avLst/>
                  <a:gdLst>
                    <a:gd name="T0" fmla="*/ 79 w 80"/>
                    <a:gd name="T1" fmla="*/ 0 h 94"/>
                    <a:gd name="T2" fmla="*/ 28 w 80"/>
                    <a:gd name="T3" fmla="*/ 21 h 94"/>
                    <a:gd name="T4" fmla="*/ 6 w 80"/>
                    <a:gd name="T5" fmla="*/ 41 h 94"/>
                    <a:gd name="T6" fmla="*/ 0 w 80"/>
                    <a:gd name="T7" fmla="*/ 62 h 94"/>
                    <a:gd name="T8" fmla="*/ 2 w 80"/>
                    <a:gd name="T9" fmla="*/ 79 h 94"/>
                    <a:gd name="T10" fmla="*/ 10 w 80"/>
                    <a:gd name="T11" fmla="*/ 93 h 94"/>
                    <a:gd name="T12" fmla="*/ 54 w 80"/>
                    <a:gd name="T13" fmla="*/ 93 h 94"/>
                    <a:gd name="T14" fmla="*/ 35 w 80"/>
                    <a:gd name="T15" fmla="*/ 81 h 94"/>
                    <a:gd name="T16" fmla="*/ 23 w 80"/>
                    <a:gd name="T17" fmla="*/ 62 h 94"/>
                    <a:gd name="T18" fmla="*/ 21 w 80"/>
                    <a:gd name="T19" fmla="*/ 49 h 94"/>
                    <a:gd name="T20" fmla="*/ 24 w 80"/>
                    <a:gd name="T21" fmla="*/ 36 h 94"/>
                    <a:gd name="T22" fmla="*/ 32 w 80"/>
                    <a:gd name="T23" fmla="*/ 25 h 94"/>
                    <a:gd name="T24" fmla="*/ 45 w 80"/>
                    <a:gd name="T25" fmla="*/ 18 h 94"/>
                    <a:gd name="T26" fmla="*/ 79 w 80"/>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94">
                      <a:moveTo>
                        <a:pt x="79" y="0"/>
                      </a:moveTo>
                      <a:lnTo>
                        <a:pt x="28" y="21"/>
                      </a:lnTo>
                      <a:lnTo>
                        <a:pt x="6" y="41"/>
                      </a:lnTo>
                      <a:lnTo>
                        <a:pt x="0" y="62"/>
                      </a:lnTo>
                      <a:lnTo>
                        <a:pt x="2" y="79"/>
                      </a:lnTo>
                      <a:lnTo>
                        <a:pt x="10" y="93"/>
                      </a:lnTo>
                      <a:lnTo>
                        <a:pt x="54" y="93"/>
                      </a:lnTo>
                      <a:lnTo>
                        <a:pt x="35" y="81"/>
                      </a:lnTo>
                      <a:lnTo>
                        <a:pt x="23" y="62"/>
                      </a:lnTo>
                      <a:lnTo>
                        <a:pt x="21" y="49"/>
                      </a:lnTo>
                      <a:lnTo>
                        <a:pt x="24" y="36"/>
                      </a:lnTo>
                      <a:lnTo>
                        <a:pt x="32" y="25"/>
                      </a:lnTo>
                      <a:lnTo>
                        <a:pt x="45" y="18"/>
                      </a:lnTo>
                      <a:lnTo>
                        <a:pt x="79"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5" name="Freeform 255"/>
                <p:cNvSpPr>
                  <a:spLocks noChangeAspect="1"/>
                </p:cNvSpPr>
                <p:nvPr/>
              </p:nvSpPr>
              <p:spPr bwMode="auto">
                <a:xfrm>
                  <a:off x="4781" y="2282"/>
                  <a:ext cx="228" cy="205"/>
                </a:xfrm>
                <a:custGeom>
                  <a:avLst/>
                  <a:gdLst>
                    <a:gd name="T0" fmla="*/ 197 w 228"/>
                    <a:gd name="T1" fmla="*/ 104 h 205"/>
                    <a:gd name="T2" fmla="*/ 210 w 228"/>
                    <a:gd name="T3" fmla="*/ 134 h 205"/>
                    <a:gd name="T4" fmla="*/ 210 w 228"/>
                    <a:gd name="T5" fmla="*/ 157 h 205"/>
                    <a:gd name="T6" fmla="*/ 227 w 228"/>
                    <a:gd name="T7" fmla="*/ 198 h 205"/>
                    <a:gd name="T8" fmla="*/ 201 w 228"/>
                    <a:gd name="T9" fmla="*/ 151 h 205"/>
                    <a:gd name="T10" fmla="*/ 201 w 228"/>
                    <a:gd name="T11" fmla="*/ 126 h 205"/>
                    <a:gd name="T12" fmla="*/ 193 w 228"/>
                    <a:gd name="T13" fmla="*/ 107 h 205"/>
                    <a:gd name="T14" fmla="*/ 185 w 228"/>
                    <a:gd name="T15" fmla="*/ 158 h 205"/>
                    <a:gd name="T16" fmla="*/ 176 w 228"/>
                    <a:gd name="T17" fmla="*/ 204 h 205"/>
                    <a:gd name="T18" fmla="*/ 179 w 228"/>
                    <a:gd name="T19" fmla="*/ 154 h 205"/>
                    <a:gd name="T20" fmla="*/ 184 w 228"/>
                    <a:gd name="T21" fmla="*/ 125 h 205"/>
                    <a:gd name="T22" fmla="*/ 190 w 228"/>
                    <a:gd name="T23" fmla="*/ 104 h 205"/>
                    <a:gd name="T24" fmla="*/ 181 w 228"/>
                    <a:gd name="T25" fmla="*/ 104 h 205"/>
                    <a:gd name="T26" fmla="*/ 175 w 228"/>
                    <a:gd name="T27" fmla="*/ 94 h 205"/>
                    <a:gd name="T28" fmla="*/ 168 w 228"/>
                    <a:gd name="T29" fmla="*/ 94 h 205"/>
                    <a:gd name="T30" fmla="*/ 158 w 228"/>
                    <a:gd name="T31" fmla="*/ 95 h 205"/>
                    <a:gd name="T32" fmla="*/ 156 w 228"/>
                    <a:gd name="T33" fmla="*/ 80 h 205"/>
                    <a:gd name="T34" fmla="*/ 140 w 228"/>
                    <a:gd name="T35" fmla="*/ 74 h 205"/>
                    <a:gd name="T36" fmla="*/ 129 w 228"/>
                    <a:gd name="T37" fmla="*/ 71 h 205"/>
                    <a:gd name="T38" fmla="*/ 90 w 228"/>
                    <a:gd name="T39" fmla="*/ 37 h 205"/>
                    <a:gd name="T40" fmla="*/ 63 w 228"/>
                    <a:gd name="T41" fmla="*/ 7 h 205"/>
                    <a:gd name="T42" fmla="*/ 44 w 228"/>
                    <a:gd name="T43" fmla="*/ 19 h 205"/>
                    <a:gd name="T44" fmla="*/ 31 w 228"/>
                    <a:gd name="T45" fmla="*/ 34 h 205"/>
                    <a:gd name="T46" fmla="*/ 19 w 228"/>
                    <a:gd name="T47" fmla="*/ 52 h 205"/>
                    <a:gd name="T48" fmla="*/ 10 w 228"/>
                    <a:gd name="T49" fmla="*/ 70 h 205"/>
                    <a:gd name="T50" fmla="*/ 4 w 228"/>
                    <a:gd name="T51" fmla="*/ 91 h 205"/>
                    <a:gd name="T52" fmla="*/ 2 w 228"/>
                    <a:gd name="T53" fmla="*/ 116 h 205"/>
                    <a:gd name="T54" fmla="*/ 0 w 228"/>
                    <a:gd name="T55" fmla="*/ 110 h 205"/>
                    <a:gd name="T56" fmla="*/ 1 w 228"/>
                    <a:gd name="T57" fmla="*/ 89 h 205"/>
                    <a:gd name="T58" fmla="*/ 7 w 228"/>
                    <a:gd name="T59" fmla="*/ 67 h 205"/>
                    <a:gd name="T60" fmla="*/ 18 w 228"/>
                    <a:gd name="T61" fmla="*/ 44 h 205"/>
                    <a:gd name="T62" fmla="*/ 30 w 228"/>
                    <a:gd name="T63" fmla="*/ 28 h 205"/>
                    <a:gd name="T64" fmla="*/ 43 w 228"/>
                    <a:gd name="T65" fmla="*/ 13 h 205"/>
                    <a:gd name="T66" fmla="*/ 62 w 228"/>
                    <a:gd name="T67" fmla="*/ 0 h 205"/>
                    <a:gd name="T68" fmla="*/ 81 w 228"/>
                    <a:gd name="T69" fmla="*/ 21 h 205"/>
                    <a:gd name="T70" fmla="*/ 108 w 228"/>
                    <a:gd name="T71" fmla="*/ 46 h 205"/>
                    <a:gd name="T72" fmla="*/ 131 w 228"/>
                    <a:gd name="T73" fmla="*/ 65 h 205"/>
                    <a:gd name="T74" fmla="*/ 144 w 228"/>
                    <a:gd name="T75" fmla="*/ 70 h 205"/>
                    <a:gd name="T76" fmla="*/ 158 w 228"/>
                    <a:gd name="T77" fmla="*/ 71 h 205"/>
                    <a:gd name="T78" fmla="*/ 162 w 228"/>
                    <a:gd name="T79" fmla="*/ 78 h 205"/>
                    <a:gd name="T80" fmla="*/ 164 w 228"/>
                    <a:gd name="T81" fmla="*/ 89 h 205"/>
                    <a:gd name="T82" fmla="*/ 176 w 228"/>
                    <a:gd name="T83" fmla="*/ 89 h 205"/>
                    <a:gd name="T84" fmla="*/ 184 w 228"/>
                    <a:gd name="T85" fmla="*/ 96 h 205"/>
                    <a:gd name="T86" fmla="*/ 197 w 228"/>
                    <a:gd name="T87" fmla="*/ 95 h 205"/>
                    <a:gd name="T88" fmla="*/ 197 w 228"/>
                    <a:gd name="T89" fmla="*/ 1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8" h="205">
                      <a:moveTo>
                        <a:pt x="197" y="104"/>
                      </a:moveTo>
                      <a:lnTo>
                        <a:pt x="210" y="134"/>
                      </a:lnTo>
                      <a:lnTo>
                        <a:pt x="210" y="157"/>
                      </a:lnTo>
                      <a:lnTo>
                        <a:pt x="227" y="198"/>
                      </a:lnTo>
                      <a:lnTo>
                        <a:pt x="201" y="151"/>
                      </a:lnTo>
                      <a:lnTo>
                        <a:pt x="201" y="126"/>
                      </a:lnTo>
                      <a:lnTo>
                        <a:pt x="193" y="107"/>
                      </a:lnTo>
                      <a:lnTo>
                        <a:pt x="185" y="158"/>
                      </a:lnTo>
                      <a:lnTo>
                        <a:pt x="176" y="204"/>
                      </a:lnTo>
                      <a:lnTo>
                        <a:pt x="179" y="154"/>
                      </a:lnTo>
                      <a:lnTo>
                        <a:pt x="184" y="125"/>
                      </a:lnTo>
                      <a:lnTo>
                        <a:pt x="190" y="104"/>
                      </a:lnTo>
                      <a:lnTo>
                        <a:pt x="181" y="104"/>
                      </a:lnTo>
                      <a:lnTo>
                        <a:pt x="175" y="94"/>
                      </a:lnTo>
                      <a:lnTo>
                        <a:pt x="168" y="94"/>
                      </a:lnTo>
                      <a:lnTo>
                        <a:pt x="158" y="95"/>
                      </a:lnTo>
                      <a:lnTo>
                        <a:pt x="156" y="80"/>
                      </a:lnTo>
                      <a:lnTo>
                        <a:pt x="140" y="74"/>
                      </a:lnTo>
                      <a:lnTo>
                        <a:pt x="129" y="71"/>
                      </a:lnTo>
                      <a:lnTo>
                        <a:pt x="90" y="37"/>
                      </a:lnTo>
                      <a:lnTo>
                        <a:pt x="63" y="7"/>
                      </a:lnTo>
                      <a:lnTo>
                        <a:pt x="44" y="19"/>
                      </a:lnTo>
                      <a:lnTo>
                        <a:pt x="31" y="34"/>
                      </a:lnTo>
                      <a:lnTo>
                        <a:pt x="19" y="52"/>
                      </a:lnTo>
                      <a:lnTo>
                        <a:pt x="10" y="70"/>
                      </a:lnTo>
                      <a:lnTo>
                        <a:pt x="4" y="91"/>
                      </a:lnTo>
                      <a:lnTo>
                        <a:pt x="2" y="116"/>
                      </a:lnTo>
                      <a:lnTo>
                        <a:pt x="0" y="110"/>
                      </a:lnTo>
                      <a:lnTo>
                        <a:pt x="1" y="89"/>
                      </a:lnTo>
                      <a:lnTo>
                        <a:pt x="7" y="67"/>
                      </a:lnTo>
                      <a:lnTo>
                        <a:pt x="18" y="44"/>
                      </a:lnTo>
                      <a:lnTo>
                        <a:pt x="30" y="28"/>
                      </a:lnTo>
                      <a:lnTo>
                        <a:pt x="43" y="13"/>
                      </a:lnTo>
                      <a:lnTo>
                        <a:pt x="62" y="0"/>
                      </a:lnTo>
                      <a:lnTo>
                        <a:pt x="81" y="21"/>
                      </a:lnTo>
                      <a:lnTo>
                        <a:pt x="108" y="46"/>
                      </a:lnTo>
                      <a:lnTo>
                        <a:pt x="131" y="65"/>
                      </a:lnTo>
                      <a:lnTo>
                        <a:pt x="144" y="70"/>
                      </a:lnTo>
                      <a:lnTo>
                        <a:pt x="158" y="71"/>
                      </a:lnTo>
                      <a:lnTo>
                        <a:pt x="162" y="78"/>
                      </a:lnTo>
                      <a:lnTo>
                        <a:pt x="164" y="89"/>
                      </a:lnTo>
                      <a:lnTo>
                        <a:pt x="176" y="89"/>
                      </a:lnTo>
                      <a:lnTo>
                        <a:pt x="184" y="96"/>
                      </a:lnTo>
                      <a:lnTo>
                        <a:pt x="197" y="95"/>
                      </a:lnTo>
                      <a:lnTo>
                        <a:pt x="197" y="104"/>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6" name="Freeform 256"/>
                <p:cNvSpPr>
                  <a:spLocks noChangeAspect="1"/>
                </p:cNvSpPr>
                <p:nvPr/>
              </p:nvSpPr>
              <p:spPr bwMode="auto">
                <a:xfrm>
                  <a:off x="4782" y="2393"/>
                  <a:ext cx="89" cy="94"/>
                </a:xfrm>
                <a:custGeom>
                  <a:avLst/>
                  <a:gdLst>
                    <a:gd name="T0" fmla="*/ 1 w 89"/>
                    <a:gd name="T1" fmla="*/ 0 h 94"/>
                    <a:gd name="T2" fmla="*/ 47 w 89"/>
                    <a:gd name="T3" fmla="*/ 47 h 94"/>
                    <a:gd name="T4" fmla="*/ 88 w 89"/>
                    <a:gd name="T5" fmla="*/ 93 h 94"/>
                    <a:gd name="T6" fmla="*/ 80 w 89"/>
                    <a:gd name="T7" fmla="*/ 93 h 94"/>
                    <a:gd name="T8" fmla="*/ 58 w 89"/>
                    <a:gd name="T9" fmla="*/ 68 h 94"/>
                    <a:gd name="T10" fmla="*/ 53 w 89"/>
                    <a:gd name="T11" fmla="*/ 84 h 94"/>
                    <a:gd name="T12" fmla="*/ 51 w 89"/>
                    <a:gd name="T13" fmla="*/ 93 h 94"/>
                    <a:gd name="T14" fmla="*/ 46 w 89"/>
                    <a:gd name="T15" fmla="*/ 93 h 94"/>
                    <a:gd name="T16" fmla="*/ 49 w 89"/>
                    <a:gd name="T17" fmla="*/ 77 h 94"/>
                    <a:gd name="T18" fmla="*/ 53 w 89"/>
                    <a:gd name="T19" fmla="*/ 65 h 94"/>
                    <a:gd name="T20" fmla="*/ 36 w 89"/>
                    <a:gd name="T21" fmla="*/ 43 h 94"/>
                    <a:gd name="T22" fmla="*/ 18 w 89"/>
                    <a:gd name="T23" fmla="*/ 29 h 94"/>
                    <a:gd name="T24" fmla="*/ 3 w 89"/>
                    <a:gd name="T25" fmla="*/ 12 h 94"/>
                    <a:gd name="T26" fmla="*/ 0 w 89"/>
                    <a:gd name="T27" fmla="*/ 5 h 94"/>
                    <a:gd name="T28" fmla="*/ 1 w 89"/>
                    <a:gd name="T2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4">
                      <a:moveTo>
                        <a:pt x="1" y="0"/>
                      </a:moveTo>
                      <a:lnTo>
                        <a:pt x="47" y="47"/>
                      </a:lnTo>
                      <a:lnTo>
                        <a:pt x="88" y="93"/>
                      </a:lnTo>
                      <a:lnTo>
                        <a:pt x="80" y="93"/>
                      </a:lnTo>
                      <a:lnTo>
                        <a:pt x="58" y="68"/>
                      </a:lnTo>
                      <a:lnTo>
                        <a:pt x="53" y="84"/>
                      </a:lnTo>
                      <a:lnTo>
                        <a:pt x="51" y="93"/>
                      </a:lnTo>
                      <a:lnTo>
                        <a:pt x="46" y="93"/>
                      </a:lnTo>
                      <a:lnTo>
                        <a:pt x="49" y="77"/>
                      </a:lnTo>
                      <a:lnTo>
                        <a:pt x="53" y="65"/>
                      </a:lnTo>
                      <a:lnTo>
                        <a:pt x="36" y="43"/>
                      </a:lnTo>
                      <a:lnTo>
                        <a:pt x="18" y="29"/>
                      </a:lnTo>
                      <a:lnTo>
                        <a:pt x="3" y="12"/>
                      </a:lnTo>
                      <a:lnTo>
                        <a:pt x="0" y="5"/>
                      </a:lnTo>
                      <a:lnTo>
                        <a:pt x="1"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7" name="Freeform 257"/>
                <p:cNvSpPr>
                  <a:spLocks noChangeAspect="1"/>
                </p:cNvSpPr>
                <p:nvPr/>
              </p:nvSpPr>
              <p:spPr bwMode="auto">
                <a:xfrm>
                  <a:off x="4791" y="2386"/>
                  <a:ext cx="17" cy="17"/>
                </a:xfrm>
                <a:custGeom>
                  <a:avLst/>
                  <a:gdLst>
                    <a:gd name="T0" fmla="*/ 0 w 17"/>
                    <a:gd name="T1" fmla="*/ 5 h 17"/>
                    <a:gd name="T2" fmla="*/ 8 w 17"/>
                    <a:gd name="T3" fmla="*/ 3 h 17"/>
                    <a:gd name="T4" fmla="*/ 12 w 17"/>
                    <a:gd name="T5" fmla="*/ 5 h 17"/>
                    <a:gd name="T6" fmla="*/ 14 w 17"/>
                    <a:gd name="T7" fmla="*/ 12 h 17"/>
                    <a:gd name="T8" fmla="*/ 5 w 17"/>
                    <a:gd name="T9" fmla="*/ 16 h 17"/>
                    <a:gd name="T10" fmla="*/ 14 w 17"/>
                    <a:gd name="T11" fmla="*/ 16 h 17"/>
                    <a:gd name="T12" fmla="*/ 16 w 17"/>
                    <a:gd name="T13" fmla="*/ 10 h 17"/>
                    <a:gd name="T14" fmla="*/ 14 w 17"/>
                    <a:gd name="T15" fmla="*/ 5 h 17"/>
                    <a:gd name="T16" fmla="*/ 10 w 17"/>
                    <a:gd name="T17" fmla="*/ 0 h 17"/>
                    <a:gd name="T18" fmla="*/ 0 w 17"/>
                    <a:gd name="T19" fmla="*/ 0 h 17"/>
                    <a:gd name="T20" fmla="*/ 0 w 17"/>
                    <a:gd name="T2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5"/>
                      </a:moveTo>
                      <a:lnTo>
                        <a:pt x="8" y="3"/>
                      </a:lnTo>
                      <a:lnTo>
                        <a:pt x="12" y="5"/>
                      </a:lnTo>
                      <a:lnTo>
                        <a:pt x="14" y="12"/>
                      </a:lnTo>
                      <a:lnTo>
                        <a:pt x="5" y="16"/>
                      </a:lnTo>
                      <a:lnTo>
                        <a:pt x="14" y="16"/>
                      </a:lnTo>
                      <a:lnTo>
                        <a:pt x="16" y="10"/>
                      </a:lnTo>
                      <a:lnTo>
                        <a:pt x="14" y="5"/>
                      </a:lnTo>
                      <a:lnTo>
                        <a:pt x="10" y="0"/>
                      </a:lnTo>
                      <a:lnTo>
                        <a:pt x="0" y="0"/>
                      </a:lnTo>
                      <a:lnTo>
                        <a:pt x="0" y="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8" name="Freeform 258"/>
                <p:cNvSpPr>
                  <a:spLocks noChangeAspect="1"/>
                </p:cNvSpPr>
                <p:nvPr/>
              </p:nvSpPr>
              <p:spPr bwMode="auto">
                <a:xfrm>
                  <a:off x="4807" y="2404"/>
                  <a:ext cx="17" cy="17"/>
                </a:xfrm>
                <a:custGeom>
                  <a:avLst/>
                  <a:gdLst>
                    <a:gd name="T0" fmla="*/ 0 w 17"/>
                    <a:gd name="T1" fmla="*/ 6 h 17"/>
                    <a:gd name="T2" fmla="*/ 8 w 17"/>
                    <a:gd name="T3" fmla="*/ 2 h 17"/>
                    <a:gd name="T4" fmla="*/ 12 w 17"/>
                    <a:gd name="T5" fmla="*/ 6 h 17"/>
                    <a:gd name="T6" fmla="*/ 14 w 17"/>
                    <a:gd name="T7" fmla="*/ 14 h 17"/>
                    <a:gd name="T8" fmla="*/ 7 w 17"/>
                    <a:gd name="T9" fmla="*/ 16 h 17"/>
                    <a:gd name="T10" fmla="*/ 14 w 17"/>
                    <a:gd name="T11" fmla="*/ 16 h 17"/>
                    <a:gd name="T12" fmla="*/ 16 w 17"/>
                    <a:gd name="T13" fmla="*/ 12 h 17"/>
                    <a:gd name="T14" fmla="*/ 14 w 17"/>
                    <a:gd name="T15" fmla="*/ 6 h 17"/>
                    <a:gd name="T16" fmla="*/ 10 w 17"/>
                    <a:gd name="T17" fmla="*/ 0 h 17"/>
                    <a:gd name="T18" fmla="*/ 0 w 17"/>
                    <a:gd name="T19" fmla="*/ 0 h 17"/>
                    <a:gd name="T20" fmla="*/ 0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6"/>
                      </a:moveTo>
                      <a:lnTo>
                        <a:pt x="8" y="2"/>
                      </a:lnTo>
                      <a:lnTo>
                        <a:pt x="12" y="6"/>
                      </a:lnTo>
                      <a:lnTo>
                        <a:pt x="14" y="14"/>
                      </a:lnTo>
                      <a:lnTo>
                        <a:pt x="7" y="16"/>
                      </a:lnTo>
                      <a:lnTo>
                        <a:pt x="14" y="16"/>
                      </a:lnTo>
                      <a:lnTo>
                        <a:pt x="16" y="12"/>
                      </a:lnTo>
                      <a:lnTo>
                        <a:pt x="14" y="6"/>
                      </a:lnTo>
                      <a:lnTo>
                        <a:pt x="10" y="0"/>
                      </a:lnTo>
                      <a:lnTo>
                        <a:pt x="0" y="0"/>
                      </a:lnTo>
                      <a:lnTo>
                        <a:pt x="0" y="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69" name="Freeform 259"/>
                <p:cNvSpPr>
                  <a:spLocks noChangeAspect="1"/>
                </p:cNvSpPr>
                <p:nvPr/>
              </p:nvSpPr>
              <p:spPr bwMode="auto">
                <a:xfrm>
                  <a:off x="4825" y="2421"/>
                  <a:ext cx="17" cy="17"/>
                </a:xfrm>
                <a:custGeom>
                  <a:avLst/>
                  <a:gdLst>
                    <a:gd name="T0" fmla="*/ 0 w 17"/>
                    <a:gd name="T1" fmla="*/ 8 h 17"/>
                    <a:gd name="T2" fmla="*/ 7 w 17"/>
                    <a:gd name="T3" fmla="*/ 4 h 17"/>
                    <a:gd name="T4" fmla="*/ 10 w 17"/>
                    <a:gd name="T5" fmla="*/ 8 h 17"/>
                    <a:gd name="T6" fmla="*/ 14 w 17"/>
                    <a:gd name="T7" fmla="*/ 14 h 17"/>
                    <a:gd name="T8" fmla="*/ 5 w 17"/>
                    <a:gd name="T9" fmla="*/ 16 h 17"/>
                    <a:gd name="T10" fmla="*/ 14 w 17"/>
                    <a:gd name="T11" fmla="*/ 16 h 17"/>
                    <a:gd name="T12" fmla="*/ 16 w 17"/>
                    <a:gd name="T13" fmla="*/ 12 h 17"/>
                    <a:gd name="T14" fmla="*/ 14 w 17"/>
                    <a:gd name="T15" fmla="*/ 8 h 17"/>
                    <a:gd name="T16" fmla="*/ 8 w 17"/>
                    <a:gd name="T17" fmla="*/ 0 h 17"/>
                    <a:gd name="T18" fmla="*/ 0 w 17"/>
                    <a:gd name="T19" fmla="*/ 0 h 17"/>
                    <a:gd name="T20" fmla="*/ 0 w 17"/>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8"/>
                      </a:moveTo>
                      <a:lnTo>
                        <a:pt x="7" y="4"/>
                      </a:lnTo>
                      <a:lnTo>
                        <a:pt x="10" y="8"/>
                      </a:lnTo>
                      <a:lnTo>
                        <a:pt x="14" y="14"/>
                      </a:lnTo>
                      <a:lnTo>
                        <a:pt x="5" y="16"/>
                      </a:lnTo>
                      <a:lnTo>
                        <a:pt x="14" y="16"/>
                      </a:lnTo>
                      <a:lnTo>
                        <a:pt x="16" y="12"/>
                      </a:lnTo>
                      <a:lnTo>
                        <a:pt x="14" y="8"/>
                      </a:lnTo>
                      <a:lnTo>
                        <a:pt x="8" y="0"/>
                      </a:lnTo>
                      <a:lnTo>
                        <a:pt x="0" y="0"/>
                      </a:lnTo>
                      <a:lnTo>
                        <a:pt x="0" y="8"/>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0" name="Freeform 260"/>
                <p:cNvSpPr>
                  <a:spLocks noChangeAspect="1"/>
                </p:cNvSpPr>
                <p:nvPr/>
              </p:nvSpPr>
              <p:spPr bwMode="auto">
                <a:xfrm>
                  <a:off x="4845" y="2352"/>
                  <a:ext cx="54" cy="77"/>
                </a:xfrm>
                <a:custGeom>
                  <a:avLst/>
                  <a:gdLst>
                    <a:gd name="T0" fmla="*/ 0 w 54"/>
                    <a:gd name="T1" fmla="*/ 76 h 77"/>
                    <a:gd name="T2" fmla="*/ 14 w 54"/>
                    <a:gd name="T3" fmla="*/ 49 h 77"/>
                    <a:gd name="T4" fmla="*/ 32 w 54"/>
                    <a:gd name="T5" fmla="*/ 25 h 77"/>
                    <a:gd name="T6" fmla="*/ 53 w 54"/>
                    <a:gd name="T7" fmla="*/ 0 h 77"/>
                    <a:gd name="T8" fmla="*/ 34 w 54"/>
                    <a:gd name="T9" fmla="*/ 15 h 77"/>
                    <a:gd name="T10" fmla="*/ 14 w 54"/>
                    <a:gd name="T11" fmla="*/ 40 h 77"/>
                    <a:gd name="T12" fmla="*/ 4 w 54"/>
                    <a:gd name="T13" fmla="*/ 61 h 77"/>
                    <a:gd name="T14" fmla="*/ 0 w 54"/>
                    <a:gd name="T15" fmla="*/ 76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7">
                      <a:moveTo>
                        <a:pt x="0" y="76"/>
                      </a:moveTo>
                      <a:lnTo>
                        <a:pt x="14" y="49"/>
                      </a:lnTo>
                      <a:lnTo>
                        <a:pt x="32" y="25"/>
                      </a:lnTo>
                      <a:lnTo>
                        <a:pt x="53" y="0"/>
                      </a:lnTo>
                      <a:lnTo>
                        <a:pt x="34" y="15"/>
                      </a:lnTo>
                      <a:lnTo>
                        <a:pt x="14" y="40"/>
                      </a:lnTo>
                      <a:lnTo>
                        <a:pt x="4" y="61"/>
                      </a:lnTo>
                      <a:lnTo>
                        <a:pt x="0" y="7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1" name="Freeform 261"/>
                <p:cNvSpPr>
                  <a:spLocks noChangeAspect="1"/>
                </p:cNvSpPr>
                <p:nvPr/>
              </p:nvSpPr>
              <p:spPr bwMode="auto">
                <a:xfrm>
                  <a:off x="4688" y="2159"/>
                  <a:ext cx="149" cy="187"/>
                </a:xfrm>
                <a:custGeom>
                  <a:avLst/>
                  <a:gdLst>
                    <a:gd name="T0" fmla="*/ 135 w 149"/>
                    <a:gd name="T1" fmla="*/ 114 h 187"/>
                    <a:gd name="T2" fmla="*/ 84 w 149"/>
                    <a:gd name="T3" fmla="*/ 13 h 187"/>
                    <a:gd name="T4" fmla="*/ 76 w 149"/>
                    <a:gd name="T5" fmla="*/ 5 h 187"/>
                    <a:gd name="T6" fmla="*/ 16 w 149"/>
                    <a:gd name="T7" fmla="*/ 0 h 187"/>
                    <a:gd name="T8" fmla="*/ 3 w 149"/>
                    <a:gd name="T9" fmla="*/ 6 h 187"/>
                    <a:gd name="T10" fmla="*/ 1 w 149"/>
                    <a:gd name="T11" fmla="*/ 21 h 187"/>
                    <a:gd name="T12" fmla="*/ 4 w 149"/>
                    <a:gd name="T13" fmla="*/ 36 h 187"/>
                    <a:gd name="T14" fmla="*/ 12 w 149"/>
                    <a:gd name="T15" fmla="*/ 47 h 187"/>
                    <a:gd name="T16" fmla="*/ 15 w 149"/>
                    <a:gd name="T17" fmla="*/ 61 h 187"/>
                    <a:gd name="T18" fmla="*/ 18 w 149"/>
                    <a:gd name="T19" fmla="*/ 76 h 187"/>
                    <a:gd name="T20" fmla="*/ 33 w 149"/>
                    <a:gd name="T21" fmla="*/ 90 h 187"/>
                    <a:gd name="T22" fmla="*/ 46 w 149"/>
                    <a:gd name="T23" fmla="*/ 120 h 187"/>
                    <a:gd name="T24" fmla="*/ 60 w 149"/>
                    <a:gd name="T25" fmla="*/ 136 h 187"/>
                    <a:gd name="T26" fmla="*/ 84 w 149"/>
                    <a:gd name="T27" fmla="*/ 152 h 187"/>
                    <a:gd name="T28" fmla="*/ 103 w 149"/>
                    <a:gd name="T29" fmla="*/ 186 h 187"/>
                    <a:gd name="T30" fmla="*/ 85 w 149"/>
                    <a:gd name="T31" fmla="*/ 150 h 187"/>
                    <a:gd name="T32" fmla="*/ 72 w 149"/>
                    <a:gd name="T33" fmla="*/ 139 h 187"/>
                    <a:gd name="T34" fmla="*/ 53 w 149"/>
                    <a:gd name="T35" fmla="*/ 126 h 187"/>
                    <a:gd name="T36" fmla="*/ 41 w 149"/>
                    <a:gd name="T37" fmla="*/ 97 h 187"/>
                    <a:gd name="T38" fmla="*/ 33 w 149"/>
                    <a:gd name="T39" fmla="*/ 84 h 187"/>
                    <a:gd name="T40" fmla="*/ 22 w 149"/>
                    <a:gd name="T41" fmla="*/ 74 h 187"/>
                    <a:gd name="T42" fmla="*/ 18 w 149"/>
                    <a:gd name="T43" fmla="*/ 65 h 187"/>
                    <a:gd name="T44" fmla="*/ 23 w 149"/>
                    <a:gd name="T45" fmla="*/ 63 h 187"/>
                    <a:gd name="T46" fmla="*/ 34 w 149"/>
                    <a:gd name="T47" fmla="*/ 61 h 187"/>
                    <a:gd name="T48" fmla="*/ 17 w 149"/>
                    <a:gd name="T49" fmla="*/ 59 h 187"/>
                    <a:gd name="T50" fmla="*/ 16 w 149"/>
                    <a:gd name="T51" fmla="*/ 53 h 187"/>
                    <a:gd name="T52" fmla="*/ 19 w 149"/>
                    <a:gd name="T53" fmla="*/ 45 h 187"/>
                    <a:gd name="T54" fmla="*/ 52 w 149"/>
                    <a:gd name="T55" fmla="*/ 40 h 187"/>
                    <a:gd name="T56" fmla="*/ 17 w 149"/>
                    <a:gd name="T57" fmla="*/ 41 h 187"/>
                    <a:gd name="T58" fmla="*/ 10 w 149"/>
                    <a:gd name="T59" fmla="*/ 36 h 187"/>
                    <a:gd name="T60" fmla="*/ 10 w 149"/>
                    <a:gd name="T61" fmla="*/ 25 h 187"/>
                    <a:gd name="T62" fmla="*/ 55 w 149"/>
                    <a:gd name="T63" fmla="*/ 20 h 187"/>
                    <a:gd name="T64" fmla="*/ 5 w 149"/>
                    <a:gd name="T65" fmla="*/ 20 h 187"/>
                    <a:gd name="T66" fmla="*/ 7 w 149"/>
                    <a:gd name="T67" fmla="*/ 5 h 187"/>
                    <a:gd name="T68" fmla="*/ 27 w 149"/>
                    <a:gd name="T69" fmla="*/ 3 h 187"/>
                    <a:gd name="T70" fmla="*/ 81 w 149"/>
                    <a:gd name="T71" fmla="*/ 14 h 187"/>
                    <a:gd name="T72" fmla="*/ 120 w 149"/>
                    <a:gd name="T73" fmla="*/ 98 h 187"/>
                    <a:gd name="T74" fmla="*/ 134 w 149"/>
                    <a:gd name="T75" fmla="*/ 118 h 187"/>
                    <a:gd name="T76" fmla="*/ 148 w 149"/>
                    <a:gd name="T77" fmla="*/ 1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187">
                      <a:moveTo>
                        <a:pt x="148" y="128"/>
                      </a:moveTo>
                      <a:lnTo>
                        <a:pt x="135" y="114"/>
                      </a:lnTo>
                      <a:lnTo>
                        <a:pt x="125" y="101"/>
                      </a:lnTo>
                      <a:lnTo>
                        <a:pt x="84" y="13"/>
                      </a:lnTo>
                      <a:lnTo>
                        <a:pt x="81" y="9"/>
                      </a:lnTo>
                      <a:lnTo>
                        <a:pt x="76" y="5"/>
                      </a:lnTo>
                      <a:lnTo>
                        <a:pt x="67" y="5"/>
                      </a:lnTo>
                      <a:lnTo>
                        <a:pt x="16" y="0"/>
                      </a:lnTo>
                      <a:lnTo>
                        <a:pt x="7" y="3"/>
                      </a:lnTo>
                      <a:lnTo>
                        <a:pt x="3" y="6"/>
                      </a:lnTo>
                      <a:lnTo>
                        <a:pt x="0" y="16"/>
                      </a:lnTo>
                      <a:lnTo>
                        <a:pt x="1" y="21"/>
                      </a:lnTo>
                      <a:lnTo>
                        <a:pt x="4" y="27"/>
                      </a:lnTo>
                      <a:lnTo>
                        <a:pt x="4" y="36"/>
                      </a:lnTo>
                      <a:lnTo>
                        <a:pt x="6" y="40"/>
                      </a:lnTo>
                      <a:lnTo>
                        <a:pt x="12" y="47"/>
                      </a:lnTo>
                      <a:lnTo>
                        <a:pt x="12" y="57"/>
                      </a:lnTo>
                      <a:lnTo>
                        <a:pt x="15" y="61"/>
                      </a:lnTo>
                      <a:lnTo>
                        <a:pt x="14" y="69"/>
                      </a:lnTo>
                      <a:lnTo>
                        <a:pt x="18" y="76"/>
                      </a:lnTo>
                      <a:lnTo>
                        <a:pt x="26" y="82"/>
                      </a:lnTo>
                      <a:lnTo>
                        <a:pt x="33" y="90"/>
                      </a:lnTo>
                      <a:lnTo>
                        <a:pt x="39" y="100"/>
                      </a:lnTo>
                      <a:lnTo>
                        <a:pt x="46" y="120"/>
                      </a:lnTo>
                      <a:lnTo>
                        <a:pt x="53" y="130"/>
                      </a:lnTo>
                      <a:lnTo>
                        <a:pt x="60" y="136"/>
                      </a:lnTo>
                      <a:lnTo>
                        <a:pt x="73" y="143"/>
                      </a:lnTo>
                      <a:lnTo>
                        <a:pt x="84" y="152"/>
                      </a:lnTo>
                      <a:lnTo>
                        <a:pt x="91" y="164"/>
                      </a:lnTo>
                      <a:lnTo>
                        <a:pt x="103" y="186"/>
                      </a:lnTo>
                      <a:lnTo>
                        <a:pt x="104" y="182"/>
                      </a:lnTo>
                      <a:lnTo>
                        <a:pt x="85" y="150"/>
                      </a:lnTo>
                      <a:lnTo>
                        <a:pt x="79" y="144"/>
                      </a:lnTo>
                      <a:lnTo>
                        <a:pt x="72" y="139"/>
                      </a:lnTo>
                      <a:lnTo>
                        <a:pt x="58" y="131"/>
                      </a:lnTo>
                      <a:lnTo>
                        <a:pt x="53" y="126"/>
                      </a:lnTo>
                      <a:lnTo>
                        <a:pt x="50" y="119"/>
                      </a:lnTo>
                      <a:lnTo>
                        <a:pt x="41" y="97"/>
                      </a:lnTo>
                      <a:lnTo>
                        <a:pt x="37" y="89"/>
                      </a:lnTo>
                      <a:lnTo>
                        <a:pt x="33" y="84"/>
                      </a:lnTo>
                      <a:lnTo>
                        <a:pt x="30" y="80"/>
                      </a:lnTo>
                      <a:lnTo>
                        <a:pt x="22" y="74"/>
                      </a:lnTo>
                      <a:lnTo>
                        <a:pt x="19" y="69"/>
                      </a:lnTo>
                      <a:lnTo>
                        <a:pt x="18" y="65"/>
                      </a:lnTo>
                      <a:lnTo>
                        <a:pt x="19" y="63"/>
                      </a:lnTo>
                      <a:lnTo>
                        <a:pt x="23" y="63"/>
                      </a:lnTo>
                      <a:lnTo>
                        <a:pt x="33" y="62"/>
                      </a:lnTo>
                      <a:lnTo>
                        <a:pt x="34" y="61"/>
                      </a:lnTo>
                      <a:lnTo>
                        <a:pt x="22" y="61"/>
                      </a:lnTo>
                      <a:lnTo>
                        <a:pt x="17" y="59"/>
                      </a:lnTo>
                      <a:lnTo>
                        <a:pt x="16" y="57"/>
                      </a:lnTo>
                      <a:lnTo>
                        <a:pt x="16" y="53"/>
                      </a:lnTo>
                      <a:lnTo>
                        <a:pt x="16" y="47"/>
                      </a:lnTo>
                      <a:lnTo>
                        <a:pt x="19" y="45"/>
                      </a:lnTo>
                      <a:lnTo>
                        <a:pt x="47" y="43"/>
                      </a:lnTo>
                      <a:lnTo>
                        <a:pt x="52" y="40"/>
                      </a:lnTo>
                      <a:lnTo>
                        <a:pt x="43" y="40"/>
                      </a:lnTo>
                      <a:lnTo>
                        <a:pt x="17" y="41"/>
                      </a:lnTo>
                      <a:lnTo>
                        <a:pt x="13" y="40"/>
                      </a:lnTo>
                      <a:lnTo>
                        <a:pt x="10" y="36"/>
                      </a:lnTo>
                      <a:lnTo>
                        <a:pt x="9" y="30"/>
                      </a:lnTo>
                      <a:lnTo>
                        <a:pt x="10" y="25"/>
                      </a:lnTo>
                      <a:lnTo>
                        <a:pt x="16" y="24"/>
                      </a:lnTo>
                      <a:lnTo>
                        <a:pt x="55" y="20"/>
                      </a:lnTo>
                      <a:lnTo>
                        <a:pt x="11" y="19"/>
                      </a:lnTo>
                      <a:lnTo>
                        <a:pt x="5" y="20"/>
                      </a:lnTo>
                      <a:lnTo>
                        <a:pt x="4" y="13"/>
                      </a:lnTo>
                      <a:lnTo>
                        <a:pt x="7" y="5"/>
                      </a:lnTo>
                      <a:lnTo>
                        <a:pt x="15" y="2"/>
                      </a:lnTo>
                      <a:lnTo>
                        <a:pt x="27" y="3"/>
                      </a:lnTo>
                      <a:lnTo>
                        <a:pt x="75" y="9"/>
                      </a:lnTo>
                      <a:lnTo>
                        <a:pt x="81" y="14"/>
                      </a:lnTo>
                      <a:lnTo>
                        <a:pt x="84" y="20"/>
                      </a:lnTo>
                      <a:lnTo>
                        <a:pt x="120" y="98"/>
                      </a:lnTo>
                      <a:lnTo>
                        <a:pt x="126" y="108"/>
                      </a:lnTo>
                      <a:lnTo>
                        <a:pt x="134" y="118"/>
                      </a:lnTo>
                      <a:lnTo>
                        <a:pt x="146" y="131"/>
                      </a:lnTo>
                      <a:lnTo>
                        <a:pt x="148" y="128"/>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2" name="Freeform 262"/>
                <p:cNvSpPr>
                  <a:spLocks noChangeAspect="1"/>
                </p:cNvSpPr>
                <p:nvPr/>
              </p:nvSpPr>
              <p:spPr bwMode="auto">
                <a:xfrm>
                  <a:off x="4753" y="2383"/>
                  <a:ext cx="37" cy="40"/>
                </a:xfrm>
                <a:custGeom>
                  <a:avLst/>
                  <a:gdLst>
                    <a:gd name="T0" fmla="*/ 29 w 37"/>
                    <a:gd name="T1" fmla="*/ 0 h 40"/>
                    <a:gd name="T2" fmla="*/ 23 w 37"/>
                    <a:gd name="T3" fmla="*/ 0 h 40"/>
                    <a:gd name="T4" fmla="*/ 12 w 37"/>
                    <a:gd name="T5" fmla="*/ 13 h 40"/>
                    <a:gd name="T6" fmla="*/ 1 w 37"/>
                    <a:gd name="T7" fmla="*/ 23 h 40"/>
                    <a:gd name="T8" fmla="*/ 0 w 37"/>
                    <a:gd name="T9" fmla="*/ 25 h 40"/>
                    <a:gd name="T10" fmla="*/ 0 w 37"/>
                    <a:gd name="T11" fmla="*/ 30 h 40"/>
                    <a:gd name="T12" fmla="*/ 4 w 37"/>
                    <a:gd name="T13" fmla="*/ 37 h 40"/>
                    <a:gd name="T14" fmla="*/ 11 w 37"/>
                    <a:gd name="T15" fmla="*/ 39 h 40"/>
                    <a:gd name="T16" fmla="*/ 20 w 37"/>
                    <a:gd name="T17" fmla="*/ 39 h 40"/>
                    <a:gd name="T18" fmla="*/ 26 w 37"/>
                    <a:gd name="T19" fmla="*/ 36 h 40"/>
                    <a:gd name="T20" fmla="*/ 36 w 37"/>
                    <a:gd name="T21" fmla="*/ 25 h 40"/>
                    <a:gd name="T22" fmla="*/ 35 w 37"/>
                    <a:gd name="T23" fmla="*/ 24 h 40"/>
                    <a:gd name="T24" fmla="*/ 24 w 37"/>
                    <a:gd name="T25" fmla="*/ 35 h 40"/>
                    <a:gd name="T26" fmla="*/ 18 w 37"/>
                    <a:gd name="T27" fmla="*/ 37 h 40"/>
                    <a:gd name="T28" fmla="*/ 12 w 37"/>
                    <a:gd name="T29" fmla="*/ 37 h 40"/>
                    <a:gd name="T30" fmla="*/ 6 w 37"/>
                    <a:gd name="T31" fmla="*/ 35 h 40"/>
                    <a:gd name="T32" fmla="*/ 3 w 37"/>
                    <a:gd name="T33" fmla="*/ 32 h 40"/>
                    <a:gd name="T34" fmla="*/ 2 w 37"/>
                    <a:gd name="T35" fmla="*/ 28 h 40"/>
                    <a:gd name="T36" fmla="*/ 4 w 37"/>
                    <a:gd name="T37" fmla="*/ 23 h 40"/>
                    <a:gd name="T38" fmla="*/ 17 w 37"/>
                    <a:gd name="T39" fmla="*/ 11 h 40"/>
                    <a:gd name="T40" fmla="*/ 23 w 37"/>
                    <a:gd name="T41" fmla="*/ 4 h 40"/>
                    <a:gd name="T42" fmla="*/ 29 w 37"/>
                    <a:gd name="T43" fmla="*/ 2 h 40"/>
                    <a:gd name="T44" fmla="*/ 29 w 37"/>
                    <a:gd name="T4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40">
                      <a:moveTo>
                        <a:pt x="29" y="0"/>
                      </a:moveTo>
                      <a:lnTo>
                        <a:pt x="23" y="0"/>
                      </a:lnTo>
                      <a:lnTo>
                        <a:pt x="12" y="13"/>
                      </a:lnTo>
                      <a:lnTo>
                        <a:pt x="1" y="23"/>
                      </a:lnTo>
                      <a:lnTo>
                        <a:pt x="0" y="25"/>
                      </a:lnTo>
                      <a:lnTo>
                        <a:pt x="0" y="30"/>
                      </a:lnTo>
                      <a:lnTo>
                        <a:pt x="4" y="37"/>
                      </a:lnTo>
                      <a:lnTo>
                        <a:pt x="11" y="39"/>
                      </a:lnTo>
                      <a:lnTo>
                        <a:pt x="20" y="39"/>
                      </a:lnTo>
                      <a:lnTo>
                        <a:pt x="26" y="36"/>
                      </a:lnTo>
                      <a:lnTo>
                        <a:pt x="36" y="25"/>
                      </a:lnTo>
                      <a:lnTo>
                        <a:pt x="35" y="24"/>
                      </a:lnTo>
                      <a:lnTo>
                        <a:pt x="24" y="35"/>
                      </a:lnTo>
                      <a:lnTo>
                        <a:pt x="18" y="37"/>
                      </a:lnTo>
                      <a:lnTo>
                        <a:pt x="12" y="37"/>
                      </a:lnTo>
                      <a:lnTo>
                        <a:pt x="6" y="35"/>
                      </a:lnTo>
                      <a:lnTo>
                        <a:pt x="3" y="32"/>
                      </a:lnTo>
                      <a:lnTo>
                        <a:pt x="2" y="28"/>
                      </a:lnTo>
                      <a:lnTo>
                        <a:pt x="4" y="23"/>
                      </a:lnTo>
                      <a:lnTo>
                        <a:pt x="17" y="11"/>
                      </a:lnTo>
                      <a:lnTo>
                        <a:pt x="23" y="4"/>
                      </a:lnTo>
                      <a:lnTo>
                        <a:pt x="29" y="2"/>
                      </a:lnTo>
                      <a:lnTo>
                        <a:pt x="29"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3" name="Freeform 263"/>
                <p:cNvSpPr>
                  <a:spLocks noChangeAspect="1"/>
                </p:cNvSpPr>
                <p:nvPr/>
              </p:nvSpPr>
              <p:spPr bwMode="auto">
                <a:xfrm>
                  <a:off x="4772" y="2420"/>
                  <a:ext cx="17" cy="66"/>
                </a:xfrm>
                <a:custGeom>
                  <a:avLst/>
                  <a:gdLst>
                    <a:gd name="T0" fmla="*/ 16 w 17"/>
                    <a:gd name="T1" fmla="*/ 65 h 66"/>
                    <a:gd name="T2" fmla="*/ 4 w 17"/>
                    <a:gd name="T3" fmla="*/ 0 h 66"/>
                    <a:gd name="T4" fmla="*/ 0 w 17"/>
                    <a:gd name="T5" fmla="*/ 1 h 66"/>
                    <a:gd name="T6" fmla="*/ 12 w 17"/>
                    <a:gd name="T7" fmla="*/ 65 h 66"/>
                    <a:gd name="T8" fmla="*/ 16 w 17"/>
                    <a:gd name="T9" fmla="*/ 65 h 66"/>
                  </a:gdLst>
                  <a:ahLst/>
                  <a:cxnLst>
                    <a:cxn ang="0">
                      <a:pos x="T0" y="T1"/>
                    </a:cxn>
                    <a:cxn ang="0">
                      <a:pos x="T2" y="T3"/>
                    </a:cxn>
                    <a:cxn ang="0">
                      <a:pos x="T4" y="T5"/>
                    </a:cxn>
                    <a:cxn ang="0">
                      <a:pos x="T6" y="T7"/>
                    </a:cxn>
                    <a:cxn ang="0">
                      <a:pos x="T8" y="T9"/>
                    </a:cxn>
                  </a:cxnLst>
                  <a:rect l="0" t="0" r="r" b="b"/>
                  <a:pathLst>
                    <a:path w="17" h="66">
                      <a:moveTo>
                        <a:pt x="16" y="65"/>
                      </a:moveTo>
                      <a:lnTo>
                        <a:pt x="4" y="0"/>
                      </a:lnTo>
                      <a:lnTo>
                        <a:pt x="0" y="1"/>
                      </a:lnTo>
                      <a:lnTo>
                        <a:pt x="12" y="65"/>
                      </a:lnTo>
                      <a:lnTo>
                        <a:pt x="16" y="6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4" name="Freeform 264"/>
                <p:cNvSpPr>
                  <a:spLocks noChangeAspect="1"/>
                </p:cNvSpPr>
                <p:nvPr/>
              </p:nvSpPr>
              <p:spPr bwMode="auto">
                <a:xfrm>
                  <a:off x="4681" y="2195"/>
                  <a:ext cx="92" cy="199"/>
                </a:xfrm>
                <a:custGeom>
                  <a:avLst/>
                  <a:gdLst>
                    <a:gd name="T0" fmla="*/ 90 w 92"/>
                    <a:gd name="T1" fmla="*/ 195 h 199"/>
                    <a:gd name="T2" fmla="*/ 88 w 92"/>
                    <a:gd name="T3" fmla="*/ 198 h 199"/>
                    <a:gd name="T4" fmla="*/ 78 w 92"/>
                    <a:gd name="T5" fmla="*/ 132 h 199"/>
                    <a:gd name="T6" fmla="*/ 76 w 92"/>
                    <a:gd name="T7" fmla="*/ 124 h 199"/>
                    <a:gd name="T8" fmla="*/ 71 w 92"/>
                    <a:gd name="T9" fmla="*/ 117 h 199"/>
                    <a:gd name="T10" fmla="*/ 63 w 92"/>
                    <a:gd name="T11" fmla="*/ 107 h 199"/>
                    <a:gd name="T12" fmla="*/ 46 w 92"/>
                    <a:gd name="T13" fmla="*/ 92 h 199"/>
                    <a:gd name="T14" fmla="*/ 25 w 92"/>
                    <a:gd name="T15" fmla="*/ 75 h 199"/>
                    <a:gd name="T16" fmla="*/ 12 w 92"/>
                    <a:gd name="T17" fmla="*/ 63 h 199"/>
                    <a:gd name="T18" fmla="*/ 5 w 92"/>
                    <a:gd name="T19" fmla="*/ 54 h 199"/>
                    <a:gd name="T20" fmla="*/ 1 w 92"/>
                    <a:gd name="T21" fmla="*/ 42 h 199"/>
                    <a:gd name="T22" fmla="*/ 0 w 92"/>
                    <a:gd name="T23" fmla="*/ 29 h 199"/>
                    <a:gd name="T24" fmla="*/ 2 w 92"/>
                    <a:gd name="T25" fmla="*/ 19 h 199"/>
                    <a:gd name="T26" fmla="*/ 6 w 92"/>
                    <a:gd name="T27" fmla="*/ 10 h 199"/>
                    <a:gd name="T28" fmla="*/ 12 w 92"/>
                    <a:gd name="T29" fmla="*/ 0 h 199"/>
                    <a:gd name="T30" fmla="*/ 16 w 92"/>
                    <a:gd name="T31" fmla="*/ 5 h 199"/>
                    <a:gd name="T32" fmla="*/ 8 w 92"/>
                    <a:gd name="T33" fmla="*/ 14 h 199"/>
                    <a:gd name="T34" fmla="*/ 4 w 92"/>
                    <a:gd name="T35" fmla="*/ 27 h 199"/>
                    <a:gd name="T36" fmla="*/ 5 w 92"/>
                    <a:gd name="T37" fmla="*/ 35 h 199"/>
                    <a:gd name="T38" fmla="*/ 8 w 92"/>
                    <a:gd name="T39" fmla="*/ 48 h 199"/>
                    <a:gd name="T40" fmla="*/ 12 w 92"/>
                    <a:gd name="T41" fmla="*/ 58 h 199"/>
                    <a:gd name="T42" fmla="*/ 22 w 92"/>
                    <a:gd name="T43" fmla="*/ 67 h 199"/>
                    <a:gd name="T44" fmla="*/ 40 w 92"/>
                    <a:gd name="T45" fmla="*/ 82 h 199"/>
                    <a:gd name="T46" fmla="*/ 66 w 92"/>
                    <a:gd name="T47" fmla="*/ 105 h 199"/>
                    <a:gd name="T48" fmla="*/ 74 w 92"/>
                    <a:gd name="T49" fmla="*/ 114 h 199"/>
                    <a:gd name="T50" fmla="*/ 81 w 92"/>
                    <a:gd name="T51" fmla="*/ 125 h 199"/>
                    <a:gd name="T52" fmla="*/ 84 w 92"/>
                    <a:gd name="T53" fmla="*/ 135 h 199"/>
                    <a:gd name="T54" fmla="*/ 91 w 92"/>
                    <a:gd name="T55" fmla="*/ 195 h 199"/>
                    <a:gd name="T56" fmla="*/ 90 w 92"/>
                    <a:gd name="T57" fmla="*/ 19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99">
                      <a:moveTo>
                        <a:pt x="90" y="195"/>
                      </a:moveTo>
                      <a:lnTo>
                        <a:pt x="88" y="198"/>
                      </a:lnTo>
                      <a:lnTo>
                        <a:pt x="78" y="132"/>
                      </a:lnTo>
                      <a:lnTo>
                        <a:pt x="76" y="124"/>
                      </a:lnTo>
                      <a:lnTo>
                        <a:pt x="71" y="117"/>
                      </a:lnTo>
                      <a:lnTo>
                        <a:pt x="63" y="107"/>
                      </a:lnTo>
                      <a:lnTo>
                        <a:pt x="46" y="92"/>
                      </a:lnTo>
                      <a:lnTo>
                        <a:pt x="25" y="75"/>
                      </a:lnTo>
                      <a:lnTo>
                        <a:pt x="12" y="63"/>
                      </a:lnTo>
                      <a:lnTo>
                        <a:pt x="5" y="54"/>
                      </a:lnTo>
                      <a:lnTo>
                        <a:pt x="1" y="42"/>
                      </a:lnTo>
                      <a:lnTo>
                        <a:pt x="0" y="29"/>
                      </a:lnTo>
                      <a:lnTo>
                        <a:pt x="2" y="19"/>
                      </a:lnTo>
                      <a:lnTo>
                        <a:pt x="6" y="10"/>
                      </a:lnTo>
                      <a:lnTo>
                        <a:pt x="12" y="0"/>
                      </a:lnTo>
                      <a:lnTo>
                        <a:pt x="16" y="5"/>
                      </a:lnTo>
                      <a:lnTo>
                        <a:pt x="8" y="14"/>
                      </a:lnTo>
                      <a:lnTo>
                        <a:pt x="4" y="27"/>
                      </a:lnTo>
                      <a:lnTo>
                        <a:pt x="5" y="35"/>
                      </a:lnTo>
                      <a:lnTo>
                        <a:pt x="8" y="48"/>
                      </a:lnTo>
                      <a:lnTo>
                        <a:pt x="12" y="58"/>
                      </a:lnTo>
                      <a:lnTo>
                        <a:pt x="22" y="67"/>
                      </a:lnTo>
                      <a:lnTo>
                        <a:pt x="40" y="82"/>
                      </a:lnTo>
                      <a:lnTo>
                        <a:pt x="66" y="105"/>
                      </a:lnTo>
                      <a:lnTo>
                        <a:pt x="74" y="114"/>
                      </a:lnTo>
                      <a:lnTo>
                        <a:pt x="81" y="125"/>
                      </a:lnTo>
                      <a:lnTo>
                        <a:pt x="84" y="135"/>
                      </a:lnTo>
                      <a:lnTo>
                        <a:pt x="91" y="195"/>
                      </a:lnTo>
                      <a:lnTo>
                        <a:pt x="90" y="19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5" name="Freeform 265"/>
                <p:cNvSpPr>
                  <a:spLocks noChangeAspect="1"/>
                </p:cNvSpPr>
                <p:nvPr/>
              </p:nvSpPr>
              <p:spPr bwMode="auto">
                <a:xfrm>
                  <a:off x="4794" y="2412"/>
                  <a:ext cx="17" cy="74"/>
                </a:xfrm>
                <a:custGeom>
                  <a:avLst/>
                  <a:gdLst>
                    <a:gd name="T0" fmla="*/ 16 w 17"/>
                    <a:gd name="T1" fmla="*/ 73 h 74"/>
                    <a:gd name="T2" fmla="*/ 4 w 17"/>
                    <a:gd name="T3" fmla="*/ 4 h 74"/>
                    <a:gd name="T4" fmla="*/ 0 w 17"/>
                    <a:gd name="T5" fmla="*/ 0 h 74"/>
                    <a:gd name="T6" fmla="*/ 10 w 17"/>
                    <a:gd name="T7" fmla="*/ 73 h 74"/>
                    <a:gd name="T8" fmla="*/ 16 w 17"/>
                    <a:gd name="T9" fmla="*/ 73 h 74"/>
                  </a:gdLst>
                  <a:ahLst/>
                  <a:cxnLst>
                    <a:cxn ang="0">
                      <a:pos x="T0" y="T1"/>
                    </a:cxn>
                    <a:cxn ang="0">
                      <a:pos x="T2" y="T3"/>
                    </a:cxn>
                    <a:cxn ang="0">
                      <a:pos x="T4" y="T5"/>
                    </a:cxn>
                    <a:cxn ang="0">
                      <a:pos x="T6" y="T7"/>
                    </a:cxn>
                    <a:cxn ang="0">
                      <a:pos x="T8" y="T9"/>
                    </a:cxn>
                  </a:cxnLst>
                  <a:rect l="0" t="0" r="r" b="b"/>
                  <a:pathLst>
                    <a:path w="17" h="74">
                      <a:moveTo>
                        <a:pt x="16" y="73"/>
                      </a:moveTo>
                      <a:lnTo>
                        <a:pt x="4" y="4"/>
                      </a:lnTo>
                      <a:lnTo>
                        <a:pt x="0" y="0"/>
                      </a:lnTo>
                      <a:lnTo>
                        <a:pt x="10" y="73"/>
                      </a:lnTo>
                      <a:lnTo>
                        <a:pt x="16" y="7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6" name="Freeform 266"/>
                <p:cNvSpPr>
                  <a:spLocks noChangeAspect="1"/>
                </p:cNvSpPr>
                <p:nvPr/>
              </p:nvSpPr>
              <p:spPr bwMode="auto">
                <a:xfrm>
                  <a:off x="4819" y="2443"/>
                  <a:ext cx="17" cy="20"/>
                </a:xfrm>
                <a:custGeom>
                  <a:avLst/>
                  <a:gdLst>
                    <a:gd name="T0" fmla="*/ 5 w 17"/>
                    <a:gd name="T1" fmla="*/ 0 h 20"/>
                    <a:gd name="T2" fmla="*/ 5 w 17"/>
                    <a:gd name="T3" fmla="*/ 6 h 20"/>
                    <a:gd name="T4" fmla="*/ 5 w 17"/>
                    <a:gd name="T5" fmla="*/ 13 h 20"/>
                    <a:gd name="T6" fmla="*/ 0 w 17"/>
                    <a:gd name="T7" fmla="*/ 19 h 20"/>
                    <a:gd name="T8" fmla="*/ 8 w 17"/>
                    <a:gd name="T9" fmla="*/ 16 h 20"/>
                    <a:gd name="T10" fmla="*/ 12 w 17"/>
                    <a:gd name="T11" fmla="*/ 13 h 20"/>
                    <a:gd name="T12" fmla="*/ 16 w 17"/>
                    <a:gd name="T13" fmla="*/ 8 h 20"/>
                    <a:gd name="T14" fmla="*/ 5 w 1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5" y="0"/>
                      </a:moveTo>
                      <a:lnTo>
                        <a:pt x="5" y="6"/>
                      </a:lnTo>
                      <a:lnTo>
                        <a:pt x="5" y="13"/>
                      </a:lnTo>
                      <a:lnTo>
                        <a:pt x="0" y="19"/>
                      </a:lnTo>
                      <a:lnTo>
                        <a:pt x="8" y="16"/>
                      </a:lnTo>
                      <a:lnTo>
                        <a:pt x="12" y="13"/>
                      </a:lnTo>
                      <a:lnTo>
                        <a:pt x="16" y="8"/>
                      </a:lnTo>
                      <a:lnTo>
                        <a:pt x="5"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7" name="Freeform 267"/>
                <p:cNvSpPr>
                  <a:spLocks noChangeAspect="1"/>
                </p:cNvSpPr>
                <p:nvPr/>
              </p:nvSpPr>
              <p:spPr bwMode="auto">
                <a:xfrm>
                  <a:off x="4684" y="2284"/>
                  <a:ext cx="85" cy="167"/>
                </a:xfrm>
                <a:custGeom>
                  <a:avLst/>
                  <a:gdLst>
                    <a:gd name="T0" fmla="*/ 40 w 85"/>
                    <a:gd name="T1" fmla="*/ 58 h 167"/>
                    <a:gd name="T2" fmla="*/ 39 w 85"/>
                    <a:gd name="T3" fmla="*/ 16 h 167"/>
                    <a:gd name="T4" fmla="*/ 43 w 85"/>
                    <a:gd name="T5" fmla="*/ 1 h 167"/>
                    <a:gd name="T6" fmla="*/ 37 w 85"/>
                    <a:gd name="T7" fmla="*/ 7 h 167"/>
                    <a:gd name="T8" fmla="*/ 35 w 85"/>
                    <a:gd name="T9" fmla="*/ 32 h 167"/>
                    <a:gd name="T10" fmla="*/ 14 w 85"/>
                    <a:gd name="T11" fmla="*/ 86 h 167"/>
                    <a:gd name="T12" fmla="*/ 4 w 85"/>
                    <a:gd name="T13" fmla="*/ 95 h 167"/>
                    <a:gd name="T14" fmla="*/ 6 w 85"/>
                    <a:gd name="T15" fmla="*/ 107 h 167"/>
                    <a:gd name="T16" fmla="*/ 7 w 85"/>
                    <a:gd name="T17" fmla="*/ 106 h 167"/>
                    <a:gd name="T18" fmla="*/ 6 w 85"/>
                    <a:gd name="T19" fmla="*/ 96 h 167"/>
                    <a:gd name="T20" fmla="*/ 14 w 85"/>
                    <a:gd name="T21" fmla="*/ 90 h 167"/>
                    <a:gd name="T22" fmla="*/ 42 w 85"/>
                    <a:gd name="T23" fmla="*/ 101 h 167"/>
                    <a:gd name="T24" fmla="*/ 45 w 85"/>
                    <a:gd name="T25" fmla="*/ 110 h 167"/>
                    <a:gd name="T26" fmla="*/ 15 w 85"/>
                    <a:gd name="T27" fmla="*/ 112 h 167"/>
                    <a:gd name="T28" fmla="*/ 40 w 85"/>
                    <a:gd name="T29" fmla="*/ 115 h 167"/>
                    <a:gd name="T30" fmla="*/ 52 w 85"/>
                    <a:gd name="T31" fmla="*/ 126 h 167"/>
                    <a:gd name="T32" fmla="*/ 50 w 85"/>
                    <a:gd name="T33" fmla="*/ 136 h 167"/>
                    <a:gd name="T34" fmla="*/ 19 w 85"/>
                    <a:gd name="T35" fmla="*/ 138 h 167"/>
                    <a:gd name="T36" fmla="*/ 3 w 85"/>
                    <a:gd name="T37" fmla="*/ 132 h 167"/>
                    <a:gd name="T38" fmla="*/ 2 w 85"/>
                    <a:gd name="T39" fmla="*/ 123 h 167"/>
                    <a:gd name="T40" fmla="*/ 1 w 85"/>
                    <a:gd name="T41" fmla="*/ 122 h 167"/>
                    <a:gd name="T42" fmla="*/ 1 w 85"/>
                    <a:gd name="T43" fmla="*/ 134 h 167"/>
                    <a:gd name="T44" fmla="*/ 18 w 85"/>
                    <a:gd name="T45" fmla="*/ 141 h 167"/>
                    <a:gd name="T46" fmla="*/ 9 w 85"/>
                    <a:gd name="T47" fmla="*/ 154 h 167"/>
                    <a:gd name="T48" fmla="*/ 10 w 85"/>
                    <a:gd name="T49" fmla="*/ 166 h 167"/>
                    <a:gd name="T50" fmla="*/ 12 w 85"/>
                    <a:gd name="T51" fmla="*/ 156 h 167"/>
                    <a:gd name="T52" fmla="*/ 40 w 85"/>
                    <a:gd name="T53" fmla="*/ 142 h 167"/>
                    <a:gd name="T54" fmla="*/ 47 w 85"/>
                    <a:gd name="T55" fmla="*/ 147 h 167"/>
                    <a:gd name="T56" fmla="*/ 48 w 85"/>
                    <a:gd name="T57" fmla="*/ 148 h 167"/>
                    <a:gd name="T58" fmla="*/ 45 w 85"/>
                    <a:gd name="T59" fmla="*/ 141 h 167"/>
                    <a:gd name="T60" fmla="*/ 54 w 85"/>
                    <a:gd name="T61" fmla="*/ 134 h 167"/>
                    <a:gd name="T62" fmla="*/ 54 w 85"/>
                    <a:gd name="T63" fmla="*/ 124 h 167"/>
                    <a:gd name="T64" fmla="*/ 47 w 85"/>
                    <a:gd name="T65" fmla="*/ 116 h 167"/>
                    <a:gd name="T66" fmla="*/ 49 w 85"/>
                    <a:gd name="T67" fmla="*/ 106 h 167"/>
                    <a:gd name="T68" fmla="*/ 44 w 85"/>
                    <a:gd name="T69" fmla="*/ 99 h 167"/>
                    <a:gd name="T70" fmla="*/ 44 w 85"/>
                    <a:gd name="T71" fmla="*/ 72 h 167"/>
                    <a:gd name="T72" fmla="*/ 53 w 85"/>
                    <a:gd name="T73" fmla="*/ 71 h 167"/>
                    <a:gd name="T74" fmla="*/ 83 w 85"/>
                    <a:gd name="T75" fmla="*/ 8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67">
                      <a:moveTo>
                        <a:pt x="83" y="86"/>
                      </a:moveTo>
                      <a:lnTo>
                        <a:pt x="40" y="58"/>
                      </a:lnTo>
                      <a:lnTo>
                        <a:pt x="39" y="37"/>
                      </a:lnTo>
                      <a:lnTo>
                        <a:pt x="39" y="16"/>
                      </a:lnTo>
                      <a:lnTo>
                        <a:pt x="40" y="9"/>
                      </a:lnTo>
                      <a:lnTo>
                        <a:pt x="43" y="1"/>
                      </a:lnTo>
                      <a:lnTo>
                        <a:pt x="40" y="0"/>
                      </a:lnTo>
                      <a:lnTo>
                        <a:pt x="37" y="7"/>
                      </a:lnTo>
                      <a:lnTo>
                        <a:pt x="35" y="18"/>
                      </a:lnTo>
                      <a:lnTo>
                        <a:pt x="35" y="32"/>
                      </a:lnTo>
                      <a:lnTo>
                        <a:pt x="40" y="97"/>
                      </a:lnTo>
                      <a:lnTo>
                        <a:pt x="14" y="86"/>
                      </a:lnTo>
                      <a:lnTo>
                        <a:pt x="7" y="89"/>
                      </a:lnTo>
                      <a:lnTo>
                        <a:pt x="4" y="95"/>
                      </a:lnTo>
                      <a:lnTo>
                        <a:pt x="4" y="99"/>
                      </a:lnTo>
                      <a:lnTo>
                        <a:pt x="6" y="107"/>
                      </a:lnTo>
                      <a:lnTo>
                        <a:pt x="9" y="110"/>
                      </a:lnTo>
                      <a:lnTo>
                        <a:pt x="7" y="106"/>
                      </a:lnTo>
                      <a:lnTo>
                        <a:pt x="5" y="101"/>
                      </a:lnTo>
                      <a:lnTo>
                        <a:pt x="6" y="96"/>
                      </a:lnTo>
                      <a:lnTo>
                        <a:pt x="9" y="91"/>
                      </a:lnTo>
                      <a:lnTo>
                        <a:pt x="14" y="90"/>
                      </a:lnTo>
                      <a:lnTo>
                        <a:pt x="19" y="91"/>
                      </a:lnTo>
                      <a:lnTo>
                        <a:pt x="42" y="101"/>
                      </a:lnTo>
                      <a:lnTo>
                        <a:pt x="45" y="105"/>
                      </a:lnTo>
                      <a:lnTo>
                        <a:pt x="45" y="110"/>
                      </a:lnTo>
                      <a:lnTo>
                        <a:pt x="41" y="112"/>
                      </a:lnTo>
                      <a:lnTo>
                        <a:pt x="15" y="112"/>
                      </a:lnTo>
                      <a:lnTo>
                        <a:pt x="20" y="114"/>
                      </a:lnTo>
                      <a:lnTo>
                        <a:pt x="40" y="115"/>
                      </a:lnTo>
                      <a:lnTo>
                        <a:pt x="48" y="119"/>
                      </a:lnTo>
                      <a:lnTo>
                        <a:pt x="52" y="126"/>
                      </a:lnTo>
                      <a:lnTo>
                        <a:pt x="52" y="133"/>
                      </a:lnTo>
                      <a:lnTo>
                        <a:pt x="50" y="136"/>
                      </a:lnTo>
                      <a:lnTo>
                        <a:pt x="46" y="138"/>
                      </a:lnTo>
                      <a:lnTo>
                        <a:pt x="19" y="138"/>
                      </a:lnTo>
                      <a:lnTo>
                        <a:pt x="7" y="136"/>
                      </a:lnTo>
                      <a:lnTo>
                        <a:pt x="3" y="132"/>
                      </a:lnTo>
                      <a:lnTo>
                        <a:pt x="2" y="127"/>
                      </a:lnTo>
                      <a:lnTo>
                        <a:pt x="2" y="123"/>
                      </a:lnTo>
                      <a:lnTo>
                        <a:pt x="6" y="117"/>
                      </a:lnTo>
                      <a:lnTo>
                        <a:pt x="1" y="122"/>
                      </a:lnTo>
                      <a:lnTo>
                        <a:pt x="0" y="127"/>
                      </a:lnTo>
                      <a:lnTo>
                        <a:pt x="1" y="134"/>
                      </a:lnTo>
                      <a:lnTo>
                        <a:pt x="5" y="138"/>
                      </a:lnTo>
                      <a:lnTo>
                        <a:pt x="18" y="141"/>
                      </a:lnTo>
                      <a:lnTo>
                        <a:pt x="35" y="141"/>
                      </a:lnTo>
                      <a:lnTo>
                        <a:pt x="9" y="154"/>
                      </a:lnTo>
                      <a:lnTo>
                        <a:pt x="9" y="162"/>
                      </a:lnTo>
                      <a:lnTo>
                        <a:pt x="10" y="166"/>
                      </a:lnTo>
                      <a:lnTo>
                        <a:pt x="9" y="161"/>
                      </a:lnTo>
                      <a:lnTo>
                        <a:pt x="12" y="156"/>
                      </a:lnTo>
                      <a:lnTo>
                        <a:pt x="17" y="152"/>
                      </a:lnTo>
                      <a:lnTo>
                        <a:pt x="40" y="142"/>
                      </a:lnTo>
                      <a:lnTo>
                        <a:pt x="44" y="143"/>
                      </a:lnTo>
                      <a:lnTo>
                        <a:pt x="47" y="147"/>
                      </a:lnTo>
                      <a:lnTo>
                        <a:pt x="47" y="153"/>
                      </a:lnTo>
                      <a:lnTo>
                        <a:pt x="48" y="148"/>
                      </a:lnTo>
                      <a:lnTo>
                        <a:pt x="48" y="143"/>
                      </a:lnTo>
                      <a:lnTo>
                        <a:pt x="45" y="141"/>
                      </a:lnTo>
                      <a:lnTo>
                        <a:pt x="52" y="138"/>
                      </a:lnTo>
                      <a:lnTo>
                        <a:pt x="54" y="134"/>
                      </a:lnTo>
                      <a:lnTo>
                        <a:pt x="55" y="128"/>
                      </a:lnTo>
                      <a:lnTo>
                        <a:pt x="54" y="124"/>
                      </a:lnTo>
                      <a:lnTo>
                        <a:pt x="51" y="119"/>
                      </a:lnTo>
                      <a:lnTo>
                        <a:pt x="47" y="116"/>
                      </a:lnTo>
                      <a:lnTo>
                        <a:pt x="49" y="112"/>
                      </a:lnTo>
                      <a:lnTo>
                        <a:pt x="49" y="106"/>
                      </a:lnTo>
                      <a:lnTo>
                        <a:pt x="47" y="102"/>
                      </a:lnTo>
                      <a:lnTo>
                        <a:pt x="44" y="99"/>
                      </a:lnTo>
                      <a:lnTo>
                        <a:pt x="41" y="74"/>
                      </a:lnTo>
                      <a:lnTo>
                        <a:pt x="44" y="72"/>
                      </a:lnTo>
                      <a:lnTo>
                        <a:pt x="48" y="71"/>
                      </a:lnTo>
                      <a:lnTo>
                        <a:pt x="53" y="71"/>
                      </a:lnTo>
                      <a:lnTo>
                        <a:pt x="84" y="90"/>
                      </a:lnTo>
                      <a:lnTo>
                        <a:pt x="83" y="8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8" name="Freeform 268"/>
                <p:cNvSpPr>
                  <a:spLocks noChangeAspect="1"/>
                </p:cNvSpPr>
                <p:nvPr/>
              </p:nvSpPr>
              <p:spPr bwMode="auto">
                <a:xfrm>
                  <a:off x="4696" y="2440"/>
                  <a:ext cx="33" cy="46"/>
                </a:xfrm>
                <a:custGeom>
                  <a:avLst/>
                  <a:gdLst>
                    <a:gd name="T0" fmla="*/ 0 w 33"/>
                    <a:gd name="T1" fmla="*/ 13 h 46"/>
                    <a:gd name="T2" fmla="*/ 4 w 33"/>
                    <a:gd name="T3" fmla="*/ 14 h 46"/>
                    <a:gd name="T4" fmla="*/ 10 w 33"/>
                    <a:gd name="T5" fmla="*/ 14 h 46"/>
                    <a:gd name="T6" fmla="*/ 32 w 33"/>
                    <a:gd name="T7" fmla="*/ 0 h 46"/>
                    <a:gd name="T8" fmla="*/ 25 w 33"/>
                    <a:gd name="T9" fmla="*/ 8 h 46"/>
                    <a:gd name="T10" fmla="*/ 18 w 33"/>
                    <a:gd name="T11" fmla="*/ 14 h 46"/>
                    <a:gd name="T12" fmla="*/ 21 w 33"/>
                    <a:gd name="T13" fmla="*/ 45 h 46"/>
                    <a:gd name="T14" fmla="*/ 19 w 33"/>
                    <a:gd name="T15" fmla="*/ 45 h 46"/>
                    <a:gd name="T16" fmla="*/ 16 w 33"/>
                    <a:gd name="T17" fmla="*/ 17 h 46"/>
                    <a:gd name="T18" fmla="*/ 8 w 33"/>
                    <a:gd name="T19" fmla="*/ 17 h 46"/>
                    <a:gd name="T20" fmla="*/ 2 w 33"/>
                    <a:gd name="T21" fmla="*/ 15 h 46"/>
                    <a:gd name="T22" fmla="*/ 0 w 33"/>
                    <a:gd name="T23"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6">
                      <a:moveTo>
                        <a:pt x="0" y="13"/>
                      </a:moveTo>
                      <a:lnTo>
                        <a:pt x="4" y="14"/>
                      </a:lnTo>
                      <a:lnTo>
                        <a:pt x="10" y="14"/>
                      </a:lnTo>
                      <a:lnTo>
                        <a:pt x="32" y="0"/>
                      </a:lnTo>
                      <a:lnTo>
                        <a:pt x="25" y="8"/>
                      </a:lnTo>
                      <a:lnTo>
                        <a:pt x="18" y="14"/>
                      </a:lnTo>
                      <a:lnTo>
                        <a:pt x="21" y="45"/>
                      </a:lnTo>
                      <a:lnTo>
                        <a:pt x="19" y="45"/>
                      </a:lnTo>
                      <a:lnTo>
                        <a:pt x="16" y="17"/>
                      </a:lnTo>
                      <a:lnTo>
                        <a:pt x="8" y="17"/>
                      </a:lnTo>
                      <a:lnTo>
                        <a:pt x="2" y="15"/>
                      </a:lnTo>
                      <a:lnTo>
                        <a:pt x="0" y="1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79" name="Freeform 269"/>
                <p:cNvSpPr>
                  <a:spLocks noChangeAspect="1"/>
                </p:cNvSpPr>
                <p:nvPr/>
              </p:nvSpPr>
              <p:spPr bwMode="auto">
                <a:xfrm>
                  <a:off x="4730" y="2433"/>
                  <a:ext cx="17" cy="53"/>
                </a:xfrm>
                <a:custGeom>
                  <a:avLst/>
                  <a:gdLst>
                    <a:gd name="T0" fmla="*/ 2 w 17"/>
                    <a:gd name="T1" fmla="*/ 0 h 53"/>
                    <a:gd name="T2" fmla="*/ 0 w 17"/>
                    <a:gd name="T3" fmla="*/ 5 h 53"/>
                    <a:gd name="T4" fmla="*/ 10 w 17"/>
                    <a:gd name="T5" fmla="*/ 52 h 53"/>
                    <a:gd name="T6" fmla="*/ 16 w 17"/>
                    <a:gd name="T7" fmla="*/ 52 h 53"/>
                    <a:gd name="T8" fmla="*/ 2 w 17"/>
                    <a:gd name="T9" fmla="*/ 0 h 53"/>
                  </a:gdLst>
                  <a:ahLst/>
                  <a:cxnLst>
                    <a:cxn ang="0">
                      <a:pos x="T0" y="T1"/>
                    </a:cxn>
                    <a:cxn ang="0">
                      <a:pos x="T2" y="T3"/>
                    </a:cxn>
                    <a:cxn ang="0">
                      <a:pos x="T4" y="T5"/>
                    </a:cxn>
                    <a:cxn ang="0">
                      <a:pos x="T6" y="T7"/>
                    </a:cxn>
                    <a:cxn ang="0">
                      <a:pos x="T8" y="T9"/>
                    </a:cxn>
                  </a:cxnLst>
                  <a:rect l="0" t="0" r="r" b="b"/>
                  <a:pathLst>
                    <a:path w="17" h="53">
                      <a:moveTo>
                        <a:pt x="2" y="0"/>
                      </a:moveTo>
                      <a:lnTo>
                        <a:pt x="0" y="5"/>
                      </a:lnTo>
                      <a:lnTo>
                        <a:pt x="10" y="52"/>
                      </a:lnTo>
                      <a:lnTo>
                        <a:pt x="16" y="52"/>
                      </a:lnTo>
                      <a:lnTo>
                        <a:pt x="2"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80" name="Freeform 270"/>
                <p:cNvSpPr>
                  <a:spLocks noChangeAspect="1"/>
                </p:cNvSpPr>
                <p:nvPr/>
              </p:nvSpPr>
              <p:spPr bwMode="auto">
                <a:xfrm>
                  <a:off x="4708" y="2424"/>
                  <a:ext cx="17" cy="17"/>
                </a:xfrm>
                <a:custGeom>
                  <a:avLst/>
                  <a:gdLst>
                    <a:gd name="T0" fmla="*/ 4 w 17"/>
                    <a:gd name="T1" fmla="*/ 16 h 17"/>
                    <a:gd name="T2" fmla="*/ 0 w 17"/>
                    <a:gd name="T3" fmla="*/ 0 h 17"/>
                    <a:gd name="T4" fmla="*/ 8 w 17"/>
                    <a:gd name="T5" fmla="*/ 0 h 17"/>
                    <a:gd name="T6" fmla="*/ 16 w 17"/>
                    <a:gd name="T7" fmla="*/ 16 h 17"/>
                    <a:gd name="T8" fmla="*/ 4 w 17"/>
                    <a:gd name="T9" fmla="*/ 16 h 17"/>
                  </a:gdLst>
                  <a:ahLst/>
                  <a:cxnLst>
                    <a:cxn ang="0">
                      <a:pos x="T0" y="T1"/>
                    </a:cxn>
                    <a:cxn ang="0">
                      <a:pos x="T2" y="T3"/>
                    </a:cxn>
                    <a:cxn ang="0">
                      <a:pos x="T4" y="T5"/>
                    </a:cxn>
                    <a:cxn ang="0">
                      <a:pos x="T6" y="T7"/>
                    </a:cxn>
                    <a:cxn ang="0">
                      <a:pos x="T8" y="T9"/>
                    </a:cxn>
                  </a:cxnLst>
                  <a:rect l="0" t="0" r="r" b="b"/>
                  <a:pathLst>
                    <a:path w="17" h="17">
                      <a:moveTo>
                        <a:pt x="4" y="16"/>
                      </a:moveTo>
                      <a:lnTo>
                        <a:pt x="0" y="0"/>
                      </a:lnTo>
                      <a:lnTo>
                        <a:pt x="8" y="0"/>
                      </a:lnTo>
                      <a:lnTo>
                        <a:pt x="16" y="16"/>
                      </a:lnTo>
                      <a:lnTo>
                        <a:pt x="4" y="16"/>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81" name="Freeform 271"/>
                <p:cNvSpPr>
                  <a:spLocks noChangeAspect="1"/>
                </p:cNvSpPr>
                <p:nvPr/>
              </p:nvSpPr>
              <p:spPr bwMode="auto">
                <a:xfrm>
                  <a:off x="4686" y="2257"/>
                  <a:ext cx="20" cy="118"/>
                </a:xfrm>
                <a:custGeom>
                  <a:avLst/>
                  <a:gdLst>
                    <a:gd name="T0" fmla="*/ 9 w 20"/>
                    <a:gd name="T1" fmla="*/ 3 h 118"/>
                    <a:gd name="T2" fmla="*/ 9 w 20"/>
                    <a:gd name="T3" fmla="*/ 13 h 118"/>
                    <a:gd name="T4" fmla="*/ 12 w 20"/>
                    <a:gd name="T5" fmla="*/ 43 h 118"/>
                    <a:gd name="T6" fmla="*/ 19 w 20"/>
                    <a:gd name="T7" fmla="*/ 117 h 118"/>
                    <a:gd name="T8" fmla="*/ 17 w 20"/>
                    <a:gd name="T9" fmla="*/ 115 h 118"/>
                    <a:gd name="T10" fmla="*/ 15 w 20"/>
                    <a:gd name="T11" fmla="*/ 96 h 118"/>
                    <a:gd name="T12" fmla="*/ 9 w 20"/>
                    <a:gd name="T13" fmla="*/ 96 h 118"/>
                    <a:gd name="T14" fmla="*/ 14 w 20"/>
                    <a:gd name="T15" fmla="*/ 93 h 118"/>
                    <a:gd name="T16" fmla="*/ 13 w 20"/>
                    <a:gd name="T17" fmla="*/ 77 h 118"/>
                    <a:gd name="T18" fmla="*/ 7 w 20"/>
                    <a:gd name="T19" fmla="*/ 79 h 118"/>
                    <a:gd name="T20" fmla="*/ 3 w 20"/>
                    <a:gd name="T21" fmla="*/ 84 h 118"/>
                    <a:gd name="T22" fmla="*/ 3 w 20"/>
                    <a:gd name="T23" fmla="*/ 89 h 118"/>
                    <a:gd name="T24" fmla="*/ 5 w 20"/>
                    <a:gd name="T25" fmla="*/ 96 h 118"/>
                    <a:gd name="T26" fmla="*/ 1 w 20"/>
                    <a:gd name="T27" fmla="*/ 92 h 118"/>
                    <a:gd name="T28" fmla="*/ 0 w 20"/>
                    <a:gd name="T29" fmla="*/ 86 h 118"/>
                    <a:gd name="T30" fmla="*/ 1 w 20"/>
                    <a:gd name="T31" fmla="*/ 80 h 118"/>
                    <a:gd name="T32" fmla="*/ 4 w 20"/>
                    <a:gd name="T33" fmla="*/ 75 h 118"/>
                    <a:gd name="T34" fmla="*/ 12 w 20"/>
                    <a:gd name="T35" fmla="*/ 71 h 118"/>
                    <a:gd name="T36" fmla="*/ 7 w 20"/>
                    <a:gd name="T37" fmla="*/ 24 h 118"/>
                    <a:gd name="T38" fmla="*/ 6 w 20"/>
                    <a:gd name="T39" fmla="*/ 13 h 118"/>
                    <a:gd name="T40" fmla="*/ 6 w 20"/>
                    <a:gd name="T41" fmla="*/ 0 h 118"/>
                    <a:gd name="T42" fmla="*/ 9 w 20"/>
                    <a:gd name="T43"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18">
                      <a:moveTo>
                        <a:pt x="9" y="3"/>
                      </a:moveTo>
                      <a:lnTo>
                        <a:pt x="9" y="13"/>
                      </a:lnTo>
                      <a:lnTo>
                        <a:pt x="12" y="43"/>
                      </a:lnTo>
                      <a:lnTo>
                        <a:pt x="19" y="117"/>
                      </a:lnTo>
                      <a:lnTo>
                        <a:pt x="17" y="115"/>
                      </a:lnTo>
                      <a:lnTo>
                        <a:pt x="15" y="96"/>
                      </a:lnTo>
                      <a:lnTo>
                        <a:pt x="9" y="96"/>
                      </a:lnTo>
                      <a:lnTo>
                        <a:pt x="14" y="93"/>
                      </a:lnTo>
                      <a:lnTo>
                        <a:pt x="13" y="77"/>
                      </a:lnTo>
                      <a:lnTo>
                        <a:pt x="7" y="79"/>
                      </a:lnTo>
                      <a:lnTo>
                        <a:pt x="3" y="84"/>
                      </a:lnTo>
                      <a:lnTo>
                        <a:pt x="3" y="89"/>
                      </a:lnTo>
                      <a:lnTo>
                        <a:pt x="5" y="96"/>
                      </a:lnTo>
                      <a:lnTo>
                        <a:pt x="1" y="92"/>
                      </a:lnTo>
                      <a:lnTo>
                        <a:pt x="0" y="86"/>
                      </a:lnTo>
                      <a:lnTo>
                        <a:pt x="1" y="80"/>
                      </a:lnTo>
                      <a:lnTo>
                        <a:pt x="4" y="75"/>
                      </a:lnTo>
                      <a:lnTo>
                        <a:pt x="12" y="71"/>
                      </a:lnTo>
                      <a:lnTo>
                        <a:pt x="7" y="24"/>
                      </a:lnTo>
                      <a:lnTo>
                        <a:pt x="6" y="13"/>
                      </a:lnTo>
                      <a:lnTo>
                        <a:pt x="6" y="0"/>
                      </a:lnTo>
                      <a:lnTo>
                        <a:pt x="9" y="3"/>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82" name="Freeform 272"/>
                <p:cNvSpPr>
                  <a:spLocks noChangeAspect="1"/>
                </p:cNvSpPr>
                <p:nvPr/>
              </p:nvSpPr>
              <p:spPr bwMode="auto">
                <a:xfrm>
                  <a:off x="4733" y="2467"/>
                  <a:ext cx="49" cy="19"/>
                </a:xfrm>
                <a:custGeom>
                  <a:avLst/>
                  <a:gdLst>
                    <a:gd name="T0" fmla="*/ 1 w 49"/>
                    <a:gd name="T1" fmla="*/ 0 h 19"/>
                    <a:gd name="T2" fmla="*/ 9 w 49"/>
                    <a:gd name="T3" fmla="*/ 3 h 19"/>
                    <a:gd name="T4" fmla="*/ 17 w 49"/>
                    <a:gd name="T5" fmla="*/ 9 h 19"/>
                    <a:gd name="T6" fmla="*/ 29 w 49"/>
                    <a:gd name="T7" fmla="*/ 14 h 19"/>
                    <a:gd name="T8" fmla="*/ 48 w 49"/>
                    <a:gd name="T9" fmla="*/ 18 h 19"/>
                    <a:gd name="T10" fmla="*/ 28 w 49"/>
                    <a:gd name="T11" fmla="*/ 18 h 19"/>
                    <a:gd name="T12" fmla="*/ 20 w 49"/>
                    <a:gd name="T13" fmla="*/ 16 h 19"/>
                    <a:gd name="T14" fmla="*/ 14 w 49"/>
                    <a:gd name="T15" fmla="*/ 11 h 19"/>
                    <a:gd name="T16" fmla="*/ 9 w 49"/>
                    <a:gd name="T17" fmla="*/ 6 h 19"/>
                    <a:gd name="T18" fmla="*/ 5 w 49"/>
                    <a:gd name="T19" fmla="*/ 5 h 19"/>
                    <a:gd name="T20" fmla="*/ 0 w 49"/>
                    <a:gd name="T21" fmla="*/ 2 h 19"/>
                    <a:gd name="T22" fmla="*/ 1 w 49"/>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9">
                      <a:moveTo>
                        <a:pt x="1" y="0"/>
                      </a:moveTo>
                      <a:lnTo>
                        <a:pt x="9" y="3"/>
                      </a:lnTo>
                      <a:lnTo>
                        <a:pt x="17" y="9"/>
                      </a:lnTo>
                      <a:lnTo>
                        <a:pt x="29" y="14"/>
                      </a:lnTo>
                      <a:lnTo>
                        <a:pt x="48" y="18"/>
                      </a:lnTo>
                      <a:lnTo>
                        <a:pt x="28" y="18"/>
                      </a:lnTo>
                      <a:lnTo>
                        <a:pt x="20" y="16"/>
                      </a:lnTo>
                      <a:lnTo>
                        <a:pt x="14" y="11"/>
                      </a:lnTo>
                      <a:lnTo>
                        <a:pt x="9" y="6"/>
                      </a:lnTo>
                      <a:lnTo>
                        <a:pt x="5" y="5"/>
                      </a:lnTo>
                      <a:lnTo>
                        <a:pt x="0" y="2"/>
                      </a:lnTo>
                      <a:lnTo>
                        <a:pt x="1"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83" name="Freeform 273"/>
                <p:cNvSpPr>
                  <a:spLocks noChangeAspect="1"/>
                </p:cNvSpPr>
                <p:nvPr/>
              </p:nvSpPr>
              <p:spPr bwMode="auto">
                <a:xfrm>
                  <a:off x="4712" y="2243"/>
                  <a:ext cx="17" cy="17"/>
                </a:xfrm>
                <a:custGeom>
                  <a:avLst/>
                  <a:gdLst>
                    <a:gd name="T0" fmla="*/ 4 w 17"/>
                    <a:gd name="T1" fmla="*/ 0 h 17"/>
                    <a:gd name="T2" fmla="*/ 0 w 17"/>
                    <a:gd name="T3" fmla="*/ 4 h 17"/>
                    <a:gd name="T4" fmla="*/ 0 w 17"/>
                    <a:gd name="T5" fmla="*/ 10 h 17"/>
                    <a:gd name="T6" fmla="*/ 3 w 17"/>
                    <a:gd name="T7" fmla="*/ 15 h 17"/>
                    <a:gd name="T8" fmla="*/ 8 w 17"/>
                    <a:gd name="T9" fmla="*/ 16 h 17"/>
                    <a:gd name="T10" fmla="*/ 12 w 17"/>
                    <a:gd name="T11" fmla="*/ 16 h 17"/>
                    <a:gd name="T12" fmla="*/ 16 w 17"/>
                    <a:gd name="T13" fmla="*/ 14 h 17"/>
                    <a:gd name="T14" fmla="*/ 13 w 17"/>
                    <a:gd name="T15" fmla="*/ 12 h 17"/>
                    <a:gd name="T16" fmla="*/ 10 w 17"/>
                    <a:gd name="T17" fmla="*/ 14 h 17"/>
                    <a:gd name="T18" fmla="*/ 5 w 17"/>
                    <a:gd name="T19" fmla="*/ 14 h 17"/>
                    <a:gd name="T20" fmla="*/ 3 w 17"/>
                    <a:gd name="T21" fmla="*/ 10 h 17"/>
                    <a:gd name="T22" fmla="*/ 3 w 17"/>
                    <a:gd name="T23" fmla="*/ 6 h 17"/>
                    <a:gd name="T24" fmla="*/ 8 w 17"/>
                    <a:gd name="T25" fmla="*/ 2 h 17"/>
                    <a:gd name="T26" fmla="*/ 4 w 17"/>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4" y="0"/>
                      </a:moveTo>
                      <a:lnTo>
                        <a:pt x="0" y="4"/>
                      </a:lnTo>
                      <a:lnTo>
                        <a:pt x="0" y="10"/>
                      </a:lnTo>
                      <a:lnTo>
                        <a:pt x="3" y="15"/>
                      </a:lnTo>
                      <a:lnTo>
                        <a:pt x="8" y="16"/>
                      </a:lnTo>
                      <a:lnTo>
                        <a:pt x="12" y="16"/>
                      </a:lnTo>
                      <a:lnTo>
                        <a:pt x="16" y="14"/>
                      </a:lnTo>
                      <a:lnTo>
                        <a:pt x="13" y="12"/>
                      </a:lnTo>
                      <a:lnTo>
                        <a:pt x="10" y="14"/>
                      </a:lnTo>
                      <a:lnTo>
                        <a:pt x="5" y="14"/>
                      </a:lnTo>
                      <a:lnTo>
                        <a:pt x="3" y="10"/>
                      </a:lnTo>
                      <a:lnTo>
                        <a:pt x="3" y="6"/>
                      </a:lnTo>
                      <a:lnTo>
                        <a:pt x="8" y="2"/>
                      </a:lnTo>
                      <a:lnTo>
                        <a:pt x="4"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84" name="Freeform 274"/>
                <p:cNvSpPr>
                  <a:spLocks noChangeAspect="1"/>
                </p:cNvSpPr>
                <p:nvPr/>
              </p:nvSpPr>
              <p:spPr bwMode="auto">
                <a:xfrm>
                  <a:off x="4268" y="1688"/>
                  <a:ext cx="409" cy="798"/>
                </a:xfrm>
                <a:custGeom>
                  <a:avLst/>
                  <a:gdLst>
                    <a:gd name="T0" fmla="*/ 0 w 409"/>
                    <a:gd name="T1" fmla="*/ 797 h 798"/>
                    <a:gd name="T2" fmla="*/ 49 w 409"/>
                    <a:gd name="T3" fmla="*/ 12 h 798"/>
                    <a:gd name="T4" fmla="*/ 235 w 409"/>
                    <a:gd name="T5" fmla="*/ 0 h 798"/>
                    <a:gd name="T6" fmla="*/ 408 w 409"/>
                    <a:gd name="T7" fmla="*/ 195 h 798"/>
                    <a:gd name="T8" fmla="*/ 408 w 409"/>
                    <a:gd name="T9" fmla="*/ 797 h 798"/>
                  </a:gdLst>
                  <a:ahLst/>
                  <a:cxnLst>
                    <a:cxn ang="0">
                      <a:pos x="T0" y="T1"/>
                    </a:cxn>
                    <a:cxn ang="0">
                      <a:pos x="T2" y="T3"/>
                    </a:cxn>
                    <a:cxn ang="0">
                      <a:pos x="T4" y="T5"/>
                    </a:cxn>
                    <a:cxn ang="0">
                      <a:pos x="T6" y="T7"/>
                    </a:cxn>
                    <a:cxn ang="0">
                      <a:pos x="T8" y="T9"/>
                    </a:cxn>
                  </a:cxnLst>
                  <a:rect l="0" t="0" r="r" b="b"/>
                  <a:pathLst>
                    <a:path w="409" h="798">
                      <a:moveTo>
                        <a:pt x="0" y="797"/>
                      </a:moveTo>
                      <a:lnTo>
                        <a:pt x="49" y="12"/>
                      </a:lnTo>
                      <a:lnTo>
                        <a:pt x="235" y="0"/>
                      </a:lnTo>
                      <a:lnTo>
                        <a:pt x="408" y="195"/>
                      </a:lnTo>
                      <a:lnTo>
                        <a:pt x="408" y="79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85" name="Freeform 275"/>
                <p:cNvSpPr>
                  <a:spLocks noChangeAspect="1"/>
                </p:cNvSpPr>
                <p:nvPr/>
              </p:nvSpPr>
              <p:spPr bwMode="auto">
                <a:xfrm>
                  <a:off x="4315" y="1708"/>
                  <a:ext cx="362" cy="183"/>
                </a:xfrm>
                <a:custGeom>
                  <a:avLst/>
                  <a:gdLst>
                    <a:gd name="T0" fmla="*/ 361 w 362"/>
                    <a:gd name="T1" fmla="*/ 182 h 183"/>
                    <a:gd name="T2" fmla="*/ 188 w 362"/>
                    <a:gd name="T3" fmla="*/ 0 h 183"/>
                    <a:gd name="T4" fmla="*/ 0 w 362"/>
                    <a:gd name="T5" fmla="*/ 12 h 183"/>
                  </a:gdLst>
                  <a:ahLst/>
                  <a:cxnLst>
                    <a:cxn ang="0">
                      <a:pos x="T0" y="T1"/>
                    </a:cxn>
                    <a:cxn ang="0">
                      <a:pos x="T2" y="T3"/>
                    </a:cxn>
                    <a:cxn ang="0">
                      <a:pos x="T4" y="T5"/>
                    </a:cxn>
                  </a:cxnLst>
                  <a:rect l="0" t="0" r="r" b="b"/>
                  <a:pathLst>
                    <a:path w="362" h="183">
                      <a:moveTo>
                        <a:pt x="361" y="182"/>
                      </a:moveTo>
                      <a:lnTo>
                        <a:pt x="188" y="0"/>
                      </a:lnTo>
                      <a:lnTo>
                        <a:pt x="0" y="1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86" name="Line 276"/>
                <p:cNvSpPr>
                  <a:spLocks noChangeAspect="1" noChangeShapeType="1"/>
                </p:cNvSpPr>
                <p:nvPr/>
              </p:nvSpPr>
              <p:spPr bwMode="auto">
                <a:xfrm flipV="1">
                  <a:off x="4668" y="1888"/>
                  <a:ext cx="4" cy="5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87" name="Line 277"/>
                <p:cNvSpPr>
                  <a:spLocks noChangeAspect="1" noChangeShapeType="1"/>
                </p:cNvSpPr>
                <p:nvPr/>
              </p:nvSpPr>
              <p:spPr bwMode="auto">
                <a:xfrm flipV="1">
                  <a:off x="4491" y="1715"/>
                  <a:ext cx="19" cy="77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88" name="Line 278"/>
                <p:cNvSpPr>
                  <a:spLocks noChangeAspect="1" noChangeShapeType="1"/>
                </p:cNvSpPr>
                <p:nvPr/>
              </p:nvSpPr>
              <p:spPr bwMode="auto">
                <a:xfrm flipV="1">
                  <a:off x="4475" y="1708"/>
                  <a:ext cx="28" cy="77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89" name="Freeform 279"/>
                <p:cNvSpPr>
                  <a:spLocks noChangeAspect="1"/>
                </p:cNvSpPr>
                <p:nvPr/>
              </p:nvSpPr>
              <p:spPr bwMode="auto">
                <a:xfrm>
                  <a:off x="4491" y="1712"/>
                  <a:ext cx="182" cy="700"/>
                </a:xfrm>
                <a:custGeom>
                  <a:avLst/>
                  <a:gdLst>
                    <a:gd name="T0" fmla="*/ 181 w 182"/>
                    <a:gd name="T1" fmla="*/ 175 h 700"/>
                    <a:gd name="T2" fmla="*/ 24 w 182"/>
                    <a:gd name="T3" fmla="*/ 182 h 700"/>
                    <a:gd name="T4" fmla="*/ 24 w 182"/>
                    <a:gd name="T5" fmla="*/ 215 h 700"/>
                    <a:gd name="T6" fmla="*/ 63 w 182"/>
                    <a:gd name="T7" fmla="*/ 215 h 700"/>
                    <a:gd name="T8" fmla="*/ 128 w 182"/>
                    <a:gd name="T9" fmla="*/ 266 h 700"/>
                    <a:gd name="T10" fmla="*/ 124 w 182"/>
                    <a:gd name="T11" fmla="*/ 699 h 700"/>
                    <a:gd name="T12" fmla="*/ 0 w 182"/>
                    <a:gd name="T13" fmla="*/ 682 h 700"/>
                    <a:gd name="T14" fmla="*/ 19 w 182"/>
                    <a:gd name="T15" fmla="*/ 0 h 700"/>
                    <a:gd name="T16" fmla="*/ 181 w 182"/>
                    <a:gd name="T17" fmla="*/ 17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700">
                      <a:moveTo>
                        <a:pt x="181" y="175"/>
                      </a:moveTo>
                      <a:lnTo>
                        <a:pt x="24" y="182"/>
                      </a:lnTo>
                      <a:lnTo>
                        <a:pt x="24" y="215"/>
                      </a:lnTo>
                      <a:lnTo>
                        <a:pt x="63" y="215"/>
                      </a:lnTo>
                      <a:lnTo>
                        <a:pt x="128" y="266"/>
                      </a:lnTo>
                      <a:lnTo>
                        <a:pt x="124" y="699"/>
                      </a:lnTo>
                      <a:lnTo>
                        <a:pt x="0" y="682"/>
                      </a:lnTo>
                      <a:lnTo>
                        <a:pt x="19" y="0"/>
                      </a:lnTo>
                      <a:lnTo>
                        <a:pt x="181" y="17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0" name="Line 280"/>
                <p:cNvSpPr>
                  <a:spLocks noChangeAspect="1" noChangeShapeType="1"/>
                </p:cNvSpPr>
                <p:nvPr/>
              </p:nvSpPr>
              <p:spPr bwMode="auto">
                <a:xfrm>
                  <a:off x="4600" y="1639"/>
                  <a:ext cx="0" cy="15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91" name="Freeform 281"/>
                <p:cNvSpPr>
                  <a:spLocks noChangeAspect="1"/>
                </p:cNvSpPr>
                <p:nvPr/>
              </p:nvSpPr>
              <p:spPr bwMode="auto">
                <a:xfrm>
                  <a:off x="4457" y="1639"/>
                  <a:ext cx="107" cy="300"/>
                </a:xfrm>
                <a:custGeom>
                  <a:avLst/>
                  <a:gdLst>
                    <a:gd name="T0" fmla="*/ 5 w 107"/>
                    <a:gd name="T1" fmla="*/ 0 h 300"/>
                    <a:gd name="T2" fmla="*/ 10 w 107"/>
                    <a:gd name="T3" fmla="*/ 9 h 300"/>
                    <a:gd name="T4" fmla="*/ 21 w 107"/>
                    <a:gd name="T5" fmla="*/ 25 h 300"/>
                    <a:gd name="T6" fmla="*/ 29 w 107"/>
                    <a:gd name="T7" fmla="*/ 38 h 300"/>
                    <a:gd name="T8" fmla="*/ 31 w 107"/>
                    <a:gd name="T9" fmla="*/ 54 h 300"/>
                    <a:gd name="T10" fmla="*/ 28 w 107"/>
                    <a:gd name="T11" fmla="*/ 73 h 300"/>
                    <a:gd name="T12" fmla="*/ 24 w 107"/>
                    <a:gd name="T13" fmla="*/ 91 h 300"/>
                    <a:gd name="T14" fmla="*/ 23 w 107"/>
                    <a:gd name="T15" fmla="*/ 111 h 300"/>
                    <a:gd name="T16" fmla="*/ 26 w 107"/>
                    <a:gd name="T17" fmla="*/ 131 h 300"/>
                    <a:gd name="T18" fmla="*/ 34 w 107"/>
                    <a:gd name="T19" fmla="*/ 149 h 300"/>
                    <a:gd name="T20" fmla="*/ 47 w 107"/>
                    <a:gd name="T21" fmla="*/ 168 h 300"/>
                    <a:gd name="T22" fmla="*/ 70 w 107"/>
                    <a:gd name="T23" fmla="*/ 192 h 300"/>
                    <a:gd name="T24" fmla="*/ 97 w 107"/>
                    <a:gd name="T25" fmla="*/ 230 h 300"/>
                    <a:gd name="T26" fmla="*/ 105 w 107"/>
                    <a:gd name="T27" fmla="*/ 252 h 300"/>
                    <a:gd name="T28" fmla="*/ 106 w 107"/>
                    <a:gd name="T29" fmla="*/ 264 h 300"/>
                    <a:gd name="T30" fmla="*/ 104 w 107"/>
                    <a:gd name="T31" fmla="*/ 277 h 300"/>
                    <a:gd name="T32" fmla="*/ 101 w 107"/>
                    <a:gd name="T33" fmla="*/ 286 h 300"/>
                    <a:gd name="T34" fmla="*/ 95 w 107"/>
                    <a:gd name="T35" fmla="*/ 299 h 300"/>
                    <a:gd name="T36" fmla="*/ 89 w 107"/>
                    <a:gd name="T37" fmla="*/ 297 h 300"/>
                    <a:gd name="T38" fmla="*/ 97 w 107"/>
                    <a:gd name="T39" fmla="*/ 284 h 300"/>
                    <a:gd name="T40" fmla="*/ 99 w 107"/>
                    <a:gd name="T41" fmla="*/ 274 h 300"/>
                    <a:gd name="T42" fmla="*/ 100 w 107"/>
                    <a:gd name="T43" fmla="*/ 265 h 300"/>
                    <a:gd name="T44" fmla="*/ 100 w 107"/>
                    <a:gd name="T45" fmla="*/ 257 h 300"/>
                    <a:gd name="T46" fmla="*/ 97 w 107"/>
                    <a:gd name="T47" fmla="*/ 251 h 300"/>
                    <a:gd name="T48" fmla="*/ 50 w 107"/>
                    <a:gd name="T49" fmla="*/ 178 h 300"/>
                    <a:gd name="T50" fmla="*/ 37 w 107"/>
                    <a:gd name="T51" fmla="*/ 161 h 300"/>
                    <a:gd name="T52" fmla="*/ 29 w 107"/>
                    <a:gd name="T53" fmla="*/ 149 h 300"/>
                    <a:gd name="T54" fmla="*/ 22 w 107"/>
                    <a:gd name="T55" fmla="*/ 134 h 300"/>
                    <a:gd name="T56" fmla="*/ 19 w 107"/>
                    <a:gd name="T57" fmla="*/ 118 h 300"/>
                    <a:gd name="T58" fmla="*/ 18 w 107"/>
                    <a:gd name="T59" fmla="*/ 104 h 300"/>
                    <a:gd name="T60" fmla="*/ 20 w 107"/>
                    <a:gd name="T61" fmla="*/ 90 h 300"/>
                    <a:gd name="T62" fmla="*/ 26 w 107"/>
                    <a:gd name="T63" fmla="*/ 67 h 300"/>
                    <a:gd name="T64" fmla="*/ 28 w 107"/>
                    <a:gd name="T65" fmla="*/ 55 h 300"/>
                    <a:gd name="T66" fmla="*/ 28 w 107"/>
                    <a:gd name="T67" fmla="*/ 46 h 300"/>
                    <a:gd name="T68" fmla="*/ 26 w 107"/>
                    <a:gd name="T69" fmla="*/ 38 h 300"/>
                    <a:gd name="T70" fmla="*/ 19 w 107"/>
                    <a:gd name="T71" fmla="*/ 28 h 300"/>
                    <a:gd name="T72" fmla="*/ 7 w 107"/>
                    <a:gd name="T73" fmla="*/ 10 h 300"/>
                    <a:gd name="T74" fmla="*/ 2 w 107"/>
                    <a:gd name="T75" fmla="*/ 3 h 300"/>
                    <a:gd name="T76" fmla="*/ 0 w 107"/>
                    <a:gd name="T77" fmla="*/ 0 h 300"/>
                    <a:gd name="T78" fmla="*/ 5 w 107"/>
                    <a:gd name="T7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 h="300">
                      <a:moveTo>
                        <a:pt x="5" y="0"/>
                      </a:moveTo>
                      <a:lnTo>
                        <a:pt x="10" y="9"/>
                      </a:lnTo>
                      <a:lnTo>
                        <a:pt x="21" y="25"/>
                      </a:lnTo>
                      <a:lnTo>
                        <a:pt x="29" y="38"/>
                      </a:lnTo>
                      <a:lnTo>
                        <a:pt x="31" y="54"/>
                      </a:lnTo>
                      <a:lnTo>
                        <a:pt x="28" y="73"/>
                      </a:lnTo>
                      <a:lnTo>
                        <a:pt x="24" y="91"/>
                      </a:lnTo>
                      <a:lnTo>
                        <a:pt x="23" y="111"/>
                      </a:lnTo>
                      <a:lnTo>
                        <a:pt x="26" y="131"/>
                      </a:lnTo>
                      <a:lnTo>
                        <a:pt x="34" y="149"/>
                      </a:lnTo>
                      <a:lnTo>
                        <a:pt x="47" y="168"/>
                      </a:lnTo>
                      <a:lnTo>
                        <a:pt x="70" y="192"/>
                      </a:lnTo>
                      <a:lnTo>
                        <a:pt x="97" y="230"/>
                      </a:lnTo>
                      <a:lnTo>
                        <a:pt x="105" y="252"/>
                      </a:lnTo>
                      <a:lnTo>
                        <a:pt x="106" y="264"/>
                      </a:lnTo>
                      <a:lnTo>
                        <a:pt x="104" y="277"/>
                      </a:lnTo>
                      <a:lnTo>
                        <a:pt x="101" y="286"/>
                      </a:lnTo>
                      <a:lnTo>
                        <a:pt x="95" y="299"/>
                      </a:lnTo>
                      <a:lnTo>
                        <a:pt x="89" y="297"/>
                      </a:lnTo>
                      <a:lnTo>
                        <a:pt x="97" y="284"/>
                      </a:lnTo>
                      <a:lnTo>
                        <a:pt x="99" y="274"/>
                      </a:lnTo>
                      <a:lnTo>
                        <a:pt x="100" y="265"/>
                      </a:lnTo>
                      <a:lnTo>
                        <a:pt x="100" y="257"/>
                      </a:lnTo>
                      <a:lnTo>
                        <a:pt x="97" y="251"/>
                      </a:lnTo>
                      <a:lnTo>
                        <a:pt x="50" y="178"/>
                      </a:lnTo>
                      <a:lnTo>
                        <a:pt x="37" y="161"/>
                      </a:lnTo>
                      <a:lnTo>
                        <a:pt x="29" y="149"/>
                      </a:lnTo>
                      <a:lnTo>
                        <a:pt x="22" y="134"/>
                      </a:lnTo>
                      <a:lnTo>
                        <a:pt x="19" y="118"/>
                      </a:lnTo>
                      <a:lnTo>
                        <a:pt x="18" y="104"/>
                      </a:lnTo>
                      <a:lnTo>
                        <a:pt x="20" y="90"/>
                      </a:lnTo>
                      <a:lnTo>
                        <a:pt x="26" y="67"/>
                      </a:lnTo>
                      <a:lnTo>
                        <a:pt x="28" y="55"/>
                      </a:lnTo>
                      <a:lnTo>
                        <a:pt x="28" y="46"/>
                      </a:lnTo>
                      <a:lnTo>
                        <a:pt x="26" y="38"/>
                      </a:lnTo>
                      <a:lnTo>
                        <a:pt x="19" y="28"/>
                      </a:lnTo>
                      <a:lnTo>
                        <a:pt x="7" y="10"/>
                      </a:lnTo>
                      <a:lnTo>
                        <a:pt x="2" y="3"/>
                      </a:lnTo>
                      <a:lnTo>
                        <a:pt x="0" y="0"/>
                      </a:lnTo>
                      <a:lnTo>
                        <a:pt x="5"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2" name="Freeform 282"/>
                <p:cNvSpPr>
                  <a:spLocks noChangeAspect="1"/>
                </p:cNvSpPr>
                <p:nvPr/>
              </p:nvSpPr>
              <p:spPr bwMode="auto">
                <a:xfrm>
                  <a:off x="4536" y="1639"/>
                  <a:ext cx="59" cy="302"/>
                </a:xfrm>
                <a:custGeom>
                  <a:avLst/>
                  <a:gdLst>
                    <a:gd name="T0" fmla="*/ 29 w 59"/>
                    <a:gd name="T1" fmla="*/ 301 h 302"/>
                    <a:gd name="T2" fmla="*/ 40 w 59"/>
                    <a:gd name="T3" fmla="*/ 296 h 302"/>
                    <a:gd name="T4" fmla="*/ 50 w 59"/>
                    <a:gd name="T5" fmla="*/ 288 h 302"/>
                    <a:gd name="T6" fmla="*/ 54 w 59"/>
                    <a:gd name="T7" fmla="*/ 277 h 302"/>
                    <a:gd name="T8" fmla="*/ 57 w 59"/>
                    <a:gd name="T9" fmla="*/ 265 h 302"/>
                    <a:gd name="T10" fmla="*/ 58 w 59"/>
                    <a:gd name="T11" fmla="*/ 253 h 302"/>
                    <a:gd name="T12" fmla="*/ 56 w 59"/>
                    <a:gd name="T13" fmla="*/ 239 h 302"/>
                    <a:gd name="T14" fmla="*/ 9 w 59"/>
                    <a:gd name="T15" fmla="*/ 112 h 302"/>
                    <a:gd name="T16" fmla="*/ 5 w 59"/>
                    <a:gd name="T17" fmla="*/ 90 h 302"/>
                    <a:gd name="T18" fmla="*/ 4 w 59"/>
                    <a:gd name="T19" fmla="*/ 67 h 302"/>
                    <a:gd name="T20" fmla="*/ 5 w 59"/>
                    <a:gd name="T21" fmla="*/ 50 h 302"/>
                    <a:gd name="T22" fmla="*/ 9 w 59"/>
                    <a:gd name="T23" fmla="*/ 34 h 302"/>
                    <a:gd name="T24" fmla="*/ 13 w 59"/>
                    <a:gd name="T25" fmla="*/ 19 h 302"/>
                    <a:gd name="T26" fmla="*/ 14 w 59"/>
                    <a:gd name="T27" fmla="*/ 6 h 302"/>
                    <a:gd name="T28" fmla="*/ 14 w 59"/>
                    <a:gd name="T29" fmla="*/ 0 h 302"/>
                    <a:gd name="T30" fmla="*/ 10 w 59"/>
                    <a:gd name="T31" fmla="*/ 0 h 302"/>
                    <a:gd name="T32" fmla="*/ 10 w 59"/>
                    <a:gd name="T33" fmla="*/ 7 h 302"/>
                    <a:gd name="T34" fmla="*/ 8 w 59"/>
                    <a:gd name="T35" fmla="*/ 16 h 302"/>
                    <a:gd name="T36" fmla="*/ 3 w 59"/>
                    <a:gd name="T37" fmla="*/ 41 h 302"/>
                    <a:gd name="T38" fmla="*/ 1 w 59"/>
                    <a:gd name="T39" fmla="*/ 53 h 302"/>
                    <a:gd name="T40" fmla="*/ 0 w 59"/>
                    <a:gd name="T41" fmla="*/ 67 h 302"/>
                    <a:gd name="T42" fmla="*/ 1 w 59"/>
                    <a:gd name="T43" fmla="*/ 84 h 302"/>
                    <a:gd name="T44" fmla="*/ 3 w 59"/>
                    <a:gd name="T45" fmla="*/ 98 h 302"/>
                    <a:gd name="T46" fmla="*/ 5 w 59"/>
                    <a:gd name="T47" fmla="*/ 109 h 302"/>
                    <a:gd name="T48" fmla="*/ 50 w 59"/>
                    <a:gd name="T49" fmla="*/ 252 h 302"/>
                    <a:gd name="T50" fmla="*/ 50 w 59"/>
                    <a:gd name="T51" fmla="*/ 265 h 302"/>
                    <a:gd name="T52" fmla="*/ 47 w 59"/>
                    <a:gd name="T53" fmla="*/ 280 h 302"/>
                    <a:gd name="T54" fmla="*/ 42 w 59"/>
                    <a:gd name="T55" fmla="*/ 288 h 302"/>
                    <a:gd name="T56" fmla="*/ 37 w 59"/>
                    <a:gd name="T57" fmla="*/ 291 h 302"/>
                    <a:gd name="T58" fmla="*/ 25 w 59"/>
                    <a:gd name="T59" fmla="*/ 296 h 302"/>
                    <a:gd name="T60" fmla="*/ 29 w 59"/>
                    <a:gd name="T6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302">
                      <a:moveTo>
                        <a:pt x="29" y="301"/>
                      </a:moveTo>
                      <a:lnTo>
                        <a:pt x="40" y="296"/>
                      </a:lnTo>
                      <a:lnTo>
                        <a:pt x="50" y="288"/>
                      </a:lnTo>
                      <a:lnTo>
                        <a:pt x="54" y="277"/>
                      </a:lnTo>
                      <a:lnTo>
                        <a:pt x="57" y="265"/>
                      </a:lnTo>
                      <a:lnTo>
                        <a:pt x="58" y="253"/>
                      </a:lnTo>
                      <a:lnTo>
                        <a:pt x="56" y="239"/>
                      </a:lnTo>
                      <a:lnTo>
                        <a:pt x="9" y="112"/>
                      </a:lnTo>
                      <a:lnTo>
                        <a:pt x="5" y="90"/>
                      </a:lnTo>
                      <a:lnTo>
                        <a:pt x="4" y="67"/>
                      </a:lnTo>
                      <a:lnTo>
                        <a:pt x="5" y="50"/>
                      </a:lnTo>
                      <a:lnTo>
                        <a:pt x="9" y="34"/>
                      </a:lnTo>
                      <a:lnTo>
                        <a:pt x="13" y="19"/>
                      </a:lnTo>
                      <a:lnTo>
                        <a:pt x="14" y="6"/>
                      </a:lnTo>
                      <a:lnTo>
                        <a:pt x="14" y="0"/>
                      </a:lnTo>
                      <a:lnTo>
                        <a:pt x="10" y="0"/>
                      </a:lnTo>
                      <a:lnTo>
                        <a:pt x="10" y="7"/>
                      </a:lnTo>
                      <a:lnTo>
                        <a:pt x="8" y="16"/>
                      </a:lnTo>
                      <a:lnTo>
                        <a:pt x="3" y="41"/>
                      </a:lnTo>
                      <a:lnTo>
                        <a:pt x="1" y="53"/>
                      </a:lnTo>
                      <a:lnTo>
                        <a:pt x="0" y="67"/>
                      </a:lnTo>
                      <a:lnTo>
                        <a:pt x="1" y="84"/>
                      </a:lnTo>
                      <a:lnTo>
                        <a:pt x="3" y="98"/>
                      </a:lnTo>
                      <a:lnTo>
                        <a:pt x="5" y="109"/>
                      </a:lnTo>
                      <a:lnTo>
                        <a:pt x="50" y="252"/>
                      </a:lnTo>
                      <a:lnTo>
                        <a:pt x="50" y="265"/>
                      </a:lnTo>
                      <a:lnTo>
                        <a:pt x="47" y="280"/>
                      </a:lnTo>
                      <a:lnTo>
                        <a:pt x="42" y="288"/>
                      </a:lnTo>
                      <a:lnTo>
                        <a:pt x="37" y="291"/>
                      </a:lnTo>
                      <a:lnTo>
                        <a:pt x="25" y="296"/>
                      </a:lnTo>
                      <a:lnTo>
                        <a:pt x="29" y="301"/>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3" name="Freeform 283"/>
                <p:cNvSpPr>
                  <a:spLocks noChangeAspect="1"/>
                </p:cNvSpPr>
                <p:nvPr/>
              </p:nvSpPr>
              <p:spPr bwMode="auto">
                <a:xfrm>
                  <a:off x="4617" y="1983"/>
                  <a:ext cx="111" cy="181"/>
                </a:xfrm>
                <a:custGeom>
                  <a:avLst/>
                  <a:gdLst>
                    <a:gd name="T0" fmla="*/ 3 w 111"/>
                    <a:gd name="T1" fmla="*/ 0 h 181"/>
                    <a:gd name="T2" fmla="*/ 18 w 111"/>
                    <a:gd name="T3" fmla="*/ 4 h 181"/>
                    <a:gd name="T4" fmla="*/ 39 w 111"/>
                    <a:gd name="T5" fmla="*/ 13 h 181"/>
                    <a:gd name="T6" fmla="*/ 53 w 111"/>
                    <a:gd name="T7" fmla="*/ 25 h 181"/>
                    <a:gd name="T8" fmla="*/ 66 w 111"/>
                    <a:gd name="T9" fmla="*/ 40 h 181"/>
                    <a:gd name="T10" fmla="*/ 79 w 111"/>
                    <a:gd name="T11" fmla="*/ 59 h 181"/>
                    <a:gd name="T12" fmla="*/ 89 w 111"/>
                    <a:gd name="T13" fmla="*/ 77 h 181"/>
                    <a:gd name="T14" fmla="*/ 99 w 111"/>
                    <a:gd name="T15" fmla="*/ 104 h 181"/>
                    <a:gd name="T16" fmla="*/ 105 w 111"/>
                    <a:gd name="T17" fmla="*/ 129 h 181"/>
                    <a:gd name="T18" fmla="*/ 108 w 111"/>
                    <a:gd name="T19" fmla="*/ 158 h 181"/>
                    <a:gd name="T20" fmla="*/ 110 w 111"/>
                    <a:gd name="T21" fmla="*/ 180 h 181"/>
                    <a:gd name="T22" fmla="*/ 106 w 111"/>
                    <a:gd name="T23" fmla="*/ 177 h 181"/>
                    <a:gd name="T24" fmla="*/ 105 w 111"/>
                    <a:gd name="T25" fmla="*/ 154 h 181"/>
                    <a:gd name="T26" fmla="*/ 99 w 111"/>
                    <a:gd name="T27" fmla="*/ 120 h 181"/>
                    <a:gd name="T28" fmla="*/ 90 w 111"/>
                    <a:gd name="T29" fmla="*/ 89 h 181"/>
                    <a:gd name="T30" fmla="*/ 75 w 111"/>
                    <a:gd name="T31" fmla="*/ 62 h 181"/>
                    <a:gd name="T32" fmla="*/ 61 w 111"/>
                    <a:gd name="T33" fmla="*/ 42 h 181"/>
                    <a:gd name="T34" fmla="*/ 41 w 111"/>
                    <a:gd name="T35" fmla="*/ 24 h 181"/>
                    <a:gd name="T36" fmla="*/ 26 w 111"/>
                    <a:gd name="T37" fmla="*/ 13 h 181"/>
                    <a:gd name="T38" fmla="*/ 12 w 111"/>
                    <a:gd name="T39" fmla="*/ 8 h 181"/>
                    <a:gd name="T40" fmla="*/ 0 w 111"/>
                    <a:gd name="T41" fmla="*/ 7 h 181"/>
                    <a:gd name="T42" fmla="*/ 3 w 111"/>
                    <a:gd name="T4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81">
                      <a:moveTo>
                        <a:pt x="3" y="0"/>
                      </a:moveTo>
                      <a:lnTo>
                        <a:pt x="18" y="4"/>
                      </a:lnTo>
                      <a:lnTo>
                        <a:pt x="39" y="13"/>
                      </a:lnTo>
                      <a:lnTo>
                        <a:pt x="53" y="25"/>
                      </a:lnTo>
                      <a:lnTo>
                        <a:pt x="66" y="40"/>
                      </a:lnTo>
                      <a:lnTo>
                        <a:pt x="79" y="59"/>
                      </a:lnTo>
                      <a:lnTo>
                        <a:pt x="89" y="77"/>
                      </a:lnTo>
                      <a:lnTo>
                        <a:pt x="99" y="104"/>
                      </a:lnTo>
                      <a:lnTo>
                        <a:pt x="105" y="129"/>
                      </a:lnTo>
                      <a:lnTo>
                        <a:pt x="108" y="158"/>
                      </a:lnTo>
                      <a:lnTo>
                        <a:pt x="110" y="180"/>
                      </a:lnTo>
                      <a:lnTo>
                        <a:pt x="106" y="177"/>
                      </a:lnTo>
                      <a:lnTo>
                        <a:pt x="105" y="154"/>
                      </a:lnTo>
                      <a:lnTo>
                        <a:pt x="99" y="120"/>
                      </a:lnTo>
                      <a:lnTo>
                        <a:pt x="90" y="89"/>
                      </a:lnTo>
                      <a:lnTo>
                        <a:pt x="75" y="62"/>
                      </a:lnTo>
                      <a:lnTo>
                        <a:pt x="61" y="42"/>
                      </a:lnTo>
                      <a:lnTo>
                        <a:pt x="41" y="24"/>
                      </a:lnTo>
                      <a:lnTo>
                        <a:pt x="26" y="13"/>
                      </a:lnTo>
                      <a:lnTo>
                        <a:pt x="12" y="8"/>
                      </a:lnTo>
                      <a:lnTo>
                        <a:pt x="0" y="7"/>
                      </a:lnTo>
                      <a:lnTo>
                        <a:pt x="3"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4" name="Freeform 284"/>
                <p:cNvSpPr>
                  <a:spLocks noChangeAspect="1"/>
                </p:cNvSpPr>
                <p:nvPr/>
              </p:nvSpPr>
              <p:spPr bwMode="auto">
                <a:xfrm>
                  <a:off x="4639" y="2258"/>
                  <a:ext cx="60" cy="229"/>
                </a:xfrm>
                <a:custGeom>
                  <a:avLst/>
                  <a:gdLst>
                    <a:gd name="T0" fmla="*/ 53 w 60"/>
                    <a:gd name="T1" fmla="*/ 0 h 229"/>
                    <a:gd name="T2" fmla="*/ 35 w 60"/>
                    <a:gd name="T3" fmla="*/ 25 h 229"/>
                    <a:gd name="T4" fmla="*/ 21 w 60"/>
                    <a:gd name="T5" fmla="*/ 50 h 229"/>
                    <a:gd name="T6" fmla="*/ 10 w 60"/>
                    <a:gd name="T7" fmla="*/ 76 h 229"/>
                    <a:gd name="T8" fmla="*/ 4 w 60"/>
                    <a:gd name="T9" fmla="*/ 99 h 229"/>
                    <a:gd name="T10" fmla="*/ 0 w 60"/>
                    <a:gd name="T11" fmla="*/ 125 h 229"/>
                    <a:gd name="T12" fmla="*/ 0 w 60"/>
                    <a:gd name="T13" fmla="*/ 153 h 229"/>
                    <a:gd name="T14" fmla="*/ 4 w 60"/>
                    <a:gd name="T15" fmla="*/ 178 h 229"/>
                    <a:gd name="T16" fmla="*/ 13 w 60"/>
                    <a:gd name="T17" fmla="*/ 204 h 229"/>
                    <a:gd name="T18" fmla="*/ 26 w 60"/>
                    <a:gd name="T19" fmla="*/ 228 h 229"/>
                    <a:gd name="T20" fmla="*/ 32 w 60"/>
                    <a:gd name="T21" fmla="*/ 228 h 229"/>
                    <a:gd name="T22" fmla="*/ 21 w 60"/>
                    <a:gd name="T23" fmla="*/ 209 h 229"/>
                    <a:gd name="T24" fmla="*/ 12 w 60"/>
                    <a:gd name="T25" fmla="*/ 189 h 229"/>
                    <a:gd name="T26" fmla="*/ 6 w 60"/>
                    <a:gd name="T27" fmla="*/ 171 h 229"/>
                    <a:gd name="T28" fmla="*/ 4 w 60"/>
                    <a:gd name="T29" fmla="*/ 144 h 229"/>
                    <a:gd name="T30" fmla="*/ 5 w 60"/>
                    <a:gd name="T31" fmla="*/ 119 h 229"/>
                    <a:gd name="T32" fmla="*/ 12 w 60"/>
                    <a:gd name="T33" fmla="*/ 85 h 229"/>
                    <a:gd name="T34" fmla="*/ 22 w 60"/>
                    <a:gd name="T35" fmla="*/ 57 h 229"/>
                    <a:gd name="T36" fmla="*/ 32 w 60"/>
                    <a:gd name="T37" fmla="*/ 39 h 229"/>
                    <a:gd name="T38" fmla="*/ 54 w 60"/>
                    <a:gd name="T39" fmla="*/ 9 h 229"/>
                    <a:gd name="T40" fmla="*/ 59 w 60"/>
                    <a:gd name="T41" fmla="*/ 2 h 229"/>
                    <a:gd name="T42" fmla="*/ 53 w 60"/>
                    <a:gd name="T4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229">
                      <a:moveTo>
                        <a:pt x="53" y="0"/>
                      </a:moveTo>
                      <a:lnTo>
                        <a:pt x="35" y="25"/>
                      </a:lnTo>
                      <a:lnTo>
                        <a:pt x="21" y="50"/>
                      </a:lnTo>
                      <a:lnTo>
                        <a:pt x="10" y="76"/>
                      </a:lnTo>
                      <a:lnTo>
                        <a:pt x="4" y="99"/>
                      </a:lnTo>
                      <a:lnTo>
                        <a:pt x="0" y="125"/>
                      </a:lnTo>
                      <a:lnTo>
                        <a:pt x="0" y="153"/>
                      </a:lnTo>
                      <a:lnTo>
                        <a:pt x="4" y="178"/>
                      </a:lnTo>
                      <a:lnTo>
                        <a:pt x="13" y="204"/>
                      </a:lnTo>
                      <a:lnTo>
                        <a:pt x="26" y="228"/>
                      </a:lnTo>
                      <a:lnTo>
                        <a:pt x="32" y="228"/>
                      </a:lnTo>
                      <a:lnTo>
                        <a:pt x="21" y="209"/>
                      </a:lnTo>
                      <a:lnTo>
                        <a:pt x="12" y="189"/>
                      </a:lnTo>
                      <a:lnTo>
                        <a:pt x="6" y="171"/>
                      </a:lnTo>
                      <a:lnTo>
                        <a:pt x="4" y="144"/>
                      </a:lnTo>
                      <a:lnTo>
                        <a:pt x="5" y="119"/>
                      </a:lnTo>
                      <a:lnTo>
                        <a:pt x="12" y="85"/>
                      </a:lnTo>
                      <a:lnTo>
                        <a:pt x="22" y="57"/>
                      </a:lnTo>
                      <a:lnTo>
                        <a:pt x="32" y="39"/>
                      </a:lnTo>
                      <a:lnTo>
                        <a:pt x="54" y="9"/>
                      </a:lnTo>
                      <a:lnTo>
                        <a:pt x="59" y="2"/>
                      </a:lnTo>
                      <a:lnTo>
                        <a:pt x="53"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5" name="Line 285"/>
                <p:cNvSpPr>
                  <a:spLocks noChangeAspect="1" noChangeShapeType="1"/>
                </p:cNvSpPr>
                <p:nvPr/>
              </p:nvSpPr>
              <p:spPr bwMode="auto">
                <a:xfrm>
                  <a:off x="4700" y="2322"/>
                  <a:ext cx="2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96" name="Line 286"/>
                <p:cNvSpPr>
                  <a:spLocks noChangeAspect="1" noChangeShapeType="1"/>
                </p:cNvSpPr>
                <p:nvPr/>
              </p:nvSpPr>
              <p:spPr bwMode="auto">
                <a:xfrm flipV="1">
                  <a:off x="4763" y="2323"/>
                  <a:ext cx="17" cy="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97" name="Freeform 287"/>
                <p:cNvSpPr>
                  <a:spLocks noChangeAspect="1"/>
                </p:cNvSpPr>
                <p:nvPr/>
              </p:nvSpPr>
              <p:spPr bwMode="auto">
                <a:xfrm>
                  <a:off x="4618" y="2020"/>
                  <a:ext cx="101" cy="86"/>
                </a:xfrm>
                <a:custGeom>
                  <a:avLst/>
                  <a:gdLst>
                    <a:gd name="T0" fmla="*/ 98 w 101"/>
                    <a:gd name="T1" fmla="*/ 85 h 86"/>
                    <a:gd name="T2" fmla="*/ 89 w 101"/>
                    <a:gd name="T3" fmla="*/ 65 h 86"/>
                    <a:gd name="T4" fmla="*/ 74 w 101"/>
                    <a:gd name="T5" fmla="*/ 45 h 86"/>
                    <a:gd name="T6" fmla="*/ 57 w 101"/>
                    <a:gd name="T7" fmla="*/ 30 h 86"/>
                    <a:gd name="T8" fmla="*/ 35 w 101"/>
                    <a:gd name="T9" fmla="*/ 16 h 86"/>
                    <a:gd name="T10" fmla="*/ 13 w 101"/>
                    <a:gd name="T11" fmla="*/ 10 h 86"/>
                    <a:gd name="T12" fmla="*/ 0 w 101"/>
                    <a:gd name="T13" fmla="*/ 7 h 86"/>
                    <a:gd name="T14" fmla="*/ 0 w 101"/>
                    <a:gd name="T15" fmla="*/ 0 h 86"/>
                    <a:gd name="T16" fmla="*/ 26 w 101"/>
                    <a:gd name="T17" fmla="*/ 8 h 86"/>
                    <a:gd name="T18" fmla="*/ 42 w 101"/>
                    <a:gd name="T19" fmla="*/ 15 h 86"/>
                    <a:gd name="T20" fmla="*/ 62 w 101"/>
                    <a:gd name="T21" fmla="*/ 28 h 86"/>
                    <a:gd name="T22" fmla="*/ 79 w 101"/>
                    <a:gd name="T23" fmla="*/ 45 h 86"/>
                    <a:gd name="T24" fmla="*/ 91 w 101"/>
                    <a:gd name="T25" fmla="*/ 58 h 86"/>
                    <a:gd name="T26" fmla="*/ 100 w 101"/>
                    <a:gd name="T27" fmla="*/ 75 h 86"/>
                    <a:gd name="T28" fmla="*/ 98 w 101"/>
                    <a:gd name="T2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86">
                      <a:moveTo>
                        <a:pt x="98" y="85"/>
                      </a:moveTo>
                      <a:lnTo>
                        <a:pt x="89" y="65"/>
                      </a:lnTo>
                      <a:lnTo>
                        <a:pt x="74" y="45"/>
                      </a:lnTo>
                      <a:lnTo>
                        <a:pt x="57" y="30"/>
                      </a:lnTo>
                      <a:lnTo>
                        <a:pt x="35" y="16"/>
                      </a:lnTo>
                      <a:lnTo>
                        <a:pt x="13" y="10"/>
                      </a:lnTo>
                      <a:lnTo>
                        <a:pt x="0" y="7"/>
                      </a:lnTo>
                      <a:lnTo>
                        <a:pt x="0" y="0"/>
                      </a:lnTo>
                      <a:lnTo>
                        <a:pt x="26" y="8"/>
                      </a:lnTo>
                      <a:lnTo>
                        <a:pt x="42" y="15"/>
                      </a:lnTo>
                      <a:lnTo>
                        <a:pt x="62" y="28"/>
                      </a:lnTo>
                      <a:lnTo>
                        <a:pt x="79" y="45"/>
                      </a:lnTo>
                      <a:lnTo>
                        <a:pt x="91" y="58"/>
                      </a:lnTo>
                      <a:lnTo>
                        <a:pt x="100" y="75"/>
                      </a:lnTo>
                      <a:lnTo>
                        <a:pt x="98" y="85"/>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8" name="Freeform 288"/>
                <p:cNvSpPr>
                  <a:spLocks noChangeAspect="1"/>
                </p:cNvSpPr>
                <p:nvPr/>
              </p:nvSpPr>
              <p:spPr bwMode="auto">
                <a:xfrm>
                  <a:off x="4617" y="2038"/>
                  <a:ext cx="320" cy="143"/>
                </a:xfrm>
                <a:custGeom>
                  <a:avLst/>
                  <a:gdLst>
                    <a:gd name="T0" fmla="*/ 1 w 320"/>
                    <a:gd name="T1" fmla="*/ 0 h 143"/>
                    <a:gd name="T2" fmla="*/ 17 w 320"/>
                    <a:gd name="T3" fmla="*/ 4 h 143"/>
                    <a:gd name="T4" fmla="*/ 32 w 320"/>
                    <a:gd name="T5" fmla="*/ 10 h 143"/>
                    <a:gd name="T6" fmla="*/ 50 w 320"/>
                    <a:gd name="T7" fmla="*/ 22 h 143"/>
                    <a:gd name="T8" fmla="*/ 69 w 320"/>
                    <a:gd name="T9" fmla="*/ 40 h 143"/>
                    <a:gd name="T10" fmla="*/ 89 w 320"/>
                    <a:gd name="T11" fmla="*/ 62 h 143"/>
                    <a:gd name="T12" fmla="*/ 115 w 320"/>
                    <a:gd name="T13" fmla="*/ 85 h 143"/>
                    <a:gd name="T14" fmla="*/ 146 w 320"/>
                    <a:gd name="T15" fmla="*/ 103 h 143"/>
                    <a:gd name="T16" fmla="*/ 187 w 320"/>
                    <a:gd name="T17" fmla="*/ 119 h 143"/>
                    <a:gd name="T18" fmla="*/ 236 w 320"/>
                    <a:gd name="T19" fmla="*/ 130 h 143"/>
                    <a:gd name="T20" fmla="*/ 276 w 320"/>
                    <a:gd name="T21" fmla="*/ 136 h 143"/>
                    <a:gd name="T22" fmla="*/ 319 w 320"/>
                    <a:gd name="T23" fmla="*/ 137 h 143"/>
                    <a:gd name="T24" fmla="*/ 316 w 320"/>
                    <a:gd name="T25" fmla="*/ 142 h 143"/>
                    <a:gd name="T26" fmla="*/ 271 w 320"/>
                    <a:gd name="T27" fmla="*/ 140 h 143"/>
                    <a:gd name="T28" fmla="*/ 226 w 320"/>
                    <a:gd name="T29" fmla="*/ 134 h 143"/>
                    <a:gd name="T30" fmla="*/ 177 w 320"/>
                    <a:gd name="T31" fmla="*/ 122 h 143"/>
                    <a:gd name="T32" fmla="*/ 136 w 320"/>
                    <a:gd name="T33" fmla="*/ 105 h 143"/>
                    <a:gd name="T34" fmla="*/ 103 w 320"/>
                    <a:gd name="T35" fmla="*/ 83 h 143"/>
                    <a:gd name="T36" fmla="*/ 80 w 320"/>
                    <a:gd name="T37" fmla="*/ 62 h 143"/>
                    <a:gd name="T38" fmla="*/ 57 w 320"/>
                    <a:gd name="T39" fmla="*/ 37 h 143"/>
                    <a:gd name="T40" fmla="*/ 43 w 320"/>
                    <a:gd name="T41" fmla="*/ 25 h 143"/>
                    <a:gd name="T42" fmla="*/ 22 w 320"/>
                    <a:gd name="T43" fmla="*/ 14 h 143"/>
                    <a:gd name="T44" fmla="*/ 8 w 320"/>
                    <a:gd name="T45" fmla="*/ 9 h 143"/>
                    <a:gd name="T46" fmla="*/ 0 w 320"/>
                    <a:gd name="T47" fmla="*/ 7 h 143"/>
                    <a:gd name="T48" fmla="*/ 1 w 320"/>
                    <a:gd name="T4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0" h="143">
                      <a:moveTo>
                        <a:pt x="1" y="0"/>
                      </a:moveTo>
                      <a:lnTo>
                        <a:pt x="17" y="4"/>
                      </a:lnTo>
                      <a:lnTo>
                        <a:pt x="32" y="10"/>
                      </a:lnTo>
                      <a:lnTo>
                        <a:pt x="50" y="22"/>
                      </a:lnTo>
                      <a:lnTo>
                        <a:pt x="69" y="40"/>
                      </a:lnTo>
                      <a:lnTo>
                        <a:pt x="89" y="62"/>
                      </a:lnTo>
                      <a:lnTo>
                        <a:pt x="115" y="85"/>
                      </a:lnTo>
                      <a:lnTo>
                        <a:pt x="146" y="103"/>
                      </a:lnTo>
                      <a:lnTo>
                        <a:pt x="187" y="119"/>
                      </a:lnTo>
                      <a:lnTo>
                        <a:pt x="236" y="130"/>
                      </a:lnTo>
                      <a:lnTo>
                        <a:pt x="276" y="136"/>
                      </a:lnTo>
                      <a:lnTo>
                        <a:pt x="319" y="137"/>
                      </a:lnTo>
                      <a:lnTo>
                        <a:pt x="316" y="142"/>
                      </a:lnTo>
                      <a:lnTo>
                        <a:pt x="271" y="140"/>
                      </a:lnTo>
                      <a:lnTo>
                        <a:pt x="226" y="134"/>
                      </a:lnTo>
                      <a:lnTo>
                        <a:pt x="177" y="122"/>
                      </a:lnTo>
                      <a:lnTo>
                        <a:pt x="136" y="105"/>
                      </a:lnTo>
                      <a:lnTo>
                        <a:pt x="103" y="83"/>
                      </a:lnTo>
                      <a:lnTo>
                        <a:pt x="80" y="62"/>
                      </a:lnTo>
                      <a:lnTo>
                        <a:pt x="57" y="37"/>
                      </a:lnTo>
                      <a:lnTo>
                        <a:pt x="43" y="25"/>
                      </a:lnTo>
                      <a:lnTo>
                        <a:pt x="22" y="14"/>
                      </a:lnTo>
                      <a:lnTo>
                        <a:pt x="8" y="9"/>
                      </a:lnTo>
                      <a:lnTo>
                        <a:pt x="0" y="7"/>
                      </a:lnTo>
                      <a:lnTo>
                        <a:pt x="1"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99" name="Freeform 289"/>
                <p:cNvSpPr>
                  <a:spLocks noChangeAspect="1"/>
                </p:cNvSpPr>
                <p:nvPr/>
              </p:nvSpPr>
              <p:spPr bwMode="auto">
                <a:xfrm>
                  <a:off x="4617" y="2058"/>
                  <a:ext cx="51" cy="161"/>
                </a:xfrm>
                <a:custGeom>
                  <a:avLst/>
                  <a:gdLst>
                    <a:gd name="T0" fmla="*/ 3 w 51"/>
                    <a:gd name="T1" fmla="*/ 0 h 161"/>
                    <a:gd name="T2" fmla="*/ 17 w 51"/>
                    <a:gd name="T3" fmla="*/ 12 h 161"/>
                    <a:gd name="T4" fmla="*/ 31 w 51"/>
                    <a:gd name="T5" fmla="*/ 30 h 161"/>
                    <a:gd name="T6" fmla="*/ 41 w 51"/>
                    <a:gd name="T7" fmla="*/ 50 h 161"/>
                    <a:gd name="T8" fmla="*/ 48 w 51"/>
                    <a:gd name="T9" fmla="*/ 72 h 161"/>
                    <a:gd name="T10" fmla="*/ 50 w 51"/>
                    <a:gd name="T11" fmla="*/ 90 h 161"/>
                    <a:gd name="T12" fmla="*/ 48 w 51"/>
                    <a:gd name="T13" fmla="*/ 114 h 161"/>
                    <a:gd name="T14" fmla="*/ 41 w 51"/>
                    <a:gd name="T15" fmla="*/ 130 h 161"/>
                    <a:gd name="T16" fmla="*/ 30 w 51"/>
                    <a:gd name="T17" fmla="*/ 145 h 161"/>
                    <a:gd name="T18" fmla="*/ 16 w 51"/>
                    <a:gd name="T19" fmla="*/ 155 h 161"/>
                    <a:gd name="T20" fmla="*/ 0 w 51"/>
                    <a:gd name="T21" fmla="*/ 160 h 161"/>
                    <a:gd name="T22" fmla="*/ 0 w 51"/>
                    <a:gd name="T23" fmla="*/ 154 h 161"/>
                    <a:gd name="T24" fmla="*/ 12 w 51"/>
                    <a:gd name="T25" fmla="*/ 150 h 161"/>
                    <a:gd name="T26" fmla="*/ 23 w 51"/>
                    <a:gd name="T27" fmla="*/ 144 h 161"/>
                    <a:gd name="T28" fmla="*/ 34 w 51"/>
                    <a:gd name="T29" fmla="*/ 130 h 161"/>
                    <a:gd name="T30" fmla="*/ 39 w 51"/>
                    <a:gd name="T31" fmla="*/ 117 h 161"/>
                    <a:gd name="T32" fmla="*/ 41 w 51"/>
                    <a:gd name="T33" fmla="*/ 102 h 161"/>
                    <a:gd name="T34" fmla="*/ 41 w 51"/>
                    <a:gd name="T35" fmla="*/ 87 h 161"/>
                    <a:gd name="T36" fmla="*/ 39 w 51"/>
                    <a:gd name="T37" fmla="*/ 65 h 161"/>
                    <a:gd name="T38" fmla="*/ 31 w 51"/>
                    <a:gd name="T39" fmla="*/ 45 h 161"/>
                    <a:gd name="T40" fmla="*/ 21 w 51"/>
                    <a:gd name="T41" fmla="*/ 29 h 161"/>
                    <a:gd name="T42" fmla="*/ 9 w 51"/>
                    <a:gd name="T43" fmla="*/ 15 h 161"/>
                    <a:gd name="T44" fmla="*/ 0 w 51"/>
                    <a:gd name="T45" fmla="*/ 9 h 161"/>
                    <a:gd name="T46" fmla="*/ 3 w 51"/>
                    <a:gd name="T4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161">
                      <a:moveTo>
                        <a:pt x="3" y="0"/>
                      </a:moveTo>
                      <a:lnTo>
                        <a:pt x="17" y="12"/>
                      </a:lnTo>
                      <a:lnTo>
                        <a:pt x="31" y="30"/>
                      </a:lnTo>
                      <a:lnTo>
                        <a:pt x="41" y="50"/>
                      </a:lnTo>
                      <a:lnTo>
                        <a:pt x="48" y="72"/>
                      </a:lnTo>
                      <a:lnTo>
                        <a:pt x="50" y="90"/>
                      </a:lnTo>
                      <a:lnTo>
                        <a:pt x="48" y="114"/>
                      </a:lnTo>
                      <a:lnTo>
                        <a:pt x="41" y="130"/>
                      </a:lnTo>
                      <a:lnTo>
                        <a:pt x="30" y="145"/>
                      </a:lnTo>
                      <a:lnTo>
                        <a:pt x="16" y="155"/>
                      </a:lnTo>
                      <a:lnTo>
                        <a:pt x="0" y="160"/>
                      </a:lnTo>
                      <a:lnTo>
                        <a:pt x="0" y="154"/>
                      </a:lnTo>
                      <a:lnTo>
                        <a:pt x="12" y="150"/>
                      </a:lnTo>
                      <a:lnTo>
                        <a:pt x="23" y="144"/>
                      </a:lnTo>
                      <a:lnTo>
                        <a:pt x="34" y="130"/>
                      </a:lnTo>
                      <a:lnTo>
                        <a:pt x="39" y="117"/>
                      </a:lnTo>
                      <a:lnTo>
                        <a:pt x="41" y="102"/>
                      </a:lnTo>
                      <a:lnTo>
                        <a:pt x="41" y="87"/>
                      </a:lnTo>
                      <a:lnTo>
                        <a:pt x="39" y="65"/>
                      </a:lnTo>
                      <a:lnTo>
                        <a:pt x="31" y="45"/>
                      </a:lnTo>
                      <a:lnTo>
                        <a:pt x="21" y="29"/>
                      </a:lnTo>
                      <a:lnTo>
                        <a:pt x="9" y="15"/>
                      </a:lnTo>
                      <a:lnTo>
                        <a:pt x="0" y="9"/>
                      </a:lnTo>
                      <a:lnTo>
                        <a:pt x="3" y="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00" name="Freeform 290"/>
                <p:cNvSpPr>
                  <a:spLocks noChangeAspect="1"/>
                </p:cNvSpPr>
                <p:nvPr/>
              </p:nvSpPr>
              <p:spPr bwMode="auto">
                <a:xfrm>
                  <a:off x="4615" y="2060"/>
                  <a:ext cx="28" cy="106"/>
                </a:xfrm>
                <a:custGeom>
                  <a:avLst/>
                  <a:gdLst>
                    <a:gd name="T0" fmla="*/ 5 w 28"/>
                    <a:gd name="T1" fmla="*/ 10 h 106"/>
                    <a:gd name="T2" fmla="*/ 11 w 28"/>
                    <a:gd name="T3" fmla="*/ 20 h 106"/>
                    <a:gd name="T4" fmla="*/ 19 w 28"/>
                    <a:gd name="T5" fmla="*/ 37 h 106"/>
                    <a:gd name="T6" fmla="*/ 22 w 28"/>
                    <a:gd name="T7" fmla="*/ 55 h 106"/>
                    <a:gd name="T8" fmla="*/ 20 w 28"/>
                    <a:gd name="T9" fmla="*/ 70 h 106"/>
                    <a:gd name="T10" fmla="*/ 16 w 28"/>
                    <a:gd name="T11" fmla="*/ 81 h 106"/>
                    <a:gd name="T12" fmla="*/ 10 w 28"/>
                    <a:gd name="T13" fmla="*/ 92 h 106"/>
                    <a:gd name="T14" fmla="*/ 0 w 28"/>
                    <a:gd name="T15" fmla="*/ 100 h 106"/>
                    <a:gd name="T16" fmla="*/ 0 w 28"/>
                    <a:gd name="T17" fmla="*/ 105 h 106"/>
                    <a:gd name="T18" fmla="*/ 10 w 28"/>
                    <a:gd name="T19" fmla="*/ 100 h 106"/>
                    <a:gd name="T20" fmla="*/ 18 w 28"/>
                    <a:gd name="T21" fmla="*/ 92 h 106"/>
                    <a:gd name="T22" fmla="*/ 24 w 28"/>
                    <a:gd name="T23" fmla="*/ 77 h 106"/>
                    <a:gd name="T24" fmla="*/ 27 w 28"/>
                    <a:gd name="T25" fmla="*/ 61 h 106"/>
                    <a:gd name="T26" fmla="*/ 27 w 28"/>
                    <a:gd name="T27" fmla="*/ 47 h 106"/>
                    <a:gd name="T28" fmla="*/ 24 w 28"/>
                    <a:gd name="T29" fmla="*/ 35 h 106"/>
                    <a:gd name="T30" fmla="*/ 19 w 28"/>
                    <a:gd name="T31" fmla="*/ 23 h 106"/>
                    <a:gd name="T32" fmla="*/ 14 w 28"/>
                    <a:gd name="T33" fmla="*/ 13 h 106"/>
                    <a:gd name="T34" fmla="*/ 5 w 28"/>
                    <a:gd name="T35" fmla="*/ 0 h 106"/>
                    <a:gd name="T36" fmla="*/ 5 w 28"/>
                    <a:gd name="T37" fmla="*/ 1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06">
                      <a:moveTo>
                        <a:pt x="5" y="10"/>
                      </a:moveTo>
                      <a:lnTo>
                        <a:pt x="11" y="20"/>
                      </a:lnTo>
                      <a:lnTo>
                        <a:pt x="19" y="37"/>
                      </a:lnTo>
                      <a:lnTo>
                        <a:pt x="22" y="55"/>
                      </a:lnTo>
                      <a:lnTo>
                        <a:pt x="20" y="70"/>
                      </a:lnTo>
                      <a:lnTo>
                        <a:pt x="16" y="81"/>
                      </a:lnTo>
                      <a:lnTo>
                        <a:pt x="10" y="92"/>
                      </a:lnTo>
                      <a:lnTo>
                        <a:pt x="0" y="100"/>
                      </a:lnTo>
                      <a:lnTo>
                        <a:pt x="0" y="105"/>
                      </a:lnTo>
                      <a:lnTo>
                        <a:pt x="10" y="100"/>
                      </a:lnTo>
                      <a:lnTo>
                        <a:pt x="18" y="92"/>
                      </a:lnTo>
                      <a:lnTo>
                        <a:pt x="24" y="77"/>
                      </a:lnTo>
                      <a:lnTo>
                        <a:pt x="27" y="61"/>
                      </a:lnTo>
                      <a:lnTo>
                        <a:pt x="27" y="47"/>
                      </a:lnTo>
                      <a:lnTo>
                        <a:pt x="24" y="35"/>
                      </a:lnTo>
                      <a:lnTo>
                        <a:pt x="19" y="23"/>
                      </a:lnTo>
                      <a:lnTo>
                        <a:pt x="14" y="13"/>
                      </a:lnTo>
                      <a:lnTo>
                        <a:pt x="5" y="0"/>
                      </a:lnTo>
                      <a:lnTo>
                        <a:pt x="5" y="10"/>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01" name="Freeform 291"/>
                <p:cNvSpPr>
                  <a:spLocks noChangeAspect="1"/>
                </p:cNvSpPr>
                <p:nvPr/>
              </p:nvSpPr>
              <p:spPr bwMode="auto">
                <a:xfrm>
                  <a:off x="4584" y="2407"/>
                  <a:ext cx="37" cy="80"/>
                </a:xfrm>
                <a:custGeom>
                  <a:avLst/>
                  <a:gdLst>
                    <a:gd name="T0" fmla="*/ 5 w 37"/>
                    <a:gd name="T1" fmla="*/ 1 h 80"/>
                    <a:gd name="T2" fmla="*/ 6 w 37"/>
                    <a:gd name="T3" fmla="*/ 13 h 80"/>
                    <a:gd name="T4" fmla="*/ 10 w 37"/>
                    <a:gd name="T5" fmla="*/ 32 h 80"/>
                    <a:gd name="T6" fmla="*/ 16 w 37"/>
                    <a:gd name="T7" fmla="*/ 52 h 80"/>
                    <a:gd name="T8" fmla="*/ 24 w 37"/>
                    <a:gd name="T9" fmla="*/ 66 h 80"/>
                    <a:gd name="T10" fmla="*/ 36 w 37"/>
                    <a:gd name="T11" fmla="*/ 79 h 80"/>
                    <a:gd name="T12" fmla="*/ 29 w 37"/>
                    <a:gd name="T13" fmla="*/ 79 h 80"/>
                    <a:gd name="T14" fmla="*/ 20 w 37"/>
                    <a:gd name="T15" fmla="*/ 69 h 80"/>
                    <a:gd name="T16" fmla="*/ 11 w 37"/>
                    <a:gd name="T17" fmla="*/ 55 h 80"/>
                    <a:gd name="T18" fmla="*/ 5 w 37"/>
                    <a:gd name="T19" fmla="*/ 35 h 80"/>
                    <a:gd name="T20" fmla="*/ 1 w 37"/>
                    <a:gd name="T21" fmla="*/ 15 h 80"/>
                    <a:gd name="T22" fmla="*/ 0 w 37"/>
                    <a:gd name="T23" fmla="*/ 0 h 80"/>
                    <a:gd name="T24" fmla="*/ 5 w 37"/>
                    <a:gd name="T25"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0">
                      <a:moveTo>
                        <a:pt x="5" y="1"/>
                      </a:moveTo>
                      <a:lnTo>
                        <a:pt x="6" y="13"/>
                      </a:lnTo>
                      <a:lnTo>
                        <a:pt x="10" y="32"/>
                      </a:lnTo>
                      <a:lnTo>
                        <a:pt x="16" y="52"/>
                      </a:lnTo>
                      <a:lnTo>
                        <a:pt x="24" y="66"/>
                      </a:lnTo>
                      <a:lnTo>
                        <a:pt x="36" y="79"/>
                      </a:lnTo>
                      <a:lnTo>
                        <a:pt x="29" y="79"/>
                      </a:lnTo>
                      <a:lnTo>
                        <a:pt x="20" y="69"/>
                      </a:lnTo>
                      <a:lnTo>
                        <a:pt x="11" y="55"/>
                      </a:lnTo>
                      <a:lnTo>
                        <a:pt x="5" y="35"/>
                      </a:lnTo>
                      <a:lnTo>
                        <a:pt x="1" y="15"/>
                      </a:lnTo>
                      <a:lnTo>
                        <a:pt x="0" y="0"/>
                      </a:lnTo>
                      <a:lnTo>
                        <a:pt x="5" y="1"/>
                      </a:lnTo>
                    </a:path>
                  </a:pathLst>
                </a:custGeom>
                <a:solidFill>
                  <a:srgbClr val="000000"/>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sp>
              <p:nvSpPr>
                <p:cNvPr id="102" name="Freeform 292"/>
                <p:cNvSpPr>
                  <a:spLocks noChangeAspect="1"/>
                </p:cNvSpPr>
                <p:nvPr/>
              </p:nvSpPr>
              <p:spPr bwMode="auto">
                <a:xfrm>
                  <a:off x="4493" y="2394"/>
                  <a:ext cx="157" cy="93"/>
                </a:xfrm>
                <a:custGeom>
                  <a:avLst/>
                  <a:gdLst>
                    <a:gd name="T0" fmla="*/ 0 w 157"/>
                    <a:gd name="T1" fmla="*/ 0 h 93"/>
                    <a:gd name="T2" fmla="*/ 156 w 157"/>
                    <a:gd name="T3" fmla="*/ 22 h 93"/>
                    <a:gd name="T4" fmla="*/ 156 w 157"/>
                    <a:gd name="T5" fmla="*/ 92 h 93"/>
                  </a:gdLst>
                  <a:ahLst/>
                  <a:cxnLst>
                    <a:cxn ang="0">
                      <a:pos x="T0" y="T1"/>
                    </a:cxn>
                    <a:cxn ang="0">
                      <a:pos x="T2" y="T3"/>
                    </a:cxn>
                    <a:cxn ang="0">
                      <a:pos x="T4" y="T5"/>
                    </a:cxn>
                  </a:cxnLst>
                  <a:rect l="0" t="0" r="r" b="b"/>
                  <a:pathLst>
                    <a:path w="157" h="93">
                      <a:moveTo>
                        <a:pt x="0" y="0"/>
                      </a:moveTo>
                      <a:lnTo>
                        <a:pt x="156" y="22"/>
                      </a:lnTo>
                      <a:lnTo>
                        <a:pt x="156" y="9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pt-BR"/>
                </a:p>
              </p:txBody>
            </p:sp>
          </p:grpSp>
          <p:sp>
            <p:nvSpPr>
              <p:cNvPr id="26" name="Rectangle 293"/>
              <p:cNvSpPr>
                <a:spLocks noChangeAspect="1" noChangeArrowheads="1"/>
              </p:cNvSpPr>
              <p:nvPr/>
            </p:nvSpPr>
            <p:spPr bwMode="auto">
              <a:xfrm>
                <a:off x="4780" y="2599"/>
                <a:ext cx="740"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pt-BR" altLang="pt-BR">
                    <a:latin typeface="Arial" charset="0"/>
                  </a:rPr>
                  <a:t>   Ação </a:t>
                </a:r>
              </a:p>
              <a:p>
                <a:pPr eaLnBrk="0" hangingPunct="0"/>
                <a:r>
                  <a:rPr lang="pt-BR" altLang="pt-BR">
                    <a:latin typeface="Arial" charset="0"/>
                  </a:rPr>
                  <a:t>Iniciadora</a:t>
                </a:r>
              </a:p>
            </p:txBody>
          </p:sp>
        </p:grpSp>
        <p:sp>
          <p:nvSpPr>
            <p:cNvPr id="23" name="AutoShape 294"/>
            <p:cNvSpPr>
              <a:spLocks noChangeAspect="1" noChangeArrowheads="1"/>
            </p:cNvSpPr>
            <p:nvPr/>
          </p:nvSpPr>
          <p:spPr bwMode="auto">
            <a:xfrm flipH="1">
              <a:off x="7394574" y="1698671"/>
              <a:ext cx="1726705" cy="1049292"/>
            </a:xfrm>
            <a:prstGeom prst="cloudCallout">
              <a:avLst>
                <a:gd name="adj1" fmla="val 10391"/>
                <a:gd name="adj2" fmla="val 84662"/>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chorCtr="1"/>
            <a:lstStyle/>
            <a:p>
              <a:pPr algn="ctr"/>
              <a:r>
                <a:rPr lang="en-US" altLang="pt-BR" sz="1400" dirty="0" err="1">
                  <a:latin typeface="Arial" charset="0"/>
                </a:rPr>
                <a:t>Visão</a:t>
              </a:r>
              <a:r>
                <a:rPr lang="en-US" altLang="pt-BR" sz="1400" dirty="0">
                  <a:latin typeface="Arial" charset="0"/>
                </a:rPr>
                <a:t>, </a:t>
              </a:r>
              <a:r>
                <a:rPr lang="en-US" altLang="pt-BR" sz="1400" dirty="0" err="1">
                  <a:latin typeface="Arial" charset="0"/>
                </a:rPr>
                <a:t>Crenças</a:t>
              </a:r>
              <a:r>
                <a:rPr lang="en-US" altLang="pt-BR" sz="1400" dirty="0">
                  <a:latin typeface="Arial" charset="0"/>
                </a:rPr>
                <a:t>, &amp;</a:t>
              </a:r>
            </a:p>
            <a:p>
              <a:pPr algn="ctr"/>
              <a:r>
                <a:rPr lang="en-US" altLang="pt-BR" sz="1400" dirty="0" err="1">
                  <a:latin typeface="Arial" charset="0"/>
                </a:rPr>
                <a:t>Valores</a:t>
              </a:r>
              <a:endParaRPr lang="en-US" altLang="pt-BR" sz="1400" dirty="0">
                <a:latin typeface="Arial" charset="0"/>
              </a:endParaRPr>
            </a:p>
          </p:txBody>
        </p:sp>
        <p:sp>
          <p:nvSpPr>
            <p:cNvPr id="24" name="Rectangle 295"/>
            <p:cNvSpPr>
              <a:spLocks noChangeArrowheads="1"/>
            </p:cNvSpPr>
            <p:nvPr/>
          </p:nvSpPr>
          <p:spPr bwMode="auto">
            <a:xfrm>
              <a:off x="3889375" y="3698875"/>
              <a:ext cx="12795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pt-BR" altLang="pt-BR" sz="2400" b="1">
                  <a:latin typeface="Courier New" pitchFamily="49" charset="0"/>
                </a:rPr>
                <a:t>Evento</a:t>
              </a:r>
            </a:p>
          </p:txBody>
        </p:sp>
      </p:grpSp>
    </p:spTree>
    <p:extLst>
      <p:ext uri="{BB962C8B-B14F-4D97-AF65-F5344CB8AC3E}">
        <p14:creationId xmlns:p14="http://schemas.microsoft.com/office/powerpoint/2010/main" xmlns="" val="226357863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rgbClr val="FF0000"/>
                </a:solidFill>
                <a:effectLst>
                  <a:outerShdw blurRad="38100" dist="38100" dir="2700000" algn="tl">
                    <a:srgbClr val="000000">
                      <a:alpha val="43137"/>
                    </a:srgbClr>
                  </a:outerShdw>
                </a:effectLst>
              </a:rPr>
              <a:t>Causas da recorrência dos acidentes de </a:t>
            </a:r>
            <a:r>
              <a:rPr lang="pt-BR" b="1" dirty="0" smtClean="0">
                <a:solidFill>
                  <a:srgbClr val="FF0000"/>
                </a:solidFill>
                <a:effectLst>
                  <a:outerShdw blurRad="38100" dist="38100" dir="2700000" algn="tl">
                    <a:srgbClr val="000000">
                      <a:alpha val="43137"/>
                    </a:srgbClr>
                  </a:outerShdw>
                </a:effectLst>
              </a:rPr>
              <a:t>engenharia</a:t>
            </a:r>
            <a:endParaRPr lang="pt-BR" b="1" dirty="0">
              <a:solidFill>
                <a:srgbClr val="FF0000"/>
              </a:solidFill>
              <a:effectLst>
                <a:outerShdw blurRad="38100" dist="38100" dir="2700000" algn="tl">
                  <a:srgbClr val="000000">
                    <a:alpha val="43137"/>
                  </a:srgbClr>
                </a:outerShdw>
              </a:effectLst>
            </a:endParaRPr>
          </a:p>
        </p:txBody>
      </p:sp>
      <p:graphicFrame>
        <p:nvGraphicFramePr>
          <p:cNvPr id="6" name="Objeto 5"/>
          <p:cNvGraphicFramePr>
            <a:graphicFrameLocks/>
          </p:cNvGraphicFramePr>
          <p:nvPr>
            <p:extLst>
              <p:ext uri="{D42A27DB-BD31-4B8C-83A1-F6EECF244321}">
                <p14:modId xmlns:p14="http://schemas.microsoft.com/office/powerpoint/2010/main" xmlns="" val="914193151"/>
              </p:ext>
            </p:extLst>
          </p:nvPr>
        </p:nvGraphicFramePr>
        <p:xfrm>
          <a:off x="771028" y="1905000"/>
          <a:ext cx="7216775" cy="2092325"/>
        </p:xfrm>
        <a:graphic>
          <a:graphicData uri="http://schemas.openxmlformats.org/presentationml/2006/ole">
            <p:oleObj spid="_x0000_s2076" name="Figura" r:id="rId3" imgW="5923280" imgH="1638300" progId="Word.Picture.8">
              <p:embed/>
            </p:oleObj>
          </a:graphicData>
        </a:graphic>
      </p:graphicFrame>
      <p:graphicFrame>
        <p:nvGraphicFramePr>
          <p:cNvPr id="9" name="Objeto 8"/>
          <p:cNvGraphicFramePr>
            <a:graphicFrameLocks/>
          </p:cNvGraphicFramePr>
          <p:nvPr>
            <p:extLst>
              <p:ext uri="{D42A27DB-BD31-4B8C-83A1-F6EECF244321}">
                <p14:modId xmlns:p14="http://schemas.microsoft.com/office/powerpoint/2010/main" xmlns="" val="3429998752"/>
              </p:ext>
            </p:extLst>
          </p:nvPr>
        </p:nvGraphicFramePr>
        <p:xfrm>
          <a:off x="880566" y="4027488"/>
          <a:ext cx="7435850" cy="1700212"/>
        </p:xfrm>
        <a:graphic>
          <a:graphicData uri="http://schemas.openxmlformats.org/presentationml/2006/ole">
            <p:oleObj spid="_x0000_s2077" name="Figura" r:id="rId4" imgW="6106160" imgH="1333500" progId="Word.Picture.8">
              <p:embed/>
            </p:oleObj>
          </a:graphicData>
        </a:graphic>
      </p:graphicFrame>
    </p:spTree>
    <p:extLst>
      <p:ext uri="{BB962C8B-B14F-4D97-AF65-F5344CB8AC3E}">
        <p14:creationId xmlns:p14="http://schemas.microsoft.com/office/powerpoint/2010/main" xmlns="" val="337087222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92088"/>
          </a:xfrm>
        </p:spPr>
        <p:txBody>
          <a:bodyPr/>
          <a:lstStyle/>
          <a:p>
            <a:r>
              <a:rPr lang="pt-BR" b="1" dirty="0" smtClean="0">
                <a:solidFill>
                  <a:srgbClr val="FF0000"/>
                </a:solidFill>
                <a:effectLst>
                  <a:outerShdw blurRad="38100" dist="38100" dir="2700000" algn="tl">
                    <a:srgbClr val="000000">
                      <a:alpha val="43137"/>
                    </a:srgbClr>
                  </a:outerShdw>
                </a:effectLst>
              </a:rPr>
              <a:t>SEGURANÇA DE SISTEMAS</a:t>
            </a:r>
            <a:endParaRPr lang="pt-BR" b="1" dirty="0">
              <a:solidFill>
                <a:srgbClr val="FF0000"/>
              </a:solidFill>
              <a:effectLst>
                <a:outerShdw blurRad="38100" dist="38100" dir="2700000" algn="tl">
                  <a:srgbClr val="000000">
                    <a:alpha val="43137"/>
                  </a:srgbClr>
                </a:outerShdw>
              </a:effectLst>
            </a:endParaRPr>
          </a:p>
        </p:txBody>
      </p:sp>
      <p:grpSp>
        <p:nvGrpSpPr>
          <p:cNvPr id="31" name="Group 7"/>
          <p:cNvGrpSpPr>
            <a:grpSpLocks/>
          </p:cNvGrpSpPr>
          <p:nvPr/>
        </p:nvGrpSpPr>
        <p:grpSpPr bwMode="auto">
          <a:xfrm>
            <a:off x="739775" y="1052736"/>
            <a:ext cx="7696200" cy="3494088"/>
            <a:chOff x="839" y="912"/>
            <a:chExt cx="4848" cy="2201"/>
          </a:xfrm>
        </p:grpSpPr>
        <p:grpSp>
          <p:nvGrpSpPr>
            <p:cNvPr id="32" name="Group 8"/>
            <p:cNvGrpSpPr>
              <a:grpSpLocks/>
            </p:cNvGrpSpPr>
            <p:nvPr/>
          </p:nvGrpSpPr>
          <p:grpSpPr bwMode="auto">
            <a:xfrm>
              <a:off x="839" y="1062"/>
              <a:ext cx="1415" cy="2051"/>
              <a:chOff x="864" y="1254"/>
              <a:chExt cx="1380" cy="2054"/>
            </a:xfrm>
          </p:grpSpPr>
          <p:sp>
            <p:nvSpPr>
              <p:cNvPr id="50" name="Oval 9"/>
              <p:cNvSpPr>
                <a:spLocks noChangeArrowheads="1"/>
              </p:cNvSpPr>
              <p:nvPr/>
            </p:nvSpPr>
            <p:spPr bwMode="auto">
              <a:xfrm>
                <a:off x="864" y="1254"/>
                <a:ext cx="1334" cy="1428"/>
              </a:xfrm>
              <a:prstGeom prst="ellipse">
                <a:avLst/>
              </a:prstGeom>
              <a:solidFill>
                <a:srgbClr val="FF3300"/>
              </a:solidFill>
              <a:ln w="12700">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pt-BR" sz="2200" b="1">
                    <a:solidFill>
                      <a:srgbClr val="EFFFEF"/>
                    </a:solidFill>
                    <a:latin typeface="Comic Sans MS" pitchFamily="66" charset="0"/>
                  </a:rPr>
                  <a:t>PERIGO</a:t>
                </a:r>
                <a:endParaRPr lang="en-US" altLang="pt-BR" sz="2200" b="1">
                  <a:latin typeface="Comic Sans MS" pitchFamily="66" charset="0"/>
                </a:endParaRPr>
              </a:p>
            </p:txBody>
          </p:sp>
          <p:sp>
            <p:nvSpPr>
              <p:cNvPr id="51" name="Rectangle 10"/>
              <p:cNvSpPr>
                <a:spLocks noChangeArrowheads="1"/>
              </p:cNvSpPr>
              <p:nvPr/>
            </p:nvSpPr>
            <p:spPr bwMode="auto">
              <a:xfrm>
                <a:off x="910" y="3057"/>
                <a:ext cx="1334" cy="251"/>
              </a:xfrm>
              <a:prstGeom prst="rect">
                <a:avLst/>
              </a:prstGeom>
              <a:solidFill>
                <a:srgbClr val="EFFFEF"/>
              </a:solidFill>
              <a:ln w="1270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pt-BR" sz="2200">
                    <a:solidFill>
                      <a:schemeClr val="bg2"/>
                    </a:solidFill>
                    <a:latin typeface="Comic Sans MS" pitchFamily="66" charset="0"/>
                  </a:rPr>
                  <a:t>ENERGIA</a:t>
                </a:r>
              </a:p>
            </p:txBody>
          </p:sp>
        </p:grpSp>
        <p:grpSp>
          <p:nvGrpSpPr>
            <p:cNvPr id="33" name="Group 11"/>
            <p:cNvGrpSpPr>
              <a:grpSpLocks/>
            </p:cNvGrpSpPr>
            <p:nvPr/>
          </p:nvGrpSpPr>
          <p:grpSpPr bwMode="auto">
            <a:xfrm>
              <a:off x="2065" y="912"/>
              <a:ext cx="1981" cy="2201"/>
              <a:chOff x="2060" y="1104"/>
              <a:chExt cx="1932" cy="2204"/>
            </a:xfrm>
          </p:grpSpPr>
          <p:sp>
            <p:nvSpPr>
              <p:cNvPr id="42" name="Rectangle 12" descr="Horizontal brick"/>
              <p:cNvSpPr>
                <a:spLocks noChangeArrowheads="1"/>
              </p:cNvSpPr>
              <p:nvPr/>
            </p:nvSpPr>
            <p:spPr bwMode="auto">
              <a:xfrm>
                <a:off x="2750" y="1104"/>
                <a:ext cx="828" cy="1903"/>
              </a:xfrm>
              <a:prstGeom prst="rect">
                <a:avLst/>
              </a:prstGeom>
              <a:pattFill prst="horzBrick">
                <a:fgClr>
                  <a:srgbClr val="FF9900"/>
                </a:fgClr>
                <a:bgClr>
                  <a:srgbClr val="FFFFFF"/>
                </a:bgClr>
              </a:pattFill>
              <a:ln w="1270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pt-BR" sz="2200" b="1">
                    <a:solidFill>
                      <a:schemeClr val="bg2"/>
                    </a:solidFill>
                    <a:latin typeface="Comic Sans MS" pitchFamily="66" charset="0"/>
                  </a:rPr>
                  <a:t>B</a:t>
                </a:r>
              </a:p>
              <a:p>
                <a:pPr algn="ctr" eaLnBrk="0" hangingPunct="0"/>
                <a:r>
                  <a:rPr lang="en-US" altLang="pt-BR" sz="2200" b="1">
                    <a:solidFill>
                      <a:schemeClr val="bg2"/>
                    </a:solidFill>
                    <a:latin typeface="Comic Sans MS" pitchFamily="66" charset="0"/>
                  </a:rPr>
                  <a:t>A</a:t>
                </a:r>
              </a:p>
              <a:p>
                <a:pPr algn="ctr" eaLnBrk="0" hangingPunct="0"/>
                <a:r>
                  <a:rPr lang="en-US" altLang="pt-BR" sz="2200" b="1">
                    <a:solidFill>
                      <a:schemeClr val="bg2"/>
                    </a:solidFill>
                    <a:latin typeface="Comic Sans MS" pitchFamily="66" charset="0"/>
                  </a:rPr>
                  <a:t>R</a:t>
                </a:r>
              </a:p>
              <a:p>
                <a:pPr algn="ctr" eaLnBrk="0" hangingPunct="0"/>
                <a:r>
                  <a:rPr lang="en-US" altLang="pt-BR" sz="2200" b="1">
                    <a:solidFill>
                      <a:schemeClr val="bg2"/>
                    </a:solidFill>
                    <a:latin typeface="Comic Sans MS" pitchFamily="66" charset="0"/>
                  </a:rPr>
                  <a:t>R</a:t>
                </a:r>
              </a:p>
              <a:p>
                <a:pPr algn="ctr" eaLnBrk="0" hangingPunct="0"/>
                <a:r>
                  <a:rPr lang="en-US" altLang="pt-BR" sz="2200" b="1">
                    <a:solidFill>
                      <a:schemeClr val="bg2"/>
                    </a:solidFill>
                    <a:latin typeface="Comic Sans MS" pitchFamily="66" charset="0"/>
                  </a:rPr>
                  <a:t>E</a:t>
                </a:r>
              </a:p>
              <a:p>
                <a:pPr algn="ctr" eaLnBrk="0" hangingPunct="0"/>
                <a:r>
                  <a:rPr lang="en-US" altLang="pt-BR" sz="2200" b="1">
                    <a:solidFill>
                      <a:schemeClr val="bg2"/>
                    </a:solidFill>
                    <a:latin typeface="Comic Sans MS" pitchFamily="66" charset="0"/>
                  </a:rPr>
                  <a:t>I</a:t>
                </a:r>
              </a:p>
              <a:p>
                <a:pPr algn="ctr" eaLnBrk="0" hangingPunct="0"/>
                <a:r>
                  <a:rPr lang="en-US" altLang="pt-BR" sz="2200" b="1">
                    <a:solidFill>
                      <a:schemeClr val="bg2"/>
                    </a:solidFill>
                    <a:latin typeface="Comic Sans MS" pitchFamily="66" charset="0"/>
                  </a:rPr>
                  <a:t>R</a:t>
                </a:r>
              </a:p>
              <a:p>
                <a:pPr algn="ctr" eaLnBrk="0" hangingPunct="0"/>
                <a:r>
                  <a:rPr lang="en-US" altLang="pt-BR" sz="2200" b="1">
                    <a:solidFill>
                      <a:schemeClr val="bg2"/>
                    </a:solidFill>
                    <a:latin typeface="Comic Sans MS" pitchFamily="66" charset="0"/>
                  </a:rPr>
                  <a:t>A</a:t>
                </a:r>
                <a:endParaRPr lang="en-US" altLang="pt-BR" sz="2200">
                  <a:latin typeface="Comic Sans MS" pitchFamily="66" charset="0"/>
                </a:endParaRPr>
              </a:p>
            </p:txBody>
          </p:sp>
          <p:sp>
            <p:nvSpPr>
              <p:cNvPr id="43" name="Rectangle 13"/>
              <p:cNvSpPr>
                <a:spLocks noChangeArrowheads="1"/>
              </p:cNvSpPr>
              <p:nvPr/>
            </p:nvSpPr>
            <p:spPr bwMode="auto">
              <a:xfrm>
                <a:off x="2382" y="3057"/>
                <a:ext cx="1610" cy="251"/>
              </a:xfrm>
              <a:prstGeom prst="rect">
                <a:avLst/>
              </a:prstGeom>
              <a:solidFill>
                <a:srgbClr val="EFFFEF"/>
              </a:solidFill>
              <a:ln w="1270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pt-BR" sz="2200">
                    <a:solidFill>
                      <a:schemeClr val="bg2"/>
                    </a:solidFill>
                    <a:latin typeface="Comic Sans MS" pitchFamily="66" charset="0"/>
                  </a:rPr>
                  <a:t>CONTROLES</a:t>
                </a:r>
              </a:p>
            </p:txBody>
          </p:sp>
          <p:grpSp>
            <p:nvGrpSpPr>
              <p:cNvPr id="44" name="Group 14"/>
              <p:cNvGrpSpPr>
                <a:grpSpLocks/>
              </p:cNvGrpSpPr>
              <p:nvPr/>
            </p:nvGrpSpPr>
            <p:grpSpPr bwMode="auto">
              <a:xfrm rot="-49367">
                <a:off x="2060" y="1380"/>
                <a:ext cx="1058" cy="325"/>
                <a:chOff x="1730" y="1176"/>
                <a:chExt cx="1102" cy="352"/>
              </a:xfrm>
            </p:grpSpPr>
            <p:sp>
              <p:nvSpPr>
                <p:cNvPr id="48" name="AutoShape 15"/>
                <p:cNvSpPr>
                  <a:spLocks noChangeArrowheads="1"/>
                </p:cNvSpPr>
                <p:nvPr/>
              </p:nvSpPr>
              <p:spPr bwMode="auto">
                <a:xfrm>
                  <a:off x="2472" y="1176"/>
                  <a:ext cx="360" cy="352"/>
                </a:xfrm>
                <a:prstGeom prst="irregularSeal1">
                  <a:avLst/>
                </a:prstGeom>
                <a:solidFill>
                  <a:srgbClr val="FF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t-BR"/>
                </a:p>
              </p:txBody>
            </p:sp>
            <p:sp>
              <p:nvSpPr>
                <p:cNvPr id="49" name="Line 16"/>
                <p:cNvSpPr>
                  <a:spLocks noChangeShapeType="1"/>
                </p:cNvSpPr>
                <p:nvPr/>
              </p:nvSpPr>
              <p:spPr bwMode="auto">
                <a:xfrm>
                  <a:off x="1730" y="1328"/>
                  <a:ext cx="895" cy="8"/>
                </a:xfrm>
                <a:prstGeom prst="line">
                  <a:avLst/>
                </a:prstGeom>
                <a:noFill/>
                <a:ln w="7620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t-BR"/>
                </a:p>
              </p:txBody>
            </p:sp>
          </p:grpSp>
          <p:grpSp>
            <p:nvGrpSpPr>
              <p:cNvPr id="45" name="Group 17"/>
              <p:cNvGrpSpPr>
                <a:grpSpLocks/>
              </p:cNvGrpSpPr>
              <p:nvPr/>
            </p:nvGrpSpPr>
            <p:grpSpPr bwMode="auto">
              <a:xfrm>
                <a:off x="2061" y="2231"/>
                <a:ext cx="1065" cy="367"/>
                <a:chOff x="1730" y="1992"/>
                <a:chExt cx="1110" cy="352"/>
              </a:xfrm>
            </p:grpSpPr>
            <p:sp>
              <p:nvSpPr>
                <p:cNvPr id="46" name="AutoShape 18"/>
                <p:cNvSpPr>
                  <a:spLocks noChangeArrowheads="1"/>
                </p:cNvSpPr>
                <p:nvPr/>
              </p:nvSpPr>
              <p:spPr bwMode="auto">
                <a:xfrm>
                  <a:off x="2480" y="1992"/>
                  <a:ext cx="360" cy="352"/>
                </a:xfrm>
                <a:prstGeom prst="irregularSeal1">
                  <a:avLst/>
                </a:prstGeom>
                <a:solidFill>
                  <a:srgbClr val="FF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t-BR"/>
                </a:p>
              </p:txBody>
            </p:sp>
            <p:sp>
              <p:nvSpPr>
                <p:cNvPr id="47" name="Line 19"/>
                <p:cNvSpPr>
                  <a:spLocks noChangeShapeType="1"/>
                </p:cNvSpPr>
                <p:nvPr/>
              </p:nvSpPr>
              <p:spPr bwMode="auto">
                <a:xfrm flipV="1">
                  <a:off x="1730" y="2168"/>
                  <a:ext cx="1018" cy="0"/>
                </a:xfrm>
                <a:prstGeom prst="line">
                  <a:avLst/>
                </a:prstGeom>
                <a:noFill/>
                <a:ln w="7620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t-BR"/>
                </a:p>
              </p:txBody>
            </p:sp>
          </p:grpSp>
        </p:grpSp>
        <p:sp>
          <p:nvSpPr>
            <p:cNvPr id="34" name="Oval 20"/>
            <p:cNvSpPr>
              <a:spLocks noChangeArrowheads="1"/>
            </p:cNvSpPr>
            <p:nvPr/>
          </p:nvSpPr>
          <p:spPr bwMode="auto">
            <a:xfrm>
              <a:off x="4272" y="1075"/>
              <a:ext cx="1368" cy="1425"/>
            </a:xfrm>
            <a:prstGeom prst="ellipse">
              <a:avLst/>
            </a:prstGeom>
            <a:solidFill>
              <a:srgbClr val="99CC00"/>
            </a:solidFill>
            <a:ln w="12700">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pt-BR" sz="2200" b="1">
                  <a:solidFill>
                    <a:srgbClr val="EFFFEF"/>
                  </a:solidFill>
                  <a:latin typeface="Comic Sans MS" pitchFamily="66" charset="0"/>
                </a:rPr>
                <a:t>OBJETO</a:t>
              </a:r>
            </a:p>
            <a:p>
              <a:pPr algn="ctr" eaLnBrk="0" hangingPunct="0"/>
              <a:r>
                <a:rPr lang="en-US" altLang="pt-BR" sz="2200" b="1">
                  <a:solidFill>
                    <a:srgbClr val="EFFFEF"/>
                  </a:solidFill>
                  <a:latin typeface="Comic Sans MS" pitchFamily="66" charset="0"/>
                </a:rPr>
                <a:t>VULNERÁVEL</a:t>
              </a:r>
              <a:endParaRPr lang="en-US" altLang="pt-BR" sz="2200">
                <a:latin typeface="Comic Sans MS" pitchFamily="66" charset="0"/>
              </a:endParaRPr>
            </a:p>
          </p:txBody>
        </p:sp>
        <p:sp>
          <p:nvSpPr>
            <p:cNvPr id="35" name="Rectangle 21"/>
            <p:cNvSpPr>
              <a:spLocks noChangeArrowheads="1"/>
            </p:cNvSpPr>
            <p:nvPr/>
          </p:nvSpPr>
          <p:spPr bwMode="auto">
            <a:xfrm>
              <a:off x="4195" y="2862"/>
              <a:ext cx="1492" cy="251"/>
            </a:xfrm>
            <a:prstGeom prst="rect">
              <a:avLst/>
            </a:prstGeom>
            <a:solidFill>
              <a:srgbClr val="EFFFEF"/>
            </a:solidFill>
            <a:ln w="1270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pt-BR" sz="2200">
                  <a:solidFill>
                    <a:schemeClr val="bg2"/>
                  </a:solidFill>
                  <a:latin typeface="Comic Sans MS" pitchFamily="66" charset="0"/>
                </a:rPr>
                <a:t>PARA PROTEGER</a:t>
              </a:r>
            </a:p>
          </p:txBody>
        </p:sp>
        <p:sp>
          <p:nvSpPr>
            <p:cNvPr id="36" name="AutoShape 22"/>
            <p:cNvSpPr>
              <a:spLocks noChangeArrowheads="1"/>
            </p:cNvSpPr>
            <p:nvPr/>
          </p:nvSpPr>
          <p:spPr bwMode="auto">
            <a:xfrm>
              <a:off x="3642" y="1180"/>
              <a:ext cx="701" cy="253"/>
            </a:xfrm>
            <a:prstGeom prst="doubleWave">
              <a:avLst>
                <a:gd name="adj1" fmla="val 10319"/>
                <a:gd name="adj2" fmla="val 0"/>
              </a:avLst>
            </a:prstGeom>
            <a:solidFill>
              <a:srgbClr val="FF66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eaLnBrk="0" hangingPunct="0"/>
              <a:r>
                <a:rPr lang="en-US" altLang="pt-BR" sz="1600">
                  <a:solidFill>
                    <a:srgbClr val="FFFFFF"/>
                  </a:solidFill>
                  <a:latin typeface="Comic Sans MS" pitchFamily="66" charset="0"/>
                </a:rPr>
                <a:t>quase</a:t>
              </a:r>
              <a:r>
                <a:rPr lang="en-US" altLang="pt-BR" sz="1600">
                  <a:latin typeface="Comic Sans MS" pitchFamily="66" charset="0"/>
                </a:rPr>
                <a:t> </a:t>
              </a:r>
              <a:r>
                <a:rPr lang="en-US" altLang="pt-BR" sz="1600">
                  <a:solidFill>
                    <a:srgbClr val="FFFFFF"/>
                  </a:solidFill>
                  <a:latin typeface="Comic Sans MS" pitchFamily="66" charset="0"/>
                </a:rPr>
                <a:t>…</a:t>
              </a:r>
            </a:p>
          </p:txBody>
        </p:sp>
        <p:grpSp>
          <p:nvGrpSpPr>
            <p:cNvPr id="37" name="Group 23"/>
            <p:cNvGrpSpPr>
              <a:grpSpLocks/>
            </p:cNvGrpSpPr>
            <p:nvPr/>
          </p:nvGrpSpPr>
          <p:grpSpPr bwMode="auto">
            <a:xfrm>
              <a:off x="3351" y="2070"/>
              <a:ext cx="1694" cy="582"/>
              <a:chOff x="2976" y="1968"/>
              <a:chExt cx="1392" cy="440"/>
            </a:xfrm>
          </p:grpSpPr>
          <p:grpSp>
            <p:nvGrpSpPr>
              <p:cNvPr id="38" name="Group 24"/>
              <p:cNvGrpSpPr>
                <a:grpSpLocks/>
              </p:cNvGrpSpPr>
              <p:nvPr/>
            </p:nvGrpSpPr>
            <p:grpSpPr bwMode="auto">
              <a:xfrm>
                <a:off x="2976" y="1968"/>
                <a:ext cx="1226" cy="277"/>
                <a:chOff x="3057" y="2000"/>
                <a:chExt cx="1519" cy="352"/>
              </a:xfrm>
            </p:grpSpPr>
            <p:sp>
              <p:nvSpPr>
                <p:cNvPr id="40" name="AutoShape 25"/>
                <p:cNvSpPr>
                  <a:spLocks noChangeArrowheads="1"/>
                </p:cNvSpPr>
                <p:nvPr/>
              </p:nvSpPr>
              <p:spPr bwMode="auto">
                <a:xfrm>
                  <a:off x="4115" y="2000"/>
                  <a:ext cx="461" cy="352"/>
                </a:xfrm>
                <a:prstGeom prst="irregularSeal1">
                  <a:avLst/>
                </a:prstGeom>
                <a:solidFill>
                  <a:srgbClr val="FF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t-BR"/>
                </a:p>
              </p:txBody>
            </p:sp>
            <p:sp>
              <p:nvSpPr>
                <p:cNvPr id="41" name="Line 26"/>
                <p:cNvSpPr>
                  <a:spLocks noChangeShapeType="1"/>
                </p:cNvSpPr>
                <p:nvPr/>
              </p:nvSpPr>
              <p:spPr bwMode="auto">
                <a:xfrm flipV="1">
                  <a:off x="3057" y="2160"/>
                  <a:ext cx="1303" cy="0"/>
                </a:xfrm>
                <a:prstGeom prst="line">
                  <a:avLst/>
                </a:prstGeom>
                <a:noFill/>
                <a:ln w="7620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t-BR"/>
                </a:p>
              </p:txBody>
            </p:sp>
          </p:grpSp>
          <p:sp>
            <p:nvSpPr>
              <p:cNvPr id="39" name="Text Box 27"/>
              <p:cNvSpPr txBox="1">
                <a:spLocks noChangeArrowheads="1"/>
              </p:cNvSpPr>
              <p:nvPr/>
            </p:nvSpPr>
            <p:spPr bwMode="auto">
              <a:xfrm>
                <a:off x="3744" y="2248"/>
                <a:ext cx="624" cy="160"/>
              </a:xfrm>
              <a:prstGeom prst="rect">
                <a:avLst/>
              </a:prstGeom>
              <a:solidFill>
                <a:srgbClr val="FF6600"/>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eaLnBrk="0" hangingPunct="0">
                  <a:spcBef>
                    <a:spcPct val="50000"/>
                  </a:spcBef>
                </a:pPr>
                <a:r>
                  <a:rPr lang="en-US" altLang="pt-BR" sz="1600">
                    <a:solidFill>
                      <a:srgbClr val="FFFFFF"/>
                    </a:solidFill>
                    <a:latin typeface="Comic Sans MS" pitchFamily="66" charset="0"/>
                  </a:rPr>
                  <a:t>  acidente</a:t>
                </a:r>
                <a:endParaRPr lang="en-US" altLang="pt-BR" sz="2000">
                  <a:solidFill>
                    <a:srgbClr val="FFFFFF"/>
                  </a:solidFill>
                  <a:latin typeface="Comic Sans MS" pitchFamily="66" charset="0"/>
                </a:endParaRPr>
              </a:p>
            </p:txBody>
          </p:sp>
        </p:grpSp>
      </p:grpSp>
      <p:grpSp>
        <p:nvGrpSpPr>
          <p:cNvPr id="56" name="Group 3"/>
          <p:cNvGrpSpPr>
            <a:grpSpLocks/>
          </p:cNvGrpSpPr>
          <p:nvPr/>
        </p:nvGrpSpPr>
        <p:grpSpPr bwMode="auto">
          <a:xfrm>
            <a:off x="684213" y="4796731"/>
            <a:ext cx="7543800" cy="1439862"/>
            <a:chOff x="804" y="3203"/>
            <a:chExt cx="4752" cy="907"/>
          </a:xfrm>
        </p:grpSpPr>
        <p:sp useBgFill="1">
          <p:nvSpPr>
            <p:cNvPr id="57" name="Rectangle 4"/>
            <p:cNvSpPr>
              <a:spLocks noChangeArrowheads="1"/>
            </p:cNvSpPr>
            <p:nvPr/>
          </p:nvSpPr>
          <p:spPr bwMode="auto">
            <a:xfrm>
              <a:off x="804" y="3250"/>
              <a:ext cx="1380" cy="815"/>
            </a:xfrm>
            <a:prstGeom prst="rect">
              <a:avLst/>
            </a:prstGeom>
            <a:ln>
              <a:noFill/>
            </a:ln>
            <a:effectLst/>
            <a:extLst>
              <a:ext uri="{91240B29-F687-4F45-9708-019B960494DF}">
                <a14:hiddenLine xmlns:a14="http://schemas.microsoft.com/office/drawing/2010/main" xmlns="" w="12700">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buFontTx/>
                <a:buChar char="•"/>
              </a:pPr>
              <a:r>
                <a:rPr lang="en-US" altLang="pt-BR" sz="1400" dirty="0">
                  <a:solidFill>
                    <a:schemeClr val="bg2"/>
                  </a:solidFill>
                  <a:latin typeface="Comic Sans MS" pitchFamily="66" charset="0"/>
                </a:rPr>
                <a:t>  </a:t>
              </a:r>
              <a:r>
                <a:rPr lang="en-US" altLang="pt-BR" sz="1400" b="1" dirty="0">
                  <a:solidFill>
                    <a:srgbClr val="FF0000"/>
                  </a:solidFill>
                  <a:latin typeface="Comic Sans MS" pitchFamily="66" charset="0"/>
                </a:rPr>
                <a:t>PESSOAS:</a:t>
              </a:r>
            </a:p>
            <a:p>
              <a:pPr eaLnBrk="0" hangingPunct="0"/>
              <a:r>
                <a:rPr lang="en-US" altLang="pt-BR" sz="1200" b="1" dirty="0">
                  <a:solidFill>
                    <a:srgbClr val="FF0000"/>
                  </a:solidFill>
                  <a:latin typeface="Comic Sans MS" pitchFamily="66" charset="0"/>
                </a:rPr>
                <a:t>   </a:t>
              </a:r>
              <a:r>
                <a:rPr lang="en-US" altLang="pt-BR" sz="1400" b="1" dirty="0" err="1">
                  <a:solidFill>
                    <a:srgbClr val="FF0000"/>
                  </a:solidFill>
                  <a:latin typeface="Comic Sans MS" pitchFamily="66" charset="0"/>
                </a:rPr>
                <a:t>Comportamento</a:t>
              </a:r>
              <a:r>
                <a:rPr lang="en-US" altLang="pt-BR" sz="1400" b="1" dirty="0">
                  <a:solidFill>
                    <a:srgbClr val="FF0000"/>
                  </a:solidFill>
                  <a:latin typeface="Comic Sans MS" pitchFamily="66" charset="0"/>
                </a:rPr>
                <a:t> </a:t>
              </a:r>
              <a:r>
                <a:rPr lang="en-US" altLang="pt-BR" sz="1400" b="1" dirty="0" err="1">
                  <a:solidFill>
                    <a:srgbClr val="FF0000"/>
                  </a:solidFill>
                  <a:latin typeface="Comic Sans MS" pitchFamily="66" charset="0"/>
                </a:rPr>
                <a:t>Inseguro</a:t>
              </a:r>
              <a:endParaRPr lang="en-US" altLang="pt-BR" sz="1600" dirty="0">
                <a:latin typeface="Comic Sans MS" pitchFamily="66" charset="0"/>
              </a:endParaRPr>
            </a:p>
            <a:p>
              <a:pPr eaLnBrk="0" hangingPunct="0">
                <a:buFontTx/>
                <a:buChar char="•"/>
              </a:pPr>
              <a:r>
                <a:rPr lang="en-US" altLang="pt-BR" sz="1400" dirty="0">
                  <a:latin typeface="Comic Sans MS" pitchFamily="66" charset="0"/>
                </a:rPr>
                <a:t>  </a:t>
              </a:r>
              <a:r>
                <a:rPr lang="en-US" altLang="pt-BR" sz="1400" b="1" dirty="0">
                  <a:latin typeface="Comic Sans MS" pitchFamily="66" charset="0"/>
                </a:rPr>
                <a:t>PROCESSOS</a:t>
              </a:r>
            </a:p>
            <a:p>
              <a:pPr eaLnBrk="0" hangingPunct="0">
                <a:buFontTx/>
                <a:buChar char="•"/>
              </a:pPr>
              <a:r>
                <a:rPr lang="en-US" altLang="pt-BR" sz="1400" b="1" dirty="0">
                  <a:latin typeface="Comic Sans MS" pitchFamily="66" charset="0"/>
                </a:rPr>
                <a:t> LOCALIZAÇÃO</a:t>
              </a:r>
            </a:p>
            <a:p>
              <a:pPr eaLnBrk="0" hangingPunct="0">
                <a:buFontTx/>
                <a:buChar char="•"/>
              </a:pPr>
              <a:r>
                <a:rPr lang="en-US" altLang="pt-BR" sz="1400" b="1" dirty="0">
                  <a:latin typeface="Comic Sans MS" pitchFamily="66" charset="0"/>
                </a:rPr>
                <a:t> MÁQUINAS</a:t>
              </a:r>
            </a:p>
            <a:p>
              <a:pPr eaLnBrk="0" hangingPunct="0">
                <a:buFontTx/>
                <a:buChar char="•"/>
              </a:pPr>
              <a:r>
                <a:rPr lang="en-US" altLang="pt-BR" sz="1400" b="1" dirty="0">
                  <a:latin typeface="Comic Sans MS" pitchFamily="66" charset="0"/>
                </a:rPr>
                <a:t> REAGENTES</a:t>
              </a:r>
            </a:p>
          </p:txBody>
        </p:sp>
        <p:sp useBgFill="1">
          <p:nvSpPr>
            <p:cNvPr id="58" name="Rectangle 5"/>
            <p:cNvSpPr>
              <a:spLocks noChangeArrowheads="1"/>
            </p:cNvSpPr>
            <p:nvPr/>
          </p:nvSpPr>
          <p:spPr bwMode="auto">
            <a:xfrm>
              <a:off x="2514" y="3345"/>
              <a:ext cx="1636" cy="765"/>
            </a:xfrm>
            <a:prstGeom prst="rect">
              <a:avLst/>
            </a:prstGeom>
            <a:ln>
              <a:noFill/>
            </a:ln>
            <a:effectLst/>
            <a:extLst>
              <a:ext uri="{91240B29-F687-4F45-9708-019B960494DF}">
                <a14:hiddenLine xmlns:a14="http://schemas.microsoft.com/office/drawing/2010/main" xmlns="" w="12700">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292100" indent="1143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FontTx/>
                <a:buChar char="•"/>
              </a:pPr>
              <a:r>
                <a:rPr lang="en-US" altLang="pt-BR" sz="1400" dirty="0">
                  <a:solidFill>
                    <a:schemeClr val="bg2"/>
                  </a:solidFill>
                  <a:latin typeface="Comic Sans MS" pitchFamily="66" charset="0"/>
                </a:rPr>
                <a:t>  </a:t>
              </a:r>
              <a:r>
                <a:rPr lang="en-US" altLang="pt-BR" sz="1400" b="1" dirty="0">
                  <a:solidFill>
                    <a:srgbClr val="FF0000"/>
                  </a:solidFill>
                  <a:latin typeface="Comic Sans MS" pitchFamily="66" charset="0"/>
                </a:rPr>
                <a:t>PESSOAS:</a:t>
              </a:r>
            </a:p>
            <a:p>
              <a:pPr eaLnBrk="0" hangingPunct="0"/>
              <a:r>
                <a:rPr lang="en-US" altLang="pt-BR" sz="1400" b="1" dirty="0">
                  <a:solidFill>
                    <a:srgbClr val="FF0000"/>
                  </a:solidFill>
                  <a:latin typeface="Comic Sans MS" pitchFamily="66" charset="0"/>
                </a:rPr>
                <a:t>  </a:t>
              </a:r>
              <a:r>
                <a:rPr lang="en-US" altLang="pt-BR" sz="1400" b="1" dirty="0" err="1">
                  <a:solidFill>
                    <a:srgbClr val="FF0000"/>
                  </a:solidFill>
                  <a:latin typeface="Comic Sans MS" pitchFamily="66" charset="0"/>
                </a:rPr>
                <a:t>Comportamento</a:t>
              </a:r>
              <a:r>
                <a:rPr lang="en-US" altLang="pt-BR" sz="1400" b="1" dirty="0">
                  <a:solidFill>
                    <a:srgbClr val="FF0000"/>
                  </a:solidFill>
                  <a:latin typeface="Comic Sans MS" pitchFamily="66" charset="0"/>
                </a:rPr>
                <a:t> </a:t>
              </a:r>
              <a:r>
                <a:rPr lang="en-US" altLang="pt-BR" sz="1400" b="1" dirty="0" err="1">
                  <a:solidFill>
                    <a:srgbClr val="FF0000"/>
                  </a:solidFill>
                  <a:latin typeface="Comic Sans MS" pitchFamily="66" charset="0"/>
                </a:rPr>
                <a:t>Seguro</a:t>
              </a:r>
              <a:r>
                <a:rPr lang="en-US" altLang="pt-BR" sz="1400" b="1" dirty="0">
                  <a:solidFill>
                    <a:srgbClr val="FF0000"/>
                  </a:solidFill>
                  <a:latin typeface="Comic Sans MS" pitchFamily="66" charset="0"/>
                </a:rPr>
                <a:t> </a:t>
              </a:r>
            </a:p>
            <a:p>
              <a:pPr eaLnBrk="0" hangingPunct="0">
                <a:buFontTx/>
                <a:buChar char="•"/>
              </a:pPr>
              <a:r>
                <a:rPr lang="en-US" altLang="pt-BR" sz="1400" dirty="0">
                  <a:latin typeface="Comic Sans MS" pitchFamily="66" charset="0"/>
                </a:rPr>
                <a:t>  </a:t>
              </a:r>
              <a:r>
                <a:rPr lang="en-US" altLang="pt-BR" sz="1400" b="1" dirty="0">
                  <a:latin typeface="Comic Sans MS" pitchFamily="66" charset="0"/>
                </a:rPr>
                <a:t>SISTEMAS DE GESTÃO</a:t>
              </a:r>
            </a:p>
            <a:p>
              <a:pPr eaLnBrk="0" hangingPunct="0">
                <a:buFontTx/>
                <a:buChar char="•"/>
              </a:pPr>
              <a:r>
                <a:rPr lang="en-US" altLang="pt-BR" sz="1400" b="1" dirty="0">
                  <a:latin typeface="Comic Sans MS" pitchFamily="66" charset="0"/>
                </a:rPr>
                <a:t>  PROGRAMAS, PRÁTICAS</a:t>
              </a:r>
            </a:p>
            <a:p>
              <a:pPr eaLnBrk="0" hangingPunct="0">
                <a:buFontTx/>
                <a:buChar char="•"/>
              </a:pPr>
              <a:r>
                <a:rPr lang="en-US" altLang="pt-BR" sz="1400" b="1" dirty="0">
                  <a:latin typeface="Comic Sans MS" pitchFamily="66" charset="0"/>
                </a:rPr>
                <a:t>  PROCEDIMENTOS</a:t>
              </a:r>
            </a:p>
            <a:p>
              <a:pPr eaLnBrk="0" hangingPunct="0">
                <a:buFontTx/>
                <a:buChar char="•"/>
              </a:pPr>
              <a:r>
                <a:rPr lang="en-US" altLang="pt-BR" sz="1400" b="1" dirty="0">
                  <a:latin typeface="Comic Sans MS" pitchFamily="66" charset="0"/>
                </a:rPr>
                <a:t>  INSTALAÇÕES E FERRAMENTAS </a:t>
              </a:r>
              <a:endParaRPr lang="pt-BR" altLang="pt-BR" sz="1400" b="1" dirty="0">
                <a:latin typeface="Comic Sans MS" pitchFamily="66" charset="0"/>
              </a:endParaRPr>
            </a:p>
            <a:p>
              <a:pPr eaLnBrk="0" hangingPunct="0"/>
              <a:r>
                <a:rPr lang="pt-BR" altLang="pt-BR" sz="1400" b="1" dirty="0">
                  <a:latin typeface="Comic Sans MS" pitchFamily="66" charset="0"/>
                </a:rPr>
                <a:t>   </a:t>
              </a:r>
              <a:r>
                <a:rPr lang="en-US" altLang="pt-BR" sz="1400" b="1" dirty="0">
                  <a:latin typeface="Comic Sans MS" pitchFamily="66" charset="0"/>
                </a:rPr>
                <a:t>(</a:t>
              </a:r>
              <a:r>
                <a:rPr lang="en-US" altLang="pt-BR" sz="1400" b="1" dirty="0" err="1">
                  <a:latin typeface="Comic Sans MS" pitchFamily="66" charset="0"/>
                </a:rPr>
                <a:t>Ergonomia</a:t>
              </a:r>
              <a:r>
                <a:rPr lang="en-US" altLang="pt-BR" sz="1400" b="1" dirty="0">
                  <a:latin typeface="Comic Sans MS" pitchFamily="66" charset="0"/>
                </a:rPr>
                <a:t>)</a:t>
              </a:r>
              <a:endParaRPr lang="en-US" altLang="pt-BR" sz="1400" b="1" dirty="0">
                <a:solidFill>
                  <a:schemeClr val="bg2"/>
                </a:solidFill>
                <a:latin typeface="Comic Sans MS" pitchFamily="66" charset="0"/>
              </a:endParaRPr>
            </a:p>
          </p:txBody>
        </p:sp>
        <p:sp useBgFill="1">
          <p:nvSpPr>
            <p:cNvPr id="59" name="Rectangle 6"/>
            <p:cNvSpPr>
              <a:spLocks noChangeArrowheads="1"/>
            </p:cNvSpPr>
            <p:nvPr/>
          </p:nvSpPr>
          <p:spPr bwMode="auto">
            <a:xfrm>
              <a:off x="4222" y="3203"/>
              <a:ext cx="1334" cy="509"/>
            </a:xfrm>
            <a:prstGeom prst="rect">
              <a:avLst/>
            </a:prstGeom>
            <a:ln>
              <a:noFill/>
            </a:ln>
            <a:effectLst/>
            <a:extLst>
              <a:ext uri="{91240B29-F687-4F45-9708-019B960494DF}">
                <a14:hiddenLine xmlns:a14="http://schemas.microsoft.com/office/drawing/2010/main" xmlns="" w="12700">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buFontTx/>
                <a:buChar char="•"/>
              </a:pPr>
              <a:r>
                <a:rPr lang="en-US" altLang="pt-BR" sz="1400" dirty="0">
                  <a:solidFill>
                    <a:schemeClr val="bg2"/>
                  </a:solidFill>
                  <a:latin typeface="Comic Sans MS" pitchFamily="66" charset="0"/>
                </a:rPr>
                <a:t> </a:t>
              </a:r>
              <a:r>
                <a:rPr lang="en-US" altLang="pt-BR" sz="1400" b="1" dirty="0">
                  <a:solidFill>
                    <a:srgbClr val="FF0000"/>
                  </a:solidFill>
                  <a:latin typeface="Comic Sans MS" pitchFamily="66" charset="0"/>
                </a:rPr>
                <a:t>PESSOAS</a:t>
              </a:r>
            </a:p>
            <a:p>
              <a:pPr eaLnBrk="0" hangingPunct="0">
                <a:buFontTx/>
                <a:buChar char="•"/>
              </a:pPr>
              <a:r>
                <a:rPr lang="en-US" altLang="pt-BR" sz="1400" b="1" dirty="0">
                  <a:latin typeface="Comic Sans MS" pitchFamily="66" charset="0"/>
                </a:rPr>
                <a:t> BENS E PROPRIEDADES</a:t>
              </a:r>
            </a:p>
            <a:p>
              <a:pPr eaLnBrk="0" hangingPunct="0">
                <a:buFontTx/>
                <a:buChar char="•"/>
              </a:pPr>
              <a:r>
                <a:rPr lang="pt-BR" altLang="pt-BR" sz="1400" b="1" dirty="0">
                  <a:latin typeface="Comic Sans MS" pitchFamily="66" charset="0"/>
                </a:rPr>
                <a:t> </a:t>
              </a:r>
              <a:r>
                <a:rPr lang="en-US" altLang="pt-BR" sz="1400" b="1" dirty="0">
                  <a:latin typeface="Comic Sans MS" pitchFamily="66" charset="0"/>
                </a:rPr>
                <a:t>MEIO-AMBIENTE</a:t>
              </a:r>
              <a:r>
                <a:rPr lang="en-US" altLang="pt-BR" sz="1400" b="1" dirty="0">
                  <a:solidFill>
                    <a:schemeClr val="bg2"/>
                  </a:solidFill>
                  <a:latin typeface="Comic Sans MS" pitchFamily="66" charset="0"/>
                </a:rPr>
                <a:t> </a:t>
              </a:r>
            </a:p>
          </p:txBody>
        </p:sp>
      </p:grpSp>
    </p:spTree>
    <p:extLst>
      <p:ext uri="{BB962C8B-B14F-4D97-AF65-F5344CB8AC3E}">
        <p14:creationId xmlns:p14="http://schemas.microsoft.com/office/powerpoint/2010/main" xmlns="" val="81392711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pt-BR" altLang="pt-BR" smtClean="0"/>
          </a:p>
        </p:txBody>
      </p:sp>
      <p:sp>
        <p:nvSpPr>
          <p:cNvPr id="40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pt-BR" altLang="pt-BR" smtClean="0"/>
          </a:p>
        </p:txBody>
      </p:sp>
      <p:pic>
        <p:nvPicPr>
          <p:cNvPr id="4100" name="Picture 4" descr="ppt-fundo-grafismo-0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Espaço Reservado para Número de Slide 1"/>
          <p:cNvSpPr>
            <a:spLocks noGrp="1"/>
          </p:cNvSpPr>
          <p:nvPr>
            <p:ph type="sldNum" sz="quarter" idx="12"/>
          </p:nvPr>
        </p:nvSpPr>
        <p:spPr bwMode="auto">
          <a:xfrm>
            <a:off x="6664325" y="6011863"/>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fld id="{31F07744-AC47-4874-B005-714FA2A274C8}" type="slidenum">
              <a:rPr lang="en-US" altLang="pt-BR" u="none" smtClean="0">
                <a:cs typeface="Arial" charset="0"/>
              </a:rPr>
              <a:pPr eaLnBrk="1" hangingPunct="1"/>
              <a:t>7</a:t>
            </a:fld>
            <a:endParaRPr lang="en-US" altLang="pt-BR" u="none" smtClean="0">
              <a:cs typeface="Arial" charset="0"/>
            </a:endParaRPr>
          </a:p>
        </p:txBody>
      </p:sp>
      <p:pic>
        <p:nvPicPr>
          <p:cNvPr id="4102" name="Picture 12" descr="22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0825" y="188913"/>
            <a:ext cx="8569325" cy="5638800"/>
          </a:xfrm>
          <a:prstGeom prst="rect">
            <a:avLst/>
          </a:prstGeom>
          <a:noFill/>
          <a:ln w="952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4103" name="Rectangle 13"/>
          <p:cNvSpPr>
            <a:spLocks noChangeArrowheads="1"/>
          </p:cNvSpPr>
          <p:nvPr/>
        </p:nvSpPr>
        <p:spPr bwMode="auto">
          <a:xfrm>
            <a:off x="395288" y="1268413"/>
            <a:ext cx="3713162"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r>
              <a:rPr lang="pt-BR" altLang="pt-BR" sz="2000" b="1" u="none">
                <a:solidFill>
                  <a:srgbClr val="FFFFFF"/>
                </a:solidFill>
              </a:rPr>
              <a:t>ANGRA 2</a:t>
            </a:r>
          </a:p>
          <a:p>
            <a:pPr>
              <a:spcBef>
                <a:spcPct val="30000"/>
              </a:spcBef>
            </a:pPr>
            <a:r>
              <a:rPr lang="pt-BR" altLang="pt-BR" sz="2000" b="1" u="none">
                <a:solidFill>
                  <a:srgbClr val="FFFFFF"/>
                </a:solidFill>
              </a:rPr>
              <a:t>Potência:       1.350 MW</a:t>
            </a:r>
          </a:p>
          <a:p>
            <a:r>
              <a:rPr lang="pt-BR" altLang="pt-BR" sz="2000" b="1" u="none">
                <a:solidFill>
                  <a:srgbClr val="FFFFFF"/>
                </a:solidFill>
              </a:rPr>
              <a:t>Tecnologia:   Siemens/KWU </a:t>
            </a:r>
            <a:br>
              <a:rPr lang="pt-BR" altLang="pt-BR" sz="2000" b="1" u="none">
                <a:solidFill>
                  <a:srgbClr val="FFFFFF"/>
                </a:solidFill>
              </a:rPr>
            </a:br>
            <a:r>
              <a:rPr lang="pt-BR" altLang="pt-BR" sz="2000" b="1" u="none">
                <a:solidFill>
                  <a:srgbClr val="FFFFFF"/>
                </a:solidFill>
              </a:rPr>
              <a:t>Operação:     Janeiro/2001</a:t>
            </a:r>
          </a:p>
        </p:txBody>
      </p:sp>
      <p:sp>
        <p:nvSpPr>
          <p:cNvPr id="4104" name="Text Box 14"/>
          <p:cNvSpPr txBox="1">
            <a:spLocks noChangeArrowheads="1"/>
          </p:cNvSpPr>
          <p:nvPr/>
        </p:nvSpPr>
        <p:spPr bwMode="auto">
          <a:xfrm>
            <a:off x="5076825" y="1628775"/>
            <a:ext cx="348615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r>
              <a:rPr lang="pt-BR" altLang="pt-BR" sz="2000" b="1" u="none">
                <a:solidFill>
                  <a:srgbClr val="FFFFFF"/>
                </a:solidFill>
              </a:rPr>
              <a:t>ANGRA 1</a:t>
            </a:r>
            <a:r>
              <a:rPr lang="pt-BR" altLang="pt-BR" sz="2000" u="none">
                <a:solidFill>
                  <a:srgbClr val="FFFFFF"/>
                </a:solidFill>
              </a:rPr>
              <a:t> </a:t>
            </a:r>
          </a:p>
          <a:p>
            <a:pPr>
              <a:lnSpc>
                <a:spcPct val="130000"/>
              </a:lnSpc>
            </a:pPr>
            <a:r>
              <a:rPr lang="pt-BR" altLang="pt-BR" sz="2000" b="1" u="none">
                <a:solidFill>
                  <a:srgbClr val="FFFFFF"/>
                </a:solidFill>
              </a:rPr>
              <a:t>Potência:      640 MW</a:t>
            </a:r>
          </a:p>
          <a:p>
            <a:r>
              <a:rPr lang="pt-BR" altLang="pt-BR" sz="2000" b="1" u="none">
                <a:solidFill>
                  <a:srgbClr val="FFFFFF"/>
                </a:solidFill>
              </a:rPr>
              <a:t>Tecnologia:  Westinghouse </a:t>
            </a:r>
            <a:br>
              <a:rPr lang="pt-BR" altLang="pt-BR" sz="2000" b="1" u="none">
                <a:solidFill>
                  <a:srgbClr val="FFFFFF"/>
                </a:solidFill>
              </a:rPr>
            </a:br>
            <a:r>
              <a:rPr lang="pt-BR" altLang="pt-BR" sz="2000" b="1" u="none">
                <a:solidFill>
                  <a:srgbClr val="FFFFFF"/>
                </a:solidFill>
              </a:rPr>
              <a:t>Operação:     Janeiro/1985</a:t>
            </a:r>
            <a:endParaRPr lang="pt-BR" altLang="pt-BR" sz="2000" u="none">
              <a:solidFill>
                <a:srgbClr val="FFFFFF"/>
              </a:solidFill>
            </a:endParaRPr>
          </a:p>
        </p:txBody>
      </p:sp>
      <p:sp>
        <p:nvSpPr>
          <p:cNvPr id="4105" name="Rectangle 16"/>
          <p:cNvSpPr>
            <a:spLocks noChangeArrowheads="1"/>
          </p:cNvSpPr>
          <p:nvPr/>
        </p:nvSpPr>
        <p:spPr bwMode="auto">
          <a:xfrm>
            <a:off x="1619250" y="188913"/>
            <a:ext cx="714375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r">
              <a:buSzPct val="85000"/>
              <a:buFont typeface="Wingdings" pitchFamily="2" charset="2"/>
              <a:buNone/>
            </a:pPr>
            <a:r>
              <a:rPr lang="pt-BR" altLang="pt-BR" sz="2600" b="1" u="none">
                <a:solidFill>
                  <a:srgbClr val="0000FF"/>
                </a:solidFill>
              </a:rPr>
              <a:t>Central Nuclear Almirante Álvaro Alberto</a:t>
            </a:r>
          </a:p>
          <a:p>
            <a:pPr algn="r">
              <a:buSzPct val="85000"/>
              <a:buFont typeface="Wingdings" pitchFamily="2" charset="2"/>
              <a:buNone/>
            </a:pPr>
            <a:r>
              <a:rPr lang="pt-BR" altLang="pt-BR" sz="2600" b="1" u="none">
                <a:solidFill>
                  <a:srgbClr val="0000FF"/>
                </a:solidFill>
              </a:rPr>
              <a:t>(Reatores a Água Pressurizada – PWR)</a:t>
            </a:r>
            <a:endParaRPr lang="pt-BR" altLang="pt-BR" sz="2000" b="1" u="none">
              <a:solidFill>
                <a:srgbClr val="0000FF"/>
              </a:solidFill>
            </a:endParaRPr>
          </a:p>
        </p:txBody>
      </p:sp>
      <p:pic>
        <p:nvPicPr>
          <p:cNvPr id="4106" name="Picture 5"/>
          <p:cNvPicPr>
            <a:picLocks noChangeAspect="1" noChangeArrowheads="1"/>
          </p:cNvPicPr>
          <p:nvPr/>
        </p:nvPicPr>
        <p:blipFill>
          <a:blip r:embed="rId5" cstate="print">
            <a:lum bright="-10000"/>
            <a:extLst>
              <a:ext uri="{28A0092B-C50C-407E-A947-70E740481C1C}">
                <a14:useLocalDpi xmlns:a14="http://schemas.microsoft.com/office/drawing/2010/main" xmlns="" val="0"/>
              </a:ext>
            </a:extLst>
          </a:blip>
          <a:srcRect t="13864" r="2579" b="2292"/>
          <a:stretch>
            <a:fillRect/>
          </a:stretch>
        </p:blipFill>
        <p:spPr bwMode="auto">
          <a:xfrm>
            <a:off x="250825" y="4281488"/>
            <a:ext cx="3168650" cy="2341562"/>
          </a:xfrm>
          <a:prstGeom prst="rect">
            <a:avLst/>
          </a:prstGeom>
          <a:noFill/>
          <a:ln w="9525" cmpd="thickThin">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4107" name="CaixaDeTexto 20"/>
          <p:cNvSpPr txBox="1">
            <a:spLocks noChangeArrowheads="1"/>
          </p:cNvSpPr>
          <p:nvPr/>
        </p:nvSpPr>
        <p:spPr bwMode="auto">
          <a:xfrm>
            <a:off x="179388" y="4365625"/>
            <a:ext cx="23050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sz="1600" b="1" u="none" dirty="0">
                <a:solidFill>
                  <a:schemeClr val="bg1"/>
                </a:solidFill>
              </a:rPr>
              <a:t>ANGRA 3 – 1.405 MW</a:t>
            </a:r>
            <a:br>
              <a:rPr lang="pt-BR" altLang="pt-BR" sz="1600" b="1" u="none" dirty="0">
                <a:solidFill>
                  <a:schemeClr val="bg1"/>
                </a:solidFill>
              </a:rPr>
            </a:br>
            <a:r>
              <a:rPr lang="pt-BR" altLang="pt-BR" sz="1600" b="1" u="none" dirty="0">
                <a:solidFill>
                  <a:schemeClr val="bg1"/>
                </a:solidFill>
              </a:rPr>
              <a:t> Dezembro de 2015</a:t>
            </a:r>
          </a:p>
        </p:txBody>
      </p:sp>
      <p:grpSp>
        <p:nvGrpSpPr>
          <p:cNvPr id="4108" name="Grupo 13"/>
          <p:cNvGrpSpPr>
            <a:grpSpLocks/>
          </p:cNvGrpSpPr>
          <p:nvPr/>
        </p:nvGrpSpPr>
        <p:grpSpPr bwMode="auto">
          <a:xfrm>
            <a:off x="4500563" y="4576763"/>
            <a:ext cx="4392612" cy="2092325"/>
            <a:chOff x="4427984" y="4581128"/>
            <a:chExt cx="4392612" cy="2092325"/>
          </a:xfrm>
        </p:grpSpPr>
        <p:pic>
          <p:nvPicPr>
            <p:cNvPr id="411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27984" y="4581128"/>
              <a:ext cx="4392612"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2" name="CaixaDeTexto 16"/>
            <p:cNvSpPr txBox="1">
              <a:spLocks noChangeArrowheads="1"/>
            </p:cNvSpPr>
            <p:nvPr/>
          </p:nvSpPr>
          <p:spPr bwMode="auto">
            <a:xfrm>
              <a:off x="4716016" y="6237312"/>
              <a:ext cx="4032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r>
                <a:rPr lang="pt-BR" altLang="pt-BR" b="1" u="none">
                  <a:solidFill>
                    <a:srgbClr val="0000FF"/>
                  </a:solidFill>
                </a:rPr>
                <a:t>Reatores em Operação no Mundo</a:t>
              </a:r>
            </a:p>
          </p:txBody>
        </p:sp>
      </p:grpSp>
      <p:sp>
        <p:nvSpPr>
          <p:cNvPr id="15" name="Elipse 14"/>
          <p:cNvSpPr/>
          <p:nvPr/>
        </p:nvSpPr>
        <p:spPr>
          <a:xfrm>
            <a:off x="6084888" y="4724400"/>
            <a:ext cx="1008062" cy="504825"/>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b="1" u="none" dirty="0">
                <a:solidFill>
                  <a:schemeClr val="bg1"/>
                </a:solidFill>
              </a:rPr>
              <a:t>Angra</a:t>
            </a:r>
          </a:p>
        </p:txBody>
      </p:sp>
      <p:sp>
        <p:nvSpPr>
          <p:cNvPr id="16" name="Elipse 15"/>
          <p:cNvSpPr/>
          <p:nvPr/>
        </p:nvSpPr>
        <p:spPr>
          <a:xfrm>
            <a:off x="3492500" y="5157788"/>
            <a:ext cx="1584325" cy="5032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b="1" u="none" dirty="0">
                <a:solidFill>
                  <a:schemeClr val="bg1"/>
                </a:solidFill>
              </a:rPr>
              <a:t>Fukushima</a:t>
            </a:r>
          </a:p>
        </p:txBody>
      </p:sp>
    </p:spTree>
    <p:extLst>
      <p:ext uri="{BB962C8B-B14F-4D97-AF65-F5344CB8AC3E}">
        <p14:creationId xmlns:p14="http://schemas.microsoft.com/office/powerpoint/2010/main" xmlns="" val="170589464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44450"/>
            <a:ext cx="8229600"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pt-BR" altLang="pt-BR" smtClean="0"/>
          </a:p>
        </p:txBody>
      </p:sp>
      <p:sp>
        <p:nvSpPr>
          <p:cNvPr id="5123" name="Rectangle 3"/>
          <p:cNvSpPr>
            <a:spLocks noGrp="1" noChangeArrowheads="1"/>
          </p:cNvSpPr>
          <p:nvPr>
            <p:ph type="body" idx="1"/>
          </p:nvPr>
        </p:nvSpPr>
        <p:spPr bwMode="auto">
          <a:xfrm>
            <a:off x="457200" y="1277938"/>
            <a:ext cx="8229600"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pt-BR" altLang="pt-BR" smtClean="0"/>
          </a:p>
        </p:txBody>
      </p:sp>
      <p:pic>
        <p:nvPicPr>
          <p:cNvPr id="5124" name="Picture 4" descr="ppt-fundo-grafismo-0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Rectangle 27"/>
          <p:cNvSpPr txBox="1">
            <a:spLocks noChangeArrowheads="1"/>
          </p:cNvSpPr>
          <p:nvPr/>
        </p:nvSpPr>
        <p:spPr bwMode="auto">
          <a:xfrm>
            <a:off x="323850" y="254000"/>
            <a:ext cx="8424863"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sz="3200" b="1" u="none" dirty="0">
                <a:solidFill>
                  <a:srgbClr val="0033CC"/>
                </a:solidFill>
              </a:rPr>
              <a:t>Angra 1 + Angra 2 = </a:t>
            </a:r>
            <a:r>
              <a:rPr lang="pt-BR" altLang="pt-BR" sz="3200" b="1" u="none" dirty="0" smtClean="0">
                <a:solidFill>
                  <a:srgbClr val="0033CC"/>
                </a:solidFill>
              </a:rPr>
              <a:t>46 </a:t>
            </a:r>
            <a:r>
              <a:rPr lang="pt-BR" altLang="pt-BR" sz="3200" b="1" u="none" dirty="0">
                <a:solidFill>
                  <a:srgbClr val="0033CC"/>
                </a:solidFill>
              </a:rPr>
              <a:t>Anos de Operação</a:t>
            </a:r>
          </a:p>
        </p:txBody>
      </p:sp>
      <p:pic>
        <p:nvPicPr>
          <p:cNvPr id="5126" name="Picture 28" descr="http://www.neoenergia.com/images/testeiraMercado.jpg"/>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r="594"/>
          <a:stretch>
            <a:fillRect/>
          </a:stretch>
        </p:blipFill>
        <p:spPr bwMode="auto">
          <a:xfrm>
            <a:off x="457200" y="908050"/>
            <a:ext cx="5184775"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7" descr="1459b"/>
          <p:cNvPicPr>
            <a:picLocks noChangeAspect="1" noChangeArrowheads="1"/>
          </p:cNvPicPr>
          <p:nvPr/>
        </p:nvPicPr>
        <p:blipFill>
          <a:blip r:embed="rId6" cstate="print">
            <a:lum bright="-6000"/>
            <a:extLst>
              <a:ext uri="{28A0092B-C50C-407E-A947-70E740481C1C}">
                <a14:useLocalDpi xmlns:a14="http://schemas.microsoft.com/office/drawing/2010/main" xmlns="" val="0"/>
              </a:ext>
            </a:extLst>
          </a:blip>
          <a:srcRect/>
          <a:stretch>
            <a:fillRect/>
          </a:stretch>
        </p:blipFill>
        <p:spPr bwMode="auto">
          <a:xfrm>
            <a:off x="5815013" y="909638"/>
            <a:ext cx="3078162"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128" name="Text Box 30" descr="Pergaminho"/>
          <p:cNvSpPr txBox="1">
            <a:spLocks noChangeArrowheads="1"/>
          </p:cNvSpPr>
          <p:nvPr/>
        </p:nvSpPr>
        <p:spPr bwMode="auto">
          <a:xfrm>
            <a:off x="1455505" y="909638"/>
            <a:ext cx="4165303"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r" eaLnBrk="1" hangingPunct="1">
              <a:spcBef>
                <a:spcPts val="0"/>
              </a:spcBef>
            </a:pPr>
            <a:r>
              <a:rPr lang="pt-BR" altLang="pt-BR" b="1" i="1" u="none" dirty="0" smtClean="0">
                <a:solidFill>
                  <a:schemeClr val="bg1"/>
                </a:solidFill>
              </a:rPr>
              <a:t>250 </a:t>
            </a:r>
            <a:r>
              <a:rPr lang="pt-BR" altLang="pt-BR" b="1" i="1" u="none" dirty="0">
                <a:solidFill>
                  <a:schemeClr val="bg1"/>
                </a:solidFill>
              </a:rPr>
              <a:t>milhões </a:t>
            </a:r>
            <a:r>
              <a:rPr lang="pt-BR" altLang="pt-BR" b="1" i="1" u="none" dirty="0" err="1">
                <a:solidFill>
                  <a:schemeClr val="bg1"/>
                </a:solidFill>
              </a:rPr>
              <a:t>MWh</a:t>
            </a:r>
            <a:r>
              <a:rPr lang="pt-BR" altLang="pt-BR" b="1" i="1" u="none" dirty="0">
                <a:solidFill>
                  <a:schemeClr val="bg1"/>
                </a:solidFill>
              </a:rPr>
              <a:t> </a:t>
            </a:r>
            <a:r>
              <a:rPr lang="pt-BR" altLang="pt-BR" b="1" i="1" u="none" dirty="0" smtClean="0">
                <a:solidFill>
                  <a:schemeClr val="bg1"/>
                </a:solidFill>
              </a:rPr>
              <a:t>gerados</a:t>
            </a:r>
          </a:p>
          <a:p>
            <a:pPr algn="r" eaLnBrk="1" hangingPunct="1">
              <a:spcBef>
                <a:spcPts val="0"/>
              </a:spcBef>
            </a:pPr>
            <a:r>
              <a:rPr lang="pt-BR" altLang="pt-BR" sz="1600" b="1" i="1" u="none" dirty="0" smtClean="0">
                <a:solidFill>
                  <a:schemeClr val="bg1"/>
                </a:solidFill>
              </a:rPr>
              <a:t>(Angra </a:t>
            </a:r>
            <a:r>
              <a:rPr lang="pt-BR" altLang="pt-BR" sz="1600" b="1" i="1" u="none" dirty="0">
                <a:solidFill>
                  <a:schemeClr val="bg1"/>
                </a:solidFill>
              </a:rPr>
              <a:t>2: </a:t>
            </a:r>
            <a:r>
              <a:rPr lang="pt-BR" altLang="pt-BR" sz="1600" b="1" i="1" u="none" dirty="0" smtClean="0">
                <a:solidFill>
                  <a:schemeClr val="bg1"/>
                </a:solidFill>
              </a:rPr>
              <a:t>150 </a:t>
            </a:r>
            <a:r>
              <a:rPr lang="pt-BR" altLang="pt-BR" sz="1600" b="1" i="1" u="none" dirty="0">
                <a:solidFill>
                  <a:schemeClr val="bg1"/>
                </a:solidFill>
              </a:rPr>
              <a:t>milhões em </a:t>
            </a:r>
            <a:r>
              <a:rPr lang="pt-BR" altLang="pt-BR" sz="1600" b="1" i="1" u="none" dirty="0" smtClean="0">
                <a:solidFill>
                  <a:schemeClr val="bg1"/>
                </a:solidFill>
              </a:rPr>
              <a:t>15 </a:t>
            </a:r>
            <a:r>
              <a:rPr lang="pt-BR" altLang="pt-BR" sz="1600" b="1" i="1" u="none" dirty="0">
                <a:solidFill>
                  <a:schemeClr val="bg1"/>
                </a:solidFill>
              </a:rPr>
              <a:t>anos)</a:t>
            </a:r>
          </a:p>
        </p:txBody>
      </p:sp>
      <p:sp>
        <p:nvSpPr>
          <p:cNvPr id="5129" name="Text Box 33" descr="Pergaminho"/>
          <p:cNvSpPr txBox="1">
            <a:spLocks noChangeArrowheads="1"/>
          </p:cNvSpPr>
          <p:nvPr/>
        </p:nvSpPr>
        <p:spPr bwMode="auto">
          <a:xfrm>
            <a:off x="5784850" y="1971675"/>
            <a:ext cx="30607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lnSpc>
                <a:spcPct val="85000"/>
              </a:lnSpc>
              <a:spcBef>
                <a:spcPct val="50000"/>
              </a:spcBef>
            </a:pPr>
            <a:r>
              <a:rPr lang="pt-BR" altLang="pt-BR" b="1" i="1" u="none">
                <a:solidFill>
                  <a:schemeClr val="bg1"/>
                </a:solidFill>
              </a:rPr>
              <a:t>nenhum impacto radiológico ao meio ambiente</a:t>
            </a:r>
          </a:p>
        </p:txBody>
      </p:sp>
      <p:sp>
        <p:nvSpPr>
          <p:cNvPr id="5130" name="Rectangle 41"/>
          <p:cNvSpPr>
            <a:spLocks noChangeArrowheads="1"/>
          </p:cNvSpPr>
          <p:nvPr/>
        </p:nvSpPr>
        <p:spPr bwMode="auto">
          <a:xfrm>
            <a:off x="3192463" y="2997200"/>
            <a:ext cx="2449512" cy="2376488"/>
          </a:xfrm>
          <a:prstGeom prst="rect">
            <a:avLst/>
          </a:prstGeom>
          <a:solidFill>
            <a:srgbClr val="008000"/>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pt-BR" altLang="pt-BR" sz="2000" i="1" u="none">
                <a:solidFill>
                  <a:schemeClr val="bg1"/>
                </a:solidFill>
              </a:rPr>
              <a:t>todos os</a:t>
            </a:r>
          </a:p>
          <a:p>
            <a:pPr eaLnBrk="1" hangingPunct="1"/>
            <a:r>
              <a:rPr lang="pt-BR" altLang="pt-BR" sz="2000" i="1" u="none">
                <a:solidFill>
                  <a:schemeClr val="bg1"/>
                </a:solidFill>
              </a:rPr>
              <a:t> rejeitos</a:t>
            </a:r>
          </a:p>
          <a:p>
            <a:pPr eaLnBrk="1" hangingPunct="1"/>
            <a:r>
              <a:rPr lang="pt-BR" altLang="pt-BR" sz="2000" i="1" u="none">
                <a:solidFill>
                  <a:schemeClr val="bg1"/>
                </a:solidFill>
              </a:rPr>
              <a:t> gerados </a:t>
            </a:r>
          </a:p>
          <a:p>
            <a:pPr eaLnBrk="1" hangingPunct="1"/>
            <a:r>
              <a:rPr lang="pt-BR" altLang="pt-BR" sz="2000" i="1" u="none">
                <a:solidFill>
                  <a:schemeClr val="bg1"/>
                </a:solidFill>
              </a:rPr>
              <a:t>segregados</a:t>
            </a:r>
          </a:p>
          <a:p>
            <a:pPr eaLnBrk="1" hangingPunct="1"/>
            <a:r>
              <a:rPr lang="pt-BR" altLang="pt-BR" sz="2000" i="1" u="none">
                <a:solidFill>
                  <a:schemeClr val="bg1"/>
                </a:solidFill>
              </a:rPr>
              <a:t> e armazenados</a:t>
            </a:r>
          </a:p>
          <a:p>
            <a:pPr eaLnBrk="1" hangingPunct="1"/>
            <a:r>
              <a:rPr lang="pt-BR" altLang="pt-BR" sz="2000" i="1" u="none">
                <a:solidFill>
                  <a:schemeClr val="bg1"/>
                </a:solidFill>
              </a:rPr>
              <a:t> em condições</a:t>
            </a:r>
          </a:p>
          <a:p>
            <a:pPr eaLnBrk="1" hangingPunct="1"/>
            <a:r>
              <a:rPr lang="pt-BR" altLang="pt-BR" sz="2000" i="1" u="none">
                <a:solidFill>
                  <a:schemeClr val="bg1"/>
                </a:solidFill>
              </a:rPr>
              <a:t> seguras</a:t>
            </a:r>
          </a:p>
        </p:txBody>
      </p:sp>
      <p:pic>
        <p:nvPicPr>
          <p:cNvPr id="5131" name="Picture 44" descr="0982pa"/>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 y="2997200"/>
            <a:ext cx="2735263" cy="237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2" name="AutoShape 14" descr="data:image/jpg;base64,/9j/4AAQSkZJRgABAQAAAQABAAD/2wCEAAkGBhQGBQkIExQUFRUKDRwOGRgXGRofIBwiKCYdICEhJiQfHCciIiEtHyQeIjEhJScsOCwuKCQxNTAsNyYrLSwBCQoKDQwOFw4PFCkYFBgpKSkpKSkpKSkpKSkpKSkpKSkpKSkpKSkpKSkpKSkpKSkpKSkpKSkpKSkpKSkpKSkpKf/AABEIACwAnAMBIgACEQEDEQH/xAAbAAACAwEBAQAAAAAAAAAAAAAHCAAFBgQDAv/EAEUQAAECBAMDCAQJCwUAAAAAAAECAwAEBREGByESMXETFBVBUWGBoQgikbEjMjNCUoKi0dIWJENEVGNyk7LB8DRTo8Lh/8QAFgEBAQEAAAAAAAAAAAAAAAAAAQAC/8QAGxEBAQACAwEAAAAAAAAAAAAAAAERQSFRYTH/2gAMAwEAAhEDEQA/ADetO2gp7dIUucrMxLz77QmZmzbqkD4ZzqJA+d2Q01fqQpGH5+fP6tLrd8QCR52hRFKK7qOpVqeMFMMTkoy4rAhnXVuLVNzClgrWpRCRZIttE21BMDPNioPU3MmostvvpSQhzZS64ACUpJsAqw1g54MpnQ+DKTJWsWpVN+JFz5kwt2Pql0vj2sTV7gzJbHBPq/2iUX2V2OHaTjWWbeecW1O/m6uUcUoJJ+Kr1ibetYeJ7IYxMJwpBbIuCDYKHvB/9hoMtsTflTguUm1G7jQ5B3+JPX4iyvGKKubNsqby4qT6VLQpnYWlSFFJvtpG8a7iRC+SFUmqhUJaUTMzN5h1LQ+Gc6yB9ODbnvU+Z4ERKA6z0ylHgm6j5gQLMpKZ0pmTTQRpLFUyfqg2+0REZ8H7FEtsYGqjIUocnIrAUCQoWSbG973uL3vCwDEEyQDzmY1F/lnfxQx2alV6Ky3qq72LzfNxxWQn3EmFpkJQz9RlpRO+YdS0PEgf3iEdHT8z+0zH8538cestiiblHg6iamQR18q4feSPbeGJRlTTAgAyjZIFr3Vr9qM7j3KqQZwlPzjLSWHJNlTwUkqsbC9iCbWO72RLLiyyzdVVp9mjzpHKO+q26NNo/RUN20epQtfcRfU7zG2Lm8G4fXUFjaUVcm2gaFStbC/UNCSeyFYZeMu62+k2U0oLB7CNR5wUM+KuZuo0WS3cnKmYUOwrsPckxLHLH4gzCnsSzC1OPrSlR0baJQkd1km58bxnFL2lFRNye0xtcqMHN4wxQ408CWZRnlVJGm0SQEpJ7N577Qd04Cp6EBPM5bQf7afuiOSrNPqYWFoUpJB3pJB9oIgu5Q5lPTVXboE0suB8HknFG6gRrsk7yCL2J1BG/WJnfhuTotJpz7LKGnXZgo+DGyCkJJNwNNDs6xhMtpNU7mNRW0/MmA6eCQSfLSBei7i+aXN1R0qLhQxOGVDaE7VkhkuqXsbadpRO650SNBcmKydx9MYNEtJJbD4flkTQstSw3tAXQFXJUm4Kk3JslQFyADBDqOGkz1TTUEOOMupGztt7Oo1GoWlSSbEgG1wCRextHpSsNtUiULKRtbattSlhJKjoLn1bDQAAAAAAAAQssvnTUuj8uZpq+s64iXHC+0fIGALhamdM4rpch+0TKEHhe6vK8Ez0hKptTNIpg+YlcyfH1U+5cUGR9M59mEmYI0kZdTvibJHvMRHqt1EUigT0+d0rLrd9gJEKMEqmXQN6nVW4kn7zDG50VPo7Leab65xxEuOBNz5AwFMuaX0vmHSJYi4TMB5XBPre8CJRtM4sECk0SkVNsaSrCJF23cAEK96b8IrMk8UdC4uNNWbN1QbA7lj4vt1T7IO1foyMQUCcprnxZloov2HqPEGx8IU+clXKFWXpZXqOyT5TfsUk6H22N+ESEv0gapy9fplOB0l5cvHio2Hknzjo9HumbU/V6kR8mhMunx9Y+4QOsW4jVizETtUULF1tCLdlkhJ9pufGDlklS+YZdsP21nnlv+F9lPkm/jEb0pPSCqfJUWl04HWYfLxHckWHmqBThEOM14VBpKVKpbK5+y72OwL9RvvtGpzzqnPcfCVG6RlUt+KvXPkUx3ZLYc6YkMSObuXlOYpV2FVyT/TEtPkZ/wA6P0Er/wAn4ooMWZpzmLpAyTnJttKN1IaB9brFySTa/ULeMakej0/YfnbX8tX4o7qX6PaUPhUxNFSR81pGzfxUT5CIcB3gLCi8XYql5UA8m0sOuq6kpBvbircB1+BjozSqXSeY9VWNzDglk/UASftbUMPTKNL4OoTjbLYbbl0F1Vt5sLkknUnvMKlNTJnJx6YVvfWXCeJvEoN3o/UzkcPVOon9ZmQ0OCR96jBYjKZW0zorLiktWsXWeXP1zte4iNXCAFz+qfOMUyFPB0lJYrI71n7kiPjIOl85xdOT53Scrsjis2/pCoy2ZNT6WzDq8wDcIf5FOvUgbHvBgr5B0zm2D5yeI1nJogcEiw89qBrQnxIkSFkr+aVYNZzEqir3TLOc1TwTv+1tQQ/R8pvJ0qq1Mj5Z5LAPckXPmryilmMspeamnJhTswVPrU4rVvUkkn9H2wT8vKGigYUbkmyogOqVdVr6nuAHlAWA9ISqbS6PTB2LmVeSE/8AaKzIGmc4xTP1Ej/SSwQOKz9wMaXMLBTWJMULm3HHgW2UtgIKLAanrQTvJO+LvK/C7eGZaoobU4rlnEklZT1BQHxUiJabk7oBmfGFuZ1SWr6B6s38C5/GPinxSLcQO2DmYpcZUVuv4TnpJ2+ypvauLXBGoIuDrcdkIhT7FRAG86D/ADjDcYdpoo+G6dIDTm0uhs+AF/OA/JZWSzVSll8rMHZeSdS3rqP3cGmfF5CYFyLtK1G8aQQ0quLal0zjCqz28PTSyOANh5AQd8k6X0fl1LvHfOurfPC+yPJN/GMEMqZa6fhZjXva7v3UGLCMgml4Up0mkkpYl0oBVa/jYAeURq4iRIkLLirUn0jQ52TGhmGFNA8QRCivyypSYcllgpUyotqB3ggkEQ4q9EmBlmtgCVn5J2t2Uh7cooIAX3qBSQT36GIwPaJnJPUOjS9PSGVpl0bCStJKrdQuFC9t0etRzuqE/JOSw5FrlBYrQg7Q4XUQD32jBEWUR2G0WuG6Oms1MSy1KSD1ptfzBjOThWsMLnZtthAK1vL2UgalRJ3eJhq8F0L8msIU+mG21LsgKt9I6q8yYrMHZdyeFEomWkFTq0/KOHaUO4aAJ8AI1id0Ir6iRIkIf//Z"/>
          <p:cNvSpPr>
            <a:spLocks noChangeAspect="1" noChangeArrowheads="1"/>
          </p:cNvSpPr>
          <p:nvPr/>
        </p:nvSpPr>
        <p:spPr bwMode="auto">
          <a:xfrm>
            <a:off x="76200" y="-231775"/>
            <a:ext cx="14859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endParaRPr lang="pt-BR" altLang="pt-BR" u="none"/>
          </a:p>
        </p:txBody>
      </p:sp>
      <p:pic>
        <p:nvPicPr>
          <p:cNvPr id="5133" name="Picture 1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48450" y="5516563"/>
            <a:ext cx="2232025" cy="64928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5134" name="Picture 17" descr="http://t3.gstatic.com/images?q=tbn:ANd9GcQCDFB0PRozr7l7wV6FZGYniZOEFykV3yW-B7S3pudjdUPw0IZIE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568825" y="5445125"/>
            <a:ext cx="2008188" cy="11906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5135" name="Picture 2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63550" y="5516563"/>
            <a:ext cx="109855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6" name="AutoShape 22" descr="data:image/jpg;base64,/9j/4AAQSkZJRgABAQAAAQABAAD/2wCEAAkGBhMRERUUEhQVFRUVGBoaGRcXGBgbHRgaFxobGBwbHyAbHCYqFxonGhobHy8gIycpLCwsGiAxNTAqNSYvLCkBCQoKDgwOGg8PGjUkHyQtLDU1NTEtLTU0MjUsMiwtKS8tLy8sNCkwMikvLiw1KjUsNDA0NTU2LTQpNC8wNTUsMP/AABEIALAAsAMBIgACEQEDEQH/xAAcAAEAAwEAAwEAAAAAAAAAAAAABQYHBAIDCAH/xABGEAABAwIDBAQJCwIDCQAAAAABAAIDBBEFEiEGMUFRBxNhcSIyQnKBkbGy0QgUFSMzNVJiocHwkpNTVOEkNENjc3SCw/H/xAAbAQEAAgMBAQAAAAAAAAAAAAAABAUCAwYBB//EADgRAAEDAgQDBgUCBAcAAAAAAAEAAgMEEQUSITFBUXETImGBsfAGFDKRwRXhUnKy8RYjJFOCodH/2gAMAwEAAhEDEQA/ANwREREREREREREREREREREReisro4W55XtY24GZxsLnQb15w1DXi7HNcObSD7F5dZZTa9tF7ERF6sURERERERERERERERERERERERERERERemrrGRML3kBo4/zeVTMRx2arLmQgtjaCTwuBxceA7FCqqxlOLHVx2A3VfW4hHSix1cdgNyrhTYjHI5zWODiy17bhe/r3LpVN2B8aXub7SrkvaKoNRCJHDe/qvcOqnVVOJXCxN/UqtbbbG/SLGN650eQkgWu1xPEi41HA34lZjiHR/iNCS+HM4DXPA4305jQ/oVuaLbJTteb8V0tHi09K3sxYt5ELGNn+lyogOSqb1zRoTo2Rv7O7jbvWn4DtZTVo+okBcBcsOjh3g+0aLwx/Y6lrGnrYxnI0kaLPB53G/uN1ju0WyFXhUola45A7wJmXFjwB/Cew6HtWgmWHfUKybHQ4nowdnJy4H34W81vqKmdH+3za5vVy2bUNGo4SD8TRz5j+C5qYx4eLhc9UU8lPIY5BYhERFktCIiIiIiIiLjxad7IXujsXNF7HkN/6LsX4RdYvaXNIBssJGlzS0G1xuqXSbcS6l8bXD8txb2qYodsYJDZ14z+bd6x+6rVVG6hqtLll72/Ew7x28vQp6v2chqmCSCzHO1BG494G4rnKaas7zQ67mnVp/BXJ0lRX99ofmew6tI38QVOVGIxRgF8jGh24uc0A91zqvQMepv8AHh/uM+KyXbPZuSWMQyEtdGS5l/FudD6DYahUfY/A3GqPWNt1OpBHlcPj6F1lC+jqMPlqpJC18QOZlteTbeBNh4HdWTMZYYnPc2zm7g++a1zH8YNTLYOAjBs3MQ0csxJ3X7VO/OaaGkfHHLC55Yb5XtJc4i24G53rBtucXMk3VNPgR7xwLuPfbcvzYGkzVBfwjafW7QfuvIfhzscKkxWqf33MJAtsD9I87j0VbCDFBJWTavcD5X2Hvotr2LrYojIZJGMvlAzOa2+++86q0fT9N/mIf7jPisC2mwKarqQGCzGNAzO0Fzcm3PguvDtk6emZnmyvI3ufYNHcDp61CpnYdRYfF2kpdK4XyNFzqSRc3sOHj4LKjxSGjpGRnV3IeJutykx6na3N10ZB/C4O926fT9N/jw/3GfFZXRzsexro7ZDusLCw007FkmKSB00hG4vcR6yp/wANwOxiomieCwMtwudyLHbXRTaDFpKqR7XMsB71X1f9P03+Yh/uM+K9NXilHKx0ck0DmOFnNMjLEH0r5MRdr/hKP/dP2/dW4qCDcBaFjdGcNrQ6nlY8NOeJzHB1hc2a6x38DzW24ZtZTTQsk66JudoOV0jAWk7wQTwOi+XcLPhHuXhiP2h7guegwBrMUfQ59MuYG3TS1/ei6evqPm8Njq3jvh2U+O/v7r6v+n6b/MQ/3GfFecGMQPcGsmic47g17CT6AdV8hq29FP3tS+c73HK6qPhdkML5BITlBO3IX5rmBPc2svptERcSpKIiIiIiIih9p8I6+HwRd7NW9vMelVvZXHeoeY5CQxx4+S79gr4qltZs6XEzRC58to4/mH7qlr6d7Hiqh+objmFz2J0skcgraf6huOY97/sq701Yy+m+ZvZqC6QOHBzbMNvgVWhjsHUOqWkajXdmLgNGntX5t/FPV00LGjP1BcQOJa4AWHO2X9VlrgRofV2rs8NwTD/iGiila/LI09+25F75XD+k+vCJJFT4paZpsdL/APh/BX7LIXEuOpJJPeVoOwtGIqZ0riBnN7nSzW6a+m6zxd78cmMAgLvqxbS3LhfiF2fxHhM+KUjaSFwa0ubm/lHIc725bKVXUz6iMRMNhcX6K2Y1t61t204zH8btw7hxVY6+orpmsc4uc46Dg0cTYbgAuKioXzPDI2lzj/LnkO1X6goYsMgMkhDpDvI4ng1t+CoKmLDfhmIRUUeepfo2+riTpc8h0sD9yocjYKBobE28h25/2Xs2ixFtHSiNh8MtDGc7AWLv5xKzZdmK4o+olMj953DgBwAXGr/4awX9KpbSG8rzmefE8Og9bniplBSfLx2d9R1KIiLpVPUhhTPGPcFy1j7vce1d9KMkRPYT8FFLj8HHzOKVdXwBDB5b+g+66fEz2GH09NxN3Hz29SisGzbZYJmSw364E5LC5FwQdLG5tdRuHU+uY7hu+Ks3RrUZ8YpeQc639Dlrxiqmrny0dK7K2NpL3DpowdePnyscaOGGigbV1DMznGzWnlxcfx7tofR/0mSzTCnqyHGQ2jeABZ2vgm2+/A81qKxXpNwr5lXx1ELcoktILCwEjHeFbv0PpWx0FY2aJkjNWvaHDucLr5zA51yxx1ClYtDEWx1MDbNeNuRC96IikqjREREREREWYdLNeyhNPIyMHrXPDwNPFDSCOF9Ssm2qxqGpyGJlnal5IAPYNN60v5Qn2VJ58vusWKLufh7AqPLFXtbaQZtiQDqRqNiqWSihbUdq0WPh+QimsC2XlqSDYtj4vPEfl5n9F79nm0TW9ZUOLnj/AIeU27POXTiu3cjrtgHVt3A+Vb2NUzEcQxKeV1JhsJBGhkeLNH8oOruu3UKLPPO9xjgb/wAjt5c1YKmrpsOjLWAZyNG73OPAuPAfwKhYri8lS/NIb8gNze4cFyPeSbkkk7yV4rbgvw5FhrjPI4yTO3e7foN7D34LKkoWwEvcczzxKIiLp1PREREXfR1wAyu3cD+y9vVQ77j1/sotFzM/w5G+Z0sEros/1BpsCr+HHHtjbHNG2TLsXDULtrK24yt3fz9FKbBYk2lroah4cWRFxOXfqxwAF+0hQ9HR5zc+L7Vadi6OKor6emeLse4hwBtoGl1r+hVNXURUEL8Nw5mZ1iXHlpqXHibfjopjYXVh+fxB2VnADc8g0cvfirDi2O1+MuyMhvGHXa1jNGm3lPO427R3LRNgtn66kjayomj6poNogMzm31tm0sOwX3q10dGyJgZG0MY0WDWiwC9y4KODKczjcr2rxQSx9hFGGs6XPXr7uiIikKmREREREREWRfKE+ypPPl91ixRbX8oT7Kk8+X3WLK9nNm5KyQNaCGAjO/g0fueQX1DAZGx4axzjYDN6lVtVKyK73mwC4sOwuWofkhYXu7OA5k8ArjSdFUhaTJK1rraBoLte06fopfEsdpsKiEEDQ+W27v8AKeRx7PYqLVbXVcji4zyC/Bri0DuAUgS1dV3oe43gTuVz7Z62t70FmM4EjU+XJdWPbDVFK3OcsjBvcy/g94I0Haq6tB2Q2+c5whq3Ah2jZDz5O7Dz9a9O2+w+S89M3wN72Dye1o/D2cPZnDWSRydjU6E7HgVnBXyxS/L1lgTs4bFURERWyvEXsp6Z0jg1jS5x3BoJPqCtOzOwEtQQ+YGOLfyc7uHAdpVqxHHaPDGmOFjTJuyN3/8Am7W3dqexVk2IAP7KEZ3eGw6lU9RijWydjTtzv8Nh1KoLtjqwNzfN327gT6gbqJdGWus4EEHUHQ/6K7R9Ks2YZoY8vEAuvbvv+yncRwymxaHrIXAStFg7cQfwvHLt9S0urJ4tKllmniDstQxKppng1cYDTxGoHXdZxU1oDQ1n/wA7O9T3RT97UvnO9xyruJ4VLTyGOVpa4eojmDxCsXRT970vnO9xy0sw+Ciw+VsOt2uJJ1JuDqSurqMQfXyNlcRbSwGwHgvptF+OeALk2HMqDxLaIeLD4Tj5VvZzK+YxxOkNmqPWV0FGzNK7y4noFOoovBKOVgLpHHwtcp1t2ntUovHtDXWButtLM6aISOYWk8DuiIiwUhERERZF8oT7Kk8+X3WKnR7axU9AyOmblmIId+Q8X38onh/orj8oT7Kk8+X3WLFF9LwSmZPh8QfsCT/2d1T11JHUuAk2Bvbn1XlJIXElxJJ1JOpK8URdMtqK67G7eGG0NQSYvJfqSzsPNvsVKRR6inZUMyPCjVVLHVR9nINPTotdqNkaGsPWs8rUmJwAd3jgfUUjwXDqC73ZA4agyOzOHcPgFksUzmm7SWnmCR7F4ucSbnUqs/TJT3TMcvL2VT/o8x7jqh2Tl+N1dto+kl8l2U3gM/GfHPd+H29ypLnXNzvK/EVnBTR07csYsrempIaVuWIW9T1RduE4vLTSCSJ1iN44OHIjiFxItzmhwyuFwpD2Ne0tcLgrUqHbCjrYwyqaxjvwv8Xva7h+ilMC2do4ahk9NbrGk5cr8wuQRuub6ErGVbein72pfOd7jlQ1eHCGGR8TyBYm3DbbzVL+jZXf6eVzAeA28tQtxjw2onI6wkN5u+Cm6DBo4dQLu/Ef25LvRfNpKh7xbYeCt6PB6emd2hu9/N2p8vd0REUdXCIiIiIiIiyL5Qn2VJ58vusWKLa/lCfZUnny+6xUros2PgxKoljnLwGR5hkIBvmDeIOlivpeDVDKbCmyv2F/6iocgu+wVJRSG0FC2GqniZfLHK9jb6mzXEC/botD2x2Jw3DoqaR7aiTrzqBK1paA0OJF4zm3jTRXEtdHGY22JL72t4C61hpN/BZYivfSX0fxYeIJaeRz4p72D7XBADhuAuCDy0t2qu7H4D89rIYCSGvdd5HBjfCcezwQVlFWwywfMNPdsT9t14WkGyhkVw6UNkGYdVhkId1MjA5mY37HC/HUX9IVcwSg6+phi1+skYzTk5wB/QrOGpjmhE7fpIuhaQbLiRW/pM2LGG1QZHmMMjQ5jnEE3GjhcAag/oQvb0YbCtxOoeJc4hjbdxbocztGtuQe0+hajXwim+av3LX9+PBe5TfKqWi68Woupnli1+rkezXf4LiP2Vu6Kth48Rml6/N1UbR4psS9/ii/cHH0LZPVRwQmd/0gXXgaSbKjK2dFP3tS+c73HKDx/CHUtTLA7fE9zbnS4B0PpFj6VO9FP3vS+c73HLVWvD6ORzdix3oV636gvptERfHVYIiIiIiIiIiIiLIvlCfZUnny+6xQ3yf/APfKj/o/+xq0/bjYOPFGxNkkfH1RcRkDTfMANbjsXJsT0Zw4ZK+SOWR5ezIQ8NsBmDr6DsXVRYnTtwk0pPf14H+K+60Fh7TMsB2v+8Kv/uJffctk6Uq+CGkonT04qBmFgXltvqwSdAc3cdF5Yp0G0880szqiYGV7nkAMsC8l1hpu1VvxvY6mrI4o6hpe2EgtGYtuQMutt+ikVeL0kj6cgkhl72uDqANNvVeNjcLrKOmbCJDFTVYnfJC8BrWODQI87c7cuUAagcRfQa8ojYvBLYfUzGaCB9R/s8T5n5Rk0dNY2NyRZvrWubY9H7cSDGyTyRxR+LGxrLXta5JFzpoOSjsY6IIKiKnh66VkdNHka1oZqXG7nm48ZxtfuXtNjEDaRkD3211s3YA3A2sSTa/mhjOYlQe2GDGuwON7Xx1E9GPCfC7OCGgB+th5GV5FuCzjo0ivicBO6MukN9Ps2Of6NQt42L2Bjw1krGSvlZLYlrw2wIBB3DiDY9yjMG6IaallmkjkkvJHJG0EN+rEul26akNuNea8p8Yghhmp812m+U2/i3FuFihjJIKh6A/T+CFjrGpg0B452DwSb/jboTzvyXLsXXCkxClwxlrRse+d1/HqHx5iO3IPAA7+StGx/RizDZXSQ1EpzNLXMcGZTyJsN4Oo9PNejA+iSKmrG1fziaSRrnOOcM8IuBBJsO26jOraQCaIP/yzctFj9TgR9hw63XuV2h4rGOkel6vFKtv/ADS7+uz/AN1esNwx1BDQsFTSwSMk+czxyy5XOL/Ba3QHQRXGvFyvOO9GNPV1zKyR77tyXj8HK7q917i9jpdRu0HQ3DW1ElRLUzZ5DewDLAAWAGm4AAKccZppooonusA3XS9za1vU/ZY9mQSQqh054I0vgrobOZM3K5zdQSBdjr8bsv8A0qrdFP3tS+c73HLcnbAQuw0YfJI97G+K85Q5tnZm2sLaXt3KH2b6G4KKpjqGTyudGSQ1wZY3BbrYdqxp8Zp2UL6Z7iSA4NNjqNcvRDGc2ZaCiIuKUlERERERERERERERERemtqhFG+R25jXOPc0En2KI2M2vhxOlFRDdupa5hILmOHA25ix7ivDpAqCzDaog2Loiwa21ktGP1csrzzbN4nLFDGZYK1h+bsFz9aNGA9zzlNvJcCiLUoduIH4m7D2gmRkXWOcCMoII8DnmsQVYlitLg/0dtFQNLg589O4zPN7yTSdaXuPe7cOAAW1IigNttr48MpTUSMc8ZmtytIBJdyv3KXoa9k0TJWEFj2h7T+VwuD6lVtvsLZWy0VHLqyV8z3C/COBwBtxs+Rp7wFn2x2KVYZJgDmu6xkxY6YXtHSm5kI5EjRt/8UckRalsdtpDibJnwhwbFK6K5t4WUAh4t5JB0VgWT9DbmQV2LUgyjJPmY0X8UOezTsAyD0rWERQm2W1LMNo5Kl7c2SwDL2LnOIAF7G3PdwUhhOJsqYI5oiCyRoc0jkfhu9Com28rq2tFK2lkq4aaNzpWxuiFpp2lkd+scBdsedw4guaeC4OgrEpImVOHVALJaV+ZrHEXDH7xpwDtbjTwwiLVURERERERERERERERERERERERc2IYdHOwxytD2EglpvYlpDhu7QD6F+VeFxSvjfIxrnwuLo3EascRYkehdSIija3ZymmnjqJImumh+zkN7t1vpY8yd/NSSIiLmlw6N0rJXNBkjDgxx3tD7Zrd9h6l+RYXE2Z8zY2iWQNa94GrgzxQe666kRFF0WzFLDUSVEULWTS3zvF7uuQTfW28A7lKIiIuOgwiGAyOiYGmV5fIRe7nnS5uvS3ZumFUasRNFQW5TIL3Itax1sdAOHBSSIiIiIiIiIiIiIi//9k="/>
          <p:cNvSpPr>
            <a:spLocks noChangeAspect="1" noChangeArrowheads="1"/>
          </p:cNvSpPr>
          <p:nvPr/>
        </p:nvSpPr>
        <p:spPr bwMode="auto">
          <a:xfrm>
            <a:off x="76200" y="-787400"/>
            <a:ext cx="1571625"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endParaRPr lang="pt-BR" altLang="pt-BR" u="none"/>
          </a:p>
        </p:txBody>
      </p:sp>
      <p:pic>
        <p:nvPicPr>
          <p:cNvPr id="5137" name="Picture 2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689100" y="5516563"/>
            <a:ext cx="1150938"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8" name="Picture 2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768600" y="5445125"/>
            <a:ext cx="171450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9" name="Picture 25"/>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648450" y="6237288"/>
            <a:ext cx="223202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047865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323528" y="1700808"/>
            <a:ext cx="8496944" cy="4968552"/>
            <a:chOff x="839" y="240"/>
            <a:chExt cx="4800" cy="2736"/>
          </a:xfrm>
        </p:grpSpPr>
        <p:grpSp>
          <p:nvGrpSpPr>
            <p:cNvPr id="5" name="Group 4"/>
            <p:cNvGrpSpPr>
              <a:grpSpLocks/>
            </p:cNvGrpSpPr>
            <p:nvPr/>
          </p:nvGrpSpPr>
          <p:grpSpPr bwMode="auto">
            <a:xfrm>
              <a:off x="839" y="240"/>
              <a:ext cx="4800" cy="2736"/>
              <a:chOff x="839" y="240"/>
              <a:chExt cx="4800" cy="2736"/>
            </a:xfrm>
          </p:grpSpPr>
          <p:sp>
            <p:nvSpPr>
              <p:cNvPr id="7" name="Oval 5"/>
              <p:cNvSpPr>
                <a:spLocks noChangeArrowheads="1"/>
              </p:cNvSpPr>
              <p:nvPr/>
            </p:nvSpPr>
            <p:spPr bwMode="auto">
              <a:xfrm>
                <a:off x="3074" y="240"/>
                <a:ext cx="2565" cy="2581"/>
              </a:xfrm>
              <a:prstGeom prst="ellipse">
                <a:avLst/>
              </a:prstGeom>
              <a:gradFill rotWithShape="0">
                <a:gsLst>
                  <a:gs pos="0">
                    <a:srgbClr val="FFFFFF"/>
                  </a:gs>
                  <a:gs pos="100000">
                    <a:srgbClr val="000066"/>
                  </a:gs>
                </a:gsLst>
                <a:path path="shape">
                  <a:fillToRect l="50000" t="50000" r="50000" b="50000"/>
                </a:path>
              </a:gradFill>
              <a:ln w="76200" cmpd="tri">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8" name="WordArt 6"/>
              <p:cNvSpPr>
                <a:spLocks noChangeArrowheads="1" noChangeShapeType="1" noTextEdit="1"/>
              </p:cNvSpPr>
              <p:nvPr/>
            </p:nvSpPr>
            <p:spPr bwMode="auto">
              <a:xfrm>
                <a:off x="3250" y="351"/>
                <a:ext cx="2250" cy="2104"/>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Pour">
                  <a:avLst>
                    <a:gd name="adj1" fmla="val 14076076"/>
                    <a:gd name="adj2" fmla="val 84500"/>
                  </a:avLst>
                </a:prstTxWarp>
              </a:bodyPr>
              <a:lstStyle/>
              <a:p>
                <a:pPr algn="ctr"/>
                <a:r>
                  <a:rPr lang="pt-BR" sz="1000" b="1" kern="10" normalizeH="1">
                    <a:solidFill>
                      <a:srgbClr val="FF6600"/>
                    </a:solidFill>
                    <a:latin typeface="Times New Roman"/>
                    <a:cs typeface="Times New Roman"/>
                  </a:rPr>
                  <a:t>REMEDIAÇÃO</a:t>
                </a:r>
              </a:p>
            </p:txBody>
          </p:sp>
          <p:sp>
            <p:nvSpPr>
              <p:cNvPr id="9" name="Oval 7"/>
              <p:cNvSpPr>
                <a:spLocks noChangeArrowheads="1"/>
              </p:cNvSpPr>
              <p:nvPr/>
            </p:nvSpPr>
            <p:spPr bwMode="auto">
              <a:xfrm>
                <a:off x="3454" y="637"/>
                <a:ext cx="1802" cy="1803"/>
              </a:xfrm>
              <a:prstGeom prst="ellipse">
                <a:avLst/>
              </a:prstGeom>
              <a:gradFill rotWithShape="0">
                <a:gsLst>
                  <a:gs pos="0">
                    <a:srgbClr val="FFFFFF"/>
                  </a:gs>
                  <a:gs pos="100000">
                    <a:srgbClr val="3333FF"/>
                  </a:gs>
                </a:gsLst>
                <a:path path="shape">
                  <a:fillToRect l="50000" t="50000" r="50000" b="50000"/>
                </a:path>
              </a:gradFill>
              <a:ln w="57150" cmpd="thickThin">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0" name="WordArt 8"/>
              <p:cNvSpPr>
                <a:spLocks noChangeArrowheads="1" noChangeShapeType="1" noTextEdit="1"/>
              </p:cNvSpPr>
              <p:nvPr/>
            </p:nvSpPr>
            <p:spPr bwMode="auto">
              <a:xfrm>
                <a:off x="3504" y="736"/>
                <a:ext cx="1741" cy="189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Pour">
                  <a:avLst>
                    <a:gd name="adj1" fmla="val 13879745"/>
                    <a:gd name="adj2" fmla="val 81972"/>
                  </a:avLst>
                </a:prstTxWarp>
              </a:bodyPr>
              <a:lstStyle/>
              <a:p>
                <a:pPr algn="ctr"/>
                <a:r>
                  <a:rPr lang="pt-BR" sz="1000" b="1" kern="10" normalizeH="1">
                    <a:solidFill>
                      <a:srgbClr val="FFCC00"/>
                    </a:solidFill>
                    <a:latin typeface="Times New Roman"/>
                    <a:cs typeface="Times New Roman"/>
                  </a:rPr>
                  <a:t>PROTEÇÃO</a:t>
                </a:r>
              </a:p>
            </p:txBody>
          </p:sp>
          <p:sp>
            <p:nvSpPr>
              <p:cNvPr id="11" name="Oval 9"/>
              <p:cNvSpPr>
                <a:spLocks noChangeArrowheads="1"/>
              </p:cNvSpPr>
              <p:nvPr/>
            </p:nvSpPr>
            <p:spPr bwMode="auto">
              <a:xfrm>
                <a:off x="3798" y="989"/>
                <a:ext cx="1119" cy="1115"/>
              </a:xfrm>
              <a:prstGeom prst="ellipse">
                <a:avLst/>
              </a:prstGeom>
              <a:gradFill rotWithShape="0">
                <a:gsLst>
                  <a:gs pos="0">
                    <a:srgbClr val="FFFFFF"/>
                  </a:gs>
                  <a:gs pos="100000">
                    <a:srgbClr val="6699FF"/>
                  </a:gs>
                </a:gsLst>
                <a:path path="shape">
                  <a:fillToRect l="50000" t="50000" r="50000" b="50000"/>
                </a:path>
              </a:gradFill>
              <a:ln w="762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2" name="WordArt 10"/>
              <p:cNvSpPr>
                <a:spLocks noChangeArrowheads="1" noChangeShapeType="1" noTextEdit="1"/>
              </p:cNvSpPr>
              <p:nvPr/>
            </p:nvSpPr>
            <p:spPr bwMode="auto">
              <a:xfrm>
                <a:off x="3678" y="1083"/>
                <a:ext cx="1370" cy="1893"/>
              </a:xfrm>
              <a:prstGeom prst="rect">
                <a:avLst/>
              </a:prstGeom>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Pour">
                  <a:avLst>
                    <a:gd name="adj1" fmla="val 14651541"/>
                    <a:gd name="adj2" fmla="val 77861"/>
                  </a:avLst>
                </a:prstTxWarp>
              </a:bodyPr>
              <a:lstStyle/>
              <a:p>
                <a:pPr algn="ctr"/>
                <a:r>
                  <a:rPr lang="pt-BR" sz="1000" b="1" kern="10" normalizeH="1">
                    <a:solidFill>
                      <a:srgbClr val="FFFFFF"/>
                    </a:solidFill>
                    <a:latin typeface="Times New Roman"/>
                    <a:cs typeface="Times New Roman"/>
                  </a:rPr>
                  <a:t>PREVENÇÃO</a:t>
                </a:r>
              </a:p>
            </p:txBody>
          </p:sp>
          <p:sp>
            <p:nvSpPr>
              <p:cNvPr id="14" name="WordArt 11"/>
              <p:cNvSpPr>
                <a:spLocks noChangeArrowheads="1" noChangeShapeType="1" noTextEdit="1"/>
              </p:cNvSpPr>
              <p:nvPr/>
            </p:nvSpPr>
            <p:spPr bwMode="auto">
              <a:xfrm>
                <a:off x="4112" y="1801"/>
                <a:ext cx="501" cy="230"/>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CanDown">
                  <a:avLst>
                    <a:gd name="adj" fmla="val 33333"/>
                  </a:avLst>
                </a:prstTxWarp>
              </a:bodyPr>
              <a:lstStyle/>
              <a:p>
                <a:pPr algn="ctr"/>
                <a:r>
                  <a:rPr lang="pt-BR" b="1" kern="10">
                    <a:solidFill>
                      <a:srgbClr val="FFFFFF"/>
                    </a:solidFill>
                    <a:latin typeface="Times New Roman"/>
                    <a:cs typeface="Times New Roman"/>
                  </a:rPr>
                  <a:t>EVITAR</a:t>
                </a:r>
              </a:p>
            </p:txBody>
          </p:sp>
          <p:sp>
            <p:nvSpPr>
              <p:cNvPr id="16" name="WordArt 12"/>
              <p:cNvSpPr>
                <a:spLocks noChangeArrowheads="1" noChangeShapeType="1" noTextEdit="1"/>
              </p:cNvSpPr>
              <p:nvPr/>
            </p:nvSpPr>
            <p:spPr bwMode="auto">
              <a:xfrm>
                <a:off x="4077" y="2100"/>
                <a:ext cx="620" cy="220"/>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CanDown">
                  <a:avLst>
                    <a:gd name="adj" fmla="val 33333"/>
                  </a:avLst>
                </a:prstTxWarp>
              </a:bodyPr>
              <a:lstStyle/>
              <a:p>
                <a:pPr algn="ctr"/>
                <a:r>
                  <a:rPr lang="pt-BR" kern="10">
                    <a:solidFill>
                      <a:srgbClr val="FF9900"/>
                    </a:solidFill>
                    <a:latin typeface="Times New Roman"/>
                    <a:cs typeface="Times New Roman"/>
                  </a:rPr>
                  <a:t>LIMITAR</a:t>
                </a:r>
              </a:p>
            </p:txBody>
          </p:sp>
          <p:sp>
            <p:nvSpPr>
              <p:cNvPr id="17" name="WordArt 13"/>
              <p:cNvSpPr>
                <a:spLocks noChangeArrowheads="1" noChangeShapeType="1" noTextEdit="1"/>
              </p:cNvSpPr>
              <p:nvPr/>
            </p:nvSpPr>
            <p:spPr bwMode="auto">
              <a:xfrm>
                <a:off x="4008" y="2448"/>
                <a:ext cx="771" cy="251"/>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CanDown">
                  <a:avLst>
                    <a:gd name="adj" fmla="val 33333"/>
                  </a:avLst>
                </a:prstTxWarp>
              </a:bodyPr>
              <a:lstStyle/>
              <a:p>
                <a:pPr algn="ctr"/>
                <a:r>
                  <a:rPr lang="pt-BR" kern="10">
                    <a:solidFill>
                      <a:srgbClr val="FF6600"/>
                    </a:solidFill>
                    <a:latin typeface="Times New Roman"/>
                    <a:cs typeface="Times New Roman"/>
                  </a:rPr>
                  <a:t>RECUPERAR</a:t>
                </a:r>
              </a:p>
            </p:txBody>
          </p:sp>
          <p:sp>
            <p:nvSpPr>
              <p:cNvPr id="18" name="WordArt 14"/>
              <p:cNvSpPr>
                <a:spLocks noChangeArrowheads="1" noChangeShapeType="1" noTextEdit="1"/>
              </p:cNvSpPr>
              <p:nvPr/>
            </p:nvSpPr>
            <p:spPr bwMode="auto">
              <a:xfrm rot="1500110">
                <a:off x="3072" y="1393"/>
                <a:ext cx="2534" cy="344"/>
              </a:xfrm>
              <a:prstGeom prst="rect">
                <a:avLst/>
              </a:prstGeom>
              <a:extLst>
                <a:ext uri="{AF507438-7753-43E0-B8FC-AC1667EBCBE1}">
                  <a14:hiddenEffects xmlns:a14="http://schemas.microsoft.com/office/drawing/2010/main" xmlns="">
                    <a:effectLst/>
                  </a14:hiddenEffects>
                </a:ext>
              </a:extLst>
            </p:spPr>
            <p:txBody>
              <a:bodyPr wrap="none" fromWordArt="1">
                <a:prstTxWarp prst="textCanDown">
                  <a:avLst>
                    <a:gd name="adj" fmla="val 33333"/>
                  </a:avLst>
                </a:prstTxWarp>
              </a:bodyPr>
              <a:lstStyle/>
              <a:p>
                <a:pPr algn="ctr"/>
                <a:r>
                  <a:rPr lang="pt-BR" sz="3200" kern="10">
                    <a:ln w="9525">
                      <a:solidFill>
                        <a:srgbClr val="000066"/>
                      </a:solidFill>
                      <a:round/>
                      <a:headEnd/>
                      <a:tailEnd/>
                    </a:ln>
                    <a:solidFill>
                      <a:srgbClr val="993366"/>
                    </a:solidFill>
                    <a:latin typeface="Impact"/>
                  </a:rPr>
                  <a:t>RISCOS RESIDUAIS ACEITÁVEIS</a:t>
                </a:r>
              </a:p>
            </p:txBody>
          </p:sp>
          <p:sp>
            <p:nvSpPr>
              <p:cNvPr id="19" name="WordArt 15"/>
              <p:cNvSpPr>
                <a:spLocks noChangeArrowheads="1" noChangeShapeType="1" noTextEdit="1"/>
              </p:cNvSpPr>
              <p:nvPr/>
            </p:nvSpPr>
            <p:spPr bwMode="auto">
              <a:xfrm>
                <a:off x="839" y="624"/>
                <a:ext cx="1801" cy="1920"/>
              </a:xfrm>
              <a:prstGeom prst="rect">
                <a:avLst/>
              </a:prstGeom>
              <a:extLst>
                <a:ext uri="{AF507438-7753-43E0-B8FC-AC1667EBCBE1}">
                  <a14:hiddenEffects xmlns:a14="http://schemas.microsoft.com/office/drawing/2010/main" xmlns="">
                    <a:effectLst/>
                  </a14:hiddenEffects>
                </a:ext>
              </a:extLst>
            </p:spPr>
            <p:txBody>
              <a:bodyPr wrap="none" fromWordArt="1">
                <a:prstTxWarp prst="textFadeRight">
                  <a:avLst>
                    <a:gd name="adj" fmla="val 37523"/>
                  </a:avLst>
                </a:prstTxWarp>
              </a:bodyPr>
              <a:lstStyle/>
              <a:p>
                <a:pPr algn="ctr"/>
                <a:r>
                  <a:rPr lang="pt-BR" sz="3200" kern="10" dirty="0">
                    <a:ln w="9525">
                      <a:solidFill>
                        <a:schemeClr val="bg1"/>
                      </a:solidFill>
                      <a:round/>
                      <a:headEnd/>
                      <a:tailEnd/>
                    </a:ln>
                    <a:solidFill>
                      <a:srgbClr val="FF9900"/>
                    </a:solidFill>
                    <a:latin typeface="Impact"/>
                  </a:rPr>
                  <a:t>AÇÕES DE</a:t>
                </a:r>
              </a:p>
              <a:p>
                <a:pPr algn="ctr"/>
                <a:r>
                  <a:rPr lang="pt-BR" sz="3200" kern="10" dirty="0">
                    <a:ln w="9525">
                      <a:solidFill>
                        <a:schemeClr val="bg1"/>
                      </a:solidFill>
                      <a:round/>
                      <a:headEnd/>
                      <a:tailEnd/>
                    </a:ln>
                    <a:solidFill>
                      <a:srgbClr val="FF9900"/>
                    </a:solidFill>
                    <a:latin typeface="Impact"/>
                  </a:rPr>
                  <a:t>SEGURANÇA</a:t>
                </a:r>
              </a:p>
            </p:txBody>
          </p:sp>
        </p:grpSp>
        <p:pic>
          <p:nvPicPr>
            <p:cNvPr id="6" name="Picture 16" descr="Cópia de arrow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88" y="1344"/>
              <a:ext cx="1128" cy="51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Título 1"/>
          <p:cNvSpPr>
            <a:spLocks noGrp="1"/>
          </p:cNvSpPr>
          <p:nvPr>
            <p:ph type="title"/>
          </p:nvPr>
        </p:nvSpPr>
        <p:spPr>
          <a:xfrm>
            <a:off x="457200" y="274638"/>
            <a:ext cx="8229600" cy="1143000"/>
          </a:xfrm>
        </p:spPr>
        <p:txBody>
          <a:bodyPr/>
          <a:lstStyle/>
          <a:p>
            <a:r>
              <a:rPr lang="pt-BR" b="1" dirty="0">
                <a:solidFill>
                  <a:srgbClr val="FF0000"/>
                </a:solidFill>
                <a:effectLst>
                  <a:outerShdw blurRad="38100" dist="38100" dir="2700000" algn="tl">
                    <a:srgbClr val="000000">
                      <a:alpha val="43137"/>
                    </a:srgbClr>
                  </a:outerShdw>
                </a:effectLst>
              </a:rPr>
              <a:t>Risco potencial de acidentes nas usinas de Angra dos Reis</a:t>
            </a:r>
          </a:p>
        </p:txBody>
      </p:sp>
    </p:spTree>
    <p:extLst>
      <p:ext uri="{BB962C8B-B14F-4D97-AF65-F5344CB8AC3E}">
        <p14:creationId xmlns:p14="http://schemas.microsoft.com/office/powerpoint/2010/main" xmlns="" val="293161770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2265</TotalTime>
  <Words>1444</Words>
  <Application>Microsoft Office PowerPoint</Application>
  <PresentationFormat>Apresentação na tela (4:3)</PresentationFormat>
  <Paragraphs>362</Paragraphs>
  <Slides>28</Slides>
  <Notes>13</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28</vt:i4>
      </vt:variant>
    </vt:vector>
  </HeadingPairs>
  <TitlesOfParts>
    <vt:vector size="30" baseType="lpstr">
      <vt:lpstr>Design padrão</vt:lpstr>
      <vt:lpstr>Figura</vt:lpstr>
      <vt:lpstr>Slide 1</vt:lpstr>
      <vt:lpstr>Causas da recorrência dos acidentes de engenharia</vt:lpstr>
      <vt:lpstr>Causas da recorrência dos acidentes de engenharia</vt:lpstr>
      <vt:lpstr>Causas da recorrência dos acidentes de engenharia</vt:lpstr>
      <vt:lpstr>Causas da recorrência dos acidentes de engenharia</vt:lpstr>
      <vt:lpstr>SEGURANÇA DE SISTEMAS</vt:lpstr>
      <vt:lpstr>Slide 7</vt:lpstr>
      <vt:lpstr>Slide 8</vt:lpstr>
      <vt:lpstr>Risco potencial de acidentes nas usinas de Angra dos Reis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Eletronuclear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dc:creator>
  <cp:lastModifiedBy>amandavs</cp:lastModifiedBy>
  <cp:revision>72</cp:revision>
  <dcterms:created xsi:type="dcterms:W3CDTF">2011-02-02T16:36:13Z</dcterms:created>
  <dcterms:modified xsi:type="dcterms:W3CDTF">2016-11-29T10:40:15Z</dcterms:modified>
</cp:coreProperties>
</file>