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15"/>
  </p:notesMasterIdLst>
  <p:handoutMasterIdLst>
    <p:handoutMasterId r:id="rId16"/>
  </p:handoutMasterIdLst>
  <p:sldIdLst>
    <p:sldId id="265" r:id="rId4"/>
    <p:sldId id="275" r:id="rId5"/>
    <p:sldId id="269" r:id="rId6"/>
    <p:sldId id="270" r:id="rId7"/>
    <p:sldId id="274" r:id="rId8"/>
    <p:sldId id="272" r:id="rId9"/>
    <p:sldId id="278" r:id="rId10"/>
    <p:sldId id="277" r:id="rId11"/>
    <p:sldId id="276" r:id="rId12"/>
    <p:sldId id="271" r:id="rId13"/>
    <p:sldId id="266" r:id="rId14"/>
  </p:sldIdLst>
  <p:sldSz cx="9144000" cy="6858000" type="screen4x3"/>
  <p:notesSz cx="6669088" cy="97536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82D27-783C-4F39-B993-0525826B9DBB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D8DB8-294B-4146-B238-69ABFAD9BA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3D577-872E-4BFC-A9DA-BC0E1DC6F256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91083-F308-44C9-9ECF-D3FA7D725C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417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1613" y="487363"/>
            <a:ext cx="6205537" cy="4656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540443" y="5241742"/>
            <a:ext cx="5683209" cy="448000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Lembrar: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pt-BR" dirty="0" smtClean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dirty="0" smtClean="0"/>
              <a:t>Todas as ações da CGEB afetam diretamente o trabalho das Diretorias de Ensino, Escolas e, consequentemente, o trabalho dos Professores em sala de aula, com a intenção de garantir a aprendizagem do aluno;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pt-BR" dirty="0" smtClean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dirty="0" smtClean="0"/>
              <a:t>Apesar das avaliações privilegiarem Língua Portuguesa e Matemática, todos os componentes curriculares, bem como os Temas Transversais, dependem e garantem aprendizagem dessas disciplinas.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pt-BR" dirty="0" smtClean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dirty="0" smtClean="0"/>
              <a:t>Todos os materiais de apoio curricular também levam em conta essa ideia.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7230-4036-4D43-87C8-7323617C0D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197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01F9C-1E98-4B8A-A9E6-BDA7B86BCCEC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1747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SPO-FBB005-20111010</a:t>
            </a: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560" y="5241065"/>
            <a:ext cx="5683328" cy="1232506"/>
          </a:xfrm>
          <a:noFill/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rgbClr val="990000"/>
                </a:solidFill>
              </a:rPr>
              <a:t>Nasceu do diálogo entre o Secretário e a Rede Estadual, numa agenda de reuniões de trabalho, em 2011, nos 15 polos que agregam as 91 Diretorias de Ensino.</a:t>
            </a:r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90652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7230-4036-4D43-87C8-7323617C0D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81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7230-4036-4D43-87C8-7323617C0D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812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7230-4036-4D43-87C8-7323617C0D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81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7230-4036-4D43-87C8-7323617C0D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81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7230-4036-4D43-87C8-7323617C0D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81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7230-4036-4D43-87C8-7323617C0D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81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7230-4036-4D43-87C8-7323617C0D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81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32A3-1CF4-408C-B820-95F2968B6778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609D-4EEE-4F28-A5FA-0AE00C8BD8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32A3-1CF4-408C-B820-95F2968B6778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609D-4EEE-4F28-A5FA-0AE00C8BD8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32A3-1CF4-408C-B820-95F2968B6778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609D-4EEE-4F28-A5FA-0AE00C8BD8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0973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 b="1" i="1"/>
            </a:lvl1pPr>
          </a:lstStyle>
          <a:p>
            <a:r>
              <a:rPr lang="pt-BR" dirty="0" err="1" smtClean="0"/>
              <a:t>Click</a:t>
            </a:r>
            <a:r>
              <a:rPr lang="pt-BR" dirty="0" smtClean="0"/>
              <a:t> to </a:t>
            </a:r>
            <a:r>
              <a:rPr lang="pt-BR" dirty="0" err="1" smtClean="0"/>
              <a:t>edit</a:t>
            </a:r>
            <a:r>
              <a:rPr lang="pt-BR" dirty="0" smtClean="0"/>
              <a:t> </a:t>
            </a:r>
            <a:r>
              <a:rPr lang="pt-BR" dirty="0" err="1" smtClean="0"/>
              <a:t>Master</a:t>
            </a:r>
            <a:r>
              <a:rPr lang="pt-BR" dirty="0" smtClean="0"/>
              <a:t> </a:t>
            </a:r>
            <a:r>
              <a:rPr lang="pt-BR" dirty="0" err="1" smtClean="0"/>
              <a:t>title</a:t>
            </a:r>
            <a:r>
              <a:rPr lang="pt-BR" dirty="0" smtClean="0"/>
              <a:t>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99307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1465" y="6546357"/>
            <a:ext cx="1194470" cy="37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 defTabSz="457200"/>
            <a:fld id="{6E1FBDC8-CB68-5345-85D5-5B46914E4959}" type="slidenum">
              <a:rPr lang="en-US" smtClean="0">
                <a:solidFill>
                  <a:prstClr val="white"/>
                </a:solidFill>
              </a:rPr>
              <a:pPr algn="ctr" defTabSz="457200"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754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489" y="458408"/>
            <a:ext cx="8794113" cy="294794"/>
          </a:xfrm>
          <a:prstGeom prst="rect">
            <a:avLst/>
          </a:prstGeom>
        </p:spPr>
        <p:txBody>
          <a:bodyPr lIns="93296" tIns="46648" rIns="93296" bIns="46648" anchor="b"/>
          <a:lstStyle>
            <a:lvl1pPr algn="l">
              <a:defRPr sz="2200" b="1" i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1"/>
          </p:nvPr>
        </p:nvSpPr>
        <p:spPr>
          <a:xfrm>
            <a:off x="617538" y="1474541"/>
            <a:ext cx="7534275" cy="41068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cxnSp>
        <p:nvCxnSpPr>
          <p:cNvPr id="5" name="Straight Connector 14"/>
          <p:cNvCxnSpPr/>
          <p:nvPr userDrawn="1"/>
        </p:nvCxnSpPr>
        <p:spPr>
          <a:xfrm>
            <a:off x="584200" y="751334"/>
            <a:ext cx="79502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1465" y="6546357"/>
            <a:ext cx="1194470" cy="371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 defTabSz="457200"/>
            <a:fld id="{6E1FBDC8-CB68-5345-85D5-5B46914E4959}" type="slidenum">
              <a:rPr lang="en-US" smtClean="0">
                <a:solidFill>
                  <a:prstClr val="white"/>
                </a:solidFill>
              </a:rPr>
              <a:pPr algn="ctr" defTabSz="457200"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186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3AAB-57DF-409F-A5F2-085C7B13EA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ECE1-4BC4-4887-B459-06FFDBBB6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3AAB-57DF-409F-A5F2-085C7B13EA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ECE1-4BC4-4887-B459-06FFDBBB6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3AAB-57DF-409F-A5F2-085C7B13EA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ECE1-4BC4-4887-B459-06FFDBBB6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3AAB-57DF-409F-A5F2-085C7B13EA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ECE1-4BC4-4887-B459-06FFDBBB6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3AAB-57DF-409F-A5F2-085C7B13EA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ECE1-4BC4-4887-B459-06FFDBBB6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32A3-1CF4-408C-B820-95F2968B6778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609D-4EEE-4F28-A5FA-0AE00C8BD8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3AAB-57DF-409F-A5F2-085C7B13EA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ECE1-4BC4-4887-B459-06FFDBBB6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3AAB-57DF-409F-A5F2-085C7B13EA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ECE1-4BC4-4887-B459-06FFDBBB6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3AAB-57DF-409F-A5F2-085C7B13EA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ECE1-4BC4-4887-B459-06FFDBBB6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3AAB-57DF-409F-A5F2-085C7B13EA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ECE1-4BC4-4887-B459-06FFDBBB6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3AAB-57DF-409F-A5F2-085C7B13EA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ECE1-4BC4-4887-B459-06FFDBBB6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3AAB-57DF-409F-A5F2-085C7B13EA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ECE1-4BC4-4887-B459-06FFDBBB6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241425" y="6486525"/>
            <a:ext cx="7826375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Slide</a:t>
            </a:r>
          </a:p>
          <a:p>
            <a:pPr>
              <a:defRPr/>
            </a:pPr>
            <a:fld id="{FF2F2889-A9EA-40FD-A64F-3D1625E2A2BA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32A3-1CF4-408C-B820-95F2968B6778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609D-4EEE-4F28-A5FA-0AE00C8BD8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32A3-1CF4-408C-B820-95F2968B6778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609D-4EEE-4F28-A5FA-0AE00C8BD8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32A3-1CF4-408C-B820-95F2968B6778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609D-4EEE-4F28-A5FA-0AE00C8BD8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32A3-1CF4-408C-B820-95F2968B6778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609D-4EEE-4F28-A5FA-0AE00C8BD8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32A3-1CF4-408C-B820-95F2968B6778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609D-4EEE-4F28-A5FA-0AE00C8BD8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32A3-1CF4-408C-B820-95F2968B6778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609D-4EEE-4F28-A5FA-0AE00C8BD8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32A3-1CF4-408C-B820-95F2968B6778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7609D-4EEE-4F28-A5FA-0AE00C8BD8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32A3-1CF4-408C-B820-95F2968B6778}" type="datetimeFigureOut">
              <a:rPr lang="pt-BR" smtClean="0"/>
              <a:pPr/>
              <a:t>14/08/2013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609D-4EEE-4F28-A5FA-0AE00C8BD8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un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618208"/>
            <a:ext cx="9144000" cy="2397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1100" b="1" dirty="0">
                <a:solidFill>
                  <a:prstClr val="white"/>
                </a:solidFill>
                <a:cs typeface="Verdana"/>
              </a:rPr>
              <a:t>SECRETARIA DA EDUCAÇÃO</a:t>
            </a:r>
            <a:endParaRPr lang="pt-BR" sz="900" b="1" dirty="0">
              <a:solidFill>
                <a:prstClr val="white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38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F3AAB-57DF-409F-A5F2-085C7B13EA8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14/08/2013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ECE1-4BC4-4887-B459-06FFDBBB6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image" Target="../media/image6.jpeg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image" Target="../media/image9.pn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image" Target="../media/image5.jpeg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oleObject" Target="../embeddings/oleObject1.bin"/><Relationship Id="rId40" Type="http://schemas.openxmlformats.org/officeDocument/2006/relationships/image" Target="../media/image7.jpeg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0" y="0"/>
            <a:ext cx="9144000" cy="7059613"/>
            <a:chOff x="0" y="0"/>
            <a:chExt cx="9144000" cy="7058943"/>
          </a:xfrm>
        </p:grpSpPr>
        <p:sp>
          <p:nvSpPr>
            <p:cNvPr id="8" name="Retângulo 7"/>
            <p:cNvSpPr/>
            <p:nvPr/>
          </p:nvSpPr>
          <p:spPr>
            <a:xfrm>
              <a:off x="0" y="0"/>
              <a:ext cx="9144000" cy="68573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14342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50647"/>
              <a:ext cx="7789595" cy="540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Espaço Reservado para Número de Slide 11"/>
          <p:cNvSpPr>
            <a:spLocks noGrp="1"/>
          </p:cNvSpPr>
          <p:nvPr>
            <p:ph type="sldNum" sz="quarter" idx="10"/>
          </p:nvPr>
        </p:nvSpPr>
        <p:spPr bwMode="auto">
          <a:xfrm>
            <a:off x="6934200" y="64865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6948F6-6A8A-4228-A0DC-BF050B7A9AFB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4340" name="CaixaDeTexto 12"/>
          <p:cNvSpPr txBox="1">
            <a:spLocks noChangeArrowheads="1"/>
          </p:cNvSpPr>
          <p:nvPr/>
        </p:nvSpPr>
        <p:spPr bwMode="auto">
          <a:xfrm>
            <a:off x="2699792" y="620688"/>
            <a:ext cx="6120680" cy="16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ctr">
              <a:spcBef>
                <a:spcPts val="600"/>
              </a:spcBef>
            </a:pPr>
            <a:endParaRPr lang="pt-BR" sz="2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20" t="31997" r="15048" b="32451"/>
          <a:stretch>
            <a:fillRect/>
          </a:stretch>
        </p:blipFill>
        <p:spPr>
          <a:xfrm>
            <a:off x="5796136" y="5013176"/>
            <a:ext cx="2808312" cy="1080120"/>
          </a:xfrm>
          <a:prstGeom prst="rect">
            <a:avLst/>
          </a:prstGeom>
        </p:spPr>
      </p:pic>
      <p:sp>
        <p:nvSpPr>
          <p:cNvPr id="9" name="CaixaDeTexto 12"/>
          <p:cNvSpPr txBox="1">
            <a:spLocks noChangeArrowheads="1"/>
          </p:cNvSpPr>
          <p:nvPr/>
        </p:nvSpPr>
        <p:spPr bwMode="auto">
          <a:xfrm>
            <a:off x="5436096" y="3933056"/>
            <a:ext cx="3313384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ctr">
              <a:spcBef>
                <a:spcPts val="600"/>
              </a:spcBef>
            </a:pPr>
            <a:r>
              <a:rPr lang="pt-BR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Agosto de 2013</a:t>
            </a:r>
            <a:endParaRPr lang="pt-BR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ítulo 63"/>
          <p:cNvSpPr txBox="1">
            <a:spLocks/>
          </p:cNvSpPr>
          <p:nvPr/>
        </p:nvSpPr>
        <p:spPr>
          <a:xfrm>
            <a:off x="1835696" y="620688"/>
            <a:ext cx="7056785" cy="2947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</a:t>
            </a:r>
          </a:p>
          <a:p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Educação: Compromisso de São Paulo</a:t>
            </a:r>
          </a:p>
          <a:p>
            <a:endParaRPr lang="pt-BR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Valorização dos quadros da</a:t>
            </a:r>
          </a:p>
          <a:p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 da Educação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23528" y="1188120"/>
            <a:ext cx="7255933" cy="9447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 indent="-349200" algn="l"/>
            <a:r>
              <a:rPr lang="pt-BR" sz="1600" b="1" dirty="0" smtClean="0"/>
              <a:t>Sistema de Contagem de Tempo para aposentadoria</a:t>
            </a:r>
          </a:p>
          <a:p>
            <a:pPr marL="360000" indent="-349200" algn="l">
              <a:buFont typeface="Arial" pitchFamily="34" charset="0"/>
              <a:buChar char="•"/>
            </a:pPr>
            <a:r>
              <a:rPr lang="pt-BR" sz="1400" dirty="0" smtClean="0">
                <a:latin typeface="+mj-lt"/>
                <a:ea typeface="Verdana" pitchFamily="34" charset="0"/>
                <a:cs typeface="Verdana" pitchFamily="34" charset="0"/>
              </a:rPr>
              <a:t>Objetivo: reduzir o interstício entre o pedido de aposentadoria e sua efetivação. </a:t>
            </a:r>
            <a:endParaRPr lang="pt-BR" sz="1400" dirty="0" smtClean="0">
              <a:ea typeface="Verdana" pitchFamily="34" charset="0"/>
              <a:cs typeface="Verdana" pitchFamily="34" charset="0"/>
            </a:endParaRPr>
          </a:p>
          <a:p>
            <a:pPr marL="360000" indent="-349200" algn="l">
              <a:buFont typeface="Arial" pitchFamily="34" charset="0"/>
              <a:buChar char="•"/>
            </a:pPr>
            <a:r>
              <a:rPr lang="pt-BR" sz="1400" dirty="0" smtClean="0">
                <a:latin typeface="+mj-lt"/>
                <a:ea typeface="Verdana" pitchFamily="34" charset="0"/>
                <a:cs typeface="Verdana" pitchFamily="34" charset="0"/>
              </a:rPr>
              <a:t>Meta: do pedido da aposentadoria até o encaminhamento para a SPPREV – 15 dias.</a:t>
            </a:r>
            <a:endParaRPr lang="pt-BR" sz="1400" b="1" dirty="0" smtClean="0"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8528" y="4141925"/>
            <a:ext cx="7941734" cy="5674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18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2434" y="173717"/>
            <a:ext cx="7998107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b="1" i="1" dirty="0" smtClean="0"/>
          </a:p>
        </p:txBody>
      </p:sp>
      <p:sp>
        <p:nvSpPr>
          <p:cNvPr id="17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861465" y="6546357"/>
            <a:ext cx="1194470" cy="371018"/>
          </a:xfrm>
          <a:prstGeom prst="rect">
            <a:avLst/>
          </a:prstGeom>
        </p:spPr>
        <p:txBody>
          <a:bodyPr/>
          <a:lstStyle/>
          <a:p>
            <a:fld id="{6E1FBDC8-CB68-5345-85D5-5B46914E49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323528" y="7740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9200"/>
            <a:r>
              <a:rPr lang="pt-BR" b="1" dirty="0" smtClean="0">
                <a:solidFill>
                  <a:srgbClr val="C00000"/>
                </a:solidFill>
              </a:rPr>
              <a:t>PARA TODOS OS QUADROS</a:t>
            </a:r>
          </a:p>
        </p:txBody>
      </p:sp>
      <p:sp>
        <p:nvSpPr>
          <p:cNvPr id="16" name="Título 1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3204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000" b="1" i="0" dirty="0" smtClean="0"/>
              <a:t>Pilar 1: Capital Humano </a:t>
            </a:r>
            <a:endParaRPr lang="pt-BR" sz="2000" b="1" i="0" dirty="0"/>
          </a:p>
        </p:txBody>
      </p:sp>
      <p:pic>
        <p:nvPicPr>
          <p:cNvPr id="10" name="Picture 2" descr="http://t3.gstatic.com/images?q=tbn:ANd9GcTG_T2ufN4uu092doEkOiywsTqzno27Er5w09_t1fGbLTzMpw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052736"/>
            <a:ext cx="966657" cy="966657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203848" y="2336343"/>
            <a:ext cx="5472608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9200"/>
            <a:r>
              <a:rPr lang="pt-BR" sz="1600" b="1" dirty="0" smtClean="0"/>
              <a:t>Programa de Perícias Médicas </a:t>
            </a:r>
            <a:r>
              <a:rPr lang="pt-BR" sz="1600" dirty="0" smtClean="0"/>
              <a:t>:</a:t>
            </a:r>
          </a:p>
          <a:p>
            <a:pPr marL="817200" lvl="1" indent="-349200">
              <a:buFont typeface="Arial" pitchFamily="34" charset="0"/>
              <a:buChar char="•"/>
            </a:pPr>
            <a:r>
              <a:rPr lang="pt-BR" sz="1400" dirty="0" smtClean="0">
                <a:ea typeface="Verdana" pitchFamily="34" charset="0"/>
                <a:cs typeface="Verdana" pitchFamily="34" charset="0"/>
              </a:rPr>
              <a:t>Serviço implantado e iniciado em 15/07</a:t>
            </a:r>
          </a:p>
          <a:p>
            <a:pPr marL="817200" lvl="1" indent="-349200">
              <a:lnSpc>
                <a:spcPts val="2300"/>
              </a:lnSpc>
              <a:buFont typeface="Arial" pitchFamily="34" charset="0"/>
              <a:buChar char="•"/>
            </a:pPr>
            <a:r>
              <a:rPr lang="pt-BR" sz="1400" dirty="0" smtClean="0">
                <a:ea typeface="Verdana" pitchFamily="34" charset="0"/>
                <a:cs typeface="Verdana" pitchFamily="34" charset="0"/>
              </a:rPr>
              <a:t>Investimento de R$17 milhões/ano</a:t>
            </a:r>
          </a:p>
          <a:p>
            <a:pPr marL="817200" lvl="1" indent="-349200">
              <a:lnSpc>
                <a:spcPts val="2300"/>
              </a:lnSpc>
              <a:buFont typeface="Arial" pitchFamily="34" charset="0"/>
              <a:buChar char="•"/>
            </a:pPr>
            <a:r>
              <a:rPr lang="pt-BR" sz="1400" dirty="0" smtClean="0">
                <a:ea typeface="Verdana" pitchFamily="34" charset="0"/>
                <a:cs typeface="Verdana" pitchFamily="34" charset="0"/>
              </a:rPr>
              <a:t>34 unidades periciais criadas no Estado (29 em operação)</a:t>
            </a:r>
          </a:p>
          <a:p>
            <a:pPr marL="817200" lvl="1" indent="-349200">
              <a:lnSpc>
                <a:spcPts val="2300"/>
              </a:lnSpc>
              <a:buFont typeface="Arial" pitchFamily="34" charset="0"/>
              <a:buChar char="•"/>
            </a:pPr>
            <a:r>
              <a:rPr lang="pt-BR" sz="1400" dirty="0" smtClean="0">
                <a:ea typeface="Verdana" pitchFamily="34" charset="0"/>
                <a:cs typeface="Verdana" pitchFamily="34" charset="0"/>
              </a:rPr>
              <a:t>Perspectiva de ampliação para mais 12 unidades</a:t>
            </a:r>
          </a:p>
          <a:p>
            <a:pPr marL="817200" lvl="1" indent="-349200">
              <a:lnSpc>
                <a:spcPts val="2300"/>
              </a:lnSpc>
              <a:buFont typeface="Arial" pitchFamily="34" charset="0"/>
              <a:buChar char="•"/>
            </a:pPr>
            <a:r>
              <a:rPr lang="pt-BR" sz="1400" dirty="0" smtClean="0">
                <a:ea typeface="Verdana" pitchFamily="34" charset="0"/>
                <a:cs typeface="Verdana" pitchFamily="34" charset="0"/>
              </a:rPr>
              <a:t>165 médicos cadastrados – novo edital em andamento</a:t>
            </a:r>
          </a:p>
          <a:p>
            <a:pPr marL="817200" lvl="1" indent="-349200">
              <a:lnSpc>
                <a:spcPts val="2300"/>
              </a:lnSpc>
              <a:buFont typeface="Arial" pitchFamily="34" charset="0"/>
              <a:buChar char="•"/>
            </a:pPr>
            <a:r>
              <a:rPr lang="pt-BR" sz="1400" dirty="0" smtClean="0">
                <a:ea typeface="Verdana" pitchFamily="34" charset="0"/>
                <a:cs typeface="Verdana" pitchFamily="34" charset="0"/>
              </a:rPr>
              <a:t>Expansão prevista para 60 Unidades Periciais em 2014.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5496" y="4365104"/>
            <a:ext cx="554461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9200">
              <a:lnSpc>
                <a:spcPct val="150000"/>
              </a:lnSpc>
            </a:pPr>
            <a:r>
              <a:rPr lang="pt-BR" sz="1600" b="1" dirty="0" smtClean="0"/>
              <a:t>Programa SP Educação com Saúde:</a:t>
            </a:r>
          </a:p>
          <a:p>
            <a:pPr marL="817200" lvl="1" indent="-3492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ea typeface="Verdana" pitchFamily="34" charset="0"/>
                <a:cs typeface="Verdana" pitchFamily="34" charset="0"/>
              </a:rPr>
              <a:t>Abrangência atual : Escolas e Diretorias de Ensino da capital e Grande São Paulo;</a:t>
            </a:r>
          </a:p>
          <a:p>
            <a:pPr marL="817200" lvl="1" indent="-3492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ea typeface="Verdana" pitchFamily="34" charset="0"/>
                <a:cs typeface="Verdana" pitchFamily="34" charset="0"/>
              </a:rPr>
              <a:t>1.612 atendimentos por psicólogos, fisioterapeutas, médicos, nutricionistas e enfermeiros em 2013;</a:t>
            </a:r>
          </a:p>
          <a:p>
            <a:pPr marL="817200" lvl="1" indent="-3492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ea typeface="Verdana" pitchFamily="34" charset="0"/>
                <a:cs typeface="Verdana" pitchFamily="34" charset="0"/>
              </a:rPr>
              <a:t>Atendimento a professores e outros quadros da Unidade Escolar;</a:t>
            </a:r>
          </a:p>
          <a:p>
            <a:pPr marL="817200" lvl="1" indent="-3492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ea typeface="Verdana" pitchFamily="34" charset="0"/>
                <a:cs typeface="Verdana" pitchFamily="34" charset="0"/>
              </a:rPr>
              <a:t>Para 2014: Perspectiva de expansão para o Interior do Estado.</a:t>
            </a:r>
          </a:p>
        </p:txBody>
      </p:sp>
      <p:pic>
        <p:nvPicPr>
          <p:cNvPr id="91138" name="Picture 2" descr="http://www.ei1.com/images/occhealth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41376"/>
            <a:ext cx="1347664" cy="1347664"/>
          </a:xfrm>
          <a:prstGeom prst="rect">
            <a:avLst/>
          </a:prstGeom>
          <a:noFill/>
        </p:spPr>
      </p:pic>
      <p:pic>
        <p:nvPicPr>
          <p:cNvPr id="19" name="Imagem 18" descr="img_header_sp_com_saude_620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979441"/>
            <a:ext cx="3490642" cy="1401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13439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4"/>
          </p:nvPr>
        </p:nvSpPr>
        <p:spPr>
          <a:xfrm>
            <a:off x="6934210" y="6486982"/>
            <a:ext cx="2133600" cy="365125"/>
          </a:xfrm>
          <a:prstGeom prst="rect">
            <a:avLst/>
          </a:prstGeom>
        </p:spPr>
        <p:txBody>
          <a:bodyPr/>
          <a:lstStyle/>
          <a:p>
            <a:fld id="{6E1FBDC8-CB68-5345-85D5-5B46914E495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4572000" y="22768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800" b="1" dirty="0" smtClean="0">
                <a:cs typeface="Verdana"/>
              </a:rPr>
              <a:t>Obrigado!</a:t>
            </a:r>
            <a:r>
              <a:rPr lang="pt-BR" dirty="0" smtClean="0">
                <a:cs typeface="Verdana"/>
              </a:rPr>
              <a:t>      </a:t>
            </a:r>
          </a:p>
        </p:txBody>
      </p:sp>
      <p:pic>
        <p:nvPicPr>
          <p:cNvPr id="7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20" t="31997" r="15048" b="32451"/>
          <a:stretch>
            <a:fillRect/>
          </a:stretch>
        </p:blipFill>
        <p:spPr>
          <a:xfrm>
            <a:off x="6156176" y="5589240"/>
            <a:ext cx="2808312" cy="108012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50804"/>
            <a:ext cx="7789595" cy="540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8917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 txBox="1">
            <a:spLocks/>
          </p:cNvSpPr>
          <p:nvPr/>
        </p:nvSpPr>
        <p:spPr bwMode="auto">
          <a:xfrm>
            <a:off x="0" y="173038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ctr"/>
          <a:lstStyle/>
          <a:p>
            <a:pPr algn="ctr"/>
            <a:endParaRPr lang="pt-BR" sz="2400" b="1" i="1" dirty="0">
              <a:latin typeface="Calibri" pitchFamily="34" charset="0"/>
            </a:endParaRPr>
          </a:p>
        </p:txBody>
      </p:sp>
      <p:sp>
        <p:nvSpPr>
          <p:cNvPr id="1030" name="Espaço Reservado para Número de Slide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40ED14-FCD1-4104-9EC6-1F1477BB3668}" type="slidenum">
              <a:rPr lang="pt-BR" smtClean="0"/>
              <a:pPr>
                <a:defRPr/>
              </a:pPr>
              <a:t>2</a:t>
            </a:fld>
            <a:endParaRPr lang="pt-BR" dirty="0" smtClean="0"/>
          </a:p>
        </p:txBody>
      </p:sp>
      <p:sp>
        <p:nvSpPr>
          <p:cNvPr id="1031" name="CaixaDeTexto 6"/>
          <p:cNvSpPr txBox="1">
            <a:spLocks noChangeArrowheads="1"/>
          </p:cNvSpPr>
          <p:nvPr/>
        </p:nvSpPr>
        <p:spPr bwMode="auto">
          <a:xfrm>
            <a:off x="705301" y="807103"/>
            <a:ext cx="8907259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 Rede Estadual de Ensino em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Números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83568" y="1870060"/>
          <a:ext cx="8021450" cy="393520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544258"/>
                <a:gridCol w="2477192"/>
              </a:tblGrid>
              <a:tr h="562172">
                <a:tc gridSpan="2">
                  <a:txBody>
                    <a:bodyPr/>
                    <a:lstStyle/>
                    <a:p>
                      <a:pPr marL="0" marR="0" indent="0" algn="ctr" defTabSz="913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 SECRETARIA DA EDUCAÇÃO EM NÚMEROS</a:t>
                      </a:r>
                      <a:endParaRPr lang="pt-BR" sz="1800" b="1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93303" marR="93303" marT="46649" marB="46649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6217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Atendimento</a:t>
                      </a:r>
                      <a:r>
                        <a:rPr lang="pt-BR" sz="1800" baseline="0" dirty="0" smtClean="0"/>
                        <a:t> da Rede Estadual</a:t>
                      </a:r>
                      <a:endParaRPr lang="pt-B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3303" marR="93303" marT="46649" marB="46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4,3</a:t>
                      </a:r>
                      <a:r>
                        <a:rPr lang="pt-BR" sz="1800" baseline="0" dirty="0" smtClean="0"/>
                        <a:t> milhões de</a:t>
                      </a:r>
                      <a:r>
                        <a:rPr lang="pt-BR" sz="1800" dirty="0" smtClean="0"/>
                        <a:t> alunos</a:t>
                      </a:r>
                      <a:endParaRPr lang="pt-BR" sz="1800" dirty="0"/>
                    </a:p>
                  </a:txBody>
                  <a:tcPr marL="93303" marR="93303" marT="46649" marB="46649" anchor="ctr"/>
                </a:tc>
              </a:tr>
              <a:tr h="56217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Professores: Quadro</a:t>
                      </a:r>
                      <a:r>
                        <a:rPr lang="pt-BR" sz="1800" baseline="0" dirty="0" smtClean="0"/>
                        <a:t> do Magistério (QM)</a:t>
                      </a:r>
                      <a:endParaRPr lang="pt-B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3303" marR="93303" marT="46649" marB="46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233 mil professores</a:t>
                      </a:r>
                      <a:endParaRPr lang="pt-BR" sz="1800" dirty="0"/>
                    </a:p>
                  </a:txBody>
                  <a:tcPr marL="93303" marR="93303" marT="46649" marB="46649" anchor="ctr"/>
                </a:tc>
              </a:tr>
              <a:tr h="56217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Quadro de Servidores</a:t>
                      </a:r>
                      <a:endParaRPr lang="pt-B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3303" marR="93303" marT="46649" marB="46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60</a:t>
                      </a:r>
                      <a:r>
                        <a:rPr lang="pt-BR" sz="1800" baseline="0" dirty="0" smtClean="0"/>
                        <a:t> mil</a:t>
                      </a:r>
                      <a:r>
                        <a:rPr lang="pt-BR" sz="1800" dirty="0" smtClean="0"/>
                        <a:t> servidores</a:t>
                      </a:r>
                      <a:endParaRPr lang="pt-BR" sz="1800" dirty="0"/>
                    </a:p>
                  </a:txBody>
                  <a:tcPr marL="93303" marR="93303" marT="46649" marB="46649" anchor="ctr"/>
                </a:tc>
              </a:tr>
              <a:tr h="56217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Escolas Estaduais</a:t>
                      </a:r>
                      <a:endParaRPr lang="pt-B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3303" marR="93303" marT="46649" marB="46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5,5</a:t>
                      </a:r>
                      <a:r>
                        <a:rPr lang="pt-BR" sz="1800" baseline="0" dirty="0" smtClean="0"/>
                        <a:t> mil</a:t>
                      </a:r>
                      <a:endParaRPr lang="pt-BR" sz="1800" dirty="0"/>
                    </a:p>
                  </a:txBody>
                  <a:tcPr marL="93303" marR="93303" marT="46649" marB="46649" anchor="ctr"/>
                </a:tc>
              </a:tr>
              <a:tr h="56217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Diretorias de Ensino</a:t>
                      </a:r>
                      <a:endParaRPr lang="pt-B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3303" marR="93303" marT="46649" marB="46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91</a:t>
                      </a:r>
                      <a:endParaRPr lang="pt-BR" sz="1800" dirty="0"/>
                    </a:p>
                  </a:txBody>
                  <a:tcPr marL="93303" marR="93303" marT="46649" marB="46649" anchor="ctr"/>
                </a:tc>
              </a:tr>
              <a:tr h="56217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Orçamento 2013</a:t>
                      </a:r>
                      <a:endParaRPr lang="pt-BR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3303" marR="93303" marT="46649" marB="46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R$ 24.258.049.146,00</a:t>
                      </a:r>
                      <a:endParaRPr lang="pt-BR" sz="1800" dirty="0"/>
                    </a:p>
                  </a:txBody>
                  <a:tcPr marL="93303" marR="93303" marT="46649" marB="46649" anchor="ctr"/>
                </a:tc>
              </a:tr>
            </a:tbl>
          </a:graphicData>
        </a:graphic>
      </p:graphicFrame>
      <p:pic>
        <p:nvPicPr>
          <p:cNvPr id="7" name="Picture 6" descr="http://www.deviantart.com/download/89509953/Free_Task_Icons_Reports_Icons_by_artistsval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52263"/>
            <a:ext cx="832521" cy="83252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ítulo 6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61648" cy="1143000"/>
          </a:xfrm>
        </p:spPr>
        <p:txBody>
          <a:bodyPr>
            <a:noAutofit/>
          </a:bodyPr>
          <a:lstStyle/>
          <a:p>
            <a:r>
              <a:rPr lang="pt-BR" sz="3200" b="1" i="0" dirty="0" smtClean="0"/>
              <a:t>Programa Educação: Compromisso de São Paulo</a:t>
            </a:r>
            <a:endParaRPr lang="pt-BR" sz="3200" b="1" i="0" dirty="0"/>
          </a:p>
        </p:txBody>
      </p:sp>
      <p:sp>
        <p:nvSpPr>
          <p:cNvPr id="1027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861465" y="6546357"/>
            <a:ext cx="1194470" cy="371018"/>
          </a:xfrm>
          <a:prstGeom prst="rect">
            <a:avLst/>
          </a:prstGeom>
        </p:spPr>
        <p:txBody>
          <a:bodyPr/>
          <a:lstStyle/>
          <a:p>
            <a:fld id="{1C41B611-C7E8-40B6-9871-9C9B4C776B2B}" type="slidenum">
              <a:rPr lang="pt-BR" smtClean="0"/>
              <a:pPr/>
              <a:t>3</a:t>
            </a:fld>
            <a:r>
              <a:rPr lang="pt-BR" dirty="0" smtClean="0"/>
              <a:t> </a:t>
            </a:r>
          </a:p>
        </p:txBody>
      </p:sp>
      <p:graphicFrame>
        <p:nvGraphicFramePr>
          <p:cNvPr id="1026" name="Rectangle 2" hidden="1"/>
          <p:cNvGraphicFramePr>
            <a:graphicFrameLocks/>
          </p:cNvGraphicFramePr>
          <p:nvPr/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52226" name="think-cell Slide" r:id="rId37" imgW="0" imgH="0" progId="">
              <p:embed/>
            </p:oleObj>
          </a:graphicData>
        </a:graphic>
      </p:graphicFrame>
      <p:sp>
        <p:nvSpPr>
          <p:cNvPr id="1028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dirty="0"/>
              <a:t>s</a:t>
            </a:r>
          </a:p>
        </p:txBody>
      </p:sp>
      <p:grpSp>
        <p:nvGrpSpPr>
          <p:cNvPr id="2" name="Grupo 60"/>
          <p:cNvGrpSpPr/>
          <p:nvPr/>
        </p:nvGrpSpPr>
        <p:grpSpPr>
          <a:xfrm>
            <a:off x="107504" y="1412776"/>
            <a:ext cx="8710674" cy="5007461"/>
            <a:chOff x="325128" y="1211283"/>
            <a:chExt cx="8611533" cy="4619498"/>
          </a:xfrm>
        </p:grpSpPr>
        <p:sp>
          <p:nvSpPr>
            <p:cNvPr id="60" name="Retângulo de cantos arredondados 59"/>
            <p:cNvSpPr/>
            <p:nvPr/>
          </p:nvSpPr>
          <p:spPr>
            <a:xfrm>
              <a:off x="325128" y="1211283"/>
              <a:ext cx="8611533" cy="4619498"/>
            </a:xfrm>
            <a:prstGeom prst="roundRect">
              <a:avLst/>
            </a:prstGeom>
            <a:solidFill>
              <a:schemeClr val="bg1">
                <a:lumMod val="85000"/>
                <a:alpha val="1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  <p:sp>
          <p:nvSpPr>
            <p:cNvPr id="1030" name="Rectangle 6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1108201" y="1609857"/>
              <a:ext cx="2432273" cy="454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pt-BR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1. VALORIZAÇÃO DO CAPITAL HUMANO</a:t>
              </a:r>
              <a:endParaRPr lang="pt-BR" sz="16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31" name="Rectangle 6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233768" y="1742715"/>
              <a:ext cx="2406978" cy="68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pt-BR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2. GESTÃO PEDAGÓGICA COM FOCO NO ALUNO</a:t>
              </a:r>
              <a:endPara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32" name="Rectangle 6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96315" y="3045041"/>
              <a:ext cx="2649405" cy="1362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r" defTabSz="913526">
                <a:buClr>
                  <a:schemeClr val="tx2"/>
                </a:buClr>
              </a:pPr>
              <a:r>
                <a:rPr lang="pt-BR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5. MOBILIZAÇÃO E ENGAJAMENTO DA REDE E DA SOCIEDADE EM TORNO DO PROCESSO DE ENSINO E  APRENDIZAGEM</a:t>
              </a:r>
              <a:endPara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33" name="Rectangle 6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6304957" y="3536299"/>
              <a:ext cx="2274585" cy="454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pt-BR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3. EDUCAÇÃO INTEGRAL</a:t>
              </a:r>
              <a:endPara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34" name="Rectangle 6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512714" y="4672812"/>
              <a:ext cx="2866998" cy="68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Ctr="1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pt-BR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4. GESTÃO ORGANIZACIONAL</a:t>
              </a:r>
            </a:p>
            <a:p>
              <a:pPr algn="ctr" defTabSz="913526">
                <a:buClr>
                  <a:schemeClr val="tx2"/>
                </a:buClr>
              </a:pPr>
              <a:r>
                <a:rPr lang="pt-BR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E FINANCEIRA </a:t>
              </a:r>
              <a:endParaRPr lang="pt-BR" sz="16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" name="Group 118"/>
            <p:cNvGrpSpPr>
              <a:grpSpLocks noChangeAspect="1"/>
            </p:cNvGrpSpPr>
            <p:nvPr/>
          </p:nvGrpSpPr>
          <p:grpSpPr bwMode="auto">
            <a:xfrm>
              <a:off x="3163948" y="1557223"/>
              <a:ext cx="3103708" cy="2999428"/>
              <a:chOff x="1310" y="582"/>
              <a:chExt cx="2956" cy="2950"/>
            </a:xfrm>
          </p:grpSpPr>
          <p:grpSp>
            <p:nvGrpSpPr>
              <p:cNvPr id="4" name="Group 70"/>
              <p:cNvGrpSpPr>
                <a:grpSpLocks/>
              </p:cNvGrpSpPr>
              <p:nvPr>
                <p:custDataLst>
                  <p:tags r:id="rId8"/>
                </p:custDataLst>
              </p:nvPr>
            </p:nvGrpSpPr>
            <p:grpSpPr bwMode="auto">
              <a:xfrm>
                <a:off x="1310" y="582"/>
                <a:ext cx="2956" cy="2950"/>
                <a:chOff x="1442" y="718"/>
                <a:chExt cx="2956" cy="2950"/>
              </a:xfrm>
            </p:grpSpPr>
            <p:sp>
              <p:nvSpPr>
                <p:cNvPr id="1078" name="Freeform 71"/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921" y="718"/>
                  <a:ext cx="1398" cy="1481"/>
                </a:xfrm>
                <a:custGeom>
                  <a:avLst/>
                  <a:gdLst>
                    <a:gd name="T0" fmla="*/ 13763 w 142"/>
                    <a:gd name="T1" fmla="*/ 10041 h 150"/>
                    <a:gd name="T2" fmla="*/ 0 w 142"/>
                    <a:gd name="T3" fmla="*/ 99 h 150"/>
                    <a:gd name="T4" fmla="*/ 0 w 142"/>
                    <a:gd name="T5" fmla="*/ 99 h 150"/>
                    <a:gd name="T6" fmla="*/ 0 w 142"/>
                    <a:gd name="T7" fmla="*/ 14622 h 150"/>
                    <a:gd name="T8" fmla="*/ 13763 w 142"/>
                    <a:gd name="T9" fmla="*/ 10041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50"/>
                    <a:gd name="T17" fmla="*/ 142 w 142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50">
                      <a:moveTo>
                        <a:pt x="142" y="103"/>
                      </a:moveTo>
                      <a:cubicBezTo>
                        <a:pt x="122" y="42"/>
                        <a:pt x="65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0" y="150"/>
                      </a:lnTo>
                      <a:lnTo>
                        <a:pt x="142" y="103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995C00"/>
                  </a:prstShdw>
                </a:effectLst>
              </p:spPr>
              <p:txBody>
                <a:bodyPr/>
                <a:lstStyle/>
                <a:p>
                  <a:endParaRPr lang="pt-BR" sz="1200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79" name="Freeform 72"/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921" y="1735"/>
                  <a:ext cx="1477" cy="1657"/>
                </a:xfrm>
                <a:custGeom>
                  <a:avLst/>
                  <a:gdLst>
                    <a:gd name="T0" fmla="*/ 8537 w 150"/>
                    <a:gd name="T1" fmla="*/ 16343 h 168"/>
                    <a:gd name="T2" fmla="*/ 14544 w 150"/>
                    <a:gd name="T3" fmla="*/ 4576 h 168"/>
                    <a:gd name="T4" fmla="*/ 13766 w 150"/>
                    <a:gd name="T5" fmla="*/ 0 h 168"/>
                    <a:gd name="T6" fmla="*/ 0 w 150"/>
                    <a:gd name="T7" fmla="*/ 4576 h 168"/>
                    <a:gd name="T8" fmla="*/ 8537 w 150"/>
                    <a:gd name="T9" fmla="*/ 16343 h 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8"/>
                    <a:gd name="T17" fmla="*/ 150 w 150"/>
                    <a:gd name="T18" fmla="*/ 168 h 1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8">
                      <a:moveTo>
                        <a:pt x="88" y="168"/>
                      </a:moveTo>
                      <a:cubicBezTo>
                        <a:pt x="127" y="140"/>
                        <a:pt x="150" y="95"/>
                        <a:pt x="150" y="47"/>
                      </a:cubicBezTo>
                      <a:cubicBezTo>
                        <a:pt x="150" y="31"/>
                        <a:pt x="147" y="15"/>
                        <a:pt x="142" y="0"/>
                      </a:cubicBezTo>
                      <a:lnTo>
                        <a:pt x="0" y="47"/>
                      </a:lnTo>
                      <a:lnTo>
                        <a:pt x="88" y="168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997A3D"/>
                  </a:prstShdw>
                </a:effectLst>
              </p:spPr>
              <p:txBody>
                <a:bodyPr/>
                <a:lstStyle/>
                <a:p>
                  <a:endParaRPr lang="pt-BR" sz="1200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80" name="Freeform 73"/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054" y="2199"/>
                  <a:ext cx="1732" cy="1469"/>
                </a:xfrm>
                <a:custGeom>
                  <a:avLst/>
                  <a:gdLst>
                    <a:gd name="T0" fmla="*/ 0 w 176"/>
                    <a:gd name="T1" fmla="*/ 11663 h 149"/>
                    <a:gd name="T2" fmla="*/ 8522 w 176"/>
                    <a:gd name="T3" fmla="*/ 14483 h 149"/>
                    <a:gd name="T4" fmla="*/ 17044 w 176"/>
                    <a:gd name="T5" fmla="*/ 11762 h 149"/>
                    <a:gd name="T6" fmla="*/ 8522 w 176"/>
                    <a:gd name="T7" fmla="*/ 0 h 149"/>
                    <a:gd name="T8" fmla="*/ 0 w 176"/>
                    <a:gd name="T9" fmla="*/ 11663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49"/>
                    <a:gd name="T17" fmla="*/ 176 w 176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49">
                      <a:moveTo>
                        <a:pt x="0" y="120"/>
                      </a:moveTo>
                      <a:cubicBezTo>
                        <a:pt x="25" y="139"/>
                        <a:pt x="56" y="149"/>
                        <a:pt x="88" y="149"/>
                      </a:cubicBezTo>
                      <a:cubicBezTo>
                        <a:pt x="120" y="149"/>
                        <a:pt x="150" y="140"/>
                        <a:pt x="176" y="121"/>
                      </a:cubicBezTo>
                      <a:lnTo>
                        <a:pt x="8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7ED65"/>
                </a:solidFill>
                <a:ln w="190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948E3D"/>
                  </a:prstShdw>
                </a:effectLst>
              </p:spPr>
              <p:txBody>
                <a:bodyPr wrap="none" anchor="ctr"/>
                <a:lstStyle/>
                <a:p>
                  <a:endParaRPr lang="pt-BR" sz="1200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81" name="Freeform 74"/>
                <p:cNvSpPr>
                  <a:spLocks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1442" y="1744"/>
                  <a:ext cx="1479" cy="1638"/>
                </a:xfrm>
                <a:custGeom>
                  <a:avLst/>
                  <a:gdLst>
                    <a:gd name="T0" fmla="*/ 779 w 150"/>
                    <a:gd name="T1" fmla="*/ 0 h 166"/>
                    <a:gd name="T2" fmla="*/ 99 w 150"/>
                    <a:gd name="T3" fmla="*/ 4480 h 166"/>
                    <a:gd name="T4" fmla="*/ 6024 w 150"/>
                    <a:gd name="T5" fmla="*/ 16163 h 166"/>
                    <a:gd name="T6" fmla="*/ 14583 w 150"/>
                    <a:gd name="T7" fmla="*/ 4480 h 166"/>
                    <a:gd name="T8" fmla="*/ 779 w 150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6"/>
                    <a:gd name="T17" fmla="*/ 150 w 150"/>
                    <a:gd name="T18" fmla="*/ 166 h 1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6">
                      <a:moveTo>
                        <a:pt x="8" y="0"/>
                      </a:moveTo>
                      <a:cubicBezTo>
                        <a:pt x="3" y="15"/>
                        <a:pt x="1" y="30"/>
                        <a:pt x="1" y="46"/>
                      </a:cubicBezTo>
                      <a:cubicBezTo>
                        <a:pt x="0" y="94"/>
                        <a:pt x="23" y="138"/>
                        <a:pt x="62" y="166"/>
                      </a:cubicBezTo>
                      <a:lnTo>
                        <a:pt x="150" y="4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1F7A7A"/>
                  </a:prstShdw>
                </a:effectLst>
              </p:spPr>
              <p:txBody>
                <a:bodyPr/>
                <a:lstStyle/>
                <a:p>
                  <a:endParaRPr lang="pt-BR" sz="1200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82" name="Freeform 75"/>
                <p:cNvSpPr>
                  <a:spLocks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1521" y="727"/>
                  <a:ext cx="1400" cy="1472"/>
                </a:xfrm>
                <a:custGeom>
                  <a:avLst/>
                  <a:gdLst>
                    <a:gd name="T0" fmla="*/ 13803 w 142"/>
                    <a:gd name="T1" fmla="*/ 0 h 149"/>
                    <a:gd name="T2" fmla="*/ 0 w 142"/>
                    <a:gd name="T3" fmla="*/ 10057 h 149"/>
                    <a:gd name="T4" fmla="*/ 13803 w 142"/>
                    <a:gd name="T5" fmla="*/ 14542 h 149"/>
                    <a:gd name="T6" fmla="*/ 13803 w 142"/>
                    <a:gd name="T7" fmla="*/ 0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149"/>
                    <a:gd name="T14" fmla="*/ 142 w 142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149">
                      <a:moveTo>
                        <a:pt x="142" y="0"/>
                      </a:moveTo>
                      <a:cubicBezTo>
                        <a:pt x="77" y="0"/>
                        <a:pt x="20" y="41"/>
                        <a:pt x="0" y="103"/>
                      </a:cubicBezTo>
                      <a:lnTo>
                        <a:pt x="142" y="149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D4270A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prstShdw prst="shdw17" dist="17961" dir="2700000">
                    <a:srgbClr val="7F1706"/>
                  </a:prstShdw>
                </a:effectLst>
              </p:spPr>
              <p:txBody>
                <a:bodyPr/>
                <a:lstStyle/>
                <a:p>
                  <a:endParaRPr lang="pt-BR" sz="1200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1037" name="Freeform 76" descr="FOTO 01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546" y="758"/>
                <a:ext cx="1245" cy="1333"/>
              </a:xfrm>
              <a:custGeom>
                <a:avLst/>
                <a:gdLst>
                  <a:gd name="T0" fmla="*/ 1119 w 1385"/>
                  <a:gd name="T1" fmla="*/ 1178 h 1485"/>
                  <a:gd name="T2" fmla="*/ 1119 w 1385"/>
                  <a:gd name="T3" fmla="*/ 612 h 1485"/>
                  <a:gd name="T4" fmla="*/ 969 w 1385"/>
                  <a:gd name="T5" fmla="*/ 639 h 1485"/>
                  <a:gd name="T6" fmla="*/ 900 w 1385"/>
                  <a:gd name="T7" fmla="*/ 528 h 1485"/>
                  <a:gd name="T8" fmla="*/ 980 w 1385"/>
                  <a:gd name="T9" fmla="*/ 411 h 1485"/>
                  <a:gd name="T10" fmla="*/ 1119 w 1385"/>
                  <a:gd name="T11" fmla="*/ 445 h 1485"/>
                  <a:gd name="T12" fmla="*/ 1119 w 1385"/>
                  <a:gd name="T13" fmla="*/ 4 h 1485"/>
                  <a:gd name="T14" fmla="*/ 391 w 1385"/>
                  <a:gd name="T15" fmla="*/ 250 h 1485"/>
                  <a:gd name="T16" fmla="*/ 0 w 1385"/>
                  <a:gd name="T17" fmla="*/ 816 h 1485"/>
                  <a:gd name="T18" fmla="*/ 421 w 1385"/>
                  <a:gd name="T19" fmla="*/ 952 h 1485"/>
                  <a:gd name="T20" fmla="*/ 351 w 1385"/>
                  <a:gd name="T21" fmla="*/ 1085 h 1485"/>
                  <a:gd name="T22" fmla="*/ 436 w 1385"/>
                  <a:gd name="T23" fmla="*/ 1185 h 1485"/>
                  <a:gd name="T24" fmla="*/ 564 w 1385"/>
                  <a:gd name="T25" fmla="*/ 1153 h 1485"/>
                  <a:gd name="T26" fmla="*/ 580 w 1385"/>
                  <a:gd name="T27" fmla="*/ 1004 h 1485"/>
                  <a:gd name="T28" fmla="*/ 1119 w 1385"/>
                  <a:gd name="T29" fmla="*/ 1178 h 1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85"/>
                  <a:gd name="T46" fmla="*/ 0 h 1485"/>
                  <a:gd name="T47" fmla="*/ 1385 w 1385"/>
                  <a:gd name="T48" fmla="*/ 1485 h 1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85" h="1485">
                    <a:moveTo>
                      <a:pt x="1385" y="1462"/>
                    </a:moveTo>
                    <a:cubicBezTo>
                      <a:pt x="1385" y="1462"/>
                      <a:pt x="1385" y="1111"/>
                      <a:pt x="1385" y="760"/>
                    </a:cubicBezTo>
                    <a:cubicBezTo>
                      <a:pt x="1294" y="844"/>
                      <a:pt x="1199" y="793"/>
                      <a:pt x="1199" y="793"/>
                    </a:cubicBezTo>
                    <a:cubicBezTo>
                      <a:pt x="1199" y="793"/>
                      <a:pt x="1114" y="750"/>
                      <a:pt x="1114" y="655"/>
                    </a:cubicBezTo>
                    <a:cubicBezTo>
                      <a:pt x="1123" y="540"/>
                      <a:pt x="1213" y="510"/>
                      <a:pt x="1213" y="510"/>
                    </a:cubicBezTo>
                    <a:cubicBezTo>
                      <a:pt x="1213" y="510"/>
                      <a:pt x="1306" y="472"/>
                      <a:pt x="1385" y="553"/>
                    </a:cubicBezTo>
                    <a:cubicBezTo>
                      <a:pt x="1385" y="462"/>
                      <a:pt x="1385" y="278"/>
                      <a:pt x="1385" y="4"/>
                    </a:cubicBezTo>
                    <a:cubicBezTo>
                      <a:pt x="850" y="0"/>
                      <a:pt x="484" y="311"/>
                      <a:pt x="484" y="311"/>
                    </a:cubicBezTo>
                    <a:cubicBezTo>
                      <a:pt x="484" y="311"/>
                      <a:pt x="155" y="532"/>
                      <a:pt x="0" y="1013"/>
                    </a:cubicBezTo>
                    <a:cubicBezTo>
                      <a:pt x="0" y="1013"/>
                      <a:pt x="424" y="1150"/>
                      <a:pt x="521" y="1181"/>
                    </a:cubicBezTo>
                    <a:cubicBezTo>
                      <a:pt x="436" y="1227"/>
                      <a:pt x="428" y="1305"/>
                      <a:pt x="434" y="1347"/>
                    </a:cubicBezTo>
                    <a:cubicBezTo>
                      <a:pt x="439" y="1395"/>
                      <a:pt x="479" y="1452"/>
                      <a:pt x="539" y="1471"/>
                    </a:cubicBezTo>
                    <a:cubicBezTo>
                      <a:pt x="605" y="1485"/>
                      <a:pt x="643" y="1477"/>
                      <a:pt x="698" y="1432"/>
                    </a:cubicBezTo>
                    <a:cubicBezTo>
                      <a:pt x="733" y="1393"/>
                      <a:pt x="766" y="1320"/>
                      <a:pt x="718" y="1245"/>
                    </a:cubicBezTo>
                    <a:cubicBezTo>
                      <a:pt x="1051" y="1353"/>
                      <a:pt x="1385" y="1462"/>
                      <a:pt x="1385" y="1462"/>
                    </a:cubicBezTo>
                    <a:close/>
                  </a:path>
                </a:pathLst>
              </a:custGeom>
              <a:blipFill dpi="0" rotWithShape="1">
                <a:blip r:embed="rId38" cstate="print"/>
                <a:srcRect/>
                <a:stretch>
                  <a:fillRect/>
                </a:stretch>
              </a:blipFill>
              <a:ln w="285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pt-BR" sz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38" name="Freeform 77" descr="FOTO 05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393" y="1664"/>
                <a:ext cx="1399" cy="1463"/>
              </a:xfrm>
              <a:custGeom>
                <a:avLst/>
                <a:gdLst>
                  <a:gd name="T0" fmla="*/ 1258 w 1556"/>
                  <a:gd name="T1" fmla="*/ 364 h 1629"/>
                  <a:gd name="T2" fmla="*/ 718 w 1556"/>
                  <a:gd name="T3" fmla="*/ 189 h 1629"/>
                  <a:gd name="T4" fmla="*/ 707 w 1556"/>
                  <a:gd name="T5" fmla="*/ 335 h 1629"/>
                  <a:gd name="T6" fmla="*/ 570 w 1556"/>
                  <a:gd name="T7" fmla="*/ 370 h 1629"/>
                  <a:gd name="T8" fmla="*/ 486 w 1556"/>
                  <a:gd name="T9" fmla="*/ 255 h 1629"/>
                  <a:gd name="T10" fmla="*/ 559 w 1556"/>
                  <a:gd name="T11" fmla="*/ 137 h 1629"/>
                  <a:gd name="T12" fmla="*/ 138 w 1556"/>
                  <a:gd name="T13" fmla="*/ 0 h 1629"/>
                  <a:gd name="T14" fmla="*/ 148 w 1556"/>
                  <a:gd name="T15" fmla="*/ 768 h 1629"/>
                  <a:gd name="T16" fmla="*/ 566 w 1556"/>
                  <a:gd name="T17" fmla="*/ 1314 h 1629"/>
                  <a:gd name="T18" fmla="*/ 826 w 1556"/>
                  <a:gd name="T19" fmla="*/ 956 h 1629"/>
                  <a:gd name="T20" fmla="*/ 932 w 1556"/>
                  <a:gd name="T21" fmla="*/ 1064 h 1629"/>
                  <a:gd name="T22" fmla="*/ 1054 w 1556"/>
                  <a:gd name="T23" fmla="*/ 1015 h 1629"/>
                  <a:gd name="T24" fmla="*/ 1063 w 1556"/>
                  <a:gd name="T25" fmla="*/ 883 h 1629"/>
                  <a:gd name="T26" fmla="*/ 925 w 1556"/>
                  <a:gd name="T27" fmla="*/ 821 h 1629"/>
                  <a:gd name="T28" fmla="*/ 1258 w 1556"/>
                  <a:gd name="T29" fmla="*/ 364 h 16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6"/>
                  <a:gd name="T46" fmla="*/ 0 h 1629"/>
                  <a:gd name="T47" fmla="*/ 1556 w 1556"/>
                  <a:gd name="T48" fmla="*/ 1629 h 16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6" h="1629">
                    <a:moveTo>
                      <a:pt x="1556" y="451"/>
                    </a:moveTo>
                    <a:cubicBezTo>
                      <a:pt x="1556" y="451"/>
                      <a:pt x="1047" y="286"/>
                      <a:pt x="889" y="234"/>
                    </a:cubicBezTo>
                    <a:cubicBezTo>
                      <a:pt x="933" y="311"/>
                      <a:pt x="904" y="378"/>
                      <a:pt x="874" y="415"/>
                    </a:cubicBezTo>
                    <a:cubicBezTo>
                      <a:pt x="844" y="452"/>
                      <a:pt x="772" y="484"/>
                      <a:pt x="705" y="459"/>
                    </a:cubicBezTo>
                    <a:cubicBezTo>
                      <a:pt x="618" y="419"/>
                      <a:pt x="603" y="364"/>
                      <a:pt x="601" y="316"/>
                    </a:cubicBezTo>
                    <a:cubicBezTo>
                      <a:pt x="599" y="268"/>
                      <a:pt x="627" y="208"/>
                      <a:pt x="692" y="170"/>
                    </a:cubicBezTo>
                    <a:cubicBezTo>
                      <a:pt x="605" y="142"/>
                      <a:pt x="430" y="85"/>
                      <a:pt x="170" y="0"/>
                    </a:cubicBezTo>
                    <a:cubicBezTo>
                      <a:pt x="0" y="508"/>
                      <a:pt x="183" y="952"/>
                      <a:pt x="183" y="952"/>
                    </a:cubicBezTo>
                    <a:cubicBezTo>
                      <a:pt x="183" y="952"/>
                      <a:pt x="292" y="1333"/>
                      <a:pt x="701" y="1629"/>
                    </a:cubicBezTo>
                    <a:cubicBezTo>
                      <a:pt x="701" y="1629"/>
                      <a:pt x="962" y="1268"/>
                      <a:pt x="1022" y="1185"/>
                    </a:cubicBezTo>
                    <a:cubicBezTo>
                      <a:pt x="1039" y="1280"/>
                      <a:pt x="1111" y="1312"/>
                      <a:pt x="1153" y="1319"/>
                    </a:cubicBezTo>
                    <a:cubicBezTo>
                      <a:pt x="1200" y="1330"/>
                      <a:pt x="1267" y="1309"/>
                      <a:pt x="1303" y="1258"/>
                    </a:cubicBezTo>
                    <a:cubicBezTo>
                      <a:pt x="1337" y="1199"/>
                      <a:pt x="1341" y="1161"/>
                      <a:pt x="1315" y="1095"/>
                    </a:cubicBezTo>
                    <a:cubicBezTo>
                      <a:pt x="1289" y="1049"/>
                      <a:pt x="1230" y="995"/>
                      <a:pt x="1144" y="1018"/>
                    </a:cubicBezTo>
                    <a:cubicBezTo>
                      <a:pt x="1349" y="735"/>
                      <a:pt x="1556" y="451"/>
                      <a:pt x="1556" y="451"/>
                    </a:cubicBezTo>
                    <a:close/>
                  </a:path>
                </a:pathLst>
              </a:custGeom>
              <a:blipFill dpi="0" rotWithShape="1">
                <a:blip r:embed="rId39" cstate="print"/>
                <a:srcRect/>
                <a:stretch>
                  <a:fillRect/>
                </a:stretch>
              </a:blipFill>
              <a:ln w="28575" cmpd="sng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39" name="Freeform 78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021" y="2067"/>
                <a:ext cx="1540" cy="1345"/>
              </a:xfrm>
              <a:custGeom>
                <a:avLst/>
                <a:gdLst>
                  <a:gd name="T0" fmla="*/ 692 w 1713"/>
                  <a:gd name="T1" fmla="*/ 0 h 1498"/>
                  <a:gd name="T2" fmla="*/ 359 w 1713"/>
                  <a:gd name="T3" fmla="*/ 457 h 1498"/>
                  <a:gd name="T4" fmla="*/ 494 w 1713"/>
                  <a:gd name="T5" fmla="*/ 514 h 1498"/>
                  <a:gd name="T6" fmla="*/ 485 w 1713"/>
                  <a:gd name="T7" fmla="*/ 655 h 1498"/>
                  <a:gd name="T8" fmla="*/ 350 w 1713"/>
                  <a:gd name="T9" fmla="*/ 699 h 1498"/>
                  <a:gd name="T10" fmla="*/ 260 w 1713"/>
                  <a:gd name="T11" fmla="*/ 593 h 1498"/>
                  <a:gd name="T12" fmla="*/ 0 w 1713"/>
                  <a:gd name="T13" fmla="*/ 951 h 1498"/>
                  <a:gd name="T14" fmla="*/ 734 w 1713"/>
                  <a:gd name="T15" fmla="*/ 1178 h 1498"/>
                  <a:gd name="T16" fmla="*/ 1384 w 1713"/>
                  <a:gd name="T17" fmla="*/ 949 h 1498"/>
                  <a:gd name="T18" fmla="*/ 1124 w 1713"/>
                  <a:gd name="T19" fmla="*/ 593 h 1498"/>
                  <a:gd name="T20" fmla="*/ 1260 w 1713"/>
                  <a:gd name="T21" fmla="*/ 525 h 1498"/>
                  <a:gd name="T22" fmla="*/ 1250 w 1713"/>
                  <a:gd name="T23" fmla="*/ 395 h 1498"/>
                  <a:gd name="T24" fmla="*/ 1127 w 1713"/>
                  <a:gd name="T25" fmla="*/ 345 h 1498"/>
                  <a:gd name="T26" fmla="*/ 1026 w 1713"/>
                  <a:gd name="T27" fmla="*/ 457 h 1498"/>
                  <a:gd name="T28" fmla="*/ 692 w 1713"/>
                  <a:gd name="T29" fmla="*/ 0 h 14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13"/>
                  <a:gd name="T46" fmla="*/ 0 h 1498"/>
                  <a:gd name="T47" fmla="*/ 1713 w 1713"/>
                  <a:gd name="T48" fmla="*/ 1498 h 14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13" h="1498">
                    <a:moveTo>
                      <a:pt x="857" y="0"/>
                    </a:moveTo>
                    <a:cubicBezTo>
                      <a:pt x="857" y="0"/>
                      <a:pt x="498" y="472"/>
                      <a:pt x="444" y="567"/>
                    </a:cubicBezTo>
                    <a:cubicBezTo>
                      <a:pt x="532" y="548"/>
                      <a:pt x="586" y="597"/>
                      <a:pt x="612" y="638"/>
                    </a:cubicBezTo>
                    <a:cubicBezTo>
                      <a:pt x="638" y="679"/>
                      <a:pt x="646" y="756"/>
                      <a:pt x="601" y="812"/>
                    </a:cubicBezTo>
                    <a:cubicBezTo>
                      <a:pt x="536" y="882"/>
                      <a:pt x="479" y="880"/>
                      <a:pt x="433" y="867"/>
                    </a:cubicBezTo>
                    <a:cubicBezTo>
                      <a:pt x="387" y="854"/>
                      <a:pt x="339" y="809"/>
                      <a:pt x="322" y="735"/>
                    </a:cubicBezTo>
                    <a:cubicBezTo>
                      <a:pt x="269" y="809"/>
                      <a:pt x="161" y="958"/>
                      <a:pt x="0" y="1179"/>
                    </a:cubicBezTo>
                    <a:cubicBezTo>
                      <a:pt x="430" y="1498"/>
                      <a:pt x="909" y="1461"/>
                      <a:pt x="909" y="1461"/>
                    </a:cubicBezTo>
                    <a:cubicBezTo>
                      <a:pt x="909" y="1461"/>
                      <a:pt x="1305" y="1475"/>
                      <a:pt x="1713" y="1177"/>
                    </a:cubicBezTo>
                    <a:cubicBezTo>
                      <a:pt x="1713" y="1177"/>
                      <a:pt x="1450" y="817"/>
                      <a:pt x="1390" y="735"/>
                    </a:cubicBezTo>
                    <a:cubicBezTo>
                      <a:pt x="1485" y="748"/>
                      <a:pt x="1538" y="689"/>
                      <a:pt x="1558" y="652"/>
                    </a:cubicBezTo>
                    <a:cubicBezTo>
                      <a:pt x="1583" y="610"/>
                      <a:pt x="1583" y="540"/>
                      <a:pt x="1546" y="490"/>
                    </a:cubicBezTo>
                    <a:cubicBezTo>
                      <a:pt x="1500" y="440"/>
                      <a:pt x="1466" y="424"/>
                      <a:pt x="1395" y="428"/>
                    </a:cubicBezTo>
                    <a:cubicBezTo>
                      <a:pt x="1343" y="439"/>
                      <a:pt x="1273" y="478"/>
                      <a:pt x="1269" y="567"/>
                    </a:cubicBezTo>
                    <a:cubicBezTo>
                      <a:pt x="1063" y="285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FFFB9C"/>
              </a:solidFill>
              <a:ln w="285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pt-BR" sz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40" name="Freeform 79" descr="FOTO 03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791" y="1596"/>
                <a:ext cx="1384" cy="1529"/>
              </a:xfrm>
              <a:custGeom>
                <a:avLst/>
                <a:gdLst>
                  <a:gd name="T0" fmla="*/ 0 w 1541"/>
                  <a:gd name="T1" fmla="*/ 422 h 1703"/>
                  <a:gd name="T2" fmla="*/ 332 w 1541"/>
                  <a:gd name="T3" fmla="*/ 880 h 1703"/>
                  <a:gd name="T4" fmla="*/ 428 w 1541"/>
                  <a:gd name="T5" fmla="*/ 769 h 1703"/>
                  <a:gd name="T6" fmla="*/ 559 w 1541"/>
                  <a:gd name="T7" fmla="*/ 821 h 1703"/>
                  <a:gd name="T8" fmla="*/ 560 w 1541"/>
                  <a:gd name="T9" fmla="*/ 963 h 1703"/>
                  <a:gd name="T10" fmla="*/ 431 w 1541"/>
                  <a:gd name="T11" fmla="*/ 1015 h 1703"/>
                  <a:gd name="T12" fmla="*/ 692 w 1541"/>
                  <a:gd name="T13" fmla="*/ 1373 h 1703"/>
                  <a:gd name="T14" fmla="*/ 1134 w 1541"/>
                  <a:gd name="T15" fmla="*/ 746 h 1703"/>
                  <a:gd name="T16" fmla="*/ 1116 w 1541"/>
                  <a:gd name="T17" fmla="*/ 59 h 1703"/>
                  <a:gd name="T18" fmla="*/ 697 w 1541"/>
                  <a:gd name="T19" fmla="*/ 197 h 1703"/>
                  <a:gd name="T20" fmla="*/ 675 w 1541"/>
                  <a:gd name="T21" fmla="*/ 48 h 1703"/>
                  <a:gd name="T22" fmla="*/ 548 w 1541"/>
                  <a:gd name="T23" fmla="*/ 16 h 1703"/>
                  <a:gd name="T24" fmla="*/ 463 w 1541"/>
                  <a:gd name="T25" fmla="*/ 117 h 1703"/>
                  <a:gd name="T26" fmla="*/ 538 w 1541"/>
                  <a:gd name="T27" fmla="*/ 248 h 1703"/>
                  <a:gd name="T28" fmla="*/ 0 w 1541"/>
                  <a:gd name="T29" fmla="*/ 422 h 17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41"/>
                  <a:gd name="T46" fmla="*/ 0 h 1703"/>
                  <a:gd name="T47" fmla="*/ 1541 w 1541"/>
                  <a:gd name="T48" fmla="*/ 1703 h 17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41" h="1703">
                    <a:moveTo>
                      <a:pt x="0" y="524"/>
                    </a:moveTo>
                    <a:cubicBezTo>
                      <a:pt x="0" y="524"/>
                      <a:pt x="338" y="1011"/>
                      <a:pt x="412" y="1092"/>
                    </a:cubicBezTo>
                    <a:cubicBezTo>
                      <a:pt x="421" y="1002"/>
                      <a:pt x="484" y="966"/>
                      <a:pt x="531" y="954"/>
                    </a:cubicBezTo>
                    <a:cubicBezTo>
                      <a:pt x="578" y="942"/>
                      <a:pt x="654" y="958"/>
                      <a:pt x="693" y="1018"/>
                    </a:cubicBezTo>
                    <a:cubicBezTo>
                      <a:pt x="740" y="1102"/>
                      <a:pt x="720" y="1155"/>
                      <a:pt x="694" y="1195"/>
                    </a:cubicBezTo>
                    <a:cubicBezTo>
                      <a:pt x="668" y="1235"/>
                      <a:pt x="600" y="1271"/>
                      <a:pt x="534" y="1260"/>
                    </a:cubicBezTo>
                    <a:cubicBezTo>
                      <a:pt x="588" y="1333"/>
                      <a:pt x="696" y="1482"/>
                      <a:pt x="857" y="1703"/>
                    </a:cubicBezTo>
                    <a:cubicBezTo>
                      <a:pt x="1293" y="1393"/>
                      <a:pt x="1406" y="926"/>
                      <a:pt x="1406" y="926"/>
                    </a:cubicBezTo>
                    <a:cubicBezTo>
                      <a:pt x="1406" y="926"/>
                      <a:pt x="1541" y="554"/>
                      <a:pt x="1384" y="74"/>
                    </a:cubicBezTo>
                    <a:cubicBezTo>
                      <a:pt x="1384" y="74"/>
                      <a:pt x="960" y="213"/>
                      <a:pt x="864" y="244"/>
                    </a:cubicBezTo>
                    <a:cubicBezTo>
                      <a:pt x="906" y="158"/>
                      <a:pt x="866" y="89"/>
                      <a:pt x="837" y="59"/>
                    </a:cubicBezTo>
                    <a:cubicBezTo>
                      <a:pt x="805" y="22"/>
                      <a:pt x="738" y="0"/>
                      <a:pt x="679" y="20"/>
                    </a:cubicBezTo>
                    <a:cubicBezTo>
                      <a:pt x="617" y="48"/>
                      <a:pt x="592" y="76"/>
                      <a:pt x="573" y="145"/>
                    </a:cubicBezTo>
                    <a:cubicBezTo>
                      <a:pt x="568" y="197"/>
                      <a:pt x="583" y="276"/>
                      <a:pt x="667" y="307"/>
                    </a:cubicBezTo>
                    <a:cubicBezTo>
                      <a:pt x="335" y="416"/>
                      <a:pt x="0" y="524"/>
                      <a:pt x="0" y="524"/>
                    </a:cubicBezTo>
                    <a:close/>
                  </a:path>
                </a:pathLst>
              </a:custGeom>
              <a:blipFill dpi="0" rotWithShape="1">
                <a:blip r:embed="rId40" cstate="print"/>
                <a:srcRect/>
                <a:stretch>
                  <a:fillRect/>
                </a:stretch>
              </a:blipFill>
              <a:ln w="28575" cmpd="sng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41" name="Freeform 80" descr="FOTO 02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547" y="759"/>
                <a:ext cx="1487" cy="1307"/>
              </a:xfrm>
              <a:custGeom>
                <a:avLst/>
                <a:gdLst>
                  <a:gd name="T0" fmla="*/ 217 w 1656"/>
                  <a:gd name="T1" fmla="*/ 1173 h 1456"/>
                  <a:gd name="T2" fmla="*/ 756 w 1656"/>
                  <a:gd name="T3" fmla="*/ 999 h 1456"/>
                  <a:gd name="T4" fmla="*/ 680 w 1656"/>
                  <a:gd name="T5" fmla="*/ 873 h 1456"/>
                  <a:gd name="T6" fmla="*/ 770 w 1656"/>
                  <a:gd name="T7" fmla="*/ 766 h 1456"/>
                  <a:gd name="T8" fmla="*/ 903 w 1656"/>
                  <a:gd name="T9" fmla="*/ 810 h 1456"/>
                  <a:gd name="T10" fmla="*/ 915 w 1656"/>
                  <a:gd name="T11" fmla="*/ 948 h 1456"/>
                  <a:gd name="T12" fmla="*/ 1335 w 1656"/>
                  <a:gd name="T13" fmla="*/ 811 h 1456"/>
                  <a:gd name="T14" fmla="*/ 876 w 1656"/>
                  <a:gd name="T15" fmla="*/ 196 h 1456"/>
                  <a:gd name="T16" fmla="*/ 217 w 1656"/>
                  <a:gd name="T17" fmla="*/ 1 h 1456"/>
                  <a:gd name="T18" fmla="*/ 218 w 1656"/>
                  <a:gd name="T19" fmla="*/ 442 h 1456"/>
                  <a:gd name="T20" fmla="*/ 70 w 1656"/>
                  <a:gd name="T21" fmla="*/ 417 h 1456"/>
                  <a:gd name="T22" fmla="*/ 1 w 1656"/>
                  <a:gd name="T23" fmla="*/ 528 h 1456"/>
                  <a:gd name="T24" fmla="*/ 70 w 1656"/>
                  <a:gd name="T25" fmla="*/ 640 h 1456"/>
                  <a:gd name="T26" fmla="*/ 217 w 1656"/>
                  <a:gd name="T27" fmla="*/ 609 h 1456"/>
                  <a:gd name="T28" fmla="*/ 217 w 1656"/>
                  <a:gd name="T29" fmla="*/ 1173 h 14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6"/>
                  <a:gd name="T46" fmla="*/ 0 h 1456"/>
                  <a:gd name="T47" fmla="*/ 1656 w 1656"/>
                  <a:gd name="T48" fmla="*/ 1456 h 14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6" h="1456">
                    <a:moveTo>
                      <a:pt x="270" y="1456"/>
                    </a:moveTo>
                    <a:cubicBezTo>
                      <a:pt x="270" y="1456"/>
                      <a:pt x="838" y="1285"/>
                      <a:pt x="938" y="1240"/>
                    </a:cubicBezTo>
                    <a:cubicBezTo>
                      <a:pt x="855" y="1204"/>
                      <a:pt x="840" y="1133"/>
                      <a:pt x="843" y="1084"/>
                    </a:cubicBezTo>
                    <a:cubicBezTo>
                      <a:pt x="846" y="1036"/>
                      <a:pt x="908" y="963"/>
                      <a:pt x="954" y="950"/>
                    </a:cubicBezTo>
                    <a:cubicBezTo>
                      <a:pt x="1049" y="931"/>
                      <a:pt x="1090" y="967"/>
                      <a:pt x="1120" y="1005"/>
                    </a:cubicBezTo>
                    <a:cubicBezTo>
                      <a:pt x="1150" y="1043"/>
                      <a:pt x="1171" y="1103"/>
                      <a:pt x="1135" y="1176"/>
                    </a:cubicBezTo>
                    <a:cubicBezTo>
                      <a:pt x="1221" y="1147"/>
                      <a:pt x="1396" y="1091"/>
                      <a:pt x="1656" y="1006"/>
                    </a:cubicBezTo>
                    <a:cubicBezTo>
                      <a:pt x="1496" y="495"/>
                      <a:pt x="1087" y="243"/>
                      <a:pt x="1087" y="243"/>
                    </a:cubicBezTo>
                    <a:cubicBezTo>
                      <a:pt x="1087" y="243"/>
                      <a:pt x="775" y="0"/>
                      <a:pt x="270" y="1"/>
                    </a:cubicBezTo>
                    <a:cubicBezTo>
                      <a:pt x="270" y="1"/>
                      <a:pt x="271" y="447"/>
                      <a:pt x="271" y="548"/>
                    </a:cubicBezTo>
                    <a:cubicBezTo>
                      <a:pt x="202" y="482"/>
                      <a:pt x="124" y="498"/>
                      <a:pt x="87" y="517"/>
                    </a:cubicBezTo>
                    <a:cubicBezTo>
                      <a:pt x="42" y="536"/>
                      <a:pt x="0" y="593"/>
                      <a:pt x="1" y="655"/>
                    </a:cubicBezTo>
                    <a:cubicBezTo>
                      <a:pt x="8" y="723"/>
                      <a:pt x="27" y="755"/>
                      <a:pt x="87" y="794"/>
                    </a:cubicBezTo>
                    <a:cubicBezTo>
                      <a:pt x="135" y="815"/>
                      <a:pt x="215" y="825"/>
                      <a:pt x="270" y="755"/>
                    </a:cubicBezTo>
                    <a:cubicBezTo>
                      <a:pt x="271" y="1104"/>
                      <a:pt x="270" y="1456"/>
                      <a:pt x="270" y="1456"/>
                    </a:cubicBezTo>
                    <a:close/>
                  </a:path>
                </a:pathLst>
              </a:custGeom>
              <a:blipFill dpi="0" rotWithShape="1">
                <a:blip r:embed="rId41" cstate="print"/>
                <a:srcRect/>
                <a:stretch>
                  <a:fillRect/>
                </a:stretch>
              </a:blipFill>
              <a:ln w="28575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5" name="Group 81"/>
              <p:cNvGrpSpPr>
                <a:grpSpLocks/>
              </p:cNvGrpSpPr>
              <p:nvPr>
                <p:custDataLst>
                  <p:tags r:id="rId14"/>
                </p:custDataLst>
              </p:nvPr>
            </p:nvGrpSpPr>
            <p:grpSpPr bwMode="auto">
              <a:xfrm>
                <a:off x="1926" y="914"/>
                <a:ext cx="210" cy="212"/>
                <a:chOff x="1220" y="959"/>
                <a:chExt cx="222" cy="224"/>
              </a:xfrm>
            </p:grpSpPr>
            <p:grpSp>
              <p:nvGrpSpPr>
                <p:cNvPr id="6" name="Group 82"/>
                <p:cNvGrpSpPr>
                  <a:grpSpLocks/>
                </p:cNvGrpSpPr>
                <p:nvPr>
                  <p:custDataLst>
                    <p:tags r:id="rId28"/>
                  </p:custDataLst>
                </p:nvPr>
              </p:nvGrpSpPr>
              <p:grpSpPr bwMode="auto">
                <a:xfrm>
                  <a:off x="1220" y="968"/>
                  <a:ext cx="205" cy="201"/>
                  <a:chOff x="-4" y="1328"/>
                  <a:chExt cx="802" cy="785"/>
                </a:xfrm>
              </p:grpSpPr>
              <p:sp>
                <p:nvSpPr>
                  <p:cNvPr id="1074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-4" y="1328"/>
                    <a:ext cx="802" cy="7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2F5E"/>
                      </a:gs>
                      <a:gs pos="100000">
                        <a:srgbClr val="0065CC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75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6" y="1337"/>
                    <a:ext cx="782" cy="7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5CC">
                          <a:alpha val="0"/>
                        </a:srgbClr>
                      </a:gs>
                      <a:gs pos="100000">
                        <a:srgbClr val="408CD9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76" name="Oval 85"/>
                  <p:cNvSpPr>
                    <a:spLocks noChangeArrowheads="1"/>
                  </p:cNvSpPr>
                  <p:nvPr/>
                </p:nvSpPr>
                <p:spPr bwMode="gray">
                  <a:xfrm>
                    <a:off x="26" y="1340"/>
                    <a:ext cx="743" cy="7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50A2"/>
                      </a:gs>
                      <a:gs pos="100000">
                        <a:srgbClr val="0065CC">
                          <a:alpha val="60001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47574" name="Oval 86"/>
                  <p:cNvSpPr>
                    <a:spLocks noChangeArrowheads="1"/>
                  </p:cNvSpPr>
                  <p:nvPr/>
                </p:nvSpPr>
                <p:spPr bwMode="gray">
                  <a:xfrm>
                    <a:off x="66" y="1361"/>
                    <a:ext cx="661" cy="5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gamma/>
                          <a:tint val="0"/>
                          <a:invGamma/>
                          <a:alpha val="70000"/>
                        </a:schemeClr>
                      </a:gs>
                      <a:gs pos="100000">
                        <a:schemeClr val="hlink">
                          <a:alpha val="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073" name="Rectangle 87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 flipH="1">
                  <a:off x="1290" y="959"/>
                  <a:ext cx="152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defTabSz="913526">
                    <a:buClr>
                      <a:schemeClr val="tx2"/>
                    </a:buClr>
                  </a:pPr>
                  <a:r>
                    <a:rPr lang="pt-BR" sz="1050" b="1" dirty="0">
                      <a:solidFill>
                        <a:schemeClr val="bg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" name="Group 88"/>
              <p:cNvGrpSpPr>
                <a:grpSpLocks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3466" y="914"/>
                <a:ext cx="210" cy="212"/>
                <a:chOff x="1220" y="959"/>
                <a:chExt cx="221" cy="224"/>
              </a:xfrm>
            </p:grpSpPr>
            <p:grpSp>
              <p:nvGrpSpPr>
                <p:cNvPr id="8" name="Group 89"/>
                <p:cNvGrpSpPr>
                  <a:grpSpLocks/>
                </p:cNvGrpSpPr>
                <p:nvPr>
                  <p:custDataLst>
                    <p:tags r:id="rId26"/>
                  </p:custDataLst>
                </p:nvPr>
              </p:nvGrpSpPr>
              <p:grpSpPr bwMode="auto">
                <a:xfrm>
                  <a:off x="1220" y="968"/>
                  <a:ext cx="205" cy="201"/>
                  <a:chOff x="-4" y="1328"/>
                  <a:chExt cx="802" cy="785"/>
                </a:xfrm>
              </p:grpSpPr>
              <p:sp>
                <p:nvSpPr>
                  <p:cNvPr id="1068" name="Oval 90"/>
                  <p:cNvSpPr>
                    <a:spLocks noChangeArrowheads="1"/>
                  </p:cNvSpPr>
                  <p:nvPr/>
                </p:nvSpPr>
                <p:spPr bwMode="gray">
                  <a:xfrm>
                    <a:off x="-4" y="1328"/>
                    <a:ext cx="802" cy="7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2F5E"/>
                      </a:gs>
                      <a:gs pos="100000">
                        <a:srgbClr val="0065CC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69" name="Oval 91"/>
                  <p:cNvSpPr>
                    <a:spLocks noChangeArrowheads="1"/>
                  </p:cNvSpPr>
                  <p:nvPr/>
                </p:nvSpPr>
                <p:spPr bwMode="gray">
                  <a:xfrm>
                    <a:off x="6" y="1337"/>
                    <a:ext cx="782" cy="7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5CC">
                          <a:alpha val="0"/>
                        </a:srgbClr>
                      </a:gs>
                      <a:gs pos="100000">
                        <a:srgbClr val="408CD9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70" name="Oval 92"/>
                  <p:cNvSpPr>
                    <a:spLocks noChangeArrowheads="1"/>
                  </p:cNvSpPr>
                  <p:nvPr/>
                </p:nvSpPr>
                <p:spPr bwMode="gray">
                  <a:xfrm>
                    <a:off x="26" y="1340"/>
                    <a:ext cx="743" cy="7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50A2"/>
                      </a:gs>
                      <a:gs pos="100000">
                        <a:srgbClr val="0065CC">
                          <a:alpha val="60001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47581" name="Oval 93"/>
                  <p:cNvSpPr>
                    <a:spLocks noChangeArrowheads="1"/>
                  </p:cNvSpPr>
                  <p:nvPr/>
                </p:nvSpPr>
                <p:spPr bwMode="gray">
                  <a:xfrm>
                    <a:off x="66" y="1361"/>
                    <a:ext cx="661" cy="5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gamma/>
                          <a:tint val="0"/>
                          <a:invGamma/>
                          <a:alpha val="70000"/>
                        </a:schemeClr>
                      </a:gs>
                      <a:gs pos="100000">
                        <a:schemeClr val="hlink">
                          <a:alpha val="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067" name="Rectangle 94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 flipH="1">
                  <a:off x="1289" y="959"/>
                  <a:ext cx="152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defTabSz="913526">
                    <a:buClr>
                      <a:schemeClr val="tx2"/>
                    </a:buClr>
                  </a:pPr>
                  <a:r>
                    <a:rPr lang="pt-BR" sz="1050" b="1" dirty="0">
                      <a:solidFill>
                        <a:schemeClr val="bg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9" name="Group 95"/>
              <p:cNvGrpSpPr>
                <a:grpSpLocks/>
              </p:cNvGrpSpPr>
              <p:nvPr>
                <p:custDataLst>
                  <p:tags r:id="rId16"/>
                </p:custDataLst>
              </p:nvPr>
            </p:nvGrpSpPr>
            <p:grpSpPr bwMode="auto">
              <a:xfrm>
                <a:off x="1440" y="2352"/>
                <a:ext cx="210" cy="212"/>
                <a:chOff x="1220" y="959"/>
                <a:chExt cx="221" cy="224"/>
              </a:xfrm>
            </p:grpSpPr>
            <p:grpSp>
              <p:nvGrpSpPr>
                <p:cNvPr id="10" name="Group 96"/>
                <p:cNvGrpSpPr>
                  <a:grpSpLocks/>
                </p:cNvGrpSpPr>
                <p:nvPr>
                  <p:custDataLst>
                    <p:tags r:id="rId24"/>
                  </p:custDataLst>
                </p:nvPr>
              </p:nvGrpSpPr>
              <p:grpSpPr bwMode="auto">
                <a:xfrm>
                  <a:off x="1220" y="968"/>
                  <a:ext cx="205" cy="201"/>
                  <a:chOff x="-4" y="1328"/>
                  <a:chExt cx="802" cy="785"/>
                </a:xfrm>
              </p:grpSpPr>
              <p:sp>
                <p:nvSpPr>
                  <p:cNvPr id="1062" name="Oval 97"/>
                  <p:cNvSpPr>
                    <a:spLocks noChangeArrowheads="1"/>
                  </p:cNvSpPr>
                  <p:nvPr/>
                </p:nvSpPr>
                <p:spPr bwMode="gray">
                  <a:xfrm>
                    <a:off x="-4" y="1328"/>
                    <a:ext cx="802" cy="7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2F5E"/>
                      </a:gs>
                      <a:gs pos="100000">
                        <a:srgbClr val="0065CC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63" name="Oval 98"/>
                  <p:cNvSpPr>
                    <a:spLocks noChangeArrowheads="1"/>
                  </p:cNvSpPr>
                  <p:nvPr/>
                </p:nvSpPr>
                <p:spPr bwMode="gray">
                  <a:xfrm>
                    <a:off x="6" y="1337"/>
                    <a:ext cx="782" cy="7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5CC">
                          <a:alpha val="0"/>
                        </a:srgbClr>
                      </a:gs>
                      <a:gs pos="100000">
                        <a:srgbClr val="408CD9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64" name="Oval 99"/>
                  <p:cNvSpPr>
                    <a:spLocks noChangeArrowheads="1"/>
                  </p:cNvSpPr>
                  <p:nvPr/>
                </p:nvSpPr>
                <p:spPr bwMode="gray">
                  <a:xfrm>
                    <a:off x="26" y="1340"/>
                    <a:ext cx="743" cy="7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50A2"/>
                      </a:gs>
                      <a:gs pos="100000">
                        <a:srgbClr val="0065CC">
                          <a:alpha val="60001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47588" name="Oval 100"/>
                  <p:cNvSpPr>
                    <a:spLocks noChangeArrowheads="1"/>
                  </p:cNvSpPr>
                  <p:nvPr/>
                </p:nvSpPr>
                <p:spPr bwMode="gray">
                  <a:xfrm>
                    <a:off x="66" y="1361"/>
                    <a:ext cx="661" cy="5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gamma/>
                          <a:tint val="0"/>
                          <a:invGamma/>
                          <a:alpha val="70000"/>
                        </a:schemeClr>
                      </a:gs>
                      <a:gs pos="100000">
                        <a:schemeClr val="hlink">
                          <a:alpha val="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061" name="Rectangle 101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 flipH="1">
                  <a:off x="1289" y="959"/>
                  <a:ext cx="152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defTabSz="913526">
                    <a:buClr>
                      <a:schemeClr val="tx2"/>
                    </a:buClr>
                  </a:pPr>
                  <a:r>
                    <a:rPr lang="pt-BR" sz="1050" b="1" dirty="0">
                      <a:solidFill>
                        <a:schemeClr val="bg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11" name="Group 102"/>
              <p:cNvGrpSpPr>
                <a:grpSpLocks/>
              </p:cNvGrpSpPr>
              <p:nvPr>
                <p:custDataLst>
                  <p:tags r:id="rId17"/>
                </p:custDataLst>
              </p:nvPr>
            </p:nvGrpSpPr>
            <p:grpSpPr bwMode="auto">
              <a:xfrm>
                <a:off x="3953" y="2352"/>
                <a:ext cx="210" cy="212"/>
                <a:chOff x="1220" y="959"/>
                <a:chExt cx="221" cy="224"/>
              </a:xfrm>
            </p:grpSpPr>
            <p:grpSp>
              <p:nvGrpSpPr>
                <p:cNvPr id="12" name="Group 103"/>
                <p:cNvGrpSpPr>
                  <a:grpSpLocks/>
                </p:cNvGrpSpPr>
                <p:nvPr>
                  <p:custDataLst>
                    <p:tags r:id="rId22"/>
                  </p:custDataLst>
                </p:nvPr>
              </p:nvGrpSpPr>
              <p:grpSpPr bwMode="auto">
                <a:xfrm>
                  <a:off x="1220" y="968"/>
                  <a:ext cx="205" cy="201"/>
                  <a:chOff x="-4" y="1328"/>
                  <a:chExt cx="802" cy="785"/>
                </a:xfrm>
              </p:grpSpPr>
              <p:sp>
                <p:nvSpPr>
                  <p:cNvPr id="1056" name="Oval 104"/>
                  <p:cNvSpPr>
                    <a:spLocks noChangeArrowheads="1"/>
                  </p:cNvSpPr>
                  <p:nvPr/>
                </p:nvSpPr>
                <p:spPr bwMode="gray">
                  <a:xfrm>
                    <a:off x="-4" y="1328"/>
                    <a:ext cx="802" cy="7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2F5E"/>
                      </a:gs>
                      <a:gs pos="100000">
                        <a:srgbClr val="0065CC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57" name="Oval 105"/>
                  <p:cNvSpPr>
                    <a:spLocks noChangeArrowheads="1"/>
                  </p:cNvSpPr>
                  <p:nvPr/>
                </p:nvSpPr>
                <p:spPr bwMode="gray">
                  <a:xfrm>
                    <a:off x="6" y="1337"/>
                    <a:ext cx="782" cy="7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5CC">
                          <a:alpha val="0"/>
                        </a:srgbClr>
                      </a:gs>
                      <a:gs pos="100000">
                        <a:srgbClr val="408CD9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58" name="Oval 106"/>
                  <p:cNvSpPr>
                    <a:spLocks noChangeArrowheads="1"/>
                  </p:cNvSpPr>
                  <p:nvPr/>
                </p:nvSpPr>
                <p:spPr bwMode="gray">
                  <a:xfrm>
                    <a:off x="26" y="1340"/>
                    <a:ext cx="743" cy="7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50A2"/>
                      </a:gs>
                      <a:gs pos="100000">
                        <a:srgbClr val="0065CC">
                          <a:alpha val="60001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47595" name="Oval 107"/>
                  <p:cNvSpPr>
                    <a:spLocks noChangeArrowheads="1"/>
                  </p:cNvSpPr>
                  <p:nvPr/>
                </p:nvSpPr>
                <p:spPr bwMode="gray">
                  <a:xfrm>
                    <a:off x="66" y="1361"/>
                    <a:ext cx="661" cy="57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gamma/>
                          <a:tint val="0"/>
                          <a:invGamma/>
                          <a:alpha val="70000"/>
                        </a:schemeClr>
                      </a:gs>
                      <a:gs pos="100000">
                        <a:schemeClr val="hlink">
                          <a:alpha val="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055" name="Rectangle 108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flipH="1">
                  <a:off x="1289" y="959"/>
                  <a:ext cx="152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defTabSz="913526">
                    <a:buClr>
                      <a:schemeClr val="tx2"/>
                    </a:buClr>
                  </a:pPr>
                  <a:r>
                    <a:rPr lang="pt-BR" sz="1050" b="1" dirty="0">
                      <a:solidFill>
                        <a:schemeClr val="bg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13" name="Group 109"/>
              <p:cNvGrpSpPr>
                <a:grpSpLocks/>
              </p:cNvGrpSpPr>
              <p:nvPr>
                <p:custDataLst>
                  <p:tags r:id="rId18"/>
                </p:custDataLst>
              </p:nvPr>
            </p:nvGrpSpPr>
            <p:grpSpPr bwMode="auto">
              <a:xfrm>
                <a:off x="2698" y="3269"/>
                <a:ext cx="210" cy="212"/>
                <a:chOff x="1220" y="961"/>
                <a:chExt cx="221" cy="223"/>
              </a:xfrm>
            </p:grpSpPr>
            <p:grpSp>
              <p:nvGrpSpPr>
                <p:cNvPr id="14" name="Group 110"/>
                <p:cNvGrpSpPr>
                  <a:grpSpLocks/>
                </p:cNvGrpSpPr>
                <p:nvPr>
                  <p:custDataLst>
                    <p:tags r:id="rId20"/>
                  </p:custDataLst>
                </p:nvPr>
              </p:nvGrpSpPr>
              <p:grpSpPr bwMode="auto">
                <a:xfrm>
                  <a:off x="1220" y="968"/>
                  <a:ext cx="205" cy="201"/>
                  <a:chOff x="-4" y="1328"/>
                  <a:chExt cx="802" cy="785"/>
                </a:xfrm>
              </p:grpSpPr>
              <p:sp>
                <p:nvSpPr>
                  <p:cNvPr id="1050" name="Oval 111"/>
                  <p:cNvSpPr>
                    <a:spLocks noChangeArrowheads="1"/>
                  </p:cNvSpPr>
                  <p:nvPr/>
                </p:nvSpPr>
                <p:spPr bwMode="gray">
                  <a:xfrm>
                    <a:off x="-4" y="1328"/>
                    <a:ext cx="802" cy="78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2F5E"/>
                      </a:gs>
                      <a:gs pos="100000">
                        <a:srgbClr val="0065CC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51" name="Oval 112"/>
                  <p:cNvSpPr>
                    <a:spLocks noChangeArrowheads="1"/>
                  </p:cNvSpPr>
                  <p:nvPr/>
                </p:nvSpPr>
                <p:spPr bwMode="gray">
                  <a:xfrm>
                    <a:off x="6" y="1337"/>
                    <a:ext cx="782" cy="76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5CC">
                          <a:alpha val="0"/>
                        </a:srgbClr>
                      </a:gs>
                      <a:gs pos="100000">
                        <a:srgbClr val="408CD9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52" name="Oval 113"/>
                  <p:cNvSpPr>
                    <a:spLocks noChangeArrowheads="1"/>
                  </p:cNvSpPr>
                  <p:nvPr/>
                </p:nvSpPr>
                <p:spPr bwMode="gray">
                  <a:xfrm>
                    <a:off x="26" y="1340"/>
                    <a:ext cx="743" cy="71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50A2"/>
                      </a:gs>
                      <a:gs pos="100000">
                        <a:srgbClr val="0065CC">
                          <a:alpha val="60001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47602" name="Oval 114"/>
                  <p:cNvSpPr>
                    <a:spLocks noChangeArrowheads="1"/>
                  </p:cNvSpPr>
                  <p:nvPr/>
                </p:nvSpPr>
                <p:spPr bwMode="gray">
                  <a:xfrm>
                    <a:off x="66" y="1361"/>
                    <a:ext cx="661" cy="5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gamma/>
                          <a:tint val="0"/>
                          <a:invGamma/>
                          <a:alpha val="70000"/>
                        </a:schemeClr>
                      </a:gs>
                      <a:gs pos="100000">
                        <a:schemeClr val="hlink">
                          <a:alpha val="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pt-BR" sz="1200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049" name="Rectangle 115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H="1">
                  <a:off x="1289" y="961"/>
                  <a:ext cx="152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 defTabSz="913526">
                    <a:buClr>
                      <a:schemeClr val="tx2"/>
                    </a:buClr>
                  </a:pPr>
                  <a:r>
                    <a:rPr lang="pt-BR" sz="1050" b="1" dirty="0">
                      <a:solidFill>
                        <a:schemeClr val="bg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4</a:t>
                  </a:r>
                </a:p>
              </p:txBody>
            </p:sp>
          </p:grpSp>
          <p:pic>
            <p:nvPicPr>
              <p:cNvPr id="1047" name="Picture 116" descr="MC900434822[1]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4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62" y="2584"/>
                <a:ext cx="849" cy="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049866" y="1373752"/>
            <a:ext cx="7255933" cy="401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dirty="0">
              <a:latin typeface="Verdana"/>
              <a:cs typeface="Verdan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8528" y="965200"/>
            <a:ext cx="7941734" cy="5267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18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2434" y="173717"/>
            <a:ext cx="7998107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b="1" i="1" dirty="0" smtClean="0"/>
          </a:p>
        </p:txBody>
      </p:sp>
      <p:sp>
        <p:nvSpPr>
          <p:cNvPr id="17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861465" y="6546357"/>
            <a:ext cx="1194470" cy="371018"/>
          </a:xfrm>
          <a:prstGeom prst="rect">
            <a:avLst/>
          </a:prstGeom>
        </p:spPr>
        <p:txBody>
          <a:bodyPr/>
          <a:lstStyle/>
          <a:p>
            <a:fld id="{6E1FBDC8-CB68-5345-85D5-5B46914E49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201622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800" b="1" i="0" dirty="0" smtClean="0"/>
              <a:t>Pilar 1: CAPITAL HUMANO –</a:t>
            </a:r>
            <a:br>
              <a:rPr lang="pt-BR" sz="2800" b="1" i="0" dirty="0" smtClean="0"/>
            </a:br>
            <a:r>
              <a:rPr lang="pt-BR" sz="2800" b="1" dirty="0" smtClean="0"/>
              <a:t>A</a:t>
            </a:r>
            <a:r>
              <a:rPr lang="pt-BR" sz="2800" b="1" i="0" dirty="0" smtClean="0"/>
              <a:t> GESTÃO DE PESSOAS NA SECRETARIA DA EDUCAÇÃO </a:t>
            </a:r>
            <a:br>
              <a:rPr lang="pt-BR" sz="2800" b="1" i="0" dirty="0" smtClean="0"/>
            </a:br>
            <a:r>
              <a:rPr lang="pt-BR" sz="2800" b="1" dirty="0" smtClean="0"/>
              <a:t>DO ESTADO DE SÃO PAULO</a:t>
            </a:r>
            <a:endParaRPr lang="pt-BR" sz="2800" b="1" i="0" dirty="0"/>
          </a:p>
        </p:txBody>
      </p:sp>
      <p:pic>
        <p:nvPicPr>
          <p:cNvPr id="7" name="Picture 2" descr="http://moodle.westone.wa.gov.au/pluginfile.php/10997/course/section/4550/Teacher%20stud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861048"/>
            <a:ext cx="2152650" cy="1866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3439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049866" y="1373752"/>
            <a:ext cx="7255933" cy="401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dirty="0">
              <a:latin typeface="Verdana"/>
              <a:cs typeface="Verdan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8528" y="965200"/>
            <a:ext cx="7941734" cy="5267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18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2434" y="173717"/>
            <a:ext cx="7998107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b="1" i="1" dirty="0" smtClean="0"/>
          </a:p>
        </p:txBody>
      </p:sp>
      <p:sp>
        <p:nvSpPr>
          <p:cNvPr id="17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861465" y="6546357"/>
            <a:ext cx="1194470" cy="371018"/>
          </a:xfrm>
          <a:prstGeom prst="rect">
            <a:avLst/>
          </a:prstGeom>
        </p:spPr>
        <p:txBody>
          <a:bodyPr/>
          <a:lstStyle/>
          <a:p>
            <a:fld id="{6E1FBDC8-CB68-5345-85D5-5B46914E49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3204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000" b="1" i="0" dirty="0" smtClean="0"/>
              <a:t>Pilar 1: Capital Humano</a:t>
            </a:r>
            <a:endParaRPr lang="pt-BR" sz="2000" b="1" i="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5724128" y="1196752"/>
            <a:ext cx="30243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 </a:t>
            </a:r>
            <a:r>
              <a:rPr lang="pt-BR" b="1" dirty="0" smtClean="0">
                <a:solidFill>
                  <a:srgbClr val="C00000"/>
                </a:solidFill>
              </a:rPr>
              <a:t>POLÍTICA SALARIAL</a:t>
            </a:r>
            <a:endParaRPr lang="pt-BR" sz="1600" dirty="0" smtClean="0">
              <a:solidFill>
                <a:srgbClr val="C00000"/>
              </a:solidFill>
            </a:endParaRPr>
          </a:p>
          <a:p>
            <a:r>
              <a:rPr lang="pt-BR" sz="1200" b="1" dirty="0" smtClean="0"/>
              <a:t> </a:t>
            </a:r>
            <a:endParaRPr lang="pt-BR" sz="1200" dirty="0" smtClean="0"/>
          </a:p>
          <a:p>
            <a:pPr>
              <a:buFont typeface="Arial" pitchFamily="34" charset="0"/>
              <a:buChar char="•"/>
            </a:pPr>
            <a:r>
              <a:rPr lang="pt-BR" sz="1400" dirty="0" smtClean="0"/>
              <a:t>  Legislação aprovada em 2011 e medidas complementares foram fundamentais para a valorização dos quadros da Educação, fornecendo base estrutural aos avanços posteriores:</a:t>
            </a:r>
            <a:br>
              <a:rPr lang="pt-BR" sz="1400" dirty="0" smtClean="0"/>
            </a:br>
            <a:endParaRPr lang="pt-BR" sz="1400" dirty="0" smtClean="0"/>
          </a:p>
          <a:p>
            <a:pPr>
              <a:buFont typeface="Arial" pitchFamily="34" charset="0"/>
              <a:buChar char="•"/>
            </a:pPr>
            <a:r>
              <a:rPr lang="pt-BR" sz="1400" b="1" dirty="0" smtClean="0"/>
              <a:t> LC 1.143/2011 </a:t>
            </a:r>
            <a:r>
              <a:rPr lang="pt-BR" sz="1400" dirty="0" smtClean="0"/>
              <a:t>– Reclassificação de Vencimentos do Magistério - elevará em </a:t>
            </a:r>
            <a:r>
              <a:rPr lang="pt-BR" sz="1400" b="1" dirty="0" smtClean="0"/>
              <a:t>45,1% </a:t>
            </a:r>
            <a:r>
              <a:rPr lang="pt-BR" sz="1400" dirty="0" smtClean="0"/>
              <a:t>os ganhos da categoria entre </a:t>
            </a:r>
            <a:r>
              <a:rPr lang="pt-BR" sz="1400" b="1" dirty="0" smtClean="0"/>
              <a:t>2011 e 2014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endParaRPr lang="pt-BR" sz="1400" dirty="0" smtClean="0"/>
          </a:p>
          <a:p>
            <a:pPr>
              <a:buFont typeface="Arial" pitchFamily="34" charset="0"/>
              <a:buChar char="•"/>
            </a:pPr>
            <a:r>
              <a:rPr lang="pt-BR" sz="1400" b="1" dirty="0" smtClean="0"/>
              <a:t> L C 1.204/13 </a:t>
            </a:r>
            <a:r>
              <a:rPr lang="pt-BR" sz="1400" dirty="0" smtClean="0"/>
              <a:t>–</a:t>
            </a:r>
            <a:r>
              <a:rPr lang="pt-BR" sz="1400" b="1" dirty="0" smtClean="0"/>
              <a:t> </a:t>
            </a:r>
            <a:r>
              <a:rPr lang="pt-BR" sz="1400" dirty="0" smtClean="0"/>
              <a:t>Aumento adicional 2013 – de 6 para 8%</a:t>
            </a:r>
          </a:p>
          <a:p>
            <a:pPr>
              <a:buFont typeface="Arial" pitchFamily="34" charset="0"/>
              <a:buChar char="•"/>
            </a:pPr>
            <a:endParaRPr lang="pt-BR" sz="1400" dirty="0" smtClean="0"/>
          </a:p>
          <a:p>
            <a:pPr>
              <a:buFont typeface="Arial" pitchFamily="34" charset="0"/>
              <a:buChar char="•"/>
            </a:pPr>
            <a:r>
              <a:rPr lang="pt-BR" sz="1400" b="1" dirty="0" smtClean="0"/>
              <a:t> LC 1.144/2011  </a:t>
            </a:r>
            <a:r>
              <a:rPr lang="pt-BR" sz="1400" dirty="0" smtClean="0"/>
              <a:t>– Plano de Cargos e Salários dos quadros de Apoio Escolar;</a:t>
            </a:r>
          </a:p>
          <a:p>
            <a:pPr>
              <a:buFont typeface="Arial" pitchFamily="34" charset="0"/>
              <a:buChar char="•"/>
            </a:pPr>
            <a:endParaRPr lang="pt-BR" sz="1400" dirty="0" smtClean="0"/>
          </a:p>
          <a:p>
            <a:pPr>
              <a:buFont typeface="Arial" pitchFamily="34" charset="0"/>
              <a:buChar char="•"/>
            </a:pPr>
            <a:r>
              <a:rPr lang="pt-BR" sz="1400" b="1" dirty="0" smtClean="0"/>
              <a:t> LC 1.158/2011 </a:t>
            </a:r>
            <a:r>
              <a:rPr lang="pt-BR" sz="1400" dirty="0" smtClean="0"/>
              <a:t>– Reclassificação de Vencimentos dos quadros administrativos e instituição do PDI – Prêmio de Desempenho Individual.</a:t>
            </a:r>
            <a:endParaRPr lang="pt-BR" sz="1200" dirty="0" smtClean="0"/>
          </a:p>
        </p:txBody>
      </p:sp>
      <p:pic>
        <p:nvPicPr>
          <p:cNvPr id="10" name="Picture 6" descr="20130416_aumento_salarial_v2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052736"/>
            <a:ext cx="5184575" cy="518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3439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049866" y="1373752"/>
            <a:ext cx="7255933" cy="401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dirty="0">
              <a:latin typeface="Verdana"/>
              <a:cs typeface="Verdan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8528" y="965200"/>
            <a:ext cx="7941734" cy="5267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18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2434" y="173717"/>
            <a:ext cx="7998107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b="1" i="1" dirty="0" smtClean="0"/>
          </a:p>
        </p:txBody>
      </p:sp>
      <p:sp>
        <p:nvSpPr>
          <p:cNvPr id="17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861465" y="6546357"/>
            <a:ext cx="1194470" cy="371018"/>
          </a:xfrm>
          <a:prstGeom prst="rect">
            <a:avLst/>
          </a:prstGeom>
        </p:spPr>
        <p:txBody>
          <a:bodyPr/>
          <a:lstStyle/>
          <a:p>
            <a:fld id="{6E1FBDC8-CB68-5345-85D5-5B46914E49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2051720" y="764704"/>
            <a:ext cx="702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                 PROFESSORES              </a:t>
            </a:r>
          </a:p>
        </p:txBody>
      </p:sp>
      <p:sp>
        <p:nvSpPr>
          <p:cNvPr id="16" name="Título 1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3204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000" b="1" i="0" dirty="0" smtClean="0"/>
              <a:t>Pilar 1: Capital Humano</a:t>
            </a:r>
            <a:endParaRPr lang="pt-BR" sz="2000" b="1" i="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2780928"/>
          <a:ext cx="8352928" cy="33062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44216"/>
                <a:gridCol w="3067542"/>
                <a:gridCol w="3341170"/>
              </a:tblGrid>
              <a:tr h="306383"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ANTERIOR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ATUAL</a:t>
                      </a:r>
                      <a:endParaRPr lang="pt-BR" sz="1400" dirty="0"/>
                    </a:p>
                  </a:txBody>
                  <a:tcPr/>
                </a:tc>
              </a:tr>
              <a:tr h="30638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Lei</a:t>
                      </a:r>
                      <a:r>
                        <a:rPr lang="pt-BR" sz="1400" b="1" baseline="0" dirty="0" smtClean="0"/>
                        <a:t> Complementar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 1.094/2009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1.207/13</a:t>
                      </a:r>
                      <a:endParaRPr lang="pt-BR" sz="1400" dirty="0"/>
                    </a:p>
                  </a:txBody>
                  <a:tcPr/>
                </a:tc>
              </a:tr>
              <a:tr h="37699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Etapas do concurso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Arial"/>
                        </a:rPr>
                        <a:t>Concurso em três etapas:</a:t>
                      </a:r>
                      <a:endParaRPr lang="pt-BR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+mn-lt"/>
                          <a:ea typeface="Calibri"/>
                          <a:cs typeface="Arial"/>
                        </a:rPr>
                        <a:t>- 1ª etapa - prova objetiva e dissertativa (eliminatória),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+mn-lt"/>
                          <a:ea typeface="Calibri"/>
                          <a:cs typeface="Arial"/>
                        </a:rPr>
                        <a:t>- 2ª etapa – curso de formação (eliminatória), </a:t>
                      </a:r>
                      <a:endParaRPr lang="pt-B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r>
                        <a:rPr lang="pt-BR" sz="1400" dirty="0" smtClean="0">
                          <a:latin typeface="+mn-lt"/>
                          <a:ea typeface="Calibri"/>
                          <a:cs typeface="Arial"/>
                        </a:rPr>
                        <a:t>- 3ª etapa de títulos (classificatória)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Concurso em duas etapas:</a:t>
                      </a:r>
                    </a:p>
                    <a:p>
                      <a:pPr algn="ctr"/>
                      <a:r>
                        <a:rPr lang="pt-BR" sz="1400" dirty="0" smtClean="0"/>
                        <a:t>- 1ª etapa de provas (eliminatória), e;</a:t>
                      </a:r>
                    </a:p>
                    <a:p>
                      <a:pPr algn="ctr"/>
                      <a:r>
                        <a:rPr lang="pt-BR" sz="1400" dirty="0" smtClean="0"/>
                        <a:t>- 2ª etapa de títulos (classificatória)</a:t>
                      </a:r>
                      <a:endParaRPr lang="pt-BR" sz="1400" dirty="0"/>
                    </a:p>
                  </a:txBody>
                  <a:tcPr/>
                </a:tc>
              </a:tr>
              <a:tr h="37699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Configuração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Estadual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Regionalizado;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Possibilidade de oferta de vagas entre as regiões, quando esgotado o número de candidatos aprovados</a:t>
                      </a:r>
                      <a:endParaRPr lang="pt-BR" sz="1400" dirty="0"/>
                    </a:p>
                  </a:txBody>
                  <a:tcPr/>
                </a:tc>
              </a:tr>
              <a:tr h="37699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Curso de formação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Etapa do concurso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Etapa do estágio probatório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Imagem 17" descr="7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332" y="908720"/>
            <a:ext cx="2514460" cy="1728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tângulo 21"/>
          <p:cNvSpPr/>
          <p:nvPr/>
        </p:nvSpPr>
        <p:spPr>
          <a:xfrm>
            <a:off x="2016224" y="1000760"/>
            <a:ext cx="71642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2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 smtClean="0">
                <a:ea typeface="Times New Roman" pitchFamily="18" charset="0"/>
                <a:cs typeface="Tahoma" pitchFamily="34" charset="0"/>
              </a:rPr>
              <a:t>  Desde janeiro de 2011,  foram nomeados </a:t>
            </a:r>
            <a:r>
              <a:rPr lang="pt-BR" sz="1400" b="1" dirty="0" smtClean="0">
                <a:ea typeface="Times New Roman" pitchFamily="18" charset="0"/>
                <a:cs typeface="Tahoma" pitchFamily="34" charset="0"/>
              </a:rPr>
              <a:t>mais de 34 mil docentes</a:t>
            </a:r>
            <a:r>
              <a:rPr lang="pt-BR" sz="1400" dirty="0" smtClean="0">
                <a:ea typeface="Times New Roman" pitchFamily="18" charset="0"/>
                <a:cs typeface="Tahoma" pitchFamily="34" charset="0"/>
              </a:rPr>
              <a:t>.</a:t>
            </a:r>
          </a:p>
          <a:p>
            <a:pPr marL="720000" lvl="2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b="1" dirty="0" smtClean="0">
                <a:cs typeface="Tahoma" pitchFamily="34" charset="0"/>
              </a:rPr>
              <a:t> </a:t>
            </a:r>
            <a:r>
              <a:rPr lang="pt-BR" sz="1400" dirty="0" smtClean="0">
                <a:ea typeface="Times New Roman" pitchFamily="18" charset="0"/>
                <a:cs typeface="Tahoma" pitchFamily="34" charset="0"/>
              </a:rPr>
              <a:t>  </a:t>
            </a:r>
            <a:r>
              <a:rPr lang="pt-BR" sz="1400" b="1" dirty="0" smtClean="0">
                <a:ea typeface="Times New Roman" pitchFamily="18" charset="0"/>
                <a:cs typeface="Tahoma" pitchFamily="34" charset="0"/>
              </a:rPr>
              <a:t>Segundo semestre 2013: </a:t>
            </a:r>
            <a:r>
              <a:rPr lang="pt-BR" sz="1400" dirty="0" smtClean="0">
                <a:ea typeface="Times New Roman" pitchFamily="18" charset="0"/>
                <a:cs typeface="Tahoma" pitchFamily="34" charset="0"/>
              </a:rPr>
              <a:t>Concurso </a:t>
            </a:r>
            <a:r>
              <a:rPr lang="pt-BR" sz="1400" b="1" dirty="0" smtClean="0">
                <a:ea typeface="Times New Roman" pitchFamily="18" charset="0"/>
                <a:cs typeface="Tahoma" pitchFamily="34" charset="0"/>
              </a:rPr>
              <a:t>regionalizado</a:t>
            </a:r>
            <a:r>
              <a:rPr lang="pt-BR" sz="1400" dirty="0" smtClean="0">
                <a:ea typeface="Times New Roman" pitchFamily="18" charset="0"/>
                <a:cs typeface="Tahoma" pitchFamily="34" charset="0"/>
              </a:rPr>
              <a:t> para </a:t>
            </a:r>
            <a:r>
              <a:rPr lang="pt-BR" sz="1400" b="1" dirty="0" smtClean="0">
                <a:ea typeface="Times New Roman" pitchFamily="18" charset="0"/>
                <a:cs typeface="Tahoma" pitchFamily="34" charset="0"/>
              </a:rPr>
              <a:t>59 mil professores </a:t>
            </a:r>
            <a:r>
              <a:rPr lang="pt-BR" sz="1400" dirty="0" smtClean="0">
                <a:ea typeface="Times New Roman" pitchFamily="18" charset="0"/>
                <a:cs typeface="Tahoma" pitchFamily="34" charset="0"/>
              </a:rPr>
              <a:t> totalizando 93 mil  vagas desde 2011.</a:t>
            </a:r>
          </a:p>
          <a:p>
            <a:pPr marL="720000" lvl="2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400" dirty="0" smtClean="0">
                <a:ea typeface="Times New Roman" pitchFamily="18" charset="0"/>
                <a:cs typeface="Tahoma" pitchFamily="34" charset="0"/>
              </a:rPr>
              <a:t>   R</a:t>
            </a:r>
            <a:r>
              <a:rPr lang="pt-BR" sz="1400" dirty="0" smtClean="0"/>
              <a:t>eforço à política  de ampliação do quadro de </a:t>
            </a:r>
            <a:r>
              <a:rPr lang="pt-BR" sz="1400" b="1" dirty="0" smtClean="0"/>
              <a:t>docentes efetivos </a:t>
            </a:r>
            <a:r>
              <a:rPr lang="pt-BR" sz="1400" dirty="0" smtClean="0"/>
              <a:t>e redução de temporários.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251520" y="548680"/>
            <a:ext cx="132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 INGRESSOS</a:t>
            </a:r>
            <a:endParaRPr lang="pt-BR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439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049866" y="1373752"/>
            <a:ext cx="7255933" cy="401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dirty="0">
              <a:latin typeface="Verdana"/>
              <a:cs typeface="Verdan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8528" y="965200"/>
            <a:ext cx="7941734" cy="5267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18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2434" y="173717"/>
            <a:ext cx="7998107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b="1" i="1" dirty="0" smtClean="0"/>
          </a:p>
        </p:txBody>
      </p:sp>
      <p:sp>
        <p:nvSpPr>
          <p:cNvPr id="17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861465" y="6546357"/>
            <a:ext cx="1194470" cy="371018"/>
          </a:xfrm>
          <a:prstGeom prst="rect">
            <a:avLst/>
          </a:prstGeom>
        </p:spPr>
        <p:txBody>
          <a:bodyPr/>
          <a:lstStyle/>
          <a:p>
            <a:fld id="{6E1FBDC8-CB68-5345-85D5-5B46914E49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Título 1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3204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000" b="1" i="0" dirty="0" smtClean="0"/>
              <a:t>Pilar 1: Capital Humano</a:t>
            </a:r>
            <a:endParaRPr lang="pt-BR" sz="2000" b="1" i="0" dirty="0"/>
          </a:p>
        </p:txBody>
      </p:sp>
      <p:sp>
        <p:nvSpPr>
          <p:cNvPr id="20" name="Retângulo 19"/>
          <p:cNvSpPr/>
          <p:nvPr/>
        </p:nvSpPr>
        <p:spPr>
          <a:xfrm>
            <a:off x="395536" y="76470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/>
            <a:r>
              <a:rPr lang="pt-BR" sz="1600" b="1" dirty="0" smtClean="0"/>
              <a:t>DIRETORES DE ESCOLA - </a:t>
            </a:r>
            <a:r>
              <a:rPr lang="pt-BR" sz="1400" b="1" dirty="0" smtClean="0">
                <a:ea typeface="Times New Roman" pitchFamily="18" charset="0"/>
                <a:cs typeface="Tahoma" pitchFamily="34" charset="0"/>
              </a:rPr>
              <a:t>Segundo semestre 2013</a:t>
            </a:r>
            <a:r>
              <a:rPr lang="pt-BR" sz="1400" dirty="0" smtClean="0">
                <a:ea typeface="Times New Roman" pitchFamily="18" charset="0"/>
                <a:cs typeface="Tahoma" pitchFamily="34" charset="0"/>
              </a:rPr>
              <a:t>: 1.450 vagas;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251520" y="404664"/>
            <a:ext cx="132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 INGRESSOS</a:t>
            </a:r>
            <a:endParaRPr lang="pt-B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95536" y="1124744"/>
          <a:ext cx="8352928" cy="563180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28192"/>
                <a:gridCol w="2232248"/>
                <a:gridCol w="4392488"/>
              </a:tblGrid>
              <a:tr h="306383"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ANTERIOR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ATUAL</a:t>
                      </a:r>
                      <a:endParaRPr lang="pt-BR" sz="1400" dirty="0"/>
                    </a:p>
                  </a:txBody>
                  <a:tcPr/>
                </a:tc>
              </a:tr>
              <a:tr h="306383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Lei</a:t>
                      </a:r>
                      <a:r>
                        <a:rPr lang="pt-BR" sz="1200" b="1" baseline="0" dirty="0" smtClean="0"/>
                        <a:t> Complementar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  <a:ea typeface="Calibri"/>
                          <a:cs typeface="Times New Roman"/>
                        </a:rPr>
                        <a:t> 836/1997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1.207/13</a:t>
                      </a:r>
                      <a:endParaRPr lang="pt-BR" sz="1200" dirty="0"/>
                    </a:p>
                  </a:txBody>
                  <a:tcPr/>
                </a:tc>
              </a:tr>
              <a:tr h="376995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Etapas do concurso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latin typeface="+mn-lt"/>
                          <a:ea typeface="Calibri"/>
                          <a:cs typeface="Arial"/>
                        </a:rPr>
                        <a:t>Concurso em duas etapas: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latin typeface="+mn-lt"/>
                          <a:ea typeface="Calibri"/>
                          <a:cs typeface="Arial"/>
                        </a:rPr>
                        <a:t>- 1ª etapa de prova objetiva e dissertativa (eliminatória), e;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latin typeface="+mn-lt"/>
                          <a:ea typeface="Calibri"/>
                          <a:cs typeface="Arial"/>
                        </a:rPr>
                        <a:t>- 2ª etapa de títulos (classificatória)</a:t>
                      </a:r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latin typeface="+mn-lt"/>
                          <a:ea typeface="Calibri"/>
                          <a:cs typeface="Arial"/>
                        </a:rPr>
                        <a:t>Concurso em duas etapas: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latin typeface="+mn-lt"/>
                          <a:ea typeface="Calibri"/>
                          <a:cs typeface="Arial"/>
                        </a:rPr>
                        <a:t>- 1ª etapa de prova objetiva e dissertativa (eliminatória), e;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latin typeface="+mn-lt"/>
                          <a:ea typeface="Calibri"/>
                          <a:cs typeface="Arial"/>
                        </a:rPr>
                        <a:t>- 2ª etapa de títulos (classificatória)</a:t>
                      </a:r>
                      <a:endParaRPr lang="pt-BR" sz="1200" b="0" dirty="0"/>
                    </a:p>
                  </a:txBody>
                  <a:tcPr/>
                </a:tc>
              </a:tr>
              <a:tr h="376995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Configuração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Estadual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Regionalizado;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Possibilidade de oferta de vagas entre as regiões, quando esgotado o número de candidatos aprovados</a:t>
                      </a:r>
                      <a:endParaRPr lang="pt-BR" sz="1200" dirty="0"/>
                    </a:p>
                  </a:txBody>
                  <a:tcPr/>
                </a:tc>
              </a:tr>
              <a:tr h="376995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Bibliografia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Baseada no perfil de Diretor de Escola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Baseada em uma matriz de competências e habilidades em gestão educacional e gestão escolar</a:t>
                      </a:r>
                      <a:endParaRPr lang="pt-BR" sz="1200" dirty="0"/>
                    </a:p>
                  </a:txBody>
                  <a:tcPr/>
                </a:tc>
              </a:tr>
              <a:tr h="376995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/>
                        <a:t>Estágio Probatório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Avaliações de desempenho simples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r>
                        <a:rPr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Durante o estágio probatório: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ª  Curso de Atuação em Gestão Escolar,</a:t>
                      </a: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abordando liderança e gestão. Compreende: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Elaboração de Plano de Gestão Escolar;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Prova de Conclusão do Curso.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r>
                        <a:rPr lang="pt-B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2º  Avaliação de desempenho</a:t>
                      </a: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anual com base na execução do Plano de Gestão Escolar, feita pela Comissão de Avaliação;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r>
                        <a:rPr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3º  Ao final dos 3 anos – avaliação da execução do Plano pelo Conselho da Escola.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tabLst/>
                        <a:defRPr/>
                      </a:pPr>
                      <a:endParaRPr lang="pt-B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Após o estágio probatório: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Avaliação de Desempenho a cada 3 (três) anos,</a:t>
                      </a:r>
                      <a:r>
                        <a:rPr lang="pt-BR" sz="1200" baseline="0" dirty="0" smtClean="0"/>
                        <a:t> envolvendo o Conselho de Escola. </a:t>
                      </a:r>
                      <a:endParaRPr lang="pt-B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13439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049866" y="1373752"/>
            <a:ext cx="7255933" cy="401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b="1" dirty="0">
              <a:latin typeface="Verdana"/>
              <a:cs typeface="Verdan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8528" y="965200"/>
            <a:ext cx="7941734" cy="5267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18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2434" y="173717"/>
            <a:ext cx="7998107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b="1" i="1" dirty="0" smtClean="0"/>
          </a:p>
        </p:txBody>
      </p:sp>
      <p:sp>
        <p:nvSpPr>
          <p:cNvPr id="17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861465" y="6546357"/>
            <a:ext cx="1194470" cy="371018"/>
          </a:xfrm>
          <a:prstGeom prst="rect">
            <a:avLst/>
          </a:prstGeom>
        </p:spPr>
        <p:txBody>
          <a:bodyPr/>
          <a:lstStyle/>
          <a:p>
            <a:fld id="{6E1FBDC8-CB68-5345-85D5-5B46914E49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3923928" y="1628800"/>
            <a:ext cx="4248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sz="1600" b="1" dirty="0" smtClean="0"/>
              <a:t>APOIO ESCOLAR</a:t>
            </a:r>
          </a:p>
          <a:p>
            <a:pPr marL="720000" lvl="2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b="1" dirty="0" smtClean="0"/>
              <a:t> </a:t>
            </a:r>
            <a:r>
              <a:rPr lang="pt-BR" sz="1600" dirty="0" smtClean="0"/>
              <a:t>Contratação de </a:t>
            </a:r>
            <a:r>
              <a:rPr lang="pt-BR" sz="1600" b="1" dirty="0" smtClean="0"/>
              <a:t>17.016 Agentes de Organização Escolar </a:t>
            </a:r>
            <a:r>
              <a:rPr lang="pt-BR" sz="1600" dirty="0" smtClean="0"/>
              <a:t>em 2013</a:t>
            </a:r>
            <a:r>
              <a:rPr lang="pt-BR" sz="1600" b="1" dirty="0" smtClean="0"/>
              <a:t>.</a:t>
            </a:r>
          </a:p>
        </p:txBody>
      </p:sp>
      <p:sp>
        <p:nvSpPr>
          <p:cNvPr id="16" name="Título 1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3204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000" b="1" i="0" dirty="0" smtClean="0"/>
              <a:t>Pilar 1: Capital Humano</a:t>
            </a:r>
            <a:endParaRPr lang="pt-BR" sz="2000" b="1" i="0" dirty="0"/>
          </a:p>
        </p:txBody>
      </p:sp>
      <p:pic>
        <p:nvPicPr>
          <p:cNvPr id="8" name="Imagem 7" descr="a_7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568696"/>
            <a:ext cx="3361556" cy="2308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179512" y="3933056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indent="-144000">
              <a:lnSpc>
                <a:spcPct val="150000"/>
              </a:lnSpc>
            </a:pPr>
            <a:r>
              <a:rPr lang="pt-BR" sz="1600" b="1" dirty="0" smtClean="0"/>
              <a:t>QUADROS ADMINISTRATIVOS</a:t>
            </a:r>
          </a:p>
          <a:p>
            <a:pPr lvl="1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Ingresso nas Diretorias de Ensino:</a:t>
            </a:r>
          </a:p>
          <a:p>
            <a:pPr lvl="1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 97 Analista  para salas de leitura;</a:t>
            </a:r>
          </a:p>
          <a:p>
            <a:pPr lvl="1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 96 Nutricionistas para fiscalização de merenda;</a:t>
            </a:r>
          </a:p>
          <a:p>
            <a:pPr lvl="1" indent="-1440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dirty="0" smtClean="0"/>
              <a:t> 800 Analistas Administrativos e Analistas de Tecnologia.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51520" y="548680"/>
            <a:ext cx="132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 INGRESSOS</a:t>
            </a:r>
            <a:endParaRPr lang="pt-BR" dirty="0" smtClean="0">
              <a:solidFill>
                <a:srgbClr val="C00000"/>
              </a:solidFill>
            </a:endParaRPr>
          </a:p>
        </p:txBody>
      </p:sp>
      <p:pic>
        <p:nvPicPr>
          <p:cNvPr id="14" name="Imagem 13" descr="a_7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3250847" cy="22322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13439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-180528" y="764704"/>
            <a:ext cx="2952328" cy="401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44000" indent="-349200" algn="l">
              <a:spcBef>
                <a:spcPts val="600"/>
              </a:spcBef>
            </a:pPr>
            <a:r>
              <a:rPr lang="pt-BR" sz="1800" b="1" dirty="0" smtClean="0">
                <a:solidFill>
                  <a:srgbClr val="C00000"/>
                </a:solidFill>
              </a:rPr>
              <a:t>PLANO DE CARREIRA </a:t>
            </a:r>
          </a:p>
          <a:p>
            <a:pPr marL="1044000" indent="-349200">
              <a:spcBef>
                <a:spcPts val="600"/>
              </a:spcBef>
            </a:pPr>
            <a:endParaRPr lang="pt-BR" sz="1600" b="1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8528" y="965200"/>
            <a:ext cx="7941734" cy="5267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18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2434" y="173717"/>
            <a:ext cx="7998107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b="1" i="1" dirty="0" smtClean="0"/>
          </a:p>
        </p:txBody>
      </p:sp>
      <p:sp>
        <p:nvSpPr>
          <p:cNvPr id="17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861465" y="6546357"/>
            <a:ext cx="1194470" cy="371018"/>
          </a:xfrm>
          <a:prstGeom prst="rect">
            <a:avLst/>
          </a:prstGeom>
        </p:spPr>
        <p:txBody>
          <a:bodyPr/>
          <a:lstStyle/>
          <a:p>
            <a:fld id="{6E1FBDC8-CB68-5345-85D5-5B46914E495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2375248" y="1308537"/>
            <a:ext cx="666124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1200" lvl="1" indent="-349200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b="1" dirty="0" smtClean="0"/>
              <a:t>Plano de Carreira  do Quadro do Magistério  </a:t>
            </a:r>
            <a:r>
              <a:rPr lang="pt-BR" sz="1600" dirty="0" smtClean="0"/>
              <a:t>definido em Comissão Paritária</a:t>
            </a:r>
            <a:r>
              <a:rPr lang="pt-BR" sz="1400" dirty="0" smtClean="0"/>
              <a:t>; </a:t>
            </a:r>
          </a:p>
          <a:p>
            <a:pPr marL="1501200" lvl="1" indent="-349200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dirty="0" smtClean="0">
                <a:ea typeface="Times New Roman" pitchFamily="18" charset="0"/>
                <a:cs typeface="Tahoma" pitchFamily="34" charset="0"/>
              </a:rPr>
              <a:t>Oito níveis e oito faixas de progressão salarial, com aumentos de 5% e 10,5% respectivamente sobre o salário no caso de alcance das metas de avaliação. </a:t>
            </a:r>
            <a:endParaRPr lang="pt-BR" sz="1600" dirty="0" smtClean="0"/>
          </a:p>
        </p:txBody>
      </p:sp>
      <p:sp>
        <p:nvSpPr>
          <p:cNvPr id="16" name="Título 1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32048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000" b="1" i="0" dirty="0" smtClean="0"/>
              <a:t>Pilar 1: Capital Humano </a:t>
            </a:r>
            <a:endParaRPr lang="pt-BR" sz="2000" b="1" i="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36512" y="3068960"/>
            <a:ext cx="741682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4000" indent="-349200">
              <a:spcBef>
                <a:spcPts val="600"/>
              </a:spcBef>
              <a:buFont typeface="Arial" pitchFamily="34" charset="0"/>
              <a:buChar char="•"/>
            </a:pPr>
            <a:endParaRPr lang="pt-BR" sz="1400" dirty="0" smtClean="0"/>
          </a:p>
          <a:p>
            <a:pPr marL="1044000" indent="-349200" defTabSz="457200">
              <a:spcBef>
                <a:spcPts val="600"/>
              </a:spcBef>
            </a:pPr>
            <a:r>
              <a:rPr lang="pt-BR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MEDIDAS COMPLEMENTARES</a:t>
            </a:r>
          </a:p>
          <a:p>
            <a:pPr marL="1044000" indent="-349200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dirty="0" smtClean="0"/>
              <a:t>Possibilidade de </a:t>
            </a:r>
            <a:r>
              <a:rPr lang="pt-BR" sz="1600" b="1" dirty="0" smtClean="0"/>
              <a:t>acumulação do cargo de professor </a:t>
            </a:r>
            <a:r>
              <a:rPr lang="pt-BR" sz="1600" dirty="0" smtClean="0"/>
              <a:t>efetivo com contratação temporária; Permite aumentar a carga horária de acumulação para 65 horas semanais.</a:t>
            </a:r>
          </a:p>
          <a:p>
            <a:pPr marL="1044000" indent="-349200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dirty="0" smtClean="0"/>
              <a:t>Novo modelo </a:t>
            </a:r>
            <a:r>
              <a:rPr lang="pt-BR" sz="1600" b="1" dirty="0" smtClean="0"/>
              <a:t>de atribuição de classes e aulas</a:t>
            </a:r>
            <a:r>
              <a:rPr lang="pt-BR" sz="1600" dirty="0" smtClean="0"/>
              <a:t>: aumenta as possibilidades de fixar o professor na unidade escolar;</a:t>
            </a:r>
          </a:p>
          <a:p>
            <a:pPr marL="1044000" indent="-349200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b="1" dirty="0" smtClean="0"/>
              <a:t>Projeto Presença </a:t>
            </a:r>
            <a:r>
              <a:rPr lang="pt-BR" sz="1600" dirty="0" smtClean="0"/>
              <a:t>– aproveitamento de professores de escolas municipalizadas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em experiências educativas nos tempos e espaços livres da escola;</a:t>
            </a:r>
          </a:p>
          <a:p>
            <a:pPr marL="1044000" indent="-349200"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dirty="0" smtClean="0">
                <a:ea typeface="Verdana" pitchFamily="34" charset="0"/>
                <a:cs typeface="Verdana" pitchFamily="34" charset="0"/>
              </a:rPr>
              <a:t>Outras medidas: ingresso de docente sempre em jornada inicial; vedação de remoção para Jornada Reduzida.</a:t>
            </a:r>
          </a:p>
          <a:p>
            <a:pPr marL="1044000" indent="-349200">
              <a:spcBef>
                <a:spcPts val="600"/>
              </a:spcBef>
              <a:buFont typeface="Arial" pitchFamily="34" charset="0"/>
              <a:buChar char="•"/>
            </a:pPr>
            <a:endParaRPr lang="pt-BR" sz="1400" dirty="0" smtClean="0"/>
          </a:p>
          <a:p>
            <a:pPr marL="1044000" indent="-349200">
              <a:spcBef>
                <a:spcPts val="600"/>
              </a:spcBef>
            </a:pPr>
            <a:endParaRPr lang="pt-BR" sz="1400" dirty="0" smtClean="0"/>
          </a:p>
          <a:p>
            <a:endParaRPr lang="pt-BR" sz="14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858873"/>
            <a:ext cx="1296540" cy="11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 descr="a_7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24744"/>
            <a:ext cx="3067232" cy="2106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13439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Sd8WgSlEWL6ZqlARa0z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rmu4.j0EqYLrmG5TlkT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etuSv2v0GVHXfsbvto5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y2L.4qPEidB.vfuaRU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unOqIxnU2.hKKWmasO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UdIRhRoUGn_uiCACjxj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s.TYDtUql83LmNpTng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ldp_hwPkuZwLnD7eGCL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ZYCMR602v_eGrZrGI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BCPWAmgky_h2NQjC1Wi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tFSHbdUkKwtGHXazJYJ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bbk_TSdUWaP75OQKf4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E3bxpLk.M0qC3gPgCz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p3euncv0i.bmwkCXtp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96LGXtXkSID1D60E_L9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1ptfFpPUGOJHH21Bg.0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ow0m4rqU.9POICVBbD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Jm87fMdUCfYSk4YK8c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sWx_idfke0v_Gt46dq2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BoaqI540ek45PcZ03mG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RfRA0s0kKPn2.9RWFgq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o1yXLjk2yVic6OJCVQ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cbyzvr3kGvNnwm9QsUVQ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991</Words>
  <Application>Microsoft Office PowerPoint</Application>
  <PresentationFormat>Apresentação na tela (4:3)</PresentationFormat>
  <Paragraphs>172</Paragraphs>
  <Slides>11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Tema do Office</vt:lpstr>
      <vt:lpstr>Office Theme</vt:lpstr>
      <vt:lpstr>1_Tema do Office</vt:lpstr>
      <vt:lpstr>think-cell Slide</vt:lpstr>
      <vt:lpstr>Slide 1</vt:lpstr>
      <vt:lpstr>Slide 2</vt:lpstr>
      <vt:lpstr>Programa Educação: Compromisso de São Paulo</vt:lpstr>
      <vt:lpstr>Pilar 1: CAPITAL HUMANO – A GESTÃO DE PESSOAS NA SECRETARIA DA EDUCAÇÃO  DO ESTADO DE SÃO PAULO</vt:lpstr>
      <vt:lpstr>Pilar 1: Capital Humano</vt:lpstr>
      <vt:lpstr>Pilar 1: Capital Humano</vt:lpstr>
      <vt:lpstr>Pilar 1: Capital Humano</vt:lpstr>
      <vt:lpstr>Pilar 1: Capital Humano</vt:lpstr>
      <vt:lpstr>Pilar 1: Capital Humano </vt:lpstr>
      <vt:lpstr>Pilar 1: Capital Humano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Educação: Compromisso de São Paulo</dc:title>
  <dc:creator>Usuário do Windows</dc:creator>
  <cp:lastModifiedBy>angomes</cp:lastModifiedBy>
  <cp:revision>201</cp:revision>
  <dcterms:created xsi:type="dcterms:W3CDTF">2013-08-06T13:50:26Z</dcterms:created>
  <dcterms:modified xsi:type="dcterms:W3CDTF">2013-08-14T13:06:26Z</dcterms:modified>
</cp:coreProperties>
</file>