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2"/>
  </p:notesMasterIdLst>
  <p:sldIdLst>
    <p:sldId id="261" r:id="rId2"/>
    <p:sldId id="270" r:id="rId3"/>
    <p:sldId id="290" r:id="rId4"/>
    <p:sldId id="274" r:id="rId5"/>
    <p:sldId id="271" r:id="rId6"/>
    <p:sldId id="263" r:id="rId7"/>
    <p:sldId id="301" r:id="rId8"/>
    <p:sldId id="302" r:id="rId9"/>
    <p:sldId id="291" r:id="rId10"/>
    <p:sldId id="292" r:id="rId11"/>
    <p:sldId id="293" r:id="rId12"/>
    <p:sldId id="294" r:id="rId13"/>
    <p:sldId id="297" r:id="rId14"/>
    <p:sldId id="298" r:id="rId15"/>
    <p:sldId id="276" r:id="rId16"/>
    <p:sldId id="273" r:id="rId17"/>
    <p:sldId id="268" r:id="rId18"/>
    <p:sldId id="299" r:id="rId19"/>
    <p:sldId id="300" r:id="rId20"/>
    <p:sldId id="259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24"/>
    <a:srgbClr val="11045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9" autoAdjust="0"/>
    <p:restoredTop sz="94660"/>
  </p:normalViewPr>
  <p:slideViewPr>
    <p:cSldViewPr>
      <p:cViewPr varScale="1">
        <p:scale>
          <a:sx n="106" d="100"/>
          <a:sy n="106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1406-1863-40E3-B1C5-51F8F6D8253F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90112-93C5-48A9-BDCA-E8CF80C9C11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29914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4A8B45-AD2F-4E22-B1AF-780B7A29828F}" type="slidenum">
              <a:rPr lang="pt-BR" altLang="pt-B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altLang="pt-BR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43DDA5-2DD3-4830-935B-E50B8FCF588E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43DDA5-2DD3-4830-935B-E50B8FCF588E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43DDA5-2DD3-4830-935B-E50B8FCF588E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43DDA5-2DD3-4830-935B-E50B8FCF588E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43DDA5-2DD3-4830-935B-E50B8FCF588E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5C5C98-9376-41E1-B7A4-6CD93B21E0EF}" type="slidenum">
              <a:rPr lang="pt-BR" altLang="pt-B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pt-BR" altLang="pt-BR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74D430-F333-4F40-8E21-577D925AC68C}" type="slidenum">
              <a:rPr lang="pt-BR" altLang="pt-B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BR" altLang="pt-BR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90112-93C5-48A9-BDCA-E8CF80C9C117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43DDA5-2DD3-4830-935B-E50B8FCF588E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cid:775E6F2C-C16A-4919-BF8C-2852671A59AA" TargetMode="Externa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54697"/>
          <a:stretch>
            <a:fillRect/>
          </a:stretch>
        </p:blipFill>
        <p:spPr bwMode="auto">
          <a:xfrm>
            <a:off x="7164288" y="5432866"/>
            <a:ext cx="1944216" cy="1380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60946" t="24145" r="7811" b="22435"/>
          <a:stretch>
            <a:fillRect/>
          </a:stretch>
        </p:blipFill>
        <p:spPr bwMode="auto">
          <a:xfrm>
            <a:off x="467544" y="5733256"/>
            <a:ext cx="144016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Elipse 11"/>
          <p:cNvSpPr/>
          <p:nvPr userDrawn="1"/>
        </p:nvSpPr>
        <p:spPr>
          <a:xfrm>
            <a:off x="8028384" y="5661248"/>
            <a:ext cx="72008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11045C"/>
              </a:solidFill>
            </a:endParaRPr>
          </a:p>
        </p:txBody>
      </p:sp>
      <p:pic>
        <p:nvPicPr>
          <p:cNvPr id="13" name="Imagem 12" descr="Logo ABRA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6021288"/>
            <a:ext cx="1085709" cy="494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775E6F2C-C16A-4919-BF8C-2852671A59AA" descr="cid:775E6F2C-C16A-4919-BF8C-2852671A59AA"/>
          <p:cNvPicPr>
            <a:picLocks noChangeAspect="1" noChangeArrowheads="1"/>
          </p:cNvPicPr>
          <p:nvPr userDrawn="1"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3131840" y="6093296"/>
            <a:ext cx="1540755" cy="356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7C2233-1406-4D2E-BC81-980DFE126248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04FD98-CC97-4C73-A50B-4F2797A964A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cid:775E6F2C-C16A-4919-BF8C-2852671A59AA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cid:775E6F2C-C16A-4919-BF8C-2852671A59AA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cid:775E6F2C-C16A-4919-BF8C-2852671A59AA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8"/>
          <p:cNvSpPr>
            <a:spLocks noGrp="1"/>
          </p:cNvSpPr>
          <p:nvPr>
            <p:ph type="ctrTitle"/>
          </p:nvPr>
        </p:nvSpPr>
        <p:spPr>
          <a:xfrm>
            <a:off x="832048" y="1772816"/>
            <a:ext cx="7772400" cy="1470025"/>
          </a:xfrm>
        </p:spPr>
        <p:txBody>
          <a:bodyPr>
            <a:noAutofit/>
          </a:bodyPr>
          <a:lstStyle/>
          <a:p>
            <a:pPr algn="r" eaLnBrk="1" hangingPunct="1"/>
            <a:r>
              <a:rPr lang="pt-BR" altLang="pt-BR" sz="6600" dirty="0" smtClean="0">
                <a:latin typeface="Georgia" pitchFamily="18" charset="0"/>
              </a:rPr>
              <a:t>Programação Regional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l="62306" t="26406" r="10025" b="25584"/>
          <a:stretch>
            <a:fillRect/>
          </a:stretch>
        </p:blipFill>
        <p:spPr bwMode="auto">
          <a:xfrm>
            <a:off x="4211960" y="4329100"/>
            <a:ext cx="2232248" cy="111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upo 6"/>
          <p:cNvGrpSpPr/>
          <p:nvPr/>
        </p:nvGrpSpPr>
        <p:grpSpPr>
          <a:xfrm>
            <a:off x="0" y="-44624"/>
            <a:ext cx="2339752" cy="6902624"/>
            <a:chOff x="0" y="-44624"/>
            <a:chExt cx="2339752" cy="6902624"/>
          </a:xfrm>
        </p:grpSpPr>
        <p:sp>
          <p:nvSpPr>
            <p:cNvPr id="8" name="Retângulo 7"/>
            <p:cNvSpPr/>
            <p:nvPr/>
          </p:nvSpPr>
          <p:spPr>
            <a:xfrm>
              <a:off x="1872208" y="-44624"/>
              <a:ext cx="251520" cy="6858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Retângulo 8"/>
            <p:cNvSpPr/>
            <p:nvPr/>
          </p:nvSpPr>
          <p:spPr>
            <a:xfrm>
              <a:off x="1035224" y="-27384"/>
              <a:ext cx="584448" cy="68853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/>
            <p:cNvSpPr/>
            <p:nvPr/>
          </p:nvSpPr>
          <p:spPr>
            <a:xfrm>
              <a:off x="0" y="-44624"/>
              <a:ext cx="899592" cy="68853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Elipse 10"/>
            <p:cNvSpPr/>
            <p:nvPr/>
          </p:nvSpPr>
          <p:spPr>
            <a:xfrm>
              <a:off x="611560" y="3429000"/>
              <a:ext cx="1296144" cy="1296144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  <p:sp>
          <p:nvSpPr>
            <p:cNvPr id="12" name="Elipse 11"/>
            <p:cNvSpPr/>
            <p:nvPr/>
          </p:nvSpPr>
          <p:spPr>
            <a:xfrm>
              <a:off x="1899320" y="4437112"/>
              <a:ext cx="440432" cy="440432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  <p:sp>
          <p:nvSpPr>
            <p:cNvPr id="13" name="Elipse 12"/>
            <p:cNvSpPr/>
            <p:nvPr/>
          </p:nvSpPr>
          <p:spPr>
            <a:xfrm>
              <a:off x="1259632" y="4797152"/>
              <a:ext cx="720080" cy="720080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  <p:sp>
          <p:nvSpPr>
            <p:cNvPr id="14" name="Elipse 13"/>
            <p:cNvSpPr/>
            <p:nvPr/>
          </p:nvSpPr>
          <p:spPr>
            <a:xfrm>
              <a:off x="1619672" y="5733256"/>
              <a:ext cx="368424" cy="368424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  <p:sp>
          <p:nvSpPr>
            <p:cNvPr id="15" name="Elipse 14"/>
            <p:cNvSpPr/>
            <p:nvPr/>
          </p:nvSpPr>
          <p:spPr>
            <a:xfrm>
              <a:off x="1043608" y="5517232"/>
              <a:ext cx="288032" cy="288032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</p:grpSp>
      <p:pic>
        <p:nvPicPr>
          <p:cNvPr id="16" name="Imagem 15" descr="Logo ABRA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4797152"/>
            <a:ext cx="1584176" cy="722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775E6F2C-C16A-4919-BF8C-2852671A59AA" descr="cid:775E6F2C-C16A-4919-BF8C-2852671A59AA"/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6516216" y="4869160"/>
            <a:ext cx="2473846" cy="572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3238" y="3068960"/>
            <a:ext cx="31369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3850" y="1124744"/>
            <a:ext cx="8191500" cy="4413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30000"/>
              </a:spcBef>
              <a:defRPr/>
            </a:pPr>
            <a:endParaRPr kumimoji="1" lang="pt-BR" sz="10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defRPr/>
            </a:pPr>
            <a:r>
              <a:rPr lang="pt-BR" altLang="pt-BR" sz="3200" dirty="0">
                <a:latin typeface="Georgia" pitchFamily="18" charset="0"/>
              </a:rPr>
              <a:t>Economia de escala em ambientes muito </a:t>
            </a:r>
            <a:r>
              <a:rPr lang="pt-BR" altLang="pt-BR" sz="3200" dirty="0" smtClean="0">
                <a:latin typeface="Georgia" pitchFamily="18" charset="0"/>
              </a:rPr>
              <a:t>heterogêneos</a:t>
            </a:r>
            <a:endParaRPr kumimoji="1" lang="pt-BR" sz="10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marL="274320"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/>
              <a:t> </a:t>
            </a:r>
            <a:r>
              <a:rPr lang="pt-BR" altLang="pt-BR" sz="2500" dirty="0" smtClean="0"/>
              <a:t>Investimentos maciço em produção</a:t>
            </a:r>
          </a:p>
          <a:p>
            <a:pPr marL="274320"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 smtClean="0"/>
              <a:t> Centros de Produção, exemplos</a:t>
            </a:r>
          </a:p>
          <a:p>
            <a:pPr marL="731520" lvl="2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 err="1" smtClean="0"/>
              <a:t>Projac</a:t>
            </a:r>
            <a:r>
              <a:rPr lang="pt-BR" altLang="pt-BR" sz="2500" dirty="0" smtClean="0"/>
              <a:t> - Rede Globo</a:t>
            </a:r>
          </a:p>
          <a:p>
            <a:pPr marL="731520" lvl="2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 err="1" smtClean="0"/>
              <a:t>CDT</a:t>
            </a:r>
            <a:r>
              <a:rPr lang="pt-BR" altLang="pt-BR" sz="2500" dirty="0" smtClean="0"/>
              <a:t> Anhanguera – SBT</a:t>
            </a:r>
          </a:p>
          <a:p>
            <a:pPr marL="731520" lvl="2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 err="1" smtClean="0"/>
              <a:t>RecNov</a:t>
            </a:r>
            <a:r>
              <a:rPr lang="pt-BR" altLang="pt-BR" sz="2500" dirty="0" smtClean="0"/>
              <a:t> Record - RJ</a:t>
            </a:r>
          </a:p>
          <a:p>
            <a:pPr marL="274320"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 smtClean="0"/>
              <a:t> Contratação de eventos esportivos</a:t>
            </a:r>
          </a:p>
          <a:p>
            <a:pPr marL="274320"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 smtClean="0"/>
              <a:t> Contratação de eventos culturais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23529" y="333375"/>
            <a:ext cx="8712522" cy="883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274320">
              <a:lnSpc>
                <a:spcPct val="13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pt-BR" altLang="pt-BR" sz="4400" dirty="0">
                <a:latin typeface="Georgia" pitchFamily="18" charset="0"/>
              </a:rPr>
              <a:t>Reflexão necessária acerca 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51520" y="1628800"/>
            <a:ext cx="8497069" cy="4039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ct val="30000"/>
              </a:spcBef>
              <a:defRPr/>
            </a:pPr>
            <a:r>
              <a:rPr lang="pt-BR" altLang="pt-BR" sz="2500" dirty="0">
                <a:latin typeface="Georgia" pitchFamily="18" charset="0"/>
              </a:rPr>
              <a:t>O que se espera como resultado da regulamentação do inciso III do art. 221 da Constituição Federal ?</a:t>
            </a:r>
          </a:p>
          <a:p>
            <a:pPr>
              <a:lnSpc>
                <a:spcPct val="130000"/>
              </a:lnSpc>
              <a:spcBef>
                <a:spcPct val="30000"/>
              </a:spcBef>
              <a:defRPr/>
            </a:pPr>
            <a:r>
              <a:rPr lang="pt-BR" altLang="pt-BR" sz="2500" dirty="0" smtClean="0">
                <a:latin typeface="Georgia" pitchFamily="18" charset="0"/>
              </a:rPr>
              <a:t>Amplo </a:t>
            </a:r>
            <a:r>
              <a:rPr lang="pt-BR" altLang="pt-BR" sz="2500" dirty="0">
                <a:latin typeface="Georgia" pitchFamily="18" charset="0"/>
              </a:rPr>
              <a:t>estudo sócio-econômico e de viabilidade de mercados, que assegure:</a:t>
            </a:r>
          </a:p>
          <a:p>
            <a:pPr lvl="1">
              <a:buFont typeface="Marlett" pitchFamily="2" charset="2"/>
              <a:buChar char="x"/>
              <a:defRPr/>
            </a:pPr>
            <a:endParaRPr kumimoji="1" lang="pt-BR" sz="2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/>
              <a:t> </a:t>
            </a:r>
            <a:r>
              <a:rPr lang="pt-BR" altLang="pt-BR" sz="2500" dirty="0">
                <a:latin typeface="Georgia" pitchFamily="18" charset="0"/>
              </a:rPr>
              <a:t>Conteúdo com </a:t>
            </a:r>
            <a:r>
              <a:rPr lang="pt-BR" altLang="pt-BR" sz="2500" dirty="0" smtClean="0">
                <a:latin typeface="Georgia" pitchFamily="18" charset="0"/>
              </a:rPr>
              <a:t>qualidade;</a:t>
            </a:r>
            <a:endParaRPr lang="pt-BR" altLang="pt-BR" sz="2500" dirty="0">
              <a:latin typeface="Georgia" pitchFamily="18" charset="0"/>
            </a:endParaRP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>
                <a:latin typeface="Georgia" pitchFamily="18" charset="0"/>
              </a:rPr>
              <a:t> Saúde econômica das empresas de </a:t>
            </a:r>
            <a:r>
              <a:rPr lang="pt-BR" altLang="pt-BR" sz="2500" dirty="0" smtClean="0">
                <a:latin typeface="Georgia" pitchFamily="18" charset="0"/>
              </a:rPr>
              <a:t>radiodifusão, e;</a:t>
            </a:r>
            <a:endParaRPr lang="pt-BR" altLang="pt-BR" sz="2500" dirty="0">
              <a:latin typeface="Georgia" pitchFamily="18" charset="0"/>
            </a:endParaRP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500" dirty="0">
                <a:latin typeface="Georgia" pitchFamily="18" charset="0"/>
              </a:rPr>
              <a:t> O direito do telespectador de acesso isonômico ao </a:t>
            </a:r>
            <a:r>
              <a:rPr lang="pt-BR" altLang="pt-BR" sz="2500" dirty="0" smtClean="0">
                <a:latin typeface="Georgia" pitchFamily="18" charset="0"/>
              </a:rPr>
              <a:t>conteúdo.</a:t>
            </a:r>
            <a:endParaRPr lang="pt-BR" altLang="pt-BR" sz="2500" dirty="0">
              <a:latin typeface="Georgia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79512" y="333375"/>
            <a:ext cx="8424936" cy="883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274320">
              <a:lnSpc>
                <a:spcPct val="13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pt-BR" altLang="pt-BR" sz="4400" dirty="0">
                <a:latin typeface="Georgia" pitchFamily="18" charset="0"/>
              </a:rPr>
              <a:t>Reflexão necessária acerca 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79512" y="116632"/>
            <a:ext cx="8784530" cy="117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9388" lvl="1" indent="4763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pt-BR" altLang="pt-BR" sz="4400" dirty="0" smtClean="0">
                <a:latin typeface="Georgia" pitchFamily="18" charset="0"/>
              </a:rPr>
              <a:t>As regras de produção regional devem levar em conta:</a:t>
            </a:r>
            <a:endParaRPr lang="pt-BR" altLang="pt-BR" sz="4400" dirty="0">
              <a:latin typeface="Georgia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916" y="1916832"/>
            <a:ext cx="8280524" cy="3136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lang="pt-BR" altLang="pt-BR" sz="3600" dirty="0">
              <a:latin typeface="Georgia" pitchFamily="18" charset="0"/>
            </a:endParaRP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3600" dirty="0">
                <a:latin typeface="Georgia" pitchFamily="18" charset="0"/>
              </a:rPr>
              <a:t> Características dos </a:t>
            </a:r>
            <a:r>
              <a:rPr lang="pt-BR" altLang="pt-BR" sz="3600" dirty="0" smtClean="0">
                <a:latin typeface="Georgia" pitchFamily="18" charset="0"/>
              </a:rPr>
              <a:t>estados; </a:t>
            </a: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3600" dirty="0" smtClean="0">
                <a:latin typeface="Georgia" pitchFamily="18" charset="0"/>
              </a:rPr>
              <a:t> Tamanho da cidade;</a:t>
            </a:r>
            <a:endParaRPr lang="pt-BR" altLang="pt-BR" sz="3600" dirty="0">
              <a:latin typeface="Georgia" pitchFamily="18" charset="0"/>
            </a:endParaRP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3600" dirty="0">
                <a:latin typeface="Georgia" pitchFamily="18" charset="0"/>
              </a:rPr>
              <a:t> Objetivo </a:t>
            </a:r>
            <a:r>
              <a:rPr lang="pt-BR" altLang="pt-BR" sz="3600" dirty="0" smtClean="0">
                <a:latin typeface="Georgia" pitchFamily="18" charset="0"/>
              </a:rPr>
              <a:t>final;</a:t>
            </a:r>
            <a:endParaRPr lang="pt-BR" altLang="pt-BR" sz="3600" dirty="0">
              <a:latin typeface="Georgia" pitchFamily="18" charset="0"/>
            </a:endParaRP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3600" dirty="0">
                <a:latin typeface="Georgia" pitchFamily="18" charset="0"/>
              </a:rPr>
              <a:t> Qualidade da </a:t>
            </a:r>
            <a:r>
              <a:rPr lang="pt-BR" altLang="pt-BR" sz="3600" dirty="0" smtClean="0">
                <a:latin typeface="Georgia" pitchFamily="18" charset="0"/>
              </a:rPr>
              <a:t>programação, e;</a:t>
            </a:r>
            <a:endParaRPr lang="pt-BR" altLang="pt-BR" sz="3600" dirty="0">
              <a:latin typeface="Georgia" pitchFamily="18" charset="0"/>
            </a:endParaRP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3600" dirty="0">
                <a:latin typeface="Georgia" pitchFamily="18" charset="0"/>
              </a:rPr>
              <a:t> Limitações </a:t>
            </a:r>
            <a:r>
              <a:rPr lang="pt-BR" altLang="pt-BR" sz="3600" dirty="0" smtClean="0">
                <a:latin typeface="Georgia" pitchFamily="18" charset="0"/>
              </a:rPr>
              <a:t>econômicas.</a:t>
            </a:r>
            <a:endParaRPr lang="pt-BR" altLang="pt-BR" sz="36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 t="4210" b="5969"/>
          <a:stretch>
            <a:fillRect/>
          </a:stretch>
        </p:blipFill>
        <p:spPr bwMode="auto">
          <a:xfrm>
            <a:off x="323528" y="1268760"/>
            <a:ext cx="8208020" cy="4377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79512" y="260648"/>
            <a:ext cx="7254875" cy="88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74320">
              <a:lnSpc>
                <a:spcPct val="13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pt-BR" altLang="pt-BR" sz="4400" dirty="0">
                <a:latin typeface="Georgia" pitchFamily="18" charset="0"/>
              </a:rPr>
              <a:t>Conteúdo da programação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aixaDeTexto 3"/>
          <p:cNvSpPr txBox="1">
            <a:spLocks noChangeArrowheads="1"/>
          </p:cNvSpPr>
          <p:nvPr/>
        </p:nvSpPr>
        <p:spPr bwMode="auto">
          <a:xfrm>
            <a:off x="1071563" y="785813"/>
            <a:ext cx="4214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11267" name="CaixaDeTexto 4"/>
          <p:cNvSpPr txBox="1">
            <a:spLocks noChangeArrowheads="1"/>
          </p:cNvSpPr>
          <p:nvPr/>
        </p:nvSpPr>
        <p:spPr bwMode="auto">
          <a:xfrm>
            <a:off x="179512" y="808955"/>
            <a:ext cx="8715375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 b="1" u="sng" dirty="0"/>
              <a:t>Editais de 1997</a:t>
            </a:r>
          </a:p>
          <a:p>
            <a:pPr>
              <a:buFont typeface="Arial" charset="0"/>
              <a:buChar char="•"/>
            </a:pPr>
            <a:r>
              <a:rPr lang="pt-BR" sz="1600" dirty="0"/>
              <a:t> 12% (172’8”) de programas jornalísticos, educativos e informativos de caráter geral.</a:t>
            </a:r>
          </a:p>
          <a:p>
            <a:pPr>
              <a:buFont typeface="Arial" charset="0"/>
              <a:buChar char="•"/>
            </a:pPr>
            <a:r>
              <a:rPr lang="pt-BR" sz="1600" dirty="0"/>
              <a:t> 12% (172’8”) de programas de serviço noticioso de caráter geral.</a:t>
            </a:r>
          </a:p>
          <a:p>
            <a:pPr>
              <a:buFont typeface="Arial" charset="0"/>
              <a:buChar char="•"/>
            </a:pPr>
            <a:r>
              <a:rPr lang="pt-BR" sz="1600" dirty="0"/>
              <a:t> 6% (86’4”) de programas culturais, artísticos e jornalísticos produzidos e gerados na própria localidade de execução do serviço, ou no município da qual pertence à localidade objeto do serviço. </a:t>
            </a:r>
          </a:p>
          <a:p>
            <a:pPr>
              <a:buFont typeface="Arial" charset="0"/>
              <a:buChar char="•"/>
            </a:pPr>
            <a:r>
              <a:rPr lang="pt-BR" sz="1600" dirty="0"/>
              <a:t> 6% (86’4”) de programa de serviço noticioso produzido e gerado na própria localidade de execução do serviço ou no Município ao qual pertence esta localidade.</a:t>
            </a:r>
          </a:p>
          <a:p>
            <a:r>
              <a:rPr lang="pt-BR" sz="1600" dirty="0"/>
              <a:t> </a:t>
            </a:r>
            <a:r>
              <a:rPr lang="pt-BR" sz="1600" b="1" u="sng" dirty="0"/>
              <a:t>Edital 2000 a 2002</a:t>
            </a:r>
            <a:endParaRPr lang="pt-BR" sz="1600" dirty="0"/>
          </a:p>
          <a:p>
            <a:pPr>
              <a:buFont typeface="Arial" charset="0"/>
              <a:buChar char="•"/>
            </a:pPr>
            <a:r>
              <a:rPr lang="pt-BR" sz="1600" dirty="0"/>
              <a:t> 8% (115’20”) de programas jornalísticos, educativos e informativos de caráter geral.</a:t>
            </a:r>
          </a:p>
          <a:p>
            <a:pPr>
              <a:buFont typeface="Arial" charset="0"/>
              <a:buChar char="•"/>
            </a:pPr>
            <a:r>
              <a:rPr lang="pt-BR" sz="1600" dirty="0"/>
              <a:t> 8% (115’20”) de programas de serviço noticioso de caráter geral.</a:t>
            </a:r>
          </a:p>
          <a:p>
            <a:pPr>
              <a:buFont typeface="Arial" charset="0"/>
              <a:buChar char="•"/>
            </a:pPr>
            <a:r>
              <a:rPr lang="pt-BR" sz="1600" dirty="0"/>
              <a:t> 4% (57’60”) de programas culturais, artísticos e jornalísticos produzidos e gerados na própria localidade de execução do serviço, ou no município da qual pertence à localidade objeto do serviço.</a:t>
            </a:r>
          </a:p>
          <a:p>
            <a:pPr>
              <a:buFont typeface="Arial" charset="0"/>
              <a:buChar char="•"/>
            </a:pPr>
            <a:r>
              <a:rPr lang="pt-BR" sz="1600" dirty="0"/>
              <a:t> 4% (57’60”) de programa de serviço noticioso produzido e gerado na própria localidade de execução do serviço ou no Município ao qual pertence esta localidade.</a:t>
            </a:r>
          </a:p>
          <a:p>
            <a:r>
              <a:rPr lang="pt-BR" sz="1600" dirty="0"/>
              <a:t> </a:t>
            </a:r>
            <a:r>
              <a:rPr lang="pt-BR" sz="1600" b="1" u="sng" dirty="0"/>
              <a:t>Editais de </a:t>
            </a:r>
            <a:r>
              <a:rPr lang="pt-BR" sz="1600" b="1" u="sng" dirty="0" smtClean="0"/>
              <a:t>2007, 2009 e 2010.</a:t>
            </a:r>
            <a:endParaRPr lang="pt-BR" sz="1600" b="1" u="sng" dirty="0"/>
          </a:p>
          <a:p>
            <a:pPr>
              <a:buFont typeface="Arial" charset="0"/>
              <a:buChar char="•"/>
            </a:pPr>
            <a:r>
              <a:rPr lang="pt-BR" sz="1600" dirty="0"/>
              <a:t> 8% (115’20”) Programas jornalísticos, educativos e Informativos de caráter geral.</a:t>
            </a:r>
          </a:p>
          <a:p>
            <a:pPr>
              <a:buFont typeface="Arial" charset="0"/>
              <a:buChar char="•"/>
            </a:pPr>
            <a:r>
              <a:rPr lang="pt-BR" sz="1600" dirty="0"/>
              <a:t> 8% (115’20”) Programas de serviço noticioso de caráter geral.</a:t>
            </a:r>
          </a:p>
          <a:p>
            <a:pPr>
              <a:buFont typeface="Arial" charset="0"/>
              <a:buChar char="•"/>
            </a:pPr>
            <a:r>
              <a:rPr lang="pt-BR" sz="1600" dirty="0"/>
              <a:t> 8% (115’20”) Programas culturais, artísticos e jornalísticos de caráter local</a:t>
            </a:r>
            <a:r>
              <a:rPr lang="pt-BR" sz="1600" b="1" dirty="0"/>
              <a:t>.</a:t>
            </a:r>
            <a:endParaRPr lang="pt-BR" sz="16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07504" y="-99392"/>
            <a:ext cx="7254875" cy="88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74320">
              <a:lnSpc>
                <a:spcPct val="13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pt-BR" altLang="pt-BR" sz="4400" dirty="0">
                <a:latin typeface="Georgia" pitchFamily="18" charset="0"/>
              </a:rPr>
              <a:t>Conteúdo da programação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/>
          <p:cNvSpPr/>
          <p:nvPr/>
        </p:nvSpPr>
        <p:spPr>
          <a:xfrm>
            <a:off x="8028384" y="5661248"/>
            <a:ext cx="72008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11045C"/>
              </a:solidFill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179512" y="-27384"/>
            <a:ext cx="87933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>
            <a:spAutoFit/>
          </a:bodyPr>
          <a:lstStyle/>
          <a:p>
            <a:pPr marL="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altLang="pt-BR" sz="4800" dirty="0" smtClean="0">
                <a:latin typeface="Georgia" pitchFamily="18" charset="0"/>
              </a:rPr>
              <a:t>O que pedem os radiodifusores</a:t>
            </a:r>
            <a:endParaRPr kumimoji="0" lang="pt-BR" altLang="pt-BR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07504" y="1215096"/>
            <a:ext cx="8640960" cy="4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2400" dirty="0" smtClean="0">
                <a:latin typeface="Georgia" pitchFamily="18" charset="0"/>
              </a:rPr>
              <a:t>Na programação diária das emissoras de radiodifusão, destinar-se-ão valores em minutos, semanalmente, por localidade para veiculação de produção cultural, artística e jornalística, de caráter regional e local: </a:t>
            </a:r>
          </a:p>
          <a:p>
            <a:endParaRPr lang="pt-BR" dirty="0" smtClean="0">
              <a:latin typeface="Georgia" pitchFamily="18" charset="0"/>
            </a:endParaRP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400" dirty="0" smtClean="0">
                <a:latin typeface="Georgia" pitchFamily="18" charset="0"/>
              </a:rPr>
              <a:t>até 500.000 habitantes: 420 minutos de produção regional, da qual 210 minutos de produção local; </a:t>
            </a: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400" dirty="0" smtClean="0">
                <a:latin typeface="Georgia" pitchFamily="18" charset="0"/>
              </a:rPr>
              <a:t>com 500.001 a 1.000.000 habitantes: 490 minutos de produção regional, da qual 245 minutos de produção local; </a:t>
            </a: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400" dirty="0" smtClean="0">
                <a:latin typeface="Georgia" pitchFamily="18" charset="0"/>
              </a:rPr>
              <a:t>com 1.000.001 a 5.000.000 habitantes: 630 minutos de produção regional, da qual 315 minutos de produção local; </a:t>
            </a: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400" dirty="0" smtClean="0">
                <a:latin typeface="Georgia" pitchFamily="18" charset="0"/>
              </a:rPr>
              <a:t>com mais de 5.000.001 habitantes: 840 minutos de produção regional, da qual 420 minutos de produção local. </a:t>
            </a:r>
            <a:endParaRPr lang="pt-BR" altLang="pt-BR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97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79512" y="-27384"/>
            <a:ext cx="87933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>
            <a:spAutoFit/>
          </a:bodyPr>
          <a:lstStyle/>
          <a:p>
            <a:pPr lvl="0" indent="-27432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pt-BR" altLang="pt-BR" sz="4400" dirty="0" smtClean="0">
                <a:latin typeface="Georgia" pitchFamily="18" charset="0"/>
              </a:rPr>
              <a:t>O que pedem os radiodifusores</a:t>
            </a:r>
            <a:endParaRPr lang="pt-BR" altLang="pt-BR" sz="4400" dirty="0">
              <a:latin typeface="Georgia" pitchFamily="18" charset="0"/>
            </a:endParaRPr>
          </a:p>
        </p:txBody>
      </p:sp>
      <p:sp>
        <p:nvSpPr>
          <p:cNvPr id="8" name="Elipse 7"/>
          <p:cNvSpPr/>
          <p:nvPr/>
        </p:nvSpPr>
        <p:spPr>
          <a:xfrm>
            <a:off x="8028384" y="5661248"/>
            <a:ext cx="72008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11045C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51520" y="1052736"/>
            <a:ext cx="8424936" cy="4736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2400" dirty="0" smtClean="0">
                <a:latin typeface="Georgia" pitchFamily="18" charset="0"/>
              </a:rPr>
              <a:t>Os tempos estabelecidos deverão, no prazo de 5 anos contados à partir da entrada em vigor da Lei, alcançar, respectivamente:</a:t>
            </a:r>
          </a:p>
          <a:p>
            <a:endParaRPr lang="pt-BR" altLang="pt-BR" sz="2400" dirty="0" smtClean="0">
              <a:latin typeface="Georgia" pitchFamily="18" charset="0"/>
            </a:endParaRP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400" dirty="0" smtClean="0">
                <a:latin typeface="Georgia" pitchFamily="18" charset="0"/>
              </a:rPr>
              <a:t>com 500.001 a 1.000.000 habitantes: 630 minutos de produção regional, da qual 315 minutos de produção local; </a:t>
            </a: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400" dirty="0" smtClean="0">
                <a:latin typeface="Georgia" pitchFamily="18" charset="0"/>
              </a:rPr>
              <a:t>com 1.000.001 a 5.000.000 habitantes: 770 minutos de produção regional, da qual 385 minutos de produção local; </a:t>
            </a:r>
          </a:p>
          <a:p>
            <a:pPr lvl="1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400" dirty="0" smtClean="0">
                <a:latin typeface="Georgia" pitchFamily="18" charset="0"/>
              </a:rPr>
              <a:t>com mais de 5.000.001 habitantes: 1050 minutos de produção regional, da qual 525 minutos de produção local.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9512" y="44624"/>
            <a:ext cx="84969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4000" dirty="0" smtClean="0">
                <a:latin typeface="Georgia" pitchFamily="18" charset="0"/>
              </a:rPr>
              <a:t>Como incentivo à produção independente ....</a:t>
            </a:r>
            <a:endParaRPr lang="pt-BR" altLang="pt-BR" sz="4000" dirty="0">
              <a:latin typeface="Georgia" pitchFamily="18" charset="0"/>
            </a:endParaRPr>
          </a:p>
        </p:txBody>
      </p:sp>
      <p:sp>
        <p:nvSpPr>
          <p:cNvPr id="8" name="Elipse 7"/>
          <p:cNvSpPr/>
          <p:nvPr/>
        </p:nvSpPr>
        <p:spPr>
          <a:xfrm>
            <a:off x="8028384" y="5661248"/>
            <a:ext cx="72008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11045C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79512" y="2135753"/>
            <a:ext cx="85689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200" dirty="0" smtClean="0">
                <a:latin typeface="Georgia" pitchFamily="18" charset="0"/>
              </a:rPr>
              <a:t>Os conteúdos produzidos por produtoras independentes regionais serão contabilizados pelo tempo dobrado de sua efetiva exibição, para efeito de atendimento aos limites mínimos respectivos à veiculação de produção de caráter regional e local.</a:t>
            </a:r>
            <a:endParaRPr lang="pt-BR" altLang="pt-BR" sz="32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888232"/>
            <a:ext cx="8496944" cy="3629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altLang="pt-BR" sz="3200" dirty="0" smtClean="0">
                <a:latin typeface="Georgia" pitchFamily="18" charset="0"/>
              </a:rPr>
              <a:t>Que o art. 4º da Lei nº 8313/1991 seja alterado, para destinar um mínimo de 10 % dos recursos do Fundo Nacional da Cultura para a produção de conteúdos audiovisuais independentes voltados à regionalização da produção cultural, artística e jornalística em emissoras de radiofusão.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51520" y="44625"/>
            <a:ext cx="842493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4000" dirty="0" smtClean="0">
                <a:latin typeface="Georgia" pitchFamily="18" charset="0"/>
              </a:rPr>
              <a:t>Como incentivo à produção independente </a:t>
            </a:r>
            <a:endParaRPr lang="pt-BR" altLang="pt-BR" sz="40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787496"/>
            <a:ext cx="8496944" cy="48737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30000"/>
              </a:lnSpc>
              <a:spcBef>
                <a:spcPct val="30000"/>
              </a:spcBef>
              <a:defRPr/>
            </a:pPr>
            <a:endParaRPr kumimoji="1" lang="pt-BR" altLang="pt-BR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marL="457200" lvl="1">
              <a:lnSpc>
                <a:spcPct val="110000"/>
              </a:lnSpc>
              <a:spcBef>
                <a:spcPts val="0"/>
              </a:spcBef>
              <a:buSzPct val="70000"/>
              <a:buFont typeface="Wingdings"/>
              <a:buChar char=""/>
              <a:defRPr/>
            </a:pPr>
            <a:endParaRPr lang="pt-BR" altLang="pt-BR" sz="3900" dirty="0" smtClean="0">
              <a:latin typeface="Georgia" pitchFamily="18" charset="0"/>
            </a:endParaRPr>
          </a:p>
          <a:p>
            <a:pPr marL="457200" lvl="1">
              <a:lnSpc>
                <a:spcPct val="110000"/>
              </a:lnSpc>
              <a:spcBef>
                <a:spcPts val="0"/>
              </a:spcBef>
              <a:buSzPct val="70000"/>
              <a:buFont typeface="Wingdings"/>
              <a:buChar char=""/>
              <a:defRPr/>
            </a:pPr>
            <a:r>
              <a:rPr lang="pt-BR" altLang="pt-BR" sz="3900" dirty="0" smtClean="0">
                <a:latin typeface="Georgia" pitchFamily="18" charset="0"/>
              </a:rPr>
              <a:t> Fomentar</a:t>
            </a:r>
          </a:p>
          <a:p>
            <a:pPr marL="457200" lvl="1">
              <a:lnSpc>
                <a:spcPct val="110000"/>
              </a:lnSpc>
              <a:spcBef>
                <a:spcPts val="0"/>
              </a:spcBef>
              <a:buSzPct val="70000"/>
              <a:buFont typeface="Wingdings"/>
              <a:buChar char=""/>
              <a:defRPr/>
            </a:pPr>
            <a:endParaRPr lang="pt-BR" altLang="pt-BR" sz="3900" dirty="0" smtClean="0">
              <a:latin typeface="Georgia" pitchFamily="18" charset="0"/>
            </a:endParaRPr>
          </a:p>
          <a:p>
            <a:pPr marL="457200" lvl="1">
              <a:lnSpc>
                <a:spcPct val="110000"/>
              </a:lnSpc>
              <a:spcBef>
                <a:spcPts val="0"/>
              </a:spcBef>
              <a:buSzPct val="70000"/>
              <a:buFont typeface="Wingdings"/>
              <a:buChar char=""/>
              <a:defRPr/>
            </a:pPr>
            <a:r>
              <a:rPr lang="pt-BR" altLang="pt-BR" sz="3900" dirty="0" smtClean="0">
                <a:latin typeface="Georgia" pitchFamily="18" charset="0"/>
              </a:rPr>
              <a:t> Incentivar</a:t>
            </a:r>
          </a:p>
          <a:p>
            <a:pPr marL="457200" lvl="1">
              <a:lnSpc>
                <a:spcPct val="110000"/>
              </a:lnSpc>
              <a:spcBef>
                <a:spcPts val="0"/>
              </a:spcBef>
              <a:buSzPct val="70000"/>
              <a:buFont typeface="Wingdings"/>
              <a:buChar char=""/>
              <a:defRPr/>
            </a:pPr>
            <a:endParaRPr lang="pt-BR" altLang="pt-BR" sz="3900" dirty="0" smtClean="0">
              <a:latin typeface="Georgia" pitchFamily="18" charset="0"/>
            </a:endParaRPr>
          </a:p>
          <a:p>
            <a:pPr marL="457200" lvl="1">
              <a:lnSpc>
                <a:spcPct val="110000"/>
              </a:lnSpc>
              <a:spcBef>
                <a:spcPts val="0"/>
              </a:spcBef>
              <a:buSzPct val="70000"/>
              <a:buFont typeface="Wingdings"/>
              <a:buChar char=""/>
              <a:defRPr/>
            </a:pPr>
            <a:r>
              <a:rPr lang="pt-BR" altLang="pt-BR" sz="3900" dirty="0" smtClean="0">
                <a:latin typeface="Georgia" pitchFamily="18" charset="0"/>
              </a:rPr>
              <a:t> Financiar</a:t>
            </a:r>
            <a:endParaRPr kumimoji="1" lang="pt-BR" altLang="pt-BR" sz="25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lvl="1">
              <a:buFont typeface="Marlett" pitchFamily="2" charset="2"/>
              <a:buChar char="x"/>
              <a:defRPr/>
            </a:pPr>
            <a:endParaRPr kumimoji="1" lang="pt-BR" altLang="pt-BR" sz="35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lvl="1" algn="ctr">
              <a:buFont typeface="Marlett" pitchFamily="2" charset="2"/>
              <a:buNone/>
              <a:defRPr/>
            </a:pPr>
            <a:r>
              <a:rPr lang="pt-BR" altLang="pt-BR" sz="4800" dirty="0" smtClean="0">
                <a:latin typeface="Georgia" pitchFamily="18" charset="0"/>
              </a:rPr>
              <a:t>“É mais efetivo que obrigar”</a:t>
            </a:r>
          </a:p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344850"/>
            <a:ext cx="84969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4000" dirty="0" smtClean="0">
                <a:latin typeface="Georgia" pitchFamily="18" charset="0"/>
              </a:rPr>
              <a:t>Programação Regional ....</a:t>
            </a:r>
            <a:endParaRPr lang="pt-BR" altLang="pt-BR" sz="40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916832"/>
            <a:ext cx="7992888" cy="3308598"/>
          </a:xfr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>
              <a:buNone/>
            </a:pPr>
            <a:r>
              <a:rPr lang="pt-BR" altLang="pt-BR" sz="2800" dirty="0" smtClean="0">
                <a:latin typeface="Georgia" pitchFamily="18" charset="0"/>
              </a:rPr>
              <a:t>A televisão é o segundo item mais importante na casa do brasileiro(*):</a:t>
            </a:r>
          </a:p>
          <a:p>
            <a:pPr marL="0">
              <a:buNone/>
            </a:pPr>
            <a:endParaRPr lang="pt-BR" altLang="pt-BR" sz="2800" dirty="0" smtClean="0">
              <a:latin typeface="Georgia" pitchFamily="18" charset="0"/>
            </a:endParaRPr>
          </a:p>
          <a:p>
            <a:pPr marL="914400" lvl="3">
              <a:buNone/>
            </a:pPr>
            <a:r>
              <a:rPr lang="pt-BR" altLang="pt-BR" sz="2000" dirty="0" smtClean="0">
                <a:latin typeface="Georgia" pitchFamily="18" charset="0"/>
              </a:rPr>
              <a:t>Fogão		98,6%</a:t>
            </a:r>
          </a:p>
          <a:p>
            <a:pPr marL="914400" lvl="3">
              <a:buNone/>
            </a:pPr>
            <a:r>
              <a:rPr lang="pt-BR" altLang="pt-BR" sz="2000" dirty="0" smtClean="0">
                <a:latin typeface="Georgia" pitchFamily="18" charset="0"/>
              </a:rPr>
              <a:t>Televisão		96,9%</a:t>
            </a:r>
          </a:p>
          <a:p>
            <a:pPr marL="914400" lvl="3">
              <a:buNone/>
            </a:pPr>
            <a:r>
              <a:rPr lang="pt-BR" altLang="pt-BR" sz="2000" dirty="0" smtClean="0">
                <a:latin typeface="Georgia" pitchFamily="18" charset="0"/>
              </a:rPr>
              <a:t>Geladeira		95,8%</a:t>
            </a:r>
          </a:p>
          <a:p>
            <a:pPr marL="914400" lvl="3">
              <a:buNone/>
            </a:pPr>
            <a:r>
              <a:rPr lang="pt-BR" altLang="pt-BR" sz="2000" dirty="0" smtClean="0">
                <a:latin typeface="Georgia" pitchFamily="18" charset="0"/>
              </a:rPr>
              <a:t>Rádio		83,4%</a:t>
            </a:r>
          </a:p>
          <a:p>
            <a:pPr marL="914400" lvl="3">
              <a:buNone/>
            </a:pPr>
            <a:r>
              <a:rPr lang="pt-BR" altLang="pt-BR" sz="2000" dirty="0" smtClean="0">
                <a:latin typeface="Georgia" pitchFamily="18" charset="0"/>
              </a:rPr>
              <a:t>Computador	42,9%</a:t>
            </a:r>
            <a:endParaRPr lang="pt-BR" altLang="pt-BR" sz="5400" dirty="0">
              <a:latin typeface="Georgia" pitchFamily="18" charset="0"/>
            </a:endParaRPr>
          </a:p>
        </p:txBody>
      </p:sp>
      <p:sp>
        <p:nvSpPr>
          <p:cNvPr id="5" name="Elipse 4"/>
          <p:cNvSpPr/>
          <p:nvPr/>
        </p:nvSpPr>
        <p:spPr>
          <a:xfrm>
            <a:off x="8028384" y="5661248"/>
            <a:ext cx="72008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11045C"/>
              </a:solidFill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179512" y="-27384"/>
            <a:ext cx="879336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>
            <a:spAutoFit/>
          </a:bodyPr>
          <a:lstStyle/>
          <a:p>
            <a:pPr marL="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alt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Quem é a televisão aberta no Brasil?</a:t>
            </a:r>
            <a:endParaRPr kumimoji="0" lang="pt-BR" alt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411760" y="6453336"/>
            <a:ext cx="547260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900" dirty="0" smtClean="0"/>
              <a:t>* </a:t>
            </a:r>
            <a:r>
              <a:rPr lang="pt-BR" sz="900" dirty="0" err="1" smtClean="0"/>
              <a:t>PNAD</a:t>
            </a:r>
            <a:r>
              <a:rPr lang="pt-BR" sz="900" dirty="0" smtClean="0"/>
              <a:t> IBGE/2011 </a:t>
            </a:r>
            <a:endParaRPr lang="pt-BR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4860032" y="609503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/>
              <a:t>Luis Roberto Antonik</a:t>
            </a:r>
          </a:p>
          <a:p>
            <a:pPr algn="r"/>
            <a:r>
              <a:rPr lang="pt-BR" dirty="0" smtClean="0"/>
              <a:t>direçãogeral@abert.org.br</a:t>
            </a:r>
            <a:endParaRPr lang="pt-BR" dirty="0"/>
          </a:p>
        </p:txBody>
      </p:sp>
      <p:grpSp>
        <p:nvGrpSpPr>
          <p:cNvPr id="15" name="Grupo 14"/>
          <p:cNvGrpSpPr/>
          <p:nvPr/>
        </p:nvGrpSpPr>
        <p:grpSpPr>
          <a:xfrm>
            <a:off x="0" y="-44624"/>
            <a:ext cx="2339752" cy="6902624"/>
            <a:chOff x="0" y="-44624"/>
            <a:chExt cx="2339752" cy="6902624"/>
          </a:xfrm>
        </p:grpSpPr>
        <p:sp>
          <p:nvSpPr>
            <p:cNvPr id="14" name="Retângulo 13"/>
            <p:cNvSpPr/>
            <p:nvPr/>
          </p:nvSpPr>
          <p:spPr>
            <a:xfrm>
              <a:off x="1872208" y="-44624"/>
              <a:ext cx="251520" cy="6858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1035224" y="-27384"/>
              <a:ext cx="584448" cy="68853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0" y="-44624"/>
              <a:ext cx="899592" cy="68853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Elipse 6"/>
            <p:cNvSpPr/>
            <p:nvPr/>
          </p:nvSpPr>
          <p:spPr>
            <a:xfrm>
              <a:off x="611560" y="3429000"/>
              <a:ext cx="1296144" cy="1296144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  <p:sp>
          <p:nvSpPr>
            <p:cNvPr id="8" name="Elipse 7"/>
            <p:cNvSpPr/>
            <p:nvPr/>
          </p:nvSpPr>
          <p:spPr>
            <a:xfrm>
              <a:off x="1899320" y="4437112"/>
              <a:ext cx="440432" cy="440432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  <p:sp>
          <p:nvSpPr>
            <p:cNvPr id="9" name="Elipse 8"/>
            <p:cNvSpPr/>
            <p:nvPr/>
          </p:nvSpPr>
          <p:spPr>
            <a:xfrm>
              <a:off x="1259632" y="4797152"/>
              <a:ext cx="720080" cy="720080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  <p:sp>
          <p:nvSpPr>
            <p:cNvPr id="10" name="Elipse 9"/>
            <p:cNvSpPr/>
            <p:nvPr/>
          </p:nvSpPr>
          <p:spPr>
            <a:xfrm>
              <a:off x="1619672" y="5733256"/>
              <a:ext cx="368424" cy="368424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  <p:sp>
          <p:nvSpPr>
            <p:cNvPr id="11" name="Elipse 10"/>
            <p:cNvSpPr/>
            <p:nvPr/>
          </p:nvSpPr>
          <p:spPr>
            <a:xfrm>
              <a:off x="1043608" y="5517232"/>
              <a:ext cx="288032" cy="288032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11045C"/>
                </a:solidFill>
              </a:endParaRPr>
            </a:p>
          </p:txBody>
        </p:sp>
      </p:grp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 l="62306" t="26406" r="10025" b="25584"/>
          <a:stretch>
            <a:fillRect/>
          </a:stretch>
        </p:blipFill>
        <p:spPr bwMode="auto">
          <a:xfrm>
            <a:off x="4211960" y="2454962"/>
            <a:ext cx="2232248" cy="111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Imagem 16" descr="Logo ABRA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2132856"/>
            <a:ext cx="1584176" cy="722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775E6F2C-C16A-4919-BF8C-2852671A59AA" descr="cid:775E6F2C-C16A-4919-BF8C-2852671A59AA"/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6516216" y="3792373"/>
            <a:ext cx="2473846" cy="572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l="54697"/>
          <a:stretch>
            <a:fillRect/>
          </a:stretch>
        </p:blipFill>
        <p:spPr bwMode="auto">
          <a:xfrm>
            <a:off x="179512" y="5375230"/>
            <a:ext cx="2088232" cy="1482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80920" cy="4044184"/>
          </a:xfr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>
              <a:buNone/>
            </a:pPr>
            <a:endParaRPr lang="pt-BR" altLang="pt-BR" sz="1800" dirty="0" smtClean="0">
              <a:latin typeface="Georgia" pitchFamily="18" charset="0"/>
            </a:endParaRPr>
          </a:p>
          <a:p>
            <a:pPr marL="0">
              <a:buNone/>
            </a:pPr>
            <a:r>
              <a:rPr lang="pt-BR" altLang="pt-BR" sz="2800" dirty="0" smtClean="0">
                <a:latin typeface="Georgia" pitchFamily="18" charset="0"/>
              </a:rPr>
              <a:t>A televisão aberta é a mídia com maior penetração nos domicílios brasileiros(**):</a:t>
            </a:r>
          </a:p>
          <a:p>
            <a:pPr marL="0">
              <a:buNone/>
            </a:pPr>
            <a:endParaRPr lang="pt-BR" altLang="pt-BR" sz="2800" dirty="0" smtClean="0">
              <a:latin typeface="Georgia" pitchFamily="18" charset="0"/>
            </a:endParaRPr>
          </a:p>
          <a:p>
            <a:pPr marL="274320" lvl="1">
              <a:lnSpc>
                <a:spcPct val="80000"/>
              </a:lnSpc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pt-BR" altLang="pt-BR" sz="2500" dirty="0" smtClean="0"/>
              <a:t>Apenas 3% dos brasileiros não assistem televisão pelo menos uma vez por semana</a:t>
            </a:r>
          </a:p>
          <a:p>
            <a:pPr marL="274320" lvl="1">
              <a:lnSpc>
                <a:spcPct val="80000"/>
              </a:lnSpc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pt-BR" altLang="pt-BR" sz="2500" dirty="0" smtClean="0"/>
              <a:t>De segunda a sexta, o brasileiro assiste televisão pelo menos 3 horas e 29 minutos</a:t>
            </a:r>
          </a:p>
          <a:p>
            <a:pPr marL="274320" lvl="1">
              <a:lnSpc>
                <a:spcPct val="80000"/>
              </a:lnSpc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pt-BR" altLang="pt-BR" sz="2500" dirty="0" smtClean="0"/>
              <a:t>67% dos brasileiros só assistem televisão aberta</a:t>
            </a:r>
          </a:p>
          <a:p>
            <a:pPr marL="274320" lvl="1">
              <a:lnSpc>
                <a:spcPct val="80000"/>
              </a:lnSpc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pt-BR" altLang="pt-BR" sz="2500" dirty="0" smtClean="0"/>
              <a:t>37% dos brasileiros têm antena parabólica</a:t>
            </a:r>
          </a:p>
        </p:txBody>
      </p:sp>
      <p:sp>
        <p:nvSpPr>
          <p:cNvPr id="5" name="Elipse 4"/>
          <p:cNvSpPr/>
          <p:nvPr/>
        </p:nvSpPr>
        <p:spPr>
          <a:xfrm>
            <a:off x="8028384" y="5661248"/>
            <a:ext cx="72008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11045C"/>
              </a:solidFill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179512" y="-27384"/>
            <a:ext cx="879336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>
            <a:spAutoFit/>
          </a:bodyPr>
          <a:lstStyle/>
          <a:p>
            <a:pPr marL="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alt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Quem é a televisão aberta no Brasil?</a:t>
            </a:r>
            <a:endParaRPr kumimoji="0" lang="pt-BR" alt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411760" y="6453336"/>
            <a:ext cx="547260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900" dirty="0" smtClean="0"/>
              <a:t>** IBOPE /</a:t>
            </a:r>
            <a:r>
              <a:rPr lang="pt-BR" sz="900" dirty="0" err="1" smtClean="0"/>
              <a:t>SECOM-PR</a:t>
            </a:r>
            <a:r>
              <a:rPr lang="pt-BR" sz="900" dirty="0" smtClean="0"/>
              <a:t>/2014</a:t>
            </a:r>
            <a:endParaRPr lang="pt-BR" sz="900" dirty="0"/>
          </a:p>
        </p:txBody>
      </p:sp>
      <p:pic>
        <p:nvPicPr>
          <p:cNvPr id="8" name="Imagem 7" descr="Logo ABRA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6021288"/>
            <a:ext cx="1085709" cy="494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775E6F2C-C16A-4919-BF8C-2852671A59AA" descr="cid:775E6F2C-C16A-4919-BF8C-2852671A59AA"/>
          <p:cNvPicPr>
            <a:picLocks noChangeAspect="1" noChangeArrowheads="1"/>
          </p:cNvPicPr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3131840" y="6093296"/>
            <a:ext cx="1540755" cy="356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042624"/>
            <a:ext cx="8712968" cy="5078313"/>
          </a:xfr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>
              <a:buNone/>
            </a:pPr>
            <a:r>
              <a:rPr lang="pt-BR" altLang="pt-BR" dirty="0" smtClean="0">
                <a:latin typeface="Georgia" pitchFamily="18" charset="0"/>
              </a:rPr>
              <a:t>Pesquisa </a:t>
            </a:r>
            <a:r>
              <a:rPr lang="pt-BR" altLang="pt-BR" dirty="0" err="1" smtClean="0">
                <a:latin typeface="Georgia" pitchFamily="18" charset="0"/>
              </a:rPr>
              <a:t>Secom</a:t>
            </a:r>
            <a:r>
              <a:rPr lang="pt-BR" altLang="pt-BR" dirty="0" smtClean="0">
                <a:latin typeface="Georgia" pitchFamily="18" charset="0"/>
              </a:rPr>
              <a:t>, com 18.450 entrevistados, elaborada pelo IBOPE (março/2014)</a:t>
            </a:r>
          </a:p>
          <a:p>
            <a:pPr marL="1188720" lvl="4">
              <a:buNone/>
            </a:pPr>
            <a:r>
              <a:rPr lang="pt-BR" altLang="pt-BR" sz="2000" b="1" dirty="0" smtClean="0">
                <a:latin typeface="Georgia" pitchFamily="18" charset="0"/>
              </a:rPr>
              <a:t>Como o Brasil se informa?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Televisão 97%  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Rádio 60%  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Internet 47% 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jornal 25% 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revista 15%</a:t>
            </a:r>
            <a:endParaRPr lang="pt-BR" altLang="pt-BR" sz="1800" dirty="0">
              <a:latin typeface="Georgia" pitchFamily="18" charset="0"/>
            </a:endParaRPr>
          </a:p>
          <a:p>
            <a:pPr marL="1188720" lvl="4">
              <a:buNone/>
            </a:pPr>
            <a:r>
              <a:rPr lang="pt-BR" altLang="pt-BR" sz="2000" b="1" dirty="0" smtClean="0">
                <a:latin typeface="Georgia" pitchFamily="18" charset="0"/>
              </a:rPr>
              <a:t>O meio de comunicação preferido dos brasileiros: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Televisão 76,4%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Internet 13,1%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Rádio 7,9%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Jornais impressos 1,5%</a:t>
            </a:r>
          </a:p>
          <a:p>
            <a:pPr marL="1737360" lvl="6">
              <a:buNone/>
            </a:pPr>
            <a:r>
              <a:rPr lang="pt-BR" altLang="pt-BR" sz="1800" dirty="0" smtClean="0">
                <a:latin typeface="Georgia" pitchFamily="18" charset="0"/>
              </a:rPr>
              <a:t>Revista 0,3%</a:t>
            </a:r>
            <a:endParaRPr lang="pt-BR" altLang="pt-BR" sz="1200" dirty="0">
              <a:latin typeface="Georgia" pitchFamily="18" charset="0"/>
            </a:endParaRPr>
          </a:p>
        </p:txBody>
      </p:sp>
      <p:sp>
        <p:nvSpPr>
          <p:cNvPr id="5" name="Elipse 4"/>
          <p:cNvSpPr/>
          <p:nvPr/>
        </p:nvSpPr>
        <p:spPr>
          <a:xfrm>
            <a:off x="8028384" y="5661248"/>
            <a:ext cx="72008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11045C"/>
              </a:solidFill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179512" y="-27384"/>
            <a:ext cx="87933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>
            <a:spAutoFit/>
          </a:bodyPr>
          <a:lstStyle/>
          <a:p>
            <a:pPr marL="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altLang="pt-BR" sz="4400" dirty="0" smtClean="0">
                <a:latin typeface="Georgia" pitchFamily="18" charset="0"/>
              </a:rPr>
              <a:t>Hábitos de Consumo de Mídia</a:t>
            </a:r>
            <a:endParaRPr kumimoji="0" lang="pt-BR" alt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043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899592" y="3448038"/>
          <a:ext cx="6984779" cy="2237253"/>
        </p:xfrm>
        <a:graphic>
          <a:graphicData uri="http://schemas.openxmlformats.org/drawingml/2006/table">
            <a:tbl>
              <a:tblPr/>
              <a:tblGrid>
                <a:gridCol w="841893"/>
                <a:gridCol w="677920"/>
                <a:gridCol w="661604"/>
                <a:gridCol w="661604"/>
                <a:gridCol w="619184"/>
                <a:gridCol w="776630"/>
                <a:gridCol w="776630"/>
                <a:gridCol w="984657"/>
                <a:gridCol w="984657"/>
              </a:tblGrid>
              <a:tr h="221321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REGIÃO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TELEVISÃO ANALÓGICA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TELEVISÃO DIGITAL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132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CANAIS OUTORGADOS (PORTARIA DE AUTORIZAÇÃO)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CANAIS AUTORIZADOS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4264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TV COML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TVE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TOTAL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RTV PRI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RTV SEC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RTV TOTAL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TVD 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RTVD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CO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46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14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60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698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400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1098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39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124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NO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70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35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105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1227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913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2140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52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472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41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50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809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399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1208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23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197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SE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99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113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212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2136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1849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3985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127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540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77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36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113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1065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1017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2082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64</a:t>
                      </a:r>
                      <a:endParaRPr lang="pt-BR" sz="1800" b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103</a:t>
                      </a:r>
                      <a:endParaRPr lang="pt-BR" sz="1800" b="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BRASIL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333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207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540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5935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4578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10513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305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1436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99594" y="1268757"/>
          <a:ext cx="6984773" cy="1757535"/>
        </p:xfrm>
        <a:graphic>
          <a:graphicData uri="http://schemas.openxmlformats.org/drawingml/2006/table">
            <a:tbl>
              <a:tblPr/>
              <a:tblGrid>
                <a:gridCol w="1090450"/>
                <a:gridCol w="1170678"/>
                <a:gridCol w="1391716"/>
                <a:gridCol w="569784"/>
                <a:gridCol w="529671"/>
                <a:gridCol w="419971"/>
                <a:gridCol w="569784"/>
                <a:gridCol w="411783"/>
                <a:gridCol w="830936"/>
              </a:tblGrid>
              <a:tr h="432051"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REGIÃO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TOTAL DE MUNICÍPIOS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QUANTIDADE</a:t>
                      </a:r>
                    </a:p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TOTAL </a:t>
                      </a: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DE RÁDIOS 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FM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FME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OC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OM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OT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50" dirty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RADCOM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CO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466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975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306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41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8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188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12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432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NE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1794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2540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578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135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434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1392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N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450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779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257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59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137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32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324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SE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1668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3240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956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175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32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545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22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1532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1188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2095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612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59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23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477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</a:t>
                      </a:r>
                      <a:endParaRPr lang="pt-BR" sz="18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924</a:t>
                      </a:r>
                      <a:endParaRPr lang="pt-BR" sz="18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BRASIL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5566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9629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2709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469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66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1781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74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4604</a:t>
                      </a:r>
                      <a:endParaRPr lang="pt-BR" sz="28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827584" y="836712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O BRASIL DO RÁDIO</a:t>
            </a:r>
            <a:endParaRPr lang="pt-BR" sz="1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827584" y="3121223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O BRASIL DA TELEVISÃO</a:t>
            </a:r>
            <a:endParaRPr lang="pt-BR" sz="1400" b="1" dirty="0"/>
          </a:p>
        </p:txBody>
      </p:sp>
      <p:sp>
        <p:nvSpPr>
          <p:cNvPr id="9" name="Elipse 8"/>
          <p:cNvSpPr/>
          <p:nvPr/>
        </p:nvSpPr>
        <p:spPr>
          <a:xfrm>
            <a:off x="8028384" y="5661248"/>
            <a:ext cx="72008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11045C"/>
              </a:solidFill>
            </a:endParaRPr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179512" y="-27384"/>
            <a:ext cx="87933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>
            <a:spAutoFit/>
          </a:bodyPr>
          <a:lstStyle/>
          <a:p>
            <a:pPr marL="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alt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Quem é a </a:t>
            </a:r>
            <a:r>
              <a:rPr lang="pt-BR" altLang="pt-BR" sz="4400" dirty="0" smtClean="0">
                <a:latin typeface="Georgia" pitchFamily="18" charset="0"/>
              </a:rPr>
              <a:t>radiodifusão </a:t>
            </a:r>
            <a:r>
              <a:rPr kumimoji="0" lang="pt-BR" alt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no Brasil?</a:t>
            </a:r>
            <a:endParaRPr kumimoji="0" lang="pt-BR" alt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lipse 16"/>
          <p:cNvSpPr/>
          <p:nvPr/>
        </p:nvSpPr>
        <p:spPr>
          <a:xfrm>
            <a:off x="8028384" y="5661248"/>
            <a:ext cx="72008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11045C"/>
              </a:solidFill>
            </a:endParaRP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179512" y="-27384"/>
            <a:ext cx="87933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>
            <a:spAutoFit/>
          </a:bodyPr>
          <a:lstStyle/>
          <a:p>
            <a:pPr marL="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altLang="pt-BR" sz="4400" dirty="0" smtClean="0">
                <a:latin typeface="Georgia" pitchFamily="18" charset="0"/>
              </a:rPr>
              <a:t>O que diz a Constituição Federal</a:t>
            </a:r>
            <a:endParaRPr kumimoji="0" lang="pt-BR" alt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179513" y="1024275"/>
            <a:ext cx="856895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 smtClean="0"/>
              <a:t>Art. 221. A produção e a programação das emissoras de rádio e televisão atenderão aos seguintes princípios:</a:t>
            </a:r>
            <a:endParaRPr lang="pt-BR" sz="2400" b="1" dirty="0" smtClean="0"/>
          </a:p>
          <a:p>
            <a:r>
              <a:rPr lang="pt-BR" sz="2400" dirty="0" smtClean="0"/>
              <a:t>I - preferência a finalidades educativas, artísticas, culturais e informativas;</a:t>
            </a:r>
          </a:p>
          <a:p>
            <a:r>
              <a:rPr lang="pt-BR" sz="2400" dirty="0" smtClean="0"/>
              <a:t>II - promoção da cultura nacional e regional e </a:t>
            </a:r>
            <a:r>
              <a:rPr lang="pt-BR" sz="2400" b="1" u="sng" dirty="0" smtClean="0"/>
              <a:t>estímulo à produção independente</a:t>
            </a:r>
            <a:r>
              <a:rPr lang="pt-BR" sz="2400" b="1" dirty="0" smtClean="0"/>
              <a:t> </a:t>
            </a:r>
            <a:r>
              <a:rPr lang="pt-BR" sz="2400" dirty="0" smtClean="0"/>
              <a:t>que objetive sua divulgação;</a:t>
            </a:r>
          </a:p>
          <a:p>
            <a:r>
              <a:rPr lang="pt-BR" sz="2400" dirty="0" smtClean="0"/>
              <a:t>III - </a:t>
            </a:r>
            <a:r>
              <a:rPr lang="pt-BR" sz="2400" b="1" u="sng" dirty="0" smtClean="0"/>
              <a:t>regionalização da produção cultural, artística e jornalística, conforme percentuais </a:t>
            </a:r>
            <a:r>
              <a:rPr lang="pt-BR" sz="2400" dirty="0" smtClean="0"/>
              <a:t>estabelecidos em lei, e;</a:t>
            </a:r>
          </a:p>
          <a:p>
            <a:r>
              <a:rPr lang="pt-BR" sz="2400" dirty="0" smtClean="0"/>
              <a:t>IV - respeito aos valores éticos e sociais da pessoa e da família.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79512" y="-27384"/>
            <a:ext cx="87933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>
            <a:spAutoFit/>
          </a:bodyPr>
          <a:lstStyle/>
          <a:p>
            <a:pPr marL="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altLang="pt-BR" sz="4400" dirty="0" smtClean="0">
                <a:latin typeface="Georgia" pitchFamily="18" charset="0"/>
              </a:rPr>
              <a:t>O que diz a Constituição Federal</a:t>
            </a:r>
            <a:endParaRPr kumimoji="0" lang="pt-BR" alt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3" y="1024275"/>
            <a:ext cx="856895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3600" b="1" u="sng" dirty="0" smtClean="0">
                <a:latin typeface="Georgia" pitchFamily="18" charset="0"/>
              </a:rPr>
              <a:t>Estímulo:</a:t>
            </a:r>
          </a:p>
          <a:p>
            <a:r>
              <a:rPr lang="pt-BR" altLang="pt-BR" sz="3200" dirty="0" smtClean="0">
                <a:latin typeface="Georgia" pitchFamily="18" charset="0"/>
              </a:rPr>
              <a:t>II - promoção da cultura nacional e regional e estímulo à produção independente que objetive sua divulgação;</a:t>
            </a:r>
          </a:p>
          <a:p>
            <a:endParaRPr lang="pt-BR" altLang="pt-BR" sz="3200" b="1" u="sng" dirty="0" smtClean="0">
              <a:latin typeface="Georgia" pitchFamily="18" charset="0"/>
            </a:endParaRPr>
          </a:p>
          <a:p>
            <a:r>
              <a:rPr lang="pt-BR" altLang="pt-BR" sz="3200" b="1" u="sng" dirty="0" smtClean="0">
                <a:latin typeface="Georgia" pitchFamily="18" charset="0"/>
              </a:rPr>
              <a:t>Cota:</a:t>
            </a:r>
            <a:endParaRPr lang="pt-BR" altLang="pt-BR" sz="3200" b="1" u="sng" dirty="0">
              <a:latin typeface="Georgia" pitchFamily="18" charset="0"/>
            </a:endParaRPr>
          </a:p>
          <a:p>
            <a:r>
              <a:rPr lang="pt-BR" altLang="pt-BR" sz="2800" dirty="0" smtClean="0">
                <a:latin typeface="Georgia" pitchFamily="18" charset="0"/>
              </a:rPr>
              <a:t>III </a:t>
            </a:r>
            <a:r>
              <a:rPr lang="pt-BR" altLang="pt-BR" sz="2800" dirty="0">
                <a:latin typeface="Georgia" pitchFamily="18" charset="0"/>
              </a:rPr>
              <a:t>- regionalização da produção cultural, artística e jornalística, conforme percentuais estabelecidos em lei, e</a:t>
            </a:r>
            <a:r>
              <a:rPr lang="pt-BR" altLang="pt-BR" sz="2800" dirty="0" smtClean="0">
                <a:latin typeface="Georgia" pitchFamily="18" charset="0"/>
              </a:rPr>
              <a:t>;</a:t>
            </a:r>
          </a:p>
          <a:p>
            <a:endParaRPr lang="pt-BR" altLang="pt-BR" sz="2800" dirty="0">
              <a:latin typeface="Georgia" pitchFamily="18" charset="0"/>
            </a:endParaRPr>
          </a:p>
          <a:p>
            <a:endParaRPr lang="pt-BR" sz="2400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79512" y="-27384"/>
            <a:ext cx="87933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>
            <a:spAutoFit/>
          </a:bodyPr>
          <a:lstStyle/>
          <a:p>
            <a:pPr marL="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alt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O Brasil não é homogêneo</a:t>
            </a:r>
            <a:endParaRPr kumimoji="0" lang="pt-BR" altLang="pt-B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1520" y="1024855"/>
            <a:ext cx="8568952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800" dirty="0" smtClean="0"/>
              <a:t> Multifacetado;</a:t>
            </a:r>
          </a:p>
          <a:p>
            <a:pPr marL="2743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800" dirty="0" smtClean="0"/>
              <a:t> Vastidão territorial;</a:t>
            </a:r>
          </a:p>
          <a:p>
            <a:pPr marL="2743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800" dirty="0" smtClean="0"/>
              <a:t> População heterogeneamente distribuída;</a:t>
            </a:r>
          </a:p>
          <a:p>
            <a:pPr marL="2743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800" dirty="0" smtClean="0"/>
              <a:t> Menos de 10% da população na Amazônia (40% da área territorial brasileira);</a:t>
            </a:r>
          </a:p>
          <a:p>
            <a:pPr marL="2743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800" dirty="0" smtClean="0"/>
              <a:t> Bolsões de pobreza;</a:t>
            </a:r>
          </a:p>
          <a:p>
            <a:pPr marL="2743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800" dirty="0" smtClean="0"/>
              <a:t> Alta concentração de atividades econômicas e geração de riqueza, e;</a:t>
            </a:r>
          </a:p>
          <a:p>
            <a:pPr marL="2743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altLang="pt-BR" sz="2800" dirty="0" smtClean="0"/>
              <a:t> Amplos espaços desabitados.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kumimoji="1" lang="pt-BR" altLang="pt-BR" sz="3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251520" y="332656"/>
            <a:ext cx="8280920" cy="7694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indent="-27432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pt-BR" altLang="pt-BR" sz="4400" dirty="0">
                <a:latin typeface="Georgia" pitchFamily="18" charset="0"/>
              </a:rPr>
              <a:t>O Brasil não é </a:t>
            </a:r>
            <a:r>
              <a:rPr lang="pt-BR" altLang="pt-BR" sz="4400" dirty="0" smtClean="0">
                <a:latin typeface="Georgia" pitchFamily="18" charset="0"/>
              </a:rPr>
              <a:t>homogêneo!</a:t>
            </a:r>
            <a:endParaRPr lang="pt-BR" altLang="pt-BR" sz="4400" dirty="0">
              <a:latin typeface="Georgia" pitchFamily="18" charset="0"/>
            </a:endParaRPr>
          </a:p>
        </p:txBody>
      </p:sp>
      <p:sp>
        <p:nvSpPr>
          <p:cNvPr id="4099" name="CaixaDeTexto 7"/>
          <p:cNvSpPr txBox="1">
            <a:spLocks noChangeArrowheads="1"/>
          </p:cNvSpPr>
          <p:nvPr/>
        </p:nvSpPr>
        <p:spPr bwMode="auto">
          <a:xfrm>
            <a:off x="1835745" y="6381750"/>
            <a:ext cx="56165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200" dirty="0"/>
              <a:t>Fonte: Mídia dados Brasil </a:t>
            </a: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250825" y="1700213"/>
            <a:ext cx="3241675" cy="34009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 typeface="Marlett" pitchFamily="2" charset="2"/>
              <a:buNone/>
              <a:defRPr/>
            </a:pPr>
            <a:r>
              <a:rPr lang="pt-BR" altLang="pt-BR" sz="3600" dirty="0">
                <a:latin typeface="Georgia" pitchFamily="18" charset="0"/>
              </a:rPr>
              <a:t>Investimento publicitário em televisão, </a:t>
            </a:r>
          </a:p>
          <a:p>
            <a:pPr>
              <a:buFont typeface="Marlett" pitchFamily="2" charset="2"/>
              <a:buNone/>
              <a:defRPr/>
            </a:pPr>
            <a:endParaRPr kumimoji="1" lang="pt-BR" sz="35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>
              <a:buFont typeface="Marlett" pitchFamily="2" charset="2"/>
              <a:buNone/>
              <a:defRPr/>
            </a:pPr>
            <a:r>
              <a:rPr lang="pt-BR" altLang="pt-BR" sz="3600" dirty="0" smtClean="0">
                <a:latin typeface="Georgia" pitchFamily="18" charset="0"/>
              </a:rPr>
              <a:t>participação </a:t>
            </a:r>
            <a:r>
              <a:rPr lang="pt-BR" altLang="pt-BR" sz="3600" dirty="0">
                <a:latin typeface="Georgia" pitchFamily="18" charset="0"/>
              </a:rPr>
              <a:t>por região</a:t>
            </a: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5" y="1988840"/>
            <a:ext cx="4611687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406</TotalTime>
  <Words>1282</Words>
  <Application>Microsoft Office PowerPoint</Application>
  <PresentationFormat>Apresentação na tela (4:3)</PresentationFormat>
  <Paragraphs>290</Paragraphs>
  <Slides>20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Balcão Envidraçado</vt:lpstr>
      <vt:lpstr>Programação Regional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ABERT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antonik</dc:creator>
  <cp:lastModifiedBy>antonik</cp:lastModifiedBy>
  <cp:revision>55</cp:revision>
  <dcterms:created xsi:type="dcterms:W3CDTF">2014-05-14T21:16:26Z</dcterms:created>
  <dcterms:modified xsi:type="dcterms:W3CDTF">2014-05-27T22:59:40Z</dcterms:modified>
</cp:coreProperties>
</file>