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708" r:id="rId7"/>
    <p:sldMasterId id="2147483692" r:id="rId8"/>
    <p:sldMasterId id="2147483713" r:id="rId9"/>
  </p:sldMasterIdLst>
  <p:notesMasterIdLst>
    <p:notesMasterId r:id="rId18"/>
  </p:notesMasterIdLst>
  <p:handoutMasterIdLst>
    <p:handoutMasterId r:id="rId19"/>
  </p:handoutMasterIdLst>
  <p:sldIdLst>
    <p:sldId id="5685" r:id="rId10"/>
    <p:sldId id="11373" r:id="rId11"/>
    <p:sldId id="11376" r:id="rId12"/>
    <p:sldId id="11377" r:id="rId13"/>
    <p:sldId id="11374" r:id="rId14"/>
    <p:sldId id="11375" r:id="rId15"/>
    <p:sldId id="11328" r:id="rId16"/>
    <p:sldId id="11358" r:id="rId1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1B2C26-3C4B-E84C-A407-AF1B66B90D33}" name="Diogo Teixeira | Machado Meyer Advogados" initials="DGT | MM" userId="Diogo Teixeira | Machado Meyer Advogado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10"/>
    <a:srgbClr val="FBDCC5"/>
    <a:srgbClr val="FDEEE3"/>
    <a:srgbClr val="EF8B47"/>
    <a:srgbClr val="ED7D31"/>
    <a:srgbClr val="FFCC66"/>
    <a:srgbClr val="E7E6E6"/>
    <a:srgbClr val="BEBEBE"/>
    <a:srgbClr val="A6A6A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1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8CCD5CE-C719-430E-AAAA-58D9ABD051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424987B-B03F-4F42-B287-4A60F704B8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C731A1C2-ABB2-4BEC-B5CB-51A8E46B8EFB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13856B-CC7A-42AE-B9E1-58E59C0EB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FF3F00-548D-4DDB-ADD0-6BF63D0FE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AF9A1A31-48C8-4E25-9F2F-D6867BADB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86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9D975252-3B1F-493B-9D2D-40D72B6A590A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8" rIns="94857" bIns="4742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7" tIns="47428" rIns="94857" bIns="47428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487C7B28-6745-47A3-B693-1DEA7A630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8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4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16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76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6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70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25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38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81A5B-2C1A-4D82-9FC8-F8204D57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20DB06-8343-4F52-B683-5BC47B4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1322-121B-421B-9C58-2D2DD7D1DEE9}" type="datetimeFigureOut">
              <a:rPr lang="pt-BR" smtClean="0"/>
              <a:t>18/09/2024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24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C3B-4315-4B45-B68C-D4B1881C4160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414-CF9D-43EC-A4FB-854DB13C5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63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1322-121B-421B-9C58-2D2DD7D1DEE9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4D7A8BF-7513-4427-A9AD-50CE87A04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5E3E-8927-4B7C-B9F4-91C5F476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423" y="330999"/>
            <a:ext cx="10867292" cy="72683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AE2DF7-7457-4C7D-9958-CF3D42CAE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953" y="1552136"/>
            <a:ext cx="10867292" cy="44793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317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BDC696A-E65A-4A1E-B0AE-D476351D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9" y="1389767"/>
            <a:ext cx="10850880" cy="449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3985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C3B-4315-4B45-B68C-D4B1881C4160}" type="datetimeFigureOut">
              <a:rPr lang="pt-BR" smtClean="0"/>
              <a:t>18/09/2024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414-CF9D-43EC-A4FB-854DB13C5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68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67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5E3E-8927-4B7C-B9F4-91C5F476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423" y="330999"/>
            <a:ext cx="10867292" cy="72683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AE2DF7-7457-4C7D-9958-CF3D42CAE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953" y="1552136"/>
            <a:ext cx="10867292" cy="44793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8111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BDC696A-E65A-4A1E-B0AE-D476351D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9" y="1389767"/>
            <a:ext cx="10850880" cy="449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90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583" y="2387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1322-121B-421B-9C58-2D2DD7D1DEE9}" type="datetimeFigureOut">
              <a:rPr lang="pt-BR" smtClean="0"/>
              <a:t>18/09/2024</a:t>
            </a:fld>
            <a:endParaRPr lang="pt-BR"/>
          </a:p>
        </p:txBody>
      </p:sp>
      <p:pic>
        <p:nvPicPr>
          <p:cNvPr id="15" name="Picture 1" descr="Macintosh HD:Users:tassiacunha:Library:Mobile Documents:com~apple~CloudDocs:Projetos:ATGÁS:Marca:• Papelaria:AF:header.jpg">
            <a:extLst>
              <a:ext uri="{FF2B5EF4-FFF2-40B4-BE49-F238E27FC236}">
                <a16:creationId xmlns:a16="http://schemas.microsoft.com/office/drawing/2014/main" id="{C96F14F8-4C2B-4D7A-AE8B-92CD8289638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1" y="113630"/>
            <a:ext cx="1385980" cy="60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D2CD8450-2A6D-458B-B746-1C9BD1593DBC}"/>
              </a:ext>
            </a:extLst>
          </p:cNvPr>
          <p:cNvSpPr/>
          <p:nvPr userDrawn="1"/>
        </p:nvSpPr>
        <p:spPr>
          <a:xfrm>
            <a:off x="9864434" y="1477820"/>
            <a:ext cx="1089891" cy="3343564"/>
          </a:xfrm>
          <a:custGeom>
            <a:avLst/>
            <a:gdLst>
              <a:gd name="connsiteX0" fmla="*/ 0 w 1089891"/>
              <a:gd name="connsiteY0" fmla="*/ 0 h 3343564"/>
              <a:gd name="connsiteX1" fmla="*/ 600363 w 1089891"/>
              <a:gd name="connsiteY1" fmla="*/ 3343564 h 3343564"/>
              <a:gd name="connsiteX2" fmla="*/ 1089891 w 1089891"/>
              <a:gd name="connsiteY2" fmla="*/ 3011055 h 3343564"/>
              <a:gd name="connsiteX3" fmla="*/ 0 w 1089891"/>
              <a:gd name="connsiteY3" fmla="*/ 0 h 334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891" h="3343564">
                <a:moveTo>
                  <a:pt x="0" y="0"/>
                </a:moveTo>
                <a:lnTo>
                  <a:pt x="600363" y="3343564"/>
                </a:lnTo>
                <a:lnTo>
                  <a:pt x="1089891" y="30110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1269854C-1A43-479F-925B-E91A3E382933}"/>
              </a:ext>
            </a:extLst>
          </p:cNvPr>
          <p:cNvSpPr/>
          <p:nvPr userDrawn="1"/>
        </p:nvSpPr>
        <p:spPr>
          <a:xfrm>
            <a:off x="10264140" y="4852035"/>
            <a:ext cx="219075" cy="382905"/>
          </a:xfrm>
          <a:custGeom>
            <a:avLst/>
            <a:gdLst>
              <a:gd name="connsiteX0" fmla="*/ 0 w 219075"/>
              <a:gd name="connsiteY0" fmla="*/ 129540 h 382905"/>
              <a:gd name="connsiteX1" fmla="*/ 49530 w 219075"/>
              <a:gd name="connsiteY1" fmla="*/ 382905 h 382905"/>
              <a:gd name="connsiteX2" fmla="*/ 219075 w 219075"/>
              <a:gd name="connsiteY2" fmla="*/ 182880 h 382905"/>
              <a:gd name="connsiteX3" fmla="*/ 184785 w 219075"/>
              <a:gd name="connsiteY3" fmla="*/ 0 h 382905"/>
              <a:gd name="connsiteX4" fmla="*/ 0 w 219075"/>
              <a:gd name="connsiteY4" fmla="*/ 12954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382905">
                <a:moveTo>
                  <a:pt x="0" y="129540"/>
                </a:moveTo>
                <a:lnTo>
                  <a:pt x="49530" y="382905"/>
                </a:lnTo>
                <a:lnTo>
                  <a:pt x="219075" y="182880"/>
                </a:lnTo>
                <a:lnTo>
                  <a:pt x="184785" y="0"/>
                </a:lnTo>
                <a:lnTo>
                  <a:pt x="0" y="129540"/>
                </a:lnTo>
                <a:close/>
              </a:path>
            </a:pathLst>
          </a:custGeom>
          <a:solidFill>
            <a:schemeClr val="accent4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D54B9194-2368-4448-964D-370D082959D7}"/>
              </a:ext>
            </a:extLst>
          </p:cNvPr>
          <p:cNvSpPr/>
          <p:nvPr userDrawn="1"/>
        </p:nvSpPr>
        <p:spPr>
          <a:xfrm>
            <a:off x="10464165" y="4572000"/>
            <a:ext cx="409575" cy="449580"/>
          </a:xfrm>
          <a:custGeom>
            <a:avLst/>
            <a:gdLst>
              <a:gd name="connsiteX0" fmla="*/ 30480 w 409575"/>
              <a:gd name="connsiteY0" fmla="*/ 449580 h 449580"/>
              <a:gd name="connsiteX1" fmla="*/ 0 w 409575"/>
              <a:gd name="connsiteY1" fmla="*/ 278130 h 449580"/>
              <a:gd name="connsiteX2" fmla="*/ 409575 w 409575"/>
              <a:gd name="connsiteY2" fmla="*/ 0 h 449580"/>
              <a:gd name="connsiteX3" fmla="*/ 30480 w 409575"/>
              <a:gd name="connsiteY3" fmla="*/ 449580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49580">
                <a:moveTo>
                  <a:pt x="30480" y="449580"/>
                </a:moveTo>
                <a:lnTo>
                  <a:pt x="0" y="278130"/>
                </a:lnTo>
                <a:lnTo>
                  <a:pt x="409575" y="0"/>
                </a:lnTo>
                <a:lnTo>
                  <a:pt x="30480" y="449580"/>
                </a:lnTo>
                <a:close/>
              </a:path>
            </a:pathLst>
          </a:cu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95EC0AEA-5BCD-4853-8CCA-520FD72A70DE}"/>
              </a:ext>
            </a:extLst>
          </p:cNvPr>
          <p:cNvSpPr/>
          <p:nvPr userDrawn="1"/>
        </p:nvSpPr>
        <p:spPr>
          <a:xfrm>
            <a:off x="9320463" y="4981074"/>
            <a:ext cx="976563" cy="1415715"/>
          </a:xfrm>
          <a:custGeom>
            <a:avLst/>
            <a:gdLst>
              <a:gd name="connsiteX0" fmla="*/ 0 w 976563"/>
              <a:gd name="connsiteY0" fmla="*/ 1415715 h 1415715"/>
              <a:gd name="connsiteX1" fmla="*/ 298784 w 976563"/>
              <a:gd name="connsiteY1" fmla="*/ 427121 h 1415715"/>
              <a:gd name="connsiteX2" fmla="*/ 924426 w 976563"/>
              <a:gd name="connsiteY2" fmla="*/ 0 h 1415715"/>
              <a:gd name="connsiteX3" fmla="*/ 976563 w 976563"/>
              <a:gd name="connsiteY3" fmla="*/ 280737 h 1415715"/>
              <a:gd name="connsiteX4" fmla="*/ 0 w 976563"/>
              <a:gd name="connsiteY4" fmla="*/ 1415715 h 1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563" h="1415715">
                <a:moveTo>
                  <a:pt x="0" y="1415715"/>
                </a:moveTo>
                <a:lnTo>
                  <a:pt x="298784" y="427121"/>
                </a:lnTo>
                <a:lnTo>
                  <a:pt x="924426" y="0"/>
                </a:lnTo>
                <a:lnTo>
                  <a:pt x="976563" y="280737"/>
                </a:lnTo>
                <a:lnTo>
                  <a:pt x="0" y="1415715"/>
                </a:lnTo>
                <a:close/>
              </a:path>
            </a:pathLst>
          </a:custGeom>
          <a:solidFill>
            <a:schemeClr val="accent4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BC6B1047-D135-402A-A21D-3E077D7C06FA}"/>
              </a:ext>
            </a:extLst>
          </p:cNvPr>
          <p:cNvSpPr/>
          <p:nvPr userDrawn="1"/>
        </p:nvSpPr>
        <p:spPr>
          <a:xfrm>
            <a:off x="10073217" y="3443817"/>
            <a:ext cx="374650" cy="1509183"/>
          </a:xfrm>
          <a:custGeom>
            <a:avLst/>
            <a:gdLst>
              <a:gd name="connsiteX0" fmla="*/ 374650 w 374650"/>
              <a:gd name="connsiteY0" fmla="*/ 1382183 h 1509183"/>
              <a:gd name="connsiteX1" fmla="*/ 127000 w 374650"/>
              <a:gd name="connsiteY1" fmla="*/ 0 h 1509183"/>
              <a:gd name="connsiteX2" fmla="*/ 0 w 374650"/>
              <a:gd name="connsiteY2" fmla="*/ 463550 h 1509183"/>
              <a:gd name="connsiteX3" fmla="*/ 190500 w 374650"/>
              <a:gd name="connsiteY3" fmla="*/ 1509183 h 1509183"/>
              <a:gd name="connsiteX4" fmla="*/ 374650 w 374650"/>
              <a:gd name="connsiteY4" fmla="*/ 1382183 h 15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50" h="1509183">
                <a:moveTo>
                  <a:pt x="374650" y="1382183"/>
                </a:moveTo>
                <a:lnTo>
                  <a:pt x="127000" y="0"/>
                </a:lnTo>
                <a:lnTo>
                  <a:pt x="0" y="463550"/>
                </a:lnTo>
                <a:lnTo>
                  <a:pt x="190500" y="1509183"/>
                </a:lnTo>
                <a:lnTo>
                  <a:pt x="374650" y="1382183"/>
                </a:lnTo>
                <a:close/>
              </a:path>
            </a:pathLst>
          </a:custGeom>
          <a:solidFill>
            <a:schemeClr val="accent4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C4361E9A-D2EF-41AE-A78B-2A5CCD86A1D0}"/>
              </a:ext>
            </a:extLst>
          </p:cNvPr>
          <p:cNvSpPr/>
          <p:nvPr userDrawn="1"/>
        </p:nvSpPr>
        <p:spPr>
          <a:xfrm>
            <a:off x="9625013" y="3945731"/>
            <a:ext cx="607218" cy="1426369"/>
          </a:xfrm>
          <a:custGeom>
            <a:avLst/>
            <a:gdLst>
              <a:gd name="connsiteX0" fmla="*/ 0 w 607218"/>
              <a:gd name="connsiteY0" fmla="*/ 1426369 h 1426369"/>
              <a:gd name="connsiteX1" fmla="*/ 435768 w 607218"/>
              <a:gd name="connsiteY1" fmla="*/ 0 h 1426369"/>
              <a:gd name="connsiteX2" fmla="*/ 607218 w 607218"/>
              <a:gd name="connsiteY2" fmla="*/ 1012032 h 1426369"/>
              <a:gd name="connsiteX3" fmla="*/ 0 w 607218"/>
              <a:gd name="connsiteY3" fmla="*/ 1426369 h 142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218" h="1426369">
                <a:moveTo>
                  <a:pt x="0" y="1426369"/>
                </a:moveTo>
                <a:lnTo>
                  <a:pt x="435768" y="0"/>
                </a:lnTo>
                <a:lnTo>
                  <a:pt x="607218" y="1012032"/>
                </a:lnTo>
                <a:lnTo>
                  <a:pt x="0" y="1426369"/>
                </a:lnTo>
                <a:close/>
              </a:path>
            </a:pathLst>
          </a:custGeom>
          <a:solidFill>
            <a:schemeClr val="accent4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2D29641-708E-4608-9F82-7EF706F474BA}"/>
              </a:ext>
            </a:extLst>
          </p:cNvPr>
          <p:cNvSpPr/>
          <p:nvPr userDrawn="1"/>
        </p:nvSpPr>
        <p:spPr>
          <a:xfrm>
            <a:off x="11096625" y="3200400"/>
            <a:ext cx="568325" cy="2327275"/>
          </a:xfrm>
          <a:custGeom>
            <a:avLst/>
            <a:gdLst>
              <a:gd name="connsiteX0" fmla="*/ 0 w 568325"/>
              <a:gd name="connsiteY0" fmla="*/ 2327275 h 2327275"/>
              <a:gd name="connsiteX1" fmla="*/ 361950 w 568325"/>
              <a:gd name="connsiteY1" fmla="*/ 0 h 2327275"/>
              <a:gd name="connsiteX2" fmla="*/ 568325 w 568325"/>
              <a:gd name="connsiteY2" fmla="*/ 1333500 h 2327275"/>
              <a:gd name="connsiteX3" fmla="*/ 0 w 568325"/>
              <a:gd name="connsiteY3" fmla="*/ 2327275 h 232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325" h="2327275">
                <a:moveTo>
                  <a:pt x="0" y="2327275"/>
                </a:moveTo>
                <a:lnTo>
                  <a:pt x="361950" y="0"/>
                </a:lnTo>
                <a:lnTo>
                  <a:pt x="568325" y="1333500"/>
                </a:lnTo>
                <a:lnTo>
                  <a:pt x="0" y="2327275"/>
                </a:lnTo>
                <a:close/>
              </a:path>
            </a:pathLst>
          </a:custGeom>
          <a:solidFill>
            <a:schemeClr val="accent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98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567FA8-C671-40CD-8928-62BB6020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67376"/>
            <a:ext cx="10850880" cy="681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CA5C4F-F7F2-4FD2-8179-D9ECE9270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39" y="1389767"/>
            <a:ext cx="10850880" cy="449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E94478-6097-49B8-A284-A760C98A50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08" y="5866518"/>
            <a:ext cx="1384053" cy="9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651D6D6F-D4C6-4213-80EC-DD7CFA4C66E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166"/>
            <a:ext cx="121920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Macintosh HD:Users:tassiacunha:Library:Mobile Documents:com~apple~CloudDocs:Projetos:ATGÁS:Marca:• Papelaria:AF:header.jpg">
            <a:extLst>
              <a:ext uri="{FF2B5EF4-FFF2-40B4-BE49-F238E27FC236}">
                <a16:creationId xmlns:a16="http://schemas.microsoft.com/office/drawing/2014/main" id="{33365706-6599-483C-A7DC-8B460008D0C4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889625"/>
            <a:ext cx="15430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AC249424-D46C-4293-A3C4-F5F1E666B049}"/>
              </a:ext>
            </a:extLst>
          </p:cNvPr>
          <p:cNvSpPr txBox="1"/>
          <p:nvPr userDrawn="1"/>
        </p:nvSpPr>
        <p:spPr>
          <a:xfrm>
            <a:off x="6447425" y="5861251"/>
            <a:ext cx="5744575" cy="6463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0170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pt-BR" sz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Associação de Empresas de Transporte de Gás Natural por Gasoduto – ATGÁS</a:t>
            </a:r>
            <a:endParaRPr lang="pt-BR" sz="12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pt-BR" sz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Rua do Russel, 804 / 4º andar - Glória - Rio de Janeiro, RJ - CEP: 22210-010</a:t>
            </a:r>
            <a:endParaRPr lang="pt-BR" sz="12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pt-BR" sz="120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Tel</a:t>
            </a:r>
            <a:r>
              <a:rPr lang="pt-BR" sz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+55 21 3983-2651</a:t>
            </a:r>
            <a:endParaRPr lang="pt-BR" sz="12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3DA556-83E0-4762-BCC1-B46375BA443D}"/>
              </a:ext>
            </a:extLst>
          </p:cNvPr>
          <p:cNvSpPr txBox="1"/>
          <p:nvPr userDrawn="1"/>
        </p:nvSpPr>
        <p:spPr>
          <a:xfrm>
            <a:off x="3695187" y="2667004"/>
            <a:ext cx="5208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www.atgas.org.br</a:t>
            </a:r>
          </a:p>
        </p:txBody>
      </p:sp>
    </p:spTree>
    <p:extLst>
      <p:ext uri="{BB962C8B-B14F-4D97-AF65-F5344CB8AC3E}">
        <p14:creationId xmlns:p14="http://schemas.microsoft.com/office/powerpoint/2010/main" val="4793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567FA8-C671-40CD-8928-62BB6020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67376"/>
            <a:ext cx="10850880" cy="681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CA5C4F-F7F2-4FD2-8179-D9ECE9270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39" y="1389767"/>
            <a:ext cx="10850880" cy="449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E94478-6097-49B8-A284-A760C98A50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08" y="5866518"/>
            <a:ext cx="1384053" cy="9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tags" Target="../tags/tag3.xml"/><Relationship Id="rId21" Type="http://schemas.openxmlformats.org/officeDocument/2006/relationships/image" Target="../media/image16.png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svg"/><Relationship Id="rId20" Type="http://schemas.openxmlformats.org/officeDocument/2006/relationships/image" Target="../media/image15.sv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5.svg"/><Relationship Id="rId19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Relationship Id="rId22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17/06/relationships/model3d" Target="../media/model3d1.glb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png"/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12" Type="http://schemas.openxmlformats.org/officeDocument/2006/relationships/image" Target="../media/image26.svg"/><Relationship Id="rId2" Type="http://schemas.openxmlformats.org/officeDocument/2006/relationships/tags" Target="../tags/tag7.xml"/><Relationship Id="rId16" Type="http://schemas.openxmlformats.org/officeDocument/2006/relationships/image" Target="../media/image30.svg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tags" Target="../tags/tag9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2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2.sv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C03A99A-18BF-4283-BDCD-A4BEEBC0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35" y="2211994"/>
            <a:ext cx="8625825" cy="2077617"/>
          </a:xfrm>
        </p:spPr>
        <p:txBody>
          <a:bodyPr wrap="square" anchor="ctr">
            <a:noAutofit/>
          </a:bodyPr>
          <a:lstStyle/>
          <a:p>
            <a:pPr>
              <a:lnSpc>
                <a:spcPts val="4600"/>
              </a:lnSpc>
              <a:spcAft>
                <a:spcPts val="600"/>
              </a:spcAft>
            </a:pPr>
            <a:r>
              <a:rPr lang="pt-BR" sz="40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Reforma Tributária</a:t>
            </a:r>
            <a:br>
              <a:rPr lang="pt-BR" sz="40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0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Adequação e Simplificação</a:t>
            </a:r>
            <a:endParaRPr lang="pt-BR" sz="2800" b="1" dirty="0">
              <a:solidFill>
                <a:srgbClr val="ED7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09060D-20AE-491E-8227-F7A119C899A9}"/>
              </a:ext>
            </a:extLst>
          </p:cNvPr>
          <p:cNvSpPr txBox="1"/>
          <p:nvPr/>
        </p:nvSpPr>
        <p:spPr>
          <a:xfrm>
            <a:off x="775028" y="5582345"/>
            <a:ext cx="283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 de setembro de 2024</a:t>
            </a:r>
            <a:endParaRPr lang="en-GB" sz="1200" b="1" spc="3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38CB13-DCFE-1D94-4364-209D4C9E73F1}"/>
              </a:ext>
            </a:extLst>
          </p:cNvPr>
          <p:cNvSpPr txBox="1"/>
          <p:nvPr/>
        </p:nvSpPr>
        <p:spPr>
          <a:xfrm>
            <a:off x="692835" y="4499401"/>
            <a:ext cx="5403165" cy="10829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>
              <a:spcBef>
                <a:spcPts val="1000"/>
              </a:spcBef>
              <a:buClr>
                <a:srgbClr val="EF8B47"/>
              </a:buClr>
              <a:buSzPct val="80000"/>
            </a:pPr>
            <a:r>
              <a:rPr lang="pt-BR" sz="2200" b="1" dirty="0">
                <a:solidFill>
                  <a:srgbClr val="EF8B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ATGás - Associação de Empresas de Transporte de Gás Natural por Gasoduto</a:t>
            </a:r>
          </a:p>
        </p:txBody>
      </p:sp>
    </p:spTree>
    <p:extLst>
      <p:ext uri="{BB962C8B-B14F-4D97-AF65-F5344CB8AC3E}">
        <p14:creationId xmlns:p14="http://schemas.microsoft.com/office/powerpoint/2010/main" val="3588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tângulo 113">
            <a:extLst>
              <a:ext uri="{FF2B5EF4-FFF2-40B4-BE49-F238E27FC236}">
                <a16:creationId xmlns:a16="http://schemas.microsoft.com/office/drawing/2014/main" id="{ECD9D281-C4A3-BDA6-4E65-964B79E1A973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Propostas priorizadas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8CC98695-52DE-9BC1-E794-3E74938A10DE}"/>
              </a:ext>
            </a:extLst>
          </p:cNvPr>
          <p:cNvGrpSpPr/>
          <p:nvPr/>
        </p:nvGrpSpPr>
        <p:grpSpPr>
          <a:xfrm>
            <a:off x="759124" y="1536513"/>
            <a:ext cx="4739190" cy="936000"/>
            <a:chOff x="737406" y="1985610"/>
            <a:chExt cx="473919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BEBC7912-0B74-2135-9EDA-EDB91640E187}"/>
                </a:ext>
              </a:extLst>
            </p:cNvPr>
            <p:cNvSpPr/>
            <p:nvPr/>
          </p:nvSpPr>
          <p:spPr>
            <a:xfrm>
              <a:off x="1264596" y="207423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55506A4-2F88-1B4A-FAE5-69DE2765775F}"/>
                </a:ext>
              </a:extLst>
            </p:cNvPr>
            <p:cNvSpPr txBox="1"/>
            <p:nvPr/>
          </p:nvSpPr>
          <p:spPr>
            <a:xfrm>
              <a:off x="1816465" y="2253555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Definição de ‘destino’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45A76A1F-E688-ECFB-342C-D5782CCBCE9D}"/>
                </a:ext>
              </a:extLst>
            </p:cNvPr>
            <p:cNvSpPr/>
            <p:nvPr/>
          </p:nvSpPr>
          <p:spPr>
            <a:xfrm>
              <a:off x="737406" y="19856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5" name="Gráfico 24" descr="Rota (dois pinos em um caminho) com preenchimento sólido">
              <a:extLst>
                <a:ext uri="{FF2B5EF4-FFF2-40B4-BE49-F238E27FC236}">
                  <a16:creationId xmlns:a16="http://schemas.microsoft.com/office/drawing/2014/main" id="{BED3D26B-9C54-2248-A861-A9B74EB2C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5406" y="2093610"/>
              <a:ext cx="720000" cy="720000"/>
            </a:xfrm>
            <a:prstGeom prst="rect">
              <a:avLst/>
            </a:prstGeom>
          </p:spPr>
        </p:pic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BDA5BA89-2E3C-7365-2A88-AA11313348DA}"/>
              </a:ext>
            </a:extLst>
          </p:cNvPr>
          <p:cNvGrpSpPr/>
          <p:nvPr/>
        </p:nvGrpSpPr>
        <p:grpSpPr>
          <a:xfrm>
            <a:off x="6264975" y="1536513"/>
            <a:ext cx="4739190" cy="936000"/>
            <a:chOff x="6622640" y="1898130"/>
            <a:chExt cx="473919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Retângulo: Cantos Arredondados 63">
              <a:extLst>
                <a:ext uri="{FF2B5EF4-FFF2-40B4-BE49-F238E27FC236}">
                  <a16:creationId xmlns:a16="http://schemas.microsoft.com/office/drawing/2014/main" id="{D8E0C493-C211-6CA7-2FA7-299C3FA43753}"/>
                </a:ext>
              </a:extLst>
            </p:cNvPr>
            <p:cNvSpPr/>
            <p:nvPr/>
          </p:nvSpPr>
          <p:spPr>
            <a:xfrm>
              <a:off x="7149830" y="198675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53A8A53D-1EFB-4524-EFC5-45A8B3A8E25A}"/>
                </a:ext>
              </a:extLst>
            </p:cNvPr>
            <p:cNvSpPr txBox="1"/>
            <p:nvPr/>
          </p:nvSpPr>
          <p:spPr>
            <a:xfrm>
              <a:off x="7601857" y="2166075"/>
              <a:ext cx="3677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Definição de ‘fato gerador’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323CC83C-8ECA-E11F-A8BC-64F163361263}"/>
                </a:ext>
              </a:extLst>
            </p:cNvPr>
            <p:cNvSpPr/>
            <p:nvPr/>
          </p:nvSpPr>
          <p:spPr>
            <a:xfrm>
              <a:off x="6622640" y="189813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9" name="Gráfico 68">
              <a:extLst>
                <a:ext uri="{FF2B5EF4-FFF2-40B4-BE49-F238E27FC236}">
                  <a16:creationId xmlns:a16="http://schemas.microsoft.com/office/drawing/2014/main" id="{6421C9E1-CE7A-390A-309F-C3D105E22860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795365" y="2075618"/>
              <a:ext cx="590550" cy="581025"/>
            </a:xfrm>
            <a:prstGeom prst="rect">
              <a:avLst/>
            </a:prstGeom>
          </p:spPr>
        </p:pic>
      </p:grp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93777404-EB6E-06DD-EEC8-F7F4C0A6AB5F}"/>
              </a:ext>
            </a:extLst>
          </p:cNvPr>
          <p:cNvGrpSpPr/>
          <p:nvPr/>
        </p:nvGrpSpPr>
        <p:grpSpPr>
          <a:xfrm>
            <a:off x="939107" y="2902245"/>
            <a:ext cx="9343026" cy="3470899"/>
            <a:chOff x="939107" y="3090504"/>
            <a:chExt cx="9343026" cy="3470899"/>
          </a:xfrm>
        </p:grpSpPr>
        <p:grpSp>
          <p:nvGrpSpPr>
            <p:cNvPr id="82" name="Agrupar 81">
              <a:extLst>
                <a:ext uri="{FF2B5EF4-FFF2-40B4-BE49-F238E27FC236}">
                  <a16:creationId xmlns:a16="http://schemas.microsoft.com/office/drawing/2014/main" id="{B111BF72-CFA9-46FC-6FE3-20862F910AD1}"/>
                </a:ext>
              </a:extLst>
            </p:cNvPr>
            <p:cNvGrpSpPr/>
            <p:nvPr/>
          </p:nvGrpSpPr>
          <p:grpSpPr>
            <a:xfrm>
              <a:off x="1127031" y="3376211"/>
              <a:ext cx="9155102" cy="3185192"/>
              <a:chOff x="1675765" y="3529076"/>
              <a:chExt cx="7383294" cy="28332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Retângulo: Cantos Arredondados 80">
                <a:extLst>
                  <a:ext uri="{FF2B5EF4-FFF2-40B4-BE49-F238E27FC236}">
                    <a16:creationId xmlns:a16="http://schemas.microsoft.com/office/drawing/2014/main" id="{E43019F9-EEF9-1447-DC6C-2A20B7BE1076}"/>
                  </a:ext>
                </a:extLst>
              </p:cNvPr>
              <p:cNvSpPr/>
              <p:nvPr/>
            </p:nvSpPr>
            <p:spPr>
              <a:xfrm>
                <a:off x="1675765" y="3529076"/>
                <a:ext cx="7383294" cy="2833248"/>
              </a:xfrm>
              <a:prstGeom prst="roundRect">
                <a:avLst>
                  <a:gd name="adj" fmla="val 6625"/>
                </a:avLst>
              </a:prstGeom>
              <a:solidFill>
                <a:srgbClr val="FBDC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264484E3-2652-F795-8BBC-E6A66A3DF2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91628" y="3666456"/>
                <a:ext cx="7073818" cy="269586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8000" tIns="108000" rIns="108000" bIns="108000" numCol="1" anchor="ctr" anchorCtr="1" compatLnSpc="1">
                <a:prstTxWarp prst="textNoShape">
                  <a:avLst/>
                </a:prstTxWarp>
              </a:bodyPr>
              <a:lstStyle>
                <a:lvl1pPr marL="174625" indent="-174625" algn="l" defTabSz="457200" rtl="0" fontAlgn="base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Tahoma" pitchFamily="34" charset="0"/>
                    <a:cs typeface="Tahoma" pitchFamily="34" charset="0"/>
                  </a:defRPr>
                </a:lvl1pPr>
                <a:lvl2pPr marL="358775" indent="-184150" algn="l" defTabSz="457200" rtl="0" fontAlgn="base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Tahoma" pitchFamily="34" charset="0"/>
                    <a:cs typeface="Tahoma" pitchFamily="34" charset="0"/>
                  </a:defRPr>
                </a:lvl2pPr>
                <a:lvl3pPr marL="533400" indent="-174625" algn="l" defTabSz="457200" rtl="0" fontAlgn="base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Tahoma" pitchFamily="34" charset="0"/>
                    <a:cs typeface="Tahoma" pitchFamily="34" charset="0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+mn-lt"/>
                    <a:ea typeface="Geneva" pitchFamily="-65" charset="-70"/>
                    <a:cs typeface="Geneva" pitchFamily="-65" charset="-70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+mn-lt"/>
                    <a:ea typeface="Geneva" pitchFamily="-65" charset="-70"/>
                    <a:cs typeface="Geneva" pitchFamily="-65" charset="-7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just">
                  <a:buNone/>
                </a:pPr>
                <a:r>
                  <a:rPr lang="pt-BR" sz="1900" b="1" dirty="0">
                    <a:solidFill>
                      <a:schemeClr val="bg1"/>
                    </a:solidFill>
                    <a:highlight>
                      <a:srgbClr val="B8541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Verdana" panose="020B0604030504040204" pitchFamily="34" charset="0"/>
                  </a:rPr>
                  <a:t>Não representam renúncia de receita tributária</a:t>
                </a:r>
                <a:r>
                  <a:rPr lang="pt-BR" sz="19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Verdana" panose="020B0604030504040204" pitchFamily="34" charset="0"/>
                  </a:rPr>
                  <a:t> </a:t>
                </a:r>
                <a:r>
                  <a:rPr lang="pt-BR" sz="1800" dirty="0">
                    <a:latin typeface="Cambria" panose="02040503050406030204" pitchFamily="18" charset="0"/>
                    <a:ea typeface="Cambria" panose="02040503050406030204" pitchFamily="18" charset="0"/>
                    <a:cs typeface="Verdana" panose="020B0604030504040204" pitchFamily="34" charset="0"/>
                  </a:rPr>
                  <a:t>nem incentivo fiscal</a:t>
                </a:r>
              </a:p>
              <a:p>
                <a:pPr marL="0" lvl="1" indent="0" algn="just">
                  <a:buNone/>
                </a:pPr>
                <a:endParaRPr lang="pt-B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 indent="0" algn="just">
                  <a:buNone/>
                </a:pPr>
                <a:r>
                  <a:rPr lang="pt-BR" sz="1900" b="1" dirty="0">
                    <a:solidFill>
                      <a:schemeClr val="bg1"/>
                    </a:solidFill>
                    <a:highlight>
                      <a:srgbClr val="B8541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Simplificam</a:t>
                </a:r>
                <a:r>
                  <a:rPr lang="pt-BR" sz="19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pt-B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tributação</a:t>
                </a:r>
              </a:p>
              <a:p>
                <a:pPr marL="0" lvl="1" indent="0" algn="just">
                  <a:buNone/>
                </a:pPr>
                <a:endParaRPr lang="pt-B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 indent="0" algn="just">
                  <a:buNone/>
                </a:pPr>
                <a:r>
                  <a:rPr lang="pt-BR" sz="1900" b="1" dirty="0">
                    <a:solidFill>
                      <a:schemeClr val="bg1"/>
                    </a:solidFill>
                    <a:highlight>
                      <a:srgbClr val="B8541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Facilitam</a:t>
                </a:r>
                <a:r>
                  <a:rPr lang="pt-B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pt-B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fiscalização tributária</a:t>
                </a:r>
              </a:p>
              <a:p>
                <a:pPr marL="0" lvl="1" indent="0" algn="just">
                  <a:buNone/>
                </a:pPr>
                <a:endParaRPr lang="pt-B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 indent="0" algn="just">
                  <a:buNone/>
                </a:pPr>
                <a:r>
                  <a:rPr lang="pt-BR" sz="1900" b="1" dirty="0">
                    <a:solidFill>
                      <a:schemeClr val="bg1"/>
                    </a:solidFill>
                    <a:highlight>
                      <a:srgbClr val="B8541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Beneficiam toda a cadeia do gás natural</a:t>
                </a:r>
                <a:r>
                  <a:rPr lang="pt-B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do produtor ao consumidor</a:t>
                </a:r>
                <a:endParaRPr lang="pt-BR" sz="1800" dirty="0">
                  <a:highlight>
                    <a:srgbClr val="B85410"/>
                  </a:highligh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81C7F4A8-8CE4-CB64-5B9D-4090EFC07AC5}"/>
                </a:ext>
              </a:extLst>
            </p:cNvPr>
            <p:cNvSpPr/>
            <p:nvPr/>
          </p:nvSpPr>
          <p:spPr>
            <a:xfrm>
              <a:off x="1304044" y="3702348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89E8A59B-F1F5-B41C-358A-16230608010E}"/>
                </a:ext>
              </a:extLst>
            </p:cNvPr>
            <p:cNvSpPr/>
            <p:nvPr/>
          </p:nvSpPr>
          <p:spPr>
            <a:xfrm>
              <a:off x="1304044" y="4430911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BA06E0CE-6B4A-41E2-3522-CA5A9BC67714}"/>
                </a:ext>
              </a:extLst>
            </p:cNvPr>
            <p:cNvSpPr/>
            <p:nvPr/>
          </p:nvSpPr>
          <p:spPr>
            <a:xfrm>
              <a:off x="1304044" y="5149166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8541A9A8-2412-03C3-730C-A2F61EAEB75B}"/>
                </a:ext>
              </a:extLst>
            </p:cNvPr>
            <p:cNvSpPr/>
            <p:nvPr/>
          </p:nvSpPr>
          <p:spPr>
            <a:xfrm>
              <a:off x="1311486" y="5879849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3" name="Gráfico 92">
              <a:extLst>
                <a:ext uri="{FF2B5EF4-FFF2-40B4-BE49-F238E27FC236}">
                  <a16:creationId xmlns:a16="http://schemas.microsoft.com/office/drawing/2014/main" id="{7DC43618-C45B-87EA-6B82-1EF4F58450C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406902" y="3784652"/>
              <a:ext cx="334285" cy="360000"/>
            </a:xfrm>
            <a:prstGeom prst="rect">
              <a:avLst/>
            </a:prstGeom>
          </p:spPr>
        </p:pic>
        <p:pic>
          <p:nvPicPr>
            <p:cNvPr id="95" name="Gráfico 94">
              <a:extLst>
                <a:ext uri="{FF2B5EF4-FFF2-40B4-BE49-F238E27FC236}">
                  <a16:creationId xmlns:a16="http://schemas.microsoft.com/office/drawing/2014/main" id="{FD75B816-4325-15E9-F532-02B72F3C364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9107" y="3090504"/>
              <a:ext cx="396000" cy="351506"/>
            </a:xfrm>
            <a:prstGeom prst="rect">
              <a:avLst/>
            </a:prstGeom>
          </p:spPr>
        </p:pic>
        <p:pic>
          <p:nvPicPr>
            <p:cNvPr id="103" name="Gráfico 102" descr="Policial homem com preenchimento sólido">
              <a:extLst>
                <a:ext uri="{FF2B5EF4-FFF2-40B4-BE49-F238E27FC236}">
                  <a16:creationId xmlns:a16="http://schemas.microsoft.com/office/drawing/2014/main" id="{7D6ACE0C-B41F-F2D5-2AF5-4D4E39B50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58044" y="5184303"/>
              <a:ext cx="432000" cy="432000"/>
            </a:xfrm>
            <a:prstGeom prst="rect">
              <a:avLst/>
            </a:prstGeom>
          </p:spPr>
        </p:pic>
        <p:pic>
          <p:nvPicPr>
            <p:cNvPr id="106" name="Gráfico 105">
              <a:extLst>
                <a:ext uri="{FF2B5EF4-FFF2-40B4-BE49-F238E27FC236}">
                  <a16:creationId xmlns:a16="http://schemas.microsoft.com/office/drawing/2014/main" id="{28690AAB-BDA7-D843-D361-421036C41E9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394044" y="4476329"/>
              <a:ext cx="360000" cy="443216"/>
            </a:xfrm>
            <a:prstGeom prst="rect">
              <a:avLst/>
            </a:prstGeom>
          </p:spPr>
        </p:pic>
        <p:pic>
          <p:nvPicPr>
            <p:cNvPr id="108" name="Gráfico 107">
              <a:extLst>
                <a:ext uri="{FF2B5EF4-FFF2-40B4-BE49-F238E27FC236}">
                  <a16:creationId xmlns:a16="http://schemas.microsoft.com/office/drawing/2014/main" id="{16EFB79E-3584-B90F-9ECD-5D5A58D9B79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329486" y="5909304"/>
              <a:ext cx="504000" cy="481090"/>
            </a:xfrm>
            <a:prstGeom prst="rect">
              <a:avLst/>
            </a:prstGeom>
          </p:spPr>
        </p:pic>
      </p:grpSp>
      <p:pic>
        <p:nvPicPr>
          <p:cNvPr id="113" name="Imagem 112">
            <a:extLst>
              <a:ext uri="{FF2B5EF4-FFF2-40B4-BE49-F238E27FC236}">
                <a16:creationId xmlns:a16="http://schemas.microsoft.com/office/drawing/2014/main" id="{2A3008A2-7FD4-4A5D-9CAD-E4BDFBD95A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50303" y="191018"/>
            <a:ext cx="1425525" cy="5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7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tângulo 113">
            <a:extLst>
              <a:ext uri="{FF2B5EF4-FFF2-40B4-BE49-F238E27FC236}">
                <a16:creationId xmlns:a16="http://schemas.microsoft.com/office/drawing/2014/main" id="{ECD9D281-C4A3-BDA6-4E65-964B79E1A973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30806" y="222539"/>
            <a:ext cx="9799544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Modelo de Entrada e Saída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3" name="Imagem 112">
            <a:extLst>
              <a:ext uri="{FF2B5EF4-FFF2-40B4-BE49-F238E27FC236}">
                <a16:creationId xmlns:a16="http://schemas.microsoft.com/office/drawing/2014/main" id="{2A3008A2-7FD4-4A5D-9CAD-E4BDFBD95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303" y="191018"/>
            <a:ext cx="1425525" cy="56840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C0C2A5-77FE-C32F-B272-7945B75E01DC}"/>
              </a:ext>
            </a:extLst>
          </p:cNvPr>
          <p:cNvSpPr txBox="1"/>
          <p:nvPr/>
        </p:nvSpPr>
        <p:spPr>
          <a:xfrm>
            <a:off x="664143" y="1526153"/>
            <a:ext cx="2344366" cy="1569660"/>
          </a:xfrm>
          <a:prstGeom prst="rect">
            <a:avLst/>
          </a:prstGeom>
          <a:solidFill>
            <a:srgbClr val="F28B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Contratação da capacidade de entrada: direito de injetar o gás no gasoduto em um ponto de entrada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C2759AE7-EAA7-A1CA-0EF9-6C17305BE67E}"/>
              </a:ext>
            </a:extLst>
          </p:cNvPr>
          <p:cNvSpPr/>
          <p:nvPr/>
        </p:nvSpPr>
        <p:spPr>
          <a:xfrm rot="5400000">
            <a:off x="1320285" y="3388717"/>
            <a:ext cx="865762" cy="51070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1A24E9-828F-2F23-F6EA-0B2AD7C60E96}"/>
              </a:ext>
            </a:extLst>
          </p:cNvPr>
          <p:cNvSpPr txBox="1"/>
          <p:nvPr/>
        </p:nvSpPr>
        <p:spPr>
          <a:xfrm>
            <a:off x="8624052" y="1288924"/>
            <a:ext cx="2344366" cy="1323439"/>
          </a:xfrm>
          <a:prstGeom prst="rect">
            <a:avLst/>
          </a:prstGeom>
          <a:solidFill>
            <a:srgbClr val="F28B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Contratação da capacidade de saída: direito de retirar o gás do gasoduto em um ponto de saída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48F2270-3251-1F44-E243-B6BF1F4C9D05}"/>
              </a:ext>
            </a:extLst>
          </p:cNvPr>
          <p:cNvSpPr/>
          <p:nvPr/>
        </p:nvSpPr>
        <p:spPr>
          <a:xfrm rot="5400000">
            <a:off x="9495251" y="3209066"/>
            <a:ext cx="865762" cy="51070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13A5C1-0146-CB6B-372E-E4683201E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00" r="1223"/>
          <a:stretch/>
        </p:blipFill>
        <p:spPr>
          <a:xfrm>
            <a:off x="4235709" y="2924696"/>
            <a:ext cx="3394859" cy="19452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50D4CC-8723-B806-247A-7040198E5D9A}"/>
              </a:ext>
            </a:extLst>
          </p:cNvPr>
          <p:cNvSpPr txBox="1"/>
          <p:nvPr/>
        </p:nvSpPr>
        <p:spPr>
          <a:xfrm>
            <a:off x="621079" y="4170741"/>
            <a:ext cx="2344366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“Direito de colocar água na piscina”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21D5FF-8C48-7BD6-BB53-F511DA2B1118}"/>
              </a:ext>
            </a:extLst>
          </p:cNvPr>
          <p:cNvSpPr txBox="1"/>
          <p:nvPr/>
        </p:nvSpPr>
        <p:spPr>
          <a:xfrm>
            <a:off x="8776452" y="4076949"/>
            <a:ext cx="234436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“Direito de retirar água da piscina”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Modelo 3D 2" descr="Balde De Torre De Areia 2">
                <a:extLst>
                  <a:ext uri="{FF2B5EF4-FFF2-40B4-BE49-F238E27FC236}">
                    <a16:creationId xmlns:a16="http://schemas.microsoft.com/office/drawing/2014/main" id="{9313B769-0AB6-0093-729D-8F2E469752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1201877"/>
                  </p:ext>
                </p:extLst>
              </p:nvPr>
            </p:nvGraphicFramePr>
            <p:xfrm rot="3346094">
              <a:off x="3700717" y="2932425"/>
              <a:ext cx="1069984" cy="1097776"/>
            </p:xfrm>
            <a:graphic>
              <a:graphicData uri="http://schemas.microsoft.com/office/drawing/2017/model3d">
                <am3d:model3d r:embed="rId6">
                  <am3d:spPr>
                    <a:xfrm rot="3346094">
                      <a:off x="0" y="0"/>
                      <a:ext cx="1069984" cy="1097776"/>
                    </a:xfrm>
                    <a:prstGeom prst="rect">
                      <a:avLst/>
                    </a:prstGeom>
                  </am3d:spPr>
                  <am3d:camera>
                    <am3d:pos x="0" y="0" z="794147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34043" d="1000000"/>
                    <am3d:preTrans dx="0" dy="13866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383159" ay="3278778" az="3049048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62582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Modelo 3D 2" descr="Balde De Torre De Areia 2">
                <a:extLst>
                  <a:ext uri="{FF2B5EF4-FFF2-40B4-BE49-F238E27FC236}">
                    <a16:creationId xmlns:a16="http://schemas.microsoft.com/office/drawing/2014/main" id="{9313B769-0AB6-0093-729D-8F2E469752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3346094">
                <a:off x="3700717" y="2932425"/>
                <a:ext cx="1069984" cy="1097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elo 3D 4" descr="Copo">
                <a:extLst>
                  <a:ext uri="{FF2B5EF4-FFF2-40B4-BE49-F238E27FC236}">
                    <a16:creationId xmlns:a16="http://schemas.microsoft.com/office/drawing/2014/main" id="{C1C46694-7DC6-8C18-05E6-6BB0A053D13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6815173"/>
                  </p:ext>
                </p:extLst>
              </p:nvPr>
            </p:nvGraphicFramePr>
            <p:xfrm>
              <a:off x="7540307" y="3429000"/>
              <a:ext cx="900310" cy="976126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900310" cy="976126"/>
                    </a:xfrm>
                    <a:prstGeom prst="rect">
                      <a:avLst/>
                    </a:prstGeom>
                  </am3d:spPr>
                  <am3d:camera>
                    <am3d:pos x="0" y="0" z="800148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68577" d="1000000"/>
                    <am3d:preTrans dx="0" dy="-17017796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1443034" ay="157751" az="7036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3362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elo 3D 4" descr="Copo">
                <a:extLst>
                  <a:ext uri="{FF2B5EF4-FFF2-40B4-BE49-F238E27FC236}">
                    <a16:creationId xmlns:a16="http://schemas.microsoft.com/office/drawing/2014/main" id="{C1C46694-7DC6-8C18-05E6-6BB0A053D1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0307" y="3429000"/>
                <a:ext cx="900310" cy="97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Modelo 3D 17" descr="Copo">
                <a:extLst>
                  <a:ext uri="{FF2B5EF4-FFF2-40B4-BE49-F238E27FC236}">
                    <a16:creationId xmlns:a16="http://schemas.microsoft.com/office/drawing/2014/main" id="{A4A2AAE7-F788-B7E4-06E7-2BB2039215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6486141"/>
                  </p:ext>
                </p:extLst>
              </p:nvPr>
            </p:nvGraphicFramePr>
            <p:xfrm>
              <a:off x="7145196" y="2669755"/>
              <a:ext cx="460616" cy="498218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460616" cy="498218"/>
                    </a:xfrm>
                    <a:prstGeom prst="rect">
                      <a:avLst/>
                    </a:prstGeom>
                  </am3d:spPr>
                  <am3d:camera>
                    <am3d:pos x="0" y="0" z="800148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68577" d="1000000"/>
                    <am3d:preTrans dx="0" dy="-17017796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1921228" ay="-579815" az="-359562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6486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Modelo 3D 17" descr="Copo">
                <a:extLst>
                  <a:ext uri="{FF2B5EF4-FFF2-40B4-BE49-F238E27FC236}">
                    <a16:creationId xmlns:a16="http://schemas.microsoft.com/office/drawing/2014/main" id="{A4A2AAE7-F788-B7E4-06E7-2BB2039215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5196" y="2669755"/>
                <a:ext cx="460616" cy="498218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eta: Curva para Baixo 12">
            <a:extLst>
              <a:ext uri="{FF2B5EF4-FFF2-40B4-BE49-F238E27FC236}">
                <a16:creationId xmlns:a16="http://schemas.microsoft.com/office/drawing/2014/main" id="{A3A28301-4C05-2EE2-74C2-81D0A42DFA89}"/>
              </a:ext>
            </a:extLst>
          </p:cNvPr>
          <p:cNvSpPr/>
          <p:nvPr/>
        </p:nvSpPr>
        <p:spPr>
          <a:xfrm>
            <a:off x="6973218" y="3208974"/>
            <a:ext cx="1100059" cy="31718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: Curva para Baixo 14">
            <a:extLst>
              <a:ext uri="{FF2B5EF4-FFF2-40B4-BE49-F238E27FC236}">
                <a16:creationId xmlns:a16="http://schemas.microsoft.com/office/drawing/2014/main" id="{BB80D1E4-481C-356D-8E8E-3230569EC6C4}"/>
              </a:ext>
            </a:extLst>
          </p:cNvPr>
          <p:cNvSpPr/>
          <p:nvPr/>
        </p:nvSpPr>
        <p:spPr>
          <a:xfrm rot="20237492">
            <a:off x="6342876" y="2667909"/>
            <a:ext cx="1100059" cy="31718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Modelo 3D 18" descr="Copo">
                <a:extLst>
                  <a:ext uri="{FF2B5EF4-FFF2-40B4-BE49-F238E27FC236}">
                    <a16:creationId xmlns:a16="http://schemas.microsoft.com/office/drawing/2014/main" id="{5C06FD1C-5B22-176C-A9D4-C6079A5CDC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6318536"/>
                  </p:ext>
                </p:extLst>
              </p:nvPr>
            </p:nvGraphicFramePr>
            <p:xfrm>
              <a:off x="6729667" y="4019144"/>
              <a:ext cx="900310" cy="976126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900310" cy="976126"/>
                    </a:xfrm>
                    <a:prstGeom prst="rect">
                      <a:avLst/>
                    </a:prstGeom>
                  </am3d:spPr>
                  <am3d:camera>
                    <am3d:pos x="0" y="0" z="800148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68577" d="1000000"/>
                    <am3d:preTrans dx="0" dy="-17017796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1443034" ay="157751" az="7036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3362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Modelo 3D 18" descr="Copo">
                <a:extLst>
                  <a:ext uri="{FF2B5EF4-FFF2-40B4-BE49-F238E27FC236}">
                    <a16:creationId xmlns:a16="http://schemas.microsoft.com/office/drawing/2014/main" id="{5C06FD1C-5B22-176C-A9D4-C6079A5CDC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9667" y="4019144"/>
                <a:ext cx="900310" cy="976126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Seta: Curva para Baixo 15">
            <a:extLst>
              <a:ext uri="{FF2B5EF4-FFF2-40B4-BE49-F238E27FC236}">
                <a16:creationId xmlns:a16="http://schemas.microsoft.com/office/drawing/2014/main" id="{F2B7173D-212A-4989-B924-C5622E4B259F}"/>
              </a:ext>
            </a:extLst>
          </p:cNvPr>
          <p:cNvSpPr/>
          <p:nvPr/>
        </p:nvSpPr>
        <p:spPr>
          <a:xfrm rot="1534107">
            <a:off x="5998467" y="3464186"/>
            <a:ext cx="1478165" cy="47236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F1ACFB34-8011-65E1-0811-1EB5ECF51518}"/>
              </a:ext>
            </a:extLst>
          </p:cNvPr>
          <p:cNvSpPr/>
          <p:nvPr/>
        </p:nvSpPr>
        <p:spPr>
          <a:xfrm rot="18682542">
            <a:off x="4791113" y="2915402"/>
            <a:ext cx="758708" cy="1098030"/>
          </a:xfrm>
          <a:custGeom>
            <a:avLst/>
            <a:gdLst>
              <a:gd name="connsiteX0" fmla="*/ 0 w 1218385"/>
              <a:gd name="connsiteY0" fmla="*/ 0 h 984447"/>
              <a:gd name="connsiteX1" fmla="*/ 109306 w 1218385"/>
              <a:gd name="connsiteY1" fmla="*/ 0 h 984447"/>
              <a:gd name="connsiteX2" fmla="*/ 1095329 w 1218385"/>
              <a:gd name="connsiteY2" fmla="*/ 738335 h 984447"/>
              <a:gd name="connsiteX3" fmla="*/ 1218385 w 1218385"/>
              <a:gd name="connsiteY3" fmla="*/ 738335 h 984447"/>
              <a:gd name="connsiteX4" fmla="*/ 1004610 w 1218385"/>
              <a:gd name="connsiteY4" fmla="*/ 984447 h 984447"/>
              <a:gd name="connsiteX5" fmla="*/ 726161 w 1218385"/>
              <a:gd name="connsiteY5" fmla="*/ 738335 h 984447"/>
              <a:gd name="connsiteX6" fmla="*/ 849217 w 1218385"/>
              <a:gd name="connsiteY6" fmla="*/ 738335 h 984447"/>
              <a:gd name="connsiteX7" fmla="*/ 795781 w 1218385"/>
              <a:gd name="connsiteY7" fmla="*/ 590704 h 984447"/>
              <a:gd name="connsiteX8" fmla="*/ 772027 w 1218385"/>
              <a:gd name="connsiteY8" fmla="*/ 545799 h 984447"/>
              <a:gd name="connsiteX9" fmla="*/ 720593 w 1218385"/>
              <a:gd name="connsiteY9" fmla="*/ 455591 h 984447"/>
              <a:gd name="connsiteX10" fmla="*/ 685537 w 1218385"/>
              <a:gd name="connsiteY10" fmla="*/ 407842 h 984447"/>
              <a:gd name="connsiteX11" fmla="*/ 625703 w 1218385"/>
              <a:gd name="connsiteY11" fmla="*/ 334582 h 984447"/>
              <a:gd name="connsiteX12" fmla="*/ 582415 w 1218385"/>
              <a:gd name="connsiteY12" fmla="*/ 290552 h 984447"/>
              <a:gd name="connsiteX13" fmla="*/ 512911 w 1218385"/>
              <a:gd name="connsiteY13" fmla="*/ 229210 h 984447"/>
              <a:gd name="connsiteX14" fmla="*/ 463773 w 1218385"/>
              <a:gd name="connsiteY14" fmla="*/ 191641 h 984447"/>
              <a:gd name="connsiteX15" fmla="*/ 383325 w 1218385"/>
              <a:gd name="connsiteY15" fmla="*/ 140891 h 984447"/>
              <a:gd name="connsiteX16" fmla="*/ 331472 w 1218385"/>
              <a:gd name="connsiteY16" fmla="*/ 111685 h 984447"/>
              <a:gd name="connsiteX17" fmla="*/ 235114 w 1218385"/>
              <a:gd name="connsiteY17" fmla="*/ 70572 h 984447"/>
              <a:gd name="connsiteX18" fmla="*/ 187553 w 1218385"/>
              <a:gd name="connsiteY18" fmla="*/ 51939 h 984447"/>
              <a:gd name="connsiteX19" fmla="*/ 34127 w 1218385"/>
              <a:gd name="connsiteY19" fmla="*/ 13898 h 984447"/>
              <a:gd name="connsiteX20" fmla="*/ 34126 w 1218385"/>
              <a:gd name="connsiteY20" fmla="*/ 13898 h 984447"/>
              <a:gd name="connsiteX21" fmla="*/ 0 w 1218385"/>
              <a:gd name="connsiteY21" fmla="*/ 11123 h 984447"/>
              <a:gd name="connsiteX22" fmla="*/ 0 w 1218385"/>
              <a:gd name="connsiteY22" fmla="*/ 0 h 98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8385" h="984447">
                <a:moveTo>
                  <a:pt x="0" y="0"/>
                </a:moveTo>
                <a:lnTo>
                  <a:pt x="109306" y="0"/>
                </a:lnTo>
                <a:cubicBezTo>
                  <a:pt x="573676" y="0"/>
                  <a:pt x="979236" y="303684"/>
                  <a:pt x="1095329" y="738335"/>
                </a:cubicBezTo>
                <a:lnTo>
                  <a:pt x="1218385" y="738335"/>
                </a:lnTo>
                <a:lnTo>
                  <a:pt x="1004610" y="984447"/>
                </a:lnTo>
                <a:lnTo>
                  <a:pt x="726161" y="738335"/>
                </a:lnTo>
                <a:lnTo>
                  <a:pt x="849217" y="738335"/>
                </a:lnTo>
                <a:lnTo>
                  <a:pt x="795781" y="590704"/>
                </a:lnTo>
                <a:lnTo>
                  <a:pt x="772027" y="545799"/>
                </a:lnTo>
                <a:lnTo>
                  <a:pt x="720593" y="455591"/>
                </a:lnTo>
                <a:lnTo>
                  <a:pt x="685537" y="407842"/>
                </a:lnTo>
                <a:lnTo>
                  <a:pt x="625703" y="334582"/>
                </a:lnTo>
                <a:lnTo>
                  <a:pt x="582415" y="290552"/>
                </a:lnTo>
                <a:lnTo>
                  <a:pt x="512911" y="229210"/>
                </a:lnTo>
                <a:lnTo>
                  <a:pt x="463773" y="191641"/>
                </a:lnTo>
                <a:lnTo>
                  <a:pt x="383325" y="140891"/>
                </a:lnTo>
                <a:lnTo>
                  <a:pt x="331472" y="111685"/>
                </a:lnTo>
                <a:lnTo>
                  <a:pt x="235114" y="70572"/>
                </a:lnTo>
                <a:lnTo>
                  <a:pt x="187553" y="51939"/>
                </a:lnTo>
                <a:lnTo>
                  <a:pt x="34127" y="13898"/>
                </a:lnTo>
                <a:lnTo>
                  <a:pt x="34126" y="13898"/>
                </a:lnTo>
                <a:lnTo>
                  <a:pt x="0" y="111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3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6905586B-18ED-B7B9-06E6-E7078CED9212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Modelo de arrecadação e distribuição do IBS 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83617E-13B8-CC5C-7F4F-115FD04B2B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0575" y="191018"/>
            <a:ext cx="1425525" cy="568406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2FE8CC1-4B60-38CB-20CF-68061639C021}"/>
              </a:ext>
            </a:extLst>
          </p:cNvPr>
          <p:cNvSpPr txBox="1">
            <a:spLocks/>
          </p:cNvSpPr>
          <p:nvPr/>
        </p:nvSpPr>
        <p:spPr bwMode="auto">
          <a:xfrm>
            <a:off x="640595" y="1672230"/>
            <a:ext cx="4539270" cy="799324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endParaRPr lang="pt-BR" sz="15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E5C8776-E7C1-F6C4-B2BF-66436ABBD8C1}"/>
              </a:ext>
            </a:extLst>
          </p:cNvPr>
          <p:cNvGrpSpPr/>
          <p:nvPr/>
        </p:nvGrpSpPr>
        <p:grpSpPr>
          <a:xfrm>
            <a:off x="222110" y="1119117"/>
            <a:ext cx="4305118" cy="799324"/>
            <a:chOff x="737406" y="1985610"/>
            <a:chExt cx="4827575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1D13BE28-DCA6-5899-E4F0-5E6A6E4F5B25}"/>
                </a:ext>
              </a:extLst>
            </p:cNvPr>
            <p:cNvSpPr/>
            <p:nvPr/>
          </p:nvSpPr>
          <p:spPr>
            <a:xfrm>
              <a:off x="1264596" y="207423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b="1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F0D5E6F-61F2-1B8C-5368-9BA328AE4523}"/>
                </a:ext>
              </a:extLst>
            </p:cNvPr>
            <p:cNvSpPr txBox="1"/>
            <p:nvPr/>
          </p:nvSpPr>
          <p:spPr>
            <a:xfrm>
              <a:off x="1544849" y="2253555"/>
              <a:ext cx="4020132" cy="39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pt-BR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Competência estadual e municipal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27CDB1C-24B4-D1E4-A98B-2EBDFB91BE4B}"/>
                </a:ext>
              </a:extLst>
            </p:cNvPr>
            <p:cNvSpPr/>
            <p:nvPr/>
          </p:nvSpPr>
          <p:spPr>
            <a:xfrm>
              <a:off x="737406" y="19856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pt-BR" sz="1600" b="1" dirty="0">
                  <a:solidFill>
                    <a:srgbClr val="EF8B4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IBS</a:t>
              </a:r>
            </a:p>
          </p:txBody>
        </p:sp>
      </p:grp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779D0775-843E-0711-CE94-DDC16A2393FE}"/>
              </a:ext>
            </a:extLst>
          </p:cNvPr>
          <p:cNvSpPr txBox="1">
            <a:spLocks/>
          </p:cNvSpPr>
          <p:nvPr/>
        </p:nvSpPr>
        <p:spPr bwMode="auto">
          <a:xfrm>
            <a:off x="640595" y="1823728"/>
            <a:ext cx="4539270" cy="6671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endParaRPr lang="pt-BR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ts val="1400"/>
              </a:lnSpc>
              <a:buClr>
                <a:srgbClr val="ED7D31"/>
              </a:buClr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Gestão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realizada pelo </a:t>
            </a: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Comitê Gestor do IBS</a:t>
            </a:r>
          </a:p>
          <a:p>
            <a:pPr marL="285750" indent="-285750" algn="just">
              <a:lnSpc>
                <a:spcPts val="1400"/>
              </a:lnSpc>
              <a:buNone/>
            </a:pPr>
            <a:endParaRPr lang="pt-BR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DB681446-EA07-48F7-38FD-EE14D3487D16}"/>
              </a:ext>
            </a:extLst>
          </p:cNvPr>
          <p:cNvSpPr txBox="1">
            <a:spLocks/>
          </p:cNvSpPr>
          <p:nvPr/>
        </p:nvSpPr>
        <p:spPr bwMode="auto">
          <a:xfrm>
            <a:off x="510769" y="2684889"/>
            <a:ext cx="5221475" cy="3379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anchor="t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r>
              <a:rPr lang="pt-BR" b="1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Atribuições do Comitê Gestor:</a:t>
            </a:r>
            <a:r>
              <a:rPr lang="pt-BR" b="1" dirty="0">
                <a:solidFill>
                  <a:srgbClr val="EF8B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 algn="just">
              <a:lnSpc>
                <a:spcPts val="1400"/>
              </a:lnSpc>
              <a:buNone/>
            </a:pPr>
            <a:endParaRPr lang="pt-BR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EADF281-731D-4F27-6FCB-44EABEA099D2}"/>
              </a:ext>
            </a:extLst>
          </p:cNvPr>
          <p:cNvSpPr/>
          <p:nvPr/>
        </p:nvSpPr>
        <p:spPr>
          <a:xfrm>
            <a:off x="673970" y="3054717"/>
            <a:ext cx="144000" cy="25200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2EFC48D-75EF-9EC8-C5AC-00B63D8BBD37}"/>
              </a:ext>
            </a:extLst>
          </p:cNvPr>
          <p:cNvSpPr/>
          <p:nvPr/>
        </p:nvSpPr>
        <p:spPr>
          <a:xfrm>
            <a:off x="6228081" y="1695808"/>
            <a:ext cx="828000" cy="8280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E626501-A3D3-92F9-A52B-3227280C6561}"/>
              </a:ext>
            </a:extLst>
          </p:cNvPr>
          <p:cNvSpPr txBox="1"/>
          <p:nvPr/>
        </p:nvSpPr>
        <p:spPr>
          <a:xfrm>
            <a:off x="6023421" y="2519380"/>
            <a:ext cx="1255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Contribuinte A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3D64234B-E2C2-342C-2607-1CD740E57517}"/>
              </a:ext>
            </a:extLst>
          </p:cNvPr>
          <p:cNvSpPr/>
          <p:nvPr/>
        </p:nvSpPr>
        <p:spPr>
          <a:xfrm>
            <a:off x="7822319" y="1695808"/>
            <a:ext cx="828000" cy="82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96488C47-1015-194C-BE2E-49894CD68440}"/>
              </a:ext>
            </a:extLst>
          </p:cNvPr>
          <p:cNvSpPr txBox="1"/>
          <p:nvPr/>
        </p:nvSpPr>
        <p:spPr>
          <a:xfrm>
            <a:off x="7625248" y="2499802"/>
            <a:ext cx="1255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Contribuinte B  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7D12626C-16E7-68F1-3820-07F7F082A759}"/>
              </a:ext>
            </a:extLst>
          </p:cNvPr>
          <p:cNvSpPr/>
          <p:nvPr/>
        </p:nvSpPr>
        <p:spPr>
          <a:xfrm>
            <a:off x="9383545" y="1695808"/>
            <a:ext cx="828000" cy="828000"/>
          </a:xfrm>
          <a:prstGeom prst="ellipse">
            <a:avLst/>
          </a:prstGeom>
          <a:solidFill>
            <a:srgbClr val="FBD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CC566974-A410-69B8-2596-0FE99CE01A3F}"/>
              </a:ext>
            </a:extLst>
          </p:cNvPr>
          <p:cNvSpPr txBox="1"/>
          <p:nvPr/>
        </p:nvSpPr>
        <p:spPr>
          <a:xfrm>
            <a:off x="9122909" y="2486578"/>
            <a:ext cx="135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Consumidor final</a:t>
            </a:r>
          </a:p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pt-BR" sz="1000" b="1" u="sng" dirty="0">
                <a:latin typeface="Cambria" panose="02040503050406030204" pitchFamily="18" charset="0"/>
                <a:ea typeface="Cambria" panose="02040503050406030204" pitchFamily="18" charset="0"/>
              </a:rPr>
              <a:t>não contribuinte</a:t>
            </a:r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)   </a:t>
            </a:r>
          </a:p>
        </p:txBody>
      </p:sp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6BDABAA0-C898-C78F-397C-35D20EAA96E7}"/>
              </a:ext>
            </a:extLst>
          </p:cNvPr>
          <p:cNvCxnSpPr>
            <a:cxnSpLocks/>
          </p:cNvCxnSpPr>
          <p:nvPr/>
        </p:nvCxnSpPr>
        <p:spPr>
          <a:xfrm>
            <a:off x="7056081" y="2108431"/>
            <a:ext cx="7662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FF63CCF5-78C5-0C3C-4237-3DD8D7173672}"/>
              </a:ext>
            </a:extLst>
          </p:cNvPr>
          <p:cNvCxnSpPr>
            <a:cxnSpLocks/>
          </p:cNvCxnSpPr>
          <p:nvPr/>
        </p:nvCxnSpPr>
        <p:spPr>
          <a:xfrm>
            <a:off x="8650319" y="2109808"/>
            <a:ext cx="73322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id="{F3F2DAC0-5A6D-3003-6388-47F7F0750762}"/>
              </a:ext>
            </a:extLst>
          </p:cNvPr>
          <p:cNvCxnSpPr>
            <a:cxnSpLocks/>
          </p:cNvCxnSpPr>
          <p:nvPr/>
        </p:nvCxnSpPr>
        <p:spPr>
          <a:xfrm>
            <a:off x="7366445" y="1226134"/>
            <a:ext cx="0" cy="15086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F194839D-2A63-0AC8-8676-09E95B245536}"/>
              </a:ext>
            </a:extLst>
          </p:cNvPr>
          <p:cNvCxnSpPr>
            <a:cxnSpLocks/>
          </p:cNvCxnSpPr>
          <p:nvPr/>
        </p:nvCxnSpPr>
        <p:spPr>
          <a:xfrm>
            <a:off x="9086666" y="1289689"/>
            <a:ext cx="0" cy="15086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D59D9CB2-4930-B5D4-F1F4-6D587592A64B}"/>
              </a:ext>
            </a:extLst>
          </p:cNvPr>
          <p:cNvSpPr txBox="1"/>
          <p:nvPr/>
        </p:nvSpPr>
        <p:spPr>
          <a:xfrm>
            <a:off x="6509006" y="1216155"/>
            <a:ext cx="91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Estado X </a:t>
            </a:r>
          </a:p>
          <a:p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Município X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57B81EBC-E02C-02A1-66D5-58B4CBD1C066}"/>
              </a:ext>
            </a:extLst>
          </p:cNvPr>
          <p:cNvSpPr txBox="1"/>
          <p:nvPr/>
        </p:nvSpPr>
        <p:spPr>
          <a:xfrm>
            <a:off x="8210002" y="1216155"/>
            <a:ext cx="95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pt-BR" b="1" dirty="0"/>
              <a:t>Estado Y</a:t>
            </a:r>
          </a:p>
          <a:p>
            <a:r>
              <a:rPr lang="pt-BR" b="1" dirty="0"/>
              <a:t>Município Y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BD56A4B6-614D-1193-3176-A102B0BEDF65}"/>
              </a:ext>
            </a:extLst>
          </p:cNvPr>
          <p:cNvSpPr txBox="1"/>
          <p:nvPr/>
        </p:nvSpPr>
        <p:spPr>
          <a:xfrm>
            <a:off x="9540371" y="1216155"/>
            <a:ext cx="957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Estado Z</a:t>
            </a:r>
          </a:p>
          <a:p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Município Z </a:t>
            </a:r>
          </a:p>
        </p:txBody>
      </p:sp>
      <p:cxnSp>
        <p:nvCxnSpPr>
          <p:cNvPr id="102" name="Conector de Seta Reta 101">
            <a:extLst>
              <a:ext uri="{FF2B5EF4-FFF2-40B4-BE49-F238E27FC236}">
                <a16:creationId xmlns:a16="http://schemas.microsoft.com/office/drawing/2014/main" id="{BDE85E6B-846D-4430-AC23-8DC6BCB2D5FC}"/>
              </a:ext>
            </a:extLst>
          </p:cNvPr>
          <p:cNvCxnSpPr>
            <a:cxnSpLocks/>
          </p:cNvCxnSpPr>
          <p:nvPr/>
        </p:nvCxnSpPr>
        <p:spPr>
          <a:xfrm>
            <a:off x="6677059" y="2781850"/>
            <a:ext cx="0" cy="570485"/>
          </a:xfrm>
          <a:prstGeom prst="straightConnector1">
            <a:avLst/>
          </a:prstGeom>
          <a:ln w="38100">
            <a:solidFill>
              <a:srgbClr val="B8541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1374CBF7-2A5C-B6F0-CAE5-6025E1FB0329}"/>
              </a:ext>
            </a:extLst>
          </p:cNvPr>
          <p:cNvSpPr txBox="1"/>
          <p:nvPr/>
        </p:nvSpPr>
        <p:spPr>
          <a:xfrm>
            <a:off x="6138791" y="2802381"/>
            <a:ext cx="467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IBS</a:t>
            </a:r>
          </a:p>
        </p:txBody>
      </p: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8ED5E11A-F9B3-138D-2628-BD0155A01EEA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8252984" y="2746023"/>
            <a:ext cx="0" cy="539708"/>
          </a:xfrm>
          <a:prstGeom prst="straightConnector1">
            <a:avLst/>
          </a:prstGeom>
          <a:ln w="38100">
            <a:solidFill>
              <a:srgbClr val="B8541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2D217C08-8DAE-E47B-FFA8-57CE8B4B62F6}"/>
              </a:ext>
            </a:extLst>
          </p:cNvPr>
          <p:cNvSpPr txBox="1"/>
          <p:nvPr/>
        </p:nvSpPr>
        <p:spPr>
          <a:xfrm>
            <a:off x="7871703" y="2838935"/>
            <a:ext cx="420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IBS</a:t>
            </a:r>
          </a:p>
        </p:txBody>
      </p:sp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id="{4C1D6B15-80E4-1B5E-9FE0-11407CD5042C}"/>
              </a:ext>
            </a:extLst>
          </p:cNvPr>
          <p:cNvSpPr/>
          <p:nvPr/>
        </p:nvSpPr>
        <p:spPr>
          <a:xfrm>
            <a:off x="379241" y="4612807"/>
            <a:ext cx="11697679" cy="2038117"/>
          </a:xfrm>
          <a:prstGeom prst="roundRect">
            <a:avLst>
              <a:gd name="adj" fmla="val 6625"/>
            </a:avLst>
          </a:prstGeom>
          <a:solidFill>
            <a:srgbClr val="FBDC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B8541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 incidente na entrada e na saída do gás natural no gasoduto serão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arrecadados pelo Comitê Gestor</a:t>
            </a: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Contratantes do transporte dutoviário são contribuintes do IBS, portanto,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registram créditos</a:t>
            </a:r>
            <a:r>
              <a:rPr lang="pt-BR" sz="1500" b="1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IBS.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Havendo crédito, o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 permanece com o Comitê Gestor</a:t>
            </a: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 sendo distribuído</a:t>
            </a: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ao Estado e Município dos contratantes do transporte.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distribuição do IBS pelo Comitê Gestor será feita apenas quando do consumo final por não contribuinte do IBS (sem direito a crédito).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valor será destinado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integralmente</a:t>
            </a:r>
            <a:r>
              <a:rPr lang="pt-BR" sz="1500" b="1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ao Estado e Município do consumidor final (usualmente pessoas físicas).</a:t>
            </a: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CB833921-CAD7-C63E-8DF2-5E01195927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303316" y="1806923"/>
            <a:ext cx="677531" cy="566859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9FCD3DE7-9F61-2829-6711-5F75FDF576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03792" y="1874211"/>
            <a:ext cx="662220" cy="471194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077DC3A6-6618-55E4-1D98-F186ADB834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540370" y="1852633"/>
            <a:ext cx="514350" cy="514350"/>
          </a:xfrm>
          <a:prstGeom prst="rect">
            <a:avLst/>
          </a:prstGeom>
        </p:spPr>
      </p:pic>
      <p:grpSp>
        <p:nvGrpSpPr>
          <p:cNvPr id="90" name="Agrupar 89">
            <a:extLst>
              <a:ext uri="{FF2B5EF4-FFF2-40B4-BE49-F238E27FC236}">
                <a16:creationId xmlns:a16="http://schemas.microsoft.com/office/drawing/2014/main" id="{4FD76CDB-BD9F-CA13-1344-54F5400ADB35}"/>
              </a:ext>
            </a:extLst>
          </p:cNvPr>
          <p:cNvGrpSpPr/>
          <p:nvPr/>
        </p:nvGrpSpPr>
        <p:grpSpPr>
          <a:xfrm>
            <a:off x="6118186" y="3364207"/>
            <a:ext cx="4338194" cy="962003"/>
            <a:chOff x="2157838" y="5601187"/>
            <a:chExt cx="3865583" cy="962003"/>
          </a:xfrm>
        </p:grpSpPr>
        <p:sp>
          <p:nvSpPr>
            <p:cNvPr id="85" name="Retângulo: Cantos Arredondados 84">
              <a:extLst>
                <a:ext uri="{FF2B5EF4-FFF2-40B4-BE49-F238E27FC236}">
                  <a16:creationId xmlns:a16="http://schemas.microsoft.com/office/drawing/2014/main" id="{8A999AF7-3552-3614-8E01-3ABA445924CE}"/>
                </a:ext>
              </a:extLst>
            </p:cNvPr>
            <p:cNvSpPr/>
            <p:nvPr/>
          </p:nvSpPr>
          <p:spPr>
            <a:xfrm>
              <a:off x="2157838" y="5601187"/>
              <a:ext cx="3865583" cy="962003"/>
            </a:xfrm>
            <a:prstGeom prst="roundRect">
              <a:avLst>
                <a:gd name="adj" fmla="val 6625"/>
              </a:avLst>
            </a:prstGeom>
            <a:solidFill>
              <a:schemeClr val="bg1"/>
            </a:solidFill>
            <a:ln w="25400">
              <a:solidFill>
                <a:srgbClr val="B8541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pt-BR" sz="1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             </a:t>
              </a:r>
              <a:r>
                <a:rPr kumimoji="1" lang="pt-BR" sz="1600" b="1" dirty="0">
                  <a:solidFill>
                    <a:srgbClr val="B8541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Comitê Gestor do IBS  </a:t>
              </a:r>
            </a:p>
          </p:txBody>
        </p:sp>
        <p:pic>
          <p:nvPicPr>
            <p:cNvPr id="72" name="Gráfico 71">
              <a:extLst>
                <a:ext uri="{FF2B5EF4-FFF2-40B4-BE49-F238E27FC236}">
                  <a16:creationId xmlns:a16="http://schemas.microsoft.com/office/drawing/2014/main" id="{20D9FD6E-383F-A817-49B9-8EEEB7B9A4A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42876" y="5746040"/>
              <a:ext cx="625574" cy="668368"/>
            </a:xfrm>
            <a:prstGeom prst="rect">
              <a:avLst/>
            </a:prstGeom>
          </p:spPr>
        </p:pic>
      </p:grpSp>
      <p:sp>
        <p:nvSpPr>
          <p:cNvPr id="93" name="Seta: Curva para Cima 92">
            <a:extLst>
              <a:ext uri="{FF2B5EF4-FFF2-40B4-BE49-F238E27FC236}">
                <a16:creationId xmlns:a16="http://schemas.microsoft.com/office/drawing/2014/main" id="{959E5995-0653-C486-B172-115C34743DE5}"/>
              </a:ext>
            </a:extLst>
          </p:cNvPr>
          <p:cNvSpPr/>
          <p:nvPr/>
        </p:nvSpPr>
        <p:spPr>
          <a:xfrm rot="16200000">
            <a:off x="9692313" y="1972483"/>
            <a:ext cx="2735115" cy="1066419"/>
          </a:xfrm>
          <a:prstGeom prst="curvedUpArrow">
            <a:avLst/>
          </a:prstGeom>
          <a:solidFill>
            <a:srgbClr val="EF8B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C2B0EE76-97F6-9219-AA2C-51E770CBA316}"/>
              </a:ext>
            </a:extLst>
          </p:cNvPr>
          <p:cNvSpPr txBox="1"/>
          <p:nvPr/>
        </p:nvSpPr>
        <p:spPr>
          <a:xfrm>
            <a:off x="10904387" y="2271135"/>
            <a:ext cx="1220904" cy="577081"/>
          </a:xfrm>
          <a:prstGeom prst="rect">
            <a:avLst/>
          </a:prstGeom>
          <a:solidFill>
            <a:srgbClr val="FBDC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</a:rPr>
              <a:t>Distribuição da arrecadação do IBS 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B14CDEF3-3556-409E-1608-B32FED291724}"/>
              </a:ext>
            </a:extLst>
          </p:cNvPr>
          <p:cNvSpPr txBox="1"/>
          <p:nvPr/>
        </p:nvSpPr>
        <p:spPr>
          <a:xfrm>
            <a:off x="673970" y="3091271"/>
            <a:ext cx="5420735" cy="1094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2" indent="0">
              <a:lnSpc>
                <a:spcPts val="1400"/>
              </a:lnSpc>
              <a:spcAft>
                <a:spcPts val="1800"/>
              </a:spcAft>
              <a:buClr>
                <a:srgbClr val="EF8B47"/>
              </a:buClr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Arrecadar o IBS</a:t>
            </a:r>
          </a:p>
          <a:p>
            <a:pPr marL="174625" lvl="2" indent="0">
              <a:lnSpc>
                <a:spcPts val="1400"/>
              </a:lnSpc>
              <a:spcAft>
                <a:spcPts val="1800"/>
              </a:spcAft>
              <a:buClr>
                <a:srgbClr val="EF8B47"/>
              </a:buClr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Efetuar compensações</a:t>
            </a:r>
          </a:p>
          <a:p>
            <a:pPr marL="174625" lvl="2" indent="0">
              <a:lnSpc>
                <a:spcPts val="1400"/>
              </a:lnSpc>
              <a:spcAft>
                <a:spcPts val="1800"/>
              </a:spcAft>
              <a:buClr>
                <a:srgbClr val="EF8B47"/>
              </a:buClr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Distribuir a arrecadação ao Estado e Município de destino</a:t>
            </a:r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5F515BD8-E057-FBB5-AE1F-F6DA8010AE4E}"/>
              </a:ext>
            </a:extLst>
          </p:cNvPr>
          <p:cNvSpPr/>
          <p:nvPr/>
        </p:nvSpPr>
        <p:spPr>
          <a:xfrm>
            <a:off x="673970" y="3476240"/>
            <a:ext cx="144000" cy="25200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8B8AD5A1-A964-25CE-2D0C-328489DAA8D7}"/>
              </a:ext>
            </a:extLst>
          </p:cNvPr>
          <p:cNvSpPr/>
          <p:nvPr/>
        </p:nvSpPr>
        <p:spPr>
          <a:xfrm>
            <a:off x="673970" y="3905118"/>
            <a:ext cx="144000" cy="25200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Retângulo: Cantos Arredondados 107">
            <a:extLst>
              <a:ext uri="{FF2B5EF4-FFF2-40B4-BE49-F238E27FC236}">
                <a16:creationId xmlns:a16="http://schemas.microsoft.com/office/drawing/2014/main" id="{9DFB93E6-0BFC-7C32-6B4E-E345C2FD791A}"/>
              </a:ext>
            </a:extLst>
          </p:cNvPr>
          <p:cNvSpPr/>
          <p:nvPr/>
        </p:nvSpPr>
        <p:spPr>
          <a:xfrm>
            <a:off x="347152" y="4479340"/>
            <a:ext cx="7792899" cy="478558"/>
          </a:xfrm>
          <a:prstGeom prst="roundRect">
            <a:avLst/>
          </a:prstGeom>
          <a:solidFill>
            <a:srgbClr val="B85410"/>
          </a:solidFill>
        </p:spPr>
        <p:txBody>
          <a:bodyPr wrap="square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alteração proposta não altera a arrecadação dos Estados e Municípios</a:t>
            </a:r>
          </a:p>
        </p:txBody>
      </p:sp>
    </p:spTree>
    <p:extLst>
      <p:ext uri="{BB962C8B-B14F-4D97-AF65-F5344CB8AC3E}">
        <p14:creationId xmlns:p14="http://schemas.microsoft.com/office/powerpoint/2010/main" val="211127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6905586B-18ED-B7B9-06E6-E7078CED9212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Definição de ‘Destino’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556CF1-F540-C067-4611-DA517B0F5BF7}"/>
              </a:ext>
            </a:extLst>
          </p:cNvPr>
          <p:cNvSpPr txBox="1">
            <a:spLocks/>
          </p:cNvSpPr>
          <p:nvPr/>
        </p:nvSpPr>
        <p:spPr bwMode="auto">
          <a:xfrm>
            <a:off x="808350" y="1779246"/>
            <a:ext cx="7683898" cy="2179908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1400"/>
              </a:lnSpc>
              <a:buNone/>
            </a:pPr>
            <a:r>
              <a:rPr lang="pt-BR" sz="1800" b="1" dirty="0">
                <a:solidFill>
                  <a:srgbClr val="EF8B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Regra específica para o modelo de Entradas e Saídas:</a:t>
            </a:r>
          </a:p>
          <a:p>
            <a:pPr marL="0" indent="0" algn="just">
              <a:lnSpc>
                <a:spcPts val="1400"/>
              </a:lnSpc>
              <a:buNone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Independência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dos fatos geradores na contratação da entrada e da saída </a:t>
            </a:r>
          </a:p>
          <a:p>
            <a:pPr marL="285750" indent="-285750" algn="just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Local da operação: </a:t>
            </a:r>
            <a:r>
              <a:rPr lang="pt-BR" u="sng" dirty="0">
                <a:latin typeface="Cambria" panose="02040503050406030204" pitchFamily="18" charset="0"/>
                <a:ea typeface="Cambria" panose="02040503050406030204" pitchFamily="18" charset="0"/>
              </a:rPr>
              <a:t>Domicílio do contratante do transporte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A390B1D-1554-768F-8475-480AECDF5A90}"/>
              </a:ext>
            </a:extLst>
          </p:cNvPr>
          <p:cNvGrpSpPr/>
          <p:nvPr/>
        </p:nvGrpSpPr>
        <p:grpSpPr>
          <a:xfrm>
            <a:off x="389865" y="1226134"/>
            <a:ext cx="4739190" cy="936000"/>
            <a:chOff x="737406" y="1985610"/>
            <a:chExt cx="473919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C1F04699-B184-7E6D-0C27-E144A0C85E94}"/>
                </a:ext>
              </a:extLst>
            </p:cNvPr>
            <p:cNvSpPr/>
            <p:nvPr/>
          </p:nvSpPr>
          <p:spPr>
            <a:xfrm>
              <a:off x="1264596" y="207423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34D6B09-0011-27BF-2B32-18E5E16362C2}"/>
                </a:ext>
              </a:extLst>
            </p:cNvPr>
            <p:cNvSpPr txBox="1"/>
            <p:nvPr/>
          </p:nvSpPr>
          <p:spPr>
            <a:xfrm>
              <a:off x="1816465" y="2253555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Proposta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D093535-AF75-6046-71D8-312B0A6BCA51}"/>
                </a:ext>
              </a:extLst>
            </p:cNvPr>
            <p:cNvSpPr/>
            <p:nvPr/>
          </p:nvSpPr>
          <p:spPr>
            <a:xfrm>
              <a:off x="737406" y="19856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33" name="Gráfico 32">
            <a:extLst>
              <a:ext uri="{FF2B5EF4-FFF2-40B4-BE49-F238E27FC236}">
                <a16:creationId xmlns:a16="http://schemas.microsoft.com/office/drawing/2014/main" id="{58C4DF45-3B08-9C57-311C-5921BC2AB3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3679" y="1328452"/>
            <a:ext cx="504000" cy="672000"/>
          </a:xfrm>
          <a:prstGeom prst="rect">
            <a:avLst/>
          </a:prstGeom>
        </p:spPr>
      </p:pic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87CD968-7684-1916-0B59-F4B16246C7B2}"/>
              </a:ext>
            </a:extLst>
          </p:cNvPr>
          <p:cNvSpPr txBox="1">
            <a:spLocks/>
          </p:cNvSpPr>
          <p:nvPr/>
        </p:nvSpPr>
        <p:spPr bwMode="auto">
          <a:xfrm>
            <a:off x="3696515" y="4268461"/>
            <a:ext cx="7682400" cy="2390450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0" indent="0" algn="r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Simplificação e independência: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Fatos geradores autônomos</a:t>
            </a: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Segurança jurídica: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Redução do risco de conflitos de competência </a:t>
            </a: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Harmonização legal e tributária</a:t>
            </a: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Liquidez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ao mercado de gás natural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90BFF42-CBF9-D8DA-0D24-C2D379340980}"/>
              </a:ext>
            </a:extLst>
          </p:cNvPr>
          <p:cNvGrpSpPr/>
          <p:nvPr/>
        </p:nvGrpSpPr>
        <p:grpSpPr>
          <a:xfrm>
            <a:off x="7363717" y="3736186"/>
            <a:ext cx="4487934" cy="936000"/>
            <a:chOff x="7363717" y="3736186"/>
            <a:chExt cx="4487934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55E203B9-BA4E-CFB9-A107-45B5C30DDA60}"/>
                </a:ext>
              </a:extLst>
            </p:cNvPr>
            <p:cNvSpPr/>
            <p:nvPr/>
          </p:nvSpPr>
          <p:spPr>
            <a:xfrm>
              <a:off x="7363717" y="3804883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BED8CDA6-935B-105F-30AB-338B176D2860}"/>
                </a:ext>
              </a:extLst>
            </p:cNvPr>
            <p:cNvSpPr txBox="1"/>
            <p:nvPr/>
          </p:nvSpPr>
          <p:spPr>
            <a:xfrm>
              <a:off x="7915586" y="3984207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Benefícios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2BE64C7-4588-5DAB-7799-40EFADB2EE24}"/>
                </a:ext>
              </a:extLst>
            </p:cNvPr>
            <p:cNvSpPr/>
            <p:nvPr/>
          </p:nvSpPr>
          <p:spPr>
            <a:xfrm>
              <a:off x="10915651" y="3736186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DDF01CDE-91AE-18D6-FFCB-E93B7EFE9F8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078648" y="3939698"/>
              <a:ext cx="612000" cy="592258"/>
            </a:xfrm>
            <a:prstGeom prst="rect">
              <a:avLst/>
            </a:prstGeom>
          </p:spPr>
        </p:pic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0C236478-856E-8F33-DCAD-2A86868E5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0575" y="191018"/>
            <a:ext cx="1425525" cy="5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7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6905586B-18ED-B7B9-06E6-E7078CED9212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Definição de ‘Fato Gerador’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556CF1-F540-C067-4611-DA517B0F5BF7}"/>
              </a:ext>
            </a:extLst>
          </p:cNvPr>
          <p:cNvSpPr txBox="1">
            <a:spLocks/>
          </p:cNvSpPr>
          <p:nvPr/>
        </p:nvSpPr>
        <p:spPr bwMode="auto">
          <a:xfrm>
            <a:off x="808350" y="1779246"/>
            <a:ext cx="7683898" cy="1649754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A390B1D-1554-768F-8475-480AECDF5A90}"/>
              </a:ext>
            </a:extLst>
          </p:cNvPr>
          <p:cNvGrpSpPr/>
          <p:nvPr/>
        </p:nvGrpSpPr>
        <p:grpSpPr>
          <a:xfrm>
            <a:off x="389865" y="1226134"/>
            <a:ext cx="4739190" cy="936000"/>
            <a:chOff x="737406" y="1985610"/>
            <a:chExt cx="473919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C1F04699-B184-7E6D-0C27-E144A0C85E94}"/>
                </a:ext>
              </a:extLst>
            </p:cNvPr>
            <p:cNvSpPr/>
            <p:nvPr/>
          </p:nvSpPr>
          <p:spPr>
            <a:xfrm>
              <a:off x="1264596" y="207423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34D6B09-0011-27BF-2B32-18E5E16362C2}"/>
                </a:ext>
              </a:extLst>
            </p:cNvPr>
            <p:cNvSpPr txBox="1"/>
            <p:nvPr/>
          </p:nvSpPr>
          <p:spPr>
            <a:xfrm>
              <a:off x="1816465" y="2253555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Proposta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D093535-AF75-6046-71D8-312B0A6BCA51}"/>
                </a:ext>
              </a:extLst>
            </p:cNvPr>
            <p:cNvSpPr/>
            <p:nvPr/>
          </p:nvSpPr>
          <p:spPr>
            <a:xfrm>
              <a:off x="737406" y="19856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33" name="Gráfico 32">
            <a:extLst>
              <a:ext uri="{FF2B5EF4-FFF2-40B4-BE49-F238E27FC236}">
                <a16:creationId xmlns:a16="http://schemas.microsoft.com/office/drawing/2014/main" id="{58C4DF45-3B08-9C57-311C-5921BC2AB3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3679" y="1328452"/>
            <a:ext cx="504000" cy="672000"/>
          </a:xfrm>
          <a:prstGeom prst="rect">
            <a:avLst/>
          </a:prstGeom>
        </p:spPr>
      </p:pic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87CD968-7684-1916-0B59-F4B16246C7B2}"/>
              </a:ext>
            </a:extLst>
          </p:cNvPr>
          <p:cNvSpPr txBox="1">
            <a:spLocks/>
          </p:cNvSpPr>
          <p:nvPr/>
        </p:nvSpPr>
        <p:spPr bwMode="auto">
          <a:xfrm>
            <a:off x="2276272" y="4064178"/>
            <a:ext cx="9102643" cy="2390450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0" indent="0" algn="r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90BFF42-CBF9-D8DA-0D24-C2D379340980}"/>
              </a:ext>
            </a:extLst>
          </p:cNvPr>
          <p:cNvGrpSpPr/>
          <p:nvPr/>
        </p:nvGrpSpPr>
        <p:grpSpPr>
          <a:xfrm>
            <a:off x="7363717" y="3531903"/>
            <a:ext cx="4487934" cy="936000"/>
            <a:chOff x="7363717" y="3736186"/>
            <a:chExt cx="4487934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55E203B9-BA4E-CFB9-A107-45B5C30DDA60}"/>
                </a:ext>
              </a:extLst>
            </p:cNvPr>
            <p:cNvSpPr/>
            <p:nvPr/>
          </p:nvSpPr>
          <p:spPr>
            <a:xfrm>
              <a:off x="7363717" y="3804883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BED8CDA6-935B-105F-30AB-338B176D2860}"/>
                </a:ext>
              </a:extLst>
            </p:cNvPr>
            <p:cNvSpPr txBox="1"/>
            <p:nvPr/>
          </p:nvSpPr>
          <p:spPr>
            <a:xfrm>
              <a:off x="7915586" y="3984207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Benefícios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2BE64C7-4588-5DAB-7799-40EFADB2EE24}"/>
                </a:ext>
              </a:extLst>
            </p:cNvPr>
            <p:cNvSpPr/>
            <p:nvPr/>
          </p:nvSpPr>
          <p:spPr>
            <a:xfrm>
              <a:off x="10915651" y="3736186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DDF01CDE-91AE-18D6-FFCB-E93B7EFE9F8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078648" y="3939698"/>
              <a:ext cx="612000" cy="592258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D83617E-13B8-CC5C-7F4F-115FD04B2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0575" y="191018"/>
            <a:ext cx="1425525" cy="568406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921E5AE-16C9-7D52-A481-EB4A91F720DB}"/>
              </a:ext>
            </a:extLst>
          </p:cNvPr>
          <p:cNvSpPr txBox="1">
            <a:spLocks/>
          </p:cNvSpPr>
          <p:nvPr/>
        </p:nvSpPr>
        <p:spPr bwMode="auto">
          <a:xfrm>
            <a:off x="855679" y="2070735"/>
            <a:ext cx="7355992" cy="1101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ts val="1400"/>
              </a:lnSpc>
              <a:buNone/>
            </a:pPr>
            <a:r>
              <a:rPr lang="pt-BR" sz="1800" b="1" dirty="0">
                <a:solidFill>
                  <a:srgbClr val="EF8B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Fato gerador por período mensal</a:t>
            </a:r>
          </a:p>
          <a:p>
            <a:pPr marL="285750" indent="-285750" algn="just">
              <a:lnSpc>
                <a:spcPts val="1400"/>
              </a:lnSpc>
              <a:buNone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latin typeface="Cambria" panose="02040503050406030204" pitchFamily="18" charset="0"/>
                <a:ea typeface="Cambria" panose="02040503050406030204" pitchFamily="18" charset="0"/>
              </a:rPr>
              <a:t>Regime idêntico ao aplicado atualmente previsto em Ajuste </a:t>
            </a:r>
            <a:r>
              <a:rPr lang="pt-BR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Sinief</a:t>
            </a: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D5E1C4-3FA6-55C1-CC83-5063EF1E0AFD}"/>
              </a:ext>
            </a:extLst>
          </p:cNvPr>
          <p:cNvSpPr txBox="1"/>
          <p:nvPr/>
        </p:nvSpPr>
        <p:spPr>
          <a:xfrm>
            <a:off x="1173312" y="4602718"/>
            <a:ext cx="10048643" cy="157435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Segurança jurídica: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Redação atual não é clara e pode gerar dúvidas e judicialização </a:t>
            </a:r>
          </a:p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Adequação: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Transporte de gás é feito por fluxo contínuo</a:t>
            </a:r>
          </a:p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Previsibilidade: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Modelo testado e em aplicação atualmente</a:t>
            </a:r>
            <a:endParaRPr lang="pt-B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0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24587413-3D53-53ED-D4AA-086CC6ABB501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Proposta de aperfeiçoamento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82B0F08-3811-FD56-2923-8DD0B6D49833}"/>
              </a:ext>
            </a:extLst>
          </p:cNvPr>
          <p:cNvSpPr/>
          <p:nvPr/>
        </p:nvSpPr>
        <p:spPr>
          <a:xfrm>
            <a:off x="417397" y="1882757"/>
            <a:ext cx="11526300" cy="4659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buClr>
                <a:srgbClr val="ED7D31"/>
              </a:buClr>
            </a:pPr>
            <a:r>
              <a:rPr lang="pt-BR" sz="1500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Art. 10. Considera-se ocorrido o fato gerador do IBS e da CBS no momento: (...)</a:t>
            </a:r>
          </a:p>
          <a:p>
            <a:pPr algn="just">
              <a:buClr>
                <a:srgbClr val="ED7D31"/>
              </a:buClr>
            </a:pPr>
            <a:endParaRPr lang="pt-BR" sz="1500" i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§ </a:t>
            </a:r>
            <a:r>
              <a:rPr lang="pt-BR" sz="15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 Na prestação de serviço de transporte dutoviário de gás natural o fato gerador será: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–  por período mensal, considerando-se ocorrido no primeiro dia do mês subsequente ao do fornecimento do serviço.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 – </a:t>
            </a:r>
            <a:r>
              <a:rPr lang="pt-BR" sz="15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caso de contratação pelo modelo de entradas e saídas, independente quanto à capacidade de entrada e a capacidade de saída.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endParaRPr lang="pt-BR" sz="1500" i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Art. 11. Considera-se local da operação com: (...)</a:t>
            </a:r>
          </a:p>
          <a:p>
            <a:pPr algn="just">
              <a:buClr>
                <a:srgbClr val="ED7D31"/>
              </a:buClr>
            </a:pPr>
            <a:endParaRPr lang="pt-BR" sz="1500" i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§ 9° Na prestação de serviço de transporte dutoviário de gás natural, o local da operação será o domicílio do estabelecimento contratante: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– da capacidade de entrada, com relação aos fatos geradores relativos à contratação do ponto de entrada do gás natural no duto; 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 – </a:t>
            </a: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 capacidade de saída, com relação aos fatos geradores relativos à contratação do ponto de saída do gás natural do duto.</a:t>
            </a:r>
          </a:p>
        </p:txBody>
      </p:sp>
      <p:sp>
        <p:nvSpPr>
          <p:cNvPr id="5" name="Espaço Reservado para Número de Slide 17">
            <a:extLst>
              <a:ext uri="{FF2B5EF4-FFF2-40B4-BE49-F238E27FC236}">
                <a16:creationId xmlns:a16="http://schemas.microsoft.com/office/drawing/2014/main" id="{D304B2B7-8905-9E98-D4EF-CACF9D337B3E}"/>
              </a:ext>
            </a:extLst>
          </p:cNvPr>
          <p:cNvSpPr txBox="1">
            <a:spLocks/>
          </p:cNvSpPr>
          <p:nvPr/>
        </p:nvSpPr>
        <p:spPr>
          <a:xfrm>
            <a:off x="9462497" y="65236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F909E3B-1EE6-EE53-9917-3D5757363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575" y="191018"/>
            <a:ext cx="1425525" cy="568406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F226ADE-5F7D-80B4-DD7D-7783F0BA9AD9}"/>
              </a:ext>
            </a:extLst>
          </p:cNvPr>
          <p:cNvSpPr/>
          <p:nvPr/>
        </p:nvSpPr>
        <p:spPr>
          <a:xfrm>
            <a:off x="683585" y="1314755"/>
            <a:ext cx="4871395" cy="758758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A88DD9-C7AA-3262-7535-68B4AC6273EE}"/>
              </a:ext>
            </a:extLst>
          </p:cNvPr>
          <p:cNvSpPr txBox="1"/>
          <p:nvPr/>
        </p:nvSpPr>
        <p:spPr>
          <a:xfrm>
            <a:off x="1029397" y="1343077"/>
            <a:ext cx="382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Emenda nº 354-U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Sen. Laércio Oliveira</a:t>
            </a:r>
            <a:endParaRPr kumimoji="1" lang="pt-B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2A4FB82-AE80-07FB-A51E-030CD6C28643}"/>
              </a:ext>
            </a:extLst>
          </p:cNvPr>
          <p:cNvSpPr/>
          <p:nvPr/>
        </p:nvSpPr>
        <p:spPr>
          <a:xfrm>
            <a:off x="156396" y="1226134"/>
            <a:ext cx="936000" cy="93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B395F318-DBEE-03BC-2295-03456D3149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9300" y="1353074"/>
            <a:ext cx="612000" cy="6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93374608-A0F8-8646-6727-98CAD34AD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4790"/>
            <a:ext cx="12192000" cy="160841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440ADD-3CE4-1205-72EB-5F41CF03473C}"/>
              </a:ext>
            </a:extLst>
          </p:cNvPr>
          <p:cNvSpPr txBox="1"/>
          <p:nvPr/>
        </p:nvSpPr>
        <p:spPr>
          <a:xfrm>
            <a:off x="0" y="5911593"/>
            <a:ext cx="6436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D7D31"/>
              </a:buClr>
            </a:pP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Associação de Empresas de Transporte de Gás Natural por Gasoduto – ATGás</a:t>
            </a:r>
          </a:p>
          <a:p>
            <a:pPr algn="just">
              <a:buClr>
                <a:srgbClr val="ED7D31"/>
              </a:buClr>
            </a:pP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Av. Almirante Barroso, n. 52, sala 2401-B, Centro, Rio de Janeiro –RJ, 20031-000 </a:t>
            </a:r>
          </a:p>
          <a:p>
            <a:pPr algn="just">
              <a:buClr>
                <a:srgbClr val="ED7D31"/>
              </a:buClr>
            </a:pPr>
            <a:r>
              <a:rPr lang="pt-B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</a:t>
            </a: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+55 21 3983-2651</a:t>
            </a:r>
          </a:p>
        </p:txBody>
      </p:sp>
    </p:spTree>
    <p:extLst>
      <p:ext uri="{BB962C8B-B14F-4D97-AF65-F5344CB8AC3E}">
        <p14:creationId xmlns:p14="http://schemas.microsoft.com/office/powerpoint/2010/main" val="2424346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Finanças (19).sv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Documentos (9).s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Estratégia, inovação e negócios (7).s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Documentos (9).s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Estratégia, inovação e negócios (7).s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Documentos (5).s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LERTA-03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sset 34.s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desenvolvimento profissional-09.s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Estratégia, inovação e negócios (8).s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sset 7.s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sset 5.s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Equipe e relacionamento-31.s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sset 11.svg"/>
</p:tagLst>
</file>

<file path=ppt/theme/theme1.xml><?xml version="1.0" encoding="utf-8"?>
<a:theme xmlns:a="http://schemas.openxmlformats.org/drawingml/2006/main" name="Facetad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solidFill>
          <a:srgbClr val="F28B40"/>
        </a:solidFill>
      </a:spPr>
      <a:bodyPr wrap="square" rtlCol="0">
        <a:spAutoFit/>
      </a:bodyPr>
      <a:lstStyle>
        <a:defPPr algn="ctr">
          <a:defRPr sz="1600" b="1" dirty="0" smtClean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BF243AD9BF54DA397E943CAEA1963" ma:contentTypeVersion="14" ma:contentTypeDescription="Create a new document." ma:contentTypeScope="" ma:versionID="a8aa2752fad696eeb94908bcbb99a607">
  <xsd:schema xmlns:xsd="http://www.w3.org/2001/XMLSchema" xmlns:xs="http://www.w3.org/2001/XMLSchema" xmlns:p="http://schemas.microsoft.com/office/2006/metadata/properties" xmlns:ns2="87037488-ec5d-4aba-84c2-9b1d22638e8e" xmlns:ns3="71c8b8dd-53bc-4ae1-8a01-f92474ee0c35" xmlns:ns4="cc4b8a2c-5456-4275-990d-9ebefa68c945" targetNamespace="http://schemas.microsoft.com/office/2006/metadata/properties" ma:root="true" ma:fieldsID="411c574f6547d519565261c00d7ae719" ns2:_="" ns3:_="" ns4:_="">
    <xsd:import namespace="87037488-ec5d-4aba-84c2-9b1d22638e8e"/>
    <xsd:import namespace="71c8b8dd-53bc-4ae1-8a01-f92474ee0c35"/>
    <xsd:import namespace="cc4b8a2c-5456-4275-990d-9ebefa68c945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7c4060d-13e6-4cea-bced-ce05bb805f49}" ma:internalName="TaxCatchAll" ma:showField="CatchAllData" ma:web="cc4b8a2c-5456-4275-990d-9ebefa68c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7c4060d-13e6-4cea-bced-ce05bb805f49}" ma:internalName="TaxCatchAllLabel" ma:readOnly="true" ma:showField="CatchAllDataLabel" ma:web="cc4b8a2c-5456-4275-990d-9ebefa68c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8b8dd-53bc-4ae1-8a01-f92474ee0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b8a2c-5456-4275-990d-9ebefa68c94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��< ? x m l   v e r s i o n = " 1 . 0 "   e n c o d i n g = " u t f - 1 6 " ? > < p r o p e r t i e s   x m l n s = " h t t p : / / w w w . i m a n a g e . c o m / w o r k / x m l s c h e m a " >  
     < d o c u m e n t i d > T E X T ! 1 0 8 8 6 3 6 3 4 . 1 < / d o c u m e n t i d >  
     < s e n d e r i d > L O C < / s e n d e r i d >  
     < s e n d e r e m a i l > L A Z E V E D O @ M A C H A D O M E Y E R . C O M . B R < / s e n d e r e m a i l >  
     < l a s t m o d i f i e d > 2 0 2 4 - 0 9 - 1 6 T 2 3 : 1 9 : 3 8 . 0 0 0 0 0 0 0 - 0 3 : 0 0 < / l a s t m o d i f i e d >  
     < d a t a b a s e > T E X T < / d a t a b a s e >  
 < / p r o p e r t i e s > 
</file>

<file path=customXml/item5.xml><?xml version="1.0" encoding="utf-8"?>
<?mso-contentType ?>
<SharedContentType xmlns="Microsoft.SharePoint.Taxonomy.ContentTypeSync" SourceId="3bf472f7-a010-4b5a-bb99-a26ed4c99680" ContentTypeId="0x0101" PreviousValue="false"/>
</file>

<file path=customXml/itemProps1.xml><?xml version="1.0" encoding="utf-8"?>
<ds:datastoreItem xmlns:ds="http://schemas.openxmlformats.org/officeDocument/2006/customXml" ds:itemID="{DF979549-2BA7-4CA1-8673-CB3DF952FD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9533D6-AC58-4732-AF67-6B4E1B7BDB2C}">
  <ds:schemaRefs>
    <ds:schemaRef ds:uri="http://purl.org/dc/elements/1.1/"/>
    <ds:schemaRef ds:uri="http://purl.org/dc/dcmitype/"/>
    <ds:schemaRef ds:uri="6e1caf29-7359-4233-af88-f075642c2c05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7037488-ec5d-4aba-84c2-9b1d22638e8e"/>
  </ds:schemaRefs>
</ds:datastoreItem>
</file>

<file path=customXml/itemProps3.xml><?xml version="1.0" encoding="utf-8"?>
<ds:datastoreItem xmlns:ds="http://schemas.openxmlformats.org/officeDocument/2006/customXml" ds:itemID="{8068AB58-CFBA-471A-B4E2-229A0F44C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71c8b8dd-53bc-4ae1-8a01-f92474ee0c35"/>
    <ds:schemaRef ds:uri="cc4b8a2c-5456-4275-990d-9ebefa68c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63A7AB2-7938-4C45-A365-8263764A48A7}">
  <ds:schemaRefs>
    <ds:schemaRef ds:uri="http://www.imanage.com/work/xmlschema"/>
  </ds:schemaRefs>
</ds:datastoreItem>
</file>

<file path=customXml/itemProps5.xml><?xml version="1.0" encoding="utf-8"?>
<ds:datastoreItem xmlns:ds="http://schemas.openxmlformats.org/officeDocument/2006/customXml" ds:itemID="{85661CD6-2315-42D5-95BE-89DAA2B4DA7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26916</TotalTime>
  <Words>660</Words>
  <Application>Microsoft Office PowerPoint</Application>
  <PresentationFormat>Widescreen</PresentationFormat>
  <Paragraphs>112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Trebuchet MS</vt:lpstr>
      <vt:lpstr>Verdana</vt:lpstr>
      <vt:lpstr>Wingdings 3</vt:lpstr>
      <vt:lpstr>Facetado</vt:lpstr>
      <vt:lpstr>1_Tema do Office</vt:lpstr>
      <vt:lpstr>Personalizar design</vt:lpstr>
      <vt:lpstr>2_Tema do Office</vt:lpstr>
      <vt:lpstr>Reforma Tributária Adequação e Simplificação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6407/13 e Novo Mercado de Gás</dc:title>
  <dc:creator>Eduardo Silva</dc:creator>
  <cp:lastModifiedBy>Luís Felipe Santos Arrais de Lavôr</cp:lastModifiedBy>
  <cp:revision>349</cp:revision>
  <cp:lastPrinted>2019-11-26T14:53:13Z</cp:lastPrinted>
  <dcterms:created xsi:type="dcterms:W3CDTF">2019-10-04T17:25:38Z</dcterms:created>
  <dcterms:modified xsi:type="dcterms:W3CDTF">2024-09-18T16:40:41Z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0x010100B5DBF243AD9BF54DA397E943CAEA1963</vt:lpwstr>
  </property>
  <property fmtid="{D5CDD505-2E9C-101B-9397-08002B2CF9AE}" pid="3" name="MSIP_Label_08cf6486-c327-4a0f-bf06-97f298fbc39a_Enabled">
    <vt:lpwstr>True</vt:lpwstr>
  </property>
  <property fmtid="{D5CDD505-2E9C-101B-9397-08002B2CF9AE}" pid="4" name="MSIP_Label_08cf6486-c327-4a0f-bf06-97f298fbc39a_SiteId">
    <vt:lpwstr>adf9b643-58ba-48b0-89ae-1706ae9a40bc</vt:lpwstr>
  </property>
  <property fmtid="{D5CDD505-2E9C-101B-9397-08002B2CF9AE}" pid="5" name="MSIP_Label_08cf6486-c327-4a0f-bf06-97f298fbc39a_Owner">
    <vt:lpwstr>robsoncoelho@tbg.com.br</vt:lpwstr>
  </property>
  <property fmtid="{D5CDD505-2E9C-101B-9397-08002B2CF9AE}" pid="6" name="MSIP_Label_08cf6486-c327-4a0f-bf06-97f298fbc39a_SetDate">
    <vt:lpwstr>2021-05-06T15:23:05.6938685Z</vt:lpwstr>
  </property>
  <property fmtid="{D5CDD505-2E9C-101B-9397-08002B2CF9AE}" pid="7" name="MSIP_Label_08cf6486-c327-4a0f-bf06-97f298fbc39a_Name">
    <vt:lpwstr>NP-1</vt:lpwstr>
  </property>
  <property fmtid="{D5CDD505-2E9C-101B-9397-08002B2CF9AE}" pid="8" name="MSIP_Label_08cf6486-c327-4a0f-bf06-97f298fbc39a_Application">
    <vt:lpwstr>Microsoft Azure Information Protection</vt:lpwstr>
  </property>
  <property fmtid="{D5CDD505-2E9C-101B-9397-08002B2CF9AE}" pid="9" name="MSIP_Label_08cf6486-c327-4a0f-bf06-97f298fbc39a_ActionId">
    <vt:lpwstr>b82f5fdd-d252-4817-bb1a-afb9294a19da</vt:lpwstr>
  </property>
  <property fmtid="{D5CDD505-2E9C-101B-9397-08002B2CF9AE}" pid="10" name="MSIP_Label_08cf6486-c327-4a0f-bf06-97f298fbc39a_Extended_MSFT_Method">
    <vt:lpwstr>Automatic</vt:lpwstr>
  </property>
  <property fmtid="{D5CDD505-2E9C-101B-9397-08002B2CF9AE}" pid="11" name="MSIP_Label_c135c4ba-2280-41f8-be7d-6f21d368baa3_Enabled">
    <vt:lpwstr>True</vt:lpwstr>
  </property>
  <property fmtid="{D5CDD505-2E9C-101B-9397-08002B2CF9AE}" pid="12" name="MSIP_Label_c135c4ba-2280-41f8-be7d-6f21d368baa3_SiteId">
    <vt:lpwstr>24139d14-c62c-4c47-8bdd-ce71ea1d50cf</vt:lpwstr>
  </property>
  <property fmtid="{D5CDD505-2E9C-101B-9397-08002B2CF9AE}" pid="13" name="MSIP_Label_c135c4ba-2280-41f8-be7d-6f21d368baa3_SetDate">
    <vt:lpwstr>2021-04-03T19:40:10Z</vt:lpwstr>
  </property>
  <property fmtid="{D5CDD505-2E9C-101B-9397-08002B2CF9AE}" pid="14" name="MSIP_Label_c135c4ba-2280-41f8-be7d-6f21d368baa3_Name">
    <vt:lpwstr>c135c4ba-2280-41f8-be7d-6f21d368baa3</vt:lpwstr>
  </property>
  <property fmtid="{D5CDD505-2E9C-101B-9397-08002B2CF9AE}" pid="15" name="MSIP_Label_c135c4ba-2280-41f8-be7d-6f21d368baa3_ActionId">
    <vt:lpwstr>9a55a92c-0f5f-4f27-a9e6-00607e1631bf</vt:lpwstr>
  </property>
  <property fmtid="{D5CDD505-2E9C-101B-9397-08002B2CF9AE}" pid="16" name="MSIP_Label_c135c4ba-2280-41f8-be7d-6f21d368baa3_Extended_MSFT_Method">
    <vt:lpwstr>Automatic</vt:lpwstr>
  </property>
  <property fmtid="{D5CDD505-2E9C-101B-9397-08002B2CF9AE}" pid="17" name="Sensitivity">
    <vt:lpwstr>NP-1 c135c4ba-2280-41f8-be7d-6f21d368baa3</vt:lpwstr>
  </property>
  <property fmtid="{D5CDD505-2E9C-101B-9397-08002B2CF9AE}" pid="18" name="Security Classification">
    <vt:lpwstr/>
  </property>
</Properties>
</file>