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7"/>
  </p:notesMasterIdLst>
  <p:sldIdLst>
    <p:sldId id="315" r:id="rId2"/>
    <p:sldId id="316" r:id="rId3"/>
    <p:sldId id="298" r:id="rId4"/>
    <p:sldId id="317" r:id="rId5"/>
    <p:sldId id="318" r:id="rId6"/>
    <p:sldId id="257" r:id="rId7"/>
    <p:sldId id="256" r:id="rId8"/>
    <p:sldId id="306" r:id="rId9"/>
    <p:sldId id="296" r:id="rId10"/>
    <p:sldId id="313" r:id="rId11"/>
    <p:sldId id="299" r:id="rId12"/>
    <p:sldId id="303" r:id="rId13"/>
    <p:sldId id="312" r:id="rId14"/>
    <p:sldId id="305" r:id="rId15"/>
    <p:sldId id="3795" r:id="rId16"/>
    <p:sldId id="3803" r:id="rId17"/>
    <p:sldId id="3814" r:id="rId18"/>
    <p:sldId id="3817" r:id="rId19"/>
    <p:sldId id="3821" r:id="rId20"/>
    <p:sldId id="3822" r:id="rId21"/>
    <p:sldId id="3823" r:id="rId22"/>
    <p:sldId id="3827" r:id="rId23"/>
    <p:sldId id="3744" r:id="rId24"/>
    <p:sldId id="3825" r:id="rId25"/>
    <p:sldId id="3826" r:id="rId26"/>
    <p:sldId id="3828" r:id="rId27"/>
    <p:sldId id="3829" r:id="rId28"/>
    <p:sldId id="3833" r:id="rId29"/>
    <p:sldId id="3834" r:id="rId30"/>
    <p:sldId id="3830" r:id="rId31"/>
    <p:sldId id="3832" r:id="rId32"/>
    <p:sldId id="308" r:id="rId33"/>
    <p:sldId id="310" r:id="rId34"/>
    <p:sldId id="311" r:id="rId35"/>
    <p:sldId id="314" r:id="rId36"/>
  </p:sldIdLst>
  <p:sldSz cx="9144000" cy="5143500" type="screen16x9"/>
  <p:notesSz cx="6858000" cy="9144000"/>
  <p:embeddedFontLst>
    <p:embeddedFont>
      <p:font typeface="Bahnschrift" panose="020B0502040204020203" pitchFamily="34" charset="0"/>
      <p:regular r:id="rId38"/>
      <p:bold r:id="rId39"/>
    </p:embeddedFont>
    <p:embeddedFont>
      <p:font typeface="Bebas Neue Bold" panose="020B0606020202050201" charset="0"/>
      <p:bold r:id="rId40"/>
    </p:embeddedFont>
    <p:embeddedFont>
      <p:font typeface="Bebas Neue Regular" panose="00000500000000000000" charset="0"/>
      <p:regular r:id="rId41"/>
    </p:embeddedFont>
    <p:embeddedFont>
      <p:font typeface="Tahoma" panose="020B0604030504040204" pitchFamily="34" charset="0"/>
      <p:regular r:id="rId42"/>
      <p:bold r:id="rId4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3E30"/>
    <a:srgbClr val="A11D24"/>
    <a:srgbClr val="E0E0E0"/>
    <a:srgbClr val="123D39"/>
    <a:srgbClr val="FD9108"/>
    <a:srgbClr val="2B9EB0"/>
    <a:srgbClr val="108071"/>
    <a:srgbClr val="363636"/>
    <a:srgbClr val="0A4C4C"/>
    <a:srgbClr val="D7CE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E16043-AC14-436E-B4CE-B477555E3D89}" v="160" dt="2025-09-24T05:08:01.2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25" autoAdjust="0"/>
    <p:restoredTop sz="93447" autoAdjust="0"/>
  </p:normalViewPr>
  <p:slideViewPr>
    <p:cSldViewPr snapToGrid="0" snapToObjects="1">
      <p:cViewPr varScale="1">
        <p:scale>
          <a:sx n="102" d="100"/>
          <a:sy n="102" d="100"/>
        </p:scale>
        <p:origin x="1118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 Cabral de Souza" userId="32bc3f9b-53ce-4cac-89fd-000706a28770" providerId="ADAL" clId="{B6E16043-AC14-436E-B4CE-B477555E3D89}"/>
    <pc:docChg chg="undo custSel addSld delSld modSld sldOrd">
      <pc:chgData name="Andre Cabral de Souza" userId="32bc3f9b-53ce-4cac-89fd-000706a28770" providerId="ADAL" clId="{B6E16043-AC14-436E-B4CE-B477555E3D89}" dt="2025-09-24T05:15:00.558" v="3793" actId="113"/>
      <pc:docMkLst>
        <pc:docMk/>
      </pc:docMkLst>
      <pc:sldChg chg="del">
        <pc:chgData name="Andre Cabral de Souza" userId="32bc3f9b-53ce-4cac-89fd-000706a28770" providerId="ADAL" clId="{B6E16043-AC14-436E-B4CE-B477555E3D89}" dt="2025-09-24T01:02:34.546" v="360" actId="2696"/>
        <pc:sldMkLst>
          <pc:docMk/>
          <pc:sldMk cId="1282666582" sldId="259"/>
        </pc:sldMkLst>
      </pc:sldChg>
      <pc:sldChg chg="del">
        <pc:chgData name="Andre Cabral de Souza" userId="32bc3f9b-53ce-4cac-89fd-000706a28770" providerId="ADAL" clId="{B6E16043-AC14-436E-B4CE-B477555E3D89}" dt="2025-09-24T01:04:41.321" v="375" actId="2696"/>
        <pc:sldMkLst>
          <pc:docMk/>
          <pc:sldMk cId="3267566312" sldId="263"/>
        </pc:sldMkLst>
      </pc:sldChg>
      <pc:sldChg chg="delSp del mod ord">
        <pc:chgData name="Andre Cabral de Souza" userId="32bc3f9b-53ce-4cac-89fd-000706a28770" providerId="ADAL" clId="{B6E16043-AC14-436E-B4CE-B477555E3D89}" dt="2025-09-24T01:10:09.515" v="428" actId="2696"/>
        <pc:sldMkLst>
          <pc:docMk/>
          <pc:sldMk cId="1285643172" sldId="295"/>
        </pc:sldMkLst>
        <pc:picChg chg="del">
          <ac:chgData name="Andre Cabral de Souza" userId="32bc3f9b-53ce-4cac-89fd-000706a28770" providerId="ADAL" clId="{B6E16043-AC14-436E-B4CE-B477555E3D89}" dt="2025-09-24T00:56:23.423" v="359" actId="478"/>
          <ac:picMkLst>
            <pc:docMk/>
            <pc:sldMk cId="1285643172" sldId="295"/>
            <ac:picMk id="3" creationId="{00000000-0000-0000-0000-000000000000}"/>
          </ac:picMkLst>
        </pc:picChg>
      </pc:sldChg>
      <pc:sldChg chg="modSp mod">
        <pc:chgData name="Andre Cabral de Souza" userId="32bc3f9b-53ce-4cac-89fd-000706a28770" providerId="ADAL" clId="{B6E16043-AC14-436E-B4CE-B477555E3D89}" dt="2025-09-24T01:03:22.614" v="364" actId="14100"/>
        <pc:sldMkLst>
          <pc:docMk/>
          <pc:sldMk cId="2849580728" sldId="296"/>
        </pc:sldMkLst>
        <pc:spChg chg="mod">
          <ac:chgData name="Andre Cabral de Souza" userId="32bc3f9b-53ce-4cac-89fd-000706a28770" providerId="ADAL" clId="{B6E16043-AC14-436E-B4CE-B477555E3D89}" dt="2025-09-24T01:03:22.614" v="364" actId="14100"/>
          <ac:spMkLst>
            <pc:docMk/>
            <pc:sldMk cId="2849580728" sldId="296"/>
            <ac:spMk id="3" creationId="{1FA061C3-5581-7831-3DDC-BE961E54707A}"/>
          </ac:spMkLst>
        </pc:spChg>
      </pc:sldChg>
      <pc:sldChg chg="del">
        <pc:chgData name="Andre Cabral de Souza" userId="32bc3f9b-53ce-4cac-89fd-000706a28770" providerId="ADAL" clId="{B6E16043-AC14-436E-B4CE-B477555E3D89}" dt="2025-09-24T01:05:12.277" v="379" actId="2696"/>
        <pc:sldMkLst>
          <pc:docMk/>
          <pc:sldMk cId="63517915" sldId="297"/>
        </pc:sldMkLst>
      </pc:sldChg>
      <pc:sldChg chg="addSp delSp modSp mod ord">
        <pc:chgData name="Andre Cabral de Souza" userId="32bc3f9b-53ce-4cac-89fd-000706a28770" providerId="ADAL" clId="{B6E16043-AC14-436E-B4CE-B477555E3D89}" dt="2025-09-24T03:19:32.920" v="2205" actId="14100"/>
        <pc:sldMkLst>
          <pc:docMk/>
          <pc:sldMk cId="1118146821" sldId="298"/>
        </pc:sldMkLst>
        <pc:spChg chg="mod">
          <ac:chgData name="Andre Cabral de Souza" userId="32bc3f9b-53ce-4cac-89fd-000706a28770" providerId="ADAL" clId="{B6E16043-AC14-436E-B4CE-B477555E3D89}" dt="2025-09-24T03:11:22.977" v="2184"/>
          <ac:spMkLst>
            <pc:docMk/>
            <pc:sldMk cId="1118146821" sldId="298"/>
            <ac:spMk id="2" creationId="{AD3A1261-A96D-4A42-26C6-CAFB398550C4}"/>
          </ac:spMkLst>
        </pc:spChg>
        <pc:spChg chg="del mod">
          <ac:chgData name="Andre Cabral de Souza" userId="32bc3f9b-53ce-4cac-89fd-000706a28770" providerId="ADAL" clId="{B6E16043-AC14-436E-B4CE-B477555E3D89}" dt="2025-09-24T03:11:05.066" v="2180"/>
          <ac:spMkLst>
            <pc:docMk/>
            <pc:sldMk cId="1118146821" sldId="298"/>
            <ac:spMk id="3" creationId="{063BFBC7-CB07-CD64-DD81-A74703B04A4C}"/>
          </ac:spMkLst>
        </pc:spChg>
        <pc:picChg chg="add mod">
          <ac:chgData name="Andre Cabral de Souza" userId="32bc3f9b-53ce-4cac-89fd-000706a28770" providerId="ADAL" clId="{B6E16043-AC14-436E-B4CE-B477555E3D89}" dt="2025-09-24T03:19:32.920" v="2205" actId="14100"/>
          <ac:picMkLst>
            <pc:docMk/>
            <pc:sldMk cId="1118146821" sldId="298"/>
            <ac:picMk id="5" creationId="{1E187A49-DA1F-6535-49EC-B52095384D7A}"/>
          </ac:picMkLst>
        </pc:picChg>
      </pc:sldChg>
      <pc:sldChg chg="del">
        <pc:chgData name="Andre Cabral de Souza" userId="32bc3f9b-53ce-4cac-89fd-000706a28770" providerId="ADAL" clId="{B6E16043-AC14-436E-B4CE-B477555E3D89}" dt="2025-09-24T00:38:37.199" v="0" actId="2696"/>
        <pc:sldMkLst>
          <pc:docMk/>
          <pc:sldMk cId="3641729492" sldId="300"/>
        </pc:sldMkLst>
      </pc:sldChg>
      <pc:sldChg chg="del">
        <pc:chgData name="Andre Cabral de Souza" userId="32bc3f9b-53ce-4cac-89fd-000706a28770" providerId="ADAL" clId="{B6E16043-AC14-436E-B4CE-B477555E3D89}" dt="2025-09-24T00:38:43.083" v="1" actId="2696"/>
        <pc:sldMkLst>
          <pc:docMk/>
          <pc:sldMk cId="541232059" sldId="301"/>
        </pc:sldMkLst>
      </pc:sldChg>
      <pc:sldChg chg="modSp del mod">
        <pc:chgData name="Andre Cabral de Souza" userId="32bc3f9b-53ce-4cac-89fd-000706a28770" providerId="ADAL" clId="{B6E16043-AC14-436E-B4CE-B477555E3D89}" dt="2025-09-24T00:47:54.430" v="132" actId="2696"/>
        <pc:sldMkLst>
          <pc:docMk/>
          <pc:sldMk cId="4182785856" sldId="302"/>
        </pc:sldMkLst>
        <pc:spChg chg="mod">
          <ac:chgData name="Andre Cabral de Souza" userId="32bc3f9b-53ce-4cac-89fd-000706a28770" providerId="ADAL" clId="{B6E16043-AC14-436E-B4CE-B477555E3D89}" dt="2025-09-24T00:46:54.556" v="128" actId="6549"/>
          <ac:spMkLst>
            <pc:docMk/>
            <pc:sldMk cId="4182785856" sldId="302"/>
            <ac:spMk id="2" creationId="{43DA5060-88DB-407B-60EA-0548C0E0CBA5}"/>
          </ac:spMkLst>
        </pc:spChg>
        <pc:spChg chg="mod">
          <ac:chgData name="Andre Cabral de Souza" userId="32bc3f9b-53ce-4cac-89fd-000706a28770" providerId="ADAL" clId="{B6E16043-AC14-436E-B4CE-B477555E3D89}" dt="2025-09-24T00:47:04.670" v="129" actId="6549"/>
          <ac:spMkLst>
            <pc:docMk/>
            <pc:sldMk cId="4182785856" sldId="302"/>
            <ac:spMk id="3" creationId="{FADD3182-8A1B-97F9-B101-CA2F8DDD10AB}"/>
          </ac:spMkLst>
        </pc:spChg>
      </pc:sldChg>
      <pc:sldChg chg="modSp mod">
        <pc:chgData name="Andre Cabral de Souza" userId="32bc3f9b-53ce-4cac-89fd-000706a28770" providerId="ADAL" clId="{B6E16043-AC14-436E-B4CE-B477555E3D89}" dt="2025-09-24T01:06:28.002" v="401" actId="255"/>
        <pc:sldMkLst>
          <pc:docMk/>
          <pc:sldMk cId="2667668617" sldId="303"/>
        </pc:sldMkLst>
        <pc:spChg chg="mod">
          <ac:chgData name="Andre Cabral de Souza" userId="32bc3f9b-53ce-4cac-89fd-000706a28770" providerId="ADAL" clId="{B6E16043-AC14-436E-B4CE-B477555E3D89}" dt="2025-09-24T01:05:49.456" v="397" actId="6549"/>
          <ac:spMkLst>
            <pc:docMk/>
            <pc:sldMk cId="2667668617" sldId="303"/>
            <ac:spMk id="2" creationId="{1978A7B3-DB14-CE8E-8F40-F32025147195}"/>
          </ac:spMkLst>
        </pc:spChg>
        <pc:spChg chg="mod">
          <ac:chgData name="Andre Cabral de Souza" userId="32bc3f9b-53ce-4cac-89fd-000706a28770" providerId="ADAL" clId="{B6E16043-AC14-436E-B4CE-B477555E3D89}" dt="2025-09-24T01:06:28.002" v="401" actId="255"/>
          <ac:spMkLst>
            <pc:docMk/>
            <pc:sldMk cId="2667668617" sldId="303"/>
            <ac:spMk id="3" creationId="{46173378-D238-DB16-0172-5E6FE402DACF}"/>
          </ac:spMkLst>
        </pc:spChg>
      </pc:sldChg>
      <pc:sldChg chg="del">
        <pc:chgData name="Andre Cabral de Souza" userId="32bc3f9b-53ce-4cac-89fd-000706a28770" providerId="ADAL" clId="{B6E16043-AC14-436E-B4CE-B477555E3D89}" dt="2025-09-24T01:09:45.616" v="426" actId="2696"/>
        <pc:sldMkLst>
          <pc:docMk/>
          <pc:sldMk cId="2502512166" sldId="304"/>
        </pc:sldMkLst>
      </pc:sldChg>
      <pc:sldChg chg="modSp mod">
        <pc:chgData name="Andre Cabral de Souza" userId="32bc3f9b-53ce-4cac-89fd-000706a28770" providerId="ADAL" clId="{B6E16043-AC14-436E-B4CE-B477555E3D89}" dt="2025-09-24T04:52:07.385" v="3535" actId="20577"/>
        <pc:sldMkLst>
          <pc:docMk/>
          <pc:sldMk cId="150445366" sldId="305"/>
        </pc:sldMkLst>
        <pc:spChg chg="mod">
          <ac:chgData name="Andre Cabral de Souza" userId="32bc3f9b-53ce-4cac-89fd-000706a28770" providerId="ADAL" clId="{B6E16043-AC14-436E-B4CE-B477555E3D89}" dt="2025-09-24T01:11:27.297" v="474" actId="6549"/>
          <ac:spMkLst>
            <pc:docMk/>
            <pc:sldMk cId="150445366" sldId="305"/>
            <ac:spMk id="2" creationId="{54F339DD-E081-9C7F-0818-9C4DA91CC37E}"/>
          </ac:spMkLst>
        </pc:spChg>
        <pc:spChg chg="mod">
          <ac:chgData name="Andre Cabral de Souza" userId="32bc3f9b-53ce-4cac-89fd-000706a28770" providerId="ADAL" clId="{B6E16043-AC14-436E-B4CE-B477555E3D89}" dt="2025-09-24T04:52:07.385" v="3535" actId="20577"/>
          <ac:spMkLst>
            <pc:docMk/>
            <pc:sldMk cId="150445366" sldId="305"/>
            <ac:spMk id="3" creationId="{8846B6A6-2728-3113-6C52-28E56221E868}"/>
          </ac:spMkLst>
        </pc:spChg>
      </pc:sldChg>
      <pc:sldChg chg="modSp mod">
        <pc:chgData name="Andre Cabral de Souza" userId="32bc3f9b-53ce-4cac-89fd-000706a28770" providerId="ADAL" clId="{B6E16043-AC14-436E-B4CE-B477555E3D89}" dt="2025-09-24T05:15:00.558" v="3793" actId="113"/>
        <pc:sldMkLst>
          <pc:docMk/>
          <pc:sldMk cId="800896466" sldId="306"/>
        </pc:sldMkLst>
        <pc:spChg chg="mod">
          <ac:chgData name="Andre Cabral de Souza" userId="32bc3f9b-53ce-4cac-89fd-000706a28770" providerId="ADAL" clId="{B6E16043-AC14-436E-B4CE-B477555E3D89}" dt="2025-09-24T05:09:38.745" v="3595" actId="20577"/>
          <ac:spMkLst>
            <pc:docMk/>
            <pc:sldMk cId="800896466" sldId="306"/>
            <ac:spMk id="2" creationId="{EE7D0C53-EBF4-1E83-BB72-0AA52099CB1F}"/>
          </ac:spMkLst>
        </pc:spChg>
        <pc:spChg chg="mod">
          <ac:chgData name="Andre Cabral de Souza" userId="32bc3f9b-53ce-4cac-89fd-000706a28770" providerId="ADAL" clId="{B6E16043-AC14-436E-B4CE-B477555E3D89}" dt="2025-09-24T05:15:00.558" v="3793" actId="113"/>
          <ac:spMkLst>
            <pc:docMk/>
            <pc:sldMk cId="800896466" sldId="306"/>
            <ac:spMk id="3" creationId="{69F1B4B3-E665-A814-01E5-D1DA089E5E9C}"/>
          </ac:spMkLst>
        </pc:spChg>
      </pc:sldChg>
      <pc:sldChg chg="del">
        <pc:chgData name="Andre Cabral de Souza" userId="32bc3f9b-53ce-4cac-89fd-000706a28770" providerId="ADAL" clId="{B6E16043-AC14-436E-B4CE-B477555E3D89}" dt="2025-09-24T01:09:58.932" v="427" actId="2696"/>
        <pc:sldMkLst>
          <pc:docMk/>
          <pc:sldMk cId="1878457613" sldId="307"/>
        </pc:sldMkLst>
      </pc:sldChg>
      <pc:sldChg chg="delSp modSp mod">
        <pc:chgData name="Andre Cabral de Souza" userId="32bc3f9b-53ce-4cac-89fd-000706a28770" providerId="ADAL" clId="{B6E16043-AC14-436E-B4CE-B477555E3D89}" dt="2025-09-24T04:52:31.237" v="3539" actId="27636"/>
        <pc:sldMkLst>
          <pc:docMk/>
          <pc:sldMk cId="3041896512" sldId="308"/>
        </pc:sldMkLst>
        <pc:spChg chg="del mod">
          <ac:chgData name="Andre Cabral de Souza" userId="32bc3f9b-53ce-4cac-89fd-000706a28770" providerId="ADAL" clId="{B6E16043-AC14-436E-B4CE-B477555E3D89}" dt="2025-09-24T04:52:25.223" v="3537" actId="21"/>
          <ac:spMkLst>
            <pc:docMk/>
            <pc:sldMk cId="3041896512" sldId="308"/>
            <ac:spMk id="2" creationId="{C9B0DF62-DD43-06DC-AA1C-26327B401BF3}"/>
          </ac:spMkLst>
        </pc:spChg>
        <pc:spChg chg="mod">
          <ac:chgData name="Andre Cabral de Souza" userId="32bc3f9b-53ce-4cac-89fd-000706a28770" providerId="ADAL" clId="{B6E16043-AC14-436E-B4CE-B477555E3D89}" dt="2025-09-24T04:52:31.237" v="3539" actId="27636"/>
          <ac:spMkLst>
            <pc:docMk/>
            <pc:sldMk cId="3041896512" sldId="308"/>
            <ac:spMk id="3" creationId="{6373A36C-3623-F2EA-9D15-0F7576688453}"/>
          </ac:spMkLst>
        </pc:spChg>
      </pc:sldChg>
      <pc:sldChg chg="modSp del mod">
        <pc:chgData name="Andre Cabral de Souza" userId="32bc3f9b-53ce-4cac-89fd-000706a28770" providerId="ADAL" clId="{B6E16043-AC14-436E-B4CE-B477555E3D89}" dt="2025-09-24T04:50:41.584" v="3533" actId="2696"/>
        <pc:sldMkLst>
          <pc:docMk/>
          <pc:sldMk cId="2742897605" sldId="309"/>
        </pc:sldMkLst>
        <pc:spChg chg="mod">
          <ac:chgData name="Andre Cabral de Souza" userId="32bc3f9b-53ce-4cac-89fd-000706a28770" providerId="ADAL" clId="{B6E16043-AC14-436E-B4CE-B477555E3D89}" dt="2025-09-24T04:50:35.744" v="3532" actId="27636"/>
          <ac:spMkLst>
            <pc:docMk/>
            <pc:sldMk cId="2742897605" sldId="309"/>
            <ac:spMk id="3" creationId="{EA986DB0-B7B8-6A04-CA1D-245C898E6D40}"/>
          </ac:spMkLst>
        </pc:spChg>
      </pc:sldChg>
      <pc:sldChg chg="modSp mod">
        <pc:chgData name="Andre Cabral de Souza" userId="32bc3f9b-53ce-4cac-89fd-000706a28770" providerId="ADAL" clId="{B6E16043-AC14-436E-B4CE-B477555E3D89}" dt="2025-09-24T04:59:28.351" v="3560" actId="20577"/>
        <pc:sldMkLst>
          <pc:docMk/>
          <pc:sldMk cId="1185870948" sldId="310"/>
        </pc:sldMkLst>
        <pc:spChg chg="mod">
          <ac:chgData name="Andre Cabral de Souza" userId="32bc3f9b-53ce-4cac-89fd-000706a28770" providerId="ADAL" clId="{B6E16043-AC14-436E-B4CE-B477555E3D89}" dt="2025-09-24T04:59:28.351" v="3560" actId="20577"/>
          <ac:spMkLst>
            <pc:docMk/>
            <pc:sldMk cId="1185870948" sldId="310"/>
            <ac:spMk id="3" creationId="{0AAECDBA-9C4B-87CF-BCE9-50F799A1935A}"/>
          </ac:spMkLst>
        </pc:spChg>
      </pc:sldChg>
      <pc:sldChg chg="modSp mod">
        <pc:chgData name="Andre Cabral de Souza" userId="32bc3f9b-53ce-4cac-89fd-000706a28770" providerId="ADAL" clId="{B6E16043-AC14-436E-B4CE-B477555E3D89}" dt="2025-09-24T04:59:16.932" v="3558" actId="20577"/>
        <pc:sldMkLst>
          <pc:docMk/>
          <pc:sldMk cId="3418920101" sldId="311"/>
        </pc:sldMkLst>
        <pc:spChg chg="mod">
          <ac:chgData name="Andre Cabral de Souza" userId="32bc3f9b-53ce-4cac-89fd-000706a28770" providerId="ADAL" clId="{B6E16043-AC14-436E-B4CE-B477555E3D89}" dt="2025-09-24T04:59:16.932" v="3558" actId="20577"/>
          <ac:spMkLst>
            <pc:docMk/>
            <pc:sldMk cId="3418920101" sldId="311"/>
            <ac:spMk id="3" creationId="{5E2B61E1-28FF-0550-2A41-CCB124A301F3}"/>
          </ac:spMkLst>
        </pc:spChg>
      </pc:sldChg>
      <pc:sldChg chg="modSp mod">
        <pc:chgData name="Andre Cabral de Souza" userId="32bc3f9b-53ce-4cac-89fd-000706a28770" providerId="ADAL" clId="{B6E16043-AC14-436E-B4CE-B477555E3D89}" dt="2025-09-24T01:06:48.040" v="422" actId="6549"/>
        <pc:sldMkLst>
          <pc:docMk/>
          <pc:sldMk cId="3524055384" sldId="312"/>
        </pc:sldMkLst>
        <pc:spChg chg="mod">
          <ac:chgData name="Andre Cabral de Souza" userId="32bc3f9b-53ce-4cac-89fd-000706a28770" providerId="ADAL" clId="{B6E16043-AC14-436E-B4CE-B477555E3D89}" dt="2025-09-24T01:06:48.040" v="422" actId="6549"/>
          <ac:spMkLst>
            <pc:docMk/>
            <pc:sldMk cId="3524055384" sldId="312"/>
            <ac:spMk id="2" creationId="{2257F6A9-BF97-A368-F007-EF5DC9984728}"/>
          </ac:spMkLst>
        </pc:spChg>
      </pc:sldChg>
      <pc:sldChg chg="modSp mod">
        <pc:chgData name="Andre Cabral de Souza" userId="32bc3f9b-53ce-4cac-89fd-000706a28770" providerId="ADAL" clId="{B6E16043-AC14-436E-B4CE-B477555E3D89}" dt="2025-09-24T01:04:17.371" v="374" actId="27636"/>
        <pc:sldMkLst>
          <pc:docMk/>
          <pc:sldMk cId="860731698" sldId="313"/>
        </pc:sldMkLst>
        <pc:spChg chg="mod">
          <ac:chgData name="Andre Cabral de Souza" userId="32bc3f9b-53ce-4cac-89fd-000706a28770" providerId="ADAL" clId="{B6E16043-AC14-436E-B4CE-B477555E3D89}" dt="2025-09-24T01:04:17.371" v="374" actId="27636"/>
          <ac:spMkLst>
            <pc:docMk/>
            <pc:sldMk cId="860731698" sldId="313"/>
            <ac:spMk id="3" creationId="{6769BE11-9664-8DB2-8368-1B57B68F7DF4}"/>
          </ac:spMkLst>
        </pc:spChg>
      </pc:sldChg>
      <pc:sldChg chg="addSp modSp add mod setBg modAnim">
        <pc:chgData name="Andre Cabral de Souza" userId="32bc3f9b-53ce-4cac-89fd-000706a28770" providerId="ADAL" clId="{B6E16043-AC14-436E-B4CE-B477555E3D89}" dt="2025-09-24T05:09:01.551" v="3568" actId="1076"/>
        <pc:sldMkLst>
          <pc:docMk/>
          <pc:sldMk cId="3061527021" sldId="314"/>
        </pc:sldMkLst>
        <pc:spChg chg="add mod">
          <ac:chgData name="Andre Cabral de Souza" userId="32bc3f9b-53ce-4cac-89fd-000706a28770" providerId="ADAL" clId="{B6E16043-AC14-436E-B4CE-B477555E3D89}" dt="2025-09-24T00:55:04.726" v="248" actId="1076"/>
          <ac:spMkLst>
            <pc:docMk/>
            <pc:sldMk cId="3061527021" sldId="314"/>
            <ac:spMk id="2" creationId="{C916F7E8-168A-90A1-B61D-9440B54C737D}"/>
          </ac:spMkLst>
        </pc:spChg>
        <pc:spChg chg="add mod">
          <ac:chgData name="Andre Cabral de Souza" userId="32bc3f9b-53ce-4cac-89fd-000706a28770" providerId="ADAL" clId="{B6E16043-AC14-436E-B4CE-B477555E3D89}" dt="2025-09-24T01:12:37.619" v="475" actId="14100"/>
          <ac:spMkLst>
            <pc:docMk/>
            <pc:sldMk cId="3061527021" sldId="314"/>
            <ac:spMk id="4" creationId="{C8BE6C70-EDB1-B19F-75E6-7D9688777A4D}"/>
          </ac:spMkLst>
        </pc:spChg>
        <pc:spChg chg="mod">
          <ac:chgData name="Andre Cabral de Souza" userId="32bc3f9b-53ce-4cac-89fd-000706a28770" providerId="ADAL" clId="{B6E16043-AC14-436E-B4CE-B477555E3D89}" dt="2025-09-24T00:53:57.858" v="232" actId="1076"/>
          <ac:spMkLst>
            <pc:docMk/>
            <pc:sldMk cId="3061527021" sldId="314"/>
            <ac:spMk id="7" creationId="{05F5EE44-CEA5-9570-2B7B-877C286C7758}"/>
          </ac:spMkLst>
        </pc:spChg>
        <pc:spChg chg="mod">
          <ac:chgData name="Andre Cabral de Souza" userId="32bc3f9b-53ce-4cac-89fd-000706a28770" providerId="ADAL" clId="{B6E16043-AC14-436E-B4CE-B477555E3D89}" dt="2025-09-24T00:54:09.817" v="234" actId="1076"/>
          <ac:spMkLst>
            <pc:docMk/>
            <pc:sldMk cId="3061527021" sldId="314"/>
            <ac:spMk id="8" creationId="{2A79F263-C0F5-CCBD-5028-086679EB1E6D}"/>
          </ac:spMkLst>
        </pc:spChg>
        <pc:spChg chg="mod">
          <ac:chgData name="Andre Cabral de Souza" userId="32bc3f9b-53ce-4cac-89fd-000706a28770" providerId="ADAL" clId="{B6E16043-AC14-436E-B4CE-B477555E3D89}" dt="2025-09-24T00:54:05.169" v="233" actId="1076"/>
          <ac:spMkLst>
            <pc:docMk/>
            <pc:sldMk cId="3061527021" sldId="314"/>
            <ac:spMk id="9" creationId="{39488680-E8EE-FBD2-3C74-722C74D02A36}"/>
          </ac:spMkLst>
        </pc:spChg>
        <pc:picChg chg="mod">
          <ac:chgData name="Andre Cabral de Souza" userId="32bc3f9b-53ce-4cac-89fd-000706a28770" providerId="ADAL" clId="{B6E16043-AC14-436E-B4CE-B477555E3D89}" dt="2025-09-24T05:09:01.551" v="3568" actId="1076"/>
          <ac:picMkLst>
            <pc:docMk/>
            <pc:sldMk cId="3061527021" sldId="314"/>
            <ac:picMk id="3" creationId="{296BFB6E-2319-A0AB-8668-976770A3DDD6}"/>
          </ac:picMkLst>
        </pc:picChg>
      </pc:sldChg>
      <pc:sldChg chg="addSp delSp modSp add mod">
        <pc:chgData name="Andre Cabral de Souza" userId="32bc3f9b-53ce-4cac-89fd-000706a28770" providerId="ADAL" clId="{B6E16043-AC14-436E-B4CE-B477555E3D89}" dt="2025-09-24T03:17:47.259" v="2204" actId="1076"/>
        <pc:sldMkLst>
          <pc:docMk/>
          <pc:sldMk cId="1620453680" sldId="315"/>
        </pc:sldMkLst>
        <pc:spChg chg="del mod">
          <ac:chgData name="Andre Cabral de Souza" userId="32bc3f9b-53ce-4cac-89fd-000706a28770" providerId="ADAL" clId="{B6E16043-AC14-436E-B4CE-B477555E3D89}" dt="2025-09-24T01:31:13.622" v="594"/>
          <ac:spMkLst>
            <pc:docMk/>
            <pc:sldMk cId="1620453680" sldId="315"/>
            <ac:spMk id="2" creationId="{80BC12AD-C82F-B5B7-BCDE-9584358C1F84}"/>
          </ac:spMkLst>
        </pc:spChg>
        <pc:spChg chg="mod">
          <ac:chgData name="Andre Cabral de Souza" userId="32bc3f9b-53ce-4cac-89fd-000706a28770" providerId="ADAL" clId="{B6E16043-AC14-436E-B4CE-B477555E3D89}" dt="2025-09-24T03:17:41.041" v="2203" actId="255"/>
          <ac:spMkLst>
            <pc:docMk/>
            <pc:sldMk cId="1620453680" sldId="315"/>
            <ac:spMk id="3" creationId="{2C276A56-C01B-CE38-F891-73F6B6C8D179}"/>
          </ac:spMkLst>
        </pc:spChg>
        <pc:spChg chg="add mod">
          <ac:chgData name="Andre Cabral de Souza" userId="32bc3f9b-53ce-4cac-89fd-000706a28770" providerId="ADAL" clId="{B6E16043-AC14-436E-B4CE-B477555E3D89}" dt="2025-09-24T01:39:38.892" v="705" actId="113"/>
          <ac:spMkLst>
            <pc:docMk/>
            <pc:sldMk cId="1620453680" sldId="315"/>
            <ac:spMk id="4" creationId="{2456B95C-5593-3672-698A-C66234598E01}"/>
          </ac:spMkLst>
        </pc:spChg>
        <pc:spChg chg="add mod">
          <ac:chgData name="Andre Cabral de Souza" userId="32bc3f9b-53ce-4cac-89fd-000706a28770" providerId="ADAL" clId="{B6E16043-AC14-436E-B4CE-B477555E3D89}" dt="2025-09-24T03:17:47.259" v="2204" actId="1076"/>
          <ac:spMkLst>
            <pc:docMk/>
            <pc:sldMk cId="1620453680" sldId="315"/>
            <ac:spMk id="5" creationId="{0050C55C-0EA0-F9FC-11B5-E41BBA4D32C7}"/>
          </ac:spMkLst>
        </pc:spChg>
      </pc:sldChg>
      <pc:sldChg chg="modSp add mod">
        <pc:chgData name="Andre Cabral de Souza" userId="32bc3f9b-53ce-4cac-89fd-000706a28770" providerId="ADAL" clId="{B6E16043-AC14-436E-B4CE-B477555E3D89}" dt="2025-09-24T02:37:43.605" v="1412" actId="12"/>
        <pc:sldMkLst>
          <pc:docMk/>
          <pc:sldMk cId="4165283973" sldId="316"/>
        </pc:sldMkLst>
        <pc:spChg chg="mod">
          <ac:chgData name="Andre Cabral de Souza" userId="32bc3f9b-53ce-4cac-89fd-000706a28770" providerId="ADAL" clId="{B6E16043-AC14-436E-B4CE-B477555E3D89}" dt="2025-09-24T02:36:45.834" v="1409" actId="20577"/>
          <ac:spMkLst>
            <pc:docMk/>
            <pc:sldMk cId="4165283973" sldId="316"/>
            <ac:spMk id="2" creationId="{69FAC0C8-42F6-E0F4-6D43-3D6DA44A4518}"/>
          </ac:spMkLst>
        </pc:spChg>
        <pc:spChg chg="mod">
          <ac:chgData name="Andre Cabral de Souza" userId="32bc3f9b-53ce-4cac-89fd-000706a28770" providerId="ADAL" clId="{B6E16043-AC14-436E-B4CE-B477555E3D89}" dt="2025-09-24T02:37:43.605" v="1412" actId="12"/>
          <ac:spMkLst>
            <pc:docMk/>
            <pc:sldMk cId="4165283973" sldId="316"/>
            <ac:spMk id="3" creationId="{435BB61D-D0BB-BD92-A68F-B10426E837C4}"/>
          </ac:spMkLst>
        </pc:spChg>
      </pc:sldChg>
      <pc:sldChg chg="addSp delSp modSp add mod">
        <pc:chgData name="Andre Cabral de Souza" userId="32bc3f9b-53ce-4cac-89fd-000706a28770" providerId="ADAL" clId="{B6E16043-AC14-436E-B4CE-B477555E3D89}" dt="2025-09-24T04:42:34.897" v="3386" actId="20577"/>
        <pc:sldMkLst>
          <pc:docMk/>
          <pc:sldMk cId="581990812" sldId="317"/>
        </pc:sldMkLst>
        <pc:spChg chg="mod">
          <ac:chgData name="Andre Cabral de Souza" userId="32bc3f9b-53ce-4cac-89fd-000706a28770" providerId="ADAL" clId="{B6E16043-AC14-436E-B4CE-B477555E3D89}" dt="2025-09-24T03:33:40.952" v="2311" actId="20577"/>
          <ac:spMkLst>
            <pc:docMk/>
            <pc:sldMk cId="581990812" sldId="317"/>
            <ac:spMk id="2" creationId="{5E50F69C-EACF-B412-31FE-C2E43E65E4C2}"/>
          </ac:spMkLst>
        </pc:spChg>
        <pc:spChg chg="mod">
          <ac:chgData name="Andre Cabral de Souza" userId="32bc3f9b-53ce-4cac-89fd-000706a28770" providerId="ADAL" clId="{B6E16043-AC14-436E-B4CE-B477555E3D89}" dt="2025-09-24T04:42:34.897" v="3386" actId="20577"/>
          <ac:spMkLst>
            <pc:docMk/>
            <pc:sldMk cId="581990812" sldId="317"/>
            <ac:spMk id="3" creationId="{2832FAF4-62BE-7CDA-BDCD-5AC813ED5A56}"/>
          </ac:spMkLst>
        </pc:spChg>
        <pc:spChg chg="add del">
          <ac:chgData name="Andre Cabral de Souza" userId="32bc3f9b-53ce-4cac-89fd-000706a28770" providerId="ADAL" clId="{B6E16043-AC14-436E-B4CE-B477555E3D89}" dt="2025-09-24T04:25:13.601" v="2976" actId="22"/>
          <ac:spMkLst>
            <pc:docMk/>
            <pc:sldMk cId="581990812" sldId="317"/>
            <ac:spMk id="5" creationId="{9BFA8F93-F2E3-5174-83C1-3383481FD785}"/>
          </ac:spMkLst>
        </pc:spChg>
      </pc:sldChg>
      <pc:sldChg chg="add del">
        <pc:chgData name="Andre Cabral de Souza" userId="32bc3f9b-53ce-4cac-89fd-000706a28770" providerId="ADAL" clId="{B6E16043-AC14-436E-B4CE-B477555E3D89}" dt="2025-09-24T03:13:13.827" v="2187"/>
        <pc:sldMkLst>
          <pc:docMk/>
          <pc:sldMk cId="1008143337" sldId="317"/>
        </pc:sldMkLst>
      </pc:sldChg>
      <pc:sldChg chg="addSp modSp add del mod">
        <pc:chgData name="Andre Cabral de Souza" userId="32bc3f9b-53ce-4cac-89fd-000706a28770" providerId="ADAL" clId="{B6E16043-AC14-436E-B4CE-B477555E3D89}" dt="2025-09-24T03:11:36.221" v="2185" actId="2696"/>
        <pc:sldMkLst>
          <pc:docMk/>
          <pc:sldMk cId="2823952279" sldId="317"/>
        </pc:sldMkLst>
        <pc:spChg chg="mod">
          <ac:chgData name="Andre Cabral de Souza" userId="32bc3f9b-53ce-4cac-89fd-000706a28770" providerId="ADAL" clId="{B6E16043-AC14-436E-B4CE-B477555E3D89}" dt="2025-09-24T03:10:13.611" v="2177" actId="20577"/>
          <ac:spMkLst>
            <pc:docMk/>
            <pc:sldMk cId="2823952279" sldId="317"/>
            <ac:spMk id="2" creationId="{DCE9B606-760F-D470-7D64-75C3204EE19C}"/>
          </ac:spMkLst>
        </pc:spChg>
        <pc:spChg chg="mod">
          <ac:chgData name="Andre Cabral de Souza" userId="32bc3f9b-53ce-4cac-89fd-000706a28770" providerId="ADAL" clId="{B6E16043-AC14-436E-B4CE-B477555E3D89}" dt="2025-09-24T03:09:26.291" v="2156" actId="113"/>
          <ac:spMkLst>
            <pc:docMk/>
            <pc:sldMk cId="2823952279" sldId="317"/>
            <ac:spMk id="3" creationId="{BD8817D2-83CA-9C17-DF21-FEB8232627DF}"/>
          </ac:spMkLst>
        </pc:spChg>
        <pc:spChg chg="add mod">
          <ac:chgData name="Andre Cabral de Souza" userId="32bc3f9b-53ce-4cac-89fd-000706a28770" providerId="ADAL" clId="{B6E16043-AC14-436E-B4CE-B477555E3D89}" dt="2025-09-24T03:08:18.548" v="2142" actId="1076"/>
          <ac:spMkLst>
            <pc:docMk/>
            <pc:sldMk cId="2823952279" sldId="317"/>
            <ac:spMk id="4" creationId="{3A00B17E-A576-511B-1408-6969A995A9B9}"/>
          </ac:spMkLst>
        </pc:spChg>
        <pc:spChg chg="add mod">
          <ac:chgData name="Andre Cabral de Souza" userId="32bc3f9b-53ce-4cac-89fd-000706a28770" providerId="ADAL" clId="{B6E16043-AC14-436E-B4CE-B477555E3D89}" dt="2025-09-24T03:08:21.876" v="2143" actId="1076"/>
          <ac:spMkLst>
            <pc:docMk/>
            <pc:sldMk cId="2823952279" sldId="317"/>
            <ac:spMk id="5" creationId="{E197379D-B086-0BB0-3949-112C233159F1}"/>
          </ac:spMkLst>
        </pc:spChg>
        <pc:spChg chg="add mod">
          <ac:chgData name="Andre Cabral de Souza" userId="32bc3f9b-53ce-4cac-89fd-000706a28770" providerId="ADAL" clId="{B6E16043-AC14-436E-B4CE-B477555E3D89}" dt="2025-09-24T03:08:25.207" v="2144" actId="1076"/>
          <ac:spMkLst>
            <pc:docMk/>
            <pc:sldMk cId="2823952279" sldId="317"/>
            <ac:spMk id="6" creationId="{213B6794-87B4-E93E-A8CE-C5112558CFF4}"/>
          </ac:spMkLst>
        </pc:spChg>
        <pc:spChg chg="add mod">
          <ac:chgData name="Andre Cabral de Souza" userId="32bc3f9b-53ce-4cac-89fd-000706a28770" providerId="ADAL" clId="{B6E16043-AC14-436E-B4CE-B477555E3D89}" dt="2025-09-24T03:08:05.491" v="2136" actId="14100"/>
          <ac:spMkLst>
            <pc:docMk/>
            <pc:sldMk cId="2823952279" sldId="317"/>
            <ac:spMk id="7" creationId="{A546206A-1587-5C29-8E50-7815306F9820}"/>
          </ac:spMkLst>
        </pc:spChg>
        <pc:spChg chg="add mod">
          <ac:chgData name="Andre Cabral de Souza" userId="32bc3f9b-53ce-4cac-89fd-000706a28770" providerId="ADAL" clId="{B6E16043-AC14-436E-B4CE-B477555E3D89}" dt="2025-09-24T03:08:14.802" v="2141" actId="1076"/>
          <ac:spMkLst>
            <pc:docMk/>
            <pc:sldMk cId="2823952279" sldId="317"/>
            <ac:spMk id="8" creationId="{96A93ED6-0072-E472-3DAD-2B3EA42B02C7}"/>
          </ac:spMkLst>
        </pc:spChg>
      </pc:sldChg>
      <pc:sldChg chg="modSp new mod">
        <pc:chgData name="Andre Cabral de Souza" userId="32bc3f9b-53ce-4cac-89fd-000706a28770" providerId="ADAL" clId="{B6E16043-AC14-436E-B4CE-B477555E3D89}" dt="2025-09-24T04:46:48.483" v="3504" actId="14100"/>
        <pc:sldMkLst>
          <pc:docMk/>
          <pc:sldMk cId="2025688147" sldId="318"/>
        </pc:sldMkLst>
        <pc:spChg chg="mod">
          <ac:chgData name="Andre Cabral de Souza" userId="32bc3f9b-53ce-4cac-89fd-000706a28770" providerId="ADAL" clId="{B6E16043-AC14-436E-B4CE-B477555E3D89}" dt="2025-09-24T04:26:08.378" v="2985" actId="20577"/>
          <ac:spMkLst>
            <pc:docMk/>
            <pc:sldMk cId="2025688147" sldId="318"/>
            <ac:spMk id="2" creationId="{5027D7DA-C760-1C43-7C52-1708851FBCBB}"/>
          </ac:spMkLst>
        </pc:spChg>
        <pc:spChg chg="mod">
          <ac:chgData name="Andre Cabral de Souza" userId="32bc3f9b-53ce-4cac-89fd-000706a28770" providerId="ADAL" clId="{B6E16043-AC14-436E-B4CE-B477555E3D89}" dt="2025-09-24T04:46:48.483" v="3504" actId="14100"/>
          <ac:spMkLst>
            <pc:docMk/>
            <pc:sldMk cId="2025688147" sldId="318"/>
            <ac:spMk id="3" creationId="{A9955BAB-A9CD-595E-D117-17C8D3DE27CE}"/>
          </ac:spMkLst>
        </pc:spChg>
      </pc:sldChg>
      <pc:sldChg chg="add">
        <pc:chgData name="Andre Cabral de Souza" userId="32bc3f9b-53ce-4cac-89fd-000706a28770" providerId="ADAL" clId="{B6E16043-AC14-436E-B4CE-B477555E3D89}" dt="2025-09-24T05:01:19.058" v="3561"/>
        <pc:sldMkLst>
          <pc:docMk/>
          <pc:sldMk cId="985226139" sldId="3744"/>
        </pc:sldMkLst>
      </pc:sldChg>
      <pc:sldChg chg="add">
        <pc:chgData name="Andre Cabral de Souza" userId="32bc3f9b-53ce-4cac-89fd-000706a28770" providerId="ADAL" clId="{B6E16043-AC14-436E-B4CE-B477555E3D89}" dt="2025-09-24T04:54:37.387" v="3540"/>
        <pc:sldMkLst>
          <pc:docMk/>
          <pc:sldMk cId="4114501540" sldId="3795"/>
        </pc:sldMkLst>
      </pc:sldChg>
      <pc:sldChg chg="add">
        <pc:chgData name="Andre Cabral de Souza" userId="32bc3f9b-53ce-4cac-89fd-000706a28770" providerId="ADAL" clId="{B6E16043-AC14-436E-B4CE-B477555E3D89}" dt="2025-09-24T04:55:00.626" v="3541"/>
        <pc:sldMkLst>
          <pc:docMk/>
          <pc:sldMk cId="3972607440" sldId="3803"/>
        </pc:sldMkLst>
      </pc:sldChg>
      <pc:sldChg chg="add">
        <pc:chgData name="Andre Cabral de Souza" userId="32bc3f9b-53ce-4cac-89fd-000706a28770" providerId="ADAL" clId="{B6E16043-AC14-436E-B4CE-B477555E3D89}" dt="2025-09-24T04:55:31.373" v="3542"/>
        <pc:sldMkLst>
          <pc:docMk/>
          <pc:sldMk cId="1911125288" sldId="3814"/>
        </pc:sldMkLst>
      </pc:sldChg>
      <pc:sldChg chg="add">
        <pc:chgData name="Andre Cabral de Souza" userId="32bc3f9b-53ce-4cac-89fd-000706a28770" providerId="ADAL" clId="{B6E16043-AC14-436E-B4CE-B477555E3D89}" dt="2025-09-24T04:55:57.509" v="3543"/>
        <pc:sldMkLst>
          <pc:docMk/>
          <pc:sldMk cId="3755392628" sldId="3817"/>
        </pc:sldMkLst>
      </pc:sldChg>
      <pc:sldChg chg="add">
        <pc:chgData name="Andre Cabral de Souza" userId="32bc3f9b-53ce-4cac-89fd-000706a28770" providerId="ADAL" clId="{B6E16043-AC14-436E-B4CE-B477555E3D89}" dt="2025-09-24T04:56:29.819" v="3544"/>
        <pc:sldMkLst>
          <pc:docMk/>
          <pc:sldMk cId="3437137361" sldId="3821"/>
        </pc:sldMkLst>
      </pc:sldChg>
      <pc:sldChg chg="add">
        <pc:chgData name="Andre Cabral de Souza" userId="32bc3f9b-53ce-4cac-89fd-000706a28770" providerId="ADAL" clId="{B6E16043-AC14-436E-B4CE-B477555E3D89}" dt="2025-09-24T04:57:23.130" v="3545"/>
        <pc:sldMkLst>
          <pc:docMk/>
          <pc:sldMk cId="550627361" sldId="3822"/>
        </pc:sldMkLst>
      </pc:sldChg>
      <pc:sldChg chg="add">
        <pc:chgData name="Andre Cabral de Souza" userId="32bc3f9b-53ce-4cac-89fd-000706a28770" providerId="ADAL" clId="{B6E16043-AC14-436E-B4CE-B477555E3D89}" dt="2025-09-24T05:01:19.058" v="3561"/>
        <pc:sldMkLst>
          <pc:docMk/>
          <pc:sldMk cId="3879406173" sldId="3823"/>
        </pc:sldMkLst>
      </pc:sldChg>
      <pc:sldChg chg="add">
        <pc:chgData name="Andre Cabral de Souza" userId="32bc3f9b-53ce-4cac-89fd-000706a28770" providerId="ADAL" clId="{B6E16043-AC14-436E-B4CE-B477555E3D89}" dt="2025-09-24T05:01:19.058" v="3561"/>
        <pc:sldMkLst>
          <pc:docMk/>
          <pc:sldMk cId="2320378396" sldId="3825"/>
        </pc:sldMkLst>
      </pc:sldChg>
      <pc:sldChg chg="add">
        <pc:chgData name="Andre Cabral de Souza" userId="32bc3f9b-53ce-4cac-89fd-000706a28770" providerId="ADAL" clId="{B6E16043-AC14-436E-B4CE-B477555E3D89}" dt="2025-09-24T05:01:19.058" v="3561"/>
        <pc:sldMkLst>
          <pc:docMk/>
          <pc:sldMk cId="2532203601" sldId="3826"/>
        </pc:sldMkLst>
      </pc:sldChg>
      <pc:sldChg chg="add">
        <pc:chgData name="Andre Cabral de Souza" userId="32bc3f9b-53ce-4cac-89fd-000706a28770" providerId="ADAL" clId="{B6E16043-AC14-436E-B4CE-B477555E3D89}" dt="2025-09-24T05:01:19.058" v="3561"/>
        <pc:sldMkLst>
          <pc:docMk/>
          <pc:sldMk cId="2297957153" sldId="3827"/>
        </pc:sldMkLst>
      </pc:sldChg>
      <pc:sldChg chg="add">
        <pc:chgData name="Andre Cabral de Souza" userId="32bc3f9b-53ce-4cac-89fd-000706a28770" providerId="ADAL" clId="{B6E16043-AC14-436E-B4CE-B477555E3D89}" dt="2025-09-24T05:05:13.624" v="3562"/>
        <pc:sldMkLst>
          <pc:docMk/>
          <pc:sldMk cId="2002573503" sldId="3828"/>
        </pc:sldMkLst>
      </pc:sldChg>
      <pc:sldChg chg="add">
        <pc:chgData name="Andre Cabral de Souza" userId="32bc3f9b-53ce-4cac-89fd-000706a28770" providerId="ADAL" clId="{B6E16043-AC14-436E-B4CE-B477555E3D89}" dt="2025-09-24T05:05:13.624" v="3562"/>
        <pc:sldMkLst>
          <pc:docMk/>
          <pc:sldMk cId="3506179836" sldId="3829"/>
        </pc:sldMkLst>
      </pc:sldChg>
      <pc:sldChg chg="add del">
        <pc:chgData name="Andre Cabral de Souza" userId="32bc3f9b-53ce-4cac-89fd-000706a28770" providerId="ADAL" clId="{B6E16043-AC14-436E-B4CE-B477555E3D89}" dt="2025-09-24T05:08:01.237" v="3565"/>
        <pc:sldMkLst>
          <pc:docMk/>
          <pc:sldMk cId="3878275696" sldId="3830"/>
        </pc:sldMkLst>
      </pc:sldChg>
      <pc:sldChg chg="add del">
        <pc:chgData name="Andre Cabral de Souza" userId="32bc3f9b-53ce-4cac-89fd-000706a28770" providerId="ADAL" clId="{B6E16043-AC14-436E-B4CE-B477555E3D89}" dt="2025-09-24T05:08:14.326" v="3566" actId="2696"/>
        <pc:sldMkLst>
          <pc:docMk/>
          <pc:sldMk cId="898691724" sldId="3831"/>
        </pc:sldMkLst>
      </pc:sldChg>
      <pc:sldChg chg="add del">
        <pc:chgData name="Andre Cabral de Souza" userId="32bc3f9b-53ce-4cac-89fd-000706a28770" providerId="ADAL" clId="{B6E16043-AC14-436E-B4CE-B477555E3D89}" dt="2025-09-24T05:08:01.237" v="3565"/>
        <pc:sldMkLst>
          <pc:docMk/>
          <pc:sldMk cId="1540639128" sldId="3832"/>
        </pc:sldMkLst>
      </pc:sldChg>
      <pc:sldChg chg="add">
        <pc:chgData name="Andre Cabral de Souza" userId="32bc3f9b-53ce-4cac-89fd-000706a28770" providerId="ADAL" clId="{B6E16043-AC14-436E-B4CE-B477555E3D89}" dt="2025-09-24T05:05:13.624" v="3562"/>
        <pc:sldMkLst>
          <pc:docMk/>
          <pc:sldMk cId="2706093089" sldId="3833"/>
        </pc:sldMkLst>
      </pc:sldChg>
      <pc:sldChg chg="add">
        <pc:chgData name="Andre Cabral de Souza" userId="32bc3f9b-53ce-4cac-89fd-000706a28770" providerId="ADAL" clId="{B6E16043-AC14-436E-B4CE-B477555E3D89}" dt="2025-09-24T05:05:13.624" v="3562"/>
        <pc:sldMkLst>
          <pc:docMk/>
          <pc:sldMk cId="4196822534" sldId="3834"/>
        </pc:sldMkLst>
      </pc:sldChg>
      <pc:sldChg chg="add del">
        <pc:chgData name="Andre Cabral de Souza" userId="32bc3f9b-53ce-4cac-89fd-000706a28770" providerId="ADAL" clId="{B6E16043-AC14-436E-B4CE-B477555E3D89}" dt="2025-09-24T05:07:03.976" v="3564" actId="2696"/>
        <pc:sldMkLst>
          <pc:docMk/>
          <pc:sldMk cId="3166025626" sldId="3835"/>
        </pc:sldMkLst>
      </pc:sldChg>
      <pc:sldChg chg="add del">
        <pc:chgData name="Andre Cabral de Souza" userId="32bc3f9b-53ce-4cac-89fd-000706a28770" providerId="ADAL" clId="{B6E16043-AC14-436E-B4CE-B477555E3D89}" dt="2025-09-24T05:07:03.976" v="3564" actId="2696"/>
        <pc:sldMkLst>
          <pc:docMk/>
          <pc:sldMk cId="1778595303" sldId="383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0267A0-0C65-4B7A-B1F5-A9A99DF5E959}" type="datetimeFigureOut">
              <a:rPr lang="pt-BR" smtClean="0"/>
              <a:t>24/09/2025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15088-D5E9-4C72-B69C-AFB7559E82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8281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44BC1-3969-49A1-BD8A-66ACA3B7B69E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1393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AE445-1776-70E6-A3FC-A06EC38F5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DCF90DE-D85D-6EFE-ECF7-14887AF28C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A820601-ADAD-556E-7869-F0A1584038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D78EA0A-6897-2024-6F61-BF26DCB715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44BC1-3969-49A1-BD8A-66ACA3B7B69E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58513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7266E-8E69-67E0-B315-FABC93D87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1D96738-A6DE-5A50-8E0A-FFAE462D3A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3BB241C-5624-3E1B-C8DC-620E8DAD5D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D476018-ECB7-4718-F51F-429AE20CE5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44BC1-3969-49A1-BD8A-66ACA3B7B69E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9397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44BC1-3969-49A1-BD8A-66ACA3B7B69E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1393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08E52-0388-2754-D287-C6B5C21DC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75829C6-CF43-5FFC-C79C-CC26E5D8A9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965AA0C-080A-1328-2C3C-CCC5E893DD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66C14E3-DC4E-6C6E-1967-19E3E9438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44BC1-3969-49A1-BD8A-66ACA3B7B69E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593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73D16-7911-E483-566C-01C0F14E4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51E146E-51A0-9C7F-0BC9-2C2861A5A9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ED9FAD0-7A23-8476-1C62-81ECA6E902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A26DC8D-93D2-F81C-009F-4B7FF40AEB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44BC1-3969-49A1-BD8A-66ACA3B7B69E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5898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A16E0-8ED6-6F09-9E78-FF50AF449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D91835E-76F0-96A0-B5F0-3DAF2500F7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025D8B7-942B-5E5A-C488-0702E53F62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D9AE4C7-6256-2525-E2AB-AA7D21CC48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44BC1-3969-49A1-BD8A-66ACA3B7B69E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90996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56E9C-6C3F-3AB0-D7EB-86039A871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ABF2201-6B4C-B22D-1B56-89F6C1359A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93386A3-368A-A8B9-38B0-88F0A22C8F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D7DB5D1-14D7-0C26-31E2-8717050603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44BC1-3969-49A1-BD8A-66ACA3B7B69E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8246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B3530-1081-0C7E-8889-BE816D1A4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D9A696C-2E01-FACE-5B69-61EEF805AB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9F35C02-A409-34A2-69CE-AC7FFEA94A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05C71FC-2638-DCC0-5FE3-E05892AA66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44BC1-3969-49A1-BD8A-66ACA3B7B69E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6629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44BC1-3969-49A1-BD8A-66ACA3B7B69E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6679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E7E30-078D-3FD4-FB6C-43EF91D04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C725D9C-65E3-3884-716B-6680E8F3DE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B19FE77-722A-5ECA-D7CE-8F1D85BCB2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F6C6145-EC62-0914-EC85-B8659DBE84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44BC1-3969-49A1-BD8A-66ACA3B7B69E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9807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D1BF7-F0CC-A9C1-72FA-C94DFEB8F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4703937-D44E-19CB-22D0-848EA05A28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35701AF-E8AF-02A7-2CA4-46479BDB77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2ED88D2-3A9F-9801-F978-937C8E5B6E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44BC1-3969-49A1-BD8A-66ACA3B7B69E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9169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284A3-3745-C1C5-B7E4-5268323C5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257F313-18D8-BF21-B04B-346BCE89B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BA185CB-FFE8-E817-FF48-191884573C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2DF7423-DA98-BD6D-5399-FD30F088FC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44BC1-3969-49A1-BD8A-66ACA3B7B69E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5524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B7FD7-C63F-DFD0-F0B6-ACAD4CD15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B4576D4-F750-0B45-7A29-CD473B42AC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124F88F-8B84-4526-C722-C51C200F60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DF37D25-421C-9CB0-38CA-F569754965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44BC1-3969-49A1-BD8A-66ACA3B7B69E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2444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44BC1-3969-49A1-BD8A-66ACA3B7B69E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1393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08E52-0388-2754-D287-C6B5C21DC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75829C6-CF43-5FFC-C79C-CC26E5D8A9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965AA0C-080A-1328-2C3C-CCC5E893DD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66C14E3-DC4E-6C6E-1967-19E3E9438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44BC1-3969-49A1-BD8A-66ACA3B7B69E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593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44BC1-3969-49A1-BD8A-66ACA3B7B69E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369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0DFF-6BC9-A148-B9A5-CF821CA36CC0}" type="datetimeFigureOut">
              <a:t>23/09/2025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FAE6-E3DA-4D4B-8D42-C78C0A33CE29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42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0DFF-6BC9-A148-B9A5-CF821CA36CC0}" type="datetimeFigureOut">
              <a:t>23/09/2025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FAE6-E3DA-4D4B-8D42-C78C0A33CE29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04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0DFF-6BC9-A148-B9A5-CF821CA36CC0}" type="datetimeFigureOut">
              <a:t>23/09/2025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FAE6-E3DA-4D4B-8D42-C78C0A33CE29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92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457200" y="1284382"/>
            <a:ext cx="4794532" cy="905801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marL="0" indent="0">
              <a:buNone/>
            </a:pPr>
            <a:r>
              <a:rPr lang="pt-BR" sz="1050">
                <a:solidFill>
                  <a:schemeClr val="tx1">
                    <a:lumMod val="50000"/>
                    <a:lumOff val="50000"/>
                  </a:schemeClr>
                </a:solidFill>
              </a:rPr>
              <a:t>Texto </a:t>
            </a:r>
            <a:r>
              <a:rPr lang="pt-BR" sz="105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05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05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05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05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05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05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05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05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05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05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05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05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05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05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05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05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05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05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05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05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05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05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05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05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05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05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05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05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05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05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05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05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05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05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05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05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05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05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05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05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05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05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05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05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05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05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05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05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05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05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05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05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05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05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05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05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05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05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05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05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textoTexto</a:t>
            </a:r>
            <a:r>
              <a:rPr lang="pt-BR" sz="1050">
                <a:solidFill>
                  <a:schemeClr val="tx1">
                    <a:lumMod val="50000"/>
                    <a:lumOff val="50000"/>
                  </a:schemeClr>
                </a:solidFill>
              </a:rPr>
              <a:t> texto </a:t>
            </a:r>
            <a:r>
              <a:rPr lang="pt-BR" sz="105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05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05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05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05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05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05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05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05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r>
              <a:rPr lang="pt-BR" sz="105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05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texto</a:t>
            </a:r>
            <a:endParaRPr lang="pt-BR" sz="105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pt-BR" sz="10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854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0DFF-6BC9-A148-B9A5-CF821CA36CC0}" type="datetimeFigureOut">
              <a:t>23/09/2025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FAE6-E3DA-4D4B-8D42-C78C0A33CE29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1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0DFF-6BC9-A148-B9A5-CF821CA36CC0}" type="datetimeFigureOut">
              <a:t>23/09/2025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FAE6-E3DA-4D4B-8D42-C78C0A33CE29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67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0DFF-6BC9-A148-B9A5-CF821CA36CC0}" type="datetimeFigureOut">
              <a:t>23/09/2025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FAE6-E3DA-4D4B-8D42-C78C0A33CE29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34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0DFF-6BC9-A148-B9A5-CF821CA36CC0}" type="datetimeFigureOut">
              <a:t>23/09/2025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FAE6-E3DA-4D4B-8D42-C78C0A33CE29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6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0DFF-6BC9-A148-B9A5-CF821CA36CC0}" type="datetimeFigureOut">
              <a:t>23/09/2025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FAE6-E3DA-4D4B-8D42-C78C0A33CE29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67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0DFF-6BC9-A148-B9A5-CF821CA36CC0}" type="datetimeFigureOut">
              <a:t>23/09/2025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FAE6-E3DA-4D4B-8D42-C78C0A33CE29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4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0DFF-6BC9-A148-B9A5-CF821CA36CC0}" type="datetimeFigureOut">
              <a:t>23/09/2025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FAE6-E3DA-4D4B-8D42-C78C0A33CE29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381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0DFF-6BC9-A148-B9A5-CF821CA36CC0}" type="datetimeFigureOut">
              <a:t>23/09/2025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FAE6-E3DA-4D4B-8D42-C78C0A33CE29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6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A0DFF-6BC9-A148-B9A5-CF821CA36CC0}" type="datetimeFigureOut">
              <a:t>23/09/2025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8FAE6-E3DA-4D4B-8D42-C78C0A33CE29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63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rochamarques.com.br/noticias/" TargetMode="External"/><Relationship Id="rId2" Type="http://schemas.openxmlformats.org/officeDocument/2006/relationships/hyperlink" Target="https://www.gov.br/mcti/pt-br/acompanhe-o-mcti/fndct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2.camara.gov.br/legin/fed/lei/2025/lei-15184-4-agosto-2025-797807-norma-pl.html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g"/><Relationship Id="rId4" Type="http://schemas.openxmlformats.org/officeDocument/2006/relationships/image" Target="../media/image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6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6.sv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534D6-4719-7188-D196-9731759C4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C276A56-C01B-CE38-F891-73F6B6C8D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318" y="902820"/>
            <a:ext cx="8229600" cy="3796596"/>
          </a:xfrm>
        </p:spPr>
        <p:txBody>
          <a:bodyPr>
            <a:normAutofit/>
          </a:bodyPr>
          <a:lstStyle/>
          <a:p>
            <a:r>
              <a:rPr lang="pt-BR" sz="2400" b="1" dirty="0"/>
              <a:t>Tema:</a:t>
            </a:r>
            <a:r>
              <a:rPr lang="pt-BR" dirty="0"/>
              <a:t> </a:t>
            </a:r>
            <a:r>
              <a:rPr lang="pt-BR" sz="2400" dirty="0"/>
              <a:t>crime de má conduta científica</a:t>
            </a:r>
          </a:p>
          <a:p>
            <a:r>
              <a:rPr lang="pt-BR" sz="2400" b="1" dirty="0"/>
              <a:t>Fato</a:t>
            </a:r>
            <a:r>
              <a:rPr lang="pt-BR" sz="2400" dirty="0"/>
              <a:t> : </a:t>
            </a:r>
            <a:r>
              <a:rPr lang="pt-BR" sz="2000" dirty="0"/>
              <a:t>abrangência mundial (existem defesas de adoção, várias citações, trabalhos)</a:t>
            </a:r>
          </a:p>
          <a:p>
            <a:r>
              <a:rPr lang="pt-BR" sz="2400" b="1" dirty="0"/>
              <a:t>Objetivo:</a:t>
            </a:r>
            <a:r>
              <a:rPr lang="pt-BR" dirty="0"/>
              <a:t> </a:t>
            </a:r>
            <a:r>
              <a:rPr lang="pt-BR" sz="2000" dirty="0"/>
              <a:t>punir criminalmente as graves violações a padrões éticos de pesquisa nas diversas etapas dos estudos, viando salvaguardar a integridade científica</a:t>
            </a:r>
            <a:r>
              <a:rPr lang="pt-BR" sz="2400" dirty="0"/>
              <a:t>.</a:t>
            </a:r>
          </a:p>
          <a:p>
            <a:r>
              <a:rPr lang="pt-BR" sz="2400" b="1" dirty="0"/>
              <a:t>Exemplo</a:t>
            </a:r>
            <a:r>
              <a:rPr lang="pt-BR" sz="2400" dirty="0"/>
              <a:t>: </a:t>
            </a:r>
            <a:r>
              <a:rPr lang="pt-BR" sz="2000" dirty="0"/>
              <a:t>início da realização de pesquisa com proxalutamida em 645 pessoas contrariando a ANVISA e o CONEP          200 mortes de voluntários de pesquisa clínica  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456B95C-5593-3672-698A-C66234598E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7416" y="194934"/>
            <a:ext cx="837950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pt-BR" altLang="pt-BR" sz="2000" b="1" i="0" u="none" strike="noStrike" cap="none" normalizeH="0" baseline="0" dirty="0">
                <a:ln>
                  <a:noFill/>
                </a:ln>
                <a:effectLst/>
                <a:latin typeface="+mn-lt"/>
                <a:cs typeface="Times New Roman" panose="02020603050405020304" pitchFamily="18" charset="0"/>
              </a:rPr>
              <a:t>23ª Reunião Extraordinária da </a:t>
            </a:r>
            <a:r>
              <a:rPr lang="pt-BR" sz="2000" b="1" dirty="0">
                <a:latin typeface="+mn-lt"/>
              </a:rPr>
              <a:t>Comissão de Ciência, Tecnologia, Inovação e Informática do Senado Federal</a:t>
            </a:r>
            <a:endParaRPr kumimoji="0" lang="pt-BR" altLang="pt-BR" sz="20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0050C55C-0EA0-F9FC-11B5-E41BBA4D32C7}"/>
              </a:ext>
            </a:extLst>
          </p:cNvPr>
          <p:cNvSpPr/>
          <p:nvPr/>
        </p:nvSpPr>
        <p:spPr>
          <a:xfrm>
            <a:off x="5149119" y="3991148"/>
            <a:ext cx="479685" cy="9743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1620453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6000D1-1779-6BD8-1618-1C09797C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8409"/>
            <a:ext cx="8229600" cy="828134"/>
          </a:xfrm>
        </p:spPr>
        <p:txBody>
          <a:bodyPr>
            <a:normAutofit fontScale="90000"/>
          </a:bodyPr>
          <a:lstStyle/>
          <a:p>
            <a:br>
              <a:rPr lang="pt-BR" b="1" dirty="0"/>
            </a:br>
            <a:r>
              <a:rPr lang="pt-BR" sz="4900" dirty="0">
                <a:solidFill>
                  <a:srgbClr val="0B5756"/>
                </a:solidFill>
                <a:latin typeface="Bebas Neue Bold"/>
              </a:rPr>
              <a:t>FNDCT - recordes em investimentos em CT&amp;I</a:t>
            </a:r>
            <a:br>
              <a:rPr lang="pt-BR" sz="4900" dirty="0">
                <a:solidFill>
                  <a:srgbClr val="0B5756"/>
                </a:solidFill>
                <a:latin typeface="Bebas Neue Bold"/>
              </a:rPr>
            </a:br>
            <a:endParaRPr lang="pt-BR" sz="4900" dirty="0">
              <a:solidFill>
                <a:srgbClr val="0B5756"/>
              </a:solidFill>
              <a:latin typeface="Bebas Neue Bold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769BE11-9664-8DB2-8368-1B57B68F7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1462" y="1191435"/>
            <a:ext cx="6288374" cy="3043285"/>
          </a:xfrm>
        </p:spPr>
        <p:txBody>
          <a:bodyPr>
            <a:normAutofit fontScale="55000" lnSpcReduction="20000"/>
          </a:bodyPr>
          <a:lstStyle/>
          <a:p>
            <a:r>
              <a:rPr lang="pt-BR" sz="3500" dirty="0"/>
              <a:t>O </a:t>
            </a:r>
            <a:r>
              <a:rPr lang="pt-BR" sz="3500" b="1" dirty="0"/>
              <a:t>ano de 2024 </a:t>
            </a:r>
            <a:r>
              <a:rPr lang="pt-BR" sz="3500" dirty="0"/>
              <a:t>ficou marcado como o período em que os investimentos do </a:t>
            </a:r>
            <a:r>
              <a:rPr lang="pt-BR" sz="3500" dirty="0">
                <a:hlinkClick r:id="rId2"/>
              </a:rPr>
              <a:t>Fundo Nacional de Desenvolvimento Científico e Tecnológico (FNDCT)</a:t>
            </a:r>
            <a:r>
              <a:rPr lang="pt-BR" sz="3500" dirty="0"/>
              <a:t> bateram um recorde histórico, sendo usados os </a:t>
            </a:r>
            <a:r>
              <a:rPr lang="pt-BR" sz="3500" b="1" dirty="0"/>
              <a:t>R$ 12,7 bilhões </a:t>
            </a:r>
            <a:r>
              <a:rPr lang="pt-BR" sz="3500" dirty="0"/>
              <a:t>previstos. Isso marca um investimento inédito em projetos de ciência, tecnologia e inovação. Um importante avanço para a reconstrução e estruturação do Sistema Nacional de Ciência, Tecnologia e Inovação (SNCTI).</a:t>
            </a:r>
          </a:p>
          <a:p>
            <a:endParaRPr lang="pt-BR" sz="3500" dirty="0"/>
          </a:p>
          <a:p>
            <a:endParaRPr lang="pt-BR" sz="3500" dirty="0"/>
          </a:p>
          <a:p>
            <a:pPr algn="r"/>
            <a:r>
              <a:rPr lang="pt-BR" sz="3500" dirty="0"/>
              <a:t>Postado em: 21/01/2025 - </a:t>
            </a:r>
            <a:r>
              <a:rPr lang="pt-BR" sz="3500" dirty="0">
                <a:hlinkClick r:id="rId3"/>
              </a:rPr>
              <a:t>Notícias</a:t>
            </a:r>
            <a:endParaRPr lang="pt-BR" sz="3500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60731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BD6640-A94A-9D70-419B-A8BD8FFE8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B5756"/>
                </a:solidFill>
                <a:latin typeface="Bebas Neue Bold"/>
                <a:cs typeface="Bebas Neue Bold"/>
              </a:rPr>
              <a:t>FNDCT - HOJE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7899B34-1C96-6AFB-7F37-2670A583F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b="1" dirty="0"/>
              <a:t>2025</a:t>
            </a:r>
            <a:r>
              <a:rPr lang="pt-BR" dirty="0"/>
              <a:t> - Governo Federal aprovou (04/08) a Lei </a:t>
            </a:r>
            <a:r>
              <a:rPr lang="pt-BR" b="1" dirty="0"/>
              <a:t>nº </a:t>
            </a:r>
            <a:r>
              <a:rPr lang="pt-BR" b="1" dirty="0">
                <a:hlinkClick r:id="rId2"/>
              </a:rPr>
              <a:t>Lei 15.184/25</a:t>
            </a:r>
            <a:r>
              <a:rPr lang="pt-BR" b="1" dirty="0"/>
              <a:t> </a:t>
            </a:r>
            <a:r>
              <a:rPr lang="pt-BR" dirty="0"/>
              <a:t>- Fonte: Agência Câmara de Notícias</a:t>
            </a:r>
          </a:p>
          <a:p>
            <a:r>
              <a:rPr lang="pt-BR" dirty="0"/>
              <a:t>Aprimora a destinação de recursos do Fundo Nacional de Desenvolvimento Científico e Tecnológico (FNDCT):</a:t>
            </a:r>
          </a:p>
          <a:p>
            <a:endParaRPr lang="pt-BR" dirty="0"/>
          </a:p>
          <a:p>
            <a:pPr lvl="1"/>
            <a:r>
              <a:rPr lang="pt-BR" sz="3000" dirty="0"/>
              <a:t>Permite o uso do superávit financeiro do Fundo para a concessão de empréstimos</a:t>
            </a:r>
          </a:p>
          <a:p>
            <a:pPr lvl="1"/>
            <a:r>
              <a:rPr lang="pt-BR" sz="3000" dirty="0"/>
              <a:t>Possibilita a liberação integral de cerca de </a:t>
            </a:r>
            <a:r>
              <a:rPr lang="pt-BR" sz="3000" b="1" dirty="0"/>
              <a:t>R$ 22 bilhões </a:t>
            </a:r>
            <a:r>
              <a:rPr lang="pt-BR" sz="3000" dirty="0"/>
              <a:t>do FNDCT para financiar pesquisa, inovação e a transição para uma economia mais verde, digital e competitiva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80245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78A7B3-DB14-CE8E-8F40-F32025147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264"/>
            <a:ext cx="8229600" cy="681487"/>
          </a:xfrm>
        </p:spPr>
        <p:txBody>
          <a:bodyPr>
            <a:normAutofit fontScale="90000"/>
          </a:bodyPr>
          <a:lstStyle/>
          <a:p>
            <a:r>
              <a:rPr lang="pt-BR" sz="4000" dirty="0">
                <a:solidFill>
                  <a:srgbClr val="0B5756"/>
                </a:solidFill>
                <a:latin typeface="Bebas Neue Bold"/>
              </a:rPr>
              <a:t>Cláusulas Padrões da FINEP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6173378-D238-DB16-0172-5E6FE402D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357" y="672859"/>
            <a:ext cx="8469443" cy="3741743"/>
          </a:xfrm>
        </p:spPr>
        <p:txBody>
          <a:bodyPr>
            <a:normAutofit fontScale="25000" lnSpcReduction="20000"/>
          </a:bodyPr>
          <a:lstStyle/>
          <a:p>
            <a:endParaRPr lang="pt-BR" sz="2800" dirty="0"/>
          </a:p>
          <a:p>
            <a:r>
              <a:rPr lang="pt-BR" sz="8000" dirty="0"/>
              <a:t>Parecer de Comitê de Ética em Pesquisa (CEP), registrado na Comissão Nacional de Ética em Pesquisa (CONEP) ou junto a Comissão de Ética no Uso de Animais (CEUA), bem como o Credenciamento Institucional para Atividades com Animais em Ensino ou Pesquisa (CIAEP), </a:t>
            </a:r>
            <a:r>
              <a:rPr lang="pt-BR" sz="8000" b="1" dirty="0"/>
              <a:t>conforme o caso, </a:t>
            </a:r>
            <a:r>
              <a:rPr lang="pt-BR" sz="8000" dirty="0"/>
              <a:t>sem prejuízo de outras providências que eventualmente forem necessárias à execução do projeto, conforme </a:t>
            </a:r>
            <a:r>
              <a:rPr lang="pt-BR" sz="8000" b="1" dirty="0"/>
              <a:t>Resolução 466/12 do Conselho Nacional de Saúde</a:t>
            </a:r>
          </a:p>
          <a:p>
            <a:endParaRPr lang="pt-BR" sz="8000" b="1" dirty="0"/>
          </a:p>
          <a:p>
            <a:r>
              <a:rPr lang="pt-BR" sz="8000" b="1" dirty="0"/>
              <a:t>Declaração de atendimentos às Leis do CONCEA - </a:t>
            </a:r>
            <a:r>
              <a:rPr lang="pt-BR" sz="8000" dirty="0"/>
              <a:t> Conselho Nacional de Controle de Experimentação Animal, vinculado ao MCTI</a:t>
            </a:r>
          </a:p>
          <a:p>
            <a:endParaRPr lang="pt-BR" sz="8000" dirty="0"/>
          </a:p>
          <a:p>
            <a:r>
              <a:rPr lang="pt-BR" sz="8000" dirty="0"/>
              <a:t>Certidões de regularidade junto ao INSS, FGTS e Tributos Federais e à Dívida Ativa da União</a:t>
            </a: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667668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57F6A9-BF97-A368-F007-EF5DC9984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0B5756"/>
                </a:solidFill>
                <a:latin typeface="Bebas Neue Bold"/>
              </a:rPr>
              <a:t>Exigências da FINEP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0C86C1-9506-3B01-75AE-D3B06AA8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3229"/>
            <a:ext cx="8229600" cy="3531394"/>
          </a:xfrm>
        </p:spPr>
        <p:txBody>
          <a:bodyPr>
            <a:normAutofit fontScale="25000" lnSpcReduction="20000"/>
          </a:bodyPr>
          <a:lstStyle/>
          <a:p>
            <a:r>
              <a:rPr lang="pt-BR" sz="9600" dirty="0"/>
              <a:t>Licenciamento Ambiental, quando necessário, ou declaração de sua desnecessidade</a:t>
            </a:r>
          </a:p>
          <a:p>
            <a:endParaRPr lang="pt-BR" sz="9600" dirty="0"/>
          </a:p>
          <a:p>
            <a:r>
              <a:rPr lang="pt-BR" sz="9600" dirty="0"/>
              <a:t>RGI ou documento de similar, no caso de construções</a:t>
            </a:r>
          </a:p>
          <a:p>
            <a:endParaRPr lang="pt-BR" sz="9600" dirty="0"/>
          </a:p>
          <a:p>
            <a:r>
              <a:rPr lang="pt-BR" sz="9600" dirty="0"/>
              <a:t>Regularidade junto a: Cadastro Nacional de Condenações Cíveis por Atos de Improbidade Administrativa (CNAI) do Conselho Nacional de Justiça; Cadastro Nacional de Empresas Inidôneas e Suspensas (CEIS); Cadastro Nacional de Empresas Punidas (CNEP) e no Cadastro de empregadores que tenham submetido trabalhadores a condições análogas à de escravo</a:t>
            </a:r>
          </a:p>
          <a:p>
            <a:endParaRPr lang="pt-BR" dirty="0"/>
          </a:p>
          <a:p>
            <a:r>
              <a:rPr lang="pt-BR" dirty="0"/>
              <a:t> </a:t>
            </a:r>
          </a:p>
          <a:p>
            <a:endParaRPr lang="pt-BR" sz="9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24055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F339DD-E081-9C7F-0818-9C4DA91CC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9781"/>
            <a:ext cx="8229600" cy="767751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0B5756"/>
                </a:solidFill>
                <a:latin typeface="Bebas Neue Bold"/>
              </a:rPr>
              <a:t>Resultados de projetos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846B6A6-2728-3113-6C52-28E56221E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888521"/>
            <a:ext cx="8410755" cy="4149305"/>
          </a:xfrm>
        </p:spPr>
        <p:txBody>
          <a:bodyPr>
            <a:noAutofit/>
          </a:bodyPr>
          <a:lstStyle/>
          <a:p>
            <a:pPr lvl="1"/>
            <a:r>
              <a:rPr lang="pt-BR" sz="1700" b="1" dirty="0"/>
              <a:t>Universidade Federal do Norte do Tocantis – UFNT</a:t>
            </a:r>
            <a:r>
              <a:rPr lang="pt-BR" sz="1700" dirty="0"/>
              <a:t>, apesar das dificuldades regionais, conseguiu, dentro do prazo original do projeto,  estruturar o Laboratório de Microbiologia de Alimentos, qualificar recursos humanos, publicar artigos científicos e firmar parcerias;</a:t>
            </a:r>
          </a:p>
          <a:p>
            <a:pPr lvl="1"/>
            <a:endParaRPr lang="pt-BR" sz="1700" dirty="0"/>
          </a:p>
          <a:p>
            <a:pPr lvl="1"/>
            <a:r>
              <a:rPr lang="pt-BR" sz="1700" b="1" dirty="0"/>
              <a:t>Instituto Federal de SC - </a:t>
            </a:r>
            <a:r>
              <a:rPr lang="pt-BR" sz="1700" dirty="0"/>
              <a:t>recuperação do equipamento espectrômetro de massas, conseguiu dar continuidade às pesquisas sobre as síndromes vinculadas ao consumo de moluscos, contribuindo para</a:t>
            </a:r>
            <a:r>
              <a:rPr lang="pt-BR" sz="1700" dirty="0">
                <a:sym typeface="Wingdings" panose="05000000000000000000" pitchFamily="2" charset="2"/>
              </a:rPr>
              <a:t>: (i)</a:t>
            </a:r>
            <a:r>
              <a:rPr lang="pt-BR" sz="1700" dirty="0"/>
              <a:t> a instituição do Programa Nacional de Controle Higiênico Sanitário de Moluscos Bivalves no Brasil; (</a:t>
            </a:r>
            <a:r>
              <a:rPr lang="pt-BR" sz="1700" dirty="0" err="1"/>
              <a:t>ii</a:t>
            </a:r>
            <a:r>
              <a:rPr lang="pt-BR" sz="1700" dirty="0"/>
              <a:t>) identificação da Doença de HAFF (doença da urina preta) estar associada ao consumo de pescado contaminado por </a:t>
            </a:r>
            <a:r>
              <a:rPr lang="pt-BR" sz="1700" dirty="0" err="1"/>
              <a:t>ficotoxinas</a:t>
            </a:r>
            <a:r>
              <a:rPr lang="pt-BR" sz="1700" dirty="0"/>
              <a:t>.</a:t>
            </a:r>
            <a:r>
              <a:rPr lang="pt-BR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445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>
            <a:extLst>
              <a:ext uri="{FF2B5EF4-FFF2-40B4-BE49-F238E27FC236}">
                <a16:creationId xmlns:a16="http://schemas.microsoft.com/office/drawing/2014/main" id="{BA5CB524-EB53-B931-5BDE-63219E75F694}"/>
              </a:ext>
            </a:extLst>
          </p:cNvPr>
          <p:cNvSpPr txBox="1"/>
          <p:nvPr/>
        </p:nvSpPr>
        <p:spPr>
          <a:xfrm>
            <a:off x="1252346" y="187038"/>
            <a:ext cx="67625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09558">
              <a:defRPr sz="3000" b="1">
                <a:solidFill>
                  <a:srgbClr val="045D65"/>
                </a:solidFill>
                <a:latin typeface="Bahnschrift" panose="020B0502040204020203" pitchFamily="34" charset="0"/>
                <a:cs typeface="Bebas Neue Bold"/>
              </a:defRPr>
            </a:lvl1pPr>
          </a:lstStyle>
          <a:p>
            <a:r>
              <a:rPr lang="pt-BR" sz="2100" dirty="0">
                <a:solidFill>
                  <a:srgbClr val="FF4A11"/>
                </a:solidFill>
              </a:rPr>
              <a:t>Universidade Federal da Grande Dourados – U.F.G.D.</a:t>
            </a:r>
          </a:p>
          <a:p>
            <a:r>
              <a:rPr lang="pt-BR" sz="2100" dirty="0">
                <a:solidFill>
                  <a:schemeClr val="tx1"/>
                </a:solidFill>
              </a:rPr>
              <a:t>Localizando o Projeto...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3B93956C-4FA7-437C-03B9-F69E9CDD76FF}"/>
              </a:ext>
            </a:extLst>
          </p:cNvPr>
          <p:cNvGrpSpPr/>
          <p:nvPr/>
        </p:nvGrpSpPr>
        <p:grpSpPr>
          <a:xfrm>
            <a:off x="76293" y="-10264"/>
            <a:ext cx="691144" cy="787019"/>
            <a:chOff x="101723" y="-13685"/>
            <a:chExt cx="921525" cy="1049358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7FCEC1AE-F4E0-1DB2-C854-6FD43340D073}"/>
                </a:ext>
              </a:extLst>
            </p:cNvPr>
            <p:cNvSpPr/>
            <p:nvPr/>
          </p:nvSpPr>
          <p:spPr>
            <a:xfrm>
              <a:off x="101723" y="-13685"/>
              <a:ext cx="921525" cy="1049358"/>
            </a:xfrm>
            <a:prstGeom prst="rect">
              <a:avLst/>
            </a:prstGeom>
            <a:solidFill>
              <a:srgbClr val="045D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680E752E-F55E-B15C-766C-D6A2D79DAECE}"/>
                </a:ext>
              </a:extLst>
            </p:cNvPr>
            <p:cNvCxnSpPr>
              <a:cxnSpLocks/>
            </p:cNvCxnSpPr>
            <p:nvPr/>
          </p:nvCxnSpPr>
          <p:spPr>
            <a:xfrm>
              <a:off x="154192" y="924195"/>
              <a:ext cx="801211" cy="0"/>
            </a:xfrm>
            <a:prstGeom prst="line">
              <a:avLst/>
            </a:prstGeom>
            <a:ln w="28575">
              <a:solidFill>
                <a:srgbClr val="E550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E661345D-68C5-A25D-D6CB-E942EE028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1972" t="9856" r="24595" b="8756"/>
            <a:stretch/>
          </p:blipFill>
          <p:spPr>
            <a:xfrm rot="20325211">
              <a:off x="221288" y="153220"/>
              <a:ext cx="787173" cy="674381"/>
            </a:xfrm>
            <a:prstGeom prst="rect">
              <a:avLst/>
            </a:prstGeom>
          </p:spPr>
        </p:pic>
      </p:grpSp>
      <p:pic>
        <p:nvPicPr>
          <p:cNvPr id="1026" name="Picture 2" descr="UFGD recebe matrícula dos aprovados em primeira chamada da Lista de ...">
            <a:extLst>
              <a:ext uri="{FF2B5EF4-FFF2-40B4-BE49-F238E27FC236}">
                <a16:creationId xmlns:a16="http://schemas.microsoft.com/office/drawing/2014/main" id="{8A564D84-71DB-3F6D-3ED0-8F27294F7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15" y="1247467"/>
            <a:ext cx="3196592" cy="348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52C69D9-743A-7BA7-DE95-FACFE634704B}"/>
              </a:ext>
            </a:extLst>
          </p:cNvPr>
          <p:cNvSpPr txBox="1"/>
          <p:nvPr/>
        </p:nvSpPr>
        <p:spPr>
          <a:xfrm>
            <a:off x="4282436" y="1316239"/>
            <a:ext cx="448872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ü"/>
            </a:pPr>
            <a:r>
              <a:rPr lang="pt-BR" b="1" u="sng" dirty="0">
                <a:solidFill>
                  <a:srgbClr val="FF0000"/>
                </a:solidFill>
              </a:rPr>
              <a:t>Fundada em 2005 – 20 anos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pt-BR" dirty="0"/>
              <a:t>7.805 estudantes 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pt-BR" dirty="0"/>
              <a:t>41 cursos de graduação</a:t>
            </a:r>
          </a:p>
          <a:p>
            <a:r>
              <a:rPr lang="pt-BR" i="1" dirty="0">
                <a:solidFill>
                  <a:srgbClr val="FF4A11"/>
                </a:solidFill>
              </a:rPr>
              <a:t>* </a:t>
            </a:r>
            <a:r>
              <a:rPr lang="pt-BR" b="1" i="1" u="sng" dirty="0">
                <a:solidFill>
                  <a:srgbClr val="FF4A11"/>
                </a:solidFill>
              </a:rPr>
              <a:t>1º Graduação para a etnia Guarani Kaiowá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pt-BR" dirty="0"/>
              <a:t>23 cursos de mestrado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pt-BR" dirty="0"/>
              <a:t>11 cursos de doutorado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pt-BR" b="1" u="sng" dirty="0">
                <a:solidFill>
                  <a:srgbClr val="FF0000"/>
                </a:solidFill>
              </a:rPr>
              <a:t>614 professores (537 doutores - 87%)</a:t>
            </a:r>
          </a:p>
          <a:p>
            <a:r>
              <a:rPr lang="pt-BR" b="1" i="1" dirty="0">
                <a:solidFill>
                  <a:srgbClr val="FF0000"/>
                </a:solidFill>
              </a:rPr>
              <a:t>*   </a:t>
            </a:r>
            <a:r>
              <a:rPr lang="pt-BR" b="1" i="1" u="sng" dirty="0">
                <a:solidFill>
                  <a:srgbClr val="FF0000"/>
                </a:solidFill>
              </a:rPr>
              <a:t> 60 pesquisadores PQ e 05 DT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pt-BR" dirty="0"/>
              <a:t>950 técnicos administrativos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pt-BR" b="1" u="sng" dirty="0">
                <a:solidFill>
                  <a:srgbClr val="FF0000"/>
                </a:solidFill>
              </a:rPr>
              <a:t>300 Km de Campo Grande</a:t>
            </a:r>
            <a:endParaRPr lang="pt-BR" b="1" i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501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3B93956C-4FA7-437C-03B9-F69E9CDD76FF}"/>
              </a:ext>
            </a:extLst>
          </p:cNvPr>
          <p:cNvGrpSpPr/>
          <p:nvPr/>
        </p:nvGrpSpPr>
        <p:grpSpPr>
          <a:xfrm>
            <a:off x="76293" y="-10264"/>
            <a:ext cx="691144" cy="787019"/>
            <a:chOff x="101723" y="-13685"/>
            <a:chExt cx="921525" cy="1049358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7FCEC1AE-F4E0-1DB2-C854-6FD43340D073}"/>
                </a:ext>
              </a:extLst>
            </p:cNvPr>
            <p:cNvSpPr/>
            <p:nvPr/>
          </p:nvSpPr>
          <p:spPr>
            <a:xfrm>
              <a:off x="101723" y="-13685"/>
              <a:ext cx="921525" cy="1049358"/>
            </a:xfrm>
            <a:prstGeom prst="rect">
              <a:avLst/>
            </a:prstGeom>
            <a:solidFill>
              <a:srgbClr val="045D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680E752E-F55E-B15C-766C-D6A2D79DAECE}"/>
                </a:ext>
              </a:extLst>
            </p:cNvPr>
            <p:cNvCxnSpPr>
              <a:cxnSpLocks/>
            </p:cNvCxnSpPr>
            <p:nvPr/>
          </p:nvCxnSpPr>
          <p:spPr>
            <a:xfrm>
              <a:off x="154192" y="924195"/>
              <a:ext cx="801211" cy="0"/>
            </a:xfrm>
            <a:prstGeom prst="line">
              <a:avLst/>
            </a:prstGeom>
            <a:ln w="28575">
              <a:solidFill>
                <a:srgbClr val="E550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E661345D-68C5-A25D-D6CB-E942EE028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1972" t="9856" r="24595" b="8756"/>
            <a:stretch/>
          </p:blipFill>
          <p:spPr>
            <a:xfrm rot="20325211">
              <a:off x="221288" y="153220"/>
              <a:ext cx="787173" cy="674381"/>
            </a:xfrm>
            <a:prstGeom prst="rect">
              <a:avLst/>
            </a:prstGeom>
          </p:spPr>
        </p:pic>
      </p:grp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7E7EC9B5-45C4-658B-88FF-A9328C4288E6}"/>
              </a:ext>
            </a:extLst>
          </p:cNvPr>
          <p:cNvSpPr txBox="1"/>
          <p:nvPr/>
        </p:nvSpPr>
        <p:spPr>
          <a:xfrm>
            <a:off x="767436" y="168184"/>
            <a:ext cx="8076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45D65"/>
                </a:solidFill>
                <a:latin typeface="Bahnschrift" panose="020B0502040204020203" pitchFamily="34" charset="0"/>
              </a:rPr>
              <a:t>Centro de Laboratórios Finep : 2.500m2 – 31 Laboratórios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444578E-23F0-8769-72AA-FF3167720DE6}"/>
              </a:ext>
            </a:extLst>
          </p:cNvPr>
          <p:cNvSpPr txBox="1"/>
          <p:nvPr/>
        </p:nvSpPr>
        <p:spPr>
          <a:xfrm>
            <a:off x="521492" y="988580"/>
            <a:ext cx="8101016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Antecedentes:</a:t>
            </a:r>
          </a:p>
          <a:p>
            <a:endParaRPr lang="pt-BR" sz="1650" dirty="0"/>
          </a:p>
          <a:p>
            <a:r>
              <a:rPr lang="pt-BR" sz="1650" dirty="0"/>
              <a:t>O projeto inicia-se entre os anos 2011 e 2012, com a assinatura de </a:t>
            </a:r>
            <a:r>
              <a:rPr lang="pt-BR" sz="1650" b="1" dirty="0">
                <a:solidFill>
                  <a:srgbClr val="FF0000"/>
                </a:solidFill>
              </a:rPr>
              <a:t>3 Termos de Cooperação</a:t>
            </a:r>
          </a:p>
          <a:p>
            <a:r>
              <a:rPr lang="pt-BR" sz="1650" dirty="0"/>
              <a:t>Junto à UFGD, para a construção de </a:t>
            </a:r>
            <a:r>
              <a:rPr lang="pt-BR" sz="1650" b="1" dirty="0">
                <a:solidFill>
                  <a:srgbClr val="FF0000"/>
                </a:solidFill>
              </a:rPr>
              <a:t>3 prédios de laboratórios multiusuários </a:t>
            </a:r>
            <a:r>
              <a:rPr lang="pt-BR" sz="1650" dirty="0"/>
              <a:t>dedicados a</a:t>
            </a:r>
          </a:p>
          <a:p>
            <a:r>
              <a:rPr lang="pt-BR" sz="1650" dirty="0"/>
              <a:t>Pesquisas relacionadas ao campo da Biotecnologia Agroindustrial, Saúde e Bioprospecção Molecular.</a:t>
            </a:r>
          </a:p>
          <a:p>
            <a:endParaRPr lang="pt-BR" sz="1650" dirty="0"/>
          </a:p>
          <a:p>
            <a:r>
              <a:rPr lang="pt-BR" sz="1650" dirty="0"/>
              <a:t>A </a:t>
            </a:r>
            <a:r>
              <a:rPr lang="pt-BR" sz="1650" b="1" dirty="0">
                <a:solidFill>
                  <a:srgbClr val="FF0000"/>
                </a:solidFill>
              </a:rPr>
              <a:t>inflação dos custos de construção, </a:t>
            </a:r>
            <a:r>
              <a:rPr lang="pt-BR" sz="1650" dirty="0"/>
              <a:t>presenciada à época, corroeram significativamente os orçamentos aprovados para os projetos, surgindo, assim, a </a:t>
            </a:r>
            <a:r>
              <a:rPr lang="pt-BR" sz="1650" b="1" dirty="0">
                <a:solidFill>
                  <a:srgbClr val="FF0000"/>
                </a:solidFill>
              </a:rPr>
              <a:t>concepção de uma obra única, contemplando os 3 projetos aprovados</a:t>
            </a:r>
            <a:r>
              <a:rPr lang="pt-BR" sz="1650" dirty="0"/>
              <a:t>. Assim, surgia o CLF (Centro de Laboratórios Finep).</a:t>
            </a:r>
          </a:p>
          <a:p>
            <a:endParaRPr lang="pt-BR" sz="1650" dirty="0"/>
          </a:p>
          <a:p>
            <a:r>
              <a:rPr lang="pt-BR" sz="1650" dirty="0"/>
              <a:t>O processo de construção, como toda obra pública, </a:t>
            </a:r>
            <a:r>
              <a:rPr lang="pt-BR" sz="1650" b="1" dirty="0">
                <a:solidFill>
                  <a:srgbClr val="FF0000"/>
                </a:solidFill>
              </a:rPr>
              <a:t>a construção do CLF sofreu uma série de intercorrências</a:t>
            </a:r>
            <a:r>
              <a:rPr lang="pt-BR" sz="1650" dirty="0"/>
              <a:t>, tais como </a:t>
            </a:r>
            <a:r>
              <a:rPr lang="pt-BR" sz="1650" b="1" dirty="0">
                <a:solidFill>
                  <a:srgbClr val="FF0000"/>
                </a:solidFill>
              </a:rPr>
              <a:t>abandono de obra por empresas licitadas</a:t>
            </a:r>
            <a:r>
              <a:rPr lang="pt-BR" sz="1650" dirty="0"/>
              <a:t>, </a:t>
            </a:r>
            <a:r>
              <a:rPr lang="pt-BR" sz="1650" b="1" dirty="0">
                <a:solidFill>
                  <a:srgbClr val="FF0000"/>
                </a:solidFill>
              </a:rPr>
              <a:t>negociações de reequilíbrio contratual</a:t>
            </a:r>
            <a:r>
              <a:rPr lang="pt-BR" sz="1650" dirty="0"/>
              <a:t> e </a:t>
            </a:r>
            <a:r>
              <a:rPr lang="pt-BR" sz="1650" b="1" dirty="0">
                <a:solidFill>
                  <a:srgbClr val="FF0000"/>
                </a:solidFill>
              </a:rPr>
              <a:t>incontáveis prorrogações de prazo</a:t>
            </a:r>
            <a:r>
              <a:rPr lang="pt-BR" sz="1650" dirty="0"/>
              <a:t>.</a:t>
            </a:r>
          </a:p>
          <a:p>
            <a:endParaRPr lang="pt-BR" sz="1650" dirty="0"/>
          </a:p>
        </p:txBody>
      </p:sp>
    </p:spTree>
    <p:extLst>
      <p:ext uri="{BB962C8B-B14F-4D97-AF65-F5344CB8AC3E}">
        <p14:creationId xmlns:p14="http://schemas.microsoft.com/office/powerpoint/2010/main" val="3972607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73BE0-D911-3DA4-BF39-DD1A9D1B5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8AC018C5-383E-6F6A-411E-1189E263B990}"/>
              </a:ext>
            </a:extLst>
          </p:cNvPr>
          <p:cNvGrpSpPr/>
          <p:nvPr/>
        </p:nvGrpSpPr>
        <p:grpSpPr>
          <a:xfrm>
            <a:off x="76293" y="-10264"/>
            <a:ext cx="691144" cy="787019"/>
            <a:chOff x="101723" y="-13685"/>
            <a:chExt cx="921525" cy="1049358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415E48D8-7B31-5D5E-46A6-41B61F9BC9A9}"/>
                </a:ext>
              </a:extLst>
            </p:cNvPr>
            <p:cNvSpPr/>
            <p:nvPr/>
          </p:nvSpPr>
          <p:spPr>
            <a:xfrm>
              <a:off x="101723" y="-13685"/>
              <a:ext cx="921525" cy="1049358"/>
            </a:xfrm>
            <a:prstGeom prst="rect">
              <a:avLst/>
            </a:prstGeom>
            <a:solidFill>
              <a:srgbClr val="045D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B62CC772-CF51-3C46-18A8-C4C817CDBD12}"/>
                </a:ext>
              </a:extLst>
            </p:cNvPr>
            <p:cNvCxnSpPr>
              <a:cxnSpLocks/>
            </p:cNvCxnSpPr>
            <p:nvPr/>
          </p:nvCxnSpPr>
          <p:spPr>
            <a:xfrm>
              <a:off x="154192" y="924195"/>
              <a:ext cx="801211" cy="0"/>
            </a:xfrm>
            <a:prstGeom prst="line">
              <a:avLst/>
            </a:prstGeom>
            <a:ln w="28575">
              <a:solidFill>
                <a:srgbClr val="E550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6C0F3B4B-E657-FB36-9739-2FE3200DA8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1972" t="9856" r="24595" b="8756"/>
            <a:stretch/>
          </p:blipFill>
          <p:spPr>
            <a:xfrm rot="20325211">
              <a:off x="221288" y="153220"/>
              <a:ext cx="787173" cy="674381"/>
            </a:xfrm>
            <a:prstGeom prst="rect">
              <a:avLst/>
            </a:prstGeom>
          </p:spPr>
        </p:pic>
      </p:grp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5E3881B0-58A2-22BC-4F4D-2AF7E121CA93}"/>
              </a:ext>
            </a:extLst>
          </p:cNvPr>
          <p:cNvSpPr txBox="1"/>
          <p:nvPr/>
        </p:nvSpPr>
        <p:spPr>
          <a:xfrm>
            <a:off x="767436" y="168184"/>
            <a:ext cx="8076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45D65"/>
                </a:solidFill>
                <a:latin typeface="Bahnschrift" panose="020B0502040204020203" pitchFamily="34" charset="0"/>
              </a:rPr>
              <a:t>Centro de Laboratórios Finep : 2.500m2 – 31 Laboratórios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4619638-31B8-EF2C-2498-6C6D1C70C268}"/>
              </a:ext>
            </a:extLst>
          </p:cNvPr>
          <p:cNvSpPr txBox="1"/>
          <p:nvPr/>
        </p:nvSpPr>
        <p:spPr>
          <a:xfrm>
            <a:off x="521492" y="955923"/>
            <a:ext cx="8101016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Antecedentes:</a:t>
            </a:r>
          </a:p>
          <a:p>
            <a:endParaRPr lang="pt-BR" sz="1650" dirty="0"/>
          </a:p>
          <a:p>
            <a:r>
              <a:rPr lang="pt-BR" sz="1650" dirty="0"/>
              <a:t>Mesmo com a economicidade gerada pela aglutinação das 3 obras e um único condomínio de laboratórios, </a:t>
            </a:r>
            <a:r>
              <a:rPr lang="pt-BR" sz="1650" dirty="0">
                <a:solidFill>
                  <a:srgbClr val="FF0000"/>
                </a:solidFill>
              </a:rPr>
              <a:t>foi necessária a assinatura de um 4º Termo de Cooperação</a:t>
            </a:r>
            <a:r>
              <a:rPr lang="pt-BR" sz="1650" dirty="0"/>
              <a:t>, exclusivamente dedicado à </a:t>
            </a:r>
            <a:r>
              <a:rPr lang="pt-BR" sz="1650" dirty="0">
                <a:solidFill>
                  <a:srgbClr val="FF0000"/>
                </a:solidFill>
              </a:rPr>
              <a:t>Conclusão de Obras Inacabadas</a:t>
            </a:r>
            <a:r>
              <a:rPr lang="pt-BR" sz="1650" dirty="0"/>
              <a:t>. </a:t>
            </a:r>
            <a:r>
              <a:rPr lang="pt-BR" sz="1650" b="1" dirty="0"/>
              <a:t>A FINEP aportou à época R$4.521.146,06.</a:t>
            </a:r>
          </a:p>
          <a:p>
            <a:endParaRPr lang="pt-BR" sz="1650" dirty="0"/>
          </a:p>
          <a:p>
            <a:endParaRPr lang="pt-BR" sz="1650" dirty="0"/>
          </a:p>
          <a:p>
            <a:endParaRPr lang="pt-BR" sz="1650" dirty="0"/>
          </a:p>
        </p:txBody>
      </p:sp>
      <p:pic>
        <p:nvPicPr>
          <p:cNvPr id="2050" name="Picture 2" descr="Portal UFGD">
            <a:extLst>
              <a:ext uri="{FF2B5EF4-FFF2-40B4-BE49-F238E27FC236}">
                <a16:creationId xmlns:a16="http://schemas.microsoft.com/office/drawing/2014/main" id="{5D8E20FB-FB36-C240-2516-913742A0D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03566"/>
            <a:ext cx="4050508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534AE93-C1B3-C4F6-56D3-443599B6D3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807" y="2403566"/>
            <a:ext cx="4050508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25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6AA71-789A-32AE-5526-79B810BDA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ABD07F47-B96C-2B17-915B-CDD989E9DC11}"/>
              </a:ext>
            </a:extLst>
          </p:cNvPr>
          <p:cNvGrpSpPr/>
          <p:nvPr/>
        </p:nvGrpSpPr>
        <p:grpSpPr>
          <a:xfrm>
            <a:off x="76293" y="-10264"/>
            <a:ext cx="691144" cy="787019"/>
            <a:chOff x="101723" y="-13685"/>
            <a:chExt cx="921525" cy="1049358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8D070454-2EBF-5A3A-5ADA-3C52544B015F}"/>
                </a:ext>
              </a:extLst>
            </p:cNvPr>
            <p:cNvSpPr/>
            <p:nvPr/>
          </p:nvSpPr>
          <p:spPr>
            <a:xfrm>
              <a:off x="101723" y="-13685"/>
              <a:ext cx="921525" cy="1049358"/>
            </a:xfrm>
            <a:prstGeom prst="rect">
              <a:avLst/>
            </a:prstGeom>
            <a:solidFill>
              <a:srgbClr val="045D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36699FBA-1260-F28B-1F41-1DA457E95EA0}"/>
                </a:ext>
              </a:extLst>
            </p:cNvPr>
            <p:cNvCxnSpPr>
              <a:cxnSpLocks/>
            </p:cNvCxnSpPr>
            <p:nvPr/>
          </p:nvCxnSpPr>
          <p:spPr>
            <a:xfrm>
              <a:off x="154192" y="924195"/>
              <a:ext cx="801211" cy="0"/>
            </a:xfrm>
            <a:prstGeom prst="line">
              <a:avLst/>
            </a:prstGeom>
            <a:ln w="28575">
              <a:solidFill>
                <a:srgbClr val="E550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65440652-6602-C6D6-B775-7E3F036A49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1972" t="9856" r="24595" b="8756"/>
            <a:stretch/>
          </p:blipFill>
          <p:spPr>
            <a:xfrm rot="20325211">
              <a:off x="221288" y="153220"/>
              <a:ext cx="787173" cy="674381"/>
            </a:xfrm>
            <a:prstGeom prst="rect">
              <a:avLst/>
            </a:prstGeom>
          </p:spPr>
        </p:pic>
      </p:grp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B8DA8186-FA07-C0EA-AD0C-F361A452DB0A}"/>
              </a:ext>
            </a:extLst>
          </p:cNvPr>
          <p:cNvSpPr txBox="1"/>
          <p:nvPr/>
        </p:nvSpPr>
        <p:spPr>
          <a:xfrm>
            <a:off x="767436" y="168184"/>
            <a:ext cx="8076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45D65"/>
                </a:solidFill>
                <a:latin typeface="Bahnschrift" panose="020B0502040204020203" pitchFamily="34" charset="0"/>
              </a:rPr>
              <a:t>Centro de Laboratórios Finep : 2.500m2 – 31 Laboratórios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9A37357-CF15-8E36-B543-FFA0441B97D1}"/>
              </a:ext>
            </a:extLst>
          </p:cNvPr>
          <p:cNvSpPr txBox="1"/>
          <p:nvPr/>
        </p:nvSpPr>
        <p:spPr>
          <a:xfrm>
            <a:off x="521492" y="955924"/>
            <a:ext cx="810101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Para Além da Infraestrutura: </a:t>
            </a:r>
            <a:r>
              <a:rPr lang="pt-BR" b="1" dirty="0">
                <a:solidFill>
                  <a:srgbClr val="FF0000"/>
                </a:solidFill>
              </a:rPr>
              <a:t>Ciência é Feita por Pessoas</a:t>
            </a:r>
            <a:r>
              <a:rPr lang="pt-BR" b="1" dirty="0"/>
              <a:t> </a:t>
            </a:r>
            <a:endParaRPr lang="pt-BR" b="1" dirty="0">
              <a:solidFill>
                <a:srgbClr val="FF0000"/>
              </a:solidFill>
            </a:endParaRPr>
          </a:p>
          <a:p>
            <a:endParaRPr lang="pt-BR" sz="1650" dirty="0"/>
          </a:p>
          <a:p>
            <a:endParaRPr lang="pt-BR" sz="165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ED443CF-BC6B-88D1-8459-B8785CDB13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994" y="1274779"/>
            <a:ext cx="2600688" cy="377957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5164CEA-73A9-161C-F55E-55EAF3964B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3921" y="1297724"/>
            <a:ext cx="5458587" cy="3779571"/>
          </a:xfrm>
          <a:prstGeom prst="rect">
            <a:avLst/>
          </a:prstGeom>
        </p:spPr>
      </p:pic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8E42CA7B-F59D-8891-AD2B-D17B2E4BED78}"/>
              </a:ext>
            </a:extLst>
          </p:cNvPr>
          <p:cNvCxnSpPr>
            <a:cxnSpLocks/>
          </p:cNvCxnSpPr>
          <p:nvPr/>
        </p:nvCxnSpPr>
        <p:spPr>
          <a:xfrm flipH="1">
            <a:off x="4073978" y="2455262"/>
            <a:ext cx="498021" cy="296103"/>
          </a:xfrm>
          <a:prstGeom prst="straightConnector1">
            <a:avLst/>
          </a:prstGeom>
          <a:ln w="666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5FBB1DBE-EC14-6359-1A07-770115F05162}"/>
              </a:ext>
            </a:extLst>
          </p:cNvPr>
          <p:cNvSpPr txBox="1"/>
          <p:nvPr/>
        </p:nvSpPr>
        <p:spPr>
          <a:xfrm>
            <a:off x="4627239" y="1628706"/>
            <a:ext cx="13797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Ressonância Magnética</a:t>
            </a:r>
          </a:p>
          <a:p>
            <a:r>
              <a:rPr lang="pt-BR" sz="1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 300Mhz Apoiado pela Finep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95095CD-471A-90A5-808C-52C210B1A5A5}"/>
              </a:ext>
            </a:extLst>
          </p:cNvPr>
          <p:cNvSpPr txBox="1"/>
          <p:nvPr/>
        </p:nvSpPr>
        <p:spPr>
          <a:xfrm>
            <a:off x="542562" y="4017199"/>
            <a:ext cx="25108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Membrana de Escama de Tilápia. Diversas aplicações, como tratamento de queimaduras.</a:t>
            </a:r>
          </a:p>
        </p:txBody>
      </p: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3CB30F3C-B4B3-A21F-466A-BEC33942D758}"/>
              </a:ext>
            </a:extLst>
          </p:cNvPr>
          <p:cNvCxnSpPr>
            <a:cxnSpLocks/>
          </p:cNvCxnSpPr>
          <p:nvPr/>
        </p:nvCxnSpPr>
        <p:spPr>
          <a:xfrm flipV="1">
            <a:off x="1798003" y="3290420"/>
            <a:ext cx="0" cy="726780"/>
          </a:xfrm>
          <a:prstGeom prst="straightConnector1">
            <a:avLst/>
          </a:prstGeom>
          <a:ln w="666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392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46111-C8B3-F4E4-3157-BB85E6EE9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8D55CB71-DEB1-2552-5576-907457A979AE}"/>
              </a:ext>
            </a:extLst>
          </p:cNvPr>
          <p:cNvGrpSpPr/>
          <p:nvPr/>
        </p:nvGrpSpPr>
        <p:grpSpPr>
          <a:xfrm>
            <a:off x="76293" y="-10264"/>
            <a:ext cx="691144" cy="787019"/>
            <a:chOff x="101723" y="-13685"/>
            <a:chExt cx="921525" cy="1049358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01584BC8-327C-EC04-AC37-F7B9EA45CDA0}"/>
                </a:ext>
              </a:extLst>
            </p:cNvPr>
            <p:cNvSpPr/>
            <p:nvPr/>
          </p:nvSpPr>
          <p:spPr>
            <a:xfrm>
              <a:off x="101723" y="-13685"/>
              <a:ext cx="921525" cy="1049358"/>
            </a:xfrm>
            <a:prstGeom prst="rect">
              <a:avLst/>
            </a:prstGeom>
            <a:solidFill>
              <a:srgbClr val="045D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4AE7084F-DC4F-E8FA-A540-B07B41131D0E}"/>
                </a:ext>
              </a:extLst>
            </p:cNvPr>
            <p:cNvCxnSpPr>
              <a:cxnSpLocks/>
            </p:cNvCxnSpPr>
            <p:nvPr/>
          </p:nvCxnSpPr>
          <p:spPr>
            <a:xfrm>
              <a:off x="154192" y="924195"/>
              <a:ext cx="801211" cy="0"/>
            </a:xfrm>
            <a:prstGeom prst="line">
              <a:avLst/>
            </a:prstGeom>
            <a:ln w="28575">
              <a:solidFill>
                <a:srgbClr val="E550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50A37090-97AF-8794-4A7D-9DE86D378C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1972" t="9856" r="24595" b="8756"/>
            <a:stretch/>
          </p:blipFill>
          <p:spPr>
            <a:xfrm rot="20325211">
              <a:off x="221288" y="153220"/>
              <a:ext cx="787173" cy="674381"/>
            </a:xfrm>
            <a:prstGeom prst="rect">
              <a:avLst/>
            </a:prstGeom>
          </p:spPr>
        </p:pic>
      </p:grp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1E336D77-8175-C5C8-E9B6-817D7BC910CC}"/>
              </a:ext>
            </a:extLst>
          </p:cNvPr>
          <p:cNvSpPr txBox="1"/>
          <p:nvPr/>
        </p:nvSpPr>
        <p:spPr>
          <a:xfrm>
            <a:off x="767436" y="168184"/>
            <a:ext cx="8076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45D65"/>
                </a:solidFill>
                <a:latin typeface="Bahnschrift" panose="020B0502040204020203" pitchFamily="34" charset="0"/>
              </a:rPr>
              <a:t>Centro de Laboratórios Finep : 2.500m2 – 31 Laboratórios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ADBAA91-21BB-6BC9-95FD-FC24B570F560}"/>
              </a:ext>
            </a:extLst>
          </p:cNvPr>
          <p:cNvSpPr txBox="1"/>
          <p:nvPr/>
        </p:nvSpPr>
        <p:spPr>
          <a:xfrm>
            <a:off x="521492" y="955924"/>
            <a:ext cx="826812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Para Além da Infraestrutura: </a:t>
            </a:r>
            <a:r>
              <a:rPr lang="pt-BR" b="1" dirty="0">
                <a:solidFill>
                  <a:srgbClr val="FF0000"/>
                </a:solidFill>
              </a:rPr>
              <a:t>Ciência Melhorando a Vida</a:t>
            </a:r>
          </a:p>
          <a:p>
            <a:endParaRPr lang="pt-BR" b="1" dirty="0">
              <a:solidFill>
                <a:srgbClr val="FF0000"/>
              </a:solidFill>
            </a:endParaRPr>
          </a:p>
          <a:p>
            <a:r>
              <a:rPr lang="pt-BR" dirty="0"/>
              <a:t>Bioprospecção Molecular Aplicada à Saúde e Câncer (</a:t>
            </a:r>
            <a:r>
              <a:rPr lang="pt-BR" dirty="0" err="1"/>
              <a:t>Bioprospec</a:t>
            </a:r>
            <a:r>
              <a:rPr lang="pt-BR" dirty="0"/>
              <a:t>):</a:t>
            </a:r>
          </a:p>
          <a:p>
            <a:endParaRPr lang="pt-BR" dirty="0"/>
          </a:p>
          <a:p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Bioprospecção de ativos vegetais e produtos apícolas contra câncer (2008-atual). </a:t>
            </a:r>
            <a:r>
              <a:rPr lang="pt-BR" dirty="0"/>
              <a:t>Ensaios in vitro (linhagens celulares). Ensaios pré-clínicos (in vivo - roedores e </a:t>
            </a:r>
            <a:r>
              <a:rPr lang="pt-BR" dirty="0" err="1"/>
              <a:t>Caenorhabditis</a:t>
            </a:r>
            <a:r>
              <a:rPr lang="pt-BR" dirty="0"/>
              <a:t> </a:t>
            </a:r>
            <a:r>
              <a:rPr lang="pt-BR" dirty="0" err="1"/>
              <a:t>elegans</a:t>
            </a:r>
            <a:r>
              <a:rPr lang="pt-BR" dirty="0"/>
              <a:t>). Consolidação de competências em biotecnologia e oncologia.</a:t>
            </a:r>
          </a:p>
          <a:p>
            <a:endParaRPr lang="pt-BR" dirty="0"/>
          </a:p>
          <a:p>
            <a:r>
              <a:rPr lang="pt-BR" dirty="0"/>
              <a:t>Impacto Social: Projeto PPSUS recém-aprovado </a:t>
            </a:r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predição do diagnóstico de câncer aplicado à população do sistema prisional</a:t>
            </a:r>
            <a:r>
              <a:rPr lang="pt-BR" dirty="0"/>
              <a:t>. Ampliação do acesso ao </a:t>
            </a:r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diagnóstico</a:t>
            </a:r>
          </a:p>
          <a:p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precoce em populações vulneráveis</a:t>
            </a:r>
            <a:r>
              <a:rPr lang="pt-BR" dirty="0"/>
              <a:t>, contribuição para políticas públicas de saúde.</a:t>
            </a:r>
          </a:p>
          <a:p>
            <a:endParaRPr lang="pt-BR" dirty="0"/>
          </a:p>
          <a:p>
            <a:r>
              <a:rPr lang="pt-BR" b="1" dirty="0"/>
              <a:t>Pesquisas aprovadas junto CEP/CONEP.</a:t>
            </a:r>
          </a:p>
        </p:txBody>
      </p:sp>
    </p:spTree>
    <p:extLst>
      <p:ext uri="{BB962C8B-B14F-4D97-AF65-F5344CB8AC3E}">
        <p14:creationId xmlns:p14="http://schemas.microsoft.com/office/powerpoint/2010/main" val="3437137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126A8-D058-33CC-C7C5-741D1B191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FAC0C8-42F6-E0F4-6D43-3D6DA44A4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Más condutas tipificadas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35BB61D-D0BB-BD92-A68F-B10426E83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7497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I – violar protocolos de pesquisa;</a:t>
            </a:r>
            <a:br>
              <a:rPr lang="pt-BR" dirty="0"/>
            </a:br>
            <a:r>
              <a:rPr lang="pt-BR" dirty="0"/>
              <a:t>II – ocultar informações de má-fé;</a:t>
            </a:r>
            <a:br>
              <a:rPr lang="pt-BR" dirty="0"/>
            </a:br>
            <a:r>
              <a:rPr lang="pt-BR" dirty="0"/>
              <a:t>III – falsificar dados;</a:t>
            </a:r>
            <a:br>
              <a:rPr lang="pt-BR" dirty="0"/>
            </a:br>
            <a:r>
              <a:rPr lang="pt-BR" dirty="0"/>
              <a:t>IV – apresentar seletivamente resultados;</a:t>
            </a:r>
            <a:br>
              <a:rPr lang="pt-BR" dirty="0"/>
            </a:br>
            <a:r>
              <a:rPr lang="pt-BR" dirty="0"/>
              <a:t>V – uso inadequado de estatística</a:t>
            </a:r>
          </a:p>
        </p:txBody>
      </p:sp>
    </p:spTree>
    <p:extLst>
      <p:ext uri="{BB962C8B-B14F-4D97-AF65-F5344CB8AC3E}">
        <p14:creationId xmlns:p14="http://schemas.microsoft.com/office/powerpoint/2010/main" val="41652839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DF17F-871D-987F-2554-BAC902577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3898C825-0769-141D-6CDD-F91FD7EBAC20}"/>
              </a:ext>
            </a:extLst>
          </p:cNvPr>
          <p:cNvGrpSpPr/>
          <p:nvPr/>
        </p:nvGrpSpPr>
        <p:grpSpPr>
          <a:xfrm>
            <a:off x="76293" y="-10264"/>
            <a:ext cx="691144" cy="787019"/>
            <a:chOff x="101723" y="-13685"/>
            <a:chExt cx="921525" cy="1049358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E6DF690C-6F60-3396-6E20-0C5E21F82835}"/>
                </a:ext>
              </a:extLst>
            </p:cNvPr>
            <p:cNvSpPr/>
            <p:nvPr/>
          </p:nvSpPr>
          <p:spPr>
            <a:xfrm>
              <a:off x="101723" y="-13685"/>
              <a:ext cx="921525" cy="1049358"/>
            </a:xfrm>
            <a:prstGeom prst="rect">
              <a:avLst/>
            </a:prstGeom>
            <a:solidFill>
              <a:srgbClr val="045D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2AFC62A8-9AA5-020B-AADC-A3190AD8050E}"/>
                </a:ext>
              </a:extLst>
            </p:cNvPr>
            <p:cNvCxnSpPr>
              <a:cxnSpLocks/>
            </p:cNvCxnSpPr>
            <p:nvPr/>
          </p:nvCxnSpPr>
          <p:spPr>
            <a:xfrm>
              <a:off x="154192" y="924195"/>
              <a:ext cx="801211" cy="0"/>
            </a:xfrm>
            <a:prstGeom prst="line">
              <a:avLst/>
            </a:prstGeom>
            <a:ln w="28575">
              <a:solidFill>
                <a:srgbClr val="E550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62E250AF-0BE2-CDD4-B00B-2376F8DD7A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1972" t="9856" r="24595" b="8756"/>
            <a:stretch/>
          </p:blipFill>
          <p:spPr>
            <a:xfrm rot="20325211">
              <a:off x="221288" y="153220"/>
              <a:ext cx="787173" cy="674381"/>
            </a:xfrm>
            <a:prstGeom prst="rect">
              <a:avLst/>
            </a:prstGeom>
          </p:spPr>
        </p:pic>
      </p:grp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3CE9B565-EB06-2751-D64A-E5F6FC81C034}"/>
              </a:ext>
            </a:extLst>
          </p:cNvPr>
          <p:cNvSpPr txBox="1"/>
          <p:nvPr/>
        </p:nvSpPr>
        <p:spPr>
          <a:xfrm>
            <a:off x="767436" y="168184"/>
            <a:ext cx="8076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45D65"/>
                </a:solidFill>
                <a:latin typeface="Bahnschrift" panose="020B0502040204020203" pitchFamily="34" charset="0"/>
              </a:rPr>
              <a:t>Centro de Laboratórios Finep : 2.500m2 – 31 Laboratórios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CCDDFEF-76D5-93A1-6B01-3FE1F52DAEA3}"/>
              </a:ext>
            </a:extLst>
          </p:cNvPr>
          <p:cNvSpPr txBox="1"/>
          <p:nvPr/>
        </p:nvSpPr>
        <p:spPr>
          <a:xfrm>
            <a:off x="83556" y="861100"/>
            <a:ext cx="8268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Pequisadora</a:t>
            </a:r>
            <a:r>
              <a:rPr lang="pt-BR" dirty="0"/>
              <a:t>-Líder do Projeto e </a:t>
            </a:r>
          </a:p>
          <a:p>
            <a:r>
              <a:rPr lang="pt-BR" dirty="0"/>
              <a:t>Idealizadora do CLF:  Dra. Kely de Picolli</a:t>
            </a:r>
          </a:p>
        </p:txBody>
      </p:sp>
      <p:pic>
        <p:nvPicPr>
          <p:cNvPr id="1026" name="Picture 2" descr="Além do regime financeiro de repartição e de capitalização">
            <a:extLst>
              <a:ext uri="{FF2B5EF4-FFF2-40B4-BE49-F238E27FC236}">
                <a16:creationId xmlns:a16="http://schemas.microsoft.com/office/drawing/2014/main" id="{473A2F2A-8F57-4F60-EC39-68A514D1D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44" y="1500676"/>
            <a:ext cx="3982828" cy="296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EC0C79B-8AF5-5E3F-6950-4C4CED1A47F7}"/>
              </a:ext>
            </a:extLst>
          </p:cNvPr>
          <p:cNvSpPr txBox="1"/>
          <p:nvPr/>
        </p:nvSpPr>
        <p:spPr>
          <a:xfrm>
            <a:off x="4217621" y="693146"/>
            <a:ext cx="4572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i="1" dirty="0">
                <a:solidFill>
                  <a:srgbClr val="000000"/>
                </a:solidFill>
                <a:latin typeface="Tahoma" panose="020B0604030504040204" pitchFamily="34" charset="0"/>
              </a:rPr>
              <a:t>Formada no curso </a:t>
            </a:r>
            <a:r>
              <a:rPr lang="pt-BR" sz="900" i="1" dirty="0" err="1">
                <a:solidFill>
                  <a:srgbClr val="000000"/>
                </a:solidFill>
                <a:latin typeface="Tahoma" panose="020B0604030504040204" pitchFamily="34" charset="0"/>
              </a:rPr>
              <a:t>profissionalzante</a:t>
            </a:r>
            <a:r>
              <a:rPr lang="pt-BR" sz="900" i="1" dirty="0">
                <a:solidFill>
                  <a:srgbClr val="000000"/>
                </a:solidFill>
                <a:latin typeface="Tahoma" panose="020B0604030504040204" pitchFamily="34" charset="0"/>
              </a:rPr>
              <a:t> de Magistério em 1992. Professora da educação básica (1993-1996). Graduada em Ciências Biológicas pela UNESP (1997), com Mestrado (2000) e Doutorado (2005) em Fisiologia Humana pela USP. Pós-doutorado em Biologia Molecular pela UNIFESP (2005-2008). Professora do Magistério Superior (1998-2008) e Coordenadora do Curso de Graduação em Ciências Biológicas da </a:t>
            </a:r>
            <a:r>
              <a:rPr lang="pt-BR" sz="900" i="1" dirty="0" err="1">
                <a:solidFill>
                  <a:srgbClr val="000000"/>
                </a:solidFill>
                <a:latin typeface="Tahoma" panose="020B0604030504040204" pitchFamily="34" charset="0"/>
              </a:rPr>
              <a:t>UniPaulistana</a:t>
            </a:r>
            <a:r>
              <a:rPr lang="pt-BR" sz="900" i="1" dirty="0">
                <a:solidFill>
                  <a:srgbClr val="000000"/>
                </a:solidFill>
                <a:latin typeface="Tahoma" panose="020B0604030504040204" pitchFamily="34" charset="0"/>
              </a:rPr>
              <a:t> (2005-2006). Professora Titular na Universidade Federal da Grande Dourados (UFGD, 2008-atual). Membro Avaliador do Sistema Nacional de Avaliação da Educação Superior (SINAES) de Cursos de Graduação (2006-atual). Coordenadora do Programa de mestrado em Biologia Geral/Bioprospecção da UFGD (2011-2015). Pró-reitora de Pós-graduação e Pesquisa da UFGD (2015-2019). Coordenadora local do Programa de Pós-graduação em Biotecnologia e da Rede Pró-Centro Oeste (2020-atual). Docente permanente dos programas de Pós-Graduação Stricto Sensu "Doutorado em Biotecnologia e Biodiversidade pela Rede Pró Centro Oeste" e "Mestrado e Doutorado em Ciências da Saúde, área de concentração Farmacologia". Docente da graduação em Biotecnologia e Ciências Biológicas (2008-atual). Supervisora de Pós-Doutores (3 concluídas e 1 em andamento), Orientadora de Doutorandos (4 concluídas), Mestrandos (9 concluídas e 4 em andamento), Graduandos - Iniciação Cientifica e Trabalhos de Conclusão de Curso (26 concluídos e 1 em andamento). Possui 54 artigos científicos pulicados em revistas internacionais e 4 pedidos de patente depositados junto ao INPI. Livro publicado (1) e capítulos de livro (4). Fator H 21 no Scopus. Total de citações na base SCOPUS 1287. Líder do grupo de pesquisa "Biotecnologia e Bioprospecção Aplicados ao Metabolismo". Coordena projetos vigentes financiados pelo CNPQ, FINEP e FUNDECT. É mentora de Startups em andamento. Tema de pesquisa atual: Biotecnologia e bioprospecção aplicados ao metabolismo (foco obesidade, diabetes, dislipidemias, doenças neurodegenerativas, estresse oxidativo e câncer). Temas abordados em suas publicações: biodiversidade, plantas medicinais, antioxidante, citotoxicidade, ação antitumoral, expressão gênica, obesidade, dislipidemia, hipertensão, diabetes e neuroproteção. Possui experiência em: bioprospecção, farmacologia, biologia molecular, ensaios farmacológicos, fisiológicos e bioquímicos. Bolsista de Produtividade em Pesquisa pelo CNPq na área de Biotecnologia 2021-2023 e pela FUNDECT/CNPq 2024-atual.</a:t>
            </a:r>
            <a:endParaRPr lang="pt-BR" sz="900" i="1" dirty="0"/>
          </a:p>
        </p:txBody>
      </p:sp>
    </p:spTree>
    <p:extLst>
      <p:ext uri="{BB962C8B-B14F-4D97-AF65-F5344CB8AC3E}">
        <p14:creationId xmlns:p14="http://schemas.microsoft.com/office/powerpoint/2010/main" val="550627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>
            <a:extLst>
              <a:ext uri="{FF2B5EF4-FFF2-40B4-BE49-F238E27FC236}">
                <a16:creationId xmlns:a16="http://schemas.microsoft.com/office/drawing/2014/main" id="{BA5CB524-EB53-B931-5BDE-63219E75F694}"/>
              </a:ext>
            </a:extLst>
          </p:cNvPr>
          <p:cNvSpPr txBox="1"/>
          <p:nvPr/>
        </p:nvSpPr>
        <p:spPr>
          <a:xfrm>
            <a:off x="1252346" y="187038"/>
            <a:ext cx="67625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09558">
              <a:defRPr sz="3000" b="1">
                <a:solidFill>
                  <a:srgbClr val="045D65"/>
                </a:solidFill>
                <a:latin typeface="Bahnschrift" panose="020B0502040204020203" pitchFamily="34" charset="0"/>
                <a:cs typeface="Bebas Neue Bold"/>
              </a:defRPr>
            </a:lvl1pPr>
          </a:lstStyle>
          <a:p>
            <a:r>
              <a:rPr lang="pt-BR" sz="2100" dirty="0">
                <a:solidFill>
                  <a:srgbClr val="0070C0"/>
                </a:solidFill>
              </a:rPr>
              <a:t>Observatório de Objetos Espaciais : FINEP + ITA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3B93956C-4FA7-437C-03B9-F69E9CDD76FF}"/>
              </a:ext>
            </a:extLst>
          </p:cNvPr>
          <p:cNvGrpSpPr/>
          <p:nvPr/>
        </p:nvGrpSpPr>
        <p:grpSpPr>
          <a:xfrm>
            <a:off x="76293" y="-10264"/>
            <a:ext cx="691144" cy="787019"/>
            <a:chOff x="101723" y="-13685"/>
            <a:chExt cx="921525" cy="1049358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7FCEC1AE-F4E0-1DB2-C854-6FD43340D073}"/>
                </a:ext>
              </a:extLst>
            </p:cNvPr>
            <p:cNvSpPr/>
            <p:nvPr/>
          </p:nvSpPr>
          <p:spPr>
            <a:xfrm>
              <a:off x="101723" y="-13685"/>
              <a:ext cx="921525" cy="1049358"/>
            </a:xfrm>
            <a:prstGeom prst="rect">
              <a:avLst/>
            </a:prstGeom>
            <a:solidFill>
              <a:srgbClr val="045D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680E752E-F55E-B15C-766C-D6A2D79DAECE}"/>
                </a:ext>
              </a:extLst>
            </p:cNvPr>
            <p:cNvCxnSpPr>
              <a:cxnSpLocks/>
            </p:cNvCxnSpPr>
            <p:nvPr/>
          </p:nvCxnSpPr>
          <p:spPr>
            <a:xfrm>
              <a:off x="154192" y="924195"/>
              <a:ext cx="801211" cy="0"/>
            </a:xfrm>
            <a:prstGeom prst="line">
              <a:avLst/>
            </a:prstGeom>
            <a:ln w="28575">
              <a:solidFill>
                <a:srgbClr val="E550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E661345D-68C5-A25D-D6CB-E942EE028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1972" t="9856" r="24595" b="8756"/>
            <a:stretch/>
          </p:blipFill>
          <p:spPr>
            <a:xfrm rot="20325211">
              <a:off x="221288" y="153220"/>
              <a:ext cx="787173" cy="674381"/>
            </a:xfrm>
            <a:prstGeom prst="rect">
              <a:avLst/>
            </a:prstGeom>
          </p:spPr>
        </p:pic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A52C69D9-743A-7BA7-DE95-FACFE634704B}"/>
              </a:ext>
            </a:extLst>
          </p:cNvPr>
          <p:cNvSpPr txBox="1"/>
          <p:nvPr/>
        </p:nvSpPr>
        <p:spPr>
          <a:xfrm>
            <a:off x="153215" y="916743"/>
            <a:ext cx="8837571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/>
              <a:t>LABORATÓRIO DE MONITORAMENTO DE OBJETOS ESPACIAIS</a:t>
            </a:r>
          </a:p>
          <a:p>
            <a:endParaRPr lang="pt-BR" b="1" dirty="0"/>
          </a:p>
          <a:p>
            <a:r>
              <a:rPr lang="pt-BR" b="1" dirty="0"/>
              <a:t>INSTRUMENTO CONTRATUAL: </a:t>
            </a:r>
            <a:r>
              <a:rPr lang="pt-BR" b="1" dirty="0">
                <a:solidFill>
                  <a:srgbClr val="0070C0"/>
                </a:solidFill>
              </a:rPr>
              <a:t>01.22.0241</a:t>
            </a:r>
          </a:p>
          <a:p>
            <a:endParaRPr lang="pt-BR" b="1" dirty="0"/>
          </a:p>
          <a:p>
            <a:r>
              <a:rPr lang="pt-BR" b="1" dirty="0"/>
              <a:t>VIGÊNCIA: </a:t>
            </a:r>
            <a:r>
              <a:rPr lang="pt-BR" b="1" dirty="0">
                <a:solidFill>
                  <a:srgbClr val="0070C0"/>
                </a:solidFill>
              </a:rPr>
              <a:t>ATÉ 02/05/26</a:t>
            </a:r>
          </a:p>
          <a:p>
            <a:endParaRPr lang="pt-BR" b="1" dirty="0"/>
          </a:p>
          <a:p>
            <a:r>
              <a:rPr lang="pt-BR" b="1" dirty="0"/>
              <a:t>VALOR APOIADO: </a:t>
            </a:r>
            <a:r>
              <a:rPr lang="pt-BR" b="1" dirty="0">
                <a:solidFill>
                  <a:srgbClr val="0070C0"/>
                </a:solidFill>
              </a:rPr>
              <a:t>R$ 12.440.000,00.</a:t>
            </a:r>
          </a:p>
          <a:p>
            <a:endParaRPr lang="pt-BR" b="1" dirty="0"/>
          </a:p>
          <a:p>
            <a:r>
              <a:rPr lang="pt-BR" b="1" dirty="0"/>
              <a:t>FONTE: </a:t>
            </a:r>
            <a:r>
              <a:rPr lang="pt-BR" b="1" dirty="0">
                <a:solidFill>
                  <a:srgbClr val="0070C0"/>
                </a:solidFill>
              </a:rPr>
              <a:t>Encomenda - Ação CT-INFRA 2021 </a:t>
            </a:r>
          </a:p>
          <a:p>
            <a:endParaRPr lang="pt-BR" sz="1350" b="1" dirty="0"/>
          </a:p>
          <a:p>
            <a:endParaRPr lang="pt-BR" sz="1350" b="1" dirty="0"/>
          </a:p>
          <a:p>
            <a:endParaRPr lang="pt-BR" b="1" i="1" dirty="0">
              <a:solidFill>
                <a:srgbClr val="C00000"/>
              </a:solidFill>
            </a:endParaRPr>
          </a:p>
          <a:p>
            <a:endParaRPr lang="pt-BR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406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9CF7A-13DA-D0CA-90D4-5BA5E8068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>
            <a:extLst>
              <a:ext uri="{FF2B5EF4-FFF2-40B4-BE49-F238E27FC236}">
                <a16:creationId xmlns:a16="http://schemas.microsoft.com/office/drawing/2014/main" id="{C2B04F54-EBDE-ABF6-9CDB-8144E46E82A5}"/>
              </a:ext>
            </a:extLst>
          </p:cNvPr>
          <p:cNvSpPr txBox="1"/>
          <p:nvPr/>
        </p:nvSpPr>
        <p:spPr>
          <a:xfrm>
            <a:off x="1252346" y="187038"/>
            <a:ext cx="67625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09558">
              <a:defRPr sz="3000" b="1">
                <a:solidFill>
                  <a:srgbClr val="045D65"/>
                </a:solidFill>
                <a:latin typeface="Bahnschrift" panose="020B0502040204020203" pitchFamily="34" charset="0"/>
                <a:cs typeface="Bebas Neue Bold"/>
              </a:defRPr>
            </a:lvl1pPr>
          </a:lstStyle>
          <a:p>
            <a:r>
              <a:rPr lang="pt-BR" sz="2100" dirty="0">
                <a:solidFill>
                  <a:srgbClr val="0070C0"/>
                </a:solidFill>
              </a:rPr>
              <a:t>Observatório de Objetos Espaciais : FINEP + ITA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F3D90C84-FE3A-85A7-6B45-8B83274F0B39}"/>
              </a:ext>
            </a:extLst>
          </p:cNvPr>
          <p:cNvGrpSpPr/>
          <p:nvPr/>
        </p:nvGrpSpPr>
        <p:grpSpPr>
          <a:xfrm>
            <a:off x="76293" y="-10264"/>
            <a:ext cx="691144" cy="787019"/>
            <a:chOff x="101723" y="-13685"/>
            <a:chExt cx="921525" cy="1049358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AF6743CE-56B3-5E3D-A820-18C8EA6CE17A}"/>
                </a:ext>
              </a:extLst>
            </p:cNvPr>
            <p:cNvSpPr/>
            <p:nvPr/>
          </p:nvSpPr>
          <p:spPr>
            <a:xfrm>
              <a:off x="101723" y="-13685"/>
              <a:ext cx="921525" cy="1049358"/>
            </a:xfrm>
            <a:prstGeom prst="rect">
              <a:avLst/>
            </a:prstGeom>
            <a:solidFill>
              <a:srgbClr val="045D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8F6C0FC3-C8EE-6126-282A-91FAB56292E1}"/>
                </a:ext>
              </a:extLst>
            </p:cNvPr>
            <p:cNvCxnSpPr>
              <a:cxnSpLocks/>
            </p:cNvCxnSpPr>
            <p:nvPr/>
          </p:nvCxnSpPr>
          <p:spPr>
            <a:xfrm>
              <a:off x="154192" y="924195"/>
              <a:ext cx="801211" cy="0"/>
            </a:xfrm>
            <a:prstGeom prst="line">
              <a:avLst/>
            </a:prstGeom>
            <a:ln w="28575">
              <a:solidFill>
                <a:srgbClr val="E550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81FC34AA-F552-F3F9-B44D-58427E4BF1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1972" t="9856" r="24595" b="8756"/>
            <a:stretch/>
          </p:blipFill>
          <p:spPr>
            <a:xfrm rot="20325211">
              <a:off x="221288" y="153220"/>
              <a:ext cx="787173" cy="674381"/>
            </a:xfrm>
            <a:prstGeom prst="rect">
              <a:avLst/>
            </a:prstGeom>
          </p:spPr>
        </p:pic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B83EE85D-8704-A86A-8799-589B6E2E7391}"/>
              </a:ext>
            </a:extLst>
          </p:cNvPr>
          <p:cNvSpPr txBox="1"/>
          <p:nvPr/>
        </p:nvSpPr>
        <p:spPr>
          <a:xfrm>
            <a:off x="214815" y="891954"/>
            <a:ext cx="8837571" cy="4178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070C0"/>
                </a:solidFill>
              </a:rPr>
              <a:t>Objetivo: </a:t>
            </a:r>
          </a:p>
          <a:p>
            <a:endParaRPr lang="pt-BR" b="1" dirty="0">
              <a:solidFill>
                <a:srgbClr val="FF0000"/>
              </a:solidFill>
            </a:endParaRPr>
          </a:p>
          <a:p>
            <a:pPr algn="just"/>
            <a:r>
              <a:rPr lang="pt-BR" dirty="0"/>
              <a:t>Desenvolver uma Infraestrutura de Solo </a:t>
            </a:r>
            <a:r>
              <a:rPr lang="pt-BR" b="1" dirty="0">
                <a:solidFill>
                  <a:srgbClr val="0070C0"/>
                </a:solidFill>
              </a:rPr>
              <a:t>para prestar serviços aos Satélites e Lançadores Nacionais</a:t>
            </a:r>
            <a:r>
              <a:rPr lang="pt-BR" dirty="0"/>
              <a:t>, atendendo à necessidade do Governo Brasileiro em capacitação, pesquisa e  desenvolvimento na área de monitoramento de objetos espaciais por meio do conceito de Consciência Situacional do Espaço (CSE). </a:t>
            </a:r>
          </a:p>
          <a:p>
            <a:endParaRPr lang="pt-BR" sz="1350" dirty="0"/>
          </a:p>
          <a:p>
            <a:pPr algn="just"/>
            <a:r>
              <a:rPr lang="pt-BR" b="1" dirty="0">
                <a:solidFill>
                  <a:srgbClr val="0070C0"/>
                </a:solidFill>
              </a:rPr>
              <a:t>O Brasil, com suas dimensões continentais, é um local propício para a instalação de sensores para monitoramento de objetos espaciais a nível global</a:t>
            </a:r>
            <a:r>
              <a:rPr lang="pt-BR" dirty="0"/>
              <a:t>. Assim, fomentar o surgimento de empresas nacionais é fundamental para garantir uma posição privilegiada no mercado global no futuro. Entretanto, para tornar isso possível, é necessário criar no Brasil um centro para pesquisa, inovação e capacitação nessa temática.</a:t>
            </a:r>
          </a:p>
          <a:p>
            <a:endParaRPr lang="pt-BR" b="1" dirty="0">
              <a:solidFill>
                <a:srgbClr val="FF0000"/>
              </a:solidFill>
            </a:endParaRPr>
          </a:p>
          <a:p>
            <a:r>
              <a:rPr lang="pt-BR" b="1" dirty="0">
                <a:solidFill>
                  <a:srgbClr val="C00000"/>
                </a:solidFill>
              </a:rPr>
              <a:t>O mercado de lançamento e monitoramento de Satélites atingiu a marca de U$250 bilhões de dólares</a:t>
            </a:r>
            <a:r>
              <a:rPr lang="pt-BR" b="1" i="1" dirty="0">
                <a:solidFill>
                  <a:srgbClr val="C00000"/>
                </a:solidFill>
              </a:rPr>
              <a:t> </a:t>
            </a:r>
            <a:r>
              <a:rPr lang="pt-BR" i="1" dirty="0">
                <a:solidFill>
                  <a:srgbClr val="C00000"/>
                </a:solidFill>
              </a:rPr>
              <a:t>(fonte: </a:t>
            </a:r>
            <a:r>
              <a:rPr lang="pt-BR" i="1" dirty="0" err="1">
                <a:solidFill>
                  <a:srgbClr val="C00000"/>
                </a:solidFill>
              </a:rPr>
              <a:t>Mordor</a:t>
            </a:r>
            <a:r>
              <a:rPr lang="pt-BR" i="1" dirty="0">
                <a:solidFill>
                  <a:srgbClr val="C00000"/>
                </a:solidFill>
              </a:rPr>
              <a:t> </a:t>
            </a:r>
            <a:r>
              <a:rPr lang="pt-BR" i="1" dirty="0" err="1">
                <a:solidFill>
                  <a:srgbClr val="C00000"/>
                </a:solidFill>
              </a:rPr>
              <a:t>Intelligence</a:t>
            </a:r>
            <a:r>
              <a:rPr lang="pt-BR" i="1" dirty="0">
                <a:solidFill>
                  <a:srgbClr val="C00000"/>
                </a:solidFill>
              </a:rPr>
              <a:t>).</a:t>
            </a:r>
            <a:r>
              <a:rPr lang="pt-BR" b="1" i="1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7957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>
            <a:extLst>
              <a:ext uri="{FF2B5EF4-FFF2-40B4-BE49-F238E27FC236}">
                <a16:creationId xmlns:a16="http://schemas.microsoft.com/office/drawing/2014/main" id="{BA5CB524-EB53-B931-5BDE-63219E75F694}"/>
              </a:ext>
            </a:extLst>
          </p:cNvPr>
          <p:cNvSpPr txBox="1"/>
          <p:nvPr/>
        </p:nvSpPr>
        <p:spPr>
          <a:xfrm>
            <a:off x="1252346" y="187038"/>
            <a:ext cx="67625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09558">
              <a:defRPr sz="3000" b="1">
                <a:solidFill>
                  <a:srgbClr val="045D65"/>
                </a:solidFill>
                <a:latin typeface="Bahnschrift" panose="020B0502040204020203" pitchFamily="34" charset="0"/>
                <a:cs typeface="Bebas Neue Bold"/>
              </a:defRPr>
            </a:lvl1pPr>
          </a:lstStyle>
          <a:p>
            <a:r>
              <a:rPr lang="pt-BR" sz="2100" dirty="0">
                <a:solidFill>
                  <a:srgbClr val="0070C0"/>
                </a:solidFill>
              </a:rPr>
              <a:t>Observatório de Objetos Espaciais : FINEP + ITA</a:t>
            </a:r>
          </a:p>
          <a:p>
            <a:endParaRPr lang="pt-BR" sz="2100" dirty="0">
              <a:solidFill>
                <a:srgbClr val="FF4A11"/>
              </a:solidFill>
            </a:endParaRP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3B93956C-4FA7-437C-03B9-F69E9CDD76FF}"/>
              </a:ext>
            </a:extLst>
          </p:cNvPr>
          <p:cNvGrpSpPr/>
          <p:nvPr/>
        </p:nvGrpSpPr>
        <p:grpSpPr>
          <a:xfrm>
            <a:off x="76293" y="-10264"/>
            <a:ext cx="691144" cy="787019"/>
            <a:chOff x="101723" y="-13685"/>
            <a:chExt cx="921525" cy="1049358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7FCEC1AE-F4E0-1DB2-C854-6FD43340D073}"/>
                </a:ext>
              </a:extLst>
            </p:cNvPr>
            <p:cNvSpPr/>
            <p:nvPr/>
          </p:nvSpPr>
          <p:spPr>
            <a:xfrm>
              <a:off x="101723" y="-13685"/>
              <a:ext cx="921525" cy="1049358"/>
            </a:xfrm>
            <a:prstGeom prst="rect">
              <a:avLst/>
            </a:prstGeom>
            <a:solidFill>
              <a:srgbClr val="045D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680E752E-F55E-B15C-766C-D6A2D79DAECE}"/>
                </a:ext>
              </a:extLst>
            </p:cNvPr>
            <p:cNvCxnSpPr>
              <a:cxnSpLocks/>
            </p:cNvCxnSpPr>
            <p:nvPr/>
          </p:nvCxnSpPr>
          <p:spPr>
            <a:xfrm>
              <a:off x="154192" y="924195"/>
              <a:ext cx="801211" cy="0"/>
            </a:xfrm>
            <a:prstGeom prst="line">
              <a:avLst/>
            </a:prstGeom>
            <a:ln w="28575">
              <a:solidFill>
                <a:srgbClr val="E550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E661345D-68C5-A25D-D6CB-E942EE028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1972" t="9856" r="24595" b="8756"/>
            <a:stretch/>
          </p:blipFill>
          <p:spPr>
            <a:xfrm rot="20325211">
              <a:off x="221288" y="153220"/>
              <a:ext cx="787173" cy="674381"/>
            </a:xfrm>
            <a:prstGeom prst="rect">
              <a:avLst/>
            </a:prstGeom>
          </p:spPr>
        </p:pic>
      </p:grpSp>
      <p:pic>
        <p:nvPicPr>
          <p:cNvPr id="5" name="Picture 6" descr="Resultado de imagem para earth satilites orbit">
            <a:extLst>
              <a:ext uri="{FF2B5EF4-FFF2-40B4-BE49-F238E27FC236}">
                <a16:creationId xmlns:a16="http://schemas.microsoft.com/office/drawing/2014/main" id="{FD20D584-CE24-E3BC-7294-9B512470B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56" y="1111504"/>
            <a:ext cx="3447530" cy="342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24E089E-F495-5236-003B-E6D3164B36B7}"/>
              </a:ext>
            </a:extLst>
          </p:cNvPr>
          <p:cNvSpPr txBox="1"/>
          <p:nvPr/>
        </p:nvSpPr>
        <p:spPr>
          <a:xfrm>
            <a:off x="3999123" y="1111504"/>
            <a:ext cx="49623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solidFill>
                  <a:srgbClr val="0070C0"/>
                </a:solidFill>
              </a:rPr>
              <a:t>Conforme dados disponíveis, </a:t>
            </a:r>
            <a:r>
              <a:rPr lang="pt-BR" b="1" dirty="0">
                <a:solidFill>
                  <a:srgbClr val="0070C0"/>
                </a:solidFill>
              </a:rPr>
              <a:t>temos atualmente</a:t>
            </a:r>
          </a:p>
          <a:p>
            <a:pPr algn="just"/>
            <a:r>
              <a:rPr lang="pt-BR" b="1" dirty="0">
                <a:solidFill>
                  <a:srgbClr val="0070C0"/>
                </a:solidFill>
              </a:rPr>
              <a:t>cerca de 20.000 objetos espaciais</a:t>
            </a:r>
            <a:r>
              <a:rPr lang="pt-BR" dirty="0">
                <a:solidFill>
                  <a:srgbClr val="0070C0"/>
                </a:solidFill>
              </a:rPr>
              <a:t> orbitando o planeta, muitos dos quais são satélites não-operacionais, o que torna o processo de lançamento e posicionamento de novos satélites ainda mais complexo e custoso.</a:t>
            </a:r>
          </a:p>
          <a:p>
            <a:pPr algn="just"/>
            <a:endParaRPr lang="pt-BR" dirty="0">
              <a:solidFill>
                <a:srgbClr val="0070C0"/>
              </a:solidFill>
            </a:endParaRPr>
          </a:p>
          <a:p>
            <a:pPr algn="just"/>
            <a:r>
              <a:rPr lang="pt-BR" dirty="0">
                <a:solidFill>
                  <a:srgbClr val="0070C0"/>
                </a:solidFill>
              </a:rPr>
              <a:t>O monitoramento preciso das trajetórias desses Objetos Espaciais possibilitará ao Brasil a defesa dos seus interesses na exploração do espaço, considerando o </a:t>
            </a:r>
            <a:r>
              <a:rPr lang="pt-BR" b="1" dirty="0">
                <a:solidFill>
                  <a:srgbClr val="0070C0"/>
                </a:solidFill>
              </a:rPr>
              <a:t>crescente contencioso espacial entre as grandes potências.</a:t>
            </a:r>
          </a:p>
        </p:txBody>
      </p:sp>
    </p:spTree>
    <p:extLst>
      <p:ext uri="{BB962C8B-B14F-4D97-AF65-F5344CB8AC3E}">
        <p14:creationId xmlns:p14="http://schemas.microsoft.com/office/powerpoint/2010/main" val="985226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1F4E9-617F-B717-45E3-D8AAD5775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>
            <a:extLst>
              <a:ext uri="{FF2B5EF4-FFF2-40B4-BE49-F238E27FC236}">
                <a16:creationId xmlns:a16="http://schemas.microsoft.com/office/drawing/2014/main" id="{FA74B2ED-4871-ABE4-882C-92396970F9EA}"/>
              </a:ext>
            </a:extLst>
          </p:cNvPr>
          <p:cNvSpPr txBox="1"/>
          <p:nvPr/>
        </p:nvSpPr>
        <p:spPr>
          <a:xfrm>
            <a:off x="1252346" y="187038"/>
            <a:ext cx="67625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09558">
              <a:defRPr sz="3000" b="1">
                <a:solidFill>
                  <a:srgbClr val="045D65"/>
                </a:solidFill>
                <a:latin typeface="Bahnschrift" panose="020B0502040204020203" pitchFamily="34" charset="0"/>
                <a:cs typeface="Bebas Neue Bold"/>
              </a:defRPr>
            </a:lvl1pPr>
          </a:lstStyle>
          <a:p>
            <a:r>
              <a:rPr lang="pt-BR" sz="2100" dirty="0">
                <a:solidFill>
                  <a:srgbClr val="0070C0"/>
                </a:solidFill>
              </a:rPr>
              <a:t>Observatório de Objetos Espaciais : FINEP + ITA</a:t>
            </a:r>
          </a:p>
          <a:p>
            <a:endParaRPr lang="pt-BR" sz="2100" dirty="0">
              <a:solidFill>
                <a:srgbClr val="FF4A11"/>
              </a:solidFill>
            </a:endParaRP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DD5E4EB3-6F0D-129F-9044-2579959C66EB}"/>
              </a:ext>
            </a:extLst>
          </p:cNvPr>
          <p:cNvGrpSpPr/>
          <p:nvPr/>
        </p:nvGrpSpPr>
        <p:grpSpPr>
          <a:xfrm>
            <a:off x="76293" y="-10264"/>
            <a:ext cx="691144" cy="787019"/>
            <a:chOff x="101723" y="-13685"/>
            <a:chExt cx="921525" cy="1049358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C7A6CE9D-5CC1-B8CB-5A45-CE116CC45632}"/>
                </a:ext>
              </a:extLst>
            </p:cNvPr>
            <p:cNvSpPr/>
            <p:nvPr/>
          </p:nvSpPr>
          <p:spPr>
            <a:xfrm>
              <a:off x="101723" y="-13685"/>
              <a:ext cx="921525" cy="1049358"/>
            </a:xfrm>
            <a:prstGeom prst="rect">
              <a:avLst/>
            </a:prstGeom>
            <a:solidFill>
              <a:srgbClr val="045D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BF7374C2-79A3-B197-81E6-EDF2254A0829}"/>
                </a:ext>
              </a:extLst>
            </p:cNvPr>
            <p:cNvCxnSpPr>
              <a:cxnSpLocks/>
            </p:cNvCxnSpPr>
            <p:nvPr/>
          </p:nvCxnSpPr>
          <p:spPr>
            <a:xfrm>
              <a:off x="154192" y="924195"/>
              <a:ext cx="801211" cy="0"/>
            </a:xfrm>
            <a:prstGeom prst="line">
              <a:avLst/>
            </a:prstGeom>
            <a:ln w="28575">
              <a:solidFill>
                <a:srgbClr val="E550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56AB61F5-7EF7-E73B-8CE4-B9C245CC27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1972" t="9856" r="24595" b="8756"/>
            <a:stretch/>
          </p:blipFill>
          <p:spPr>
            <a:xfrm rot="20325211">
              <a:off x="221288" y="153220"/>
              <a:ext cx="787173" cy="674381"/>
            </a:xfrm>
            <a:prstGeom prst="rect">
              <a:avLst/>
            </a:prstGeom>
          </p:spPr>
        </p:pic>
      </p:grpSp>
      <p:pic>
        <p:nvPicPr>
          <p:cNvPr id="2" name="Picture 2" descr="Ver a imagem de origem">
            <a:extLst>
              <a:ext uri="{FF2B5EF4-FFF2-40B4-BE49-F238E27FC236}">
                <a16:creationId xmlns:a16="http://schemas.microsoft.com/office/drawing/2014/main" id="{85F38ADE-0BD6-6330-5DE8-2F40231E4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56" y="1018296"/>
            <a:ext cx="3430553" cy="404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sultado de imagem para ITA">
            <a:extLst>
              <a:ext uri="{FF2B5EF4-FFF2-40B4-BE49-F238E27FC236}">
                <a16:creationId xmlns:a16="http://schemas.microsoft.com/office/drawing/2014/main" id="{1D8FE075-531F-42AC-4654-37528AE30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440" y="2370265"/>
            <a:ext cx="260213" cy="20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sultado de imagem para ITA">
            <a:extLst>
              <a:ext uri="{FF2B5EF4-FFF2-40B4-BE49-F238E27FC236}">
                <a16:creationId xmlns:a16="http://schemas.microsoft.com/office/drawing/2014/main" id="{CA2B4A6F-440D-E2F2-0899-321C04AE9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938" y="2721551"/>
            <a:ext cx="273494" cy="21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Resultado de imagem para ITA">
            <a:extLst>
              <a:ext uri="{FF2B5EF4-FFF2-40B4-BE49-F238E27FC236}">
                <a16:creationId xmlns:a16="http://schemas.microsoft.com/office/drawing/2014/main" id="{9FAC5A16-EAC8-652D-D2A4-5A0D11D53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439" y="2802111"/>
            <a:ext cx="286119" cy="22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F487BCCE-FA39-F886-735A-B1BDF772FC8A}"/>
              </a:ext>
            </a:extLst>
          </p:cNvPr>
          <p:cNvSpPr txBox="1"/>
          <p:nvPr/>
        </p:nvSpPr>
        <p:spPr>
          <a:xfrm>
            <a:off x="3999123" y="1111504"/>
            <a:ext cx="496237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solidFill>
                  <a:srgbClr val="0070C0"/>
                </a:solidFill>
              </a:rPr>
              <a:t>Com esse projeto, serão entregues 3 ¨Segmentos de Solo ¨ (Observatórios), cujos cálculos de localização já foram definidos, mais um Centro de Operações.</a:t>
            </a:r>
          </a:p>
          <a:p>
            <a:pPr algn="just"/>
            <a:endParaRPr lang="pt-BR" dirty="0">
              <a:solidFill>
                <a:srgbClr val="0070C0"/>
              </a:solidFill>
            </a:endParaRPr>
          </a:p>
          <a:p>
            <a:pPr algn="just"/>
            <a:r>
              <a:rPr lang="pt-BR" dirty="0">
                <a:solidFill>
                  <a:srgbClr val="0070C0"/>
                </a:solidFill>
              </a:rPr>
              <a:t>Após diversos ensaios, foram selecionadas as seguintes cidades:</a:t>
            </a:r>
          </a:p>
          <a:p>
            <a:pPr algn="just"/>
            <a:endParaRPr lang="pt-BR" dirty="0">
              <a:solidFill>
                <a:srgbClr val="0070C0"/>
              </a:solidFill>
            </a:endParaRPr>
          </a:p>
          <a:p>
            <a:pPr marL="342900" indent="-342900" algn="just">
              <a:buAutoNum type="arabicParenR"/>
            </a:pPr>
            <a:r>
              <a:rPr lang="pt-BR" dirty="0">
                <a:solidFill>
                  <a:srgbClr val="0070C0"/>
                </a:solidFill>
              </a:rPr>
              <a:t>Brasópolis (MG), Observatório do Pico dos Dias </a:t>
            </a:r>
          </a:p>
          <a:p>
            <a:pPr marL="342900" indent="-342900" algn="just">
              <a:buAutoNum type="arabicParenR"/>
            </a:pPr>
            <a:r>
              <a:rPr lang="pt-BR" dirty="0">
                <a:solidFill>
                  <a:srgbClr val="0070C0"/>
                </a:solidFill>
              </a:rPr>
              <a:t>Cidade Ocidental, ao lado de Brasília e</a:t>
            </a:r>
          </a:p>
          <a:p>
            <a:pPr marL="342900" indent="-342900" algn="just">
              <a:buAutoNum type="arabicParenR" startAt="3"/>
            </a:pPr>
            <a:r>
              <a:rPr lang="pt-BR" dirty="0">
                <a:solidFill>
                  <a:srgbClr val="0070C0"/>
                </a:solidFill>
              </a:rPr>
              <a:t>Cachoeira Paulista (SP)</a:t>
            </a:r>
          </a:p>
          <a:p>
            <a:pPr marL="342900" indent="-342900" algn="just">
              <a:buAutoNum type="arabicParenR" startAt="3"/>
            </a:pPr>
            <a:endParaRPr lang="pt-BR" dirty="0">
              <a:solidFill>
                <a:srgbClr val="0070C0"/>
              </a:solidFill>
            </a:endParaRPr>
          </a:p>
          <a:p>
            <a:pPr algn="just"/>
            <a:r>
              <a:rPr lang="pt-BR" dirty="0">
                <a:solidFill>
                  <a:srgbClr val="0070C0"/>
                </a:solidFill>
              </a:rPr>
              <a:t>Uma das metas desses projeto é a </a:t>
            </a:r>
            <a:r>
              <a:rPr lang="pt-BR" b="1" dirty="0">
                <a:solidFill>
                  <a:srgbClr val="0070C0"/>
                </a:solidFill>
              </a:rPr>
              <a:t>catalogação de</a:t>
            </a:r>
          </a:p>
          <a:p>
            <a:pPr algn="just"/>
            <a:r>
              <a:rPr lang="pt-BR" b="1" dirty="0">
                <a:solidFill>
                  <a:srgbClr val="0070C0"/>
                </a:solidFill>
              </a:rPr>
              <a:t>desses objetos espaciais</a:t>
            </a:r>
            <a:r>
              <a:rPr lang="pt-BR" dirty="0">
                <a:solidFill>
                  <a:srgbClr val="0070C0"/>
                </a:solidFill>
              </a:rPr>
              <a:t>, a fim de se fortalecer o direito Brasileiro de exploração das órbitas.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87246A70-A394-03B8-1EAD-B3CFEE6310E1}"/>
              </a:ext>
            </a:extLst>
          </p:cNvPr>
          <p:cNvCxnSpPr>
            <a:cxnSpLocks/>
          </p:cNvCxnSpPr>
          <p:nvPr/>
        </p:nvCxnSpPr>
        <p:spPr>
          <a:xfrm flipV="1">
            <a:off x="1785652" y="2326679"/>
            <a:ext cx="1188902" cy="16064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1A23C7FA-D5FA-62AD-8FD3-BF3FE7C0DF75}"/>
              </a:ext>
            </a:extLst>
          </p:cNvPr>
          <p:cNvCxnSpPr>
            <a:cxnSpLocks/>
          </p:cNvCxnSpPr>
          <p:nvPr/>
        </p:nvCxnSpPr>
        <p:spPr>
          <a:xfrm>
            <a:off x="2288437" y="2800349"/>
            <a:ext cx="514121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A3E7F69D-AC5C-3141-E208-8F35E4E4F2C1}"/>
              </a:ext>
            </a:extLst>
          </p:cNvPr>
          <p:cNvCxnSpPr>
            <a:cxnSpLocks/>
          </p:cNvCxnSpPr>
          <p:nvPr/>
        </p:nvCxnSpPr>
        <p:spPr>
          <a:xfrm>
            <a:off x="1811558" y="3023654"/>
            <a:ext cx="708392" cy="52161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378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C9220-C11A-2B61-4A5D-4A6D2C2A8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>
            <a:extLst>
              <a:ext uri="{FF2B5EF4-FFF2-40B4-BE49-F238E27FC236}">
                <a16:creationId xmlns:a16="http://schemas.microsoft.com/office/drawing/2014/main" id="{DA8AADBD-D453-E95F-B2F4-26FC9C20944A}"/>
              </a:ext>
            </a:extLst>
          </p:cNvPr>
          <p:cNvSpPr txBox="1"/>
          <p:nvPr/>
        </p:nvSpPr>
        <p:spPr>
          <a:xfrm>
            <a:off x="1252346" y="187038"/>
            <a:ext cx="67625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09558">
              <a:defRPr sz="3000" b="1">
                <a:solidFill>
                  <a:srgbClr val="045D65"/>
                </a:solidFill>
                <a:latin typeface="Bahnschrift" panose="020B0502040204020203" pitchFamily="34" charset="0"/>
                <a:cs typeface="Bebas Neue Bold"/>
              </a:defRPr>
            </a:lvl1pPr>
          </a:lstStyle>
          <a:p>
            <a:r>
              <a:rPr lang="pt-BR" sz="2100" dirty="0">
                <a:solidFill>
                  <a:srgbClr val="0070C0"/>
                </a:solidFill>
              </a:rPr>
              <a:t>Observatório de Objetos Espaciais : FINEP + ITA</a:t>
            </a:r>
          </a:p>
          <a:p>
            <a:endParaRPr lang="pt-BR" sz="2100" dirty="0">
              <a:solidFill>
                <a:srgbClr val="FF4A11"/>
              </a:solidFill>
            </a:endParaRP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3C944E61-F8F9-A4E3-FC69-D30BE8101D2C}"/>
              </a:ext>
            </a:extLst>
          </p:cNvPr>
          <p:cNvGrpSpPr/>
          <p:nvPr/>
        </p:nvGrpSpPr>
        <p:grpSpPr>
          <a:xfrm>
            <a:off x="76293" y="-10264"/>
            <a:ext cx="691144" cy="787019"/>
            <a:chOff x="101723" y="-13685"/>
            <a:chExt cx="921525" cy="1049358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CD860438-3104-403E-2B0C-2CD68A67D934}"/>
                </a:ext>
              </a:extLst>
            </p:cNvPr>
            <p:cNvSpPr/>
            <p:nvPr/>
          </p:nvSpPr>
          <p:spPr>
            <a:xfrm>
              <a:off x="101723" y="-13685"/>
              <a:ext cx="921525" cy="1049358"/>
            </a:xfrm>
            <a:prstGeom prst="rect">
              <a:avLst/>
            </a:prstGeom>
            <a:solidFill>
              <a:srgbClr val="045D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443E2F1A-722F-5BF9-36E8-CDC3B6923748}"/>
                </a:ext>
              </a:extLst>
            </p:cNvPr>
            <p:cNvCxnSpPr>
              <a:cxnSpLocks/>
            </p:cNvCxnSpPr>
            <p:nvPr/>
          </p:nvCxnSpPr>
          <p:spPr>
            <a:xfrm>
              <a:off x="154192" y="924195"/>
              <a:ext cx="801211" cy="0"/>
            </a:xfrm>
            <a:prstGeom prst="line">
              <a:avLst/>
            </a:prstGeom>
            <a:ln w="28575">
              <a:solidFill>
                <a:srgbClr val="E550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483D6773-525F-3EE2-82F7-A62CAAB31C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1972" t="9856" r="24595" b="8756"/>
            <a:stretch/>
          </p:blipFill>
          <p:spPr>
            <a:xfrm rot="20325211">
              <a:off x="221288" y="153220"/>
              <a:ext cx="787173" cy="674381"/>
            </a:xfrm>
            <a:prstGeom prst="rect">
              <a:avLst/>
            </a:prstGeom>
          </p:spPr>
        </p:pic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DF84B78-610F-DFE1-03F7-5CE311AEA2AD}"/>
              </a:ext>
            </a:extLst>
          </p:cNvPr>
          <p:cNvSpPr txBox="1"/>
          <p:nvPr/>
        </p:nvSpPr>
        <p:spPr>
          <a:xfrm>
            <a:off x="3999123" y="1111504"/>
            <a:ext cx="49623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solidFill>
                  <a:srgbClr val="0070C0"/>
                </a:solidFill>
              </a:rPr>
              <a:t>Espera-se como </a:t>
            </a:r>
            <a:r>
              <a:rPr lang="pt-BR" b="1" dirty="0">
                <a:solidFill>
                  <a:srgbClr val="0070C0"/>
                </a:solidFill>
              </a:rPr>
              <a:t>resultados práticos a otimização e racionalização da quantidade de manobras de reposicionamento nos satélites brasileiros</a:t>
            </a:r>
            <a:r>
              <a:rPr lang="pt-BR" dirty="0">
                <a:solidFill>
                  <a:srgbClr val="0070C0"/>
                </a:solidFill>
              </a:rPr>
              <a:t>, contribuindo diretamente para o aumento de vida útil dos mesmos.</a:t>
            </a:r>
          </a:p>
          <a:p>
            <a:pPr algn="just"/>
            <a:endParaRPr lang="pt-BR" dirty="0">
              <a:solidFill>
                <a:srgbClr val="0070C0"/>
              </a:solidFill>
            </a:endParaRPr>
          </a:p>
          <a:p>
            <a:pPr algn="just"/>
            <a:r>
              <a:rPr lang="pt-BR" b="1" dirty="0">
                <a:solidFill>
                  <a:srgbClr val="FF0000"/>
                </a:solidFill>
              </a:rPr>
              <a:t>O Brasil é um dos poucos países que atua em toda cadeia de valor de satélites</a:t>
            </a:r>
            <a:r>
              <a:rPr lang="pt-BR" dirty="0">
                <a:solidFill>
                  <a:srgbClr val="0070C0"/>
                </a:solidFill>
              </a:rPr>
              <a:t>: Projeto, Construção, Lançamento, Operação e Prestação de Serviços. </a:t>
            </a:r>
            <a:r>
              <a:rPr lang="pt-BR" b="1" dirty="0">
                <a:solidFill>
                  <a:srgbClr val="FF0000"/>
                </a:solidFill>
              </a:rPr>
              <a:t>A Encomenda do ITA visa preparar o Brasil a prestar serviços altamente especializados no monitoramento de objetos espaciais, garantindo independência nos frequentes litígios pelo uso do Espaço.</a:t>
            </a:r>
          </a:p>
        </p:txBody>
      </p:sp>
      <p:pic>
        <p:nvPicPr>
          <p:cNvPr id="3" name="Picture 8" descr="Ver a imagem de origem">
            <a:extLst>
              <a:ext uri="{FF2B5EF4-FFF2-40B4-BE49-F238E27FC236}">
                <a16:creationId xmlns:a16="http://schemas.microsoft.com/office/drawing/2014/main" id="{EE5A810F-FD30-74EB-5CA5-D24E3D9E7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04" y="1111504"/>
            <a:ext cx="3692680" cy="376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2036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>
            <a:extLst>
              <a:ext uri="{FF2B5EF4-FFF2-40B4-BE49-F238E27FC236}">
                <a16:creationId xmlns:a16="http://schemas.microsoft.com/office/drawing/2014/main" id="{BA5CB524-EB53-B931-5BDE-63219E75F694}"/>
              </a:ext>
            </a:extLst>
          </p:cNvPr>
          <p:cNvSpPr txBox="1"/>
          <p:nvPr/>
        </p:nvSpPr>
        <p:spPr>
          <a:xfrm>
            <a:off x="1117195" y="187038"/>
            <a:ext cx="79324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09558">
              <a:defRPr sz="3000" b="1">
                <a:solidFill>
                  <a:srgbClr val="045D65"/>
                </a:solidFill>
                <a:latin typeface="Bahnschrift" panose="020B0502040204020203" pitchFamily="34" charset="0"/>
                <a:cs typeface="Bebas Neue Bold"/>
              </a:defRPr>
            </a:lvl1pPr>
          </a:lstStyle>
          <a:p>
            <a:r>
              <a:rPr lang="pt-BR" sz="2100" dirty="0">
                <a:solidFill>
                  <a:srgbClr val="0070C0"/>
                </a:solidFill>
              </a:rPr>
              <a:t>Radiotelescópio BINGO – Uma Janela para Observar o Universo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3B93956C-4FA7-437C-03B9-F69E9CDD76FF}"/>
              </a:ext>
            </a:extLst>
          </p:cNvPr>
          <p:cNvGrpSpPr/>
          <p:nvPr/>
        </p:nvGrpSpPr>
        <p:grpSpPr>
          <a:xfrm>
            <a:off x="76293" y="-10264"/>
            <a:ext cx="691144" cy="787019"/>
            <a:chOff x="101723" y="-13685"/>
            <a:chExt cx="921525" cy="1049358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7FCEC1AE-F4E0-1DB2-C854-6FD43340D073}"/>
                </a:ext>
              </a:extLst>
            </p:cNvPr>
            <p:cNvSpPr/>
            <p:nvPr/>
          </p:nvSpPr>
          <p:spPr>
            <a:xfrm>
              <a:off x="101723" y="-13685"/>
              <a:ext cx="921525" cy="1049358"/>
            </a:xfrm>
            <a:prstGeom prst="rect">
              <a:avLst/>
            </a:prstGeom>
            <a:solidFill>
              <a:srgbClr val="045D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680E752E-F55E-B15C-766C-D6A2D79DAECE}"/>
                </a:ext>
              </a:extLst>
            </p:cNvPr>
            <p:cNvCxnSpPr>
              <a:cxnSpLocks/>
            </p:cNvCxnSpPr>
            <p:nvPr/>
          </p:nvCxnSpPr>
          <p:spPr>
            <a:xfrm>
              <a:off x="154192" y="924195"/>
              <a:ext cx="801211" cy="0"/>
            </a:xfrm>
            <a:prstGeom prst="line">
              <a:avLst/>
            </a:prstGeom>
            <a:ln w="28575">
              <a:solidFill>
                <a:srgbClr val="E550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E661345D-68C5-A25D-D6CB-E942EE028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1972" t="9856" r="24595" b="8756"/>
            <a:stretch/>
          </p:blipFill>
          <p:spPr>
            <a:xfrm rot="20325211">
              <a:off x="221288" y="153220"/>
              <a:ext cx="787173" cy="674381"/>
            </a:xfrm>
            <a:prstGeom prst="rect">
              <a:avLst/>
            </a:prstGeom>
          </p:spPr>
        </p:pic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A52C69D9-743A-7BA7-DE95-FACFE634704B}"/>
              </a:ext>
            </a:extLst>
          </p:cNvPr>
          <p:cNvSpPr txBox="1"/>
          <p:nvPr/>
        </p:nvSpPr>
        <p:spPr>
          <a:xfrm>
            <a:off x="153215" y="916742"/>
            <a:ext cx="8837571" cy="3901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INSTRUMENTOS CONTRATUAIS: </a:t>
            </a:r>
            <a:r>
              <a:rPr lang="pt-BR" b="1" dirty="0">
                <a:solidFill>
                  <a:srgbClr val="0070C0"/>
                </a:solidFill>
              </a:rPr>
              <a:t>01.22.0508 e 01.24.0510</a:t>
            </a:r>
          </a:p>
          <a:p>
            <a:endParaRPr lang="pt-BR" b="1" dirty="0"/>
          </a:p>
          <a:p>
            <a:r>
              <a:rPr lang="pt-BR" b="1" dirty="0"/>
              <a:t>VIGÊNCIA: </a:t>
            </a:r>
            <a:r>
              <a:rPr lang="pt-BR" b="1" dirty="0">
                <a:solidFill>
                  <a:srgbClr val="0070C0"/>
                </a:solidFill>
              </a:rPr>
              <a:t>ATÉ 11/11/2026</a:t>
            </a:r>
          </a:p>
          <a:p>
            <a:endParaRPr lang="pt-BR" b="1" dirty="0"/>
          </a:p>
          <a:p>
            <a:r>
              <a:rPr lang="pt-BR" b="1" dirty="0"/>
              <a:t>VALOR TOTAL APOIADO PELA FINEP: </a:t>
            </a:r>
            <a:r>
              <a:rPr lang="pt-BR" b="1" dirty="0">
                <a:solidFill>
                  <a:srgbClr val="0070C0"/>
                </a:solidFill>
              </a:rPr>
              <a:t>R$ 18.900.000,00</a:t>
            </a:r>
          </a:p>
          <a:p>
            <a:endParaRPr lang="pt-BR" b="1" dirty="0">
              <a:solidFill>
                <a:srgbClr val="0070C0"/>
              </a:solidFill>
            </a:endParaRPr>
          </a:p>
          <a:p>
            <a:r>
              <a:rPr lang="pt-BR" b="1" i="1" dirty="0">
                <a:solidFill>
                  <a:srgbClr val="0070C0"/>
                </a:solidFill>
              </a:rPr>
              <a:t>A </a:t>
            </a:r>
            <a:r>
              <a:rPr lang="pt-BR" b="1" i="1" dirty="0">
                <a:solidFill>
                  <a:srgbClr val="FF0000"/>
                </a:solidFill>
              </a:rPr>
              <a:t>FINEP </a:t>
            </a:r>
            <a:r>
              <a:rPr lang="pt-BR" b="1" i="1" dirty="0">
                <a:solidFill>
                  <a:srgbClr val="0070C0"/>
                </a:solidFill>
              </a:rPr>
              <a:t>é cofinanciadora do projeto, juntamente com outros órgãos nacionais e internacionais, tais como </a:t>
            </a:r>
            <a:r>
              <a:rPr lang="pt-BR" b="1" i="1" dirty="0">
                <a:solidFill>
                  <a:srgbClr val="FF0000"/>
                </a:solidFill>
              </a:rPr>
              <a:t>FAPESP</a:t>
            </a:r>
            <a:r>
              <a:rPr lang="pt-BR" b="1" i="1" dirty="0">
                <a:solidFill>
                  <a:srgbClr val="0070C0"/>
                </a:solidFill>
              </a:rPr>
              <a:t>, </a:t>
            </a:r>
            <a:r>
              <a:rPr lang="pt-BR" b="1" i="1" dirty="0">
                <a:solidFill>
                  <a:srgbClr val="FF0000"/>
                </a:solidFill>
              </a:rPr>
              <a:t>CNPq</a:t>
            </a:r>
            <a:r>
              <a:rPr lang="pt-BR" b="1" i="1" dirty="0">
                <a:solidFill>
                  <a:srgbClr val="0070C0"/>
                </a:solidFill>
              </a:rPr>
              <a:t>, </a:t>
            </a:r>
            <a:r>
              <a:rPr lang="pt-BR" b="1" i="1" dirty="0">
                <a:solidFill>
                  <a:srgbClr val="FF0000"/>
                </a:solidFill>
              </a:rPr>
              <a:t>Governo da Paraíba e</a:t>
            </a:r>
            <a:r>
              <a:rPr lang="pt-BR" b="1" i="1" dirty="0">
                <a:solidFill>
                  <a:srgbClr val="0070C0"/>
                </a:solidFill>
              </a:rPr>
              <a:t> </a:t>
            </a:r>
            <a:r>
              <a:rPr lang="pt-BR" b="1" i="1" dirty="0">
                <a:solidFill>
                  <a:srgbClr val="FF0000"/>
                </a:solidFill>
              </a:rPr>
              <a:t>Governo da China.</a:t>
            </a:r>
            <a:endParaRPr lang="pt-BR" b="1" i="1" dirty="0">
              <a:solidFill>
                <a:srgbClr val="0070C0"/>
              </a:solidFill>
            </a:endParaRPr>
          </a:p>
          <a:p>
            <a:endParaRPr lang="pt-BR" b="1" dirty="0">
              <a:solidFill>
                <a:srgbClr val="0070C0"/>
              </a:solidFill>
            </a:endParaRPr>
          </a:p>
          <a:p>
            <a:r>
              <a:rPr lang="pt-BR" sz="1650" b="1" dirty="0">
                <a:solidFill>
                  <a:srgbClr val="0070C0"/>
                </a:solidFill>
              </a:rPr>
              <a:t>FASE 1 FINEP (Início Fundações): R$ 4.900.000,00 – Etapa concluída</a:t>
            </a:r>
          </a:p>
          <a:p>
            <a:endParaRPr lang="pt-BR" sz="1650" b="1" dirty="0">
              <a:solidFill>
                <a:srgbClr val="0070C0"/>
              </a:solidFill>
            </a:endParaRPr>
          </a:p>
          <a:p>
            <a:r>
              <a:rPr lang="pt-BR" sz="1650" b="1" dirty="0">
                <a:solidFill>
                  <a:srgbClr val="0070C0"/>
                </a:solidFill>
              </a:rPr>
              <a:t>FASE 2 FINEP (Conclusão Fundações, Montagem e Operação): R$ 14.000.000,00 – Em Execução.</a:t>
            </a:r>
          </a:p>
          <a:p>
            <a:endParaRPr lang="pt-BR" b="1" dirty="0"/>
          </a:p>
          <a:p>
            <a:r>
              <a:rPr lang="pt-BR" b="1" dirty="0"/>
              <a:t>FONTE: </a:t>
            </a:r>
            <a:r>
              <a:rPr lang="pt-BR" b="1" i="1" dirty="0">
                <a:solidFill>
                  <a:srgbClr val="0070C0"/>
                </a:solidFill>
              </a:rPr>
              <a:t>ENCOMENDA AÇÃO TRANSVERSAL </a:t>
            </a:r>
            <a:endParaRPr lang="pt-BR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5735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9CF7A-13DA-D0CA-90D4-5BA5E8068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F3D90C84-FE3A-85A7-6B45-8B83274F0B39}"/>
              </a:ext>
            </a:extLst>
          </p:cNvPr>
          <p:cNvGrpSpPr/>
          <p:nvPr/>
        </p:nvGrpSpPr>
        <p:grpSpPr>
          <a:xfrm>
            <a:off x="76293" y="-10264"/>
            <a:ext cx="691144" cy="787019"/>
            <a:chOff x="101723" y="-13685"/>
            <a:chExt cx="921525" cy="1049358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AF6743CE-56B3-5E3D-A820-18C8EA6CE17A}"/>
                </a:ext>
              </a:extLst>
            </p:cNvPr>
            <p:cNvSpPr/>
            <p:nvPr/>
          </p:nvSpPr>
          <p:spPr>
            <a:xfrm>
              <a:off x="101723" y="-13685"/>
              <a:ext cx="921525" cy="1049358"/>
            </a:xfrm>
            <a:prstGeom prst="rect">
              <a:avLst/>
            </a:prstGeom>
            <a:solidFill>
              <a:srgbClr val="045D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8F6C0FC3-C8EE-6126-282A-91FAB56292E1}"/>
                </a:ext>
              </a:extLst>
            </p:cNvPr>
            <p:cNvCxnSpPr>
              <a:cxnSpLocks/>
            </p:cNvCxnSpPr>
            <p:nvPr/>
          </p:nvCxnSpPr>
          <p:spPr>
            <a:xfrm>
              <a:off x="154192" y="924195"/>
              <a:ext cx="801211" cy="0"/>
            </a:xfrm>
            <a:prstGeom prst="line">
              <a:avLst/>
            </a:prstGeom>
            <a:ln w="28575">
              <a:solidFill>
                <a:srgbClr val="E550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81FC34AA-F552-F3F9-B44D-58427E4BF1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1972" t="9856" r="24595" b="8756"/>
            <a:stretch/>
          </p:blipFill>
          <p:spPr>
            <a:xfrm rot="20325211">
              <a:off x="221288" y="153220"/>
              <a:ext cx="787173" cy="674381"/>
            </a:xfrm>
            <a:prstGeom prst="rect">
              <a:avLst/>
            </a:prstGeom>
          </p:spPr>
        </p:pic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B83EE85D-8704-A86A-8799-589B6E2E7391}"/>
              </a:ext>
            </a:extLst>
          </p:cNvPr>
          <p:cNvSpPr txBox="1"/>
          <p:nvPr/>
        </p:nvSpPr>
        <p:spPr>
          <a:xfrm>
            <a:off x="214815" y="891955"/>
            <a:ext cx="88375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070C0"/>
                </a:solidFill>
              </a:rPr>
              <a:t>Objetivo: </a:t>
            </a:r>
          </a:p>
          <a:p>
            <a:endParaRPr lang="pt-BR" b="1" dirty="0">
              <a:solidFill>
                <a:srgbClr val="FF0000"/>
              </a:solidFill>
            </a:endParaRPr>
          </a:p>
          <a:p>
            <a:pPr algn="just"/>
            <a:r>
              <a:rPr lang="pt-BR" dirty="0">
                <a:solidFill>
                  <a:srgbClr val="0070C0"/>
                </a:solidFill>
              </a:rPr>
              <a:t>O objetivo científico do radiotelescópio BINGO é </a:t>
            </a:r>
            <a:r>
              <a:rPr lang="pt-BR" b="1" dirty="0">
                <a:solidFill>
                  <a:srgbClr val="0070C0"/>
                </a:solidFill>
              </a:rPr>
              <a:t>estudar a parte escura do Universo </a:t>
            </a:r>
            <a:r>
              <a:rPr lang="pt-BR" dirty="0">
                <a:solidFill>
                  <a:srgbClr val="0070C0"/>
                </a:solidFill>
              </a:rPr>
              <a:t>por meio da identificação das chamadas oscilações acústicas de </a:t>
            </a:r>
            <a:r>
              <a:rPr lang="pt-BR" dirty="0" err="1">
                <a:solidFill>
                  <a:srgbClr val="0070C0"/>
                </a:solidFill>
              </a:rPr>
              <a:t>bárions</a:t>
            </a:r>
            <a:r>
              <a:rPr lang="pt-BR" dirty="0">
                <a:solidFill>
                  <a:srgbClr val="0070C0"/>
                </a:solidFill>
              </a:rPr>
              <a:t> (BAO), através da medição da distribuição do hidrogênio neutro no Universo. </a:t>
            </a:r>
            <a:r>
              <a:rPr lang="pt-BR" b="1" dirty="0">
                <a:solidFill>
                  <a:srgbClr val="FF0000"/>
                </a:solidFill>
              </a:rPr>
              <a:t>É um projeto internacional fruto da cooperação entre a USP, INPE, UFCG, além de universidades e organismos da China, Reino Unido, França e África do Sul.</a:t>
            </a:r>
          </a:p>
          <a:p>
            <a:pPr algn="just"/>
            <a:endParaRPr lang="pt-BR" b="1" dirty="0">
              <a:solidFill>
                <a:srgbClr val="FF0000"/>
              </a:solidFill>
            </a:endParaRPr>
          </a:p>
          <a:p>
            <a:pPr algn="just"/>
            <a:endParaRPr lang="pt-BR" b="1" dirty="0">
              <a:solidFill>
                <a:srgbClr val="FF0000"/>
              </a:solidFill>
            </a:endParaRPr>
          </a:p>
          <a:p>
            <a:pPr algn="just"/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2E5317EE-BB95-C884-4E65-30A6C23D97B8}"/>
              </a:ext>
            </a:extLst>
          </p:cNvPr>
          <p:cNvSpPr txBox="1"/>
          <p:nvPr/>
        </p:nvSpPr>
        <p:spPr>
          <a:xfrm>
            <a:off x="1117195" y="187038"/>
            <a:ext cx="79324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09558">
              <a:defRPr sz="3000" b="1">
                <a:solidFill>
                  <a:srgbClr val="045D65"/>
                </a:solidFill>
                <a:latin typeface="Bahnschrift" panose="020B0502040204020203" pitchFamily="34" charset="0"/>
                <a:cs typeface="Bebas Neue Bold"/>
              </a:defRPr>
            </a:lvl1pPr>
          </a:lstStyle>
          <a:p>
            <a:r>
              <a:rPr lang="pt-BR" sz="2100" dirty="0">
                <a:solidFill>
                  <a:srgbClr val="0070C0"/>
                </a:solidFill>
              </a:rPr>
              <a:t>Radiotelescópio BINGO – Uma Janela para Observar o Universo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BA33D99-9A8A-F2BE-5595-76945AC11A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935" y="2965638"/>
            <a:ext cx="7036130" cy="215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79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80A2D-21F0-A104-51EE-F0FA3AD95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08CF0BB3-870B-3BE0-EB8E-D38BE4225AC5}"/>
              </a:ext>
            </a:extLst>
          </p:cNvPr>
          <p:cNvGrpSpPr/>
          <p:nvPr/>
        </p:nvGrpSpPr>
        <p:grpSpPr>
          <a:xfrm>
            <a:off x="76293" y="-10264"/>
            <a:ext cx="691144" cy="787019"/>
            <a:chOff x="101723" y="-13685"/>
            <a:chExt cx="921525" cy="1049358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C77F4897-37A6-7C16-36C2-3F18F97DBADB}"/>
                </a:ext>
              </a:extLst>
            </p:cNvPr>
            <p:cNvSpPr/>
            <p:nvPr/>
          </p:nvSpPr>
          <p:spPr>
            <a:xfrm>
              <a:off x="101723" y="-13685"/>
              <a:ext cx="921525" cy="1049358"/>
            </a:xfrm>
            <a:prstGeom prst="rect">
              <a:avLst/>
            </a:prstGeom>
            <a:solidFill>
              <a:srgbClr val="045D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EAF4CCFF-C1EB-6792-A663-F2F7C8AEBAB2}"/>
                </a:ext>
              </a:extLst>
            </p:cNvPr>
            <p:cNvCxnSpPr>
              <a:cxnSpLocks/>
            </p:cNvCxnSpPr>
            <p:nvPr/>
          </p:nvCxnSpPr>
          <p:spPr>
            <a:xfrm>
              <a:off x="154192" y="924195"/>
              <a:ext cx="801211" cy="0"/>
            </a:xfrm>
            <a:prstGeom prst="line">
              <a:avLst/>
            </a:prstGeom>
            <a:ln w="28575">
              <a:solidFill>
                <a:srgbClr val="E550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10157799-AC16-5806-9D0C-BD35361BCD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1972" t="9856" r="24595" b="8756"/>
            <a:stretch/>
          </p:blipFill>
          <p:spPr>
            <a:xfrm rot="20325211">
              <a:off x="221288" y="153220"/>
              <a:ext cx="787173" cy="67438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BFA6BC94-1E69-D226-DAD5-CFCF76E2826B}"/>
              </a:ext>
            </a:extLst>
          </p:cNvPr>
          <p:cNvSpPr txBox="1"/>
          <p:nvPr/>
        </p:nvSpPr>
        <p:spPr>
          <a:xfrm>
            <a:off x="1117195" y="187038"/>
            <a:ext cx="79324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09558">
              <a:defRPr sz="3000" b="1">
                <a:solidFill>
                  <a:srgbClr val="045D65"/>
                </a:solidFill>
                <a:latin typeface="Bahnschrift" panose="020B0502040204020203" pitchFamily="34" charset="0"/>
                <a:cs typeface="Bebas Neue Bold"/>
              </a:defRPr>
            </a:lvl1pPr>
          </a:lstStyle>
          <a:p>
            <a:r>
              <a:rPr lang="pt-BR" sz="2100" dirty="0">
                <a:solidFill>
                  <a:srgbClr val="0070C0"/>
                </a:solidFill>
              </a:rPr>
              <a:t>Radiotelescópio BINGO – Uma Janela para Observar o Universo</a:t>
            </a:r>
          </a:p>
        </p:txBody>
      </p:sp>
      <p:pic>
        <p:nvPicPr>
          <p:cNvPr id="4" name="Imagem 3" descr="Desenho de personagem de desenho animado&#10;&#10;O conteúdo gerado por IA pode estar incorreto.">
            <a:extLst>
              <a:ext uri="{FF2B5EF4-FFF2-40B4-BE49-F238E27FC236}">
                <a16:creationId xmlns:a16="http://schemas.microsoft.com/office/drawing/2014/main" id="{D7E3D17E-37D5-E9A2-756B-010E545BC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005840"/>
            <a:ext cx="9143999" cy="413766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B53ACC8-BBC3-7271-FBFE-55C8087F487D}"/>
              </a:ext>
            </a:extLst>
          </p:cNvPr>
          <p:cNvSpPr txBox="1"/>
          <p:nvPr/>
        </p:nvSpPr>
        <p:spPr>
          <a:xfrm>
            <a:off x="-23539" y="1100759"/>
            <a:ext cx="2365901" cy="159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t-BR" sz="1350" b="1" spc="-1" dirty="0">
                <a:solidFill>
                  <a:srgbClr val="0070C0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28 Cornetas:</a:t>
            </a:r>
            <a:endParaRPr lang="pt-BR" sz="1350" spc="-1" dirty="0">
              <a:solidFill>
                <a:srgbClr val="0070C0"/>
              </a:solidFill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4313" indent="-214313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050" b="1" spc="-1" dirty="0">
                <a:solidFill>
                  <a:srgbClr val="FF0000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$: FAPESP</a:t>
            </a:r>
          </a:p>
          <a:p>
            <a:pPr marL="214313" indent="-214313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050" b="1" spc="-1" dirty="0">
                <a:solidFill>
                  <a:srgbClr val="FF0000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14 Prontas (USP e INPE) </a:t>
            </a:r>
          </a:p>
          <a:p>
            <a:pPr marL="214313" indent="-214313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050" b="1" spc="-1" dirty="0">
                <a:solidFill>
                  <a:srgbClr val="FF0000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6 </a:t>
            </a:r>
            <a:r>
              <a:rPr lang="pt-BR" sz="1050" b="1" i="1" spc="-1" dirty="0">
                <a:solidFill>
                  <a:srgbClr val="FF0000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in loco</a:t>
            </a:r>
            <a:r>
              <a:rPr lang="pt-BR" sz="1050" b="1" spc="-1" dirty="0">
                <a:solidFill>
                  <a:srgbClr val="FF0000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1050" b="1" spc="-1" dirty="0">
                <a:solidFill>
                  <a:schemeClr val="bg2">
                    <a:lumMod val="50000"/>
                  </a:schemeClr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14313" indent="-214313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050" b="1" spc="-1" dirty="0">
                <a:solidFill>
                  <a:srgbClr val="FF0000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lang="pt-BR" sz="1050" b="1" spc="-1" dirty="0" err="1">
                <a:solidFill>
                  <a:srgbClr val="FF0000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Made</a:t>
            </a:r>
            <a:r>
              <a:rPr lang="pt-BR" sz="1050" b="1" spc="-1" dirty="0">
                <a:solidFill>
                  <a:srgbClr val="FF0000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in China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endParaRPr lang="pt-BR" sz="1350" spc="-1" dirty="0">
              <a:solidFill>
                <a:srgbClr val="FF0000"/>
              </a:solidFill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DFDBAAA-E938-6223-59EF-085E73AEB7EA}"/>
              </a:ext>
            </a:extLst>
          </p:cNvPr>
          <p:cNvSpPr txBox="1"/>
          <p:nvPr/>
        </p:nvSpPr>
        <p:spPr>
          <a:xfrm rot="173578">
            <a:off x="1048009" y="4541085"/>
            <a:ext cx="5936299" cy="260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t-BR" sz="1125" b="1" spc="-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FASE I (22/24): R$4.900.000,00 Terraplanagem / Modelagem do morro</a:t>
            </a:r>
            <a:endParaRPr lang="pt-BR" sz="1125" spc="-1" dirty="0">
              <a:solidFill>
                <a:schemeClr val="tx1">
                  <a:lumMod val="50000"/>
                  <a:lumOff val="50000"/>
                </a:schemeClr>
              </a:solidFill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F786A40-9521-13C7-28B8-798FC41A38A6}"/>
              </a:ext>
            </a:extLst>
          </p:cNvPr>
          <p:cNvSpPr txBox="1"/>
          <p:nvPr/>
        </p:nvSpPr>
        <p:spPr>
          <a:xfrm rot="173578">
            <a:off x="1042929" y="3464986"/>
            <a:ext cx="3058376" cy="785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t-BR" sz="1125" b="1" spc="-1" dirty="0">
                <a:solidFill>
                  <a:srgbClr val="0070C0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FASE II – R$14.000.000,00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t-BR" sz="1125" b="1" spc="-1" dirty="0">
                <a:solidFill>
                  <a:srgbClr val="0070C0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Fundação para Sustentação da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t-BR" sz="1125" b="1" spc="-1" dirty="0">
                <a:solidFill>
                  <a:srgbClr val="0070C0"/>
                </a:solidFill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Estrutura e Montagem Partes Metálicas</a:t>
            </a:r>
            <a:endParaRPr lang="pt-BR" sz="1125" spc="-1" dirty="0">
              <a:solidFill>
                <a:srgbClr val="FF0000"/>
              </a:solidFill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72E4030-0691-054C-87CB-2F685996D938}"/>
              </a:ext>
            </a:extLst>
          </p:cNvPr>
          <p:cNvSpPr txBox="1"/>
          <p:nvPr/>
        </p:nvSpPr>
        <p:spPr>
          <a:xfrm rot="1758305">
            <a:off x="3505836" y="3460801"/>
            <a:ext cx="2074366" cy="593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t-BR" sz="1350" b="1" spc="-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Espelho Primário Ok!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endParaRPr lang="pt-BR" sz="1350" spc="-1" dirty="0">
              <a:solidFill>
                <a:srgbClr val="FF0000"/>
              </a:solidFill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2C5537C-00C6-9A73-5514-6FFD8EC4D09E}"/>
              </a:ext>
            </a:extLst>
          </p:cNvPr>
          <p:cNvSpPr txBox="1"/>
          <p:nvPr/>
        </p:nvSpPr>
        <p:spPr>
          <a:xfrm rot="202437">
            <a:off x="4968698" y="1684217"/>
            <a:ext cx="2358890" cy="593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t-BR" sz="1350" b="1" spc="-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Espelho Secundário OK!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endParaRPr lang="pt-BR" sz="1350" spc="-1" dirty="0">
              <a:solidFill>
                <a:srgbClr val="FF0000"/>
              </a:solidFill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C8CF79B6-9C0D-74F9-2B41-841D107DEBD0}"/>
              </a:ext>
            </a:extLst>
          </p:cNvPr>
          <p:cNvCxnSpPr/>
          <p:nvPr/>
        </p:nvCxnSpPr>
        <p:spPr>
          <a:xfrm>
            <a:off x="1223010" y="1257300"/>
            <a:ext cx="742950" cy="2857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60930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4AE70-66DF-CB9A-95C1-3C69904B6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B5C9F1F3-E072-B7E9-B46B-03212FB6B96B}"/>
              </a:ext>
            </a:extLst>
          </p:cNvPr>
          <p:cNvGrpSpPr/>
          <p:nvPr/>
        </p:nvGrpSpPr>
        <p:grpSpPr>
          <a:xfrm>
            <a:off x="76293" y="-10264"/>
            <a:ext cx="691144" cy="787019"/>
            <a:chOff x="101723" y="-13685"/>
            <a:chExt cx="921525" cy="1049358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B6C9F53D-536B-A335-AC55-27785B7D17BE}"/>
                </a:ext>
              </a:extLst>
            </p:cNvPr>
            <p:cNvSpPr/>
            <p:nvPr/>
          </p:nvSpPr>
          <p:spPr>
            <a:xfrm>
              <a:off x="101723" y="-13685"/>
              <a:ext cx="921525" cy="1049358"/>
            </a:xfrm>
            <a:prstGeom prst="rect">
              <a:avLst/>
            </a:prstGeom>
            <a:solidFill>
              <a:srgbClr val="045D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EA82A321-23E1-5137-BAC1-C838E208E782}"/>
                </a:ext>
              </a:extLst>
            </p:cNvPr>
            <p:cNvCxnSpPr>
              <a:cxnSpLocks/>
            </p:cNvCxnSpPr>
            <p:nvPr/>
          </p:nvCxnSpPr>
          <p:spPr>
            <a:xfrm>
              <a:off x="154192" y="924195"/>
              <a:ext cx="801211" cy="0"/>
            </a:xfrm>
            <a:prstGeom prst="line">
              <a:avLst/>
            </a:prstGeom>
            <a:ln w="28575">
              <a:solidFill>
                <a:srgbClr val="E550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1318795E-BE19-FAAB-89E6-1201046AC0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1972" t="9856" r="24595" b="8756"/>
            <a:stretch/>
          </p:blipFill>
          <p:spPr>
            <a:xfrm rot="20325211">
              <a:off x="221288" y="153220"/>
              <a:ext cx="787173" cy="67438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5C25B417-2162-35D6-9B98-769AC3D97CBC}"/>
              </a:ext>
            </a:extLst>
          </p:cNvPr>
          <p:cNvSpPr txBox="1"/>
          <p:nvPr/>
        </p:nvSpPr>
        <p:spPr>
          <a:xfrm>
            <a:off x="1117195" y="187038"/>
            <a:ext cx="79324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09558">
              <a:defRPr sz="3000" b="1">
                <a:solidFill>
                  <a:srgbClr val="045D65"/>
                </a:solidFill>
                <a:latin typeface="Bahnschrift" panose="020B0502040204020203" pitchFamily="34" charset="0"/>
                <a:cs typeface="Bebas Neue Bold"/>
              </a:defRPr>
            </a:lvl1pPr>
          </a:lstStyle>
          <a:p>
            <a:r>
              <a:rPr lang="pt-BR" sz="2100" dirty="0">
                <a:solidFill>
                  <a:srgbClr val="0070C0"/>
                </a:solidFill>
              </a:rPr>
              <a:t>Radiotelescópio BINGO – Uma Janela para Observar o Universo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68786C1-074E-4743-71EC-141CC7B62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82" y="775125"/>
            <a:ext cx="3962768" cy="260414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020AFB5-431F-B249-30D7-BCAA833C6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8652" y="2437041"/>
            <a:ext cx="4318667" cy="260414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C275D2A-EFFE-F65E-B0C9-C5ECE0127708}"/>
              </a:ext>
            </a:extLst>
          </p:cNvPr>
          <p:cNvSpPr txBox="1"/>
          <p:nvPr/>
        </p:nvSpPr>
        <p:spPr>
          <a:xfrm>
            <a:off x="4079450" y="1306355"/>
            <a:ext cx="685800" cy="6858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t-BR" b="1" dirty="0">
                <a:solidFill>
                  <a:srgbClr val="0070C0"/>
                </a:solidFill>
              </a:rPr>
              <a:t>O radiotelescópio BINGO está sendo construído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t-BR" dirty="0">
                <a:solidFill>
                  <a:srgbClr val="0070C0"/>
                </a:solidFill>
              </a:rPr>
              <a:t>em um local de baixo RFI (radio </a:t>
            </a:r>
            <a:r>
              <a:rPr lang="pt-BR" dirty="0" err="1">
                <a:solidFill>
                  <a:srgbClr val="0070C0"/>
                </a:solidFill>
              </a:rPr>
              <a:t>interference</a:t>
            </a:r>
            <a:r>
              <a:rPr lang="pt-BR" dirty="0">
                <a:solidFill>
                  <a:srgbClr val="0070C0"/>
                </a:solidFill>
              </a:rPr>
              <a:t>)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t-BR" dirty="0">
                <a:solidFill>
                  <a:srgbClr val="0070C0"/>
                </a:solidFill>
              </a:rPr>
              <a:t>no </a:t>
            </a:r>
            <a:r>
              <a:rPr lang="pt-BR" b="1" dirty="0">
                <a:solidFill>
                  <a:srgbClr val="0070C0"/>
                </a:solidFill>
              </a:rPr>
              <a:t>estado da Paraíba </a:t>
            </a:r>
            <a:r>
              <a:rPr lang="pt-BR" dirty="0">
                <a:solidFill>
                  <a:srgbClr val="0070C0"/>
                </a:solidFill>
              </a:rPr>
              <a:t>(Serra do Urubu), 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t-BR" dirty="0">
                <a:solidFill>
                  <a:srgbClr val="0070C0"/>
                </a:solidFill>
              </a:rPr>
              <a:t>zona rural do </a:t>
            </a:r>
            <a:r>
              <a:rPr lang="pt-BR" b="1" dirty="0">
                <a:solidFill>
                  <a:srgbClr val="FF0000"/>
                </a:solidFill>
              </a:rPr>
              <a:t>município de Aguiar.</a:t>
            </a:r>
            <a:endParaRPr lang="pt-BR" dirty="0">
              <a:solidFill>
                <a:srgbClr val="0070C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1B09975-9B1F-9B30-5AC8-66397D432638}"/>
              </a:ext>
            </a:extLst>
          </p:cNvPr>
          <p:cNvSpPr txBox="1"/>
          <p:nvPr/>
        </p:nvSpPr>
        <p:spPr>
          <a:xfrm>
            <a:off x="72905" y="3634740"/>
            <a:ext cx="685800" cy="6858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t-BR" dirty="0">
                <a:solidFill>
                  <a:srgbClr val="0070C0"/>
                </a:solidFill>
              </a:rPr>
              <a:t>Trata-se de </a:t>
            </a:r>
            <a:r>
              <a:rPr lang="pt-BR" b="1" dirty="0">
                <a:solidFill>
                  <a:srgbClr val="0070C0"/>
                </a:solidFill>
              </a:rPr>
              <a:t>sítio de difícil acesso</a:t>
            </a:r>
            <a:r>
              <a:rPr lang="pt-BR" dirty="0">
                <a:solidFill>
                  <a:srgbClr val="0070C0"/>
                </a:solidFill>
              </a:rPr>
              <a:t>, que apresenta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t-BR" b="1" dirty="0">
                <a:solidFill>
                  <a:srgbClr val="0070C0"/>
                </a:solidFill>
              </a:rPr>
              <a:t>desafios construtivos</a:t>
            </a:r>
            <a:r>
              <a:rPr lang="pt-BR" dirty="0">
                <a:solidFill>
                  <a:srgbClr val="0070C0"/>
                </a:solidFill>
              </a:rPr>
              <a:t>, tanto do ponto de vista 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t-BR" dirty="0">
                <a:solidFill>
                  <a:srgbClr val="0070C0"/>
                </a:solidFill>
              </a:rPr>
              <a:t>Topográfico, como do Geológico.</a:t>
            </a:r>
          </a:p>
        </p:txBody>
      </p:sp>
    </p:spTree>
    <p:extLst>
      <p:ext uri="{BB962C8B-B14F-4D97-AF65-F5344CB8AC3E}">
        <p14:creationId xmlns:p14="http://schemas.microsoft.com/office/powerpoint/2010/main" val="4196822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3A1261-A96D-4A42-26C6-CAFB39855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Pesquisa Científica </a:t>
            </a:r>
          </a:p>
        </p:txBody>
      </p:sp>
      <p:pic>
        <p:nvPicPr>
          <p:cNvPr id="5" name="Espaço Reservado para Conteúdo 4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1E187A49-DA1F-6535-49EC-B52095384D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9508" y="1200151"/>
            <a:ext cx="8124983" cy="3109522"/>
          </a:xfrm>
        </p:spPr>
      </p:pic>
    </p:spTree>
    <p:extLst>
      <p:ext uri="{BB962C8B-B14F-4D97-AF65-F5344CB8AC3E}">
        <p14:creationId xmlns:p14="http://schemas.microsoft.com/office/powerpoint/2010/main" val="11181468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6A308-9837-C734-4B77-4EDCABC52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062FCC2E-79EB-91C7-DFA3-F12480F3A1D4}"/>
              </a:ext>
            </a:extLst>
          </p:cNvPr>
          <p:cNvGrpSpPr/>
          <p:nvPr/>
        </p:nvGrpSpPr>
        <p:grpSpPr>
          <a:xfrm>
            <a:off x="76293" y="-10264"/>
            <a:ext cx="691144" cy="787019"/>
            <a:chOff x="101723" y="-13685"/>
            <a:chExt cx="921525" cy="1049358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D3742896-E0DA-8D98-8B2B-33904E77761B}"/>
                </a:ext>
              </a:extLst>
            </p:cNvPr>
            <p:cNvSpPr/>
            <p:nvPr/>
          </p:nvSpPr>
          <p:spPr>
            <a:xfrm>
              <a:off x="101723" y="-13685"/>
              <a:ext cx="921525" cy="1049358"/>
            </a:xfrm>
            <a:prstGeom prst="rect">
              <a:avLst/>
            </a:prstGeom>
            <a:solidFill>
              <a:srgbClr val="045D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F8603544-7712-0030-A3CA-3BF8094C6B5E}"/>
                </a:ext>
              </a:extLst>
            </p:cNvPr>
            <p:cNvCxnSpPr>
              <a:cxnSpLocks/>
            </p:cNvCxnSpPr>
            <p:nvPr/>
          </p:nvCxnSpPr>
          <p:spPr>
            <a:xfrm>
              <a:off x="154192" y="924195"/>
              <a:ext cx="801211" cy="0"/>
            </a:xfrm>
            <a:prstGeom prst="line">
              <a:avLst/>
            </a:prstGeom>
            <a:ln w="28575">
              <a:solidFill>
                <a:srgbClr val="E550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C879CC6E-0D5C-47A8-A0A6-0DA4FC3A14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1972" t="9856" r="24595" b="8756"/>
            <a:stretch/>
          </p:blipFill>
          <p:spPr>
            <a:xfrm rot="20325211">
              <a:off x="221288" y="153220"/>
              <a:ext cx="787173" cy="67438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F416247A-012A-081A-3D70-DD5AC271E8FE}"/>
              </a:ext>
            </a:extLst>
          </p:cNvPr>
          <p:cNvSpPr txBox="1"/>
          <p:nvPr/>
        </p:nvSpPr>
        <p:spPr>
          <a:xfrm>
            <a:off x="1117195" y="187038"/>
            <a:ext cx="79324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09558">
              <a:defRPr sz="3000" b="1">
                <a:solidFill>
                  <a:srgbClr val="045D65"/>
                </a:solidFill>
                <a:latin typeface="Bahnschrift" panose="020B0502040204020203" pitchFamily="34" charset="0"/>
                <a:cs typeface="Bebas Neue Bold"/>
              </a:defRPr>
            </a:lvl1pPr>
          </a:lstStyle>
          <a:p>
            <a:r>
              <a:rPr lang="pt-BR" sz="2100" dirty="0">
                <a:solidFill>
                  <a:srgbClr val="0070C0"/>
                </a:solidFill>
              </a:rPr>
              <a:t>Radiotelescópio BINGO – Uma Janela para Observar o Universo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E3D580C-CCBF-3749-3C70-47E142292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417" y="657949"/>
            <a:ext cx="4211065" cy="232528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7A7F24E-7693-5D7C-22C9-D7C71BCC3A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356051"/>
            <a:ext cx="4211065" cy="2627051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00E88966-D0D8-D12D-C11C-5A2BA68DBB2A}"/>
              </a:ext>
            </a:extLst>
          </p:cNvPr>
          <p:cNvSpPr txBox="1"/>
          <p:nvPr/>
        </p:nvSpPr>
        <p:spPr>
          <a:xfrm>
            <a:off x="4501481" y="1261812"/>
            <a:ext cx="685800" cy="6858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t-BR" b="1" dirty="0">
                <a:solidFill>
                  <a:srgbClr val="0070C0"/>
                </a:solidFill>
              </a:rPr>
              <a:t>As primeiras 6 Cornetas já chegaram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t-BR" b="1" dirty="0">
                <a:solidFill>
                  <a:srgbClr val="0070C0"/>
                </a:solidFill>
              </a:rPr>
              <a:t>ao sítio de construção</a:t>
            </a:r>
            <a:r>
              <a:rPr lang="pt-BR" dirty="0">
                <a:solidFill>
                  <a:srgbClr val="0070C0"/>
                </a:solidFill>
              </a:rPr>
              <a:t>. São projetadas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t-BR" dirty="0">
                <a:solidFill>
                  <a:srgbClr val="0070C0"/>
                </a:solidFill>
              </a:rPr>
              <a:t>e fabricadas no Brasil (SP), com o apoio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t-BR" dirty="0">
                <a:solidFill>
                  <a:srgbClr val="0070C0"/>
                </a:solidFill>
              </a:rPr>
              <a:t>da FAPESP.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9F307B0-21A4-693E-B4BB-9383F30B3833}"/>
              </a:ext>
            </a:extLst>
          </p:cNvPr>
          <p:cNvSpPr txBox="1"/>
          <p:nvPr/>
        </p:nvSpPr>
        <p:spPr>
          <a:xfrm>
            <a:off x="142126" y="3429547"/>
            <a:ext cx="685800" cy="6858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t-BR" dirty="0">
                <a:solidFill>
                  <a:srgbClr val="0070C0"/>
                </a:solidFill>
              </a:rPr>
              <a:t>Instalação de Fazenda Solar para suprir as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t-BR" dirty="0">
                <a:solidFill>
                  <a:srgbClr val="0070C0"/>
                </a:solidFill>
              </a:rPr>
              <a:t>demandas de energia do projeto, com baixa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t-BR" dirty="0">
                <a:solidFill>
                  <a:srgbClr val="0070C0"/>
                </a:solidFill>
              </a:rPr>
              <a:t>emissão de CO2 (FAPESP).</a:t>
            </a:r>
          </a:p>
        </p:txBody>
      </p:sp>
    </p:spTree>
    <p:extLst>
      <p:ext uri="{BB962C8B-B14F-4D97-AF65-F5344CB8AC3E}">
        <p14:creationId xmlns:p14="http://schemas.microsoft.com/office/powerpoint/2010/main" val="38782756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EA253-E486-BAB4-F228-973FF13A4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771A3E3C-7D54-A799-0861-049BC2CBEA0F}"/>
              </a:ext>
            </a:extLst>
          </p:cNvPr>
          <p:cNvGrpSpPr/>
          <p:nvPr/>
        </p:nvGrpSpPr>
        <p:grpSpPr>
          <a:xfrm>
            <a:off x="76293" y="-10264"/>
            <a:ext cx="691144" cy="787019"/>
            <a:chOff x="101723" y="-13685"/>
            <a:chExt cx="921525" cy="1049358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55283283-75B9-95A0-E308-9887C6223994}"/>
                </a:ext>
              </a:extLst>
            </p:cNvPr>
            <p:cNvSpPr/>
            <p:nvPr/>
          </p:nvSpPr>
          <p:spPr>
            <a:xfrm>
              <a:off x="101723" y="-13685"/>
              <a:ext cx="921525" cy="1049358"/>
            </a:xfrm>
            <a:prstGeom prst="rect">
              <a:avLst/>
            </a:prstGeom>
            <a:solidFill>
              <a:srgbClr val="045D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DD74331E-8587-3D6B-1EA0-137B63CF9D8F}"/>
                </a:ext>
              </a:extLst>
            </p:cNvPr>
            <p:cNvCxnSpPr>
              <a:cxnSpLocks/>
            </p:cNvCxnSpPr>
            <p:nvPr/>
          </p:nvCxnSpPr>
          <p:spPr>
            <a:xfrm>
              <a:off x="154192" y="924195"/>
              <a:ext cx="801211" cy="0"/>
            </a:xfrm>
            <a:prstGeom prst="line">
              <a:avLst/>
            </a:prstGeom>
            <a:ln w="28575">
              <a:solidFill>
                <a:srgbClr val="E550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5A9C4B88-D714-EA65-613A-43C34EC57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1972" t="9856" r="24595" b="8756"/>
            <a:stretch/>
          </p:blipFill>
          <p:spPr>
            <a:xfrm rot="20325211">
              <a:off x="221288" y="153220"/>
              <a:ext cx="787173" cy="67438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B81FCB99-E0A1-ABAB-D51C-8F884A2796F4}"/>
              </a:ext>
            </a:extLst>
          </p:cNvPr>
          <p:cNvSpPr txBox="1"/>
          <p:nvPr/>
        </p:nvSpPr>
        <p:spPr>
          <a:xfrm>
            <a:off x="1117195" y="187038"/>
            <a:ext cx="79324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09558">
              <a:defRPr sz="3000" b="1">
                <a:solidFill>
                  <a:srgbClr val="045D65"/>
                </a:solidFill>
                <a:latin typeface="Bahnschrift" panose="020B0502040204020203" pitchFamily="34" charset="0"/>
                <a:cs typeface="Bebas Neue Bold"/>
              </a:defRPr>
            </a:lvl1pPr>
          </a:lstStyle>
          <a:p>
            <a:r>
              <a:rPr lang="pt-BR" sz="2100" dirty="0">
                <a:solidFill>
                  <a:srgbClr val="0070C0"/>
                </a:solidFill>
              </a:rPr>
              <a:t>Radiotelescópio BINGO – Uma Janela para Observar o Universo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8FE0CA3-8C90-E80D-E5BC-81A0AEDA6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072" y="877824"/>
            <a:ext cx="2438081" cy="3076841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750A8F30-1361-1678-A81F-79947C161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4092" y="1046176"/>
            <a:ext cx="5287714" cy="290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4761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800"/>
            <a:r>
              <a:rPr lang="pt-BR" altLang="pt-BR" sz="1350" b="1" dirty="0">
                <a:solidFill>
                  <a:srgbClr val="FF0000"/>
                </a:solidFill>
                <a:latin typeface="inherit"/>
              </a:rPr>
              <a:t>Prof. </a:t>
            </a:r>
            <a:r>
              <a:rPr lang="pt-BR" altLang="pt-BR" sz="1350" b="1" dirty="0" err="1">
                <a:solidFill>
                  <a:srgbClr val="FF0000"/>
                </a:solidFill>
                <a:latin typeface="inherit"/>
              </a:rPr>
              <a:t>Amilcar</a:t>
            </a:r>
            <a:r>
              <a:rPr lang="pt-BR" altLang="pt-BR" sz="1350" b="1" dirty="0">
                <a:solidFill>
                  <a:srgbClr val="FF0000"/>
                </a:solidFill>
                <a:latin typeface="inherit"/>
              </a:rPr>
              <a:t> Rabelo de Queiroz – um dos Coordenadores do Projeto</a:t>
            </a:r>
          </a:p>
          <a:p>
            <a:pPr algn="just" defTabSz="685800"/>
            <a:r>
              <a:rPr lang="pt-BR" altLang="pt-BR" sz="1350" dirty="0">
                <a:solidFill>
                  <a:srgbClr val="2E4D85"/>
                </a:solidFill>
                <a:latin typeface="inherit"/>
              </a:rPr>
              <a:t>         </a:t>
            </a:r>
            <a:endParaRPr lang="pt-BR" altLang="pt-BR" sz="1350" dirty="0"/>
          </a:p>
          <a:p>
            <a:pPr algn="just" defTabSz="685800"/>
            <a:r>
              <a:rPr lang="pt-BR" altLang="pt-BR" sz="1350" dirty="0">
                <a:latin typeface="inherit"/>
              </a:rPr>
              <a:t>Universidade de São Paulo (USP). Instituto de Física (IF). </a:t>
            </a:r>
          </a:p>
          <a:p>
            <a:pPr algn="just" defTabSz="685800"/>
            <a:r>
              <a:rPr lang="pt-BR" altLang="pt-BR" sz="1350" dirty="0">
                <a:latin typeface="inherit"/>
              </a:rPr>
              <a:t>Gr</a:t>
            </a:r>
            <a:r>
              <a:rPr lang="pt-BR" altLang="pt-BR" sz="1350" dirty="0">
                <a:solidFill>
                  <a:srgbClr val="333333"/>
                </a:solidFill>
                <a:latin typeface="inherit"/>
              </a:rPr>
              <a:t>aduação em Física pela Universidade de Brasília (1999), </a:t>
            </a:r>
          </a:p>
          <a:p>
            <a:pPr algn="just" defTabSz="685800"/>
            <a:r>
              <a:rPr lang="pt-BR" altLang="pt-BR" sz="1350" dirty="0">
                <a:solidFill>
                  <a:srgbClr val="333333"/>
                </a:solidFill>
                <a:latin typeface="inherit"/>
              </a:rPr>
              <a:t>mestrado em Física pela Universidade de Brasília (2002) e</a:t>
            </a:r>
          </a:p>
          <a:p>
            <a:pPr algn="just" defTabSz="685800"/>
            <a:r>
              <a:rPr lang="pt-BR" altLang="pt-BR" sz="1350" dirty="0">
                <a:solidFill>
                  <a:srgbClr val="333333"/>
                </a:solidFill>
                <a:latin typeface="inherit"/>
              </a:rPr>
              <a:t>doutorado em Física pela Universidade de São Paulo (2006).</a:t>
            </a:r>
          </a:p>
          <a:p>
            <a:pPr algn="just" defTabSz="685800"/>
            <a:r>
              <a:rPr lang="pt-BR" altLang="pt-BR" sz="1350" dirty="0">
                <a:solidFill>
                  <a:srgbClr val="333333"/>
                </a:solidFill>
                <a:latin typeface="inherit"/>
              </a:rPr>
              <a:t> Realizou estágio de pós-doutoramento no Centro Internacional</a:t>
            </a:r>
          </a:p>
          <a:p>
            <a:pPr algn="just" defTabSz="685800"/>
            <a:r>
              <a:rPr lang="pt-BR" altLang="pt-BR" sz="1350" dirty="0">
                <a:solidFill>
                  <a:srgbClr val="333333"/>
                </a:solidFill>
                <a:latin typeface="inherit"/>
              </a:rPr>
              <a:t>de Física da Matéria Condensada (2007-2008).  Realizou estágio</a:t>
            </a:r>
          </a:p>
          <a:p>
            <a:pPr algn="just" defTabSz="685800"/>
            <a:r>
              <a:rPr lang="pt-BR" altLang="pt-BR" sz="1350" dirty="0">
                <a:solidFill>
                  <a:srgbClr val="333333"/>
                </a:solidFill>
                <a:latin typeface="inherit"/>
              </a:rPr>
              <a:t>de pós-doutoramento no Departamento de Física Teórica</a:t>
            </a:r>
          </a:p>
          <a:p>
            <a:pPr algn="just" defTabSz="685800"/>
            <a:r>
              <a:rPr lang="pt-BR" altLang="pt-BR" sz="1350" dirty="0">
                <a:solidFill>
                  <a:srgbClr val="333333"/>
                </a:solidFill>
                <a:latin typeface="inherit"/>
              </a:rPr>
              <a:t>de </a:t>
            </a:r>
            <a:r>
              <a:rPr lang="pt-BR" altLang="pt-BR" sz="1350" dirty="0" err="1">
                <a:solidFill>
                  <a:srgbClr val="333333"/>
                </a:solidFill>
                <a:latin typeface="inherit"/>
              </a:rPr>
              <a:t>la</a:t>
            </a:r>
            <a:r>
              <a:rPr lang="pt-BR" altLang="pt-BR" sz="1350" dirty="0">
                <a:solidFill>
                  <a:srgbClr val="333333"/>
                </a:solidFill>
                <a:latin typeface="inherit"/>
              </a:rPr>
              <a:t> </a:t>
            </a:r>
            <a:r>
              <a:rPr lang="pt-BR" altLang="pt-BR" sz="1350" dirty="0" err="1">
                <a:solidFill>
                  <a:srgbClr val="333333"/>
                </a:solidFill>
                <a:latin typeface="inherit"/>
              </a:rPr>
              <a:t>Universidad</a:t>
            </a:r>
            <a:r>
              <a:rPr lang="pt-BR" altLang="pt-BR" sz="1350" dirty="0">
                <a:solidFill>
                  <a:srgbClr val="333333"/>
                </a:solidFill>
                <a:latin typeface="inherit"/>
              </a:rPr>
              <a:t> de Zaragoza, Espanha, com apoio financeiro da</a:t>
            </a:r>
          </a:p>
          <a:p>
            <a:pPr algn="just" defTabSz="685800"/>
            <a:r>
              <a:rPr lang="pt-BR" altLang="pt-BR" sz="1350" dirty="0">
                <a:solidFill>
                  <a:srgbClr val="333333"/>
                </a:solidFill>
                <a:latin typeface="inherit"/>
              </a:rPr>
              <a:t>CAPES (2014-2015). Foi professor adjunto do </a:t>
            </a:r>
            <a:r>
              <a:rPr lang="pt-BR" altLang="pt-BR" sz="1350" dirty="0" err="1">
                <a:solidFill>
                  <a:srgbClr val="333333"/>
                </a:solidFill>
                <a:latin typeface="inherit"/>
              </a:rPr>
              <a:t>Insituto</a:t>
            </a:r>
            <a:r>
              <a:rPr lang="pt-BR" altLang="pt-BR" sz="1350" dirty="0">
                <a:solidFill>
                  <a:srgbClr val="333333"/>
                </a:solidFill>
                <a:latin typeface="inherit"/>
              </a:rPr>
              <a:t> de Física da</a:t>
            </a:r>
          </a:p>
          <a:p>
            <a:pPr algn="just" defTabSz="685800"/>
            <a:r>
              <a:rPr lang="pt-BR" altLang="pt-BR" sz="1350" dirty="0">
                <a:solidFill>
                  <a:srgbClr val="333333"/>
                </a:solidFill>
                <a:latin typeface="inherit"/>
              </a:rPr>
              <a:t>Universidade de Brasília.  Atualmente é professor da Unidade</a:t>
            </a:r>
          </a:p>
          <a:p>
            <a:pPr algn="just" defTabSz="685800"/>
            <a:r>
              <a:rPr lang="pt-BR" altLang="pt-BR" sz="1350" dirty="0">
                <a:solidFill>
                  <a:srgbClr val="333333"/>
                </a:solidFill>
                <a:latin typeface="inherit"/>
              </a:rPr>
              <a:t>Acadêmica de Física da Universidade Federal de Campina Grande.</a:t>
            </a:r>
          </a:p>
          <a:p>
            <a:pPr algn="just" defTabSz="685800"/>
            <a:r>
              <a:rPr lang="pt-BR" altLang="pt-BR" sz="1350" dirty="0">
                <a:solidFill>
                  <a:srgbClr val="333333"/>
                </a:solidFill>
                <a:latin typeface="inherit"/>
              </a:rPr>
              <a:t>Atualmente é um dos coordenadores do projeto do radiotelescópio BINGO</a:t>
            </a:r>
          </a:p>
        </p:txBody>
      </p:sp>
    </p:spTree>
    <p:extLst>
      <p:ext uri="{BB962C8B-B14F-4D97-AF65-F5344CB8AC3E}">
        <p14:creationId xmlns:p14="http://schemas.microsoft.com/office/powerpoint/2010/main" val="15406391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73A36C-3623-F2EA-9D15-0F7576688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87180"/>
            <a:ext cx="8229600" cy="4107443"/>
          </a:xfrm>
        </p:spPr>
        <p:txBody>
          <a:bodyPr>
            <a:normAutofit fontScale="85000" lnSpcReduction="10000"/>
          </a:bodyPr>
          <a:lstStyle/>
          <a:p>
            <a:r>
              <a:rPr lang="pt-BR" dirty="0"/>
              <a:t>Enfrentamento das Arboviroses - doenças ligadas ao Aedes aegypti (dengue, </a:t>
            </a:r>
            <a:r>
              <a:rPr lang="pt-BR" dirty="0" err="1"/>
              <a:t>chikungunya</a:t>
            </a:r>
            <a:r>
              <a:rPr lang="pt-BR" dirty="0"/>
              <a:t> e </a:t>
            </a:r>
            <a:r>
              <a:rPr lang="pt-BR" dirty="0" err="1"/>
              <a:t>zika</a:t>
            </a:r>
            <a:r>
              <a:rPr lang="pt-BR" dirty="0"/>
              <a:t>)</a:t>
            </a:r>
          </a:p>
          <a:p>
            <a:endParaRPr lang="pt-BR" dirty="0"/>
          </a:p>
          <a:p>
            <a:r>
              <a:rPr lang="pt-BR" dirty="0"/>
              <a:t>2016, a Finep destinou cerca de R$ 230 milhões para pesquisas contra o </a:t>
            </a:r>
            <a:r>
              <a:rPr lang="pt-BR" dirty="0" err="1"/>
              <a:t>zika</a:t>
            </a:r>
            <a:r>
              <a:rPr lang="pt-BR" dirty="0"/>
              <a:t>. </a:t>
            </a:r>
          </a:p>
          <a:p>
            <a:endParaRPr lang="pt-BR" dirty="0"/>
          </a:p>
          <a:p>
            <a:r>
              <a:rPr lang="pt-BR" b="1" dirty="0"/>
              <a:t>Resultados: </a:t>
            </a:r>
            <a:r>
              <a:rPr lang="pt-BR" dirty="0"/>
              <a:t>FIOCRUZ - teste (kit) capaz de diagnosticar simultaneamente as três doenças transmitidas pelo Aedes aegypti: </a:t>
            </a:r>
            <a:r>
              <a:rPr lang="pt-BR" dirty="0" err="1"/>
              <a:t>zika</a:t>
            </a:r>
            <a:r>
              <a:rPr lang="pt-BR" dirty="0"/>
              <a:t>, dengue e </a:t>
            </a:r>
            <a:r>
              <a:rPr lang="pt-BR" dirty="0" err="1"/>
              <a:t>chikungunya</a:t>
            </a:r>
            <a:endParaRPr lang="pt-BR" dirty="0"/>
          </a:p>
          <a:p>
            <a:pPr lvl="1"/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418965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AECDBA-9C4B-87CF-BCE9-50F799A19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0166"/>
            <a:ext cx="8229600" cy="4893333"/>
          </a:xfrm>
        </p:spPr>
        <p:txBody>
          <a:bodyPr>
            <a:normAutofit fontScale="25000" lnSpcReduction="20000"/>
          </a:bodyPr>
          <a:lstStyle/>
          <a:p>
            <a:r>
              <a:rPr lang="pt-BR" sz="9600" b="1" dirty="0"/>
              <a:t>UFRJ - Caracterização da infecção por ZIKV</a:t>
            </a:r>
          </a:p>
          <a:p>
            <a:endParaRPr lang="pt-BR" dirty="0"/>
          </a:p>
          <a:p>
            <a:pPr lvl="1"/>
            <a:r>
              <a:rPr lang="pt-BR" sz="7600" dirty="0"/>
              <a:t>Avaliada as estruturas de genoma e de proteínas virais, compreensão do ciclo de vida do vírus da ZIKA, sua interação e replicação com os hospedeiros infectados e o desfecho das infecções em humanos (gestantes)</a:t>
            </a:r>
          </a:p>
          <a:p>
            <a:pPr lvl="1"/>
            <a:endParaRPr lang="pt-BR" sz="7600" dirty="0"/>
          </a:p>
          <a:p>
            <a:pPr lvl="1"/>
            <a:r>
              <a:rPr lang="pt-BR" sz="7600" dirty="0"/>
              <a:t>Prospectação de antivirais com potencial biológico contra o vírus – foram testados compostos neuroprotetores e derivados da cloroquina e </a:t>
            </a:r>
            <a:r>
              <a:rPr lang="pt-BR" sz="7600" dirty="0" err="1"/>
              <a:t>amodaquina</a:t>
            </a:r>
            <a:r>
              <a:rPr lang="pt-BR" sz="7600" dirty="0"/>
              <a:t>, dentre outros, e determinada sua toxidade em camundongos. A </a:t>
            </a:r>
            <a:r>
              <a:rPr lang="pt-BR" sz="7600" b="1" dirty="0"/>
              <a:t>Cloroquina e o </a:t>
            </a:r>
            <a:r>
              <a:rPr lang="pt-BR" sz="7600" b="1" dirty="0" err="1"/>
              <a:t>Tizoxanide</a:t>
            </a:r>
            <a:r>
              <a:rPr lang="pt-BR" sz="7600" b="1" dirty="0"/>
              <a:t> - </a:t>
            </a:r>
            <a:r>
              <a:rPr lang="pt-BR" sz="7600" dirty="0"/>
              <a:t>confirmação de atividade antiviral contra o ZIKA, mas a concentração necessária para alcançar essa atividade </a:t>
            </a:r>
            <a:r>
              <a:rPr lang="pt-BR" sz="7600" b="1" dirty="0"/>
              <a:t>é bastante elevada (podendo causar a morte)</a:t>
            </a:r>
            <a:r>
              <a:rPr lang="pt-BR" sz="7600" dirty="0"/>
              <a:t>, fazendo-se necessárias modificações nas moléculas desses compósitos, que estão sendo realizadas pelos colaboradores da empresa Microbiológica</a:t>
            </a:r>
          </a:p>
          <a:p>
            <a:pPr lvl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858709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E2B61E1-28FF-0550-2A41-CCB124A30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84672"/>
            <a:ext cx="8229600" cy="4309951"/>
          </a:xfrm>
        </p:spPr>
        <p:txBody>
          <a:bodyPr>
            <a:normAutofit lnSpcReduction="10000"/>
          </a:bodyPr>
          <a:lstStyle/>
          <a:p>
            <a:r>
              <a:rPr lang="pt-BR" sz="2800" b="1" dirty="0"/>
              <a:t>UFMG - Zika Vírus, seu Vetor e Patogênese: Uma Abordagem Multidisciplinar</a:t>
            </a:r>
          </a:p>
          <a:p>
            <a:pPr>
              <a:lnSpc>
                <a:spcPct val="80000"/>
              </a:lnSpc>
            </a:pPr>
            <a:endParaRPr lang="pt-BR" sz="2400" b="1" dirty="0"/>
          </a:p>
          <a:p>
            <a:pPr>
              <a:lnSpc>
                <a:spcPct val="80000"/>
              </a:lnSpc>
            </a:pPr>
            <a:r>
              <a:rPr lang="pt-BR" sz="2200" dirty="0"/>
              <a:t>Conclusão da reforma do Biotério, com a adaptação das instalações para cumprir as exigências sanitárias e do CONCEA - </a:t>
            </a:r>
            <a:r>
              <a:rPr lang="pt-BR" sz="2400" dirty="0"/>
              <a:t>Conselho Nacional de Controle de Experimentação Animal, vinculado ao MCTI</a:t>
            </a:r>
          </a:p>
          <a:p>
            <a:pPr>
              <a:lnSpc>
                <a:spcPct val="80000"/>
              </a:lnSpc>
            </a:pPr>
            <a:endParaRPr lang="pt-BR" sz="2200" dirty="0"/>
          </a:p>
          <a:p>
            <a:pPr>
              <a:lnSpc>
                <a:spcPct val="80000"/>
              </a:lnSpc>
            </a:pPr>
            <a:r>
              <a:rPr lang="pt-BR" sz="2200" dirty="0"/>
              <a:t>Pesquisa clínica da vacina contra o vírus da ZIKA que está sendo desenvolvida pelo Hospital das Clínicas da UFMG, em parceria com o Instituto René Rachou/Fiocruz e a Universidade de George Whashington (GWU), nos Estados Unidos, sob o patrocínio do </a:t>
            </a:r>
            <a:r>
              <a:rPr lang="pt-BR" sz="2200" dirty="0" err="1"/>
              <a:t>National</a:t>
            </a:r>
            <a:r>
              <a:rPr lang="pt-BR" sz="2200" dirty="0"/>
              <a:t> </a:t>
            </a:r>
            <a:r>
              <a:rPr lang="pt-BR" sz="2200" dirty="0" err="1"/>
              <a:t>Institutes</a:t>
            </a:r>
            <a:r>
              <a:rPr lang="pt-BR" sz="2200" dirty="0"/>
              <a:t> </a:t>
            </a:r>
            <a:r>
              <a:rPr lang="pt-BR" sz="2200" dirty="0" err="1"/>
              <a:t>of</a:t>
            </a:r>
            <a:r>
              <a:rPr lang="pt-BR" sz="2200" dirty="0"/>
              <a:t> Health (NIH), organização do governo norte-americano. No Brasil, apenas duas instituições foram selecionadas para participar</a:t>
            </a:r>
          </a:p>
        </p:txBody>
      </p:sp>
    </p:spTree>
    <p:extLst>
      <p:ext uri="{BB962C8B-B14F-4D97-AF65-F5344CB8AC3E}">
        <p14:creationId xmlns:p14="http://schemas.microsoft.com/office/powerpoint/2010/main" val="34189201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4A28C-68D9-BDB9-6B01-04AD48010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5F5EE44-CEA5-9570-2B7B-877C286C7758}"/>
              </a:ext>
            </a:extLst>
          </p:cNvPr>
          <p:cNvSpPr txBox="1"/>
          <p:nvPr/>
        </p:nvSpPr>
        <p:spPr>
          <a:xfrm>
            <a:off x="4120872" y="583231"/>
            <a:ext cx="28931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B5756"/>
                </a:solidFill>
                <a:effectLst/>
                <a:uLnTx/>
                <a:uFillTx/>
                <a:latin typeface="Bebas Neue Bold"/>
                <a:ea typeface="+mn-ea"/>
                <a:cs typeface="Bebas Neue Bold"/>
              </a:rPr>
              <a:t>FINANCIAMOS IDEIAS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79F263-C0F5-CCBD-5028-086679EB1E6D}"/>
              </a:ext>
            </a:extLst>
          </p:cNvPr>
          <p:cNvSpPr/>
          <p:nvPr/>
        </p:nvSpPr>
        <p:spPr>
          <a:xfrm>
            <a:off x="4016416" y="1660450"/>
            <a:ext cx="29976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B5756"/>
                </a:solidFill>
                <a:effectLst/>
                <a:uLnTx/>
                <a:uFillTx/>
                <a:latin typeface="Bebas Neue Regular"/>
                <a:ea typeface="+mn-ea"/>
                <a:cs typeface="Bebas Neue Regular"/>
              </a:rPr>
              <a:t>Vem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B5756"/>
                </a:solidFill>
                <a:effectLst/>
                <a:uLnTx/>
                <a:uFillTx/>
                <a:latin typeface="Bebas Neue Regular"/>
                <a:ea typeface="+mn-ea"/>
                <a:cs typeface="Bebas Neue Regular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B5756"/>
                </a:solidFill>
                <a:effectLst/>
                <a:uLnTx/>
                <a:uFillTx/>
                <a:latin typeface="Bebas Neue Regular"/>
                <a:ea typeface="+mn-ea"/>
                <a:cs typeface="Bebas Neue Regular"/>
              </a:rPr>
              <a:t>inovar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B5756"/>
                </a:solidFill>
                <a:effectLst/>
                <a:uLnTx/>
                <a:uFillTx/>
                <a:latin typeface="Bebas Neue Regular"/>
                <a:ea typeface="+mn-ea"/>
                <a:cs typeface="Bebas Neue Regular"/>
              </a:rPr>
              <a:t> com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B5756"/>
                </a:solidFill>
                <a:effectLst/>
                <a:uLnTx/>
                <a:uFillTx/>
                <a:latin typeface="Bebas Neue Regular"/>
                <a:ea typeface="+mn-ea"/>
                <a:cs typeface="Bebas Neue Regular"/>
              </a:rPr>
              <a:t>gente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B5756"/>
                </a:solidFill>
                <a:effectLst/>
                <a:uLnTx/>
                <a:uFillTx/>
                <a:latin typeface="Bebas Neue Regular"/>
                <a:ea typeface="+mn-ea"/>
                <a:cs typeface="Bebas Neue Regular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488680-E8EE-FBD2-3C74-722C74D02A36}"/>
              </a:ext>
            </a:extLst>
          </p:cNvPr>
          <p:cNvSpPr/>
          <p:nvPr/>
        </p:nvSpPr>
        <p:spPr>
          <a:xfrm>
            <a:off x="4008445" y="875619"/>
            <a:ext cx="323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DE4F29"/>
                </a:solidFill>
                <a:effectLst/>
                <a:uLnTx/>
                <a:uFillTx/>
                <a:latin typeface="Bebas Neue Bold"/>
                <a:ea typeface="+mn-ea"/>
                <a:cs typeface="Bebas Neue Bold"/>
              </a:rPr>
              <a:t>INOVADORAS.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DE4F29"/>
              </a:solidFill>
              <a:effectLst/>
              <a:uLnTx/>
              <a:uFillTx/>
              <a:latin typeface="Bebas Neue Bold"/>
              <a:ea typeface="+mn-ea"/>
              <a:cs typeface="Bebas Neue Bold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96BFB6E-2319-A0AB-8668-976770A3DD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34721" y="375979"/>
            <a:ext cx="1904493" cy="2470127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C916F7E8-168A-90A1-B61D-9440B54C737D}"/>
              </a:ext>
            </a:extLst>
          </p:cNvPr>
          <p:cNvSpPr txBox="1"/>
          <p:nvPr/>
        </p:nvSpPr>
        <p:spPr>
          <a:xfrm>
            <a:off x="4721554" y="2494805"/>
            <a:ext cx="28931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B5756"/>
                </a:solidFill>
                <a:effectLst/>
                <a:uLnTx/>
                <a:uFillTx/>
                <a:latin typeface="Bebas Neue Bold"/>
                <a:ea typeface="+mn-ea"/>
                <a:cs typeface="Bebas Neue Bold"/>
              </a:rPr>
              <a:t>Obrigado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B5756"/>
              </a:solidFill>
              <a:effectLst/>
              <a:uLnTx/>
              <a:uFillTx/>
              <a:latin typeface="Bebas Neue Bold"/>
              <a:ea typeface="+mn-ea"/>
              <a:cs typeface="Bebas Neue Bold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C8BE6C70-EDB1-B19F-75E6-7D9688777A4D}"/>
              </a:ext>
            </a:extLst>
          </p:cNvPr>
          <p:cNvSpPr txBox="1"/>
          <p:nvPr/>
        </p:nvSpPr>
        <p:spPr>
          <a:xfrm>
            <a:off x="2623279" y="3508543"/>
            <a:ext cx="4474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B5756"/>
                </a:solidFill>
                <a:effectLst/>
                <a:uLnTx/>
                <a:uFillTx/>
                <a:latin typeface="Bebas Neue Bold"/>
                <a:cs typeface="Bebas Neue Bold"/>
              </a:rPr>
              <a:t>                             André Cabral de Souza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err="1">
                <a:solidFill>
                  <a:srgbClr val="0B5756"/>
                </a:solidFill>
                <a:latin typeface="Bebas Neue Bold"/>
                <a:cs typeface="Bebas Neue Bold"/>
              </a:rPr>
              <a:t>Gerente</a:t>
            </a:r>
            <a:r>
              <a:rPr lang="en-US" sz="1600" dirty="0">
                <a:solidFill>
                  <a:srgbClr val="0B5756"/>
                </a:solidFill>
                <a:latin typeface="Bebas Neue Bold"/>
                <a:cs typeface="Bebas Neue Bold"/>
              </a:rPr>
              <a:t> do Departamento de </a:t>
            </a:r>
            <a:r>
              <a:rPr lang="en-US" sz="1600" dirty="0" err="1">
                <a:solidFill>
                  <a:srgbClr val="0B5756"/>
                </a:solidFill>
                <a:latin typeface="Bebas Neue Bold"/>
                <a:cs typeface="Bebas Neue Bold"/>
              </a:rPr>
              <a:t>Apoio</a:t>
            </a:r>
            <a:r>
              <a:rPr lang="en-US" sz="1600" dirty="0">
                <a:solidFill>
                  <a:srgbClr val="0B5756"/>
                </a:solidFill>
                <a:latin typeface="Bebas Neue Bold"/>
                <a:cs typeface="Bebas Neue Bold"/>
              </a:rPr>
              <a:t> à </a:t>
            </a:r>
            <a:r>
              <a:rPr lang="en-US" sz="1600" dirty="0" err="1">
                <a:solidFill>
                  <a:srgbClr val="0B5756"/>
                </a:solidFill>
                <a:latin typeface="Bebas Neue Bold"/>
                <a:cs typeface="Bebas Neue Bold"/>
              </a:rPr>
              <a:t>Infraestrutura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B5756"/>
              </a:solidFill>
              <a:effectLst/>
              <a:uLnTx/>
              <a:uFillTx/>
              <a:latin typeface="Bebas Neue Bold"/>
              <a:cs typeface="Bebas Neue Bold"/>
            </a:endParaRPr>
          </a:p>
        </p:txBody>
      </p:sp>
    </p:spTree>
    <p:extLst>
      <p:ext uri="{BB962C8B-B14F-4D97-AF65-F5344CB8AC3E}">
        <p14:creationId xmlns:p14="http://schemas.microsoft.com/office/powerpoint/2010/main" val="30615270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25BC3-49E5-70DA-E359-4C10446D1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50F69C-EACF-B412-31FE-C2E43E65E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264"/>
            <a:ext cx="8229600" cy="854015"/>
          </a:xfrm>
        </p:spPr>
        <p:txBody>
          <a:bodyPr>
            <a:normAutofit fontScale="90000"/>
          </a:bodyPr>
          <a:lstStyle/>
          <a:p>
            <a:r>
              <a:rPr lang="pt-BR" sz="2800" dirty="0">
                <a:solidFill>
                  <a:srgbClr val="0B5756"/>
                </a:solidFill>
                <a:latin typeface="Bebas Neue Bold"/>
              </a:rPr>
              <a:t>Universo Amplo da Pesquisa (pesquisa Ipsis litteris, instalações, artigos)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832FAF4-62BE-7CDA-BDCD-5AC813ED5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40279"/>
            <a:ext cx="8229600" cy="365434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t-BR" sz="2000" b="1" dirty="0"/>
              <a:t>erro</a:t>
            </a:r>
            <a:r>
              <a:rPr lang="pt-BR" sz="2000" dirty="0"/>
              <a:t> (involuntário) - instalação que pode afetar a pesquisa, compra de equipamento sem local para instalação contando com outras fontes; falta de recursos para manter plantéis, surtos de doenças em animais; falta de atenção na coleta de dados e análise de dados; seca compromete pesquisa no campo </a:t>
            </a:r>
          </a:p>
          <a:p>
            <a:pPr marL="0" indent="0">
              <a:buNone/>
            </a:pPr>
            <a:r>
              <a:rPr lang="pt-BR" sz="2000" b="1" dirty="0"/>
              <a:t>má conduta </a:t>
            </a:r>
            <a:r>
              <a:rPr lang="pt-BR" sz="2000" dirty="0"/>
              <a:t>(violação ética e voluntária) – falsificação de documento técnicos e/ou assinatura, apropriação de resultado de projetos de outras autorias , apropriação de instalações como de sua propriedade, projetos elaborados com textos copiados;</a:t>
            </a:r>
          </a:p>
          <a:p>
            <a:pPr marL="0" indent="0">
              <a:buNone/>
            </a:pPr>
            <a:r>
              <a:rPr lang="pt-BR" sz="2000" b="1" dirty="0"/>
              <a:t>fraude dolosa </a:t>
            </a:r>
            <a:r>
              <a:rPr lang="pt-BR" sz="2000" dirty="0"/>
              <a:t>(intencional e com má-fé) – omissão ou alteração de resultados; falsificação de documentos ou de assinaturas é também uma forma específica de fraude dolosa que compromete a integridade dos estudos e pode ser criminalizada, pois causa dolo com impactos em vidas ou desvio de recursos públicos ; Inauguração de instalações sem condições de uso ( depreciação ou depredação)</a:t>
            </a:r>
          </a:p>
        </p:txBody>
      </p:sp>
    </p:spTree>
    <p:extLst>
      <p:ext uri="{BB962C8B-B14F-4D97-AF65-F5344CB8AC3E}">
        <p14:creationId xmlns:p14="http://schemas.microsoft.com/office/powerpoint/2010/main" val="581990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27D7DA-C760-1C43-7C52-1708851FB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Sugestão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9955BAB-A9CD-595E-D117-17C8D3DE2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59370"/>
            <a:ext cx="8229600" cy="3635253"/>
          </a:xfrm>
        </p:spPr>
        <p:txBody>
          <a:bodyPr>
            <a:normAutofit lnSpcReduction="10000"/>
          </a:bodyPr>
          <a:lstStyle/>
          <a:p>
            <a:r>
              <a:rPr lang="pt-BR" dirty="0"/>
              <a:t>Reconheço o mérito deste projeto de proteger a integridade científica e a confiança da sociedade na pesquisa;</a:t>
            </a:r>
          </a:p>
          <a:p>
            <a:r>
              <a:rPr lang="pt-BR" dirty="0"/>
              <a:t>Sugiro providenciar uma distinção clara entre erro científico; má conduta; e fraude científica</a:t>
            </a:r>
          </a:p>
          <a:p>
            <a:r>
              <a:rPr lang="pt-BR" dirty="0"/>
              <a:t>Atenção para não inibir a pesquisa e aumentar o atraso tecnológico que o Brasil já convive.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25688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779" y="466244"/>
            <a:ext cx="3114459" cy="144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11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4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69888" y="1302648"/>
            <a:ext cx="513958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B5756"/>
                </a:solidFill>
                <a:latin typeface="Bebas Neue Bold"/>
                <a:cs typeface="Bebas Neue Bold"/>
              </a:rPr>
              <a:t>A </a:t>
            </a:r>
            <a:r>
              <a:rPr lang="en-US" sz="3200" dirty="0" err="1">
                <a:solidFill>
                  <a:srgbClr val="0B5756"/>
                </a:solidFill>
                <a:latin typeface="Bebas Neue Bold"/>
                <a:cs typeface="Bebas Neue Bold"/>
              </a:rPr>
              <a:t>Finep</a:t>
            </a:r>
            <a:r>
              <a:rPr lang="en-US" sz="3200" dirty="0">
                <a:solidFill>
                  <a:srgbClr val="0B5756"/>
                </a:solidFill>
                <a:latin typeface="Bebas Neue Bold"/>
                <a:cs typeface="Bebas Neue Bold"/>
              </a:rPr>
              <a:t> é </a:t>
            </a:r>
            <a:r>
              <a:rPr lang="en-US" sz="3200" dirty="0" err="1">
                <a:solidFill>
                  <a:srgbClr val="0B5756"/>
                </a:solidFill>
                <a:latin typeface="Bebas Neue Bold"/>
                <a:cs typeface="Bebas Neue Bold"/>
              </a:rPr>
              <a:t>uma</a:t>
            </a:r>
            <a:r>
              <a:rPr lang="en-US" sz="3200" dirty="0">
                <a:solidFill>
                  <a:srgbClr val="0B5756"/>
                </a:solidFill>
                <a:latin typeface="Bebas Neue Bold"/>
                <a:cs typeface="Bebas Neue Bold"/>
              </a:rPr>
              <a:t> </a:t>
            </a:r>
            <a:r>
              <a:rPr lang="en-US" sz="3200" dirty="0" err="1">
                <a:solidFill>
                  <a:srgbClr val="0B5756"/>
                </a:solidFill>
                <a:latin typeface="Bebas Neue Bold"/>
                <a:cs typeface="Bebas Neue Bold"/>
              </a:rPr>
              <a:t>empresa</a:t>
            </a:r>
            <a:endParaRPr lang="en-US" sz="3200" dirty="0">
              <a:solidFill>
                <a:srgbClr val="0B5756"/>
              </a:solidFill>
              <a:latin typeface="Bebas Neue Bold"/>
              <a:cs typeface="Bebas Neue Bold"/>
            </a:endParaRPr>
          </a:p>
          <a:p>
            <a:r>
              <a:rPr lang="en-US" sz="3200" dirty="0" err="1">
                <a:solidFill>
                  <a:srgbClr val="0B5756"/>
                </a:solidFill>
                <a:latin typeface="Bebas Neue Bold"/>
                <a:cs typeface="Bebas Neue Bold"/>
              </a:rPr>
              <a:t>pública</a:t>
            </a:r>
            <a:r>
              <a:rPr lang="en-US" sz="3200" dirty="0">
                <a:solidFill>
                  <a:srgbClr val="0B5756"/>
                </a:solidFill>
                <a:latin typeface="Bebas Neue Bold"/>
                <a:cs typeface="Bebas Neue Bold"/>
              </a:rPr>
              <a:t> </a:t>
            </a:r>
            <a:r>
              <a:rPr lang="en-US" sz="3200" dirty="0" err="1">
                <a:solidFill>
                  <a:srgbClr val="0B5756"/>
                </a:solidFill>
                <a:latin typeface="Bebas Neue Bold"/>
                <a:cs typeface="Bebas Neue Bold"/>
              </a:rPr>
              <a:t>vinculada</a:t>
            </a:r>
            <a:endParaRPr lang="en-US" sz="3200" dirty="0">
              <a:solidFill>
                <a:srgbClr val="0B5756"/>
              </a:solidFill>
              <a:latin typeface="Bebas Neue Bold"/>
              <a:cs typeface="Bebas Neue Bold"/>
            </a:endParaRPr>
          </a:p>
          <a:p>
            <a:r>
              <a:rPr lang="en-US" sz="3200" dirty="0" err="1">
                <a:solidFill>
                  <a:srgbClr val="0B5756"/>
                </a:solidFill>
                <a:latin typeface="Bebas Neue Bold"/>
                <a:cs typeface="Bebas Neue Bold"/>
              </a:rPr>
              <a:t>ao</a:t>
            </a:r>
            <a:r>
              <a:rPr lang="en-US" sz="3200" dirty="0">
                <a:solidFill>
                  <a:srgbClr val="0B5756"/>
                </a:solidFill>
                <a:latin typeface="Bebas Neue Bold"/>
                <a:cs typeface="Bebas Neue Bold"/>
              </a:rPr>
              <a:t> </a:t>
            </a:r>
            <a:r>
              <a:rPr lang="en-US" sz="3200" dirty="0" err="1">
                <a:solidFill>
                  <a:srgbClr val="0B5756"/>
                </a:solidFill>
                <a:latin typeface="Bebas Neue Bold"/>
                <a:cs typeface="Bebas Neue Bold"/>
              </a:rPr>
              <a:t>Ministério</a:t>
            </a:r>
            <a:r>
              <a:rPr lang="en-US" sz="3200" dirty="0">
                <a:solidFill>
                  <a:srgbClr val="0B5756"/>
                </a:solidFill>
                <a:latin typeface="Bebas Neue Bold"/>
                <a:cs typeface="Bebas Neue Bold"/>
              </a:rPr>
              <a:t> da </a:t>
            </a:r>
            <a:r>
              <a:rPr lang="en-US" sz="3200" dirty="0" err="1">
                <a:solidFill>
                  <a:srgbClr val="0B5756"/>
                </a:solidFill>
                <a:latin typeface="Bebas Neue Bold"/>
                <a:cs typeface="Bebas Neue Bold"/>
              </a:rPr>
              <a:t>Ciência</a:t>
            </a:r>
            <a:r>
              <a:rPr lang="en-US" sz="3200" dirty="0">
                <a:solidFill>
                  <a:srgbClr val="0B5756"/>
                </a:solidFill>
                <a:latin typeface="Bebas Neue Bold"/>
                <a:cs typeface="Bebas Neue Bold"/>
              </a:rPr>
              <a:t>,</a:t>
            </a:r>
          </a:p>
          <a:p>
            <a:r>
              <a:rPr lang="en-US" sz="3200" dirty="0" err="1">
                <a:solidFill>
                  <a:srgbClr val="0B5756"/>
                </a:solidFill>
                <a:latin typeface="Bebas Neue Bold"/>
                <a:cs typeface="Bebas Neue Bold"/>
              </a:rPr>
              <a:t>Tecnologia</a:t>
            </a:r>
            <a:r>
              <a:rPr lang="en-US" sz="3200" dirty="0">
                <a:solidFill>
                  <a:srgbClr val="0B5756"/>
                </a:solidFill>
                <a:latin typeface="Bebas Neue Bold"/>
                <a:cs typeface="Bebas Neue Bold"/>
              </a:rPr>
              <a:t> E </a:t>
            </a:r>
            <a:r>
              <a:rPr lang="en-US" sz="3200" dirty="0" err="1">
                <a:solidFill>
                  <a:srgbClr val="0B5756"/>
                </a:solidFill>
                <a:latin typeface="Bebas Neue Bold"/>
                <a:cs typeface="Bebas Neue Bold"/>
              </a:rPr>
              <a:t>Inovações</a:t>
            </a:r>
            <a:r>
              <a:rPr lang="en-US" sz="3200" dirty="0">
                <a:solidFill>
                  <a:srgbClr val="0B5756"/>
                </a:solidFill>
                <a:latin typeface="Bebas Neue Bold"/>
                <a:cs typeface="Bebas Neue Bold"/>
              </a:rPr>
              <a:t>. </a:t>
            </a:r>
          </a:p>
          <a:p>
            <a:r>
              <a:rPr lang="pt-BR" sz="2000" dirty="0"/>
              <a:t>Criada em 24 de julho de 1967, pelo Decreto nº 61.056, é a Secretaria Executiva do FNDCT, desde 15 de março de 1971. </a:t>
            </a:r>
            <a:endParaRPr lang="en-US" sz="2000" dirty="0">
              <a:solidFill>
                <a:srgbClr val="0B5756"/>
              </a:solidFill>
              <a:latin typeface="Bebas Neue Bold"/>
              <a:cs typeface="Bebas Neue Bol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60430" y="1479388"/>
            <a:ext cx="209458" cy="739696"/>
          </a:xfrm>
          <a:prstGeom prst="rect">
            <a:avLst/>
          </a:prstGeom>
          <a:solidFill>
            <a:srgbClr val="DE4F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36027" y="1479388"/>
            <a:ext cx="78063" cy="739696"/>
          </a:xfrm>
          <a:prstGeom prst="rect">
            <a:avLst/>
          </a:prstGeom>
          <a:solidFill>
            <a:srgbClr val="DE4F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183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7D0C53-EBF4-1E83-BB72-0AA52099C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264"/>
            <a:ext cx="8229600" cy="854015"/>
          </a:xfrm>
        </p:spPr>
        <p:txBody>
          <a:bodyPr/>
          <a:lstStyle/>
          <a:p>
            <a:r>
              <a:rPr lang="pt-BR" dirty="0">
                <a:solidFill>
                  <a:srgbClr val="0B5756"/>
                </a:solidFill>
                <a:latin typeface="Bebas Neue Bold"/>
              </a:rPr>
              <a:t> Brasil / Finep - 2025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9F1B4B3-E665-A814-01E5-D1DA089E5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40279"/>
            <a:ext cx="8229600" cy="3654344"/>
          </a:xfrm>
        </p:spPr>
        <p:txBody>
          <a:bodyPr>
            <a:normAutofit fontScale="55000" lnSpcReduction="20000"/>
          </a:bodyPr>
          <a:lstStyle/>
          <a:p>
            <a:r>
              <a:rPr lang="pt-BR" sz="2600" b="1" dirty="0"/>
              <a:t>Presidente do Brasil – </a:t>
            </a:r>
            <a:r>
              <a:rPr lang="pt-BR" sz="2600" dirty="0"/>
              <a:t>Luiz Inácio Lula da Silva</a:t>
            </a:r>
          </a:p>
          <a:p>
            <a:r>
              <a:rPr lang="pt-BR" sz="2600" b="1" dirty="0"/>
              <a:t>Ministra do MCTI – </a:t>
            </a:r>
            <a:r>
              <a:rPr lang="pt-BR" sz="2600" dirty="0"/>
              <a:t>Luciana Santos</a:t>
            </a:r>
          </a:p>
          <a:p>
            <a:r>
              <a:rPr lang="pt-BR" sz="2600" b="1" dirty="0"/>
              <a:t>Secretário Executivo do MCTI – </a:t>
            </a:r>
            <a:r>
              <a:rPr lang="pt-BR" sz="2600" dirty="0" err="1"/>
              <a:t>Luis</a:t>
            </a:r>
            <a:r>
              <a:rPr lang="pt-BR" sz="2600" dirty="0"/>
              <a:t> Manuel Rebelo Fernandes</a:t>
            </a:r>
          </a:p>
          <a:p>
            <a:endParaRPr lang="pt-BR" sz="2600" b="1" dirty="0"/>
          </a:p>
          <a:p>
            <a:r>
              <a:rPr lang="pt-BR" sz="2600" b="1" dirty="0"/>
              <a:t>Presidente da Finep</a:t>
            </a:r>
            <a:r>
              <a:rPr lang="pt-BR" sz="2600" dirty="0"/>
              <a:t>– Luiz </a:t>
            </a:r>
            <a:r>
              <a:rPr lang="pt-BR" sz="2600" dirty="0" err="1"/>
              <a:t>Antonio</a:t>
            </a:r>
            <a:r>
              <a:rPr lang="pt-BR" sz="2600" dirty="0"/>
              <a:t> Elias</a:t>
            </a:r>
          </a:p>
          <a:p>
            <a:endParaRPr lang="pt-BR" sz="2600" dirty="0"/>
          </a:p>
          <a:p>
            <a:r>
              <a:rPr lang="pt-BR" sz="2600" b="1" dirty="0"/>
              <a:t>Diretoria de Desenvolvimento Científico e Tecnológico </a:t>
            </a:r>
            <a:r>
              <a:rPr lang="pt-BR" sz="2600" dirty="0"/>
              <a:t>– </a:t>
            </a:r>
            <a:r>
              <a:rPr lang="pt-BR" sz="2600" b="1" dirty="0"/>
              <a:t>(DRCT) </a:t>
            </a:r>
            <a:r>
              <a:rPr lang="pt-BR" sz="2600" dirty="0"/>
              <a:t>- Carlos Alberto Aragão de Carvalho Filho </a:t>
            </a:r>
          </a:p>
          <a:p>
            <a:endParaRPr lang="pt-BR" sz="2600" b="1" dirty="0"/>
          </a:p>
          <a:p>
            <a:r>
              <a:rPr lang="pt-BR" sz="2600" b="1" dirty="0"/>
              <a:t>Diretoria de Inovação (DRIN) </a:t>
            </a:r>
            <a:r>
              <a:rPr lang="pt-BR" sz="2600" dirty="0"/>
              <a:t>- Elias Ramos de Souza </a:t>
            </a:r>
          </a:p>
          <a:p>
            <a:endParaRPr lang="pt-BR" sz="2600" b="1" dirty="0"/>
          </a:p>
          <a:p>
            <a:r>
              <a:rPr lang="pt-BR" sz="2600" b="1" dirty="0"/>
              <a:t>Diretoria Financeira, de Crédito e Captação</a:t>
            </a:r>
            <a:r>
              <a:rPr lang="pt-BR" sz="2600" dirty="0"/>
              <a:t> </a:t>
            </a:r>
            <a:r>
              <a:rPr lang="pt-BR" sz="2600" b="1" dirty="0"/>
              <a:t>(DRFC) </a:t>
            </a:r>
            <a:r>
              <a:rPr lang="pt-BR" sz="2600" dirty="0"/>
              <a:t>- Márcio </a:t>
            </a:r>
            <a:r>
              <a:rPr lang="pt-BR" sz="2600" dirty="0" err="1"/>
              <a:t>Stefanni</a:t>
            </a:r>
            <a:endParaRPr lang="pt-BR" sz="2600" dirty="0"/>
          </a:p>
          <a:p>
            <a:endParaRPr lang="pt-BR" sz="2600" b="1" dirty="0"/>
          </a:p>
          <a:p>
            <a:r>
              <a:rPr lang="pt-BR" sz="2600" b="1" dirty="0"/>
              <a:t>Diretoria Administrativa (DADM) - </a:t>
            </a:r>
            <a:r>
              <a:rPr lang="pt-BR" sz="2600" dirty="0"/>
              <a:t>Janaina </a:t>
            </a:r>
            <a:r>
              <a:rPr lang="pt-BR" sz="2600" dirty="0" err="1"/>
              <a:t>Prevot</a:t>
            </a:r>
            <a:r>
              <a:rPr lang="pt-BR" sz="2600" dirty="0"/>
              <a:t> Nascimento</a:t>
            </a:r>
          </a:p>
          <a:p>
            <a:endParaRPr lang="pt-BR" sz="2600" dirty="0"/>
          </a:p>
          <a:p>
            <a:r>
              <a:rPr lang="pt-BR" sz="2600" b="1" dirty="0"/>
              <a:t>Superintendente da Área de Infraestrutura de Pesquisa Básica</a:t>
            </a:r>
            <a:r>
              <a:rPr lang="pt-BR" sz="2600" dirty="0"/>
              <a:t> </a:t>
            </a:r>
            <a:r>
              <a:rPr lang="pt-BR" sz="2600" b="1" dirty="0"/>
              <a:t>(AIPB) </a:t>
            </a:r>
            <a:r>
              <a:rPr lang="pt-BR" sz="2600" dirty="0"/>
              <a:t>– Ricardo Gattass</a:t>
            </a:r>
          </a:p>
          <a:p>
            <a:pPr marL="0" indent="0">
              <a:buNone/>
            </a:pPr>
            <a:endParaRPr lang="pt-BR" sz="2600" b="1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00896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8B0694-D8FA-F72A-851B-4A12F7614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566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srgbClr val="0B5756"/>
                </a:solidFill>
                <a:latin typeface="Bebas Neue Bold"/>
                <a:cs typeface="Bebas Neue Bold"/>
              </a:rPr>
              <a:t>FNDCT 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FA061C3-5581-7831-3DDC-BE961E547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571" y="1009291"/>
            <a:ext cx="8572500" cy="3397817"/>
          </a:xfrm>
        </p:spPr>
        <p:txBody>
          <a:bodyPr>
            <a:normAutofit fontScale="2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t-BR" sz="9600" dirty="0"/>
              <a:t>Fundo Nacional de Desenvolvimento Científico e Tecnológico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9600" dirty="0"/>
              <a:t>Criado em </a:t>
            </a:r>
            <a:r>
              <a:rPr lang="pt-BR" sz="9600" b="1" dirty="0"/>
              <a:t>1969</a:t>
            </a:r>
            <a:r>
              <a:rPr lang="pt-BR" sz="9600" dirty="0"/>
              <a:t> - </a:t>
            </a:r>
            <a:r>
              <a:rPr lang="pt-BR" sz="9600" b="1" dirty="0"/>
              <a:t>Decreto - Lei nº 719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9600" dirty="0"/>
              <a:t>Objetivo: financiar programas e projetos prioritários de desenvolvimento científico e tecnológico no Brasil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9600" b="1" dirty="0"/>
              <a:t>1998</a:t>
            </a:r>
            <a:r>
              <a:rPr lang="pt-BR" sz="9600" dirty="0"/>
              <a:t>, o Governo Federal criou os Fundos Setoriais, cujos recursos foram alocados no FNDCT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9600" b="1" dirty="0"/>
              <a:t>2007</a:t>
            </a:r>
            <a:r>
              <a:rPr lang="pt-BR" sz="9600" dirty="0"/>
              <a:t> - </a:t>
            </a:r>
            <a:r>
              <a:rPr lang="pt-BR" sz="9600" b="1" dirty="0"/>
              <a:t>Lei nº 11540</a:t>
            </a:r>
            <a:r>
              <a:rPr lang="pt-BR" sz="9600" dirty="0"/>
              <a:t>, de 12 de novembro de 2007, e Decreto nº 6.938, de 13 de agosto de 2009 - regulamentação do FNDCT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9200" dirty="0"/>
              <a:t>Criação do Conselho Diretor, órgão central do sistema, presidido pelo Ministro de Estado da Ciência e Tecnologia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3800" dirty="0"/>
          </a:p>
          <a:p>
            <a:pPr>
              <a:buFont typeface="Arial" panose="020B0604020202020204" pitchFamily="34" charset="0"/>
              <a:buChar char="•"/>
            </a:pPr>
            <a:endParaRPr lang="pt-BR" altLang="pt-BR" sz="18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pt-BR" altLang="pt-BR" sz="18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pt-BR" altLang="pt-BR" sz="18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pt-BR" altLang="pt-BR" sz="18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pt-BR" altLang="pt-BR" sz="18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pt-BR" altLang="pt-BR" sz="18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pt-BR" sz="1800" dirty="0"/>
          </a:p>
          <a:p>
            <a:endParaRPr lang="pt-BR" sz="2000" u="sng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495807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2549</TotalTime>
  <Words>3209</Words>
  <Application>Microsoft Office PowerPoint</Application>
  <PresentationFormat>Apresentação na tela (16:9)</PresentationFormat>
  <Paragraphs>271</Paragraphs>
  <Slides>35</Slides>
  <Notes>17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5" baseType="lpstr">
      <vt:lpstr>Wingdings</vt:lpstr>
      <vt:lpstr>Tahoma</vt:lpstr>
      <vt:lpstr>Aptos</vt:lpstr>
      <vt:lpstr>Bebas Neue Bold</vt:lpstr>
      <vt:lpstr>Calibri</vt:lpstr>
      <vt:lpstr>Arial</vt:lpstr>
      <vt:lpstr>Bebas Neue Regular</vt:lpstr>
      <vt:lpstr>inherit</vt:lpstr>
      <vt:lpstr>Bahnschrift</vt:lpstr>
      <vt:lpstr>Office Theme</vt:lpstr>
      <vt:lpstr>23ª Reunião Extraordinária da Comissão de Ciência, Tecnologia, Inovação e Informática do Senado Federal</vt:lpstr>
      <vt:lpstr>Más condutas tipificadas</vt:lpstr>
      <vt:lpstr>Pesquisa Científica </vt:lpstr>
      <vt:lpstr>Universo Amplo da Pesquisa (pesquisa Ipsis litteris, instalações, artigos)</vt:lpstr>
      <vt:lpstr>Sugestão</vt:lpstr>
      <vt:lpstr>Apresentação do PowerPoint</vt:lpstr>
      <vt:lpstr>Apresentação do PowerPoint</vt:lpstr>
      <vt:lpstr> Brasil / Finep - 2025</vt:lpstr>
      <vt:lpstr>FNDCT </vt:lpstr>
      <vt:lpstr> FNDCT - recordes em investimentos em CT&amp;I </vt:lpstr>
      <vt:lpstr>FNDCT - HOJE</vt:lpstr>
      <vt:lpstr>Cláusulas Padrões da FINEP</vt:lpstr>
      <vt:lpstr>Exigências da FINEP</vt:lpstr>
      <vt:lpstr>Resultados de projetos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Caroline Araujo</dc:creator>
  <cp:lastModifiedBy>Andre Cabral de Souza</cp:lastModifiedBy>
  <cp:revision>538</cp:revision>
  <dcterms:created xsi:type="dcterms:W3CDTF">2018-06-22T17:46:54Z</dcterms:created>
  <dcterms:modified xsi:type="dcterms:W3CDTF">2025-09-24T05:15:04Z</dcterms:modified>
</cp:coreProperties>
</file>