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183" r:id="rId3"/>
    <p:sldId id="3570" r:id="rId4"/>
    <p:sldId id="3668" r:id="rId5"/>
    <p:sldId id="3669" r:id="rId6"/>
    <p:sldId id="3367" r:id="rId7"/>
    <p:sldId id="3670" r:id="rId8"/>
    <p:sldId id="3671" r:id="rId9"/>
    <p:sldId id="3672" r:id="rId10"/>
    <p:sldId id="3673" r:id="rId11"/>
    <p:sldId id="3608" r:id="rId12"/>
    <p:sldId id="3368" r:id="rId13"/>
    <p:sldId id="257" r:id="rId14"/>
    <p:sldId id="1385" r:id="rId15"/>
    <p:sldId id="1427" r:id="rId16"/>
    <p:sldId id="3674" r:id="rId17"/>
    <p:sldId id="258" r:id="rId18"/>
    <p:sldId id="3675" r:id="rId19"/>
    <p:sldId id="3677" r:id="rId20"/>
    <p:sldId id="259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23"/>
    <p:restoredTop sz="96327"/>
  </p:normalViewPr>
  <p:slideViewPr>
    <p:cSldViewPr snapToGrid="0">
      <p:cViewPr varScale="1">
        <p:scale>
          <a:sx n="124" d="100"/>
          <a:sy n="124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Prevalência de depressão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São Paulo Megacity (2006)</c:v>
                </c:pt>
                <c:pt idx="1">
                  <c:v>ELSA-Brasil (2009)</c:v>
                </c:pt>
                <c:pt idx="2">
                  <c:v>Pesquisa Nacional de Saúde (2013)</c:v>
                </c:pt>
                <c:pt idx="3">
                  <c:v>Pesquisa Nacional de Saúde (2019)</c:v>
                </c:pt>
                <c:pt idx="4">
                  <c:v>Coorte de Bambuí (1999)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9.4</c:v>
                </c:pt>
                <c:pt idx="1">
                  <c:v>4.2</c:v>
                </c:pt>
                <c:pt idx="2">
                  <c:v>7.6</c:v>
                </c:pt>
                <c:pt idx="3">
                  <c:v>10.199999999999999</c:v>
                </c:pt>
                <c:pt idx="4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D-4D4F-8A36-5E1F077470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363792208"/>
        <c:axId val="1363817648"/>
      </c:barChart>
      <c:catAx>
        <c:axId val="136379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3817648"/>
        <c:crosses val="autoZero"/>
        <c:auto val="1"/>
        <c:lblAlgn val="ctr"/>
        <c:lblOffset val="100"/>
        <c:noMultiLvlLbl val="0"/>
      </c:catAx>
      <c:valAx>
        <c:axId val="1363817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379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716680397125228"/>
          <c:y val="3.3902766332257256E-3"/>
          <c:w val="0.52018968623404815"/>
          <c:h val="0.77566299262120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Custos anuais (R$, em milhões)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Afastamento temporário</c:v>
                </c:pt>
                <c:pt idx="1">
                  <c:v>Aposentadoria 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396</c:v>
                </c:pt>
                <c:pt idx="1">
                  <c:v>1573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4-F947-A70D-E23B65F25A7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38188400"/>
        <c:axId val="2038196080"/>
      </c:barChart>
      <c:catAx>
        <c:axId val="203818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8196080"/>
        <c:crosses val="autoZero"/>
        <c:auto val="1"/>
        <c:lblAlgn val="ctr"/>
        <c:lblOffset val="100"/>
        <c:noMultiLvlLbl val="0"/>
      </c:catAx>
      <c:valAx>
        <c:axId val="20381960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818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Nenhuma terapia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Brasil</c:v>
                </c:pt>
                <c:pt idx="1">
                  <c:v>Norte</c:v>
                </c:pt>
                <c:pt idx="2">
                  <c:v>Sul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79</c:v>
                </c:pt>
                <c:pt idx="1">
                  <c:v>90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3-9040-95E9-5FEC5B0420D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Farmacoterapia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Brasil</c:v>
                </c:pt>
                <c:pt idx="1">
                  <c:v>Norte</c:v>
                </c:pt>
                <c:pt idx="2">
                  <c:v>Sul</c:v>
                </c:pt>
              </c:strCache>
            </c:strRef>
          </c:cat>
          <c:val>
            <c:numRef>
              <c:f>Planilha1!$C$2:$C$4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13-9040-95E9-5FEC5B0420D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Psicoterapia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Brasil</c:v>
                </c:pt>
                <c:pt idx="1">
                  <c:v>Norte</c:v>
                </c:pt>
                <c:pt idx="2">
                  <c:v>Sul</c:v>
                </c:pt>
              </c:strCache>
            </c:strRef>
          </c:cat>
          <c:val>
            <c:numRef>
              <c:f>Planilha1!$D$2:$D$4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13-9040-95E9-5FEC5B0420D9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Ambas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Brasil</c:v>
                </c:pt>
                <c:pt idx="1">
                  <c:v>Norte</c:v>
                </c:pt>
                <c:pt idx="2">
                  <c:v>Sul</c:v>
                </c:pt>
              </c:strCache>
            </c:strRef>
          </c:cat>
          <c:val>
            <c:numRef>
              <c:f>Planilha1!$E$2:$E$4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13-9040-95E9-5FEC5B0420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22911887"/>
        <c:axId val="1222914159"/>
      </c:barChart>
      <c:catAx>
        <c:axId val="122291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2914159"/>
        <c:crosses val="autoZero"/>
        <c:auto val="1"/>
        <c:lblAlgn val="ctr"/>
        <c:lblOffset val="100"/>
        <c:noMultiLvlLbl val="0"/>
      </c:catAx>
      <c:valAx>
        <c:axId val="1222914159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2291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9E8E7-4102-0F4F-9BD5-B05754A552C6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D3AB4-61D6-784D-98E2-6613ADCDD1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99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Bambui</a:t>
            </a:r>
            <a:r>
              <a:rPr lang="pt-BR" dirty="0"/>
              <a:t> = idade média de 65 anos</a:t>
            </a:r>
          </a:p>
          <a:p>
            <a:r>
              <a:rPr lang="pt-BR" b="1" dirty="0"/>
              <a:t>PNS (2013, n= 60 mil): </a:t>
            </a:r>
            <a:r>
              <a:rPr lang="pt-BR" dirty="0"/>
              <a:t>Depressão associada à má alimentação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78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Brasil, há 20 anos, os transtornos depressivos e os transtornos de ansiedade continuam sendo as principais causas de anos vividos com incapacidade. No entanto, chama a </a:t>
            </a:r>
            <a:r>
              <a:rPr lang="pt-BR" dirty="0" err="1"/>
              <a:t>antençao</a:t>
            </a:r>
            <a:r>
              <a:rPr lang="pt-BR" dirty="0"/>
              <a:t> o número de anos de vida perdidos relacionados ao suicídio. Ocupando apenas a 22a posição do ranking em 2020, agora já ocupa a 12a posição.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04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esse padrão de aumento das taxas de suicídio é marcante em determinados países, como os EUA e como o Brasil. A tendência mundial é de redução de cerca de 30% nessas taxas, nos últimos 20 a, enquanto caminhamos para a direção oposta. Esse dado é ainda mais marcante com o fato de que essas taxas são "puxadas" pelo suicídio entre os jovens.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67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Além do enorme sofrimento intrínseco da depressão – como vimos nos relatos de Ricardo e Clarice e ouvimos de muitos pacientes e familiares – não podemos esquecer do enorme custo financeiro da depressão. Em termos de benefícios previdenciários ...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9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isso ajuda no tratamento de Ricardo e Clarice? Segundo os </a:t>
            </a:r>
            <a:r>
              <a:rPr lang="pt-BR" dirty="0" err="1"/>
              <a:t>guidelines</a:t>
            </a:r>
            <a:r>
              <a:rPr lang="pt-BR" dirty="0"/>
              <a:t> atuais – dos EUA, Canadá e Reino Unido - são tratados de forma escalonada, em uma sequência de tratamentos farmacológicos, não-farmacológicos e, em casos mais refratários, a ECT.</a:t>
            </a:r>
          </a:p>
          <a:p>
            <a:endParaRPr lang="pt-BR" dirty="0"/>
          </a:p>
          <a:p>
            <a:r>
              <a:rPr lang="pt-BR" dirty="0"/>
              <a:t>Mesmo tendo diferenças, todos os </a:t>
            </a:r>
            <a:r>
              <a:rPr lang="pt-BR" dirty="0" err="1"/>
              <a:t>guidelines</a:t>
            </a:r>
            <a:r>
              <a:rPr lang="pt-BR" dirty="0"/>
              <a:t>  seguem o modelo escalonado e do chamado “</a:t>
            </a:r>
            <a:r>
              <a:rPr lang="pt-BR" dirty="0" err="1"/>
              <a:t>one-size-fits-all</a:t>
            </a:r>
            <a:r>
              <a:rPr lang="pt-BR" dirty="0"/>
              <a:t>”. Em outras palavras, mesmo sem um sintoma em comum, Ricardo e Clarice são tratados da mesma maneira. Além disso, o tratamento não leva em conta o curso da depressão, características como sexo e idade, e o contexto em que eles vivem.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71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PNS (2013</a:t>
            </a:r>
            <a:r>
              <a:rPr lang="pt-BR" dirty="0"/>
              <a:t>): 80% sem tratamento, 14% fármaco, 6% </a:t>
            </a:r>
            <a:r>
              <a:rPr lang="pt-BR" dirty="0" err="1"/>
              <a:t>psico</a:t>
            </a:r>
            <a:r>
              <a:rPr lang="pt-BR" dirty="0"/>
              <a:t>+ fármaco, S+SE &gt; NE &gt; N (</a:t>
            </a:r>
            <a:r>
              <a:rPr lang="pt-BR" dirty="0" err="1"/>
              <a:t>n</a:t>
            </a:r>
            <a:r>
              <a:rPr lang="pt-BR" dirty="0"/>
              <a:t>=60.202)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5D090-0434-4EF4-B233-710EAEE15F8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95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8834D-B977-60AC-AAE4-34F2068AE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FC24A6-8801-0FB3-ED39-2A1B096A9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27F6C3-1B2C-C5AD-D182-42A51F5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69AF37-4372-0407-C069-344FD1DB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20CCB0-E01F-6E07-8130-E9D18E52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7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8D614-2D9A-7FA7-57B8-AA596AB8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B50EA1-CCEA-3A2F-1B90-EB2B2275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F4EAD7-B8B4-4FC1-6389-32DB8B72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9F6179-6386-B3D5-011B-9A207AA7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5492C-DA04-F068-5E3E-3A8E7AEE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5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935FC8-9DAE-569C-640B-E96955E81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C95A73-AF36-E8EF-D3DE-135F83DE2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7C6B4A-821B-2DD7-6256-D843A759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4AAAB3-51EC-9F57-7208-D3143CF3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4B5D8A-D562-29EC-63ED-2D9D3374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63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67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6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A842E-D050-A109-6087-7069B539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8A2CD0-3716-275B-3979-029C3E549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2EA014-0CD3-D51A-7624-37D64B14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497670-6BB8-F128-9EBA-787DB93E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C00970-FACD-8AB1-2E1E-38FE5E71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42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D2EDC-C829-18E2-A3B0-DFF402D8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D71E9B-304B-D9EB-CB67-24A1A4FA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2A51CF-A646-CFC0-AADA-4EFCA5E2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5F37C-191B-D5B0-4D64-890D2E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1E3D30-9569-8B79-4262-A29C7BE6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43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13586-2508-AFFE-4CC9-394829B0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60B29F-6E37-DB98-0F59-F4BD068B8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6AAC46D-A5BA-6DB1-7A85-D7D67D8D4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12D426-FCFA-EDA9-71FC-07457D90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FE7415-160E-1165-1B1C-AA8EE0AD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39CF65-53F6-5A95-CEA4-7C646968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28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6FE66-646D-52B7-D8AC-D7D37B78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F74096-FCA2-05F2-9F35-82023F709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B50F92-F9ED-7801-3B99-C66A3AF2B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BF1AC7-7A08-096B-10A8-AEAE0B5C5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87DD17-D648-DFAB-5E8C-5A7C61254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A694C2D-D18A-2E7C-5ED4-9CFEE305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77480D-B660-6326-E943-89B6AEFF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B967BFF-4180-B734-92E1-2D249968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0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F9074-518E-F633-CD05-20269B9D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D8CE24-A8CA-9C72-71F2-CB22251B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3F554B9-3018-15C5-A036-BCD44D7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59BD23-9FD3-E19B-D97A-F9766370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4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86D0861-A662-7B26-25FA-64633A00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F17CE6-6C96-4ABB-5D31-9EF14D90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541412-EDAF-63F1-358F-7C8BE04B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63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8F1A2-7947-054A-C8D4-9D97D7C8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F570D4-2BA3-3AA6-4404-716E6951B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92BDCA-1205-5F0B-3369-03DBCF550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FB38A7-CAE5-C299-792E-6DA11FD1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2258EE-0791-FD66-9437-D83E7F66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FE4015B-C55F-D960-A736-CAB331D6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75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F5300-8EAD-7CD0-E159-4752DA57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EC95CE3-FFED-6FE8-6664-AA54BF36E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E4F132-E6D8-6A41-6458-2905FC40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C61BE2-E9E9-E478-5B23-B6FF1E9C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738C36-1763-11A7-3FCF-942EA6E0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67B9E1-7A4F-8A27-0B8B-F8F718CC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36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73C5186-BC8E-CF23-028C-9CD6A870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0CCF9A-773C-65E5-CEF3-1D851A48C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78CBFA-062F-CAFA-D131-608E919E3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3A3D-D525-3442-B1E7-6F025A0D97A2}" type="datetimeFigureOut">
              <a:rPr lang="pt-BR" smtClean="0"/>
              <a:t>23/06/2023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CF847-D5FA-98C2-CD77-7A377E68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C3EA78-8D5C-7514-3921-B7723C89B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51911-628E-8145-8BF5-5439B3817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7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CD1A6-CAE5-31FC-5A29-B7B79857E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 jornada da pessoa com depressão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1FFFCC-D6EA-368D-A209-A6E7D32BD3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Andre</a:t>
            </a:r>
            <a:r>
              <a:rPr lang="pt-BR" dirty="0"/>
              <a:t> Russowsky Brunoni, MD, PhD, MBA</a:t>
            </a:r>
          </a:p>
          <a:p>
            <a:r>
              <a:rPr lang="pt-BR" dirty="0"/>
              <a:t>Professor Associado</a:t>
            </a:r>
          </a:p>
          <a:p>
            <a:r>
              <a:rPr lang="pt-BR" dirty="0"/>
              <a:t>Faculdade de Medicina da USP</a:t>
            </a:r>
          </a:p>
        </p:txBody>
      </p:sp>
    </p:spTree>
    <p:extLst>
      <p:ext uri="{BB962C8B-B14F-4D97-AF65-F5344CB8AC3E}">
        <p14:creationId xmlns:p14="http://schemas.microsoft.com/office/powerpoint/2010/main" val="468563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0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Eletroconvulsoterapia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39AAC8-580B-1EA7-B4E9-777392AD05A2}"/>
              </a:ext>
            </a:extLst>
          </p:cNvPr>
          <p:cNvSpPr txBox="1"/>
          <p:nvPr/>
        </p:nvSpPr>
        <p:spPr>
          <a:xfrm>
            <a:off x="2250040" y="1513029"/>
            <a:ext cx="7376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Crises convulsivas induzidas de forma controlada, com anestesia geral e relaxantes musculares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FD4916-D977-F29D-486B-16EE7224375C}"/>
              </a:ext>
            </a:extLst>
          </p:cNvPr>
          <p:cNvSpPr txBox="1"/>
          <p:nvPr/>
        </p:nvSpPr>
        <p:spPr>
          <a:xfrm>
            <a:off x="2250040" y="3375061"/>
            <a:ext cx="7376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Eficaz em </a:t>
            </a:r>
            <a:r>
              <a:rPr lang="pt-BR" sz="5400" b="1" dirty="0"/>
              <a:t>80-90%</a:t>
            </a:r>
            <a:r>
              <a:rPr lang="pt-BR" sz="3000" dirty="0"/>
              <a:t> dos casos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D7E264-7782-7C89-0AFE-227E64AEE88B}"/>
              </a:ext>
            </a:extLst>
          </p:cNvPr>
          <p:cNvSpPr txBox="1"/>
          <p:nvPr/>
        </p:nvSpPr>
        <p:spPr>
          <a:xfrm>
            <a:off x="2407578" y="4683095"/>
            <a:ext cx="7376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Estigma social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98524A0-047D-F2A3-6F38-7F685B2E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0" y="4578821"/>
            <a:ext cx="2994590" cy="20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D1C0F-91BC-B558-FADE-BF64ACC2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32" y="-7120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Jornada do tratamento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482A73-3E66-0333-8CDD-F373B89C8F54}"/>
              </a:ext>
            </a:extLst>
          </p:cNvPr>
          <p:cNvSpPr/>
          <p:nvPr/>
        </p:nvSpPr>
        <p:spPr>
          <a:xfrm>
            <a:off x="401442" y="2328107"/>
            <a:ext cx="1940313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Antidepressivos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74D7D1-D2B1-A779-E69B-F198FBD054E6}"/>
              </a:ext>
            </a:extLst>
          </p:cNvPr>
          <p:cNvSpPr/>
          <p:nvPr/>
        </p:nvSpPr>
        <p:spPr>
          <a:xfrm>
            <a:off x="401442" y="3636453"/>
            <a:ext cx="1940313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Psicoterapia</a:t>
            </a:r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A0CFA171-2071-BA7A-50D9-F6BC02621E61}"/>
              </a:ext>
            </a:extLst>
          </p:cNvPr>
          <p:cNvSpPr/>
          <p:nvPr/>
        </p:nvSpPr>
        <p:spPr>
          <a:xfrm>
            <a:off x="2538510" y="3131158"/>
            <a:ext cx="1180628" cy="4354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705D6AC-519E-C488-5995-2A7241850378}"/>
              </a:ext>
            </a:extLst>
          </p:cNvPr>
          <p:cNvSpPr/>
          <p:nvPr/>
        </p:nvSpPr>
        <p:spPr>
          <a:xfrm>
            <a:off x="4175720" y="2272514"/>
            <a:ext cx="1940313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Antidepressivos: aumentar, trocar, associar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F7704A-DAC0-7AB0-8230-BD8B1C47553B}"/>
              </a:ext>
            </a:extLst>
          </p:cNvPr>
          <p:cNvSpPr/>
          <p:nvPr/>
        </p:nvSpPr>
        <p:spPr>
          <a:xfrm>
            <a:off x="4175720" y="3553802"/>
            <a:ext cx="1940313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Psicoterapia + antidepressivos</a:t>
            </a:r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id="{2403029B-F431-7B6F-4616-0EC5EE185DDF}"/>
              </a:ext>
            </a:extLst>
          </p:cNvPr>
          <p:cNvSpPr/>
          <p:nvPr/>
        </p:nvSpPr>
        <p:spPr>
          <a:xfrm>
            <a:off x="6218971" y="3001541"/>
            <a:ext cx="836341" cy="420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a Direita 2">
            <a:extLst>
              <a:ext uri="{FF2B5EF4-FFF2-40B4-BE49-F238E27FC236}">
                <a16:creationId xmlns:a16="http://schemas.microsoft.com/office/drawing/2014/main" id="{5583F314-CF0F-AC74-4704-192E61C37E0D}"/>
              </a:ext>
            </a:extLst>
          </p:cNvPr>
          <p:cNvSpPr/>
          <p:nvPr/>
        </p:nvSpPr>
        <p:spPr>
          <a:xfrm>
            <a:off x="9148668" y="3001540"/>
            <a:ext cx="588601" cy="420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9FCFD2B-F1E9-0FCE-47D3-C9E9AACA9528}"/>
              </a:ext>
            </a:extLst>
          </p:cNvPr>
          <p:cNvSpPr/>
          <p:nvPr/>
        </p:nvSpPr>
        <p:spPr>
          <a:xfrm>
            <a:off x="7055312" y="2707928"/>
            <a:ext cx="1940313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Psicoterapia + antidepressivos + outros fármacos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408E234-D418-1BF0-150D-688AD25F40D1}"/>
              </a:ext>
            </a:extLst>
          </p:cNvPr>
          <p:cNvSpPr/>
          <p:nvPr/>
        </p:nvSpPr>
        <p:spPr>
          <a:xfrm>
            <a:off x="9890312" y="2802930"/>
            <a:ext cx="1753420" cy="8586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Eletroconvulso</a:t>
            </a:r>
            <a:r>
              <a:rPr lang="pt-BR" dirty="0"/>
              <a:t> terapia</a:t>
            </a:r>
          </a:p>
        </p:txBody>
      </p:sp>
    </p:spTree>
    <p:extLst>
      <p:ext uri="{BB962C8B-B14F-4D97-AF65-F5344CB8AC3E}">
        <p14:creationId xmlns:p14="http://schemas.microsoft.com/office/powerpoint/2010/main" val="226730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chemeClr val="tx1"/>
                </a:solidFill>
              </a:rPr>
              <a:t>A depressão é insuficientemente tratada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41A582-2F8B-1362-56F9-AA3FC229F695}"/>
              </a:ext>
            </a:extLst>
          </p:cNvPr>
          <p:cNvSpPr txBox="1"/>
          <p:nvPr/>
        </p:nvSpPr>
        <p:spPr>
          <a:xfrm>
            <a:off x="7292051" y="6366076"/>
            <a:ext cx="363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Lopes et al., </a:t>
            </a:r>
            <a:r>
              <a:rPr lang="pt-BR" dirty="0" err="1"/>
              <a:t>Int</a:t>
            </a:r>
            <a:r>
              <a:rPr lang="pt-BR" dirty="0"/>
              <a:t> J </a:t>
            </a:r>
            <a:r>
              <a:rPr lang="pt-BR" dirty="0" err="1"/>
              <a:t>Equity</a:t>
            </a:r>
            <a:r>
              <a:rPr lang="pt-BR" dirty="0"/>
              <a:t> Health, 2016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302C88E-DBC4-051C-061F-4D264E602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299293"/>
              </p:ext>
            </p:extLst>
          </p:nvPr>
        </p:nvGraphicFramePr>
        <p:xfrm>
          <a:off x="1921267" y="1407040"/>
          <a:ext cx="7839182" cy="4808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220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2E165-936A-9CF7-B2CE-53466714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8873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Propostas</a:t>
            </a:r>
          </a:p>
        </p:txBody>
      </p:sp>
    </p:spTree>
    <p:extLst>
      <p:ext uri="{BB962C8B-B14F-4D97-AF65-F5344CB8AC3E}">
        <p14:creationId xmlns:p14="http://schemas.microsoft.com/office/powerpoint/2010/main" val="163772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E289B0-898D-4A9B-8DA1-AAD4E92D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3" b="1843"/>
          <a:stretch/>
        </p:blipFill>
        <p:spPr>
          <a:xfrm>
            <a:off x="1063905" y="904127"/>
            <a:ext cx="9323270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8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quarto, pequeno, mesa&#10;&#10;Descrição gerada automaticamente">
            <a:extLst>
              <a:ext uri="{FF2B5EF4-FFF2-40B4-BE49-F238E27FC236}">
                <a16:creationId xmlns:a16="http://schemas.microsoft.com/office/drawing/2014/main" id="{D6B4A545-21CF-4509-844D-3F45B4CA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7161921" y="-1295274"/>
            <a:ext cx="3734806" cy="6325357"/>
          </a:xfrm>
          <a:prstGeom prst="rect">
            <a:avLst/>
          </a:prstGeom>
        </p:spPr>
      </p:pic>
      <p:pic>
        <p:nvPicPr>
          <p:cNvPr id="7" name="Imagem 6" descr="Cozinha com armarios brancos&#10;&#10;Descrição gerada automaticamente">
            <a:extLst>
              <a:ext uri="{FF2B5EF4-FFF2-40B4-BE49-F238E27FC236}">
                <a16:creationId xmlns:a16="http://schemas.microsoft.com/office/drawing/2014/main" id="{6A38D138-A238-48BA-818E-EC668E8B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866644" y="3734807"/>
            <a:ext cx="6325355" cy="3123191"/>
          </a:xfrm>
          <a:prstGeom prst="rect">
            <a:avLst/>
          </a:prstGeom>
        </p:spPr>
      </p:pic>
      <p:pic>
        <p:nvPicPr>
          <p:cNvPr id="9" name="Imagem 8" descr="Uma imagem contendo no interior, quarto, bicicleta, mesa&#10;&#10;Descrição gerada automaticamente">
            <a:extLst>
              <a:ext uri="{FF2B5EF4-FFF2-40B4-BE49-F238E27FC236}">
                <a16:creationId xmlns:a16="http://schemas.microsoft.com/office/drawing/2014/main" id="{4EA6C2B3-ED0A-4CA7-875D-52589D23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5" y="0"/>
            <a:ext cx="5866649" cy="2652665"/>
          </a:xfrm>
          <a:prstGeom prst="rect">
            <a:avLst/>
          </a:prstGeom>
        </p:spPr>
      </p:pic>
      <p:pic>
        <p:nvPicPr>
          <p:cNvPr id="11" name="Imagem 10" descr="Uma imagem contendo no interior, geladeira, pequeno, quarto&#10;&#10;Descrição gerada automaticamente">
            <a:extLst>
              <a:ext uri="{FF2B5EF4-FFF2-40B4-BE49-F238E27FC236}">
                <a16:creationId xmlns:a16="http://schemas.microsoft.com/office/drawing/2014/main" id="{7E676FFF-192C-4664-A194-C5B9F8A98E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830652" y="1822010"/>
            <a:ext cx="4205335" cy="586664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C1B64C1-8478-A15F-0D1F-2B57534A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1" y="2652662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Psiquiatria Intervencionista</a:t>
            </a:r>
          </a:p>
        </p:txBody>
      </p:sp>
    </p:spTree>
    <p:extLst>
      <p:ext uri="{BB962C8B-B14F-4D97-AF65-F5344CB8AC3E}">
        <p14:creationId xmlns:p14="http://schemas.microsoft.com/office/powerpoint/2010/main" val="416539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quarto, pequeno, mesa&#10;&#10;Descrição gerada automaticamente">
            <a:extLst>
              <a:ext uri="{FF2B5EF4-FFF2-40B4-BE49-F238E27FC236}">
                <a16:creationId xmlns:a16="http://schemas.microsoft.com/office/drawing/2014/main" id="{D6B4A545-21CF-4509-844D-3F45B4CA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7161921" y="-1295274"/>
            <a:ext cx="3734806" cy="6325357"/>
          </a:xfrm>
          <a:prstGeom prst="rect">
            <a:avLst/>
          </a:prstGeom>
        </p:spPr>
      </p:pic>
      <p:pic>
        <p:nvPicPr>
          <p:cNvPr id="7" name="Imagem 6" descr="Cozinha com armarios brancos&#10;&#10;Descrição gerada automaticamente">
            <a:extLst>
              <a:ext uri="{FF2B5EF4-FFF2-40B4-BE49-F238E27FC236}">
                <a16:creationId xmlns:a16="http://schemas.microsoft.com/office/drawing/2014/main" id="{6A38D138-A238-48BA-818E-EC668E8B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866644" y="3734807"/>
            <a:ext cx="6325355" cy="3123191"/>
          </a:xfrm>
          <a:prstGeom prst="rect">
            <a:avLst/>
          </a:prstGeom>
        </p:spPr>
      </p:pic>
      <p:pic>
        <p:nvPicPr>
          <p:cNvPr id="9" name="Imagem 8" descr="Uma imagem contendo no interior, quarto, bicicleta, mesa&#10;&#10;Descrição gerada automaticamente">
            <a:extLst>
              <a:ext uri="{FF2B5EF4-FFF2-40B4-BE49-F238E27FC236}">
                <a16:creationId xmlns:a16="http://schemas.microsoft.com/office/drawing/2014/main" id="{4EA6C2B3-ED0A-4CA7-875D-52589D23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5" y="0"/>
            <a:ext cx="5866649" cy="2652665"/>
          </a:xfrm>
          <a:prstGeom prst="rect">
            <a:avLst/>
          </a:prstGeom>
        </p:spPr>
      </p:pic>
      <p:pic>
        <p:nvPicPr>
          <p:cNvPr id="11" name="Imagem 10" descr="Uma imagem contendo no interior, geladeira, pequeno, quarto&#10;&#10;Descrição gerada automaticamente">
            <a:extLst>
              <a:ext uri="{FF2B5EF4-FFF2-40B4-BE49-F238E27FC236}">
                <a16:creationId xmlns:a16="http://schemas.microsoft.com/office/drawing/2014/main" id="{7E676FFF-192C-4664-A194-C5B9F8A98E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830652" y="1822010"/>
            <a:ext cx="4205335" cy="586664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EE3248B-E2D0-97A1-2496-4E383C6D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Três tratamentos</a:t>
            </a:r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3559119F-5C99-74B2-6E9F-B9155B35E15A}"/>
              </a:ext>
            </a:extLst>
          </p:cNvPr>
          <p:cNvSpPr txBox="1">
            <a:spLocks/>
          </p:cNvSpPr>
          <p:nvPr/>
        </p:nvSpPr>
        <p:spPr>
          <a:xfrm>
            <a:off x="608842" y="2110048"/>
            <a:ext cx="10515600" cy="321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Estimulação Magnética Transcraniana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err="1"/>
              <a:t>Ketamina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Eletroconvulsoterapia</a:t>
            </a:r>
          </a:p>
        </p:txBody>
      </p:sp>
    </p:spTree>
    <p:extLst>
      <p:ext uri="{BB962C8B-B14F-4D97-AF65-F5344CB8AC3E}">
        <p14:creationId xmlns:p14="http://schemas.microsoft.com/office/powerpoint/2010/main" val="291359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D103-5506-0968-93EF-078494F4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Estimulação Magnética Transcraniana</a:t>
            </a:r>
            <a:endParaRPr lang="pt-BR" dirty="0"/>
          </a:p>
        </p:txBody>
      </p:sp>
      <p:pic>
        <p:nvPicPr>
          <p:cNvPr id="4" name="WhatsApp Video 2023-06-12 at 17.22.06.mp4">
            <a:hlinkClick r:id="" action="ppaction://media"/>
            <a:extLst>
              <a:ext uri="{FF2B5EF4-FFF2-40B4-BE49-F238E27FC236}">
                <a16:creationId xmlns:a16="http://schemas.microsoft.com/office/drawing/2014/main" id="{683E21E8-E715-CF31-4AB7-6848FDD3D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2212" y="2070419"/>
            <a:ext cx="2384049" cy="42505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B11A44-8C22-B5C9-FF4E-B24A3C1FB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6" y="3264664"/>
            <a:ext cx="1718695" cy="14056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3088A8-37B4-202A-E915-49A4835B6FF2}"/>
              </a:ext>
            </a:extLst>
          </p:cNvPr>
          <p:cNvSpPr txBox="1"/>
          <p:nvPr/>
        </p:nvSpPr>
        <p:spPr>
          <a:xfrm>
            <a:off x="5198723" y="2214257"/>
            <a:ext cx="6431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Aprovado pela ANVISA desde 2012 para o tratamento da depressão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Nossa experiência no 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Resposta clínica rápida e eficaz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Sem efeitos colaterais adversos</a:t>
            </a:r>
          </a:p>
          <a:p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Ainda não disponível pelo SUS</a:t>
            </a:r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848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D103-5506-0968-93EF-078494F4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err="1"/>
              <a:t>Ketamina</a:t>
            </a:r>
            <a:r>
              <a:rPr lang="pt-BR" b="1" dirty="0"/>
              <a:t> endovenosa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7F0C72-2AE4-CC0C-914F-B93DAD18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38" y="2129049"/>
            <a:ext cx="2811063" cy="41873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B0890AC-D134-8CEF-BF93-5926A13917F3}"/>
              </a:ext>
            </a:extLst>
          </p:cNvPr>
          <p:cNvSpPr txBox="1"/>
          <p:nvPr/>
        </p:nvSpPr>
        <p:spPr>
          <a:xfrm>
            <a:off x="4779539" y="1947129"/>
            <a:ext cx="6431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Aprovado desde a década de 1960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Infusões endovenosas em doses muito baixas, 2 vezes por semana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Resposta </a:t>
            </a:r>
            <a:r>
              <a:rPr lang="pt-BR" sz="2400" b="1" u="sng" dirty="0"/>
              <a:t>muito</a:t>
            </a:r>
            <a:r>
              <a:rPr lang="pt-BR" sz="2400" b="1" dirty="0"/>
              <a:t> alta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Efeitos clínicos </a:t>
            </a:r>
            <a:r>
              <a:rPr lang="pt-BR" sz="2400" b="1" u="sng" dirty="0"/>
              <a:t>muito</a:t>
            </a:r>
            <a:r>
              <a:rPr lang="pt-BR" sz="2400" b="1" dirty="0"/>
              <a:t> rápidos: 24 horas</a:t>
            </a:r>
          </a:p>
          <a:p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Custo do procedimento não é coberto pelo SUS</a:t>
            </a:r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69796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12BD9-A783-1168-9F73-86858353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Eletroconvulsoterapia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735C0F-2F4F-E231-92E6-9531F6C08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Limbo regulatório</a:t>
            </a:r>
          </a:p>
          <a:p>
            <a:endParaRPr lang="pt-BR" dirty="0"/>
          </a:p>
          <a:p>
            <a:r>
              <a:rPr lang="pt-BR" dirty="0"/>
              <a:t>Projeto de Lei Número 2611-B/2007, apensado PL 3533/2008: Restritivo, porém regulatório.</a:t>
            </a:r>
          </a:p>
          <a:p>
            <a:endParaRPr lang="pt-BR" dirty="0"/>
          </a:p>
          <a:p>
            <a:r>
              <a:rPr lang="pt-BR" dirty="0"/>
              <a:t>Questionamento orçamentário pela Comissão de Finanças e Tributação, em 2013. </a:t>
            </a:r>
          </a:p>
          <a:p>
            <a:endParaRPr lang="pt-BR" dirty="0"/>
          </a:p>
          <a:p>
            <a:r>
              <a:rPr lang="pt-BR" dirty="0"/>
              <a:t>Desde 31/01/2015, projeto arquivado.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136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9A711C-2B91-2904-4352-B904FCC7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50000"/>
          </a:blip>
          <a:stretch>
            <a:fillRect/>
          </a:stretch>
        </p:blipFill>
        <p:spPr>
          <a:xfrm>
            <a:off x="106987" y="51957"/>
            <a:ext cx="12192000" cy="676833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DBF250F-31D7-E420-178C-0A32C43B321B}"/>
              </a:ext>
            </a:extLst>
          </p:cNvPr>
          <p:cNvSpPr txBox="1"/>
          <p:nvPr/>
        </p:nvSpPr>
        <p:spPr>
          <a:xfrm>
            <a:off x="106987" y="6512515"/>
            <a:ext cx="1185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Organização Mundial de Saúde [21/4/23]; IBGE [21/4/23]; Andrade et al., </a:t>
            </a:r>
            <a:r>
              <a:rPr lang="pt-BR" sz="1400" dirty="0" err="1"/>
              <a:t>Plos</a:t>
            </a:r>
            <a:r>
              <a:rPr lang="pt-BR" sz="1400" dirty="0"/>
              <a:t> </a:t>
            </a:r>
            <a:r>
              <a:rPr lang="pt-BR" sz="1400" dirty="0" err="1"/>
              <a:t>One</a:t>
            </a:r>
            <a:r>
              <a:rPr lang="pt-BR" sz="1400" dirty="0"/>
              <a:t>, 2012; Nunes et at., Braz J </a:t>
            </a:r>
            <a:r>
              <a:rPr lang="pt-BR" sz="1400" dirty="0" err="1"/>
              <a:t>Psych</a:t>
            </a:r>
            <a:r>
              <a:rPr lang="pt-BR" sz="1400" dirty="0"/>
              <a:t>, 2016; Nascimento et al., In J Ger </a:t>
            </a:r>
            <a:r>
              <a:rPr lang="pt-BR" sz="1400" dirty="0" err="1"/>
              <a:t>Psych</a:t>
            </a:r>
            <a:r>
              <a:rPr lang="pt-BR" sz="1400" dirty="0"/>
              <a:t>, 2015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904467-B2EE-CDD6-8EB4-1B1FE7B8BEE6}"/>
              </a:ext>
            </a:extLst>
          </p:cNvPr>
          <p:cNvSpPr txBox="1"/>
          <p:nvPr/>
        </p:nvSpPr>
        <p:spPr>
          <a:xfrm>
            <a:off x="1570960" y="37708"/>
            <a:ext cx="874394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i="1" dirty="0"/>
              <a:t>300.000.000</a:t>
            </a:r>
          </a:p>
          <a:p>
            <a:pPr algn="ctr"/>
            <a:r>
              <a:rPr lang="pt-BR" sz="7000" i="1" dirty="0"/>
              <a:t>12.000.000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D0A506D-8BA4-292D-289F-639A64AD6166}"/>
              </a:ext>
            </a:extLst>
          </p:cNvPr>
          <p:cNvGraphicFramePr/>
          <p:nvPr/>
        </p:nvGraphicFramePr>
        <p:xfrm>
          <a:off x="3211033" y="2849526"/>
          <a:ext cx="5784111" cy="3288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329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D4E32-C875-C4EE-DB49-84C5AFD8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12DC8D-0B52-F021-D862-734994F1E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30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F585A32-DC23-68F2-4E24-A000C8AE32DB}"/>
              </a:ext>
            </a:extLst>
          </p:cNvPr>
          <p:cNvSpPr txBox="1">
            <a:spLocks/>
          </p:cNvSpPr>
          <p:nvPr/>
        </p:nvSpPr>
        <p:spPr>
          <a:xfrm>
            <a:off x="1561169" y="164123"/>
            <a:ext cx="8274205" cy="6787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67" b="1" i="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pt-BR" sz="3600" dirty="0">
                <a:solidFill>
                  <a:schemeClr val="tx1"/>
                </a:solidFill>
              </a:rPr>
              <a:t>A carga da depressão no Brasil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4485F7-0729-09D3-3111-E0E99EC7E24C}"/>
              </a:ext>
            </a:extLst>
          </p:cNvPr>
          <p:cNvSpPr txBox="1"/>
          <p:nvPr/>
        </p:nvSpPr>
        <p:spPr>
          <a:xfrm>
            <a:off x="97112" y="6415171"/>
            <a:ext cx="737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Pan American Health </a:t>
            </a:r>
            <a:r>
              <a:rPr lang="pt-BR" dirty="0" err="1"/>
              <a:t>Organization</a:t>
            </a:r>
            <a:r>
              <a:rPr lang="pt-BR" dirty="0"/>
              <a:t> E IHME,  acessado em 9 de junho de 2023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515D71A-215A-F4BC-8DA9-D03C4746ECE6}"/>
              </a:ext>
            </a:extLst>
          </p:cNvPr>
          <p:cNvSpPr txBox="1"/>
          <p:nvPr/>
        </p:nvSpPr>
        <p:spPr>
          <a:xfrm>
            <a:off x="4447227" y="165056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2000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8CE3693-8490-64BB-1B09-E2809F558F30}"/>
              </a:ext>
            </a:extLst>
          </p:cNvPr>
          <p:cNvSpPr txBox="1"/>
          <p:nvPr/>
        </p:nvSpPr>
        <p:spPr>
          <a:xfrm>
            <a:off x="8075573" y="170061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2019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68CBDD2-FE90-5B6E-4E74-E0E9046D40D2}"/>
              </a:ext>
            </a:extLst>
          </p:cNvPr>
          <p:cNvSpPr txBox="1"/>
          <p:nvPr/>
        </p:nvSpPr>
        <p:spPr>
          <a:xfrm>
            <a:off x="656702" y="4440196"/>
            <a:ext cx="201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Anos de vida perdidos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A15FC95-E685-F3C0-72BE-8F9C08A657B8}"/>
              </a:ext>
            </a:extLst>
          </p:cNvPr>
          <p:cNvSpPr txBox="1"/>
          <p:nvPr/>
        </p:nvSpPr>
        <p:spPr>
          <a:xfrm>
            <a:off x="3930265" y="4527324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/>
              <a:t>Suicídio (22º)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76C7A8-06E9-FED7-6468-9DF22C37EB33}"/>
              </a:ext>
            </a:extLst>
          </p:cNvPr>
          <p:cNvSpPr txBox="1"/>
          <p:nvPr/>
        </p:nvSpPr>
        <p:spPr>
          <a:xfrm>
            <a:off x="7878876" y="4541806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/>
              <a:t>Suicídio (12º)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3E3360-72A5-F34A-B4FF-E6A830354176}"/>
              </a:ext>
            </a:extLst>
          </p:cNvPr>
          <p:cNvSpPr txBox="1"/>
          <p:nvPr/>
        </p:nvSpPr>
        <p:spPr>
          <a:xfrm>
            <a:off x="579470" y="2598003"/>
            <a:ext cx="251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Anos vividos com incapacidade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F326050-24FB-3957-CEEA-9E73AB48CB20}"/>
              </a:ext>
            </a:extLst>
          </p:cNvPr>
          <p:cNvSpPr txBox="1"/>
          <p:nvPr/>
        </p:nvSpPr>
        <p:spPr>
          <a:xfrm>
            <a:off x="3842902" y="2685643"/>
            <a:ext cx="1984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/>
              <a:t>Depressão (1º)</a:t>
            </a:r>
          </a:p>
          <a:p>
            <a:r>
              <a:rPr lang="pt-BR" sz="2200" dirty="0"/>
              <a:t>Ansiedade (2º)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3AEB691-A5A5-D636-F5E2-E1FBB63020C5}"/>
              </a:ext>
            </a:extLst>
          </p:cNvPr>
          <p:cNvSpPr txBox="1"/>
          <p:nvPr/>
        </p:nvSpPr>
        <p:spPr>
          <a:xfrm>
            <a:off x="7878876" y="2669554"/>
            <a:ext cx="1983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/>
              <a:t>Ansiedade (1º)</a:t>
            </a:r>
          </a:p>
          <a:p>
            <a:r>
              <a:rPr lang="pt-BR" sz="2200" dirty="0"/>
              <a:t>Depressão (2º) </a:t>
            </a:r>
          </a:p>
        </p:txBody>
      </p:sp>
    </p:spTree>
    <p:extLst>
      <p:ext uri="{BB962C8B-B14F-4D97-AF65-F5344CB8AC3E}">
        <p14:creationId xmlns:p14="http://schemas.microsoft.com/office/powerpoint/2010/main" val="2049648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F40EE-1B30-C032-6AFC-A83B2704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Mudança nas taxas de suicídio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6BE81A-5DB0-D5F6-C15A-81DE8E114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11" y="1472606"/>
            <a:ext cx="9087833" cy="44039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7FB59A-9F16-BC0E-1CDC-1B9ACB3692BF}"/>
              </a:ext>
            </a:extLst>
          </p:cNvPr>
          <p:cNvSpPr txBox="1"/>
          <p:nvPr/>
        </p:nvSpPr>
        <p:spPr>
          <a:xfrm>
            <a:off x="6755802" y="6465346"/>
            <a:ext cx="304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Our</a:t>
            </a:r>
            <a:r>
              <a:rPr lang="pt-BR" dirty="0"/>
              <a:t> World in Data, 11/6/2023 </a:t>
            </a:r>
          </a:p>
        </p:txBody>
      </p:sp>
    </p:spTree>
    <p:extLst>
      <p:ext uri="{BB962C8B-B14F-4D97-AF65-F5344CB8AC3E}">
        <p14:creationId xmlns:p14="http://schemas.microsoft.com/office/powerpoint/2010/main" val="136583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55654263-9306-42C1-BD3D-BC7CBADF154F}"/>
              </a:ext>
            </a:extLst>
          </p:cNvPr>
          <p:cNvSpPr/>
          <p:nvPr/>
        </p:nvSpPr>
        <p:spPr>
          <a:xfrm>
            <a:off x="0" y="0"/>
            <a:ext cx="25292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77755B4-BEA2-50D9-A73C-CDC13978CD04}"/>
              </a:ext>
            </a:extLst>
          </p:cNvPr>
          <p:cNvSpPr txBox="1">
            <a:spLocks/>
          </p:cNvSpPr>
          <p:nvPr/>
        </p:nvSpPr>
        <p:spPr>
          <a:xfrm>
            <a:off x="4024313" y="1472563"/>
            <a:ext cx="4669465" cy="736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Benefícios previdenciários (2020)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5DF105-4702-5438-53CF-251AD4ED7FF0}"/>
              </a:ext>
            </a:extLst>
          </p:cNvPr>
          <p:cNvSpPr txBox="1"/>
          <p:nvPr/>
        </p:nvSpPr>
        <p:spPr>
          <a:xfrm>
            <a:off x="4371975" y="6125350"/>
            <a:ext cx="322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Da Silva et al., Braz J </a:t>
            </a:r>
            <a:r>
              <a:rPr lang="pt-BR" dirty="0" err="1"/>
              <a:t>Psych</a:t>
            </a:r>
            <a:r>
              <a:rPr lang="pt-BR" dirty="0"/>
              <a:t>, 2021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2F168DE-CCE2-6274-1E3D-62BB1DD2C79A}"/>
              </a:ext>
            </a:extLst>
          </p:cNvPr>
          <p:cNvGraphicFramePr/>
          <p:nvPr/>
        </p:nvGraphicFramePr>
        <p:xfrm>
          <a:off x="3915519" y="2462424"/>
          <a:ext cx="4669465" cy="315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BDF364B0-6BA8-EA1B-9075-72D210944109}"/>
              </a:ext>
            </a:extLst>
          </p:cNvPr>
          <p:cNvSpPr txBox="1"/>
          <p:nvPr/>
        </p:nvSpPr>
        <p:spPr>
          <a:xfrm>
            <a:off x="4662920" y="2009935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Custos anuais (em milhões de R$)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24E5BBE2-145F-31B4-0A77-458A3B185C89}"/>
              </a:ext>
            </a:extLst>
          </p:cNvPr>
          <p:cNvSpPr txBox="1">
            <a:spLocks/>
          </p:cNvSpPr>
          <p:nvPr/>
        </p:nvSpPr>
        <p:spPr>
          <a:xfrm>
            <a:off x="838200" y="-5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Custo da depressão no Brasil</a:t>
            </a:r>
          </a:p>
        </p:txBody>
      </p:sp>
    </p:spTree>
    <p:extLst>
      <p:ext uri="{BB962C8B-B14F-4D97-AF65-F5344CB8AC3E}">
        <p14:creationId xmlns:p14="http://schemas.microsoft.com/office/powerpoint/2010/main" val="27097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0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depressão é subdiagnosticada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C44FD81-4FFC-405C-48EC-09771D9B3E4A}"/>
              </a:ext>
            </a:extLst>
          </p:cNvPr>
          <p:cNvSpPr txBox="1"/>
          <p:nvPr/>
        </p:nvSpPr>
        <p:spPr>
          <a:xfrm>
            <a:off x="4212768" y="6231629"/>
            <a:ext cx="32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Mitchell, Vaze, Rao, Lancet 2009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79CAF3-DE19-12CE-7D17-3868A289D78E}"/>
              </a:ext>
            </a:extLst>
          </p:cNvPr>
          <p:cNvSpPr txBox="1"/>
          <p:nvPr/>
        </p:nvSpPr>
        <p:spPr>
          <a:xfrm>
            <a:off x="2630184" y="2174931"/>
            <a:ext cx="659600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Apenas </a:t>
            </a:r>
            <a:r>
              <a:rPr lang="pt-BR" sz="11500" dirty="0"/>
              <a:t>47%</a:t>
            </a:r>
            <a:r>
              <a:rPr lang="pt-BR" dirty="0"/>
              <a:t> dos clínicos dos postos de saúde identificam depressão corretamente</a:t>
            </a:r>
          </a:p>
        </p:txBody>
      </p:sp>
    </p:spTree>
    <p:extLst>
      <p:ext uri="{BB962C8B-B14F-4D97-AF65-F5344CB8AC3E}">
        <p14:creationId xmlns:p14="http://schemas.microsoft.com/office/powerpoint/2010/main" val="317682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0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Depressão resistente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79CAF3-DE19-12CE-7D17-3868A289D78E}"/>
              </a:ext>
            </a:extLst>
          </p:cNvPr>
          <p:cNvSpPr txBox="1"/>
          <p:nvPr/>
        </p:nvSpPr>
        <p:spPr>
          <a:xfrm>
            <a:off x="2640458" y="2955767"/>
            <a:ext cx="6596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/>
              <a:t>50% </a:t>
            </a:r>
            <a:r>
              <a:rPr lang="pt-BR" dirty="0"/>
              <a:t>das pessoas com depressão não melhoram após 2 tratamentos, necessitando de um especialista</a:t>
            </a:r>
          </a:p>
        </p:txBody>
      </p:sp>
    </p:spTree>
    <p:extLst>
      <p:ext uri="{BB962C8B-B14F-4D97-AF65-F5344CB8AC3E}">
        <p14:creationId xmlns:p14="http://schemas.microsoft.com/office/powerpoint/2010/main" val="46747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0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Remédios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39AAC8-580B-1EA7-B4E9-777392AD05A2}"/>
              </a:ext>
            </a:extLst>
          </p:cNvPr>
          <p:cNvSpPr txBox="1"/>
          <p:nvPr/>
        </p:nvSpPr>
        <p:spPr>
          <a:xfrm>
            <a:off x="2250040" y="2067833"/>
            <a:ext cx="7376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Poucos antidepressivos disponíveis pelo SUS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FD4916-D977-F29D-486B-16EE7224375C}"/>
              </a:ext>
            </a:extLst>
          </p:cNvPr>
          <p:cNvSpPr txBox="1"/>
          <p:nvPr/>
        </p:nvSpPr>
        <p:spPr>
          <a:xfrm>
            <a:off x="2250040" y="3477180"/>
            <a:ext cx="7376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Remédios mais eficazes não são aprovados para o CID-10 da Depressão</a:t>
            </a:r>
          </a:p>
        </p:txBody>
      </p:sp>
    </p:spTree>
    <p:extLst>
      <p:ext uri="{BB962C8B-B14F-4D97-AF65-F5344CB8AC3E}">
        <p14:creationId xmlns:p14="http://schemas.microsoft.com/office/powerpoint/2010/main" val="248783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85E8-C405-5305-D0CF-3393A9E8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0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Psicoterapias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39AAC8-580B-1EA7-B4E9-777392AD05A2}"/>
              </a:ext>
            </a:extLst>
          </p:cNvPr>
          <p:cNvSpPr txBox="1"/>
          <p:nvPr/>
        </p:nvSpPr>
        <p:spPr>
          <a:xfrm>
            <a:off x="2250040" y="2067833"/>
            <a:ext cx="7376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Eficazes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FD4916-D977-F29D-486B-16EE7224375C}"/>
              </a:ext>
            </a:extLst>
          </p:cNvPr>
          <p:cNvSpPr txBox="1"/>
          <p:nvPr/>
        </p:nvSpPr>
        <p:spPr>
          <a:xfrm>
            <a:off x="2250040" y="3477180"/>
            <a:ext cx="7376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&lt;5% dos brasileiros tem acesso </a:t>
            </a:r>
          </a:p>
        </p:txBody>
      </p:sp>
    </p:spTree>
    <p:extLst>
      <p:ext uri="{BB962C8B-B14F-4D97-AF65-F5344CB8AC3E}">
        <p14:creationId xmlns:p14="http://schemas.microsoft.com/office/powerpoint/2010/main" val="1924436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743</Words>
  <Application>Microsoft Macintosh PowerPoint</Application>
  <PresentationFormat>Widescreen</PresentationFormat>
  <Paragraphs>100</Paragraphs>
  <Slides>20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Trebuchet MS</vt:lpstr>
      <vt:lpstr>Tema do Office</vt:lpstr>
      <vt:lpstr>A jornada da pessoa com depressão</vt:lpstr>
      <vt:lpstr>Apresentação do PowerPoint</vt:lpstr>
      <vt:lpstr>Apresentação do PowerPoint</vt:lpstr>
      <vt:lpstr>Mudança nas taxas de suicídio </vt:lpstr>
      <vt:lpstr>Apresentação do PowerPoint</vt:lpstr>
      <vt:lpstr>A depressão é subdiagnosticada</vt:lpstr>
      <vt:lpstr>Depressão resistente</vt:lpstr>
      <vt:lpstr>Remédios</vt:lpstr>
      <vt:lpstr>Psicoterapias</vt:lpstr>
      <vt:lpstr>Eletroconvulsoterapia</vt:lpstr>
      <vt:lpstr>Jornada do tratamento</vt:lpstr>
      <vt:lpstr>A depressão é insuficientemente tratada</vt:lpstr>
      <vt:lpstr>Propostas</vt:lpstr>
      <vt:lpstr>Apresentação do PowerPoint</vt:lpstr>
      <vt:lpstr>Psiquiatria Intervencionista</vt:lpstr>
      <vt:lpstr>Três tratamentos</vt:lpstr>
      <vt:lpstr>Estimulação Magnética Transcraniana</vt:lpstr>
      <vt:lpstr>Ketamina endovenosa</vt:lpstr>
      <vt:lpstr>Eletroconvulsoterapia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jornada da pessoa com depressão</dc:title>
  <dc:creator>Andre Brunoni</dc:creator>
  <cp:lastModifiedBy>Andre Brunoni</cp:lastModifiedBy>
  <cp:revision>10</cp:revision>
  <dcterms:created xsi:type="dcterms:W3CDTF">2023-06-23T12:29:21Z</dcterms:created>
  <dcterms:modified xsi:type="dcterms:W3CDTF">2023-06-23T13:06:42Z</dcterms:modified>
</cp:coreProperties>
</file>