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1"/>
  </p:sldMasterIdLst>
  <p:notesMasterIdLst>
    <p:notesMasterId r:id="rId9"/>
  </p:notesMasterIdLst>
  <p:handoutMasterIdLst>
    <p:handoutMasterId r:id="rId10"/>
  </p:handoutMasterIdLst>
  <p:sldIdLst>
    <p:sldId id="260" r:id="rId2"/>
    <p:sldId id="405" r:id="rId3"/>
    <p:sldId id="406" r:id="rId4"/>
    <p:sldId id="407" r:id="rId5"/>
    <p:sldId id="408" r:id="rId6"/>
    <p:sldId id="409" r:id="rId7"/>
    <p:sldId id="259" r:id="rId8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99D33"/>
    <a:srgbClr val="F68B1F"/>
    <a:srgbClr val="339966"/>
    <a:srgbClr val="497560"/>
    <a:srgbClr val="000000"/>
    <a:srgbClr val="55340E"/>
    <a:srgbClr val="7E4E0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67" autoAdjust="0"/>
    <p:restoredTop sz="93862" autoAdjust="0"/>
  </p:normalViewPr>
  <p:slideViewPr>
    <p:cSldViewPr snapToGrid="0" snapToObjects="1">
      <p:cViewPr>
        <p:scale>
          <a:sx n="75" d="100"/>
          <a:sy n="75" d="100"/>
        </p:scale>
        <p:origin x="-1860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-2796" y="-90"/>
      </p:cViewPr>
      <p:guideLst>
        <p:guide orient="horz" pos="2928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5" y="0"/>
            <a:ext cx="2971800" cy="464820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BEA4E889-570B-4CA7-A474-EFB53D94BE32}" type="datetime1">
              <a:rPr lang="pt-BR" smtClean="0"/>
              <a:pPr/>
              <a:t>31/03/2015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2971800" cy="464820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5" y="8829966"/>
            <a:ext cx="2971800" cy="464820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CFD309E1-FB10-B24C-9F11-F42AC5C93EC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66660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800" cy="464820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04A0D699-5912-4DB1-B2E3-E95E33B4C1C6}" type="datetime1">
              <a:rPr lang="pt-BR" smtClean="0"/>
              <a:pPr/>
              <a:t>31/03/2015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2971800" cy="464820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8829966"/>
            <a:ext cx="2971800" cy="464820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2E5D5B01-5289-854A-B387-A73F630EC21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64111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D5B01-5289-854A-B387-A73F630EC21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26904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99" y="2335325"/>
            <a:ext cx="7065818" cy="850188"/>
          </a:xfrm>
        </p:spPr>
        <p:txBody>
          <a:bodyPr>
            <a:normAutofit/>
          </a:bodyPr>
          <a:lstStyle>
            <a:lvl1pPr algn="l">
              <a:spcAft>
                <a:spcPts val="0"/>
              </a:spcAft>
              <a:defRPr sz="3400" b="1">
                <a:solidFill>
                  <a:schemeClr val="bg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899" y="3217799"/>
            <a:ext cx="7065818" cy="581141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64781" y="5991223"/>
            <a:ext cx="1021968" cy="365125"/>
          </a:xfrm>
        </p:spPr>
        <p:txBody>
          <a:bodyPr/>
          <a:lstStyle>
            <a:lvl1pPr>
              <a:defRPr>
                <a:solidFill>
                  <a:srgbClr val="55340E"/>
                </a:solidFill>
              </a:defRPr>
            </a:lvl1pPr>
          </a:lstStyle>
          <a:p>
            <a:fld id="{360D0C46-7807-42E7-B539-B128F79AB45B}" type="datetime1">
              <a:rPr lang="pt-BR" smtClean="0"/>
              <a:pPr/>
              <a:t>31/03/2015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8351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5017"/>
            <a:ext cx="8229600" cy="535165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9519"/>
            <a:ext cx="8229600" cy="4003414"/>
          </a:xfrm>
        </p:spPr>
        <p:txBody>
          <a:bodyPr/>
          <a:lstStyle>
            <a:lvl1pPr marL="342900" indent="-342900">
              <a:spcAft>
                <a:spcPts val="0"/>
              </a:spcAft>
              <a:buClr>
                <a:schemeClr val="accent1"/>
              </a:buClr>
              <a:buSzPct val="100000"/>
              <a:buFontTx/>
              <a:buBlip>
                <a:blip r:embed="rId2"/>
              </a:buBlip>
              <a:defRPr sz="1800">
                <a:solidFill>
                  <a:schemeClr val="accent4"/>
                </a:solidFill>
              </a:defRPr>
            </a:lvl1pPr>
            <a:lvl2pPr marL="742950" indent="-285750">
              <a:spcAft>
                <a:spcPts val="0"/>
              </a:spcAft>
              <a:buSzPct val="100000"/>
              <a:buFontTx/>
              <a:buBlip>
                <a:blip r:embed="rId3"/>
              </a:buBlip>
              <a:defRPr sz="1600">
                <a:solidFill>
                  <a:schemeClr val="accent4"/>
                </a:solidFill>
              </a:defRPr>
            </a:lvl2pPr>
            <a:lvl3pPr marL="1143000" indent="-228600">
              <a:spcAft>
                <a:spcPts val="0"/>
              </a:spcAft>
              <a:buClr>
                <a:schemeClr val="accent1"/>
              </a:buClr>
              <a:buSzPct val="80000"/>
              <a:buFont typeface="Wingdings" charset="2"/>
              <a:buChar char="§"/>
              <a:defRPr sz="1400">
                <a:solidFill>
                  <a:schemeClr val="accent4"/>
                </a:solidFill>
              </a:defRPr>
            </a:lvl3pPr>
            <a:lvl4pPr marL="1600200" indent="-228600"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accent4"/>
                </a:solidFill>
              </a:defRPr>
            </a:lvl4pPr>
            <a:lvl5pPr marL="2057400" indent="-228600">
              <a:spcAft>
                <a:spcPts val="0"/>
              </a:spcAft>
              <a:buClr>
                <a:schemeClr val="accent1"/>
              </a:buClr>
              <a:buSzPct val="100000"/>
              <a:buFont typeface="Lucida Grande"/>
              <a:buChar char="-"/>
              <a:defRPr sz="1000">
                <a:solidFill>
                  <a:schemeClr val="accent4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13701" y="6155139"/>
            <a:ext cx="973099" cy="401638"/>
          </a:xfrm>
        </p:spPr>
        <p:txBody>
          <a:bodyPr/>
          <a:lstStyle>
            <a:lvl1pPr algn="r">
              <a:defRPr/>
            </a:lvl1pPr>
          </a:lstStyle>
          <a:p>
            <a:fld id="{4878712B-97C5-49D2-AA28-EA8FDD535011}" type="datetime1">
              <a:rPr lang="pt-BR" smtClean="0"/>
              <a:pPr/>
              <a:t>31/03/2015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2167" y="6155139"/>
            <a:ext cx="6354668" cy="40163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 smtClean="0"/>
              <a:t>Título</a:t>
            </a:r>
            <a:r>
              <a:rPr lang="en-US" dirty="0" smtClean="0"/>
              <a:t> da </a:t>
            </a:r>
            <a:r>
              <a:rPr lang="en-US" dirty="0" err="1" smtClean="0"/>
              <a:t>Apresentação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4846" y="6155139"/>
            <a:ext cx="554182" cy="401638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‹nº›</a:t>
            </a:fld>
            <a:r>
              <a:rPr lang="en-US" dirty="0" smtClean="0"/>
              <a:t> 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0382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1420568"/>
            <a:ext cx="7772400" cy="1646565"/>
          </a:xfrm>
        </p:spPr>
        <p:txBody>
          <a:bodyPr anchor="b" anchorCtr="0"/>
          <a:lstStyle>
            <a:lvl1pPr algn="l">
              <a:defRPr sz="3200" b="1" cap="all" baseline="0"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título do capítulo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3174750"/>
            <a:ext cx="7772400" cy="166809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600" baseline="0">
                <a:solidFill>
                  <a:srgbClr val="55340E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Este slide pode ser usado entre capítulos em sua apresentação. Caso não seja necessário, ele pode ser excluído.</a:t>
            </a:r>
          </a:p>
        </p:txBody>
      </p:sp>
    </p:spTree>
    <p:extLst>
      <p:ext uri="{BB962C8B-B14F-4D97-AF65-F5344CB8AC3E}">
        <p14:creationId xmlns:p14="http://schemas.microsoft.com/office/powerpoint/2010/main" xmlns="" val="1122394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175017"/>
            <a:ext cx="8229600" cy="535165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829519"/>
            <a:ext cx="4019956" cy="4003414"/>
          </a:xfrm>
        </p:spPr>
        <p:txBody>
          <a:bodyPr/>
          <a:lstStyle>
            <a:lvl1pPr marL="342900" indent="-342900">
              <a:buClr>
                <a:schemeClr val="accent1"/>
              </a:buClr>
              <a:buSzPct val="100000"/>
              <a:buFontTx/>
              <a:buBlip>
                <a:blip r:embed="rId2"/>
              </a:buBlip>
              <a:defRPr sz="1800">
                <a:solidFill>
                  <a:schemeClr val="accent4"/>
                </a:solidFill>
              </a:defRPr>
            </a:lvl1pPr>
            <a:lvl2pPr marL="742950" indent="-285750">
              <a:buSzPct val="100000"/>
              <a:buFontTx/>
              <a:buBlip>
                <a:blip r:embed="rId3"/>
              </a:buBlip>
              <a:defRPr sz="1600">
                <a:solidFill>
                  <a:schemeClr val="accent4"/>
                </a:solidFill>
              </a:defRPr>
            </a:lvl2pPr>
            <a:lvl3pPr marL="1143000" indent="-228600">
              <a:buClr>
                <a:schemeClr val="accent1"/>
              </a:buClr>
              <a:buSzPct val="80000"/>
              <a:buFont typeface="Wingdings" charset="2"/>
              <a:buChar char="§"/>
              <a:defRPr sz="1400">
                <a:solidFill>
                  <a:schemeClr val="accent4"/>
                </a:solidFill>
              </a:defRPr>
            </a:lvl3pPr>
            <a:lvl4pPr marL="1600200" indent="-228600"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accent4"/>
                </a:solidFill>
              </a:defRPr>
            </a:lvl4pPr>
            <a:lvl5pPr marL="2057400" indent="-228600">
              <a:buClr>
                <a:schemeClr val="accent1"/>
              </a:buClr>
              <a:buSzPct val="100000"/>
              <a:buFont typeface="Lucida Grande"/>
              <a:buChar char="-"/>
              <a:defRPr sz="1000">
                <a:solidFill>
                  <a:schemeClr val="accent4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713701" y="6155139"/>
            <a:ext cx="973099" cy="401638"/>
          </a:xfrm>
        </p:spPr>
        <p:txBody>
          <a:bodyPr/>
          <a:lstStyle>
            <a:lvl1pPr algn="r">
              <a:defRPr/>
            </a:lvl1pPr>
          </a:lstStyle>
          <a:p>
            <a:fld id="{13DE78B1-FA3F-4567-83F0-6C07312ECB38}" type="datetime1">
              <a:rPr lang="pt-BR" smtClean="0"/>
              <a:pPr/>
              <a:t>31/03/2015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2167" y="6155139"/>
            <a:ext cx="6354668" cy="40163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 smtClean="0"/>
              <a:t>Título</a:t>
            </a:r>
            <a:r>
              <a:rPr lang="en-US" dirty="0" smtClean="0"/>
              <a:t> da </a:t>
            </a:r>
            <a:r>
              <a:rPr lang="en-US" dirty="0" err="1" smtClean="0"/>
              <a:t>Apresentação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4846" y="6155139"/>
            <a:ext cx="554182" cy="401638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‹nº›</a:t>
            </a:fld>
            <a:r>
              <a:rPr lang="en-US" dirty="0" smtClean="0"/>
              <a:t> | 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648200" y="1829519"/>
            <a:ext cx="4019956" cy="4003414"/>
          </a:xfrm>
        </p:spPr>
        <p:txBody>
          <a:bodyPr/>
          <a:lstStyle>
            <a:lvl1pPr marL="342900" indent="-342900">
              <a:buClr>
                <a:schemeClr val="accent1"/>
              </a:buClr>
              <a:buSzPct val="100000"/>
              <a:buFontTx/>
              <a:buBlip>
                <a:blip r:embed="rId2"/>
              </a:buBlip>
              <a:defRPr sz="1800">
                <a:solidFill>
                  <a:schemeClr val="accent4"/>
                </a:solidFill>
              </a:defRPr>
            </a:lvl1pPr>
            <a:lvl2pPr marL="742950" indent="-285750">
              <a:buSzPct val="100000"/>
              <a:buFontTx/>
              <a:buBlip>
                <a:blip r:embed="rId3"/>
              </a:buBlip>
              <a:defRPr sz="1600">
                <a:solidFill>
                  <a:schemeClr val="accent4"/>
                </a:solidFill>
              </a:defRPr>
            </a:lvl2pPr>
            <a:lvl3pPr marL="1143000" indent="-228600">
              <a:buClr>
                <a:schemeClr val="accent1"/>
              </a:buClr>
              <a:buSzPct val="80000"/>
              <a:buFont typeface="Wingdings" charset="2"/>
              <a:buChar char="§"/>
              <a:defRPr sz="1400">
                <a:solidFill>
                  <a:schemeClr val="accent4"/>
                </a:solidFill>
              </a:defRPr>
            </a:lvl3pPr>
            <a:lvl4pPr marL="1600200" indent="-228600"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accent4"/>
                </a:solidFill>
              </a:defRPr>
            </a:lvl4pPr>
            <a:lvl5pPr marL="2057400" indent="-228600">
              <a:buClr>
                <a:schemeClr val="accent1"/>
              </a:buClr>
              <a:buSzPct val="100000"/>
              <a:buFont typeface="Lucida Grande"/>
              <a:buChar char="-"/>
              <a:defRPr sz="1000">
                <a:solidFill>
                  <a:schemeClr val="accent4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7713701" y="6155139"/>
            <a:ext cx="973099" cy="401638"/>
          </a:xfrm>
        </p:spPr>
        <p:txBody>
          <a:bodyPr/>
          <a:lstStyle>
            <a:lvl1pPr algn="r">
              <a:defRPr/>
            </a:lvl1pPr>
          </a:lstStyle>
          <a:p>
            <a:fld id="{C9CD8F98-93DB-43AD-AD75-743D8DCD3291}" type="datetime1">
              <a:rPr lang="pt-BR" smtClean="0"/>
              <a:pPr/>
              <a:t>31/03/2015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2167" y="6155139"/>
            <a:ext cx="6354668" cy="40163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 smtClean="0"/>
              <a:t>Título</a:t>
            </a:r>
            <a:r>
              <a:rPr lang="en-US" dirty="0" smtClean="0"/>
              <a:t> da </a:t>
            </a:r>
            <a:r>
              <a:rPr lang="en-US" dirty="0" err="1" smtClean="0"/>
              <a:t>Apresentação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4846" y="6155139"/>
            <a:ext cx="554182" cy="401638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‹nº›</a:t>
            </a:fld>
            <a:r>
              <a:rPr lang="en-US" dirty="0" smtClean="0"/>
              <a:t> | 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175017"/>
            <a:ext cx="8229600" cy="535165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471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713701" y="6155139"/>
            <a:ext cx="973099" cy="401638"/>
          </a:xfrm>
        </p:spPr>
        <p:txBody>
          <a:bodyPr/>
          <a:lstStyle>
            <a:lvl1pPr algn="r">
              <a:defRPr/>
            </a:lvl1pPr>
          </a:lstStyle>
          <a:p>
            <a:fld id="{1DF1C33D-F391-445D-ABA7-ACEAC387F22D}" type="datetime1">
              <a:rPr lang="pt-BR" smtClean="0"/>
              <a:pPr/>
              <a:t>31/03/2015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2167" y="6155139"/>
            <a:ext cx="6354668" cy="40163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 smtClean="0"/>
              <a:t>Título</a:t>
            </a:r>
            <a:r>
              <a:rPr lang="en-US" dirty="0" smtClean="0"/>
              <a:t> da </a:t>
            </a:r>
            <a:r>
              <a:rPr lang="en-US" dirty="0" err="1" smtClean="0"/>
              <a:t>Apresentação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4846" y="6155139"/>
            <a:ext cx="554182" cy="401638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‹nº›</a:t>
            </a:fld>
            <a:r>
              <a:rPr lang="en-US" dirty="0" smtClean="0"/>
              <a:t> 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9224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6957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38468"/>
            <a:ext cx="3008313" cy="358370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691502" y="1431329"/>
            <a:ext cx="4976654" cy="4390842"/>
          </a:xfrm>
        </p:spPr>
        <p:txBody>
          <a:bodyPr/>
          <a:lstStyle>
            <a:lvl1pPr marL="342900" indent="-342900">
              <a:buClr>
                <a:schemeClr val="accent1"/>
              </a:buClr>
              <a:buSzPct val="100000"/>
              <a:buFontTx/>
              <a:buBlip>
                <a:blip r:embed="rId2"/>
              </a:buBlip>
              <a:defRPr sz="1800">
                <a:solidFill>
                  <a:schemeClr val="accent4"/>
                </a:solidFill>
              </a:defRPr>
            </a:lvl1pPr>
            <a:lvl2pPr marL="742950" indent="-285750">
              <a:buSzPct val="100000"/>
              <a:buFontTx/>
              <a:buBlip>
                <a:blip r:embed="rId3"/>
              </a:buBlip>
              <a:defRPr sz="1600">
                <a:solidFill>
                  <a:schemeClr val="accent4"/>
                </a:solidFill>
              </a:defRPr>
            </a:lvl2pPr>
            <a:lvl3pPr marL="1143000" indent="-228600">
              <a:buClr>
                <a:schemeClr val="accent1"/>
              </a:buClr>
              <a:buSzPct val="80000"/>
              <a:buFont typeface="Wingdings" charset="2"/>
              <a:buChar char="§"/>
              <a:defRPr sz="1400">
                <a:solidFill>
                  <a:schemeClr val="accent4"/>
                </a:solidFill>
              </a:defRPr>
            </a:lvl3pPr>
            <a:lvl4pPr marL="1600200" indent="-228600"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accent4"/>
                </a:solidFill>
              </a:defRPr>
            </a:lvl4pPr>
            <a:lvl5pPr marL="2057400" indent="-228600">
              <a:buClr>
                <a:schemeClr val="accent1"/>
              </a:buClr>
              <a:buSzPct val="100000"/>
              <a:buFont typeface="Lucida Grande"/>
              <a:buChar char="-"/>
              <a:defRPr sz="1000">
                <a:solidFill>
                  <a:schemeClr val="accent4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7713701" y="6155139"/>
            <a:ext cx="973099" cy="401638"/>
          </a:xfrm>
        </p:spPr>
        <p:txBody>
          <a:bodyPr/>
          <a:lstStyle>
            <a:lvl1pPr algn="r">
              <a:defRPr/>
            </a:lvl1pPr>
          </a:lstStyle>
          <a:p>
            <a:fld id="{711137D6-3866-4471-8FDB-1502627AD98B}" type="datetime1">
              <a:rPr lang="pt-BR" smtClean="0"/>
              <a:pPr/>
              <a:t>31/03/2015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2167" y="6155139"/>
            <a:ext cx="6354668" cy="40163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 smtClean="0"/>
              <a:t>Título</a:t>
            </a:r>
            <a:r>
              <a:rPr lang="en-US" dirty="0" smtClean="0"/>
              <a:t> da </a:t>
            </a:r>
            <a:r>
              <a:rPr lang="en-US" dirty="0" err="1" smtClean="0"/>
              <a:t>Apresentação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4846" y="6155139"/>
            <a:ext cx="554182" cy="401638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‹nº›</a:t>
            </a:fld>
            <a:r>
              <a:rPr lang="en-US" dirty="0" smtClean="0"/>
              <a:t> 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822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42312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F68B1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05329"/>
            <a:ext cx="5486400" cy="32393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09050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1"/>
          </p:nvPr>
        </p:nvSpPr>
        <p:spPr>
          <a:xfrm>
            <a:off x="7713701" y="6155139"/>
            <a:ext cx="973099" cy="401638"/>
          </a:xfrm>
        </p:spPr>
        <p:txBody>
          <a:bodyPr/>
          <a:lstStyle>
            <a:lvl1pPr algn="r">
              <a:defRPr/>
            </a:lvl1pPr>
          </a:lstStyle>
          <a:p>
            <a:fld id="{667893D1-B4CA-49A8-AEB6-2B24B7AF80C5}" type="datetime1">
              <a:rPr lang="pt-BR" smtClean="0"/>
              <a:pPr/>
              <a:t>31/03/2015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32167" y="6155139"/>
            <a:ext cx="6354668" cy="40163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 smtClean="0"/>
              <a:t>Título</a:t>
            </a:r>
            <a:r>
              <a:rPr lang="en-US" dirty="0" smtClean="0"/>
              <a:t> da </a:t>
            </a:r>
            <a:r>
              <a:rPr lang="en-US" dirty="0" err="1" smtClean="0"/>
              <a:t>Apresentação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274846" y="6155139"/>
            <a:ext cx="554182" cy="401638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‹nº›</a:t>
            </a:fld>
            <a:r>
              <a:rPr lang="en-US" dirty="0" smtClean="0"/>
              <a:t> 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1598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5401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/>
                <a:cs typeface="Tahoma"/>
              </a:defRPr>
            </a:lvl1pPr>
          </a:lstStyle>
          <a:p>
            <a:fld id="{43AF9D51-0154-4D48-A712-6AF24E82CF1C}" type="datetime1">
              <a:rPr lang="pt-BR" smtClean="0"/>
              <a:pPr/>
              <a:t>31/03/2015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/>
                <a:cs typeface="Tahoma"/>
              </a:defRPr>
            </a:lvl1pPr>
          </a:lstStyle>
          <a:p>
            <a:r>
              <a:rPr lang="en-US" smtClean="0"/>
              <a:t>Título da Apresentação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/>
                <a:cs typeface="Tahoma"/>
              </a:defRPr>
            </a:lvl1pPr>
          </a:lstStyle>
          <a:p>
            <a:fld id="{2066355A-084C-D24E-9AD2-7E4FC41EA62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1" r:id="rId5"/>
    <p:sldLayoutId id="2147493462" r:id="rId6"/>
    <p:sldLayoutId id="2147493463" r:id="rId7"/>
    <p:sldLayoutId id="2147493464" r:id="rId8"/>
    <p:sldLayoutId id="2147493465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ahoma"/>
          <a:ea typeface="+mj-ea"/>
          <a:cs typeface="Tahom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ahoma"/>
          <a:ea typeface="+mn-ea"/>
          <a:cs typeface="Tahom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Tahoma"/>
          <a:ea typeface="+mn-ea"/>
          <a:cs typeface="Tahom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Tahoma"/>
          <a:ea typeface="+mn-ea"/>
          <a:cs typeface="Tahom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ahoma"/>
          <a:ea typeface="+mn-ea"/>
          <a:cs typeface="Tahom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680918" y="2335325"/>
            <a:ext cx="8083071" cy="850188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>
                <a:solidFill>
                  <a:schemeClr val="bg1"/>
                </a:solidFill>
              </a:rPr>
              <a:t/>
            </a:r>
            <a:br>
              <a:rPr lang="pt-BR" dirty="0">
                <a:solidFill>
                  <a:schemeClr val="bg1"/>
                </a:solidFill>
              </a:rPr>
            </a:br>
            <a:r>
              <a:rPr lang="pt-BR" dirty="0">
                <a:solidFill>
                  <a:schemeClr val="bg1"/>
                </a:solidFill>
              </a:rPr>
              <a:t/>
            </a:r>
            <a:br>
              <a:rPr lang="pt-BR" dirty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MEDIDA PROVISÓRIA Nº 668/15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" name="Espaço Reservado para Data 17"/>
          <p:cNvSpPr>
            <a:spLocks noGrp="1"/>
          </p:cNvSpPr>
          <p:nvPr>
            <p:ph type="dt" sz="half" idx="10"/>
          </p:nvPr>
        </p:nvSpPr>
        <p:spPr>
          <a:xfrm>
            <a:off x="4381500" y="5991223"/>
            <a:ext cx="4251861" cy="365125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Março / 2015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15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35165"/>
          </a:xfrm>
        </p:spPr>
        <p:txBody>
          <a:bodyPr/>
          <a:lstStyle/>
          <a:p>
            <a:r>
              <a:rPr lang="pt-BR" dirty="0" smtClean="0"/>
              <a:t>Contexto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1600" dirty="0" smtClean="0"/>
              <a:t>As Contribuições </a:t>
            </a:r>
            <a:r>
              <a:rPr lang="pt-BR" sz="1600" dirty="0"/>
              <a:t>para o Programa de Integração Social </a:t>
            </a:r>
            <a:r>
              <a:rPr lang="pt-BR" sz="1600" dirty="0" smtClean="0"/>
              <a:t>(“PIS”) e para o </a:t>
            </a:r>
            <a:r>
              <a:rPr lang="pt-BR" sz="1600" dirty="0"/>
              <a:t>Financiamento da Seguridade </a:t>
            </a:r>
            <a:r>
              <a:rPr lang="pt-BR" sz="1600" dirty="0" smtClean="0"/>
              <a:t>Social (“COFINS”), </a:t>
            </a:r>
            <a:r>
              <a:rPr lang="pt-BR" sz="1600" dirty="0"/>
              <a:t>incidentes sobre a importação de bens e serviços (em conjunto, “PIS/COFINS-Importação</a:t>
            </a:r>
            <a:r>
              <a:rPr lang="pt-BR" sz="1600" dirty="0" smtClean="0"/>
              <a:t>”), foram instituídas pela Medida Provisória (“</a:t>
            </a:r>
            <a:r>
              <a:rPr lang="pt-BR" sz="1600" dirty="0"/>
              <a:t>MP”) n.º 164, de 29 de janeiro de 2004, posteriormente convertida na Lei n.º 10.865, de 30 de abril de </a:t>
            </a:r>
            <a:r>
              <a:rPr lang="pt-BR" sz="1600" dirty="0" smtClean="0"/>
              <a:t>2004. </a:t>
            </a:r>
          </a:p>
          <a:p>
            <a:pPr algn="just"/>
            <a:endParaRPr lang="pt-BR" sz="1600" dirty="0"/>
          </a:p>
          <a:p>
            <a:pPr algn="just"/>
            <a:r>
              <a:rPr lang="pt-BR" sz="1600" dirty="0" smtClean="0"/>
              <a:t>Referidas contribuições foram instituídas com o objetivo de garantir tratamento </a:t>
            </a:r>
            <a:r>
              <a:rPr lang="pt-BR" sz="1600" dirty="0"/>
              <a:t>isonômico entre a </a:t>
            </a:r>
            <a:r>
              <a:rPr lang="pt-BR" sz="1600" dirty="0" smtClean="0"/>
              <a:t>tributação incidente sobre os </a:t>
            </a:r>
            <a:r>
              <a:rPr lang="pt-BR" sz="1600" dirty="0"/>
              <a:t>bens produzidos e serviços prestados no País, que sofrem a incidência </a:t>
            </a:r>
            <a:r>
              <a:rPr lang="pt-BR" sz="1600" dirty="0" smtClean="0"/>
              <a:t>do PIS e da COFINS, </a:t>
            </a:r>
            <a:r>
              <a:rPr lang="pt-BR" sz="1600" dirty="0"/>
              <a:t>e os bens e serviços importados de residentes ou domiciliados no </a:t>
            </a:r>
            <a:r>
              <a:rPr lang="pt-BR" sz="1600" dirty="0" smtClean="0"/>
              <a:t>exterior.</a:t>
            </a:r>
          </a:p>
          <a:p>
            <a:pPr algn="just"/>
            <a:endParaRPr lang="pt-BR" sz="1600" dirty="0"/>
          </a:p>
          <a:p>
            <a:pPr algn="just"/>
            <a:r>
              <a:rPr lang="pt-BR" sz="1600" dirty="0" smtClean="0"/>
              <a:t>Artigo 7º da Lei nº 10.865/04 </a:t>
            </a:r>
            <a:r>
              <a:rPr lang="pt-BR" sz="1600" dirty="0" smtClean="0">
                <a:sym typeface="Wingdings" pitchFamily="2" charset="2"/>
              </a:rPr>
              <a:t> </a:t>
            </a:r>
            <a:r>
              <a:rPr lang="pt-BR" sz="1600" dirty="0" smtClean="0"/>
              <a:t>a base </a:t>
            </a:r>
            <a:r>
              <a:rPr lang="pt-BR" sz="1600" dirty="0"/>
              <a:t>de </a:t>
            </a:r>
            <a:r>
              <a:rPr lang="pt-BR" sz="1600" dirty="0" smtClean="0"/>
              <a:t>cálculo:</a:t>
            </a:r>
          </a:p>
          <a:p>
            <a:pPr lvl="1" algn="just"/>
            <a:r>
              <a:rPr lang="pt-BR" dirty="0" smtClean="0"/>
              <a:t>Importação de bens: valor aduaneiro</a:t>
            </a:r>
          </a:p>
          <a:p>
            <a:pPr lvl="1" algn="just"/>
            <a:r>
              <a:rPr lang="pt-BR" dirty="0" smtClean="0"/>
              <a:t>Importação de serviços: valor </a:t>
            </a:r>
            <a:r>
              <a:rPr lang="pt-BR" dirty="0"/>
              <a:t>pago, creditado, entregue, empregado ou remetido para o exterior, antes </a:t>
            </a:r>
            <a:r>
              <a:rPr lang="pt-BR" dirty="0" smtClean="0"/>
              <a:t>da retenção do imposto de renda, </a:t>
            </a:r>
            <a:r>
              <a:rPr lang="pt-BR" dirty="0"/>
              <a:t>acrescido do </a:t>
            </a:r>
            <a:r>
              <a:rPr lang="pt-BR" dirty="0" smtClean="0"/>
              <a:t>Imposto sobre Serviços de qualquer Natureza (“ISS/Importação”) </a:t>
            </a:r>
            <a:r>
              <a:rPr lang="pt-BR" dirty="0"/>
              <a:t>e do valor das próprias </a:t>
            </a:r>
            <a:r>
              <a:rPr lang="pt-BR" dirty="0" smtClean="0"/>
              <a:t>contribuições. </a:t>
            </a:r>
          </a:p>
          <a:p>
            <a:pPr algn="just"/>
            <a:endParaRPr lang="pt-BR" sz="1600" dirty="0"/>
          </a:p>
          <a:p>
            <a:pPr algn="just"/>
            <a:r>
              <a:rPr lang="pt-BR" sz="1600" dirty="0" smtClean="0"/>
              <a:t>A MP nº 668, de 30 de janeiro de 2015, entre </a:t>
            </a:r>
            <a:r>
              <a:rPr lang="pt-BR" sz="1600" dirty="0"/>
              <a:t>outras </a:t>
            </a:r>
            <a:r>
              <a:rPr lang="pt-BR" sz="1600" dirty="0" smtClean="0"/>
              <a:t>providências, eleva </a:t>
            </a:r>
            <a:r>
              <a:rPr lang="pt-BR" sz="1600" dirty="0"/>
              <a:t>as alíquotas </a:t>
            </a:r>
            <a:r>
              <a:rPr lang="pt-BR" sz="1600" dirty="0" smtClean="0"/>
              <a:t>do PIS/COFINS-Importação, alterando o artigo 8º da Lei </a:t>
            </a:r>
            <a:r>
              <a:rPr lang="pt-BR" sz="1600" dirty="0"/>
              <a:t>n° </a:t>
            </a:r>
            <a:r>
              <a:rPr lang="pt-BR" sz="1600" dirty="0" smtClean="0"/>
              <a:t>10.865/04.</a:t>
            </a:r>
          </a:p>
          <a:p>
            <a:endParaRPr lang="pt-BR" sz="1600" dirty="0">
              <a:solidFill>
                <a:srgbClr val="FF0000"/>
              </a:solidFill>
              <a:sym typeface="Wingdings" pitchFamily="2" charset="2"/>
            </a:endParaRPr>
          </a:p>
          <a:p>
            <a:pPr algn="just"/>
            <a:r>
              <a:rPr lang="pt-BR" sz="1600" dirty="0">
                <a:sym typeface="Wingdings" pitchFamily="2" charset="2"/>
              </a:rPr>
              <a:t>Vigência das novas alíquotas a partir </a:t>
            </a:r>
            <a:r>
              <a:rPr lang="pt-BR" sz="1600" dirty="0"/>
              <a:t>1º de maio de 2015 (primeiro dia do quarto mês subsequente ao de sua publicação). </a:t>
            </a:r>
            <a:endParaRPr lang="pt-BR" sz="1600" dirty="0">
              <a:sym typeface="Wingdings" pitchFamily="2" charset="2"/>
            </a:endParaRPr>
          </a:p>
          <a:p>
            <a:pPr marL="0" lvl="1" indent="0" algn="just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  <a:defRPr/>
            </a:pPr>
            <a:endParaRPr lang="pt-BR" sz="1300" dirty="0" smtClean="0"/>
          </a:p>
          <a:p>
            <a:pPr marL="0" indent="0" algn="just">
              <a:spcBef>
                <a:spcPts val="600"/>
              </a:spcBef>
              <a:buNone/>
              <a:defRPr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2</a:t>
            </a:fld>
            <a:r>
              <a:rPr lang="en-US" smtClean="0"/>
              <a:t> 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136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35165"/>
          </a:xfrm>
        </p:spPr>
        <p:txBody>
          <a:bodyPr/>
          <a:lstStyle/>
          <a:p>
            <a:r>
              <a:rPr lang="pt-BR" dirty="0" smtClean="0"/>
              <a:t>Tabela Comparativa 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3</a:t>
            </a:fld>
            <a:r>
              <a:rPr lang="en-US" smtClean="0"/>
              <a:t> | </a:t>
            </a:r>
            <a:endParaRPr lang="en-US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61815120"/>
              </p:ext>
            </p:extLst>
          </p:nvPr>
        </p:nvGraphicFramePr>
        <p:xfrm>
          <a:off x="139701" y="1397000"/>
          <a:ext cx="8889999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3333"/>
                <a:gridCol w="2963333"/>
                <a:gridCol w="2963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Importação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Alíquotas vigentes</a:t>
                      </a:r>
                    </a:p>
                    <a:p>
                      <a:pPr algn="ctr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segundo a Lei n°</a:t>
                      </a:r>
                    </a:p>
                    <a:p>
                      <a:pPr algn="ctr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10.865/04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Alíquotas introduzidas pela</a:t>
                      </a:r>
                    </a:p>
                    <a:p>
                      <a:pPr algn="ctr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MP n° 668/15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Serviços (regra geral)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1,65%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7,6%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9,25%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Mantidas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Bens (regra geral)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1,65%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7,6%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9,25%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2,1%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9,65%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11,75%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Produtos farmacêuticos (Especificados no art. 8º, §1º da Lei n° 10.865/04)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2,1%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9,9%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12%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2,76%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13,03%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15,79%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Produtos de perfumaria, de toucador ou de higiene pessoal (Especificados no art. 8º, §2º da Lei n° 10.865/04)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2,2%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10,3%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12,5%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3,52%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16,48%</a:t>
                      </a:r>
                    </a:p>
                    <a:p>
                      <a:pPr algn="ctr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20%</a:t>
                      </a:r>
                      <a:endParaRPr lang="pt-BR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7668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35165"/>
          </a:xfrm>
        </p:spPr>
        <p:txBody>
          <a:bodyPr/>
          <a:lstStyle/>
          <a:p>
            <a:r>
              <a:rPr lang="pt-BR" dirty="0" smtClean="0"/>
              <a:t>Tabela Comparativa 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4</a:t>
            </a:fld>
            <a:r>
              <a:rPr lang="en-US" smtClean="0"/>
              <a:t> | </a:t>
            </a:r>
            <a:endParaRPr lang="en-US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3499511"/>
              </p:ext>
            </p:extLst>
          </p:nvPr>
        </p:nvGraphicFramePr>
        <p:xfrm>
          <a:off x="139701" y="1397000"/>
          <a:ext cx="8889999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3333"/>
                <a:gridCol w="2963333"/>
                <a:gridCol w="2963333"/>
              </a:tblGrid>
              <a:tr h="37084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Importação</a:t>
                      </a:r>
                      <a:endParaRPr lang="pt-BR" sz="1400" b="1" i="0" u="none" strike="noStrike" kern="1200" baseline="0" dirty="0">
                        <a:solidFill>
                          <a:schemeClr val="lt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Alíquotas vigentes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segundo a Lei n°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10.865/04</a:t>
                      </a:r>
                      <a:endParaRPr lang="pt-BR" sz="1400" b="1" i="0" u="none" strike="noStrike" kern="1200" baseline="0" dirty="0">
                        <a:solidFill>
                          <a:schemeClr val="lt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Alíquotas introduzidas pela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MP n° 668/15</a:t>
                      </a:r>
                      <a:endParaRPr lang="pt-BR" sz="1400" b="1" i="0" u="none" strike="noStrike" kern="1200" baseline="0" dirty="0">
                        <a:solidFill>
                          <a:schemeClr val="lt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Máquinas e veículos (Especificados no art. 8º §3º da Lei n° 10.865/04) 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9,6%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11,6%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2,62%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12,57%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15,19%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Pneus novos de borracha e câmaras de ar de borracha (Especificados no art. 8º §5º da Lei n° 10.865/04)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9,5%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11,5%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2,88%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13,68%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16.56%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Autopeças (Especificadas no art. 8º § 9º da Lei n° 10.865/04)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2,3%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10,8%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13,1%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2,62%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12,57%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15,19%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Papel imune a impostos (Especificados no art. 8º, §10º da Lei n° 10.865/04)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0,8%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3,2%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4%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PIS-Importação: 0,95%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COFINS-Importação: 3,81%</a:t>
                      </a:r>
                    </a:p>
                    <a:p>
                      <a:pPr marL="0" algn="ctr" defTabSz="457200" rtl="0" eaLnBrk="1" latinLnBrk="0" hangingPunct="1"/>
                      <a:r>
                        <a:rPr lang="pt-BR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Alíquota conjunta: 4,76%</a:t>
                      </a:r>
                      <a:endParaRPr lang="pt-BR" sz="1400" b="0" i="0" u="none" strike="noStrike" kern="1200" baseline="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64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35165"/>
          </a:xfrm>
        </p:spPr>
        <p:txBody>
          <a:bodyPr/>
          <a:lstStyle/>
          <a:p>
            <a:r>
              <a:rPr lang="pt-BR" dirty="0" smtClean="0"/>
              <a:t>Ponto de Atenção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/>
          </a:bodyPr>
          <a:lstStyle/>
          <a:p>
            <a:pPr algn="just"/>
            <a:r>
              <a:rPr lang="pt-BR" sz="1600" dirty="0" smtClean="0"/>
              <a:t>Com relação aos produtos farmacêuticos, o Decreto nº 6.426, de 7 de abril de 2008, reduziu a 0 (zero) as alíquotas do PIS/COFINS-Importação </a:t>
            </a:r>
            <a:r>
              <a:rPr lang="pt-BR" sz="1600" dirty="0" smtClean="0">
                <a:sym typeface="Wingdings" pitchFamily="2" charset="2"/>
              </a:rPr>
              <a:t> § 11 do artigo 8º da Lei nº 10.865/04 permite ao Poder Executivo </a:t>
            </a:r>
            <a:r>
              <a:rPr lang="pt-BR" sz="1600" dirty="0"/>
              <a:t>reduzir a 0 (zero) e a restabelecer as alíquotas </a:t>
            </a:r>
            <a:r>
              <a:rPr lang="pt-BR" sz="1600" dirty="0" smtClean="0"/>
              <a:t>de tais contribuições </a:t>
            </a:r>
            <a:r>
              <a:rPr lang="pt-BR" sz="1600" dirty="0"/>
              <a:t>incidentes </a:t>
            </a:r>
            <a:r>
              <a:rPr lang="pt-BR" sz="1600" dirty="0" smtClean="0"/>
              <a:t>sobre tais produtos.</a:t>
            </a:r>
          </a:p>
          <a:p>
            <a:pPr lvl="1" algn="just"/>
            <a:r>
              <a:rPr lang="pt-BR" dirty="0" smtClean="0"/>
              <a:t>Discussão quanto à aplicação da alíquota 0 (zero) ou das novas alíquotas trazidas pela MP nº 668/15. </a:t>
            </a:r>
            <a:endParaRPr lang="pt-BR" dirty="0"/>
          </a:p>
          <a:p>
            <a:pPr algn="just"/>
            <a:endParaRPr lang="pt-BR" sz="1600" dirty="0">
              <a:sym typeface="Wingdings" pitchFamily="2" charset="2"/>
            </a:endParaRPr>
          </a:p>
          <a:p>
            <a:pPr marL="0" lvl="1" indent="0" algn="just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  <a:defRPr/>
            </a:pPr>
            <a:endParaRPr lang="pt-BR" sz="1300" dirty="0" smtClean="0"/>
          </a:p>
          <a:p>
            <a:pPr marL="0" indent="0" algn="just">
              <a:spcBef>
                <a:spcPts val="600"/>
              </a:spcBef>
              <a:buNone/>
              <a:defRPr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5</a:t>
            </a:fld>
            <a:r>
              <a:rPr lang="en-US" smtClean="0"/>
              <a:t> 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24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35165"/>
          </a:xfrm>
        </p:spPr>
        <p:txBody>
          <a:bodyPr/>
          <a:lstStyle/>
          <a:p>
            <a:r>
              <a:rPr lang="pt-BR" dirty="0" smtClean="0"/>
              <a:t>Demais medidas trazidas pela MP nº 668/15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/>
          </a:bodyPr>
          <a:lstStyle/>
          <a:p>
            <a:pPr algn="just"/>
            <a:r>
              <a:rPr lang="pt-BR" sz="1600" dirty="0" smtClean="0"/>
              <a:t>Adequação </a:t>
            </a:r>
            <a:r>
              <a:rPr lang="pt-BR" sz="1600" dirty="0"/>
              <a:t>da alíquota </a:t>
            </a:r>
            <a:r>
              <a:rPr lang="pt-BR" sz="1600" dirty="0" smtClean="0"/>
              <a:t>aplicável ao </a:t>
            </a:r>
            <a:r>
              <a:rPr lang="pt-BR" sz="1600" dirty="0"/>
              <a:t>cálculo do crédito de </a:t>
            </a:r>
            <a:r>
              <a:rPr lang="pt-BR" sz="1600" dirty="0" smtClean="0"/>
              <a:t>PIS/COFINS-Importação </a:t>
            </a:r>
            <a:r>
              <a:rPr lang="pt-BR" sz="1600" dirty="0" smtClean="0">
                <a:sym typeface="Wingdings" pitchFamily="2" charset="2"/>
              </a:rPr>
              <a:t> </a:t>
            </a:r>
            <a:r>
              <a:rPr lang="pt-BR" sz="1600" dirty="0" smtClean="0"/>
              <a:t> a legislação </a:t>
            </a:r>
            <a:r>
              <a:rPr lang="pt-BR" sz="1600" dirty="0"/>
              <a:t>anterior determinava o </a:t>
            </a:r>
            <a:r>
              <a:rPr lang="pt-BR" sz="1600" dirty="0" smtClean="0"/>
              <a:t>cálculo do </a:t>
            </a:r>
            <a:r>
              <a:rPr lang="pt-BR" sz="1600" dirty="0"/>
              <a:t>crédito mediante emprego da alíquota normalmente aplicável ao regime não cumulativo no </a:t>
            </a:r>
            <a:r>
              <a:rPr lang="pt-BR" sz="1600" dirty="0" smtClean="0"/>
              <a:t>mercado interno </a:t>
            </a:r>
            <a:r>
              <a:rPr lang="pt-BR" sz="1600" dirty="0"/>
              <a:t>(de modo geral, 9,25%), </a:t>
            </a:r>
            <a:r>
              <a:rPr lang="pt-BR" sz="1600" dirty="0" smtClean="0"/>
              <a:t>enquanto a </a:t>
            </a:r>
            <a:r>
              <a:rPr lang="pt-BR" sz="1600" dirty="0"/>
              <a:t>MP n° 668/15 determina que a alíquota aplicável será </a:t>
            </a:r>
            <a:r>
              <a:rPr lang="pt-BR" sz="1600" dirty="0" smtClean="0"/>
              <a:t>aquela incidente </a:t>
            </a:r>
            <a:r>
              <a:rPr lang="pt-BR" sz="1600" dirty="0"/>
              <a:t>sobre o valor que serviu de base de cálculo das contribuições (9,25% ou 11,75%, </a:t>
            </a:r>
            <a:r>
              <a:rPr lang="pt-BR" sz="1600" dirty="0" smtClean="0"/>
              <a:t>conforme o </a:t>
            </a:r>
            <a:r>
              <a:rPr lang="pt-BR" sz="1600" dirty="0"/>
              <a:t>caso), acrescido do valor do </a:t>
            </a:r>
            <a:r>
              <a:rPr lang="pt-BR" sz="1600" dirty="0" smtClean="0"/>
              <a:t>Imposto sobre Produtos Industrializados (“IPI”) </a:t>
            </a:r>
            <a:r>
              <a:rPr lang="pt-BR" sz="1600" dirty="0"/>
              <a:t>vinculado à importação, quando integrante do custo de aquisição.</a:t>
            </a:r>
          </a:p>
          <a:p>
            <a:pPr algn="just"/>
            <a:endParaRPr lang="pt-BR" sz="1600" dirty="0" smtClean="0"/>
          </a:p>
          <a:p>
            <a:pPr algn="just"/>
            <a:r>
              <a:rPr lang="pt-BR" sz="1600" dirty="0" smtClean="0"/>
              <a:t>Revogação imediata </a:t>
            </a:r>
            <a:r>
              <a:rPr lang="pt-BR" sz="1600" dirty="0"/>
              <a:t>dos parágrafos 15 e 16 do artigo 74 da </a:t>
            </a:r>
            <a:r>
              <a:rPr lang="pt-BR" sz="1600" dirty="0" smtClean="0"/>
              <a:t>Lei n</a:t>
            </a:r>
            <a:r>
              <a:rPr lang="pt-BR" sz="1600" dirty="0"/>
              <a:t>° 9.430, de 27 de dezembro de 1996, que previam a aplicação de multa isolada sobre o valor </a:t>
            </a:r>
            <a:r>
              <a:rPr lang="pt-BR" sz="1600" dirty="0" smtClean="0"/>
              <a:t>de crédito </a:t>
            </a:r>
            <a:r>
              <a:rPr lang="pt-BR" sz="1600" dirty="0"/>
              <a:t>objeto de pedido de ressarcimento indevido ou </a:t>
            </a:r>
            <a:r>
              <a:rPr lang="pt-BR" sz="1600" dirty="0" smtClean="0"/>
              <a:t>indeferido. </a:t>
            </a:r>
            <a:endParaRPr lang="pt-BR" sz="1600" dirty="0">
              <a:sym typeface="Wingdings" pitchFamily="2" charset="2"/>
            </a:endParaRPr>
          </a:p>
          <a:p>
            <a:pPr marL="0" lvl="1" indent="0" algn="just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  <a:defRPr/>
            </a:pPr>
            <a:endParaRPr lang="pt-BR" sz="1300" dirty="0" smtClean="0"/>
          </a:p>
          <a:p>
            <a:pPr marL="0" indent="0" algn="just">
              <a:spcBef>
                <a:spcPts val="600"/>
              </a:spcBef>
              <a:buNone/>
              <a:defRPr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6</a:t>
            </a:fld>
            <a:r>
              <a:rPr lang="en-US" smtClean="0"/>
              <a:t> 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069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03499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40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la Tributação PJ">
  <a:themeElements>
    <a:clrScheme name="Cores Mattos Filho">
      <a:dk1>
        <a:sysClr val="windowText" lastClr="000000"/>
      </a:dk1>
      <a:lt1>
        <a:sysClr val="window" lastClr="FFFFFF"/>
      </a:lt1>
      <a:dk2>
        <a:srgbClr val="F99D33"/>
      </a:dk2>
      <a:lt2>
        <a:srgbClr val="FFFFFE"/>
      </a:lt2>
      <a:accent1>
        <a:srgbClr val="662D91"/>
      </a:accent1>
      <a:accent2>
        <a:srgbClr val="6FCACB"/>
      </a:accent2>
      <a:accent3>
        <a:srgbClr val="000000"/>
      </a:accent3>
      <a:accent4>
        <a:srgbClr val="5A5A5A"/>
      </a:accent4>
      <a:accent5>
        <a:srgbClr val="B7E400"/>
      </a:accent5>
      <a:accent6>
        <a:srgbClr val="F99D33"/>
      </a:accent6>
      <a:hlink>
        <a:srgbClr val="662D91"/>
      </a:hlink>
      <a:folHlink>
        <a:srgbClr val="662D91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29213</TotalTime>
  <Words>838</Words>
  <Application>Microsoft Office PowerPoint</Application>
  <PresentationFormat>Apresentação na tela (4:3)</PresentationFormat>
  <Paragraphs>96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Aula Tributação PJ</vt:lpstr>
      <vt:lpstr>    MEDIDA PROVISÓRIA Nº 668/15</vt:lpstr>
      <vt:lpstr>Contexto </vt:lpstr>
      <vt:lpstr>Tabela Comparativa </vt:lpstr>
      <vt:lpstr>Tabela Comparativa </vt:lpstr>
      <vt:lpstr>Ponto de Atenção </vt:lpstr>
      <vt:lpstr>Demais medidas trazidas pela MP nº 668/15</vt:lpstr>
      <vt:lpstr>Slide 7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Estrutura Venda</dc:title>
  <dc:creator>Natasha Utescher</dc:creator>
  <cp:lastModifiedBy>tiagob</cp:lastModifiedBy>
  <cp:revision>729</cp:revision>
  <cp:lastPrinted>2015-03-05T21:07:42Z</cp:lastPrinted>
  <dcterms:created xsi:type="dcterms:W3CDTF">2013-05-08T18:27:01Z</dcterms:created>
  <dcterms:modified xsi:type="dcterms:W3CDTF">2015-03-31T17:20:08Z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