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5" r:id="rId3"/>
    <p:sldId id="257" r:id="rId4"/>
    <p:sldId id="259" r:id="rId5"/>
    <p:sldId id="262" r:id="rId6"/>
    <p:sldId id="261" r:id="rId7"/>
    <p:sldId id="260" r:id="rId8"/>
    <p:sldId id="309" r:id="rId9"/>
    <p:sldId id="308" r:id="rId10"/>
    <p:sldId id="312" r:id="rId11"/>
    <p:sldId id="263" r:id="rId12"/>
    <p:sldId id="265" r:id="rId13"/>
    <p:sldId id="297" r:id="rId14"/>
    <p:sldId id="296" r:id="rId15"/>
    <p:sldId id="302" r:id="rId16"/>
    <p:sldId id="264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9B962D-CFC1-C722-9856-05B23A5C5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5DE38DE-94FD-6F4D-1C46-9FC059B5A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1E52AEE-2097-D767-0F66-D5283E8E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4C18-574D-4805-8D06-E8075B4C9162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10F376C-4804-63D1-AB69-A99A3377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F1861AA-4092-1A5E-B1D9-0D06C0BF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5B06-C9EF-462C-BE5C-45B5AC384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29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10020A-BD10-E937-4092-F09965FE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E53B8EB-D800-2E20-6FD0-A947ED13C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8BA2E03-A17B-11B7-8022-EB57BEC8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4C18-574D-4805-8D06-E8075B4C9162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6DBFBA7-968D-F75D-1AD6-D6E27027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F51DE71-C228-4387-439C-BE082281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5B06-C9EF-462C-BE5C-45B5AC384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62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CA37D96-8ED3-323C-F4B7-8F783FE23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64C37AE-1C7E-1C39-ECDA-885291E43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5700147-DA81-BA0F-F06E-681D0327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4C18-574D-4805-8D06-E8075B4C9162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E0E9654-C3DC-CF13-0120-10EB162D5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39917CE-1671-2484-F7C7-733B286F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5B06-C9EF-462C-BE5C-45B5AC384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920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EB4E-2B7F-4B0A-B794-03BCCF4D940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D0B6-7E54-4EF3-9A7C-E5A9DB81E79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438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EB4E-2B7F-4B0A-B794-03BCCF4D940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D0B6-7E54-4EF3-9A7C-E5A9DB81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829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EB4E-2B7F-4B0A-B794-03BCCF4D940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D0B6-7E54-4EF3-9A7C-E5A9DB81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14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EB4E-2B7F-4B0A-B794-03BCCF4D940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D0B6-7E54-4EF3-9A7C-E5A9DB81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962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EB4E-2B7F-4B0A-B794-03BCCF4D940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D0B6-7E54-4EF3-9A7C-E5A9DB81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24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EB4E-2B7F-4B0A-B794-03BCCF4D940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D0B6-7E54-4EF3-9A7C-E5A9DB81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EB4E-2B7F-4B0A-B794-03BCCF4D940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D0B6-7E54-4EF3-9A7C-E5A9DB81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74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EB4E-2B7F-4B0A-B794-03BCCF4D940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D0B6-7E54-4EF3-9A7C-E5A9DB81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05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0CB8DC-DD8D-3DD1-B76F-C467A60E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C6093E9-284B-8F73-FA69-2F451347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3753E81-7E57-4B7A-72BF-C379EC2B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4C18-574D-4805-8D06-E8075B4C9162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0206E2F-F764-917F-0547-F25742187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EA5E792-A7AF-909C-C7B5-8D897349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5B06-C9EF-462C-BE5C-45B5AC384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850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EB4E-2B7F-4B0A-B794-03BCCF4D940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D0B6-7E54-4EF3-9A7C-E5A9DB81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003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EB4E-2B7F-4B0A-B794-03BCCF4D940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D0B6-7E54-4EF3-9A7C-E5A9DB81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308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EB4E-2B7F-4B0A-B794-03BCCF4D940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D0B6-7E54-4EF3-9A7C-E5A9DB81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640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EB4E-2B7F-4B0A-B794-03BCCF4D940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D0B6-7E54-4EF3-9A7C-E5A9DB81E796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4482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EB4E-2B7F-4B0A-B794-03BCCF4D940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D0B6-7E54-4EF3-9A7C-E5A9DB81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845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EB4E-2B7F-4B0A-B794-03BCCF4D940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D0B6-7E54-4EF3-9A7C-E5A9DB81E79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3125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EB4E-2B7F-4B0A-B794-03BCCF4D940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D0B6-7E54-4EF3-9A7C-E5A9DB81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940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EB4E-2B7F-4B0A-B794-03BCCF4D940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D0B6-7E54-4EF3-9A7C-E5A9DB81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081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EB4E-2B7F-4B0A-B794-03BCCF4D940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D0B6-7E54-4EF3-9A7C-E5A9DB81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39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C98B67-1F76-A374-7891-6806425A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8D2D64E-D507-CE14-76CF-BF7BFCCC5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44578A6-0F59-C2B1-618A-2A00C85A5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4C18-574D-4805-8D06-E8075B4C9162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6AD950A-CDC8-B2C1-3217-22359C99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54F77D1-C091-048B-44C9-ADF2185E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5B06-C9EF-462C-BE5C-45B5AC384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29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0DC2B0-7A48-60ED-AB49-49E4C843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418EC2E-58DE-3224-69F9-C05FB6F15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62C6A97-8585-6D15-8A88-C617B9D63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E906958-910A-A1F9-7DF5-526CF5D10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4C18-574D-4805-8D06-E8075B4C9162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B92E65D-0282-2364-1A31-09DDCAE8D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C849DDA-E776-E2B4-5582-D183AE01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5B06-C9EF-462C-BE5C-45B5AC384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63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32F0B7-9DC4-E4E4-87DF-3733CC7C1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DE17CE4-D55F-2B7B-0A56-3E860ABE3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433F48E-C636-429E-12B5-E9ED0710D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610A6C30-6806-0407-3422-B87A3B00E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D21A62F-99D4-7C64-F682-1E059F2FC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F6AAB3CD-40D3-826D-1AD5-005FD4FB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4C18-574D-4805-8D06-E8075B4C9162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90DD98E7-BE8C-8250-AB1A-B7814F68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B1309E24-35F2-EC78-1D02-180E4AAC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5B06-C9EF-462C-BE5C-45B5AC384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32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FFDB3A-FD06-622B-9FF1-85CC9F62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1BA0A419-EA68-62FE-40EE-EBF99FDA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4C18-574D-4805-8D06-E8075B4C9162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E4E7B4ED-D277-7CCF-FEF1-A3024D266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5375F468-65EE-612D-0161-2004386E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5B06-C9EF-462C-BE5C-45B5AC384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91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6B1F2F77-AD40-737E-511D-65EDE784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4C18-574D-4805-8D06-E8075B4C9162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5BEE3C49-3D32-9901-0FB1-24966878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B0DEC7A-9767-FDC5-00FC-569E41C9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5B06-C9EF-462C-BE5C-45B5AC384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45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CE9D27-1CE8-9D9C-435C-DFA239CDA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2F4E0A7-EFAC-3070-0B12-142097EAA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9984B6B-C82A-21E0-6111-47F350CE0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4BD56AE-6AB8-9379-8AFA-C67E4625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4C18-574D-4805-8D06-E8075B4C9162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0F46435-C86A-56CE-4201-F454CA16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098A1C3-B260-44FE-486B-6A04467F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5B06-C9EF-462C-BE5C-45B5AC384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12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39DE9A-5C5D-59A4-9DD9-D8946E62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8B3ACE60-5002-A1E2-CCFD-99B7CDC9D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0342697-97A8-F8FB-C5C1-B4DE1DF0D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096E8BA-E93D-B94C-03C5-C0FF27BE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4C18-574D-4805-8D06-E8075B4C9162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B6B2DD8-43E0-8CD4-2668-1A2AD365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69F6BFD-F2F6-F33E-CD1F-B178AB9C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5B06-C9EF-462C-BE5C-45B5AC384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88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4AD90ACF-0343-6889-4392-4C288629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0BE1767-88E9-62B8-EB6C-7B31E219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0AE1C99-60BE-4A9C-84CB-13E8C6AD7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E04C18-574D-4805-8D06-E8075B4C9162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6F9EA35-FD5B-D5AF-658D-A132AACAA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1598FCC-757D-41F5-B318-C6A398FF9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0C5B06-C9EF-462C-BE5C-45B5AC384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32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836EB4E-2B7F-4B0A-B794-03BCCF4D9404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EED0B6-7E54-4EF3-9A7C-E5A9DB81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762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institucional@unidas.org.br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xmlns="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44" name="Right Triangle 1043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20B64D3-EC0C-1260-9AAE-9D2B23890185}"/>
              </a:ext>
            </a:extLst>
          </p:cNvPr>
          <p:cNvSpPr txBox="1"/>
          <p:nvPr/>
        </p:nvSpPr>
        <p:spPr>
          <a:xfrm>
            <a:off x="1780201" y="2382797"/>
            <a:ext cx="8442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COMISSÃO DE CONSTITUIÇÃO, JUSTIÇA E CIDADANIA - CCJ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ED9C4FD-E824-61C5-7B82-08A6FB3C8DF5}"/>
              </a:ext>
            </a:extLst>
          </p:cNvPr>
          <p:cNvSpPr txBox="1"/>
          <p:nvPr/>
        </p:nvSpPr>
        <p:spPr>
          <a:xfrm>
            <a:off x="589005" y="622736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12 de NOVEMBRO DE 2024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4FD7AA9-4817-97AE-191D-E2C6DD4F6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38" y="650234"/>
            <a:ext cx="4023360" cy="1076325"/>
          </a:xfrm>
          <a:prstGeom prst="rect">
            <a:avLst/>
          </a:prstGeom>
          <a:noFill/>
        </p:spPr>
      </p:pic>
      <p:pic>
        <p:nvPicPr>
          <p:cNvPr id="2" name="Imagem 1" descr="Ícone&#10;&#10;Descrição gerada automaticamente">
            <a:extLst>
              <a:ext uri="{FF2B5EF4-FFF2-40B4-BE49-F238E27FC236}">
                <a16:creationId xmlns:a16="http://schemas.microsoft.com/office/drawing/2014/main" xmlns="" id="{9A254B45-AE20-0C95-6F34-C67C081E6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085" y="5683022"/>
            <a:ext cx="2903963" cy="69695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C3EB090-1537-D2AF-10BF-92EF5294D324}"/>
              </a:ext>
            </a:extLst>
          </p:cNvPr>
          <p:cNvSpPr txBox="1"/>
          <p:nvPr/>
        </p:nvSpPr>
        <p:spPr>
          <a:xfrm>
            <a:off x="640489" y="3391125"/>
            <a:ext cx="103270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AUDIÊNCIA PÚBLICA PARA INSTRUIR O PROJETO DE LEI COMPLEMENTAR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prstClr val="black"/>
                </a:solidFill>
                <a:latin typeface="Aptos" panose="02110004020202020204"/>
              </a:rPr>
              <a:t> N° 68 DE 2024, QUE INSTITUI O IMPOSTO SOBRE BENS E SERVIÇOS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(IBS), A CONTRIBUIÇÃO SOCIAL SOBRE BENS E SERVIÇOS (CBS)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 O IMPO</a:t>
            </a:r>
            <a:r>
              <a:rPr lang="pt-BR" sz="2400" b="1" dirty="0">
                <a:solidFill>
                  <a:prstClr val="black"/>
                </a:solidFill>
                <a:latin typeface="Aptos" panose="02110004020202020204"/>
              </a:rPr>
              <a:t>STO SELETIVO (IS)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42523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874E792-9547-5109-7FA0-2CE45F47D6FA}"/>
              </a:ext>
            </a:extLst>
          </p:cNvPr>
          <p:cNvSpPr txBox="1"/>
          <p:nvPr/>
        </p:nvSpPr>
        <p:spPr>
          <a:xfrm>
            <a:off x="551234" y="410020"/>
            <a:ext cx="11089531" cy="5779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Art. 26. Não são contribuintes do IBS e da CBS:</a:t>
            </a:r>
            <a:endParaRPr lang="pt-BR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..........</a:t>
            </a:r>
            <a:endParaRPr lang="pt-BR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..........</a:t>
            </a:r>
            <a:endParaRPr lang="pt-BR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400" b="1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§ 9º Não são contribuintes do IBS e da CBS</a:t>
            </a:r>
            <a:r>
              <a:rPr lang="pt-BR" sz="24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 seguintes pessoas jurídicas sem fins lucrativos, desde que cumpram os mesmos requisitos aplicáveis às instituições de educação e de assistência social sem fins lucrativos, para fins da imunidade desses tributos, não podendo apropriar créditos nas suas aquisições: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- planos de assistência à saúde sob a modalidade de autogestão; e </a:t>
            </a:r>
            <a:endParaRPr lang="pt-BR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b="1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II - entidades de previdência complementar fechada.</a:t>
            </a:r>
            <a:endParaRPr lang="pt-BR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0390B99-9EA4-EC83-FFD5-BD69198D4ABB}"/>
              </a:ext>
            </a:extLst>
          </p:cNvPr>
          <p:cNvSpPr txBox="1"/>
          <p:nvPr/>
        </p:nvSpPr>
        <p:spPr>
          <a:xfrm>
            <a:off x="243839" y="231237"/>
            <a:ext cx="114256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Unidas – Autogestão em Saúde, entidade que representa mais de 110 operadoras de planos de autogestão e mais de 4 milhões de beneficiários em todo o Brasil, vem respeitosamente solicitar a manutenção integral do texto do Art. 26, § 9º,incisos I e II que enquadra </a:t>
            </a:r>
            <a:r>
              <a:rPr lang="pt-BR" sz="2400" b="1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 autogestões como não contribuintes do IBS e da CBS</a:t>
            </a:r>
            <a:r>
              <a:rPr lang="pt-BR" sz="24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Este dispositivo é vital para a sustentabilidade das operadoras de saúde na modalidade de autogestão.</a:t>
            </a:r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ED3FA21-251C-341F-F4D6-E8EC599B7B31}"/>
              </a:ext>
            </a:extLst>
          </p:cNvPr>
          <p:cNvSpPr txBox="1"/>
          <p:nvPr/>
        </p:nvSpPr>
        <p:spPr>
          <a:xfrm>
            <a:off x="243839" y="3100583"/>
            <a:ext cx="11504022" cy="3023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 autogestões em Saúde, contam com mais de 80 anos de assistência a saúde dos trabalhadores. Criadas por trabalhadores e empresas visionários. Essas </a:t>
            </a:r>
            <a:r>
              <a:rPr lang="pt-BR" sz="2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instituições pugnaram por fazer uma administração eficiente, sem fins lucrativos e hoje, </a:t>
            </a:r>
            <a:r>
              <a:rPr lang="pt-BR" sz="24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desempenham um papel crucial na assistência à saúde de milhões de trabalhadores brasileiros, além, de contribuir com a desoneração das demandas junto ao Sistema Único de Saúde – SUS.</a:t>
            </a:r>
          </a:p>
        </p:txBody>
      </p:sp>
    </p:spTree>
    <p:extLst>
      <p:ext uri="{BB962C8B-B14F-4D97-AF65-F5344CB8AC3E}">
        <p14:creationId xmlns:p14="http://schemas.microsoft.com/office/powerpoint/2010/main" val="569358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1DD0517-D6E2-2BF5-7915-EB2C2C8BD9BF}"/>
              </a:ext>
            </a:extLst>
          </p:cNvPr>
          <p:cNvSpPr txBox="1"/>
          <p:nvPr/>
        </p:nvSpPr>
        <p:spPr>
          <a:xfrm>
            <a:off x="330925" y="457762"/>
            <a:ext cx="11399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isonomia tributária com instituições de educação e assistência social sem fins lucrativos, conforme previsto no texto, reconhece a natureza não lucrativa e a função social essencial das autogestões. Alterar ou remover este dispositivo comprometeria a viabilidade econômica </a:t>
            </a:r>
            <a:r>
              <a:rPr lang="pt-BR" sz="2400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 financeira </a:t>
            </a:r>
            <a:r>
              <a:rPr lang="pt-BR" sz="24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 muitas operadoras, afetando diretamente a saúde e o bem-estar de milhões de trabalhadores brasileiros e </a:t>
            </a:r>
            <a:r>
              <a:rPr lang="pt-BR" sz="2400" b="1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onerando o SUS</a:t>
            </a:r>
            <a:endParaRPr lang="pt-BR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8B1D478-FA9E-6524-DB38-8046F564F034}"/>
              </a:ext>
            </a:extLst>
          </p:cNvPr>
          <p:cNvSpPr txBox="1"/>
          <p:nvPr/>
        </p:nvSpPr>
        <p:spPr>
          <a:xfrm>
            <a:off x="330925" y="3106005"/>
            <a:ext cx="111905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 importante destacar que a inclusão das autogestões como não contribuintes do IBS e da CBS não é um privilégio, mas sim um reconhecimento de sua natureza e finalidade social, assegurando a continuidade dos serviços prestados. Além disso, as autogestões enfrentam desafios únicos, como a alta sinistralidade e a obrigação de operar em locais determinados pelos patrocinadores, como o Banco do Brasil e os Correios, sem a liberdade de escolha de mercado.</a:t>
            </a:r>
          </a:p>
        </p:txBody>
      </p:sp>
    </p:spTree>
    <p:extLst>
      <p:ext uri="{BB962C8B-B14F-4D97-AF65-F5344CB8AC3E}">
        <p14:creationId xmlns:p14="http://schemas.microsoft.com/office/powerpoint/2010/main" val="296439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245BF0A-7B1E-DF73-4995-782070ABC1CF}"/>
              </a:ext>
            </a:extLst>
          </p:cNvPr>
          <p:cNvSpPr txBox="1"/>
          <p:nvPr/>
        </p:nvSpPr>
        <p:spPr>
          <a:xfrm>
            <a:off x="252547" y="3634769"/>
            <a:ext cx="11582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Portanto, solicitamos aos excelentíssimos senadores que considerem a importância da manutenção integral do texto do Art. 26, § 9º, incisos I e II, reafirmando o compromisso com a saúde dos trabalhadores brasileiros e a sustentabilidade das operadoras de planos de autogestão. A aprovação deste artigo, conforme redigido, é essencial para garantir a assistência à saúde de milhões de trabalhadores em todo o país.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92715A0-02D5-6397-9A8F-BB44310C9A91}"/>
              </a:ext>
            </a:extLst>
          </p:cNvPr>
          <p:cNvSpPr txBox="1"/>
          <p:nvPr/>
        </p:nvSpPr>
        <p:spPr>
          <a:xfrm>
            <a:off x="252548" y="282310"/>
            <a:ext cx="11582399" cy="3023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 entanto, qualquer encargo adicional, como o IBS e a CBS, pode prejudicar o equilíbrio econômico- financeiro dessas entidades, que já enfrentam desafios como o envelhecimento crescente dos beneficiários, a alta sinistralidade e a inflação médica. A manutenção para as Autogestões em Saúde como não contribuintes do  IBS e do CBS é essencial para evitar situação de descontinuidade dessas entidades, o que poderia aumentar a pressão sobre o SUS.</a:t>
            </a:r>
          </a:p>
        </p:txBody>
      </p:sp>
    </p:spTree>
    <p:extLst>
      <p:ext uri="{BB962C8B-B14F-4D97-AF65-F5344CB8AC3E}">
        <p14:creationId xmlns:p14="http://schemas.microsoft.com/office/powerpoint/2010/main" val="4212595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Ícone&#10;&#10;Descrição gerada automaticamente">
            <a:extLst>
              <a:ext uri="{FF2B5EF4-FFF2-40B4-BE49-F238E27FC236}">
                <a16:creationId xmlns:a16="http://schemas.microsoft.com/office/drawing/2014/main" xmlns="" id="{9A254B45-AE20-0C95-6F34-C67C081E66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135352"/>
            <a:ext cx="2404289" cy="5770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E5FE26A-688C-0B07-B01E-0E3390B96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1683" y="119395"/>
            <a:ext cx="1814623" cy="1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179436C-D1D2-5AC0-96CA-6FA973E50094}"/>
              </a:ext>
            </a:extLst>
          </p:cNvPr>
          <p:cNvSpPr txBox="1"/>
          <p:nvPr/>
        </p:nvSpPr>
        <p:spPr>
          <a:xfrm>
            <a:off x="444138" y="1339395"/>
            <a:ext cx="108944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R</a:t>
            </a:r>
            <a:r>
              <a:rPr lang="pt-BR" sz="2000" b="1" dirty="0">
                <a:solidFill>
                  <a:schemeClr val="bg1"/>
                </a:solidFill>
                <a:effectLst/>
              </a:rPr>
              <a:t>edução da alíquota em 100% para o IBS e CBS é uma medida que visa aliviar a carga tributária sobre os planos de autogestão, garantindo sua sustentabilidade financeira. Essa medida é essencial para evitar que os custos adicionais sejam repassados aos beneficiários, muitos dos quais são idosos, conforme demonstramos anteriormente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AE54E21B-C638-F9C4-D924-A4D283D8B7FA}"/>
              </a:ext>
            </a:extLst>
          </p:cNvPr>
          <p:cNvSpPr txBox="1"/>
          <p:nvPr/>
        </p:nvSpPr>
        <p:spPr>
          <a:xfrm>
            <a:off x="367428" y="2970611"/>
            <a:ext cx="110163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/>
              </a:rPr>
              <a:t>Os planos de autogestão enfrentam altos custos operacionais devido à maior demanda por serviços de saúde dos idosos. A aplicação de CBS e IBS sem diferenciação pode aumentar ainda mais esses custos, comprometendo a sustentabilidade financeira dos planos. Sem um tratamento tributário diferenciado, muitos planos de autogestão podem se tornar financeiramente inviáveis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>
                <a:solidFill>
                  <a:schemeClr val="bg1"/>
                </a:solidFill>
                <a:effectLst/>
              </a:rPr>
              <a:t> deixando milhares de beneficiários sem cobertura de saúde e sobrecarregando ainda mais o SUS</a:t>
            </a:r>
          </a:p>
          <a:p>
            <a:endParaRPr lang="pt-BR" sz="2000" b="1" dirty="0">
              <a:solidFill>
                <a:schemeClr val="bg1"/>
              </a:solidFill>
              <a:effectLst/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1F85698F-4866-DAA4-9DCA-5454F9AE0BC8}"/>
              </a:ext>
            </a:extLst>
          </p:cNvPr>
          <p:cNvSpPr txBox="1"/>
          <p:nvPr/>
        </p:nvSpPr>
        <p:spPr>
          <a:xfrm>
            <a:off x="449421" y="825833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JUSTIFICATIVAS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000C76A1-D364-ECF9-9D12-C37307774F7F}"/>
              </a:ext>
            </a:extLst>
          </p:cNvPr>
          <p:cNvSpPr txBox="1"/>
          <p:nvPr/>
        </p:nvSpPr>
        <p:spPr>
          <a:xfrm>
            <a:off x="367428" y="4921414"/>
            <a:ext cx="108944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/>
              </a:rPr>
              <a:t>A adoção de um tratamento diferenciado para CBS e IBS em planos de autogestão é não apenas uma questão de justiça tributária, mas também uma medida essencial para garantir a sustentabilidade desses planos e a proteção de seus beneficiários, trabalhadoras, trabalhadores e especialmente os idosos e os mais idosos. 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5732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9FAA50D-2AE1-5A2F-5B16-CDFB17E789C5}"/>
              </a:ext>
            </a:extLst>
          </p:cNvPr>
          <p:cNvSpPr txBox="1"/>
          <p:nvPr/>
        </p:nvSpPr>
        <p:spPr>
          <a:xfrm>
            <a:off x="896983" y="4414339"/>
            <a:ext cx="6106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Cleudes Freitas</a:t>
            </a:r>
            <a:endParaRPr lang="pt-BR" sz="2400" b="0" i="0" u="none" strike="noStrike" baseline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pt-BR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Diretor Presidente</a:t>
            </a:r>
          </a:p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hlinkClick r:id="rId2"/>
              </a:rPr>
              <a:t>institucional@unidas.org.br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Mobile: 71-982015577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EF82624-ECF7-5502-1F70-1F60CA05F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46" y="320274"/>
            <a:ext cx="6163580" cy="148597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FBACAD4-441A-5309-6EDF-9256EF807B4E}"/>
              </a:ext>
            </a:extLst>
          </p:cNvPr>
          <p:cNvSpPr txBox="1"/>
          <p:nvPr/>
        </p:nvSpPr>
        <p:spPr>
          <a:xfrm>
            <a:off x="896983" y="2140800"/>
            <a:ext cx="103980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Estamos à disposição para quaisquer esclarecimentos adicionais e contamos com o entendimento e apoio dos </a:t>
            </a:r>
            <a:r>
              <a:rPr lang="pt-BR" sz="2400" kern="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Senhores enadores</a:t>
            </a:r>
            <a:r>
              <a:rPr lang="pt-BR" sz="2400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lembrando que até mesmo os servidores do  Senado possuem uma autogestão filiada à nossa entidade.</a:t>
            </a:r>
          </a:p>
          <a:p>
            <a:pPr algn="just"/>
            <a:r>
              <a:rPr lang="pt-BR" sz="2400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Muito obrigado.</a:t>
            </a:r>
          </a:p>
        </p:txBody>
      </p:sp>
    </p:spTree>
    <p:extLst>
      <p:ext uri="{BB962C8B-B14F-4D97-AF65-F5344CB8AC3E}">
        <p14:creationId xmlns:p14="http://schemas.microsoft.com/office/powerpoint/2010/main" val="183369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F826FED-C3A5-CA9C-4108-5839B218E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21" y="0"/>
            <a:ext cx="11482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8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4C95882-CEA8-368A-B0B5-31CEE7544CD7}"/>
              </a:ext>
            </a:extLst>
          </p:cNvPr>
          <p:cNvGrpSpPr/>
          <p:nvPr/>
        </p:nvGrpSpPr>
        <p:grpSpPr>
          <a:xfrm>
            <a:off x="352901" y="-87549"/>
            <a:ext cx="11486198" cy="6848272"/>
            <a:chOff x="352901" y="-87549"/>
            <a:chExt cx="11486198" cy="6848272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xmlns="" id="{17F52D13-1FC2-8B6C-B06C-8F4FD22DF480}"/>
                </a:ext>
              </a:extLst>
            </p:cNvPr>
            <p:cNvGrpSpPr/>
            <p:nvPr/>
          </p:nvGrpSpPr>
          <p:grpSpPr>
            <a:xfrm>
              <a:off x="352901" y="97276"/>
              <a:ext cx="11486198" cy="6663447"/>
              <a:chOff x="352901" y="37938"/>
              <a:chExt cx="11486198" cy="6820062"/>
            </a:xfrm>
          </p:grpSpPr>
          <p:pic>
            <p:nvPicPr>
              <p:cNvPr id="2050" name="41AFB929-3774-457A-B1EA-F71077C1F7BC" descr="PHOTO-2024-11-11-11-43-28.jpg">
                <a:extLst>
                  <a:ext uri="{FF2B5EF4-FFF2-40B4-BE49-F238E27FC236}">
                    <a16:creationId xmlns:a16="http://schemas.microsoft.com/office/drawing/2014/main" xmlns="" id="{89275E19-836A-9893-082B-3FA3817C5B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901" y="37938"/>
                <a:ext cx="11486198" cy="682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Elipse 1">
                <a:extLst>
                  <a:ext uri="{FF2B5EF4-FFF2-40B4-BE49-F238E27FC236}">
                    <a16:creationId xmlns:a16="http://schemas.microsoft.com/office/drawing/2014/main" xmlns="" id="{2469A88A-D9DC-2F5E-F72B-55FF505C0274}"/>
                  </a:ext>
                </a:extLst>
              </p:cNvPr>
              <p:cNvSpPr/>
              <p:nvPr/>
            </p:nvSpPr>
            <p:spPr>
              <a:xfrm>
                <a:off x="8381999" y="5762017"/>
                <a:ext cx="1248383" cy="629920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xmlns="" id="{8162F02A-2C38-5F72-4B9B-554376CECF95}"/>
                </a:ext>
              </a:extLst>
            </p:cNvPr>
            <p:cNvSpPr txBox="1"/>
            <p:nvPr/>
          </p:nvSpPr>
          <p:spPr>
            <a:xfrm>
              <a:off x="4698191" y="-87549"/>
              <a:ext cx="31806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solidFill>
                    <a:schemeClr val="bg1"/>
                  </a:solidFill>
                </a:rPr>
                <a:t>NOSSAS FILIADAS</a:t>
              </a: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xmlns="" id="{1FE360A1-7881-D03B-61CE-CDEB4C712DB8}"/>
                </a:ext>
              </a:extLst>
            </p:cNvPr>
            <p:cNvSpPr/>
            <p:nvPr/>
          </p:nvSpPr>
          <p:spPr>
            <a:xfrm>
              <a:off x="4766553" y="5689908"/>
              <a:ext cx="1406729" cy="615454"/>
            </a:xfrm>
            <a:prstGeom prst="ellipse">
              <a:avLst/>
            </a:prstGeom>
            <a:noFill/>
            <a:ln w="317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06160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2256389-4FCD-A764-CE44-22D50D493D08}"/>
              </a:ext>
            </a:extLst>
          </p:cNvPr>
          <p:cNvSpPr txBox="1"/>
          <p:nvPr/>
        </p:nvSpPr>
        <p:spPr>
          <a:xfrm>
            <a:off x="492034" y="256736"/>
            <a:ext cx="11517086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define-se como operadora de planos privados de assistência à saúde na </a:t>
            </a:r>
            <a:r>
              <a:rPr lang="pt-BR" sz="2400" b="1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modalidade de autogestão: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- a pessoa jurídica de direito privado que, por intermédio de seu </a:t>
            </a:r>
            <a:r>
              <a:rPr lang="pt-BR" sz="2400" b="1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departamento de recursos humanos</a:t>
            </a:r>
            <a:r>
              <a:rPr lang="pt-BR" sz="24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ou órgão assemelhado.</a:t>
            </a:r>
            <a:endParaRPr lang="pt-BR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II - </a:t>
            </a:r>
            <a:r>
              <a:rPr lang="pt-BR" sz="2400" b="1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pessoa jurídica de direito privado de fins não econômicos</a:t>
            </a:r>
            <a:r>
              <a:rPr lang="pt-BR" sz="24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que, vinculada à entidade pública ou privada patrocinadora, instituidora ou mantenedora.</a:t>
            </a:r>
            <a:r>
              <a:rPr lang="pt-BR" sz="24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t-BR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III - </a:t>
            </a:r>
            <a:r>
              <a:rPr lang="pt-BR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pessoa jurídica de direito privado de fins não econômicos, constituída sob a forma de associação ou fundação</a:t>
            </a:r>
            <a:r>
              <a:rPr lang="pt-BR" sz="2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que opera plano privado de assistência à saúde aos integrantes de determinada categoria profissional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9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1A74DCB-DCF2-9CB2-1652-889C4D9C3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08" y="0"/>
            <a:ext cx="1140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5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7F467979-C50D-9C9D-D03C-AB12C3F64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99" y="775063"/>
            <a:ext cx="10689266" cy="525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5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7B6CB38-A1F0-275F-A23A-22B73BCC3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39" y="772160"/>
            <a:ext cx="11300122" cy="53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3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0E515AE-CF4C-42DA-E2F3-C98026777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40" y="670560"/>
            <a:ext cx="11905100" cy="55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9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657EF02-080C-CF2D-72CA-BFCD17EBC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708800"/>
            <a:ext cx="10080770" cy="53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385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852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Aptos</vt:lpstr>
      <vt:lpstr>Aptos Display</vt:lpstr>
      <vt:lpstr>Arial</vt:lpstr>
      <vt:lpstr>Century Gothic</vt:lpstr>
      <vt:lpstr>Times New Roman</vt:lpstr>
      <vt:lpstr>Verdana</vt:lpstr>
      <vt:lpstr>Wingdings 3</vt:lpstr>
      <vt:lpstr>1_Tema do Office</vt:lpstr>
      <vt:lpstr>Fatia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Cleudes</dc:creator>
  <cp:lastModifiedBy>Luiz Pedro de Rossi Junior</cp:lastModifiedBy>
  <cp:revision>14</cp:revision>
  <dcterms:created xsi:type="dcterms:W3CDTF">2024-11-11T22:25:28Z</dcterms:created>
  <dcterms:modified xsi:type="dcterms:W3CDTF">2024-11-12T13:08:32Z</dcterms:modified>
</cp:coreProperties>
</file>