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321" r:id="rId4"/>
    <p:sldId id="323" r:id="rId5"/>
    <p:sldId id="322" r:id="rId6"/>
    <p:sldId id="324" r:id="rId7"/>
    <p:sldId id="304" r:id="rId8"/>
    <p:sldId id="326" r:id="rId9"/>
    <p:sldId id="299" r:id="rId10"/>
    <p:sldId id="327" r:id="rId11"/>
    <p:sldId id="318" r:id="rId12"/>
    <p:sldId id="329" r:id="rId13"/>
    <p:sldId id="325" r:id="rId14"/>
    <p:sldId id="303" r:id="rId15"/>
    <p:sldId id="305" r:id="rId16"/>
    <p:sldId id="330" r:id="rId17"/>
    <p:sldId id="306" r:id="rId18"/>
    <p:sldId id="293" r:id="rId19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6" autoAdjust="0"/>
    <p:restoredTop sz="94513" autoAdjust="0"/>
  </p:normalViewPr>
  <p:slideViewPr>
    <p:cSldViewPr>
      <p:cViewPr>
        <p:scale>
          <a:sx n="60" d="100"/>
          <a:sy n="60" d="100"/>
        </p:scale>
        <p:origin x="4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.TCU\Desktop\gr&#225;fico_gastos_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_sarq_prod\Unidades\SecexAmb\DT-2\Auditorias\Auditoria_operacional_Seguro_Rural\Cruzamentos\PSR\Achado%201\Resultado\1%20-%20Plano%20Trienal%20x%20Empenhado%20x%20Pag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_sarq_prod\Unidades\SecexAmb\DT-2\Auditorias\Auditoria_operacional_Seguro_Rural\Cruzamentos\PSR\Achado%201\Resultado\1%20-%20Plano%20Trienal%20x%20Empenhado%20x%20Pag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tiagomc\Spark\user\tiagomc@srv-im\downloads\1%20valores%20devidos%20X%20pagos%20(atualizado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576751181964324"/>
          <c:y val="9.1607282598909709E-4"/>
          <c:w val="0.5553285149701116"/>
          <c:h val="0.89233526547967834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5.3104683412955891E-2"/>
                  <c:y val="-0.123082737002770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</a:t>
                    </a:r>
                    <a:r>
                      <a:rPr lang="en-US" dirty="0"/>
                      <a:t>$ </a:t>
                    </a:r>
                    <a:r>
                      <a:rPr lang="en-US" dirty="0" smtClean="0"/>
                      <a:t>953,5 </a:t>
                    </a:r>
                    <a:r>
                      <a:rPr lang="en-US" dirty="0" err="1" smtClean="0"/>
                      <a:t>milhões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780577829283343E-2"/>
                  <c:y val="-1.92698969936118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R$ </a:t>
                    </a:r>
                    <a:r>
                      <a:rPr lang="en-US" dirty="0" smtClean="0"/>
                      <a:t>1,053 </a:t>
                    </a:r>
                    <a:r>
                      <a:rPr lang="en-US" dirty="0" err="1" smtClean="0"/>
                      <a:t>bilhão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786815205604008E-2"/>
                  <c:y val="0.153819660271955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R$ </a:t>
                    </a:r>
                    <a:r>
                      <a:rPr lang="en-US" dirty="0" smtClean="0"/>
                      <a:t>329 </a:t>
                    </a:r>
                    <a:r>
                      <a:rPr lang="en-US" dirty="0" err="1" smtClean="0"/>
                      <a:t>milhões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Plan1!$A$4:$A$6</c:f>
              <c:strCache>
                <c:ptCount val="3"/>
                <c:pt idx="0">
                  <c:v>Garantia Safra</c:v>
                </c:pt>
                <c:pt idx="1">
                  <c:v>Proagro</c:v>
                </c:pt>
                <c:pt idx="2">
                  <c:v>Seguro Rural</c:v>
                </c:pt>
              </c:strCache>
            </c:strRef>
          </c:cat>
          <c:val>
            <c:numRef>
              <c:f>Plan1!$B$4:$B$6</c:f>
              <c:numCache>
                <c:formatCode>_("R$"* #,##0.00_);_("R$"* \(#,##0.00\);_("R$"* "-"??_);_(@_)</c:formatCode>
                <c:ptCount val="3"/>
                <c:pt idx="0">
                  <c:v>953588520</c:v>
                </c:pt>
                <c:pt idx="1">
                  <c:v>1053562000</c:v>
                </c:pt>
                <c:pt idx="2">
                  <c:v>329044173.98999971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1003980778348571"/>
          <c:y val="0.8234124483680918"/>
          <c:w val="0.77495223535413127"/>
          <c:h val="0.11867524669729897"/>
        </c:manualLayout>
      </c:layout>
      <c:overlay val="0"/>
      <c:txPr>
        <a:bodyPr/>
        <a:lstStyle/>
        <a:p>
          <a:pPr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58196732349604"/>
          <c:y val="2.759736097698547E-2"/>
          <c:w val="0.58401681602989564"/>
          <c:h val="0.81298306266618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Plano Trienal</c:v>
                </c:pt>
              </c:strCache>
            </c:strRef>
          </c:tx>
          <c:invertIfNegative val="0"/>
          <c:cat>
            <c:strRef>
              <c:f>Plan1!$L$1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Plan1!$L$2</c:f>
              <c:numCache>
                <c:formatCode>#,##0.00</c:formatCode>
                <c:ptCount val="1"/>
                <c:pt idx="0">
                  <c:v>2261850000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Empenhado</c:v>
                </c:pt>
              </c:strCache>
            </c:strRef>
          </c:tx>
          <c:invertIfNegative val="0"/>
          <c:cat>
            <c:strRef>
              <c:f>Plan1!$L$1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Plan1!$L$3</c:f>
              <c:numCache>
                <c:formatCode>#,##0.00</c:formatCode>
                <c:ptCount val="1"/>
                <c:pt idx="0">
                  <c:v>1342953636.54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Pago</c:v>
                </c:pt>
              </c:strCache>
            </c:strRef>
          </c:tx>
          <c:invertIfNegative val="0"/>
          <c:cat>
            <c:strRef>
              <c:f>Plan1!$L$1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Plan1!$L$4</c:f>
              <c:numCache>
                <c:formatCode>#,##0.00</c:formatCode>
                <c:ptCount val="1"/>
                <c:pt idx="0">
                  <c:v>706521168.12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6988384"/>
        <c:axId val="1276977504"/>
      </c:barChart>
      <c:catAx>
        <c:axId val="1276988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6977504"/>
        <c:crosses val="autoZero"/>
        <c:auto val="1"/>
        <c:lblAlgn val="ctr"/>
        <c:lblOffset val="100"/>
        <c:noMultiLvlLbl val="0"/>
      </c:catAx>
      <c:valAx>
        <c:axId val="12769775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276988384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 sz="1050"/>
                  </a:pPr>
                  <a:r>
                    <a:rPr lang="pt-BR" sz="1050"/>
                    <a:t>R$ - Milhões</a:t>
                  </a:r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Plano Trienal</c:v>
                </c:pt>
              </c:strCache>
            </c:strRef>
          </c:tx>
          <c:cat>
            <c:numRef>
              <c:f>Plan1!$B$1:$J$1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Plan1!$B$2:$J$2</c:f>
              <c:numCache>
                <c:formatCode>#,##0.00</c:formatCode>
                <c:ptCount val="9"/>
                <c:pt idx="0">
                  <c:v>18850000</c:v>
                </c:pt>
                <c:pt idx="1">
                  <c:v>45000000</c:v>
                </c:pt>
                <c:pt idx="2">
                  <c:v>47000000</c:v>
                </c:pt>
                <c:pt idx="3">
                  <c:v>100000000</c:v>
                </c:pt>
                <c:pt idx="4">
                  <c:v>150000000</c:v>
                </c:pt>
                <c:pt idx="5">
                  <c:v>200000000</c:v>
                </c:pt>
                <c:pt idx="6">
                  <c:v>451000000</c:v>
                </c:pt>
                <c:pt idx="7">
                  <c:v>570000000</c:v>
                </c:pt>
                <c:pt idx="8">
                  <c:v>680000000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Empenhado</c:v>
                </c:pt>
              </c:strCache>
            </c:strRef>
          </c:tx>
          <c:cat>
            <c:numRef>
              <c:f>Plan1!$B$1:$J$1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Plan1!$B$3:$J$3</c:f>
              <c:numCache>
                <c:formatCode>#,##0.00</c:formatCode>
                <c:ptCount val="9"/>
                <c:pt idx="0">
                  <c:v>270000</c:v>
                </c:pt>
                <c:pt idx="1">
                  <c:v>3472630.53</c:v>
                </c:pt>
                <c:pt idx="2">
                  <c:v>36060017</c:v>
                </c:pt>
                <c:pt idx="3">
                  <c:v>83985470</c:v>
                </c:pt>
                <c:pt idx="4">
                  <c:v>159417492.63999999</c:v>
                </c:pt>
                <c:pt idx="5">
                  <c:v>179263482.28999999</c:v>
                </c:pt>
                <c:pt idx="6">
                  <c:v>296372795</c:v>
                </c:pt>
                <c:pt idx="7">
                  <c:v>255067575.09</c:v>
                </c:pt>
                <c:pt idx="8">
                  <c:v>329044173.98999989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Pago</c:v>
                </c:pt>
              </c:strCache>
            </c:strRef>
          </c:tx>
          <c:cat>
            <c:numRef>
              <c:f>Plan1!$B$1:$J$1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Plan1!$B$4:$J$4</c:f>
              <c:numCache>
                <c:formatCode>#,##0.00</c:formatCode>
                <c:ptCount val="9"/>
                <c:pt idx="0">
                  <c:v>0</c:v>
                </c:pt>
                <c:pt idx="1">
                  <c:v>560708.03</c:v>
                </c:pt>
                <c:pt idx="2">
                  <c:v>26877986.18</c:v>
                </c:pt>
                <c:pt idx="3">
                  <c:v>57267181.220000014</c:v>
                </c:pt>
                <c:pt idx="4">
                  <c:v>148497439.68000001</c:v>
                </c:pt>
                <c:pt idx="5">
                  <c:v>165260107.19999999</c:v>
                </c:pt>
                <c:pt idx="6">
                  <c:v>117484298.38</c:v>
                </c:pt>
                <c:pt idx="7">
                  <c:v>126013299.90000002</c:v>
                </c:pt>
                <c:pt idx="8">
                  <c:v>64560147.530000001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982400"/>
        <c:axId val="1276979136"/>
      </c:lineChart>
      <c:catAx>
        <c:axId val="12769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276979136"/>
        <c:crosses val="autoZero"/>
        <c:auto val="1"/>
        <c:lblAlgn val="ctr"/>
        <c:lblOffset val="100"/>
        <c:noMultiLvlLbl val="0"/>
      </c:catAx>
      <c:valAx>
        <c:axId val="12769791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276982400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 sz="1050"/>
                  </a:pPr>
                  <a:r>
                    <a:rPr lang="pt-BR" sz="1050"/>
                    <a:t>R$ - milhões</a:t>
                  </a:r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'2012'!$A$2</c:f>
              <c:strCache>
                <c:ptCount val="1"/>
                <c:pt idx="0">
                  <c:v>Num. Apólices</c:v>
                </c:pt>
              </c:strCache>
            </c:strRef>
          </c:tx>
          <c:invertIfNegative val="0"/>
          <c:cat>
            <c:strRef>
              <c:f>'2012'!$B$1:$M$1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'2012'!$B$2:$M$2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651</c:v>
                </c:pt>
                <c:pt idx="3">
                  <c:v>1018</c:v>
                </c:pt>
                <c:pt idx="4">
                  <c:v>4341</c:v>
                </c:pt>
                <c:pt idx="5">
                  <c:v>4997</c:v>
                </c:pt>
                <c:pt idx="6">
                  <c:v>7278</c:v>
                </c:pt>
                <c:pt idx="7">
                  <c:v>7377</c:v>
                </c:pt>
                <c:pt idx="8">
                  <c:v>11597</c:v>
                </c:pt>
                <c:pt idx="9">
                  <c:v>10832</c:v>
                </c:pt>
                <c:pt idx="10">
                  <c:v>4921</c:v>
                </c:pt>
                <c:pt idx="11">
                  <c:v>9239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76978048"/>
        <c:axId val="1276979680"/>
      </c:barChart>
      <c:lineChart>
        <c:grouping val="standard"/>
        <c:varyColors val="0"/>
        <c:ser>
          <c:idx val="2"/>
          <c:order val="1"/>
          <c:tx>
            <c:strRef>
              <c:f>'2012'!$A$3</c:f>
              <c:strCache>
                <c:ptCount val="1"/>
                <c:pt idx="0">
                  <c:v>Valor devido</c:v>
                </c:pt>
              </c:strCache>
            </c:strRef>
          </c:tx>
          <c:cat>
            <c:strRef>
              <c:f>'2012'!$B$1:$M$1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'2012'!$B$3:$M$3</c:f>
              <c:numCache>
                <c:formatCode>#,##0.00</c:formatCode>
                <c:ptCount val="12"/>
                <c:pt idx="0">
                  <c:v>50699113.600000001</c:v>
                </c:pt>
                <c:pt idx="1">
                  <c:v>7003.13</c:v>
                </c:pt>
                <c:pt idx="2">
                  <c:v>2250.9</c:v>
                </c:pt>
                <c:pt idx="3">
                  <c:v>3529599.19</c:v>
                </c:pt>
                <c:pt idx="4">
                  <c:v>4521177.09</c:v>
                </c:pt>
                <c:pt idx="5">
                  <c:v>45635683.879999995</c:v>
                </c:pt>
                <c:pt idx="6">
                  <c:v>22622534.979999997</c:v>
                </c:pt>
                <c:pt idx="7">
                  <c:v>27436281.769999996</c:v>
                </c:pt>
                <c:pt idx="8">
                  <c:v>23681615.59</c:v>
                </c:pt>
                <c:pt idx="9">
                  <c:v>52135487.666000001</c:v>
                </c:pt>
                <c:pt idx="10">
                  <c:v>49179830.020000003</c:v>
                </c:pt>
                <c:pt idx="11">
                  <c:v>24238816.59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'2012'!$A$4</c:f>
              <c:strCache>
                <c:ptCount val="1"/>
                <c:pt idx="0">
                  <c:v>Valor pago</c:v>
                </c:pt>
              </c:strCache>
            </c:strRef>
          </c:tx>
          <c:cat>
            <c:strRef>
              <c:f>'2012'!$B$1:$M$1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'2012'!$B$4:$M$4</c:f>
              <c:numCache>
                <c:formatCode>#,##0.00</c:formatCode>
                <c:ptCount val="12"/>
                <c:pt idx="0">
                  <c:v>1475425.51</c:v>
                </c:pt>
                <c:pt idx="1">
                  <c:v>0</c:v>
                </c:pt>
                <c:pt idx="2">
                  <c:v>85199266.980000004</c:v>
                </c:pt>
                <c:pt idx="3">
                  <c:v>4798593.63</c:v>
                </c:pt>
                <c:pt idx="4">
                  <c:v>0</c:v>
                </c:pt>
                <c:pt idx="5">
                  <c:v>14797256.000000002</c:v>
                </c:pt>
                <c:pt idx="6">
                  <c:v>0</c:v>
                </c:pt>
                <c:pt idx="7">
                  <c:v>20976089.559999999</c:v>
                </c:pt>
                <c:pt idx="8">
                  <c:v>0</c:v>
                </c:pt>
                <c:pt idx="9">
                  <c:v>0</c:v>
                </c:pt>
                <c:pt idx="10">
                  <c:v>33827193.020000003</c:v>
                </c:pt>
                <c:pt idx="11">
                  <c:v>30732954.509999994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6978592"/>
        <c:axId val="1276980224"/>
      </c:lineChart>
      <c:catAx>
        <c:axId val="127697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76979680"/>
        <c:crosses val="autoZero"/>
        <c:auto val="1"/>
        <c:lblAlgn val="ctr"/>
        <c:lblOffset val="100"/>
        <c:noMultiLvlLbl val="0"/>
      </c:catAx>
      <c:valAx>
        <c:axId val="1276979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7697804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 b="1"/>
                  </a:pPr>
                  <a:r>
                    <a:rPr lang="pt-BR" b="1" dirty="0" smtClean="0"/>
                    <a:t>Apólices</a:t>
                  </a:r>
                  <a:r>
                    <a:rPr lang="pt-BR" b="1" baseline="0" dirty="0" smtClean="0"/>
                    <a:t>  - </a:t>
                  </a:r>
                  <a:r>
                    <a:rPr lang="pt-BR" b="1" dirty="0" smtClean="0"/>
                    <a:t>Milhares</a:t>
                  </a:r>
                  <a:endParaRPr lang="pt-BR" b="1" dirty="0"/>
                </a:p>
              </c:rich>
            </c:tx>
          </c:dispUnitsLbl>
        </c:dispUnits>
      </c:valAx>
      <c:catAx>
        <c:axId val="1276978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76980224"/>
        <c:crosses val="autoZero"/>
        <c:auto val="1"/>
        <c:lblAlgn val="ctr"/>
        <c:lblOffset val="100"/>
        <c:noMultiLvlLbl val="0"/>
      </c:catAx>
      <c:valAx>
        <c:axId val="127698022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76978592"/>
        <c:crosses val="max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pt-BR" b="1" dirty="0" smtClean="0"/>
                    <a:t>R$ - Milhões</a:t>
                  </a:r>
                  <a:endParaRPr lang="pt-BR" b="1" dirty="0"/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59304-B982-45DD-B28C-6FE73BF00C59}" type="doc">
      <dgm:prSet loTypeId="urn:microsoft.com/office/officeart/2005/8/layout/hProcess10#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D81FD1-E8E3-4F7E-862F-44CE1D00A1FC}">
      <dgm:prSet phldrT="[Texto]"/>
      <dgm:spPr/>
      <dgm:t>
        <a:bodyPr/>
        <a:lstStyle/>
        <a:p>
          <a:r>
            <a:rPr lang="pt-BR" dirty="0" smtClean="0"/>
            <a:t>Planejamento</a:t>
          </a:r>
          <a:endParaRPr lang="pt-BR" dirty="0"/>
        </a:p>
      </dgm:t>
    </dgm:pt>
    <dgm:pt modelId="{A3021F87-2FA7-46CB-BE90-C5CEDA4CEBF3}" type="parTrans" cxnId="{CBC48749-0147-44F6-B790-35A4CC2AB117}">
      <dgm:prSet/>
      <dgm:spPr/>
      <dgm:t>
        <a:bodyPr/>
        <a:lstStyle/>
        <a:p>
          <a:endParaRPr lang="pt-BR"/>
        </a:p>
      </dgm:t>
    </dgm:pt>
    <dgm:pt modelId="{35DCBAE0-FE44-486D-B000-FA6D72C55450}" type="sibTrans" cxnId="{CBC48749-0147-44F6-B790-35A4CC2AB117}">
      <dgm:prSet/>
      <dgm:spPr/>
      <dgm:t>
        <a:bodyPr/>
        <a:lstStyle/>
        <a:p>
          <a:endParaRPr lang="pt-BR"/>
        </a:p>
      </dgm:t>
    </dgm:pt>
    <dgm:pt modelId="{BA74E51C-ACD2-415A-98F2-0E0757CF68F7}">
      <dgm:prSet phldrT="[Texto]"/>
      <dgm:spPr/>
      <dgm:t>
        <a:bodyPr/>
        <a:lstStyle/>
        <a:p>
          <a:r>
            <a:rPr lang="pt-BR" dirty="0" smtClean="0"/>
            <a:t>Cálculos Atuariais</a:t>
          </a:r>
          <a:endParaRPr lang="pt-BR" dirty="0"/>
        </a:p>
      </dgm:t>
    </dgm:pt>
    <dgm:pt modelId="{A2945DE9-1255-4169-8095-EA60851D284C}" type="parTrans" cxnId="{1D73229E-E9F6-44AC-B3CF-674CD3173FAA}">
      <dgm:prSet/>
      <dgm:spPr/>
      <dgm:t>
        <a:bodyPr/>
        <a:lstStyle/>
        <a:p>
          <a:endParaRPr lang="pt-BR"/>
        </a:p>
      </dgm:t>
    </dgm:pt>
    <dgm:pt modelId="{20ABA706-6B5E-4733-B27C-570C4B472D4F}" type="sibTrans" cxnId="{1D73229E-E9F6-44AC-B3CF-674CD3173FAA}">
      <dgm:prSet/>
      <dgm:spPr/>
      <dgm:t>
        <a:bodyPr/>
        <a:lstStyle/>
        <a:p>
          <a:endParaRPr lang="pt-BR"/>
        </a:p>
      </dgm:t>
    </dgm:pt>
    <dgm:pt modelId="{155C061D-42B6-46AD-AACE-C423AFCC2CBF}">
      <dgm:prSet phldrT="[Texto]"/>
      <dgm:spPr/>
      <dgm:t>
        <a:bodyPr/>
        <a:lstStyle/>
        <a:p>
          <a:r>
            <a:rPr lang="pt-BR" dirty="0" smtClean="0"/>
            <a:t>Orçamento</a:t>
          </a:r>
          <a:endParaRPr lang="pt-BR" dirty="0"/>
        </a:p>
      </dgm:t>
    </dgm:pt>
    <dgm:pt modelId="{85708371-1AAC-4186-8AA7-43C9E949D710}" type="parTrans" cxnId="{C227937F-CF50-4C25-96F0-9B14C8B406FB}">
      <dgm:prSet/>
      <dgm:spPr/>
      <dgm:t>
        <a:bodyPr/>
        <a:lstStyle/>
        <a:p>
          <a:endParaRPr lang="pt-BR"/>
        </a:p>
      </dgm:t>
    </dgm:pt>
    <dgm:pt modelId="{0C705FEA-404F-4B36-8A5A-E7958F9C6FEA}" type="sibTrans" cxnId="{C227937F-CF50-4C25-96F0-9B14C8B406FB}">
      <dgm:prSet/>
      <dgm:spPr/>
      <dgm:t>
        <a:bodyPr/>
        <a:lstStyle/>
        <a:p>
          <a:endParaRPr lang="pt-BR"/>
        </a:p>
      </dgm:t>
    </dgm:pt>
    <dgm:pt modelId="{A05100F7-0488-432B-9CB7-29797D074616}">
      <dgm:prSet phldrT="[Texto]"/>
      <dgm:spPr/>
      <dgm:t>
        <a:bodyPr/>
        <a:lstStyle/>
        <a:p>
          <a:r>
            <a:rPr lang="pt-BR" dirty="0" smtClean="0"/>
            <a:t>Alocação</a:t>
          </a:r>
          <a:endParaRPr lang="pt-BR" dirty="0"/>
        </a:p>
      </dgm:t>
    </dgm:pt>
    <dgm:pt modelId="{9A225056-C958-45EB-823A-488EB8400E74}" type="parTrans" cxnId="{61514F96-1E8B-438B-AD32-6F6AA471609D}">
      <dgm:prSet/>
      <dgm:spPr/>
      <dgm:t>
        <a:bodyPr/>
        <a:lstStyle/>
        <a:p>
          <a:endParaRPr lang="pt-BR"/>
        </a:p>
      </dgm:t>
    </dgm:pt>
    <dgm:pt modelId="{5D18CB01-BB8D-4FB1-B8C5-F7A295360B76}" type="sibTrans" cxnId="{61514F96-1E8B-438B-AD32-6F6AA471609D}">
      <dgm:prSet/>
      <dgm:spPr/>
      <dgm:t>
        <a:bodyPr/>
        <a:lstStyle/>
        <a:p>
          <a:endParaRPr lang="pt-BR"/>
        </a:p>
      </dgm:t>
    </dgm:pt>
    <dgm:pt modelId="{A341E579-E52E-42AB-8CA3-E1E0D1AC447C}">
      <dgm:prSet phldrT="[Texto]"/>
      <dgm:spPr/>
      <dgm:t>
        <a:bodyPr/>
        <a:lstStyle/>
        <a:p>
          <a:r>
            <a:rPr lang="pt-BR" dirty="0" smtClean="0"/>
            <a:t>Articulação</a:t>
          </a:r>
          <a:endParaRPr lang="pt-BR" dirty="0"/>
        </a:p>
      </dgm:t>
    </dgm:pt>
    <dgm:pt modelId="{DF6C667F-59C4-4F9F-BA48-141ECAD34DBB}" type="parTrans" cxnId="{E43477BE-2AE4-4223-B2A3-A0C28B6D000A}">
      <dgm:prSet/>
      <dgm:spPr/>
      <dgm:t>
        <a:bodyPr/>
        <a:lstStyle/>
        <a:p>
          <a:endParaRPr lang="pt-BR"/>
        </a:p>
      </dgm:t>
    </dgm:pt>
    <dgm:pt modelId="{BD54B109-2C52-448C-93D0-C02F3344F095}" type="sibTrans" cxnId="{E43477BE-2AE4-4223-B2A3-A0C28B6D000A}">
      <dgm:prSet/>
      <dgm:spPr/>
      <dgm:t>
        <a:bodyPr/>
        <a:lstStyle/>
        <a:p>
          <a:endParaRPr lang="pt-BR"/>
        </a:p>
      </dgm:t>
    </dgm:pt>
    <dgm:pt modelId="{033FD941-DDDD-440F-8E3F-ACD9E0C86DF3}">
      <dgm:prSet phldrT="[Texto]"/>
      <dgm:spPr/>
      <dgm:t>
        <a:bodyPr/>
        <a:lstStyle/>
        <a:p>
          <a:r>
            <a:rPr lang="pt-BR" dirty="0" err="1" smtClean="0"/>
            <a:t>Bacen</a:t>
          </a:r>
          <a:endParaRPr lang="pt-BR" dirty="0"/>
        </a:p>
      </dgm:t>
    </dgm:pt>
    <dgm:pt modelId="{82BF08CE-5E1C-4C61-A94B-AC51FB7AFE30}" type="parTrans" cxnId="{A0339D43-3BD5-49DC-97A5-C6D54079157A}">
      <dgm:prSet/>
      <dgm:spPr/>
      <dgm:t>
        <a:bodyPr/>
        <a:lstStyle/>
        <a:p>
          <a:endParaRPr lang="pt-BR"/>
        </a:p>
      </dgm:t>
    </dgm:pt>
    <dgm:pt modelId="{05D94412-A79A-4E40-AD50-507B2C8533EC}" type="sibTrans" cxnId="{A0339D43-3BD5-49DC-97A5-C6D54079157A}">
      <dgm:prSet/>
      <dgm:spPr/>
      <dgm:t>
        <a:bodyPr/>
        <a:lstStyle/>
        <a:p>
          <a:endParaRPr lang="pt-BR"/>
        </a:p>
      </dgm:t>
    </dgm:pt>
    <dgm:pt modelId="{8266960B-49F8-434C-B82E-26847186B38F}">
      <dgm:prSet phldrT="[Texto]"/>
      <dgm:spPr/>
      <dgm:t>
        <a:bodyPr/>
        <a:lstStyle/>
        <a:p>
          <a:r>
            <a:rPr lang="pt-BR" dirty="0" smtClean="0"/>
            <a:t>MAPA</a:t>
          </a:r>
          <a:endParaRPr lang="pt-BR" dirty="0"/>
        </a:p>
      </dgm:t>
    </dgm:pt>
    <dgm:pt modelId="{0507602F-E919-4DCC-85B1-3140F076C811}" type="parTrans" cxnId="{3A9B0838-5CCB-4062-8102-75C8888434C6}">
      <dgm:prSet/>
      <dgm:spPr/>
      <dgm:t>
        <a:bodyPr/>
        <a:lstStyle/>
        <a:p>
          <a:endParaRPr lang="pt-BR"/>
        </a:p>
      </dgm:t>
    </dgm:pt>
    <dgm:pt modelId="{AC8B77DE-3F84-42E5-B4F7-C82B225C5FA2}" type="sibTrans" cxnId="{3A9B0838-5CCB-4062-8102-75C8888434C6}">
      <dgm:prSet/>
      <dgm:spPr/>
      <dgm:t>
        <a:bodyPr/>
        <a:lstStyle/>
        <a:p>
          <a:endParaRPr lang="pt-BR"/>
        </a:p>
      </dgm:t>
    </dgm:pt>
    <dgm:pt modelId="{E2FCF4A6-23B9-458C-8019-D7674A16CB75}">
      <dgm:prSet phldrT="[Texto]"/>
      <dgm:spPr/>
      <dgm:t>
        <a:bodyPr/>
        <a:lstStyle/>
        <a:p>
          <a:r>
            <a:rPr lang="pt-BR" dirty="0" smtClean="0"/>
            <a:t>Orçamento</a:t>
          </a:r>
          <a:endParaRPr lang="pt-BR" dirty="0"/>
        </a:p>
      </dgm:t>
    </dgm:pt>
    <dgm:pt modelId="{A3851936-9B38-48E5-B746-61D2FEBE2146}" type="parTrans" cxnId="{AA3C4804-95F2-46BE-83B0-D532D9EACDC5}">
      <dgm:prSet/>
      <dgm:spPr/>
      <dgm:t>
        <a:bodyPr/>
        <a:lstStyle/>
        <a:p>
          <a:endParaRPr lang="pt-BR"/>
        </a:p>
      </dgm:t>
    </dgm:pt>
    <dgm:pt modelId="{8E875D12-633E-4739-98F8-0CF53BD7EAD9}" type="sibTrans" cxnId="{AA3C4804-95F2-46BE-83B0-D532D9EACDC5}">
      <dgm:prSet/>
      <dgm:spPr/>
      <dgm:t>
        <a:bodyPr/>
        <a:lstStyle/>
        <a:p>
          <a:endParaRPr lang="pt-BR"/>
        </a:p>
      </dgm:t>
    </dgm:pt>
    <dgm:pt modelId="{566A32A1-8D68-4BAD-BCDF-FA246E005288}">
      <dgm:prSet phldrT="[Texto]"/>
      <dgm:spPr/>
      <dgm:t>
        <a:bodyPr/>
        <a:lstStyle/>
        <a:p>
          <a:r>
            <a:rPr lang="pt-BR" dirty="0" smtClean="0"/>
            <a:t>Riscos</a:t>
          </a:r>
          <a:endParaRPr lang="pt-BR" dirty="0"/>
        </a:p>
      </dgm:t>
    </dgm:pt>
    <dgm:pt modelId="{77D268E0-EBCE-4D05-BB22-C31EE4BAA314}" type="sibTrans" cxnId="{2B68D7F4-5FCA-4737-BDA2-8A0BADCD82D6}">
      <dgm:prSet/>
      <dgm:spPr/>
      <dgm:t>
        <a:bodyPr/>
        <a:lstStyle/>
        <a:p>
          <a:endParaRPr lang="pt-BR"/>
        </a:p>
      </dgm:t>
    </dgm:pt>
    <dgm:pt modelId="{73655507-99DF-4F64-864E-5C6A55E7CFE0}" type="parTrans" cxnId="{2B68D7F4-5FCA-4737-BDA2-8A0BADCD82D6}">
      <dgm:prSet/>
      <dgm:spPr/>
      <dgm:t>
        <a:bodyPr/>
        <a:lstStyle/>
        <a:p>
          <a:endParaRPr lang="pt-BR"/>
        </a:p>
      </dgm:t>
    </dgm:pt>
    <dgm:pt modelId="{D5A8FDE0-09AC-4CEA-8B1B-768BADA37652}">
      <dgm:prSet phldrT="[Texto]"/>
      <dgm:spPr/>
      <dgm:t>
        <a:bodyPr/>
        <a:lstStyle/>
        <a:p>
          <a:r>
            <a:rPr lang="pt-BR" dirty="0" smtClean="0"/>
            <a:t>Adicional</a:t>
          </a:r>
          <a:endParaRPr lang="pt-BR" dirty="0"/>
        </a:p>
      </dgm:t>
    </dgm:pt>
    <dgm:pt modelId="{51093172-F45B-4111-B068-D3F6D335C2FD}" type="parTrans" cxnId="{C0F8B1D9-87D2-42DA-B747-428338570DCE}">
      <dgm:prSet/>
      <dgm:spPr/>
      <dgm:t>
        <a:bodyPr/>
        <a:lstStyle/>
        <a:p>
          <a:endParaRPr lang="pt-BR"/>
        </a:p>
      </dgm:t>
    </dgm:pt>
    <dgm:pt modelId="{5EE287AC-3462-4D75-918C-92C13F21B5DC}" type="sibTrans" cxnId="{C0F8B1D9-87D2-42DA-B747-428338570DCE}">
      <dgm:prSet/>
      <dgm:spPr/>
      <dgm:t>
        <a:bodyPr/>
        <a:lstStyle/>
        <a:p>
          <a:endParaRPr lang="pt-BR"/>
        </a:p>
      </dgm:t>
    </dgm:pt>
    <dgm:pt modelId="{8B0A37A4-DF3D-4493-BDD3-3706C4338E07}">
      <dgm:prSet phldrT="[Texto]"/>
      <dgm:spPr/>
      <dgm:t>
        <a:bodyPr/>
        <a:lstStyle/>
        <a:p>
          <a:r>
            <a:rPr lang="pt-BR" dirty="0" smtClean="0"/>
            <a:t>Histórico</a:t>
          </a:r>
          <a:endParaRPr lang="pt-BR" dirty="0"/>
        </a:p>
      </dgm:t>
    </dgm:pt>
    <dgm:pt modelId="{9DBF3DC3-E40E-4BA0-945E-CED438B06D11}" type="parTrans" cxnId="{E9B31650-3569-46D9-A690-F535A54A83EB}">
      <dgm:prSet/>
      <dgm:spPr/>
      <dgm:t>
        <a:bodyPr/>
        <a:lstStyle/>
        <a:p>
          <a:endParaRPr lang="pt-BR"/>
        </a:p>
      </dgm:t>
    </dgm:pt>
    <dgm:pt modelId="{2D1A7B4E-3203-4756-928B-BEA3FC959D2F}" type="sibTrans" cxnId="{E9B31650-3569-46D9-A690-F535A54A83EB}">
      <dgm:prSet/>
      <dgm:spPr/>
      <dgm:t>
        <a:bodyPr/>
        <a:lstStyle/>
        <a:p>
          <a:endParaRPr lang="pt-BR"/>
        </a:p>
      </dgm:t>
    </dgm:pt>
    <dgm:pt modelId="{177AF89B-1C0F-4B28-80A1-8F76C741D22C}">
      <dgm:prSet phldrT="[Texto]"/>
      <dgm:spPr/>
      <dgm:t>
        <a:bodyPr/>
        <a:lstStyle/>
        <a:p>
          <a:r>
            <a:rPr lang="pt-BR" dirty="0" smtClean="0"/>
            <a:t>MDA</a:t>
          </a:r>
          <a:endParaRPr lang="pt-BR" dirty="0"/>
        </a:p>
      </dgm:t>
    </dgm:pt>
    <dgm:pt modelId="{A82B247A-A7FE-4D13-9AA1-E04900CD9336}" type="parTrans" cxnId="{44DD55DB-7E9B-43F7-ADAB-6E41D110CDB0}">
      <dgm:prSet/>
      <dgm:spPr/>
      <dgm:t>
        <a:bodyPr/>
        <a:lstStyle/>
        <a:p>
          <a:endParaRPr lang="pt-BR"/>
        </a:p>
      </dgm:t>
    </dgm:pt>
    <dgm:pt modelId="{FB19A434-DB49-46DC-9126-AF27F19EE468}" type="sibTrans" cxnId="{44DD55DB-7E9B-43F7-ADAB-6E41D110CDB0}">
      <dgm:prSet/>
      <dgm:spPr/>
      <dgm:t>
        <a:bodyPr/>
        <a:lstStyle/>
        <a:p>
          <a:endParaRPr lang="pt-BR"/>
        </a:p>
      </dgm:t>
    </dgm:pt>
    <dgm:pt modelId="{B4D18ECD-FE5C-4D79-AE0C-9ECE65B87235}">
      <dgm:prSet phldrT="[Texto]"/>
      <dgm:spPr/>
      <dgm:t>
        <a:bodyPr/>
        <a:lstStyle/>
        <a:p>
          <a:r>
            <a:rPr lang="pt-BR" dirty="0" smtClean="0"/>
            <a:t>Crescimento</a:t>
          </a:r>
          <a:endParaRPr lang="pt-BR" dirty="0"/>
        </a:p>
      </dgm:t>
    </dgm:pt>
    <dgm:pt modelId="{558A6893-8FB3-4274-B8D6-D3B30648BD7B}" type="parTrans" cxnId="{D7B3743E-36C4-4857-A9AC-164A1B8EC7E2}">
      <dgm:prSet/>
      <dgm:spPr/>
      <dgm:t>
        <a:bodyPr/>
        <a:lstStyle/>
        <a:p>
          <a:endParaRPr lang="pt-BR"/>
        </a:p>
      </dgm:t>
    </dgm:pt>
    <dgm:pt modelId="{51C062FF-1191-4F65-B0A6-2C992187B7EE}" type="sibTrans" cxnId="{D7B3743E-36C4-4857-A9AC-164A1B8EC7E2}">
      <dgm:prSet/>
      <dgm:spPr/>
      <dgm:t>
        <a:bodyPr/>
        <a:lstStyle/>
        <a:p>
          <a:endParaRPr lang="pt-BR"/>
        </a:p>
      </dgm:t>
    </dgm:pt>
    <dgm:pt modelId="{CB776556-07F0-4ADA-B85B-1496A596EE78}">
      <dgm:prSet phldrT="[Texto]"/>
      <dgm:spPr/>
      <dgm:t>
        <a:bodyPr/>
        <a:lstStyle/>
        <a:p>
          <a:r>
            <a:rPr lang="pt-BR" dirty="0" smtClean="0"/>
            <a:t>Regionais</a:t>
          </a:r>
          <a:endParaRPr lang="pt-BR" dirty="0"/>
        </a:p>
      </dgm:t>
    </dgm:pt>
    <dgm:pt modelId="{92B8724A-E90A-4891-B86B-B2465516B4D7}" type="parTrans" cxnId="{9205475A-4D6C-4BB8-9B39-65E8F77435DF}">
      <dgm:prSet/>
      <dgm:spPr/>
      <dgm:t>
        <a:bodyPr/>
        <a:lstStyle/>
        <a:p>
          <a:endParaRPr lang="pt-BR"/>
        </a:p>
      </dgm:t>
    </dgm:pt>
    <dgm:pt modelId="{D41C8613-3531-41C0-BD54-84E3882375EC}" type="sibTrans" cxnId="{9205475A-4D6C-4BB8-9B39-65E8F77435DF}">
      <dgm:prSet/>
      <dgm:spPr/>
      <dgm:t>
        <a:bodyPr/>
        <a:lstStyle/>
        <a:p>
          <a:endParaRPr lang="pt-BR"/>
        </a:p>
      </dgm:t>
    </dgm:pt>
    <dgm:pt modelId="{4468B9B5-D50B-4106-89D8-7D55C6B21F16}" type="pres">
      <dgm:prSet presAssocID="{26E59304-B982-45DD-B28C-6FE73BF00C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93F9CD-D046-4F88-8CB3-DCAF52E95DA4}" type="pres">
      <dgm:prSet presAssocID="{CCD81FD1-E8E3-4F7E-862F-44CE1D00A1FC}" presName="composite" presStyleCnt="0"/>
      <dgm:spPr/>
    </dgm:pt>
    <dgm:pt modelId="{72639F74-9338-4E58-86F3-0E181CEEB738}" type="pres">
      <dgm:prSet presAssocID="{CCD81FD1-E8E3-4F7E-862F-44CE1D00A1FC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21F9F37-9F0D-4A1A-815E-443785BF09A7}" type="pres">
      <dgm:prSet presAssocID="{CCD81FD1-E8E3-4F7E-862F-44CE1D00A1FC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33E762-C22A-4986-95E8-2496C04B9658}" type="pres">
      <dgm:prSet presAssocID="{35DCBAE0-FE44-486D-B000-FA6D72C55450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7A7470E-DAFC-430E-B527-F5FA851C0F8E}" type="pres">
      <dgm:prSet presAssocID="{35DCBAE0-FE44-486D-B000-FA6D72C55450}" presName="connTx" presStyleLbl="sibTrans2D1" presStyleIdx="0" presStyleCnt="2"/>
      <dgm:spPr/>
      <dgm:t>
        <a:bodyPr/>
        <a:lstStyle/>
        <a:p>
          <a:endParaRPr lang="pt-BR"/>
        </a:p>
      </dgm:t>
    </dgm:pt>
    <dgm:pt modelId="{067C4B8B-F573-485C-9014-B1F1188C9FBB}" type="pres">
      <dgm:prSet presAssocID="{155C061D-42B6-46AD-AACE-C423AFCC2CBF}" presName="composite" presStyleCnt="0"/>
      <dgm:spPr/>
    </dgm:pt>
    <dgm:pt modelId="{51EFC558-63C8-4A1E-905C-11BBB3A80156}" type="pres">
      <dgm:prSet presAssocID="{155C061D-42B6-46AD-AACE-C423AFCC2CBF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EE1BA76-84E3-4E33-8C37-E07BDA6BF14A}" type="pres">
      <dgm:prSet presAssocID="{155C061D-42B6-46AD-AACE-C423AFCC2CBF}" presName="tx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0BB4E0-EE65-492B-84CA-15034F6647DE}" type="pres">
      <dgm:prSet presAssocID="{0C705FEA-404F-4B36-8A5A-E7958F9C6FEA}" presName="sibTrans" presStyleLbl="sibTrans2D1" presStyleIdx="1" presStyleCnt="2"/>
      <dgm:spPr/>
      <dgm:t>
        <a:bodyPr/>
        <a:lstStyle/>
        <a:p>
          <a:endParaRPr lang="pt-BR"/>
        </a:p>
      </dgm:t>
    </dgm:pt>
    <dgm:pt modelId="{53743A1C-A92A-4C98-A914-061272D3B64A}" type="pres">
      <dgm:prSet presAssocID="{0C705FEA-404F-4B36-8A5A-E7958F9C6FEA}" presName="connTx" presStyleLbl="sibTrans2D1" presStyleIdx="1" presStyleCnt="2"/>
      <dgm:spPr/>
      <dgm:t>
        <a:bodyPr/>
        <a:lstStyle/>
        <a:p>
          <a:endParaRPr lang="pt-BR"/>
        </a:p>
      </dgm:t>
    </dgm:pt>
    <dgm:pt modelId="{E9DBBD45-0DCA-4C85-B4E2-2ACE85660ABD}" type="pres">
      <dgm:prSet presAssocID="{A341E579-E52E-42AB-8CA3-E1E0D1AC447C}" presName="composite" presStyleCnt="0"/>
      <dgm:spPr/>
    </dgm:pt>
    <dgm:pt modelId="{9B413E03-B7EA-4E7A-A5F5-D7470721EF2E}" type="pres">
      <dgm:prSet presAssocID="{A341E579-E52E-42AB-8CA3-E1E0D1AC447C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BA10F0E-4388-4F27-BD6C-46AACAA0B6FA}" type="pres">
      <dgm:prSet presAssocID="{A341E579-E52E-42AB-8CA3-E1E0D1AC447C}" presName="tx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50EA29-0BC6-43AA-A648-7E15DF26BD58}" type="presOf" srcId="{A341E579-E52E-42AB-8CA3-E1E0D1AC447C}" destId="{DBA10F0E-4388-4F27-BD6C-46AACAA0B6FA}" srcOrd="0" destOrd="0" presId="urn:microsoft.com/office/officeart/2005/8/layout/hProcess10#4"/>
    <dgm:cxn modelId="{888DF18E-1D68-4D51-A1D0-EDFEE27D4543}" type="presOf" srcId="{0C705FEA-404F-4B36-8A5A-E7958F9C6FEA}" destId="{53743A1C-A92A-4C98-A914-061272D3B64A}" srcOrd="1" destOrd="0" presId="urn:microsoft.com/office/officeart/2005/8/layout/hProcess10#4"/>
    <dgm:cxn modelId="{AA3C4804-95F2-46BE-83B0-D532D9EACDC5}" srcId="{CCD81FD1-E8E3-4F7E-862F-44CE1D00A1FC}" destId="{E2FCF4A6-23B9-458C-8019-D7674A16CB75}" srcOrd="1" destOrd="0" parTransId="{A3851936-9B38-48E5-B746-61D2FEBE2146}" sibTransId="{8E875D12-633E-4739-98F8-0CF53BD7EAD9}"/>
    <dgm:cxn modelId="{B8204388-2154-4867-8CDF-9A7FDAD51C5E}" type="presOf" srcId="{B4D18ECD-FE5C-4D79-AE0C-9ECE65B87235}" destId="{3EE1BA76-84E3-4E33-8C37-E07BDA6BF14A}" srcOrd="0" destOrd="4" presId="urn:microsoft.com/office/officeart/2005/8/layout/hProcess10#4"/>
    <dgm:cxn modelId="{2B68D7F4-5FCA-4737-BDA2-8A0BADCD82D6}" srcId="{155C061D-42B6-46AD-AACE-C423AFCC2CBF}" destId="{566A32A1-8D68-4BAD-BCDF-FA246E005288}" srcOrd="1" destOrd="0" parTransId="{73655507-99DF-4F64-864E-5C6A55E7CFE0}" sibTransId="{77D268E0-EBCE-4D05-BB22-C31EE4BAA314}"/>
    <dgm:cxn modelId="{E43477BE-2AE4-4223-B2A3-A0C28B6D000A}" srcId="{26E59304-B982-45DD-B28C-6FE73BF00C59}" destId="{A341E579-E52E-42AB-8CA3-E1E0D1AC447C}" srcOrd="2" destOrd="0" parTransId="{DF6C667F-59C4-4F9F-BA48-141ECAD34DBB}" sibTransId="{BD54B109-2C52-448C-93D0-C02F3344F095}"/>
    <dgm:cxn modelId="{F027F47B-B9BF-4CF6-98F2-A4E19A208519}" type="presOf" srcId="{E2FCF4A6-23B9-458C-8019-D7674A16CB75}" destId="{D21F9F37-9F0D-4A1A-815E-443785BF09A7}" srcOrd="0" destOrd="2" presId="urn:microsoft.com/office/officeart/2005/8/layout/hProcess10#4"/>
    <dgm:cxn modelId="{0818C753-1E27-4C36-B9E3-B86B0283F3C9}" type="presOf" srcId="{8B0A37A4-DF3D-4493-BDD3-3706C4338E07}" destId="{3EE1BA76-84E3-4E33-8C37-E07BDA6BF14A}" srcOrd="0" destOrd="3" presId="urn:microsoft.com/office/officeart/2005/8/layout/hProcess10#4"/>
    <dgm:cxn modelId="{D7B3743E-36C4-4857-A9AC-164A1B8EC7E2}" srcId="{155C061D-42B6-46AD-AACE-C423AFCC2CBF}" destId="{B4D18ECD-FE5C-4D79-AE0C-9ECE65B87235}" srcOrd="3" destOrd="0" parTransId="{558A6893-8FB3-4274-B8D6-D3B30648BD7B}" sibTransId="{51C062FF-1191-4F65-B0A6-2C992187B7EE}"/>
    <dgm:cxn modelId="{E9B31650-3569-46D9-A690-F535A54A83EB}" srcId="{155C061D-42B6-46AD-AACE-C423AFCC2CBF}" destId="{8B0A37A4-DF3D-4493-BDD3-3706C4338E07}" srcOrd="2" destOrd="0" parTransId="{9DBF3DC3-E40E-4BA0-945E-CED438B06D11}" sibTransId="{2D1A7B4E-3203-4756-928B-BEA3FC959D2F}"/>
    <dgm:cxn modelId="{1D73229E-E9F6-44AC-B3CF-674CD3173FAA}" srcId="{CCD81FD1-E8E3-4F7E-862F-44CE1D00A1FC}" destId="{BA74E51C-ACD2-415A-98F2-0E0757CF68F7}" srcOrd="0" destOrd="0" parTransId="{A2945DE9-1255-4169-8095-EA60851D284C}" sibTransId="{20ABA706-6B5E-4733-B27C-570C4B472D4F}"/>
    <dgm:cxn modelId="{9313FDA0-2772-4769-A183-6F09F48CD9D4}" type="presOf" srcId="{8266960B-49F8-434C-B82E-26847186B38F}" destId="{DBA10F0E-4388-4F27-BD6C-46AACAA0B6FA}" srcOrd="0" destOrd="2" presId="urn:microsoft.com/office/officeart/2005/8/layout/hProcess10#4"/>
    <dgm:cxn modelId="{44DD55DB-7E9B-43F7-ADAB-6E41D110CDB0}" srcId="{A341E579-E52E-42AB-8CA3-E1E0D1AC447C}" destId="{177AF89B-1C0F-4B28-80A1-8F76C741D22C}" srcOrd="2" destOrd="0" parTransId="{A82B247A-A7FE-4D13-9AA1-E04900CD9336}" sibTransId="{FB19A434-DB49-46DC-9126-AF27F19EE468}"/>
    <dgm:cxn modelId="{A3B561CF-07F3-4A4D-AC2B-A989EAA3E2B5}" type="presOf" srcId="{BA74E51C-ACD2-415A-98F2-0E0757CF68F7}" destId="{D21F9F37-9F0D-4A1A-815E-443785BF09A7}" srcOrd="0" destOrd="1" presId="urn:microsoft.com/office/officeart/2005/8/layout/hProcess10#4"/>
    <dgm:cxn modelId="{B0C7C549-2C56-4F4A-82BB-FD59ECFE64F2}" type="presOf" srcId="{CB776556-07F0-4ADA-B85B-1496A596EE78}" destId="{DBA10F0E-4388-4F27-BD6C-46AACAA0B6FA}" srcOrd="0" destOrd="4" presId="urn:microsoft.com/office/officeart/2005/8/layout/hProcess10#4"/>
    <dgm:cxn modelId="{3A9B0838-5CCB-4062-8102-75C8888434C6}" srcId="{A341E579-E52E-42AB-8CA3-E1E0D1AC447C}" destId="{8266960B-49F8-434C-B82E-26847186B38F}" srcOrd="1" destOrd="0" parTransId="{0507602F-E919-4DCC-85B1-3140F076C811}" sibTransId="{AC8B77DE-3F84-42E5-B4F7-C82B225C5FA2}"/>
    <dgm:cxn modelId="{CD8E0287-75F2-437F-AC7C-61D465FE2C7D}" type="presOf" srcId="{566A32A1-8D68-4BAD-BCDF-FA246E005288}" destId="{3EE1BA76-84E3-4E33-8C37-E07BDA6BF14A}" srcOrd="0" destOrd="2" presId="urn:microsoft.com/office/officeart/2005/8/layout/hProcess10#4"/>
    <dgm:cxn modelId="{C0F8B1D9-87D2-42DA-B747-428338570DCE}" srcId="{CCD81FD1-E8E3-4F7E-862F-44CE1D00A1FC}" destId="{D5A8FDE0-09AC-4CEA-8B1B-768BADA37652}" srcOrd="2" destOrd="0" parTransId="{51093172-F45B-4111-B068-D3F6D335C2FD}" sibTransId="{5EE287AC-3462-4D75-918C-92C13F21B5DC}"/>
    <dgm:cxn modelId="{5B7F4D12-6CC1-45E7-AC1D-E32004C7E43C}" type="presOf" srcId="{35DCBAE0-FE44-486D-B000-FA6D72C55450}" destId="{47A7470E-DAFC-430E-B527-F5FA851C0F8E}" srcOrd="1" destOrd="0" presId="urn:microsoft.com/office/officeart/2005/8/layout/hProcess10#4"/>
    <dgm:cxn modelId="{61514F96-1E8B-438B-AD32-6F6AA471609D}" srcId="{155C061D-42B6-46AD-AACE-C423AFCC2CBF}" destId="{A05100F7-0488-432B-9CB7-29797D074616}" srcOrd="0" destOrd="0" parTransId="{9A225056-C958-45EB-823A-488EB8400E74}" sibTransId="{5D18CB01-BB8D-4FB1-B8C5-F7A295360B76}"/>
    <dgm:cxn modelId="{2B33FE6D-A14C-4100-BAE2-71E7A4FA7181}" type="presOf" srcId="{0C705FEA-404F-4B36-8A5A-E7958F9C6FEA}" destId="{390BB4E0-EE65-492B-84CA-15034F6647DE}" srcOrd="0" destOrd="0" presId="urn:microsoft.com/office/officeart/2005/8/layout/hProcess10#4"/>
    <dgm:cxn modelId="{D1E20B32-C883-4ECD-9656-58C8E4CEE8BA}" type="presOf" srcId="{033FD941-DDDD-440F-8E3F-ACD9E0C86DF3}" destId="{DBA10F0E-4388-4F27-BD6C-46AACAA0B6FA}" srcOrd="0" destOrd="1" presId="urn:microsoft.com/office/officeart/2005/8/layout/hProcess10#4"/>
    <dgm:cxn modelId="{9205475A-4D6C-4BB8-9B39-65E8F77435DF}" srcId="{A341E579-E52E-42AB-8CA3-E1E0D1AC447C}" destId="{CB776556-07F0-4ADA-B85B-1496A596EE78}" srcOrd="3" destOrd="0" parTransId="{92B8724A-E90A-4891-B86B-B2465516B4D7}" sibTransId="{D41C8613-3531-41C0-BD54-84E3882375EC}"/>
    <dgm:cxn modelId="{ADAA3E79-EC15-4319-8FB4-7903121F6E21}" type="presOf" srcId="{177AF89B-1C0F-4B28-80A1-8F76C741D22C}" destId="{DBA10F0E-4388-4F27-BD6C-46AACAA0B6FA}" srcOrd="0" destOrd="3" presId="urn:microsoft.com/office/officeart/2005/8/layout/hProcess10#4"/>
    <dgm:cxn modelId="{A93ECC26-B813-4004-A6D4-80B594A8A7AB}" type="presOf" srcId="{35DCBAE0-FE44-486D-B000-FA6D72C55450}" destId="{7333E762-C22A-4986-95E8-2496C04B9658}" srcOrd="0" destOrd="0" presId="urn:microsoft.com/office/officeart/2005/8/layout/hProcess10#4"/>
    <dgm:cxn modelId="{05661722-5E01-4CD6-A75A-9E6397F1D3A4}" type="presOf" srcId="{26E59304-B982-45DD-B28C-6FE73BF00C59}" destId="{4468B9B5-D50B-4106-89D8-7D55C6B21F16}" srcOrd="0" destOrd="0" presId="urn:microsoft.com/office/officeart/2005/8/layout/hProcess10#4"/>
    <dgm:cxn modelId="{DA17408F-581B-4491-9519-EF266C0C062F}" type="presOf" srcId="{A05100F7-0488-432B-9CB7-29797D074616}" destId="{3EE1BA76-84E3-4E33-8C37-E07BDA6BF14A}" srcOrd="0" destOrd="1" presId="urn:microsoft.com/office/officeart/2005/8/layout/hProcess10#4"/>
    <dgm:cxn modelId="{61540475-ACD7-4DF5-B239-3A33BB9F200B}" type="presOf" srcId="{155C061D-42B6-46AD-AACE-C423AFCC2CBF}" destId="{3EE1BA76-84E3-4E33-8C37-E07BDA6BF14A}" srcOrd="0" destOrd="0" presId="urn:microsoft.com/office/officeart/2005/8/layout/hProcess10#4"/>
    <dgm:cxn modelId="{944C4852-E875-4393-A579-65400319ACB6}" type="presOf" srcId="{CCD81FD1-E8E3-4F7E-862F-44CE1D00A1FC}" destId="{D21F9F37-9F0D-4A1A-815E-443785BF09A7}" srcOrd="0" destOrd="0" presId="urn:microsoft.com/office/officeart/2005/8/layout/hProcess10#4"/>
    <dgm:cxn modelId="{A0339D43-3BD5-49DC-97A5-C6D54079157A}" srcId="{A341E579-E52E-42AB-8CA3-E1E0D1AC447C}" destId="{033FD941-DDDD-440F-8E3F-ACD9E0C86DF3}" srcOrd="0" destOrd="0" parTransId="{82BF08CE-5E1C-4C61-A94B-AC51FB7AFE30}" sibTransId="{05D94412-A79A-4E40-AD50-507B2C8533EC}"/>
    <dgm:cxn modelId="{CBC48749-0147-44F6-B790-35A4CC2AB117}" srcId="{26E59304-B982-45DD-B28C-6FE73BF00C59}" destId="{CCD81FD1-E8E3-4F7E-862F-44CE1D00A1FC}" srcOrd="0" destOrd="0" parTransId="{A3021F87-2FA7-46CB-BE90-C5CEDA4CEBF3}" sibTransId="{35DCBAE0-FE44-486D-B000-FA6D72C55450}"/>
    <dgm:cxn modelId="{C227937F-CF50-4C25-96F0-9B14C8B406FB}" srcId="{26E59304-B982-45DD-B28C-6FE73BF00C59}" destId="{155C061D-42B6-46AD-AACE-C423AFCC2CBF}" srcOrd="1" destOrd="0" parTransId="{85708371-1AAC-4186-8AA7-43C9E949D710}" sibTransId="{0C705FEA-404F-4B36-8A5A-E7958F9C6FEA}"/>
    <dgm:cxn modelId="{26337D92-CB3A-4575-BD6B-7025DE75DD70}" type="presOf" srcId="{D5A8FDE0-09AC-4CEA-8B1B-768BADA37652}" destId="{D21F9F37-9F0D-4A1A-815E-443785BF09A7}" srcOrd="0" destOrd="3" presId="urn:microsoft.com/office/officeart/2005/8/layout/hProcess10#4"/>
    <dgm:cxn modelId="{79DE84BD-9B43-439C-998E-6C12D7F52702}" type="presParOf" srcId="{4468B9B5-D50B-4106-89D8-7D55C6B21F16}" destId="{9893F9CD-D046-4F88-8CB3-DCAF52E95DA4}" srcOrd="0" destOrd="0" presId="urn:microsoft.com/office/officeart/2005/8/layout/hProcess10#4"/>
    <dgm:cxn modelId="{713BEEEC-EADB-4A84-BA0E-162DFBEA76E7}" type="presParOf" srcId="{9893F9CD-D046-4F88-8CB3-DCAF52E95DA4}" destId="{72639F74-9338-4E58-86F3-0E181CEEB738}" srcOrd="0" destOrd="0" presId="urn:microsoft.com/office/officeart/2005/8/layout/hProcess10#4"/>
    <dgm:cxn modelId="{D56C0D23-0FD8-4FF0-A983-5A814F22C502}" type="presParOf" srcId="{9893F9CD-D046-4F88-8CB3-DCAF52E95DA4}" destId="{D21F9F37-9F0D-4A1A-815E-443785BF09A7}" srcOrd="1" destOrd="0" presId="urn:microsoft.com/office/officeart/2005/8/layout/hProcess10#4"/>
    <dgm:cxn modelId="{C7156747-DC62-4F4D-BA3C-97516693FCAB}" type="presParOf" srcId="{4468B9B5-D50B-4106-89D8-7D55C6B21F16}" destId="{7333E762-C22A-4986-95E8-2496C04B9658}" srcOrd="1" destOrd="0" presId="urn:microsoft.com/office/officeart/2005/8/layout/hProcess10#4"/>
    <dgm:cxn modelId="{AE9533DE-AA72-4FCA-B0A8-0A6598E916B2}" type="presParOf" srcId="{7333E762-C22A-4986-95E8-2496C04B9658}" destId="{47A7470E-DAFC-430E-B527-F5FA851C0F8E}" srcOrd="0" destOrd="0" presId="urn:microsoft.com/office/officeart/2005/8/layout/hProcess10#4"/>
    <dgm:cxn modelId="{44E76649-F07F-403F-9E16-58B9BE561F01}" type="presParOf" srcId="{4468B9B5-D50B-4106-89D8-7D55C6B21F16}" destId="{067C4B8B-F573-485C-9014-B1F1188C9FBB}" srcOrd="2" destOrd="0" presId="urn:microsoft.com/office/officeart/2005/8/layout/hProcess10#4"/>
    <dgm:cxn modelId="{776C3556-09C1-413D-B9D8-86034DE92343}" type="presParOf" srcId="{067C4B8B-F573-485C-9014-B1F1188C9FBB}" destId="{51EFC558-63C8-4A1E-905C-11BBB3A80156}" srcOrd="0" destOrd="0" presId="urn:microsoft.com/office/officeart/2005/8/layout/hProcess10#4"/>
    <dgm:cxn modelId="{9E68EA9B-7DF6-4CAB-AB1B-A60FCFFA6813}" type="presParOf" srcId="{067C4B8B-F573-485C-9014-B1F1188C9FBB}" destId="{3EE1BA76-84E3-4E33-8C37-E07BDA6BF14A}" srcOrd="1" destOrd="0" presId="urn:microsoft.com/office/officeart/2005/8/layout/hProcess10#4"/>
    <dgm:cxn modelId="{A40F14B5-6AF2-4617-BD81-B0DAC84C50C5}" type="presParOf" srcId="{4468B9B5-D50B-4106-89D8-7D55C6B21F16}" destId="{390BB4E0-EE65-492B-84CA-15034F6647DE}" srcOrd="3" destOrd="0" presId="urn:microsoft.com/office/officeart/2005/8/layout/hProcess10#4"/>
    <dgm:cxn modelId="{583E0939-76BF-44A3-81DE-A6ECCDB95172}" type="presParOf" srcId="{390BB4E0-EE65-492B-84CA-15034F6647DE}" destId="{53743A1C-A92A-4C98-A914-061272D3B64A}" srcOrd="0" destOrd="0" presId="urn:microsoft.com/office/officeart/2005/8/layout/hProcess10#4"/>
    <dgm:cxn modelId="{4B3512EC-CDF8-4931-9D9A-D6A3560739BC}" type="presParOf" srcId="{4468B9B5-D50B-4106-89D8-7D55C6B21F16}" destId="{E9DBBD45-0DCA-4C85-B4E2-2ACE85660ABD}" srcOrd="4" destOrd="0" presId="urn:microsoft.com/office/officeart/2005/8/layout/hProcess10#4"/>
    <dgm:cxn modelId="{054A9E2F-A744-4C92-96D8-90B464A0A0B5}" type="presParOf" srcId="{E9DBBD45-0DCA-4C85-B4E2-2ACE85660ABD}" destId="{9B413E03-B7EA-4E7A-A5F5-D7470721EF2E}" srcOrd="0" destOrd="0" presId="urn:microsoft.com/office/officeart/2005/8/layout/hProcess10#4"/>
    <dgm:cxn modelId="{72DA9560-9EA4-424D-BA1B-173F8F31C357}" type="presParOf" srcId="{E9DBBD45-0DCA-4C85-B4E2-2ACE85660ABD}" destId="{DBA10F0E-4388-4F27-BD6C-46AACAA0B6FA}" srcOrd="1" destOrd="0" presId="urn:microsoft.com/office/officeart/2005/8/layout/hProcess10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59304-B982-45DD-B28C-6FE73BF00C59}" type="doc">
      <dgm:prSet loTypeId="urn:microsoft.com/office/officeart/2005/8/layout/hProcess10#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D81FD1-E8E3-4F7E-862F-44CE1D00A1FC}">
      <dgm:prSet phldrT="[Texto]"/>
      <dgm:spPr/>
      <dgm:t>
        <a:bodyPr/>
        <a:lstStyle/>
        <a:p>
          <a:r>
            <a:rPr lang="pt-BR" dirty="0" smtClean="0"/>
            <a:t>ZARC - Norte e Nordeste</a:t>
          </a:r>
          <a:endParaRPr lang="pt-BR" dirty="0"/>
        </a:p>
      </dgm:t>
    </dgm:pt>
    <dgm:pt modelId="{A3021F87-2FA7-46CB-BE90-C5CEDA4CEBF3}" type="parTrans" cxnId="{CBC48749-0147-44F6-B790-35A4CC2AB117}">
      <dgm:prSet/>
      <dgm:spPr/>
      <dgm:t>
        <a:bodyPr/>
        <a:lstStyle/>
        <a:p>
          <a:endParaRPr lang="pt-BR"/>
        </a:p>
      </dgm:t>
    </dgm:pt>
    <dgm:pt modelId="{35DCBAE0-FE44-486D-B000-FA6D72C55450}" type="sibTrans" cxnId="{CBC48749-0147-44F6-B790-35A4CC2AB117}">
      <dgm:prSet/>
      <dgm:spPr/>
      <dgm:t>
        <a:bodyPr/>
        <a:lstStyle/>
        <a:p>
          <a:endParaRPr lang="pt-BR"/>
        </a:p>
      </dgm:t>
    </dgm:pt>
    <dgm:pt modelId="{BA74E51C-ACD2-415A-98F2-0E0757CF68F7}">
      <dgm:prSet phldrT="[Texto]"/>
      <dgm:spPr/>
      <dgm:t>
        <a:bodyPr/>
        <a:lstStyle/>
        <a:p>
          <a:r>
            <a:rPr lang="pt-BR" dirty="0" smtClean="0"/>
            <a:t>Indutor do crédito</a:t>
          </a:r>
          <a:endParaRPr lang="pt-BR" dirty="0"/>
        </a:p>
      </dgm:t>
    </dgm:pt>
    <dgm:pt modelId="{A2945DE9-1255-4169-8095-EA60851D284C}" type="parTrans" cxnId="{1D73229E-E9F6-44AC-B3CF-674CD3173FAA}">
      <dgm:prSet/>
      <dgm:spPr/>
      <dgm:t>
        <a:bodyPr/>
        <a:lstStyle/>
        <a:p>
          <a:endParaRPr lang="pt-BR"/>
        </a:p>
      </dgm:t>
    </dgm:pt>
    <dgm:pt modelId="{20ABA706-6B5E-4733-B27C-570C4B472D4F}" type="sibTrans" cxnId="{1D73229E-E9F6-44AC-B3CF-674CD3173FAA}">
      <dgm:prSet/>
      <dgm:spPr/>
      <dgm:t>
        <a:bodyPr/>
        <a:lstStyle/>
        <a:p>
          <a:endParaRPr lang="pt-BR"/>
        </a:p>
      </dgm:t>
    </dgm:pt>
    <dgm:pt modelId="{A341E579-E52E-42AB-8CA3-E1E0D1AC447C}">
      <dgm:prSet phldrT="[Texto]"/>
      <dgm:spPr/>
      <dgm:t>
        <a:bodyPr/>
        <a:lstStyle/>
        <a:p>
          <a:r>
            <a:rPr lang="pt-BR" dirty="0" smtClean="0"/>
            <a:t>Avaliação da Metodologia</a:t>
          </a:r>
          <a:endParaRPr lang="pt-BR" dirty="0"/>
        </a:p>
      </dgm:t>
    </dgm:pt>
    <dgm:pt modelId="{DF6C667F-59C4-4F9F-BA48-141ECAD34DBB}" type="parTrans" cxnId="{E43477BE-2AE4-4223-B2A3-A0C28B6D000A}">
      <dgm:prSet/>
      <dgm:spPr/>
      <dgm:t>
        <a:bodyPr/>
        <a:lstStyle/>
        <a:p>
          <a:endParaRPr lang="pt-BR"/>
        </a:p>
      </dgm:t>
    </dgm:pt>
    <dgm:pt modelId="{BD54B109-2C52-448C-93D0-C02F3344F095}" type="sibTrans" cxnId="{E43477BE-2AE4-4223-B2A3-A0C28B6D000A}">
      <dgm:prSet/>
      <dgm:spPr/>
      <dgm:t>
        <a:bodyPr/>
        <a:lstStyle/>
        <a:p>
          <a:endParaRPr lang="pt-BR"/>
        </a:p>
      </dgm:t>
    </dgm:pt>
    <dgm:pt modelId="{033FD941-DDDD-440F-8E3F-ACD9E0C86DF3}">
      <dgm:prSet phldrT="[Texto]"/>
      <dgm:spPr/>
      <dgm:t>
        <a:bodyPr/>
        <a:lstStyle/>
        <a:p>
          <a:r>
            <a:rPr lang="pt-BR" dirty="0" smtClean="0"/>
            <a:t>Teoria x prática</a:t>
          </a:r>
          <a:endParaRPr lang="pt-BR" dirty="0"/>
        </a:p>
      </dgm:t>
    </dgm:pt>
    <dgm:pt modelId="{82BF08CE-5E1C-4C61-A94B-AC51FB7AFE30}" type="parTrans" cxnId="{A0339D43-3BD5-49DC-97A5-C6D54079157A}">
      <dgm:prSet/>
      <dgm:spPr/>
      <dgm:t>
        <a:bodyPr/>
        <a:lstStyle/>
        <a:p>
          <a:endParaRPr lang="pt-BR"/>
        </a:p>
      </dgm:t>
    </dgm:pt>
    <dgm:pt modelId="{05D94412-A79A-4E40-AD50-507B2C8533EC}" type="sibTrans" cxnId="{A0339D43-3BD5-49DC-97A5-C6D54079157A}">
      <dgm:prSet/>
      <dgm:spPr/>
      <dgm:t>
        <a:bodyPr/>
        <a:lstStyle/>
        <a:p>
          <a:endParaRPr lang="pt-BR"/>
        </a:p>
      </dgm:t>
    </dgm:pt>
    <dgm:pt modelId="{0C99927B-9E2B-4F84-B7C8-D3B122EF5957}">
      <dgm:prSet phldrT="[Texto]"/>
      <dgm:spPr/>
      <dgm:t>
        <a:bodyPr/>
        <a:lstStyle/>
        <a:p>
          <a:r>
            <a:rPr lang="pt-BR" dirty="0" smtClean="0"/>
            <a:t>Pesquisa</a:t>
          </a:r>
          <a:endParaRPr lang="pt-BR" dirty="0"/>
        </a:p>
      </dgm:t>
    </dgm:pt>
    <dgm:pt modelId="{3062EDE8-6B36-4246-941C-090A855EF8DA}" type="parTrans" cxnId="{997BE09C-C142-42A7-836F-DA90854E96E3}">
      <dgm:prSet/>
      <dgm:spPr/>
      <dgm:t>
        <a:bodyPr/>
        <a:lstStyle/>
        <a:p>
          <a:endParaRPr lang="pt-BR"/>
        </a:p>
      </dgm:t>
    </dgm:pt>
    <dgm:pt modelId="{75576330-EFD2-4869-BFF6-D7862724D72D}" type="sibTrans" cxnId="{997BE09C-C142-42A7-836F-DA90854E96E3}">
      <dgm:prSet/>
      <dgm:spPr/>
      <dgm:t>
        <a:bodyPr/>
        <a:lstStyle/>
        <a:p>
          <a:endParaRPr lang="pt-BR"/>
        </a:p>
      </dgm:t>
    </dgm:pt>
    <dgm:pt modelId="{E1A40B89-23E9-453D-AA8D-87EA627F368F}">
      <dgm:prSet phldrT="[Texto]"/>
      <dgm:spPr/>
      <dgm:t>
        <a:bodyPr/>
        <a:lstStyle/>
        <a:p>
          <a:r>
            <a:rPr lang="pt-BR" dirty="0" smtClean="0"/>
            <a:t>Culturas semiárido</a:t>
          </a:r>
          <a:endParaRPr lang="pt-BR" dirty="0"/>
        </a:p>
      </dgm:t>
    </dgm:pt>
    <dgm:pt modelId="{1DDE0C11-E3A5-482B-B42C-CACDB655FFF0}" type="parTrans" cxnId="{93941BC0-E0D6-4025-AA80-39C0189DB10F}">
      <dgm:prSet/>
      <dgm:spPr/>
      <dgm:t>
        <a:bodyPr/>
        <a:lstStyle/>
        <a:p>
          <a:endParaRPr lang="pt-BR"/>
        </a:p>
      </dgm:t>
    </dgm:pt>
    <dgm:pt modelId="{5FB48950-A7D4-40D2-BEB3-88F2E5B83994}" type="sibTrans" cxnId="{93941BC0-E0D6-4025-AA80-39C0189DB10F}">
      <dgm:prSet/>
      <dgm:spPr/>
      <dgm:t>
        <a:bodyPr/>
        <a:lstStyle/>
        <a:p>
          <a:endParaRPr lang="pt-BR"/>
        </a:p>
      </dgm:t>
    </dgm:pt>
    <dgm:pt modelId="{6CAD1B9B-D93D-4713-929E-D284153ECAB5}">
      <dgm:prSet phldrT="[Texto]"/>
      <dgm:spPr/>
      <dgm:t>
        <a:bodyPr/>
        <a:lstStyle/>
        <a:p>
          <a:r>
            <a:rPr lang="pt-BR" dirty="0" smtClean="0"/>
            <a:t>Tecnologia</a:t>
          </a:r>
          <a:endParaRPr lang="pt-BR" dirty="0"/>
        </a:p>
      </dgm:t>
    </dgm:pt>
    <dgm:pt modelId="{DB533609-20E3-4380-A88D-13FBBA824A77}" type="parTrans" cxnId="{529BB8C5-C482-4B2D-80B3-3A78187F63B9}">
      <dgm:prSet/>
      <dgm:spPr/>
      <dgm:t>
        <a:bodyPr/>
        <a:lstStyle/>
        <a:p>
          <a:endParaRPr lang="pt-BR"/>
        </a:p>
      </dgm:t>
    </dgm:pt>
    <dgm:pt modelId="{54B0A15D-D966-44AC-9C82-6569290E15A0}" type="sibTrans" cxnId="{529BB8C5-C482-4B2D-80B3-3A78187F63B9}">
      <dgm:prSet/>
      <dgm:spPr/>
      <dgm:t>
        <a:bodyPr/>
        <a:lstStyle/>
        <a:p>
          <a:endParaRPr lang="pt-BR"/>
        </a:p>
      </dgm:t>
    </dgm:pt>
    <dgm:pt modelId="{3E3C5BDC-512C-48D9-8F66-85B9C6C4F6E1}">
      <dgm:prSet phldrT="[Texto]"/>
      <dgm:spPr/>
      <dgm:t>
        <a:bodyPr/>
        <a:lstStyle/>
        <a:p>
          <a:r>
            <a:rPr lang="pt-BR" dirty="0" smtClean="0"/>
            <a:t>Avaliação atual</a:t>
          </a:r>
          <a:endParaRPr lang="pt-BR" dirty="0"/>
        </a:p>
      </dgm:t>
    </dgm:pt>
    <dgm:pt modelId="{242FEB5B-40B9-4CEA-B3C2-A0E459BD490D}" type="parTrans" cxnId="{F7B48E7C-AC1E-4FBE-9C9D-3FCD1979F966}">
      <dgm:prSet/>
      <dgm:spPr/>
      <dgm:t>
        <a:bodyPr/>
        <a:lstStyle/>
        <a:p>
          <a:endParaRPr lang="pt-BR"/>
        </a:p>
      </dgm:t>
    </dgm:pt>
    <dgm:pt modelId="{D51ECC8D-FB97-4008-99CC-ADB6ECB80B18}" type="sibTrans" cxnId="{F7B48E7C-AC1E-4FBE-9C9D-3FCD1979F966}">
      <dgm:prSet/>
      <dgm:spPr/>
      <dgm:t>
        <a:bodyPr/>
        <a:lstStyle/>
        <a:p>
          <a:endParaRPr lang="pt-BR"/>
        </a:p>
      </dgm:t>
    </dgm:pt>
    <dgm:pt modelId="{4487D61D-0D98-4516-91ED-A7C23D7DE87B}">
      <dgm:prSet phldrT="[Texto]"/>
      <dgm:spPr/>
      <dgm:t>
        <a:bodyPr/>
        <a:lstStyle/>
        <a:p>
          <a:r>
            <a:rPr lang="pt-BR" dirty="0" smtClean="0"/>
            <a:t>Evidências de problemas na metodologia</a:t>
          </a:r>
          <a:endParaRPr lang="pt-BR" dirty="0"/>
        </a:p>
      </dgm:t>
    </dgm:pt>
    <dgm:pt modelId="{77A5DEFB-0BDD-4588-A0A6-FE1BE0A5CB57}" type="parTrans" cxnId="{2AECD7AB-CB32-481D-AA01-37730BD63DF7}">
      <dgm:prSet/>
      <dgm:spPr/>
      <dgm:t>
        <a:bodyPr/>
        <a:lstStyle/>
        <a:p>
          <a:endParaRPr lang="pt-BR"/>
        </a:p>
      </dgm:t>
    </dgm:pt>
    <dgm:pt modelId="{6A09F640-99B6-4B16-95D6-F59CB2B4B3EA}" type="sibTrans" cxnId="{2AECD7AB-CB32-481D-AA01-37730BD63DF7}">
      <dgm:prSet/>
      <dgm:spPr/>
      <dgm:t>
        <a:bodyPr/>
        <a:lstStyle/>
        <a:p>
          <a:endParaRPr lang="pt-BR"/>
        </a:p>
      </dgm:t>
    </dgm:pt>
    <dgm:pt modelId="{4468B9B5-D50B-4106-89D8-7D55C6B21F16}" type="pres">
      <dgm:prSet presAssocID="{26E59304-B982-45DD-B28C-6FE73BF00C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93F9CD-D046-4F88-8CB3-DCAF52E95DA4}" type="pres">
      <dgm:prSet presAssocID="{CCD81FD1-E8E3-4F7E-862F-44CE1D00A1FC}" presName="composite" presStyleCnt="0"/>
      <dgm:spPr/>
    </dgm:pt>
    <dgm:pt modelId="{72639F74-9338-4E58-86F3-0E181CEEB738}" type="pres">
      <dgm:prSet presAssocID="{CCD81FD1-E8E3-4F7E-862F-44CE1D00A1FC}" presName="imagSh" presStyleLbl="b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21F9F37-9F0D-4A1A-815E-443785BF09A7}" type="pres">
      <dgm:prSet presAssocID="{CCD81FD1-E8E3-4F7E-862F-44CE1D00A1FC}" presName="tx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33E762-C22A-4986-95E8-2496C04B9658}" type="pres">
      <dgm:prSet presAssocID="{35DCBAE0-FE44-486D-B000-FA6D72C55450}" presName="sibTrans" presStyleLbl="sibTrans2D1" presStyleIdx="0" presStyleCnt="1"/>
      <dgm:spPr/>
      <dgm:t>
        <a:bodyPr/>
        <a:lstStyle/>
        <a:p>
          <a:endParaRPr lang="pt-BR"/>
        </a:p>
      </dgm:t>
    </dgm:pt>
    <dgm:pt modelId="{47A7470E-DAFC-430E-B527-F5FA851C0F8E}" type="pres">
      <dgm:prSet presAssocID="{35DCBAE0-FE44-486D-B000-FA6D72C55450}" presName="connTx" presStyleLbl="sibTrans2D1" presStyleIdx="0" presStyleCnt="1"/>
      <dgm:spPr/>
      <dgm:t>
        <a:bodyPr/>
        <a:lstStyle/>
        <a:p>
          <a:endParaRPr lang="pt-BR"/>
        </a:p>
      </dgm:t>
    </dgm:pt>
    <dgm:pt modelId="{E9DBBD45-0DCA-4C85-B4E2-2ACE85660ABD}" type="pres">
      <dgm:prSet presAssocID="{A341E579-E52E-42AB-8CA3-E1E0D1AC447C}" presName="composite" presStyleCnt="0"/>
      <dgm:spPr/>
    </dgm:pt>
    <dgm:pt modelId="{9B413E03-B7EA-4E7A-A5F5-D7470721EF2E}" type="pres">
      <dgm:prSet presAssocID="{A341E579-E52E-42AB-8CA3-E1E0D1AC447C}" presName="imagSh" presStyleLbl="b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BA10F0E-4388-4F27-BD6C-46AACAA0B6FA}" type="pres">
      <dgm:prSet presAssocID="{A341E579-E52E-42AB-8CA3-E1E0D1AC447C}" presName="tx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096BBEE-4896-4F19-8189-88D292E7DB8A}" type="presOf" srcId="{E1A40B89-23E9-453D-AA8D-87EA627F368F}" destId="{D21F9F37-9F0D-4A1A-815E-443785BF09A7}" srcOrd="0" destOrd="3" presId="urn:microsoft.com/office/officeart/2005/8/layout/hProcess10#5"/>
    <dgm:cxn modelId="{F7B48E7C-AC1E-4FBE-9C9D-3FCD1979F966}" srcId="{A341E579-E52E-42AB-8CA3-E1E0D1AC447C}" destId="{3E3C5BDC-512C-48D9-8F66-85B9C6C4F6E1}" srcOrd="1" destOrd="0" parTransId="{242FEB5B-40B9-4CEA-B3C2-A0E459BD490D}" sibTransId="{D51ECC8D-FB97-4008-99CC-ADB6ECB80B18}"/>
    <dgm:cxn modelId="{2AECD7AB-CB32-481D-AA01-37730BD63DF7}" srcId="{A341E579-E52E-42AB-8CA3-E1E0D1AC447C}" destId="{4487D61D-0D98-4516-91ED-A7C23D7DE87B}" srcOrd="2" destOrd="0" parTransId="{77A5DEFB-0BDD-4588-A0A6-FE1BE0A5CB57}" sibTransId="{6A09F640-99B6-4B16-95D6-F59CB2B4B3EA}"/>
    <dgm:cxn modelId="{529BB8C5-C482-4B2D-80B3-3A78187F63B9}" srcId="{CCD81FD1-E8E3-4F7E-862F-44CE1D00A1FC}" destId="{6CAD1B9B-D93D-4713-929E-D284153ECAB5}" srcOrd="3" destOrd="0" parTransId="{DB533609-20E3-4380-A88D-13FBBA824A77}" sibTransId="{54B0A15D-D966-44AC-9C82-6569290E15A0}"/>
    <dgm:cxn modelId="{997BE09C-C142-42A7-836F-DA90854E96E3}" srcId="{CCD81FD1-E8E3-4F7E-862F-44CE1D00A1FC}" destId="{0C99927B-9E2B-4F84-B7C8-D3B122EF5957}" srcOrd="1" destOrd="0" parTransId="{3062EDE8-6B36-4246-941C-090A855EF8DA}" sibTransId="{75576330-EFD2-4869-BFF6-D7862724D72D}"/>
    <dgm:cxn modelId="{A0339D43-3BD5-49DC-97A5-C6D54079157A}" srcId="{A341E579-E52E-42AB-8CA3-E1E0D1AC447C}" destId="{033FD941-DDDD-440F-8E3F-ACD9E0C86DF3}" srcOrd="0" destOrd="0" parTransId="{82BF08CE-5E1C-4C61-A94B-AC51FB7AFE30}" sibTransId="{05D94412-A79A-4E40-AD50-507B2C8533EC}"/>
    <dgm:cxn modelId="{EB9A5570-2C96-4DBE-A69B-0CD1642D92E2}" type="presOf" srcId="{A341E579-E52E-42AB-8CA3-E1E0D1AC447C}" destId="{DBA10F0E-4388-4F27-BD6C-46AACAA0B6FA}" srcOrd="0" destOrd="0" presId="urn:microsoft.com/office/officeart/2005/8/layout/hProcess10#5"/>
    <dgm:cxn modelId="{E43477BE-2AE4-4223-B2A3-A0C28B6D000A}" srcId="{26E59304-B982-45DD-B28C-6FE73BF00C59}" destId="{A341E579-E52E-42AB-8CA3-E1E0D1AC447C}" srcOrd="1" destOrd="0" parTransId="{DF6C667F-59C4-4F9F-BA48-141ECAD34DBB}" sibTransId="{BD54B109-2C52-448C-93D0-C02F3344F095}"/>
    <dgm:cxn modelId="{43705C9D-FEDB-489D-9C27-0839793EF5EB}" type="presOf" srcId="{4487D61D-0D98-4516-91ED-A7C23D7DE87B}" destId="{DBA10F0E-4388-4F27-BD6C-46AACAA0B6FA}" srcOrd="0" destOrd="3" presId="urn:microsoft.com/office/officeart/2005/8/layout/hProcess10#5"/>
    <dgm:cxn modelId="{B53DE500-2F4A-4D82-90BB-286FACD15988}" type="presOf" srcId="{35DCBAE0-FE44-486D-B000-FA6D72C55450}" destId="{7333E762-C22A-4986-95E8-2496C04B9658}" srcOrd="0" destOrd="0" presId="urn:microsoft.com/office/officeart/2005/8/layout/hProcess10#5"/>
    <dgm:cxn modelId="{8FC98D24-265C-4772-9FD3-7275F027BB96}" type="presOf" srcId="{CCD81FD1-E8E3-4F7E-862F-44CE1D00A1FC}" destId="{D21F9F37-9F0D-4A1A-815E-443785BF09A7}" srcOrd="0" destOrd="0" presId="urn:microsoft.com/office/officeart/2005/8/layout/hProcess10#5"/>
    <dgm:cxn modelId="{1D73229E-E9F6-44AC-B3CF-674CD3173FAA}" srcId="{CCD81FD1-E8E3-4F7E-862F-44CE1D00A1FC}" destId="{BA74E51C-ACD2-415A-98F2-0E0757CF68F7}" srcOrd="0" destOrd="0" parTransId="{A2945DE9-1255-4169-8095-EA60851D284C}" sibTransId="{20ABA706-6B5E-4733-B27C-570C4B472D4F}"/>
    <dgm:cxn modelId="{1C008957-DDFC-451C-8216-74E9F797EA1A}" type="presOf" srcId="{033FD941-DDDD-440F-8E3F-ACD9E0C86DF3}" destId="{DBA10F0E-4388-4F27-BD6C-46AACAA0B6FA}" srcOrd="0" destOrd="1" presId="urn:microsoft.com/office/officeart/2005/8/layout/hProcess10#5"/>
    <dgm:cxn modelId="{A6090F09-8928-4FFE-AE8A-66C25D5F2D61}" type="presOf" srcId="{26E59304-B982-45DD-B28C-6FE73BF00C59}" destId="{4468B9B5-D50B-4106-89D8-7D55C6B21F16}" srcOrd="0" destOrd="0" presId="urn:microsoft.com/office/officeart/2005/8/layout/hProcess10#5"/>
    <dgm:cxn modelId="{8122D306-DA06-4D8B-802E-E785CE940A21}" type="presOf" srcId="{35DCBAE0-FE44-486D-B000-FA6D72C55450}" destId="{47A7470E-DAFC-430E-B527-F5FA851C0F8E}" srcOrd="1" destOrd="0" presId="urn:microsoft.com/office/officeart/2005/8/layout/hProcess10#5"/>
    <dgm:cxn modelId="{93941BC0-E0D6-4025-AA80-39C0189DB10F}" srcId="{CCD81FD1-E8E3-4F7E-862F-44CE1D00A1FC}" destId="{E1A40B89-23E9-453D-AA8D-87EA627F368F}" srcOrd="2" destOrd="0" parTransId="{1DDE0C11-E3A5-482B-B42C-CACDB655FFF0}" sibTransId="{5FB48950-A7D4-40D2-BEB3-88F2E5B83994}"/>
    <dgm:cxn modelId="{5F3A29D4-C9D7-4742-A29B-045054A763C2}" type="presOf" srcId="{BA74E51C-ACD2-415A-98F2-0E0757CF68F7}" destId="{D21F9F37-9F0D-4A1A-815E-443785BF09A7}" srcOrd="0" destOrd="1" presId="urn:microsoft.com/office/officeart/2005/8/layout/hProcess10#5"/>
    <dgm:cxn modelId="{F3F60FFC-E207-4723-B1BB-5A9E3F8FCB8C}" type="presOf" srcId="{6CAD1B9B-D93D-4713-929E-D284153ECAB5}" destId="{D21F9F37-9F0D-4A1A-815E-443785BF09A7}" srcOrd="0" destOrd="4" presId="urn:microsoft.com/office/officeart/2005/8/layout/hProcess10#5"/>
    <dgm:cxn modelId="{CBC48749-0147-44F6-B790-35A4CC2AB117}" srcId="{26E59304-B982-45DD-B28C-6FE73BF00C59}" destId="{CCD81FD1-E8E3-4F7E-862F-44CE1D00A1FC}" srcOrd="0" destOrd="0" parTransId="{A3021F87-2FA7-46CB-BE90-C5CEDA4CEBF3}" sibTransId="{35DCBAE0-FE44-486D-B000-FA6D72C55450}"/>
    <dgm:cxn modelId="{92CAC20D-5093-4C55-87B8-3DD4555B6BCC}" type="presOf" srcId="{3E3C5BDC-512C-48D9-8F66-85B9C6C4F6E1}" destId="{DBA10F0E-4388-4F27-BD6C-46AACAA0B6FA}" srcOrd="0" destOrd="2" presId="urn:microsoft.com/office/officeart/2005/8/layout/hProcess10#5"/>
    <dgm:cxn modelId="{373701DD-5A9C-4B84-BF54-A907B8B503CC}" type="presOf" srcId="{0C99927B-9E2B-4F84-B7C8-D3B122EF5957}" destId="{D21F9F37-9F0D-4A1A-815E-443785BF09A7}" srcOrd="0" destOrd="2" presId="urn:microsoft.com/office/officeart/2005/8/layout/hProcess10#5"/>
    <dgm:cxn modelId="{0EF49751-AA98-4EC5-8B3E-F4B7E2920DEF}" type="presParOf" srcId="{4468B9B5-D50B-4106-89D8-7D55C6B21F16}" destId="{9893F9CD-D046-4F88-8CB3-DCAF52E95DA4}" srcOrd="0" destOrd="0" presId="urn:microsoft.com/office/officeart/2005/8/layout/hProcess10#5"/>
    <dgm:cxn modelId="{80F18D64-DAFF-4359-8B39-9D8C7019AC0A}" type="presParOf" srcId="{9893F9CD-D046-4F88-8CB3-DCAF52E95DA4}" destId="{72639F74-9338-4E58-86F3-0E181CEEB738}" srcOrd="0" destOrd="0" presId="urn:microsoft.com/office/officeart/2005/8/layout/hProcess10#5"/>
    <dgm:cxn modelId="{BE4BBBF5-AE19-4CB9-9756-BE68C48381E2}" type="presParOf" srcId="{9893F9CD-D046-4F88-8CB3-DCAF52E95DA4}" destId="{D21F9F37-9F0D-4A1A-815E-443785BF09A7}" srcOrd="1" destOrd="0" presId="urn:microsoft.com/office/officeart/2005/8/layout/hProcess10#5"/>
    <dgm:cxn modelId="{48E08A92-B830-4FC0-9D6D-26DA10D3E18D}" type="presParOf" srcId="{4468B9B5-D50B-4106-89D8-7D55C6B21F16}" destId="{7333E762-C22A-4986-95E8-2496C04B9658}" srcOrd="1" destOrd="0" presId="urn:microsoft.com/office/officeart/2005/8/layout/hProcess10#5"/>
    <dgm:cxn modelId="{2EDE2491-A88D-4CFE-A558-D4465CB59C94}" type="presParOf" srcId="{7333E762-C22A-4986-95E8-2496C04B9658}" destId="{47A7470E-DAFC-430E-B527-F5FA851C0F8E}" srcOrd="0" destOrd="0" presId="urn:microsoft.com/office/officeart/2005/8/layout/hProcess10#5"/>
    <dgm:cxn modelId="{26ABDDFF-A88D-49B2-9144-49B57E9C1637}" type="presParOf" srcId="{4468B9B5-D50B-4106-89D8-7D55C6B21F16}" destId="{E9DBBD45-0DCA-4C85-B4E2-2ACE85660ABD}" srcOrd="2" destOrd="0" presId="urn:microsoft.com/office/officeart/2005/8/layout/hProcess10#5"/>
    <dgm:cxn modelId="{FBFF81C3-B270-4EAD-A10E-EDAE02D73CA7}" type="presParOf" srcId="{E9DBBD45-0DCA-4C85-B4E2-2ACE85660ABD}" destId="{9B413E03-B7EA-4E7A-A5F5-D7470721EF2E}" srcOrd="0" destOrd="0" presId="urn:microsoft.com/office/officeart/2005/8/layout/hProcess10#5"/>
    <dgm:cxn modelId="{E5B9BBCD-946D-4D92-AC05-4C062B8DFFB4}" type="presParOf" srcId="{E9DBBD45-0DCA-4C85-B4E2-2ACE85660ABD}" destId="{DBA10F0E-4388-4F27-BD6C-46AACAA0B6FA}" srcOrd="1" destOrd="0" presId="urn:microsoft.com/office/officeart/2005/8/layout/hProcess10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39F74-9338-4E58-86F3-0E181CEEB738}">
      <dsp:nvSpPr>
        <dsp:cNvPr id="0" name=""/>
        <dsp:cNvSpPr/>
      </dsp:nvSpPr>
      <dsp:spPr>
        <a:xfrm>
          <a:off x="4405" y="67922"/>
          <a:ext cx="2075336" cy="20753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F9F37-9F0D-4A1A-815E-443785BF09A7}">
      <dsp:nvSpPr>
        <dsp:cNvPr id="0" name=""/>
        <dsp:cNvSpPr/>
      </dsp:nvSpPr>
      <dsp:spPr>
        <a:xfrm>
          <a:off x="342250" y="1313124"/>
          <a:ext cx="2075336" cy="2075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Planejamento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Cálculos Atuariais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Orçamento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Adicional</a:t>
          </a:r>
          <a:endParaRPr lang="pt-BR" sz="1900" kern="1200" dirty="0"/>
        </a:p>
      </dsp:txBody>
      <dsp:txXfrm>
        <a:off x="403035" y="1373909"/>
        <a:ext cx="1953766" cy="1953766"/>
      </dsp:txXfrm>
    </dsp:sp>
    <dsp:sp modelId="{7333E762-C22A-4986-95E8-2496C04B9658}">
      <dsp:nvSpPr>
        <dsp:cNvPr id="0" name=""/>
        <dsp:cNvSpPr/>
      </dsp:nvSpPr>
      <dsp:spPr>
        <a:xfrm>
          <a:off x="2479497" y="856253"/>
          <a:ext cx="399755" cy="498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2479497" y="955988"/>
        <a:ext cx="279829" cy="299204"/>
      </dsp:txXfrm>
    </dsp:sp>
    <dsp:sp modelId="{51EFC558-63C8-4A1E-905C-11BBB3A80156}">
      <dsp:nvSpPr>
        <dsp:cNvPr id="0" name=""/>
        <dsp:cNvSpPr/>
      </dsp:nvSpPr>
      <dsp:spPr>
        <a:xfrm>
          <a:off x="3221900" y="67922"/>
          <a:ext cx="2075336" cy="20753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1BA76-84E3-4E33-8C37-E07BDA6BF14A}">
      <dsp:nvSpPr>
        <dsp:cNvPr id="0" name=""/>
        <dsp:cNvSpPr/>
      </dsp:nvSpPr>
      <dsp:spPr>
        <a:xfrm>
          <a:off x="3559746" y="1313124"/>
          <a:ext cx="2075336" cy="2075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Orçamento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Alocação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Riscos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Histórico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Crescimento</a:t>
          </a:r>
          <a:endParaRPr lang="pt-BR" sz="1900" kern="1200" dirty="0"/>
        </a:p>
      </dsp:txBody>
      <dsp:txXfrm>
        <a:off x="3620531" y="1373909"/>
        <a:ext cx="1953766" cy="1953766"/>
      </dsp:txXfrm>
    </dsp:sp>
    <dsp:sp modelId="{390BB4E0-EE65-492B-84CA-15034F6647DE}">
      <dsp:nvSpPr>
        <dsp:cNvPr id="0" name=""/>
        <dsp:cNvSpPr/>
      </dsp:nvSpPr>
      <dsp:spPr>
        <a:xfrm>
          <a:off x="5696993" y="856253"/>
          <a:ext cx="399755" cy="4986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5696993" y="955988"/>
        <a:ext cx="279829" cy="299204"/>
      </dsp:txXfrm>
    </dsp:sp>
    <dsp:sp modelId="{9B413E03-B7EA-4E7A-A5F5-D7470721EF2E}">
      <dsp:nvSpPr>
        <dsp:cNvPr id="0" name=""/>
        <dsp:cNvSpPr/>
      </dsp:nvSpPr>
      <dsp:spPr>
        <a:xfrm>
          <a:off x="6439396" y="67922"/>
          <a:ext cx="2075336" cy="20753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10F0E-4388-4F27-BD6C-46AACAA0B6FA}">
      <dsp:nvSpPr>
        <dsp:cNvPr id="0" name=""/>
        <dsp:cNvSpPr/>
      </dsp:nvSpPr>
      <dsp:spPr>
        <a:xfrm>
          <a:off x="6777242" y="1313124"/>
          <a:ext cx="2075336" cy="2075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Articulação</a:t>
          </a:r>
          <a:endParaRPr lang="pt-B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err="1" smtClean="0"/>
            <a:t>Bacen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MAPA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MDA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900" kern="1200" dirty="0" smtClean="0"/>
            <a:t>Regionais</a:t>
          </a:r>
          <a:endParaRPr lang="pt-BR" sz="1900" kern="1200" dirty="0"/>
        </a:p>
      </dsp:txBody>
      <dsp:txXfrm>
        <a:off x="6838027" y="1373909"/>
        <a:ext cx="1953766" cy="1953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39F74-9338-4E58-86F3-0E181CEEB738}">
      <dsp:nvSpPr>
        <dsp:cNvPr id="0" name=""/>
        <dsp:cNvSpPr/>
      </dsp:nvSpPr>
      <dsp:spPr>
        <a:xfrm>
          <a:off x="2101" y="412718"/>
          <a:ext cx="1869366" cy="1869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1F9F37-9F0D-4A1A-815E-443785BF09A7}">
      <dsp:nvSpPr>
        <dsp:cNvPr id="0" name=""/>
        <dsp:cNvSpPr/>
      </dsp:nvSpPr>
      <dsp:spPr>
        <a:xfrm>
          <a:off x="306417" y="1534338"/>
          <a:ext cx="1869366" cy="1869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ZARC - Norte e Nordeste</a:t>
          </a:r>
          <a:endParaRPr lang="pt-B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Indutor do crédito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Pesquisa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Culturas semiárido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Tecnologia</a:t>
          </a:r>
          <a:endParaRPr lang="pt-BR" sz="1300" kern="1200" dirty="0"/>
        </a:p>
      </dsp:txBody>
      <dsp:txXfrm>
        <a:off x="361169" y="1589090"/>
        <a:ext cx="1759862" cy="1759862"/>
      </dsp:txXfrm>
    </dsp:sp>
    <dsp:sp modelId="{7333E762-C22A-4986-95E8-2496C04B9658}">
      <dsp:nvSpPr>
        <dsp:cNvPr id="0" name=""/>
        <dsp:cNvSpPr/>
      </dsp:nvSpPr>
      <dsp:spPr>
        <a:xfrm>
          <a:off x="2231549" y="1122810"/>
          <a:ext cx="360081" cy="449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2231549" y="1212646"/>
        <a:ext cx="252057" cy="269510"/>
      </dsp:txXfrm>
    </dsp:sp>
    <dsp:sp modelId="{9B413E03-B7EA-4E7A-A5F5-D7470721EF2E}">
      <dsp:nvSpPr>
        <dsp:cNvPr id="0" name=""/>
        <dsp:cNvSpPr/>
      </dsp:nvSpPr>
      <dsp:spPr>
        <a:xfrm>
          <a:off x="2900272" y="412718"/>
          <a:ext cx="1869366" cy="18693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10F0E-4388-4F27-BD6C-46AACAA0B6FA}">
      <dsp:nvSpPr>
        <dsp:cNvPr id="0" name=""/>
        <dsp:cNvSpPr/>
      </dsp:nvSpPr>
      <dsp:spPr>
        <a:xfrm>
          <a:off x="3204587" y="1534338"/>
          <a:ext cx="1869366" cy="18693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Avaliação da Metodologia</a:t>
          </a:r>
          <a:endParaRPr lang="pt-BR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Teoria x prática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Avaliação atual</a:t>
          </a:r>
          <a:endParaRPr lang="pt-B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/>
            <a:t>Evidências de problemas na metodologia</a:t>
          </a:r>
          <a:endParaRPr lang="pt-BR" sz="1300" kern="1200" dirty="0"/>
        </a:p>
      </dsp:txBody>
      <dsp:txXfrm>
        <a:off x="3259339" y="1589090"/>
        <a:ext cx="1759862" cy="175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4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#5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pPr>
              <a:defRPr/>
            </a:pPr>
            <a:fld id="{346F0E05-C10E-45ED-8535-63FC980EAB2E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pPr>
              <a:defRPr/>
            </a:pPr>
            <a:fld id="{D436A68F-1B4D-4527-9B23-3F63EE86B76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69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006" cy="51208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687" y="0"/>
            <a:ext cx="3077006" cy="512081"/>
          </a:xfrm>
          <a:prstGeom prst="rect">
            <a:avLst/>
          </a:prstGeom>
        </p:spPr>
        <p:txBody>
          <a:bodyPr vert="horz" lIns="99038" tIns="49519" rIns="99038" bIns="495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F4476FA-E1A2-4A0B-9998-5F5AC8000D12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19" rIns="99038" bIns="49519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573" y="4862141"/>
            <a:ext cx="5678154" cy="4605227"/>
          </a:xfrm>
          <a:prstGeom prst="rect">
            <a:avLst/>
          </a:prstGeom>
        </p:spPr>
        <p:txBody>
          <a:bodyPr vert="horz" lIns="99038" tIns="49519" rIns="99038" bIns="49519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0785"/>
            <a:ext cx="3077006" cy="51208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687" y="9720785"/>
            <a:ext cx="3077006" cy="512081"/>
          </a:xfrm>
          <a:prstGeom prst="rect">
            <a:avLst/>
          </a:prstGeom>
        </p:spPr>
        <p:txBody>
          <a:bodyPr vert="horz" lIns="99038" tIns="49519" rIns="99038" bIns="495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AB1AD07-AB32-4E45-BC77-E1DDBDBED13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6379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84BA-1909-45C3-92C3-9FBB1C7955F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3144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84BA-1909-45C3-92C3-9FBB1C7955F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74312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84BA-1909-45C3-92C3-9FBB1C7955F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098119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84BA-1909-45C3-92C3-9FBB1C7955F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458902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DB84BA-1909-45C3-92C3-9FBB1C7955F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1469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1AD07-AB32-4E45-BC77-E1DDBDBED13D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79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1515-FF97-4E8F-A12A-F1D0E53D5894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C04F-AF72-4669-82CF-0E37F832884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4153-1CD1-4211-A700-78FF0C4C875A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9DBA-2FAE-44FA-8072-519B48C9F70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AAF4-6BCB-47DE-8607-DF878016F3FC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693B-E5D0-4A42-8BA2-13BA0DE4315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F3CA-0C2A-41ED-80A9-23C9449E5EAB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B204-F780-48A4-ABA8-FE8CDE14950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30A7D-73BF-4E86-9A41-8519AE872C5E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6F17-8D2E-4705-B9FC-F0204C8029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B3E71-C9B9-4AC7-9D06-FACAA7F34BD7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9F043-3E63-44E3-8E38-E3EF706FCF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6678-ADC1-473B-A083-6B97B05798F0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35186-E528-4E60-BB04-84633B4F9CD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92C8-62D2-4759-B4BD-0373C444FA54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78182-6BDB-44B0-9A01-CE4315744F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73CC-69F2-4137-A6AB-06C833D5BF85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D9E1-BB09-4F64-B67D-4F84FFDDF13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00ED4-2690-49AE-A85E-8EDD67B193A0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D7FA-9554-492D-A8D2-FA12B07C8AB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F7A0-4FB2-4055-8853-A63B3F753E15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B9399-A62D-4C52-9096-9ED2D800018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64B2C4-5FCE-4D7A-9D3C-5310F0041071}" type="datetimeFigureOut">
              <a:rPr lang="pt-BR"/>
              <a:pPr>
                <a:defRPr/>
              </a:pPr>
              <a:t>03/11/2014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C2E1BC-FB28-4122-AE37-4D14290358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63688" y="2348880"/>
            <a:ext cx="6553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6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AUDIÊNCIA 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PÚBLICA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No Senado Federal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Apresentação das Auditorias do TCU nos 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Instrumentos </a:t>
            </a:r>
            <a:r>
              <a:rPr lang="pt-BR" sz="3600" b="1" dirty="0">
                <a:solidFill>
                  <a:srgbClr val="002060"/>
                </a:solidFill>
                <a:latin typeface="+mj-lt"/>
              </a:rPr>
              <a:t>de Mitigação de Riscos da Atividade 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Agropecuária - Resultados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51" name="CaixaDeTexto 2"/>
          <p:cNvSpPr txBox="1">
            <a:spLocks noChangeArrowheads="1"/>
          </p:cNvSpPr>
          <p:nvPr/>
        </p:nvSpPr>
        <p:spPr bwMode="auto">
          <a:xfrm>
            <a:off x="4700873" y="5949280"/>
            <a:ext cx="37433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endParaRPr lang="pt-BR" dirty="0"/>
          </a:p>
          <a:p>
            <a:pPr algn="r">
              <a:defRPr/>
            </a:pPr>
            <a:r>
              <a:rPr lang="pt-BR" sz="2000" b="1" dirty="0">
                <a:solidFill>
                  <a:srgbClr val="002060"/>
                </a:solidFill>
                <a:latin typeface="+mj-lt"/>
              </a:rPr>
              <a:t>Brasília, </a:t>
            </a:r>
            <a:r>
              <a:rPr lang="pt-BR" sz="2000" b="1" dirty="0" smtClean="0">
                <a:solidFill>
                  <a:srgbClr val="002060"/>
                </a:solidFill>
                <a:latin typeface="+mj-lt"/>
              </a:rPr>
              <a:t>04/11/2014</a:t>
            </a:r>
            <a:endParaRPr lang="pt-BR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4" name="Picture 6" descr="http://www.oguaira.com.br/wp-content/uploads/milho-transgenico-pag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6412" y="1237695"/>
            <a:ext cx="1651381" cy="1332148"/>
          </a:xfrm>
          <a:prstGeom prst="rect">
            <a:avLst/>
          </a:prstGeom>
          <a:noFill/>
        </p:spPr>
      </p:pic>
      <p:pic>
        <p:nvPicPr>
          <p:cNvPr id="2056" name="Picture 8" descr="http://uipi.com.br/wp-content/uploads/2012/12/1296670398algoda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4143" y="1235319"/>
            <a:ext cx="1695181" cy="1314436"/>
          </a:xfrm>
          <a:prstGeom prst="rect">
            <a:avLst/>
          </a:prstGeom>
          <a:noFill/>
        </p:spPr>
      </p:pic>
      <p:pic>
        <p:nvPicPr>
          <p:cNvPr id="2058" name="Picture 10" descr="https://mariasimonedemoraes.files.wordpress.com/2012/06/2-gado-nelore-reunido-para-vacinacao-contra-febre-aftos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6313" y="1217903"/>
            <a:ext cx="1728192" cy="1328084"/>
          </a:xfrm>
          <a:prstGeom prst="rect">
            <a:avLst/>
          </a:prstGeom>
          <a:noFill/>
        </p:spPr>
      </p:pic>
      <p:pic>
        <p:nvPicPr>
          <p:cNvPr id="2060" name="Picture 12" descr="https://encrypted-tbn1.gstatic.com/images?q=tbn:ANd9GcRi_HSZvzHO-lsJ9UEBh76TW21Wo-PXB2UShKjpjWaXYfDAj1Pbz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1460" y="1284713"/>
            <a:ext cx="1677764" cy="1267419"/>
          </a:xfrm>
          <a:prstGeom prst="rect">
            <a:avLst/>
          </a:prstGeom>
          <a:noFill/>
        </p:spPr>
      </p:pic>
      <p:pic>
        <p:nvPicPr>
          <p:cNvPr id="2062" name="Picture 14" descr="http://www.biotecagro.com.br/noticias/143/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9225" y="1278124"/>
            <a:ext cx="1329946" cy="126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pt-BR" b="1" dirty="0" smtClean="0">
                <a:solidFill>
                  <a:srgbClr val="330066"/>
                </a:solidFill>
              </a:rPr>
              <a:t>Seguro Rural </a:t>
            </a:r>
            <a:endParaRPr lang="pt-BR" b="1" dirty="0" smtClean="0">
              <a:solidFill>
                <a:srgbClr val="33006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196752"/>
            <a:ext cx="871296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Principais Achados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publicação </a:t>
            </a:r>
            <a:r>
              <a:rPr lang="pt-BR" sz="2400" b="1" dirty="0">
                <a:latin typeface="+mn-lt"/>
              </a:rPr>
              <a:t>intempestiva das regras em relação ao período de plantio,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 </a:t>
            </a:r>
            <a:r>
              <a:rPr lang="pt-BR" sz="2400" b="1" dirty="0" smtClean="0">
                <a:latin typeface="+mn-lt"/>
              </a:rPr>
              <a:t>desarticulação </a:t>
            </a:r>
            <a:r>
              <a:rPr lang="pt-BR" sz="2400" b="1" dirty="0">
                <a:latin typeface="+mn-lt"/>
              </a:rPr>
              <a:t>entre os Programas de subvenção federal e dos demais Entes da Federação,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 </a:t>
            </a:r>
            <a:r>
              <a:rPr lang="pt-BR" sz="2400" b="1" dirty="0" smtClean="0">
                <a:latin typeface="+mn-lt"/>
              </a:rPr>
              <a:t>subutilização </a:t>
            </a:r>
            <a:r>
              <a:rPr lang="pt-BR" sz="2400" b="1" dirty="0">
                <a:latin typeface="+mn-lt"/>
              </a:rPr>
              <a:t>das estruturas regionais do Ministério,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 </a:t>
            </a:r>
            <a:r>
              <a:rPr lang="pt-BR" sz="2400" b="1" dirty="0" smtClean="0">
                <a:latin typeface="+mn-lt"/>
              </a:rPr>
              <a:t>contingenciamento </a:t>
            </a:r>
            <a:r>
              <a:rPr lang="pt-BR" sz="2400" b="1" dirty="0">
                <a:latin typeface="+mn-lt"/>
              </a:rPr>
              <a:t>e atrasos dos repasses </a:t>
            </a:r>
            <a:r>
              <a:rPr lang="pt-BR" sz="2400" b="1" dirty="0" smtClean="0">
                <a:latin typeface="+mn-lt"/>
              </a:rPr>
              <a:t>de subvenção </a:t>
            </a:r>
            <a:r>
              <a:rPr lang="pt-BR" sz="2400" b="1" dirty="0">
                <a:latin typeface="+mn-lt"/>
              </a:rPr>
              <a:t>aos operadores,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 </a:t>
            </a:r>
            <a:r>
              <a:rPr lang="pt-BR" sz="2400" b="1" dirty="0" smtClean="0">
                <a:latin typeface="+mn-lt"/>
              </a:rPr>
              <a:t>sistemática </a:t>
            </a:r>
            <a:r>
              <a:rPr lang="pt-BR" sz="2400" b="1" dirty="0">
                <a:latin typeface="+mn-lt"/>
              </a:rPr>
              <a:t>de distribuição da subvenção que limita a competitividade do mercado,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 </a:t>
            </a:r>
            <a:r>
              <a:rPr lang="pt-BR" sz="2400" b="1" dirty="0" smtClean="0">
                <a:latin typeface="+mn-lt"/>
              </a:rPr>
              <a:t>deficiências </a:t>
            </a:r>
            <a:r>
              <a:rPr lang="pt-BR" sz="2400" b="1" dirty="0">
                <a:latin typeface="+mn-lt"/>
              </a:rPr>
              <a:t>nos controles internos 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 </a:t>
            </a:r>
            <a:r>
              <a:rPr lang="pt-BR" sz="2400" b="1" dirty="0" smtClean="0">
                <a:latin typeface="+mn-lt"/>
              </a:rPr>
              <a:t>deficiência no monitoramento </a:t>
            </a:r>
            <a:r>
              <a:rPr lang="pt-BR" sz="2400" b="1" dirty="0">
                <a:latin typeface="+mn-lt"/>
              </a:rPr>
              <a:t>de impactos da política. </a:t>
            </a:r>
          </a:p>
        </p:txBody>
      </p:sp>
    </p:spTree>
    <p:extLst>
      <p:ext uri="{BB962C8B-B14F-4D97-AF65-F5344CB8AC3E}">
        <p14:creationId xmlns:p14="http://schemas.microsoft.com/office/powerpoint/2010/main" val="7533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18057"/>
          </a:xfrm>
        </p:spPr>
        <p:txBody>
          <a:bodyPr/>
          <a:lstStyle/>
          <a:p>
            <a:r>
              <a:rPr lang="pt-BR" sz="1800" b="1" dirty="0" smtClean="0">
                <a:solidFill>
                  <a:srgbClr val="330066"/>
                </a:solidFill>
              </a:rPr>
              <a:t>Fluxo 2012        -        Planos Trienais x Empenhos x Pagamentos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4391472" y="3429000"/>
          <a:ext cx="475252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0" y="3429000"/>
          <a:ext cx="478802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323528" y="980728"/>
          <a:ext cx="8064896" cy="230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7089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27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260648"/>
            <a:ext cx="5833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Seguro </a:t>
            </a: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Rural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m 3" descr="D:\Usuarios\X03441752198\Desktop\CAPA\Imagem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5984527" cy="401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67544" y="908720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Para a consolidação do Seguro Rural o Governo Federal 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precisa 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construir planos e metas consistentes, proporcionando uma economia de gastos com renegociações de dívidas rurais,  prevenindo o desemprego e evitando a estagnação econômica no interior do País em anos de situação agroclimática adversa.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907704" y="188640"/>
            <a:ext cx="5833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002060"/>
                </a:solidFill>
                <a:latin typeface="+mj-lt"/>
              </a:rPr>
              <a:t>Proagro e ZARC - Resultados</a:t>
            </a:r>
            <a:endParaRPr lang="pt-BR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m 3" descr="D:\Usuarios\X03441752198\Desktop\CAPA\Imagem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88840"/>
            <a:ext cx="5629250" cy="42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51520" y="908720"/>
            <a:ext cx="8604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Proagro e ZARC são instrumentos de mitigação de riscos que podem ser mais bem utilizados para a diminuição das desigualdades regionais e, com os ajustes sugeridos pelo TCU, obterem uma economia de 2,29 bilhões nos próximos dez anos.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94593" y="274638"/>
            <a:ext cx="8954814" cy="922337"/>
          </a:xfrm>
        </p:spPr>
        <p:txBody>
          <a:bodyPr/>
          <a:lstStyle/>
          <a:p>
            <a:r>
              <a:rPr lang="pt-BR" b="1" dirty="0" smtClean="0">
                <a:solidFill>
                  <a:srgbClr val="330066"/>
                </a:solidFill>
              </a:rPr>
              <a:t>PROAGRO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46712031"/>
              </p:ext>
            </p:extLst>
          </p:nvPr>
        </p:nvGraphicFramePr>
        <p:xfrm>
          <a:off x="107504" y="2420888"/>
          <a:ext cx="885698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0" y="10527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Este programa governamental protege </a:t>
            </a:r>
            <a:r>
              <a:rPr lang="pt-BR" sz="1600" dirty="0"/>
              <a:t>as carteiras de crédito </a:t>
            </a:r>
            <a:r>
              <a:rPr lang="pt-BR" sz="1600" dirty="0" smtClean="0"/>
              <a:t>agrícola, </a:t>
            </a:r>
            <a:r>
              <a:rPr lang="pt-BR" sz="1600" dirty="0"/>
              <a:t>transferindo riscos de inadimplências provenientes de quebra de safra para </a:t>
            </a:r>
            <a:r>
              <a:rPr lang="pt-BR" sz="1600" dirty="0" smtClean="0"/>
              <a:t>a União</a:t>
            </a:r>
            <a:r>
              <a:rPr lang="pt-BR" sz="1600" dirty="0"/>
              <a:t>. O governo assume todos os </a:t>
            </a:r>
            <a:r>
              <a:rPr lang="pt-BR" sz="1600" dirty="0" smtClean="0"/>
              <a:t>riscos. </a:t>
            </a:r>
          </a:p>
          <a:p>
            <a:pPr algn="ctr"/>
            <a:r>
              <a:rPr lang="pt-BR" sz="1600" b="1" dirty="0" smtClean="0"/>
              <a:t>Melhorias </a:t>
            </a:r>
            <a:r>
              <a:rPr lang="pt-BR" sz="1600" b="1" dirty="0" smtClean="0"/>
              <a:t>na articulação dos atores envolvidos na gestão do Proagro e a publicação dos documentos exigidos pelo MCR devem aperfeiçoar seu planejamento e seu controle de riscos.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pt-BR" b="1" dirty="0" smtClean="0">
                <a:solidFill>
                  <a:srgbClr val="330066"/>
                </a:solidFill>
              </a:rPr>
              <a:t>PROAGRO e ZARC</a:t>
            </a:r>
            <a:r>
              <a:rPr lang="pt-BR" b="1" dirty="0" smtClean="0">
                <a:solidFill>
                  <a:srgbClr val="330066"/>
                </a:solidFill>
              </a:rPr>
              <a:t> </a:t>
            </a:r>
            <a:endParaRPr lang="pt-BR" b="1" dirty="0" smtClean="0">
              <a:solidFill>
                <a:srgbClr val="330066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1196752"/>
            <a:ext cx="871296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latin typeface="+mn-lt"/>
              </a:rPr>
              <a:t>Principais Achados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100" b="1" dirty="0" smtClean="0"/>
              <a:t>a União não </a:t>
            </a:r>
            <a:r>
              <a:rPr lang="pt-BR" sz="2100" b="1" dirty="0"/>
              <a:t>tem traduzido adequadamente os riscos financeiros </a:t>
            </a:r>
            <a:r>
              <a:rPr lang="pt-BR" sz="2100" b="1" dirty="0" smtClean="0"/>
              <a:t>do </a:t>
            </a:r>
            <a:r>
              <a:rPr lang="pt-BR" sz="2100" b="1" dirty="0" err="1" smtClean="0"/>
              <a:t>Proagro</a:t>
            </a:r>
            <a:r>
              <a:rPr lang="pt-BR" sz="2100" b="1" dirty="0" smtClean="0"/>
              <a:t> </a:t>
            </a:r>
            <a:r>
              <a:rPr lang="pt-BR" sz="2100" b="1" dirty="0"/>
              <a:t>em suas peças orçamentárias, já que o Bacen não tem solicitado </a:t>
            </a:r>
            <a:r>
              <a:rPr lang="pt-BR" sz="2100" b="1" dirty="0" smtClean="0"/>
              <a:t>os recursos </a:t>
            </a:r>
            <a:r>
              <a:rPr lang="pt-BR" sz="2100" b="1" dirty="0"/>
              <a:t>baseado em cálculos </a:t>
            </a:r>
            <a:r>
              <a:rPr lang="pt-BR" sz="2100" b="1" dirty="0" smtClean="0"/>
              <a:t>atuariais;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100" b="1" dirty="0" smtClean="0"/>
              <a:t>a </a:t>
            </a:r>
            <a:r>
              <a:rPr lang="pt-BR" sz="2100" b="1" dirty="0"/>
              <a:t>União tem feitos cortes nos </a:t>
            </a:r>
            <a:r>
              <a:rPr lang="pt-BR" sz="2100" b="1" dirty="0" smtClean="0"/>
              <a:t>valores solicitados </a:t>
            </a:r>
            <a:r>
              <a:rPr lang="pt-BR" sz="2100" b="1" dirty="0"/>
              <a:t>para o </a:t>
            </a:r>
            <a:r>
              <a:rPr lang="pt-BR" sz="2100" b="1" dirty="0" err="1"/>
              <a:t>Proagro</a:t>
            </a:r>
            <a:r>
              <a:rPr lang="pt-BR" sz="2100" b="1" dirty="0"/>
              <a:t> no PLOA submetido ao Congresso Nacional, </a:t>
            </a:r>
            <a:r>
              <a:rPr lang="pt-BR" sz="2100" b="1" dirty="0" smtClean="0"/>
              <a:t>sem base </a:t>
            </a:r>
            <a:r>
              <a:rPr lang="pt-BR" sz="2100" b="1" dirty="0"/>
              <a:t>técnica </a:t>
            </a:r>
            <a:r>
              <a:rPr lang="pt-BR" sz="2100" b="1" dirty="0" smtClean="0"/>
              <a:t>identificável;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100" b="1" dirty="0" smtClean="0"/>
              <a:t>os </a:t>
            </a:r>
            <a:r>
              <a:rPr lang="pt-BR" sz="2100" b="1" dirty="0"/>
              <a:t>três </a:t>
            </a:r>
            <a:r>
              <a:rPr lang="pt-BR" sz="2100" b="1" dirty="0" smtClean="0"/>
              <a:t>Ministérios encarregados </a:t>
            </a:r>
            <a:r>
              <a:rPr lang="pt-BR" sz="2100" b="1" dirty="0"/>
              <a:t>da operacionalização desses instrumentos agem de </a:t>
            </a:r>
            <a:r>
              <a:rPr lang="pt-BR" sz="2100" b="1" dirty="0" smtClean="0"/>
              <a:t>maneira desarticulada</a:t>
            </a:r>
            <a:r>
              <a:rPr lang="pt-BR" sz="2100" b="1" dirty="0"/>
              <a:t>, dando margem à sobreposição de esforços e/ou lacunas </a:t>
            </a:r>
            <a:r>
              <a:rPr lang="pt-BR" sz="2100" b="1" dirty="0" smtClean="0"/>
              <a:t>de competências </a:t>
            </a:r>
            <a:r>
              <a:rPr lang="pt-BR" sz="2100" b="1" dirty="0"/>
              <a:t>em sua gestão. </a:t>
            </a:r>
            <a:endParaRPr lang="pt-BR" sz="2100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100" b="1" dirty="0" smtClean="0"/>
              <a:t>o ZARC tem </a:t>
            </a:r>
            <a:r>
              <a:rPr lang="pt-BR" sz="2100" b="1" dirty="0"/>
              <a:t>sido subutilizado na redução das desigualdades </a:t>
            </a:r>
            <a:r>
              <a:rPr lang="pt-BR" sz="2100" b="1" dirty="0" smtClean="0"/>
              <a:t>regionais, </a:t>
            </a:r>
            <a:r>
              <a:rPr lang="pt-BR" sz="2100" b="1" dirty="0"/>
              <a:t>apresentando pouca abrangência na região Norte </a:t>
            </a:r>
            <a:r>
              <a:rPr lang="pt-BR" sz="2100" b="1" dirty="0" smtClean="0"/>
              <a:t>e Nordeste.</a:t>
            </a:r>
            <a:endParaRPr lang="pt-BR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76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179511" y="274639"/>
            <a:ext cx="8869895" cy="562074"/>
          </a:xfrm>
        </p:spPr>
        <p:txBody>
          <a:bodyPr/>
          <a:lstStyle/>
          <a:p>
            <a:r>
              <a:rPr lang="pt-BR" b="1" dirty="0" smtClean="0">
                <a:solidFill>
                  <a:srgbClr val="330066"/>
                </a:solidFill>
              </a:rPr>
              <a:t>ZARC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4067944" y="476672"/>
          <a:ext cx="507605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23528" y="980728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São necessários ajustes na sistemática de confecção do ZARC para proporcionar a gestão de riscos em todos os biomas.</a:t>
            </a:r>
            <a:endParaRPr lang="pt-BR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254" y="3789041"/>
            <a:ext cx="5591914" cy="247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pt-BR" b="1" dirty="0" smtClean="0">
                <a:solidFill>
                  <a:srgbClr val="330066"/>
                </a:solidFill>
              </a:rPr>
              <a:t>Obrigado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1700808"/>
            <a:ext cx="799288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Mais informações podem ser obtidas junto à </a:t>
            </a:r>
          </a:p>
          <a:p>
            <a:endParaRPr lang="pt-BR" sz="2800" b="1" dirty="0">
              <a:solidFill>
                <a:srgbClr val="002060"/>
              </a:solidFill>
              <a:latin typeface="+mj-lt"/>
            </a:endParaRPr>
          </a:p>
          <a:p>
            <a:r>
              <a:rPr lang="pt-BR" sz="4400" b="1" dirty="0" smtClean="0">
                <a:solidFill>
                  <a:srgbClr val="002060"/>
                </a:solidFill>
                <a:latin typeface="+mj-lt"/>
              </a:rPr>
              <a:t>Secretaria </a:t>
            </a:r>
            <a:r>
              <a:rPr lang="pt-BR" sz="4400" b="1" dirty="0" smtClean="0">
                <a:solidFill>
                  <a:srgbClr val="002060"/>
                </a:solidFill>
                <a:latin typeface="+mj-lt"/>
              </a:rPr>
              <a:t>de Controle Externo da Agricultura e do Meio </a:t>
            </a:r>
            <a:r>
              <a:rPr lang="pt-BR" sz="4400" b="1" dirty="0" smtClean="0">
                <a:solidFill>
                  <a:srgbClr val="002060"/>
                </a:solidFill>
                <a:latin typeface="+mj-lt"/>
              </a:rPr>
              <a:t>Ambiente (do TCU)</a:t>
            </a:r>
            <a:endParaRPr lang="pt-BR" sz="4400" b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533400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100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pPr eaLnBrk="1" hangingPunct="1"/>
            <a:r>
              <a:rPr lang="pt-BR" sz="3200" b="1" dirty="0" smtClean="0">
                <a:solidFill>
                  <a:srgbClr val="FF0000"/>
                </a:solidFill>
              </a:rPr>
              <a:t>Competência do TRIBUNAL DE CONTAS DA UNIÃO</a:t>
            </a:r>
            <a:endParaRPr lang="pt-BR" sz="3200" b="1" dirty="0" smtClean="0">
              <a:solidFill>
                <a:srgbClr val="FF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/>
              <a:t>Lei </a:t>
            </a:r>
            <a:r>
              <a:rPr lang="pt-BR" b="1" dirty="0"/>
              <a:t>n</a:t>
            </a:r>
            <a:r>
              <a:rPr lang="pt-BR" b="1" dirty="0" smtClean="0"/>
              <a:t>º </a:t>
            </a:r>
            <a:r>
              <a:rPr lang="pt-BR" b="1" dirty="0"/>
              <a:t>8.443, </a:t>
            </a:r>
            <a:r>
              <a:rPr lang="pt-BR" b="1" dirty="0" smtClean="0"/>
              <a:t>de </a:t>
            </a:r>
            <a:r>
              <a:rPr lang="pt-BR" b="1" dirty="0"/>
              <a:t>16 </a:t>
            </a:r>
            <a:r>
              <a:rPr lang="pt-BR" b="1" dirty="0" smtClean="0"/>
              <a:t>de julho de 1992</a:t>
            </a:r>
          </a:p>
          <a:p>
            <a:pPr marL="0" indent="0" algn="just">
              <a:buNone/>
            </a:pPr>
            <a:r>
              <a:rPr lang="pt-BR" sz="2800" dirty="0" smtClean="0"/>
              <a:t>Art</a:t>
            </a:r>
            <a:r>
              <a:rPr lang="pt-BR" sz="2800" dirty="0"/>
              <a:t>. 1° Ao Tribunal de Contas da União, órgão de controle externo, compete, nos termos da Constituição Federal e na forma estabelecida nesta Lei</a:t>
            </a:r>
            <a:r>
              <a:rPr lang="pt-BR" sz="2800" dirty="0" smtClean="0"/>
              <a:t>:</a:t>
            </a:r>
          </a:p>
          <a:p>
            <a:pPr marL="0" indent="0" algn="just">
              <a:buNone/>
            </a:pPr>
            <a:r>
              <a:rPr lang="pt-BR" sz="2800" dirty="0" smtClean="0"/>
              <a:t>[ ...]</a:t>
            </a: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II </a:t>
            </a:r>
            <a:r>
              <a:rPr lang="pt-BR" sz="2800" dirty="0"/>
              <a:t>- </a:t>
            </a:r>
            <a:r>
              <a:rPr lang="pt-BR" sz="2800" b="1" dirty="0"/>
              <a:t>proceder</a:t>
            </a:r>
            <a:r>
              <a:rPr lang="pt-BR" sz="2800" dirty="0"/>
              <a:t>, por iniciativa própria ou por solicitação do Congresso Nacional, de suas Casas ou das respectivas comissões, </a:t>
            </a:r>
            <a:r>
              <a:rPr lang="pt-BR" sz="2800" b="1" dirty="0"/>
              <a:t>à fiscalização </a:t>
            </a:r>
            <a:r>
              <a:rPr lang="pt-BR" sz="2800" dirty="0"/>
              <a:t>contábil, financeira, orçamentária, </a:t>
            </a:r>
            <a:r>
              <a:rPr lang="pt-BR" sz="2800" b="1" dirty="0"/>
              <a:t>operacional</a:t>
            </a:r>
            <a:r>
              <a:rPr lang="pt-BR" sz="2800" dirty="0"/>
              <a:t> e patrimonial das unidades dos poderes da União e das demais entidades referidas no inciso anterior</a:t>
            </a:r>
            <a:r>
              <a:rPr lang="pt-BR" sz="2800" dirty="0" smtClean="0"/>
              <a:t>; </a:t>
            </a:r>
            <a:r>
              <a:rPr lang="pt-BR" sz="2800" i="1" dirty="0" smtClean="0"/>
              <a:t>(grifo nosso)</a:t>
            </a:r>
            <a:endParaRPr lang="pt-BR" sz="2800" i="1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533400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100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68952" cy="1143000"/>
          </a:xfrm>
        </p:spPr>
        <p:txBody>
          <a:bodyPr/>
          <a:lstStyle/>
          <a:p>
            <a:pPr eaLnBrk="1" hangingPunct="1"/>
            <a:r>
              <a:rPr lang="pt-BR" sz="3800" b="1" i="1" u="sng" dirty="0" smtClean="0">
                <a:solidFill>
                  <a:srgbClr val="330066"/>
                </a:solidFill>
              </a:rPr>
              <a:t>Importância do Agronegócio para o Brasil</a:t>
            </a:r>
            <a:endParaRPr lang="pt-BR" sz="3800" b="1" i="1" u="sng" dirty="0" smtClean="0">
              <a:solidFill>
                <a:srgbClr val="33006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/>
              <a:t>Esse </a:t>
            </a:r>
            <a:r>
              <a:rPr lang="pt-BR" sz="2400" dirty="0"/>
              <a:t>é um dos principais setores da economia, com importância fundamental para o </a:t>
            </a:r>
            <a:r>
              <a:rPr lang="pt-BR" sz="2400" dirty="0" smtClean="0"/>
              <a:t>crescimento </a:t>
            </a:r>
            <a:r>
              <a:rPr lang="pt-BR" sz="2400" dirty="0"/>
              <a:t>e desenvolvimento do País.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12968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27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533400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100" name="Título 1"/>
          <p:cNvSpPr>
            <a:spLocks noGrp="1"/>
          </p:cNvSpPr>
          <p:nvPr>
            <p:ph type="title"/>
          </p:nvPr>
        </p:nvSpPr>
        <p:spPr>
          <a:xfrm>
            <a:off x="243743" y="332656"/>
            <a:ext cx="8868726" cy="1598984"/>
          </a:xfrm>
        </p:spPr>
        <p:txBody>
          <a:bodyPr/>
          <a:lstStyle/>
          <a:p>
            <a:pPr eaLnBrk="1" hangingPunct="1"/>
            <a:r>
              <a:rPr lang="pt-BR" sz="3800" b="1" i="1" u="sng" dirty="0" smtClean="0">
                <a:solidFill>
                  <a:srgbClr val="330066"/>
                </a:solidFill>
              </a:rPr>
              <a:t>Importância do Agronegócio para o Brasil</a:t>
            </a:r>
            <a:br>
              <a:rPr lang="pt-BR" sz="3800" b="1" i="1" u="sng" dirty="0" smtClean="0">
                <a:solidFill>
                  <a:srgbClr val="330066"/>
                </a:solidFill>
              </a:rPr>
            </a:br>
            <a:r>
              <a:rPr lang="pt-BR" sz="3800" b="1" i="1" u="sng" dirty="0" smtClean="0">
                <a:solidFill>
                  <a:srgbClr val="330066"/>
                </a:solidFill>
              </a:rPr>
              <a:t/>
            </a:r>
            <a:br>
              <a:rPr lang="pt-BR" sz="3800" b="1" i="1" u="sng" dirty="0" smtClean="0">
                <a:solidFill>
                  <a:srgbClr val="330066"/>
                </a:solidFill>
              </a:rPr>
            </a:br>
            <a:endParaRPr lang="pt-BR" sz="2800" dirty="0" smtClean="0">
              <a:solidFill>
                <a:srgbClr val="330066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algn="ctr"/>
            <a:endParaRPr lang="pt-BR" dirty="0" smtClean="0"/>
          </a:p>
          <a:p>
            <a:pPr algn="ctr"/>
            <a:r>
              <a:rPr lang="pt-BR" dirty="0">
                <a:solidFill>
                  <a:srgbClr val="330066"/>
                </a:solidFill>
              </a:rPr>
              <a:t>Saldos das Carteiras de Crédito </a:t>
            </a:r>
            <a:r>
              <a:rPr lang="pt-BR" dirty="0" smtClean="0">
                <a:solidFill>
                  <a:srgbClr val="330066"/>
                </a:solidFill>
              </a:rPr>
              <a:t>Rural junto às Instituições Financeiras, inclusive bancos oficiais</a:t>
            </a:r>
          </a:p>
          <a:p>
            <a:pPr marL="0" indent="0" algn="ctr">
              <a:buNone/>
            </a:pPr>
            <a:r>
              <a:rPr lang="pt-BR" sz="2400" i="1" dirty="0" smtClean="0">
                <a:solidFill>
                  <a:srgbClr val="330066"/>
                </a:solidFill>
              </a:rPr>
              <a:t>Junho </a:t>
            </a:r>
            <a:r>
              <a:rPr lang="pt-BR" sz="2400" i="1" dirty="0">
                <a:solidFill>
                  <a:srgbClr val="330066"/>
                </a:solidFill>
              </a:rPr>
              <a:t>2014</a:t>
            </a:r>
            <a:endParaRPr lang="pt-BR" sz="2400" i="1" dirty="0"/>
          </a:p>
          <a:p>
            <a:pPr marL="0" indent="0" algn="ctr">
              <a:buNone/>
            </a:pPr>
            <a:r>
              <a:rPr lang="pt-BR" sz="4800" b="1" dirty="0" smtClean="0"/>
              <a:t>R$250.000.000.000,00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45500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533400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10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330066"/>
                </a:solidFill>
              </a:rPr>
              <a:t>Seleção dos Trabalhos</a:t>
            </a:r>
            <a:endParaRPr lang="pt-BR" b="1" dirty="0" smtClean="0">
              <a:solidFill>
                <a:srgbClr val="330066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/>
              <a:t>A atividade agropecuária traz uma série de riscos que fogem ao controle humano e que, em anos passados, levaram o Governo Federal a renegociar dívidas do Crédito Rural e/ou socorrer produtores agrícolas frente a eventos agroclimáticos adversos, incorrendo em custos elevados.</a:t>
            </a:r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636912"/>
            <a:ext cx="6984776" cy="33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533400" y="6562725"/>
            <a:ext cx="912813" cy="4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410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 dirty="0" smtClean="0">
                <a:solidFill>
                  <a:srgbClr val="330066"/>
                </a:solidFill>
              </a:rPr>
              <a:t>Visão Geral do Objeto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107504" y="1340768"/>
          <a:ext cx="51125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823520" y="1268760"/>
            <a:ext cx="40689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b="1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 O que são Mitigadores de Risco na Atividade Agropecuária?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 Modelo Brasileiro -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Seguro Rural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Proagro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pt-BR" sz="2800" b="1" dirty="0" smtClean="0">
                <a:solidFill>
                  <a:srgbClr val="FF0000"/>
                </a:solidFill>
                <a:latin typeface="+mj-lt"/>
              </a:rPr>
              <a:t>ZARC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 e Garantia 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Safra.</a:t>
            </a:r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 smtClean="0">
              <a:solidFill>
                <a:srgbClr val="002060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 Como funciona em outros Países</a:t>
            </a:r>
            <a:r>
              <a:rPr lang="pt-BR" sz="2800" b="1" dirty="0" smtClean="0">
                <a:solidFill>
                  <a:srgbClr val="002060"/>
                </a:solidFill>
                <a:latin typeface="+mj-lt"/>
              </a:rPr>
              <a:t>?</a:t>
            </a:r>
            <a:endParaRPr lang="pt-BR" sz="2800" b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25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260648"/>
            <a:ext cx="5833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rgbClr val="002060"/>
                </a:solidFill>
                <a:latin typeface="+mj-lt"/>
              </a:rPr>
              <a:t>Seguro </a:t>
            </a:r>
            <a:r>
              <a:rPr lang="pt-BR" sz="6000" b="1" dirty="0" smtClean="0">
                <a:solidFill>
                  <a:srgbClr val="002060"/>
                </a:solidFill>
                <a:latin typeface="+mj-lt"/>
              </a:rPr>
              <a:t>Rural</a:t>
            </a:r>
            <a:endParaRPr lang="pt-BR" sz="6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m 3" descr="D:\Usuarios\X03441752198\Desktop\CAPA\Imagem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640407" cy="32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1002355"/>
            <a:ext cx="828092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4400" dirty="0" smtClean="0">
              <a:latin typeface="Franklin Gothic Dem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u="sng" dirty="0" smtClean="0">
                <a:latin typeface="Corbel" panose="020B0503020204020204" pitchFamily="34" charset="0"/>
                <a:ea typeface="Times New Roman" pitchFamily="18" charset="0"/>
                <a:cs typeface="Arial" pitchFamily="34" charset="0"/>
              </a:rPr>
              <a:t>Tem como objetivos: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Corbel" panose="020B0503020204020204" pitchFamily="34" charset="0"/>
                <a:ea typeface="Times New Roman" pitchFamily="18" charset="0"/>
                <a:cs typeface="Arial" pitchFamily="34" charset="0"/>
              </a:rPr>
              <a:t>Universalização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Corbel" panose="020B0503020204020204" pitchFamily="34" charset="0"/>
                <a:ea typeface="Times New Roman" pitchFamily="18" charset="0"/>
                <a:cs typeface="Arial" pitchFamily="34" charset="0"/>
              </a:rPr>
              <a:t>Estabilidade de renda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4400" b="1" dirty="0" smtClean="0">
                <a:latin typeface="Corbel" panose="020B0503020204020204" pitchFamily="34" charset="0"/>
                <a:ea typeface="Times New Roman" pitchFamily="18" charset="0"/>
                <a:cs typeface="Arial" pitchFamily="34" charset="0"/>
              </a:rPr>
              <a:t>Indução de tecnologias</a:t>
            </a:r>
            <a:endParaRPr kumimoji="0" lang="pt-BR" sz="4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anose="020B0503020204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35696" y="260648"/>
            <a:ext cx="5833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 smtClean="0">
                <a:solidFill>
                  <a:srgbClr val="002060"/>
                </a:solidFill>
                <a:latin typeface="+mj-lt"/>
              </a:rPr>
              <a:t>Seguro </a:t>
            </a:r>
            <a:r>
              <a:rPr lang="pt-BR" sz="6000" b="1" dirty="0" smtClean="0">
                <a:solidFill>
                  <a:srgbClr val="002060"/>
                </a:solidFill>
                <a:latin typeface="+mj-lt"/>
              </a:rPr>
              <a:t>Rural</a:t>
            </a:r>
            <a:endParaRPr lang="pt-BR" sz="6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m 3" descr="D:\Usuarios\X03441752198\Desktop\CAPA\Imagem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776311" cy="25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879244"/>
            <a:ext cx="828092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4400" dirty="0" smtClean="0">
              <a:latin typeface="Franklin Gothic Demi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pt-BR" sz="3200" dirty="0" smtClean="0"/>
              <a:t>O programa transfere os </a:t>
            </a:r>
            <a:r>
              <a:rPr lang="pt-BR" sz="3200" dirty="0"/>
              <a:t>riscos para mercado privado mediante subvenção, </a:t>
            </a:r>
            <a:r>
              <a:rPr lang="pt-BR" sz="3200" dirty="0" smtClean="0"/>
              <a:t>reduzindo </a:t>
            </a:r>
            <a:r>
              <a:rPr lang="pt-BR" sz="3200" dirty="0"/>
              <a:t>os custos do crédito </a:t>
            </a:r>
            <a:r>
              <a:rPr lang="pt-BR" sz="3200" dirty="0" smtClean="0"/>
              <a:t>agrícola. Protege </a:t>
            </a:r>
            <a:r>
              <a:rPr lang="pt-BR" sz="3200" dirty="0"/>
              <a:t>o preço, </a:t>
            </a:r>
            <a:r>
              <a:rPr lang="pt-BR" sz="3200" dirty="0" smtClean="0"/>
              <a:t>contra eventos climáticos adversos e contra </a:t>
            </a:r>
            <a:r>
              <a:rPr lang="pt-BR" sz="3200" dirty="0"/>
              <a:t>pragas. Isso tende a aumentar a saúde das </a:t>
            </a:r>
            <a:r>
              <a:rPr lang="pt-BR" sz="3200" dirty="0" smtClean="0"/>
              <a:t>carteiras </a:t>
            </a:r>
            <a:r>
              <a:rPr lang="pt-BR" sz="3200" dirty="0"/>
              <a:t>de crédito. </a:t>
            </a:r>
          </a:p>
        </p:txBody>
      </p:sp>
    </p:spTree>
    <p:extLst>
      <p:ext uri="{BB962C8B-B14F-4D97-AF65-F5344CB8AC3E}">
        <p14:creationId xmlns:p14="http://schemas.microsoft.com/office/powerpoint/2010/main" val="3673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pt-BR" b="1" dirty="0" smtClean="0">
                <a:solidFill>
                  <a:srgbClr val="330066"/>
                </a:solidFill>
              </a:rPr>
              <a:t>Subvenção ao Prêmio de Seguro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516" y="191683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 O Seguro Rural, porém, é um mercado que necessita ser subvencionado para o seu desenvolvimento e para o cumprimento de seus objetivos, o que pode demorar vários anos </a:t>
            </a:r>
            <a:r>
              <a:rPr lang="pt-BR" sz="3200" b="1" dirty="0" smtClean="0"/>
              <a:t>Ajustes </a:t>
            </a:r>
            <a:r>
              <a:rPr lang="pt-BR" sz="3200" b="1" dirty="0" smtClean="0"/>
              <a:t>na operacionalização do PSR estimularão a competitividade e a entrada de novas empresas no setor.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20806</TotalTime>
  <Words>753</Words>
  <Application>Microsoft Office PowerPoint</Application>
  <PresentationFormat>Apresentação na tela (4:3)</PresentationFormat>
  <Paragraphs>99</Paragraphs>
  <Slides>18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Franklin Gothic Demi</vt:lpstr>
      <vt:lpstr>Times New Roman</vt:lpstr>
      <vt:lpstr>Wingdings</vt:lpstr>
      <vt:lpstr>Tema do Office</vt:lpstr>
      <vt:lpstr>Apresentação do PowerPoint</vt:lpstr>
      <vt:lpstr>Competência do TRIBUNAL DE CONTAS DA UNIÃO</vt:lpstr>
      <vt:lpstr>Importância do Agronegócio para o Brasil</vt:lpstr>
      <vt:lpstr>Importância do Agronegócio para o Brasil  </vt:lpstr>
      <vt:lpstr>Seleção dos Trabalhos</vt:lpstr>
      <vt:lpstr>Visão Geral do Objeto</vt:lpstr>
      <vt:lpstr>Apresentação do PowerPoint</vt:lpstr>
      <vt:lpstr>Apresentação do PowerPoint</vt:lpstr>
      <vt:lpstr>Subvenção ao Prêmio de Seguro</vt:lpstr>
      <vt:lpstr>Seguro Rural </vt:lpstr>
      <vt:lpstr>Fluxo 2012        -        Planos Trienais x Empenhos x Pagamentos</vt:lpstr>
      <vt:lpstr>Apresentação do PowerPoint</vt:lpstr>
      <vt:lpstr>Apresentação do PowerPoint</vt:lpstr>
      <vt:lpstr>Apresentação do PowerPoint</vt:lpstr>
      <vt:lpstr>PROAGRO</vt:lpstr>
      <vt:lpstr>PROAGRO e ZARC </vt:lpstr>
      <vt:lpstr>ZARC</vt:lpstr>
      <vt:lpstr>Obrigado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Amoque</cp:lastModifiedBy>
  <cp:revision>1639</cp:revision>
  <dcterms:created xsi:type="dcterms:W3CDTF">2012-01-19T13:05:04Z</dcterms:created>
  <dcterms:modified xsi:type="dcterms:W3CDTF">2014-11-04T07:45:28Z</dcterms:modified>
</cp:coreProperties>
</file>