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3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4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Ex1.xml" ContentType="application/vnd.ms-office.chartex+xml"/>
  <Override PartName="/ppt/charts/colors60.xml" ContentType="application/vnd.ms-office.chartcolorstyle+xml"/>
  <Override PartName="/ppt/charts/style60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35" r:id="rId3"/>
    <p:sldId id="373" r:id="rId4"/>
    <p:sldId id="348" r:id="rId5"/>
    <p:sldId id="349" r:id="rId6"/>
    <p:sldId id="353" r:id="rId7"/>
    <p:sldId id="351" r:id="rId8"/>
    <p:sldId id="347" r:id="rId9"/>
    <p:sldId id="308" r:id="rId10"/>
    <p:sldId id="312" r:id="rId11"/>
    <p:sldId id="309" r:id="rId12"/>
    <p:sldId id="316" r:id="rId13"/>
    <p:sldId id="322" r:id="rId14"/>
    <p:sldId id="391" r:id="rId15"/>
    <p:sldId id="374" r:id="rId16"/>
    <p:sldId id="375" r:id="rId17"/>
    <p:sldId id="376" r:id="rId18"/>
    <p:sldId id="377" r:id="rId19"/>
    <p:sldId id="378" r:id="rId20"/>
    <p:sldId id="379" r:id="rId21"/>
    <p:sldId id="380" r:id="rId22"/>
    <p:sldId id="381" r:id="rId23"/>
    <p:sldId id="382" r:id="rId24"/>
    <p:sldId id="383" r:id="rId25"/>
    <p:sldId id="384" r:id="rId26"/>
    <p:sldId id="385" r:id="rId27"/>
    <p:sldId id="386" r:id="rId28"/>
    <p:sldId id="387" r:id="rId29"/>
    <p:sldId id="388" r:id="rId30"/>
    <p:sldId id="389" r:id="rId31"/>
    <p:sldId id="390" r:id="rId32"/>
    <p:sldId id="291" r:id="rId33"/>
  </p:sldIdLst>
  <p:sldSz cx="9144000" cy="5143500" type="screen16x9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a Luísa Lemos Serra" initials="ALL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8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>
      <p:cViewPr varScale="1">
        <p:scale>
          <a:sx n="122" d="100"/>
          <a:sy n="122" d="100"/>
        </p:scale>
        <p:origin x="26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60.xml"/><Relationship Id="rId2" Type="http://schemas.microsoft.com/office/2011/relationships/chartStyle" Target="style60.xml"/><Relationship Id="rId1" Type="http://schemas.openxmlformats.org/officeDocument/2006/relationships/package" Target="../embeddings/Planilha_do_Microsoft_Excel50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b="1" i="0" baseline="0" dirty="0">
                <a:effectLst/>
              </a:rPr>
              <a:t>Taxa de </a:t>
            </a:r>
            <a:r>
              <a:rPr lang="pt-BR" sz="1800" b="1" i="0" baseline="0" dirty="0" smtClean="0">
                <a:effectLst/>
              </a:rPr>
              <a:t>mortalidade por </a:t>
            </a:r>
            <a:r>
              <a:rPr lang="pt-BR" sz="1800" b="1" i="0" baseline="0" dirty="0">
                <a:effectLst/>
              </a:rPr>
              <a:t>suicídio </a:t>
            </a:r>
            <a:endParaRPr lang="pt-BR" sz="1800" b="1" i="0" baseline="0" dirty="0" smtClean="0">
              <a:effectLst/>
            </a:endParaRPr>
          </a:p>
          <a:p>
            <a:pPr>
              <a:defRPr/>
            </a:pPr>
            <a:r>
              <a:rPr lang="pt-BR" sz="1800" b="1" i="0" baseline="0" dirty="0" smtClean="0">
                <a:effectLst/>
              </a:rPr>
              <a:t>por </a:t>
            </a:r>
            <a:r>
              <a:rPr lang="pt-BR" sz="1800" b="1" i="0" baseline="0" dirty="0">
                <a:effectLst/>
              </a:rPr>
              <a:t>100 mil </a:t>
            </a:r>
            <a:r>
              <a:rPr lang="pt-BR" sz="1800" b="1" i="0" baseline="0" dirty="0" smtClean="0">
                <a:effectLst/>
              </a:rPr>
              <a:t>habitantes </a:t>
            </a:r>
          </a:p>
          <a:p>
            <a:pPr>
              <a:defRPr/>
            </a:pPr>
            <a:r>
              <a:rPr lang="pt-BR" sz="1800" b="0" i="0" baseline="0" dirty="0" smtClean="0">
                <a:effectLst/>
              </a:rPr>
              <a:t>(média do período 2011 a 2017)</a:t>
            </a:r>
            <a:endParaRPr lang="en-US" b="0" dirty="0">
              <a:effectLst/>
            </a:endParaRPr>
          </a:p>
        </c:rich>
      </c:tx>
      <c:layout>
        <c:manualLayout>
          <c:xMode val="edge"/>
          <c:yMode val="edge"/>
          <c:x val="0.2601415746713524"/>
          <c:y val="1.07242862016436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2.7851543497850826E-2"/>
          <c:y val="0.18388998289743755"/>
          <c:w val="0.9442969130042983"/>
          <c:h val="0.704624728796594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taxas brutas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Masculino</c:v>
                </c:pt>
                <c:pt idx="1">
                  <c:v>Feminino</c:v>
                </c:pt>
                <c:pt idx="2">
                  <c:v>Total</c:v>
                </c:pt>
              </c:strCache>
            </c:strRef>
          </c:cat>
          <c:val>
            <c:numRef>
              <c:f>Sheet1!$B$2:$B$4</c:f>
              <c:numCache>
                <c:formatCode>0,000</c:formatCode>
                <c:ptCount val="3"/>
                <c:pt idx="0">
                  <c:v>9.6210514130140101</c:v>
                </c:pt>
                <c:pt idx="1">
                  <c:v>2.4621635669029098</c:v>
                </c:pt>
                <c:pt idx="2">
                  <c:v>5.89080940687791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61-4BDE-A051-BCBBFC97BF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-41"/>
        <c:axId val="179132080"/>
        <c:axId val="179132640"/>
      </c:barChart>
      <c:catAx>
        <c:axId val="17913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9132640"/>
        <c:crosses val="autoZero"/>
        <c:auto val="1"/>
        <c:lblAlgn val="ctr"/>
        <c:lblOffset val="100"/>
        <c:noMultiLvlLbl val="0"/>
      </c:catAx>
      <c:valAx>
        <c:axId val="179132640"/>
        <c:scaling>
          <c:orientation val="minMax"/>
        </c:scaling>
        <c:delete val="1"/>
        <c:axPos val="l"/>
        <c:numFmt formatCode="0,000" sourceLinked="1"/>
        <c:majorTickMark val="none"/>
        <c:minorTickMark val="none"/>
        <c:tickLblPos val="nextTo"/>
        <c:crossAx val="1791320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92158792650919E-2"/>
          <c:y val="3.3034009284161059E-2"/>
          <c:w val="0.89842071303587057"/>
          <c:h val="0.862883366912916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4"/>
            <c:invertIfNegative val="0"/>
            <c:bubble3D val="0"/>
            <c:spPr>
              <a:solidFill>
                <a:srgbClr val="B5613E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6E9-4702-A18D-99B5781913A7}"/>
              </c:ext>
            </c:extLst>
          </c:dPt>
          <c:dPt>
            <c:idx val="16"/>
            <c:invertIfNegative val="0"/>
            <c:bubble3D val="0"/>
            <c:spPr>
              <a:solidFill>
                <a:srgbClr val="B5613E">
                  <a:alpha val="50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1E34-4BB5-BE33-AE4181599F02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Sheet1!$A$2:$A$29</c:f>
              <c:strCache>
                <c:ptCount val="28"/>
                <c:pt idx="0">
                  <c:v>MS</c:v>
                </c:pt>
                <c:pt idx="1">
                  <c:v>RR</c:v>
                </c:pt>
                <c:pt idx="2">
                  <c:v>AC</c:v>
                </c:pt>
                <c:pt idx="3">
                  <c:v>PI</c:v>
                </c:pt>
                <c:pt idx="4">
                  <c:v>AP</c:v>
                </c:pt>
                <c:pt idx="5">
                  <c:v>SC</c:v>
                </c:pt>
                <c:pt idx="6">
                  <c:v>RS</c:v>
                </c:pt>
                <c:pt idx="7">
                  <c:v>AM</c:v>
                </c:pt>
                <c:pt idx="8">
                  <c:v>RO</c:v>
                </c:pt>
                <c:pt idx="9">
                  <c:v>GO</c:v>
                </c:pt>
                <c:pt idx="10">
                  <c:v>TO</c:v>
                </c:pt>
                <c:pt idx="11">
                  <c:v>PR</c:v>
                </c:pt>
                <c:pt idx="12">
                  <c:v>CE</c:v>
                </c:pt>
                <c:pt idx="13">
                  <c:v>DF</c:v>
                </c:pt>
                <c:pt idx="14">
                  <c:v>MG</c:v>
                </c:pt>
                <c:pt idx="15">
                  <c:v>SE</c:v>
                </c:pt>
                <c:pt idx="16">
                  <c:v>BR</c:v>
                </c:pt>
                <c:pt idx="17">
                  <c:v>MT</c:v>
                </c:pt>
                <c:pt idx="18">
                  <c:v>MA</c:v>
                </c:pt>
                <c:pt idx="19">
                  <c:v>SP</c:v>
                </c:pt>
                <c:pt idx="20">
                  <c:v>RN</c:v>
                </c:pt>
                <c:pt idx="21">
                  <c:v>PA </c:v>
                </c:pt>
                <c:pt idx="22">
                  <c:v>PB</c:v>
                </c:pt>
                <c:pt idx="23">
                  <c:v>PE</c:v>
                </c:pt>
                <c:pt idx="24">
                  <c:v>ES</c:v>
                </c:pt>
                <c:pt idx="25">
                  <c:v>BA</c:v>
                </c:pt>
                <c:pt idx="26">
                  <c:v>RJ</c:v>
                </c:pt>
                <c:pt idx="27">
                  <c:v>AL</c:v>
                </c:pt>
              </c:strCache>
            </c:strRef>
          </c:cat>
          <c:val>
            <c:numRef>
              <c:f>Sheet1!$B$2:$B$29</c:f>
              <c:numCache>
                <c:formatCode>0.0</c:formatCode>
                <c:ptCount val="28"/>
                <c:pt idx="0">
                  <c:v>14.7669727</c:v>
                </c:pt>
                <c:pt idx="1">
                  <c:v>12.70171918</c:v>
                </c:pt>
                <c:pt idx="2">
                  <c:v>11.443284220000001</c:v>
                </c:pt>
                <c:pt idx="3">
                  <c:v>11.43057714</c:v>
                </c:pt>
                <c:pt idx="4">
                  <c:v>10.43653958</c:v>
                </c:pt>
                <c:pt idx="5">
                  <c:v>10.23783929</c:v>
                </c:pt>
                <c:pt idx="6">
                  <c:v>10.18592026</c:v>
                </c:pt>
                <c:pt idx="7">
                  <c:v>9.3544551689999995</c:v>
                </c:pt>
                <c:pt idx="8">
                  <c:v>9.1544678059999995</c:v>
                </c:pt>
                <c:pt idx="9">
                  <c:v>9.0935651590000006</c:v>
                </c:pt>
                <c:pt idx="10">
                  <c:v>8.1292843119999993</c:v>
                </c:pt>
                <c:pt idx="11">
                  <c:v>7.3814451769999998</c:v>
                </c:pt>
                <c:pt idx="12">
                  <c:v>7.3618096309999999</c:v>
                </c:pt>
                <c:pt idx="13">
                  <c:v>7.273716694</c:v>
                </c:pt>
                <c:pt idx="14">
                  <c:v>7.2689293060000004</c:v>
                </c:pt>
                <c:pt idx="15">
                  <c:v>6.7333984779999998</c:v>
                </c:pt>
                <c:pt idx="16">
                  <c:v>6.6071684179999997</c:v>
                </c:pt>
                <c:pt idx="17">
                  <c:v>6.5197396760000004</c:v>
                </c:pt>
                <c:pt idx="18">
                  <c:v>5.9387864700000002</c:v>
                </c:pt>
                <c:pt idx="19">
                  <c:v>5.8178900410000001</c:v>
                </c:pt>
                <c:pt idx="20">
                  <c:v>5.3798692020000001</c:v>
                </c:pt>
                <c:pt idx="21">
                  <c:v>5.2980845319999998</c:v>
                </c:pt>
                <c:pt idx="22">
                  <c:v>5.0251256279999996</c:v>
                </c:pt>
                <c:pt idx="23">
                  <c:v>4.9672492699999999</c:v>
                </c:pt>
                <c:pt idx="24">
                  <c:v>4.3489928899999999</c:v>
                </c:pt>
                <c:pt idx="25">
                  <c:v>4.1339714140000003</c:v>
                </c:pt>
                <c:pt idx="26">
                  <c:v>3.6496613010000001</c:v>
                </c:pt>
                <c:pt idx="27">
                  <c:v>3.5364078719999998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E9-4702-A18D-99B5781913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"/>
        <c:overlap val="-27"/>
        <c:axId val="239556096"/>
        <c:axId val="239556656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1"/>
          <c:dLbls>
            <c:dLbl>
              <c:idx val="1"/>
              <c:layout>
                <c:manualLayout>
                  <c:x val="0"/>
                  <c:y val="0.105821516597313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E34-4BB5-BE33-AE4181599F02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4338966853728087E-3"/>
                  <c:y val="0.112876284370467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E34-4BB5-BE33-AE4181599F02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0"/>
                  <c:y val="0.10118957508346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E34-4BB5-BE33-AE4181599F02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0"/>
                  <c:y val="8.09516600667691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E34-4BB5-BE33-AE4181599F02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1.388888888888787E-3"/>
                  <c:y val="8.76978973284358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E34-4BB5-BE33-AE4181599F02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0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0"/>
                  <c:y val="7.9265432738147401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0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6E9-4702-A18D-99B5781913A7}"/>
                </c:ext>
                <c:ext xmlns:c15="http://schemas.microsoft.com/office/drawing/2012/chart" uri="{CE6537A1-D6FC-4f65-9D91-7224C49458BB}">
                  <c15:layout>
                    <c:manualLayout>
                      <c:w val="2.9749999999999999E-2"/>
                      <c:h val="5.4659368268967737E-2"/>
                    </c:manualLayout>
                  </c15:layout>
                </c:ext>
              </c:extLst>
            </c:dLbl>
            <c:dLbl>
              <c:idx val="20"/>
              <c:layout>
                <c:manualLayout>
                  <c:x val="-1.0185067526415994E-16"/>
                  <c:y val="9.44438690006666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6E9-4702-A18D-99B5781913A7}"/>
                </c:ext>
                <c:ext xmlns:c15="http://schemas.microsoft.com/office/drawing/2012/chart" uri="{CE6537A1-D6FC-4f65-9D91-7224C49458BB}"/>
              </c:extLst>
            </c:dLbl>
            <c:dLbl>
              <c:idx val="27"/>
              <c:layout>
                <c:manualLayout>
                  <c:x val="1.388888888888787E-3"/>
                  <c:y val="0.1011898406728973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E34-4BB5-BE33-AE4181599F02}"/>
                </c:ex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Sheet1!$A$2:$A$29</c:f>
              <c:strCache>
                <c:ptCount val="28"/>
                <c:pt idx="0">
                  <c:v>MS</c:v>
                </c:pt>
                <c:pt idx="1">
                  <c:v>RR</c:v>
                </c:pt>
                <c:pt idx="2">
                  <c:v>AC</c:v>
                </c:pt>
                <c:pt idx="3">
                  <c:v>PI</c:v>
                </c:pt>
                <c:pt idx="4">
                  <c:v>AP</c:v>
                </c:pt>
                <c:pt idx="5">
                  <c:v>SC</c:v>
                </c:pt>
                <c:pt idx="6">
                  <c:v>RS</c:v>
                </c:pt>
                <c:pt idx="7">
                  <c:v>AM</c:v>
                </c:pt>
                <c:pt idx="8">
                  <c:v>RO</c:v>
                </c:pt>
                <c:pt idx="9">
                  <c:v>GO</c:v>
                </c:pt>
                <c:pt idx="10">
                  <c:v>TO</c:v>
                </c:pt>
                <c:pt idx="11">
                  <c:v>PR</c:v>
                </c:pt>
                <c:pt idx="12">
                  <c:v>CE</c:v>
                </c:pt>
                <c:pt idx="13">
                  <c:v>DF</c:v>
                </c:pt>
                <c:pt idx="14">
                  <c:v>MG</c:v>
                </c:pt>
                <c:pt idx="15">
                  <c:v>SE</c:v>
                </c:pt>
                <c:pt idx="16">
                  <c:v>BR</c:v>
                </c:pt>
                <c:pt idx="17">
                  <c:v>MT</c:v>
                </c:pt>
                <c:pt idx="18">
                  <c:v>MA</c:v>
                </c:pt>
                <c:pt idx="19">
                  <c:v>SP</c:v>
                </c:pt>
                <c:pt idx="20">
                  <c:v>RN</c:v>
                </c:pt>
                <c:pt idx="21">
                  <c:v>PA </c:v>
                </c:pt>
                <c:pt idx="22">
                  <c:v>PB</c:v>
                </c:pt>
                <c:pt idx="23">
                  <c:v>PE</c:v>
                </c:pt>
                <c:pt idx="24">
                  <c:v>ES</c:v>
                </c:pt>
                <c:pt idx="25">
                  <c:v>BA</c:v>
                </c:pt>
                <c:pt idx="26">
                  <c:v>RJ</c:v>
                </c:pt>
                <c:pt idx="27">
                  <c:v>AL</c:v>
                </c:pt>
              </c:strCache>
            </c:strRef>
          </c:cat>
          <c:val>
            <c:numRef>
              <c:f>Sheet1!$C$2:$C$29</c:f>
              <c:numCache>
                <c:formatCode>0%</c:formatCode>
                <c:ptCount val="28"/>
                <c:pt idx="0">
                  <c:v>0.24523789437386098</c:v>
                </c:pt>
                <c:pt idx="1">
                  <c:v>-7.5963299948589205E-2</c:v>
                </c:pt>
                <c:pt idx="2">
                  <c:v>0.80512904293429954</c:v>
                </c:pt>
                <c:pt idx="3">
                  <c:v>0.3176961498446747</c:v>
                </c:pt>
                <c:pt idx="4">
                  <c:v>0.11155930277052611</c:v>
                </c:pt>
                <c:pt idx="5">
                  <c:v>0.47036105977847631</c:v>
                </c:pt>
                <c:pt idx="6">
                  <c:v>0.25362861557353694</c:v>
                </c:pt>
                <c:pt idx="7">
                  <c:v>-0.18946636328986788</c:v>
                </c:pt>
                <c:pt idx="8">
                  <c:v>0.32309237120150058</c:v>
                </c:pt>
                <c:pt idx="9">
                  <c:v>0.60581161267940109</c:v>
                </c:pt>
                <c:pt idx="10">
                  <c:v>2.9055616275920446E-2</c:v>
                </c:pt>
                <c:pt idx="11">
                  <c:v>0.25453356335496724</c:v>
                </c:pt>
                <c:pt idx="12">
                  <c:v>-0.10311802154256017</c:v>
                </c:pt>
                <c:pt idx="13">
                  <c:v>0.35233486296345795</c:v>
                </c:pt>
                <c:pt idx="14">
                  <c:v>-3.5980389652609149E-2</c:v>
                </c:pt>
                <c:pt idx="15">
                  <c:v>-5.4178306711980095E-2</c:v>
                </c:pt>
                <c:pt idx="16">
                  <c:v>0.10209341140437446</c:v>
                </c:pt>
                <c:pt idx="17">
                  <c:v>8.851066030368808E-2</c:v>
                </c:pt>
                <c:pt idx="18">
                  <c:v>0.1560947420834034</c:v>
                </c:pt>
                <c:pt idx="19">
                  <c:v>-2.89962139626526E-2</c:v>
                </c:pt>
                <c:pt idx="20">
                  <c:v>-7.629980463842792E-2</c:v>
                </c:pt>
                <c:pt idx="21">
                  <c:v>0.36505326545193378</c:v>
                </c:pt>
                <c:pt idx="22">
                  <c:v>4.4814070414855127E-2</c:v>
                </c:pt>
                <c:pt idx="23">
                  <c:v>4.6476952778480948E-2</c:v>
                </c:pt>
                <c:pt idx="24">
                  <c:v>7.0584889074089885E-2</c:v>
                </c:pt>
                <c:pt idx="25">
                  <c:v>0.10861856636582282</c:v>
                </c:pt>
                <c:pt idx="26">
                  <c:v>0.20175142456420403</c:v>
                </c:pt>
                <c:pt idx="27">
                  <c:v>-0.1011441384063349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6E9-4702-A18D-99B5781913A7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00B050"/>
                  </a:solidFill>
                  <a:ln>
                    <a:noFill/>
                  </a:ln>
                  <a:effectLst/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-27"/>
        <c:axId val="239615488"/>
        <c:axId val="239557216"/>
      </c:barChart>
      <c:catAx>
        <c:axId val="23955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9556656"/>
        <c:crosses val="autoZero"/>
        <c:auto val="1"/>
        <c:lblAlgn val="ctr"/>
        <c:lblOffset val="100"/>
        <c:noMultiLvlLbl val="0"/>
      </c:catAx>
      <c:valAx>
        <c:axId val="239556656"/>
        <c:scaling>
          <c:orientation val="minMax"/>
          <c:max val="16"/>
          <c:min val="-1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9556096"/>
        <c:crosses val="autoZero"/>
        <c:crossBetween val="between"/>
      </c:valAx>
      <c:valAx>
        <c:axId val="239557216"/>
        <c:scaling>
          <c:orientation val="minMax"/>
          <c:max val="3"/>
          <c:min val="-0.25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9615488"/>
        <c:crosses val="max"/>
        <c:crossBetween val="between"/>
      </c:valAx>
      <c:catAx>
        <c:axId val="2396154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95572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3602-46CD-AFDF-F86FFB10AC6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602-46CD-AFDF-F86FFB10AC6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3602-46CD-AFDF-F86FFB10AC6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602-46CD-AFDF-F86FFB10AC6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602-46CD-AFDF-F86FFB10AC6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602-46CD-AFDF-F86FFB10AC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Sheet1!$B$2:$B$7</c:f>
              <c:strCache>
                <c:ptCount val="6"/>
                <c:pt idx="0">
                  <c:v>Distrito Federal</c:v>
                </c:pt>
                <c:pt idx="1">
                  <c:v>Roraima</c:v>
                </c:pt>
                <c:pt idx="2">
                  <c:v>Pernambuco</c:v>
                </c:pt>
                <c:pt idx="3">
                  <c:v>Rondônia</c:v>
                </c:pt>
                <c:pt idx="4">
                  <c:v>Paraíba</c:v>
                </c:pt>
                <c:pt idx="5">
                  <c:v>Maranhão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0.74872125756358066</c:v>
                </c:pt>
                <c:pt idx="1">
                  <c:v>0.61010140479420771</c:v>
                </c:pt>
                <c:pt idx="2">
                  <c:v>0.47373856769398004</c:v>
                </c:pt>
                <c:pt idx="3">
                  <c:v>0.53151405296767551</c:v>
                </c:pt>
                <c:pt idx="4">
                  <c:v>0.46919132288392096</c:v>
                </c:pt>
                <c:pt idx="5">
                  <c:v>0.34975902349978388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02-46CD-AFDF-F86FFB10AC64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Sheet1!$B$2:$B$7</c:f>
              <c:strCache>
                <c:ptCount val="6"/>
                <c:pt idx="0">
                  <c:v>Distrito Federal</c:v>
                </c:pt>
                <c:pt idx="1">
                  <c:v>Roraima</c:v>
                </c:pt>
                <c:pt idx="2">
                  <c:v>Pernambuco</c:v>
                </c:pt>
                <c:pt idx="3">
                  <c:v>Rondônia</c:v>
                </c:pt>
                <c:pt idx="4">
                  <c:v>Paraíba</c:v>
                </c:pt>
                <c:pt idx="5">
                  <c:v>Maranhão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602-46CD-AFDF-F86FFB10AC64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Sheet1!$B$2:$B$7</c:f>
              <c:strCache>
                <c:ptCount val="6"/>
                <c:pt idx="0">
                  <c:v>Distrito Federal</c:v>
                </c:pt>
                <c:pt idx="1">
                  <c:v>Roraima</c:v>
                </c:pt>
                <c:pt idx="2">
                  <c:v>Pernambuco</c:v>
                </c:pt>
                <c:pt idx="3">
                  <c:v>Rondônia</c:v>
                </c:pt>
                <c:pt idx="4">
                  <c:v>Paraíba</c:v>
                </c:pt>
                <c:pt idx="5">
                  <c:v>Maranhão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602-46CD-AFDF-F86FFB10AC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79"/>
        <c:axId val="239618848"/>
        <c:axId val="239619408"/>
      </c:barChart>
      <c:catAx>
        <c:axId val="239618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9619408"/>
        <c:crosses val="autoZero"/>
        <c:auto val="1"/>
        <c:lblAlgn val="ctr"/>
        <c:lblOffset val="100"/>
        <c:noMultiLvlLbl val="0"/>
      </c:catAx>
      <c:valAx>
        <c:axId val="23961940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39618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3602-46CD-AFDF-F86FFB10AC6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602-46CD-AFDF-F86FFB10AC6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3602-46CD-AFDF-F86FFB10AC6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602-46CD-AFDF-F86FFB10AC6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602-46CD-AFDF-F86FFB10AC6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602-46CD-AFDF-F86FFB10AC6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978-4BE0-9348-82528AD2C2DB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978-4BE0-9348-82528AD2C2D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978-4BE0-9348-82528AD2C2D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Amapá</c:v>
                </c:pt>
                <c:pt idx="1">
                  <c:v>Roraima</c:v>
                </c:pt>
                <c:pt idx="2">
                  <c:v>Amazonas</c:v>
                </c:pt>
                <c:pt idx="3">
                  <c:v>Sergipe</c:v>
                </c:pt>
                <c:pt idx="4">
                  <c:v>Bahia</c:v>
                </c:pt>
                <c:pt idx="5">
                  <c:v>Espírito Santo</c:v>
                </c:pt>
                <c:pt idx="6">
                  <c:v>Rio Grande do Sul</c:v>
                </c:pt>
                <c:pt idx="7">
                  <c:v>Mato Grosso</c:v>
                </c:pt>
                <c:pt idx="8">
                  <c:v>Rondônia</c:v>
                </c:pt>
              </c:strCache>
            </c:strRef>
          </c:cat>
          <c:val>
            <c:numRef>
              <c:f>Sheet1!$B$2:$B$10</c:f>
              <c:numCache>
                <c:formatCode>#,#00%</c:formatCode>
                <c:ptCount val="9"/>
                <c:pt idx="0">
                  <c:v>0.89492753623188404</c:v>
                </c:pt>
                <c:pt idx="1">
                  <c:v>0.84965034965034969</c:v>
                </c:pt>
                <c:pt idx="2">
                  <c:v>0.82199618563254928</c:v>
                </c:pt>
                <c:pt idx="3">
                  <c:v>0.34061135371179041</c:v>
                </c:pt>
                <c:pt idx="4">
                  <c:v>0.25570197668525091</c:v>
                </c:pt>
                <c:pt idx="5">
                  <c:v>0.25206301575393847</c:v>
                </c:pt>
                <c:pt idx="6">
                  <c:v>0.14592896834984295</c:v>
                </c:pt>
                <c:pt idx="7">
                  <c:v>0.13762927605409706</c:v>
                </c:pt>
                <c:pt idx="8">
                  <c:v>0.12756598240469208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02-46CD-AFDF-F86FFB10AC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Amapá</c:v>
                </c:pt>
                <c:pt idx="1">
                  <c:v>Roraima</c:v>
                </c:pt>
                <c:pt idx="2">
                  <c:v>Amazonas</c:v>
                </c:pt>
                <c:pt idx="3">
                  <c:v>Sergipe</c:v>
                </c:pt>
                <c:pt idx="4">
                  <c:v>Bahia</c:v>
                </c:pt>
                <c:pt idx="5">
                  <c:v>Espírito Santo</c:v>
                </c:pt>
                <c:pt idx="6">
                  <c:v>Rio Grande do Sul</c:v>
                </c:pt>
                <c:pt idx="7">
                  <c:v>Mato Grosso</c:v>
                </c:pt>
                <c:pt idx="8">
                  <c:v>Rondônia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78-4BE0-9348-82528AD2C2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79"/>
        <c:axId val="239622768"/>
        <c:axId val="178951152"/>
      </c:barChart>
      <c:catAx>
        <c:axId val="239622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8951152"/>
        <c:crosses val="autoZero"/>
        <c:auto val="1"/>
        <c:lblAlgn val="ctr"/>
        <c:lblOffset val="100"/>
        <c:noMultiLvlLbl val="0"/>
      </c:catAx>
      <c:valAx>
        <c:axId val="178951152"/>
        <c:scaling>
          <c:orientation val="minMax"/>
        </c:scaling>
        <c:delete val="1"/>
        <c:axPos val="b"/>
        <c:numFmt formatCode="#,#00%" sourceLinked="1"/>
        <c:majorTickMark val="none"/>
        <c:minorTickMark val="none"/>
        <c:tickLblPos val="nextTo"/>
        <c:crossAx val="239622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Feminino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D52-4652-82EE-B6A590AAE337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D52-4652-82EE-B6A590AAE337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Sheet1!$B$2:$B$8</c:f>
              <c:numCache>
                <c:formatCode>#,#00</c:formatCode>
                <c:ptCount val="7"/>
                <c:pt idx="0">
                  <c:v>2.3798063780455498</c:v>
                </c:pt>
                <c:pt idx="1">
                  <c:v>2.54997023431716</c:v>
                </c:pt>
                <c:pt idx="2">
                  <c:v>2.4136769748101901</c:v>
                </c:pt>
                <c:pt idx="3">
                  <c:v>2.3626860632684101</c:v>
                </c:pt>
                <c:pt idx="4">
                  <c:v>2.4804437095760998</c:v>
                </c:pt>
                <c:pt idx="5">
                  <c:v>2.4040627337425899</c:v>
                </c:pt>
                <c:pt idx="6">
                  <c:v>2.6402111239122701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D52-4652-82EE-B6A590AAE3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Masculino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D52-4652-82EE-B6A590AAE337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D52-4652-82EE-B6A590AAE337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Sheet1!$C$2:$C$8</c:f>
              <c:numCache>
                <c:formatCode>#,#00</c:formatCode>
                <c:ptCount val="7"/>
                <c:pt idx="0">
                  <c:v>9.1449825827707407</c:v>
                </c:pt>
                <c:pt idx="1">
                  <c:v>9.3660241493550593</c:v>
                </c:pt>
                <c:pt idx="2">
                  <c:v>9.5032706723426195</c:v>
                </c:pt>
                <c:pt idx="3">
                  <c:v>9.3751292016724701</c:v>
                </c:pt>
                <c:pt idx="4">
                  <c:v>9.6565834834137103</c:v>
                </c:pt>
                <c:pt idx="5">
                  <c:v>9.7587745051562091</c:v>
                </c:pt>
                <c:pt idx="6">
                  <c:v>10.445657124327999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D52-4652-82EE-B6A590AAE33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D52-4652-82EE-B6A590AAE337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D52-4652-82EE-B6A590AAE337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Sheet1!$D$2:$D$8</c:f>
              <c:numCache>
                <c:formatCode>#,#00</c:formatCode>
                <c:ptCount val="7"/>
                <c:pt idx="0">
                  <c:v>5.6191000122733596</c:v>
                </c:pt>
                <c:pt idx="1">
                  <c:v>5.8142976723994302</c:v>
                </c:pt>
                <c:pt idx="2">
                  <c:v>5.8115272517415599</c:v>
                </c:pt>
                <c:pt idx="3">
                  <c:v>5.7246631584296201</c:v>
                </c:pt>
                <c:pt idx="4">
                  <c:v>5.9130452729694003</c:v>
                </c:pt>
                <c:pt idx="5">
                  <c:v>5.9249706831756903</c:v>
                </c:pt>
                <c:pt idx="6">
                  <c:v>6.3813978054857001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D52-4652-82EE-B6A590AAE3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8387472"/>
        <c:axId val="179133760"/>
      </c:lineChart>
      <c:catAx>
        <c:axId val="23838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9133760"/>
        <c:crosses val="autoZero"/>
        <c:auto val="1"/>
        <c:lblAlgn val="ctr"/>
        <c:lblOffset val="100"/>
        <c:noMultiLvlLbl val="0"/>
      </c:catAx>
      <c:valAx>
        <c:axId val="179133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/>
                  <a:t>Taxa</a:t>
                </a:r>
                <a:r>
                  <a:rPr lang="pt-BR" baseline="0" dirty="0"/>
                  <a:t> padronizada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838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Feminino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Branca</c:v>
                </c:pt>
                <c:pt idx="1">
                  <c:v>Negra (preta + parda)</c:v>
                </c:pt>
                <c:pt idx="2">
                  <c:v>Amarela</c:v>
                </c:pt>
                <c:pt idx="3">
                  <c:v>Indígena</c:v>
                </c:pt>
              </c:strCache>
            </c:strRef>
          </c:cat>
          <c:val>
            <c:numRef>
              <c:f>Sheet1!$B$2:$B$5</c:f>
              <c:numCache>
                <c:formatCode>#,#00</c:formatCode>
                <c:ptCount val="4"/>
                <c:pt idx="0">
                  <c:v>2.7597630527519468</c:v>
                </c:pt>
                <c:pt idx="1">
                  <c:v>1.8899725466771728</c:v>
                </c:pt>
                <c:pt idx="2">
                  <c:v>2.3567381447234146</c:v>
                </c:pt>
                <c:pt idx="3">
                  <c:v>8.3309222558669518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D6-4B79-9141-F43587B3551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Branca</c:v>
                </c:pt>
                <c:pt idx="1">
                  <c:v>Negra (preta + parda)</c:v>
                </c:pt>
                <c:pt idx="2">
                  <c:v>Amarela</c:v>
                </c:pt>
                <c:pt idx="3">
                  <c:v>Indígena</c:v>
                </c:pt>
              </c:strCache>
            </c:strRef>
          </c:cat>
          <c:val>
            <c:numRef>
              <c:f>Sheet1!$C$2:$C$5</c:f>
              <c:numCache>
                <c:formatCode>#,#00</c:formatCode>
                <c:ptCount val="4"/>
                <c:pt idx="0">
                  <c:v>9.8789460950192698</c:v>
                </c:pt>
                <c:pt idx="1">
                  <c:v>7.8822953255008068</c:v>
                </c:pt>
                <c:pt idx="2">
                  <c:v>7.4130253737533218</c:v>
                </c:pt>
                <c:pt idx="3">
                  <c:v>23.568966109421371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DD6-4B79-9141-F43587B3551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Branca</c:v>
                </c:pt>
                <c:pt idx="1">
                  <c:v>Negra (preta + parda)</c:v>
                </c:pt>
                <c:pt idx="2">
                  <c:v>Amarela</c:v>
                </c:pt>
                <c:pt idx="3">
                  <c:v>Indígena</c:v>
                </c:pt>
              </c:strCache>
            </c:strRef>
          </c:cat>
          <c:val>
            <c:numRef>
              <c:f>Sheet1!$D$2:$D$5</c:f>
              <c:numCache>
                <c:formatCode>#,#00</c:formatCode>
                <c:ptCount val="4"/>
                <c:pt idx="0">
                  <c:v>6.1191810998040355</c:v>
                </c:pt>
                <c:pt idx="1">
                  <c:v>4.8691458762901867</c:v>
                </c:pt>
                <c:pt idx="2">
                  <c:v>4.6277623476361276</c:v>
                </c:pt>
                <c:pt idx="3">
                  <c:v>15.702185553044757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DD6-4B79-9141-F43587B355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815152"/>
        <c:axId val="238059760"/>
      </c:barChart>
      <c:catAx>
        <c:axId val="17781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8059760"/>
        <c:crosses val="autoZero"/>
        <c:auto val="1"/>
        <c:lblAlgn val="ctr"/>
        <c:lblOffset val="100"/>
        <c:noMultiLvlLbl val="0"/>
      </c:catAx>
      <c:valAx>
        <c:axId val="238059760"/>
        <c:scaling>
          <c:orientation val="minMax"/>
        </c:scaling>
        <c:delete val="1"/>
        <c:axPos val="l"/>
        <c:numFmt formatCode="#,#00" sourceLinked="1"/>
        <c:majorTickMark val="none"/>
        <c:minorTickMark val="none"/>
        <c:tickLblPos val="nextTo"/>
        <c:crossAx val="177815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05 a 09a</c:v>
                </c:pt>
                <c:pt idx="1">
                  <c:v>10 a 14a</c:v>
                </c:pt>
                <c:pt idx="2">
                  <c:v>15 a 19a</c:v>
                </c:pt>
                <c:pt idx="3">
                  <c:v>20 a 29a</c:v>
                </c:pt>
                <c:pt idx="4">
                  <c:v>30 a 39a</c:v>
                </c:pt>
                <c:pt idx="5">
                  <c:v>40 a 49a</c:v>
                </c:pt>
                <c:pt idx="6">
                  <c:v>50 a 59a</c:v>
                </c:pt>
                <c:pt idx="7">
                  <c:v>60 a 69a</c:v>
                </c:pt>
                <c:pt idx="8">
                  <c:v>70 e mais</c:v>
                </c:pt>
              </c:strCache>
            </c:strRef>
          </c:cat>
          <c:val>
            <c:numRef>
              <c:f>Sheet1!$B$2:$B$10</c:f>
              <c:numCache>
                <c:formatCode>#,#00</c:formatCode>
                <c:ptCount val="9"/>
                <c:pt idx="0">
                  <c:v>3.7985519635023703E-2</c:v>
                </c:pt>
                <c:pt idx="1">
                  <c:v>0.86073503582847</c:v>
                </c:pt>
                <c:pt idx="2">
                  <c:v>4.3565352307941696</c:v>
                </c:pt>
                <c:pt idx="3">
                  <c:v>6.8343383583689397</c:v>
                </c:pt>
                <c:pt idx="4">
                  <c:v>7.6032204229765297</c:v>
                </c:pt>
                <c:pt idx="5">
                  <c:v>8.0200350611955198</c:v>
                </c:pt>
                <c:pt idx="6">
                  <c:v>8.1809887182243397</c:v>
                </c:pt>
                <c:pt idx="7">
                  <c:v>7.71825715546625</c:v>
                </c:pt>
                <c:pt idx="8">
                  <c:v>8.2635426787251394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90-4852-848F-E7DB6174A7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-27"/>
        <c:axId val="238062000"/>
        <c:axId val="238062560"/>
      </c:barChart>
      <c:catAx>
        <c:axId val="23806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8062560"/>
        <c:crosses val="autoZero"/>
        <c:auto val="1"/>
        <c:lblAlgn val="ctr"/>
        <c:lblOffset val="100"/>
        <c:noMultiLvlLbl val="0"/>
      </c:catAx>
      <c:valAx>
        <c:axId val="238062560"/>
        <c:scaling>
          <c:orientation val="minMax"/>
        </c:scaling>
        <c:delete val="1"/>
        <c:axPos val="l"/>
        <c:numFmt formatCode="#,#00" sourceLinked="1"/>
        <c:majorTickMark val="none"/>
        <c:minorTickMark val="none"/>
        <c:tickLblPos val="nextTo"/>
        <c:crossAx val="23806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Branca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05 a 09a</c:v>
                </c:pt>
                <c:pt idx="1">
                  <c:v>10 a 14a</c:v>
                </c:pt>
                <c:pt idx="2">
                  <c:v>15 a 19a</c:v>
                </c:pt>
                <c:pt idx="3">
                  <c:v>20 a 29a</c:v>
                </c:pt>
                <c:pt idx="4">
                  <c:v>30 a 39a</c:v>
                </c:pt>
                <c:pt idx="5">
                  <c:v>40 a 49a</c:v>
                </c:pt>
                <c:pt idx="6">
                  <c:v>50 a 59a</c:v>
                </c:pt>
                <c:pt idx="7">
                  <c:v>60 a 69a</c:v>
                </c:pt>
                <c:pt idx="8">
                  <c:v>70 e mais</c:v>
                </c:pt>
              </c:strCache>
            </c:strRef>
          </c:cat>
          <c:val>
            <c:numRef>
              <c:f>Sheet1!$B$2:$B$10</c:f>
              <c:numCache>
                <c:formatCode>#,#00%</c:formatCode>
                <c:ptCount val="9"/>
                <c:pt idx="0">
                  <c:v>2.512184092850324E-4</c:v>
                </c:pt>
                <c:pt idx="1">
                  <c:v>8.0389890971210368E-3</c:v>
                </c:pt>
                <c:pt idx="2">
                  <c:v>5.0193438175149478E-2</c:v>
                </c:pt>
                <c:pt idx="3">
                  <c:v>0.16912023313068381</c:v>
                </c:pt>
                <c:pt idx="4">
                  <c:v>0.19175501180726523</c:v>
                </c:pt>
                <c:pt idx="5">
                  <c:v>0.19275988544440537</c:v>
                </c:pt>
                <c:pt idx="6">
                  <c:v>0.1775862935235894</c:v>
                </c:pt>
                <c:pt idx="7">
                  <c:v>0.11123951163141235</c:v>
                </c:pt>
                <c:pt idx="8">
                  <c:v>9.9055418781088284E-2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CA-44B6-A78D-AF914E342C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Negra (preta + parda)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05 a 09a</c:v>
                </c:pt>
                <c:pt idx="1">
                  <c:v>10 a 14a</c:v>
                </c:pt>
                <c:pt idx="2">
                  <c:v>15 a 19a</c:v>
                </c:pt>
                <c:pt idx="3">
                  <c:v>20 a 29a</c:v>
                </c:pt>
                <c:pt idx="4">
                  <c:v>30 a 39a</c:v>
                </c:pt>
                <c:pt idx="5">
                  <c:v>40 a 49a</c:v>
                </c:pt>
                <c:pt idx="6">
                  <c:v>50 a 59a</c:v>
                </c:pt>
                <c:pt idx="7">
                  <c:v>60 a 69a</c:v>
                </c:pt>
                <c:pt idx="8">
                  <c:v>70 e mais</c:v>
                </c:pt>
              </c:strCache>
            </c:strRef>
          </c:cat>
          <c:val>
            <c:numRef>
              <c:f>Sheet1!$C$2:$C$10</c:f>
              <c:numCache>
                <c:formatCode>#,#00%</c:formatCode>
                <c:ptCount val="9"/>
                <c:pt idx="0">
                  <c:v>7.0435889794923199E-4</c:v>
                </c:pt>
                <c:pt idx="1">
                  <c:v>1.4087177958984639E-2</c:v>
                </c:pt>
                <c:pt idx="2">
                  <c:v>7.5962398071140247E-2</c:v>
                </c:pt>
                <c:pt idx="3">
                  <c:v>0.24257036816297781</c:v>
                </c:pt>
                <c:pt idx="4">
                  <c:v>0.23983420475171349</c:v>
                </c:pt>
                <c:pt idx="5">
                  <c:v>0.18091187386557581</c:v>
                </c:pt>
                <c:pt idx="6">
                  <c:v>0.12245008533578956</c:v>
                </c:pt>
                <c:pt idx="7">
                  <c:v>7.0300436160702195E-2</c:v>
                </c:pt>
                <c:pt idx="8">
                  <c:v>5.3179096795167018E-2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8CA-44B6-A78D-AF914E342CF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Amarela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05 a 09a</c:v>
                </c:pt>
                <c:pt idx="1">
                  <c:v>10 a 14a</c:v>
                </c:pt>
                <c:pt idx="2">
                  <c:v>15 a 19a</c:v>
                </c:pt>
                <c:pt idx="3">
                  <c:v>20 a 29a</c:v>
                </c:pt>
                <c:pt idx="4">
                  <c:v>30 a 39a</c:v>
                </c:pt>
                <c:pt idx="5">
                  <c:v>40 a 49a</c:v>
                </c:pt>
                <c:pt idx="6">
                  <c:v>50 a 59a</c:v>
                </c:pt>
                <c:pt idx="7">
                  <c:v>60 a 69a</c:v>
                </c:pt>
                <c:pt idx="8">
                  <c:v>70 e mais</c:v>
                </c:pt>
              </c:strCache>
            </c:strRef>
          </c:cat>
          <c:val>
            <c:numRef>
              <c:f>Sheet1!$D$2:$D$10</c:f>
              <c:numCache>
                <c:formatCode>#,#00%</c:formatCode>
                <c:ptCount val="9"/>
                <c:pt idx="0">
                  <c:v>0</c:v>
                </c:pt>
                <c:pt idx="1">
                  <c:v>8.9552238805970154E-3</c:v>
                </c:pt>
                <c:pt idx="2">
                  <c:v>2.3880597014925373E-2</c:v>
                </c:pt>
                <c:pt idx="3">
                  <c:v>0.14328358208955225</c:v>
                </c:pt>
                <c:pt idx="4">
                  <c:v>0.15522388059701492</c:v>
                </c:pt>
                <c:pt idx="5">
                  <c:v>0.11343283582089553</c:v>
                </c:pt>
                <c:pt idx="6">
                  <c:v>0.18507462686567164</c:v>
                </c:pt>
                <c:pt idx="7">
                  <c:v>0.11641791044776119</c:v>
                </c:pt>
                <c:pt idx="8">
                  <c:v>0.2537313432835821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8CA-44B6-A78D-AF914E342CF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Indígena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05 a 09a</c:v>
                </c:pt>
                <c:pt idx="1">
                  <c:v>10 a 14a</c:v>
                </c:pt>
                <c:pt idx="2">
                  <c:v>15 a 19a</c:v>
                </c:pt>
                <c:pt idx="3">
                  <c:v>20 a 29a</c:v>
                </c:pt>
                <c:pt idx="4">
                  <c:v>30 a 39a</c:v>
                </c:pt>
                <c:pt idx="5">
                  <c:v>40 a 49a</c:v>
                </c:pt>
                <c:pt idx="6">
                  <c:v>50 a 59a</c:v>
                </c:pt>
                <c:pt idx="7">
                  <c:v>60 a 69a</c:v>
                </c:pt>
                <c:pt idx="8">
                  <c:v>70 e mais</c:v>
                </c:pt>
              </c:strCache>
            </c:strRef>
          </c:cat>
          <c:val>
            <c:numRef>
              <c:f>Sheet1!$E$2:$E$10</c:f>
              <c:numCache>
                <c:formatCode>#,#00%</c:formatCode>
                <c:ptCount val="9"/>
                <c:pt idx="0">
                  <c:v>3.6101083032490976E-3</c:v>
                </c:pt>
                <c:pt idx="1">
                  <c:v>0.12033694344163658</c:v>
                </c:pt>
                <c:pt idx="2">
                  <c:v>0.32731648616125153</c:v>
                </c:pt>
                <c:pt idx="3">
                  <c:v>0.29843561973525873</c:v>
                </c:pt>
                <c:pt idx="4">
                  <c:v>0.13357400722021662</c:v>
                </c:pt>
                <c:pt idx="5">
                  <c:v>5.5354993983152828E-2</c:v>
                </c:pt>
                <c:pt idx="6">
                  <c:v>2.2864019253910951E-2</c:v>
                </c:pt>
                <c:pt idx="7">
                  <c:v>1.684717208182912E-2</c:v>
                </c:pt>
                <c:pt idx="8">
                  <c:v>2.1660649819494584E-2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8CA-44B6-A78D-AF914E342C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8066480"/>
        <c:axId val="238067040"/>
      </c:barChart>
      <c:catAx>
        <c:axId val="23806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8067040"/>
        <c:crosses val="autoZero"/>
        <c:auto val="1"/>
        <c:lblAlgn val="ctr"/>
        <c:lblOffset val="100"/>
        <c:noMultiLvlLbl val="0"/>
      </c:catAx>
      <c:valAx>
        <c:axId val="238067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8066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Feminino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Enforcamento</c:v>
                </c:pt>
                <c:pt idx="1">
                  <c:v>Intoxicação exógena</c:v>
                </c:pt>
                <c:pt idx="2">
                  <c:v>Arma de fogo</c:v>
                </c:pt>
                <c:pt idx="3">
                  <c:v>Outros meios</c:v>
                </c:pt>
              </c:strCache>
            </c:strRef>
          </c:cat>
          <c:val>
            <c:numRef>
              <c:f>Sheet1!$B$2:$B$5</c:f>
              <c:numCache>
                <c:formatCode>#,#00%</c:formatCode>
                <c:ptCount val="4"/>
                <c:pt idx="0">
                  <c:v>0.48874014408077598</c:v>
                </c:pt>
                <c:pt idx="1">
                  <c:v>0.29944977026490444</c:v>
                </c:pt>
                <c:pt idx="2">
                  <c:v>3.8686255601565599E-2</c:v>
                </c:pt>
                <c:pt idx="3">
                  <c:v>0.17312383005275397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D6-4B79-9141-F43587B3551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Enforcamento</c:v>
                </c:pt>
                <c:pt idx="1">
                  <c:v>Intoxicação exógena</c:v>
                </c:pt>
                <c:pt idx="2">
                  <c:v>Arma de fogo</c:v>
                </c:pt>
                <c:pt idx="3">
                  <c:v>Outros meios</c:v>
                </c:pt>
              </c:strCache>
            </c:strRef>
          </c:cat>
          <c:val>
            <c:numRef>
              <c:f>Sheet1!$C$2:$C$5</c:f>
              <c:numCache>
                <c:formatCode>#,#00%</c:formatCode>
                <c:ptCount val="4"/>
                <c:pt idx="0">
                  <c:v>0.67177256781853678</c:v>
                </c:pt>
                <c:pt idx="1">
                  <c:v>0.13143065762948619</c:v>
                </c:pt>
                <c:pt idx="2">
                  <c:v>9.6065016905030234E-2</c:v>
                </c:pt>
                <c:pt idx="3">
                  <c:v>0.10073175764694678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DD6-4B79-9141-F43587B355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1"/>
        <c:overlap val="-1"/>
        <c:axId val="238798912"/>
        <c:axId val="238799472"/>
      </c:barChart>
      <c:catAx>
        <c:axId val="23879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8799472"/>
        <c:crosses val="autoZero"/>
        <c:auto val="1"/>
        <c:lblAlgn val="ctr"/>
        <c:lblOffset val="100"/>
        <c:noMultiLvlLbl val="0"/>
      </c:catAx>
      <c:valAx>
        <c:axId val="238799472"/>
        <c:scaling>
          <c:orientation val="minMax"/>
        </c:scaling>
        <c:delete val="1"/>
        <c:axPos val="l"/>
        <c:numFmt formatCode="#,#00%" sourceLinked="1"/>
        <c:majorTickMark val="none"/>
        <c:minorTickMark val="none"/>
        <c:tickLblPos val="nextTo"/>
        <c:crossAx val="238798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2011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3198438809829213"/>
          <c:y val="0.12822642289516317"/>
          <c:w val="0.68472379331589417"/>
          <c:h val="0.6518485978972063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843-48D1-8336-D573C39F05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843-48D1-8336-D573C39F057B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Suicídios por armas de fogo</c:v>
                </c:pt>
                <c:pt idx="1">
                  <c:v>Suicídios por outros meios</c:v>
                </c:pt>
              </c:strCache>
            </c:strRef>
          </c:cat>
          <c:val>
            <c:numRef>
              <c:f>Sheet1!$B$2:$B$3</c:f>
              <c:numCache>
                <c:formatCode>#,#00%</c:formatCode>
                <c:ptCount val="2"/>
                <c:pt idx="0">
                  <c:v>8.7321258341277408E-2</c:v>
                </c:pt>
                <c:pt idx="1">
                  <c:v>0.91267874165872254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F6-467A-8E82-E0D203396C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3198438809829213"/>
          <c:y val="0.12822642289516317"/>
          <c:w val="0.68472379331589417"/>
          <c:h val="0.6518485978972063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B5D-4A77-A1F7-34BA15C3FB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B5D-4A77-A1F7-34BA15C3FB5D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Suicídios por armas de fogo</c:v>
                </c:pt>
                <c:pt idx="1">
                  <c:v>Suicídios por outros meios</c:v>
                </c:pt>
              </c:strCache>
            </c:strRef>
          </c:cat>
          <c:val>
            <c:numRef>
              <c:f>Sheet1!$B$2:$B$3</c:f>
              <c:numCache>
                <c:formatCode>#,#00%</c:formatCode>
                <c:ptCount val="2"/>
                <c:pt idx="0">
                  <c:v>7.3634204275534437E-2</c:v>
                </c:pt>
                <c:pt idx="1">
                  <c:v>0.92636579572446553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B5D-4A77-A1F7-34BA15C3FB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359067742473059E-2"/>
          <c:y val="5.6725122652262254E-2"/>
          <c:w val="0.88420057617701497"/>
          <c:h val="0.919329294481061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4"/>
            <c:invertIfNegative val="0"/>
            <c:bubble3D val="0"/>
            <c:spPr>
              <a:solidFill>
                <a:srgbClr val="B5613E">
                  <a:alpha val="50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6E9-4702-A18D-99B5781913A7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Sheet1!$A$2:$A$29</c:f>
              <c:strCache>
                <c:ptCount val="28"/>
                <c:pt idx="0">
                  <c:v>RS</c:v>
                </c:pt>
                <c:pt idx="1">
                  <c:v>SC</c:v>
                </c:pt>
                <c:pt idx="2">
                  <c:v>PI</c:v>
                </c:pt>
                <c:pt idx="3">
                  <c:v>RR</c:v>
                </c:pt>
                <c:pt idx="4">
                  <c:v>MS</c:v>
                </c:pt>
                <c:pt idx="5">
                  <c:v>AC</c:v>
                </c:pt>
                <c:pt idx="6">
                  <c:v>TO</c:v>
                </c:pt>
                <c:pt idx="7">
                  <c:v>CE</c:v>
                </c:pt>
                <c:pt idx="8">
                  <c:v>GO</c:v>
                </c:pt>
                <c:pt idx="9">
                  <c:v>RO</c:v>
                </c:pt>
                <c:pt idx="10">
                  <c:v>MG</c:v>
                </c:pt>
                <c:pt idx="11">
                  <c:v>PR</c:v>
                </c:pt>
                <c:pt idx="12">
                  <c:v>AP</c:v>
                </c:pt>
                <c:pt idx="13">
                  <c:v>PB</c:v>
                </c:pt>
                <c:pt idx="14">
                  <c:v>BR</c:v>
                </c:pt>
                <c:pt idx="15">
                  <c:v>MT</c:v>
                </c:pt>
                <c:pt idx="16">
                  <c:v>SE</c:v>
                </c:pt>
                <c:pt idx="17">
                  <c:v>DF</c:v>
                </c:pt>
                <c:pt idx="18">
                  <c:v>ES</c:v>
                </c:pt>
                <c:pt idx="19">
                  <c:v>RN</c:v>
                </c:pt>
                <c:pt idx="20">
                  <c:v>AM</c:v>
                </c:pt>
                <c:pt idx="21">
                  <c:v>SP</c:v>
                </c:pt>
                <c:pt idx="22">
                  <c:v>MA</c:v>
                </c:pt>
                <c:pt idx="23">
                  <c:v>PE</c:v>
                </c:pt>
                <c:pt idx="24">
                  <c:v>BA</c:v>
                </c:pt>
                <c:pt idx="25">
                  <c:v>PA</c:v>
                </c:pt>
                <c:pt idx="26">
                  <c:v>AL</c:v>
                </c:pt>
                <c:pt idx="27">
                  <c:v>RJ</c:v>
                </c:pt>
              </c:strCache>
            </c:strRef>
          </c:cat>
          <c:val>
            <c:numRef>
              <c:f>Sheet1!$B$2:$B$29</c:f>
              <c:numCache>
                <c:formatCode>#,#00</c:formatCode>
                <c:ptCount val="28"/>
                <c:pt idx="0">
                  <c:v>11.5433831414331</c:v>
                </c:pt>
                <c:pt idx="1">
                  <c:v>10.713732580779901</c:v>
                </c:pt>
                <c:pt idx="2">
                  <c:v>10.4391337323367</c:v>
                </c:pt>
                <c:pt idx="3">
                  <c:v>10.154529797090101</c:v>
                </c:pt>
                <c:pt idx="4">
                  <c:v>9.8486575402607794</c:v>
                </c:pt>
                <c:pt idx="5">
                  <c:v>8.8251376995710107</c:v>
                </c:pt>
                <c:pt idx="6">
                  <c:v>8.4261834717142392</c:v>
                </c:pt>
                <c:pt idx="7">
                  <c:v>7.8859198839127398</c:v>
                </c:pt>
                <c:pt idx="8">
                  <c:v>7.8158342374859604</c:v>
                </c:pt>
                <c:pt idx="9">
                  <c:v>7.5850396224117498</c:v>
                </c:pt>
                <c:pt idx="10">
                  <c:v>7.4951077007469902</c:v>
                </c:pt>
                <c:pt idx="11">
                  <c:v>7.1543089716188399</c:v>
                </c:pt>
                <c:pt idx="12">
                  <c:v>6.5730686086577697</c:v>
                </c:pt>
                <c:pt idx="13">
                  <c:v>6.5223399937184396</c:v>
                </c:pt>
                <c:pt idx="14">
                  <c:v>6.3813978054857001</c:v>
                </c:pt>
                <c:pt idx="15">
                  <c:v>6.3120931875011204</c:v>
                </c:pt>
                <c:pt idx="16">
                  <c:v>6.2643185532004599</c:v>
                </c:pt>
                <c:pt idx="17">
                  <c:v>5.7839036878164096</c:v>
                </c:pt>
                <c:pt idx="18">
                  <c:v>5.5900704051399703</c:v>
                </c:pt>
                <c:pt idx="19">
                  <c:v>5.4688972306800201</c:v>
                </c:pt>
                <c:pt idx="20">
                  <c:v>5.3792711820475496</c:v>
                </c:pt>
                <c:pt idx="21">
                  <c:v>5.33493795221783</c:v>
                </c:pt>
                <c:pt idx="22">
                  <c:v>5.2189965110764103</c:v>
                </c:pt>
                <c:pt idx="23">
                  <c:v>4.9457777599883004</c:v>
                </c:pt>
                <c:pt idx="24">
                  <c:v>4.7035766291357302</c:v>
                </c:pt>
                <c:pt idx="25">
                  <c:v>3.9007213880037002</c:v>
                </c:pt>
                <c:pt idx="26">
                  <c:v>3.5000414980200101</c:v>
                </c:pt>
                <c:pt idx="27">
                  <c:v>3.4852657502362798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E9-4702-A18D-99B5781913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"/>
        <c:overlap val="-27"/>
        <c:axId val="239551056"/>
        <c:axId val="239551616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1"/>
          <c:dLbls>
            <c:dLbl>
              <c:idx val="16"/>
              <c:layout>
                <c:manualLayout>
                  <c:x val="-1.0144560288309393E-16"/>
                  <c:y val="8.52268034425228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6E9-4702-A18D-99B5781913A7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4.1500953323737209E-3"/>
                  <c:y val="8.19491075705766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6E9-4702-A18D-99B5781913A7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0"/>
                  <c:y val="8.52268034425228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6E9-4702-A18D-99B5781913A7}"/>
                </c:ext>
                <c:ext xmlns:c15="http://schemas.microsoft.com/office/drawing/2012/chart" uri="{CE6537A1-D6FC-4f65-9D91-7224C49458BB}"/>
              </c:extLst>
            </c:dLbl>
            <c:dLbl>
              <c:idx val="26"/>
              <c:layout>
                <c:manualLayout>
                  <c:x val="1.3833651107912064E-3"/>
                  <c:y val="8.52268034425227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6E9-4702-A18D-99B5781913A7}"/>
                </c:ex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Sheet1!$A$2:$A$29</c:f>
              <c:strCache>
                <c:ptCount val="28"/>
                <c:pt idx="0">
                  <c:v>RS</c:v>
                </c:pt>
                <c:pt idx="1">
                  <c:v>SC</c:v>
                </c:pt>
                <c:pt idx="2">
                  <c:v>PI</c:v>
                </c:pt>
                <c:pt idx="3">
                  <c:v>RR</c:v>
                </c:pt>
                <c:pt idx="4">
                  <c:v>MS</c:v>
                </c:pt>
                <c:pt idx="5">
                  <c:v>AC</c:v>
                </c:pt>
                <c:pt idx="6">
                  <c:v>TO</c:v>
                </c:pt>
                <c:pt idx="7">
                  <c:v>CE</c:v>
                </c:pt>
                <c:pt idx="8">
                  <c:v>GO</c:v>
                </c:pt>
                <c:pt idx="9">
                  <c:v>RO</c:v>
                </c:pt>
                <c:pt idx="10">
                  <c:v>MG</c:v>
                </c:pt>
                <c:pt idx="11">
                  <c:v>PR</c:v>
                </c:pt>
                <c:pt idx="12">
                  <c:v>AP</c:v>
                </c:pt>
                <c:pt idx="13">
                  <c:v>PB</c:v>
                </c:pt>
                <c:pt idx="14">
                  <c:v>BR</c:v>
                </c:pt>
                <c:pt idx="15">
                  <c:v>MT</c:v>
                </c:pt>
                <c:pt idx="16">
                  <c:v>SE</c:v>
                </c:pt>
                <c:pt idx="17">
                  <c:v>DF</c:v>
                </c:pt>
                <c:pt idx="18">
                  <c:v>ES</c:v>
                </c:pt>
                <c:pt idx="19">
                  <c:v>RN</c:v>
                </c:pt>
                <c:pt idx="20">
                  <c:v>AM</c:v>
                </c:pt>
                <c:pt idx="21">
                  <c:v>SP</c:v>
                </c:pt>
                <c:pt idx="22">
                  <c:v>MA</c:v>
                </c:pt>
                <c:pt idx="23">
                  <c:v>PE</c:v>
                </c:pt>
                <c:pt idx="24">
                  <c:v>BA</c:v>
                </c:pt>
                <c:pt idx="25">
                  <c:v>PA</c:v>
                </c:pt>
                <c:pt idx="26">
                  <c:v>AL</c:v>
                </c:pt>
                <c:pt idx="27">
                  <c:v>RJ</c:v>
                </c:pt>
              </c:strCache>
            </c:strRef>
          </c:cat>
          <c:val>
            <c:numRef>
              <c:f>Sheet1!$C$2:$C$29</c:f>
              <c:numCache>
                <c:formatCode>#,#00%</c:formatCode>
                <c:ptCount val="28"/>
                <c:pt idx="0">
                  <c:v>0.20450135828118787</c:v>
                </c:pt>
                <c:pt idx="1">
                  <c:v>0.25430827515608262</c:v>
                </c:pt>
                <c:pt idx="2">
                  <c:v>0.27076843372065373</c:v>
                </c:pt>
                <c:pt idx="3">
                  <c:v>0.21434076778327396</c:v>
                </c:pt>
                <c:pt idx="4">
                  <c:v>0.12845530163655497</c:v>
                </c:pt>
                <c:pt idx="5">
                  <c:v>0.3311329278105633</c:v>
                </c:pt>
                <c:pt idx="6">
                  <c:v>0.2081372529930586</c:v>
                </c:pt>
                <c:pt idx="7">
                  <c:v>9.9557555754826735E-2</c:v>
                </c:pt>
                <c:pt idx="8">
                  <c:v>0.29780634234984199</c:v>
                </c:pt>
                <c:pt idx="9">
                  <c:v>0.39883045242497955</c:v>
                </c:pt>
                <c:pt idx="10">
                  <c:v>7.195122687265125E-2</c:v>
                </c:pt>
                <c:pt idx="11">
                  <c:v>0.21404143501124492</c:v>
                </c:pt>
                <c:pt idx="12">
                  <c:v>0.12722945220339099</c:v>
                </c:pt>
                <c:pt idx="13">
                  <c:v>0.43486489997511713</c:v>
                </c:pt>
                <c:pt idx="14">
                  <c:v>0.13566190164747258</c:v>
                </c:pt>
                <c:pt idx="15">
                  <c:v>6.6606468473205907E-2</c:v>
                </c:pt>
                <c:pt idx="16">
                  <c:v>-9.471724994706425E-2</c:v>
                </c:pt>
                <c:pt idx="17">
                  <c:v>0.44752406185880234</c:v>
                </c:pt>
                <c:pt idx="18">
                  <c:v>2.3966498298732142E-2</c:v>
                </c:pt>
                <c:pt idx="19">
                  <c:v>-8.6636882038523877E-2</c:v>
                </c:pt>
                <c:pt idx="20">
                  <c:v>-0.15426730940626376</c:v>
                </c:pt>
                <c:pt idx="21">
                  <c:v>3.4526779461978178E-2</c:v>
                </c:pt>
                <c:pt idx="22">
                  <c:v>0.29706062403441696</c:v>
                </c:pt>
                <c:pt idx="23">
                  <c:v>0.32150479461529952</c:v>
                </c:pt>
                <c:pt idx="24">
                  <c:v>0.23321024649397509</c:v>
                </c:pt>
                <c:pt idx="25">
                  <c:v>0.18488292071895135</c:v>
                </c:pt>
                <c:pt idx="26">
                  <c:v>-8.9295718473860863E-2</c:v>
                </c:pt>
                <c:pt idx="27">
                  <c:v>0.12330015054365992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6E9-4702-A18D-99B5781913A7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00B050"/>
                  </a:solidFill>
                  <a:ln>
                    <a:noFill/>
                  </a:ln>
                  <a:effectLst/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-27"/>
        <c:axId val="239552736"/>
        <c:axId val="239552176"/>
      </c:barChart>
      <c:catAx>
        <c:axId val="23955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9551616"/>
        <c:crosses val="autoZero"/>
        <c:auto val="1"/>
        <c:lblAlgn val="ctr"/>
        <c:lblOffset val="100"/>
        <c:noMultiLvlLbl val="0"/>
      </c:catAx>
      <c:valAx>
        <c:axId val="239551616"/>
        <c:scaling>
          <c:orientation val="minMax"/>
          <c:max val="12"/>
          <c:min val="-1"/>
        </c:scaling>
        <c:delete val="0"/>
        <c:axPos val="l"/>
        <c:numFmt formatCode="#,#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9551056"/>
        <c:crosses val="autoZero"/>
        <c:crossBetween val="between"/>
      </c:valAx>
      <c:valAx>
        <c:axId val="239552176"/>
        <c:scaling>
          <c:orientation val="minMax"/>
          <c:max val="3"/>
          <c:min val="-0.25"/>
        </c:scaling>
        <c:delete val="0"/>
        <c:axPos val="r"/>
        <c:numFmt formatCode="#,#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9552736"/>
        <c:crosses val="max"/>
        <c:crossBetween val="between"/>
      </c:valAx>
      <c:catAx>
        <c:axId val="239552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95521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Sheet1!$A$2:$A$5</cx:f>
        <cx:lvl ptCount="4">
          <cx:pt idx="0">Enforcamento</cx:pt>
          <cx:pt idx="1">Intoxicação exógena</cx:pt>
          <cx:pt idx="2">Arma de fogo</cx:pt>
          <cx:pt idx="3">Outros</cx:pt>
        </cx:lvl>
        <cx:lvl ptCount="0"/>
        <cx:lvl ptCount="0"/>
      </cx:strDim>
      <cx:numDim type="size">
        <cx:f>Sheet1!$B$2:$B$5</cx:f>
        <cx:lvl ptCount="4" formatCode="0,0%">
          <cx:pt idx="0">0.63177669758444521</cx:pt>
          <cx:pt idx="1">0.1681588214870294</cx:pt>
          <cx:pt idx="2">0.083502802440355142</cx:pt>
          <cx:pt idx="3">0.11656167848817023</cx:pt>
        </cx:lvl>
      </cx:numDim>
    </cx:data>
  </cx:chartData>
  <cx:chart>
    <cx:plotArea>
      <cx:plotAreaRegion>
        <cx:series layoutId="treemap" uniqueId="{015BEEC6-08AF-47F1-B4D8-EF1A88BA4DD2}">
          <cx:tx>
            <cx:txData>
              <cx:f>Sheet1!$B$1</cx:f>
              <cx:v>Series1</cx:v>
            </cx:txData>
          </cx:tx>
          <cx:dataPt idx="0">
            <cx:spPr>
              <a:solidFill>
                <a:srgbClr val="F98C47">
                  <a:lumMod val="75000"/>
                </a:srgbClr>
              </a:solidFill>
            </cx:spPr>
          </cx:dataPt>
          <cx:dataLabels pos="inEnd">
            <cx:numFmt formatCode="0%" sourceLinked="0"/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600"/>
                </a:pPr>
                <a:endParaRPr lang="en-US" sz="1600" b="0" i="0" u="none" strike="noStrike" baseline="0">
                  <a:solidFill>
                    <a:prstClr val="white"/>
                  </a:solidFill>
                  <a:latin typeface="Calibri"/>
                </a:endParaRPr>
              </a:p>
            </cx:txPr>
            <cx:visibility seriesName="0" categoryName="1" value="1"/>
            <cx:separator>, </cx:separator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1612E-EDAA-46FC-838D-AB3235913CBA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08B0D-6891-4299-B8A5-B7B39F622D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26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96C99-5B53-4238-B05D-D1FAE452A35C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A2860-BE32-4596-988A-D8CFA6C539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5721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2895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2 - taxas de mortalidade padronizadas GBD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A2860-BE32-4596-988A-D8CFA6C5394F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0795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3 – óbitos por município SIM e população TCU para o mapa, mortalidade proporcional SIM e população IBGE 10-60 para o texto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A2860-BE32-4596-988A-D8CFA6C5394F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6473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Dados do SIM com óbitos de 2011 a 2017 somados e usando a lista de causas determinadas como referência</a:t>
            </a:r>
          </a:p>
        </p:txBody>
      </p:sp>
    </p:spTree>
    <p:extLst>
      <p:ext uri="{BB962C8B-B14F-4D97-AF65-F5344CB8AC3E}">
        <p14:creationId xmlns:p14="http://schemas.microsoft.com/office/powerpoint/2010/main" val="685474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Fonte: SIM -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5 - taxas de mortalidade padronizadas pela população mundial, população IBGE projeção 2010-2060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A2860-BE32-4596-988A-D8CFA6C5394F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1220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Fonte: SIM -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6 - taxas de mortalidade padronizadas pela população mundial, população IBGE projeção 2010-2060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A2860-BE32-4596-988A-D8CFA6C5394F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3320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Fonte: SIM -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7 - taxas de mortalidade brutas, população PNAD 01-15 com 2016 e 2017 projetados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A2860-BE32-4596-988A-D8CFA6C5394F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8986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Fonte: SIM -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8 - taxas de mortalidade brutas, população IBGE projeção 2010-2060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A2860-BE32-4596-988A-D8CFA6C5394F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2447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9 – mortalidade proporcional SIM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8A77B-1DE5-4891-97E0-228D36D40BD7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1758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10 – mortalidade proporcional SIM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A2860-BE32-4596-988A-D8CFA6C5394F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95584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Fonte: SIM -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11 – mortalidade proporcional SIM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A2860-BE32-4596-988A-D8CFA6C5394F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9046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C8E46E-2F5F-400A-8601-B25034E1A815}" type="slidenum">
              <a:rPr lang="pt-BR" smtClean="0"/>
              <a:pPr>
                <a:defRPr/>
              </a:pPr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9484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13 – mortalidade proporcional SIM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A2860-BE32-4596-988A-D8CFA6C5394F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5778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14 - taxas de mortalidade padronizadas pela população mundial, população IBGE projeção 2010-2060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A2860-BE32-4596-988A-D8CFA6C5394F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51438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14 - taxas de mortalidade padronizadas pela população mundial, população IBGE projeção 2010-2060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A2860-BE32-4596-988A-D8CFA6C5394F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03231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15 - taxas de mortalidade padronizadas pela população mundial, população IBGE projeção 2010-2060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A2860-BE32-4596-988A-D8CFA6C5394F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00099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16 – mortalidade proporcional SIM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A2860-BE32-4596-988A-D8CFA6C5394F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0896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A2860-BE32-4596-988A-D8CFA6C5394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7252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DC8E46E-2F5F-400A-8601-B25034E1A815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201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DC8E46E-2F5F-400A-8601-B25034E1A815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181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DC8E46E-2F5F-400A-8601-B25034E1A815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587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2350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2 - taxas de mortalidade padronizadas GBD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A2860-BE32-4596-988A-D8CFA6C5394F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492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2 - taxas de mortalidade padronizadas GBD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A2860-BE32-4596-988A-D8CFA6C5394F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9573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C021-FBB9-4B8E-8A22-90F1B19F80A9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39D9-36C9-43EC-94A5-72D3E45A58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6197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C021-FBB9-4B8E-8A22-90F1B19F80A9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39D9-36C9-43EC-94A5-72D3E45A58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9300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C021-FBB9-4B8E-8A22-90F1B19F80A9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39D9-36C9-43EC-94A5-72D3E45A58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7608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666750" y="862014"/>
            <a:ext cx="7810500" cy="174307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666750" y="2652713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000"/>
            </a:lvl1pPr>
            <a:lvl2pPr marL="0" indent="85723" algn="ctr">
              <a:spcBef>
                <a:spcPts val="0"/>
              </a:spcBef>
              <a:buSzTx/>
              <a:buNone/>
              <a:defRPr sz="2000"/>
            </a:lvl2pPr>
            <a:lvl3pPr marL="0" indent="171446" algn="ctr">
              <a:spcBef>
                <a:spcPts val="0"/>
              </a:spcBef>
              <a:buSzTx/>
              <a:buNone/>
              <a:defRPr sz="2000"/>
            </a:lvl3pPr>
            <a:lvl4pPr marL="0" indent="257169" algn="ctr">
              <a:spcBef>
                <a:spcPts val="0"/>
              </a:spcBef>
              <a:buSzTx/>
              <a:buNone/>
              <a:defRPr sz="2000"/>
            </a:lvl4pPr>
            <a:lvl5pPr marL="0" indent="342891" algn="ctr">
              <a:spcBef>
                <a:spcPts val="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378712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atiana.teles\Desktop\suicidio-slid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2800" b="1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FontTx/>
              <a:buBlip>
                <a:blip r:embed="rId3"/>
              </a:buBlip>
              <a:defRPr sz="2400"/>
            </a:lvl1pPr>
            <a:lvl2pPr marL="742950" indent="-285750">
              <a:buFontTx/>
              <a:buBlip>
                <a:blip r:embed="rId3"/>
              </a:buBlip>
              <a:defRPr sz="2000"/>
            </a:lvl2pPr>
            <a:lvl3pPr marL="1143000" indent="-228600">
              <a:buFontTx/>
              <a:buBlip>
                <a:blip r:embed="rId3"/>
              </a:buBlip>
              <a:defRPr sz="1800"/>
            </a:lvl3pPr>
            <a:lvl4pPr marL="1600200" indent="-228600">
              <a:buFontTx/>
              <a:buBlip>
                <a:blip r:embed="rId3"/>
              </a:buBlip>
              <a:defRPr sz="1600"/>
            </a:lvl4pPr>
            <a:lvl5pPr marL="2057400" indent="-228600">
              <a:buFontTx/>
              <a:buBlip>
                <a:blip r:embed="rId3"/>
              </a:buBlip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C021-FBB9-4B8E-8A22-90F1B19F80A9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39D9-36C9-43EC-94A5-72D3E45A58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361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C021-FBB9-4B8E-8A22-90F1B19F80A9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39D9-36C9-43EC-94A5-72D3E45A58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971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C021-FBB9-4B8E-8A22-90F1B19F80A9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39D9-36C9-43EC-94A5-72D3E45A58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3974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C021-FBB9-4B8E-8A22-90F1B19F80A9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39D9-36C9-43EC-94A5-72D3E45A58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4230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C021-FBB9-4B8E-8A22-90F1B19F80A9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39D9-36C9-43EC-94A5-72D3E45A58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8353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C021-FBB9-4B8E-8A22-90F1B19F80A9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39D9-36C9-43EC-94A5-72D3E45A58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4662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C021-FBB9-4B8E-8A22-90F1B19F80A9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39D9-36C9-43EC-94A5-72D3E45A58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3708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C021-FBB9-4B8E-8A22-90F1B19F80A9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39D9-36C9-43EC-94A5-72D3E45A58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850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CC021-FBB9-4B8E-8A22-90F1B19F80A9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939D9-36C9-43EC-94A5-72D3E45A58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571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dapes@saude.gov.b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0" name="Shape 140"/>
          <p:cNvSpPr/>
          <p:nvPr/>
        </p:nvSpPr>
        <p:spPr>
          <a:xfrm>
            <a:off x="3019115" y="1131590"/>
            <a:ext cx="54166" cy="43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 sz="10000">
                <a:solidFill>
                  <a:srgbClr val="FFFFFF"/>
                </a:solidFill>
                <a:latin typeface="Uni Sans Heavy CAPS"/>
                <a:ea typeface="Uni Sans Heavy CAPS"/>
                <a:cs typeface="Uni Sans Heavy CAPS"/>
                <a:sym typeface="Uni Sans Heavy CAPS"/>
              </a:defRPr>
            </a:lvl1pPr>
          </a:lstStyle>
          <a:p>
            <a:endParaRPr sz="2500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2912933" y="1708234"/>
            <a:ext cx="6048672" cy="915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 anchor="ctr">
            <a:spAutoFit/>
          </a:bodyPr>
          <a:lstStyle>
            <a:lvl1pPr algn="l">
              <a:defRPr sz="4000">
                <a:solidFill>
                  <a:srgbClr val="FFFFFF"/>
                </a:solidFill>
                <a:latin typeface="Uni Sans Thin CAPS"/>
                <a:ea typeface="Uni Sans Thin CAPS"/>
                <a:cs typeface="Uni Sans Thin CAPS"/>
                <a:sym typeface="Uni Sans Thin CAPS"/>
              </a:defRPr>
            </a:lvl1pPr>
          </a:lstStyle>
          <a:p>
            <a:pPr algn="ctr"/>
            <a:r>
              <a:rPr lang="pt-BR" sz="2800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Uni Sans Heavy CAPS"/>
              </a:rPr>
              <a:t>Comitê de Prevenção do Suicídio do Ministério da Saúde</a:t>
            </a:r>
          </a:p>
        </p:txBody>
      </p:sp>
      <p:pic>
        <p:nvPicPr>
          <p:cNvPr id="1048" name="Picture 24" descr="C:\Users\tatiana.teles\Desktop\cap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801983" cy="515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24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79512" y="195486"/>
            <a:ext cx="8784976" cy="1080120"/>
          </a:xfrm>
        </p:spPr>
        <p:txBody>
          <a:bodyPr/>
          <a:lstStyle/>
          <a:p>
            <a:r>
              <a:rPr lang="pt-BR" dirty="0" smtClean="0"/>
              <a:t>Capacitação profissional para qualificar a assistência no SUS</a:t>
            </a:r>
            <a:endParaRPr lang="pt-BR" dirty="0"/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107505" y="1563638"/>
            <a:ext cx="4392488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pt-BR" sz="1800" dirty="0" smtClean="0"/>
              <a:t>62 </a:t>
            </a:r>
            <a:r>
              <a:rPr lang="pt-BR" sz="1800" dirty="0"/>
              <a:t>multiplicadores para qualificação das ações de prevenção de suicídio nos seis estados brasileiros </a:t>
            </a:r>
            <a:r>
              <a:rPr lang="pt-BR" sz="1800" dirty="0" smtClean="0"/>
              <a:t>(2018).</a:t>
            </a:r>
          </a:p>
          <a:p>
            <a:pPr lvl="0"/>
            <a:r>
              <a:rPr lang="pt-BR" sz="1800" dirty="0" smtClean="0"/>
              <a:t>Temas abordados na qualificação: </a:t>
            </a:r>
          </a:p>
          <a:p>
            <a:pPr marL="0" lvl="0" indent="0">
              <a:buNone/>
            </a:pPr>
            <a:r>
              <a:rPr lang="pt-BR" sz="1800" dirty="0"/>
              <a:t>	</a:t>
            </a:r>
            <a:r>
              <a:rPr lang="pt-BR" sz="1800" dirty="0" smtClean="0"/>
              <a:t>- Notificação de </a:t>
            </a:r>
            <a:r>
              <a:rPr lang="pt-BR" sz="1800" dirty="0"/>
              <a:t>tentativas e óbitos por </a:t>
            </a:r>
            <a:r>
              <a:rPr lang="pt-BR" sz="1800" dirty="0" smtClean="0"/>
              <a:t>suicídio</a:t>
            </a:r>
          </a:p>
          <a:p>
            <a:pPr marL="0" lvl="0" indent="0">
              <a:buNone/>
            </a:pPr>
            <a:r>
              <a:rPr lang="pt-BR" sz="1800" dirty="0"/>
              <a:t>	</a:t>
            </a:r>
            <a:r>
              <a:rPr lang="pt-BR" sz="1800" dirty="0" smtClean="0"/>
              <a:t>- Orientações </a:t>
            </a:r>
            <a:r>
              <a:rPr lang="pt-BR" sz="1800" dirty="0"/>
              <a:t>sobre o cuidado a pessoas com ideação/tentativa de suicídio e seus </a:t>
            </a:r>
            <a:r>
              <a:rPr lang="pt-BR" sz="1800" dirty="0" smtClean="0"/>
              <a:t>familiares </a:t>
            </a:r>
          </a:p>
          <a:p>
            <a:pPr marL="0" lvl="0" indent="0">
              <a:buNone/>
            </a:pPr>
            <a:r>
              <a:rPr lang="pt-BR" sz="1800" dirty="0" smtClean="0"/>
              <a:t>	- Organização dos </a:t>
            </a:r>
            <a:r>
              <a:rPr lang="pt-BR" sz="1800" dirty="0"/>
              <a:t>fluxos </a:t>
            </a:r>
            <a:r>
              <a:rPr lang="pt-BR" sz="1800" dirty="0" smtClean="0"/>
              <a:t>assistenciais</a:t>
            </a:r>
          </a:p>
          <a:p>
            <a:pPr lvl="0"/>
            <a:endParaRPr lang="pt-BR" sz="1800" dirty="0" smtClean="0"/>
          </a:p>
          <a:p>
            <a:pPr lvl="0"/>
            <a:endParaRPr lang="pt-BR" sz="1800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013789"/>
            <a:ext cx="4696609" cy="384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1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79512" y="195486"/>
            <a:ext cx="8784976" cy="792088"/>
          </a:xfrm>
        </p:spPr>
        <p:txBody>
          <a:bodyPr/>
          <a:lstStyle/>
          <a:p>
            <a:pPr algn="ctr"/>
            <a:r>
              <a:rPr lang="pt-BR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sz="2400" dirty="0" smtClean="0"/>
              <a:t>188: Acordo de Cooperação Técnica com o CVV possibilitou ligações gratuitas em todo o Brasil</a:t>
            </a:r>
            <a:endParaRPr lang="pt-BR" sz="2400" dirty="0"/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395536" y="1131590"/>
            <a:ext cx="4659995" cy="38164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000" dirty="0" smtClean="0"/>
              <a:t>A gratuidade </a:t>
            </a:r>
            <a:r>
              <a:rPr lang="pt-BR" sz="2000" dirty="0"/>
              <a:t>das ligações foi garantida por convênio com o Ministério da </a:t>
            </a:r>
            <a:r>
              <a:rPr lang="pt-BR" sz="2000" dirty="0" smtClean="0"/>
              <a:t>Saúde, onde foram repassados </a:t>
            </a:r>
            <a:r>
              <a:rPr lang="pt-BR" sz="2000" dirty="0"/>
              <a:t>recursos de R$ 500 </a:t>
            </a:r>
            <a:r>
              <a:rPr lang="pt-BR" sz="2000" dirty="0" smtClean="0"/>
              <a:t>mil em 2018 para capacitação dos voluntários.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000" b="1" dirty="0"/>
              <a:t>Em 2017, o </a:t>
            </a:r>
            <a:r>
              <a:rPr lang="pt-BR" sz="2000" b="1" dirty="0" smtClean="0"/>
              <a:t>CVV recebeu 2 </a:t>
            </a:r>
            <a:r>
              <a:rPr lang="pt-BR" sz="2000" b="1" dirty="0"/>
              <a:t>milhões </a:t>
            </a:r>
            <a:r>
              <a:rPr lang="pt-BR" sz="2000" dirty="0"/>
              <a:t>de ligações de cidadãos em busca de ajuda, o dobro do registrado em </a:t>
            </a:r>
            <a:r>
              <a:rPr lang="pt-BR" sz="2000" dirty="0" smtClean="0"/>
              <a:t>2016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000" dirty="0" smtClean="0"/>
              <a:t>Em 2018 foram 2.570.000 chamadas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000" b="1" dirty="0" smtClean="0"/>
              <a:t>Primeiro semestre 2019 – 1.465.000 chamadas.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pt-BR" sz="20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pt-BR" sz="2000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621" y="1275605"/>
            <a:ext cx="3614276" cy="355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ortalms.saude.gov.br/images/04_passos_2018_f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8672"/>
            <a:ext cx="3816424" cy="496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79512" y="195486"/>
            <a:ext cx="4752528" cy="857250"/>
          </a:xfrm>
        </p:spPr>
        <p:txBody>
          <a:bodyPr/>
          <a:lstStyle/>
          <a:p>
            <a:r>
              <a:rPr lang="pt-BR" sz="2400" dirty="0" smtClean="0"/>
              <a:t>Publicações para orientar a prevenção do suicídio</a:t>
            </a:r>
            <a:endParaRPr lang="pt-BR" sz="2400" dirty="0"/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210598" y="1563638"/>
            <a:ext cx="4752528" cy="2602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smtClean="0"/>
              <a:t>Cartilhas são direcionadas para profissionais de saúde, população, comunicadores e influenciadores digitais</a:t>
            </a:r>
          </a:p>
          <a:p>
            <a:endParaRPr lang="pt-BR" sz="2000" dirty="0" smtClean="0"/>
          </a:p>
          <a:p>
            <a:endParaRPr lang="pt-BR" sz="2000" dirty="0"/>
          </a:p>
          <a:p>
            <a:r>
              <a:rPr lang="pt-BR" sz="2000" b="1" dirty="0" smtClean="0"/>
              <a:t>Página </a:t>
            </a:r>
            <a:r>
              <a:rPr lang="pt-BR" sz="2000" b="1" dirty="0"/>
              <a:t>temática dedicada ao </a:t>
            </a:r>
            <a:r>
              <a:rPr lang="pt-BR" sz="2000" b="1" dirty="0" smtClean="0"/>
              <a:t>tema</a:t>
            </a:r>
            <a:r>
              <a:rPr lang="pt-BR" sz="2000" dirty="0" smtClean="0"/>
              <a:t>: www.saude.gov.br/suicidio</a:t>
            </a:r>
          </a:p>
        </p:txBody>
      </p:sp>
    </p:spTree>
    <p:extLst>
      <p:ext uri="{BB962C8B-B14F-4D97-AF65-F5344CB8AC3E}">
        <p14:creationId xmlns:p14="http://schemas.microsoft.com/office/powerpoint/2010/main" val="244609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269285"/>
              </p:ext>
            </p:extLst>
          </p:nvPr>
        </p:nvGraphicFramePr>
        <p:xfrm>
          <a:off x="573718" y="1203598"/>
          <a:ext cx="2420169" cy="3388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" name="Acrobat Document" r:id="rId3" imgW="4048057" imgH="5667285" progId="AcroExch.Document.DC">
                  <p:embed/>
                </p:oleObj>
              </mc:Choice>
              <mc:Fallback>
                <p:oleObj name="Acrobat Document" r:id="rId3" imgW="4048057" imgH="566728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3718" y="1203598"/>
                        <a:ext cx="2420169" cy="3388235"/>
                      </a:xfrm>
                      <a:prstGeom prst="rect">
                        <a:avLst/>
                      </a:prstGeom>
                      <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5" t="15172" r="27708" b="5903"/>
          <a:stretch/>
        </p:blipFill>
        <p:spPr bwMode="auto">
          <a:xfrm>
            <a:off x="3746063" y="1203598"/>
            <a:ext cx="4858385" cy="33882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92657"/>
            <a:ext cx="8229600" cy="483895"/>
          </a:xfrm>
        </p:spPr>
        <p:txBody>
          <a:bodyPr/>
          <a:lstStyle/>
          <a:p>
            <a:r>
              <a:rPr lang="pt-BR" sz="1800" dirty="0" smtClean="0"/>
              <a:t>Folheto para jornalistas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22479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0" name="Shape 140"/>
          <p:cNvSpPr/>
          <p:nvPr/>
        </p:nvSpPr>
        <p:spPr>
          <a:xfrm>
            <a:off x="3019115" y="1131590"/>
            <a:ext cx="3137061" cy="43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 sz="10000">
                <a:solidFill>
                  <a:srgbClr val="FFFFFF"/>
                </a:solidFill>
                <a:latin typeface="Uni Sans Heavy CAPS"/>
                <a:ea typeface="Uni Sans Heavy CAPS"/>
                <a:cs typeface="Uni Sans Heavy CAPS"/>
                <a:sym typeface="Uni Sans Heavy CAPS"/>
              </a:defRPr>
            </a:lvl1pPr>
          </a:lstStyle>
          <a:p>
            <a:r>
              <a:rPr lang="pt-BR" sz="2500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SETEMBRO AMARELO</a:t>
            </a:r>
            <a:endParaRPr sz="2500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2915816" y="1938680"/>
            <a:ext cx="6048672" cy="2331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9" tIns="26789" rIns="26789" bIns="26789" anchor="ctr">
            <a:spAutoFit/>
          </a:bodyPr>
          <a:lstStyle>
            <a:lvl1pPr algn="l">
              <a:defRPr sz="4000">
                <a:solidFill>
                  <a:srgbClr val="FFFFFF"/>
                </a:solidFill>
                <a:latin typeface="Uni Sans Thin CAPS"/>
                <a:ea typeface="Uni Sans Thin CAPS"/>
                <a:cs typeface="Uni Sans Thin CAPS"/>
                <a:sym typeface="Uni Sans Thin CAPS"/>
              </a:defRPr>
            </a:lvl1pPr>
          </a:lstStyle>
          <a:p>
            <a:pPr algn="ctr"/>
            <a:r>
              <a:rPr lang="pt-BR" sz="32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Ministério da Saúde atualiza dados sobre </a:t>
            </a:r>
            <a:r>
              <a:rPr lang="pt-BR" sz="3200" b="1" dirty="0" smtClean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suicídio (SVS)</a:t>
            </a:r>
            <a:endParaRPr lang="pt-BR" sz="3200" b="1" dirty="0">
              <a:solidFill>
                <a:schemeClr val="accent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sz="2800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Uni Sans Heavy CAPS"/>
            </a:endParaRPr>
          </a:p>
          <a:p>
            <a:pPr algn="ctr"/>
            <a:r>
              <a:rPr lang="pt-BR" sz="2800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Uni Sans Heavy CAPS"/>
              </a:rPr>
              <a:t>É importante ficar atento                               aos sinais de alerta</a:t>
            </a:r>
          </a:p>
        </p:txBody>
      </p:sp>
      <p:pic>
        <p:nvPicPr>
          <p:cNvPr id="1048" name="Picture 24" descr="C:\Users\tatiana.teles\Desktop\cap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801983" cy="515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87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7213" y="46187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pt-BR" sz="2400" dirty="0" smtClean="0"/>
              <a:t>SUICÍDIO NO MUNDO</a:t>
            </a:r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7223552" y="4694177"/>
            <a:ext cx="17599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Fonte: </a:t>
            </a:r>
            <a:r>
              <a:rPr lang="en-US" sz="1350" dirty="0" smtClean="0"/>
              <a:t>SINAN/MS</a:t>
            </a:r>
            <a:endParaRPr lang="pt-BR" sz="135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8BD10ECC-E5D0-4B2C-B6AA-4FFAA0CFA4A0}"/>
              </a:ext>
            </a:extLst>
          </p:cNvPr>
          <p:cNvSpPr txBox="1">
            <a:spLocks/>
          </p:cNvSpPr>
          <p:nvPr/>
        </p:nvSpPr>
        <p:spPr>
          <a:xfrm>
            <a:off x="0" y="2139702"/>
            <a:ext cx="9217024" cy="8566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2400" b="1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è"/>
            </a:pPr>
            <a:endParaRPr lang="pt-BR" sz="2000" b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è"/>
            </a:pPr>
            <a:endParaRPr lang="pt-BR" sz="2000" b="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è"/>
            </a:pP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</a:rPr>
              <a:t>Cerca de 800 mil pessoas morrem por suicídio todos os anos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è"/>
            </a:pPr>
            <a:endParaRPr lang="pt-BR" sz="2000" b="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è"/>
            </a:pP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</a:rPr>
              <a:t>Para </a:t>
            </a:r>
            <a:r>
              <a:rPr lang="pt-BR" sz="2000" b="0" dirty="0">
                <a:solidFill>
                  <a:schemeClr val="accent1">
                    <a:lumMod val="50000"/>
                  </a:schemeClr>
                </a:solidFill>
              </a:rPr>
              <a:t>cada 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</a:rPr>
              <a:t>suicídio</a:t>
            </a:r>
            <a:r>
              <a:rPr lang="pt-BR" sz="2000" b="0" dirty="0">
                <a:solidFill>
                  <a:schemeClr val="accent1">
                    <a:lumMod val="50000"/>
                  </a:schemeClr>
                </a:solidFill>
              </a:rPr>
              <a:t>, há um número muito maior de 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</a:rPr>
              <a:t>tentativas a </a:t>
            </a:r>
            <a:r>
              <a:rPr lang="pt-BR" sz="2000" b="0" dirty="0">
                <a:solidFill>
                  <a:schemeClr val="accent1">
                    <a:lumMod val="50000"/>
                  </a:schemeClr>
                </a:solidFill>
              </a:rPr>
              <a:t>cada 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</a:rPr>
              <a:t>ano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è"/>
            </a:pPr>
            <a:endParaRPr lang="pt-BR" sz="2000" b="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è"/>
            </a:pP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</a:rPr>
              <a:t>Uma </a:t>
            </a:r>
            <a:r>
              <a:rPr lang="pt-BR" sz="2000" b="0" dirty="0">
                <a:solidFill>
                  <a:schemeClr val="accent1">
                    <a:lumMod val="50000"/>
                  </a:schemeClr>
                </a:solidFill>
              </a:rPr>
              <a:t>tentativa anterior de suicídio é o principal fator de risco para morte 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</a:rPr>
              <a:t>por </a:t>
            </a:r>
            <a:r>
              <a:rPr lang="pt-BR" sz="2000" b="0" dirty="0">
                <a:solidFill>
                  <a:schemeClr val="accent1">
                    <a:lumMod val="50000"/>
                  </a:schemeClr>
                </a:solidFill>
              </a:rPr>
              <a:t>suicídio na população em geral.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è"/>
            </a:pPr>
            <a:endParaRPr lang="pt-BR" sz="2000" b="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è"/>
            </a:pP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</a:rPr>
              <a:t>O suicídio é a segunda causa de morte entre jovens de 15 a 29 anos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è"/>
            </a:pPr>
            <a:endParaRPr lang="pt-BR" sz="2000" b="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è"/>
            </a:pP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</a:rPr>
              <a:t>79% do total de suicídios ocorrem em países de baixa e média renda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è"/>
            </a:pPr>
            <a:endParaRPr lang="pt-BR" sz="2000" b="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è"/>
            </a:pP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</a:rPr>
              <a:t>Intoxicação por agrotóxicos, enforcamento e armas de fogo são os meios mais utilizados</a:t>
            </a:r>
            <a:endParaRPr lang="pt-BR" sz="2000" b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57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7213" y="46187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pt-BR" sz="2400" dirty="0" smtClean="0"/>
              <a:t>NOTIFICAÇÃO DE CASOS DE VIOLÊNCIA AUTOPROVOCADA NO BRASIL </a:t>
            </a:r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7223552" y="4694177"/>
            <a:ext cx="17599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Fonte: </a:t>
            </a:r>
            <a:r>
              <a:rPr lang="en-US" sz="1350" dirty="0" smtClean="0"/>
              <a:t>SINAN/MS</a:t>
            </a:r>
            <a:endParaRPr lang="pt-BR" sz="135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8BD10ECC-E5D0-4B2C-B6AA-4FFAA0CFA4A0}"/>
              </a:ext>
            </a:extLst>
          </p:cNvPr>
          <p:cNvSpPr txBox="1">
            <a:spLocks/>
          </p:cNvSpPr>
          <p:nvPr/>
        </p:nvSpPr>
        <p:spPr>
          <a:xfrm>
            <a:off x="0" y="2643758"/>
            <a:ext cx="9217024" cy="8566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2400" b="1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è"/>
            </a:pPr>
            <a:endParaRPr lang="pt-BR" sz="2000" b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è"/>
            </a:pPr>
            <a:endParaRPr lang="pt-BR" sz="2000" b="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è"/>
            </a:pP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</a:rPr>
              <a:t>Casos de Violência Autoprovocada são de notificação compulsória nos serviços de saúde desde 2011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è"/>
            </a:pPr>
            <a:endParaRPr lang="pt-BR" sz="2000" b="0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è"/>
            </a:pP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Atualmente, 75% dos municípios notificam compulsoriamente casos de violência autoprovocada no Brasil</a:t>
            </a:r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è"/>
            </a:pPr>
            <a:endParaRPr lang="pt-BR" sz="2000" b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è"/>
            </a:pP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Desde 2014, tentativas de suicídio são de notificação imediata (24 horas após o primeiro atendimento)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è"/>
            </a:pPr>
            <a:endParaRPr lang="pt-BR" sz="2000" b="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è"/>
            </a:pP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</a:rPr>
              <a:t>De 2011 a 2018 foram notificados 339.730 casos de violência autoprovocada</a:t>
            </a:r>
            <a:endParaRPr lang="pt-BR" sz="2000" b="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sz="2000" b="0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è"/>
            </a:pP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113.120 (33%) foram classificados como tentativas de suicídio</a:t>
            </a:r>
            <a:endParaRPr lang="pt-BR" sz="2000" b="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sz="2000" b="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è"/>
            </a:pPr>
            <a:endParaRPr lang="pt-BR" sz="2000" b="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è"/>
            </a:pPr>
            <a:endParaRPr lang="pt-BR" sz="2000" b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042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7223552" y="4694177"/>
            <a:ext cx="17599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Fonte: </a:t>
            </a:r>
            <a:r>
              <a:rPr lang="en-US" sz="1350" dirty="0" smtClean="0"/>
              <a:t>SINAN/MS</a:t>
            </a:r>
            <a:endParaRPr lang="pt-BR" sz="135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8BD10ECC-E5D0-4B2C-B6AA-4FFAA0CFA4A0}"/>
              </a:ext>
            </a:extLst>
          </p:cNvPr>
          <p:cNvSpPr txBox="1">
            <a:spLocks/>
          </p:cNvSpPr>
          <p:nvPr/>
        </p:nvSpPr>
        <p:spPr>
          <a:xfrm>
            <a:off x="251520" y="2283718"/>
            <a:ext cx="8587934" cy="8566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2400" b="1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è"/>
            </a:pPr>
            <a:endParaRPr lang="pt-BR" sz="2000" b="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sz="2000" b="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è"/>
            </a:pPr>
            <a:r>
              <a:rPr lang="pt-BR" sz="2000" b="0" dirty="0">
                <a:solidFill>
                  <a:schemeClr val="accent1">
                    <a:lumMod val="50000"/>
                  </a:schemeClr>
                </a:solidFill>
              </a:rPr>
              <a:t>A Região Sudeste concentra </a:t>
            </a: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</a:rPr>
              <a:t>50% do total de notificações de violência autoprovocada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è"/>
            </a:pPr>
            <a:endParaRPr lang="pt-BR" sz="2000" b="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è"/>
            </a:pP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</a:rPr>
              <a:t>Os jovens de 15 a 29 anos representaram 45% dos casos notificados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è"/>
            </a:pPr>
            <a:endParaRPr lang="pt-BR" sz="2000" b="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è"/>
            </a:pP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</a:rPr>
              <a:t>Envenenamento/Intoxicação o meio utilizado em 49% dos casos de violência autoprovocada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pt-BR" sz="2000" b="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è"/>
            </a:pP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</a:rPr>
              <a:t>Em 33% dos casos, há histórico de violência de repetição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è"/>
            </a:pPr>
            <a:endParaRPr lang="pt-BR" sz="2000" b="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è"/>
            </a:pPr>
            <a:endParaRPr lang="pt-BR" sz="20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57213" y="4618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pt-BR" sz="2400" smtClean="0"/>
              <a:t>NOTIFICAÇÃO DE CASOS DE VIOLÊNCIA AUTOPROVOCADA NO BRASIL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430503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DBB32F95-6CFA-4115-A6B4-E636ACE736E3}"/>
              </a:ext>
            </a:extLst>
          </p:cNvPr>
          <p:cNvSpPr txBox="1">
            <a:spLocks/>
          </p:cNvSpPr>
          <p:nvPr/>
        </p:nvSpPr>
        <p:spPr>
          <a:xfrm>
            <a:off x="4572000" y="499034"/>
            <a:ext cx="4104456" cy="7095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2400" b="1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r>
              <a:rPr lang="pt-BR" dirty="0" smtClean="0"/>
              <a:t>ÓBITOS POR SUICÍDIO NO BRASIL </a:t>
            </a:r>
          </a:p>
          <a:p>
            <a:pPr algn="r"/>
            <a:r>
              <a:rPr lang="pt-BR" dirty="0" smtClean="0"/>
              <a:t>2011-2017</a:t>
            </a:r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8BD10ECC-E5D0-4B2C-B6AA-4FFAA0CFA4A0}"/>
              </a:ext>
            </a:extLst>
          </p:cNvPr>
          <p:cNvSpPr txBox="1">
            <a:spLocks/>
          </p:cNvSpPr>
          <p:nvPr/>
        </p:nvSpPr>
        <p:spPr>
          <a:xfrm>
            <a:off x="4572000" y="1635646"/>
            <a:ext cx="4572000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2400" b="1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è"/>
            </a:pPr>
            <a:r>
              <a:rPr lang="pt-BR" sz="1800" dirty="0" smtClean="0">
                <a:solidFill>
                  <a:schemeClr val="accent1">
                    <a:lumMod val="50000"/>
                  </a:schemeClr>
                </a:solidFill>
              </a:rPr>
              <a:t>80.352</a:t>
            </a:r>
            <a:r>
              <a:rPr lang="pt-BR" sz="1800" b="0" dirty="0" smtClean="0">
                <a:solidFill>
                  <a:schemeClr val="accent1">
                    <a:lumMod val="50000"/>
                  </a:schemeClr>
                </a:solidFill>
              </a:rPr>
              <a:t> óbitos por suicídio no período</a:t>
            </a:r>
            <a:endParaRPr lang="pt-BR" sz="1800" b="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sz="1800" b="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è"/>
            </a:pPr>
            <a:r>
              <a:rPr lang="pt-BR" sz="1800" b="0" dirty="0">
                <a:solidFill>
                  <a:schemeClr val="accent1">
                    <a:lumMod val="50000"/>
                  </a:schemeClr>
                </a:solidFill>
              </a:rPr>
              <a:t>A Região </a:t>
            </a:r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Sudeste</a:t>
            </a:r>
            <a:r>
              <a:rPr lang="pt-BR" sz="1800" b="0" dirty="0">
                <a:solidFill>
                  <a:schemeClr val="accent1">
                    <a:lumMod val="50000"/>
                  </a:schemeClr>
                </a:solidFill>
              </a:rPr>
              <a:t> concentra </a:t>
            </a:r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39% dos óbitos por </a:t>
            </a:r>
            <a:r>
              <a:rPr lang="pt-BR" sz="1800" dirty="0" smtClean="0">
                <a:solidFill>
                  <a:schemeClr val="accent1">
                    <a:lumMod val="50000"/>
                  </a:schemeClr>
                </a:solidFill>
              </a:rPr>
              <a:t>suicídios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è"/>
            </a:pPr>
            <a:endParaRPr lang="pt-BR" sz="1800" b="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è"/>
            </a:pPr>
            <a:r>
              <a:rPr lang="pt-BR" sz="1800" b="0" dirty="0" smtClean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pt-BR" sz="1800" b="0" dirty="0">
                <a:solidFill>
                  <a:schemeClr val="accent1">
                    <a:lumMod val="50000"/>
                  </a:schemeClr>
                </a:solidFill>
              </a:rPr>
              <a:t>Região </a:t>
            </a:r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Sul</a:t>
            </a:r>
            <a:r>
              <a:rPr lang="pt-BR" sz="1800" b="0" dirty="0">
                <a:solidFill>
                  <a:schemeClr val="accent1">
                    <a:lumMod val="50000"/>
                  </a:schemeClr>
                </a:solidFill>
              </a:rPr>
              <a:t> concentra </a:t>
            </a:r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22% </a:t>
            </a:r>
            <a:r>
              <a:rPr lang="pt-BR" sz="1800" dirty="0" smtClean="0">
                <a:solidFill>
                  <a:schemeClr val="accent1">
                    <a:lumMod val="50000"/>
                  </a:schemeClr>
                </a:solidFill>
              </a:rPr>
              <a:t>dos óbitos por suicídios</a:t>
            </a:r>
            <a:endParaRPr lang="pt-BR" sz="1800" b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endParaRPr lang="pt-BR" sz="18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630FD0B-60B7-41A7-80F8-DE1D88ECB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" y="0"/>
            <a:ext cx="490737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65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1"/>
          <a:stretch/>
        </p:blipFill>
        <p:spPr bwMode="auto">
          <a:xfrm>
            <a:off x="1" y="-140166"/>
            <a:ext cx="4413069" cy="543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5937" y="-140166"/>
            <a:ext cx="5472607" cy="543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tângulo 40"/>
          <p:cNvSpPr/>
          <p:nvPr/>
        </p:nvSpPr>
        <p:spPr>
          <a:xfrm>
            <a:off x="-9226" y="27219"/>
            <a:ext cx="9144000" cy="5092030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dirty="0"/>
          </a:p>
        </p:txBody>
      </p:sp>
      <p:sp>
        <p:nvSpPr>
          <p:cNvPr id="30" name="Shape 145"/>
          <p:cNvSpPr/>
          <p:nvPr/>
        </p:nvSpPr>
        <p:spPr>
          <a:xfrm>
            <a:off x="391334" y="1739329"/>
            <a:ext cx="1876411" cy="1758156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3200"/>
          </a:p>
        </p:txBody>
      </p:sp>
      <p:sp>
        <p:nvSpPr>
          <p:cNvPr id="29" name="Retângulo de cantos arredondados 28"/>
          <p:cNvSpPr/>
          <p:nvPr/>
        </p:nvSpPr>
        <p:spPr>
          <a:xfrm>
            <a:off x="6702717" y="2742868"/>
            <a:ext cx="1980220" cy="1846111"/>
          </a:xfrm>
          <a:prstGeom prst="roundRect">
            <a:avLst/>
          </a:prstGeom>
          <a:solidFill>
            <a:schemeClr val="accent2">
              <a:alpha val="66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8" name="Retângulo de cantos arredondados 27"/>
          <p:cNvSpPr/>
          <p:nvPr/>
        </p:nvSpPr>
        <p:spPr>
          <a:xfrm>
            <a:off x="6702717" y="408295"/>
            <a:ext cx="1980220" cy="1846111"/>
          </a:xfrm>
          <a:prstGeom prst="roundRect">
            <a:avLst/>
          </a:prstGeom>
          <a:solidFill>
            <a:schemeClr val="accent2">
              <a:alpha val="66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7" name="Retângulo de cantos arredondados 26"/>
          <p:cNvSpPr/>
          <p:nvPr/>
        </p:nvSpPr>
        <p:spPr>
          <a:xfrm>
            <a:off x="3384059" y="1649547"/>
            <a:ext cx="1980220" cy="184611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8" name="Shape 147"/>
          <p:cNvSpPr/>
          <p:nvPr/>
        </p:nvSpPr>
        <p:spPr>
          <a:xfrm>
            <a:off x="836817" y="1923678"/>
            <a:ext cx="985446" cy="42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 sz="6800">
                <a:solidFill>
                  <a:srgbClr val="FFFFFF"/>
                </a:solidFill>
                <a:latin typeface="Uni Sans Heavy CAPS"/>
                <a:ea typeface="Uni Sans Heavy CAPS"/>
                <a:cs typeface="Uni Sans Heavy CAPS"/>
                <a:sym typeface="Uni Sans Heavy CAPS"/>
              </a:defRPr>
            </a:lvl1pPr>
          </a:lstStyle>
          <a:p>
            <a:pPr algn="ctr"/>
            <a:r>
              <a:rPr lang="pt-BR" sz="2400" dirty="0">
                <a:solidFill>
                  <a:schemeClr val="tx1"/>
                </a:solidFill>
                <a:latin typeface="Impact" panose="020B0806030902050204" pitchFamily="34" charset="0"/>
              </a:rPr>
              <a:t>11,5 </a:t>
            </a:r>
            <a:r>
              <a:rPr sz="2400" dirty="0">
                <a:solidFill>
                  <a:schemeClr val="tx1"/>
                </a:solidFill>
                <a:latin typeface="Impact" panose="020B0806030902050204" pitchFamily="34" charset="0"/>
              </a:rPr>
              <a:t>MIL</a:t>
            </a:r>
            <a:endParaRPr lang="pt-BR" sz="24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9" name="Shape 148"/>
          <p:cNvSpPr/>
          <p:nvPr/>
        </p:nvSpPr>
        <p:spPr>
          <a:xfrm>
            <a:off x="539010" y="2361243"/>
            <a:ext cx="1737962" cy="885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 anchor="ctr">
            <a:spAutoFit/>
          </a:bodyPr>
          <a:lstStyle>
            <a:lvl1pPr>
              <a:defRPr sz="3100">
                <a:solidFill>
                  <a:srgbClr val="FFFFFF"/>
                </a:solidFill>
                <a:latin typeface="Gotham HTF"/>
                <a:ea typeface="Gotham HTF"/>
                <a:cs typeface="Gotham HTF"/>
                <a:sym typeface="Gotham HTF"/>
              </a:defRPr>
            </a:lvl1pPr>
          </a:lstStyle>
          <a:p>
            <a:pPr algn="ctr"/>
            <a:r>
              <a:rPr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tiram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a </a:t>
            </a:r>
            <a:r>
              <a:rPr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própria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vida</a:t>
            </a:r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por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ano</a:t>
            </a:r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</a:t>
            </a:r>
            <a:b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</a:br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em média</a:t>
            </a:r>
            <a:endParaRPr sz="1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1" name="Shape 150"/>
          <p:cNvSpPr/>
          <p:nvPr/>
        </p:nvSpPr>
        <p:spPr>
          <a:xfrm>
            <a:off x="3243884" y="1780469"/>
            <a:ext cx="2260569" cy="792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 anchor="ctr">
            <a:spAutoFit/>
          </a:bodyPr>
          <a:lstStyle>
            <a:lvl1pPr>
              <a:defRPr sz="8700">
                <a:solidFill>
                  <a:srgbClr val="FFFFFF"/>
                </a:solidFill>
                <a:latin typeface="Uni Sans Heavy CAPS"/>
                <a:ea typeface="Uni Sans Heavy CAPS"/>
                <a:cs typeface="Uni Sans Heavy CAPS"/>
                <a:sym typeface="Uni Sans Heavy CAPS"/>
              </a:defRPr>
            </a:lvl1pPr>
          </a:lstStyle>
          <a:p>
            <a:pPr algn="ctr"/>
            <a:r>
              <a:rPr lang="pt-BR" sz="2400" dirty="0">
                <a:solidFill>
                  <a:schemeClr val="tx1"/>
                </a:solidFill>
                <a:latin typeface="Impact" panose="020B0806030902050204" pitchFamily="34" charset="0"/>
              </a:rPr>
              <a:t>SEXTA</a:t>
            </a:r>
            <a:r>
              <a:rPr sz="2400" dirty="0">
                <a:solidFill>
                  <a:schemeClr val="tx1"/>
                </a:solidFill>
                <a:latin typeface="Impact" panose="020B0806030902050204" pitchFamily="34" charset="0"/>
              </a:rPr>
              <a:t> </a:t>
            </a:r>
            <a:r>
              <a:rPr lang="pt-BR" sz="2400" dirty="0">
                <a:solidFill>
                  <a:schemeClr val="tx1"/>
                </a:solidFill>
                <a:latin typeface="Impact" panose="020B0806030902050204" pitchFamily="34" charset="0"/>
              </a:rPr>
              <a:t/>
            </a:r>
            <a:br>
              <a:rPr lang="pt-BR" sz="2400" dirty="0">
                <a:solidFill>
                  <a:schemeClr val="tx1"/>
                </a:solidFill>
                <a:latin typeface="Impact" panose="020B0806030902050204" pitchFamily="34" charset="0"/>
              </a:rPr>
            </a:br>
            <a:r>
              <a:rPr sz="2400" dirty="0">
                <a:solidFill>
                  <a:schemeClr val="tx1"/>
                </a:solidFill>
                <a:latin typeface="Impact" panose="020B0806030902050204" pitchFamily="34" charset="0"/>
              </a:rPr>
              <a:t>MAIOR CAUSA</a:t>
            </a:r>
          </a:p>
        </p:txBody>
      </p:sp>
      <p:sp>
        <p:nvSpPr>
          <p:cNvPr id="12" name="Shape 151"/>
          <p:cNvSpPr/>
          <p:nvPr/>
        </p:nvSpPr>
        <p:spPr>
          <a:xfrm>
            <a:off x="3546014" y="2594963"/>
            <a:ext cx="1633890" cy="608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 anchor="ctr">
            <a:spAutoFit/>
          </a:bodyPr>
          <a:lstStyle>
            <a:lvl1pPr>
              <a:defRPr sz="3100">
                <a:solidFill>
                  <a:srgbClr val="FFFFFF"/>
                </a:solidFill>
                <a:latin typeface="Gotham HTF"/>
                <a:ea typeface="Gotham HTF"/>
                <a:cs typeface="Gotham HTF"/>
                <a:sym typeface="Gotham HTF"/>
              </a:defRPr>
            </a:lvl1pPr>
          </a:lstStyle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de </a:t>
            </a:r>
            <a:r>
              <a:rPr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mor</a:t>
            </a:r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te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entre</a:t>
            </a:r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/>
            </a:r>
            <a:b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</a:b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15 </a:t>
            </a:r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29 </a:t>
            </a:r>
            <a:r>
              <a:rPr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anos</a:t>
            </a:r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*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14" name="Shape 146"/>
          <p:cNvSpPr/>
          <p:nvPr/>
        </p:nvSpPr>
        <p:spPr>
          <a:xfrm>
            <a:off x="141413" y="4679960"/>
            <a:ext cx="5929001" cy="269594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 anchor="ctr">
            <a:spAutoFit/>
          </a:bodyPr>
          <a:lstStyle>
            <a:lvl1pPr>
              <a:defRPr sz="2500">
                <a:solidFill>
                  <a:srgbClr val="FFFFFF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pPr defTabSz="342883">
              <a:defRPr/>
            </a:pP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Fonte: 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Sistema de Informação sobre Mortalidade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2011 a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201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7</a:t>
            </a:r>
            <a:endParaRPr sz="1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20" name="Shape 150"/>
          <p:cNvSpPr/>
          <p:nvPr/>
        </p:nvSpPr>
        <p:spPr>
          <a:xfrm>
            <a:off x="6843629" y="1149378"/>
            <a:ext cx="1698399" cy="792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 anchor="ctr">
            <a:spAutoFit/>
          </a:bodyPr>
          <a:lstStyle>
            <a:lvl1pPr>
              <a:defRPr sz="8700">
                <a:solidFill>
                  <a:srgbClr val="FFFFFF"/>
                </a:solidFill>
                <a:latin typeface="Uni Sans Heavy CAPS"/>
                <a:ea typeface="Uni Sans Heavy CAPS"/>
                <a:cs typeface="Uni Sans Heavy CAPS"/>
                <a:sym typeface="Uni Sans Heavy CAPS"/>
              </a:defRPr>
            </a:lvl1pPr>
          </a:lstStyle>
          <a:p>
            <a:pPr algn="ctr"/>
            <a:r>
              <a:rPr lang="pt-BR" sz="2400" dirty="0">
                <a:solidFill>
                  <a:schemeClr val="tx1"/>
                </a:solidFill>
                <a:latin typeface="+mj-lt"/>
              </a:rPr>
              <a:t>Quarta maior causa</a:t>
            </a:r>
          </a:p>
        </p:txBody>
      </p:sp>
      <p:sp>
        <p:nvSpPr>
          <p:cNvPr id="21" name="Shape 150"/>
          <p:cNvSpPr/>
          <p:nvPr/>
        </p:nvSpPr>
        <p:spPr>
          <a:xfrm>
            <a:off x="6562544" y="725944"/>
            <a:ext cx="2260569" cy="423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 anchor="ctr">
            <a:spAutoFit/>
          </a:bodyPr>
          <a:lstStyle>
            <a:lvl1pPr>
              <a:defRPr sz="8700">
                <a:solidFill>
                  <a:srgbClr val="FFFFFF"/>
                </a:solidFill>
                <a:latin typeface="Uni Sans Heavy CAPS"/>
                <a:ea typeface="Uni Sans Heavy CAPS"/>
                <a:cs typeface="Uni Sans Heavy CAPS"/>
                <a:sym typeface="Uni Sans Heavy CAPS"/>
              </a:defRPr>
            </a:lvl1pPr>
          </a:lstStyle>
          <a:p>
            <a:pPr algn="ctr"/>
            <a:r>
              <a:rPr lang="pt-BR" sz="2400" dirty="0">
                <a:solidFill>
                  <a:schemeClr val="tx1"/>
                </a:solidFill>
                <a:latin typeface="Impact" panose="020B0806030902050204" pitchFamily="34" charset="0"/>
              </a:rPr>
              <a:t>HOMENS</a:t>
            </a:r>
            <a:endParaRPr sz="24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23" name="Shape 150"/>
          <p:cNvSpPr/>
          <p:nvPr/>
        </p:nvSpPr>
        <p:spPr>
          <a:xfrm>
            <a:off x="6843629" y="3525902"/>
            <a:ext cx="1698399" cy="792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 anchor="ctr">
            <a:spAutoFit/>
          </a:bodyPr>
          <a:lstStyle>
            <a:lvl1pPr>
              <a:defRPr sz="8700">
                <a:solidFill>
                  <a:srgbClr val="FFFFFF"/>
                </a:solidFill>
                <a:latin typeface="Uni Sans Heavy CAPS"/>
                <a:ea typeface="Uni Sans Heavy CAPS"/>
                <a:cs typeface="Uni Sans Heavy CAPS"/>
                <a:sym typeface="Uni Sans Heavy CAPS"/>
              </a:defRPr>
            </a:lvl1pPr>
          </a:lstStyle>
          <a:p>
            <a:pPr algn="ctr"/>
            <a:r>
              <a:rPr lang="pt-BR" sz="2400" dirty="0">
                <a:solidFill>
                  <a:schemeClr val="tx1"/>
                </a:solidFill>
                <a:latin typeface="+mj-lt"/>
              </a:rPr>
              <a:t>Sétima maior causa</a:t>
            </a:r>
          </a:p>
        </p:txBody>
      </p:sp>
      <p:sp>
        <p:nvSpPr>
          <p:cNvPr id="24" name="Shape 150"/>
          <p:cNvSpPr/>
          <p:nvPr/>
        </p:nvSpPr>
        <p:spPr>
          <a:xfrm>
            <a:off x="6562544" y="3102468"/>
            <a:ext cx="2260569" cy="423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 anchor="ctr">
            <a:spAutoFit/>
          </a:bodyPr>
          <a:lstStyle>
            <a:lvl1pPr>
              <a:defRPr sz="8700">
                <a:solidFill>
                  <a:srgbClr val="FFFFFF"/>
                </a:solidFill>
                <a:latin typeface="Uni Sans Heavy CAPS"/>
                <a:ea typeface="Uni Sans Heavy CAPS"/>
                <a:cs typeface="Uni Sans Heavy CAPS"/>
                <a:sym typeface="Uni Sans Heavy CAPS"/>
              </a:defRPr>
            </a:lvl1pPr>
          </a:lstStyle>
          <a:p>
            <a:pPr algn="ctr"/>
            <a:r>
              <a:rPr lang="pt-BR" sz="2400" dirty="0">
                <a:solidFill>
                  <a:schemeClr val="tx1"/>
                </a:solidFill>
                <a:latin typeface="Impact" panose="020B0806030902050204" pitchFamily="34" charset="0"/>
              </a:rPr>
              <a:t>MULHERES</a:t>
            </a:r>
            <a:endParaRPr sz="24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1954560" cy="857250"/>
          </a:xfrm>
        </p:spPr>
        <p:txBody>
          <a:bodyPr/>
          <a:lstStyle/>
          <a:p>
            <a:r>
              <a:rPr lang="pt-BR" sz="4000" dirty="0"/>
              <a:t>Brasil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2079" y="369516"/>
            <a:ext cx="736668" cy="192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7733" y="2737268"/>
            <a:ext cx="525360" cy="192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82460" y="3939903"/>
            <a:ext cx="4997444" cy="62324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pt-BR" b="1" dirty="0"/>
              <a:t>*70,8% dos óbitos nessa faixa etária são por causas externas (violências e acidentes)</a:t>
            </a:r>
            <a:endParaRPr lang="pt-BR" dirty="0"/>
          </a:p>
        </p:txBody>
      </p:sp>
      <p:sp>
        <p:nvSpPr>
          <p:cNvPr id="31" name="Retângulo 30"/>
          <p:cNvSpPr/>
          <p:nvPr/>
        </p:nvSpPr>
        <p:spPr>
          <a:xfrm>
            <a:off x="6737646" y="1923411"/>
            <a:ext cx="19802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Entre 15 a 29 anos 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6702717" y="4281202"/>
            <a:ext cx="19802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Entre 15 a 29 anos </a:t>
            </a:r>
          </a:p>
        </p:txBody>
      </p:sp>
    </p:spTree>
    <p:extLst>
      <p:ext uri="{BB962C8B-B14F-4D97-AF65-F5344CB8AC3E}">
        <p14:creationId xmlns:p14="http://schemas.microsoft.com/office/powerpoint/2010/main" val="69771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28" grpId="0" animBg="1"/>
      <p:bldP spid="27" grpId="0" animBg="1"/>
      <p:bldP spid="8" grpId="0" animBg="1"/>
      <p:bldP spid="9" grpId="0" animBg="1"/>
      <p:bldP spid="11" grpId="0" animBg="1"/>
      <p:bldP spid="12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953091" y="33468"/>
            <a:ext cx="6723365" cy="756084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pt-BR" sz="2925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Suicídio na Agenda Global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03598"/>
            <a:ext cx="8784976" cy="367240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Objetivos de Desenvolvimento Sustentável - ODS (ONU) (2015-2030)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Meta Nacional  </a:t>
            </a:r>
          </a:p>
          <a:p>
            <a:pPr marL="0" indent="0">
              <a:buNone/>
            </a:pPr>
            <a:r>
              <a:rPr lang="pt-BR" dirty="0"/>
              <a:t>Até 2030, reduzir em </a:t>
            </a:r>
            <a:r>
              <a:rPr lang="pt-BR" dirty="0" smtClean="0"/>
              <a:t>1/3 a </a:t>
            </a:r>
            <a:r>
              <a:rPr lang="pt-BR" dirty="0"/>
              <a:t>mortalidade prematura por doenças não transmissíveis via prevenção e tratamento, </a:t>
            </a:r>
            <a:r>
              <a:rPr lang="pt-BR" dirty="0" smtClean="0"/>
              <a:t>e </a:t>
            </a:r>
            <a:r>
              <a:rPr lang="pt-BR" b="1" dirty="0" smtClean="0"/>
              <a:t>promover </a:t>
            </a:r>
            <a:r>
              <a:rPr lang="pt-BR" b="1" dirty="0"/>
              <a:t>a saúde mental e o </a:t>
            </a:r>
            <a:r>
              <a:rPr lang="pt-BR" b="1" dirty="0" smtClean="0"/>
              <a:t>bem-estar,</a:t>
            </a:r>
            <a:r>
              <a:rPr lang="pt-BR" dirty="0" smtClean="0"/>
              <a:t> </a:t>
            </a:r>
            <a:r>
              <a:rPr lang="pt-BR" dirty="0"/>
              <a:t>a saúde do trabalhador e da trabalhadora, </a:t>
            </a:r>
            <a:r>
              <a:rPr lang="pt-BR" b="1" dirty="0"/>
              <a:t>e prevenir o suicídio, alterando significativamente a tendência de </a:t>
            </a:r>
            <a:r>
              <a:rPr lang="pt-BR" b="1" dirty="0" smtClean="0"/>
              <a:t>aumento.</a:t>
            </a:r>
            <a:endParaRPr lang="pt-BR" dirty="0"/>
          </a:p>
          <a:p>
            <a:pPr marL="0" indent="0">
              <a:buNone/>
            </a:pPr>
            <a:endParaRPr lang="pt-BR" sz="900" dirty="0"/>
          </a:p>
          <a:p>
            <a:pPr marL="0" indent="0" algn="just">
              <a:spcBef>
                <a:spcPts val="0"/>
              </a:spcBef>
              <a:buNone/>
            </a:pPr>
            <a:endParaRPr lang="es-ES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OMS</a:t>
            </a:r>
            <a:r>
              <a:rPr lang="es-ES" b="1" dirty="0"/>
              <a:t> </a:t>
            </a:r>
            <a:endParaRPr lang="es-ES" b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es-ES" b="1" dirty="0" smtClean="0"/>
              <a:t>Plano </a:t>
            </a:r>
            <a:r>
              <a:rPr lang="es-ES" b="1" dirty="0"/>
              <a:t>de </a:t>
            </a:r>
            <a:r>
              <a:rPr lang="es-ES" b="1" dirty="0" err="1"/>
              <a:t>Ação</a:t>
            </a:r>
            <a:r>
              <a:rPr lang="es-ES" b="1" dirty="0"/>
              <a:t> em  Saúde Mental </a:t>
            </a:r>
            <a:r>
              <a:rPr lang="es-ES" b="1" dirty="0" smtClean="0"/>
              <a:t>2013-2020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ES" sz="2100" dirty="0" smtClean="0"/>
              <a:t>Meta </a:t>
            </a:r>
            <a:r>
              <a:rPr lang="es-ES" sz="2100" dirty="0"/>
              <a:t>de </a:t>
            </a:r>
            <a:r>
              <a:rPr lang="es-ES" sz="2100" dirty="0" err="1"/>
              <a:t>reduzir</a:t>
            </a:r>
            <a:r>
              <a:rPr lang="es-ES" sz="2100" dirty="0"/>
              <a:t> em 10% a </a:t>
            </a:r>
            <a:r>
              <a:rPr lang="es-ES" sz="2100" dirty="0" err="1"/>
              <a:t>taxa</a:t>
            </a:r>
            <a:r>
              <a:rPr lang="es-ES" sz="2100" dirty="0"/>
              <a:t> de suicidio até </a:t>
            </a:r>
            <a:r>
              <a:rPr lang="es-ES" sz="2100" dirty="0" smtClean="0"/>
              <a:t>2020</a:t>
            </a:r>
            <a:endParaRPr lang="es-ES" dirty="0"/>
          </a:p>
        </p:txBody>
      </p:sp>
      <p:sp>
        <p:nvSpPr>
          <p:cNvPr id="3" name="CaixaDeTexto 2"/>
          <p:cNvSpPr txBox="1"/>
          <p:nvPr/>
        </p:nvSpPr>
        <p:spPr>
          <a:xfrm>
            <a:off x="184294" y="699542"/>
            <a:ext cx="8492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A morte por suicídio é considerada evitável (OMS</a:t>
            </a:r>
            <a:r>
              <a:rPr lang="pt-BR" sz="2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4271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997619"/>
          </a:xfrm>
        </p:spPr>
        <p:txBody>
          <a:bodyPr/>
          <a:lstStyle/>
          <a:p>
            <a:r>
              <a:rPr lang="pt-BR" sz="2400" dirty="0"/>
              <a:t>No Brasil, mortalidade por suicídio é de seis pessoas para cada 100 mil habitantes entre 2011 e 2017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3" name="Elipse 2"/>
          <p:cNvSpPr/>
          <p:nvPr/>
        </p:nvSpPr>
        <p:spPr>
          <a:xfrm>
            <a:off x="1475656" y="1203598"/>
            <a:ext cx="2376264" cy="22322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tx1"/>
              </a:solidFill>
              <a:latin typeface="Impact" panose="020B0806030902050204" pitchFamily="34" charset="0"/>
            </a:endParaRPr>
          </a:p>
          <a:p>
            <a:pPr algn="ctr"/>
            <a:r>
              <a:rPr lang="pt-BR" sz="2400" dirty="0">
                <a:solidFill>
                  <a:schemeClr val="tx1"/>
                </a:solidFill>
                <a:latin typeface="Impact" panose="020B0806030902050204" pitchFamily="34" charset="0"/>
              </a:rPr>
              <a:t>13.051 MIL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</a:rPr>
              <a:t>tiraram a própria vida em 2017</a:t>
            </a:r>
          </a:p>
          <a:p>
            <a:pPr algn="ctr"/>
            <a:endParaRPr lang="pt-BR" sz="24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4624" y="2796291"/>
            <a:ext cx="2095128" cy="19442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Em 2016</a:t>
            </a:r>
          </a:p>
          <a:p>
            <a:pPr algn="ctr"/>
            <a:r>
              <a:rPr lang="pt-BR" sz="2000" dirty="0">
                <a:solidFill>
                  <a:schemeClr val="tx1"/>
                </a:solidFill>
                <a:latin typeface="Impact" panose="020B0806030902050204" pitchFamily="34" charset="0"/>
              </a:rPr>
              <a:t>11.944 MIL</a:t>
            </a:r>
          </a:p>
          <a:p>
            <a:pPr algn="ctr"/>
            <a:r>
              <a:rPr lang="pt-BR" sz="2000" dirty="0">
                <a:solidFill>
                  <a:schemeClr val="tx1"/>
                </a:solidFill>
              </a:rPr>
              <a:t>tiraram a própria vida</a:t>
            </a:r>
            <a:endParaRPr lang="pt-BR" sz="24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DCF0BB6E-4C55-4739-BB8E-2E9E9544CDDF}"/>
              </a:ext>
            </a:extLst>
          </p:cNvPr>
          <p:cNvGraphicFramePr/>
          <p:nvPr>
            <p:extLst/>
          </p:nvPr>
        </p:nvGraphicFramePr>
        <p:xfrm>
          <a:off x="4343073" y="1167176"/>
          <a:ext cx="4511824" cy="3552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77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229600" cy="857250"/>
          </a:xfrm>
        </p:spPr>
        <p:txBody>
          <a:bodyPr/>
          <a:lstStyle/>
          <a:p>
            <a:r>
              <a:rPr lang="pt-BR" sz="2400" dirty="0"/>
              <a:t>Brasil registrou aumento 13,6% da taxa de mortalidade por suicídio por 100 mil habitantes entre 2011 e 2017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660232" y="1693863"/>
            <a:ext cx="2088232" cy="25853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pt-BR" dirty="0">
              <a:solidFill>
                <a:prstClr val="black"/>
              </a:solidFill>
            </a:endParaRPr>
          </a:p>
          <a:p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Esse aumento está relacionado ao número de suicídios masculinos que cresceu 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+14%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período </a:t>
            </a:r>
          </a:p>
        </p:txBody>
      </p:sp>
      <p:pic>
        <p:nvPicPr>
          <p:cNvPr id="10" name="Picture 2" descr="C:\Users\tatiana.teles\Documents\tati\recursos\icons\info-alt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753" y="1489268"/>
            <a:ext cx="409190" cy="40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3C9D9227-0833-4A78-8D49-ACC641CC9E54}"/>
              </a:ext>
            </a:extLst>
          </p:cNvPr>
          <p:cNvGraphicFramePr/>
          <p:nvPr>
            <p:extLst/>
          </p:nvPr>
        </p:nvGraphicFramePr>
        <p:xfrm>
          <a:off x="179512" y="1275606"/>
          <a:ext cx="633670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0029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1D8E8039-DBCC-44B5-B22D-C5D211EFEEF4}"/>
              </a:ext>
            </a:extLst>
          </p:cNvPr>
          <p:cNvGraphicFramePr/>
          <p:nvPr>
            <p:extLst/>
          </p:nvPr>
        </p:nvGraphicFramePr>
        <p:xfrm>
          <a:off x="107504" y="1063228"/>
          <a:ext cx="8579296" cy="3540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/>
              <a:t>Taxa de mortalidade por suicídio por 100 mil </a:t>
            </a:r>
            <a:r>
              <a:rPr lang="pt-BR" sz="2400" dirty="0" err="1"/>
              <a:t>hab</a:t>
            </a:r>
            <a:r>
              <a:rPr lang="pt-BR" sz="2400" dirty="0"/>
              <a:t>, segundo sexo e </a:t>
            </a:r>
            <a:r>
              <a:rPr lang="pt-BR" sz="2400" dirty="0" smtClean="0"/>
              <a:t>raça/cor - Brasil</a:t>
            </a:r>
            <a:r>
              <a:rPr lang="pt-BR" sz="2400" dirty="0"/>
              <a:t>, 2011-2017</a:t>
            </a:r>
          </a:p>
        </p:txBody>
      </p:sp>
    </p:spTree>
    <p:extLst>
      <p:ext uri="{BB962C8B-B14F-4D97-AF65-F5344CB8AC3E}">
        <p14:creationId xmlns:p14="http://schemas.microsoft.com/office/powerpoint/2010/main" val="363901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03B5AE3B-CA3A-4D88-BAF7-70C3D148DB3C}"/>
              </a:ext>
            </a:extLst>
          </p:cNvPr>
          <p:cNvGraphicFramePr/>
          <p:nvPr>
            <p:extLst/>
          </p:nvPr>
        </p:nvGraphicFramePr>
        <p:xfrm>
          <a:off x="467544" y="1707654"/>
          <a:ext cx="7992888" cy="3343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CDFF9E84-AD41-452B-A348-9F57D2B21F53}"/>
              </a:ext>
            </a:extLst>
          </p:cNvPr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2400" b="1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/>
              <a:t>Mortalidade é </a:t>
            </a:r>
            <a:r>
              <a:rPr lang="pt-BR" dirty="0" smtClean="0"/>
              <a:t>maior em </a:t>
            </a:r>
            <a:r>
              <a:rPr lang="pt-BR" dirty="0"/>
              <a:t>idosos com mais de 70 anos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04D2979-26BE-4066-A853-46E12FA7BEBB}"/>
              </a:ext>
            </a:extLst>
          </p:cNvPr>
          <p:cNvSpPr/>
          <p:nvPr/>
        </p:nvSpPr>
        <p:spPr>
          <a:xfrm>
            <a:off x="467544" y="1203599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Taxa por 100 mil </a:t>
            </a:r>
            <a:r>
              <a:rPr lang="en-US" dirty="0" err="1"/>
              <a:t>habitantes</a:t>
            </a:r>
            <a:r>
              <a:rPr lang="en-US" dirty="0"/>
              <a:t>, SIM - </a:t>
            </a:r>
            <a:r>
              <a:rPr lang="en-US" dirty="0" err="1"/>
              <a:t>Brasil</a:t>
            </a:r>
            <a:r>
              <a:rPr lang="en-US" dirty="0"/>
              <a:t>, 2011-2017</a:t>
            </a:r>
          </a:p>
        </p:txBody>
      </p:sp>
      <p:sp>
        <p:nvSpPr>
          <p:cNvPr id="11" name="Elipse 6">
            <a:extLst>
              <a:ext uri="{FF2B5EF4-FFF2-40B4-BE49-F238E27FC236}">
                <a16:creationId xmlns:a16="http://schemas.microsoft.com/office/drawing/2014/main" xmlns="" id="{AB870A10-4237-4F21-A667-0B86033970F1}"/>
              </a:ext>
            </a:extLst>
          </p:cNvPr>
          <p:cNvSpPr/>
          <p:nvPr/>
        </p:nvSpPr>
        <p:spPr>
          <a:xfrm>
            <a:off x="7334800" y="1707654"/>
            <a:ext cx="1378496" cy="3339131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20" rIns="81639" bIns="40820"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858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3632788B-EE58-4E5B-8A90-20724F418BF2}"/>
              </a:ext>
            </a:extLst>
          </p:cNvPr>
          <p:cNvGraphicFramePr/>
          <p:nvPr>
            <p:extLst/>
          </p:nvPr>
        </p:nvGraphicFramePr>
        <p:xfrm>
          <a:off x="179512" y="1707654"/>
          <a:ext cx="698477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7">
            <a:extLst>
              <a:ext uri="{FF2B5EF4-FFF2-40B4-BE49-F238E27FC236}">
                <a16:creationId xmlns:a16="http://schemas.microsoft.com/office/drawing/2014/main" xmlns="" id="{41C458DB-DF4F-4880-9BE1-611568B18891}"/>
              </a:ext>
            </a:extLst>
          </p:cNvPr>
          <p:cNvSpPr txBox="1"/>
          <p:nvPr/>
        </p:nvSpPr>
        <p:spPr>
          <a:xfrm>
            <a:off x="7423282" y="1635645"/>
            <a:ext cx="1469198" cy="25754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81639" tIns="40820" rIns="81639" bIns="40820" rtlCol="0">
            <a:spAutoFit/>
          </a:bodyPr>
          <a:lstStyle/>
          <a:p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62,2% dos suicídios indígenas ocorreram </a:t>
            </a:r>
            <a:b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 faixa etária de </a:t>
            </a:r>
            <a:b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15-29 anos</a:t>
            </a:r>
          </a:p>
          <a:p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2" descr="C:\Users\tatiana.teles\Documents\tati\recursos\icons\info-alt.png">
            <a:extLst>
              <a:ext uri="{FF2B5EF4-FFF2-40B4-BE49-F238E27FC236}">
                <a16:creationId xmlns:a16="http://schemas.microsoft.com/office/drawing/2014/main" xmlns="" id="{367A1D8B-3148-4713-B6C4-FE3E5D2E0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286" y="1431050"/>
            <a:ext cx="409190" cy="40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C4672314-84D5-41CB-A543-6F103BC41D63}"/>
              </a:ext>
            </a:extLst>
          </p:cNvPr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2400" b="1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/>
              <a:t>Taxa de mortalidade por suicídio por 100 mil </a:t>
            </a:r>
            <a:r>
              <a:rPr lang="pt-BR" dirty="0" err="1"/>
              <a:t>hab</a:t>
            </a:r>
            <a:r>
              <a:rPr lang="pt-BR" dirty="0"/>
              <a:t>, segundo sexo e raça/cor - Brasil, 2011-2017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D39D495-DDCD-4B95-9B5B-4DA6830F51F9}"/>
              </a:ext>
            </a:extLst>
          </p:cNvPr>
          <p:cNvSpPr/>
          <p:nvPr/>
        </p:nvSpPr>
        <p:spPr>
          <a:xfrm>
            <a:off x="539552" y="1131590"/>
            <a:ext cx="6318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Proporção de óbitos por faixa etária e raça. SIM - Brasil, 2011-2017</a:t>
            </a:r>
            <a:r>
              <a:rPr lang="pt-BR" sz="1600" dirty="0"/>
              <a:t> </a:t>
            </a:r>
            <a:endParaRPr lang="en-US" sz="1600" dirty="0"/>
          </a:p>
        </p:txBody>
      </p:sp>
      <p:sp>
        <p:nvSpPr>
          <p:cNvPr id="11" name="Elipse 6">
            <a:extLst>
              <a:ext uri="{FF2B5EF4-FFF2-40B4-BE49-F238E27FC236}">
                <a16:creationId xmlns:a16="http://schemas.microsoft.com/office/drawing/2014/main" xmlns="" id="{84A50F60-6FE1-4805-A139-275616145CF6}"/>
              </a:ext>
            </a:extLst>
          </p:cNvPr>
          <p:cNvSpPr/>
          <p:nvPr/>
        </p:nvSpPr>
        <p:spPr>
          <a:xfrm>
            <a:off x="2411761" y="1923678"/>
            <a:ext cx="360040" cy="288032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20" rIns="81639" bIns="40820" rtlCol="0" anchor="ctr"/>
          <a:lstStyle/>
          <a:p>
            <a:pPr algn="ctr"/>
            <a:endParaRPr lang="pt-BR"/>
          </a:p>
        </p:txBody>
      </p:sp>
      <p:sp>
        <p:nvSpPr>
          <p:cNvPr id="13" name="Elipse 6">
            <a:extLst>
              <a:ext uri="{FF2B5EF4-FFF2-40B4-BE49-F238E27FC236}">
                <a16:creationId xmlns:a16="http://schemas.microsoft.com/office/drawing/2014/main" xmlns="" id="{84A50F60-6FE1-4805-A139-275616145CF6}"/>
              </a:ext>
            </a:extLst>
          </p:cNvPr>
          <p:cNvSpPr/>
          <p:nvPr/>
        </p:nvSpPr>
        <p:spPr>
          <a:xfrm>
            <a:off x="3131840" y="2080901"/>
            <a:ext cx="360040" cy="288032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20" rIns="81639" bIns="40820"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9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1470"/>
            <a:ext cx="8640960" cy="857250"/>
          </a:xfrm>
        </p:spPr>
        <p:txBody>
          <a:bodyPr/>
          <a:lstStyle/>
          <a:p>
            <a:pPr algn="ctr"/>
            <a:r>
              <a:rPr lang="pt-BR" sz="2400" dirty="0"/>
              <a:t>Enforcamento é o principal meio de mortes por suicídio, seguido por intoxicação exógena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92" y="989314"/>
            <a:ext cx="8932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De </a:t>
            </a:r>
            <a:r>
              <a:rPr lang="pt-BR" sz="2400" dirty="0"/>
              <a:t>2011 </a:t>
            </a:r>
            <a:r>
              <a:rPr lang="pt-BR" sz="2400" dirty="0" smtClean="0"/>
              <a:t>a </a:t>
            </a:r>
            <a:r>
              <a:rPr lang="pt-BR" sz="2400" dirty="0"/>
              <a:t>2017, foram registrados </a:t>
            </a:r>
            <a:r>
              <a:rPr lang="pt-BR" sz="2400" dirty="0" smtClean="0"/>
              <a:t>80.352 </a:t>
            </a:r>
            <a:r>
              <a:rPr lang="pt-BR" sz="2400" dirty="0"/>
              <a:t>óbitos por suicídio no </a:t>
            </a:r>
            <a:r>
              <a:rPr lang="pt-BR" sz="2400" dirty="0" smtClean="0"/>
              <a:t>Brasil </a:t>
            </a:r>
          </a:p>
          <a:p>
            <a:pPr algn="ctr"/>
            <a:r>
              <a:rPr lang="pt-BR" sz="2000" dirty="0"/>
              <a:t> </a:t>
            </a:r>
            <a:r>
              <a:rPr lang="pt-BR" sz="2000" dirty="0" smtClean="0"/>
              <a:t>                                                                                                                        ( idade </a:t>
            </a:r>
            <a:r>
              <a:rPr lang="pt-BR" sz="2000" u="sng" dirty="0" smtClean="0"/>
              <a:t>&gt;</a:t>
            </a:r>
            <a:r>
              <a:rPr lang="pt-BR" sz="2000" dirty="0" smtClean="0"/>
              <a:t> 10 anos)</a:t>
            </a:r>
            <a:endParaRPr lang="pt-BR" sz="2000" dirty="0"/>
          </a:p>
        </p:txBody>
      </p:sp>
      <mc:AlternateContent xmlns:mc="http://schemas.openxmlformats.org/markup-compatibility/2006">
        <mc:Choice xmlns:cx1="http://schemas.microsoft.com/office/drawing/2015/9/8/chartex" xmlns="" Requires="cx1">
          <p:graphicFrame>
            <p:nvGraphicFramePr>
              <p:cNvPr id="13" name="Chart 12">
                <a:extLst>
                  <a:ext uri="{FF2B5EF4-FFF2-40B4-BE49-F238E27FC236}">
                    <a16:creationId xmlns:a16="http://schemas.microsoft.com/office/drawing/2014/main" id="{2F65A498-B456-4587-A276-DDCB7564538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42195446"/>
                  </p:ext>
                </p:extLst>
              </p:nvPr>
            </p:nvGraphicFramePr>
            <p:xfrm>
              <a:off x="611560" y="1509998"/>
              <a:ext cx="6096000" cy="334256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13" name="Chart 12">
                <a:extLst>
                  <a:ext uri="{FF2B5EF4-FFF2-40B4-BE49-F238E27FC236}">
                    <a16:creationId xmlns:a16="http://schemas.microsoft.com/office/drawing/2014/main" xmlns="" xmlns:cx1="http://schemas.microsoft.com/office/drawing/2015/9/8/chartex" id="{2F65A498-B456-4587-A276-DDCB7564538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1560" y="1509998"/>
                <a:ext cx="6096000" cy="334256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327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1D8E8039-DBCC-44B5-B22D-C5D211EFEEF4}"/>
              </a:ext>
            </a:extLst>
          </p:cNvPr>
          <p:cNvGraphicFramePr/>
          <p:nvPr>
            <p:extLst/>
          </p:nvPr>
        </p:nvGraphicFramePr>
        <p:xfrm>
          <a:off x="107504" y="1063228"/>
          <a:ext cx="8579296" cy="3540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/>
              <a:t>Proporção de óbitos por suicídio segundo meio utilizado e sexo - Brasil 2011-2017</a:t>
            </a:r>
          </a:p>
        </p:txBody>
      </p:sp>
    </p:spTree>
    <p:extLst>
      <p:ext uri="{BB962C8B-B14F-4D97-AF65-F5344CB8AC3E}">
        <p14:creationId xmlns:p14="http://schemas.microsoft.com/office/powerpoint/2010/main" val="15190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1" y="209551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pt-BR" sz="2400" dirty="0">
                <a:solidFill>
                  <a:srgbClr val="C57925"/>
                </a:solidFill>
              </a:rPr>
              <a:t>Proporção de suicídios por armas de fogo no </a:t>
            </a:r>
            <a:br>
              <a:rPr lang="pt-BR" sz="2400" dirty="0">
                <a:solidFill>
                  <a:srgbClr val="C57925"/>
                </a:solidFill>
              </a:rPr>
            </a:br>
            <a:r>
              <a:rPr lang="pt-BR" sz="2400" dirty="0">
                <a:solidFill>
                  <a:srgbClr val="C57925"/>
                </a:solidFill>
              </a:rPr>
              <a:t>Brasil em 2011 e </a:t>
            </a:r>
            <a:r>
              <a:rPr lang="pt-BR" sz="2400" dirty="0" smtClean="0">
                <a:solidFill>
                  <a:srgbClr val="C57925"/>
                </a:solidFill>
              </a:rPr>
              <a:t>2017.</a:t>
            </a:r>
            <a:endParaRPr lang="pt-BR" sz="2400" dirty="0">
              <a:solidFill>
                <a:srgbClr val="C57925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0FF058EF-C66D-4715-BDAB-9F3CCF7561D4}"/>
              </a:ext>
            </a:extLst>
          </p:cNvPr>
          <p:cNvGraphicFramePr/>
          <p:nvPr>
            <p:extLst/>
          </p:nvPr>
        </p:nvGraphicFramePr>
        <p:xfrm>
          <a:off x="395536" y="1203723"/>
          <a:ext cx="3600400" cy="3816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FA16F3EE-F71E-4CEB-A3EA-B3F5B08F8B1D}"/>
              </a:ext>
            </a:extLst>
          </p:cNvPr>
          <p:cNvGraphicFramePr/>
          <p:nvPr>
            <p:extLst/>
          </p:nvPr>
        </p:nvGraphicFramePr>
        <p:xfrm>
          <a:off x="5148064" y="1198574"/>
          <a:ext cx="3600400" cy="3816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423783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1" y="209551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400" dirty="0">
                <a:solidFill>
                  <a:srgbClr val="C57925"/>
                </a:solidFill>
              </a:rPr>
              <a:t>Taxas de mortalidade por suicídio </a:t>
            </a:r>
            <a:r>
              <a:rPr lang="pt-BR" sz="2400" dirty="0" smtClean="0">
                <a:solidFill>
                  <a:srgbClr val="C57925"/>
                </a:solidFill>
              </a:rPr>
              <a:t>na </a:t>
            </a:r>
            <a:r>
              <a:rPr lang="pt-BR" sz="2400" dirty="0" smtClean="0">
                <a:solidFill>
                  <a:srgbClr val="FF0000"/>
                </a:solidFill>
              </a:rPr>
              <a:t>população em geral (&gt; 10 anos) </a:t>
            </a:r>
            <a:r>
              <a:rPr lang="pt-BR" sz="2400" dirty="0" smtClean="0">
                <a:solidFill>
                  <a:srgbClr val="C57925"/>
                </a:solidFill>
              </a:rPr>
              <a:t>no </a:t>
            </a:r>
            <a:r>
              <a:rPr lang="pt-BR" sz="2400" dirty="0">
                <a:solidFill>
                  <a:srgbClr val="C57925"/>
                </a:solidFill>
              </a:rPr>
              <a:t>Brasil e </a:t>
            </a:r>
            <a:r>
              <a:rPr lang="pt-BR" sz="2400" dirty="0" smtClean="0">
                <a:solidFill>
                  <a:srgbClr val="C57925"/>
                </a:solidFill>
              </a:rPr>
              <a:t>UF em </a:t>
            </a:r>
            <a:r>
              <a:rPr lang="pt-BR" sz="2400" dirty="0">
                <a:solidFill>
                  <a:srgbClr val="C57925"/>
                </a:solidFill>
              </a:rPr>
              <a:t>2017 e variação </a:t>
            </a:r>
            <a:r>
              <a:rPr lang="pt-BR" sz="2400" dirty="0" smtClean="0">
                <a:solidFill>
                  <a:srgbClr val="C57925"/>
                </a:solidFill>
              </a:rPr>
              <a:t>percentual em </a:t>
            </a:r>
            <a:r>
              <a:rPr lang="pt-BR" sz="2400" dirty="0">
                <a:solidFill>
                  <a:srgbClr val="C57925"/>
                </a:solidFill>
              </a:rPr>
              <a:t>relação a 2011.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xmlns="" id="{C1F0AB07-BA48-4004-9B81-42F8AF183801}"/>
              </a:ext>
            </a:extLst>
          </p:cNvPr>
          <p:cNvGraphicFramePr/>
          <p:nvPr>
            <p:extLst/>
          </p:nvPr>
        </p:nvGraphicFramePr>
        <p:xfrm>
          <a:off x="0" y="1059581"/>
          <a:ext cx="9180512" cy="3874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4572001" y="1203723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</a:rPr>
              <a:t>2011 – 2017: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FF0000"/>
                </a:solidFill>
              </a:rPr>
              <a:t>Aumento de 14% na taxa de mortalidade por suicídio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FF0000"/>
                </a:solidFill>
              </a:rPr>
              <a:t>Somente em 04 UF houve redução</a:t>
            </a:r>
          </a:p>
        </p:txBody>
      </p:sp>
    </p:spTree>
    <p:extLst>
      <p:ext uri="{BB962C8B-B14F-4D97-AF65-F5344CB8AC3E}">
        <p14:creationId xmlns:p14="http://schemas.microsoft.com/office/powerpoint/2010/main" val="24062849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1" y="209551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400" dirty="0">
                <a:solidFill>
                  <a:srgbClr val="C57925"/>
                </a:solidFill>
              </a:rPr>
              <a:t>Taxas de mortalidade por suicídio </a:t>
            </a:r>
            <a:r>
              <a:rPr lang="pt-BR" sz="2400" dirty="0" smtClean="0">
                <a:solidFill>
                  <a:srgbClr val="C57925"/>
                </a:solidFill>
              </a:rPr>
              <a:t>na população de </a:t>
            </a:r>
            <a:r>
              <a:rPr lang="pt-BR" sz="2400" dirty="0" smtClean="0">
                <a:solidFill>
                  <a:srgbClr val="FF0000"/>
                </a:solidFill>
              </a:rPr>
              <a:t>15 a 29 anos</a:t>
            </a:r>
            <a:r>
              <a:rPr lang="pt-BR" sz="2400" dirty="0" smtClean="0">
                <a:solidFill>
                  <a:srgbClr val="C57925"/>
                </a:solidFill>
              </a:rPr>
              <a:t> no </a:t>
            </a:r>
            <a:r>
              <a:rPr lang="pt-BR" sz="2400" dirty="0">
                <a:solidFill>
                  <a:srgbClr val="C57925"/>
                </a:solidFill>
              </a:rPr>
              <a:t>Brasil e </a:t>
            </a:r>
            <a:r>
              <a:rPr lang="pt-BR" sz="2400" dirty="0" smtClean="0">
                <a:solidFill>
                  <a:srgbClr val="C57925"/>
                </a:solidFill>
              </a:rPr>
              <a:t>UF em </a:t>
            </a:r>
            <a:r>
              <a:rPr lang="pt-BR" sz="2400" dirty="0">
                <a:solidFill>
                  <a:srgbClr val="C57925"/>
                </a:solidFill>
              </a:rPr>
              <a:t>2017 e </a:t>
            </a:r>
            <a:r>
              <a:rPr lang="pt-BR" sz="2400" dirty="0" smtClean="0">
                <a:solidFill>
                  <a:srgbClr val="C57925"/>
                </a:solidFill>
              </a:rPr>
              <a:t>variação percentual </a:t>
            </a:r>
            <a:r>
              <a:rPr lang="pt-BR" sz="2400" dirty="0">
                <a:solidFill>
                  <a:srgbClr val="C57925"/>
                </a:solidFill>
              </a:rPr>
              <a:t>em relação a 2011.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xmlns="" id="{C1F0AB07-BA48-4004-9B81-42F8AF183801}"/>
              </a:ext>
            </a:extLst>
          </p:cNvPr>
          <p:cNvGraphicFramePr/>
          <p:nvPr>
            <p:extLst/>
          </p:nvPr>
        </p:nvGraphicFramePr>
        <p:xfrm>
          <a:off x="0" y="1059582"/>
          <a:ext cx="9144000" cy="3765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4572001" y="1203723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</a:rPr>
              <a:t>2011 – 2017: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FF0000"/>
                </a:solidFill>
              </a:rPr>
              <a:t>Aumento de 10% na taxa de mortalidade por suicídio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FF0000"/>
                </a:solidFill>
              </a:rPr>
              <a:t>Somente em 08 UF houve redução</a:t>
            </a:r>
          </a:p>
        </p:txBody>
      </p:sp>
    </p:spTree>
    <p:extLst>
      <p:ext uri="{BB962C8B-B14F-4D97-AF65-F5344CB8AC3E}">
        <p14:creationId xmlns:p14="http://schemas.microsoft.com/office/powerpoint/2010/main" val="3352530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5C475A3-1DFE-4571-95F8-0584040A1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="" xmlns:a16="http://schemas.microsoft.com/office/drawing/2014/main" id="{B7EA60AC-1A65-4441-ACA2-194F744D1A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5815"/>
            <a:ext cx="9179559" cy="5159315"/>
          </a:xfrm>
          <a:prstGeom prst="rect">
            <a:avLst/>
          </a:prstGeom>
        </p:spPr>
      </p:pic>
      <p:pic>
        <p:nvPicPr>
          <p:cNvPr id="5" name="Espaço Reservado para Conteúdo 3">
            <a:extLst>
              <a:ext uri="{FF2B5EF4-FFF2-40B4-BE49-F238E27FC236}">
                <a16:creationId xmlns="" xmlns:a16="http://schemas.microsoft.com/office/drawing/2014/main" id="{6E74FA21-BC48-4D70-94CE-D8EABB28D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3558"/>
            <a:ext cx="3203848" cy="409396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948832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937C04E0-0CFB-419B-9A71-0A9341723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Evolução percentual da taxa de mortalidade por suicídio entre 2011 e 2017</a:t>
            </a:r>
            <a:br>
              <a:rPr lang="pt-BR" dirty="0"/>
            </a:br>
            <a:endParaRPr lang="en-US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xmlns="" id="{30E3056E-59A8-4EFE-B483-87701836543B}"/>
              </a:ext>
            </a:extLst>
          </p:cNvPr>
          <p:cNvGraphicFramePr/>
          <p:nvPr>
            <p:extLst/>
          </p:nvPr>
        </p:nvGraphicFramePr>
        <p:xfrm>
          <a:off x="1799692" y="915566"/>
          <a:ext cx="6912768" cy="3688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Left Brace 12">
            <a:extLst>
              <a:ext uri="{FF2B5EF4-FFF2-40B4-BE49-F238E27FC236}">
                <a16:creationId xmlns:a16="http://schemas.microsoft.com/office/drawing/2014/main" xmlns="" id="{210F8DD5-3C3C-4602-B839-E084B91E88C3}"/>
              </a:ext>
            </a:extLst>
          </p:cNvPr>
          <p:cNvSpPr/>
          <p:nvPr/>
        </p:nvSpPr>
        <p:spPr>
          <a:xfrm>
            <a:off x="1475656" y="1063229"/>
            <a:ext cx="648072" cy="1580529"/>
          </a:xfrm>
          <a:prstGeom prst="leftBrac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xmlns="" id="{65B4254F-849B-4C3C-AF2B-7A9EE32229F2}"/>
              </a:ext>
            </a:extLst>
          </p:cNvPr>
          <p:cNvSpPr/>
          <p:nvPr/>
        </p:nvSpPr>
        <p:spPr>
          <a:xfrm>
            <a:off x="1475656" y="2757289"/>
            <a:ext cx="648072" cy="1580529"/>
          </a:xfrm>
          <a:prstGeom prst="leftBrace">
            <a:avLst/>
          </a:prstGeom>
          <a:ln w="635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xmlns="" id="{4A5FBA38-6996-4788-8956-493AB18419DD}"/>
              </a:ext>
            </a:extLst>
          </p:cNvPr>
          <p:cNvSpPr txBox="1">
            <a:spLocks/>
          </p:cNvSpPr>
          <p:nvPr/>
        </p:nvSpPr>
        <p:spPr>
          <a:xfrm>
            <a:off x="-28310" y="1616834"/>
            <a:ext cx="1503966" cy="4508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sz="1800" dirty="0"/>
              <a:t>Masculino</a:t>
            </a:r>
            <a:endParaRPr lang="en-US" sz="1800" dirty="0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xmlns="" id="{61831F10-19DA-43FE-9095-FACEB26157EE}"/>
              </a:ext>
            </a:extLst>
          </p:cNvPr>
          <p:cNvSpPr txBox="1">
            <a:spLocks/>
          </p:cNvSpPr>
          <p:nvPr/>
        </p:nvSpPr>
        <p:spPr>
          <a:xfrm>
            <a:off x="0" y="3322123"/>
            <a:ext cx="1503966" cy="4508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sz="1800" dirty="0">
                <a:solidFill>
                  <a:schemeClr val="accent6">
                    <a:lumMod val="75000"/>
                  </a:schemeClr>
                </a:solidFill>
              </a:rPr>
              <a:t>Feminino</a:t>
            </a:r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42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937C04E0-0CFB-419B-9A71-0A9341723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/>
              <a:t>Maiores proporções de óbitos por suicídio segundo meio utilizado e estado - Brasil 2011-2017</a:t>
            </a:r>
            <a:br>
              <a:rPr lang="pt-BR" sz="2400" dirty="0"/>
            </a:br>
            <a:endParaRPr lang="en-US" sz="2400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xmlns="" id="{30E3056E-59A8-4EFE-B483-87701836543B}"/>
              </a:ext>
            </a:extLst>
          </p:cNvPr>
          <p:cNvGraphicFramePr/>
          <p:nvPr>
            <p:extLst/>
          </p:nvPr>
        </p:nvGraphicFramePr>
        <p:xfrm>
          <a:off x="1799692" y="915566"/>
          <a:ext cx="6912768" cy="3688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Left Brace 12">
            <a:extLst>
              <a:ext uri="{FF2B5EF4-FFF2-40B4-BE49-F238E27FC236}">
                <a16:creationId xmlns:a16="http://schemas.microsoft.com/office/drawing/2014/main" xmlns="" id="{210F8DD5-3C3C-4602-B839-E084B91E88C3}"/>
              </a:ext>
            </a:extLst>
          </p:cNvPr>
          <p:cNvSpPr/>
          <p:nvPr/>
        </p:nvSpPr>
        <p:spPr>
          <a:xfrm>
            <a:off x="1475656" y="1131590"/>
            <a:ext cx="630936" cy="1005840"/>
          </a:xfrm>
          <a:prstGeom prst="leftBrace">
            <a:avLst/>
          </a:prstGeom>
          <a:ln w="635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xmlns="" id="{65B4254F-849B-4C3C-AF2B-7A9EE32229F2}"/>
              </a:ext>
            </a:extLst>
          </p:cNvPr>
          <p:cNvSpPr/>
          <p:nvPr/>
        </p:nvSpPr>
        <p:spPr>
          <a:xfrm>
            <a:off x="1475656" y="3366110"/>
            <a:ext cx="630936" cy="1005840"/>
          </a:xfrm>
          <a:prstGeom prst="leftBrace">
            <a:avLst/>
          </a:prstGeom>
          <a:ln w="635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xmlns="" id="{4A5FBA38-6996-4788-8956-493AB18419DD}"/>
              </a:ext>
            </a:extLst>
          </p:cNvPr>
          <p:cNvSpPr txBox="1">
            <a:spLocks/>
          </p:cNvSpPr>
          <p:nvPr/>
        </p:nvSpPr>
        <p:spPr>
          <a:xfrm>
            <a:off x="-13648" y="1409080"/>
            <a:ext cx="1633319" cy="4508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sz="1500" dirty="0">
                <a:solidFill>
                  <a:schemeClr val="accent5">
                    <a:lumMod val="75000"/>
                  </a:schemeClr>
                </a:solidFill>
              </a:rPr>
              <a:t>Arma de fogo</a:t>
            </a:r>
            <a:endParaRPr lang="en-US" sz="15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xmlns="" id="{6C9FA362-B1D1-4364-90B8-53FEADACCBF0}"/>
              </a:ext>
            </a:extLst>
          </p:cNvPr>
          <p:cNvSpPr/>
          <p:nvPr/>
        </p:nvSpPr>
        <p:spPr>
          <a:xfrm>
            <a:off x="1475656" y="2247922"/>
            <a:ext cx="630936" cy="1005840"/>
          </a:xfrm>
          <a:prstGeom prst="leftBrace">
            <a:avLst/>
          </a:prstGeom>
          <a:ln w="635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xmlns="" id="{F7BF44EC-9948-4DCF-AF43-7E1B403BD466}"/>
              </a:ext>
            </a:extLst>
          </p:cNvPr>
          <p:cNvSpPr txBox="1">
            <a:spLocks/>
          </p:cNvSpPr>
          <p:nvPr/>
        </p:nvSpPr>
        <p:spPr>
          <a:xfrm>
            <a:off x="-9075" y="2534228"/>
            <a:ext cx="1633319" cy="4508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pt-BR" sz="1500" dirty="0">
                <a:solidFill>
                  <a:schemeClr val="accent6">
                    <a:lumMod val="75000"/>
                  </a:schemeClr>
                </a:solidFill>
              </a:rPr>
              <a:t>Intoxicação exógena</a:t>
            </a:r>
            <a:endParaRPr lang="en-US" sz="1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xmlns="" id="{D5C48264-AD2C-4A97-8B13-E60B286D878E}"/>
              </a:ext>
            </a:extLst>
          </p:cNvPr>
          <p:cNvSpPr txBox="1">
            <a:spLocks/>
          </p:cNvSpPr>
          <p:nvPr/>
        </p:nvSpPr>
        <p:spPr>
          <a:xfrm>
            <a:off x="0" y="3639723"/>
            <a:ext cx="1633319" cy="4508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sz="1500" dirty="0">
                <a:solidFill>
                  <a:schemeClr val="accent4">
                    <a:lumMod val="75000"/>
                  </a:schemeClr>
                </a:solidFill>
              </a:rPr>
              <a:t>Enforcamento</a:t>
            </a:r>
            <a:endParaRPr lang="en-US" sz="15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96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D1B0EB-C59B-42A3-B1AF-A9DC7E8E6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059582"/>
            <a:ext cx="7481455" cy="172819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pt-B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pt-BR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Obrigado(a)!</a:t>
            </a:r>
          </a:p>
          <a:p>
            <a:pPr marL="0" indent="0" algn="ctr">
              <a:buNone/>
            </a:pPr>
            <a:endParaRPr lang="pt-BR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pt-BR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dapes@saude.gov.br</a:t>
            </a:r>
            <a:endParaRPr lang="pt-BR" sz="3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pt-B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970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555526"/>
          </a:xfrm>
        </p:spPr>
        <p:txBody>
          <a:bodyPr/>
          <a:lstStyle/>
          <a:p>
            <a:pPr algn="ctr"/>
            <a:r>
              <a:rPr lang="pt-BR" sz="2400" dirty="0" smtClean="0"/>
              <a:t>Ações do MS para o tema do suicídio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555526"/>
            <a:ext cx="9036496" cy="4464496"/>
          </a:xfrm>
        </p:spPr>
        <p:txBody>
          <a:bodyPr>
            <a:noAutofit/>
          </a:bodyPr>
          <a:lstStyle/>
          <a:p>
            <a:pPr lvl="0" algn="just"/>
            <a:r>
              <a:rPr lang="pt-BR" sz="1600" b="1" dirty="0" smtClean="0"/>
              <a:t>PRT </a:t>
            </a:r>
            <a:r>
              <a:rPr lang="pt-BR" sz="1600" b="1" dirty="0"/>
              <a:t>GM/MS nº 1.876, de 14 de agosto de </a:t>
            </a:r>
            <a:r>
              <a:rPr lang="pt-BR" sz="1600" b="1" dirty="0" smtClean="0"/>
              <a:t>2006 institui as Diretrizes </a:t>
            </a:r>
            <a:r>
              <a:rPr lang="pt-BR" sz="1600" b="1" dirty="0"/>
              <a:t>Nacionais para Prevenção do Suicídio </a:t>
            </a:r>
            <a:r>
              <a:rPr lang="pt-BR" sz="1600" dirty="0" smtClean="0"/>
              <a:t>e lançado </a:t>
            </a:r>
            <a:r>
              <a:rPr lang="pt-BR" sz="1600" dirty="0"/>
              <a:t>o material </a:t>
            </a:r>
            <a:r>
              <a:rPr lang="pt-BR" sz="1600" b="1" dirty="0"/>
              <a:t>“Prevenção do </a:t>
            </a:r>
            <a:r>
              <a:rPr lang="pt-BR" sz="1600" b="1" dirty="0" smtClean="0"/>
              <a:t>Suicídio”, </a:t>
            </a:r>
            <a:r>
              <a:rPr lang="pt-BR" sz="1600" b="1" dirty="0"/>
              <a:t>Manual dirigido a profissionais das equipes de saúde mental</a:t>
            </a:r>
            <a:r>
              <a:rPr lang="pt-BR" sz="1600" b="1" dirty="0" smtClean="0"/>
              <a:t>” (2006).</a:t>
            </a:r>
            <a:r>
              <a:rPr lang="pt-BR" sz="1600" b="1" dirty="0"/>
              <a:t> </a:t>
            </a:r>
            <a:endParaRPr lang="pt-BR" sz="1600" b="1" dirty="0" smtClean="0"/>
          </a:p>
          <a:p>
            <a:pPr marL="0" lvl="0" indent="0" algn="just">
              <a:buNone/>
            </a:pPr>
            <a:endParaRPr lang="pt-BR" sz="1000" dirty="0"/>
          </a:p>
          <a:p>
            <a:pPr lvl="0" algn="just"/>
            <a:r>
              <a:rPr lang="pt-BR" sz="1600" b="1" dirty="0" smtClean="0"/>
              <a:t>Protocolo </a:t>
            </a:r>
            <a:r>
              <a:rPr lang="pt-BR" sz="1600" b="1" dirty="0"/>
              <a:t>do Serviço de Atendimento Móvel de Urgência (SAMU 192) </a:t>
            </a:r>
            <a:r>
              <a:rPr lang="pt-BR" sz="1600" b="1" dirty="0" smtClean="0"/>
              <a:t>para </a:t>
            </a:r>
            <a:r>
              <a:rPr lang="pt-BR" sz="1600" b="1" dirty="0"/>
              <a:t>autoagressão e risco de </a:t>
            </a:r>
            <a:r>
              <a:rPr lang="pt-BR" sz="1600" b="1" dirty="0" smtClean="0"/>
              <a:t>suicídio</a:t>
            </a:r>
            <a:r>
              <a:rPr lang="pt-BR" sz="1600" dirty="0" smtClean="0"/>
              <a:t>.</a:t>
            </a:r>
          </a:p>
          <a:p>
            <a:pPr marL="0" lvl="0" indent="0" algn="just">
              <a:buNone/>
            </a:pPr>
            <a:endParaRPr lang="pt-BR" sz="1000" dirty="0" smtClean="0"/>
          </a:p>
          <a:p>
            <a:r>
              <a:rPr lang="pt-BR" sz="1600" b="1" strike="sngStrike" dirty="0" smtClean="0">
                <a:solidFill>
                  <a:srgbClr val="FF0000"/>
                </a:solidFill>
              </a:rPr>
              <a:t>PRT </a:t>
            </a:r>
            <a:r>
              <a:rPr lang="pt-BR" sz="1600" b="1" strike="sngStrike" dirty="0">
                <a:solidFill>
                  <a:srgbClr val="FF0000"/>
                </a:solidFill>
              </a:rPr>
              <a:t>MS/GM nº 1.271, de 6 de junho de </a:t>
            </a:r>
            <a:r>
              <a:rPr lang="pt-BR" sz="1600" b="1" strike="sngStrike" dirty="0" smtClean="0">
                <a:solidFill>
                  <a:srgbClr val="FF0000"/>
                </a:solidFill>
              </a:rPr>
              <a:t>2014 </a:t>
            </a:r>
            <a:r>
              <a:rPr lang="pt-BR" sz="1600" b="1" strike="sngStrike" dirty="0" smtClean="0"/>
              <a:t>- Notificação </a:t>
            </a:r>
            <a:r>
              <a:rPr lang="pt-BR" sz="1600" b="1" strike="sngStrike" dirty="0" smtClean="0"/>
              <a:t>imediata </a:t>
            </a:r>
            <a:r>
              <a:rPr lang="pt-BR" sz="1600" b="1" strike="sngStrike" dirty="0"/>
              <a:t>de violências sexuais e tentativas de </a:t>
            </a:r>
            <a:r>
              <a:rPr lang="pt-BR" sz="1600" b="1" strike="sngStrike" dirty="0" smtClean="0"/>
              <a:t>suicídio. </a:t>
            </a:r>
            <a:r>
              <a:rPr lang="pt-BR" sz="1600" b="1" strike="sngStrike" dirty="0" smtClean="0">
                <a:solidFill>
                  <a:srgbClr val="FF0000"/>
                </a:solidFill>
              </a:rPr>
              <a:t>PRT </a:t>
            </a:r>
            <a:r>
              <a:rPr lang="pt-BR" sz="1600" b="1" strike="sngStrike" dirty="0">
                <a:solidFill>
                  <a:srgbClr val="FF0000"/>
                </a:solidFill>
              </a:rPr>
              <a:t>nº 204, de 17 de fevereiro de </a:t>
            </a:r>
            <a:r>
              <a:rPr lang="pt-BR" sz="1600" b="1" strike="sngStrike" dirty="0" smtClean="0">
                <a:solidFill>
                  <a:srgbClr val="FF0000"/>
                </a:solidFill>
              </a:rPr>
              <a:t>2016 </a:t>
            </a:r>
            <a:r>
              <a:rPr lang="pt-BR" sz="1600" strike="sngStrike" dirty="0" smtClean="0"/>
              <a:t>- </a:t>
            </a:r>
            <a:r>
              <a:rPr lang="pt-BR" sz="1600" strike="sngStrike" dirty="0"/>
              <a:t>Lista Nacional de </a:t>
            </a:r>
            <a:r>
              <a:rPr lang="pt-BR" sz="1600" b="1" strike="sngStrike" dirty="0"/>
              <a:t>Notificação Compulsória</a:t>
            </a:r>
            <a:r>
              <a:rPr lang="pt-BR" sz="1600" strike="sngStrike" dirty="0"/>
              <a:t> de doenças, agravos e eventos de saúde </a:t>
            </a:r>
            <a:r>
              <a:rPr lang="pt-BR" sz="1600" strike="sngStrike" dirty="0" smtClean="0"/>
              <a:t>pública nos serviços de saúde públicos e privados</a:t>
            </a:r>
            <a:r>
              <a:rPr lang="pt-BR" sz="1600" dirty="0" smtClean="0"/>
              <a:t>; </a:t>
            </a:r>
            <a:r>
              <a:rPr lang="pt-BR" sz="1600" b="1" dirty="0" smtClean="0"/>
              <a:t>Portaria de Consolidação nº 4, de 28 de setembro de 2017.</a:t>
            </a:r>
            <a:endParaRPr lang="pt-BR" sz="1600" b="1" dirty="0" smtClean="0"/>
          </a:p>
          <a:p>
            <a:endParaRPr lang="pt-BR" sz="1000" dirty="0" smtClean="0"/>
          </a:p>
          <a:p>
            <a:r>
              <a:rPr lang="pt-BR" sz="1600" b="1" u="sng" dirty="0"/>
              <a:t>Portaria GM nº </a:t>
            </a:r>
            <a:r>
              <a:rPr lang="pt-BR" sz="1600" b="1" u="sng" dirty="0" smtClean="0"/>
              <a:t>3.479, 18 de dezembro de 2017, cria o Comitê </a:t>
            </a:r>
            <a:r>
              <a:rPr lang="pt-BR" sz="1600" b="1" u="sng" dirty="0"/>
              <a:t>para a elaboração e operacionalização do Plano Nacional de Prevenção do Suicídio no </a:t>
            </a:r>
            <a:r>
              <a:rPr lang="pt-BR" sz="1600" b="1" u="sng" dirty="0" smtClean="0"/>
              <a:t>Brasil.</a:t>
            </a:r>
            <a:endParaRPr lang="pt-BR" sz="1600" b="1" u="sng" dirty="0"/>
          </a:p>
          <a:p>
            <a:pPr marL="0" lvl="0" indent="0" algn="just">
              <a:buNone/>
            </a:pPr>
            <a:endParaRPr lang="pt-BR" sz="1000" dirty="0" smtClean="0"/>
          </a:p>
          <a:p>
            <a:pPr lvl="0"/>
            <a:r>
              <a:rPr lang="pt-BR" sz="1600" b="1" dirty="0" smtClean="0"/>
              <a:t>Lei </a:t>
            </a:r>
            <a:r>
              <a:rPr lang="pt-BR" sz="1600" b="1" dirty="0"/>
              <a:t>nº 13.819, de 26 de abril de </a:t>
            </a:r>
            <a:r>
              <a:rPr lang="pt-BR" sz="1600" b="1" dirty="0" smtClean="0"/>
              <a:t>2019 - Política </a:t>
            </a:r>
            <a:r>
              <a:rPr lang="pt-BR" sz="1600" b="1" dirty="0"/>
              <a:t>Nacional de Prevenção da Automutilação e do </a:t>
            </a:r>
            <a:r>
              <a:rPr lang="pt-BR" sz="1600" b="1" dirty="0" smtClean="0"/>
              <a:t>Suicídio </a:t>
            </a:r>
            <a:r>
              <a:rPr lang="pt-BR" sz="1600" dirty="0" smtClean="0"/>
              <a:t>(em processo Interministerial de Regulamentação).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38424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33211"/>
            <a:ext cx="8229600" cy="588738"/>
          </a:xfrm>
        </p:spPr>
        <p:txBody>
          <a:bodyPr/>
          <a:lstStyle/>
          <a:p>
            <a:pPr algn="ctr"/>
            <a:r>
              <a:rPr lang="pt-BR" sz="2400" dirty="0"/>
              <a:t>Ações do MS para o tema do suicídio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555527"/>
            <a:ext cx="8928992" cy="458797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sz="1700" b="1" dirty="0"/>
              <a:t>Capacitação de profissionais</a:t>
            </a:r>
            <a:r>
              <a:rPr lang="pt-BR" sz="1700" dirty="0"/>
              <a:t> </a:t>
            </a:r>
            <a:r>
              <a:rPr lang="pt-BR" sz="1700" b="1" dirty="0"/>
              <a:t>em curso a distância de Crise e Urgência em Saúde </a:t>
            </a:r>
            <a:r>
              <a:rPr lang="pt-BR" sz="1700" b="1" dirty="0" smtClean="0"/>
              <a:t>Mental</a:t>
            </a:r>
            <a:r>
              <a:rPr lang="pt-BR" sz="1700" dirty="0"/>
              <a:t> </a:t>
            </a:r>
            <a:r>
              <a:rPr lang="pt-BR" sz="1700" dirty="0" smtClean="0"/>
              <a:t>(2014-2015: certificados </a:t>
            </a:r>
            <a:r>
              <a:rPr lang="pt-BR" sz="1700" dirty="0"/>
              <a:t>1.990 </a:t>
            </a:r>
            <a:r>
              <a:rPr lang="pt-BR" sz="1700" dirty="0" smtClean="0"/>
              <a:t>profissionais);</a:t>
            </a:r>
            <a:endParaRPr lang="pt-BR" sz="1700" dirty="0"/>
          </a:p>
          <a:p>
            <a:pPr marL="457200" lvl="1" indent="0" algn="just">
              <a:buNone/>
            </a:pPr>
            <a:endParaRPr lang="pt-BR" sz="1100" dirty="0"/>
          </a:p>
          <a:p>
            <a:pPr lvl="0"/>
            <a:r>
              <a:rPr lang="pt-BR" sz="1700" dirty="0">
                <a:solidFill>
                  <a:prstClr val="black"/>
                </a:solidFill>
              </a:rPr>
              <a:t>Em </a:t>
            </a:r>
            <a:r>
              <a:rPr lang="pt-BR" sz="1700" dirty="0" smtClean="0">
                <a:solidFill>
                  <a:prstClr val="black"/>
                </a:solidFill>
              </a:rPr>
              <a:t>2016 </a:t>
            </a:r>
            <a:r>
              <a:rPr lang="pt-BR" sz="1700" dirty="0">
                <a:solidFill>
                  <a:prstClr val="black"/>
                </a:solidFill>
              </a:rPr>
              <a:t>foi realizada em Brasília </a:t>
            </a:r>
            <a:r>
              <a:rPr lang="pt-BR" sz="1700" b="1" dirty="0">
                <a:solidFill>
                  <a:prstClr val="black"/>
                </a:solidFill>
              </a:rPr>
              <a:t>a Oficina “Panorama e Estratégias para o Enfrentamento do Suicídio no Brasil” </a:t>
            </a:r>
            <a:r>
              <a:rPr lang="pt-BR" sz="1700" dirty="0">
                <a:solidFill>
                  <a:prstClr val="black"/>
                </a:solidFill>
              </a:rPr>
              <a:t>(pesquisadores e MS +/-50 participantes</a:t>
            </a:r>
            <a:r>
              <a:rPr lang="pt-BR" sz="1700" dirty="0" smtClean="0">
                <a:solidFill>
                  <a:prstClr val="black"/>
                </a:solidFill>
              </a:rPr>
              <a:t>);</a:t>
            </a:r>
          </a:p>
          <a:p>
            <a:pPr lvl="0"/>
            <a:endParaRPr lang="pt-BR" sz="1700" dirty="0" smtClean="0"/>
          </a:p>
          <a:p>
            <a:r>
              <a:rPr lang="pt-BR" sz="1700" dirty="0" smtClean="0"/>
              <a:t>Realização </a:t>
            </a:r>
            <a:r>
              <a:rPr lang="pt-BR" sz="1700" dirty="0"/>
              <a:t>de </a:t>
            </a:r>
            <a:r>
              <a:rPr lang="pt-BR" sz="1700" b="1" dirty="0"/>
              <a:t>eventos  e</a:t>
            </a:r>
            <a:r>
              <a:rPr lang="pt-BR" sz="1700" dirty="0"/>
              <a:t> </a:t>
            </a:r>
            <a:r>
              <a:rPr lang="pt-BR" sz="1700" b="1" dirty="0"/>
              <a:t>coletivas de </a:t>
            </a:r>
            <a:r>
              <a:rPr lang="pt-BR" sz="1700" b="1" dirty="0" smtClean="0"/>
              <a:t>imprensa (2017 e 2018)</a:t>
            </a:r>
            <a:r>
              <a:rPr lang="pt-BR" sz="1700" dirty="0" smtClean="0"/>
              <a:t>, </a:t>
            </a:r>
            <a:r>
              <a:rPr lang="pt-BR" sz="1700" dirty="0"/>
              <a:t>no dia mundial de prevenção do suicídio (10 de setembro, Setembro Amarelo); </a:t>
            </a:r>
            <a:endParaRPr lang="pt-BR" sz="1700" dirty="0" smtClean="0"/>
          </a:p>
          <a:p>
            <a:pPr marL="0" indent="0">
              <a:buNone/>
            </a:pPr>
            <a:endParaRPr lang="pt-BR" sz="1100" dirty="0" smtClean="0"/>
          </a:p>
          <a:p>
            <a:pPr algn="just"/>
            <a:r>
              <a:rPr lang="pt-BR" sz="1700" b="1" dirty="0"/>
              <a:t>Portaria 3.491, de 18 dezembro de </a:t>
            </a:r>
            <a:r>
              <a:rPr lang="pt-BR" sz="1700" b="1" dirty="0" smtClean="0"/>
              <a:t>2017 - Criação </a:t>
            </a:r>
            <a:r>
              <a:rPr lang="pt-BR" sz="1700" b="1" dirty="0"/>
              <a:t>de incentivo financeiro</a:t>
            </a:r>
            <a:r>
              <a:rPr lang="pt-BR" sz="1700" dirty="0"/>
              <a:t> para apoio de projetos locais de prevenção do </a:t>
            </a:r>
            <a:r>
              <a:rPr lang="pt-BR" sz="1700" dirty="0" smtClean="0"/>
              <a:t>suicídio (Seis </a:t>
            </a:r>
            <a:r>
              <a:rPr lang="pt-BR" sz="1700" dirty="0"/>
              <a:t>estados prioritários </a:t>
            </a:r>
            <a:r>
              <a:rPr lang="pt-BR" sz="1700" dirty="0" smtClean="0"/>
              <a:t>habilitados: RS</a:t>
            </a:r>
            <a:r>
              <a:rPr lang="pt-BR" sz="1700" dirty="0"/>
              <a:t>, SC, MS, PI, </a:t>
            </a:r>
            <a:r>
              <a:rPr lang="pt-BR" sz="1700" dirty="0" smtClean="0"/>
              <a:t>AM e </a:t>
            </a:r>
            <a:r>
              <a:rPr lang="pt-BR" sz="1700" dirty="0"/>
              <a:t>RR</a:t>
            </a:r>
            <a:r>
              <a:rPr lang="pt-BR" sz="1700" dirty="0" smtClean="0"/>
              <a:t>).</a:t>
            </a:r>
          </a:p>
          <a:p>
            <a:pPr marL="0" indent="0" algn="just">
              <a:buNone/>
            </a:pPr>
            <a:endParaRPr lang="pt-BR" sz="1700" dirty="0" smtClean="0"/>
          </a:p>
          <a:p>
            <a:pPr algn="just"/>
            <a:r>
              <a:rPr lang="pt-BR" sz="1700" dirty="0" smtClean="0"/>
              <a:t>Oferta de um </a:t>
            </a:r>
            <a:r>
              <a:rPr lang="pt-BR" sz="1700" b="1" dirty="0"/>
              <a:t>módulo autoinstrucional sobre o tema do suicídio </a:t>
            </a:r>
            <a:r>
              <a:rPr lang="pt-BR" sz="1700" dirty="0"/>
              <a:t>no </a:t>
            </a:r>
            <a:r>
              <a:rPr lang="pt-BR" sz="1700" b="1" dirty="0"/>
              <a:t>UNA-SUS</a:t>
            </a:r>
            <a:r>
              <a:rPr lang="pt-BR" sz="1700" dirty="0"/>
              <a:t> em parceria com a UFSC, a ser disponibilizado</a:t>
            </a:r>
            <a:r>
              <a:rPr lang="pt-BR" sz="1700" dirty="0" smtClean="0"/>
              <a:t>.</a:t>
            </a:r>
          </a:p>
          <a:p>
            <a:pPr marL="0" indent="0" algn="just">
              <a:buNone/>
            </a:pPr>
            <a:endParaRPr lang="pt-BR" sz="1100" dirty="0" smtClean="0"/>
          </a:p>
          <a:p>
            <a:pPr algn="just"/>
            <a:r>
              <a:rPr lang="pt-BR" sz="1700" dirty="0"/>
              <a:t>Realização de </a:t>
            </a:r>
            <a:r>
              <a:rPr lang="pt-BR" sz="1700" b="1" i="1" dirty="0"/>
              <a:t>Live</a:t>
            </a:r>
            <a:r>
              <a:rPr lang="pt-BR" sz="1700" b="1" dirty="0"/>
              <a:t> com profissionais da saúde </a:t>
            </a:r>
            <a:r>
              <a:rPr lang="pt-BR" sz="1700" dirty="0"/>
              <a:t>sobre o suicídio (2017 e 2018</a:t>
            </a:r>
            <a:r>
              <a:rPr lang="pt-BR" sz="1700" dirty="0" smtClean="0"/>
              <a:t>).</a:t>
            </a:r>
          </a:p>
          <a:p>
            <a:pPr marL="0" indent="0" algn="just">
              <a:buNone/>
            </a:pPr>
            <a:endParaRPr lang="pt-BR" sz="1100" dirty="0" smtClean="0"/>
          </a:p>
          <a:p>
            <a:pPr algn="just"/>
            <a:r>
              <a:rPr lang="pt-BR" sz="1700" dirty="0" smtClean="0"/>
              <a:t>Inclusão </a:t>
            </a:r>
            <a:r>
              <a:rPr lang="pt-BR" sz="1700" dirty="0"/>
              <a:t>do tema do suicídio no documento </a:t>
            </a:r>
            <a:r>
              <a:rPr lang="pt-BR" sz="1700" b="1" dirty="0"/>
              <a:t>“Orientações Técnicas para a Implementação de Linha de Cuidado para Atenção Integral à Saúde da Pessoa Idosa no </a:t>
            </a:r>
            <a:r>
              <a:rPr lang="pt-BR" sz="1700" b="1" dirty="0" smtClean="0"/>
              <a:t>SUS” </a:t>
            </a:r>
            <a:r>
              <a:rPr lang="pt-BR" sz="1700" b="1" dirty="0"/>
              <a:t>(2018). </a:t>
            </a:r>
            <a:r>
              <a:rPr lang="pt-BR" sz="1700" dirty="0"/>
              <a:t>Capacitação em andamento nos Estados</a:t>
            </a:r>
            <a:r>
              <a:rPr lang="pt-BR" sz="1700" dirty="0" smtClean="0"/>
              <a:t>.</a:t>
            </a:r>
          </a:p>
          <a:p>
            <a:pPr marL="0" indent="0" algn="just">
              <a:buNone/>
            </a:pPr>
            <a:endParaRPr lang="pt-BR" sz="1100" b="1" dirty="0" smtClean="0"/>
          </a:p>
          <a:p>
            <a:pPr algn="just"/>
            <a:r>
              <a:rPr lang="pt-BR" sz="1600" dirty="0"/>
              <a:t>Composição de membros do Comitê de Prevenção de </a:t>
            </a:r>
            <a:r>
              <a:rPr lang="pt-BR" sz="1600" dirty="0" smtClean="0"/>
              <a:t>Suicídio/MS </a:t>
            </a:r>
            <a:r>
              <a:rPr lang="pt-BR" sz="1600" dirty="0"/>
              <a:t>no </a:t>
            </a:r>
            <a:r>
              <a:rPr lang="pt-BR" sz="1600" b="1" dirty="0"/>
              <a:t>Centro de Operação de Emergência em Saúde (COES) de Brumadinho.</a:t>
            </a:r>
          </a:p>
          <a:p>
            <a:pPr algn="just"/>
            <a:endParaRPr lang="pt-BR" sz="1700" b="1" dirty="0"/>
          </a:p>
          <a:p>
            <a:pPr marL="0" indent="0" algn="just">
              <a:buNone/>
            </a:pPr>
            <a:endParaRPr lang="pt-BR" sz="1600" dirty="0"/>
          </a:p>
          <a:p>
            <a:pPr marL="0" indent="0" algn="just">
              <a:buNone/>
            </a:pPr>
            <a:endParaRPr lang="pt-BR" sz="1600" dirty="0"/>
          </a:p>
          <a:p>
            <a:pPr marL="0" indent="0">
              <a:buNone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01726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272"/>
            <a:ext cx="8229600" cy="576064"/>
          </a:xfrm>
        </p:spPr>
        <p:txBody>
          <a:bodyPr/>
          <a:lstStyle/>
          <a:p>
            <a:pPr algn="ctr"/>
            <a:r>
              <a:rPr lang="pt-BR" sz="2400" dirty="0"/>
              <a:t>Ações do MS para o tema do suicídio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3852" y="606996"/>
            <a:ext cx="8856984" cy="4413026"/>
          </a:xfrm>
        </p:spPr>
        <p:txBody>
          <a:bodyPr>
            <a:noAutofit/>
          </a:bodyPr>
          <a:lstStyle/>
          <a:p>
            <a:pPr algn="just"/>
            <a:r>
              <a:rPr lang="pt-BR" sz="1700" b="1" u="sng" dirty="0" smtClean="0"/>
              <a:t>Protocolos </a:t>
            </a:r>
            <a:r>
              <a:rPr lang="pt-BR" sz="1700" b="1" u="sng" dirty="0"/>
              <a:t>de Vigilância em Saúde do Trabalhador da Fumicultura</a:t>
            </a:r>
            <a:r>
              <a:rPr lang="pt-BR" sz="1700" b="1" dirty="0"/>
              <a:t> </a:t>
            </a:r>
            <a:r>
              <a:rPr lang="pt-BR" sz="1700" dirty="0"/>
              <a:t>para o Fortalecimento da Implementação da </a:t>
            </a:r>
            <a:r>
              <a:rPr lang="pt-BR" sz="1700" dirty="0" smtClean="0"/>
              <a:t>Convenção-Quadro para </a:t>
            </a:r>
            <a:r>
              <a:rPr lang="pt-BR" sz="1700" dirty="0"/>
              <a:t>Controle do Tabaco / CQCT nos estados brasileiros com maior produção de Fumo -  RS, PR, SC e </a:t>
            </a:r>
            <a:r>
              <a:rPr lang="pt-BR" sz="1700" dirty="0" smtClean="0"/>
              <a:t>AL (Brasil aderiu em 2005, em andamento). E </a:t>
            </a:r>
            <a:r>
              <a:rPr lang="pt-BR" sz="1700" b="1" dirty="0" smtClean="0"/>
              <a:t>Protocolo Nacional </a:t>
            </a:r>
            <a:r>
              <a:rPr lang="pt-BR" sz="1700" b="1" dirty="0"/>
              <a:t>de Vigilância em Saúde Mental relacionada ao trabalho</a:t>
            </a:r>
            <a:r>
              <a:rPr lang="pt-BR" sz="1700" dirty="0"/>
              <a:t>, contendo um módulo específico sobre suicídio relacionado ao trabalho </a:t>
            </a:r>
            <a:r>
              <a:rPr lang="pt-BR" sz="1700" dirty="0" smtClean="0"/>
              <a:t>(2018, em revisão DANT/SVS).</a:t>
            </a:r>
          </a:p>
          <a:p>
            <a:pPr lvl="0" algn="just"/>
            <a:endParaRPr lang="pt-BR" sz="1000" dirty="0" smtClean="0">
              <a:solidFill>
                <a:srgbClr val="FF0000"/>
              </a:solidFill>
            </a:endParaRPr>
          </a:p>
          <a:p>
            <a:pPr algn="just"/>
            <a:r>
              <a:rPr lang="pt-BR" sz="1700" b="1" dirty="0" smtClean="0"/>
              <a:t>Boletins</a:t>
            </a:r>
            <a:r>
              <a:rPr lang="pt-BR" sz="1700" dirty="0" smtClean="0"/>
              <a:t> </a:t>
            </a:r>
            <a:r>
              <a:rPr lang="pt-BR" sz="1700" dirty="0"/>
              <a:t>temáticos: </a:t>
            </a:r>
            <a:r>
              <a:rPr lang="pt-BR" sz="1700" dirty="0" smtClean="0"/>
              <a:t>“</a:t>
            </a:r>
            <a:r>
              <a:rPr lang="pt-BR" sz="1700" b="1" i="1" dirty="0" smtClean="0"/>
              <a:t>Perfil epidemiológico das tentativas </a:t>
            </a:r>
            <a:r>
              <a:rPr lang="pt-BR" sz="1700" b="1" i="1" dirty="0"/>
              <a:t>e óbitos por suicídio no Brasil e a rede de atenção à saúde</a:t>
            </a:r>
            <a:r>
              <a:rPr lang="pt-BR" sz="1700" b="1" dirty="0"/>
              <a:t>” </a:t>
            </a:r>
            <a:r>
              <a:rPr lang="pt-BR" sz="1700" b="1" dirty="0" smtClean="0"/>
              <a:t>(nº 30, 2017</a:t>
            </a:r>
            <a:r>
              <a:rPr lang="pt-BR" sz="1700" b="1" dirty="0"/>
              <a:t>),</a:t>
            </a:r>
            <a:r>
              <a:rPr lang="pt-BR" sz="1700" dirty="0"/>
              <a:t> </a:t>
            </a:r>
            <a:r>
              <a:rPr lang="pt-BR" sz="1700" b="1" i="1" dirty="0" smtClean="0"/>
              <a:t>“Suicídio: tentativas e óbitos por intoxicações exógena no Brasil, 2007 a 2016”</a:t>
            </a:r>
            <a:r>
              <a:rPr lang="pt-BR" sz="1700" b="1" dirty="0" smtClean="0"/>
              <a:t> (nº 15, Jul./2019</a:t>
            </a:r>
            <a:r>
              <a:rPr lang="pt-BR" sz="1700" b="1" dirty="0"/>
              <a:t>)</a:t>
            </a:r>
            <a:r>
              <a:rPr lang="pt-BR" sz="1700" dirty="0"/>
              <a:t> e </a:t>
            </a:r>
            <a:r>
              <a:rPr lang="pt-BR" sz="1700" i="1" dirty="0"/>
              <a:t>“</a:t>
            </a:r>
            <a:r>
              <a:rPr lang="pt-BR" sz="1700" b="1" i="1" dirty="0"/>
              <a:t>Perfil epidemiológico dos casos notificados de violência autoprovocada e  óbitos por suicídio entre jovens de 15 a 29 anos no </a:t>
            </a:r>
            <a:r>
              <a:rPr lang="pt-BR" sz="1700" b="1" i="1" dirty="0" smtClean="0"/>
              <a:t>Brasil, </a:t>
            </a:r>
            <a:r>
              <a:rPr lang="pt-BR" sz="1700" b="1" i="1" dirty="0" smtClean="0"/>
              <a:t>2011 </a:t>
            </a:r>
            <a:r>
              <a:rPr lang="pt-BR" sz="1700" b="1" i="1" dirty="0" smtClean="0"/>
              <a:t>a 2018”</a:t>
            </a:r>
            <a:r>
              <a:rPr lang="pt-BR" sz="1700" b="1" dirty="0" smtClean="0"/>
              <a:t> </a:t>
            </a:r>
            <a:r>
              <a:rPr lang="pt-BR" sz="1700" b="1" dirty="0" smtClean="0"/>
              <a:t>(nº 24, Set./2019</a:t>
            </a:r>
            <a:r>
              <a:rPr lang="pt-BR" sz="1700" b="1" dirty="0" smtClean="0"/>
              <a:t>).</a:t>
            </a:r>
            <a:r>
              <a:rPr lang="pt-BR" sz="1700" dirty="0"/>
              <a:t> </a:t>
            </a:r>
            <a:r>
              <a:rPr lang="pt-BR" sz="1700" b="1" i="1" dirty="0" smtClean="0"/>
              <a:t>Boletim </a:t>
            </a:r>
            <a:r>
              <a:rPr lang="pt-BR" sz="1700" b="1" i="1" dirty="0"/>
              <a:t>Epidemiológico – Ocupação e Suicídio no </a:t>
            </a:r>
            <a:r>
              <a:rPr lang="pt-BR" sz="1700" b="1" i="1" dirty="0" smtClean="0"/>
              <a:t>Brasil, 2007-2015 </a:t>
            </a:r>
            <a:r>
              <a:rPr lang="pt-BR" sz="1700" b="1" dirty="0"/>
              <a:t>(Ago./2019), </a:t>
            </a:r>
            <a:r>
              <a:rPr lang="pt-BR" sz="1700" dirty="0"/>
              <a:t>parceria com CGSAT/SVS e UFBA</a:t>
            </a:r>
            <a:r>
              <a:rPr lang="pt-BR" sz="1700" dirty="0" smtClean="0"/>
              <a:t>. </a:t>
            </a:r>
            <a:r>
              <a:rPr lang="pt-BR" sz="1700" b="1" i="1" dirty="0" smtClean="0"/>
              <a:t>Boletim </a:t>
            </a:r>
            <a:r>
              <a:rPr lang="pt-BR" sz="1700" b="1" i="1" dirty="0" smtClean="0"/>
              <a:t>Epidemiológico de </a:t>
            </a:r>
            <a:r>
              <a:rPr lang="pt-BR" sz="1700" b="1" i="1" dirty="0"/>
              <a:t>Lesões Autoprovocadas e Suicídio por ocupação</a:t>
            </a:r>
            <a:r>
              <a:rPr lang="pt-BR" sz="1700" dirty="0"/>
              <a:t>, com análise do  Banco de dados do  </a:t>
            </a:r>
            <a:r>
              <a:rPr lang="pt-BR" sz="1700" dirty="0" smtClean="0"/>
              <a:t>SINAN – Sistema de informação de Agravos de Notificação (em elaboração/SVS).</a:t>
            </a:r>
          </a:p>
          <a:p>
            <a:pPr marL="0" indent="0" algn="just">
              <a:buNone/>
            </a:pPr>
            <a:endParaRPr lang="pt-BR" sz="1000" dirty="0">
              <a:solidFill>
                <a:srgbClr val="FF0000"/>
              </a:solidFill>
            </a:endParaRPr>
          </a:p>
          <a:p>
            <a:pPr algn="just"/>
            <a:r>
              <a:rPr lang="pt-BR" sz="1700" dirty="0" smtClean="0"/>
              <a:t>Elaboração </a:t>
            </a:r>
            <a:r>
              <a:rPr lang="pt-BR" sz="1700" dirty="0"/>
              <a:t>de </a:t>
            </a:r>
            <a:r>
              <a:rPr lang="pt-BR" sz="1700" dirty="0" smtClean="0"/>
              <a:t>documento </a:t>
            </a:r>
            <a:r>
              <a:rPr lang="pt-BR" sz="1700" dirty="0"/>
              <a:t>com informações sobre suicídio da </a:t>
            </a:r>
            <a:r>
              <a:rPr lang="pt-BR" sz="1700" dirty="0" smtClean="0"/>
              <a:t>população/trabalhadores </a:t>
            </a:r>
            <a:r>
              <a:rPr lang="pt-BR" sz="1700" dirty="0"/>
              <a:t>na zona rural </a:t>
            </a:r>
            <a:r>
              <a:rPr lang="pt-BR" sz="1700" dirty="0" smtClean="0"/>
              <a:t>(</a:t>
            </a:r>
            <a:r>
              <a:rPr lang="pt-BR" sz="1700" dirty="0"/>
              <a:t>previsto para  </a:t>
            </a:r>
            <a:r>
              <a:rPr lang="pt-BR" sz="1700" dirty="0" smtClean="0"/>
              <a:t>2020/SVS). </a:t>
            </a:r>
            <a:endParaRPr lang="pt-BR" sz="1700" dirty="0"/>
          </a:p>
          <a:p>
            <a:pPr marL="0" lvl="0" indent="0">
              <a:buNone/>
            </a:pPr>
            <a:endParaRPr lang="pt-BR" sz="1000" dirty="0"/>
          </a:p>
          <a:p>
            <a:pPr lvl="0" algn="just"/>
            <a:endParaRPr lang="pt-BR" sz="1000" dirty="0">
              <a:solidFill>
                <a:srgbClr val="FF0000"/>
              </a:solidFill>
            </a:endParaRPr>
          </a:p>
          <a:p>
            <a:pPr marL="0" lvl="0" indent="0" algn="just">
              <a:buNone/>
            </a:pPr>
            <a:endParaRPr lang="pt-BR" sz="1400" dirty="0"/>
          </a:p>
          <a:p>
            <a:pPr marL="0" lvl="0" indent="0" algn="just">
              <a:buNone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58628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341" y="123478"/>
            <a:ext cx="8229600" cy="432048"/>
          </a:xfrm>
        </p:spPr>
        <p:txBody>
          <a:bodyPr/>
          <a:lstStyle/>
          <a:p>
            <a:pPr algn="ctr"/>
            <a:r>
              <a:rPr lang="pt-BR" sz="2400" dirty="0" smtClean="0"/>
              <a:t>Ações Saúde Indígena do MS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555526"/>
            <a:ext cx="8229600" cy="4392488"/>
          </a:xfrm>
        </p:spPr>
        <p:txBody>
          <a:bodyPr>
            <a:noAutofit/>
          </a:bodyPr>
          <a:lstStyle/>
          <a:p>
            <a:pPr lvl="0"/>
            <a:r>
              <a:rPr lang="pt-BR" sz="1850" b="1" dirty="0" smtClean="0"/>
              <a:t>Cartilha </a:t>
            </a:r>
            <a:r>
              <a:rPr lang="pt-BR" sz="1850" b="1" dirty="0"/>
              <a:t>de Prevenção do Suicídio em povos indígenas com </a:t>
            </a:r>
            <a:r>
              <a:rPr lang="pt-BR" sz="1850" b="1" dirty="0" smtClean="0"/>
              <a:t>Linha </a:t>
            </a:r>
            <a:r>
              <a:rPr lang="pt-BR" sz="1850" b="1" dirty="0"/>
              <a:t>de Cuidado</a:t>
            </a:r>
          </a:p>
          <a:p>
            <a:pPr lvl="0"/>
            <a:r>
              <a:rPr lang="pt-BR" sz="1850" b="1" dirty="0"/>
              <a:t>Elaboração de Linhas de Cuidado locais de prevenção de suicídio </a:t>
            </a:r>
            <a:r>
              <a:rPr lang="pt-BR" sz="1850" dirty="0"/>
              <a:t>(550 profissionais capacitados </a:t>
            </a:r>
            <a:r>
              <a:rPr lang="pt-BR" sz="1850" dirty="0" smtClean="0"/>
              <a:t>pela SESAI</a:t>
            </a:r>
            <a:r>
              <a:rPr lang="pt-BR" sz="1850" dirty="0"/>
              <a:t> - 155 em 2018, 230 em </a:t>
            </a:r>
            <a:r>
              <a:rPr lang="pt-BR" sz="1850" dirty="0" smtClean="0"/>
              <a:t>2017, </a:t>
            </a:r>
            <a:r>
              <a:rPr lang="pt-BR" sz="1850" dirty="0"/>
              <a:t>e 165 em 2016)</a:t>
            </a:r>
          </a:p>
          <a:p>
            <a:pPr lvl="0"/>
            <a:r>
              <a:rPr lang="pt-BR" sz="1850" b="1" dirty="0"/>
              <a:t>2 Oficinas de Prevenção do Suicídio (2015 e 2017) </a:t>
            </a:r>
            <a:r>
              <a:rPr lang="pt-BR" sz="1850" dirty="0"/>
              <a:t>com 16 </a:t>
            </a:r>
            <a:r>
              <a:rPr lang="pt-BR" sz="1850" dirty="0" smtClean="0"/>
              <a:t>Distrito Sanitário Especial Indígena -DSEI </a:t>
            </a:r>
            <a:r>
              <a:rPr lang="pt-BR" sz="1850" dirty="0"/>
              <a:t>prioritários;</a:t>
            </a:r>
          </a:p>
          <a:p>
            <a:pPr lvl="0"/>
            <a:r>
              <a:rPr lang="pt-BR" sz="1850" b="1" dirty="0" smtClean="0"/>
              <a:t>Meta: Diminuição </a:t>
            </a:r>
            <a:r>
              <a:rPr lang="pt-BR" sz="1850" b="1" dirty="0"/>
              <a:t>de 10,2% (2015-2016) de óbitos nos </a:t>
            </a:r>
            <a:r>
              <a:rPr lang="pt-BR" sz="1850" b="1" dirty="0" smtClean="0"/>
              <a:t>16 DSEI prioritários </a:t>
            </a:r>
            <a:r>
              <a:rPr lang="pt-BR" sz="1850" dirty="0" smtClean="0"/>
              <a:t>com </a:t>
            </a:r>
            <a:r>
              <a:rPr lang="pt-BR" sz="1850" dirty="0"/>
              <a:t>linhas de cuidado implantadas;</a:t>
            </a:r>
          </a:p>
          <a:p>
            <a:pPr lvl="0"/>
            <a:r>
              <a:rPr lang="pt-BR" sz="1850" b="1" dirty="0" smtClean="0"/>
              <a:t>Inclusão e monitoramento de </a:t>
            </a:r>
            <a:r>
              <a:rPr lang="pt-BR" sz="1850" b="1" dirty="0"/>
              <a:t>ações para a população indígena nos </a:t>
            </a:r>
            <a:r>
              <a:rPr lang="pt-BR" sz="1850" b="1" dirty="0" smtClean="0"/>
              <a:t>projetos pilotos </a:t>
            </a:r>
            <a:r>
              <a:rPr lang="pt-BR" sz="1850" b="1" dirty="0"/>
              <a:t>de prevenção do suicídio</a:t>
            </a:r>
            <a:r>
              <a:rPr lang="pt-BR" sz="1850" dirty="0"/>
              <a:t> dos 6 estados com maiores taxas de incidência;</a:t>
            </a:r>
          </a:p>
          <a:p>
            <a:pPr lvl="0"/>
            <a:r>
              <a:rPr lang="pt-BR" sz="1850" dirty="0" smtClean="0"/>
              <a:t>Todos </a:t>
            </a:r>
            <a:r>
              <a:rPr lang="pt-BR" sz="1850" dirty="0"/>
              <a:t>os </a:t>
            </a:r>
            <a:r>
              <a:rPr lang="pt-BR" sz="1850" b="1" dirty="0"/>
              <a:t>DSEI estão construindo junto aos CAPS planos de metas e ações para inclusão desses serviços </a:t>
            </a:r>
            <a:r>
              <a:rPr lang="pt-BR" sz="1850" b="1" dirty="0" smtClean="0"/>
              <a:t>no </a:t>
            </a:r>
            <a:r>
              <a:rPr lang="pt-BR" sz="1850" b="1" dirty="0"/>
              <a:t>Incentivo de Atenção Especializada aos Povos Indígenas (IAE-PI</a:t>
            </a:r>
            <a:r>
              <a:rPr lang="pt-BR" sz="1850" b="1" dirty="0" smtClean="0"/>
              <a:t>)</a:t>
            </a:r>
            <a:r>
              <a:rPr lang="pt-BR" sz="1850" dirty="0" smtClean="0"/>
              <a:t>: </a:t>
            </a:r>
            <a:r>
              <a:rPr lang="pt-BR" sz="1850" b="1" dirty="0" smtClean="0"/>
              <a:t>4 </a:t>
            </a:r>
            <a:r>
              <a:rPr lang="pt-BR" sz="1850" b="1" dirty="0"/>
              <a:t>Planos </a:t>
            </a:r>
            <a:r>
              <a:rPr lang="pt-BR" sz="1850" b="1" dirty="0" smtClean="0"/>
              <a:t>aprovados e 5 </a:t>
            </a:r>
            <a:r>
              <a:rPr lang="pt-BR" sz="1850" b="1" dirty="0"/>
              <a:t>Planos em processo de revisão nos </a:t>
            </a:r>
            <a:r>
              <a:rPr lang="pt-BR" sz="1850" b="1" dirty="0" smtClean="0"/>
              <a:t>DSEI.</a:t>
            </a:r>
            <a:endParaRPr lang="pt-BR" sz="1850" b="1" dirty="0"/>
          </a:p>
        </p:txBody>
      </p:sp>
    </p:spTree>
    <p:extLst>
      <p:ext uri="{BB962C8B-B14F-4D97-AF65-F5344CB8AC3E}">
        <p14:creationId xmlns:p14="http://schemas.microsoft.com/office/powerpoint/2010/main" val="354319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93563"/>
          </a:xfrm>
        </p:spPr>
        <p:txBody>
          <a:bodyPr/>
          <a:lstStyle/>
          <a:p>
            <a:pPr algn="ctr"/>
            <a:r>
              <a:rPr lang="pt-BR" dirty="0" smtClean="0"/>
              <a:t>Materiais lançados pelo Comitê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71550"/>
            <a:ext cx="8229600" cy="4104456"/>
          </a:xfrm>
        </p:spPr>
        <p:txBody>
          <a:bodyPr>
            <a:normAutofit fontScale="92500"/>
          </a:bodyPr>
          <a:lstStyle/>
          <a:p>
            <a:pPr algn="just"/>
            <a:r>
              <a:rPr lang="pt-BR" dirty="0" err="1" smtClean="0"/>
              <a:t>Fôlderes</a:t>
            </a:r>
            <a:r>
              <a:rPr lang="pt-BR" dirty="0" smtClean="0"/>
              <a:t> </a:t>
            </a:r>
            <a:r>
              <a:rPr lang="pt-BR" dirty="0"/>
              <a:t>de Prevenção do Suicídio – focado na informação de serviços para atendimento </a:t>
            </a:r>
            <a:r>
              <a:rPr lang="pt-BR" dirty="0" smtClean="0"/>
              <a:t>para </a:t>
            </a:r>
            <a:r>
              <a:rPr lang="pt-BR" dirty="0"/>
              <a:t>a população em </a:t>
            </a:r>
            <a:r>
              <a:rPr lang="pt-BR" dirty="0" smtClean="0"/>
              <a:t>geral e para profissionais de saúde (disponível na página do MS/2017).</a:t>
            </a:r>
            <a:endParaRPr lang="pt-BR" dirty="0"/>
          </a:p>
          <a:p>
            <a:pPr algn="just"/>
            <a:r>
              <a:rPr lang="pt-BR" dirty="0" smtClean="0"/>
              <a:t>Material </a:t>
            </a:r>
            <a:r>
              <a:rPr lang="pt-BR" dirty="0"/>
              <a:t>para a comunicação – Como a mídia </a:t>
            </a:r>
            <a:r>
              <a:rPr lang="pt-BR" dirty="0" smtClean="0"/>
              <a:t>aborda </a:t>
            </a:r>
            <a:r>
              <a:rPr lang="pt-BR" dirty="0"/>
              <a:t>o tema, como fazer campanha para o tema </a:t>
            </a:r>
            <a:r>
              <a:rPr lang="pt-BR" dirty="0" smtClean="0"/>
              <a:t>(página do MS 2017/2018).</a:t>
            </a:r>
          </a:p>
          <a:p>
            <a:pPr algn="just"/>
            <a:r>
              <a:rPr lang="pt-BR" dirty="0" smtClean="0"/>
              <a:t>Um capítulo </a:t>
            </a:r>
            <a:r>
              <a:rPr lang="pt-BR" dirty="0"/>
              <a:t>sobre Suicídio – Saúde Brasil (finalizado pela </a:t>
            </a:r>
            <a:r>
              <a:rPr lang="pt-BR" dirty="0" smtClean="0"/>
              <a:t>DANT/SVS, 2018).</a:t>
            </a:r>
            <a:endParaRPr lang="pt-BR" dirty="0"/>
          </a:p>
          <a:p>
            <a:pPr algn="just"/>
            <a:r>
              <a:rPr lang="pt-BR" sz="2600" b="1" dirty="0"/>
              <a:t>Elaboração do Plano Nacional de Estratégias de Prevenção do Suicídio – operacionalização das Diretrizes Nacionais para Prevenção do </a:t>
            </a:r>
            <a:r>
              <a:rPr lang="pt-BR" sz="2600" b="1" dirty="0" smtClean="0"/>
              <a:t>Suicídio (em finalização).</a:t>
            </a:r>
            <a:endParaRPr lang="pt-BR" sz="2600" b="1" dirty="0"/>
          </a:p>
        </p:txBody>
      </p:sp>
    </p:spTree>
    <p:extLst>
      <p:ext uri="{BB962C8B-B14F-4D97-AF65-F5344CB8AC3E}">
        <p14:creationId xmlns:p14="http://schemas.microsoft.com/office/powerpoint/2010/main" val="197641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79512" y="123478"/>
            <a:ext cx="8784976" cy="857250"/>
          </a:xfrm>
        </p:spPr>
        <p:txBody>
          <a:bodyPr/>
          <a:lstStyle/>
          <a:p>
            <a:pPr algn="ctr"/>
            <a:r>
              <a:rPr lang="pt-BR" sz="2000" dirty="0">
                <a:solidFill>
                  <a:schemeClr val="accent2">
                    <a:lumMod val="50000"/>
                  </a:schemeClr>
                </a:solidFill>
                <a:sym typeface="Uni Sans Heavy CAPS"/>
              </a:rPr>
              <a:t>Detalhamento de </a:t>
            </a:r>
            <a:r>
              <a:rPr lang="pt-BR" sz="2000" dirty="0" smtClean="0">
                <a:solidFill>
                  <a:schemeClr val="accent2">
                    <a:lumMod val="50000"/>
                  </a:schemeClr>
                </a:solidFill>
                <a:sym typeface="Uni Sans Heavy CAPS"/>
              </a:rPr>
              <a:t>ações </a:t>
            </a:r>
            <a:br>
              <a:rPr lang="pt-BR" sz="2000" dirty="0" smtClean="0">
                <a:solidFill>
                  <a:schemeClr val="accent2">
                    <a:lumMod val="50000"/>
                  </a:schemeClr>
                </a:solidFill>
                <a:sym typeface="Uni Sans Heavy CAPS"/>
              </a:rPr>
            </a:br>
            <a:r>
              <a:rPr lang="pt-BR" sz="2000" dirty="0" smtClean="0"/>
              <a:t>Estados com maior taxa de suicídio receberam incentivo Projetos Pilotos</a:t>
            </a:r>
            <a:endParaRPr lang="pt-BR" sz="2000" dirty="0"/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179512" y="1563638"/>
            <a:ext cx="4775775" cy="3405213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sz="3800" dirty="0" smtClean="0"/>
              <a:t>1º ciclo Ago./2018 a Ago./2019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sz="3800" dirty="0" smtClean="0"/>
              <a:t> 6 Estados </a:t>
            </a:r>
            <a:r>
              <a:rPr lang="pt-BR" sz="3800" b="1" dirty="0" smtClean="0"/>
              <a:t>AM, RS, SC, PI, MS e RR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sz="3800" dirty="0" smtClean="0"/>
              <a:t>Valor total R</a:t>
            </a:r>
            <a:r>
              <a:rPr lang="pt-BR" sz="3800" dirty="0"/>
              <a:t>$ 1,4 milhão</a:t>
            </a:r>
            <a:endParaRPr lang="pt-BR" sz="3800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sz="3800" dirty="0" smtClean="0"/>
              <a:t>Incentivo </a:t>
            </a:r>
            <a:r>
              <a:rPr lang="pt-BR" sz="3800" dirty="0"/>
              <a:t>financeiro para implantação de Projetos de Prevenção </a:t>
            </a:r>
            <a:r>
              <a:rPr lang="pt-BR" sz="3800" dirty="0" smtClean="0"/>
              <a:t>ao Suicídio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sz="3800" b="1" dirty="0" smtClean="0"/>
              <a:t>Medidas </a:t>
            </a:r>
            <a:r>
              <a:rPr lang="pt-BR" sz="3800" b="1" dirty="0"/>
              <a:t>são integradas e envolvem promoção da saúde, vigilância, gestão e cuidado para prevenção do </a:t>
            </a:r>
            <a:r>
              <a:rPr lang="pt-BR" sz="3800" b="1" dirty="0" smtClean="0"/>
              <a:t>suicídio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sz="3800" dirty="0" smtClean="0"/>
              <a:t>Estratégias de Gestão: vídeos conferências, monitoramento de indicadores via SAIPS, acompanhamento técnico do Comitê (reuniões quinzenais)</a:t>
            </a:r>
            <a:endParaRPr lang="pt-BR" sz="3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pt-BR" sz="1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sz="1800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653" y="915564"/>
            <a:ext cx="4230347" cy="416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3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Personalizada 32">
      <a:dk1>
        <a:sysClr val="windowText" lastClr="000000"/>
      </a:dk1>
      <a:lt1>
        <a:sysClr val="window" lastClr="FFFFFF"/>
      </a:lt1>
      <a:dk2>
        <a:srgbClr val="1F497D"/>
      </a:dk2>
      <a:lt2>
        <a:srgbClr val="FEECC5"/>
      </a:lt2>
      <a:accent1>
        <a:srgbClr val="B5613E"/>
      </a:accent1>
      <a:accent2>
        <a:srgbClr val="F98C47"/>
      </a:accent2>
      <a:accent3>
        <a:srgbClr val="FFCD65"/>
      </a:accent3>
      <a:accent4>
        <a:srgbClr val="B5613E"/>
      </a:accent4>
      <a:accent5>
        <a:srgbClr val="FFCD65"/>
      </a:accent5>
      <a:accent6>
        <a:srgbClr val="F98C47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3478</TotalTime>
  <Words>1746</Words>
  <Application>Microsoft Office PowerPoint</Application>
  <PresentationFormat>Apresentação na tela (16:9)</PresentationFormat>
  <Paragraphs>233</Paragraphs>
  <Slides>32</Slides>
  <Notes>24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43" baseType="lpstr">
      <vt:lpstr>Arial</vt:lpstr>
      <vt:lpstr>Calibri</vt:lpstr>
      <vt:lpstr>Gotham HTF</vt:lpstr>
      <vt:lpstr>Gotham Light</vt:lpstr>
      <vt:lpstr>Impact</vt:lpstr>
      <vt:lpstr>Tahoma</vt:lpstr>
      <vt:lpstr>Uni Sans Heavy CAPS</vt:lpstr>
      <vt:lpstr>Uni Sans Thin CAPS</vt:lpstr>
      <vt:lpstr>Wingdings</vt:lpstr>
      <vt:lpstr>Tema do Office</vt:lpstr>
      <vt:lpstr>Acrobat Document</vt:lpstr>
      <vt:lpstr>Apresentação do PowerPoint</vt:lpstr>
      <vt:lpstr>Suicídio na Agenda Global</vt:lpstr>
      <vt:lpstr>Apresentação do PowerPoint</vt:lpstr>
      <vt:lpstr>Ações do MS para o tema do suicídio</vt:lpstr>
      <vt:lpstr>Ações do MS para o tema do suicídio</vt:lpstr>
      <vt:lpstr>Ações do MS para o tema do suicídio</vt:lpstr>
      <vt:lpstr>Ações Saúde Indígena do MS</vt:lpstr>
      <vt:lpstr>Materiais lançados pelo Comitê </vt:lpstr>
      <vt:lpstr>Detalhamento de ações  Estados com maior taxa de suicídio receberam incentivo Projetos Pilotos</vt:lpstr>
      <vt:lpstr>Capacitação profissional para qualificar a assistência no SUS</vt:lpstr>
      <vt:lpstr> 188: Acordo de Cooperação Técnica com o CVV possibilitou ligações gratuitas em todo o Brasil</vt:lpstr>
      <vt:lpstr>Publicações para orientar a prevenção do suicídio</vt:lpstr>
      <vt:lpstr>Folheto para jornalistas</vt:lpstr>
      <vt:lpstr>Apresentação do PowerPoint</vt:lpstr>
      <vt:lpstr>SUICÍDIO NO MUNDO</vt:lpstr>
      <vt:lpstr>NOTIFICAÇÃO DE CASOS DE VIOLÊNCIA AUTOPROVOCADA NO BRASIL </vt:lpstr>
      <vt:lpstr>Apresentação do PowerPoint</vt:lpstr>
      <vt:lpstr>Apresentação do PowerPoint</vt:lpstr>
      <vt:lpstr>Brasil</vt:lpstr>
      <vt:lpstr>No Brasil, mortalidade por suicídio é de seis pessoas para cada 100 mil habitantes entre 2011 e 2017</vt:lpstr>
      <vt:lpstr>Brasil registrou aumento 13,6% da taxa de mortalidade por suicídio por 100 mil habitantes entre 2011 e 2017</vt:lpstr>
      <vt:lpstr>Taxa de mortalidade por suicídio por 100 mil hab, segundo sexo e raça/cor - Brasil, 2011-2017</vt:lpstr>
      <vt:lpstr>Apresentação do PowerPoint</vt:lpstr>
      <vt:lpstr>Apresentação do PowerPoint</vt:lpstr>
      <vt:lpstr>Enforcamento é o principal meio de mortes por suicídio, seguido por intoxicação exógena</vt:lpstr>
      <vt:lpstr>Proporção de óbitos por suicídio segundo meio utilizado e sexo - Brasil 2011-2017</vt:lpstr>
      <vt:lpstr>Proporção de suicídios por armas de fogo no  Brasil em 2011 e 2017.</vt:lpstr>
      <vt:lpstr>Taxas de mortalidade por suicídio na população em geral (&gt; 10 anos) no Brasil e UF em 2017 e variação percentual em relação a 2011.</vt:lpstr>
      <vt:lpstr>Taxas de mortalidade por suicídio na população de 15 a 29 anos no Brasil e UF em 2017 e variação percentual em relação a 2011.</vt:lpstr>
      <vt:lpstr>Evolução percentual da taxa de mortalidade por suicídio entre 2011 e 2017 </vt:lpstr>
      <vt:lpstr>Maiores proporções de óbitos por suicídio segundo meio utilizado e estado - Brasil 2011-2017 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FSB - Tatiana Rodrigues Teles Araujo</dc:creator>
  <cp:lastModifiedBy>Mauro Pioli Rehbein</cp:lastModifiedBy>
  <cp:revision>277</cp:revision>
  <cp:lastPrinted>2019-09-24T17:12:32Z</cp:lastPrinted>
  <dcterms:created xsi:type="dcterms:W3CDTF">2017-09-15T15:41:30Z</dcterms:created>
  <dcterms:modified xsi:type="dcterms:W3CDTF">2019-09-26T14:32:05Z</dcterms:modified>
</cp:coreProperties>
</file>