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61" r:id="rId3"/>
    <p:sldId id="325" r:id="rId4"/>
    <p:sldId id="326" r:id="rId5"/>
    <p:sldId id="332" r:id="rId6"/>
    <p:sldId id="289" r:id="rId7"/>
    <p:sldId id="321" r:id="rId8"/>
    <p:sldId id="329" r:id="rId9"/>
    <p:sldId id="358" r:id="rId10"/>
    <p:sldId id="360" r:id="rId11"/>
    <p:sldId id="359" r:id="rId12"/>
    <p:sldId id="361" r:id="rId13"/>
    <p:sldId id="313" r:id="rId14"/>
    <p:sldId id="356" r:id="rId1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ste" initials="t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C0E2D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4" autoAdjust="0"/>
    <p:restoredTop sz="93143" autoAdjust="0"/>
  </p:normalViewPr>
  <p:slideViewPr>
    <p:cSldViewPr>
      <p:cViewPr>
        <p:scale>
          <a:sx n="90" d="100"/>
          <a:sy n="90" d="100"/>
        </p:scale>
        <p:origin x="-224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Estimativas%20-%20Energia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ly.godiva\AppData\Local\Temp\Geral_III_1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Estimativas%20-%20Energia-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RABALHO\PNUD\ESTIMATIVAS%20ANUAIS\Periodo%202011\Vers&#227;o%20quase%20final_30abril\Planilhas\Geral_III_2_DG06m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50934109207"/>
          <c:y val="0.190823301905193"/>
          <c:w val="0.84257343350487901"/>
          <c:h val="0.64052139139911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p.4!$D$5</c:f>
              <c:strCache>
                <c:ptCount val="1"/>
                <c:pt idx="0">
                  <c:v>Energia</c:v>
                </c:pt>
              </c:strCache>
            </c:strRef>
          </c:tx>
          <c:invertIfNegative val="0"/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p.4!$E$5:$AI$5</c:f>
              <c:numCache>
                <c:formatCode>0.00</c:formatCode>
                <c:ptCount val="31"/>
                <c:pt idx="0">
                  <c:v>191.54335429566629</c:v>
                </c:pt>
                <c:pt idx="1">
                  <c:v>196.6649065665687</c:v>
                </c:pt>
                <c:pt idx="2">
                  <c:v>199.91031593215311</c:v>
                </c:pt>
                <c:pt idx="3">
                  <c:v>207.91332283691781</c:v>
                </c:pt>
                <c:pt idx="4">
                  <c:v>217.08282522174369</c:v>
                </c:pt>
                <c:pt idx="5">
                  <c:v>232.4298255757667</c:v>
                </c:pt>
                <c:pt idx="6">
                  <c:v>251.01117473453121</c:v>
                </c:pt>
                <c:pt idx="7">
                  <c:v>267.28656765005582</c:v>
                </c:pt>
                <c:pt idx="8">
                  <c:v>273.56078229910003</c:v>
                </c:pt>
                <c:pt idx="9">
                  <c:v>291.0245810638782</c:v>
                </c:pt>
                <c:pt idx="10">
                  <c:v>301.09630333406409</c:v>
                </c:pt>
                <c:pt idx="11">
                  <c:v>311.18391866104281</c:v>
                </c:pt>
                <c:pt idx="12">
                  <c:v>308.38844064218517</c:v>
                </c:pt>
                <c:pt idx="13">
                  <c:v>304.93303445254361</c:v>
                </c:pt>
                <c:pt idx="14">
                  <c:v>323.08119297424662</c:v>
                </c:pt>
                <c:pt idx="15">
                  <c:v>328.80783370319602</c:v>
                </c:pt>
                <c:pt idx="16">
                  <c:v>335.87133217801812</c:v>
                </c:pt>
                <c:pt idx="17">
                  <c:v>350.40030629870671</c:v>
                </c:pt>
                <c:pt idx="18">
                  <c:v>371.77665164569902</c:v>
                </c:pt>
                <c:pt idx="19">
                  <c:v>352.74468106949041</c:v>
                </c:pt>
                <c:pt idx="20">
                  <c:v>399.30218850325957</c:v>
                </c:pt>
                <c:pt idx="30" formatCode="General">
                  <c:v>873.72</c:v>
                </c:pt>
              </c:numCache>
            </c:numRef>
          </c:val>
        </c:ser>
        <c:ser>
          <c:idx val="1"/>
          <c:order val="1"/>
          <c:tx>
            <c:strRef>
              <c:f>p.4!$D$6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p.4!$E$6:$AI$6</c:f>
              <c:numCache>
                <c:formatCode>0.00</c:formatCode>
                <c:ptCount val="31"/>
                <c:pt idx="0">
                  <c:v>28.93908198888094</c:v>
                </c:pt>
                <c:pt idx="1">
                  <c:v>29.79085145719656</c:v>
                </c:pt>
                <c:pt idx="2">
                  <c:v>30.678784927592361</c:v>
                </c:pt>
                <c:pt idx="3">
                  <c:v>31.63000743155261</c:v>
                </c:pt>
                <c:pt idx="4">
                  <c:v>32.600283580287211</c:v>
                </c:pt>
                <c:pt idx="5">
                  <c:v>33.80812806434237</c:v>
                </c:pt>
                <c:pt idx="6">
                  <c:v>34.517383427624416</c:v>
                </c:pt>
                <c:pt idx="7">
                  <c:v>35.452405561860473</c:v>
                </c:pt>
                <c:pt idx="8">
                  <c:v>36.476463556481903</c:v>
                </c:pt>
                <c:pt idx="9">
                  <c:v>37.435328849994697</c:v>
                </c:pt>
                <c:pt idx="10">
                  <c:v>38.550498000454667</c:v>
                </c:pt>
                <c:pt idx="11">
                  <c:v>39.359367581633727</c:v>
                </c:pt>
                <c:pt idx="12">
                  <c:v>40.144253028037127</c:v>
                </c:pt>
                <c:pt idx="13">
                  <c:v>41.110558793586023</c:v>
                </c:pt>
                <c:pt idx="14">
                  <c:v>41.279815058013043</c:v>
                </c:pt>
                <c:pt idx="15">
                  <c:v>41.879945660463427</c:v>
                </c:pt>
                <c:pt idx="16">
                  <c:v>43.125948240026482</c:v>
                </c:pt>
                <c:pt idx="17">
                  <c:v>43.718468336397201</c:v>
                </c:pt>
                <c:pt idx="18">
                  <c:v>44.388085530376983</c:v>
                </c:pt>
                <c:pt idx="19">
                  <c:v>45.707822432527529</c:v>
                </c:pt>
                <c:pt idx="20">
                  <c:v>48.737433769642841</c:v>
                </c:pt>
                <c:pt idx="30" formatCode="General">
                  <c:v>113.26</c:v>
                </c:pt>
              </c:numCache>
            </c:numRef>
          </c:val>
        </c:ser>
        <c:ser>
          <c:idx val="2"/>
          <c:order val="2"/>
          <c:tx>
            <c:strRef>
              <c:f>p.4!$D$7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p.4!$E$7:$AI$7</c:f>
              <c:numCache>
                <c:formatCode>0.00</c:formatCode>
                <c:ptCount val="31"/>
                <c:pt idx="0">
                  <c:v>52.536249617780342</c:v>
                </c:pt>
                <c:pt idx="1">
                  <c:v>57.083389010574109</c:v>
                </c:pt>
                <c:pt idx="2">
                  <c:v>56.362967631138773</c:v>
                </c:pt>
                <c:pt idx="3">
                  <c:v>58.2028388835759</c:v>
                </c:pt>
                <c:pt idx="4">
                  <c:v>58.505599411755178</c:v>
                </c:pt>
                <c:pt idx="5">
                  <c:v>63.064653059628391</c:v>
                </c:pt>
                <c:pt idx="6">
                  <c:v>62.975032284796463</c:v>
                </c:pt>
                <c:pt idx="7">
                  <c:v>65.091477018852331</c:v>
                </c:pt>
                <c:pt idx="8">
                  <c:v>69.102453786968169</c:v>
                </c:pt>
                <c:pt idx="9">
                  <c:v>68.363953610191516</c:v>
                </c:pt>
                <c:pt idx="10">
                  <c:v>71.673366230411233</c:v>
                </c:pt>
                <c:pt idx="11">
                  <c:v>68.611827178367605</c:v>
                </c:pt>
                <c:pt idx="12">
                  <c:v>73.950388198004703</c:v>
                </c:pt>
                <c:pt idx="13">
                  <c:v>74.563763629414737</c:v>
                </c:pt>
                <c:pt idx="14">
                  <c:v>77.873594331203577</c:v>
                </c:pt>
                <c:pt idx="15">
                  <c:v>77.942534861373403</c:v>
                </c:pt>
                <c:pt idx="16">
                  <c:v>77.261366833918146</c:v>
                </c:pt>
                <c:pt idx="17">
                  <c:v>76.642049377897948</c:v>
                </c:pt>
                <c:pt idx="18">
                  <c:v>78.799968572672611</c:v>
                </c:pt>
                <c:pt idx="19">
                  <c:v>70.125731247233446</c:v>
                </c:pt>
                <c:pt idx="20">
                  <c:v>82.048339819710677</c:v>
                </c:pt>
                <c:pt idx="30" formatCode="General">
                  <c:v>113.26</c:v>
                </c:pt>
              </c:numCache>
            </c:numRef>
          </c:val>
        </c:ser>
        <c:ser>
          <c:idx val="3"/>
          <c:order val="3"/>
          <c:tx>
            <c:strRef>
              <c:f>p.4!$D$8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p.4!$E$8:$AI$8</c:f>
              <c:numCache>
                <c:formatCode>0.00</c:formatCode>
                <c:ptCount val="31"/>
                <c:pt idx="0">
                  <c:v>303.77189572439698</c:v>
                </c:pt>
                <c:pt idx="1">
                  <c:v>312.75964227670431</c:v>
                </c:pt>
                <c:pt idx="2">
                  <c:v>319.3483079725093</c:v>
                </c:pt>
                <c:pt idx="3">
                  <c:v>321.36332681197149</c:v>
                </c:pt>
                <c:pt idx="4">
                  <c:v>329.38621282011172</c:v>
                </c:pt>
                <c:pt idx="5">
                  <c:v>335.77545020244492</c:v>
                </c:pt>
                <c:pt idx="6">
                  <c:v>322.08844860601772</c:v>
                </c:pt>
                <c:pt idx="7">
                  <c:v>327.84045527867403</c:v>
                </c:pt>
                <c:pt idx="8">
                  <c:v>332.3684727297013</c:v>
                </c:pt>
                <c:pt idx="9">
                  <c:v>336.31308185828891</c:v>
                </c:pt>
                <c:pt idx="10">
                  <c:v>347.878409794883</c:v>
                </c:pt>
                <c:pt idx="11">
                  <c:v>360.12113851082643</c:v>
                </c:pt>
                <c:pt idx="12">
                  <c:v>372.90457546567649</c:v>
                </c:pt>
                <c:pt idx="13">
                  <c:v>394.89834524832031</c:v>
                </c:pt>
                <c:pt idx="14">
                  <c:v>409.194185140039</c:v>
                </c:pt>
                <c:pt idx="15">
                  <c:v>415.71278980591012</c:v>
                </c:pt>
                <c:pt idx="16">
                  <c:v>415.89468428732812</c:v>
                </c:pt>
                <c:pt idx="17">
                  <c:v>413.10533862267818</c:v>
                </c:pt>
                <c:pt idx="18">
                  <c:v>419.06908228221403</c:v>
                </c:pt>
                <c:pt idx="19">
                  <c:v>423.79298712498837</c:v>
                </c:pt>
                <c:pt idx="20">
                  <c:v>437.22588970687423</c:v>
                </c:pt>
                <c:pt idx="30" formatCode="General">
                  <c:v>744.28000000000054</c:v>
                </c:pt>
              </c:numCache>
            </c:numRef>
          </c:val>
        </c:ser>
        <c:ser>
          <c:idx val="4"/>
          <c:order val="4"/>
          <c:tx>
            <c:strRef>
              <c:f>p.4!$D$9</c:f>
              <c:strCache>
                <c:ptCount val="1"/>
                <c:pt idx="0">
                  <c:v>Uso da Terra e Florestas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p.4!$E$4:$AI$4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p.4!$E$9:$AI$9</c:f>
              <c:numCache>
                <c:formatCode>0.00</c:formatCode>
                <c:ptCount val="31"/>
                <c:pt idx="0">
                  <c:v>815.96495519849759</c:v>
                </c:pt>
                <c:pt idx="1">
                  <c:v>668.75644888120723</c:v>
                </c:pt>
                <c:pt idx="2">
                  <c:v>821.46681909168126</c:v>
                </c:pt>
                <c:pt idx="3">
                  <c:v>883.93132257865068</c:v>
                </c:pt>
                <c:pt idx="4">
                  <c:v>884.26061867240037</c:v>
                </c:pt>
                <c:pt idx="5">
                  <c:v>1950.084324418475</c:v>
                </c:pt>
                <c:pt idx="6">
                  <c:v>1318.993440111969</c:v>
                </c:pt>
                <c:pt idx="7">
                  <c:v>1033.175003757711</c:v>
                </c:pt>
                <c:pt idx="8">
                  <c:v>1274.20132578582</c:v>
                </c:pt>
                <c:pt idx="9">
                  <c:v>1266.4408616446169</c:v>
                </c:pt>
                <c:pt idx="10">
                  <c:v>1324.3709868902711</c:v>
                </c:pt>
                <c:pt idx="11">
                  <c:v>1320.2036030139029</c:v>
                </c:pt>
                <c:pt idx="12">
                  <c:v>1524.222151333935</c:v>
                </c:pt>
                <c:pt idx="13">
                  <c:v>1543.2435742937951</c:v>
                </c:pt>
                <c:pt idx="14">
                  <c:v>1680.659511881415</c:v>
                </c:pt>
                <c:pt idx="15">
                  <c:v>1167.916578652002</c:v>
                </c:pt>
                <c:pt idx="16">
                  <c:v>893.27993947411403</c:v>
                </c:pt>
                <c:pt idx="17">
                  <c:v>742.57269347987199</c:v>
                </c:pt>
                <c:pt idx="18">
                  <c:v>816.39332175236768</c:v>
                </c:pt>
                <c:pt idx="19">
                  <c:v>330.01252300607649</c:v>
                </c:pt>
                <c:pt idx="20">
                  <c:v>279.16310457257191</c:v>
                </c:pt>
                <c:pt idx="30" formatCode="General">
                  <c:v>1391.48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2617216"/>
        <c:axId val="85885504"/>
      </c:barChart>
      <c:catAx>
        <c:axId val="5261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 vert="horz"/>
          <a:lstStyle/>
          <a:p>
            <a:pPr>
              <a:defRPr sz="1000" baseline="0"/>
            </a:pPr>
            <a:endParaRPr lang="pt-BR"/>
          </a:p>
        </c:txPr>
        <c:crossAx val="85885504"/>
        <c:crosses val="autoZero"/>
        <c:auto val="1"/>
        <c:lblAlgn val="ctr"/>
        <c:lblOffset val="100"/>
        <c:noMultiLvlLbl val="0"/>
      </c:catAx>
      <c:valAx>
        <c:axId val="85885504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b="1" i="0" baseline="0">
                    <a:effectLst/>
                  </a:rPr>
                  <a:t>Tg CO</a:t>
                </a:r>
                <a:r>
                  <a:rPr lang="en-US" sz="1500" b="1" i="0" baseline="-25000">
                    <a:effectLst/>
                  </a:rPr>
                  <a:t>2</a:t>
                </a:r>
                <a:r>
                  <a:rPr lang="en-US" sz="1500" b="1" i="0" baseline="0">
                    <a:effectLst/>
                  </a:rPr>
                  <a:t>eq</a:t>
                </a:r>
                <a:endParaRPr lang="en-US" sz="1500">
                  <a:effectLst/>
                </a:endParaRPr>
              </a:p>
            </c:rich>
          </c:tx>
          <c:layout>
            <c:manualLayout>
              <c:xMode val="edge"/>
              <c:yMode val="edge"/>
              <c:x val="1.4209851675517301E-2"/>
              <c:y val="0.41451792149303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pt-BR"/>
          </a:p>
        </c:txPr>
        <c:crossAx val="52617216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4.99999734613557E-2"/>
          <c:y val="0.92981216774094799"/>
          <c:w val="0.89999994692271201"/>
          <c:h val="4.2422908612591903E-2"/>
        </c:manualLayout>
      </c:layout>
      <c:overlay val="0"/>
      <c:txPr>
        <a:bodyPr/>
        <a:lstStyle/>
        <a:p>
          <a:pPr>
            <a:defRPr sz="1100" b="1" baseline="0"/>
          </a:pPr>
          <a:endParaRPr lang="pt-BR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Subsetor Transporte - Emissões de CO</a:t>
            </a:r>
            <a:r>
              <a:rPr lang="pt-BR" baseline="-25000"/>
              <a:t>2</a:t>
            </a:r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'CO2'!$A$23</c:f>
              <c:strCache>
                <c:ptCount val="1"/>
                <c:pt idx="0">
                  <c:v>         Transporte Aéreo</c:v>
                </c:pt>
              </c:strCache>
            </c:strRef>
          </c:tx>
          <c:cat>
            <c:numRef>
              <c:f>'CO2'!$B$1:$W$1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'CO2'!$B$23:$W$23</c:f>
              <c:numCache>
                <c:formatCode>#,##0</c:formatCode>
                <c:ptCount val="22"/>
                <c:pt idx="0">
                  <c:v>3456.468071584291</c:v>
                </c:pt>
                <c:pt idx="1">
                  <c:v>3894.3804804894012</c:v>
                </c:pt>
                <c:pt idx="2">
                  <c:v>3171.3970590679237</c:v>
                </c:pt>
                <c:pt idx="3">
                  <c:v>3463.524921485498</c:v>
                </c:pt>
                <c:pt idx="4">
                  <c:v>3712.8654388463437</c:v>
                </c:pt>
                <c:pt idx="5">
                  <c:v>3888.0403289338092</c:v>
                </c:pt>
                <c:pt idx="6">
                  <c:v>3630.0511198348117</c:v>
                </c:pt>
                <c:pt idx="7">
                  <c:v>4320.4569897635847</c:v>
                </c:pt>
                <c:pt idx="8">
                  <c:v>4745.3624349383081</c:v>
                </c:pt>
                <c:pt idx="9">
                  <c:v>4969.5158766215791</c:v>
                </c:pt>
                <c:pt idx="10">
                  <c:v>5207.2094202116159</c:v>
                </c:pt>
                <c:pt idx="11">
                  <c:v>5516.258169987058</c:v>
                </c:pt>
                <c:pt idx="12">
                  <c:v>5660.5365036975163</c:v>
                </c:pt>
                <c:pt idx="13">
                  <c:v>4958.4919878792261</c:v>
                </c:pt>
                <c:pt idx="14">
                  <c:v>5225.9961137221053</c:v>
                </c:pt>
                <c:pt idx="15">
                  <c:v>5302.4497027751304</c:v>
                </c:pt>
                <c:pt idx="16">
                  <c:v>5573.6107058503203</c:v>
                </c:pt>
                <c:pt idx="17">
                  <c:v>5991.0746008807737</c:v>
                </c:pt>
                <c:pt idx="18">
                  <c:v>6402.7381386883617</c:v>
                </c:pt>
                <c:pt idx="19">
                  <c:v>6440.2476906346574</c:v>
                </c:pt>
                <c:pt idx="20">
                  <c:v>7262.0732238324463</c:v>
                </c:pt>
                <c:pt idx="21">
                  <c:v>8117.0547365125312</c:v>
                </c:pt>
              </c:numCache>
            </c:numRef>
          </c:val>
        </c:ser>
        <c:ser>
          <c:idx val="1"/>
          <c:order val="1"/>
          <c:tx>
            <c:strRef>
              <c:f>'CO2'!$A$25</c:f>
              <c:strCache>
                <c:ptCount val="1"/>
                <c:pt idx="0">
                  <c:v>         Transporte Ferroviário</c:v>
                </c:pt>
              </c:strCache>
            </c:strRef>
          </c:tx>
          <c:spPr>
            <a:ln w="25400">
              <a:noFill/>
            </a:ln>
          </c:spPr>
          <c:val>
            <c:numRef>
              <c:f>'CO2'!$B$25:$W$25</c:f>
              <c:numCache>
                <c:formatCode>#,##0</c:formatCode>
                <c:ptCount val="22"/>
                <c:pt idx="0">
                  <c:v>1575.1396970912415</c:v>
                </c:pt>
                <c:pt idx="1">
                  <c:v>1571.918626153273</c:v>
                </c:pt>
                <c:pt idx="2">
                  <c:v>1614.09001805568</c:v>
                </c:pt>
                <c:pt idx="3">
                  <c:v>1640.1237280243197</c:v>
                </c:pt>
                <c:pt idx="4">
                  <c:v>1228.7911105198079</c:v>
                </c:pt>
                <c:pt idx="5">
                  <c:v>1317.7776705156361</c:v>
                </c:pt>
                <c:pt idx="6">
                  <c:v>1213.1708845386243</c:v>
                </c:pt>
                <c:pt idx="7">
                  <c:v>984.07423681459204</c:v>
                </c:pt>
                <c:pt idx="8">
                  <c:v>1056.9686247267839</c:v>
                </c:pt>
                <c:pt idx="9">
                  <c:v>1062.1753667205119</c:v>
                </c:pt>
                <c:pt idx="10">
                  <c:v>1233.9978525135361</c:v>
                </c:pt>
                <c:pt idx="11">
                  <c:v>1403.6889134121479</c:v>
                </c:pt>
                <c:pt idx="12">
                  <c:v>1392.80348332224</c:v>
                </c:pt>
                <c:pt idx="13">
                  <c:v>1694.7945189584641</c:v>
                </c:pt>
                <c:pt idx="14">
                  <c:v>1710.414744939648</c:v>
                </c:pt>
                <c:pt idx="15">
                  <c:v>1730.1975067952735</c:v>
                </c:pt>
                <c:pt idx="16">
                  <c:v>1700.5296298132662</c:v>
                </c:pt>
                <c:pt idx="17">
                  <c:v>1770.3820127492484</c:v>
                </c:pt>
                <c:pt idx="18">
                  <c:v>1874.2476269578503</c:v>
                </c:pt>
                <c:pt idx="19">
                  <c:v>1873.3262323182753</c:v>
                </c:pt>
                <c:pt idx="20">
                  <c:v>2690.3210235794031</c:v>
                </c:pt>
                <c:pt idx="21">
                  <c:v>2930.2422642036704</c:v>
                </c:pt>
              </c:numCache>
            </c:numRef>
          </c:val>
        </c:ser>
        <c:ser>
          <c:idx val="2"/>
          <c:order val="2"/>
          <c:tx>
            <c:strRef>
              <c:f>'CO2'!$A$26</c:f>
              <c:strCache>
                <c:ptCount val="1"/>
                <c:pt idx="0">
                  <c:v>         Transporte Hidroviário</c:v>
                </c:pt>
              </c:strCache>
            </c:strRef>
          </c:tx>
          <c:spPr>
            <a:ln w="25400">
              <a:noFill/>
            </a:ln>
          </c:spPr>
          <c:val>
            <c:numRef>
              <c:f>'CO2'!$B$26:$W$26</c:f>
              <c:numCache>
                <c:formatCode>#,##0</c:formatCode>
                <c:ptCount val="22"/>
                <c:pt idx="0">
                  <c:v>3383.9937721038241</c:v>
                </c:pt>
                <c:pt idx="1">
                  <c:v>3244.9195857810601</c:v>
                </c:pt>
                <c:pt idx="2">
                  <c:v>3401.0451712591207</c:v>
                </c:pt>
                <c:pt idx="3">
                  <c:v>3861.870790054068</c:v>
                </c:pt>
                <c:pt idx="4">
                  <c:v>3500.1249004240199</c:v>
                </c:pt>
                <c:pt idx="5">
                  <c:v>3440.7653181988685</c:v>
                </c:pt>
                <c:pt idx="6">
                  <c:v>4311.4003721236804</c:v>
                </c:pt>
                <c:pt idx="7">
                  <c:v>3115.1616425732882</c:v>
                </c:pt>
                <c:pt idx="8">
                  <c:v>3361.4919904701956</c:v>
                </c:pt>
                <c:pt idx="9">
                  <c:v>3456.4162139135633</c:v>
                </c:pt>
                <c:pt idx="10">
                  <c:v>2927.6133041152802</c:v>
                </c:pt>
                <c:pt idx="11">
                  <c:v>3239.4538684359723</c:v>
                </c:pt>
                <c:pt idx="12">
                  <c:v>3281.0617997855284</c:v>
                </c:pt>
                <c:pt idx="13">
                  <c:v>3022.9174644605646</c:v>
                </c:pt>
                <c:pt idx="14">
                  <c:v>3472.2340757790844</c:v>
                </c:pt>
                <c:pt idx="15">
                  <c:v>3560.9631595322512</c:v>
                </c:pt>
                <c:pt idx="16">
                  <c:v>3438.0593089442518</c:v>
                </c:pt>
                <c:pt idx="17">
                  <c:v>4226.0312453538882</c:v>
                </c:pt>
                <c:pt idx="18">
                  <c:v>4567.5828387549791</c:v>
                </c:pt>
                <c:pt idx="19">
                  <c:v>4265.6056638364535</c:v>
                </c:pt>
                <c:pt idx="20">
                  <c:v>4309.5153771159758</c:v>
                </c:pt>
                <c:pt idx="21">
                  <c:v>4152.2898962796589</c:v>
                </c:pt>
              </c:numCache>
            </c:numRef>
          </c:val>
        </c:ser>
        <c:ser>
          <c:idx val="3"/>
          <c:order val="3"/>
          <c:tx>
            <c:strRef>
              <c:f>'CO2'!$A$24</c:f>
              <c:strCache>
                <c:ptCount val="1"/>
                <c:pt idx="0">
                  <c:v>         Transporte Rodoviário</c:v>
                </c:pt>
              </c:strCache>
            </c:strRef>
          </c:tx>
          <c:spPr>
            <a:ln w="25400">
              <a:noFill/>
            </a:ln>
          </c:spPr>
          <c:val>
            <c:numRef>
              <c:f>'CO2'!$B$24:$W$24</c:f>
              <c:numCache>
                <c:formatCode>#,##0</c:formatCode>
                <c:ptCount val="22"/>
                <c:pt idx="0">
                  <c:v>69371.638231675985</c:v>
                </c:pt>
                <c:pt idx="1">
                  <c:v>73169.576300246961</c:v>
                </c:pt>
                <c:pt idx="2">
                  <c:v>74015.451159274744</c:v>
                </c:pt>
                <c:pt idx="3">
                  <c:v>76364.962779984911</c:v>
                </c:pt>
                <c:pt idx="4">
                  <c:v>81213.893681672314</c:v>
                </c:pt>
                <c:pt idx="5">
                  <c:v>89982.076741073033</c:v>
                </c:pt>
                <c:pt idx="6">
                  <c:v>96767.326854043567</c:v>
                </c:pt>
                <c:pt idx="7">
                  <c:v>103950.93050454262</c:v>
                </c:pt>
                <c:pt idx="8">
                  <c:v>109927.5169443185</c:v>
                </c:pt>
                <c:pt idx="9">
                  <c:v>108508.23973609961</c:v>
                </c:pt>
                <c:pt idx="10">
                  <c:v>110194.82336859244</c:v>
                </c:pt>
                <c:pt idx="11">
                  <c:v>112385.07724972094</c:v>
                </c:pt>
                <c:pt idx="12">
                  <c:v>114705.90373695391</c:v>
                </c:pt>
                <c:pt idx="13">
                  <c:v>114855.96688271481</c:v>
                </c:pt>
                <c:pt idx="14">
                  <c:v>121832.95516490815</c:v>
                </c:pt>
                <c:pt idx="15">
                  <c:v>122268.6001768416</c:v>
                </c:pt>
                <c:pt idx="16">
                  <c:v>126525.90551399031</c:v>
                </c:pt>
                <c:pt idx="17">
                  <c:v>130766.56694718583</c:v>
                </c:pt>
                <c:pt idx="18">
                  <c:v>135571.02218945514</c:v>
                </c:pt>
                <c:pt idx="19">
                  <c:v>133446.74927922586</c:v>
                </c:pt>
                <c:pt idx="20">
                  <c:v>149988.83619881666</c:v>
                </c:pt>
                <c:pt idx="21">
                  <c:v>165071.34622653338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167168"/>
        <c:axId val="85433664"/>
      </c:areaChart>
      <c:catAx>
        <c:axId val="1001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433664"/>
        <c:crosses val="autoZero"/>
        <c:auto val="1"/>
        <c:lblAlgn val="ctr"/>
        <c:lblOffset val="100"/>
        <c:noMultiLvlLbl val="0"/>
      </c:catAx>
      <c:valAx>
        <c:axId val="85433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Gg CO</a:t>
                </a:r>
                <a:r>
                  <a:rPr lang="pt-BR" baseline="-25000"/>
                  <a:t>2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10016716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(</a:t>
            </a:r>
            <a:r>
              <a:rPr lang="en-US" sz="2000" dirty="0" err="1"/>
              <a:t>resultados</a:t>
            </a:r>
            <a:r>
              <a:rPr lang="en-US" sz="2000" dirty="0"/>
              <a:t> </a:t>
            </a:r>
            <a:r>
              <a:rPr lang="en-US" sz="2000" dirty="0" err="1"/>
              <a:t>preliminares</a:t>
            </a:r>
            <a:r>
              <a:rPr lang="en-US" sz="2000" dirty="0" smtClean="0"/>
              <a:t>)</a:t>
            </a:r>
            <a:endParaRPr lang="en-US" sz="2000" dirty="0"/>
          </a:p>
        </c:rich>
      </c:tx>
      <c:layout>
        <c:manualLayout>
          <c:xMode val="edge"/>
          <c:yMode val="edge"/>
          <c:x val="0.32091092819522599"/>
          <c:y val="4.6293058941163395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Energia</c:v>
          </c:tx>
          <c:spPr>
            <a:solidFill>
              <a:srgbClr val="00B0F0"/>
            </a:solidFill>
          </c:spPr>
          <c:invertIfNegative val="0"/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Gráficos!$J$92:$AE$92</c:f>
              <c:numCache>
                <c:formatCode>0</c:formatCode>
                <c:ptCount val="22"/>
                <c:pt idx="0">
                  <c:v>187.74490947223896</c:v>
                </c:pt>
                <c:pt idx="1">
                  <c:v>193.05208327268127</c:v>
                </c:pt>
                <c:pt idx="2">
                  <c:v>195.95637340229581</c:v>
                </c:pt>
                <c:pt idx="3">
                  <c:v>203.98184804787297</c:v>
                </c:pt>
                <c:pt idx="4">
                  <c:v>213.39969817507969</c:v>
                </c:pt>
                <c:pt idx="5">
                  <c:v>227.6106404912191</c:v>
                </c:pt>
                <c:pt idx="6">
                  <c:v>245.86676589357498</c:v>
                </c:pt>
                <c:pt idx="7">
                  <c:v>262.28926117671057</c:v>
                </c:pt>
                <c:pt idx="8">
                  <c:v>272.79676827509337</c:v>
                </c:pt>
                <c:pt idx="9">
                  <c:v>287.79885022996979</c:v>
                </c:pt>
                <c:pt idx="10">
                  <c:v>298.61911214413385</c:v>
                </c:pt>
                <c:pt idx="11">
                  <c:v>308.50662001549927</c:v>
                </c:pt>
                <c:pt idx="12">
                  <c:v>305.03776117310605</c:v>
                </c:pt>
                <c:pt idx="13">
                  <c:v>302.03655038260439</c:v>
                </c:pt>
                <c:pt idx="14">
                  <c:v>319.063523641605</c:v>
                </c:pt>
                <c:pt idx="15">
                  <c:v>328.3848407959606</c:v>
                </c:pt>
                <c:pt idx="16">
                  <c:v>346.61848004320018</c:v>
                </c:pt>
                <c:pt idx="17">
                  <c:v>349.90154409698181</c:v>
                </c:pt>
                <c:pt idx="18">
                  <c:v>369.85707665494084</c:v>
                </c:pt>
                <c:pt idx="19">
                  <c:v>353.92772635586073</c:v>
                </c:pt>
                <c:pt idx="20">
                  <c:v>391.10409191830428</c:v>
                </c:pt>
                <c:pt idx="21">
                  <c:v>407.84139817985306</c:v>
                </c:pt>
              </c:numCache>
            </c:numRef>
          </c:val>
        </c:ser>
        <c:ser>
          <c:idx val="1"/>
          <c:order val="1"/>
          <c:tx>
            <c:v>Tratamento de Resíduos</c:v>
          </c:tx>
          <c:spPr>
            <a:solidFill>
              <a:srgbClr val="FFC000"/>
            </a:solidFill>
          </c:spPr>
          <c:invertIfNegative val="0"/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Gráficos!$J$93:$AE$93</c:f>
              <c:numCache>
                <c:formatCode>0</c:formatCode>
                <c:ptCount val="22"/>
                <c:pt idx="0">
                  <c:v>29.009980249821798</c:v>
                </c:pt>
                <c:pt idx="1">
                  <c:v>29.79085145719656</c:v>
                </c:pt>
                <c:pt idx="2">
                  <c:v>30.529733956840502</c:v>
                </c:pt>
                <c:pt idx="3">
                  <c:v>31.457333838486139</c:v>
                </c:pt>
                <c:pt idx="4">
                  <c:v>32.399752015474391</c:v>
                </c:pt>
                <c:pt idx="5">
                  <c:v>33.722798135758836</c:v>
                </c:pt>
                <c:pt idx="6">
                  <c:v>34.408632487438361</c:v>
                </c:pt>
                <c:pt idx="7">
                  <c:v>35.336785326419715</c:v>
                </c:pt>
                <c:pt idx="8">
                  <c:v>36.39437169400771</c:v>
                </c:pt>
                <c:pt idx="9">
                  <c:v>37.38694642515641</c:v>
                </c:pt>
                <c:pt idx="10">
                  <c:v>38.57948184552081</c:v>
                </c:pt>
                <c:pt idx="11">
                  <c:v>39.388697403741013</c:v>
                </c:pt>
                <c:pt idx="12">
                  <c:v>40.050279664067844</c:v>
                </c:pt>
                <c:pt idx="13">
                  <c:v>40.950442653910194</c:v>
                </c:pt>
                <c:pt idx="14">
                  <c:v>41.210434150071315</c:v>
                </c:pt>
                <c:pt idx="15">
                  <c:v>41.866918930050133</c:v>
                </c:pt>
                <c:pt idx="16">
                  <c:v>42.833449911651869</c:v>
                </c:pt>
                <c:pt idx="17">
                  <c:v>43.388338754837136</c:v>
                </c:pt>
                <c:pt idx="18">
                  <c:v>43.231441680835005</c:v>
                </c:pt>
                <c:pt idx="19">
                  <c:v>44.076146060417592</c:v>
                </c:pt>
                <c:pt idx="20">
                  <c:v>45.566782354066731</c:v>
                </c:pt>
                <c:pt idx="21">
                  <c:v>48.163705618618437</c:v>
                </c:pt>
              </c:numCache>
            </c:numRef>
          </c:val>
        </c:ser>
        <c:ser>
          <c:idx val="2"/>
          <c:order val="2"/>
          <c:tx>
            <c:v>Processos Industriais</c:v>
          </c:tx>
          <c:spPr>
            <a:solidFill>
              <a:srgbClr val="FF0000"/>
            </a:solidFill>
          </c:spPr>
          <c:invertIfNegative val="0"/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Gráficos!$J$94:$AE$94</c:f>
              <c:numCache>
                <c:formatCode>0</c:formatCode>
                <c:ptCount val="22"/>
                <c:pt idx="0">
                  <c:v>52.536739313499481</c:v>
                </c:pt>
                <c:pt idx="1">
                  <c:v>57.084025183553109</c:v>
                </c:pt>
                <c:pt idx="2">
                  <c:v>56.363440133216258</c:v>
                </c:pt>
                <c:pt idx="3">
                  <c:v>58.203489375206892</c:v>
                </c:pt>
                <c:pt idx="4">
                  <c:v>58.506273698970681</c:v>
                </c:pt>
                <c:pt idx="5">
                  <c:v>63.065329536668465</c:v>
                </c:pt>
                <c:pt idx="6">
                  <c:v>62.975777350250951</c:v>
                </c:pt>
                <c:pt idx="7">
                  <c:v>65.092338673245436</c:v>
                </c:pt>
                <c:pt idx="8">
                  <c:v>69.103341467907157</c:v>
                </c:pt>
                <c:pt idx="9">
                  <c:v>68.364628368204009</c:v>
                </c:pt>
                <c:pt idx="10">
                  <c:v>71.674361685903889</c:v>
                </c:pt>
                <c:pt idx="11">
                  <c:v>68.612708929409592</c:v>
                </c:pt>
                <c:pt idx="12">
                  <c:v>73.951330021234412</c:v>
                </c:pt>
                <c:pt idx="13">
                  <c:v>74.564543119795744</c:v>
                </c:pt>
                <c:pt idx="14">
                  <c:v>77.874590369573596</c:v>
                </c:pt>
                <c:pt idx="15">
                  <c:v>77.943456465193862</c:v>
                </c:pt>
                <c:pt idx="16">
                  <c:v>77.104343938255354</c:v>
                </c:pt>
                <c:pt idx="17">
                  <c:v>76.520411355146692</c:v>
                </c:pt>
                <c:pt idx="18">
                  <c:v>78.607779632008317</c:v>
                </c:pt>
                <c:pt idx="19">
                  <c:v>69.943468090867597</c:v>
                </c:pt>
                <c:pt idx="20">
                  <c:v>80.750442724651947</c:v>
                </c:pt>
                <c:pt idx="21">
                  <c:v>86.21020626073161</c:v>
                </c:pt>
              </c:numCache>
            </c:numRef>
          </c:val>
        </c:ser>
        <c:ser>
          <c:idx val="3"/>
          <c:order val="3"/>
          <c:tx>
            <c:v>Agropecuária</c:v>
          </c:tx>
          <c:spPr>
            <a:solidFill>
              <a:srgbClr val="FFFF00"/>
            </a:solidFill>
          </c:spPr>
          <c:invertIfNegative val="0"/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Gráficos!$J$95:$AE$95</c:f>
              <c:numCache>
                <c:formatCode>0</c:formatCode>
                <c:ptCount val="22"/>
                <c:pt idx="0">
                  <c:v>303.77189572439704</c:v>
                </c:pt>
                <c:pt idx="1">
                  <c:v>312.75964227670431</c:v>
                </c:pt>
                <c:pt idx="2">
                  <c:v>319.34830797250999</c:v>
                </c:pt>
                <c:pt idx="3">
                  <c:v>321.36332681197149</c:v>
                </c:pt>
                <c:pt idx="4">
                  <c:v>329.38621282011178</c:v>
                </c:pt>
                <c:pt idx="5">
                  <c:v>335.77545020244497</c:v>
                </c:pt>
                <c:pt idx="6">
                  <c:v>322.08844860601772</c:v>
                </c:pt>
                <c:pt idx="7">
                  <c:v>327.84045527867465</c:v>
                </c:pt>
                <c:pt idx="8">
                  <c:v>332.3684727297013</c:v>
                </c:pt>
                <c:pt idx="9">
                  <c:v>336.31308185828942</c:v>
                </c:pt>
                <c:pt idx="10">
                  <c:v>347.878409794883</c:v>
                </c:pt>
                <c:pt idx="11">
                  <c:v>360.12113851082643</c:v>
                </c:pt>
                <c:pt idx="12">
                  <c:v>372.90457546567717</c:v>
                </c:pt>
                <c:pt idx="13">
                  <c:v>394.89834524832094</c:v>
                </c:pt>
                <c:pt idx="14">
                  <c:v>409.19418514003894</c:v>
                </c:pt>
                <c:pt idx="15">
                  <c:v>415.71278980591012</c:v>
                </c:pt>
                <c:pt idx="16">
                  <c:v>415.84706703882301</c:v>
                </c:pt>
                <c:pt idx="17">
                  <c:v>412.60145837216885</c:v>
                </c:pt>
                <c:pt idx="18">
                  <c:v>419.13288868221383</c:v>
                </c:pt>
                <c:pt idx="19">
                  <c:v>423.86830282430805</c:v>
                </c:pt>
                <c:pt idx="20">
                  <c:v>437.31735762985022</c:v>
                </c:pt>
                <c:pt idx="21">
                  <c:v>449.68201386084172</c:v>
                </c:pt>
              </c:numCache>
            </c:numRef>
          </c:val>
        </c:ser>
        <c:ser>
          <c:idx val="4"/>
          <c:order val="4"/>
          <c:tx>
            <c:v>Uso da Terra e Florestas</c:v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Gráficos!$J$91:$AE$91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Gráficos!$J$96:$AE$96</c:f>
              <c:numCache>
                <c:formatCode>0</c:formatCode>
                <c:ptCount val="22"/>
                <c:pt idx="0">
                  <c:v>815.96495519849884</c:v>
                </c:pt>
                <c:pt idx="1">
                  <c:v>668.75644888120814</c:v>
                </c:pt>
                <c:pt idx="2">
                  <c:v>821.46681909168126</c:v>
                </c:pt>
                <c:pt idx="3">
                  <c:v>883.93132257865068</c:v>
                </c:pt>
                <c:pt idx="4">
                  <c:v>884.2606186724006</c:v>
                </c:pt>
                <c:pt idx="5">
                  <c:v>1940.4201171615346</c:v>
                </c:pt>
                <c:pt idx="6">
                  <c:v>1322.8509811010658</c:v>
                </c:pt>
                <c:pt idx="7">
                  <c:v>1027.1040707472591</c:v>
                </c:pt>
                <c:pt idx="8">
                  <c:v>1283.096220366431</c:v>
                </c:pt>
                <c:pt idx="9">
                  <c:v>1257.9475054513641</c:v>
                </c:pt>
                <c:pt idx="10">
                  <c:v>1343.1356251095037</c:v>
                </c:pt>
                <c:pt idx="11">
                  <c:v>1304.3714446549341</c:v>
                </c:pt>
                <c:pt idx="12">
                  <c:v>1532.7937631851109</c:v>
                </c:pt>
                <c:pt idx="13">
                  <c:v>1526.2094890998958</c:v>
                </c:pt>
                <c:pt idx="14">
                  <c:v>1663.2755510716102</c:v>
                </c:pt>
                <c:pt idx="15">
                  <c:v>1179.066793723008</c:v>
                </c:pt>
                <c:pt idx="16">
                  <c:v>934.25803229581425</c:v>
                </c:pt>
                <c:pt idx="17">
                  <c:v>809.75473981382015</c:v>
                </c:pt>
                <c:pt idx="18">
                  <c:v>915.91649345008568</c:v>
                </c:pt>
                <c:pt idx="19">
                  <c:v>414.94093292136705</c:v>
                </c:pt>
                <c:pt idx="20">
                  <c:v>353.66671540094359</c:v>
                </c:pt>
                <c:pt idx="21">
                  <c:v>310.48589660694398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499456"/>
        <c:axId val="85428480"/>
      </c:barChart>
      <c:catAx>
        <c:axId val="924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428480"/>
        <c:crosses val="autoZero"/>
        <c:auto val="1"/>
        <c:lblAlgn val="ctr"/>
        <c:lblOffset val="100"/>
        <c:noMultiLvlLbl val="0"/>
      </c:catAx>
      <c:valAx>
        <c:axId val="8542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Tg CO</a:t>
                </a:r>
                <a:r>
                  <a:rPr lang="en-US" baseline="-25000"/>
                  <a:t>2</a:t>
                </a:r>
                <a:r>
                  <a:rPr lang="en-US"/>
                  <a:t>eq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92499456"/>
        <c:crosses val="autoZero"/>
        <c:crossBetween val="between"/>
      </c:valAx>
      <c:spPr>
        <a:solidFill>
          <a:srgbClr val="DADCC6"/>
        </a:solidFill>
      </c:spPr>
    </c:plotArea>
    <c:legend>
      <c:legendPos val="b"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Gráficos!$AB$101:$AB$105</c:f>
              <c:strCache>
                <c:ptCount val="5"/>
                <c:pt idx="0">
                  <c:v>Energia</c:v>
                </c:pt>
                <c:pt idx="1">
                  <c:v>Tratamento de Resíduos</c:v>
                </c:pt>
                <c:pt idx="2">
                  <c:v>Processos Industriais</c:v>
                </c:pt>
                <c:pt idx="3">
                  <c:v>Agropecuária</c:v>
                </c:pt>
                <c:pt idx="4">
                  <c:v>Uso da Terra e Florestas</c:v>
                </c:pt>
              </c:strCache>
            </c:strRef>
          </c:cat>
          <c:val>
            <c:numRef>
              <c:f>Gráficos!$AD$101:$AD$105</c:f>
              <c:numCache>
                <c:formatCode>0%</c:formatCode>
                <c:ptCount val="5"/>
                <c:pt idx="0">
                  <c:v>0.31315007115557464</c:v>
                </c:pt>
                <c:pt idx="1">
                  <c:v>3.6981208648503433E-2</c:v>
                </c:pt>
                <c:pt idx="2">
                  <c:v>6.619419300092641E-2</c:v>
                </c:pt>
                <c:pt idx="3">
                  <c:v>0.34</c:v>
                </c:pt>
                <c:pt idx="4">
                  <c:v>0.23839826228820019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Gráficos!$Y$101:$Y$105</c:f>
              <c:strCache>
                <c:ptCount val="5"/>
                <c:pt idx="0">
                  <c:v>Energia</c:v>
                </c:pt>
                <c:pt idx="1">
                  <c:v>Tratamento de Resíduos</c:v>
                </c:pt>
                <c:pt idx="2">
                  <c:v>Processos Industriais</c:v>
                </c:pt>
                <c:pt idx="3">
                  <c:v>Agropecuária</c:v>
                </c:pt>
                <c:pt idx="4">
                  <c:v>Uso da Terra e Florestas</c:v>
                </c:pt>
              </c:strCache>
            </c:strRef>
          </c:cat>
          <c:val>
            <c:numRef>
              <c:f>Gráficos!$Z$101:$Z$105</c:f>
              <c:numCache>
                <c:formatCode>0%</c:formatCode>
                <c:ptCount val="5"/>
                <c:pt idx="0">
                  <c:v>0.16073856654568019</c:v>
                </c:pt>
                <c:pt idx="1">
                  <c:v>2.0493115693735277E-2</c:v>
                </c:pt>
                <c:pt idx="2">
                  <c:v>3.8151942195210495E-2</c:v>
                </c:pt>
                <c:pt idx="3">
                  <c:v>0.20348405171853351</c:v>
                </c:pt>
                <c:pt idx="4">
                  <c:v>0.57713232384684054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RESUMO!$A$12</c:f>
              <c:strCache>
                <c:ptCount val="1"/>
                <c:pt idx="0">
                  <c:v>ENERGIA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RESUMO!$B$21:$W$21</c:f>
              <c:numCache>
                <c:formatCode>0%</c:formatCode>
                <c:ptCount val="22"/>
                <c:pt idx="0">
                  <c:v>0</c:v>
                </c:pt>
                <c:pt idx="1">
                  <c:v>2.8268003725699264E-2</c:v>
                </c:pt>
                <c:pt idx="2">
                  <c:v>4.3737345279505568E-2</c:v>
                </c:pt>
                <c:pt idx="3">
                  <c:v>8.648404167802437E-2</c:v>
                </c:pt>
                <c:pt idx="4">
                  <c:v>0.13664705357369056</c:v>
                </c:pt>
                <c:pt idx="5">
                  <c:v>0.21233987718252845</c:v>
                </c:pt>
                <c:pt idx="6">
                  <c:v>0.30957886732971707</c:v>
                </c:pt>
                <c:pt idx="7">
                  <c:v>0.39705125382104778</c:v>
                </c:pt>
                <c:pt idx="8">
                  <c:v>0.45301818857267429</c:v>
                </c:pt>
                <c:pt idx="9">
                  <c:v>0.53292491945048126</c:v>
                </c:pt>
                <c:pt idx="10">
                  <c:v>0.59055770398019436</c:v>
                </c:pt>
                <c:pt idx="11">
                  <c:v>0.64322228966275552</c:v>
                </c:pt>
                <c:pt idx="12">
                  <c:v>0.62474584280651668</c:v>
                </c:pt>
                <c:pt idx="13">
                  <c:v>0.60876026536029859</c:v>
                </c:pt>
                <c:pt idx="14">
                  <c:v>0.69945232889940789</c:v>
                </c:pt>
                <c:pt idx="15">
                  <c:v>0.74910116987495456</c:v>
                </c:pt>
                <c:pt idx="16">
                  <c:v>0.84622039030279628</c:v>
                </c:pt>
                <c:pt idx="17">
                  <c:v>0.86370722423619295</c:v>
                </c:pt>
                <c:pt idx="18">
                  <c:v>0.96999789605283571</c:v>
                </c:pt>
                <c:pt idx="19">
                  <c:v>0.88515218522180228</c:v>
                </c:pt>
                <c:pt idx="20">
                  <c:v>1.0831674904939841</c:v>
                </c:pt>
                <c:pt idx="21">
                  <c:v>1.1723166786589165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RESUMO!$A$13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RESUMO!$B$22:$W$22</c:f>
              <c:numCache>
                <c:formatCode>0%</c:formatCode>
                <c:ptCount val="22"/>
                <c:pt idx="0">
                  <c:v>0</c:v>
                </c:pt>
                <c:pt idx="1">
                  <c:v>8.6554398492812323E-2</c:v>
                </c:pt>
                <c:pt idx="2">
                  <c:v>7.2838567252564435E-2</c:v>
                </c:pt>
                <c:pt idx="3">
                  <c:v>0.10786261453899026</c:v>
                </c:pt>
                <c:pt idx="4">
                  <c:v>0.11362590186363741</c:v>
                </c:pt>
                <c:pt idx="5">
                  <c:v>0.20040433343878306</c:v>
                </c:pt>
                <c:pt idx="6">
                  <c:v>0.1986997703542126</c:v>
                </c:pt>
                <c:pt idx="7">
                  <c:v>0.23898703124348164</c:v>
                </c:pt>
                <c:pt idx="8">
                  <c:v>0.31533365737737817</c:v>
                </c:pt>
                <c:pt idx="9">
                  <c:v>0.30127277142678555</c:v>
                </c:pt>
                <c:pt idx="10">
                  <c:v>0.36427122471772688</c:v>
                </c:pt>
                <c:pt idx="11">
                  <c:v>0.30599481098324155</c:v>
                </c:pt>
                <c:pt idx="12">
                  <c:v>0.40761172062751871</c:v>
                </c:pt>
                <c:pt idx="13">
                  <c:v>0.41928380204281424</c:v>
                </c:pt>
                <c:pt idx="14">
                  <c:v>0.48228823081076655</c:v>
                </c:pt>
                <c:pt idx="15">
                  <c:v>0.48359904865976411</c:v>
                </c:pt>
                <c:pt idx="16">
                  <c:v>0.46762713000049372</c:v>
                </c:pt>
                <c:pt idx="17">
                  <c:v>0.4565123826686468</c:v>
                </c:pt>
                <c:pt idx="18">
                  <c:v>0.49624397439164669</c:v>
                </c:pt>
                <c:pt idx="19">
                  <c:v>0.33132487864345661</c:v>
                </c:pt>
                <c:pt idx="20">
                  <c:v>0.53702806416657123</c:v>
                </c:pt>
                <c:pt idx="21">
                  <c:v>0.64095083530582975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RESUMO!$A$14</c:f>
              <c:strCache>
                <c:ptCount val="1"/>
                <c:pt idx="0">
                  <c:v>AGROPECUÁRIA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RESUMO!$B$23:$W$23</c:f>
              <c:numCache>
                <c:formatCode>0%</c:formatCode>
                <c:ptCount val="22"/>
                <c:pt idx="0">
                  <c:v>0</c:v>
                </c:pt>
                <c:pt idx="1">
                  <c:v>2.9587156280123983E-2</c:v>
                </c:pt>
                <c:pt idx="2">
                  <c:v>5.1276673278047191E-2</c:v>
                </c:pt>
                <c:pt idx="3">
                  <c:v>5.7910001995492788E-2</c:v>
                </c:pt>
                <c:pt idx="4">
                  <c:v>8.4320891617155391E-2</c:v>
                </c:pt>
                <c:pt idx="5">
                  <c:v>0.10535390182073923</c:v>
                </c:pt>
                <c:pt idx="6">
                  <c:v>6.0297062168775284E-2</c:v>
                </c:pt>
                <c:pt idx="7">
                  <c:v>7.9232344706813507E-2</c:v>
                </c:pt>
                <c:pt idx="8">
                  <c:v>9.4138323550671865E-2</c:v>
                </c:pt>
                <c:pt idx="9">
                  <c:v>0.10712375500140414</c:v>
                </c:pt>
                <c:pt idx="10">
                  <c:v>0.14519616426432824</c:v>
                </c:pt>
                <c:pt idx="11">
                  <c:v>0.18549853880344913</c:v>
                </c:pt>
                <c:pt idx="12">
                  <c:v>0.2275808944616855</c:v>
                </c:pt>
                <c:pt idx="13">
                  <c:v>0.29998314790318892</c:v>
                </c:pt>
                <c:pt idx="14">
                  <c:v>0.34704424898901221</c:v>
                </c:pt>
                <c:pt idx="15">
                  <c:v>0.36850312901583759</c:v>
                </c:pt>
                <c:pt idx="16">
                  <c:v>0.36894516211634132</c:v>
                </c:pt>
                <c:pt idx="17">
                  <c:v>0.35826080088234868</c:v>
                </c:pt>
                <c:pt idx="18">
                  <c:v>0.37976190220862405</c:v>
                </c:pt>
                <c:pt idx="19">
                  <c:v>0.3953506192978129</c:v>
                </c:pt>
                <c:pt idx="20">
                  <c:v>0.43962415149364209</c:v>
                </c:pt>
                <c:pt idx="21">
                  <c:v>0.48032790455646523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RESUMO!$A$15</c:f>
              <c:strCache>
                <c:ptCount val="1"/>
                <c:pt idx="0">
                  <c:v>MUDANÇA DE USO DA TERRA E FLORESTAS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RESUMO!$B$24:$W$24</c:f>
              <c:numCache>
                <c:formatCode>0%</c:formatCode>
                <c:ptCount val="22"/>
                <c:pt idx="0">
                  <c:v>0</c:v>
                </c:pt>
                <c:pt idx="1">
                  <c:v>-0.18041032936454882</c:v>
                </c:pt>
                <c:pt idx="2">
                  <c:v>6.7427698433988326E-3</c:v>
                </c:pt>
                <c:pt idx="3">
                  <c:v>8.3295694192672798E-2</c:v>
                </c:pt>
                <c:pt idx="4">
                  <c:v>8.3699260659163555E-2</c:v>
                </c:pt>
                <c:pt idx="5">
                  <c:v>1.3780679608837998</c:v>
                </c:pt>
                <c:pt idx="6">
                  <c:v>0.62121053443926133</c:v>
                </c:pt>
                <c:pt idx="7">
                  <c:v>0.25876002909634388</c:v>
                </c:pt>
                <c:pt idx="8">
                  <c:v>0.57248937248082399</c:v>
                </c:pt>
                <c:pt idx="9">
                  <c:v>0.54166854524450114</c:v>
                </c:pt>
                <c:pt idx="10">
                  <c:v>0.64607023445358713</c:v>
                </c:pt>
                <c:pt idx="11">
                  <c:v>0.59856307105446893</c:v>
                </c:pt>
                <c:pt idx="12">
                  <c:v>0.87850440563618326</c:v>
                </c:pt>
                <c:pt idx="13">
                  <c:v>0.87043509574331757</c:v>
                </c:pt>
                <c:pt idx="14">
                  <c:v>1.0384154251661299</c:v>
                </c:pt>
                <c:pt idx="15">
                  <c:v>0.44499685459674887</c:v>
                </c:pt>
                <c:pt idx="16">
                  <c:v>0.14497323242091764</c:v>
                </c:pt>
                <c:pt idx="17">
                  <c:v>-7.6108849345961627E-3</c:v>
                </c:pt>
                <c:pt idx="18">
                  <c:v>0.12249489100579303</c:v>
                </c:pt>
                <c:pt idx="19">
                  <c:v>-0.49147211497529941</c:v>
                </c:pt>
                <c:pt idx="20">
                  <c:v>-0.56656629289317029</c:v>
                </c:pt>
                <c:pt idx="21">
                  <c:v>-0.61948623573985184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RESUMO!$A$16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RESUMO!$B$25:$W$25</c:f>
              <c:numCache>
                <c:formatCode>0%</c:formatCode>
                <c:ptCount val="22"/>
                <c:pt idx="0">
                  <c:v>0</c:v>
                </c:pt>
                <c:pt idx="1">
                  <c:v>2.6917329851665839E-2</c:v>
                </c:pt>
                <c:pt idx="2">
                  <c:v>5.2387271343559139E-2</c:v>
                </c:pt>
                <c:pt idx="3">
                  <c:v>8.4362470004762491E-2</c:v>
                </c:pt>
                <c:pt idx="4">
                  <c:v>0.11684846857741027</c:v>
                </c:pt>
                <c:pt idx="5">
                  <c:v>0.16245505323865195</c:v>
                </c:pt>
                <c:pt idx="6">
                  <c:v>0.1860963775612956</c:v>
                </c:pt>
                <c:pt idx="7">
                  <c:v>0.21809063715707921</c:v>
                </c:pt>
                <c:pt idx="8">
                  <c:v>0.25454658640214944</c:v>
                </c:pt>
                <c:pt idx="9">
                  <c:v>0.28876152631596752</c:v>
                </c:pt>
                <c:pt idx="10">
                  <c:v>0.32986929026805512</c:v>
                </c:pt>
                <c:pt idx="11">
                  <c:v>0.35776367527802666</c:v>
                </c:pt>
                <c:pt idx="12">
                  <c:v>0.38056900829202966</c:v>
                </c:pt>
                <c:pt idx="13">
                  <c:v>0.41159843272081309</c:v>
                </c:pt>
                <c:pt idx="14">
                  <c:v>0.42056057243694478</c:v>
                </c:pt>
                <c:pt idx="15">
                  <c:v>0.44319019073814481</c:v>
                </c:pt>
                <c:pt idx="16">
                  <c:v>0.47650737928079034</c:v>
                </c:pt>
                <c:pt idx="17">
                  <c:v>0.49563489465332067</c:v>
                </c:pt>
                <c:pt idx="18">
                  <c:v>0.4902265119984206</c:v>
                </c:pt>
                <c:pt idx="19">
                  <c:v>0.51934422846386963</c:v>
                </c:pt>
                <c:pt idx="20">
                  <c:v>0.57072779649157601</c:v>
                </c:pt>
                <c:pt idx="21">
                  <c:v>0.66024606717594359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RESUMO!$A$17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RESUMO!$B$1:$W$1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RESUMO!$B$26:$W$26</c:f>
              <c:numCache>
                <c:formatCode>0%</c:formatCode>
                <c:ptCount val="22"/>
                <c:pt idx="0">
                  <c:v>0</c:v>
                </c:pt>
                <c:pt idx="1">
                  <c:v>-9.1852277133243843E-2</c:v>
                </c:pt>
                <c:pt idx="2">
                  <c:v>2.4935553948558287E-2</c:v>
                </c:pt>
                <c:pt idx="3">
                  <c:v>7.9126412654274336E-2</c:v>
                </c:pt>
                <c:pt idx="4">
                  <c:v>9.2816005779404298E-2</c:v>
                </c:pt>
                <c:pt idx="5">
                  <c:v>0.87223975105636886</c:v>
                </c:pt>
                <c:pt idx="6">
                  <c:v>0.43135337692846454</c:v>
                </c:pt>
                <c:pt idx="7">
                  <c:v>0.23659301158006674</c:v>
                </c:pt>
                <c:pt idx="8">
                  <c:v>0.43536234375321903</c:v>
                </c:pt>
                <c:pt idx="9">
                  <c:v>0.43108009735872099</c:v>
                </c:pt>
                <c:pt idx="10">
                  <c:v>0.51176669224431559</c:v>
                </c:pt>
                <c:pt idx="11">
                  <c:v>0.4981698644340613</c:v>
                </c:pt>
                <c:pt idx="12">
                  <c:v>0.67364294040877137</c:v>
                </c:pt>
                <c:pt idx="13">
                  <c:v>0.68366552899942934</c:v>
                </c:pt>
                <c:pt idx="14">
                  <c:v>0.80746350459854366</c:v>
                </c:pt>
                <c:pt idx="15">
                  <c:v>0.4707940328057385</c:v>
                </c:pt>
                <c:pt idx="16">
                  <c:v>0.30786474103258032</c:v>
                </c:pt>
                <c:pt idx="17">
                  <c:v>0.21823743487503222</c:v>
                </c:pt>
                <c:pt idx="18">
                  <c:v>0.31512471231311179</c:v>
                </c:pt>
                <c:pt idx="19">
                  <c:v>-5.9229817741458857E-2</c:v>
                </c:pt>
                <c:pt idx="20">
                  <c:v>-5.804279112624855E-2</c:v>
                </c:pt>
                <c:pt idx="21">
                  <c:v>-6.237831742230282E-2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10464"/>
        <c:axId val="46663936"/>
      </c:lineChart>
      <c:catAx>
        <c:axId val="981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663936"/>
        <c:crosses val="autoZero"/>
        <c:auto val="1"/>
        <c:lblAlgn val="ctr"/>
        <c:lblOffset val="100"/>
        <c:noMultiLvlLbl val="0"/>
      </c:catAx>
      <c:valAx>
        <c:axId val="46663936"/>
        <c:scaling>
          <c:orientation val="minMax"/>
          <c:min val="-0.8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81104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5"/>
        <c:txPr>
          <a:bodyPr/>
          <a:lstStyle/>
          <a:p>
            <a:pPr>
              <a:defRPr b="1"/>
            </a:pPr>
            <a:endParaRPr lang="pt-BR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RESUMO!$A$12</c:f>
              <c:strCache>
                <c:ptCount val="1"/>
                <c:pt idx="0">
                  <c:v>ENERGIA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RESUMO!$Q$12:$W$12</c:f>
              <c:numCache>
                <c:formatCode>0%</c:formatCode>
                <c:ptCount val="7"/>
                <c:pt idx="0">
                  <c:v>0</c:v>
                </c:pt>
                <c:pt idx="1">
                  <c:v>5.5525216094152396E-2</c:v>
                </c:pt>
                <c:pt idx="2">
                  <c:v>6.5522827572879416E-2</c:v>
                </c:pt>
                <c:pt idx="3">
                  <c:v>0.12629156619549531</c:v>
                </c:pt>
                <c:pt idx="4">
                  <c:v>7.7783388228237271E-2</c:v>
                </c:pt>
                <c:pt idx="5">
                  <c:v>0.19099313771707815</c:v>
                </c:pt>
                <c:pt idx="6">
                  <c:v>0.24196170928993088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RESUMO!$A$13</c:f>
              <c:strCache>
                <c:ptCount val="1"/>
                <c:pt idx="0">
                  <c:v>PROCESSOS INDUSTRIAIS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RESUMO!$Q$13:$W$13</c:f>
              <c:numCache>
                <c:formatCode>0%</c:formatCode>
                <c:ptCount val="7"/>
                <c:pt idx="0">
                  <c:v>0</c:v>
                </c:pt>
                <c:pt idx="1">
                  <c:v>-1.0765657118544825E-2</c:v>
                </c:pt>
                <c:pt idx="2">
                  <c:v>-1.825740318153124E-2</c:v>
                </c:pt>
                <c:pt idx="3">
                  <c:v>8.5231422487803687E-3</c:v>
                </c:pt>
                <c:pt idx="4">
                  <c:v>-0.10263835781902608</c:v>
                </c:pt>
                <c:pt idx="5">
                  <c:v>3.6013109846001257E-2</c:v>
                </c:pt>
                <c:pt idx="6">
                  <c:v>0.10606085706796065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RESUMO!$A$14</c:f>
              <c:strCache>
                <c:ptCount val="1"/>
                <c:pt idx="0">
                  <c:v>AGROPECUÁRIA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RESUMO!$Q$14:$W$14</c:f>
              <c:numCache>
                <c:formatCode>0%</c:formatCode>
                <c:ptCount val="7"/>
                <c:pt idx="0">
                  <c:v>0</c:v>
                </c:pt>
                <c:pt idx="1">
                  <c:v>3.230048153572973E-4</c:v>
                </c:pt>
                <c:pt idx="2">
                  <c:v>-7.4843293495826524E-3</c:v>
                </c:pt>
                <c:pt idx="3">
                  <c:v>8.2270715748258283E-3</c:v>
                </c:pt>
                <c:pt idx="4">
                  <c:v>1.9618143146872269E-2</c:v>
                </c:pt>
                <c:pt idx="5">
                  <c:v>5.1969937788122866E-2</c:v>
                </c:pt>
                <c:pt idx="6">
                  <c:v>8.1713204134978179E-2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RESUMO!$A$15</c:f>
              <c:strCache>
                <c:ptCount val="1"/>
                <c:pt idx="0">
                  <c:v>MUDANÇA DE USO DA TERRA E FLORESTAS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RESUMO!$Q$15:$W$15</c:f>
              <c:numCache>
                <c:formatCode>0%</c:formatCode>
                <c:ptCount val="7"/>
                <c:pt idx="0">
                  <c:v>0</c:v>
                </c:pt>
                <c:pt idx="1">
                  <c:v>-0.2076292562308435</c:v>
                </c:pt>
                <c:pt idx="2">
                  <c:v>-0.3132240309669414</c:v>
                </c:pt>
                <c:pt idx="3">
                  <c:v>-0.22318523570831961</c:v>
                </c:pt>
                <c:pt idx="4">
                  <c:v>-0.64807682216954454</c:v>
                </c:pt>
                <c:pt idx="5">
                  <c:v>-0.70004522450826601</c:v>
                </c:pt>
                <c:pt idx="6">
                  <c:v>-0.73666810204487465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RESUMO!$A$16</c:f>
              <c:strCache>
                <c:ptCount val="1"/>
                <c:pt idx="0">
                  <c:v>TRATAMENTO DE RESÍDUOS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RESUMO!$Q$16:$W$16</c:f>
              <c:numCache>
                <c:formatCode>0%</c:formatCode>
                <c:ptCount val="7"/>
                <c:pt idx="0">
                  <c:v>0</c:v>
                </c:pt>
                <c:pt idx="1">
                  <c:v>2.3085791988098903E-2</c:v>
                </c:pt>
                <c:pt idx="2">
                  <c:v>3.6339426536950103E-2</c:v>
                </c:pt>
                <c:pt idx="3">
                  <c:v>3.2591907540764353E-2</c:v>
                </c:pt>
                <c:pt idx="4">
                  <c:v>5.2767845994556195E-2</c:v>
                </c:pt>
                <c:pt idx="5">
                  <c:v>8.8372001536540346E-2</c:v>
                </c:pt>
                <c:pt idx="6">
                  <c:v>0.15040004971678878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RESUMO!$A$17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RESUMO!$Q$1:$W$1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RESUMO!$Q$17:$W$17</c:f>
              <c:numCache>
                <c:formatCode>0%</c:formatCode>
                <c:ptCount val="7"/>
                <c:pt idx="0">
                  <c:v>0</c:v>
                </c:pt>
                <c:pt idx="1">
                  <c:v>-0.11077641609841771</c:v>
                </c:pt>
                <c:pt idx="2">
                  <c:v>-0.17171445647554096</c:v>
                </c:pt>
                <c:pt idx="3">
                  <c:v>-0.10584032639544128</c:v>
                </c:pt>
                <c:pt idx="4">
                  <c:v>-0.36036578795203922</c:v>
                </c:pt>
                <c:pt idx="5">
                  <c:v>-0.35955872279625678</c:v>
                </c:pt>
                <c:pt idx="6">
                  <c:v>-0.36250646816328391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41600"/>
        <c:axId val="46665088"/>
      </c:lineChart>
      <c:catAx>
        <c:axId val="10044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665088"/>
        <c:crosses val="autoZero"/>
        <c:auto val="1"/>
        <c:lblAlgn val="ctr"/>
        <c:lblOffset val="100"/>
        <c:noMultiLvlLbl val="0"/>
      </c:catAx>
      <c:valAx>
        <c:axId val="46665088"/>
        <c:scaling>
          <c:orientation val="minMax"/>
          <c:min val="-0.8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4416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4"/>
        <c:txPr>
          <a:bodyPr/>
          <a:lstStyle/>
          <a:p>
            <a:pPr>
              <a:defRPr b="1"/>
            </a:pPr>
            <a:endParaRPr lang="pt-BR"/>
          </a:p>
        </c:txPr>
      </c:legendEntry>
      <c:legendEntry>
        <c:idx val="5"/>
        <c:txPr>
          <a:bodyPr/>
          <a:lstStyle/>
          <a:p>
            <a:pPr>
              <a:defRPr b="1"/>
            </a:pPr>
            <a:endParaRPr lang="pt-BR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Setor</a:t>
            </a:r>
            <a:r>
              <a:rPr lang="en-US" sz="2000" dirty="0"/>
              <a:t> </a:t>
            </a:r>
            <a:r>
              <a:rPr lang="en-US" sz="2000" dirty="0" err="1"/>
              <a:t>Energia</a:t>
            </a:r>
            <a:r>
              <a:rPr lang="en-US" sz="2000" dirty="0"/>
              <a:t> - </a:t>
            </a:r>
            <a:r>
              <a:rPr lang="en-US" sz="2000" dirty="0" err="1"/>
              <a:t>Queima</a:t>
            </a:r>
            <a:r>
              <a:rPr lang="en-US" sz="2000" dirty="0"/>
              <a:t> de </a:t>
            </a:r>
            <a:r>
              <a:rPr lang="en-US" sz="2000" dirty="0" err="1"/>
              <a:t>combustíveis</a:t>
            </a:r>
            <a:r>
              <a:rPr lang="en-US" sz="2000" dirty="0"/>
              <a:t>
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'CO2'!$A$37</c:f>
              <c:strCache>
                <c:ptCount val="1"/>
                <c:pt idx="0">
                  <c:v>      Subsetor Transporte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'CO2'!$B$37:$W$37</c:f>
              <c:numCache>
                <c:formatCode>#,##0</c:formatCode>
                <c:ptCount val="22"/>
                <c:pt idx="0">
                  <c:v>77787.239772455345</c:v>
                </c:pt>
                <c:pt idx="1">
                  <c:v>81880.794992670693</c:v>
                </c:pt>
                <c:pt idx="2">
                  <c:v>82201.983407657463</c:v>
                </c:pt>
                <c:pt idx="3">
                  <c:v>85330.482219548794</c:v>
                </c:pt>
                <c:pt idx="4">
                  <c:v>89655.6751314625</c:v>
                </c:pt>
                <c:pt idx="5">
                  <c:v>98628.660058721362</c:v>
                </c:pt>
                <c:pt idx="6">
                  <c:v>105921.94923054069</c:v>
                </c:pt>
                <c:pt idx="7">
                  <c:v>112370.62337369408</c:v>
                </c:pt>
                <c:pt idx="8">
                  <c:v>119091.33999445378</c:v>
                </c:pt>
                <c:pt idx="9">
                  <c:v>117996.34719335525</c:v>
                </c:pt>
                <c:pt idx="10">
                  <c:v>119563.64394543286</c:v>
                </c:pt>
                <c:pt idx="11">
                  <c:v>122544.47820155612</c:v>
                </c:pt>
                <c:pt idx="12">
                  <c:v>125040.30552375919</c:v>
                </c:pt>
                <c:pt idx="13">
                  <c:v>124532.17085401306</c:v>
                </c:pt>
                <c:pt idx="14">
                  <c:v>132241.60009934902</c:v>
                </c:pt>
                <c:pt idx="15">
                  <c:v>132862.21054594425</c:v>
                </c:pt>
                <c:pt idx="16">
                  <c:v>137238.10515859813</c:v>
                </c:pt>
                <c:pt idx="17">
                  <c:v>142754.05480616973</c:v>
                </c:pt>
                <c:pt idx="18">
                  <c:v>148415.59079385633</c:v>
                </c:pt>
                <c:pt idx="19">
                  <c:v>146025.92886601522</c:v>
                </c:pt>
                <c:pt idx="20">
                  <c:v>164250.74582334448</c:v>
                </c:pt>
                <c:pt idx="21">
                  <c:v>180270.93312352925</c:v>
                </c:pt>
              </c:numCache>
            </c:numRef>
          </c:val>
        </c:ser>
        <c:ser>
          <c:idx val="1"/>
          <c:order val="1"/>
          <c:tx>
            <c:strRef>
              <c:f>'CO2'!$A$38</c:f>
              <c:strCache>
                <c:ptCount val="1"/>
                <c:pt idx="0">
                  <c:v>      Subsetor Industrial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'CO2'!$B$38:$W$38</c:f>
              <c:numCache>
                <c:formatCode>#,##0</c:formatCode>
                <c:ptCount val="22"/>
                <c:pt idx="0">
                  <c:v>42514.858471375846</c:v>
                </c:pt>
                <c:pt idx="1">
                  <c:v>44014.783043209063</c:v>
                </c:pt>
                <c:pt idx="2">
                  <c:v>44306.71717870744</c:v>
                </c:pt>
                <c:pt idx="3">
                  <c:v>47100.933175727921</c:v>
                </c:pt>
                <c:pt idx="4">
                  <c:v>49522.410876274953</c:v>
                </c:pt>
                <c:pt idx="5">
                  <c:v>52604.205308844663</c:v>
                </c:pt>
                <c:pt idx="6">
                  <c:v>60237.76477058373</c:v>
                </c:pt>
                <c:pt idx="7">
                  <c:v>64449.844788960021</c:v>
                </c:pt>
                <c:pt idx="8">
                  <c:v>66727.998932013084</c:v>
                </c:pt>
                <c:pt idx="9">
                  <c:v>72814.123635571348</c:v>
                </c:pt>
                <c:pt idx="10">
                  <c:v>78924.216464959245</c:v>
                </c:pt>
                <c:pt idx="11">
                  <c:v>78141.687047947547</c:v>
                </c:pt>
                <c:pt idx="12">
                  <c:v>77422.925157767444</c:v>
                </c:pt>
                <c:pt idx="13">
                  <c:v>77061.862632251461</c:v>
                </c:pt>
                <c:pt idx="14">
                  <c:v>79219.957641140936</c:v>
                </c:pt>
                <c:pt idx="15">
                  <c:v>81660.277738919394</c:v>
                </c:pt>
                <c:pt idx="16">
                  <c:v>95372.81728616824</c:v>
                </c:pt>
                <c:pt idx="17">
                  <c:v>91160.582911609439</c:v>
                </c:pt>
                <c:pt idx="18">
                  <c:v>91808.231289662188</c:v>
                </c:pt>
                <c:pt idx="19">
                  <c:v>86363.486036533242</c:v>
                </c:pt>
                <c:pt idx="20">
                  <c:v>97987.458187436278</c:v>
                </c:pt>
                <c:pt idx="21">
                  <c:v>104592.79363835159</c:v>
                </c:pt>
              </c:numCache>
            </c:numRef>
          </c:val>
        </c:ser>
        <c:ser>
          <c:idx val="2"/>
          <c:order val="2"/>
          <c:tx>
            <c:strRef>
              <c:f>'CO2'!$A$39</c:f>
              <c:strCache>
                <c:ptCount val="1"/>
                <c:pt idx="0">
                  <c:v>      Subsetor Energético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'CO2'!$B$39:$W$39</c:f>
              <c:numCache>
                <c:formatCode>#,##0</c:formatCode>
                <c:ptCount val="22"/>
                <c:pt idx="0">
                  <c:v>22651.193421026703</c:v>
                </c:pt>
                <c:pt idx="1">
                  <c:v>22319.804873545967</c:v>
                </c:pt>
                <c:pt idx="2">
                  <c:v>24314.272308165302</c:v>
                </c:pt>
                <c:pt idx="3">
                  <c:v>24636.532087222662</c:v>
                </c:pt>
                <c:pt idx="4">
                  <c:v>25000.155294533244</c:v>
                </c:pt>
                <c:pt idx="5">
                  <c:v>26336.359222655879</c:v>
                </c:pt>
                <c:pt idx="6">
                  <c:v>29128.271906309485</c:v>
                </c:pt>
                <c:pt idx="7">
                  <c:v>33048.203662215237</c:v>
                </c:pt>
                <c:pt idx="8">
                  <c:v>33830.764515363218</c:v>
                </c:pt>
                <c:pt idx="9">
                  <c:v>40811.358763956407</c:v>
                </c:pt>
                <c:pt idx="10">
                  <c:v>43278.383068310817</c:v>
                </c:pt>
                <c:pt idx="11">
                  <c:v>48042.74896847918</c:v>
                </c:pt>
                <c:pt idx="12">
                  <c:v>43500.523890691416</c:v>
                </c:pt>
                <c:pt idx="13">
                  <c:v>43262.389196717821</c:v>
                </c:pt>
                <c:pt idx="14">
                  <c:v>49267.904060544985</c:v>
                </c:pt>
                <c:pt idx="15">
                  <c:v>51457.428456889247</c:v>
                </c:pt>
                <c:pt idx="16">
                  <c:v>52236.344405180615</c:v>
                </c:pt>
                <c:pt idx="17">
                  <c:v>52191.297720033312</c:v>
                </c:pt>
                <c:pt idx="18">
                  <c:v>62650.760233641806</c:v>
                </c:pt>
                <c:pt idx="19">
                  <c:v>52086.985831159618</c:v>
                </c:pt>
                <c:pt idx="20">
                  <c:v>62929.029206223291</c:v>
                </c:pt>
                <c:pt idx="21">
                  <c:v>58446.054941313618</c:v>
                </c:pt>
              </c:numCache>
            </c:numRef>
          </c:val>
        </c:ser>
        <c:ser>
          <c:idx val="3"/>
          <c:order val="3"/>
          <c:tx>
            <c:strRef>
              <c:f>'CO2'!$A$40</c:f>
              <c:strCache>
                <c:ptCount val="1"/>
                <c:pt idx="0">
                  <c:v>      Subsetor Residencial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'CO2'!$B$40:$W$40</c:f>
              <c:numCache>
                <c:formatCode>#,##0</c:formatCode>
                <c:ptCount val="22"/>
                <c:pt idx="0">
                  <c:v>13696.27043541768</c:v>
                </c:pt>
                <c:pt idx="1">
                  <c:v>14070.663775402345</c:v>
                </c:pt>
                <c:pt idx="2">
                  <c:v>14561.991234475343</c:v>
                </c:pt>
                <c:pt idx="3">
                  <c:v>15097.309790855685</c:v>
                </c:pt>
                <c:pt idx="4">
                  <c:v>15078.816975017664</c:v>
                </c:pt>
                <c:pt idx="5">
                  <c:v>15775.170751525682</c:v>
                </c:pt>
                <c:pt idx="6">
                  <c:v>16424.546277712321</c:v>
                </c:pt>
                <c:pt idx="7">
                  <c:v>16445.16357292037</c:v>
                </c:pt>
                <c:pt idx="8">
                  <c:v>16584.796212839712</c:v>
                </c:pt>
                <c:pt idx="9">
                  <c:v>16915.700022685203</c:v>
                </c:pt>
                <c:pt idx="10">
                  <c:v>16999.130695103566</c:v>
                </c:pt>
                <c:pt idx="11">
                  <c:v>17066.738095138513</c:v>
                </c:pt>
                <c:pt idx="12">
                  <c:v>16501.23474935798</c:v>
                </c:pt>
                <c:pt idx="13">
                  <c:v>15370.526993166577</c:v>
                </c:pt>
                <c:pt idx="14">
                  <c:v>15698.500673209201</c:v>
                </c:pt>
                <c:pt idx="15">
                  <c:v>15429.066174981577</c:v>
                </c:pt>
                <c:pt idx="16">
                  <c:v>15454.417134060432</c:v>
                </c:pt>
                <c:pt idx="17">
                  <c:v>15956.568593294154</c:v>
                </c:pt>
                <c:pt idx="18">
                  <c:v>16358.917396831366</c:v>
                </c:pt>
                <c:pt idx="19">
                  <c:v>16564.848673981374</c:v>
                </c:pt>
                <c:pt idx="20">
                  <c:v>17071.17247074343</c:v>
                </c:pt>
                <c:pt idx="21">
                  <c:v>17306.532278079398</c:v>
                </c:pt>
              </c:numCache>
            </c:numRef>
          </c:val>
        </c:ser>
        <c:ser>
          <c:idx val="4"/>
          <c:order val="4"/>
          <c:tx>
            <c:strRef>
              <c:f>'CO2'!$A$41</c:f>
              <c:strCache>
                <c:ptCount val="1"/>
                <c:pt idx="0">
                  <c:v>      Subsetor Agricultura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'CO2'!$B$41:$W$41</c:f>
              <c:numCache>
                <c:formatCode>#,##0</c:formatCode>
                <c:ptCount val="22"/>
                <c:pt idx="0">
                  <c:v>9743.1371570906977</c:v>
                </c:pt>
                <c:pt idx="1">
                  <c:v>10165.126899067271</c:v>
                </c:pt>
                <c:pt idx="2">
                  <c:v>10458.131535605555</c:v>
                </c:pt>
                <c:pt idx="3">
                  <c:v>11553.969366548927</c:v>
                </c:pt>
                <c:pt idx="4">
                  <c:v>12203.033104042308</c:v>
                </c:pt>
                <c:pt idx="5">
                  <c:v>13084.051747323349</c:v>
                </c:pt>
                <c:pt idx="6">
                  <c:v>13658.940126394597</c:v>
                </c:pt>
                <c:pt idx="7">
                  <c:v>14192.397388625543</c:v>
                </c:pt>
                <c:pt idx="8">
                  <c:v>13679.402309957342</c:v>
                </c:pt>
                <c:pt idx="9">
                  <c:v>14344.558493099872</c:v>
                </c:pt>
                <c:pt idx="10">
                  <c:v>14003.724376753453</c:v>
                </c:pt>
                <c:pt idx="11">
                  <c:v>15416.291676480556</c:v>
                </c:pt>
                <c:pt idx="12">
                  <c:v>15048.355683227725</c:v>
                </c:pt>
                <c:pt idx="13">
                  <c:v>15131.165483518524</c:v>
                </c:pt>
                <c:pt idx="14">
                  <c:v>14917.942550618711</c:v>
                </c:pt>
                <c:pt idx="15">
                  <c:v>14807.76195666973</c:v>
                </c:pt>
                <c:pt idx="16">
                  <c:v>14979.153600648588</c:v>
                </c:pt>
                <c:pt idx="17">
                  <c:v>15799.461177576401</c:v>
                </c:pt>
                <c:pt idx="18">
                  <c:v>17295.628550489157</c:v>
                </c:pt>
                <c:pt idx="19">
                  <c:v>16615.060046739396</c:v>
                </c:pt>
                <c:pt idx="20">
                  <c:v>17172.369434302509</c:v>
                </c:pt>
                <c:pt idx="21">
                  <c:v>16646.495548826293</c:v>
                </c:pt>
              </c:numCache>
            </c:numRef>
          </c:val>
        </c:ser>
        <c:ser>
          <c:idx val="5"/>
          <c:order val="5"/>
          <c:tx>
            <c:strRef>
              <c:f>'CO2'!$A$42</c:f>
              <c:strCache>
                <c:ptCount val="1"/>
                <c:pt idx="0">
                  <c:v>      Subsetor Comercial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'CO2'!$B$42:$W$42</c:f>
              <c:numCache>
                <c:formatCode>#,##0</c:formatCode>
                <c:ptCount val="22"/>
                <c:pt idx="0">
                  <c:v>2051.2951242537602</c:v>
                </c:pt>
                <c:pt idx="1">
                  <c:v>1908.299209137552</c:v>
                </c:pt>
                <c:pt idx="2">
                  <c:v>1953.3768022719719</c:v>
                </c:pt>
                <c:pt idx="3">
                  <c:v>1534.8422535042962</c:v>
                </c:pt>
                <c:pt idx="4">
                  <c:v>1554.153546958056</c:v>
                </c:pt>
                <c:pt idx="5">
                  <c:v>1548.8941588013518</c:v>
                </c:pt>
                <c:pt idx="6">
                  <c:v>1594.799637165504</c:v>
                </c:pt>
                <c:pt idx="7">
                  <c:v>1697.519094675228</c:v>
                </c:pt>
                <c:pt idx="8">
                  <c:v>1823.0733542351879</c:v>
                </c:pt>
                <c:pt idx="9">
                  <c:v>1954.9054407587762</c:v>
                </c:pt>
                <c:pt idx="10">
                  <c:v>2196.9767383878598</c:v>
                </c:pt>
                <c:pt idx="11">
                  <c:v>2318.3571481389004</c:v>
                </c:pt>
                <c:pt idx="12">
                  <c:v>2583.9199308871557</c:v>
                </c:pt>
                <c:pt idx="13">
                  <c:v>1870.1064696398037</c:v>
                </c:pt>
                <c:pt idx="14">
                  <c:v>2015.1224076947042</c:v>
                </c:pt>
                <c:pt idx="15">
                  <c:v>1886.337999033813</c:v>
                </c:pt>
                <c:pt idx="16">
                  <c:v>1945.47197710623</c:v>
                </c:pt>
                <c:pt idx="17">
                  <c:v>1976.8528730185292</c:v>
                </c:pt>
                <c:pt idx="18">
                  <c:v>1771.6426908784574</c:v>
                </c:pt>
                <c:pt idx="19">
                  <c:v>1354.1974388888698</c:v>
                </c:pt>
                <c:pt idx="20">
                  <c:v>1433.5380772715621</c:v>
                </c:pt>
                <c:pt idx="21">
                  <c:v>1445.3921189495056</c:v>
                </c:pt>
              </c:numCache>
            </c:numRef>
          </c:val>
        </c:ser>
        <c:ser>
          <c:idx val="6"/>
          <c:order val="6"/>
          <c:tx>
            <c:strRef>
              <c:f>'CO2'!$A$43</c:f>
              <c:strCache>
                <c:ptCount val="1"/>
                <c:pt idx="0">
                  <c:v>      Subsetor Público</c:v>
                </c:pt>
              </c:strCache>
            </c:strRef>
          </c:tx>
          <c:invertIfNegative val="0"/>
          <c:cat>
            <c:numRef>
              <c:f>'CO2'!$B$35:$W$35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'CO2'!$B$43:$W$43</c:f>
              <c:numCache>
                <c:formatCode>#,##0</c:formatCode>
                <c:ptCount val="22"/>
                <c:pt idx="0">
                  <c:v>498.05996103642235</c:v>
                </c:pt>
                <c:pt idx="1">
                  <c:v>513.62654386032</c:v>
                </c:pt>
                <c:pt idx="2">
                  <c:v>494.87016284956798</c:v>
                </c:pt>
                <c:pt idx="3">
                  <c:v>868.34207339747991</c:v>
                </c:pt>
                <c:pt idx="4">
                  <c:v>1939.4077417308004</c:v>
                </c:pt>
                <c:pt idx="5">
                  <c:v>2055.4232430279239</c:v>
                </c:pt>
                <c:pt idx="6">
                  <c:v>1484.714671414524</c:v>
                </c:pt>
                <c:pt idx="7">
                  <c:v>1605.0474772354439</c:v>
                </c:pt>
                <c:pt idx="8">
                  <c:v>1815.4177905607919</c:v>
                </c:pt>
                <c:pt idx="9">
                  <c:v>2382.6230518313523</c:v>
                </c:pt>
                <c:pt idx="10">
                  <c:v>2099.7611454140638</c:v>
                </c:pt>
                <c:pt idx="11">
                  <c:v>2153.800486354176</c:v>
                </c:pt>
                <c:pt idx="12">
                  <c:v>2188.5508142316721</c:v>
                </c:pt>
                <c:pt idx="13">
                  <c:v>1840.5088393693322</c:v>
                </c:pt>
                <c:pt idx="14">
                  <c:v>1865.584006180092</c:v>
                </c:pt>
                <c:pt idx="15">
                  <c:v>1724.75139000219</c:v>
                </c:pt>
                <c:pt idx="16">
                  <c:v>1653.968405991322</c:v>
                </c:pt>
                <c:pt idx="17">
                  <c:v>1792.6990134195751</c:v>
                </c:pt>
                <c:pt idx="18">
                  <c:v>1642.5534021155117</c:v>
                </c:pt>
                <c:pt idx="19">
                  <c:v>1681.7326913275449</c:v>
                </c:pt>
                <c:pt idx="20">
                  <c:v>1179.9608085809837</c:v>
                </c:pt>
                <c:pt idx="21">
                  <c:v>1234.177946164644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07968"/>
        <c:axId val="85901888"/>
      </c:barChart>
      <c:catAx>
        <c:axId val="1019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85901888"/>
        <c:crosses val="autoZero"/>
        <c:auto val="1"/>
        <c:lblAlgn val="ctr"/>
        <c:lblOffset val="100"/>
        <c:noMultiLvlLbl val="0"/>
      </c:catAx>
      <c:valAx>
        <c:axId val="85901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Gg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190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44409942736803"/>
          <c:y val="0.87761560579472631"/>
          <c:w val="0.79208712008849402"/>
          <c:h val="0.109723664623254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400" dirty="0" err="1"/>
              <a:t>Setor</a:t>
            </a:r>
            <a:r>
              <a:rPr lang="en-US" sz="2400" dirty="0"/>
              <a:t>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 - </a:t>
            </a:r>
            <a:r>
              <a:rPr lang="en-US" sz="1800" dirty="0" err="1" smtClean="0"/>
              <a:t>Emissões</a:t>
            </a:r>
            <a:r>
              <a:rPr lang="en-US" sz="1800" dirty="0" smtClean="0"/>
              <a:t> de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eq</a:t>
            </a:r>
            <a:endParaRPr lang="en-US" sz="1400" dirty="0"/>
          </a:p>
        </c:rich>
      </c:tx>
      <c:layout>
        <c:manualLayout>
          <c:xMode val="edge"/>
          <c:yMode val="edge"/>
          <c:x val="0.22909619814665835"/>
          <c:y val="1.5747258241147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71212167858188"/>
          <c:y val="0.14020589974129857"/>
          <c:w val="0.82803801585633729"/>
          <c:h val="0.73873959441014492"/>
        </c:manualLayout>
      </c:layout>
      <c:lineChart>
        <c:grouping val="standard"/>
        <c:varyColors val="0"/>
        <c:ser>
          <c:idx val="0"/>
          <c:order val="0"/>
          <c:tx>
            <c:v>Estimativas</c:v>
          </c:tx>
          <c:spPr>
            <a:ln w="57150"/>
          </c:spPr>
          <c:marker>
            <c:symbol val="none"/>
          </c:marker>
          <c:cat>
            <c:numRef>
              <c:f>Energia!$B$17:$W$17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Energia!$B$32:$W$32</c:f>
              <c:numCache>
                <c:formatCode>#,##0</c:formatCode>
                <c:ptCount val="22"/>
                <c:pt idx="0">
                  <c:v>187744.90947223897</c:v>
                </c:pt>
                <c:pt idx="1">
                  <c:v>193052.08327268128</c:v>
                </c:pt>
                <c:pt idx="2">
                  <c:v>195956.37340229581</c:v>
                </c:pt>
                <c:pt idx="3">
                  <c:v>203981.84804787298</c:v>
                </c:pt>
                <c:pt idx="4">
                  <c:v>213399.69817507968</c:v>
                </c:pt>
                <c:pt idx="5">
                  <c:v>227610.64049121909</c:v>
                </c:pt>
                <c:pt idx="6">
                  <c:v>245866.76589357498</c:v>
                </c:pt>
                <c:pt idx="7">
                  <c:v>262289.26117671054</c:v>
                </c:pt>
                <c:pt idx="8">
                  <c:v>272796.76827509335</c:v>
                </c:pt>
                <c:pt idx="9">
                  <c:v>287798.85022996977</c:v>
                </c:pt>
                <c:pt idx="10">
                  <c:v>298619.11214413383</c:v>
                </c:pt>
                <c:pt idx="11">
                  <c:v>308506.62001549924</c:v>
                </c:pt>
                <c:pt idx="12">
                  <c:v>305037.76117310603</c:v>
                </c:pt>
                <c:pt idx="13">
                  <c:v>302036.55038260442</c:v>
                </c:pt>
                <c:pt idx="14">
                  <c:v>319063.52364160499</c:v>
                </c:pt>
                <c:pt idx="15">
                  <c:v>328384.84079596063</c:v>
                </c:pt>
                <c:pt idx="16">
                  <c:v>346618.48004320019</c:v>
                </c:pt>
                <c:pt idx="17">
                  <c:v>349901.54409698182</c:v>
                </c:pt>
                <c:pt idx="18">
                  <c:v>369857.07665494084</c:v>
                </c:pt>
                <c:pt idx="19">
                  <c:v>353927.72635586071</c:v>
                </c:pt>
                <c:pt idx="20">
                  <c:v>391104.09191830427</c:v>
                </c:pt>
                <c:pt idx="21">
                  <c:v>407841.39817985304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65120"/>
        <c:axId val="46667392"/>
      </c:lineChart>
      <c:catAx>
        <c:axId val="1001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pt-BR"/>
          </a:p>
        </c:txPr>
        <c:crossAx val="46667392"/>
        <c:crosses val="autoZero"/>
        <c:auto val="1"/>
        <c:lblAlgn val="ctr"/>
        <c:lblOffset val="100"/>
        <c:noMultiLvlLbl val="0"/>
      </c:catAx>
      <c:valAx>
        <c:axId val="46667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Gg CO2eq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016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F76A2-0CC9-414A-9441-87C69BB3EF8D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AE3D41-C1DC-40A6-88CA-2EF00DB64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868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99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7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25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48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Redução de 36% das emissões totais de 2005 para 2011.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75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SETOR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pt-BR" dirty="0" smtClean="0"/>
              <a:t>   </a:t>
            </a:r>
            <a:r>
              <a:rPr lang="pt-BR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117%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</a:t>
            </a:r>
            <a:r>
              <a:rPr lang="pt-BR" dirty="0" smtClean="0"/>
              <a:t>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48%</a:t>
            </a:r>
            <a:r>
              <a:rPr lang="pt-BR" dirty="0" smtClean="0"/>
              <a:t>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Agropec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LULUCF</a:t>
            </a:r>
            <a:r>
              <a:rPr lang="pt-BR" dirty="0" smtClean="0"/>
              <a:t>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-70%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Residuos</a:t>
            </a:r>
            <a:r>
              <a:rPr lang="pt-BR" dirty="0" smtClean="0"/>
              <a:t>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</a:t>
            </a:r>
            <a:r>
              <a:rPr lang="pt-BR" dirty="0" smtClean="0"/>
              <a:t> 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66%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pt-BR" dirty="0" smtClean="0"/>
              <a:t>   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pt-BR" dirty="0" smtClean="0"/>
              <a:t>    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-11%</a:t>
            </a:r>
            <a:r>
              <a:rPr lang="pt-BR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80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5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Trajetoria</a:t>
            </a:r>
            <a:r>
              <a:rPr lang="pt-BR" dirty="0" smtClean="0"/>
              <a:t> exponencial ao compromisso de 2020, em 2011 = 2142 </a:t>
            </a:r>
            <a:r>
              <a:rPr lang="pt-BR" dirty="0" err="1" smtClean="0"/>
              <a:t>Tg</a:t>
            </a:r>
            <a:r>
              <a:rPr lang="pt-BR" dirty="0" smtClean="0"/>
              <a:t> CO2eq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Estimativas 2011 = 1302 </a:t>
            </a:r>
            <a:r>
              <a:rPr lang="pt-BR" dirty="0" err="1" smtClean="0"/>
              <a:t>Tg</a:t>
            </a:r>
            <a:r>
              <a:rPr lang="pt-BR" dirty="0" smtClean="0"/>
              <a:t> CO2eq</a:t>
            </a:r>
          </a:p>
          <a:p>
            <a:r>
              <a:rPr lang="pt-BR" dirty="0" smtClean="0"/>
              <a:t>Diferença para</a:t>
            </a:r>
            <a:r>
              <a:rPr lang="pt-BR" baseline="0" dirty="0" smtClean="0"/>
              <a:t> 2011 em relação a </a:t>
            </a:r>
            <a:r>
              <a:rPr lang="pt-BR" baseline="0" dirty="0" err="1" smtClean="0"/>
              <a:t>trajetoria</a:t>
            </a:r>
            <a:r>
              <a:rPr lang="pt-BR" baseline="0" dirty="0" smtClean="0"/>
              <a:t> = -39%</a:t>
            </a:r>
          </a:p>
          <a:p>
            <a:r>
              <a:rPr lang="pt-BR" baseline="0" dirty="0" smtClean="0"/>
              <a:t>Diferença para 2011 em relação a projeção BAU 2020 (3236) = -60%</a:t>
            </a:r>
          </a:p>
          <a:p>
            <a:r>
              <a:rPr lang="pt-BR" baseline="0" dirty="0" smtClean="0"/>
              <a:t>Diferença para 2011 em relação ao compromisso 2020 (2068) = -37%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7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AE3D41-C1DC-40A6-88CA-2EF00DB64366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69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asilescola.com/brasil/agropecuaria-centrooeste.htm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hyperlink" Target="http://diariodeteresina.com.br/noticias/geral/piaui-inicia-projeto-pioneiro-para-tratar-residuos-solidos.html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diariodonordeste.globo.com/materia.asp?codigo=648216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fsindicalmg.com.br/2012/09/burocracia-e-prejudicial-a-competitividade-de-92-das-industrias-revela-sondagem-da-cni/industria-brasil-meio-ambiente-sesi-senai-iel/" TargetMode="External"/><Relationship Id="rId4" Type="http://schemas.openxmlformats.org/officeDocument/2006/relationships/hyperlink" Target="http://envolverde.com.br/noticias/desmatamento-em-mato-grosso-e-grave/" TargetMode="Externa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20813" y="241300"/>
            <a:ext cx="6361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Ministério da Ciência, Tecnologia e Inovação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Secretaria de Políticas e Programas de Pesquisa e Desenvolvimento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Coordenação Geral de Mudanças Globais de Clima 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1835695" y="981075"/>
            <a:ext cx="7108279" cy="76200"/>
          </a:xfrm>
          <a:prstGeom prst="rect">
            <a:avLst/>
          </a:prstGeom>
          <a:gradFill rotWithShape="0">
            <a:gsLst>
              <a:gs pos="0">
                <a:srgbClr val="00475E"/>
              </a:gs>
              <a:gs pos="50000">
                <a:srgbClr val="0099CC"/>
              </a:gs>
              <a:gs pos="100000">
                <a:srgbClr val="00475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4" name="Picture 6" descr="lado-MCT-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85725"/>
          </a:xfrm>
          <a:prstGeom prst="rect">
            <a:avLst/>
          </a:prstGeom>
          <a:gradFill rotWithShape="0">
            <a:gsLst>
              <a:gs pos="0">
                <a:srgbClr val="6699FF">
                  <a:alpha val="75998"/>
                </a:srgbClr>
              </a:gs>
              <a:gs pos="100000">
                <a:srgbClr val="2F4776">
                  <a:alpha val="1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849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envolverde.com.br/portal/wp-content/uploads/2011/05/1292.jp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0" y="155532"/>
            <a:ext cx="1551364" cy="11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ariodonordeste.globo.com/imagem.asp?Imagem=384513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2780928"/>
            <a:ext cx="15556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asilescola.com/upload/e/agropecuaria%20centro%20oeste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0492"/>
            <a:ext cx="1547664" cy="12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sindicalmg.com.br/wp-content/uploads/2012/09/industria-brasil-meio-ambiente-sesi-senai-iel.jp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4293096"/>
            <a:ext cx="1555602" cy="13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iariodeteresina.com.br/wp-content/uploads/2013/01/NOTA-4.jpg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63809"/>
            <a:ext cx="1547665" cy="1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7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668D-85D9-4637-BD88-0592C08C19F3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1EE0-0767-4C04-B1F4-E5E791F939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2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BD1F-79E7-4CBE-92DC-E14621D42234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81EF-B319-4258-B6BB-50B18EA0AE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68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74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48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6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93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20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78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906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6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B1B9-462C-4B25-9D94-6F8AB03AB919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EC80-004A-459A-8F0A-27A7010F61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6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41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84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6B70-E0DD-47C1-98B7-1112EF8B2262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7EE3-341A-4522-9A99-6795698C53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4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8FA3-54F2-4426-82C0-7399A12E3891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31D7-F131-4572-B906-C880103AEF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CC19-1782-4D6D-8788-8EDA86D531B6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2167-D265-451B-91DF-1F044871C7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4EE04-38EE-4076-A08C-5BB8D16695BD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ADD4-C3F4-4773-B8E6-E6FFD6CEC3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1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4FE5-E45B-4D25-87E7-C5B731F608A1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2437-EECE-49C2-999E-9ED9126A11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29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0640-9963-4863-AB23-CB7217B46FEB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3D60-CD55-4FC7-A599-E863FF5A53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27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1259-4D14-4801-B27D-1169CADB2615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BEC0-60A1-40BC-91B0-5215169685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3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75BE3-E691-4314-BA27-923D7BFA5D6D}" type="datetimeFigureOut">
              <a:rPr lang="pt-BR"/>
              <a:pPr>
                <a:defRPr/>
              </a:pPr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2E77C9-99D7-4862-A442-50D0BD8C02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DEB7-2119-4EA2-909E-E2E0B2DA8DF9}" type="datetimeFigureOut">
              <a:rPr lang="pt-BR" smtClean="0"/>
              <a:t>03/06/2014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EA5-A242-426B-AB61-03A00FD651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90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334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962231" y="1916832"/>
            <a:ext cx="6907213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latin typeface="+mn-lt"/>
              </a:rPr>
              <a:t>Emissões de Gases de Efeito Estufa do Setor Energia</a:t>
            </a:r>
            <a:endParaRPr lang="pt-BR" sz="3600" b="1" dirty="0">
              <a:latin typeface="+mn-lt"/>
            </a:endParaRPr>
          </a:p>
        </p:txBody>
      </p:sp>
      <p:sp>
        <p:nvSpPr>
          <p:cNvPr id="3077" name="Subtítulo 2"/>
          <p:cNvSpPr txBox="1">
            <a:spLocks/>
          </p:cNvSpPr>
          <p:nvPr/>
        </p:nvSpPr>
        <p:spPr bwMode="auto">
          <a:xfrm>
            <a:off x="1931739" y="6021288"/>
            <a:ext cx="681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600" dirty="0" smtClean="0"/>
              <a:t>Audiência Pública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1600" dirty="0" smtClean="0"/>
              <a:t>03 de junho </a:t>
            </a:r>
            <a:r>
              <a:rPr lang="pt-BR" sz="1600" dirty="0"/>
              <a:t>de </a:t>
            </a:r>
            <a:r>
              <a:rPr lang="pt-BR" sz="1600" dirty="0" smtClean="0"/>
              <a:t>2014.</a:t>
            </a:r>
            <a:endParaRPr lang="pt-BR" sz="16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1931739" y="3429000"/>
            <a:ext cx="6816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/>
              <a:t>Secretaria de Políticas e Programas de Pesquisa e Desenvolvimento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/>
              <a:t>Coordenação Geral de Mudanças Globais de Clima – MCTI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pt-BR" dirty="0" smtClean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400" dirty="0" smtClean="0"/>
              <a:t>Gustavo </a:t>
            </a:r>
            <a:r>
              <a:rPr lang="pt-BR" sz="2400" dirty="0" err="1" smtClean="0"/>
              <a:t>Luedemann</a:t>
            </a:r>
            <a:endParaRPr lang="pt-BR" sz="2400" dirty="0" smtClean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Coordenador Geral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1005"/>
              </p:ext>
            </p:extLst>
          </p:nvPr>
        </p:nvGraphicFramePr>
        <p:xfrm>
          <a:off x="2267744" y="1124744"/>
          <a:ext cx="59766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08918"/>
              </p:ext>
            </p:extLst>
          </p:nvPr>
        </p:nvGraphicFramePr>
        <p:xfrm>
          <a:off x="2051720" y="5301208"/>
          <a:ext cx="6624734" cy="136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8721"/>
                <a:gridCol w="670859"/>
                <a:gridCol w="670859"/>
                <a:gridCol w="670859"/>
                <a:gridCol w="670859"/>
                <a:gridCol w="670859"/>
                <a:gridCol w="670859"/>
                <a:gridCol w="670859"/>
              </a:tblGrid>
              <a:tr h="2736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SETOR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>
                          <a:effectLst/>
                        </a:rPr>
                        <a:t>1990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>
                          <a:effectLst/>
                        </a:rPr>
                        <a:t>1995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>
                          <a:effectLst/>
                        </a:rPr>
                        <a:t>2000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>
                          <a:effectLst/>
                        </a:rPr>
                        <a:t>2005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>
                          <a:effectLst/>
                        </a:rPr>
                        <a:t>2011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Variação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6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t-BR" sz="1100" u="none" strike="noStrike" dirty="0" err="1">
                          <a:effectLst/>
                        </a:rPr>
                        <a:t>Gg</a:t>
                      </a:r>
                      <a:r>
                        <a:rPr lang="pt-BR" sz="1100" u="none" strike="noStrike" dirty="0">
                          <a:effectLst/>
                        </a:rPr>
                        <a:t> CO2eq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1995-2005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2005-2011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ENERGIA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187.745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227.611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298.619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328.385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407.841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44,3%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24,2%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Queima de Combustíveis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178.493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218.503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285.514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310.733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390.830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42,2%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25,8%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  Emissões Fugitivas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9.252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9.108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13.105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17.652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17.011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93,8%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-3,6%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667177"/>
              </p:ext>
            </p:extLst>
          </p:nvPr>
        </p:nvGraphicFramePr>
        <p:xfrm>
          <a:off x="1979712" y="1412776"/>
          <a:ext cx="65527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4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5696" y="1196752"/>
            <a:ext cx="712879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5544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52120" y="2145045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INSTITUIÇÕES COLABORADORAS</a:t>
            </a:r>
          </a:p>
          <a:p>
            <a:endParaRPr lang="pt-BR" sz="1200" b="1" dirty="0"/>
          </a:p>
          <a:p>
            <a:r>
              <a:rPr lang="pt-BR" sz="1200" dirty="0"/>
              <a:t>ABAL – Associação Brasileira do Alumínio </a:t>
            </a:r>
          </a:p>
          <a:p>
            <a:r>
              <a:rPr lang="pt-BR" sz="1200" dirty="0"/>
              <a:t>ABCM – Associação Brasileira de Carvão Mineral</a:t>
            </a:r>
          </a:p>
          <a:p>
            <a:r>
              <a:rPr lang="pt-BR" sz="1200" dirty="0"/>
              <a:t>ABIQUIM – Associação Brasileira da Indústria Química</a:t>
            </a:r>
          </a:p>
          <a:p>
            <a:r>
              <a:rPr lang="pt-BR" sz="1200" dirty="0"/>
              <a:t>ABPC – Associação Brasileira dos Produtores de Cal</a:t>
            </a:r>
          </a:p>
          <a:p>
            <a:r>
              <a:rPr lang="pt-BR" sz="1200" dirty="0"/>
              <a:t>ABRACAL – Associação Brasileira dos Produtores de Calcário Agrícola</a:t>
            </a:r>
          </a:p>
          <a:p>
            <a:r>
              <a:rPr lang="pt-BR" sz="1200" dirty="0"/>
              <a:t>ANDA – Associação Nacional de Defensivos Agrícolas</a:t>
            </a:r>
          </a:p>
          <a:p>
            <a:r>
              <a:rPr lang="pt-BR" sz="1200" dirty="0"/>
              <a:t>Embrapa – Empresa Brasileira de Pesquisa Agropecuária</a:t>
            </a:r>
          </a:p>
          <a:p>
            <a:r>
              <a:rPr lang="pt-BR" sz="1200" dirty="0"/>
              <a:t>EPE – Empresa de Planejamento Energético (vinculada ao Ministério das Minas e Energia – MME)</a:t>
            </a:r>
          </a:p>
          <a:p>
            <a:r>
              <a:rPr lang="pt-BR" sz="1200" dirty="0" err="1"/>
              <a:t>IABr</a:t>
            </a:r>
            <a:r>
              <a:rPr lang="pt-BR" sz="1200" dirty="0"/>
              <a:t> – Instituto Aço Brasil </a:t>
            </a:r>
          </a:p>
          <a:p>
            <a:r>
              <a:rPr lang="pt-BR" sz="1200" dirty="0"/>
              <a:t>IBAMA – Instituto Brasileiro do Meio Ambiente e dos Recursos Naturais Renováveis</a:t>
            </a:r>
          </a:p>
          <a:p>
            <a:r>
              <a:rPr lang="pt-BR" sz="1200" dirty="0"/>
              <a:t>RIMA Industrial </a:t>
            </a:r>
          </a:p>
          <a:p>
            <a:r>
              <a:rPr lang="pt-BR" sz="1200" dirty="0"/>
              <a:t>SNIC – Sindicato Nacional da Indústria do Cimento </a:t>
            </a:r>
            <a:endParaRPr lang="pt-BR" sz="12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35696" y="1270149"/>
            <a:ext cx="7128792" cy="874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800" b="1" dirty="0" smtClean="0"/>
              <a:t>Agradeço pela atenção!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07704" y="3573016"/>
            <a:ext cx="3456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/>
          </a:p>
          <a:p>
            <a:r>
              <a:rPr lang="pt-BR" sz="1200" b="1" dirty="0"/>
              <a:t>REVISORES</a:t>
            </a:r>
          </a:p>
          <a:p>
            <a:endParaRPr lang="pt-BR" sz="1200" dirty="0"/>
          </a:p>
          <a:p>
            <a:r>
              <a:rPr lang="pt-BR" sz="1200" dirty="0"/>
              <a:t>ALEXANDRE </a:t>
            </a:r>
            <a:r>
              <a:rPr lang="pt-BR" sz="1200" dirty="0" smtClean="0"/>
              <a:t>BERNDT </a:t>
            </a:r>
            <a:r>
              <a:rPr lang="pt-BR" sz="1200" dirty="0"/>
              <a:t>(EMBRAPA)</a:t>
            </a:r>
          </a:p>
          <a:p>
            <a:r>
              <a:rPr lang="pt-BR" sz="1200" dirty="0"/>
              <a:t>ANA PAULA </a:t>
            </a:r>
            <a:r>
              <a:rPr lang="pt-BR" sz="1200" dirty="0" smtClean="0"/>
              <a:t>PACKER 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BRUNO </a:t>
            </a:r>
            <a:r>
              <a:rPr lang="pt-BR" sz="1200" dirty="0" smtClean="0"/>
              <a:t>ALVES 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CAROLINA DUBEUX </a:t>
            </a:r>
            <a:r>
              <a:rPr lang="pt-BR" sz="1200" dirty="0" smtClean="0"/>
              <a:t>(COPPE/UFRJ</a:t>
            </a:r>
            <a:r>
              <a:rPr lang="pt-BR" sz="1200" dirty="0"/>
              <a:t>) </a:t>
            </a:r>
          </a:p>
          <a:p>
            <a:r>
              <a:rPr lang="pt-BR" sz="1200" dirty="0"/>
              <a:t>MAGDA </a:t>
            </a:r>
            <a:r>
              <a:rPr lang="pt-BR" sz="1200" dirty="0" smtClean="0"/>
              <a:t>DE </a:t>
            </a:r>
            <a:r>
              <a:rPr lang="pt-BR" sz="1200" dirty="0"/>
              <a:t>LIMA </a:t>
            </a:r>
            <a:r>
              <a:rPr lang="pt-BR" sz="1200" dirty="0" smtClean="0"/>
              <a:t>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MERCEDES </a:t>
            </a:r>
            <a:r>
              <a:rPr lang="pt-BR" sz="1200" dirty="0" smtClean="0"/>
              <a:t>BUSTAMANTE (</a:t>
            </a:r>
            <a:r>
              <a:rPr lang="pt-BR" sz="1200" dirty="0"/>
              <a:t>UnB)</a:t>
            </a:r>
          </a:p>
          <a:p>
            <a:r>
              <a:rPr lang="pt-BR" sz="1200" dirty="0"/>
              <a:t>RENATO </a:t>
            </a:r>
            <a:r>
              <a:rPr lang="pt-BR" sz="1200" dirty="0" smtClean="0"/>
              <a:t>RODRIGUES (</a:t>
            </a:r>
            <a:r>
              <a:rPr lang="pt-BR" sz="1200" dirty="0"/>
              <a:t>EMBRAPA)</a:t>
            </a:r>
          </a:p>
          <a:p>
            <a:r>
              <a:rPr lang="pt-BR" sz="1200" dirty="0"/>
              <a:t>WALKYRIA BUENO </a:t>
            </a:r>
            <a:r>
              <a:rPr lang="pt-BR" sz="1200" dirty="0" smtClean="0"/>
              <a:t>SCIVITTARO (EMBRAPA</a:t>
            </a:r>
            <a:r>
              <a:rPr lang="pt-BR" sz="1200" dirty="0"/>
              <a:t>)</a:t>
            </a:r>
          </a:p>
        </p:txBody>
      </p:sp>
      <p:sp>
        <p:nvSpPr>
          <p:cNvPr id="7" name="Retângulo 4"/>
          <p:cNvSpPr/>
          <p:nvPr/>
        </p:nvSpPr>
        <p:spPr>
          <a:xfrm>
            <a:off x="1907704" y="2300679"/>
            <a:ext cx="34563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200" b="1" dirty="0" smtClean="0"/>
              <a:t>EQUIPE TÉCNICA</a:t>
            </a:r>
          </a:p>
          <a:p>
            <a:endParaRPr lang="pt-BR" sz="1200" b="1" dirty="0" smtClean="0"/>
          </a:p>
          <a:p>
            <a:r>
              <a:rPr lang="pt-BR" sz="1200" dirty="0" smtClean="0"/>
              <a:t>Mauro Meirelles</a:t>
            </a:r>
          </a:p>
          <a:p>
            <a:r>
              <a:rPr lang="pt-BR" sz="1200" dirty="0" smtClean="0"/>
              <a:t>Danielly </a:t>
            </a:r>
            <a:r>
              <a:rPr lang="pt-BR" sz="1200" dirty="0" err="1" smtClean="0"/>
              <a:t>Godiva</a:t>
            </a:r>
            <a:endParaRPr lang="pt-BR" sz="1200" dirty="0" smtClean="0"/>
          </a:p>
          <a:p>
            <a:r>
              <a:rPr lang="pt-BR" sz="1200" dirty="0" smtClean="0"/>
              <a:t>Márcio Rojas</a:t>
            </a:r>
          </a:p>
        </p:txBody>
      </p:sp>
    </p:spTree>
    <p:extLst>
      <p:ext uri="{BB962C8B-B14F-4D97-AF65-F5344CB8AC3E}">
        <p14:creationId xmlns:p14="http://schemas.microsoft.com/office/powerpoint/2010/main" val="33717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39752" y="1844824"/>
            <a:ext cx="6048672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n-lt"/>
              </a:rPr>
              <a:t>Setor Energia</a:t>
            </a:r>
            <a:r>
              <a:rPr lang="pt-BR" sz="2400" dirty="0" smtClean="0">
                <a:latin typeface="+mn-lt"/>
              </a:rPr>
              <a:t> </a:t>
            </a:r>
          </a:p>
          <a:p>
            <a:pPr algn="just"/>
            <a:endParaRPr lang="pt-BR" sz="24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+mn-lt"/>
              </a:rPr>
              <a:t>Emissões </a:t>
            </a:r>
            <a:r>
              <a:rPr lang="pt-BR" sz="2400" dirty="0">
                <a:latin typeface="+mn-lt"/>
              </a:rPr>
              <a:t>devido à queima de combustíveis e emissões fugitivas da indústria de petróleo, gás e carvão mineral. </a:t>
            </a:r>
            <a:endParaRPr lang="pt-BR" sz="2400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+mn-lt"/>
              </a:rPr>
              <a:t>As </a:t>
            </a:r>
            <a:r>
              <a:rPr lang="pt-BR" sz="2400" dirty="0">
                <a:latin typeface="+mn-lt"/>
              </a:rPr>
              <a:t>emissões de CO</a:t>
            </a:r>
            <a:r>
              <a:rPr lang="pt-BR" sz="2400" baseline="-25000" dirty="0">
                <a:latin typeface="+mn-lt"/>
              </a:rPr>
              <a:t>2 </a:t>
            </a:r>
            <a:r>
              <a:rPr lang="pt-BR" sz="2400" dirty="0">
                <a:latin typeface="+mn-lt"/>
              </a:rPr>
              <a:t>devido ao processo de redução nas usinas siderúrgicas foram consideradas no setor de Processos Industriais.</a:t>
            </a:r>
          </a:p>
        </p:txBody>
      </p:sp>
    </p:spTree>
    <p:extLst>
      <p:ext uri="{BB962C8B-B14F-4D97-AF65-F5344CB8AC3E}">
        <p14:creationId xmlns:p14="http://schemas.microsoft.com/office/powerpoint/2010/main" val="3728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835150" y="6505401"/>
            <a:ext cx="4249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dirty="0" err="1"/>
              <a:t>Tg</a:t>
            </a:r>
            <a:r>
              <a:rPr lang="pt-BR" sz="1400" dirty="0"/>
              <a:t> = milhões de toneladas. GWP CH</a:t>
            </a:r>
            <a:r>
              <a:rPr lang="pt-BR" sz="1400" baseline="-25000" dirty="0"/>
              <a:t>4</a:t>
            </a:r>
            <a:r>
              <a:rPr lang="pt-BR" sz="1400" dirty="0"/>
              <a:t>: 21; GWP N</a:t>
            </a:r>
            <a:r>
              <a:rPr lang="pt-BR" sz="1400" baseline="-25000" dirty="0"/>
              <a:t>2</a:t>
            </a:r>
            <a:r>
              <a:rPr lang="pt-BR" sz="1400" dirty="0"/>
              <a:t>O: 310</a:t>
            </a: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146181"/>
              </p:ext>
            </p:extLst>
          </p:nvPr>
        </p:nvGraphicFramePr>
        <p:xfrm>
          <a:off x="1763688" y="1196752"/>
          <a:ext cx="7157839" cy="534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4"/>
          <p:cNvSpPr txBox="1"/>
          <p:nvPr/>
        </p:nvSpPr>
        <p:spPr>
          <a:xfrm>
            <a:off x="2076788" y="1268760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Emissões</a:t>
            </a:r>
            <a:r>
              <a:rPr lang="en-US" b="1" dirty="0" smtClean="0"/>
              <a:t> </a:t>
            </a:r>
            <a:r>
              <a:rPr lang="en-US" b="1" dirty="0" err="1" smtClean="0"/>
              <a:t>brasileiras</a:t>
            </a:r>
            <a:r>
              <a:rPr lang="en-US" b="1" dirty="0" smtClean="0"/>
              <a:t> de GEE - </a:t>
            </a:r>
            <a:r>
              <a:rPr lang="en-US" b="1" dirty="0" err="1" smtClean="0"/>
              <a:t>Período</a:t>
            </a:r>
            <a:r>
              <a:rPr lang="en-US" b="1" dirty="0" smtClean="0"/>
              <a:t> 1990-2010 </a:t>
            </a:r>
            <a:r>
              <a:rPr lang="en-US" b="1" dirty="0" err="1" smtClean="0"/>
              <a:t>em</a:t>
            </a:r>
            <a:r>
              <a:rPr lang="en-US" b="1" dirty="0" smtClean="0"/>
              <a:t> CO</a:t>
            </a:r>
            <a:r>
              <a:rPr lang="en-US" b="1" baseline="-25000" dirty="0" smtClean="0"/>
              <a:t>2</a:t>
            </a:r>
            <a:r>
              <a:rPr lang="en-US" b="1" dirty="0" smtClean="0"/>
              <a:t>eq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6516216" y="2276872"/>
            <a:ext cx="956020" cy="360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/>
              <a:t>Projeção</a:t>
            </a:r>
            <a:r>
              <a:rPr lang="en-US" sz="1600" b="1" dirty="0" smtClean="0"/>
              <a:t> (3.236 </a:t>
            </a:r>
            <a:r>
              <a:rPr lang="en-US" sz="1600" b="1" dirty="0" err="1" smtClean="0"/>
              <a:t>Tg</a:t>
            </a:r>
            <a:r>
              <a:rPr lang="en-US" sz="1600" b="1" dirty="0" smtClean="0"/>
              <a:t>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eq)</a:t>
            </a:r>
            <a:endParaRPr lang="en-US" sz="1600" b="1" dirty="0"/>
          </a:p>
        </p:txBody>
      </p:sp>
      <p:sp>
        <p:nvSpPr>
          <p:cNvPr id="10" name="TextBox 25"/>
          <p:cNvSpPr txBox="1"/>
          <p:nvPr/>
        </p:nvSpPr>
        <p:spPr>
          <a:xfrm>
            <a:off x="7236296" y="3429000"/>
            <a:ext cx="95599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dirty="0" err="1" smtClean="0"/>
              <a:t>Compromisso</a:t>
            </a:r>
            <a:r>
              <a:rPr lang="en-US" sz="1600" b="1" dirty="0" smtClean="0"/>
              <a:t> </a:t>
            </a:r>
          </a:p>
          <a:p>
            <a:pPr algn="r"/>
            <a:r>
              <a:rPr lang="en-US" sz="1600" b="1" dirty="0" smtClean="0"/>
              <a:t>(2.068 </a:t>
            </a:r>
            <a:r>
              <a:rPr lang="en-US" sz="1600" b="1" dirty="0" err="1" smtClean="0"/>
              <a:t>Tg</a:t>
            </a:r>
            <a:r>
              <a:rPr lang="en-US" sz="1600" b="1" dirty="0" smtClean="0"/>
              <a:t> 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eq) </a:t>
            </a:r>
            <a:endParaRPr lang="en-US" sz="1600" b="1" dirty="0"/>
          </a:p>
        </p:txBody>
      </p:sp>
      <p:sp>
        <p:nvSpPr>
          <p:cNvPr id="13" name="Multiply 23"/>
          <p:cNvSpPr>
            <a:spLocks noChangeAspect="1"/>
          </p:cNvSpPr>
          <p:nvPr/>
        </p:nvSpPr>
        <p:spPr>
          <a:xfrm>
            <a:off x="8388424" y="3526586"/>
            <a:ext cx="360040" cy="309287"/>
          </a:xfrm>
          <a:prstGeom prst="mathMultiply">
            <a:avLst>
              <a:gd name="adj1" fmla="val 16339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ector de seta reta 2"/>
          <p:cNvCxnSpPr/>
          <p:nvPr/>
        </p:nvCxnSpPr>
        <p:spPr>
          <a:xfrm>
            <a:off x="8134045" y="2492896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8134045" y="3700283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15532"/>
              </p:ext>
            </p:extLst>
          </p:nvPr>
        </p:nvGraphicFramePr>
        <p:xfrm>
          <a:off x="1815604" y="1268760"/>
          <a:ext cx="71488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1835150" y="6505401"/>
            <a:ext cx="4249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1400" dirty="0" err="1"/>
              <a:t>Tg</a:t>
            </a:r>
            <a:r>
              <a:rPr lang="pt-BR" sz="1400" dirty="0"/>
              <a:t> = milhões de toneladas. GWP CH</a:t>
            </a:r>
            <a:r>
              <a:rPr lang="pt-BR" sz="1400" baseline="-25000" dirty="0"/>
              <a:t>4</a:t>
            </a:r>
            <a:r>
              <a:rPr lang="pt-BR" sz="1400" dirty="0"/>
              <a:t>: 21; GWP N</a:t>
            </a:r>
            <a:r>
              <a:rPr lang="pt-BR" sz="1400" baseline="-25000" dirty="0"/>
              <a:t>2</a:t>
            </a:r>
            <a:r>
              <a:rPr lang="pt-BR" sz="1400" dirty="0"/>
              <a:t>O: 310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8676456" y="3085962"/>
            <a:ext cx="0" cy="7283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74143" y="2747408"/>
            <a:ext cx="14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n-lt"/>
              </a:rPr>
              <a:t>1.302 </a:t>
            </a:r>
            <a:r>
              <a:rPr lang="pt-BR" sz="1600" dirty="0" err="1" smtClean="0">
                <a:latin typeface="+mn-lt"/>
              </a:rPr>
              <a:t>Tg</a:t>
            </a:r>
            <a:r>
              <a:rPr lang="pt-BR" sz="1600" dirty="0" smtClean="0">
                <a:latin typeface="+mn-lt"/>
              </a:rPr>
              <a:t> CO</a:t>
            </a:r>
            <a:r>
              <a:rPr lang="pt-BR" sz="1600" baseline="-25000" dirty="0" smtClean="0">
                <a:latin typeface="+mn-lt"/>
              </a:rPr>
              <a:t>2</a:t>
            </a:r>
            <a:r>
              <a:rPr lang="pt-BR" sz="1600" dirty="0" smtClean="0">
                <a:latin typeface="+mn-lt"/>
              </a:rPr>
              <a:t>eq</a:t>
            </a:r>
            <a:endParaRPr lang="pt-BR" sz="1600" dirty="0">
              <a:latin typeface="+mn-lt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080375" y="1196752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Emissões</a:t>
            </a:r>
            <a:r>
              <a:rPr lang="en-US" b="1" dirty="0" smtClean="0"/>
              <a:t> </a:t>
            </a:r>
            <a:r>
              <a:rPr lang="en-US" b="1" dirty="0" err="1" smtClean="0"/>
              <a:t>brasileiras</a:t>
            </a:r>
            <a:r>
              <a:rPr lang="en-US" b="1" dirty="0" smtClean="0"/>
              <a:t> de GEE - </a:t>
            </a:r>
            <a:r>
              <a:rPr lang="en-US" b="1" dirty="0" err="1" smtClean="0"/>
              <a:t>Período</a:t>
            </a:r>
            <a:r>
              <a:rPr lang="en-US" b="1" dirty="0" smtClean="0"/>
              <a:t> 1990-2011 </a:t>
            </a:r>
            <a:r>
              <a:rPr lang="en-US" b="1" dirty="0" err="1" smtClean="0"/>
              <a:t>em</a:t>
            </a:r>
            <a:r>
              <a:rPr lang="en-US" b="1" dirty="0" smtClean="0"/>
              <a:t> CO</a:t>
            </a:r>
            <a:r>
              <a:rPr lang="en-US" b="1" baseline="-25000" dirty="0" smtClean="0"/>
              <a:t>2</a:t>
            </a:r>
            <a:r>
              <a:rPr lang="en-US" b="1" dirty="0" smtClean="0"/>
              <a:t>eq</a:t>
            </a:r>
          </a:p>
        </p:txBody>
      </p:sp>
    </p:spTree>
    <p:extLst>
      <p:ext uri="{BB962C8B-B14F-4D97-AF65-F5344CB8AC3E}">
        <p14:creationId xmlns:p14="http://schemas.microsoft.com/office/powerpoint/2010/main" val="4330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P</a:t>
            </a:r>
            <a:r>
              <a:rPr lang="pt-BR" sz="2800" b="1" dirty="0" smtClean="0"/>
              <a:t>erfil de emissões – resultados preliminares</a:t>
            </a:r>
            <a:endParaRPr lang="pt-BR" sz="28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92079" r="14274" b="2186"/>
          <a:stretch/>
        </p:blipFill>
        <p:spPr bwMode="auto">
          <a:xfrm>
            <a:off x="1691680" y="6066716"/>
            <a:ext cx="7200800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31811" y="21659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Emissões de 2,03 bilhões de toneladas de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eq </a:t>
            </a:r>
          </a:p>
          <a:p>
            <a:pPr algn="ctr"/>
            <a:r>
              <a:rPr lang="pt-BR" sz="1600" b="1" dirty="0" smtClean="0"/>
              <a:t>em 2005 </a:t>
            </a:r>
            <a:endParaRPr lang="pt-BR" sz="1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920243" y="216595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Emissões de 1,30 bilhão de toneladas de CO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eq </a:t>
            </a:r>
          </a:p>
          <a:p>
            <a:pPr algn="ctr"/>
            <a:r>
              <a:rPr lang="pt-BR" sz="1600" b="1" dirty="0" smtClean="0"/>
              <a:t>em 2011 </a:t>
            </a:r>
            <a:endParaRPr lang="pt-BR" sz="1600" b="1" dirty="0"/>
          </a:p>
        </p:txBody>
      </p:sp>
      <p:sp>
        <p:nvSpPr>
          <p:cNvPr id="6" name="Seta para a direita 5"/>
          <p:cNvSpPr/>
          <p:nvPr/>
        </p:nvSpPr>
        <p:spPr>
          <a:xfrm>
            <a:off x="5292080" y="4293096"/>
            <a:ext cx="792088" cy="504056"/>
          </a:xfrm>
          <a:prstGeom prst="rightArrow">
            <a:avLst>
              <a:gd name="adj1" fmla="val 50000"/>
              <a:gd name="adj2" fmla="val 62542"/>
            </a:avLst>
          </a:prstGeom>
          <a:solidFill>
            <a:schemeClr val="tx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992916"/>
              </p:ext>
            </p:extLst>
          </p:nvPr>
        </p:nvGraphicFramePr>
        <p:xfrm>
          <a:off x="1056880" y="2996952"/>
          <a:ext cx="4698856" cy="30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008072"/>
              </p:ext>
            </p:extLst>
          </p:nvPr>
        </p:nvGraphicFramePr>
        <p:xfrm>
          <a:off x="5524199" y="3212976"/>
          <a:ext cx="36724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633186"/>
              </p:ext>
            </p:extLst>
          </p:nvPr>
        </p:nvGraphicFramePr>
        <p:xfrm>
          <a:off x="1138202" y="3068979"/>
          <a:ext cx="4772437" cy="297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Evolução das Emissões </a:t>
            </a:r>
            <a:r>
              <a:rPr lang="pt-BR" sz="2800" b="1" dirty="0" smtClean="0"/>
              <a:t>de 1990 a 2011</a:t>
            </a:r>
            <a:endParaRPr lang="pt-BR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996999"/>
              </p:ext>
            </p:extLst>
          </p:nvPr>
        </p:nvGraphicFramePr>
        <p:xfrm>
          <a:off x="1835696" y="1772816"/>
          <a:ext cx="7134784" cy="446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441635" y="237172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117%</a:t>
            </a:r>
            <a:endParaRPr lang="pt-BR" sz="12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33573" y="306896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66%</a:t>
            </a:r>
            <a:endParaRPr lang="pt-BR" sz="12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659757" y="322400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64%</a:t>
            </a:r>
            <a:endParaRPr lang="pt-BR" sz="12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56136" y="342900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48%</a:t>
            </a:r>
            <a:endParaRPr lang="pt-BR" sz="1200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748464" y="423212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-6%</a:t>
            </a:r>
            <a:endParaRPr lang="pt-BR" sz="1200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691632" y="494116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n-lt"/>
              </a:rPr>
              <a:t>-62%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9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669280"/>
              </p:ext>
            </p:extLst>
          </p:nvPr>
        </p:nvGraphicFramePr>
        <p:xfrm>
          <a:off x="1899092" y="1916832"/>
          <a:ext cx="684937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 txBox="1">
            <a:spLocks/>
          </p:cNvSpPr>
          <p:nvPr/>
        </p:nvSpPr>
        <p:spPr>
          <a:xfrm>
            <a:off x="1835696" y="1196752"/>
            <a:ext cx="712879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Evolução das Emissões </a:t>
            </a:r>
            <a:r>
              <a:rPr lang="pt-BR" sz="2800" b="1" dirty="0" smtClean="0"/>
              <a:t>de 2005 a 2011</a:t>
            </a:r>
            <a:endParaRPr lang="pt-BR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125997" y="235439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+mj-lt"/>
              </a:rPr>
              <a:t>24%</a:t>
            </a:r>
            <a:endParaRPr lang="pt-BR" sz="1200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161687" y="2635355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15%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161687" y="277557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11%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83115" y="291407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8%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114198" y="414908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-36%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115200" y="529017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600">
                <a:latin typeface="+mj-lt"/>
              </a:defRPr>
            </a:lvl1pPr>
          </a:lstStyle>
          <a:p>
            <a:r>
              <a:rPr lang="pt-BR" sz="1200" dirty="0" smtClean="0"/>
              <a:t>-74%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000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91183"/>
              </p:ext>
            </p:extLst>
          </p:nvPr>
        </p:nvGraphicFramePr>
        <p:xfrm>
          <a:off x="1835696" y="1844824"/>
          <a:ext cx="6908999" cy="41739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12369"/>
                <a:gridCol w="594977"/>
                <a:gridCol w="878831"/>
                <a:gridCol w="594977"/>
                <a:gridCol w="594977"/>
                <a:gridCol w="594977"/>
                <a:gridCol w="878831"/>
                <a:gridCol w="879530"/>
                <a:gridCol w="879530"/>
              </a:tblGrid>
              <a:tr h="3443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Setores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Gases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1990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1995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2000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2005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2011</a:t>
                      </a:r>
                      <a:endParaRPr lang="pt-BR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</a:rPr>
                        <a:t>Variação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43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 err="1">
                          <a:effectLst/>
                        </a:rPr>
                        <a:t>Tg</a:t>
                      </a:r>
                      <a:r>
                        <a:rPr lang="pt-BR" sz="1000" b="1" dirty="0">
                          <a:effectLst/>
                        </a:rPr>
                        <a:t> CO</a:t>
                      </a:r>
                      <a:r>
                        <a:rPr lang="pt-BR" sz="1000" b="1" baseline="-25000" dirty="0">
                          <a:effectLst/>
                        </a:rPr>
                        <a:t>2</a:t>
                      </a:r>
                      <a:r>
                        <a:rPr lang="pt-BR" sz="1000" b="1" dirty="0">
                          <a:effectLst/>
                        </a:rPr>
                        <a:t>eq</a:t>
                      </a:r>
                      <a:endParaRPr lang="pt-BR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</a:rPr>
                        <a:t>1995-2005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</a:rPr>
                        <a:t>2005-2011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782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</a:rPr>
                        <a:t>Energia</a:t>
                      </a:r>
                      <a:endParaRPr lang="pt-BR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CO</a:t>
                      </a:r>
                      <a:r>
                        <a:rPr lang="pt-BR" sz="1100" b="1" baseline="-25000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176,2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217,3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287,5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313,1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393,5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44,1%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25,7%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CH</a:t>
                      </a:r>
                      <a:r>
                        <a:rPr lang="pt-BR" sz="1100" b="1" baseline="-25000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9,0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7,7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8,3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11,6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9,8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50,4%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-15,0%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N</a:t>
                      </a:r>
                      <a:r>
                        <a:rPr lang="pt-BR" sz="1100" b="1" baseline="-25000" dirty="0">
                          <a:effectLst/>
                        </a:rPr>
                        <a:t>2</a:t>
                      </a:r>
                      <a:r>
                        <a:rPr lang="pt-BR" sz="1100" b="1" dirty="0">
                          <a:effectLst/>
                        </a:rPr>
                        <a:t>O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2,7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</a:rPr>
                        <a:t>2,9</a:t>
                      </a:r>
                      <a:endParaRPr lang="pt-BR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3,7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4,6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38,3%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</a:rPr>
                        <a:t>23,2%</a:t>
                      </a:r>
                      <a:endParaRPr lang="pt-BR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Processos Industriais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</a:t>
                      </a:r>
                      <a:r>
                        <a:rPr lang="pt-BR" sz="1100" baseline="-250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45,3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52,8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63,2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65,5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78,7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24,0%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20,3%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CH</a:t>
                      </a:r>
                      <a:r>
                        <a:rPr lang="pt-BR" sz="1100" baseline="-250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43,3%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21,1%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N</a:t>
                      </a:r>
                      <a:r>
                        <a:rPr lang="pt-BR" sz="1100" baseline="-25000" dirty="0">
                          <a:effectLst/>
                        </a:rPr>
                        <a:t>2</a:t>
                      </a:r>
                      <a:r>
                        <a:rPr lang="pt-BR" sz="1100" dirty="0">
                          <a:effectLst/>
                        </a:rPr>
                        <a:t>O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30,9%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-95,9%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Outros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3,9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4,7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10,2%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33,5%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Agropecuária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CH</a:t>
                      </a:r>
                      <a:r>
                        <a:rPr lang="pt-BR" sz="1100" baseline="-25000" dirty="0">
                          <a:effectLst/>
                        </a:rPr>
                        <a:t>4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200,3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219,4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226,2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268,1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281,4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22,2%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4,9%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r>
                        <a:rPr lang="pt-BR" sz="1100" baseline="-25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O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103,5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116,4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121,7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147,6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168,3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26,8%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14,0%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Uso da Terra e Florestas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</a:t>
                      </a:r>
                      <a:r>
                        <a:rPr lang="pt-BR" sz="1100" baseline="-25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766,5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1.840,8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1.272,4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1.113,6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286,5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-39,5%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-74,3%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CH</a:t>
                      </a:r>
                      <a:r>
                        <a:rPr lang="pt-BR" sz="1100" baseline="-25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44,9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90,4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64,2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59,4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21,8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-34,2%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-63,3%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r>
                        <a:rPr lang="pt-BR" sz="1100" baseline="-25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O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4,6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6,5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6,0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-34,2%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-63,3%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Tratamento de Resíduos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</a:t>
                      </a:r>
                      <a:r>
                        <a:rPr lang="pt-BR" sz="1100" baseline="-25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0,0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39,4%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23,8%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CH</a:t>
                      </a:r>
                      <a:r>
                        <a:rPr lang="pt-BR" sz="1100" baseline="-250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26,2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30,2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34,6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37,5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43,4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23,8%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15,9%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</a:t>
                      </a:r>
                      <a:r>
                        <a:rPr lang="pt-BR" sz="1100" baseline="-25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O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2,8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3,4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3,9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4,3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4,6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26,6%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6,9%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Total</a:t>
                      </a:r>
                      <a:endParaRPr lang="pt-BR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1.389,0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2.600,6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2.099,9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2.043,0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1.302,4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-21,4%</a:t>
                      </a:r>
                      <a:endParaRPr lang="pt-B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-36,3%</a:t>
                      </a:r>
                      <a:endParaRPr lang="pt-B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2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963170"/>
              </p:ext>
            </p:extLst>
          </p:nvPr>
        </p:nvGraphicFramePr>
        <p:xfrm>
          <a:off x="1835696" y="1484784"/>
          <a:ext cx="6917532" cy="401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2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759</Words>
  <Application>Microsoft Office PowerPoint</Application>
  <PresentationFormat>Apresentação na tela (4:3)</PresentationFormat>
  <Paragraphs>285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Estruturantes do MCTI</dc:title>
  <dc:creator>SEPED</dc:creator>
  <cp:lastModifiedBy>CGMC</cp:lastModifiedBy>
  <cp:revision>249</cp:revision>
  <cp:lastPrinted>2014-05-06T16:22:30Z</cp:lastPrinted>
  <dcterms:created xsi:type="dcterms:W3CDTF">2012-09-26T21:52:48Z</dcterms:created>
  <dcterms:modified xsi:type="dcterms:W3CDTF">2014-06-03T15:23:00Z</dcterms:modified>
</cp:coreProperties>
</file>