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DM Sans Semi Bold" panose="020B0604020202020204" charset="0"/>
      <p:regular r:id="rId14"/>
    </p:embeddedFont>
    <p:embeddedFont>
      <p:font typeface="Inter Medium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106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8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2830473"/>
            <a:ext cx="12975669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Socioeducação: Um Diálogo Necessário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398395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Livia Vidal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524732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Coordenação Geral de Políticas Públicas Socioeducativas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5144929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MDHC/ SNDCA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5925"/>
            <a:ext cx="124034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Investir em Proteção é Investir em Toda a População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551748" y="22080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PNAISARI e SUS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637234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Investir na saúde dos adolescentes fortalece todo o sistema de saúde.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75283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528" y="3169860"/>
            <a:ext cx="279083" cy="3488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19351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Meio Aberto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597628" y="2364343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Fortalecer SUAS.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75283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740" y="2742783"/>
            <a:ext cx="279083" cy="3488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33443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Juventudes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3773567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Políticas de cultura, lazer, esporte e inserção no trabalho para todos.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75283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0984" y="3860780"/>
            <a:ext cx="279083" cy="34885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0711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Famílias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597628" y="5500330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Apoio à reestruturação econômica, profissional e social das famílias.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75283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740" y="4978777"/>
            <a:ext cx="279083" cy="34885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551748" y="46393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Educação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5068610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Perspectiva educativa e social para mensurar a eficácia da política pública.</a:t>
            </a:r>
            <a:endParaRPr lang="en-US" sz="15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1752838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528" y="4551700"/>
            <a:ext cx="279083" cy="34885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93790" y="654105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Quando investimos em uma política de proteção, atenção e promoção das juventudes, estamos investindo em todas e todos os adolescentes e jovens. A socioeducação efetiva não se faz com mais tempo de internação, mas com mais investimento em prevenção, educação e fortalecimento de vínculos.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59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15" y="3402211"/>
            <a:ext cx="2381607" cy="238160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33" y="3402211"/>
            <a:ext cx="4072533" cy="23816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3720"/>
            <a:ext cx="104754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Adolescência e Números da Socioeducação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530441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00A85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28.5M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2045375" y="4433411"/>
            <a:ext cx="38940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População Adolescente no Brasil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862632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 país possui </a:t>
            </a: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28.577.061 pessoas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entre 12 e 21 anos de idade, segundo o IBGE (2022).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439144" y="3530441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00A85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12,506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9044940" y="4433411"/>
            <a:ext cx="31857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Medidas em Meio Fechado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439144" y="4862632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Adolescentes cumprem medida socioeducativa em regime de internação ou semiliberdade. Isso representa menos de 1% da população adolescente do país.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8403" y="881241"/>
            <a:ext cx="4991100" cy="436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Distribuição do Meio Fechado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13" y="1499231"/>
            <a:ext cx="9556165" cy="523113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37735" y="6695480"/>
            <a:ext cx="139541" cy="139541"/>
          </a:xfrm>
          <a:prstGeom prst="roundRect">
            <a:avLst>
              <a:gd name="adj" fmla="val 13106"/>
            </a:avLst>
          </a:prstGeom>
          <a:solidFill>
            <a:srgbClr val="0C413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3038237" y="6695480"/>
            <a:ext cx="714494" cy="139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Internação</a:t>
            </a:r>
            <a:endParaRPr lang="en-US" sz="1050" dirty="0"/>
          </a:p>
        </p:txBody>
      </p:sp>
      <p:sp>
        <p:nvSpPr>
          <p:cNvPr id="6" name="Shape 3"/>
          <p:cNvSpPr/>
          <p:nvPr/>
        </p:nvSpPr>
        <p:spPr>
          <a:xfrm>
            <a:off x="4727733" y="6695480"/>
            <a:ext cx="139541" cy="139541"/>
          </a:xfrm>
          <a:prstGeom prst="roundRect">
            <a:avLst>
              <a:gd name="adj" fmla="val 13106"/>
            </a:avLst>
          </a:prstGeom>
          <a:solidFill>
            <a:srgbClr val="19866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928235" y="6695480"/>
            <a:ext cx="1418392" cy="139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Internação Provisória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8375927" y="6695480"/>
            <a:ext cx="139541" cy="139541"/>
          </a:xfrm>
          <a:prstGeom prst="roundRect">
            <a:avLst>
              <a:gd name="adj" fmla="val 13106"/>
            </a:avLst>
          </a:prstGeom>
          <a:solidFill>
            <a:srgbClr val="26CC9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8576429" y="6695480"/>
            <a:ext cx="954881" cy="139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Semiliberdade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10738127" y="6695480"/>
            <a:ext cx="139541" cy="139541"/>
          </a:xfrm>
          <a:prstGeom prst="roundRect">
            <a:avLst>
              <a:gd name="adj" fmla="val 13106"/>
            </a:avLst>
          </a:prstGeom>
          <a:solidFill>
            <a:srgbClr val="63E2B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938629" y="6695480"/>
            <a:ext cx="1250394" cy="139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0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Internação Sanção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390599" y="7414099"/>
            <a:ext cx="13513594" cy="44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Dados do Levantamento SINASE de agosto de 2024 mostram que a internação representa 68,6% das medidas em meio fechado. Estados como Acre (112,4), Espírito Santo (111,7), São Paulo (98,6) e Distrito Federal (93,0) possuem as maiores taxas por 100 mil habitantes, mais que o dobro da taxa nacional de 45,1.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8941"/>
            <a:ext cx="56142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Perfil dos Adolescentes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96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em Meio Fechado</a:t>
            </a:r>
            <a:endParaRPr lang="en-US" sz="3900" dirty="0"/>
          </a:p>
        </p:txBody>
      </p:sp>
      <p:sp>
        <p:nvSpPr>
          <p:cNvPr id="5" name="Shape 2"/>
          <p:cNvSpPr/>
          <p:nvPr/>
        </p:nvSpPr>
        <p:spPr>
          <a:xfrm>
            <a:off x="6280190" y="2884408"/>
            <a:ext cx="3679031" cy="1778556"/>
          </a:xfrm>
          <a:prstGeom prst="roundRect">
            <a:avLst>
              <a:gd name="adj" fmla="val 2678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879193" y="30827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Cor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78548" y="3511987"/>
            <a:ext cx="32823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61,7% são negros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no Brasil. Em São Paulo, esse número amplia para 70,5%.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2884408"/>
            <a:ext cx="3679031" cy="1778556"/>
          </a:xfrm>
          <a:prstGeom prst="roundRect">
            <a:avLst>
              <a:gd name="adj" fmla="val 2678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756583" y="30827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Território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55937" y="3511987"/>
            <a:ext cx="32823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59,9% são periféricos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com moradia urbana central/periferia ou sem moradia.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4861322"/>
            <a:ext cx="3679031" cy="1461016"/>
          </a:xfrm>
          <a:prstGeom prst="roundRect">
            <a:avLst>
              <a:gd name="adj" fmla="val 3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879193" y="5059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Classe Social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78548" y="5488900"/>
            <a:ext cx="32823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Pobres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renda familiar de 1 a 2 salários mínimos.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10157579" y="4861322"/>
            <a:ext cx="3679031" cy="1461016"/>
          </a:xfrm>
          <a:prstGeom prst="roundRect">
            <a:avLst>
              <a:gd name="adj" fmla="val 3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10756583" y="5059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Idade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0355937" y="5488900"/>
            <a:ext cx="32823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87% têm entre 15 e 18 anos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de idade.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6280190" y="654558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Esses adolescentes têm cor, têm endereço e têm classe social. A socioeducação reflete as desigualdades estruturais da nossa sociedade.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01648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Atos Infracionais: </a:t>
            </a:r>
          </a:p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 Que os Dados Revelam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920790" y="321468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Tráfico de drogas: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3.691 casos (27%)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920790" y="3601642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Roubo: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3.402 casos (33,4%)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20790" y="3988595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Homicídio: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1.720 casos (12,6%)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20790" y="437554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Estupro: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330 casos (2,4%)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20790" y="476250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Latrocínio: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189 casos (1,4%)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6560641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Dados do Levantamento SINASE 2024 e CNMP mostram que o tráfico de drogas e o roubo são os atos infracionais mais frequentes entre adolescentes em medida socioeducativa.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0127"/>
            <a:ext cx="71508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Infraestrutura Socioeducativa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48370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E7D32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318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2570559" y="4051340"/>
            <a:ext cx="28436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Unidades de Internação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480560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Capacidade total de 16.716 adolescentes, com </a:t>
            </a:r>
            <a:r>
              <a:rPr lang="en-US" sz="15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ocupação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 10.174 (60,86%).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439144" y="3148370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00A85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27+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8925282" y="4051340"/>
            <a:ext cx="34250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Novas Unidades Necessárias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439144" y="4480560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 PL impõe a necessidade de construção de no </a:t>
            </a:r>
            <a:r>
              <a:rPr lang="en-US" sz="15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mínimo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27 unidades (1 por UF).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8845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Dados do CNMP (Painel Panorama Socioeducativo)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do 2º semestre de 2024.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58796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regionalização é essencial para promoção de </a:t>
            </a:r>
          </a:p>
          <a:p>
            <a:pPr marL="0" indent="0" algn="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vínculo</a:t>
            </a: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familiar e territorial, precisaremos de +unidades.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999" y="516969"/>
            <a:ext cx="6678335" cy="587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 Custo Real do PL 1473/2025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1704856" y="2702600"/>
            <a:ext cx="2312670" cy="470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333%</a:t>
            </a:r>
            <a:endParaRPr lang="en-US" sz="3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134" y="1527453"/>
            <a:ext cx="2820353" cy="28203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86163" y="4582716"/>
            <a:ext cx="235029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Aumento de Gastos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51999" y="4989195"/>
            <a:ext cx="4218742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Aumento percentual nos gastos estatais com atendimento socioeducativo.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158627" y="2702600"/>
            <a:ext cx="2312670" cy="470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100M</a:t>
            </a:r>
            <a:endParaRPr lang="en-US" sz="37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905" y="1527453"/>
            <a:ext cx="2820353" cy="28203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39934" y="4582716"/>
            <a:ext cx="235029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Por Unidade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205770" y="4989195"/>
            <a:ext cx="4218742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Custo médio de construção de uma unidade socioeducativa em reais.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10612517" y="2702600"/>
            <a:ext cx="2312670" cy="470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R$13.770</a:t>
            </a:r>
            <a:endParaRPr lang="en-US" sz="37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795" y="1527453"/>
            <a:ext cx="2820353" cy="28203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593824" y="4582716"/>
            <a:ext cx="235029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Custo Mensal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9659541" y="4989195"/>
            <a:ext cx="4218861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Valor médio per capita por adolescente em internação (atualizado pela inflação).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751999" y="5802154"/>
            <a:ext cx="13126402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 PL não prevê impacto orçamentário. Com tempo máximo passando de 3 para 10 anos, o gasto por adolescente salta de R$ 324 mil para R$ 1,08 milhão. O impacto médio seria de aproximadamente </a:t>
            </a:r>
            <a:r>
              <a:rPr lang="en-US" sz="1450" b="1" dirty="0">
                <a:solidFill>
                  <a:srgbClr val="00A859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R$ 4,93 bilhões a mais por ano</a:t>
            </a:r>
            <a:r>
              <a:rPr lang="en-US" sz="14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durante o período.</a:t>
            </a:r>
            <a:endParaRPr lang="en-US" sz="1450" dirty="0"/>
          </a:p>
        </p:txBody>
      </p:sp>
      <p:sp>
        <p:nvSpPr>
          <p:cNvPr id="16" name="Shape 11"/>
          <p:cNvSpPr/>
          <p:nvPr/>
        </p:nvSpPr>
        <p:spPr>
          <a:xfrm>
            <a:off x="751999" y="6615113"/>
            <a:ext cx="13126402" cy="1099542"/>
          </a:xfrm>
          <a:prstGeom prst="roundRect">
            <a:avLst>
              <a:gd name="adj" fmla="val 2565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98" y="6898838"/>
            <a:ext cx="235029" cy="1880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363028" y="6850023"/>
            <a:ext cx="12327374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quem interessa esse investimento?</a:t>
            </a:r>
            <a:r>
              <a:rPr lang="en-US" sz="14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Precisamos questionar se aumentar o tempo de internação é realmente a solução mais eficaz para a segurança pública.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115" y="504468"/>
            <a:ext cx="9888736" cy="57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Internação Resolve? As Consequências Reais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15" y="1442561"/>
            <a:ext cx="915233" cy="10982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30348" y="1625560"/>
            <a:ext cx="2957393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Indutor de Novas Infrações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1830348" y="2021324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internação pode provocar acirramento e agravamento nos atos infracionais, criando um ciclo vicioso.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15" y="2540794"/>
            <a:ext cx="915233" cy="10982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30348" y="2723793"/>
            <a:ext cx="2921318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Impactos na Saúde Mental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830348" y="3119557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Consequências graves incluindo insônia, ansiedade e pânico nos adolescentes internados.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15" y="3639026"/>
            <a:ext cx="915233" cy="10982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30348" y="3822025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Quebra de Vínculos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1830348" y="4217789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Rompimento de vínculos familiares e comunitários sadios, essenciais para a reintegração.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15" y="4737259"/>
            <a:ext cx="915233" cy="109823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30348" y="4920258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Desescolarização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1830348" y="5316022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Afastamento do sistema educacional, dificultando o retorno aos estudos.</a:t>
            </a:r>
            <a:endParaRPr lang="en-US" sz="14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15" y="5835491"/>
            <a:ext cx="915233" cy="109823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830348" y="6018490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Estigmatização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1830348" y="6414254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Marcas sociais que dificultam a reinserção na sociedade e no mercado de trabalho.</a:t>
            </a:r>
            <a:endParaRPr lang="en-US" sz="1400" dirty="0"/>
          </a:p>
        </p:txBody>
      </p:sp>
      <p:sp>
        <p:nvSpPr>
          <p:cNvPr id="18" name="Text 11"/>
          <p:cNvSpPr/>
          <p:nvPr/>
        </p:nvSpPr>
        <p:spPr>
          <a:xfrm>
            <a:off x="732115" y="7139583"/>
            <a:ext cx="13166169" cy="585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Os tratados internacionais (Regras de Havana e Beijing) reconhecem que a privação de liberdade deve ser medida de último recurso e pelo mínimo período necessário.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496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852" y="2745819"/>
            <a:ext cx="11691699" cy="562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Avanços e Caminhos para uma Socioeducação Efetiva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9852" y="3757970"/>
            <a:ext cx="224968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Avanços Recentes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19852" y="4219099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Central de vagas e unidades sem superlotação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19852" y="4570095"/>
            <a:ext cx="6375797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Ampliação da PNAISARI e fortalecimento do atendimento básico de saúde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19852" y="5209103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Promoção da educação integral nas unidades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19852" y="5560100"/>
            <a:ext cx="6375797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Fortalecimento da formação de profissionais em parceria com universidades públicas (12 estados desde 2024)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19852" y="6199108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Estruturação do atendimento em pós-medida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7542371" y="3757970"/>
            <a:ext cx="224968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 Que Precisamos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42371" y="4219099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Fortalecer o Meio Aberto (rede e comunidade)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542371" y="4570095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Construir estratégias para vínculos familiares e comunitários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7542371" y="4921091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Potencializar escolarização saudável e segura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542371" y="5272088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Investir nas famílias (habitação, transporte, soberania alimentar)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989767" y="6954917"/>
            <a:ext cx="12920782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"Em 2024, as escolas públicas da Maré atingiram um recorde nada desejável: foram 37 dias com uma ou mais escolas fechadas no território, afetando, em média, 7.301 estudantes por operação"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719852" y="6752511"/>
            <a:ext cx="22860" cy="980837"/>
          </a:xfrm>
          <a:prstGeom prst="rect">
            <a:avLst/>
          </a:prstGeom>
          <a:solidFill>
            <a:srgbClr val="1C977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873</Words>
  <Application>Microsoft Office PowerPoint</Application>
  <PresentationFormat>Personalizar</PresentationFormat>
  <Paragraphs>109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DM Sans Semi Bold</vt:lpstr>
      <vt:lpstr>Arial</vt:lpstr>
      <vt:lpstr>Inter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Livia Vidal</cp:lastModifiedBy>
  <cp:revision>3</cp:revision>
  <dcterms:created xsi:type="dcterms:W3CDTF">2025-10-08T01:06:54Z</dcterms:created>
  <dcterms:modified xsi:type="dcterms:W3CDTF">2025-10-08T01:17:34Z</dcterms:modified>
</cp:coreProperties>
</file>