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86" r:id="rId2"/>
    <p:sldId id="407" r:id="rId3"/>
    <p:sldId id="445" r:id="rId4"/>
    <p:sldId id="446" r:id="rId5"/>
    <p:sldId id="447" r:id="rId6"/>
    <p:sldId id="425" r:id="rId7"/>
    <p:sldId id="424" r:id="rId8"/>
    <p:sldId id="430" r:id="rId9"/>
    <p:sldId id="466" r:id="rId10"/>
    <p:sldId id="438" r:id="rId11"/>
    <p:sldId id="443" r:id="rId12"/>
    <p:sldId id="333" r:id="rId13"/>
    <p:sldId id="448" r:id="rId14"/>
    <p:sldId id="450" r:id="rId15"/>
    <p:sldId id="422" r:id="rId16"/>
    <p:sldId id="451" r:id="rId17"/>
    <p:sldId id="465" r:id="rId18"/>
    <p:sldId id="426" r:id="rId19"/>
    <p:sldId id="428" r:id="rId20"/>
    <p:sldId id="429" r:id="rId21"/>
    <p:sldId id="427" r:id="rId22"/>
    <p:sldId id="441" r:id="rId23"/>
    <p:sldId id="467" r:id="rId24"/>
    <p:sldId id="439" r:id="rId25"/>
    <p:sldId id="442" r:id="rId26"/>
    <p:sldId id="440" r:id="rId27"/>
    <p:sldId id="456" r:id="rId28"/>
    <p:sldId id="457" r:id="rId29"/>
    <p:sldId id="459" r:id="rId30"/>
    <p:sldId id="461" r:id="rId31"/>
    <p:sldId id="460" r:id="rId32"/>
    <p:sldId id="468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DFF7A"/>
    <a:srgbClr val="C0C0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7" autoAdjust="0"/>
    <p:restoredTop sz="90877" autoAdjust="0"/>
  </p:normalViewPr>
  <p:slideViewPr>
    <p:cSldViewPr>
      <p:cViewPr varScale="1">
        <p:scale>
          <a:sx n="66" d="100"/>
          <a:sy n="66" d="100"/>
        </p:scale>
        <p:origin x="-66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8A53C-DDB6-496B-9FB8-07D777D03766}" type="datetimeFigureOut">
              <a:rPr lang="pt-BR" smtClean="0"/>
              <a:pPr/>
              <a:t>09/09/2015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6EEB5-8C35-4452-9768-5932967F2F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09669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-11905782" y="-10869834"/>
            <a:ext cx="11905782" cy="1156455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77109" cy="410544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1773857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-11905782" y="-10869834"/>
            <a:ext cx="11905782" cy="1156455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77109" cy="410544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1773857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6EEB5-8C35-4452-9768-5932967F2F21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73637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-11905782" y="-10869834"/>
            <a:ext cx="11905782" cy="1156455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77109" cy="410544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177385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-11905782" y="-10869834"/>
            <a:ext cx="11905782" cy="1156455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77109" cy="410544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68356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-11905782" y="-10869834"/>
            <a:ext cx="11905782" cy="1156455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77109" cy="410544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1773857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-11905782" y="-10869834"/>
            <a:ext cx="11905782" cy="1156455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77109" cy="410544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177385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-11905782" y="-10869834"/>
            <a:ext cx="11905782" cy="1156455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77109" cy="410544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1773857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-11905782" y="-10869834"/>
            <a:ext cx="11905782" cy="1156455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77109" cy="410544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177385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-11905782" y="-10869834"/>
            <a:ext cx="11905782" cy="1156455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77109" cy="410544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3723582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-11905782" y="-10869834"/>
            <a:ext cx="11905782" cy="1156455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77109" cy="410544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177385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61846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71395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P_BRASIL_201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23260" y="6286500"/>
            <a:ext cx="2697480" cy="5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7144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472E-65BB-4710-9BAE-7C7AC712ECF0}" type="datetimeFigureOut">
              <a:rPr lang="pt-BR"/>
              <a:pPr>
                <a:defRPr/>
              </a:pPr>
              <a:t>09/09/2015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F70B7-570D-40A6-961B-62618DFEBD9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36760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0" y="79375"/>
            <a:ext cx="91440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18000"/>
              </a:lnSpc>
              <a:spcBef>
                <a:spcPts val="1438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300" dirty="0">
                <a:solidFill>
                  <a:srgbClr val="006600"/>
                </a:solidFill>
                <a:latin typeface="Arial Black" pitchFamily="32" charset="0"/>
              </a:rPr>
              <a:t>MINISTÉRIO DO PLANEJAMENTO</a:t>
            </a:r>
          </a:p>
        </p:txBody>
      </p:sp>
      <p:sp>
        <p:nvSpPr>
          <p:cNvPr id="9" name="Line 6"/>
          <p:cNvSpPr>
            <a:spLocks noChangeShapeType="1"/>
          </p:cNvSpPr>
          <p:nvPr userDrawn="1"/>
        </p:nvSpPr>
        <p:spPr bwMode="auto">
          <a:xfrm>
            <a:off x="306388" y="504825"/>
            <a:ext cx="8535987" cy="1588"/>
          </a:xfrm>
          <a:prstGeom prst="line">
            <a:avLst/>
          </a:prstGeom>
          <a:noFill/>
          <a:ln w="936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" name="Line 2"/>
          <p:cNvSpPr>
            <a:spLocks noChangeShapeType="1"/>
          </p:cNvSpPr>
          <p:nvPr userDrawn="1"/>
        </p:nvSpPr>
        <p:spPr bwMode="auto">
          <a:xfrm>
            <a:off x="304800" y="6248400"/>
            <a:ext cx="8534400" cy="1588"/>
          </a:xfrm>
          <a:prstGeom prst="line">
            <a:avLst/>
          </a:prstGeom>
          <a:noFill/>
          <a:ln w="9360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1" name="Imagem 10" descr="MP_BRASIL_2015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3223260" y="6286500"/>
            <a:ext cx="2697480" cy="510540"/>
          </a:xfrm>
          <a:prstGeom prst="rect">
            <a:avLst/>
          </a:prstGeom>
        </p:spPr>
      </p:pic>
      <p:grpSp>
        <p:nvGrpSpPr>
          <p:cNvPr id="4" name="Grupo 3"/>
          <p:cNvGrpSpPr/>
          <p:nvPr userDrawn="1"/>
        </p:nvGrpSpPr>
        <p:grpSpPr>
          <a:xfrm>
            <a:off x="306388" y="6329018"/>
            <a:ext cx="2753444" cy="468022"/>
            <a:chOff x="5652120" y="4653136"/>
            <a:chExt cx="2448272" cy="484358"/>
          </a:xfrm>
        </p:grpSpPr>
        <p:pic>
          <p:nvPicPr>
            <p:cNvPr id="12" name="Imagem 11"/>
            <p:cNvPicPr>
              <a:picLocks noChangeAspect="1"/>
            </p:cNvPicPr>
            <p:nvPr userDrawn="1"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000"/>
            <a:stretch/>
          </p:blipFill>
          <p:spPr>
            <a:xfrm>
              <a:off x="6768244" y="4653136"/>
              <a:ext cx="1332148" cy="484358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 userDrawn="1"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1140" r="-1128"/>
            <a:stretch/>
          </p:blipFill>
          <p:spPr>
            <a:xfrm>
              <a:off x="5652120" y="4653136"/>
              <a:ext cx="1065401" cy="484358"/>
            </a:xfrm>
            <a:prstGeom prst="rect">
              <a:avLst/>
            </a:prstGeom>
          </p:spPr>
        </p:pic>
      </p:grp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0313" y="6253078"/>
            <a:ext cx="1889348" cy="5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25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lanalto.gov.br/CCIVIL_03/Decreto-Lei/1965-1988/Del2398.htm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0" y="5822132"/>
            <a:ext cx="9144000" cy="3431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1000"/>
              </a:lnSpc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Brasília,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6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etembro</a:t>
            </a: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/2015</a:t>
            </a:r>
            <a:endParaRPr lang="en-GB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81" y="2350621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altLang="pt-BR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do Patrimônio Imobiliário</a:t>
            </a:r>
            <a:endParaRPr lang="pt-BR" altLang="pt-BR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212976"/>
            <a:ext cx="9144000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2400" dirty="0" smtClean="0"/>
              <a:t>TERRENOS DE MARINHA</a:t>
            </a: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219236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396" y="1337140"/>
            <a:ext cx="4245612" cy="482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55576" y="1414839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as metas anuais de demarcação por UF, e com conclusão para dezembro de </a:t>
            </a:r>
            <a: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2020.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37140"/>
            <a:ext cx="3168352" cy="482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477961" y="720631"/>
            <a:ext cx="6188105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PLANO NACIONAL DE CARACTERIZAÇÃO - PNC</a:t>
            </a:r>
            <a:endParaRPr lang="pt-BR" altLang="pt-BR" dirty="0"/>
          </a:p>
        </p:txBody>
      </p:sp>
      <p:sp>
        <p:nvSpPr>
          <p:cNvPr id="6" name="Seta para a direita 5">
            <a:hlinkClick r:id="rId4" action="ppaction://hlinksldjump"/>
          </p:cNvPr>
          <p:cNvSpPr/>
          <p:nvPr/>
        </p:nvSpPr>
        <p:spPr>
          <a:xfrm>
            <a:off x="8676456" y="6453336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45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6963354"/>
              </p:ext>
            </p:extLst>
          </p:nvPr>
        </p:nvGraphicFramePr>
        <p:xfrm>
          <a:off x="323528" y="764704"/>
          <a:ext cx="8496944" cy="5256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7575"/>
                <a:gridCol w="3759369"/>
              </a:tblGrid>
              <a:tr h="7203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AÇÕES DE DEMARCAÇÃO NO ESTADO DE SC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75603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Localização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Situação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</a:tr>
              <a:tr h="37802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São Francisco do Sul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andamento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02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Itapema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andamento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802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Imbituba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andamento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02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Balneário Arrio do Silva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Notificação do artigo 13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802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Balneário Gaivota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Notificação do artigo 13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02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Passo de Torres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Concluída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802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Rio Cachoeira (Joinville)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andamento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02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Rio </a:t>
                      </a:r>
                      <a:r>
                        <a:rPr lang="pt-BR" sz="1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Itajaíaçu</a:t>
                      </a:r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(Navegantes a Blumenau)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andamento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802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Paulo Lopes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andamento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02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Florianópolis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Notificação do artigo 13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2875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190424" y="720631"/>
            <a:ext cx="4763163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CUMPRIMENTO DA FUNÇÃO SOCIAL</a:t>
            </a:r>
            <a:endParaRPr lang="pt-BR" altLang="pt-BR" dirty="0"/>
          </a:p>
        </p:txBody>
      </p:sp>
      <p:sp>
        <p:nvSpPr>
          <p:cNvPr id="4" name="CaixaDeTexto 8"/>
          <p:cNvSpPr txBox="1">
            <a:spLocks noChangeArrowheads="1"/>
          </p:cNvSpPr>
          <p:nvPr/>
        </p:nvSpPr>
        <p:spPr bwMode="auto">
          <a:xfrm>
            <a:off x="1475656" y="724991"/>
            <a:ext cx="327333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2</a:t>
            </a:r>
            <a:endParaRPr lang="en-US" altLang="pt-BR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Retângulo 24"/>
          <p:cNvSpPr/>
          <p:nvPr/>
        </p:nvSpPr>
        <p:spPr>
          <a:xfrm>
            <a:off x="2904952" y="1268760"/>
            <a:ext cx="6239047" cy="4896544"/>
          </a:xfrm>
          <a:prstGeom prst="rect">
            <a:avLst/>
          </a:prstGeom>
          <a:solidFill>
            <a:schemeClr val="accent3">
              <a:lumMod val="50000"/>
              <a:alpha val="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4"/>
          <p:cNvSpPr/>
          <p:nvPr/>
        </p:nvSpPr>
        <p:spPr>
          <a:xfrm>
            <a:off x="-910" y="1268760"/>
            <a:ext cx="2916726" cy="4896544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3" descr="SituacaoFundiari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EF8"/>
              </a:clrFrom>
              <a:clrTo>
                <a:srgbClr val="FDFEF8">
                  <a:alpha val="0"/>
                </a:srgbClr>
              </a:clrTo>
            </a:clrChange>
            <a:lum bright="-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748" y="2229375"/>
            <a:ext cx="1908091" cy="132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onflito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EF8"/>
              </a:clrFrom>
              <a:clrTo>
                <a:srgbClr val="FDFEF8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303" y="4005066"/>
            <a:ext cx="2067457" cy="14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0411" y="2061567"/>
            <a:ext cx="2458635" cy="2873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Conflitos Fundiários</a:t>
            </a:r>
            <a:endParaRPr lang="pt-BR" alt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3789040"/>
            <a:ext cx="2644516" cy="2880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Conflitos entre Usuários</a:t>
            </a:r>
            <a:endParaRPr lang="pt-BR" alt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3"/>
          <p:cNvSpPr txBox="1"/>
          <p:nvPr/>
        </p:nvSpPr>
        <p:spPr>
          <a:xfrm>
            <a:off x="843106" y="1412776"/>
            <a:ext cx="108467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Ontem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21"/>
          <p:cNvSpPr txBox="1"/>
          <p:nvPr/>
        </p:nvSpPr>
        <p:spPr>
          <a:xfrm>
            <a:off x="7325232" y="1426969"/>
            <a:ext cx="780803" cy="369332"/>
          </a:xfrm>
          <a:prstGeom prst="rect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Hoje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-790" y="5717257"/>
            <a:ext cx="27558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Fonte: David </a:t>
            </a:r>
            <a:r>
              <a:rPr lang="pt-BR" altLang="pt-BR" sz="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Gibbs</a:t>
            </a:r>
            <a:r>
              <a:rPr lang="pt-BR" alt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McGrath</a:t>
            </a:r>
            <a:r>
              <a:rPr lang="pt-BR" alt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 e Socorro Pena – </a:t>
            </a:r>
            <a:r>
              <a:rPr lang="pt-BR" altLang="pt-BR" sz="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ProVárzea</a:t>
            </a:r>
            <a:r>
              <a:rPr lang="pt-BR" altLang="pt-BR" sz="800" b="1" i="1" dirty="0">
                <a:latin typeface="Arial" panose="020B0604020202020204" pitchFamily="34" charset="0"/>
                <a:cs typeface="Arial" panose="020B0604020202020204" pitchFamily="34" charset="0"/>
              </a:rPr>
              <a:t>/Ibama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60848"/>
            <a:ext cx="2664296" cy="181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tângulo 6"/>
          <p:cNvSpPr/>
          <p:nvPr/>
        </p:nvSpPr>
        <p:spPr>
          <a:xfrm>
            <a:off x="2904952" y="1268760"/>
            <a:ext cx="3323232" cy="14465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1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pt-BR" altLang="pt-BR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pt-BR" altLang="pt-BR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Ordenação </a:t>
            </a:r>
            <a:r>
              <a:rPr lang="pt-BR" altLang="pt-B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uso racional e sustentável dos recursos naturais disponíveis na orla marítima e </a:t>
            </a:r>
            <a:r>
              <a:rPr lang="pt-BR" altLang="pt-BR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fluvial</a:t>
            </a:r>
            <a:endParaRPr lang="pt-BR" altLang="pt-B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o 10"/>
          <p:cNvGrpSpPr/>
          <p:nvPr/>
        </p:nvGrpSpPr>
        <p:grpSpPr>
          <a:xfrm>
            <a:off x="2915816" y="4725144"/>
            <a:ext cx="3302954" cy="1440160"/>
            <a:chOff x="3347864" y="5200525"/>
            <a:chExt cx="2465899" cy="623903"/>
          </a:xfrm>
        </p:grpSpPr>
        <p:sp>
          <p:nvSpPr>
            <p:cNvPr id="20" name="Retângulo 8"/>
            <p:cNvSpPr/>
            <p:nvPr/>
          </p:nvSpPr>
          <p:spPr>
            <a:xfrm>
              <a:off x="3347864" y="5200525"/>
              <a:ext cx="2465899" cy="623903"/>
            </a:xfrm>
            <a:prstGeom prst="rect">
              <a:avLst/>
            </a:prstGeom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tângulo 7"/>
            <p:cNvSpPr/>
            <p:nvPr/>
          </p:nvSpPr>
          <p:spPr>
            <a:xfrm>
              <a:off x="3347864" y="5299779"/>
              <a:ext cx="2465899" cy="4400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Em 2015 serão entregues mais títulos as famílias de baixa renda.</a:t>
              </a:r>
              <a:endParaRPr lang="pt-BR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7869"/>
            <a:ext cx="2664295" cy="196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"/>
          <p:cNvSpPr txBox="1">
            <a:spLocks noChangeArrowheads="1"/>
          </p:cNvSpPr>
          <p:nvPr/>
        </p:nvSpPr>
        <p:spPr bwMode="auto">
          <a:xfrm>
            <a:off x="2920523" y="2899393"/>
            <a:ext cx="3302954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50000"/>
              </a:spcBef>
              <a:defRPr sz="1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200000"/>
              </a:lnSpc>
            </a:pPr>
            <a:r>
              <a:rPr lang="pt-BR" altLang="pt-BR" dirty="0">
                <a:solidFill>
                  <a:schemeClr val="bg1">
                    <a:lumMod val="85000"/>
                  </a:schemeClr>
                </a:solidFill>
              </a:rPr>
              <a:t>No Brasil já foram entregues 54.155 Termos de Autorização de Uso Sustentável (TAUS)</a:t>
            </a:r>
          </a:p>
        </p:txBody>
      </p:sp>
    </p:spTree>
    <p:extLst>
      <p:ext uri="{BB962C8B-B14F-4D97-AF65-F5344CB8AC3E}">
        <p14:creationId xmlns:p14="http://schemas.microsoft.com/office/powerpoint/2010/main" xmlns="" val="28200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144016" y="2416820"/>
            <a:ext cx="34198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Terrenos e acrescidos de marinha sob gestão dos </a:t>
            </a:r>
            <a:r>
              <a:rPr lang="pt-BR" altLang="pt-BR" sz="24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Estados e Municípios litorâneos </a:t>
            </a:r>
            <a:endParaRPr lang="pt-BR" altLang="pt-BR" sz="2400" b="1" dirty="0">
              <a:solidFill>
                <a:schemeClr val="accent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510" y="1235546"/>
            <a:ext cx="4895850" cy="485775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019711" y="2564904"/>
            <a:ext cx="3288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</a:rPr>
              <a:t>União repassou </a:t>
            </a:r>
            <a:r>
              <a:rPr lang="pt-BR" sz="1600" b="1" u="sng" dirty="0" smtClean="0">
                <a:solidFill>
                  <a:srgbClr val="FFFF00"/>
                </a:solidFill>
              </a:rPr>
              <a:t>255,4 milhões de m2</a:t>
            </a:r>
          </a:p>
          <a:p>
            <a:r>
              <a:rPr lang="pt-BR" sz="1600" dirty="0" smtClean="0">
                <a:solidFill>
                  <a:schemeClr val="bg1"/>
                </a:solidFill>
              </a:rPr>
              <a:t> para estados e municípios litorâneos</a:t>
            </a:r>
          </a:p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 em todo o Brasil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7665" y="620688"/>
            <a:ext cx="4763163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CUMPRIMENTO DA FUNÇÃO SOCIAL</a:t>
            </a:r>
            <a:endParaRPr lang="pt-BR" altLang="pt-BR" dirty="0"/>
          </a:p>
        </p:txBody>
      </p:sp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179512" y="627222"/>
            <a:ext cx="327333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2</a:t>
            </a:r>
            <a:endParaRPr lang="en-US" altLang="pt-BR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Seta para a direita 10">
            <a:hlinkClick r:id="rId3" action="ppaction://hlinksldjump"/>
          </p:cNvPr>
          <p:cNvSpPr/>
          <p:nvPr/>
        </p:nvSpPr>
        <p:spPr>
          <a:xfrm>
            <a:off x="8676456" y="6453336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4673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07504" y="1872208"/>
            <a:ext cx="8928992" cy="414908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pt-BR" altLang="pt-BR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Fim das cobranças retroativas, para as novas inscrições de ocupação. </a:t>
            </a:r>
          </a:p>
          <a:p>
            <a:pPr algn="just" eaLnBrk="1" hangingPunct="1">
              <a:lnSpc>
                <a:spcPct val="150000"/>
              </a:lnSpc>
            </a:pPr>
            <a:r>
              <a:rPr lang="pt-BR" altLang="pt-BR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Ampliação da data para regularização de ocupações para 10 JUN 2014</a:t>
            </a:r>
          </a:p>
          <a:p>
            <a:pPr algn="just" eaLnBrk="1" hangingPunct="1">
              <a:lnSpc>
                <a:spcPct val="150000"/>
              </a:lnSpc>
            </a:pPr>
            <a:r>
              <a:rPr lang="pt-BR" altLang="pt-BR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Extinção das dívidas de até R$10 mil, inclusive em DAU.</a:t>
            </a:r>
          </a:p>
          <a:p>
            <a:pPr algn="just" eaLnBrk="1" hangingPunct="1">
              <a:lnSpc>
                <a:spcPct val="150000"/>
              </a:lnSpc>
            </a:pPr>
            <a:r>
              <a:rPr lang="pt-BR" altLang="pt-BR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Possibilidade de parcelamento dos débitos;  </a:t>
            </a:r>
          </a:p>
          <a:p>
            <a:pPr algn="just" eaLnBrk="1" hangingPunct="1">
              <a:lnSpc>
                <a:spcPct val="150000"/>
              </a:lnSpc>
            </a:pPr>
            <a:r>
              <a:rPr lang="pt-BR" altLang="pt-BR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Isenção para entidades beneficentes.</a:t>
            </a:r>
          </a:p>
          <a:p>
            <a:pPr algn="just" eaLnBrk="1" hangingPunct="1">
              <a:lnSpc>
                <a:spcPct val="150000"/>
              </a:lnSpc>
            </a:pPr>
            <a:r>
              <a:rPr lang="pt-BR" altLang="pt-BR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Ampliação do critério de renda para isenção por carência para pessoas físicas</a:t>
            </a:r>
          </a:p>
          <a:p>
            <a:pPr algn="just" eaLnBrk="1" hangingPunct="1">
              <a:lnSpc>
                <a:spcPct val="150000"/>
              </a:lnSpc>
            </a:pPr>
            <a:r>
              <a:rPr lang="pt-BR" altLang="pt-BR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Perdão de multas para quem quitar seus débitos</a:t>
            </a:r>
          </a:p>
          <a:p>
            <a:pPr algn="just" eaLnBrk="1" hangingPunct="1">
              <a:lnSpc>
                <a:spcPct val="150000"/>
              </a:lnSpc>
            </a:pPr>
            <a:endParaRPr lang="pt-BR" altLang="pt-BR" sz="2000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pt-BR" altLang="pt-BR" sz="2000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80399" y="620688"/>
            <a:ext cx="5227905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/>
              <a:t>APERFEIÇOAMENTO DO MARCO LEGAL</a:t>
            </a:r>
          </a:p>
        </p:txBody>
      </p:sp>
      <p:sp>
        <p:nvSpPr>
          <p:cNvPr id="5" name="CaixaDeTexto 8"/>
          <p:cNvSpPr txBox="1">
            <a:spLocks noChangeArrowheads="1"/>
          </p:cNvSpPr>
          <p:nvPr/>
        </p:nvSpPr>
        <p:spPr bwMode="auto">
          <a:xfrm>
            <a:off x="1598007" y="625048"/>
            <a:ext cx="327333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3</a:t>
            </a:r>
            <a:endParaRPr lang="en-US" altLang="pt-BR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19872" y="1124744"/>
            <a:ext cx="2050562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Lei 13.139/2015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388847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>
            <a:spLocks noChangeArrowheads="1"/>
          </p:cNvSpPr>
          <p:nvPr/>
        </p:nvSpPr>
        <p:spPr bwMode="auto">
          <a:xfrm>
            <a:off x="179512" y="1196752"/>
            <a:ext cx="878497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</a:pPr>
            <a:r>
              <a:rPr lang="pt-BR" alt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Alteração no rito legal da demarcação dos Terrenos de Marinha</a:t>
            </a:r>
          </a:p>
          <a:p>
            <a:pPr marL="0" indent="0" algn="just" eaLnBrk="1" hangingPunct="1"/>
            <a:endParaRPr lang="pt-BR" alt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/>
              <a:buChar char="•"/>
            </a:pPr>
            <a:r>
              <a:rPr lang="pt-BR" alt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Obrigatoriedade de audiências públicas, com a participação dos Municípios e sociedade civil desde o início do processo.</a:t>
            </a:r>
          </a:p>
          <a:p>
            <a:pPr marL="285750" indent="-285750" algn="just" eaLnBrk="1" hangingPunct="1">
              <a:lnSpc>
                <a:spcPct val="150000"/>
              </a:lnSpc>
              <a:buFont typeface="Arial"/>
              <a:buChar char="•"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/>
              <a:buChar char="•"/>
            </a:pPr>
            <a:r>
              <a:rPr lang="pt-BR" alt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Ampliação do prazo de 10 para </a:t>
            </a:r>
            <a:r>
              <a:rPr lang="pt-BR" alt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60 dias </a:t>
            </a:r>
            <a:r>
              <a:rPr lang="pt-BR" alt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referente as notificações aos responsáveis de imóveis inseridos nas áreas de Terrenos e Acrescidos de Marinha.</a:t>
            </a:r>
          </a:p>
          <a:p>
            <a:pPr marL="0" indent="0" algn="just" eaLnBrk="1" hangingPunct="1">
              <a:lnSpc>
                <a:spcPct val="150000"/>
              </a:lnSpc>
            </a:pPr>
            <a:endParaRPr lang="pt-BR" alt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/>
              <a:buChar char="•"/>
            </a:pPr>
            <a:r>
              <a:rPr lang="pt-BR" alt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Impugnações poderão ser dotadas de efeito suspensivo, 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somente retomando </a:t>
            </a:r>
            <a:r>
              <a:rPr lang="pt-BR" alt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processo demarcatório após 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alt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conclusão da análise.</a:t>
            </a:r>
          </a:p>
          <a:p>
            <a:pPr marL="457200" lvl="1" indent="0" algn="just" eaLnBrk="1" hangingPunct="1">
              <a:lnSpc>
                <a:spcPct val="150000"/>
              </a:lnSpc>
            </a:pPr>
            <a:endParaRPr lang="pt-BR" altLang="pt-BR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 eaLnBrk="1" hangingPunct="1">
              <a:lnSpc>
                <a:spcPct val="150000"/>
              </a:lnSpc>
            </a:pPr>
            <a:endParaRPr lang="pt-BR" alt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 eaLnBrk="1" hangingPunct="1">
              <a:lnSpc>
                <a:spcPct val="150000"/>
              </a:lnSpc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46722" y="733345"/>
            <a:ext cx="2050562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Lei 13.139/2015</a:t>
            </a:r>
            <a:endParaRPr lang="pt-BR" altLang="pt-BR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15675" y="548680"/>
            <a:ext cx="292708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1600" dirty="0"/>
              <a:t>APERFEIÇOAMENTO DO MARCO LEGAL</a:t>
            </a:r>
          </a:p>
        </p:txBody>
      </p:sp>
    </p:spTree>
    <p:extLst>
      <p:ext uri="{BB962C8B-B14F-4D97-AF65-F5344CB8AC3E}">
        <p14:creationId xmlns:p14="http://schemas.microsoft.com/office/powerpoint/2010/main" xmlns="" val="418426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0" y="1556792"/>
            <a:ext cx="9144000" cy="49591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Extinção de dívidas de até R$10.000 por CPF/CNPJ.</a:t>
            </a:r>
          </a:p>
        </p:txBody>
      </p:sp>
      <p:sp>
        <p:nvSpPr>
          <p:cNvPr id="12291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50462" y="2562923"/>
            <a:ext cx="4536504" cy="2126902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pt-BR" altLang="pt-BR" sz="20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Serão extintas as dívidas vencidas até 31DEZ05, consolidadas em 31DEZ10, até o limite de </a:t>
            </a:r>
            <a:r>
              <a:rPr lang="pt-BR" altLang="pt-BR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R$ 10 mil</a:t>
            </a:r>
            <a:r>
              <a:rPr lang="pt-BR" altLang="pt-BR" sz="20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inclusive aquelas inscritas em DAU.</a:t>
            </a:r>
          </a:p>
        </p:txBody>
      </p:sp>
      <p:pic>
        <p:nvPicPr>
          <p:cNvPr id="12292" name="Imagem 5" descr="martelo-e-balan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545055"/>
            <a:ext cx="3456384" cy="217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323528" y="5007322"/>
            <a:ext cx="8496944" cy="86995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 de remição na ordem de R$ 265 milhões</a:t>
            </a:r>
            <a:endParaRPr kumimoji="0" lang="pt-BR" altLang="pt-BR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46722" y="733345"/>
            <a:ext cx="2050562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Lei 13.139/2015</a:t>
            </a:r>
            <a:endParaRPr lang="pt-BR" altLang="pt-BR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5675" y="548680"/>
            <a:ext cx="292708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1600" dirty="0"/>
              <a:t>APERFEIÇOAMENTO DO MARCO LEGAL</a:t>
            </a:r>
          </a:p>
        </p:txBody>
      </p:sp>
    </p:spTree>
    <p:extLst>
      <p:ext uri="{BB962C8B-B14F-4D97-AF65-F5344CB8AC3E}">
        <p14:creationId xmlns:p14="http://schemas.microsoft.com/office/powerpoint/2010/main" xmlns="" val="369884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6"/>
          <p:cNvSpPr txBox="1">
            <a:spLocks/>
          </p:cNvSpPr>
          <p:nvPr/>
        </p:nvSpPr>
        <p:spPr bwMode="auto">
          <a:xfrm>
            <a:off x="303435" y="5740018"/>
            <a:ext cx="8516716" cy="469178"/>
          </a:xfrm>
          <a:prstGeom prst="rect">
            <a:avLst/>
          </a:prstGeom>
          <a:solidFill>
            <a:srgbClr val="FFC000"/>
          </a:solidFill>
          <a:ln w="50800" cap="sq" cmpd="dbl">
            <a:noFill/>
            <a:miter lim="800000"/>
            <a:headEnd/>
            <a:tailEnd/>
          </a:ln>
        </p:spPr>
        <p:txBody>
          <a:bodyPr lIns="137160" tIns="182880" rIns="137160" bIns="91440"/>
          <a:lstStyle/>
          <a:p>
            <a:pPr algn="ctr">
              <a:spcBef>
                <a:spcPts val="700"/>
              </a:spcBef>
              <a:spcAft>
                <a:spcPts val="1000"/>
              </a:spcAft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en-US" altLang="pt-BR" b="1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idx="4294967295"/>
          </p:nvPr>
        </p:nvSpPr>
        <p:spPr>
          <a:xfrm>
            <a:off x="303435" y="1066753"/>
            <a:ext cx="8516715" cy="9286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pt-BR" sz="18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	Área total e terreno da união: 			300m²</a:t>
            </a:r>
            <a:br>
              <a:rPr lang="pt-BR" sz="18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pt-BR" sz="18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Valor do terreno: 				R$60.000,00</a:t>
            </a:r>
            <a:br>
              <a:rPr lang="pt-BR" sz="18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pt-BR" sz="18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Valor da taxa de ocupação (5%): 		R$3.000,00</a:t>
            </a:r>
          </a:p>
        </p:txBody>
      </p:sp>
      <p:sp>
        <p:nvSpPr>
          <p:cNvPr id="12" name="Espaço Reservado para Texto 6"/>
          <p:cNvSpPr txBox="1">
            <a:spLocks/>
          </p:cNvSpPr>
          <p:nvPr/>
        </p:nvSpPr>
        <p:spPr>
          <a:xfrm>
            <a:off x="303435" y="2138314"/>
            <a:ext cx="8516715" cy="170444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0800" cap="sq" cmpd="dbl" algn="ctr">
            <a:noFill/>
            <a:prstDash val="solid"/>
            <a:miter lim="800000"/>
          </a:ln>
          <a:effectLst/>
        </p:spPr>
        <p:txBody>
          <a:bodyPr lIns="137160" tIns="182880" rIns="137160" bIns="91440"/>
          <a:lstStyle/>
          <a:p>
            <a:pPr algn="ctr">
              <a:spcBef>
                <a:spcPts val="700"/>
              </a:spcBef>
              <a:spcAft>
                <a:spcPts val="100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pt-BR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 </a:t>
            </a:r>
            <a:r>
              <a:rPr lang="pt-BR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ATUAL</a:t>
            </a:r>
          </a:p>
          <a:p>
            <a:pPr algn="just">
              <a:spcBef>
                <a:spcPts val="700"/>
              </a:spcBef>
              <a:spcAft>
                <a:spcPts val="100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pt-BR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lançamentos retroagem ao início da efetiva ocupação, a cobrança fica limitada aos 5 anos anteriores ao conhecimento, mais o </a:t>
            </a:r>
            <a:r>
              <a:rPr lang="pt-BR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exercício corrente</a:t>
            </a:r>
            <a:r>
              <a:rPr lang="pt-BR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ço Reservado para Texto 6"/>
          <p:cNvSpPr txBox="1">
            <a:spLocks/>
          </p:cNvSpPr>
          <p:nvPr/>
        </p:nvSpPr>
        <p:spPr bwMode="auto">
          <a:xfrm>
            <a:off x="303435" y="3925964"/>
            <a:ext cx="8516715" cy="1015204"/>
          </a:xfrm>
          <a:prstGeom prst="rect">
            <a:avLst/>
          </a:prstGeom>
          <a:solidFill>
            <a:srgbClr val="E73D39"/>
          </a:solidFill>
          <a:ln w="50800" cap="sq" cmpd="dbl">
            <a:noFill/>
            <a:miter lim="800000"/>
            <a:headEnd/>
            <a:tailEnd/>
          </a:ln>
        </p:spPr>
        <p:txBody>
          <a:bodyPr lIns="137160" tIns="182880" rIns="137160" bIns="91440"/>
          <a:lstStyle/>
          <a:p>
            <a:pPr algn="ctr">
              <a:spcBef>
                <a:spcPts val="700"/>
              </a:spcBef>
              <a:spcAft>
                <a:spcPts val="1000"/>
              </a:spcAft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 LEI</a:t>
            </a:r>
            <a:r>
              <a:rPr lang="pt-BR" altLang="pt-B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altLang="pt-B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Somente serão cobrados os débitos posteriores à </a:t>
            </a:r>
            <a:r>
              <a:rPr lang="pt-BR" altLang="pt-BR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inscrição.</a:t>
            </a:r>
            <a:endParaRPr lang="pt-BR" altLang="pt-BR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03435" y="4979679"/>
            <a:ext cx="8805069" cy="708025"/>
            <a:chOff x="428625" y="4881215"/>
            <a:chExt cx="8805069" cy="708025"/>
          </a:xfrm>
        </p:grpSpPr>
        <p:sp>
          <p:nvSpPr>
            <p:cNvPr id="14" name="CaixaDeTexto 9"/>
            <p:cNvSpPr txBox="1">
              <a:spLocks noChangeArrowheads="1"/>
            </p:cNvSpPr>
            <p:nvPr/>
          </p:nvSpPr>
          <p:spPr bwMode="auto">
            <a:xfrm>
              <a:off x="428625" y="4881215"/>
              <a:ext cx="1643063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altLang="pt-BR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TAXA DE OCUPAÇÃO</a:t>
              </a:r>
            </a:p>
          </p:txBody>
        </p:sp>
        <p:sp>
          <p:nvSpPr>
            <p:cNvPr id="15" name="CaixaDeTexto 10"/>
            <p:cNvSpPr txBox="1">
              <a:spLocks noChangeArrowheads="1"/>
            </p:cNvSpPr>
            <p:nvPr/>
          </p:nvSpPr>
          <p:spPr bwMode="auto">
            <a:xfrm>
              <a:off x="2071688" y="5024368"/>
              <a:ext cx="13573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pt-BR" altLang="pt-BR" dirty="0">
                  <a:latin typeface="Arial" panose="020B0604020202020204" pitchFamily="34" charset="0"/>
                  <a:cs typeface="Arial" panose="020B0604020202020204" pitchFamily="34" charset="0"/>
                </a:rPr>
                <a:t>REDUZ DE </a:t>
              </a:r>
            </a:p>
          </p:txBody>
        </p:sp>
        <p:sp>
          <p:nvSpPr>
            <p:cNvPr id="16" name="CaixaDeTexto 12"/>
            <p:cNvSpPr txBox="1">
              <a:spLocks noChangeArrowheads="1"/>
            </p:cNvSpPr>
            <p:nvPr/>
          </p:nvSpPr>
          <p:spPr bwMode="auto">
            <a:xfrm>
              <a:off x="3429000" y="4952653"/>
              <a:ext cx="2428875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pt-BR" altLang="pt-BR" sz="2800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pt-BR" altLang="pt-BR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$ 18.000,00</a:t>
              </a:r>
              <a:endParaRPr lang="pt-BR" altLang="pt-BR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aixaDeTexto 13"/>
            <p:cNvSpPr txBox="1">
              <a:spLocks noChangeArrowheads="1"/>
            </p:cNvSpPr>
            <p:nvPr/>
          </p:nvSpPr>
          <p:spPr bwMode="auto">
            <a:xfrm>
              <a:off x="5868144" y="5024090"/>
              <a:ext cx="16430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pt-BR" altLang="pt-BR" dirty="0">
                  <a:latin typeface="Arial" panose="020B0604020202020204" pitchFamily="34" charset="0"/>
                  <a:cs typeface="Arial" panose="020B0604020202020204" pitchFamily="34" charset="0"/>
                </a:rPr>
                <a:t>PARA</a:t>
              </a:r>
            </a:p>
          </p:txBody>
        </p:sp>
        <p:sp>
          <p:nvSpPr>
            <p:cNvPr id="18" name="CaixaDeTexto 14"/>
            <p:cNvSpPr txBox="1">
              <a:spLocks noChangeArrowheads="1"/>
            </p:cNvSpPr>
            <p:nvPr/>
          </p:nvSpPr>
          <p:spPr bwMode="auto">
            <a:xfrm>
              <a:off x="6876256" y="4952653"/>
              <a:ext cx="235743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altLang="pt-BR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R$ 3.000,00</a:t>
              </a:r>
              <a:endParaRPr lang="pt-BR" altLang="pt-BR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tângulo 15"/>
          <p:cNvSpPr>
            <a:spLocks noChangeArrowheads="1"/>
          </p:cNvSpPr>
          <p:nvPr/>
        </p:nvSpPr>
        <p:spPr bwMode="auto">
          <a:xfrm>
            <a:off x="571500" y="5652537"/>
            <a:ext cx="82153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700"/>
              </a:spcBef>
              <a:spcAft>
                <a:spcPts val="1000"/>
              </a:spcAft>
              <a:buClr>
                <a:schemeClr val="accent2"/>
              </a:buClr>
              <a:buSzPct val="60000"/>
            </a:pPr>
            <a:r>
              <a:rPr lang="pt-BR" altLang="pt-BR" sz="3200" b="1" dirty="0" smtClean="0">
                <a:latin typeface="Tw Cen MT" pitchFamily="34" charset="0"/>
              </a:rPr>
              <a:t>Redução </a:t>
            </a:r>
            <a:r>
              <a:rPr lang="pt-BR" altLang="pt-BR" sz="3200" b="1" dirty="0">
                <a:latin typeface="Tw Cen MT" pitchFamily="34" charset="0"/>
              </a:rPr>
              <a:t>de </a:t>
            </a:r>
            <a:r>
              <a:rPr lang="pt-BR" altLang="pt-BR" sz="3200" b="1" dirty="0" smtClean="0">
                <a:latin typeface="Tw Cen MT" pitchFamily="34" charset="0"/>
              </a:rPr>
              <a:t>83% </a:t>
            </a:r>
            <a:r>
              <a:rPr lang="pt-BR" altLang="pt-BR" sz="3200" b="1" dirty="0">
                <a:latin typeface="Tw Cen MT" pitchFamily="34" charset="0"/>
              </a:rPr>
              <a:t>do valor.</a:t>
            </a: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0" y="548680"/>
            <a:ext cx="9144000" cy="45191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Fim do pagamento retroativo da Taxa de Ocupação</a:t>
            </a:r>
          </a:p>
        </p:txBody>
      </p:sp>
    </p:spTree>
    <p:extLst>
      <p:ext uri="{BB962C8B-B14F-4D97-AF65-F5344CB8AC3E}">
        <p14:creationId xmlns:p14="http://schemas.microsoft.com/office/powerpoint/2010/main" xmlns="" val="148988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602832"/>
            <a:ext cx="8856984" cy="914400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CustomShape 1"/>
          <p:cNvSpPr>
            <a:spLocks noChangeArrowheads="1"/>
          </p:cNvSpPr>
          <p:nvPr/>
        </p:nvSpPr>
        <p:spPr bwMode="auto">
          <a:xfrm>
            <a:off x="179512" y="1140530"/>
            <a:ext cx="8856984" cy="329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</a:pPr>
            <a:r>
              <a:rPr lang="pt-BR" alt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pedido de interessados ao regime de  Aforamento:</a:t>
            </a:r>
          </a:p>
          <a:p>
            <a:pPr marL="0" indent="0" algn="just" eaLnBrk="1" hangingPunct="1"/>
            <a:endParaRPr lang="pt-BR" alt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Deverá ser f</a:t>
            </a:r>
            <a:r>
              <a:rPr lang="en-US" dirty="0" err="1" smtClean="0"/>
              <a:t>ormulado</a:t>
            </a:r>
            <a:r>
              <a:rPr lang="en-US" dirty="0" smtClean="0"/>
              <a:t> </a:t>
            </a:r>
            <a:r>
              <a:rPr lang="en-US" dirty="0"/>
              <a:t>com </a:t>
            </a:r>
            <a:r>
              <a:rPr lang="en-US" dirty="0" err="1"/>
              <a:t>fundamento</a:t>
            </a:r>
            <a:r>
              <a:rPr lang="en-US" dirty="0"/>
              <a:t> no </a:t>
            </a:r>
            <a:r>
              <a:rPr lang="en-US" dirty="0" err="1"/>
              <a:t>direito</a:t>
            </a:r>
            <a:r>
              <a:rPr lang="en-US" dirty="0"/>
              <a:t> de </a:t>
            </a:r>
            <a:r>
              <a:rPr lang="en-US" dirty="0" err="1"/>
              <a:t>preferência</a:t>
            </a:r>
            <a:r>
              <a:rPr lang="en-US" dirty="0"/>
              <a:t> </a:t>
            </a:r>
            <a:r>
              <a:rPr lang="en-US" dirty="0" smtClean="0"/>
              <a:t> e </a:t>
            </a:r>
            <a:r>
              <a:rPr lang="en-US" dirty="0" err="1" smtClean="0"/>
              <a:t>será</a:t>
            </a:r>
            <a:r>
              <a:rPr lang="en-US" dirty="0" smtClean="0"/>
              <a:t> </a:t>
            </a:r>
            <a:r>
              <a:rPr lang="en-US" b="1" dirty="0" err="1" smtClean="0"/>
              <a:t>ato</a:t>
            </a:r>
            <a:r>
              <a:rPr lang="en-US" b="1" dirty="0" smtClean="0"/>
              <a:t> </a:t>
            </a:r>
            <a:r>
              <a:rPr lang="en-US" b="1" dirty="0" err="1" smtClean="0"/>
              <a:t>vinculado</a:t>
            </a:r>
            <a:r>
              <a:rPr lang="en-US" b="1" dirty="0" smtClean="0"/>
              <a:t>.</a:t>
            </a: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Somente</a:t>
            </a:r>
            <a:r>
              <a:rPr lang="en-US" dirty="0" smtClean="0"/>
              <a:t> </a:t>
            </a:r>
            <a:r>
              <a:rPr lang="en-US" dirty="0" err="1"/>
              <a:t>poderá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desfavorável</a:t>
            </a:r>
            <a:r>
              <a:rPr lang="en-US" dirty="0"/>
              <a:t>, de forma </a:t>
            </a:r>
            <a:r>
              <a:rPr lang="en-US" dirty="0" err="1" smtClean="0"/>
              <a:t>fundamentada</a:t>
            </a:r>
            <a:r>
              <a:rPr lang="en-US" dirty="0"/>
              <a:t>, </a:t>
            </a:r>
            <a:r>
              <a:rPr lang="en-US" dirty="0" err="1"/>
              <a:t>caso</a:t>
            </a:r>
            <a:r>
              <a:rPr lang="en-US" dirty="0"/>
              <a:t> </a:t>
            </a:r>
            <a:r>
              <a:rPr lang="en-US" dirty="0" err="1"/>
              <a:t>haja</a:t>
            </a:r>
            <a:r>
              <a:rPr lang="en-US" dirty="0"/>
              <a:t> </a:t>
            </a:r>
            <a:r>
              <a:rPr lang="en-US" dirty="0" err="1"/>
              <a:t>algum</a:t>
            </a:r>
            <a:r>
              <a:rPr lang="en-US" dirty="0"/>
              <a:t> </a:t>
            </a:r>
            <a:r>
              <a:rPr lang="en-US" dirty="0" err="1" smtClean="0"/>
              <a:t>impedimento</a:t>
            </a:r>
            <a:r>
              <a:rPr lang="en-US" dirty="0" smtClean="0"/>
              <a:t>, </a:t>
            </a:r>
            <a:r>
              <a:rPr lang="en-US" dirty="0" err="1" smtClean="0"/>
              <a:t>devendo</a:t>
            </a:r>
            <a:r>
              <a:rPr lang="en-US" dirty="0" smtClean="0"/>
              <a:t> </a:t>
            </a:r>
            <a:r>
              <a:rPr lang="en-US" dirty="0" err="1" smtClean="0"/>
              <a:t>comprovar</a:t>
            </a:r>
            <a:r>
              <a:rPr lang="en-US" dirty="0" smtClean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 smtClean="0"/>
              <a:t>Regularidade</a:t>
            </a:r>
            <a:r>
              <a:rPr lang="en-US" dirty="0" smtClean="0"/>
              <a:t> Fiscal </a:t>
            </a:r>
            <a:r>
              <a:rPr lang="en-US" dirty="0" err="1" smtClean="0"/>
              <a:t>perante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/>
              <a:t>Fazenda</a:t>
            </a:r>
            <a:r>
              <a:rPr lang="en-US" dirty="0"/>
              <a:t> Nacional </a:t>
            </a:r>
            <a:r>
              <a:rPr lang="en-US" b="1" dirty="0" err="1"/>
              <a:t>até</a:t>
            </a:r>
            <a:r>
              <a:rPr lang="en-US" b="1" dirty="0"/>
              <a:t> o </a:t>
            </a:r>
            <a:r>
              <a:rPr lang="en-US" b="1" dirty="0" err="1"/>
              <a:t>ato</a:t>
            </a:r>
            <a:r>
              <a:rPr lang="en-US" b="1" dirty="0"/>
              <a:t> da </a:t>
            </a:r>
            <a:r>
              <a:rPr lang="en-US" b="1" dirty="0" err="1" smtClean="0"/>
              <a:t>contratação</a:t>
            </a:r>
            <a:r>
              <a:rPr lang="en-US" dirty="0"/>
              <a:t>.</a:t>
            </a:r>
            <a:endParaRPr lang="pt-BR" alt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 eaLnBrk="1" hangingPunct="1">
              <a:lnSpc>
                <a:spcPct val="150000"/>
              </a:lnSpc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32" y="5661248"/>
            <a:ext cx="2376264" cy="50405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I.O –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Alíquota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5%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4128" y="5661248"/>
            <a:ext cx="2664296" cy="5040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Foro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Alíquota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0,6%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4499992" y="5877272"/>
            <a:ext cx="648072" cy="216024"/>
          </a:xfrm>
          <a:prstGeom prst="stripedRightArrow">
            <a:avLst>
              <a:gd name="adj1" fmla="val 5852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11960" y="5949280"/>
            <a:ext cx="144016" cy="720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95936" y="5949280"/>
            <a:ext cx="144016" cy="720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ângulo 3"/>
          <p:cNvSpPr/>
          <p:nvPr/>
        </p:nvSpPr>
        <p:spPr>
          <a:xfrm>
            <a:off x="179512" y="4530824"/>
            <a:ext cx="885698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50000"/>
              </a:lnSpc>
            </a:pP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pedido de remissão do aforamento fora da </a:t>
            </a:r>
            <a:r>
              <a:rPr lang="pt-BR" alt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Faixa de Segurança </a:t>
            </a:r>
          </a:p>
          <a:p>
            <a:pPr algn="ctr">
              <a:lnSpc>
                <a:spcPct val="150000"/>
              </a:lnSpc>
            </a:pPr>
            <a:r>
              <a:rPr lang="pt-BR" alt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será </a:t>
            </a: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 vinculado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546722" y="733345"/>
            <a:ext cx="2050562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Lei 13.139/2015</a:t>
            </a:r>
            <a:endParaRPr lang="pt-BR" altLang="pt-BR" dirty="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15675" y="548680"/>
            <a:ext cx="292708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1600" dirty="0"/>
              <a:t>APERFEIÇOAMENTO DO MARCO LEGAL</a:t>
            </a:r>
          </a:p>
        </p:txBody>
      </p:sp>
    </p:spTree>
    <p:extLst>
      <p:ext uri="{BB962C8B-B14F-4D97-AF65-F5344CB8AC3E}">
        <p14:creationId xmlns:p14="http://schemas.microsoft.com/office/powerpoint/2010/main" xmlns="" val="1018494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>
            <a:spLocks noChangeArrowheads="1"/>
          </p:cNvSpPr>
          <p:nvPr/>
        </p:nvSpPr>
        <p:spPr bwMode="auto">
          <a:xfrm>
            <a:off x="179512" y="1340768"/>
            <a:ext cx="878497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</a:pPr>
            <a:r>
              <a:rPr lang="en-US" sz="2000" b="1" dirty="0" smtClean="0"/>
              <a:t>Lei 9.636/98 | Art.104  - </a:t>
            </a:r>
            <a:r>
              <a:rPr lang="pt-BR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constituição do </a:t>
            </a:r>
            <a:r>
              <a:rPr lang="pt-BR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Aforamento:</a:t>
            </a:r>
          </a:p>
          <a:p>
            <a:pPr marL="0" indent="0" algn="just" eaLnBrk="1" hangingPunct="1">
              <a:lnSpc>
                <a:spcPct val="150000"/>
              </a:lnSpc>
            </a:pPr>
            <a:endParaRPr lang="pt-BR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200000"/>
              </a:lnSpc>
            </a:pPr>
            <a:r>
              <a:rPr lang="en-US" i="1" dirty="0" err="1" smtClean="0"/>
              <a:t>Decidida</a:t>
            </a:r>
            <a:r>
              <a:rPr lang="en-US" i="1" dirty="0" smtClean="0"/>
              <a:t> </a:t>
            </a:r>
            <a:r>
              <a:rPr lang="en-US" i="1" dirty="0"/>
              <a:t>a </a:t>
            </a:r>
            <a:r>
              <a:rPr lang="en-US" i="1" dirty="0" err="1"/>
              <a:t>aplicação</a:t>
            </a:r>
            <a:r>
              <a:rPr lang="en-US" i="1" dirty="0"/>
              <a:t> do regime </a:t>
            </a:r>
            <a:r>
              <a:rPr lang="en-US" i="1" dirty="0" err="1"/>
              <a:t>enfitêutico</a:t>
            </a:r>
            <a:r>
              <a:rPr lang="en-US" i="1" dirty="0"/>
              <a:t> a </a:t>
            </a:r>
            <a:r>
              <a:rPr lang="en-US" i="1" dirty="0" err="1"/>
              <a:t>terrenos</a:t>
            </a:r>
            <a:r>
              <a:rPr lang="en-US" i="1" dirty="0"/>
              <a:t> </a:t>
            </a:r>
            <a:r>
              <a:rPr lang="en-US" i="1" dirty="0" err="1"/>
              <a:t>compreendidos</a:t>
            </a:r>
            <a:r>
              <a:rPr lang="en-US" i="1" dirty="0"/>
              <a:t> </a:t>
            </a:r>
            <a:r>
              <a:rPr lang="en-US" i="1" dirty="0" err="1"/>
              <a:t>em</a:t>
            </a:r>
            <a:r>
              <a:rPr lang="en-US" i="1" dirty="0"/>
              <a:t> </a:t>
            </a:r>
            <a:r>
              <a:rPr lang="en-US" b="1" i="1" u="sng" dirty="0" err="1"/>
              <a:t>determinada</a:t>
            </a:r>
            <a:r>
              <a:rPr lang="en-US" b="1" i="1" u="sng" dirty="0"/>
              <a:t> zona</a:t>
            </a:r>
            <a:r>
              <a:rPr lang="en-US" i="1" dirty="0"/>
              <a:t>, a SPU </a:t>
            </a:r>
            <a:r>
              <a:rPr lang="en-US" i="1" dirty="0" err="1"/>
              <a:t>notificará</a:t>
            </a:r>
            <a:r>
              <a:rPr lang="en-US" i="1" dirty="0"/>
              <a:t> </a:t>
            </a:r>
            <a:r>
              <a:rPr lang="en-US" i="1" dirty="0" err="1"/>
              <a:t>os</a:t>
            </a:r>
            <a:r>
              <a:rPr lang="en-US" i="1" dirty="0"/>
              <a:t> </a:t>
            </a:r>
            <a:r>
              <a:rPr lang="en-US" i="1" dirty="0" err="1"/>
              <a:t>interessados</a:t>
            </a:r>
            <a:r>
              <a:rPr lang="en-US" i="1" dirty="0"/>
              <a:t> com </a:t>
            </a:r>
            <a:r>
              <a:rPr lang="en-US" i="1" dirty="0" err="1"/>
              <a:t>preferência</a:t>
            </a:r>
            <a:r>
              <a:rPr lang="en-US" i="1" dirty="0"/>
              <a:t> </a:t>
            </a:r>
            <a:r>
              <a:rPr lang="en-US" i="1" dirty="0" err="1"/>
              <a:t>ao</a:t>
            </a:r>
            <a:r>
              <a:rPr lang="en-US" i="1" dirty="0"/>
              <a:t> </a:t>
            </a:r>
            <a:r>
              <a:rPr lang="en-US" i="1" dirty="0" err="1"/>
              <a:t>aforamento</a:t>
            </a:r>
            <a:r>
              <a:rPr lang="en-US" i="1" dirty="0"/>
              <a:t> </a:t>
            </a:r>
            <a:r>
              <a:rPr lang="en-US" i="1" dirty="0" err="1"/>
              <a:t>nos</a:t>
            </a:r>
            <a:r>
              <a:rPr lang="en-US" i="1" dirty="0"/>
              <a:t> </a:t>
            </a:r>
            <a:r>
              <a:rPr lang="en-US" i="1" dirty="0" err="1"/>
              <a:t>termos</a:t>
            </a:r>
            <a:r>
              <a:rPr lang="en-US" i="1" dirty="0"/>
              <a:t> dos arts. 105 e 215, para que o </a:t>
            </a:r>
            <a:r>
              <a:rPr lang="en-US" i="1" dirty="0" err="1"/>
              <a:t>requeiram</a:t>
            </a:r>
            <a:r>
              <a:rPr lang="en-US" i="1" dirty="0"/>
              <a:t> </a:t>
            </a:r>
            <a:r>
              <a:rPr lang="en-US" i="1" dirty="0" err="1"/>
              <a:t>dentro</a:t>
            </a:r>
            <a:r>
              <a:rPr lang="en-US" i="1" dirty="0"/>
              <a:t> do </a:t>
            </a:r>
            <a:r>
              <a:rPr lang="en-US" b="1" i="1" dirty="0" err="1">
                <a:solidFill>
                  <a:srgbClr val="000000"/>
                </a:solidFill>
              </a:rPr>
              <a:t>prazo</a:t>
            </a:r>
            <a:r>
              <a:rPr lang="en-US" b="1" i="1" dirty="0">
                <a:solidFill>
                  <a:srgbClr val="000000"/>
                </a:solidFill>
              </a:rPr>
              <a:t> de </a:t>
            </a:r>
            <a:r>
              <a:rPr lang="en-US" b="1" i="1" dirty="0" smtClean="0">
                <a:solidFill>
                  <a:srgbClr val="000000"/>
                </a:solidFill>
              </a:rPr>
              <a:t>180 (cento </a:t>
            </a:r>
            <a:r>
              <a:rPr lang="en-US" b="1" i="1" dirty="0">
                <a:solidFill>
                  <a:srgbClr val="000000"/>
                </a:solidFill>
              </a:rPr>
              <a:t>e </a:t>
            </a:r>
            <a:r>
              <a:rPr lang="en-US" b="1" i="1" dirty="0" err="1" smtClean="0">
                <a:solidFill>
                  <a:srgbClr val="000000"/>
                </a:solidFill>
              </a:rPr>
              <a:t>oitenta</a:t>
            </a:r>
            <a:r>
              <a:rPr lang="en-US" b="1" i="1" dirty="0" smtClean="0">
                <a:solidFill>
                  <a:srgbClr val="000000"/>
                </a:solidFill>
              </a:rPr>
              <a:t>) </a:t>
            </a:r>
            <a:r>
              <a:rPr lang="en-US" b="1" i="1" dirty="0" err="1">
                <a:solidFill>
                  <a:srgbClr val="000000"/>
                </a:solidFill>
              </a:rPr>
              <a:t>dias</a:t>
            </a:r>
            <a:r>
              <a:rPr lang="en-US" b="1" i="1" dirty="0">
                <a:solidFill>
                  <a:srgbClr val="000000"/>
                </a:solidFill>
              </a:rPr>
              <a:t>, </a:t>
            </a:r>
            <a:r>
              <a:rPr lang="en-US" i="1" dirty="0"/>
              <a:t>sob </a:t>
            </a:r>
            <a:r>
              <a:rPr lang="en-US" i="1" dirty="0" err="1"/>
              <a:t>pena</a:t>
            </a:r>
            <a:r>
              <a:rPr lang="en-US" i="1" dirty="0"/>
              <a:t> de </a:t>
            </a:r>
            <a:r>
              <a:rPr lang="en-US" i="1" dirty="0" err="1"/>
              <a:t>perda</a:t>
            </a:r>
            <a:r>
              <a:rPr lang="en-US" i="1" dirty="0"/>
              <a:t> dos </a:t>
            </a:r>
            <a:r>
              <a:rPr lang="en-US" i="1" dirty="0" err="1"/>
              <a:t>direitos</a:t>
            </a:r>
            <a:r>
              <a:rPr lang="en-US" i="1" dirty="0"/>
              <a:t> que </a:t>
            </a:r>
            <a:r>
              <a:rPr lang="en-US" i="1" dirty="0" err="1"/>
              <a:t>porventura</a:t>
            </a:r>
            <a:r>
              <a:rPr lang="en-US" i="1" dirty="0"/>
              <a:t> </a:t>
            </a:r>
            <a:r>
              <a:rPr lang="en-US" i="1" dirty="0" err="1"/>
              <a:t>lhes</a:t>
            </a:r>
            <a:r>
              <a:rPr lang="en-US" i="1" dirty="0"/>
              <a:t> </a:t>
            </a:r>
            <a:r>
              <a:rPr lang="en-US" i="1" dirty="0" err="1"/>
              <a:t>assistam</a:t>
            </a:r>
            <a:r>
              <a:rPr lang="en-US" i="1" dirty="0"/>
              <a:t>. 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60720" y="733345"/>
            <a:ext cx="1622560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Lei 9.636/98</a:t>
            </a:r>
            <a:endParaRPr lang="pt-BR" altLang="pt-BR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15675" y="548680"/>
            <a:ext cx="292708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1600" dirty="0"/>
              <a:t>APERFEIÇOAMENTO DO MARCO LEGAL</a:t>
            </a:r>
          </a:p>
        </p:txBody>
      </p:sp>
    </p:spTree>
    <p:extLst>
      <p:ext uri="{BB962C8B-B14F-4D97-AF65-F5344CB8AC3E}">
        <p14:creationId xmlns:p14="http://schemas.microsoft.com/office/powerpoint/2010/main" xmlns="" val="97102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1" y="1340768"/>
            <a:ext cx="8302823" cy="4032448"/>
          </a:xfrm>
        </p:spPr>
        <p:txBody>
          <a:bodyPr/>
          <a:lstStyle/>
          <a:p>
            <a:pPr algn="l"/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abordados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l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CONCEITUAÇÃO E FUNÇÃO DOS TERRENOS DE MARINHA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CUMPRIMENTO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DA FUNÇÃO SOCIAL 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APERFEIÇOAMENTO DO MARCO LEGAL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13.139/2015 </a:t>
            </a:r>
          </a:p>
          <a:p>
            <a:pPr marL="800100" lvl="1" indent="-342900" algn="l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 691/2015</a:t>
            </a:r>
          </a:p>
          <a:p>
            <a:pPr algn="l"/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7535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>
            <a:spLocks noChangeArrowheads="1"/>
          </p:cNvSpPr>
          <p:nvPr/>
        </p:nvSpPr>
        <p:spPr bwMode="auto">
          <a:xfrm>
            <a:off x="179512" y="3609020"/>
            <a:ext cx="8784976" cy="25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Arial" charset="0"/>
                <a:cs typeface="DejaVu Sans" pitchFamily="34" charset="0"/>
              </a:rPr>
              <a:t>A </a:t>
            </a:r>
            <a:r>
              <a:rPr lang="en-US" i="1" dirty="0" err="1">
                <a:latin typeface="Arial" charset="0"/>
                <a:cs typeface="DejaVu Sans" pitchFamily="34" charset="0"/>
              </a:rPr>
              <a:t>Secretaria</a:t>
            </a:r>
            <a:r>
              <a:rPr lang="en-US" i="1" dirty="0">
                <a:latin typeface="Arial" charset="0"/>
                <a:cs typeface="DejaVu Sans" pitchFamily="34" charset="0"/>
              </a:rPr>
              <a:t> do </a:t>
            </a:r>
            <a:r>
              <a:rPr lang="en-US" i="1" dirty="0" err="1">
                <a:latin typeface="Arial" charset="0"/>
                <a:cs typeface="DejaVu Sans" pitchFamily="34" charset="0"/>
              </a:rPr>
              <a:t>Patrimônio</a:t>
            </a:r>
            <a:r>
              <a:rPr lang="en-US" i="1" dirty="0">
                <a:latin typeface="Arial" charset="0"/>
                <a:cs typeface="DejaVu Sans" pitchFamily="34" charset="0"/>
              </a:rPr>
              <a:t> da </a:t>
            </a:r>
            <a:r>
              <a:rPr lang="en-US" i="1" dirty="0" err="1">
                <a:latin typeface="Arial" charset="0"/>
                <a:cs typeface="DejaVu Sans" pitchFamily="34" charset="0"/>
              </a:rPr>
              <a:t>União</a:t>
            </a:r>
            <a:r>
              <a:rPr lang="en-US" i="1" dirty="0">
                <a:latin typeface="Arial" charset="0"/>
                <a:cs typeface="DejaVu Sans" pitchFamily="34" charset="0"/>
              </a:rPr>
              <a:t> do </a:t>
            </a:r>
            <a:r>
              <a:rPr lang="en-US" i="1" dirty="0" err="1">
                <a:latin typeface="Arial" charset="0"/>
                <a:cs typeface="DejaVu Sans" pitchFamily="34" charset="0"/>
              </a:rPr>
              <a:t>Ministério</a:t>
            </a:r>
            <a:r>
              <a:rPr lang="en-US" i="1" dirty="0">
                <a:latin typeface="Arial" charset="0"/>
                <a:cs typeface="DejaVu Sans" pitchFamily="34" charset="0"/>
              </a:rPr>
              <a:t> do </a:t>
            </a:r>
            <a:r>
              <a:rPr lang="en-US" i="1" dirty="0" err="1">
                <a:latin typeface="Arial" charset="0"/>
                <a:cs typeface="DejaVu Sans" pitchFamily="34" charset="0"/>
              </a:rPr>
              <a:t>Planejamento</a:t>
            </a:r>
            <a:r>
              <a:rPr lang="en-US" i="1" dirty="0">
                <a:latin typeface="Arial" charset="0"/>
                <a:cs typeface="DejaVu Sans" pitchFamily="34" charset="0"/>
              </a:rPr>
              <a:t>, </a:t>
            </a:r>
            <a:r>
              <a:rPr lang="en-US" i="1" dirty="0" err="1">
                <a:latin typeface="Arial" charset="0"/>
                <a:cs typeface="DejaVu Sans" pitchFamily="34" charset="0"/>
              </a:rPr>
              <a:t>Orçamento</a:t>
            </a:r>
            <a:r>
              <a:rPr lang="en-US" i="1" dirty="0">
                <a:latin typeface="Arial" charset="0"/>
                <a:cs typeface="DejaVu Sans" pitchFamily="34" charset="0"/>
              </a:rPr>
              <a:t> e </a:t>
            </a:r>
            <a:r>
              <a:rPr lang="en-US" i="1" dirty="0" err="1">
                <a:latin typeface="Arial" charset="0"/>
                <a:cs typeface="DejaVu Sans" pitchFamily="34" charset="0"/>
              </a:rPr>
              <a:t>Gestão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promoverá</a:t>
            </a:r>
            <a:r>
              <a:rPr lang="en-US" i="1" dirty="0">
                <a:latin typeface="Arial" charset="0"/>
                <a:cs typeface="DejaVu Sans" pitchFamily="34" charset="0"/>
              </a:rPr>
              <a:t>, </a:t>
            </a:r>
            <a:r>
              <a:rPr lang="en-US" b="1" i="1" dirty="0" err="1">
                <a:latin typeface="Arial" charset="0"/>
                <a:cs typeface="DejaVu Sans" pitchFamily="34" charset="0"/>
              </a:rPr>
              <a:t>mediante</a:t>
            </a:r>
            <a:r>
              <a:rPr lang="en-US" b="1" i="1" dirty="0">
                <a:latin typeface="Arial" charset="0"/>
                <a:cs typeface="DejaVu Sans" pitchFamily="34" charset="0"/>
              </a:rPr>
              <a:t> </a:t>
            </a:r>
            <a:r>
              <a:rPr lang="en-US" b="1" i="1" dirty="0" err="1">
                <a:latin typeface="Arial" charset="0"/>
                <a:cs typeface="DejaVu Sans" pitchFamily="34" charset="0"/>
              </a:rPr>
              <a:t>licitação</a:t>
            </a:r>
            <a:r>
              <a:rPr lang="en-US" i="1" dirty="0">
                <a:latin typeface="Arial" charset="0"/>
                <a:cs typeface="DejaVu Sans" pitchFamily="34" charset="0"/>
              </a:rPr>
              <a:t>, o </a:t>
            </a:r>
            <a:r>
              <a:rPr lang="en-US" i="1" dirty="0" err="1">
                <a:latin typeface="Arial" charset="0"/>
                <a:cs typeface="DejaVu Sans" pitchFamily="34" charset="0"/>
              </a:rPr>
              <a:t>aforamento</a:t>
            </a:r>
            <a:r>
              <a:rPr lang="en-US" i="1" dirty="0">
                <a:latin typeface="Arial" charset="0"/>
                <a:cs typeface="DejaVu Sans" pitchFamily="34" charset="0"/>
              </a:rPr>
              <a:t> dos </a:t>
            </a:r>
            <a:r>
              <a:rPr lang="en-US" i="1" dirty="0" err="1">
                <a:latin typeface="Arial" charset="0"/>
                <a:cs typeface="DejaVu Sans" pitchFamily="34" charset="0"/>
              </a:rPr>
              <a:t>terrenos</a:t>
            </a:r>
            <a:r>
              <a:rPr lang="en-US" i="1" dirty="0">
                <a:latin typeface="Arial" charset="0"/>
                <a:cs typeface="DejaVu Sans" pitchFamily="34" charset="0"/>
              </a:rPr>
              <a:t> de </a:t>
            </a:r>
            <a:r>
              <a:rPr lang="en-US" i="1" dirty="0" err="1">
                <a:latin typeface="Arial" charset="0"/>
                <a:cs typeface="DejaVu Sans" pitchFamily="34" charset="0"/>
              </a:rPr>
              <a:t>domínio</a:t>
            </a:r>
            <a:r>
              <a:rPr lang="en-US" i="1" dirty="0">
                <a:latin typeface="Arial" charset="0"/>
                <a:cs typeface="DejaVu Sans" pitchFamily="34" charset="0"/>
              </a:rPr>
              <a:t> da </a:t>
            </a:r>
            <a:r>
              <a:rPr lang="en-US" i="1" dirty="0" err="1">
                <a:latin typeface="Arial" charset="0"/>
                <a:cs typeface="DejaVu Sans" pitchFamily="34" charset="0"/>
              </a:rPr>
              <a:t>União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situados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em</a:t>
            </a:r>
            <a:r>
              <a:rPr lang="en-US" i="1" dirty="0">
                <a:latin typeface="Arial" charset="0"/>
                <a:cs typeface="DejaVu Sans" pitchFamily="34" charset="0"/>
              </a:rPr>
              <a:t> zonas </a:t>
            </a:r>
            <a:r>
              <a:rPr lang="en-US" i="1" dirty="0" err="1">
                <a:latin typeface="Arial" charset="0"/>
                <a:cs typeface="DejaVu Sans" pitchFamily="34" charset="0"/>
              </a:rPr>
              <a:t>sujeitas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ao</a:t>
            </a:r>
            <a:r>
              <a:rPr lang="en-US" i="1" dirty="0">
                <a:latin typeface="Arial" charset="0"/>
                <a:cs typeface="DejaVu Sans" pitchFamily="34" charset="0"/>
              </a:rPr>
              <a:t> regime </a:t>
            </a:r>
            <a:r>
              <a:rPr lang="en-US" i="1" dirty="0" err="1">
                <a:latin typeface="Arial" charset="0"/>
                <a:cs typeface="DejaVu Sans" pitchFamily="34" charset="0"/>
              </a:rPr>
              <a:t>enfitêutico</a:t>
            </a:r>
            <a:r>
              <a:rPr lang="en-US" i="1" dirty="0">
                <a:latin typeface="Arial" charset="0"/>
                <a:cs typeface="DejaVu Sans" pitchFamily="34" charset="0"/>
              </a:rPr>
              <a:t> que </a:t>
            </a:r>
            <a:r>
              <a:rPr lang="en-US" i="1" dirty="0" err="1">
                <a:latin typeface="Arial" charset="0"/>
                <a:cs typeface="DejaVu Sans" pitchFamily="34" charset="0"/>
              </a:rPr>
              <a:t>estiverem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vagos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ou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ocupados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há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até</a:t>
            </a:r>
            <a:r>
              <a:rPr lang="en-US" i="1" dirty="0">
                <a:latin typeface="Arial" charset="0"/>
                <a:cs typeface="DejaVu Sans" pitchFamily="34" charset="0"/>
              </a:rPr>
              <a:t> 1 (um) </a:t>
            </a:r>
            <a:r>
              <a:rPr lang="en-US" i="1" dirty="0" err="1">
                <a:latin typeface="Arial" charset="0"/>
                <a:cs typeface="DejaVu Sans" pitchFamily="34" charset="0"/>
              </a:rPr>
              <a:t>ano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em</a:t>
            </a:r>
            <a:r>
              <a:rPr lang="en-US" i="1" dirty="0">
                <a:latin typeface="Arial" charset="0"/>
                <a:cs typeface="DejaVu Sans" pitchFamily="34" charset="0"/>
              </a:rPr>
              <a:t> 10 de </a:t>
            </a:r>
            <a:r>
              <a:rPr lang="en-US" i="1" dirty="0" err="1">
                <a:latin typeface="Arial" charset="0"/>
                <a:cs typeface="DejaVu Sans" pitchFamily="34" charset="0"/>
              </a:rPr>
              <a:t>junho</a:t>
            </a:r>
            <a:r>
              <a:rPr lang="en-US" i="1" dirty="0">
                <a:latin typeface="Arial" charset="0"/>
                <a:cs typeface="DejaVu Sans" pitchFamily="34" charset="0"/>
              </a:rPr>
              <a:t> de 2014, </a:t>
            </a:r>
            <a:r>
              <a:rPr lang="en-US" i="1" dirty="0" err="1">
                <a:latin typeface="Arial" charset="0"/>
                <a:cs typeface="DejaVu Sans" pitchFamily="34" charset="0"/>
              </a:rPr>
              <a:t>bem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como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daqueles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cujos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ocupantes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não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tenham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exercido</a:t>
            </a:r>
            <a:r>
              <a:rPr lang="en-US" i="1" dirty="0">
                <a:latin typeface="Arial" charset="0"/>
                <a:cs typeface="DejaVu Sans" pitchFamily="34" charset="0"/>
              </a:rPr>
              <a:t> a </a:t>
            </a:r>
            <a:r>
              <a:rPr lang="en-US" i="1" dirty="0" err="1">
                <a:latin typeface="Arial" charset="0"/>
                <a:cs typeface="DejaVu Sans" pitchFamily="34" charset="0"/>
              </a:rPr>
              <a:t>preferência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ou</a:t>
            </a:r>
            <a:r>
              <a:rPr lang="en-US" i="1" dirty="0">
                <a:latin typeface="Arial" charset="0"/>
                <a:cs typeface="DejaVu Sans" pitchFamily="34" charset="0"/>
              </a:rPr>
              <a:t> a </a:t>
            </a:r>
            <a:r>
              <a:rPr lang="en-US" i="1" dirty="0" err="1">
                <a:latin typeface="Arial" charset="0"/>
                <a:cs typeface="DejaVu Sans" pitchFamily="34" charset="0"/>
              </a:rPr>
              <a:t>opção</a:t>
            </a:r>
            <a:r>
              <a:rPr lang="en-US" i="1" dirty="0">
                <a:latin typeface="Arial" charset="0"/>
                <a:cs typeface="DejaVu Sans" pitchFamily="34" charset="0"/>
              </a:rPr>
              <a:t> de que </a:t>
            </a:r>
            <a:r>
              <a:rPr lang="en-US" i="1" dirty="0" err="1">
                <a:latin typeface="Arial" charset="0"/>
                <a:cs typeface="DejaVu Sans" pitchFamily="34" charset="0"/>
              </a:rPr>
              <a:t>tratam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err="1">
                <a:latin typeface="Arial" charset="0"/>
                <a:cs typeface="DejaVu Sans" pitchFamily="34" charset="0"/>
              </a:rPr>
              <a:t>os</a:t>
            </a:r>
            <a:r>
              <a:rPr lang="en-US" i="1" dirty="0">
                <a:latin typeface="Arial" charset="0"/>
                <a:cs typeface="DejaVu Sans" pitchFamily="34" charset="0"/>
              </a:rPr>
              <a:t> arts. 13 e 17 </a:t>
            </a:r>
            <a:r>
              <a:rPr lang="en-US" i="1" dirty="0" err="1">
                <a:latin typeface="Arial" charset="0"/>
                <a:cs typeface="DejaVu Sans" pitchFamily="34" charset="0"/>
              </a:rPr>
              <a:t>desta</a:t>
            </a:r>
            <a:r>
              <a:rPr lang="en-US" i="1" dirty="0">
                <a:latin typeface="Arial" charset="0"/>
                <a:cs typeface="DejaVu Sans" pitchFamily="34" charset="0"/>
              </a:rPr>
              <a:t> </a:t>
            </a:r>
            <a:r>
              <a:rPr lang="en-US" i="1" dirty="0" smtClean="0">
                <a:latin typeface="Arial" charset="0"/>
                <a:cs typeface="DejaVu Sans" pitchFamily="34" charset="0"/>
              </a:rPr>
              <a:t>Lei.</a:t>
            </a:r>
            <a:endParaRPr lang="en-US" i="1" dirty="0">
              <a:latin typeface="Arial" charset="0"/>
              <a:cs typeface="DejaVu Sans" pitchFamily="34" charset="0"/>
              <a:hlinkClick r:id="rId2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46722" y="733345"/>
            <a:ext cx="2050562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Lei 13.139/2015</a:t>
            </a:r>
            <a:endParaRPr lang="pt-BR" altLang="pt-BR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15675" y="548680"/>
            <a:ext cx="292708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1600" dirty="0"/>
              <a:t>APERFEIÇOAMENTO DO MARCO LEGAL</a:t>
            </a:r>
          </a:p>
        </p:txBody>
      </p:sp>
      <p:sp>
        <p:nvSpPr>
          <p:cNvPr id="2" name="Retângulo 1"/>
          <p:cNvSpPr/>
          <p:nvPr/>
        </p:nvSpPr>
        <p:spPr>
          <a:xfrm>
            <a:off x="315675" y="1268760"/>
            <a:ext cx="8530007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Regularização de ocupações por meio de aforamento para imóveis ocupados antes de junho de 2013.</a:t>
            </a:r>
            <a:endParaRPr lang="pt-BR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69398" y="2521059"/>
            <a:ext cx="1622560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Lei 9.636/98</a:t>
            </a:r>
            <a:endParaRPr lang="pt-BR" altLang="pt-BR" dirty="0"/>
          </a:p>
        </p:txBody>
      </p:sp>
      <p:sp>
        <p:nvSpPr>
          <p:cNvPr id="8" name="Retângulo 7"/>
          <p:cNvSpPr/>
          <p:nvPr/>
        </p:nvSpPr>
        <p:spPr>
          <a:xfrm>
            <a:off x="179513" y="3065185"/>
            <a:ext cx="866617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Arial" charset="0"/>
                <a:cs typeface="DejaVu Sans" pitchFamily="34" charset="0"/>
              </a:rPr>
              <a:t>Lei 9.636/98 | Art.15 </a:t>
            </a:r>
            <a:endParaRPr lang="pt-BR" sz="2000" b="1" dirty="0">
              <a:latin typeface="Arial" charset="0"/>
              <a:cs typeface="DejaVu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330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4941168"/>
            <a:ext cx="8784976" cy="1224136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CustomShape 1"/>
          <p:cNvSpPr>
            <a:spLocks noChangeArrowheads="1"/>
          </p:cNvSpPr>
          <p:nvPr/>
        </p:nvSpPr>
        <p:spPr bwMode="auto">
          <a:xfrm>
            <a:off x="107504" y="2564904"/>
            <a:ext cx="885698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Alienação de </a:t>
            </a:r>
            <a:r>
              <a:rPr lang="pt-BR" alt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Terrenos de Marinha:</a:t>
            </a: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os aforamentos:</a:t>
            </a:r>
          </a:p>
          <a:p>
            <a:pPr marL="742950" lvl="1" indent="-285750" eaLnBrk="1" hangingPunct="1">
              <a:lnSpc>
                <a:spcPct val="150000"/>
              </a:lnSpc>
              <a:buFont typeface="Arial"/>
              <a:buChar char="•"/>
            </a:pPr>
            <a:r>
              <a:rPr lang="pt-BR" altLang="pt-BR" dirty="0"/>
              <a:t>Possibilidade de remissão do foro = Venda do domínio direto (</a:t>
            </a:r>
            <a:r>
              <a:rPr lang="pt-BR" altLang="pt-BR" dirty="0" smtClean="0"/>
              <a:t>terreno)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os ocupantes em regime de inscrição (alíquota de 2% ou 5%):</a:t>
            </a:r>
          </a:p>
          <a:p>
            <a:pPr marL="742950" lvl="1" indent="-285750" eaLnBrk="1" hangingPunct="1">
              <a:lnSpc>
                <a:spcPct val="150000"/>
              </a:lnSpc>
              <a:buFont typeface="Arial"/>
              <a:buChar char="•"/>
            </a:pPr>
            <a:r>
              <a:rPr lang="pt-BR" alt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Possibilidade da venda do domínio pleno do terreno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19753" y="733345"/>
            <a:ext cx="1704506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MP 691/2015</a:t>
            </a:r>
            <a:endParaRPr lang="pt-BR" altLang="pt-BR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675" y="548680"/>
            <a:ext cx="292708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1600" dirty="0"/>
              <a:t>APERFEIÇOAMENTO DO MARCO LEGAL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5536" y="4869160"/>
            <a:ext cx="836746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as famílias de baixa renda, beneficiárias em programas de regularização fundiária ou provisão habitacional, </a:t>
            </a:r>
            <a:endParaRPr lang="pt-BR" altLang="pt-BR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altLang="pt-BR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serão </a:t>
            </a:r>
            <a:r>
              <a:rPr lang="pt-BR" altLang="pt-B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transferidas gratuitamente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07504" y="1340768"/>
            <a:ext cx="8856984" cy="1200329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MP 691/2015 | Art. 6° </a:t>
            </a:r>
          </a:p>
          <a:p>
            <a:pPr algn="just"/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§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 1</a:t>
            </a:r>
            <a:r>
              <a:rPr lang="pt-BR" b="1" u="sng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pt-BR" i="1" dirty="0">
                <a:solidFill>
                  <a:srgbClr val="000000"/>
                </a:solidFill>
                <a:latin typeface="Arial" panose="020B0604020202020204" pitchFamily="34" charset="0"/>
              </a:rPr>
              <a:t> Os terrenos de marinha alienados na forma desta Medida Provisória devem estar situados em </a:t>
            </a:r>
            <a:r>
              <a:rPr lang="pt-BR" b="1" i="1" dirty="0">
                <a:solidFill>
                  <a:srgbClr val="000000"/>
                </a:solidFill>
                <a:latin typeface="Arial" panose="020B0604020202020204" pitchFamily="34" charset="0"/>
              </a:rPr>
              <a:t>áreas urbanas consolidadas</a:t>
            </a:r>
            <a:r>
              <a:rPr lang="pt-BR" i="1" dirty="0">
                <a:solidFill>
                  <a:srgbClr val="000000"/>
                </a:solidFill>
                <a:latin typeface="Arial" panose="020B0604020202020204" pitchFamily="34" charset="0"/>
              </a:rPr>
              <a:t> de Municípios com mais de cem mil </a:t>
            </a:r>
            <a:r>
              <a:rPr lang="pt-BR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habitantes</a:t>
            </a:r>
            <a:endParaRPr lang="pt-BR" b="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988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>
            <a:spLocks noChangeArrowheads="1"/>
          </p:cNvSpPr>
          <p:nvPr/>
        </p:nvSpPr>
        <p:spPr bwMode="auto">
          <a:xfrm>
            <a:off x="107504" y="1268760"/>
            <a:ext cx="885698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</a:pP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MP 691/2015 | Art. </a:t>
            </a: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6°</a:t>
            </a:r>
            <a:endParaRPr lang="pt-BR" alt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eaLnBrk="1" hangingPunct="1">
              <a:lnSpc>
                <a:spcPct val="150000"/>
              </a:lnSpc>
            </a:pPr>
            <a:r>
              <a:rPr lang="pt-BR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lang="pt-BR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2o</a:t>
            </a:r>
            <a:r>
              <a:rPr lang="pt-B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Para os fins do § 1o, considera-se </a:t>
            </a:r>
            <a:r>
              <a:rPr lang="pt-BR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urbana consolidada </a:t>
            </a:r>
            <a:r>
              <a:rPr lang="pt-B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aquela:</a:t>
            </a:r>
          </a:p>
          <a:p>
            <a:pPr marL="0" lvl="0" indent="0" algn="just" eaLnBrk="1" hangingPunct="1">
              <a:lnSpc>
                <a:spcPct val="150000"/>
              </a:lnSpc>
            </a:pPr>
            <a:r>
              <a:rPr lang="pt-BR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</a:t>
            </a:r>
            <a:r>
              <a:rPr lang="pt-B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incluída no perímetro urbano pelo Plano Diretor ou por lei municipal </a:t>
            </a:r>
            <a:r>
              <a:rPr lang="pt-BR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específica; </a:t>
            </a:r>
          </a:p>
          <a:p>
            <a:pPr marL="0" lvl="0" indent="0" algn="just" eaLnBrk="1" hangingPunct="1">
              <a:lnSpc>
                <a:spcPct val="150000"/>
              </a:lnSpc>
            </a:pPr>
            <a:r>
              <a:rPr lang="pt-BR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pt-BR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sistema viário implantado e vias de circulação </a:t>
            </a:r>
            <a:r>
              <a:rPr lang="pt-BR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pavimentadas; </a:t>
            </a:r>
          </a:p>
          <a:p>
            <a:pPr marL="0" lvl="0" indent="0" algn="just" eaLnBrk="1" hangingPunct="1">
              <a:lnSpc>
                <a:spcPct val="150000"/>
              </a:lnSpc>
            </a:pPr>
            <a:r>
              <a:rPr lang="pt-BR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pt-BR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organizada em quadras e lotes predominantemente </a:t>
            </a:r>
            <a:r>
              <a:rPr lang="pt-BR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edificados; </a:t>
            </a:r>
          </a:p>
          <a:p>
            <a:pPr marL="0" lvl="0" indent="0" algn="just" eaLnBrk="1" hangingPunct="1">
              <a:lnSpc>
                <a:spcPct val="150000"/>
              </a:lnSpc>
            </a:pPr>
            <a:r>
              <a:rPr lang="pt-BR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pt-BR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uso predominantemente urbano, caracterizado pela existência de edificações residenciais, comerciais, industriais, institucionais, mistas ou voltadas à prestação de serviços; </a:t>
            </a:r>
            <a:r>
              <a:rPr lang="pt-BR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</a:p>
          <a:p>
            <a:pPr marL="0" lvl="0" indent="0" algn="just" eaLnBrk="1" hangingPunct="1">
              <a:lnSpc>
                <a:spcPct val="150000"/>
              </a:lnSpc>
            </a:pPr>
            <a:r>
              <a:rPr lang="pt-BR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pt-BR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a presença de, no mínimo, três dos seguintes equipamentos de infraestrutura urbana implantados</a:t>
            </a:r>
            <a:r>
              <a:rPr lang="pt-BR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</a:t>
            </a:r>
            <a:r>
              <a:rPr lang="pt-B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drenagem de águas </a:t>
            </a:r>
            <a:r>
              <a:rPr lang="pt-BR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pluviais; b</a:t>
            </a:r>
            <a:r>
              <a:rPr lang="pt-B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esgotamento </a:t>
            </a:r>
            <a:r>
              <a:rPr lang="pt-BR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sanitário; c</a:t>
            </a:r>
            <a:r>
              <a:rPr lang="pt-B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abastecimento de água </a:t>
            </a:r>
            <a:r>
              <a:rPr lang="pt-BR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potável; d</a:t>
            </a:r>
            <a:r>
              <a:rPr lang="pt-B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distribuição de energia elétrica; e</a:t>
            </a:r>
          </a:p>
          <a:p>
            <a:pPr marL="0" lvl="0" indent="0" algn="just" eaLnBrk="1" hangingPunct="1">
              <a:lnSpc>
                <a:spcPct val="150000"/>
              </a:lnSpc>
            </a:pPr>
            <a:r>
              <a:rPr lang="pt-B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limpeza urbana, coleta e manejo de resíduos sólidos</a:t>
            </a:r>
            <a:r>
              <a:rPr lang="pt-BR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19753" y="733345"/>
            <a:ext cx="1704506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MP 691/2015</a:t>
            </a:r>
            <a:endParaRPr lang="pt-BR" altLang="pt-BR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675" y="548680"/>
            <a:ext cx="292708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1600" dirty="0"/>
              <a:t>APERFEIÇOAMENTO DO MARCO LEGAL</a:t>
            </a:r>
          </a:p>
        </p:txBody>
      </p:sp>
    </p:spTree>
    <p:extLst>
      <p:ext uri="{BB962C8B-B14F-4D97-AF65-F5344CB8AC3E}">
        <p14:creationId xmlns:p14="http://schemas.microsoft.com/office/powerpoint/2010/main" xmlns="" val="3017415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>
            <a:spLocks noChangeArrowheads="1"/>
          </p:cNvSpPr>
          <p:nvPr/>
        </p:nvSpPr>
        <p:spPr bwMode="auto">
          <a:xfrm>
            <a:off x="107504" y="1412776"/>
            <a:ext cx="885698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pt-BR" alt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MP 691/2015 | Art. 7°</a:t>
            </a: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50000"/>
              </a:lnSpc>
            </a:pPr>
            <a:endParaRPr lang="pt-BR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200000"/>
              </a:lnSpc>
            </a:pPr>
            <a:r>
              <a:rPr lang="pt-BR" i="1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adquirente receberá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desconto de </a:t>
            </a: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25% (vinte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 cinco por </a:t>
            </a: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cento) </a:t>
            </a:r>
            <a:r>
              <a:rPr lang="pt-BR" i="1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aquisição com fundamento nos art. 3o e art. 4o realizadas no prazo de um ano, contado da data de entrada em vigor da Portaria, de que trata o art. 6o, que incluir o bem na lista de imóveis sujeitos à alienação.</a:t>
            </a:r>
            <a:endParaRPr lang="pt-BR" altLang="pt-B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19753" y="733345"/>
            <a:ext cx="1704506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MP 691/2015</a:t>
            </a:r>
            <a:endParaRPr lang="pt-BR" altLang="pt-BR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675" y="548680"/>
            <a:ext cx="292708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1600" dirty="0"/>
              <a:t>APERFEIÇOAMENTO DO MARCO LEGAL</a:t>
            </a:r>
          </a:p>
        </p:txBody>
      </p:sp>
    </p:spTree>
    <p:extLst>
      <p:ext uri="{BB962C8B-B14F-4D97-AF65-F5344CB8AC3E}">
        <p14:creationId xmlns:p14="http://schemas.microsoft.com/office/powerpoint/2010/main" xmlns="" val="14609909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1"/>
          <p:cNvSpPr>
            <a:spLocks noChangeArrowheads="1"/>
          </p:cNvSpPr>
          <p:nvPr/>
        </p:nvSpPr>
        <p:spPr bwMode="auto">
          <a:xfrm>
            <a:off x="251520" y="1844824"/>
            <a:ext cx="864096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9pPr>
          </a:lstStyle>
          <a:p>
            <a:pPr marL="171450" indent="-171450" algn="just" eaLnBrk="1" hangingPunct="1">
              <a:lnSpc>
                <a:spcPct val="150000"/>
              </a:lnSpc>
              <a:buFont typeface="Arial"/>
              <a:buChar char="•"/>
            </a:pPr>
            <a:r>
              <a:rPr lang="pt-BR" alt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Municipalização da gestão das praias ;</a:t>
            </a:r>
          </a:p>
          <a:p>
            <a:pPr marL="457200" lvl="1" indent="0" algn="just" eaLnBrk="1" hangingPunct="1">
              <a:lnSpc>
                <a:spcPct val="150000"/>
              </a:lnSpc>
            </a:pPr>
            <a:endParaRPr lang="pt-BR" alt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buFont typeface="Arial"/>
              <a:buChar char="•"/>
            </a:pPr>
            <a:r>
              <a:rPr lang="pt-BR" alt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Vinculação de parte das receitas de alienação de imóveis ao Programa de Administração Patrimonial Imobiliário – PROAP;</a:t>
            </a:r>
          </a:p>
          <a:p>
            <a:pPr marL="0" indent="0" algn="just" eaLnBrk="1" hangingPunct="1">
              <a:lnSpc>
                <a:spcPct val="150000"/>
              </a:lnSpc>
            </a:pPr>
            <a:endParaRPr lang="pt-BR" altLang="pt-BR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ta para a direita 1">
            <a:hlinkClick r:id="rId2" action="ppaction://hlinksldjump"/>
          </p:cNvPr>
          <p:cNvSpPr/>
          <p:nvPr/>
        </p:nvSpPr>
        <p:spPr>
          <a:xfrm>
            <a:off x="5076056" y="2132856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>
            <a:hlinkClick r:id="rId3" action="ppaction://hlinksldjump"/>
          </p:cNvPr>
          <p:cNvSpPr/>
          <p:nvPr/>
        </p:nvSpPr>
        <p:spPr>
          <a:xfrm>
            <a:off x="6444208" y="3573016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719753" y="733345"/>
            <a:ext cx="1704506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MP 691/2015</a:t>
            </a:r>
            <a:endParaRPr lang="pt-BR" altLang="pt-BR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15675" y="548680"/>
            <a:ext cx="292708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1600" dirty="0"/>
              <a:t>APERFEIÇOAMENTO DO MARCO LEGAL</a:t>
            </a:r>
          </a:p>
        </p:txBody>
      </p:sp>
    </p:spTree>
    <p:extLst>
      <p:ext uri="{BB962C8B-B14F-4D97-AF65-F5344CB8AC3E}">
        <p14:creationId xmlns:p14="http://schemas.microsoft.com/office/powerpoint/2010/main" xmlns="" val="301400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>
            <a:spLocks noChangeArrowheads="1"/>
          </p:cNvSpPr>
          <p:nvPr/>
        </p:nvSpPr>
        <p:spPr bwMode="auto">
          <a:xfrm>
            <a:off x="107504" y="1268760"/>
            <a:ext cx="885698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pt-BR" alt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MP 691/2015 | Art. 8°</a:t>
            </a: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50000"/>
              </a:lnSpc>
            </a:pPr>
            <a:endParaRPr lang="pt-BR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200000"/>
              </a:lnSpc>
            </a:pPr>
            <a:r>
              <a:rPr lang="pt-BR" i="1" dirty="0"/>
              <a:t>Para os imóveis divididos em frações ideais em que já tenha havido aforamento de, no mínimo, uma das unidades autônomas, na forma do item 1</a:t>
            </a:r>
            <a:r>
              <a:rPr lang="pt-BR" i="1" baseline="30000" dirty="0"/>
              <a:t>o</a:t>
            </a:r>
            <a:r>
              <a:rPr lang="pt-BR" i="1" dirty="0"/>
              <a:t> do art. 105 do Decreto-Lei n</a:t>
            </a:r>
            <a:r>
              <a:rPr lang="pt-BR" i="1" baseline="30000" dirty="0"/>
              <a:t>o</a:t>
            </a:r>
            <a:r>
              <a:rPr lang="pt-BR" i="1" dirty="0"/>
              <a:t> 9.760, de 1946, combinado com o inciso I do </a:t>
            </a:r>
            <a:r>
              <a:rPr lang="pt-BR" b="1" i="1" dirty="0"/>
              <a:t>caput </a:t>
            </a:r>
            <a:r>
              <a:rPr lang="pt-BR" i="1" dirty="0"/>
              <a:t>do art. 5</a:t>
            </a:r>
            <a:r>
              <a:rPr lang="pt-BR" i="1" baseline="30000" dirty="0"/>
              <a:t>o</a:t>
            </a:r>
            <a:r>
              <a:rPr lang="pt-BR" i="1" dirty="0"/>
              <a:t> do Decreto-Lei n</a:t>
            </a:r>
            <a:r>
              <a:rPr lang="pt-BR" i="1" baseline="30000" dirty="0"/>
              <a:t>o</a:t>
            </a:r>
            <a:r>
              <a:rPr lang="pt-BR" i="1" dirty="0"/>
              <a:t> 2.398, de 21 de dezembro 1987, será aplicado o mesmo critério de outorga de aforamento para as demais unidades do imóvel.</a:t>
            </a:r>
            <a:endParaRPr lang="pt-BR" altLang="pt-B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19753" y="733345"/>
            <a:ext cx="1704506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MP 691/2015</a:t>
            </a:r>
            <a:endParaRPr lang="pt-BR" altLang="pt-BR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675" y="548680"/>
            <a:ext cx="292708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1600" dirty="0"/>
              <a:t>APERFEIÇOAMENTO DO MARCO LEGAL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0707281"/>
              </p:ext>
            </p:extLst>
          </p:nvPr>
        </p:nvGraphicFramePr>
        <p:xfrm>
          <a:off x="6444208" y="4437112"/>
          <a:ext cx="2412776" cy="1727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194"/>
                <a:gridCol w="603194"/>
                <a:gridCol w="603194"/>
                <a:gridCol w="603194"/>
              </a:tblGrid>
              <a:tr h="575825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75825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75825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68526775"/>
              </p:ext>
            </p:extLst>
          </p:nvPr>
        </p:nvGraphicFramePr>
        <p:xfrm>
          <a:off x="6444208" y="4437112"/>
          <a:ext cx="2412776" cy="1727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194"/>
                <a:gridCol w="603194"/>
                <a:gridCol w="603194"/>
                <a:gridCol w="603194"/>
              </a:tblGrid>
              <a:tr h="575825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575825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575825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60340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>
            <a:spLocks noChangeArrowheads="1"/>
          </p:cNvSpPr>
          <p:nvPr/>
        </p:nvSpPr>
        <p:spPr bwMode="auto">
          <a:xfrm>
            <a:off x="107504" y="1202045"/>
            <a:ext cx="885698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9pPr>
          </a:lstStyle>
          <a:p>
            <a:pPr marL="457200" lvl="1" indent="0" algn="just" eaLnBrk="1" hangingPunct="1">
              <a:lnSpc>
                <a:spcPct val="150000"/>
              </a:lnSpc>
            </a:pPr>
            <a:endParaRPr lang="pt-BR" altLang="pt-B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19753" y="733345"/>
            <a:ext cx="1704506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dirty="0" smtClean="0"/>
              <a:t>MP 691/2015</a:t>
            </a:r>
            <a:endParaRPr lang="pt-BR" altLang="pt-BR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675" y="548680"/>
            <a:ext cx="292708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1600" dirty="0"/>
              <a:t>APERFEIÇOAMENTO DO MARCO LEGAL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5" y="3940900"/>
            <a:ext cx="9144001" cy="2296412"/>
            <a:chOff x="9217330" y="2432848"/>
            <a:chExt cx="9144001" cy="2945740"/>
          </a:xfrm>
        </p:grpSpPr>
        <p:pic>
          <p:nvPicPr>
            <p:cNvPr id="10" name="Picture 3" descr="Captura de Tela 2015-09-07 às 19.40.15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3808"/>
            <a:stretch/>
          </p:blipFill>
          <p:spPr>
            <a:xfrm>
              <a:off x="9217330" y="2432848"/>
              <a:ext cx="9144001" cy="2945740"/>
            </a:xfrm>
            <a:prstGeom prst="rect">
              <a:avLst/>
            </a:prstGeom>
          </p:spPr>
        </p:pic>
        <p:sp>
          <p:nvSpPr>
            <p:cNvPr id="11" name="Freeform 7"/>
            <p:cNvSpPr/>
            <p:nvPr/>
          </p:nvSpPr>
          <p:spPr>
            <a:xfrm>
              <a:off x="9217330" y="3937465"/>
              <a:ext cx="5186654" cy="1380116"/>
            </a:xfrm>
            <a:custGeom>
              <a:avLst/>
              <a:gdLst>
                <a:gd name="connsiteX0" fmla="*/ 24422 w 5242587"/>
                <a:gd name="connsiteY0" fmla="*/ 203531 h 1660818"/>
                <a:gd name="connsiteX1" fmla="*/ 24422 w 5242587"/>
                <a:gd name="connsiteY1" fmla="*/ 203531 h 1660818"/>
                <a:gd name="connsiteX2" fmla="*/ 496580 w 5242587"/>
                <a:gd name="connsiteY2" fmla="*/ 195390 h 1660818"/>
                <a:gd name="connsiteX3" fmla="*/ 968739 w 5242587"/>
                <a:gd name="connsiteY3" fmla="*/ 179108 h 1660818"/>
                <a:gd name="connsiteX4" fmla="*/ 1245521 w 5242587"/>
                <a:gd name="connsiteY4" fmla="*/ 170966 h 1660818"/>
                <a:gd name="connsiteX5" fmla="*/ 1506022 w 5242587"/>
                <a:gd name="connsiteY5" fmla="*/ 154684 h 1660818"/>
                <a:gd name="connsiteX6" fmla="*/ 1774664 w 5242587"/>
                <a:gd name="connsiteY6" fmla="*/ 146543 h 1660818"/>
                <a:gd name="connsiteX7" fmla="*/ 1978181 w 5242587"/>
                <a:gd name="connsiteY7" fmla="*/ 138401 h 1660818"/>
                <a:gd name="connsiteX8" fmla="*/ 2254963 w 5242587"/>
                <a:gd name="connsiteY8" fmla="*/ 122119 h 1660818"/>
                <a:gd name="connsiteX9" fmla="*/ 2344511 w 5242587"/>
                <a:gd name="connsiteY9" fmla="*/ 113977 h 1660818"/>
                <a:gd name="connsiteX10" fmla="*/ 2727122 w 5242587"/>
                <a:gd name="connsiteY10" fmla="*/ 105836 h 1660818"/>
                <a:gd name="connsiteX11" fmla="*/ 3264406 w 5242587"/>
                <a:gd name="connsiteY11" fmla="*/ 89554 h 1660818"/>
                <a:gd name="connsiteX12" fmla="*/ 3549329 w 5242587"/>
                <a:gd name="connsiteY12" fmla="*/ 73271 h 1660818"/>
                <a:gd name="connsiteX13" fmla="*/ 3760986 w 5242587"/>
                <a:gd name="connsiteY13" fmla="*/ 56989 h 1660818"/>
                <a:gd name="connsiteX14" fmla="*/ 3899377 w 5242587"/>
                <a:gd name="connsiteY14" fmla="*/ 40706 h 1660818"/>
                <a:gd name="connsiteX15" fmla="*/ 4265707 w 5242587"/>
                <a:gd name="connsiteY15" fmla="*/ 16282 h 1660818"/>
                <a:gd name="connsiteX16" fmla="*/ 4672740 w 5242587"/>
                <a:gd name="connsiteY16" fmla="*/ 16282 h 1660818"/>
                <a:gd name="connsiteX17" fmla="*/ 5242587 w 5242587"/>
                <a:gd name="connsiteY17" fmla="*/ 0 h 1660818"/>
                <a:gd name="connsiteX18" fmla="*/ 5079774 w 5242587"/>
                <a:gd name="connsiteY18" fmla="*/ 122119 h 1660818"/>
                <a:gd name="connsiteX19" fmla="*/ 4697162 w 5242587"/>
                <a:gd name="connsiteY19" fmla="*/ 146543 h 1660818"/>
                <a:gd name="connsiteX20" fmla="*/ 3533048 w 5242587"/>
                <a:gd name="connsiteY20" fmla="*/ 480334 h 1660818"/>
                <a:gd name="connsiteX21" fmla="*/ 4037769 w 5242587"/>
                <a:gd name="connsiteY21" fmla="*/ 635019 h 1660818"/>
                <a:gd name="connsiteX22" fmla="*/ 1864212 w 5242587"/>
                <a:gd name="connsiteY22" fmla="*/ 1660818 h 1660818"/>
                <a:gd name="connsiteX23" fmla="*/ 0 w 5242587"/>
                <a:gd name="connsiteY23" fmla="*/ 1660818 h 1660818"/>
                <a:gd name="connsiteX24" fmla="*/ 24422 w 5242587"/>
                <a:gd name="connsiteY24" fmla="*/ 203531 h 166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42587" h="1660818">
                  <a:moveTo>
                    <a:pt x="24422" y="203531"/>
                  </a:moveTo>
                  <a:lnTo>
                    <a:pt x="24422" y="203531"/>
                  </a:lnTo>
                  <a:lnTo>
                    <a:pt x="496580" y="195390"/>
                  </a:lnTo>
                  <a:cubicBezTo>
                    <a:pt x="928251" y="186106"/>
                    <a:pt x="631151" y="190954"/>
                    <a:pt x="968739" y="179108"/>
                  </a:cubicBezTo>
                  <a:lnTo>
                    <a:pt x="1245521" y="170966"/>
                  </a:lnTo>
                  <a:cubicBezTo>
                    <a:pt x="1354855" y="162555"/>
                    <a:pt x="1386021" y="159300"/>
                    <a:pt x="1506022" y="154684"/>
                  </a:cubicBezTo>
                  <a:lnTo>
                    <a:pt x="1774664" y="146543"/>
                  </a:lnTo>
                  <a:lnTo>
                    <a:pt x="1978181" y="138401"/>
                  </a:lnTo>
                  <a:cubicBezTo>
                    <a:pt x="2179792" y="120072"/>
                    <a:pt x="1933882" y="141008"/>
                    <a:pt x="2254963" y="122119"/>
                  </a:cubicBezTo>
                  <a:cubicBezTo>
                    <a:pt x="2284884" y="120359"/>
                    <a:pt x="2314556" y="115010"/>
                    <a:pt x="2344511" y="113977"/>
                  </a:cubicBezTo>
                  <a:cubicBezTo>
                    <a:pt x="2472001" y="109580"/>
                    <a:pt x="2599593" y="108909"/>
                    <a:pt x="2727122" y="105836"/>
                  </a:cubicBezTo>
                  <a:lnTo>
                    <a:pt x="3264406" y="89554"/>
                  </a:lnTo>
                  <a:cubicBezTo>
                    <a:pt x="3359434" y="85168"/>
                    <a:pt x="3454355" y="78699"/>
                    <a:pt x="3549329" y="73271"/>
                  </a:cubicBezTo>
                  <a:cubicBezTo>
                    <a:pt x="3662348" y="54434"/>
                    <a:pt x="3546873" y="71757"/>
                    <a:pt x="3760986" y="56989"/>
                  </a:cubicBezTo>
                  <a:cubicBezTo>
                    <a:pt x="4005742" y="40107"/>
                    <a:pt x="3676546" y="57525"/>
                    <a:pt x="3899377" y="40706"/>
                  </a:cubicBezTo>
                  <a:cubicBezTo>
                    <a:pt x="4021411" y="31495"/>
                    <a:pt x="4143326" y="16282"/>
                    <a:pt x="4265707" y="16282"/>
                  </a:cubicBezTo>
                  <a:lnTo>
                    <a:pt x="4672740" y="16282"/>
                  </a:lnTo>
                  <a:lnTo>
                    <a:pt x="5242587" y="0"/>
                  </a:lnTo>
                  <a:lnTo>
                    <a:pt x="5079774" y="122119"/>
                  </a:lnTo>
                  <a:lnTo>
                    <a:pt x="4697162" y="146543"/>
                  </a:lnTo>
                  <a:lnTo>
                    <a:pt x="3533048" y="480334"/>
                  </a:lnTo>
                  <a:lnTo>
                    <a:pt x="4037769" y="635019"/>
                  </a:lnTo>
                  <a:lnTo>
                    <a:pt x="1864212" y="1660818"/>
                  </a:lnTo>
                  <a:lnTo>
                    <a:pt x="0" y="1660818"/>
                  </a:lnTo>
                  <a:lnTo>
                    <a:pt x="24422" y="203531"/>
                  </a:lnTo>
                  <a:close/>
                </a:path>
              </a:pathLst>
            </a:custGeom>
            <a:solidFill>
              <a:srgbClr val="FFFF00">
                <a:alpha val="3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2"/>
            <p:cNvCxnSpPr/>
            <p:nvPr/>
          </p:nvCxnSpPr>
          <p:spPr>
            <a:xfrm>
              <a:off x="13961307" y="4234772"/>
              <a:ext cx="152733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5"/>
            <p:cNvCxnSpPr/>
            <p:nvPr/>
          </p:nvCxnSpPr>
          <p:spPr>
            <a:xfrm flipH="1">
              <a:off x="10833905" y="4234772"/>
              <a:ext cx="181825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9"/>
            <p:cNvCxnSpPr/>
            <p:nvPr/>
          </p:nvCxnSpPr>
          <p:spPr>
            <a:xfrm flipV="1">
              <a:off x="9815681" y="4174934"/>
              <a:ext cx="1090954" cy="119675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1"/>
            <p:cNvCxnSpPr/>
            <p:nvPr/>
          </p:nvCxnSpPr>
          <p:spPr>
            <a:xfrm>
              <a:off x="15270452" y="4174934"/>
              <a:ext cx="1163684" cy="299188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2"/>
            <p:cNvSpPr/>
            <p:nvPr/>
          </p:nvSpPr>
          <p:spPr>
            <a:xfrm>
              <a:off x="12797622" y="4115097"/>
              <a:ext cx="1296475" cy="58824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FadeUp">
                <a:avLst>
                  <a:gd name="adj" fmla="val 13268"/>
                </a:avLst>
              </a:prstTxWarp>
              <a:spAutoFit/>
            </a:bodyPr>
            <a:lstStyle/>
            <a:p>
              <a:pPr algn="ctr"/>
              <a:r>
                <a:rPr lang="x-none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75057" dist="38100" dir="5400000" sy="-20000" rotWithShape="0">
                      <a:prstClr val="black">
                        <a:alpha val="25000"/>
                      </a:prstClr>
                    </a:outerShdw>
                  </a:effectLst>
                </a:rPr>
                <a:t>Faixa de </a:t>
              </a:r>
            </a:p>
            <a:p>
              <a:pPr algn="ctr"/>
              <a:r>
                <a:rPr lang="x-none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75057" dist="38100" dir="5400000" sy="-20000" rotWithShape="0">
                      <a:prstClr val="black">
                        <a:alpha val="25000"/>
                      </a:prstClr>
                    </a:outerShdw>
                  </a:effectLst>
                </a:rPr>
                <a:t>Segurança</a:t>
              </a:r>
              <a:endParaRPr lang="x-none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endParaRPr>
            </a:p>
          </p:txBody>
        </p:sp>
        <p:sp>
          <p:nvSpPr>
            <p:cNvPr id="19" name="Rectangle 23"/>
            <p:cNvSpPr/>
            <p:nvPr/>
          </p:nvSpPr>
          <p:spPr>
            <a:xfrm>
              <a:off x="13649857" y="3372434"/>
              <a:ext cx="186518" cy="7672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x-none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0" name="Rectangle 25"/>
            <p:cNvSpPr/>
            <p:nvPr/>
          </p:nvSpPr>
          <p:spPr>
            <a:xfrm>
              <a:off x="13649857" y="3372434"/>
              <a:ext cx="186518" cy="7672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x-none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5" name="Retângulo 4"/>
          <p:cNvSpPr/>
          <p:nvPr/>
        </p:nvSpPr>
        <p:spPr>
          <a:xfrm>
            <a:off x="107504" y="1124744"/>
            <a:ext cx="89289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MP 691/2015 | Art. </a:t>
            </a: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9° </a:t>
            </a: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- Termo de Adesão aos Municípios em praias urbanas</a:t>
            </a:r>
            <a:endParaRPr lang="pt-BR" alt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Fica a União autorizada a transferir aos Municípios litorâneos a gestão das praias marítimas urbanas, inclusive as áreas de bens de uso comum com exploração econômica, excetuados</a:t>
            </a:r>
            <a:r>
              <a:rPr lang="pt-BR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 - os corpos 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d’água; II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 - as áreas consideradas essenciais para a estratégia de defesa 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nacional; III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 - as áreas reservadas à utilização de órgãos e entidades 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federais; IV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 - as áreas destinadas à exploração de serviço público de competência da União; 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 V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 - as áreas situadas em unidades de conservação federais.</a:t>
            </a:r>
          </a:p>
          <a:p>
            <a:pPr lvl="1" algn="just">
              <a:lnSpc>
                <a:spcPct val="150000"/>
              </a:lnSpc>
            </a:pPr>
            <a:endParaRPr lang="pt-BR" altLang="pt-B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8388424" y="1204393"/>
            <a:ext cx="720080" cy="339944"/>
          </a:xfrm>
          <a:custGeom>
            <a:avLst/>
            <a:gdLst>
              <a:gd name="connsiteX0" fmla="*/ 24422 w 5242587"/>
              <a:gd name="connsiteY0" fmla="*/ 203531 h 1660818"/>
              <a:gd name="connsiteX1" fmla="*/ 24422 w 5242587"/>
              <a:gd name="connsiteY1" fmla="*/ 203531 h 1660818"/>
              <a:gd name="connsiteX2" fmla="*/ 496580 w 5242587"/>
              <a:gd name="connsiteY2" fmla="*/ 195390 h 1660818"/>
              <a:gd name="connsiteX3" fmla="*/ 968739 w 5242587"/>
              <a:gd name="connsiteY3" fmla="*/ 179108 h 1660818"/>
              <a:gd name="connsiteX4" fmla="*/ 1245521 w 5242587"/>
              <a:gd name="connsiteY4" fmla="*/ 170966 h 1660818"/>
              <a:gd name="connsiteX5" fmla="*/ 1506022 w 5242587"/>
              <a:gd name="connsiteY5" fmla="*/ 154684 h 1660818"/>
              <a:gd name="connsiteX6" fmla="*/ 1774664 w 5242587"/>
              <a:gd name="connsiteY6" fmla="*/ 146543 h 1660818"/>
              <a:gd name="connsiteX7" fmla="*/ 1978181 w 5242587"/>
              <a:gd name="connsiteY7" fmla="*/ 138401 h 1660818"/>
              <a:gd name="connsiteX8" fmla="*/ 2254963 w 5242587"/>
              <a:gd name="connsiteY8" fmla="*/ 122119 h 1660818"/>
              <a:gd name="connsiteX9" fmla="*/ 2344511 w 5242587"/>
              <a:gd name="connsiteY9" fmla="*/ 113977 h 1660818"/>
              <a:gd name="connsiteX10" fmla="*/ 2727122 w 5242587"/>
              <a:gd name="connsiteY10" fmla="*/ 105836 h 1660818"/>
              <a:gd name="connsiteX11" fmla="*/ 3264406 w 5242587"/>
              <a:gd name="connsiteY11" fmla="*/ 89554 h 1660818"/>
              <a:gd name="connsiteX12" fmla="*/ 3549329 w 5242587"/>
              <a:gd name="connsiteY12" fmla="*/ 73271 h 1660818"/>
              <a:gd name="connsiteX13" fmla="*/ 3760986 w 5242587"/>
              <a:gd name="connsiteY13" fmla="*/ 56989 h 1660818"/>
              <a:gd name="connsiteX14" fmla="*/ 3899377 w 5242587"/>
              <a:gd name="connsiteY14" fmla="*/ 40706 h 1660818"/>
              <a:gd name="connsiteX15" fmla="*/ 4265707 w 5242587"/>
              <a:gd name="connsiteY15" fmla="*/ 16282 h 1660818"/>
              <a:gd name="connsiteX16" fmla="*/ 4672740 w 5242587"/>
              <a:gd name="connsiteY16" fmla="*/ 16282 h 1660818"/>
              <a:gd name="connsiteX17" fmla="*/ 5242587 w 5242587"/>
              <a:gd name="connsiteY17" fmla="*/ 0 h 1660818"/>
              <a:gd name="connsiteX18" fmla="*/ 5079774 w 5242587"/>
              <a:gd name="connsiteY18" fmla="*/ 122119 h 1660818"/>
              <a:gd name="connsiteX19" fmla="*/ 4697162 w 5242587"/>
              <a:gd name="connsiteY19" fmla="*/ 146543 h 1660818"/>
              <a:gd name="connsiteX20" fmla="*/ 3533048 w 5242587"/>
              <a:gd name="connsiteY20" fmla="*/ 480334 h 1660818"/>
              <a:gd name="connsiteX21" fmla="*/ 4037769 w 5242587"/>
              <a:gd name="connsiteY21" fmla="*/ 635019 h 1660818"/>
              <a:gd name="connsiteX22" fmla="*/ 1864212 w 5242587"/>
              <a:gd name="connsiteY22" fmla="*/ 1660818 h 1660818"/>
              <a:gd name="connsiteX23" fmla="*/ 0 w 5242587"/>
              <a:gd name="connsiteY23" fmla="*/ 1660818 h 1660818"/>
              <a:gd name="connsiteX24" fmla="*/ 24422 w 5242587"/>
              <a:gd name="connsiteY24" fmla="*/ 203531 h 166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42587" h="1660818">
                <a:moveTo>
                  <a:pt x="24422" y="203531"/>
                </a:moveTo>
                <a:lnTo>
                  <a:pt x="24422" y="203531"/>
                </a:lnTo>
                <a:lnTo>
                  <a:pt x="496580" y="195390"/>
                </a:lnTo>
                <a:cubicBezTo>
                  <a:pt x="928251" y="186106"/>
                  <a:pt x="631151" y="190954"/>
                  <a:pt x="968739" y="179108"/>
                </a:cubicBezTo>
                <a:lnTo>
                  <a:pt x="1245521" y="170966"/>
                </a:lnTo>
                <a:cubicBezTo>
                  <a:pt x="1354855" y="162555"/>
                  <a:pt x="1386021" y="159300"/>
                  <a:pt x="1506022" y="154684"/>
                </a:cubicBezTo>
                <a:lnTo>
                  <a:pt x="1774664" y="146543"/>
                </a:lnTo>
                <a:lnTo>
                  <a:pt x="1978181" y="138401"/>
                </a:lnTo>
                <a:cubicBezTo>
                  <a:pt x="2179792" y="120072"/>
                  <a:pt x="1933882" y="141008"/>
                  <a:pt x="2254963" y="122119"/>
                </a:cubicBezTo>
                <a:cubicBezTo>
                  <a:pt x="2284884" y="120359"/>
                  <a:pt x="2314556" y="115010"/>
                  <a:pt x="2344511" y="113977"/>
                </a:cubicBezTo>
                <a:cubicBezTo>
                  <a:pt x="2472001" y="109580"/>
                  <a:pt x="2599593" y="108909"/>
                  <a:pt x="2727122" y="105836"/>
                </a:cubicBezTo>
                <a:lnTo>
                  <a:pt x="3264406" y="89554"/>
                </a:lnTo>
                <a:cubicBezTo>
                  <a:pt x="3359434" y="85168"/>
                  <a:pt x="3454355" y="78699"/>
                  <a:pt x="3549329" y="73271"/>
                </a:cubicBezTo>
                <a:cubicBezTo>
                  <a:pt x="3662348" y="54434"/>
                  <a:pt x="3546873" y="71757"/>
                  <a:pt x="3760986" y="56989"/>
                </a:cubicBezTo>
                <a:cubicBezTo>
                  <a:pt x="4005742" y="40107"/>
                  <a:pt x="3676546" y="57525"/>
                  <a:pt x="3899377" y="40706"/>
                </a:cubicBezTo>
                <a:cubicBezTo>
                  <a:pt x="4021411" y="31495"/>
                  <a:pt x="4143326" y="16282"/>
                  <a:pt x="4265707" y="16282"/>
                </a:cubicBezTo>
                <a:lnTo>
                  <a:pt x="4672740" y="16282"/>
                </a:lnTo>
                <a:lnTo>
                  <a:pt x="5242587" y="0"/>
                </a:lnTo>
                <a:lnTo>
                  <a:pt x="5079774" y="122119"/>
                </a:lnTo>
                <a:lnTo>
                  <a:pt x="4697162" y="146543"/>
                </a:lnTo>
                <a:lnTo>
                  <a:pt x="3533048" y="480334"/>
                </a:lnTo>
                <a:lnTo>
                  <a:pt x="4037769" y="635019"/>
                </a:lnTo>
                <a:lnTo>
                  <a:pt x="1864212" y="1660818"/>
                </a:lnTo>
                <a:lnTo>
                  <a:pt x="0" y="1660818"/>
                </a:lnTo>
                <a:lnTo>
                  <a:pt x="24422" y="203531"/>
                </a:lnTo>
                <a:close/>
              </a:path>
            </a:pathLst>
          </a:custGeom>
          <a:solidFill>
            <a:srgbClr val="FFFF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4783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812800"/>
            <a:ext cx="9144000" cy="5209248"/>
            <a:chOff x="0" y="812800"/>
            <a:chExt cx="9144000" cy="5209248"/>
          </a:xfrm>
        </p:grpSpPr>
        <p:pic>
          <p:nvPicPr>
            <p:cNvPr id="4" name="Picture 3" descr="Captura de Tela 2015-09-07 às 15.45.58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812800"/>
              <a:ext cx="9144000" cy="5209248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899592" y="5445224"/>
              <a:ext cx="3024336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220072" y="5445224"/>
              <a:ext cx="2592288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3779912" y="5229200"/>
              <a:ext cx="154128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x-none" sz="16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30 METROS</a:t>
              </a:r>
              <a:endParaRPr lang="x-none" sz="1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251520" y="5301208"/>
              <a:ext cx="864096" cy="288032"/>
            </a:xfrm>
            <a:prstGeom prst="line">
              <a:avLst/>
            </a:prstGeom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668344" y="5301208"/>
              <a:ext cx="792088" cy="216024"/>
            </a:xfrm>
            <a:prstGeom prst="line">
              <a:avLst/>
            </a:prstGeom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36655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43608" y="5445224"/>
            <a:ext cx="5035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Termo</a:t>
            </a:r>
            <a:r>
              <a:rPr lang="en-US" dirty="0" smtClean="0"/>
              <a:t> de </a:t>
            </a:r>
            <a:r>
              <a:rPr lang="en-US" dirty="0" err="1" smtClean="0"/>
              <a:t>Adesão</a:t>
            </a:r>
            <a:r>
              <a:rPr lang="en-US" dirty="0" smtClean="0"/>
              <a:t> </a:t>
            </a:r>
            <a:r>
              <a:rPr lang="en-US" dirty="0" err="1" smtClean="0"/>
              <a:t>aos</a:t>
            </a:r>
            <a:r>
              <a:rPr lang="en-US" dirty="0" smtClean="0"/>
              <a:t> </a:t>
            </a:r>
            <a:r>
              <a:rPr lang="en-US" dirty="0" err="1" smtClean="0"/>
              <a:t>municípios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praias</a:t>
            </a:r>
            <a:r>
              <a:rPr lang="en-US" dirty="0" smtClean="0"/>
              <a:t> </a:t>
            </a:r>
            <a:r>
              <a:rPr lang="en-US" dirty="0" err="1" smtClean="0"/>
              <a:t>urbanas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0" y="836712"/>
            <a:ext cx="9144000" cy="4901178"/>
            <a:chOff x="-16281" y="1268760"/>
            <a:chExt cx="9160218" cy="4469130"/>
          </a:xfrm>
        </p:grpSpPr>
        <p:pic>
          <p:nvPicPr>
            <p:cNvPr id="4" name="Picture 3" descr="Captura de Tela 2015-09-07 às 19.40.15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6280" y="1268760"/>
              <a:ext cx="9160217" cy="4112761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-16281" y="3647288"/>
              <a:ext cx="5242587" cy="1660818"/>
            </a:xfrm>
            <a:custGeom>
              <a:avLst/>
              <a:gdLst>
                <a:gd name="connsiteX0" fmla="*/ 24422 w 5242587"/>
                <a:gd name="connsiteY0" fmla="*/ 203531 h 1660818"/>
                <a:gd name="connsiteX1" fmla="*/ 24422 w 5242587"/>
                <a:gd name="connsiteY1" fmla="*/ 203531 h 1660818"/>
                <a:gd name="connsiteX2" fmla="*/ 496580 w 5242587"/>
                <a:gd name="connsiteY2" fmla="*/ 195390 h 1660818"/>
                <a:gd name="connsiteX3" fmla="*/ 968739 w 5242587"/>
                <a:gd name="connsiteY3" fmla="*/ 179108 h 1660818"/>
                <a:gd name="connsiteX4" fmla="*/ 1245521 w 5242587"/>
                <a:gd name="connsiteY4" fmla="*/ 170966 h 1660818"/>
                <a:gd name="connsiteX5" fmla="*/ 1506022 w 5242587"/>
                <a:gd name="connsiteY5" fmla="*/ 154684 h 1660818"/>
                <a:gd name="connsiteX6" fmla="*/ 1774664 w 5242587"/>
                <a:gd name="connsiteY6" fmla="*/ 146543 h 1660818"/>
                <a:gd name="connsiteX7" fmla="*/ 1978181 w 5242587"/>
                <a:gd name="connsiteY7" fmla="*/ 138401 h 1660818"/>
                <a:gd name="connsiteX8" fmla="*/ 2254963 w 5242587"/>
                <a:gd name="connsiteY8" fmla="*/ 122119 h 1660818"/>
                <a:gd name="connsiteX9" fmla="*/ 2344511 w 5242587"/>
                <a:gd name="connsiteY9" fmla="*/ 113977 h 1660818"/>
                <a:gd name="connsiteX10" fmla="*/ 2727122 w 5242587"/>
                <a:gd name="connsiteY10" fmla="*/ 105836 h 1660818"/>
                <a:gd name="connsiteX11" fmla="*/ 3264406 w 5242587"/>
                <a:gd name="connsiteY11" fmla="*/ 89554 h 1660818"/>
                <a:gd name="connsiteX12" fmla="*/ 3549329 w 5242587"/>
                <a:gd name="connsiteY12" fmla="*/ 73271 h 1660818"/>
                <a:gd name="connsiteX13" fmla="*/ 3760986 w 5242587"/>
                <a:gd name="connsiteY13" fmla="*/ 56989 h 1660818"/>
                <a:gd name="connsiteX14" fmla="*/ 3899377 w 5242587"/>
                <a:gd name="connsiteY14" fmla="*/ 40706 h 1660818"/>
                <a:gd name="connsiteX15" fmla="*/ 4265707 w 5242587"/>
                <a:gd name="connsiteY15" fmla="*/ 16282 h 1660818"/>
                <a:gd name="connsiteX16" fmla="*/ 4672740 w 5242587"/>
                <a:gd name="connsiteY16" fmla="*/ 16282 h 1660818"/>
                <a:gd name="connsiteX17" fmla="*/ 5242587 w 5242587"/>
                <a:gd name="connsiteY17" fmla="*/ 0 h 1660818"/>
                <a:gd name="connsiteX18" fmla="*/ 5079774 w 5242587"/>
                <a:gd name="connsiteY18" fmla="*/ 122119 h 1660818"/>
                <a:gd name="connsiteX19" fmla="*/ 4697162 w 5242587"/>
                <a:gd name="connsiteY19" fmla="*/ 146543 h 1660818"/>
                <a:gd name="connsiteX20" fmla="*/ 3533048 w 5242587"/>
                <a:gd name="connsiteY20" fmla="*/ 480334 h 1660818"/>
                <a:gd name="connsiteX21" fmla="*/ 4037769 w 5242587"/>
                <a:gd name="connsiteY21" fmla="*/ 635019 h 1660818"/>
                <a:gd name="connsiteX22" fmla="*/ 1864212 w 5242587"/>
                <a:gd name="connsiteY22" fmla="*/ 1660818 h 1660818"/>
                <a:gd name="connsiteX23" fmla="*/ 0 w 5242587"/>
                <a:gd name="connsiteY23" fmla="*/ 1660818 h 1660818"/>
                <a:gd name="connsiteX24" fmla="*/ 24422 w 5242587"/>
                <a:gd name="connsiteY24" fmla="*/ 203531 h 166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42587" h="1660818">
                  <a:moveTo>
                    <a:pt x="24422" y="203531"/>
                  </a:moveTo>
                  <a:lnTo>
                    <a:pt x="24422" y="203531"/>
                  </a:lnTo>
                  <a:lnTo>
                    <a:pt x="496580" y="195390"/>
                  </a:lnTo>
                  <a:cubicBezTo>
                    <a:pt x="928251" y="186106"/>
                    <a:pt x="631151" y="190954"/>
                    <a:pt x="968739" y="179108"/>
                  </a:cubicBezTo>
                  <a:lnTo>
                    <a:pt x="1245521" y="170966"/>
                  </a:lnTo>
                  <a:cubicBezTo>
                    <a:pt x="1354855" y="162555"/>
                    <a:pt x="1386021" y="159300"/>
                    <a:pt x="1506022" y="154684"/>
                  </a:cubicBezTo>
                  <a:lnTo>
                    <a:pt x="1774664" y="146543"/>
                  </a:lnTo>
                  <a:lnTo>
                    <a:pt x="1978181" y="138401"/>
                  </a:lnTo>
                  <a:cubicBezTo>
                    <a:pt x="2179792" y="120072"/>
                    <a:pt x="1933882" y="141008"/>
                    <a:pt x="2254963" y="122119"/>
                  </a:cubicBezTo>
                  <a:cubicBezTo>
                    <a:pt x="2284884" y="120359"/>
                    <a:pt x="2314556" y="115010"/>
                    <a:pt x="2344511" y="113977"/>
                  </a:cubicBezTo>
                  <a:cubicBezTo>
                    <a:pt x="2472001" y="109580"/>
                    <a:pt x="2599593" y="108909"/>
                    <a:pt x="2727122" y="105836"/>
                  </a:cubicBezTo>
                  <a:lnTo>
                    <a:pt x="3264406" y="89554"/>
                  </a:lnTo>
                  <a:cubicBezTo>
                    <a:pt x="3359434" y="85168"/>
                    <a:pt x="3454355" y="78699"/>
                    <a:pt x="3549329" y="73271"/>
                  </a:cubicBezTo>
                  <a:cubicBezTo>
                    <a:pt x="3662348" y="54434"/>
                    <a:pt x="3546873" y="71757"/>
                    <a:pt x="3760986" y="56989"/>
                  </a:cubicBezTo>
                  <a:cubicBezTo>
                    <a:pt x="4005742" y="40107"/>
                    <a:pt x="3676546" y="57525"/>
                    <a:pt x="3899377" y="40706"/>
                  </a:cubicBezTo>
                  <a:cubicBezTo>
                    <a:pt x="4021411" y="31495"/>
                    <a:pt x="4143326" y="16282"/>
                    <a:pt x="4265707" y="16282"/>
                  </a:cubicBezTo>
                  <a:lnTo>
                    <a:pt x="4672740" y="16282"/>
                  </a:lnTo>
                  <a:lnTo>
                    <a:pt x="5242587" y="0"/>
                  </a:lnTo>
                  <a:lnTo>
                    <a:pt x="5079774" y="122119"/>
                  </a:lnTo>
                  <a:lnTo>
                    <a:pt x="4697162" y="146543"/>
                  </a:lnTo>
                  <a:lnTo>
                    <a:pt x="3533048" y="480334"/>
                  </a:lnTo>
                  <a:lnTo>
                    <a:pt x="4037769" y="635019"/>
                  </a:lnTo>
                  <a:lnTo>
                    <a:pt x="1864212" y="1660818"/>
                  </a:lnTo>
                  <a:lnTo>
                    <a:pt x="0" y="1660818"/>
                  </a:lnTo>
                  <a:lnTo>
                    <a:pt x="24422" y="203531"/>
                  </a:lnTo>
                  <a:close/>
                </a:path>
              </a:pathLst>
            </a:custGeom>
            <a:solidFill>
              <a:srgbClr val="FFFF00">
                <a:alpha val="3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79512" y="5517232"/>
              <a:ext cx="562067" cy="220658"/>
            </a:xfrm>
            <a:custGeom>
              <a:avLst/>
              <a:gdLst>
                <a:gd name="connsiteX0" fmla="*/ 24422 w 5242587"/>
                <a:gd name="connsiteY0" fmla="*/ 203531 h 1660818"/>
                <a:gd name="connsiteX1" fmla="*/ 24422 w 5242587"/>
                <a:gd name="connsiteY1" fmla="*/ 203531 h 1660818"/>
                <a:gd name="connsiteX2" fmla="*/ 496580 w 5242587"/>
                <a:gd name="connsiteY2" fmla="*/ 195390 h 1660818"/>
                <a:gd name="connsiteX3" fmla="*/ 968739 w 5242587"/>
                <a:gd name="connsiteY3" fmla="*/ 179108 h 1660818"/>
                <a:gd name="connsiteX4" fmla="*/ 1245521 w 5242587"/>
                <a:gd name="connsiteY4" fmla="*/ 170966 h 1660818"/>
                <a:gd name="connsiteX5" fmla="*/ 1506022 w 5242587"/>
                <a:gd name="connsiteY5" fmla="*/ 154684 h 1660818"/>
                <a:gd name="connsiteX6" fmla="*/ 1774664 w 5242587"/>
                <a:gd name="connsiteY6" fmla="*/ 146543 h 1660818"/>
                <a:gd name="connsiteX7" fmla="*/ 1978181 w 5242587"/>
                <a:gd name="connsiteY7" fmla="*/ 138401 h 1660818"/>
                <a:gd name="connsiteX8" fmla="*/ 2254963 w 5242587"/>
                <a:gd name="connsiteY8" fmla="*/ 122119 h 1660818"/>
                <a:gd name="connsiteX9" fmla="*/ 2344511 w 5242587"/>
                <a:gd name="connsiteY9" fmla="*/ 113977 h 1660818"/>
                <a:gd name="connsiteX10" fmla="*/ 2727122 w 5242587"/>
                <a:gd name="connsiteY10" fmla="*/ 105836 h 1660818"/>
                <a:gd name="connsiteX11" fmla="*/ 3264406 w 5242587"/>
                <a:gd name="connsiteY11" fmla="*/ 89554 h 1660818"/>
                <a:gd name="connsiteX12" fmla="*/ 3549329 w 5242587"/>
                <a:gd name="connsiteY12" fmla="*/ 73271 h 1660818"/>
                <a:gd name="connsiteX13" fmla="*/ 3760986 w 5242587"/>
                <a:gd name="connsiteY13" fmla="*/ 56989 h 1660818"/>
                <a:gd name="connsiteX14" fmla="*/ 3899377 w 5242587"/>
                <a:gd name="connsiteY14" fmla="*/ 40706 h 1660818"/>
                <a:gd name="connsiteX15" fmla="*/ 4265707 w 5242587"/>
                <a:gd name="connsiteY15" fmla="*/ 16282 h 1660818"/>
                <a:gd name="connsiteX16" fmla="*/ 4672740 w 5242587"/>
                <a:gd name="connsiteY16" fmla="*/ 16282 h 1660818"/>
                <a:gd name="connsiteX17" fmla="*/ 5242587 w 5242587"/>
                <a:gd name="connsiteY17" fmla="*/ 0 h 1660818"/>
                <a:gd name="connsiteX18" fmla="*/ 5079774 w 5242587"/>
                <a:gd name="connsiteY18" fmla="*/ 122119 h 1660818"/>
                <a:gd name="connsiteX19" fmla="*/ 4697162 w 5242587"/>
                <a:gd name="connsiteY19" fmla="*/ 146543 h 1660818"/>
                <a:gd name="connsiteX20" fmla="*/ 3533048 w 5242587"/>
                <a:gd name="connsiteY20" fmla="*/ 480334 h 1660818"/>
                <a:gd name="connsiteX21" fmla="*/ 4037769 w 5242587"/>
                <a:gd name="connsiteY21" fmla="*/ 635019 h 1660818"/>
                <a:gd name="connsiteX22" fmla="*/ 1864212 w 5242587"/>
                <a:gd name="connsiteY22" fmla="*/ 1660818 h 1660818"/>
                <a:gd name="connsiteX23" fmla="*/ 0 w 5242587"/>
                <a:gd name="connsiteY23" fmla="*/ 1660818 h 1660818"/>
                <a:gd name="connsiteX24" fmla="*/ 24422 w 5242587"/>
                <a:gd name="connsiteY24" fmla="*/ 203531 h 166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42587" h="1660818">
                  <a:moveTo>
                    <a:pt x="24422" y="203531"/>
                  </a:moveTo>
                  <a:lnTo>
                    <a:pt x="24422" y="203531"/>
                  </a:lnTo>
                  <a:lnTo>
                    <a:pt x="496580" y="195390"/>
                  </a:lnTo>
                  <a:cubicBezTo>
                    <a:pt x="928251" y="186106"/>
                    <a:pt x="631151" y="190954"/>
                    <a:pt x="968739" y="179108"/>
                  </a:cubicBezTo>
                  <a:lnTo>
                    <a:pt x="1245521" y="170966"/>
                  </a:lnTo>
                  <a:cubicBezTo>
                    <a:pt x="1354855" y="162555"/>
                    <a:pt x="1386021" y="159300"/>
                    <a:pt x="1506022" y="154684"/>
                  </a:cubicBezTo>
                  <a:lnTo>
                    <a:pt x="1774664" y="146543"/>
                  </a:lnTo>
                  <a:lnTo>
                    <a:pt x="1978181" y="138401"/>
                  </a:lnTo>
                  <a:cubicBezTo>
                    <a:pt x="2179792" y="120072"/>
                    <a:pt x="1933882" y="141008"/>
                    <a:pt x="2254963" y="122119"/>
                  </a:cubicBezTo>
                  <a:cubicBezTo>
                    <a:pt x="2284884" y="120359"/>
                    <a:pt x="2314556" y="115010"/>
                    <a:pt x="2344511" y="113977"/>
                  </a:cubicBezTo>
                  <a:cubicBezTo>
                    <a:pt x="2472001" y="109580"/>
                    <a:pt x="2599593" y="108909"/>
                    <a:pt x="2727122" y="105836"/>
                  </a:cubicBezTo>
                  <a:lnTo>
                    <a:pt x="3264406" y="89554"/>
                  </a:lnTo>
                  <a:cubicBezTo>
                    <a:pt x="3359434" y="85168"/>
                    <a:pt x="3454355" y="78699"/>
                    <a:pt x="3549329" y="73271"/>
                  </a:cubicBezTo>
                  <a:cubicBezTo>
                    <a:pt x="3662348" y="54434"/>
                    <a:pt x="3546873" y="71757"/>
                    <a:pt x="3760986" y="56989"/>
                  </a:cubicBezTo>
                  <a:cubicBezTo>
                    <a:pt x="4005742" y="40107"/>
                    <a:pt x="3676546" y="57525"/>
                    <a:pt x="3899377" y="40706"/>
                  </a:cubicBezTo>
                  <a:cubicBezTo>
                    <a:pt x="4021411" y="31495"/>
                    <a:pt x="4143326" y="16282"/>
                    <a:pt x="4265707" y="16282"/>
                  </a:cubicBezTo>
                  <a:lnTo>
                    <a:pt x="4672740" y="16282"/>
                  </a:lnTo>
                  <a:lnTo>
                    <a:pt x="5242587" y="0"/>
                  </a:lnTo>
                  <a:lnTo>
                    <a:pt x="5079774" y="122119"/>
                  </a:lnTo>
                  <a:lnTo>
                    <a:pt x="4697162" y="146543"/>
                  </a:lnTo>
                  <a:lnTo>
                    <a:pt x="3533048" y="480334"/>
                  </a:lnTo>
                  <a:lnTo>
                    <a:pt x="4037769" y="635019"/>
                  </a:lnTo>
                  <a:lnTo>
                    <a:pt x="1864212" y="1660818"/>
                  </a:lnTo>
                  <a:lnTo>
                    <a:pt x="0" y="1660818"/>
                  </a:lnTo>
                  <a:lnTo>
                    <a:pt x="24422" y="203531"/>
                  </a:lnTo>
                  <a:close/>
                </a:path>
              </a:pathLst>
            </a:custGeom>
            <a:solidFill>
              <a:srgbClr val="FFFF00">
                <a:alpha val="65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788024" y="4005064"/>
              <a:ext cx="151216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691680" y="4005064"/>
              <a:ext cx="18002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683568" y="3933056"/>
              <a:ext cx="1080120" cy="14401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084168" y="3933056"/>
              <a:ext cx="1152128" cy="36004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3635896" y="3861048"/>
              <a:ext cx="128360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FadeUp">
                <a:avLst>
                  <a:gd name="adj" fmla="val 13268"/>
                </a:avLst>
              </a:prstTxWarp>
              <a:spAutoFit/>
            </a:bodyPr>
            <a:lstStyle/>
            <a:p>
              <a:pPr algn="ctr"/>
              <a:r>
                <a:rPr lang="x-none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75057" dist="38100" dir="5400000" sy="-20000" rotWithShape="0">
                      <a:prstClr val="black">
                        <a:alpha val="25000"/>
                      </a:prstClr>
                    </a:outerShdw>
                  </a:effectLst>
                </a:rPr>
                <a:t>Faixa de </a:t>
              </a:r>
            </a:p>
            <a:p>
              <a:pPr algn="ctr"/>
              <a:r>
                <a:rPr lang="x-none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75057" dist="38100" dir="5400000" sy="-20000" rotWithShape="0">
                      <a:prstClr val="black">
                        <a:alpha val="25000"/>
                      </a:prstClr>
                    </a:outerShdw>
                  </a:effectLst>
                </a:rPr>
                <a:t>Segurança</a:t>
              </a:r>
              <a:endParaRPr lang="x-none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479667" y="2967335"/>
              <a:ext cx="1846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x-none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479667" y="2967335"/>
              <a:ext cx="1846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x-none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9544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75" y="548680"/>
            <a:ext cx="9154975" cy="441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Forma livre 2"/>
          <p:cNvSpPr/>
          <p:nvPr/>
        </p:nvSpPr>
        <p:spPr>
          <a:xfrm>
            <a:off x="1161691" y="3628845"/>
            <a:ext cx="1558505" cy="523336"/>
          </a:xfrm>
          <a:custGeom>
            <a:avLst/>
            <a:gdLst>
              <a:gd name="connsiteX0" fmla="*/ 0 w 1558505"/>
              <a:gd name="connsiteY0" fmla="*/ 511834 h 523336"/>
              <a:gd name="connsiteX1" fmla="*/ 1454988 w 1558505"/>
              <a:gd name="connsiteY1" fmla="*/ 0 h 523336"/>
              <a:gd name="connsiteX2" fmla="*/ 1558505 w 1558505"/>
              <a:gd name="connsiteY2" fmla="*/ 523336 h 523336"/>
              <a:gd name="connsiteX3" fmla="*/ 0 w 1558505"/>
              <a:gd name="connsiteY3" fmla="*/ 511834 h 52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8505" h="523336">
                <a:moveTo>
                  <a:pt x="0" y="511834"/>
                </a:moveTo>
                <a:lnTo>
                  <a:pt x="1454988" y="0"/>
                </a:lnTo>
                <a:lnTo>
                  <a:pt x="1558505" y="523336"/>
                </a:lnTo>
                <a:lnTo>
                  <a:pt x="0" y="511834"/>
                </a:lnTo>
                <a:close/>
              </a:path>
            </a:pathLst>
          </a:custGeom>
          <a:solidFill>
            <a:srgbClr val="7030A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2789208" y="2438400"/>
            <a:ext cx="3128513" cy="1673525"/>
          </a:xfrm>
          <a:custGeom>
            <a:avLst/>
            <a:gdLst>
              <a:gd name="connsiteX0" fmla="*/ 97766 w 3128513"/>
              <a:gd name="connsiteY0" fmla="*/ 1673525 h 1673525"/>
              <a:gd name="connsiteX1" fmla="*/ 0 w 3128513"/>
              <a:gd name="connsiteY1" fmla="*/ 1173192 h 1673525"/>
              <a:gd name="connsiteX2" fmla="*/ 954656 w 3128513"/>
              <a:gd name="connsiteY2" fmla="*/ 810883 h 1673525"/>
              <a:gd name="connsiteX3" fmla="*/ 1385977 w 3128513"/>
              <a:gd name="connsiteY3" fmla="*/ 632604 h 1673525"/>
              <a:gd name="connsiteX4" fmla="*/ 2369388 w 3128513"/>
              <a:gd name="connsiteY4" fmla="*/ 207034 h 1673525"/>
              <a:gd name="connsiteX5" fmla="*/ 2858218 w 3128513"/>
              <a:gd name="connsiteY5" fmla="*/ 0 h 1673525"/>
              <a:gd name="connsiteX6" fmla="*/ 3128513 w 3128513"/>
              <a:gd name="connsiteY6" fmla="*/ 431321 h 1673525"/>
              <a:gd name="connsiteX7" fmla="*/ 2093343 w 3128513"/>
              <a:gd name="connsiteY7" fmla="*/ 1184694 h 1673525"/>
              <a:gd name="connsiteX8" fmla="*/ 1897811 w 3128513"/>
              <a:gd name="connsiteY8" fmla="*/ 1265208 h 1673525"/>
              <a:gd name="connsiteX9" fmla="*/ 1679275 w 3128513"/>
              <a:gd name="connsiteY9" fmla="*/ 1305464 h 1673525"/>
              <a:gd name="connsiteX10" fmla="*/ 97766 w 3128513"/>
              <a:gd name="connsiteY10" fmla="*/ 1673525 h 167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28513" h="1673525">
                <a:moveTo>
                  <a:pt x="97766" y="1673525"/>
                </a:moveTo>
                <a:lnTo>
                  <a:pt x="0" y="1173192"/>
                </a:lnTo>
                <a:lnTo>
                  <a:pt x="954656" y="810883"/>
                </a:lnTo>
                <a:lnTo>
                  <a:pt x="1385977" y="632604"/>
                </a:lnTo>
                <a:lnTo>
                  <a:pt x="2369388" y="207034"/>
                </a:lnTo>
                <a:lnTo>
                  <a:pt x="2858218" y="0"/>
                </a:lnTo>
                <a:lnTo>
                  <a:pt x="3128513" y="431321"/>
                </a:lnTo>
                <a:lnTo>
                  <a:pt x="2093343" y="1184694"/>
                </a:lnTo>
                <a:lnTo>
                  <a:pt x="1897811" y="1265208"/>
                </a:lnTo>
                <a:lnTo>
                  <a:pt x="1679275" y="1305464"/>
                </a:lnTo>
                <a:lnTo>
                  <a:pt x="97766" y="1673525"/>
                </a:lnTo>
                <a:close/>
              </a:path>
            </a:pathLst>
          </a:custGeom>
          <a:solidFill>
            <a:srgbClr val="7030A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5722189" y="1840302"/>
            <a:ext cx="1420483" cy="943155"/>
          </a:xfrm>
          <a:custGeom>
            <a:avLst/>
            <a:gdLst>
              <a:gd name="connsiteX0" fmla="*/ 0 w 1420483"/>
              <a:gd name="connsiteY0" fmla="*/ 546340 h 943155"/>
              <a:gd name="connsiteX1" fmla="*/ 327803 w 1420483"/>
              <a:gd name="connsiteY1" fmla="*/ 943155 h 943155"/>
              <a:gd name="connsiteX2" fmla="*/ 1420483 w 1420483"/>
              <a:gd name="connsiteY2" fmla="*/ 241540 h 943155"/>
              <a:gd name="connsiteX3" fmla="*/ 1184694 w 1420483"/>
              <a:gd name="connsiteY3" fmla="*/ 0 h 943155"/>
              <a:gd name="connsiteX4" fmla="*/ 0 w 1420483"/>
              <a:gd name="connsiteY4" fmla="*/ 546340 h 943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0483" h="943155">
                <a:moveTo>
                  <a:pt x="0" y="546340"/>
                </a:moveTo>
                <a:lnTo>
                  <a:pt x="327803" y="943155"/>
                </a:lnTo>
                <a:lnTo>
                  <a:pt x="1420483" y="241540"/>
                </a:lnTo>
                <a:lnTo>
                  <a:pt x="1184694" y="0"/>
                </a:lnTo>
                <a:lnTo>
                  <a:pt x="0" y="546340"/>
                </a:lnTo>
                <a:close/>
              </a:path>
            </a:pathLst>
          </a:custGeom>
          <a:solidFill>
            <a:srgbClr val="7030A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 5"/>
          <p:cNvSpPr/>
          <p:nvPr/>
        </p:nvSpPr>
        <p:spPr>
          <a:xfrm>
            <a:off x="7067909" y="1196196"/>
            <a:ext cx="1449238" cy="810883"/>
          </a:xfrm>
          <a:custGeom>
            <a:avLst/>
            <a:gdLst>
              <a:gd name="connsiteX0" fmla="*/ 0 w 1449238"/>
              <a:gd name="connsiteY0" fmla="*/ 552091 h 810883"/>
              <a:gd name="connsiteX1" fmla="*/ 184031 w 1449238"/>
              <a:gd name="connsiteY1" fmla="*/ 810883 h 810883"/>
              <a:gd name="connsiteX2" fmla="*/ 1449238 w 1449238"/>
              <a:gd name="connsiteY2" fmla="*/ 11502 h 810883"/>
              <a:gd name="connsiteX3" fmla="*/ 943155 w 1449238"/>
              <a:gd name="connsiteY3" fmla="*/ 0 h 810883"/>
              <a:gd name="connsiteX4" fmla="*/ 0 w 1449238"/>
              <a:gd name="connsiteY4" fmla="*/ 552091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238" h="810883">
                <a:moveTo>
                  <a:pt x="0" y="552091"/>
                </a:moveTo>
                <a:lnTo>
                  <a:pt x="184031" y="810883"/>
                </a:lnTo>
                <a:lnTo>
                  <a:pt x="1449238" y="11502"/>
                </a:lnTo>
                <a:lnTo>
                  <a:pt x="943155" y="0"/>
                </a:lnTo>
                <a:lnTo>
                  <a:pt x="0" y="552091"/>
                </a:lnTo>
                <a:close/>
              </a:path>
            </a:pathLst>
          </a:custGeom>
          <a:solidFill>
            <a:srgbClr val="7030A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 14"/>
          <p:cNvSpPr/>
          <p:nvPr/>
        </p:nvSpPr>
        <p:spPr>
          <a:xfrm>
            <a:off x="2737448" y="692696"/>
            <a:ext cx="6395576" cy="3453734"/>
          </a:xfrm>
          <a:custGeom>
            <a:avLst/>
            <a:gdLst>
              <a:gd name="connsiteX0" fmla="*/ 0 w 5791200"/>
              <a:gd name="connsiteY0" fmla="*/ 2938732 h 2938732"/>
              <a:gd name="connsiteX1" fmla="*/ 1823049 w 5791200"/>
              <a:gd name="connsiteY1" fmla="*/ 2530415 h 2938732"/>
              <a:gd name="connsiteX2" fmla="*/ 2237117 w 5791200"/>
              <a:gd name="connsiteY2" fmla="*/ 2363638 h 2938732"/>
              <a:gd name="connsiteX3" fmla="*/ 5791200 w 5791200"/>
              <a:gd name="connsiteY3" fmla="*/ 0 h 2938732"/>
              <a:gd name="connsiteX4" fmla="*/ 5785449 w 5791200"/>
              <a:gd name="connsiteY4" fmla="*/ 0 h 293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200" h="2938732">
                <a:moveTo>
                  <a:pt x="0" y="2938732"/>
                </a:moveTo>
                <a:lnTo>
                  <a:pt x="1823049" y="2530415"/>
                </a:lnTo>
                <a:lnTo>
                  <a:pt x="2237117" y="2363638"/>
                </a:lnTo>
                <a:lnTo>
                  <a:pt x="5791200" y="0"/>
                </a:lnTo>
                <a:lnTo>
                  <a:pt x="5785449" y="0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152181"/>
            <a:ext cx="9144001" cy="208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20"/>
          <p:cNvSpPr txBox="1"/>
          <p:nvPr/>
        </p:nvSpPr>
        <p:spPr>
          <a:xfrm rot="3300978">
            <a:off x="5266264" y="1799678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30 </a:t>
            </a:r>
            <a:r>
              <a:rPr lang="pt-BR" sz="1000" b="1" dirty="0" err="1" smtClean="0">
                <a:solidFill>
                  <a:schemeClr val="bg1"/>
                </a:solidFill>
              </a:rPr>
              <a:t>mts</a:t>
            </a:r>
            <a:endParaRPr lang="pt-BR" sz="1000" b="1" dirty="0">
              <a:solidFill>
                <a:schemeClr val="bg1"/>
              </a:solidFill>
            </a:endParaRPr>
          </a:p>
        </p:txBody>
      </p:sp>
      <p:cxnSp>
        <p:nvCxnSpPr>
          <p:cNvPr id="23" name="Conector de seta reta 22"/>
          <p:cNvCxnSpPr/>
          <p:nvPr/>
        </p:nvCxnSpPr>
        <p:spPr>
          <a:xfrm>
            <a:off x="5281734" y="1772816"/>
            <a:ext cx="257201" cy="376475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1201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79512" y="1888956"/>
            <a:ext cx="8784976" cy="1368152"/>
            <a:chOff x="755576" y="1340768"/>
            <a:chExt cx="8102674" cy="1710190"/>
          </a:xfrm>
          <a:solidFill>
            <a:schemeClr val="tx2">
              <a:lumMod val="90000"/>
            </a:schemeClr>
          </a:solidFill>
        </p:grpSpPr>
        <p:sp>
          <p:nvSpPr>
            <p:cNvPr id="6" name="Retângulo de cantos arredondados 5"/>
            <p:cNvSpPr/>
            <p:nvPr/>
          </p:nvSpPr>
          <p:spPr>
            <a:xfrm>
              <a:off x="755576" y="1340768"/>
              <a:ext cx="8102674" cy="1440160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 sz="2400">
                <a:latin typeface="+mj-lt"/>
              </a:endParaRPr>
            </a:p>
          </p:txBody>
        </p:sp>
        <p:sp>
          <p:nvSpPr>
            <p:cNvPr id="7" name="CaixaDeTexto 7"/>
            <p:cNvSpPr txBox="1">
              <a:spLocks noChangeArrowheads="1"/>
            </p:cNvSpPr>
            <p:nvPr/>
          </p:nvSpPr>
          <p:spPr bwMode="auto">
            <a:xfrm>
              <a:off x="1043608" y="1550547"/>
              <a:ext cx="7560840" cy="1500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pt-BR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Aviso </a:t>
              </a:r>
              <a:r>
                <a:rPr lang="pt-B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18/11/1818</a:t>
              </a:r>
            </a:p>
            <a:p>
              <a:pPr algn="ctr" eaLnBrk="1" hangingPunct="1">
                <a:defRPr/>
              </a:pPr>
              <a:r>
                <a:rPr lang="pt-BR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pt-B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rimeira </a:t>
              </a:r>
              <a:r>
                <a:rPr lang="pt-BR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definição de Terrenos de Marinha</a:t>
              </a:r>
            </a:p>
            <a:p>
              <a:pPr algn="ctr" eaLnBrk="1" hangingPunct="1">
                <a:defRPr/>
              </a:pPr>
              <a:endPara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tângulo 7"/>
          <p:cNvSpPr/>
          <p:nvPr/>
        </p:nvSpPr>
        <p:spPr>
          <a:xfrm>
            <a:off x="179512" y="3401124"/>
            <a:ext cx="8784976" cy="11079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2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“ 15 </a:t>
            </a:r>
            <a:r>
              <a:rPr lang="pt-BR" sz="22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*braças </a:t>
            </a:r>
            <a:r>
              <a:rPr lang="pt-BR" sz="22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da linha d´agua do mar, e pela sua borda são reservadas para </a:t>
            </a:r>
            <a:r>
              <a:rPr lang="pt-BR" sz="22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servidão </a:t>
            </a:r>
            <a:r>
              <a:rPr lang="pt-BR" sz="22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pública; e que tudo que toca  á água do mar e </a:t>
            </a:r>
            <a:r>
              <a:rPr lang="pt-BR" sz="2200" b="1" i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accresce</a:t>
            </a:r>
            <a:r>
              <a:rPr lang="pt-BR" sz="22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sobre </a:t>
            </a:r>
            <a:r>
              <a:rPr lang="pt-BR" sz="2200" b="1" i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ella</a:t>
            </a:r>
            <a:r>
              <a:rPr lang="pt-BR" sz="22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pt-BR" sz="22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é da </a:t>
            </a:r>
            <a:r>
              <a:rPr lang="pt-BR" sz="22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nação”</a:t>
            </a:r>
            <a:endParaRPr lang="pt-BR" sz="22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179512" y="5826750"/>
            <a:ext cx="8784976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600" b="1" i="1" dirty="0" smtClean="0"/>
              <a:t>(*) Braça</a:t>
            </a:r>
            <a:r>
              <a:rPr lang="pt-PT" sz="1600" i="1" dirty="0" smtClean="0"/>
              <a:t> : antiga </a:t>
            </a:r>
            <a:r>
              <a:rPr lang="pt-PT" sz="1600" i="1" dirty="0"/>
              <a:t>medida de comprimento equivalente a </a:t>
            </a:r>
            <a:r>
              <a:rPr lang="pt-PT" sz="1600" b="1" i="1" dirty="0" smtClean="0"/>
              <a:t>2,22 metros. </a:t>
            </a:r>
            <a:r>
              <a:rPr lang="pt-PT" sz="1600" b="1" i="1" u="sng" dirty="0" smtClean="0"/>
              <a:t>15 braças x 2,22 mts = 33 metros</a:t>
            </a:r>
            <a:endParaRPr lang="pt-BR" sz="1600" b="1" i="1" u="sng" dirty="0"/>
          </a:p>
        </p:txBody>
      </p:sp>
      <p:sp>
        <p:nvSpPr>
          <p:cNvPr id="11" name="Text Box 4104"/>
          <p:cNvSpPr txBox="1">
            <a:spLocks noChangeArrowheads="1"/>
          </p:cNvSpPr>
          <p:nvPr/>
        </p:nvSpPr>
        <p:spPr bwMode="auto">
          <a:xfrm>
            <a:off x="1187624" y="652626"/>
            <a:ext cx="6768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TERRENOS DE MARINHA</a:t>
            </a:r>
            <a:endParaRPr lang="pt-B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312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29329" cy="509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V="1">
            <a:off x="2291250" y="2997533"/>
            <a:ext cx="368836" cy="171773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 rot="3180120">
            <a:off x="1708594" y="2675522"/>
            <a:ext cx="1197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30 </a:t>
            </a:r>
            <a:r>
              <a:rPr lang="pt-BR" sz="2000" b="1" dirty="0" err="1" smtClean="0">
                <a:solidFill>
                  <a:schemeClr val="bg1"/>
                </a:solidFill>
              </a:rPr>
              <a:t>mts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2" name="Chave esquerda 1"/>
          <p:cNvSpPr/>
          <p:nvPr/>
        </p:nvSpPr>
        <p:spPr>
          <a:xfrm rot="16200000">
            <a:off x="8408777" y="5242315"/>
            <a:ext cx="175318" cy="108012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676922" y="5805264"/>
            <a:ext cx="254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 de Marinha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7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692696"/>
            <a:ext cx="9144000" cy="5388645"/>
            <a:chOff x="0" y="128588"/>
            <a:chExt cx="13115925" cy="660082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588"/>
              <a:ext cx="13115925" cy="660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Conector de seta reta 2"/>
            <p:cNvCxnSpPr/>
            <p:nvPr/>
          </p:nvCxnSpPr>
          <p:spPr>
            <a:xfrm flipV="1">
              <a:off x="2198584" y="5013176"/>
              <a:ext cx="789240" cy="936104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ixaDeTexto 3"/>
            <p:cNvSpPr txBox="1"/>
            <p:nvPr/>
          </p:nvSpPr>
          <p:spPr>
            <a:xfrm rot="1964948">
              <a:off x="1142189" y="4603034"/>
              <a:ext cx="1749120" cy="640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 smtClean="0">
                  <a:solidFill>
                    <a:srgbClr val="FF0000"/>
                  </a:solidFill>
                </a:rPr>
                <a:t>30 </a:t>
              </a:r>
              <a:r>
                <a:rPr lang="pt-BR" sz="2800" b="1" dirty="0" err="1" smtClean="0">
                  <a:solidFill>
                    <a:srgbClr val="FF0000"/>
                  </a:solidFill>
                </a:rPr>
                <a:t>mts</a:t>
              </a:r>
              <a:endParaRPr lang="pt-BR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9499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4740" y="2432695"/>
            <a:ext cx="5754520" cy="199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16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5"/>
          <p:cNvSpPr/>
          <p:nvPr/>
        </p:nvSpPr>
        <p:spPr>
          <a:xfrm>
            <a:off x="323528" y="1340768"/>
            <a:ext cx="8424935" cy="4320480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Coroa Portuguesa tinha essa faixa litorânea como de importância estratégica para:</a:t>
            </a:r>
          </a:p>
          <a:p>
            <a:pPr algn="just" eaLnBrk="1" hangingPunct="1">
              <a:defRPr/>
            </a:pPr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economia (pesca, portos, salinas)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acesso ao mar e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defesa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104"/>
          <p:cNvSpPr txBox="1">
            <a:spLocks noChangeArrowheads="1"/>
          </p:cNvSpPr>
          <p:nvPr/>
        </p:nvSpPr>
        <p:spPr bwMode="auto">
          <a:xfrm>
            <a:off x="1187624" y="652626"/>
            <a:ext cx="6768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TERRENOS DE MARINHA</a:t>
            </a:r>
            <a:endParaRPr lang="pt-B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1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5"/>
          <p:cNvSpPr/>
          <p:nvPr/>
        </p:nvSpPr>
        <p:spPr>
          <a:xfrm>
            <a:off x="323528" y="1556792"/>
            <a:ext cx="8496944" cy="216024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 na República hoje, ainda é estratégico?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23528" y="4509120"/>
            <a:ext cx="8496944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domínio público sobre essa faixa, vem sendo mantido há mais de 337 anos, </a:t>
            </a:r>
          </a:p>
          <a:p>
            <a:pPr algn="ctr"/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quê se abriria mão hoje????</a:t>
            </a:r>
            <a:endParaRPr lang="pt-B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4104"/>
          <p:cNvSpPr txBox="1">
            <a:spLocks noChangeArrowheads="1"/>
          </p:cNvSpPr>
          <p:nvPr/>
        </p:nvSpPr>
        <p:spPr bwMode="auto">
          <a:xfrm>
            <a:off x="1187624" y="652626"/>
            <a:ext cx="6768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TERRENOS DE MARINHA</a:t>
            </a:r>
            <a:endParaRPr lang="pt-B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5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304800" y="6248400"/>
            <a:ext cx="8534400" cy="1588"/>
          </a:xfrm>
          <a:prstGeom prst="line">
            <a:avLst/>
          </a:prstGeom>
          <a:noFill/>
          <a:ln w="936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t-BR" dirty="0"/>
          </a:p>
        </p:txBody>
      </p:sp>
      <p:grpSp>
        <p:nvGrpSpPr>
          <p:cNvPr id="13" name="Grupo 12"/>
          <p:cNvGrpSpPr/>
          <p:nvPr/>
        </p:nvGrpSpPr>
        <p:grpSpPr>
          <a:xfrm>
            <a:off x="4561122" y="1348775"/>
            <a:ext cx="4259350" cy="4600504"/>
            <a:chOff x="4572000" y="1276768"/>
            <a:chExt cx="4259350" cy="4600504"/>
          </a:xfrm>
        </p:grpSpPr>
        <p:pic>
          <p:nvPicPr>
            <p:cNvPr id="3" name="Picture 2" descr="Captura de Tela 2015-04-21 às 22.42.35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72000" y="3328418"/>
              <a:ext cx="4259350" cy="2548854"/>
            </a:xfrm>
            <a:prstGeom prst="rect">
              <a:avLst/>
            </a:prstGeom>
          </p:spPr>
        </p:pic>
        <p:pic>
          <p:nvPicPr>
            <p:cNvPr id="4" name="Picture 3" descr="Captura de Tela 2015-04-21 às 22.40.57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85333" y="1276768"/>
              <a:ext cx="4232684" cy="2004188"/>
            </a:xfrm>
            <a:prstGeom prst="rect">
              <a:avLst/>
            </a:prstGeom>
          </p:spPr>
        </p:pic>
      </p:grpSp>
      <p:grpSp>
        <p:nvGrpSpPr>
          <p:cNvPr id="12" name="Grupo 11"/>
          <p:cNvGrpSpPr/>
          <p:nvPr/>
        </p:nvGrpSpPr>
        <p:grpSpPr>
          <a:xfrm>
            <a:off x="292930" y="1348775"/>
            <a:ext cx="4124176" cy="4600505"/>
            <a:chOff x="303808" y="1276768"/>
            <a:chExt cx="3980160" cy="4600505"/>
          </a:xfrm>
        </p:grpSpPr>
        <p:pic>
          <p:nvPicPr>
            <p:cNvPr id="5" name="Picture 4" descr="Captura de Tela 2015-04-21 às 22.36.57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4895" y="1276768"/>
              <a:ext cx="3979073" cy="2004188"/>
            </a:xfrm>
            <a:prstGeom prst="rect">
              <a:avLst/>
            </a:prstGeom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08" y="3328419"/>
              <a:ext cx="3979073" cy="2548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2913533" y="724634"/>
            <a:ext cx="3316934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O que a UNIÃO </a:t>
            </a:r>
            <a:r>
              <a:rPr lang="en-US" altLang="pt-BR" sz="20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deve</a:t>
            </a:r>
            <a:r>
              <a:rPr lang="en-US" altLang="pt-BR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pt-BR" sz="20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gerir</a:t>
            </a:r>
            <a:endParaRPr lang="en-US" altLang="pt-BR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15675" y="548680"/>
            <a:ext cx="1952069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1600" dirty="0" smtClean="0"/>
              <a:t>TERRENOS DE MARINHA</a:t>
            </a:r>
            <a:endParaRPr lang="pt-BR" altLang="pt-BR" sz="1600" dirty="0"/>
          </a:p>
        </p:txBody>
      </p:sp>
    </p:spTree>
    <p:extLst>
      <p:ext uri="{BB962C8B-B14F-4D97-AF65-F5344CB8AC3E}">
        <p14:creationId xmlns:p14="http://schemas.microsoft.com/office/powerpoint/2010/main" xmlns="" val="188699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5" y="4318645"/>
            <a:ext cx="8942120" cy="18466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Cumprimento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FUNÇÃO ARRECADADORA: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Ilhas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utilizadas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privativamente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Espelhos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d`água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Grandes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áreas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exploração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econômica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200150" lvl="2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Instrumentos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Cessão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Arrendamento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8"/>
          <p:cNvSpPr txBox="1">
            <a:spLocks noChangeArrowheads="1"/>
          </p:cNvSpPr>
          <p:nvPr/>
        </p:nvSpPr>
        <p:spPr bwMode="auto">
          <a:xfrm>
            <a:off x="2393304" y="724634"/>
            <a:ext cx="4842992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0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Gestão</a:t>
            </a:r>
            <a:r>
              <a:rPr lang="en-US" altLang="pt-BR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 da SPU </a:t>
            </a:r>
            <a:r>
              <a:rPr lang="en-US" altLang="pt-BR" sz="20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em</a:t>
            </a:r>
            <a:r>
              <a:rPr lang="en-US" altLang="pt-BR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pt-BR" sz="20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Áreas</a:t>
            </a:r>
            <a:r>
              <a:rPr lang="en-US" altLang="pt-BR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pt-BR" sz="20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Estratégicas</a:t>
            </a:r>
            <a:endParaRPr lang="en-US" altLang="pt-BR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1312892"/>
            <a:ext cx="8942121" cy="11079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Cumprimento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FUNÇÃO AMBIENTAL: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o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ICMbio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/MMA</a:t>
            </a:r>
          </a:p>
          <a:p>
            <a:pPr marL="1200150" lvl="2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RESEX, FLONAS, APAS,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Parques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Ecológicos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Ilhas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07505" y="2631103"/>
            <a:ext cx="8942121" cy="1477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Cumprimento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FUNÇÃO SOCIAL: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Assegurar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fixação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tradicionais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locais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sustentável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vazias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urbanas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provisão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habitacional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apoio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local;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Regularização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Fundiária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Interesse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Social</a:t>
            </a: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15675" y="548680"/>
            <a:ext cx="1952069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Tx/>
              <a:buNone/>
              <a:defRPr sz="2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1600" dirty="0" smtClean="0"/>
              <a:t>TERRENOS DE MARINHA</a:t>
            </a:r>
            <a:endParaRPr lang="pt-BR" altLang="pt-BR" sz="1600" dirty="0"/>
          </a:p>
        </p:txBody>
      </p:sp>
    </p:spTree>
    <p:extLst>
      <p:ext uri="{BB962C8B-B14F-4D97-AF65-F5344CB8AC3E}">
        <p14:creationId xmlns:p14="http://schemas.microsoft.com/office/powerpoint/2010/main" xmlns="" val="97751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406547" y="4588502"/>
            <a:ext cx="590523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LLTM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567003" y="4968437"/>
            <a:ext cx="3547179" cy="3110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TERRENOS DE MARINHA</a:t>
            </a:r>
          </a:p>
        </p:txBody>
      </p:sp>
      <p:grpSp>
        <p:nvGrpSpPr>
          <p:cNvPr id="38" name="Grupo 37"/>
          <p:cNvGrpSpPr/>
          <p:nvPr/>
        </p:nvGrpSpPr>
        <p:grpSpPr>
          <a:xfrm>
            <a:off x="2697980" y="980728"/>
            <a:ext cx="6050484" cy="3190625"/>
            <a:chOff x="2697980" y="1746766"/>
            <a:chExt cx="6050484" cy="2424587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719" y="1746766"/>
              <a:ext cx="6033896" cy="24148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orma livre 21"/>
            <p:cNvSpPr>
              <a:spLocks/>
            </p:cNvSpPr>
            <p:nvPr/>
          </p:nvSpPr>
          <p:spPr bwMode="auto">
            <a:xfrm>
              <a:off x="6961521" y="2204945"/>
              <a:ext cx="1786943" cy="1421887"/>
            </a:xfrm>
            <a:custGeom>
              <a:avLst/>
              <a:gdLst>
                <a:gd name="T0" fmla="*/ 1213051 w 1196036"/>
                <a:gd name="T1" fmla="*/ 1629722 h 1620317"/>
                <a:gd name="T2" fmla="*/ 615800 w 1196036"/>
                <a:gd name="T3" fmla="*/ 1030071 h 1620317"/>
                <a:gd name="T4" fmla="*/ 300482 w 1196036"/>
                <a:gd name="T5" fmla="*/ 717372 h 1620317"/>
                <a:gd name="T6" fmla="*/ 114998 w 1196036"/>
                <a:gd name="T7" fmla="*/ 507678 h 1620317"/>
                <a:gd name="T8" fmla="*/ 25964 w 1196036"/>
                <a:gd name="T9" fmla="*/ 382600 h 1620317"/>
                <a:gd name="T10" fmla="*/ 0 w 1196036"/>
                <a:gd name="T11" fmla="*/ 279595 h 1620317"/>
                <a:gd name="T12" fmla="*/ 0 w 1196036"/>
                <a:gd name="T13" fmla="*/ 187618 h 1620317"/>
                <a:gd name="T14" fmla="*/ 48227 w 1196036"/>
                <a:gd name="T15" fmla="*/ 103007 h 1620317"/>
                <a:gd name="T16" fmla="*/ 129838 w 1196036"/>
                <a:gd name="T17" fmla="*/ 58864 h 1620317"/>
                <a:gd name="T18" fmla="*/ 322739 w 1196036"/>
                <a:gd name="T19" fmla="*/ 0 h 1620317"/>
                <a:gd name="T20" fmla="*/ 330159 w 1196036"/>
                <a:gd name="T21" fmla="*/ 14721 h 1620317"/>
                <a:gd name="T22" fmla="*/ 152095 w 1196036"/>
                <a:gd name="T23" fmla="*/ 88287 h 1620317"/>
                <a:gd name="T24" fmla="*/ 111288 w 1196036"/>
                <a:gd name="T25" fmla="*/ 128754 h 1620317"/>
                <a:gd name="T26" fmla="*/ 103869 w 1196036"/>
                <a:gd name="T27" fmla="*/ 165546 h 1620317"/>
                <a:gd name="T28" fmla="*/ 114998 w 1196036"/>
                <a:gd name="T29" fmla="*/ 257518 h 1620317"/>
                <a:gd name="T30" fmla="*/ 129838 w 1196036"/>
                <a:gd name="T31" fmla="*/ 305345 h 1620317"/>
                <a:gd name="T32" fmla="*/ 233706 w 1196036"/>
                <a:gd name="T33" fmla="*/ 445139 h 1620317"/>
                <a:gd name="T34" fmla="*/ 352415 w 1196036"/>
                <a:gd name="T35" fmla="*/ 562861 h 1620317"/>
                <a:gd name="T36" fmla="*/ 708540 w 1196036"/>
                <a:gd name="T37" fmla="*/ 871882 h 1620317"/>
                <a:gd name="T38" fmla="*/ 1109181 w 1196036"/>
                <a:gd name="T39" fmla="*/ 1232408 h 1620317"/>
                <a:gd name="T40" fmla="*/ 1213051 w 1196036"/>
                <a:gd name="T41" fmla="*/ 1328058 h 1620317"/>
                <a:gd name="T42" fmla="*/ 1213051 w 1196036"/>
                <a:gd name="T43" fmla="*/ 1629722 h 162031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96036"/>
                <a:gd name="T67" fmla="*/ 0 h 1620317"/>
                <a:gd name="T68" fmla="*/ 1196036 w 1196036"/>
                <a:gd name="T69" fmla="*/ 1620317 h 162031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96036" h="1620317">
                  <a:moveTo>
                    <a:pt x="1196036" y="1620317"/>
                  </a:moveTo>
                  <a:lnTo>
                    <a:pt x="607162" y="1024128"/>
                  </a:lnTo>
                  <a:lnTo>
                    <a:pt x="296266" y="713232"/>
                  </a:lnTo>
                  <a:lnTo>
                    <a:pt x="113386" y="504749"/>
                  </a:lnTo>
                  <a:lnTo>
                    <a:pt x="25604" y="380391"/>
                  </a:lnTo>
                  <a:lnTo>
                    <a:pt x="0" y="277978"/>
                  </a:lnTo>
                  <a:lnTo>
                    <a:pt x="0" y="186538"/>
                  </a:lnTo>
                  <a:lnTo>
                    <a:pt x="47549" y="102413"/>
                  </a:lnTo>
                  <a:lnTo>
                    <a:pt x="128016" y="58522"/>
                  </a:lnTo>
                  <a:lnTo>
                    <a:pt x="318212" y="0"/>
                  </a:lnTo>
                  <a:lnTo>
                    <a:pt x="325527" y="14631"/>
                  </a:lnTo>
                  <a:lnTo>
                    <a:pt x="149962" y="87783"/>
                  </a:lnTo>
                  <a:lnTo>
                    <a:pt x="109728" y="128016"/>
                  </a:lnTo>
                  <a:lnTo>
                    <a:pt x="102413" y="164592"/>
                  </a:lnTo>
                  <a:lnTo>
                    <a:pt x="113386" y="256032"/>
                  </a:lnTo>
                  <a:lnTo>
                    <a:pt x="128016" y="303581"/>
                  </a:lnTo>
                  <a:lnTo>
                    <a:pt x="230429" y="442570"/>
                  </a:lnTo>
                  <a:lnTo>
                    <a:pt x="347472" y="559613"/>
                  </a:lnTo>
                  <a:lnTo>
                    <a:pt x="698602" y="866851"/>
                  </a:lnTo>
                  <a:lnTo>
                    <a:pt x="1093623" y="1225296"/>
                  </a:lnTo>
                  <a:lnTo>
                    <a:pt x="1196036" y="1320394"/>
                  </a:lnTo>
                  <a:lnTo>
                    <a:pt x="1196036" y="1620317"/>
                  </a:lnTo>
                  <a:close/>
                </a:path>
              </a:pathLst>
            </a:custGeom>
            <a:solidFill>
              <a:srgbClr val="FFC0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orma livre 22"/>
            <p:cNvSpPr>
              <a:spLocks/>
            </p:cNvSpPr>
            <p:nvPr/>
          </p:nvSpPr>
          <p:spPr bwMode="auto">
            <a:xfrm>
              <a:off x="6788515" y="2195196"/>
              <a:ext cx="1959949" cy="1976157"/>
            </a:xfrm>
            <a:custGeom>
              <a:avLst/>
              <a:gdLst>
                <a:gd name="T0" fmla="*/ 627235 w 1313079"/>
                <a:gd name="T1" fmla="*/ 2245533 h 2253082"/>
                <a:gd name="T2" fmla="*/ 426661 w 1313079"/>
                <a:gd name="T3" fmla="*/ 1789862 h 2253082"/>
                <a:gd name="T4" fmla="*/ 175043 w 1313079"/>
                <a:gd name="T5" fmla="*/ 1151932 h 2253082"/>
                <a:gd name="T6" fmla="*/ 105755 w 1313079"/>
                <a:gd name="T7" fmla="*/ 925917 h 2253082"/>
                <a:gd name="T8" fmla="*/ 25531 w 1313079"/>
                <a:gd name="T9" fmla="*/ 565028 h 2253082"/>
                <a:gd name="T10" fmla="*/ 0 w 1313079"/>
                <a:gd name="T11" fmla="*/ 364536 h 2253082"/>
                <a:gd name="T12" fmla="*/ 14595 w 1313079"/>
                <a:gd name="T13" fmla="*/ 204142 h 2253082"/>
                <a:gd name="T14" fmla="*/ 36468 w 1313079"/>
                <a:gd name="T15" fmla="*/ 145818 h 2253082"/>
                <a:gd name="T16" fmla="*/ 83873 w 1313079"/>
                <a:gd name="T17" fmla="*/ 109368 h 2253082"/>
                <a:gd name="T18" fmla="*/ 164106 w 1313079"/>
                <a:gd name="T19" fmla="*/ 69261 h 2253082"/>
                <a:gd name="T20" fmla="*/ 328212 w 1313079"/>
                <a:gd name="T21" fmla="*/ 25514 h 2253082"/>
                <a:gd name="T22" fmla="*/ 423022 w 1313079"/>
                <a:gd name="T23" fmla="*/ 0 h 2253082"/>
                <a:gd name="T24" fmla="*/ 426661 w 1313079"/>
                <a:gd name="T25" fmla="*/ 10937 h 2253082"/>
                <a:gd name="T26" fmla="*/ 218808 w 1313079"/>
                <a:gd name="T27" fmla="*/ 76558 h 2253082"/>
                <a:gd name="T28" fmla="*/ 149512 w 1313079"/>
                <a:gd name="T29" fmla="*/ 123945 h 2253082"/>
                <a:gd name="T30" fmla="*/ 109404 w 1313079"/>
                <a:gd name="T31" fmla="*/ 193205 h 2253082"/>
                <a:gd name="T32" fmla="*/ 116701 w 1313079"/>
                <a:gd name="T33" fmla="*/ 328086 h 2253082"/>
                <a:gd name="T34" fmla="*/ 142215 w 1313079"/>
                <a:gd name="T35" fmla="*/ 400986 h 2253082"/>
                <a:gd name="T36" fmla="*/ 222448 w 1313079"/>
                <a:gd name="T37" fmla="*/ 513994 h 2253082"/>
                <a:gd name="T38" fmla="*/ 521488 w 1313079"/>
                <a:gd name="T39" fmla="*/ 831140 h 2253082"/>
                <a:gd name="T40" fmla="*/ 1006498 w 1313079"/>
                <a:gd name="T41" fmla="*/ 1330552 h 2253082"/>
                <a:gd name="T42" fmla="*/ 1309177 w 1313079"/>
                <a:gd name="T43" fmla="*/ 1629468 h 2253082"/>
                <a:gd name="T44" fmla="*/ 1305533 w 1313079"/>
                <a:gd name="T45" fmla="*/ 2238241 h 2253082"/>
                <a:gd name="T46" fmla="*/ 627235 w 1313079"/>
                <a:gd name="T47" fmla="*/ 2245533 h 22530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13079"/>
                <a:gd name="T73" fmla="*/ 0 h 2253082"/>
                <a:gd name="T74" fmla="*/ 1313079 w 1313079"/>
                <a:gd name="T75" fmla="*/ 2253082 h 22530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13079" h="2253082">
                  <a:moveTo>
                    <a:pt x="629107" y="2253082"/>
                  </a:moveTo>
                  <a:lnTo>
                    <a:pt x="427939" y="1795882"/>
                  </a:lnTo>
                  <a:lnTo>
                    <a:pt x="175565" y="1155802"/>
                  </a:lnTo>
                  <a:lnTo>
                    <a:pt x="106071" y="929031"/>
                  </a:lnTo>
                  <a:lnTo>
                    <a:pt x="25603" y="566928"/>
                  </a:lnTo>
                  <a:lnTo>
                    <a:pt x="0" y="365760"/>
                  </a:lnTo>
                  <a:lnTo>
                    <a:pt x="14631" y="204826"/>
                  </a:lnTo>
                  <a:lnTo>
                    <a:pt x="36576" y="146304"/>
                  </a:lnTo>
                  <a:lnTo>
                    <a:pt x="84125" y="109728"/>
                  </a:lnTo>
                  <a:lnTo>
                    <a:pt x="164592" y="69495"/>
                  </a:lnTo>
                  <a:lnTo>
                    <a:pt x="329184" y="25604"/>
                  </a:lnTo>
                  <a:lnTo>
                    <a:pt x="424282" y="0"/>
                  </a:lnTo>
                  <a:lnTo>
                    <a:pt x="427939" y="10973"/>
                  </a:lnTo>
                  <a:lnTo>
                    <a:pt x="219456" y="76810"/>
                  </a:lnTo>
                  <a:lnTo>
                    <a:pt x="149962" y="124359"/>
                  </a:lnTo>
                  <a:lnTo>
                    <a:pt x="109728" y="193853"/>
                  </a:lnTo>
                  <a:lnTo>
                    <a:pt x="117043" y="329184"/>
                  </a:lnTo>
                  <a:lnTo>
                    <a:pt x="142647" y="402336"/>
                  </a:lnTo>
                  <a:lnTo>
                    <a:pt x="223114" y="515722"/>
                  </a:lnTo>
                  <a:lnTo>
                    <a:pt x="523037" y="833933"/>
                  </a:lnTo>
                  <a:lnTo>
                    <a:pt x="1009498" y="1335024"/>
                  </a:lnTo>
                  <a:lnTo>
                    <a:pt x="1313079" y="1634948"/>
                  </a:lnTo>
                  <a:cubicBezTo>
                    <a:pt x="1311860" y="1838554"/>
                    <a:pt x="1310640" y="2042161"/>
                    <a:pt x="1309421" y="2245767"/>
                  </a:cubicBezTo>
                  <a:lnTo>
                    <a:pt x="629107" y="2253082"/>
                  </a:lnTo>
                  <a:close/>
                </a:path>
              </a:pathLst>
            </a:custGeom>
            <a:solidFill>
              <a:srgbClr val="C000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orma livre 23"/>
            <p:cNvSpPr>
              <a:spLocks/>
            </p:cNvSpPr>
            <p:nvPr/>
          </p:nvSpPr>
          <p:spPr bwMode="auto">
            <a:xfrm>
              <a:off x="6534930" y="2167344"/>
              <a:ext cx="1177866" cy="1991477"/>
            </a:xfrm>
            <a:custGeom>
              <a:avLst/>
              <a:gdLst>
                <a:gd name="T0" fmla="*/ 779646 w 789541"/>
                <a:gd name="T1" fmla="*/ 2277833 h 2269672"/>
                <a:gd name="T2" fmla="*/ 116093 w 789541"/>
                <a:gd name="T3" fmla="*/ 2277833 h 2269672"/>
                <a:gd name="T4" fmla="*/ 32244 w 789541"/>
                <a:gd name="T5" fmla="*/ 1638733 h 2269672"/>
                <a:gd name="T6" fmla="*/ 9672 w 789541"/>
                <a:gd name="T7" fmla="*/ 1324096 h 2269672"/>
                <a:gd name="T8" fmla="*/ 0 w 789541"/>
                <a:gd name="T9" fmla="*/ 1075008 h 2269672"/>
                <a:gd name="T10" fmla="*/ 16131 w 789541"/>
                <a:gd name="T11" fmla="*/ 793147 h 2269672"/>
                <a:gd name="T12" fmla="*/ 45144 w 789541"/>
                <a:gd name="T13" fmla="*/ 468673 h 2269672"/>
                <a:gd name="T14" fmla="*/ 70946 w 789541"/>
                <a:gd name="T15" fmla="*/ 324476 h 2269672"/>
                <a:gd name="T16" fmla="*/ 93518 w 789541"/>
                <a:gd name="T17" fmla="*/ 258922 h 2269672"/>
                <a:gd name="T18" fmla="*/ 112868 w 789541"/>
                <a:gd name="T19" fmla="*/ 216311 h 2269672"/>
                <a:gd name="T20" fmla="*/ 135441 w 789541"/>
                <a:gd name="T21" fmla="*/ 193371 h 2269672"/>
                <a:gd name="T22" fmla="*/ 148341 w 789541"/>
                <a:gd name="T23" fmla="*/ 170429 h 2269672"/>
                <a:gd name="T24" fmla="*/ 219286 w 789541"/>
                <a:gd name="T25" fmla="*/ 131097 h 2269672"/>
                <a:gd name="T26" fmla="*/ 267657 w 789541"/>
                <a:gd name="T27" fmla="*/ 98332 h 2269672"/>
                <a:gd name="T28" fmla="*/ 396649 w 789541"/>
                <a:gd name="T29" fmla="*/ 49166 h 2269672"/>
                <a:gd name="T30" fmla="*/ 583688 w 789541"/>
                <a:gd name="T31" fmla="*/ 0 h 2269672"/>
                <a:gd name="T32" fmla="*/ 586912 w 789541"/>
                <a:gd name="T33" fmla="*/ 22950 h 2269672"/>
                <a:gd name="T34" fmla="*/ 464370 w 789541"/>
                <a:gd name="T35" fmla="*/ 42600 h 2269672"/>
                <a:gd name="T36" fmla="*/ 332154 w 789541"/>
                <a:gd name="T37" fmla="*/ 91764 h 2269672"/>
                <a:gd name="T38" fmla="*/ 245084 w 789541"/>
                <a:gd name="T39" fmla="*/ 127815 h 2269672"/>
                <a:gd name="T40" fmla="*/ 206387 w 789541"/>
                <a:gd name="T41" fmla="*/ 160596 h 2269672"/>
                <a:gd name="T42" fmla="*/ 170914 w 789541"/>
                <a:gd name="T43" fmla="*/ 203201 h 2269672"/>
                <a:gd name="T44" fmla="*/ 164465 w 789541"/>
                <a:gd name="T45" fmla="*/ 255644 h 2269672"/>
                <a:gd name="T46" fmla="*/ 154790 w 789541"/>
                <a:gd name="T47" fmla="*/ 445739 h 2269672"/>
                <a:gd name="T48" fmla="*/ 164465 w 789541"/>
                <a:gd name="T49" fmla="*/ 540787 h 2269672"/>
                <a:gd name="T50" fmla="*/ 209612 w 789541"/>
                <a:gd name="T51" fmla="*/ 789867 h 2269672"/>
                <a:gd name="T52" fmla="*/ 316028 w 789541"/>
                <a:gd name="T53" fmla="*/ 1192998 h 2269672"/>
                <a:gd name="T54" fmla="*/ 412772 w 789541"/>
                <a:gd name="T55" fmla="*/ 1448640 h 2269672"/>
                <a:gd name="T56" fmla="*/ 574013 w 789541"/>
                <a:gd name="T57" fmla="*/ 1845213 h 2269672"/>
                <a:gd name="T58" fmla="*/ 673982 w 789541"/>
                <a:gd name="T59" fmla="*/ 2061525 h 2269672"/>
                <a:gd name="T60" fmla="*/ 779646 w 789541"/>
                <a:gd name="T61" fmla="*/ 2277833 h 226967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89541"/>
                <a:gd name="T94" fmla="*/ 0 h 2269672"/>
                <a:gd name="T95" fmla="*/ 789541 w 789541"/>
                <a:gd name="T96" fmla="*/ 2269672 h 226967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89541" h="2269672">
                  <a:moveTo>
                    <a:pt x="789541" y="2269672"/>
                  </a:moveTo>
                  <a:lnTo>
                    <a:pt x="117566" y="2269672"/>
                  </a:lnTo>
                  <a:lnTo>
                    <a:pt x="32658" y="1632857"/>
                  </a:lnTo>
                  <a:lnTo>
                    <a:pt x="9798" y="1319349"/>
                  </a:lnTo>
                  <a:lnTo>
                    <a:pt x="0" y="1071155"/>
                  </a:lnTo>
                  <a:lnTo>
                    <a:pt x="16329" y="790303"/>
                  </a:lnTo>
                  <a:lnTo>
                    <a:pt x="45720" y="466997"/>
                  </a:lnTo>
                  <a:lnTo>
                    <a:pt x="71846" y="323306"/>
                  </a:lnTo>
                  <a:lnTo>
                    <a:pt x="94706" y="257992"/>
                  </a:lnTo>
                  <a:lnTo>
                    <a:pt x="114300" y="215537"/>
                  </a:lnTo>
                  <a:lnTo>
                    <a:pt x="137160" y="192677"/>
                  </a:lnTo>
                  <a:lnTo>
                    <a:pt x="150223" y="169817"/>
                  </a:lnTo>
                  <a:lnTo>
                    <a:pt x="222069" y="130629"/>
                  </a:lnTo>
                  <a:lnTo>
                    <a:pt x="271055" y="97972"/>
                  </a:lnTo>
                  <a:lnTo>
                    <a:pt x="401683" y="48986"/>
                  </a:lnTo>
                  <a:lnTo>
                    <a:pt x="591095" y="0"/>
                  </a:lnTo>
                  <a:lnTo>
                    <a:pt x="594360" y="22860"/>
                  </a:lnTo>
                  <a:lnTo>
                    <a:pt x="470263" y="42455"/>
                  </a:lnTo>
                  <a:lnTo>
                    <a:pt x="336369" y="91440"/>
                  </a:lnTo>
                  <a:lnTo>
                    <a:pt x="248195" y="127363"/>
                  </a:lnTo>
                  <a:lnTo>
                    <a:pt x="209006" y="160020"/>
                  </a:lnTo>
                  <a:lnTo>
                    <a:pt x="173083" y="202475"/>
                  </a:lnTo>
                  <a:lnTo>
                    <a:pt x="166552" y="254726"/>
                  </a:lnTo>
                  <a:lnTo>
                    <a:pt x="156755" y="444137"/>
                  </a:lnTo>
                  <a:lnTo>
                    <a:pt x="166552" y="538843"/>
                  </a:lnTo>
                  <a:lnTo>
                    <a:pt x="212272" y="787037"/>
                  </a:lnTo>
                  <a:lnTo>
                    <a:pt x="320040" y="1188720"/>
                  </a:lnTo>
                  <a:lnTo>
                    <a:pt x="418012" y="1443446"/>
                  </a:lnTo>
                  <a:lnTo>
                    <a:pt x="581298" y="1838597"/>
                  </a:lnTo>
                  <a:lnTo>
                    <a:pt x="682535" y="2054135"/>
                  </a:lnTo>
                  <a:lnTo>
                    <a:pt x="789541" y="2269672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orma livre 24"/>
            <p:cNvSpPr>
              <a:spLocks/>
            </p:cNvSpPr>
            <p:nvPr/>
          </p:nvSpPr>
          <p:spPr bwMode="auto">
            <a:xfrm>
              <a:off x="2697980" y="2227227"/>
              <a:ext cx="4291981" cy="1938557"/>
            </a:xfrm>
            <a:custGeom>
              <a:avLst/>
              <a:gdLst>
                <a:gd name="T0" fmla="*/ 0 w 2874285"/>
                <a:gd name="T1" fmla="*/ 144504 h 2209267"/>
                <a:gd name="T2" fmla="*/ 0 w 2874285"/>
                <a:gd name="T3" fmla="*/ 144504 h 2209267"/>
                <a:gd name="T4" fmla="*/ 1117361 w 2874285"/>
                <a:gd name="T5" fmla="*/ 99546 h 2209267"/>
                <a:gd name="T6" fmla="*/ 1499443 w 2874285"/>
                <a:gd name="T7" fmla="*/ 41744 h 2209267"/>
                <a:gd name="T8" fmla="*/ 1826941 w 2874285"/>
                <a:gd name="T9" fmla="*/ 22471 h 2209267"/>
                <a:gd name="T10" fmla="*/ 2125548 w 2874285"/>
                <a:gd name="T11" fmla="*/ 6431 h 2209267"/>
                <a:gd name="T12" fmla="*/ 2414516 w 2874285"/>
                <a:gd name="T13" fmla="*/ 6431 h 2209267"/>
                <a:gd name="T14" fmla="*/ 2565419 w 2874285"/>
                <a:gd name="T15" fmla="*/ 22471 h 2209267"/>
                <a:gd name="T16" fmla="*/ 2607159 w 2874285"/>
                <a:gd name="T17" fmla="*/ 19274 h 2209267"/>
                <a:gd name="T18" fmla="*/ 2713119 w 2874285"/>
                <a:gd name="T19" fmla="*/ 19274 h 2209267"/>
                <a:gd name="T20" fmla="*/ 2796596 w 2874285"/>
                <a:gd name="T21" fmla="*/ 16058 h 2209267"/>
                <a:gd name="T22" fmla="*/ 2873656 w 2874285"/>
                <a:gd name="T23" fmla="*/ 0 h 2209267"/>
                <a:gd name="T24" fmla="*/ 2886499 w 2874285"/>
                <a:gd name="T25" fmla="*/ 9628 h 2209267"/>
                <a:gd name="T26" fmla="*/ 2761277 w 2874285"/>
                <a:gd name="T27" fmla="*/ 73860 h 2209267"/>
                <a:gd name="T28" fmla="*/ 2706697 w 2874285"/>
                <a:gd name="T29" fmla="*/ 115604 h 2209267"/>
                <a:gd name="T30" fmla="*/ 2668164 w 2874285"/>
                <a:gd name="T31" fmla="*/ 166975 h 2209267"/>
                <a:gd name="T32" fmla="*/ 2639268 w 2874285"/>
                <a:gd name="T33" fmla="*/ 266520 h 2209267"/>
                <a:gd name="T34" fmla="*/ 2623214 w 2874285"/>
                <a:gd name="T35" fmla="*/ 356438 h 2209267"/>
                <a:gd name="T36" fmla="*/ 2591105 w 2874285"/>
                <a:gd name="T37" fmla="*/ 610115 h 2209267"/>
                <a:gd name="T38" fmla="*/ 2568635 w 2874285"/>
                <a:gd name="T39" fmla="*/ 870215 h 2209267"/>
                <a:gd name="T40" fmla="*/ 2565419 w 2874285"/>
                <a:gd name="T41" fmla="*/ 1021139 h 2209267"/>
                <a:gd name="T42" fmla="*/ 2578268 w 2874285"/>
                <a:gd name="T43" fmla="*/ 1284450 h 2209267"/>
                <a:gd name="T44" fmla="*/ 2616791 w 2874285"/>
                <a:gd name="T45" fmla="*/ 1717952 h 2209267"/>
                <a:gd name="T46" fmla="*/ 2655325 w 2874285"/>
                <a:gd name="T47" fmla="*/ 1958785 h 2209267"/>
                <a:gd name="T48" fmla="*/ 2668164 w 2874285"/>
                <a:gd name="T49" fmla="*/ 2100075 h 2209267"/>
                <a:gd name="T50" fmla="*/ 2681011 w 2874285"/>
                <a:gd name="T51" fmla="*/ 2212460 h 2209267"/>
                <a:gd name="T52" fmla="*/ 0 w 2874285"/>
                <a:gd name="T53" fmla="*/ 2218885 h 2209267"/>
                <a:gd name="T54" fmla="*/ 0 w 2874285"/>
                <a:gd name="T55" fmla="*/ 144504 h 220926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874285"/>
                <a:gd name="T85" fmla="*/ 0 h 2209267"/>
                <a:gd name="T86" fmla="*/ 2874285 w 2874285"/>
                <a:gd name="T87" fmla="*/ 2209267 h 220926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874285" h="2209267">
                  <a:moveTo>
                    <a:pt x="0" y="143874"/>
                  </a:moveTo>
                  <a:lnTo>
                    <a:pt x="0" y="143874"/>
                  </a:lnTo>
                  <a:lnTo>
                    <a:pt x="1112626" y="99114"/>
                  </a:lnTo>
                  <a:lnTo>
                    <a:pt x="1493094" y="41564"/>
                  </a:lnTo>
                  <a:lnTo>
                    <a:pt x="1819208" y="22381"/>
                  </a:lnTo>
                  <a:lnTo>
                    <a:pt x="2116548" y="6395"/>
                  </a:lnTo>
                  <a:lnTo>
                    <a:pt x="2404296" y="6395"/>
                  </a:lnTo>
                  <a:lnTo>
                    <a:pt x="2554565" y="22381"/>
                  </a:lnTo>
                  <a:cubicBezTo>
                    <a:pt x="2589718" y="18866"/>
                    <a:pt x="2575827" y="19184"/>
                    <a:pt x="2596128" y="19184"/>
                  </a:cubicBezTo>
                  <a:lnTo>
                    <a:pt x="2701636" y="19184"/>
                  </a:lnTo>
                  <a:lnTo>
                    <a:pt x="2784763" y="15986"/>
                  </a:lnTo>
                  <a:lnTo>
                    <a:pt x="2861496" y="0"/>
                  </a:lnTo>
                  <a:lnTo>
                    <a:pt x="2874285" y="9592"/>
                  </a:lnTo>
                  <a:lnTo>
                    <a:pt x="2749594" y="73536"/>
                  </a:lnTo>
                  <a:lnTo>
                    <a:pt x="2695242" y="115100"/>
                  </a:lnTo>
                  <a:lnTo>
                    <a:pt x="2656875" y="166255"/>
                  </a:lnTo>
                  <a:lnTo>
                    <a:pt x="2628101" y="265368"/>
                  </a:lnTo>
                  <a:lnTo>
                    <a:pt x="2612115" y="354890"/>
                  </a:lnTo>
                  <a:lnTo>
                    <a:pt x="2580142" y="607469"/>
                  </a:lnTo>
                  <a:lnTo>
                    <a:pt x="2557762" y="866442"/>
                  </a:lnTo>
                  <a:cubicBezTo>
                    <a:pt x="2556696" y="916532"/>
                    <a:pt x="2555631" y="966621"/>
                    <a:pt x="2554565" y="1016711"/>
                  </a:cubicBezTo>
                  <a:lnTo>
                    <a:pt x="2567354" y="1278881"/>
                  </a:lnTo>
                  <a:lnTo>
                    <a:pt x="2605720" y="1710504"/>
                  </a:lnTo>
                  <a:lnTo>
                    <a:pt x="2644087" y="1950294"/>
                  </a:lnTo>
                  <a:lnTo>
                    <a:pt x="2656875" y="2090971"/>
                  </a:lnTo>
                  <a:lnTo>
                    <a:pt x="2669664" y="2202873"/>
                  </a:lnTo>
                  <a:lnTo>
                    <a:pt x="0" y="2209267"/>
                  </a:lnTo>
                  <a:cubicBezTo>
                    <a:pt x="1066" y="1519737"/>
                    <a:pt x="2131" y="830207"/>
                    <a:pt x="0" y="143874"/>
                  </a:cubicBezTo>
                  <a:close/>
                </a:path>
              </a:pathLst>
            </a:custGeom>
            <a:solidFill>
              <a:srgbClr val="92B98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orma livre 27"/>
            <p:cNvSpPr>
              <a:spLocks/>
            </p:cNvSpPr>
            <p:nvPr/>
          </p:nvSpPr>
          <p:spPr bwMode="auto">
            <a:xfrm>
              <a:off x="6774295" y="2192411"/>
              <a:ext cx="936130" cy="1949698"/>
            </a:xfrm>
            <a:custGeom>
              <a:avLst/>
              <a:gdLst>
                <a:gd name="T0" fmla="*/ 618120 w 627592"/>
                <a:gd name="T1" fmla="*/ 2222500 h 2222500"/>
                <a:gd name="T2" fmla="*/ 493037 w 627592"/>
                <a:gd name="T3" fmla="*/ 1962150 h 2222500"/>
                <a:gd name="T4" fmla="*/ 330429 w 627592"/>
                <a:gd name="T5" fmla="*/ 1574800 h 2222500"/>
                <a:gd name="T6" fmla="*/ 174074 w 627592"/>
                <a:gd name="T7" fmla="*/ 1174750 h 2222500"/>
                <a:gd name="T8" fmla="*/ 99024 w 627592"/>
                <a:gd name="T9" fmla="*/ 927100 h 2222500"/>
                <a:gd name="T10" fmla="*/ 36484 w 627592"/>
                <a:gd name="T11" fmla="*/ 641350 h 2222500"/>
                <a:gd name="T12" fmla="*/ 5220 w 627592"/>
                <a:gd name="T13" fmla="*/ 412750 h 2222500"/>
                <a:gd name="T14" fmla="*/ 5220 w 627592"/>
                <a:gd name="T15" fmla="*/ 285750 h 2222500"/>
                <a:gd name="T16" fmla="*/ 23978 w 627592"/>
                <a:gd name="T17" fmla="*/ 177800 h 2222500"/>
                <a:gd name="T18" fmla="*/ 80262 w 627592"/>
                <a:gd name="T19" fmla="*/ 107950 h 2222500"/>
                <a:gd name="T20" fmla="*/ 180328 w 627592"/>
                <a:gd name="T21" fmla="*/ 63500 h 2222500"/>
                <a:gd name="T22" fmla="*/ 292903 w 627592"/>
                <a:gd name="T23" fmla="*/ 25400 h 2222500"/>
                <a:gd name="T24" fmla="*/ 424241 w 627592"/>
                <a:gd name="T25" fmla="*/ 0 h 2222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27592"/>
                <a:gd name="T40" fmla="*/ 0 h 2222500"/>
                <a:gd name="T41" fmla="*/ 627592 w 627592"/>
                <a:gd name="T42" fmla="*/ 2222500 h 22225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27592" h="2222500">
                  <a:moveTo>
                    <a:pt x="627592" y="2222500"/>
                  </a:moveTo>
                  <a:cubicBezTo>
                    <a:pt x="588433" y="2146300"/>
                    <a:pt x="549275" y="2070100"/>
                    <a:pt x="500592" y="1962150"/>
                  </a:cubicBezTo>
                  <a:cubicBezTo>
                    <a:pt x="451909" y="1854200"/>
                    <a:pt x="389467" y="1706033"/>
                    <a:pt x="335492" y="1574800"/>
                  </a:cubicBezTo>
                  <a:cubicBezTo>
                    <a:pt x="281517" y="1443567"/>
                    <a:pt x="215900" y="1282700"/>
                    <a:pt x="176742" y="1174750"/>
                  </a:cubicBezTo>
                  <a:cubicBezTo>
                    <a:pt x="137584" y="1066800"/>
                    <a:pt x="123825" y="1016000"/>
                    <a:pt x="100542" y="927100"/>
                  </a:cubicBezTo>
                  <a:cubicBezTo>
                    <a:pt x="77259" y="838200"/>
                    <a:pt x="52917" y="727075"/>
                    <a:pt x="37042" y="641350"/>
                  </a:cubicBezTo>
                  <a:cubicBezTo>
                    <a:pt x="21167" y="555625"/>
                    <a:pt x="10584" y="472017"/>
                    <a:pt x="5292" y="412750"/>
                  </a:cubicBezTo>
                  <a:cubicBezTo>
                    <a:pt x="0" y="353483"/>
                    <a:pt x="2117" y="324908"/>
                    <a:pt x="5292" y="285750"/>
                  </a:cubicBezTo>
                  <a:cubicBezTo>
                    <a:pt x="8467" y="246592"/>
                    <a:pt x="11642" y="207433"/>
                    <a:pt x="24342" y="177800"/>
                  </a:cubicBezTo>
                  <a:cubicBezTo>
                    <a:pt x="37042" y="148167"/>
                    <a:pt x="55034" y="127000"/>
                    <a:pt x="81492" y="107950"/>
                  </a:cubicBezTo>
                  <a:cubicBezTo>
                    <a:pt x="107950" y="88900"/>
                    <a:pt x="147109" y="77258"/>
                    <a:pt x="183092" y="63500"/>
                  </a:cubicBezTo>
                  <a:cubicBezTo>
                    <a:pt x="219075" y="49742"/>
                    <a:pt x="256117" y="35983"/>
                    <a:pt x="297392" y="25400"/>
                  </a:cubicBezTo>
                  <a:cubicBezTo>
                    <a:pt x="338667" y="14817"/>
                    <a:pt x="384704" y="7408"/>
                    <a:pt x="430742" y="0"/>
                  </a:cubicBezTo>
                </a:path>
              </a:pathLst>
            </a:custGeom>
            <a:noFill/>
            <a:ln w="19050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orma livre 18"/>
            <p:cNvSpPr/>
            <p:nvPr/>
          </p:nvSpPr>
          <p:spPr bwMode="auto">
            <a:xfrm>
              <a:off x="6502364" y="2164472"/>
              <a:ext cx="891481" cy="1992993"/>
            </a:xfrm>
            <a:custGeom>
              <a:avLst/>
              <a:gdLst>
                <a:gd name="connsiteX0" fmla="*/ 115358 w 597958"/>
                <a:gd name="connsiteY0" fmla="*/ 2273300 h 2273300"/>
                <a:gd name="connsiteX1" fmla="*/ 20108 w 597958"/>
                <a:gd name="connsiteY1" fmla="*/ 1479550 h 2273300"/>
                <a:gd name="connsiteX2" fmla="*/ 1058 w 597958"/>
                <a:gd name="connsiteY2" fmla="*/ 1066800 h 2273300"/>
                <a:gd name="connsiteX3" fmla="*/ 26458 w 597958"/>
                <a:gd name="connsiteY3" fmla="*/ 635000 h 2273300"/>
                <a:gd name="connsiteX4" fmla="*/ 77258 w 597958"/>
                <a:gd name="connsiteY4" fmla="*/ 304800 h 2273300"/>
                <a:gd name="connsiteX5" fmla="*/ 140758 w 597958"/>
                <a:gd name="connsiteY5" fmla="*/ 184150 h 2273300"/>
                <a:gd name="connsiteX6" fmla="*/ 223308 w 597958"/>
                <a:gd name="connsiteY6" fmla="*/ 127000 h 2273300"/>
                <a:gd name="connsiteX7" fmla="*/ 337608 w 597958"/>
                <a:gd name="connsiteY7" fmla="*/ 69850 h 2273300"/>
                <a:gd name="connsiteX8" fmla="*/ 515408 w 597958"/>
                <a:gd name="connsiteY8" fmla="*/ 19050 h 2273300"/>
                <a:gd name="connsiteX9" fmla="*/ 597958 w 597958"/>
                <a:gd name="connsiteY9" fmla="*/ 0 h 227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7958" h="2273300">
                  <a:moveTo>
                    <a:pt x="115358" y="2273300"/>
                  </a:moveTo>
                  <a:cubicBezTo>
                    <a:pt x="77258" y="1976966"/>
                    <a:pt x="39158" y="1680633"/>
                    <a:pt x="20108" y="1479550"/>
                  </a:cubicBezTo>
                  <a:cubicBezTo>
                    <a:pt x="1058" y="1278467"/>
                    <a:pt x="0" y="1207558"/>
                    <a:pt x="1058" y="1066800"/>
                  </a:cubicBezTo>
                  <a:cubicBezTo>
                    <a:pt x="2116" y="926042"/>
                    <a:pt x="13758" y="762000"/>
                    <a:pt x="26458" y="635000"/>
                  </a:cubicBezTo>
                  <a:cubicBezTo>
                    <a:pt x="39158" y="508000"/>
                    <a:pt x="58208" y="379942"/>
                    <a:pt x="77258" y="304800"/>
                  </a:cubicBezTo>
                  <a:cubicBezTo>
                    <a:pt x="96308" y="229658"/>
                    <a:pt x="116416" y="213783"/>
                    <a:pt x="140758" y="184150"/>
                  </a:cubicBezTo>
                  <a:cubicBezTo>
                    <a:pt x="165100" y="154517"/>
                    <a:pt x="190500" y="146050"/>
                    <a:pt x="223308" y="127000"/>
                  </a:cubicBezTo>
                  <a:cubicBezTo>
                    <a:pt x="256116" y="107950"/>
                    <a:pt x="288925" y="87842"/>
                    <a:pt x="337608" y="69850"/>
                  </a:cubicBezTo>
                  <a:cubicBezTo>
                    <a:pt x="386291" y="51858"/>
                    <a:pt x="472016" y="30692"/>
                    <a:pt x="515408" y="19050"/>
                  </a:cubicBezTo>
                  <a:cubicBezTo>
                    <a:pt x="558800" y="7408"/>
                    <a:pt x="578379" y="3704"/>
                    <a:pt x="597958" y="0"/>
                  </a:cubicBezTo>
                </a:path>
              </a:pathLst>
            </a:cu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lnSpc>
                  <a:spcPct val="61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pt-BR">
                <a:latin typeface="Arial" charset="0"/>
                <a:cs typeface="Arial" charset="0"/>
              </a:endParaRPr>
            </a:p>
          </p:txBody>
        </p:sp>
      </p:grpSp>
      <p:cxnSp>
        <p:nvCxnSpPr>
          <p:cNvPr id="14" name="Conector de seta reta 19"/>
          <p:cNvCxnSpPr/>
          <p:nvPr/>
        </p:nvCxnSpPr>
        <p:spPr bwMode="auto">
          <a:xfrm>
            <a:off x="6697794" y="4150799"/>
            <a:ext cx="8030" cy="437703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514104" y="4605147"/>
            <a:ext cx="508770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LPM</a:t>
            </a:r>
          </a:p>
        </p:txBody>
      </p:sp>
      <p:cxnSp>
        <p:nvCxnSpPr>
          <p:cNvPr id="16" name="Conector de seta reta 31"/>
          <p:cNvCxnSpPr>
            <a:cxnSpLocks noChangeShapeType="1"/>
          </p:cNvCxnSpPr>
          <p:nvPr/>
        </p:nvCxnSpPr>
        <p:spPr bwMode="auto">
          <a:xfrm>
            <a:off x="7719905" y="4157427"/>
            <a:ext cx="7111" cy="437289"/>
          </a:xfrm>
          <a:prstGeom prst="straightConnector1">
            <a:avLst/>
          </a:prstGeom>
          <a:noFill/>
          <a:ln w="22225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228253" y="4437112"/>
            <a:ext cx="3100099" cy="233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TERRENOS ALODIAIS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2572358" y="5347967"/>
            <a:ext cx="3541824" cy="313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ACRESCIDOS DE MARINHA</a:t>
            </a:r>
          </a:p>
        </p:txBody>
      </p: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2847286" y="3956887"/>
            <a:ext cx="322313" cy="648258"/>
            <a:chOff x="4888999" y="4365800"/>
            <a:chExt cx="216024" cy="739387"/>
          </a:xfrm>
        </p:grpSpPr>
        <p:cxnSp>
          <p:nvCxnSpPr>
            <p:cNvPr id="30" name="Conector de seta reta 58"/>
            <p:cNvCxnSpPr>
              <a:cxnSpLocks noChangeShapeType="1"/>
            </p:cNvCxnSpPr>
            <p:nvPr/>
          </p:nvCxnSpPr>
          <p:spPr bwMode="auto">
            <a:xfrm>
              <a:off x="4888999" y="5086202"/>
              <a:ext cx="216024" cy="0"/>
            </a:xfrm>
            <a:prstGeom prst="straightConnector1">
              <a:avLst/>
            </a:prstGeom>
            <a:noFill/>
            <a:ln w="22225" algn="ctr">
              <a:solidFill>
                <a:srgbClr val="92B98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" name="Conector reto 61"/>
            <p:cNvCxnSpPr>
              <a:cxnSpLocks noChangeShapeType="1"/>
            </p:cNvCxnSpPr>
            <p:nvPr/>
          </p:nvCxnSpPr>
          <p:spPr bwMode="auto">
            <a:xfrm flipV="1">
              <a:off x="4889800" y="4365800"/>
              <a:ext cx="0" cy="739387"/>
            </a:xfrm>
            <a:prstGeom prst="line">
              <a:avLst/>
            </a:prstGeom>
            <a:noFill/>
            <a:ln w="22225" algn="ctr">
              <a:solidFill>
                <a:srgbClr val="92B98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6240906" y="4171277"/>
            <a:ext cx="1092382" cy="952689"/>
            <a:chOff x="7495514" y="4742200"/>
            <a:chExt cx="326786" cy="928771"/>
          </a:xfrm>
        </p:grpSpPr>
        <p:cxnSp>
          <p:nvCxnSpPr>
            <p:cNvPr id="28" name="Conector de seta reta 62"/>
            <p:cNvCxnSpPr>
              <a:cxnSpLocks noChangeShapeType="1"/>
            </p:cNvCxnSpPr>
            <p:nvPr/>
          </p:nvCxnSpPr>
          <p:spPr bwMode="auto">
            <a:xfrm rot="10800000">
              <a:off x="7495514" y="5670971"/>
              <a:ext cx="324000" cy="0"/>
            </a:xfrm>
            <a:prstGeom prst="straightConnector1">
              <a:avLst/>
            </a:prstGeom>
            <a:noFill/>
            <a:ln w="222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" name="Conector reto 63"/>
            <p:cNvCxnSpPr>
              <a:cxnSpLocks noChangeShapeType="1"/>
            </p:cNvCxnSpPr>
            <p:nvPr/>
          </p:nvCxnSpPr>
          <p:spPr bwMode="auto">
            <a:xfrm flipV="1">
              <a:off x="7816727" y="4742200"/>
              <a:ext cx="5573" cy="928771"/>
            </a:xfrm>
            <a:prstGeom prst="line">
              <a:avLst/>
            </a:prstGeom>
            <a:noFill/>
            <a:ln w="222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1" name="Group 15"/>
          <p:cNvGrpSpPr>
            <a:grpSpLocks/>
          </p:cNvGrpSpPr>
          <p:nvPr/>
        </p:nvGrpSpPr>
        <p:grpSpPr bwMode="auto">
          <a:xfrm>
            <a:off x="6230680" y="4044252"/>
            <a:ext cx="2169408" cy="1400971"/>
            <a:chOff x="7528096" y="4466585"/>
            <a:chExt cx="1080721" cy="1625843"/>
          </a:xfrm>
        </p:grpSpPr>
        <p:cxnSp>
          <p:nvCxnSpPr>
            <p:cNvPr id="26" name="Conector reto 65"/>
            <p:cNvCxnSpPr>
              <a:cxnSpLocks noChangeShapeType="1"/>
            </p:cNvCxnSpPr>
            <p:nvPr/>
          </p:nvCxnSpPr>
          <p:spPr bwMode="auto">
            <a:xfrm flipV="1">
              <a:off x="8608095" y="4466585"/>
              <a:ext cx="722" cy="1625843"/>
            </a:xfrm>
            <a:prstGeom prst="line">
              <a:avLst/>
            </a:prstGeom>
            <a:noFill/>
            <a:ln w="2222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" name="Conector de seta reta 70"/>
            <p:cNvCxnSpPr>
              <a:cxnSpLocks noChangeShapeType="1"/>
            </p:cNvCxnSpPr>
            <p:nvPr/>
          </p:nvCxnSpPr>
          <p:spPr bwMode="auto">
            <a:xfrm rot="10800000">
              <a:off x="7528096" y="6092428"/>
              <a:ext cx="1079999" cy="0"/>
            </a:xfrm>
            <a:prstGeom prst="straightConnector1">
              <a:avLst/>
            </a:prstGeom>
            <a:noFill/>
            <a:ln w="22225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4920189" y="5718209"/>
            <a:ext cx="1193993" cy="2310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PRAIA</a:t>
            </a:r>
          </a:p>
        </p:txBody>
      </p:sp>
      <p:grpSp>
        <p:nvGrpSpPr>
          <p:cNvPr id="23" name="Group 16"/>
          <p:cNvGrpSpPr>
            <a:grpSpLocks/>
          </p:cNvGrpSpPr>
          <p:nvPr/>
        </p:nvGrpSpPr>
        <p:grpSpPr bwMode="auto">
          <a:xfrm>
            <a:off x="6231573" y="3140968"/>
            <a:ext cx="2384174" cy="2681398"/>
            <a:chOff x="7528719" y="3416382"/>
            <a:chExt cx="1224123" cy="3056886"/>
          </a:xfrm>
        </p:grpSpPr>
        <p:cxnSp>
          <p:nvCxnSpPr>
            <p:cNvPr id="24" name="Conector reto 36"/>
            <p:cNvCxnSpPr>
              <a:cxnSpLocks noChangeShapeType="1"/>
            </p:cNvCxnSpPr>
            <p:nvPr/>
          </p:nvCxnSpPr>
          <p:spPr bwMode="auto">
            <a:xfrm flipV="1">
              <a:off x="8752720" y="3416382"/>
              <a:ext cx="122" cy="3056886"/>
            </a:xfrm>
            <a:prstGeom prst="line">
              <a:avLst/>
            </a:prstGeom>
            <a:noFill/>
            <a:ln w="222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Conector de seta reta 40"/>
            <p:cNvCxnSpPr>
              <a:cxnSpLocks noChangeShapeType="1"/>
            </p:cNvCxnSpPr>
            <p:nvPr/>
          </p:nvCxnSpPr>
          <p:spPr bwMode="auto">
            <a:xfrm rot="10800000">
              <a:off x="7528719" y="6473267"/>
              <a:ext cx="1224001" cy="0"/>
            </a:xfrm>
            <a:prstGeom prst="straightConnector1">
              <a:avLst/>
            </a:prstGeom>
            <a:noFill/>
            <a:ln w="2222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32" name="Picture 10" descr="http://ccbela.files.wordpress.com/2012/07/boneco-em-duvida1.jpg?w=336&amp;h=4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0497"/>
            <a:ext cx="2232248" cy="313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 explicativo em elipse 38"/>
          <p:cNvSpPr/>
          <p:nvPr/>
        </p:nvSpPr>
        <p:spPr>
          <a:xfrm>
            <a:off x="448149" y="1124744"/>
            <a:ext cx="1872208" cy="1334843"/>
          </a:xfrm>
          <a:prstGeom prst="wedgeEllipseCallout">
            <a:avLst>
              <a:gd name="adj1" fmla="val 16401"/>
              <a:gd name="adj2" fmla="val 95709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sz="1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/>
              </a:solidFill>
              <a:latin typeface="Tahoma" pitchFamily="34" charset="0"/>
              <a:cs typeface="Arial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ANACRÔNICO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sz="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/>
              </a:solidFill>
              <a:latin typeface="Tahoma" pitchFamily="34" charset="0"/>
              <a:cs typeface="Arial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1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latin typeface="Tahoma" pitchFamily="34" charset="0"/>
                <a:cs typeface="Arial" charset="0"/>
              </a:rPr>
              <a:t>OU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sz="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/>
              </a:solidFill>
              <a:latin typeface="Tahoma" pitchFamily="34" charset="0"/>
              <a:cs typeface="Arial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MODERNO? </a:t>
            </a:r>
          </a:p>
          <a:p>
            <a:pPr algn="just"/>
            <a:endParaRPr lang="pt-BR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41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940152" y="1916832"/>
            <a:ext cx="272494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 dirty="0" smtClean="0">
                <a:solidFill>
                  <a:prstClr val="black"/>
                </a:solidFill>
                <a:latin typeface="Arial" charset="0"/>
              </a:rPr>
              <a:t>GESTÃO DE IMÓVEIS DA UNIÃO</a:t>
            </a:r>
          </a:p>
          <a:p>
            <a:pPr algn="ctr">
              <a:spcBef>
                <a:spcPct val="50000"/>
              </a:spcBef>
            </a:pPr>
            <a:r>
              <a:rPr lang="pt-BR" altLang="pt-BR" sz="2400" b="1" dirty="0" smtClean="0">
                <a:solidFill>
                  <a:prstClr val="black"/>
                </a:solidFill>
                <a:latin typeface="Arial" charset="0"/>
              </a:rPr>
              <a:t>1. TERRENOS DE MARINHA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43063"/>
            <a:ext cx="80994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Line 2"/>
          <p:cNvSpPr>
            <a:spLocks noChangeShapeType="1"/>
          </p:cNvSpPr>
          <p:nvPr/>
        </p:nvSpPr>
        <p:spPr bwMode="auto">
          <a:xfrm flipH="1">
            <a:off x="2517775" y="1285875"/>
            <a:ext cx="982663" cy="177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3786188" y="5214938"/>
            <a:ext cx="785812" cy="571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" name="Forma livre 14"/>
          <p:cNvSpPr>
            <a:spLocks/>
          </p:cNvSpPr>
          <p:nvPr/>
        </p:nvSpPr>
        <p:spPr bwMode="auto">
          <a:xfrm>
            <a:off x="1163638" y="1628775"/>
            <a:ext cx="2846387" cy="3581400"/>
          </a:xfrm>
          <a:custGeom>
            <a:avLst/>
            <a:gdLst>
              <a:gd name="T0" fmla="*/ 750887 w 2846387"/>
              <a:gd name="T1" fmla="*/ 0 h 3581400"/>
              <a:gd name="T2" fmla="*/ 150812 w 2846387"/>
              <a:gd name="T3" fmla="*/ 361950 h 3581400"/>
              <a:gd name="T4" fmla="*/ 65087 w 2846387"/>
              <a:gd name="T5" fmla="*/ 695325 h 3581400"/>
              <a:gd name="T6" fmla="*/ 541337 w 2846387"/>
              <a:gd name="T7" fmla="*/ 1047750 h 3581400"/>
              <a:gd name="T8" fmla="*/ 760412 w 2846387"/>
              <a:gd name="T9" fmla="*/ 1162050 h 3581400"/>
              <a:gd name="T10" fmla="*/ 798512 w 2846387"/>
              <a:gd name="T11" fmla="*/ 1504950 h 3581400"/>
              <a:gd name="T12" fmla="*/ 817562 w 2846387"/>
              <a:gd name="T13" fmla="*/ 1905000 h 3581400"/>
              <a:gd name="T14" fmla="*/ 1312862 w 2846387"/>
              <a:gd name="T15" fmla="*/ 2762250 h 3581400"/>
              <a:gd name="T16" fmla="*/ 2846387 w 2846387"/>
              <a:gd name="T17" fmla="*/ 3581400 h 3581400"/>
              <a:gd name="T18" fmla="*/ 2846387 w 2846387"/>
              <a:gd name="T19" fmla="*/ 3581400 h 35814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846387" h="3581400">
                <a:moveTo>
                  <a:pt x="750887" y="0"/>
                </a:moveTo>
                <a:cubicBezTo>
                  <a:pt x="507999" y="123031"/>
                  <a:pt x="265112" y="246063"/>
                  <a:pt x="150812" y="361950"/>
                </a:cubicBezTo>
                <a:cubicBezTo>
                  <a:pt x="36512" y="477838"/>
                  <a:pt x="0" y="581025"/>
                  <a:pt x="65087" y="695325"/>
                </a:cubicBezTo>
                <a:cubicBezTo>
                  <a:pt x="130174" y="809625"/>
                  <a:pt x="425450" y="969963"/>
                  <a:pt x="541337" y="1047750"/>
                </a:cubicBezTo>
                <a:cubicBezTo>
                  <a:pt x="657224" y="1125537"/>
                  <a:pt x="717550" y="1085850"/>
                  <a:pt x="760412" y="1162050"/>
                </a:cubicBezTo>
                <a:cubicBezTo>
                  <a:pt x="803275" y="1238250"/>
                  <a:pt x="788987" y="1381125"/>
                  <a:pt x="798512" y="1504950"/>
                </a:cubicBezTo>
                <a:cubicBezTo>
                  <a:pt x="808037" y="1628775"/>
                  <a:pt x="731837" y="1695450"/>
                  <a:pt x="817562" y="1905000"/>
                </a:cubicBezTo>
                <a:cubicBezTo>
                  <a:pt x="903287" y="2114550"/>
                  <a:pt x="974725" y="2482850"/>
                  <a:pt x="1312862" y="2762250"/>
                </a:cubicBezTo>
                <a:cubicBezTo>
                  <a:pt x="1650999" y="3041650"/>
                  <a:pt x="2846387" y="3581400"/>
                  <a:pt x="2846387" y="3581400"/>
                </a:cubicBezTo>
              </a:path>
            </a:pathLst>
          </a:custGeom>
          <a:noFill/>
          <a:ln w="19050" cap="flat" cmpd="sng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" name="Forma livre 15"/>
          <p:cNvSpPr>
            <a:spLocks/>
          </p:cNvSpPr>
          <p:nvPr/>
        </p:nvSpPr>
        <p:spPr bwMode="auto">
          <a:xfrm>
            <a:off x="785813" y="1643063"/>
            <a:ext cx="2846387" cy="3581400"/>
          </a:xfrm>
          <a:custGeom>
            <a:avLst/>
            <a:gdLst>
              <a:gd name="T0" fmla="*/ 750887 w 2846387"/>
              <a:gd name="T1" fmla="*/ 0 h 3581400"/>
              <a:gd name="T2" fmla="*/ 150812 w 2846387"/>
              <a:gd name="T3" fmla="*/ 361950 h 3581400"/>
              <a:gd name="T4" fmla="*/ 65087 w 2846387"/>
              <a:gd name="T5" fmla="*/ 695325 h 3581400"/>
              <a:gd name="T6" fmla="*/ 541337 w 2846387"/>
              <a:gd name="T7" fmla="*/ 1047750 h 3581400"/>
              <a:gd name="T8" fmla="*/ 760412 w 2846387"/>
              <a:gd name="T9" fmla="*/ 1162050 h 3581400"/>
              <a:gd name="T10" fmla="*/ 798512 w 2846387"/>
              <a:gd name="T11" fmla="*/ 1504950 h 3581400"/>
              <a:gd name="T12" fmla="*/ 817562 w 2846387"/>
              <a:gd name="T13" fmla="*/ 1905000 h 3581400"/>
              <a:gd name="T14" fmla="*/ 1312862 w 2846387"/>
              <a:gd name="T15" fmla="*/ 2762250 h 3581400"/>
              <a:gd name="T16" fmla="*/ 2846387 w 2846387"/>
              <a:gd name="T17" fmla="*/ 3581400 h 3581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46387" h="3581400">
                <a:moveTo>
                  <a:pt x="750887" y="0"/>
                </a:moveTo>
                <a:cubicBezTo>
                  <a:pt x="507999" y="123031"/>
                  <a:pt x="265112" y="246063"/>
                  <a:pt x="150812" y="361950"/>
                </a:cubicBezTo>
                <a:cubicBezTo>
                  <a:pt x="36512" y="477838"/>
                  <a:pt x="0" y="581025"/>
                  <a:pt x="65087" y="695325"/>
                </a:cubicBezTo>
                <a:cubicBezTo>
                  <a:pt x="130174" y="809625"/>
                  <a:pt x="425450" y="969963"/>
                  <a:pt x="541337" y="1047750"/>
                </a:cubicBezTo>
                <a:cubicBezTo>
                  <a:pt x="657224" y="1125537"/>
                  <a:pt x="717550" y="1085850"/>
                  <a:pt x="760412" y="1162050"/>
                </a:cubicBezTo>
                <a:cubicBezTo>
                  <a:pt x="803275" y="1238250"/>
                  <a:pt x="788987" y="1381125"/>
                  <a:pt x="798512" y="1504950"/>
                </a:cubicBezTo>
                <a:cubicBezTo>
                  <a:pt x="808037" y="1628775"/>
                  <a:pt x="731837" y="1695450"/>
                  <a:pt x="817562" y="1905000"/>
                </a:cubicBezTo>
                <a:cubicBezTo>
                  <a:pt x="903287" y="2114550"/>
                  <a:pt x="974725" y="2482850"/>
                  <a:pt x="1312862" y="2762250"/>
                </a:cubicBezTo>
                <a:cubicBezTo>
                  <a:pt x="1650999" y="3041650"/>
                  <a:pt x="2599906" y="3526692"/>
                  <a:pt x="2846387" y="3581400"/>
                </a:cubicBezTo>
              </a:path>
            </a:pathLst>
          </a:cu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" name="Retângulo 16"/>
          <p:cNvSpPr>
            <a:spLocks noChangeArrowheads="1"/>
          </p:cNvSpPr>
          <p:nvPr/>
        </p:nvSpPr>
        <p:spPr bwMode="auto">
          <a:xfrm>
            <a:off x="4572000" y="5286375"/>
            <a:ext cx="457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dist">
              <a:spcBef>
                <a:spcPct val="0"/>
              </a:spcBef>
              <a:buFontTx/>
              <a:buNone/>
            </a:pPr>
            <a:r>
              <a:rPr lang="pt-BR" altLang="pt-BR" sz="1400">
                <a:latin typeface="Arial" charset="0"/>
              </a:rPr>
              <a:t>DL 9760/46: Art. 2º São </a:t>
            </a:r>
            <a:r>
              <a:rPr lang="pt-BR" altLang="pt-BR" sz="1400" b="1">
                <a:latin typeface="Arial" charset="0"/>
              </a:rPr>
              <a:t>terrenos de marinha</a:t>
            </a:r>
            <a:r>
              <a:rPr lang="pt-BR" altLang="pt-BR" sz="1400">
                <a:latin typeface="Arial" charset="0"/>
              </a:rPr>
              <a:t>, em uma profundidade de 33 (trinta e três) metros, medidos horizontalmente, para a parte da terra, da posição da linha do preamar-médio de 1831</a:t>
            </a:r>
          </a:p>
        </p:txBody>
      </p:sp>
      <p:sp>
        <p:nvSpPr>
          <p:cNvPr id="14" name="Retângulo 17"/>
          <p:cNvSpPr>
            <a:spLocks noChangeArrowheads="1"/>
          </p:cNvSpPr>
          <p:nvPr/>
        </p:nvSpPr>
        <p:spPr bwMode="auto">
          <a:xfrm>
            <a:off x="3492500" y="692150"/>
            <a:ext cx="457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dist">
              <a:spcBef>
                <a:spcPct val="0"/>
              </a:spcBef>
              <a:buFontTx/>
              <a:buNone/>
            </a:pPr>
            <a:r>
              <a:rPr lang="pt-BR" altLang="pt-BR" sz="1400">
                <a:latin typeface="Arial" charset="0"/>
              </a:rPr>
              <a:t>DL 9760/46: Art. 3º São terrenos </a:t>
            </a:r>
            <a:r>
              <a:rPr lang="pt-BR" altLang="pt-BR" sz="1400" b="1">
                <a:latin typeface="Arial" charset="0"/>
              </a:rPr>
              <a:t>acrescidos de marinha </a:t>
            </a:r>
            <a:r>
              <a:rPr lang="pt-BR" altLang="pt-BR" sz="1400">
                <a:latin typeface="Arial" charset="0"/>
              </a:rPr>
              <a:t>os que se tiverem formado, natural ou artificialmente, para o lado do mar ou dos rios e lagoas, em seguimento aos terrenos de marinha. </a:t>
            </a:r>
          </a:p>
        </p:txBody>
      </p:sp>
      <p:sp>
        <p:nvSpPr>
          <p:cNvPr id="16" name="Forma livre 10"/>
          <p:cNvSpPr>
            <a:spLocks/>
          </p:cNvSpPr>
          <p:nvPr/>
        </p:nvSpPr>
        <p:spPr bwMode="auto">
          <a:xfrm>
            <a:off x="1244423" y="1613472"/>
            <a:ext cx="7748503" cy="3630041"/>
          </a:xfrm>
          <a:custGeom>
            <a:avLst/>
            <a:gdLst>
              <a:gd name="T0" fmla="*/ 2899364 w 8355484"/>
              <a:gd name="T1" fmla="*/ 3608225 h 3674397"/>
              <a:gd name="T2" fmla="*/ 2067741 w 8355484"/>
              <a:gd name="T3" fmla="*/ 3223848 h 3674397"/>
              <a:gd name="T4" fmla="*/ 1494207 w 8355484"/>
              <a:gd name="T5" fmla="*/ 2886347 h 3674397"/>
              <a:gd name="T6" fmla="*/ 1083175 w 8355484"/>
              <a:gd name="T7" fmla="*/ 2445720 h 3674397"/>
              <a:gd name="T8" fmla="*/ 834644 w 8355484"/>
              <a:gd name="T9" fmla="*/ 1883216 h 3674397"/>
              <a:gd name="T10" fmla="*/ 863322 w 8355484"/>
              <a:gd name="T11" fmla="*/ 1442589 h 3674397"/>
              <a:gd name="T12" fmla="*/ 764070 w 8355484"/>
              <a:gd name="T13" fmla="*/ 1206823 h 3674397"/>
              <a:gd name="T14" fmla="*/ 528760 w 8355484"/>
              <a:gd name="T15" fmla="*/ 1095713 h 3674397"/>
              <a:gd name="T16" fmla="*/ 119236 w 8355484"/>
              <a:gd name="T17" fmla="*/ 710702 h 3674397"/>
              <a:gd name="T18" fmla="*/ 119236 w 8355484"/>
              <a:gd name="T19" fmla="*/ 498079 h 3674397"/>
              <a:gd name="T20" fmla="*/ 834644 w 8355484"/>
              <a:gd name="T21" fmla="*/ 64458 h 3674397"/>
              <a:gd name="T22" fmla="*/ 1953034 w 8355484"/>
              <a:gd name="T23" fmla="*/ 111332 h 3674397"/>
              <a:gd name="T24" fmla="*/ 1159646 w 8355484"/>
              <a:gd name="T25" fmla="*/ 317583 h 3674397"/>
              <a:gd name="T26" fmla="*/ 1159646 w 8355484"/>
              <a:gd name="T27" fmla="*/ 317583 h 3674397"/>
              <a:gd name="T28" fmla="*/ 1140528 w 8355484"/>
              <a:gd name="T29" fmla="*/ 476961 h 3674397"/>
              <a:gd name="T30" fmla="*/ 1475090 w 8355484"/>
              <a:gd name="T31" fmla="*/ 730085 h 3674397"/>
              <a:gd name="T32" fmla="*/ 2249359 w 8355484"/>
              <a:gd name="T33" fmla="*/ 814462 h 3674397"/>
              <a:gd name="T34" fmla="*/ 2172887 w 8355484"/>
              <a:gd name="T35" fmla="*/ 1236338 h 3674397"/>
              <a:gd name="T36" fmla="*/ 2278036 w 8355484"/>
              <a:gd name="T37" fmla="*/ 1414464 h 3674397"/>
              <a:gd name="T38" fmla="*/ 2603039 w 8355484"/>
              <a:gd name="T39" fmla="*/ 1639466 h 3674397"/>
              <a:gd name="T40" fmla="*/ 2641273 w 8355484"/>
              <a:gd name="T41" fmla="*/ 1892592 h 3674397"/>
              <a:gd name="T42" fmla="*/ 3310397 w 8355484"/>
              <a:gd name="T43" fmla="*/ 2295718 h 3674397"/>
              <a:gd name="T44" fmla="*/ 4352315 w 8355484"/>
              <a:gd name="T45" fmla="*/ 2801970 h 3674397"/>
              <a:gd name="T46" fmla="*/ 5021436 w 8355484"/>
              <a:gd name="T47" fmla="*/ 2858222 h 3674397"/>
              <a:gd name="T48" fmla="*/ 6149387 w 8355484"/>
              <a:gd name="T49" fmla="*/ 2661345 h 3674397"/>
              <a:gd name="T50" fmla="*/ 6149387 w 8355484"/>
              <a:gd name="T51" fmla="*/ 2661345 h 3674397"/>
              <a:gd name="T52" fmla="*/ 6952333 w 8355484"/>
              <a:gd name="T53" fmla="*/ 2464469 h 3674397"/>
              <a:gd name="T54" fmla="*/ 7665240 w 8355484"/>
              <a:gd name="T55" fmla="*/ 2553436 h 3674397"/>
              <a:gd name="T56" fmla="*/ 7635942 w 8355484"/>
              <a:gd name="T57" fmla="*/ 3191304 h 3674397"/>
              <a:gd name="T58" fmla="*/ 7563677 w 8355484"/>
              <a:gd name="T59" fmla="*/ 3616550 h 3674397"/>
              <a:gd name="T60" fmla="*/ 2899364 w 8355484"/>
              <a:gd name="T61" fmla="*/ 3608225 h 367439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connsiteX0" fmla="*/ 2831430 w 7862007"/>
              <a:gd name="connsiteY0" fmla="*/ 3627159 h 3635617"/>
              <a:gd name="connsiteX1" fmla="*/ 2002755 w 7862007"/>
              <a:gd name="connsiteY1" fmla="*/ 3236634 h 3635617"/>
              <a:gd name="connsiteX2" fmla="*/ 1431255 w 7862007"/>
              <a:gd name="connsiteY2" fmla="*/ 2893734 h 3635617"/>
              <a:gd name="connsiteX3" fmla="*/ 1021680 w 7862007"/>
              <a:gd name="connsiteY3" fmla="*/ 2446059 h 3635617"/>
              <a:gd name="connsiteX4" fmla="*/ 774030 w 7862007"/>
              <a:gd name="connsiteY4" fmla="*/ 1874559 h 3635617"/>
              <a:gd name="connsiteX5" fmla="*/ 802605 w 7862007"/>
              <a:gd name="connsiteY5" fmla="*/ 1426884 h 3635617"/>
              <a:gd name="connsiteX6" fmla="*/ 703706 w 7862007"/>
              <a:gd name="connsiteY6" fmla="*/ 1187346 h 3635617"/>
              <a:gd name="connsiteX7" fmla="*/ 469230 w 7862007"/>
              <a:gd name="connsiteY7" fmla="*/ 1074459 h 3635617"/>
              <a:gd name="connsiteX8" fmla="*/ 61157 w 7862007"/>
              <a:gd name="connsiteY8" fmla="*/ 683289 h 3635617"/>
              <a:gd name="connsiteX9" fmla="*/ 61157 w 7862007"/>
              <a:gd name="connsiteY9" fmla="*/ 467265 h 3635617"/>
              <a:gd name="connsiteX10" fmla="*/ 774030 w 7862007"/>
              <a:gd name="connsiteY10" fmla="*/ 26709 h 3635617"/>
              <a:gd name="connsiteX11" fmla="*/ 1888455 w 7862007"/>
              <a:gd name="connsiteY11" fmla="*/ 74334 h 3635617"/>
              <a:gd name="connsiteX12" fmla="*/ 1097880 w 7862007"/>
              <a:gd name="connsiteY12" fmla="*/ 283884 h 3635617"/>
              <a:gd name="connsiteX13" fmla="*/ 1078830 w 7862007"/>
              <a:gd name="connsiteY13" fmla="*/ 445809 h 3635617"/>
              <a:gd name="connsiteX14" fmla="*/ 1412205 w 7862007"/>
              <a:gd name="connsiteY14" fmla="*/ 702984 h 3635617"/>
              <a:gd name="connsiteX15" fmla="*/ 2183730 w 7862007"/>
              <a:gd name="connsiteY15" fmla="*/ 788709 h 3635617"/>
              <a:gd name="connsiteX16" fmla="*/ 2107530 w 7862007"/>
              <a:gd name="connsiteY16" fmla="*/ 1217334 h 3635617"/>
              <a:gd name="connsiteX17" fmla="*/ 2212305 w 7862007"/>
              <a:gd name="connsiteY17" fmla="*/ 1398309 h 3635617"/>
              <a:gd name="connsiteX18" fmla="*/ 2536155 w 7862007"/>
              <a:gd name="connsiteY18" fmla="*/ 1626909 h 3635617"/>
              <a:gd name="connsiteX19" fmla="*/ 2574255 w 7862007"/>
              <a:gd name="connsiteY19" fmla="*/ 1884084 h 3635617"/>
              <a:gd name="connsiteX20" fmla="*/ 3241005 w 7862007"/>
              <a:gd name="connsiteY20" fmla="*/ 2293659 h 3635617"/>
              <a:gd name="connsiteX21" fmla="*/ 4279230 w 7862007"/>
              <a:gd name="connsiteY21" fmla="*/ 2808009 h 3635617"/>
              <a:gd name="connsiteX22" fmla="*/ 4954877 w 7862007"/>
              <a:gd name="connsiteY22" fmla="*/ 2786241 h 3635617"/>
              <a:gd name="connsiteX23" fmla="*/ 6069930 w 7862007"/>
              <a:gd name="connsiteY23" fmla="*/ 2665134 h 3635617"/>
              <a:gd name="connsiteX24" fmla="*/ 6870030 w 7862007"/>
              <a:gd name="connsiteY24" fmla="*/ 2465109 h 3635617"/>
              <a:gd name="connsiteX25" fmla="*/ 7580411 w 7862007"/>
              <a:gd name="connsiteY25" fmla="*/ 2555497 h 3635617"/>
              <a:gd name="connsiteX26" fmla="*/ 7551216 w 7862007"/>
              <a:gd name="connsiteY26" fmla="*/ 3203569 h 3635617"/>
              <a:gd name="connsiteX27" fmla="*/ 7479208 w 7862007"/>
              <a:gd name="connsiteY27" fmla="*/ 3635617 h 3635617"/>
              <a:gd name="connsiteX28" fmla="*/ 2831430 w 7862007"/>
              <a:gd name="connsiteY28" fmla="*/ 3627159 h 3635617"/>
              <a:gd name="connsiteX0" fmla="*/ 2831430 w 7862007"/>
              <a:gd name="connsiteY0" fmla="*/ 3627159 h 3635617"/>
              <a:gd name="connsiteX1" fmla="*/ 2002755 w 7862007"/>
              <a:gd name="connsiteY1" fmla="*/ 3236634 h 3635617"/>
              <a:gd name="connsiteX2" fmla="*/ 1431255 w 7862007"/>
              <a:gd name="connsiteY2" fmla="*/ 2893734 h 3635617"/>
              <a:gd name="connsiteX3" fmla="*/ 1021680 w 7862007"/>
              <a:gd name="connsiteY3" fmla="*/ 2446059 h 3635617"/>
              <a:gd name="connsiteX4" fmla="*/ 774030 w 7862007"/>
              <a:gd name="connsiteY4" fmla="*/ 1874559 h 3635617"/>
              <a:gd name="connsiteX5" fmla="*/ 802605 w 7862007"/>
              <a:gd name="connsiteY5" fmla="*/ 1426884 h 3635617"/>
              <a:gd name="connsiteX6" fmla="*/ 703706 w 7862007"/>
              <a:gd name="connsiteY6" fmla="*/ 1187346 h 3635617"/>
              <a:gd name="connsiteX7" fmla="*/ 469230 w 7862007"/>
              <a:gd name="connsiteY7" fmla="*/ 1074459 h 3635617"/>
              <a:gd name="connsiteX8" fmla="*/ 61157 w 7862007"/>
              <a:gd name="connsiteY8" fmla="*/ 683289 h 3635617"/>
              <a:gd name="connsiteX9" fmla="*/ 61157 w 7862007"/>
              <a:gd name="connsiteY9" fmla="*/ 467265 h 3635617"/>
              <a:gd name="connsiteX10" fmla="*/ 774030 w 7862007"/>
              <a:gd name="connsiteY10" fmla="*/ 26709 h 3635617"/>
              <a:gd name="connsiteX11" fmla="*/ 1888455 w 7862007"/>
              <a:gd name="connsiteY11" fmla="*/ 74334 h 3635617"/>
              <a:gd name="connsiteX12" fmla="*/ 1097880 w 7862007"/>
              <a:gd name="connsiteY12" fmla="*/ 283884 h 3635617"/>
              <a:gd name="connsiteX13" fmla="*/ 1078830 w 7862007"/>
              <a:gd name="connsiteY13" fmla="*/ 445809 h 3635617"/>
              <a:gd name="connsiteX14" fmla="*/ 1412205 w 7862007"/>
              <a:gd name="connsiteY14" fmla="*/ 702984 h 3635617"/>
              <a:gd name="connsiteX15" fmla="*/ 2183730 w 7862007"/>
              <a:gd name="connsiteY15" fmla="*/ 788709 h 3635617"/>
              <a:gd name="connsiteX16" fmla="*/ 2107530 w 7862007"/>
              <a:gd name="connsiteY16" fmla="*/ 1217334 h 3635617"/>
              <a:gd name="connsiteX17" fmla="*/ 2212305 w 7862007"/>
              <a:gd name="connsiteY17" fmla="*/ 1398309 h 3635617"/>
              <a:gd name="connsiteX18" fmla="*/ 2536155 w 7862007"/>
              <a:gd name="connsiteY18" fmla="*/ 1626909 h 3635617"/>
              <a:gd name="connsiteX19" fmla="*/ 2574255 w 7862007"/>
              <a:gd name="connsiteY19" fmla="*/ 1884084 h 3635617"/>
              <a:gd name="connsiteX20" fmla="*/ 3241005 w 7862007"/>
              <a:gd name="connsiteY20" fmla="*/ 2293659 h 3635617"/>
              <a:gd name="connsiteX21" fmla="*/ 4279230 w 7862007"/>
              <a:gd name="connsiteY21" fmla="*/ 2808009 h 3635617"/>
              <a:gd name="connsiteX22" fmla="*/ 4954877 w 7862007"/>
              <a:gd name="connsiteY22" fmla="*/ 2786241 h 3635617"/>
              <a:gd name="connsiteX23" fmla="*/ 6078827 w 7862007"/>
              <a:gd name="connsiteY23" fmla="*/ 2559908 h 3635617"/>
              <a:gd name="connsiteX24" fmla="*/ 6870030 w 7862007"/>
              <a:gd name="connsiteY24" fmla="*/ 2465109 h 3635617"/>
              <a:gd name="connsiteX25" fmla="*/ 7580411 w 7862007"/>
              <a:gd name="connsiteY25" fmla="*/ 2555497 h 3635617"/>
              <a:gd name="connsiteX26" fmla="*/ 7551216 w 7862007"/>
              <a:gd name="connsiteY26" fmla="*/ 3203569 h 3635617"/>
              <a:gd name="connsiteX27" fmla="*/ 7479208 w 7862007"/>
              <a:gd name="connsiteY27" fmla="*/ 3635617 h 3635617"/>
              <a:gd name="connsiteX28" fmla="*/ 2831430 w 7862007"/>
              <a:gd name="connsiteY28" fmla="*/ 3627159 h 3635617"/>
              <a:gd name="connsiteX0" fmla="*/ 2831430 w 7862007"/>
              <a:gd name="connsiteY0" fmla="*/ 3627159 h 3635617"/>
              <a:gd name="connsiteX1" fmla="*/ 2002755 w 7862007"/>
              <a:gd name="connsiteY1" fmla="*/ 3236634 h 3635617"/>
              <a:gd name="connsiteX2" fmla="*/ 1431255 w 7862007"/>
              <a:gd name="connsiteY2" fmla="*/ 2893734 h 3635617"/>
              <a:gd name="connsiteX3" fmla="*/ 1021680 w 7862007"/>
              <a:gd name="connsiteY3" fmla="*/ 2446059 h 3635617"/>
              <a:gd name="connsiteX4" fmla="*/ 774030 w 7862007"/>
              <a:gd name="connsiteY4" fmla="*/ 1874559 h 3635617"/>
              <a:gd name="connsiteX5" fmla="*/ 802605 w 7862007"/>
              <a:gd name="connsiteY5" fmla="*/ 1426884 h 3635617"/>
              <a:gd name="connsiteX6" fmla="*/ 703706 w 7862007"/>
              <a:gd name="connsiteY6" fmla="*/ 1187346 h 3635617"/>
              <a:gd name="connsiteX7" fmla="*/ 469230 w 7862007"/>
              <a:gd name="connsiteY7" fmla="*/ 1074459 h 3635617"/>
              <a:gd name="connsiteX8" fmla="*/ 61157 w 7862007"/>
              <a:gd name="connsiteY8" fmla="*/ 683289 h 3635617"/>
              <a:gd name="connsiteX9" fmla="*/ 61157 w 7862007"/>
              <a:gd name="connsiteY9" fmla="*/ 467265 h 3635617"/>
              <a:gd name="connsiteX10" fmla="*/ 774030 w 7862007"/>
              <a:gd name="connsiteY10" fmla="*/ 26709 h 3635617"/>
              <a:gd name="connsiteX11" fmla="*/ 1888455 w 7862007"/>
              <a:gd name="connsiteY11" fmla="*/ 74334 h 3635617"/>
              <a:gd name="connsiteX12" fmla="*/ 1097880 w 7862007"/>
              <a:gd name="connsiteY12" fmla="*/ 283884 h 3635617"/>
              <a:gd name="connsiteX13" fmla="*/ 1078830 w 7862007"/>
              <a:gd name="connsiteY13" fmla="*/ 445809 h 3635617"/>
              <a:gd name="connsiteX14" fmla="*/ 1412205 w 7862007"/>
              <a:gd name="connsiteY14" fmla="*/ 702984 h 3635617"/>
              <a:gd name="connsiteX15" fmla="*/ 2183730 w 7862007"/>
              <a:gd name="connsiteY15" fmla="*/ 788709 h 3635617"/>
              <a:gd name="connsiteX16" fmla="*/ 2107530 w 7862007"/>
              <a:gd name="connsiteY16" fmla="*/ 1217334 h 3635617"/>
              <a:gd name="connsiteX17" fmla="*/ 2212305 w 7862007"/>
              <a:gd name="connsiteY17" fmla="*/ 1398309 h 3635617"/>
              <a:gd name="connsiteX18" fmla="*/ 2536155 w 7862007"/>
              <a:gd name="connsiteY18" fmla="*/ 1626909 h 3635617"/>
              <a:gd name="connsiteX19" fmla="*/ 2574255 w 7862007"/>
              <a:gd name="connsiteY19" fmla="*/ 1884084 h 3635617"/>
              <a:gd name="connsiteX20" fmla="*/ 3241005 w 7862007"/>
              <a:gd name="connsiteY20" fmla="*/ 2293659 h 3635617"/>
              <a:gd name="connsiteX21" fmla="*/ 4279230 w 7862007"/>
              <a:gd name="connsiteY21" fmla="*/ 2808009 h 3635617"/>
              <a:gd name="connsiteX22" fmla="*/ 4954877 w 7862007"/>
              <a:gd name="connsiteY22" fmla="*/ 2751166 h 3635617"/>
              <a:gd name="connsiteX23" fmla="*/ 6078827 w 7862007"/>
              <a:gd name="connsiteY23" fmla="*/ 2559908 h 3635617"/>
              <a:gd name="connsiteX24" fmla="*/ 6870030 w 7862007"/>
              <a:gd name="connsiteY24" fmla="*/ 2465109 h 3635617"/>
              <a:gd name="connsiteX25" fmla="*/ 7580411 w 7862007"/>
              <a:gd name="connsiteY25" fmla="*/ 2555497 h 3635617"/>
              <a:gd name="connsiteX26" fmla="*/ 7551216 w 7862007"/>
              <a:gd name="connsiteY26" fmla="*/ 3203569 h 3635617"/>
              <a:gd name="connsiteX27" fmla="*/ 7479208 w 7862007"/>
              <a:gd name="connsiteY27" fmla="*/ 3635617 h 3635617"/>
              <a:gd name="connsiteX28" fmla="*/ 2831430 w 7862007"/>
              <a:gd name="connsiteY28" fmla="*/ 3627159 h 3635617"/>
              <a:gd name="connsiteX0" fmla="*/ 2831430 w 7879286"/>
              <a:gd name="connsiteY0" fmla="*/ 3627159 h 3635617"/>
              <a:gd name="connsiteX1" fmla="*/ 2002755 w 7879286"/>
              <a:gd name="connsiteY1" fmla="*/ 3236634 h 3635617"/>
              <a:gd name="connsiteX2" fmla="*/ 1431255 w 7879286"/>
              <a:gd name="connsiteY2" fmla="*/ 2893734 h 3635617"/>
              <a:gd name="connsiteX3" fmla="*/ 1021680 w 7879286"/>
              <a:gd name="connsiteY3" fmla="*/ 2446059 h 3635617"/>
              <a:gd name="connsiteX4" fmla="*/ 774030 w 7879286"/>
              <a:gd name="connsiteY4" fmla="*/ 1874559 h 3635617"/>
              <a:gd name="connsiteX5" fmla="*/ 802605 w 7879286"/>
              <a:gd name="connsiteY5" fmla="*/ 1426884 h 3635617"/>
              <a:gd name="connsiteX6" fmla="*/ 703706 w 7879286"/>
              <a:gd name="connsiteY6" fmla="*/ 1187346 h 3635617"/>
              <a:gd name="connsiteX7" fmla="*/ 469230 w 7879286"/>
              <a:gd name="connsiteY7" fmla="*/ 1074459 h 3635617"/>
              <a:gd name="connsiteX8" fmla="*/ 61157 w 7879286"/>
              <a:gd name="connsiteY8" fmla="*/ 683289 h 3635617"/>
              <a:gd name="connsiteX9" fmla="*/ 61157 w 7879286"/>
              <a:gd name="connsiteY9" fmla="*/ 467265 h 3635617"/>
              <a:gd name="connsiteX10" fmla="*/ 774030 w 7879286"/>
              <a:gd name="connsiteY10" fmla="*/ 26709 h 3635617"/>
              <a:gd name="connsiteX11" fmla="*/ 1888455 w 7879286"/>
              <a:gd name="connsiteY11" fmla="*/ 74334 h 3635617"/>
              <a:gd name="connsiteX12" fmla="*/ 1097880 w 7879286"/>
              <a:gd name="connsiteY12" fmla="*/ 283884 h 3635617"/>
              <a:gd name="connsiteX13" fmla="*/ 1078830 w 7879286"/>
              <a:gd name="connsiteY13" fmla="*/ 445809 h 3635617"/>
              <a:gd name="connsiteX14" fmla="*/ 1412205 w 7879286"/>
              <a:gd name="connsiteY14" fmla="*/ 702984 h 3635617"/>
              <a:gd name="connsiteX15" fmla="*/ 2183730 w 7879286"/>
              <a:gd name="connsiteY15" fmla="*/ 788709 h 3635617"/>
              <a:gd name="connsiteX16" fmla="*/ 2107530 w 7879286"/>
              <a:gd name="connsiteY16" fmla="*/ 1217334 h 3635617"/>
              <a:gd name="connsiteX17" fmla="*/ 2212305 w 7879286"/>
              <a:gd name="connsiteY17" fmla="*/ 1398309 h 3635617"/>
              <a:gd name="connsiteX18" fmla="*/ 2536155 w 7879286"/>
              <a:gd name="connsiteY18" fmla="*/ 1626909 h 3635617"/>
              <a:gd name="connsiteX19" fmla="*/ 2574255 w 7879286"/>
              <a:gd name="connsiteY19" fmla="*/ 1884084 h 3635617"/>
              <a:gd name="connsiteX20" fmla="*/ 3241005 w 7879286"/>
              <a:gd name="connsiteY20" fmla="*/ 2293659 h 3635617"/>
              <a:gd name="connsiteX21" fmla="*/ 4279230 w 7879286"/>
              <a:gd name="connsiteY21" fmla="*/ 2808009 h 3635617"/>
              <a:gd name="connsiteX22" fmla="*/ 4954877 w 7879286"/>
              <a:gd name="connsiteY22" fmla="*/ 2751166 h 3635617"/>
              <a:gd name="connsiteX23" fmla="*/ 6078827 w 7879286"/>
              <a:gd name="connsiteY23" fmla="*/ 2559908 h 3635617"/>
              <a:gd name="connsiteX24" fmla="*/ 6870030 w 7879286"/>
              <a:gd name="connsiteY24" fmla="*/ 2465109 h 3635617"/>
              <a:gd name="connsiteX25" fmla="*/ 7580411 w 7879286"/>
              <a:gd name="connsiteY25" fmla="*/ 2555497 h 3635617"/>
              <a:gd name="connsiteX26" fmla="*/ 7551216 w 7879286"/>
              <a:gd name="connsiteY26" fmla="*/ 3203569 h 3635617"/>
              <a:gd name="connsiteX27" fmla="*/ 7594689 w 7879286"/>
              <a:gd name="connsiteY27" fmla="*/ 3548789 h 3635617"/>
              <a:gd name="connsiteX28" fmla="*/ 7479208 w 7879286"/>
              <a:gd name="connsiteY28" fmla="*/ 3635617 h 3635617"/>
              <a:gd name="connsiteX29" fmla="*/ 2831430 w 7879286"/>
              <a:gd name="connsiteY29" fmla="*/ 3627159 h 3635617"/>
              <a:gd name="connsiteX0" fmla="*/ 2831430 w 7869618"/>
              <a:gd name="connsiteY0" fmla="*/ 3627159 h 3635617"/>
              <a:gd name="connsiteX1" fmla="*/ 2002755 w 7869618"/>
              <a:gd name="connsiteY1" fmla="*/ 3236634 h 3635617"/>
              <a:gd name="connsiteX2" fmla="*/ 1431255 w 7869618"/>
              <a:gd name="connsiteY2" fmla="*/ 2893734 h 3635617"/>
              <a:gd name="connsiteX3" fmla="*/ 1021680 w 7869618"/>
              <a:gd name="connsiteY3" fmla="*/ 2446059 h 3635617"/>
              <a:gd name="connsiteX4" fmla="*/ 774030 w 7869618"/>
              <a:gd name="connsiteY4" fmla="*/ 1874559 h 3635617"/>
              <a:gd name="connsiteX5" fmla="*/ 802605 w 7869618"/>
              <a:gd name="connsiteY5" fmla="*/ 1426884 h 3635617"/>
              <a:gd name="connsiteX6" fmla="*/ 703706 w 7869618"/>
              <a:gd name="connsiteY6" fmla="*/ 1187346 h 3635617"/>
              <a:gd name="connsiteX7" fmla="*/ 469230 w 7869618"/>
              <a:gd name="connsiteY7" fmla="*/ 1074459 h 3635617"/>
              <a:gd name="connsiteX8" fmla="*/ 61157 w 7869618"/>
              <a:gd name="connsiteY8" fmla="*/ 683289 h 3635617"/>
              <a:gd name="connsiteX9" fmla="*/ 61157 w 7869618"/>
              <a:gd name="connsiteY9" fmla="*/ 467265 h 3635617"/>
              <a:gd name="connsiteX10" fmla="*/ 774030 w 7869618"/>
              <a:gd name="connsiteY10" fmla="*/ 26709 h 3635617"/>
              <a:gd name="connsiteX11" fmla="*/ 1888455 w 7869618"/>
              <a:gd name="connsiteY11" fmla="*/ 74334 h 3635617"/>
              <a:gd name="connsiteX12" fmla="*/ 1097880 w 7869618"/>
              <a:gd name="connsiteY12" fmla="*/ 283884 h 3635617"/>
              <a:gd name="connsiteX13" fmla="*/ 1078830 w 7869618"/>
              <a:gd name="connsiteY13" fmla="*/ 445809 h 3635617"/>
              <a:gd name="connsiteX14" fmla="*/ 1412205 w 7869618"/>
              <a:gd name="connsiteY14" fmla="*/ 702984 h 3635617"/>
              <a:gd name="connsiteX15" fmla="*/ 2183730 w 7869618"/>
              <a:gd name="connsiteY15" fmla="*/ 788709 h 3635617"/>
              <a:gd name="connsiteX16" fmla="*/ 2107530 w 7869618"/>
              <a:gd name="connsiteY16" fmla="*/ 1217334 h 3635617"/>
              <a:gd name="connsiteX17" fmla="*/ 2212305 w 7869618"/>
              <a:gd name="connsiteY17" fmla="*/ 1398309 h 3635617"/>
              <a:gd name="connsiteX18" fmla="*/ 2536155 w 7869618"/>
              <a:gd name="connsiteY18" fmla="*/ 1626909 h 3635617"/>
              <a:gd name="connsiteX19" fmla="*/ 2574255 w 7869618"/>
              <a:gd name="connsiteY19" fmla="*/ 1884084 h 3635617"/>
              <a:gd name="connsiteX20" fmla="*/ 3241005 w 7869618"/>
              <a:gd name="connsiteY20" fmla="*/ 2293659 h 3635617"/>
              <a:gd name="connsiteX21" fmla="*/ 4279230 w 7869618"/>
              <a:gd name="connsiteY21" fmla="*/ 2808009 h 3635617"/>
              <a:gd name="connsiteX22" fmla="*/ 4954877 w 7869618"/>
              <a:gd name="connsiteY22" fmla="*/ 2751166 h 3635617"/>
              <a:gd name="connsiteX23" fmla="*/ 6078827 w 7869618"/>
              <a:gd name="connsiteY23" fmla="*/ 2559908 h 3635617"/>
              <a:gd name="connsiteX24" fmla="*/ 6870030 w 7869618"/>
              <a:gd name="connsiteY24" fmla="*/ 2465109 h 3635617"/>
              <a:gd name="connsiteX25" fmla="*/ 7580411 w 7869618"/>
              <a:gd name="connsiteY25" fmla="*/ 2555497 h 3635617"/>
              <a:gd name="connsiteX26" fmla="*/ 7551216 w 7869618"/>
              <a:gd name="connsiteY26" fmla="*/ 3203569 h 3635617"/>
              <a:gd name="connsiteX27" fmla="*/ 7594689 w 7869618"/>
              <a:gd name="connsiteY27" fmla="*/ 3548789 h 3635617"/>
              <a:gd name="connsiteX28" fmla="*/ 7567995 w 7869618"/>
              <a:gd name="connsiteY28" fmla="*/ 3601401 h 3635617"/>
              <a:gd name="connsiteX29" fmla="*/ 7479208 w 7869618"/>
              <a:gd name="connsiteY29" fmla="*/ 3635617 h 3635617"/>
              <a:gd name="connsiteX30" fmla="*/ 2831430 w 7869618"/>
              <a:gd name="connsiteY30" fmla="*/ 3627159 h 3635617"/>
              <a:gd name="connsiteX0" fmla="*/ 2831430 w 7867488"/>
              <a:gd name="connsiteY0" fmla="*/ 3627159 h 3635617"/>
              <a:gd name="connsiteX1" fmla="*/ 2002755 w 7867488"/>
              <a:gd name="connsiteY1" fmla="*/ 3236634 h 3635617"/>
              <a:gd name="connsiteX2" fmla="*/ 1431255 w 7867488"/>
              <a:gd name="connsiteY2" fmla="*/ 2893734 h 3635617"/>
              <a:gd name="connsiteX3" fmla="*/ 1021680 w 7867488"/>
              <a:gd name="connsiteY3" fmla="*/ 2446059 h 3635617"/>
              <a:gd name="connsiteX4" fmla="*/ 774030 w 7867488"/>
              <a:gd name="connsiteY4" fmla="*/ 1874559 h 3635617"/>
              <a:gd name="connsiteX5" fmla="*/ 802605 w 7867488"/>
              <a:gd name="connsiteY5" fmla="*/ 1426884 h 3635617"/>
              <a:gd name="connsiteX6" fmla="*/ 703706 w 7867488"/>
              <a:gd name="connsiteY6" fmla="*/ 1187346 h 3635617"/>
              <a:gd name="connsiteX7" fmla="*/ 469230 w 7867488"/>
              <a:gd name="connsiteY7" fmla="*/ 1074459 h 3635617"/>
              <a:gd name="connsiteX8" fmla="*/ 61157 w 7867488"/>
              <a:gd name="connsiteY8" fmla="*/ 683289 h 3635617"/>
              <a:gd name="connsiteX9" fmla="*/ 61157 w 7867488"/>
              <a:gd name="connsiteY9" fmla="*/ 467265 h 3635617"/>
              <a:gd name="connsiteX10" fmla="*/ 774030 w 7867488"/>
              <a:gd name="connsiteY10" fmla="*/ 26709 h 3635617"/>
              <a:gd name="connsiteX11" fmla="*/ 1888455 w 7867488"/>
              <a:gd name="connsiteY11" fmla="*/ 74334 h 3635617"/>
              <a:gd name="connsiteX12" fmla="*/ 1097880 w 7867488"/>
              <a:gd name="connsiteY12" fmla="*/ 283884 h 3635617"/>
              <a:gd name="connsiteX13" fmla="*/ 1078830 w 7867488"/>
              <a:gd name="connsiteY13" fmla="*/ 445809 h 3635617"/>
              <a:gd name="connsiteX14" fmla="*/ 1412205 w 7867488"/>
              <a:gd name="connsiteY14" fmla="*/ 702984 h 3635617"/>
              <a:gd name="connsiteX15" fmla="*/ 2183730 w 7867488"/>
              <a:gd name="connsiteY15" fmla="*/ 788709 h 3635617"/>
              <a:gd name="connsiteX16" fmla="*/ 2107530 w 7867488"/>
              <a:gd name="connsiteY16" fmla="*/ 1217334 h 3635617"/>
              <a:gd name="connsiteX17" fmla="*/ 2212305 w 7867488"/>
              <a:gd name="connsiteY17" fmla="*/ 1398309 h 3635617"/>
              <a:gd name="connsiteX18" fmla="*/ 2536155 w 7867488"/>
              <a:gd name="connsiteY18" fmla="*/ 1626909 h 3635617"/>
              <a:gd name="connsiteX19" fmla="*/ 2574255 w 7867488"/>
              <a:gd name="connsiteY19" fmla="*/ 1884084 h 3635617"/>
              <a:gd name="connsiteX20" fmla="*/ 3241005 w 7867488"/>
              <a:gd name="connsiteY20" fmla="*/ 2293659 h 3635617"/>
              <a:gd name="connsiteX21" fmla="*/ 4279230 w 7867488"/>
              <a:gd name="connsiteY21" fmla="*/ 2808009 h 3635617"/>
              <a:gd name="connsiteX22" fmla="*/ 4954877 w 7867488"/>
              <a:gd name="connsiteY22" fmla="*/ 2751166 h 3635617"/>
              <a:gd name="connsiteX23" fmla="*/ 6078827 w 7867488"/>
              <a:gd name="connsiteY23" fmla="*/ 2559908 h 3635617"/>
              <a:gd name="connsiteX24" fmla="*/ 6870030 w 7867488"/>
              <a:gd name="connsiteY24" fmla="*/ 2465109 h 3635617"/>
              <a:gd name="connsiteX25" fmla="*/ 7580411 w 7867488"/>
              <a:gd name="connsiteY25" fmla="*/ 2555497 h 3635617"/>
              <a:gd name="connsiteX26" fmla="*/ 7551216 w 7867488"/>
              <a:gd name="connsiteY26" fmla="*/ 3203569 h 3635617"/>
              <a:gd name="connsiteX27" fmla="*/ 7594689 w 7867488"/>
              <a:gd name="connsiteY27" fmla="*/ 3548789 h 3635617"/>
              <a:gd name="connsiteX28" fmla="*/ 7567995 w 7867488"/>
              <a:gd name="connsiteY28" fmla="*/ 3601401 h 3635617"/>
              <a:gd name="connsiteX29" fmla="*/ 7559099 w 7867488"/>
              <a:gd name="connsiteY29" fmla="*/ 3610171 h 3635617"/>
              <a:gd name="connsiteX30" fmla="*/ 7479208 w 7867488"/>
              <a:gd name="connsiteY30" fmla="*/ 3635617 h 3635617"/>
              <a:gd name="connsiteX31" fmla="*/ 2831430 w 7867488"/>
              <a:gd name="connsiteY31" fmla="*/ 3627159 h 3635617"/>
              <a:gd name="connsiteX0" fmla="*/ 2867020 w 7867488"/>
              <a:gd name="connsiteY0" fmla="*/ 3688540 h 3688540"/>
              <a:gd name="connsiteX1" fmla="*/ 2002755 w 7867488"/>
              <a:gd name="connsiteY1" fmla="*/ 3236634 h 3688540"/>
              <a:gd name="connsiteX2" fmla="*/ 1431255 w 7867488"/>
              <a:gd name="connsiteY2" fmla="*/ 2893734 h 3688540"/>
              <a:gd name="connsiteX3" fmla="*/ 1021680 w 7867488"/>
              <a:gd name="connsiteY3" fmla="*/ 2446059 h 3688540"/>
              <a:gd name="connsiteX4" fmla="*/ 774030 w 7867488"/>
              <a:gd name="connsiteY4" fmla="*/ 1874559 h 3688540"/>
              <a:gd name="connsiteX5" fmla="*/ 802605 w 7867488"/>
              <a:gd name="connsiteY5" fmla="*/ 1426884 h 3688540"/>
              <a:gd name="connsiteX6" fmla="*/ 703706 w 7867488"/>
              <a:gd name="connsiteY6" fmla="*/ 1187346 h 3688540"/>
              <a:gd name="connsiteX7" fmla="*/ 469230 w 7867488"/>
              <a:gd name="connsiteY7" fmla="*/ 1074459 h 3688540"/>
              <a:gd name="connsiteX8" fmla="*/ 61157 w 7867488"/>
              <a:gd name="connsiteY8" fmla="*/ 683289 h 3688540"/>
              <a:gd name="connsiteX9" fmla="*/ 61157 w 7867488"/>
              <a:gd name="connsiteY9" fmla="*/ 467265 h 3688540"/>
              <a:gd name="connsiteX10" fmla="*/ 774030 w 7867488"/>
              <a:gd name="connsiteY10" fmla="*/ 26709 h 3688540"/>
              <a:gd name="connsiteX11" fmla="*/ 1888455 w 7867488"/>
              <a:gd name="connsiteY11" fmla="*/ 74334 h 3688540"/>
              <a:gd name="connsiteX12" fmla="*/ 1097880 w 7867488"/>
              <a:gd name="connsiteY12" fmla="*/ 283884 h 3688540"/>
              <a:gd name="connsiteX13" fmla="*/ 1078830 w 7867488"/>
              <a:gd name="connsiteY13" fmla="*/ 445809 h 3688540"/>
              <a:gd name="connsiteX14" fmla="*/ 1412205 w 7867488"/>
              <a:gd name="connsiteY14" fmla="*/ 702984 h 3688540"/>
              <a:gd name="connsiteX15" fmla="*/ 2183730 w 7867488"/>
              <a:gd name="connsiteY15" fmla="*/ 788709 h 3688540"/>
              <a:gd name="connsiteX16" fmla="*/ 2107530 w 7867488"/>
              <a:gd name="connsiteY16" fmla="*/ 1217334 h 3688540"/>
              <a:gd name="connsiteX17" fmla="*/ 2212305 w 7867488"/>
              <a:gd name="connsiteY17" fmla="*/ 1398309 h 3688540"/>
              <a:gd name="connsiteX18" fmla="*/ 2536155 w 7867488"/>
              <a:gd name="connsiteY18" fmla="*/ 1626909 h 3688540"/>
              <a:gd name="connsiteX19" fmla="*/ 2574255 w 7867488"/>
              <a:gd name="connsiteY19" fmla="*/ 1884084 h 3688540"/>
              <a:gd name="connsiteX20" fmla="*/ 3241005 w 7867488"/>
              <a:gd name="connsiteY20" fmla="*/ 2293659 h 3688540"/>
              <a:gd name="connsiteX21" fmla="*/ 4279230 w 7867488"/>
              <a:gd name="connsiteY21" fmla="*/ 2808009 h 3688540"/>
              <a:gd name="connsiteX22" fmla="*/ 4954877 w 7867488"/>
              <a:gd name="connsiteY22" fmla="*/ 2751166 h 3688540"/>
              <a:gd name="connsiteX23" fmla="*/ 6078827 w 7867488"/>
              <a:gd name="connsiteY23" fmla="*/ 2559908 h 3688540"/>
              <a:gd name="connsiteX24" fmla="*/ 6870030 w 7867488"/>
              <a:gd name="connsiteY24" fmla="*/ 2465109 h 3688540"/>
              <a:gd name="connsiteX25" fmla="*/ 7580411 w 7867488"/>
              <a:gd name="connsiteY25" fmla="*/ 2555497 h 3688540"/>
              <a:gd name="connsiteX26" fmla="*/ 7551216 w 7867488"/>
              <a:gd name="connsiteY26" fmla="*/ 3203569 h 3688540"/>
              <a:gd name="connsiteX27" fmla="*/ 7594689 w 7867488"/>
              <a:gd name="connsiteY27" fmla="*/ 3548789 h 3688540"/>
              <a:gd name="connsiteX28" fmla="*/ 7567995 w 7867488"/>
              <a:gd name="connsiteY28" fmla="*/ 3601401 h 3688540"/>
              <a:gd name="connsiteX29" fmla="*/ 7559099 w 7867488"/>
              <a:gd name="connsiteY29" fmla="*/ 3610171 h 3688540"/>
              <a:gd name="connsiteX30" fmla="*/ 7479208 w 7867488"/>
              <a:gd name="connsiteY30" fmla="*/ 3635617 h 3688540"/>
              <a:gd name="connsiteX31" fmla="*/ 2867020 w 7867488"/>
              <a:gd name="connsiteY31" fmla="*/ 3688540 h 3688540"/>
              <a:gd name="connsiteX0" fmla="*/ 2867020 w 7919328"/>
              <a:gd name="connsiteY0" fmla="*/ 3688540 h 3688540"/>
              <a:gd name="connsiteX1" fmla="*/ 2002755 w 7919328"/>
              <a:gd name="connsiteY1" fmla="*/ 3236634 h 3688540"/>
              <a:gd name="connsiteX2" fmla="*/ 1431255 w 7919328"/>
              <a:gd name="connsiteY2" fmla="*/ 2893734 h 3688540"/>
              <a:gd name="connsiteX3" fmla="*/ 1021680 w 7919328"/>
              <a:gd name="connsiteY3" fmla="*/ 2446059 h 3688540"/>
              <a:gd name="connsiteX4" fmla="*/ 774030 w 7919328"/>
              <a:gd name="connsiteY4" fmla="*/ 1874559 h 3688540"/>
              <a:gd name="connsiteX5" fmla="*/ 802605 w 7919328"/>
              <a:gd name="connsiteY5" fmla="*/ 1426884 h 3688540"/>
              <a:gd name="connsiteX6" fmla="*/ 703706 w 7919328"/>
              <a:gd name="connsiteY6" fmla="*/ 1187346 h 3688540"/>
              <a:gd name="connsiteX7" fmla="*/ 469230 w 7919328"/>
              <a:gd name="connsiteY7" fmla="*/ 1074459 h 3688540"/>
              <a:gd name="connsiteX8" fmla="*/ 61157 w 7919328"/>
              <a:gd name="connsiteY8" fmla="*/ 683289 h 3688540"/>
              <a:gd name="connsiteX9" fmla="*/ 61157 w 7919328"/>
              <a:gd name="connsiteY9" fmla="*/ 467265 h 3688540"/>
              <a:gd name="connsiteX10" fmla="*/ 774030 w 7919328"/>
              <a:gd name="connsiteY10" fmla="*/ 26709 h 3688540"/>
              <a:gd name="connsiteX11" fmla="*/ 1888455 w 7919328"/>
              <a:gd name="connsiteY11" fmla="*/ 74334 h 3688540"/>
              <a:gd name="connsiteX12" fmla="*/ 1097880 w 7919328"/>
              <a:gd name="connsiteY12" fmla="*/ 283884 h 3688540"/>
              <a:gd name="connsiteX13" fmla="*/ 1078830 w 7919328"/>
              <a:gd name="connsiteY13" fmla="*/ 445809 h 3688540"/>
              <a:gd name="connsiteX14" fmla="*/ 1412205 w 7919328"/>
              <a:gd name="connsiteY14" fmla="*/ 702984 h 3688540"/>
              <a:gd name="connsiteX15" fmla="*/ 2183730 w 7919328"/>
              <a:gd name="connsiteY15" fmla="*/ 788709 h 3688540"/>
              <a:gd name="connsiteX16" fmla="*/ 2107530 w 7919328"/>
              <a:gd name="connsiteY16" fmla="*/ 1217334 h 3688540"/>
              <a:gd name="connsiteX17" fmla="*/ 2212305 w 7919328"/>
              <a:gd name="connsiteY17" fmla="*/ 1398309 h 3688540"/>
              <a:gd name="connsiteX18" fmla="*/ 2536155 w 7919328"/>
              <a:gd name="connsiteY18" fmla="*/ 1626909 h 3688540"/>
              <a:gd name="connsiteX19" fmla="*/ 2574255 w 7919328"/>
              <a:gd name="connsiteY19" fmla="*/ 1884084 h 3688540"/>
              <a:gd name="connsiteX20" fmla="*/ 3241005 w 7919328"/>
              <a:gd name="connsiteY20" fmla="*/ 2293659 h 3688540"/>
              <a:gd name="connsiteX21" fmla="*/ 4279230 w 7919328"/>
              <a:gd name="connsiteY21" fmla="*/ 2808009 h 3688540"/>
              <a:gd name="connsiteX22" fmla="*/ 4954877 w 7919328"/>
              <a:gd name="connsiteY22" fmla="*/ 2751166 h 3688540"/>
              <a:gd name="connsiteX23" fmla="*/ 6078827 w 7919328"/>
              <a:gd name="connsiteY23" fmla="*/ 2559908 h 3688540"/>
              <a:gd name="connsiteX24" fmla="*/ 6870030 w 7919328"/>
              <a:gd name="connsiteY24" fmla="*/ 2465109 h 3688540"/>
              <a:gd name="connsiteX25" fmla="*/ 7580411 w 7919328"/>
              <a:gd name="connsiteY25" fmla="*/ 2555497 h 3688540"/>
              <a:gd name="connsiteX26" fmla="*/ 7551216 w 7919328"/>
              <a:gd name="connsiteY26" fmla="*/ 3203569 h 3688540"/>
              <a:gd name="connsiteX27" fmla="*/ 7594689 w 7919328"/>
              <a:gd name="connsiteY27" fmla="*/ 3548789 h 3688540"/>
              <a:gd name="connsiteX28" fmla="*/ 7567995 w 7919328"/>
              <a:gd name="connsiteY28" fmla="*/ 3601401 h 3688540"/>
              <a:gd name="connsiteX29" fmla="*/ 7559099 w 7919328"/>
              <a:gd name="connsiteY29" fmla="*/ 3610171 h 3688540"/>
              <a:gd name="connsiteX30" fmla="*/ 7550387 w 7919328"/>
              <a:gd name="connsiteY30" fmla="*/ 3661924 h 3688540"/>
              <a:gd name="connsiteX31" fmla="*/ 2867020 w 7919328"/>
              <a:gd name="connsiteY31" fmla="*/ 3688540 h 3688540"/>
              <a:gd name="connsiteX0" fmla="*/ 2910430 w 7962738"/>
              <a:gd name="connsiteY0" fmla="*/ 3688540 h 3688540"/>
              <a:gd name="connsiteX1" fmla="*/ 2046165 w 7962738"/>
              <a:gd name="connsiteY1" fmla="*/ 3236634 h 3688540"/>
              <a:gd name="connsiteX2" fmla="*/ 1474665 w 7962738"/>
              <a:gd name="connsiteY2" fmla="*/ 2893734 h 3688540"/>
              <a:gd name="connsiteX3" fmla="*/ 1065090 w 7962738"/>
              <a:gd name="connsiteY3" fmla="*/ 2446059 h 3688540"/>
              <a:gd name="connsiteX4" fmla="*/ 817440 w 7962738"/>
              <a:gd name="connsiteY4" fmla="*/ 1874559 h 3688540"/>
              <a:gd name="connsiteX5" fmla="*/ 846015 w 7962738"/>
              <a:gd name="connsiteY5" fmla="*/ 1426884 h 3688540"/>
              <a:gd name="connsiteX6" fmla="*/ 747116 w 7962738"/>
              <a:gd name="connsiteY6" fmla="*/ 1187346 h 3688540"/>
              <a:gd name="connsiteX7" fmla="*/ 512640 w 7962738"/>
              <a:gd name="connsiteY7" fmla="*/ 1074459 h 3688540"/>
              <a:gd name="connsiteX8" fmla="*/ 24491 w 7962738"/>
              <a:gd name="connsiteY8" fmla="*/ 683289 h 3688540"/>
              <a:gd name="connsiteX9" fmla="*/ 104567 w 7962738"/>
              <a:gd name="connsiteY9" fmla="*/ 467265 h 3688540"/>
              <a:gd name="connsiteX10" fmla="*/ 817440 w 7962738"/>
              <a:gd name="connsiteY10" fmla="*/ 26709 h 3688540"/>
              <a:gd name="connsiteX11" fmla="*/ 1931865 w 7962738"/>
              <a:gd name="connsiteY11" fmla="*/ 74334 h 3688540"/>
              <a:gd name="connsiteX12" fmla="*/ 1141290 w 7962738"/>
              <a:gd name="connsiteY12" fmla="*/ 283884 h 3688540"/>
              <a:gd name="connsiteX13" fmla="*/ 1122240 w 7962738"/>
              <a:gd name="connsiteY13" fmla="*/ 445809 h 3688540"/>
              <a:gd name="connsiteX14" fmla="*/ 1455615 w 7962738"/>
              <a:gd name="connsiteY14" fmla="*/ 702984 h 3688540"/>
              <a:gd name="connsiteX15" fmla="*/ 2227140 w 7962738"/>
              <a:gd name="connsiteY15" fmla="*/ 788709 h 3688540"/>
              <a:gd name="connsiteX16" fmla="*/ 2150940 w 7962738"/>
              <a:gd name="connsiteY16" fmla="*/ 1217334 h 3688540"/>
              <a:gd name="connsiteX17" fmla="*/ 2255715 w 7962738"/>
              <a:gd name="connsiteY17" fmla="*/ 1398309 h 3688540"/>
              <a:gd name="connsiteX18" fmla="*/ 2579565 w 7962738"/>
              <a:gd name="connsiteY18" fmla="*/ 1626909 h 3688540"/>
              <a:gd name="connsiteX19" fmla="*/ 2617665 w 7962738"/>
              <a:gd name="connsiteY19" fmla="*/ 1884084 h 3688540"/>
              <a:gd name="connsiteX20" fmla="*/ 3284415 w 7962738"/>
              <a:gd name="connsiteY20" fmla="*/ 2293659 h 3688540"/>
              <a:gd name="connsiteX21" fmla="*/ 4322640 w 7962738"/>
              <a:gd name="connsiteY21" fmla="*/ 2808009 h 3688540"/>
              <a:gd name="connsiteX22" fmla="*/ 4998287 w 7962738"/>
              <a:gd name="connsiteY22" fmla="*/ 2751166 h 3688540"/>
              <a:gd name="connsiteX23" fmla="*/ 6122237 w 7962738"/>
              <a:gd name="connsiteY23" fmla="*/ 2559908 h 3688540"/>
              <a:gd name="connsiteX24" fmla="*/ 6913440 w 7962738"/>
              <a:gd name="connsiteY24" fmla="*/ 2465109 h 3688540"/>
              <a:gd name="connsiteX25" fmla="*/ 7623821 w 7962738"/>
              <a:gd name="connsiteY25" fmla="*/ 2555497 h 3688540"/>
              <a:gd name="connsiteX26" fmla="*/ 7594626 w 7962738"/>
              <a:gd name="connsiteY26" fmla="*/ 3203569 h 3688540"/>
              <a:gd name="connsiteX27" fmla="*/ 7638099 w 7962738"/>
              <a:gd name="connsiteY27" fmla="*/ 3548789 h 3688540"/>
              <a:gd name="connsiteX28" fmla="*/ 7611405 w 7962738"/>
              <a:gd name="connsiteY28" fmla="*/ 3601401 h 3688540"/>
              <a:gd name="connsiteX29" fmla="*/ 7602509 w 7962738"/>
              <a:gd name="connsiteY29" fmla="*/ 3610171 h 3688540"/>
              <a:gd name="connsiteX30" fmla="*/ 7593797 w 7962738"/>
              <a:gd name="connsiteY30" fmla="*/ 3661924 h 3688540"/>
              <a:gd name="connsiteX31" fmla="*/ 2910430 w 7962738"/>
              <a:gd name="connsiteY31" fmla="*/ 3688540 h 3688540"/>
              <a:gd name="connsiteX0" fmla="*/ 2921535 w 7973843"/>
              <a:gd name="connsiteY0" fmla="*/ 3685978 h 3685978"/>
              <a:gd name="connsiteX1" fmla="*/ 2057270 w 7973843"/>
              <a:gd name="connsiteY1" fmla="*/ 3234072 h 3685978"/>
              <a:gd name="connsiteX2" fmla="*/ 1485770 w 7973843"/>
              <a:gd name="connsiteY2" fmla="*/ 2891172 h 3685978"/>
              <a:gd name="connsiteX3" fmla="*/ 1076195 w 7973843"/>
              <a:gd name="connsiteY3" fmla="*/ 2443497 h 3685978"/>
              <a:gd name="connsiteX4" fmla="*/ 828545 w 7973843"/>
              <a:gd name="connsiteY4" fmla="*/ 1871997 h 3685978"/>
              <a:gd name="connsiteX5" fmla="*/ 857120 w 7973843"/>
              <a:gd name="connsiteY5" fmla="*/ 1424322 h 3685978"/>
              <a:gd name="connsiteX6" fmla="*/ 758221 w 7973843"/>
              <a:gd name="connsiteY6" fmla="*/ 1184784 h 3685978"/>
              <a:gd name="connsiteX7" fmla="*/ 523745 w 7973843"/>
              <a:gd name="connsiteY7" fmla="*/ 1071897 h 3685978"/>
              <a:gd name="connsiteX8" fmla="*/ 35596 w 7973843"/>
              <a:gd name="connsiteY8" fmla="*/ 680727 h 3685978"/>
              <a:gd name="connsiteX9" fmla="*/ 88980 w 7973843"/>
              <a:gd name="connsiteY9" fmla="*/ 429683 h 3685978"/>
              <a:gd name="connsiteX10" fmla="*/ 828545 w 7973843"/>
              <a:gd name="connsiteY10" fmla="*/ 24147 h 3685978"/>
              <a:gd name="connsiteX11" fmla="*/ 1942970 w 7973843"/>
              <a:gd name="connsiteY11" fmla="*/ 71772 h 3685978"/>
              <a:gd name="connsiteX12" fmla="*/ 1152395 w 7973843"/>
              <a:gd name="connsiteY12" fmla="*/ 281322 h 3685978"/>
              <a:gd name="connsiteX13" fmla="*/ 1133345 w 7973843"/>
              <a:gd name="connsiteY13" fmla="*/ 443247 h 3685978"/>
              <a:gd name="connsiteX14" fmla="*/ 1466720 w 7973843"/>
              <a:gd name="connsiteY14" fmla="*/ 700422 h 3685978"/>
              <a:gd name="connsiteX15" fmla="*/ 2238245 w 7973843"/>
              <a:gd name="connsiteY15" fmla="*/ 786147 h 3685978"/>
              <a:gd name="connsiteX16" fmla="*/ 2162045 w 7973843"/>
              <a:gd name="connsiteY16" fmla="*/ 1214772 h 3685978"/>
              <a:gd name="connsiteX17" fmla="*/ 2266820 w 7973843"/>
              <a:gd name="connsiteY17" fmla="*/ 1395747 h 3685978"/>
              <a:gd name="connsiteX18" fmla="*/ 2590670 w 7973843"/>
              <a:gd name="connsiteY18" fmla="*/ 1624347 h 3685978"/>
              <a:gd name="connsiteX19" fmla="*/ 2628770 w 7973843"/>
              <a:gd name="connsiteY19" fmla="*/ 1881522 h 3685978"/>
              <a:gd name="connsiteX20" fmla="*/ 3295520 w 7973843"/>
              <a:gd name="connsiteY20" fmla="*/ 2291097 h 3685978"/>
              <a:gd name="connsiteX21" fmla="*/ 4333745 w 7973843"/>
              <a:gd name="connsiteY21" fmla="*/ 2805447 h 3685978"/>
              <a:gd name="connsiteX22" fmla="*/ 5009392 w 7973843"/>
              <a:gd name="connsiteY22" fmla="*/ 2748604 h 3685978"/>
              <a:gd name="connsiteX23" fmla="*/ 6133342 w 7973843"/>
              <a:gd name="connsiteY23" fmla="*/ 2557346 h 3685978"/>
              <a:gd name="connsiteX24" fmla="*/ 6924545 w 7973843"/>
              <a:gd name="connsiteY24" fmla="*/ 2462547 h 3685978"/>
              <a:gd name="connsiteX25" fmla="*/ 7634926 w 7973843"/>
              <a:gd name="connsiteY25" fmla="*/ 2552935 h 3685978"/>
              <a:gd name="connsiteX26" fmla="*/ 7605731 w 7973843"/>
              <a:gd name="connsiteY26" fmla="*/ 3201007 h 3685978"/>
              <a:gd name="connsiteX27" fmla="*/ 7649204 w 7973843"/>
              <a:gd name="connsiteY27" fmla="*/ 3546227 h 3685978"/>
              <a:gd name="connsiteX28" fmla="*/ 7622510 w 7973843"/>
              <a:gd name="connsiteY28" fmla="*/ 3598839 h 3685978"/>
              <a:gd name="connsiteX29" fmla="*/ 7613614 w 7973843"/>
              <a:gd name="connsiteY29" fmla="*/ 3607609 h 3685978"/>
              <a:gd name="connsiteX30" fmla="*/ 7604902 w 7973843"/>
              <a:gd name="connsiteY30" fmla="*/ 3659362 h 3685978"/>
              <a:gd name="connsiteX31" fmla="*/ 2921535 w 7973843"/>
              <a:gd name="connsiteY31" fmla="*/ 3685978 h 3685978"/>
              <a:gd name="connsiteX0" fmla="*/ 2909596 w 7961904"/>
              <a:gd name="connsiteY0" fmla="*/ 3685978 h 3685978"/>
              <a:gd name="connsiteX1" fmla="*/ 2045331 w 7961904"/>
              <a:gd name="connsiteY1" fmla="*/ 3234072 h 3685978"/>
              <a:gd name="connsiteX2" fmla="*/ 1473831 w 7961904"/>
              <a:gd name="connsiteY2" fmla="*/ 2891172 h 3685978"/>
              <a:gd name="connsiteX3" fmla="*/ 1064256 w 7961904"/>
              <a:gd name="connsiteY3" fmla="*/ 2443497 h 3685978"/>
              <a:gd name="connsiteX4" fmla="*/ 816606 w 7961904"/>
              <a:gd name="connsiteY4" fmla="*/ 1871997 h 3685978"/>
              <a:gd name="connsiteX5" fmla="*/ 845181 w 7961904"/>
              <a:gd name="connsiteY5" fmla="*/ 1424322 h 3685978"/>
              <a:gd name="connsiteX6" fmla="*/ 746282 w 7961904"/>
              <a:gd name="connsiteY6" fmla="*/ 1184784 h 3685978"/>
              <a:gd name="connsiteX7" fmla="*/ 511806 w 7961904"/>
              <a:gd name="connsiteY7" fmla="*/ 1071897 h 3685978"/>
              <a:gd name="connsiteX8" fmla="*/ 23657 w 7961904"/>
              <a:gd name="connsiteY8" fmla="*/ 680727 h 3685978"/>
              <a:gd name="connsiteX9" fmla="*/ 77041 w 7961904"/>
              <a:gd name="connsiteY9" fmla="*/ 429683 h 3685978"/>
              <a:gd name="connsiteX10" fmla="*/ 816606 w 7961904"/>
              <a:gd name="connsiteY10" fmla="*/ 24147 h 3685978"/>
              <a:gd name="connsiteX11" fmla="*/ 1931031 w 7961904"/>
              <a:gd name="connsiteY11" fmla="*/ 71772 h 3685978"/>
              <a:gd name="connsiteX12" fmla="*/ 1140456 w 7961904"/>
              <a:gd name="connsiteY12" fmla="*/ 281322 h 3685978"/>
              <a:gd name="connsiteX13" fmla="*/ 1121406 w 7961904"/>
              <a:gd name="connsiteY13" fmla="*/ 443247 h 3685978"/>
              <a:gd name="connsiteX14" fmla="*/ 1454781 w 7961904"/>
              <a:gd name="connsiteY14" fmla="*/ 700422 h 3685978"/>
              <a:gd name="connsiteX15" fmla="*/ 2226306 w 7961904"/>
              <a:gd name="connsiteY15" fmla="*/ 786147 h 3685978"/>
              <a:gd name="connsiteX16" fmla="*/ 2150106 w 7961904"/>
              <a:gd name="connsiteY16" fmla="*/ 1214772 h 3685978"/>
              <a:gd name="connsiteX17" fmla="*/ 2254881 w 7961904"/>
              <a:gd name="connsiteY17" fmla="*/ 1395747 h 3685978"/>
              <a:gd name="connsiteX18" fmla="*/ 2578731 w 7961904"/>
              <a:gd name="connsiteY18" fmla="*/ 1624347 h 3685978"/>
              <a:gd name="connsiteX19" fmla="*/ 2616831 w 7961904"/>
              <a:gd name="connsiteY19" fmla="*/ 1881522 h 3685978"/>
              <a:gd name="connsiteX20" fmla="*/ 3283581 w 7961904"/>
              <a:gd name="connsiteY20" fmla="*/ 2291097 h 3685978"/>
              <a:gd name="connsiteX21" fmla="*/ 4321806 w 7961904"/>
              <a:gd name="connsiteY21" fmla="*/ 2805447 h 3685978"/>
              <a:gd name="connsiteX22" fmla="*/ 4997453 w 7961904"/>
              <a:gd name="connsiteY22" fmla="*/ 2748604 h 3685978"/>
              <a:gd name="connsiteX23" fmla="*/ 6121403 w 7961904"/>
              <a:gd name="connsiteY23" fmla="*/ 2557346 h 3685978"/>
              <a:gd name="connsiteX24" fmla="*/ 6912606 w 7961904"/>
              <a:gd name="connsiteY24" fmla="*/ 2462547 h 3685978"/>
              <a:gd name="connsiteX25" fmla="*/ 7622987 w 7961904"/>
              <a:gd name="connsiteY25" fmla="*/ 2552935 h 3685978"/>
              <a:gd name="connsiteX26" fmla="*/ 7593792 w 7961904"/>
              <a:gd name="connsiteY26" fmla="*/ 3201007 h 3685978"/>
              <a:gd name="connsiteX27" fmla="*/ 7637265 w 7961904"/>
              <a:gd name="connsiteY27" fmla="*/ 3546227 h 3685978"/>
              <a:gd name="connsiteX28" fmla="*/ 7610571 w 7961904"/>
              <a:gd name="connsiteY28" fmla="*/ 3598839 h 3685978"/>
              <a:gd name="connsiteX29" fmla="*/ 7601675 w 7961904"/>
              <a:gd name="connsiteY29" fmla="*/ 3607609 h 3685978"/>
              <a:gd name="connsiteX30" fmla="*/ 7592963 w 7961904"/>
              <a:gd name="connsiteY30" fmla="*/ 3659362 h 3685978"/>
              <a:gd name="connsiteX31" fmla="*/ 2909596 w 7961904"/>
              <a:gd name="connsiteY31" fmla="*/ 3685978 h 3685978"/>
              <a:gd name="connsiteX0" fmla="*/ 2944665 w 7996973"/>
              <a:gd name="connsiteY0" fmla="*/ 3685978 h 3685978"/>
              <a:gd name="connsiteX1" fmla="*/ 2080400 w 7996973"/>
              <a:gd name="connsiteY1" fmla="*/ 3234072 h 3685978"/>
              <a:gd name="connsiteX2" fmla="*/ 1508900 w 7996973"/>
              <a:gd name="connsiteY2" fmla="*/ 2891172 h 3685978"/>
              <a:gd name="connsiteX3" fmla="*/ 1099325 w 7996973"/>
              <a:gd name="connsiteY3" fmla="*/ 2443497 h 3685978"/>
              <a:gd name="connsiteX4" fmla="*/ 851675 w 7996973"/>
              <a:gd name="connsiteY4" fmla="*/ 1871997 h 3685978"/>
              <a:gd name="connsiteX5" fmla="*/ 880250 w 7996973"/>
              <a:gd name="connsiteY5" fmla="*/ 1424322 h 3685978"/>
              <a:gd name="connsiteX6" fmla="*/ 781351 w 7996973"/>
              <a:gd name="connsiteY6" fmla="*/ 1184784 h 3685978"/>
              <a:gd name="connsiteX7" fmla="*/ 546875 w 7996973"/>
              <a:gd name="connsiteY7" fmla="*/ 1071897 h 3685978"/>
              <a:gd name="connsiteX8" fmla="*/ 23137 w 7996973"/>
              <a:gd name="connsiteY8" fmla="*/ 698235 h 3685978"/>
              <a:gd name="connsiteX9" fmla="*/ 112110 w 7996973"/>
              <a:gd name="connsiteY9" fmla="*/ 429683 h 3685978"/>
              <a:gd name="connsiteX10" fmla="*/ 851675 w 7996973"/>
              <a:gd name="connsiteY10" fmla="*/ 24147 h 3685978"/>
              <a:gd name="connsiteX11" fmla="*/ 1966100 w 7996973"/>
              <a:gd name="connsiteY11" fmla="*/ 71772 h 3685978"/>
              <a:gd name="connsiteX12" fmla="*/ 1175525 w 7996973"/>
              <a:gd name="connsiteY12" fmla="*/ 281322 h 3685978"/>
              <a:gd name="connsiteX13" fmla="*/ 1156475 w 7996973"/>
              <a:gd name="connsiteY13" fmla="*/ 443247 h 3685978"/>
              <a:gd name="connsiteX14" fmla="*/ 1489850 w 7996973"/>
              <a:gd name="connsiteY14" fmla="*/ 700422 h 3685978"/>
              <a:gd name="connsiteX15" fmla="*/ 2261375 w 7996973"/>
              <a:gd name="connsiteY15" fmla="*/ 786147 h 3685978"/>
              <a:gd name="connsiteX16" fmla="*/ 2185175 w 7996973"/>
              <a:gd name="connsiteY16" fmla="*/ 1214772 h 3685978"/>
              <a:gd name="connsiteX17" fmla="*/ 2289950 w 7996973"/>
              <a:gd name="connsiteY17" fmla="*/ 1395747 h 3685978"/>
              <a:gd name="connsiteX18" fmla="*/ 2613800 w 7996973"/>
              <a:gd name="connsiteY18" fmla="*/ 1624347 h 3685978"/>
              <a:gd name="connsiteX19" fmla="*/ 2651900 w 7996973"/>
              <a:gd name="connsiteY19" fmla="*/ 1881522 h 3685978"/>
              <a:gd name="connsiteX20" fmla="*/ 3318650 w 7996973"/>
              <a:gd name="connsiteY20" fmla="*/ 2291097 h 3685978"/>
              <a:gd name="connsiteX21" fmla="*/ 4356875 w 7996973"/>
              <a:gd name="connsiteY21" fmla="*/ 2805447 h 3685978"/>
              <a:gd name="connsiteX22" fmla="*/ 5032522 w 7996973"/>
              <a:gd name="connsiteY22" fmla="*/ 2748604 h 3685978"/>
              <a:gd name="connsiteX23" fmla="*/ 6156472 w 7996973"/>
              <a:gd name="connsiteY23" fmla="*/ 2557346 h 3685978"/>
              <a:gd name="connsiteX24" fmla="*/ 6947675 w 7996973"/>
              <a:gd name="connsiteY24" fmla="*/ 2462547 h 3685978"/>
              <a:gd name="connsiteX25" fmla="*/ 7658056 w 7996973"/>
              <a:gd name="connsiteY25" fmla="*/ 2552935 h 3685978"/>
              <a:gd name="connsiteX26" fmla="*/ 7628861 w 7996973"/>
              <a:gd name="connsiteY26" fmla="*/ 3201007 h 3685978"/>
              <a:gd name="connsiteX27" fmla="*/ 7672334 w 7996973"/>
              <a:gd name="connsiteY27" fmla="*/ 3546227 h 3685978"/>
              <a:gd name="connsiteX28" fmla="*/ 7645640 w 7996973"/>
              <a:gd name="connsiteY28" fmla="*/ 3598839 h 3685978"/>
              <a:gd name="connsiteX29" fmla="*/ 7636744 w 7996973"/>
              <a:gd name="connsiteY29" fmla="*/ 3607609 h 3685978"/>
              <a:gd name="connsiteX30" fmla="*/ 7628032 w 7996973"/>
              <a:gd name="connsiteY30" fmla="*/ 3659362 h 3685978"/>
              <a:gd name="connsiteX31" fmla="*/ 2944665 w 7996973"/>
              <a:gd name="connsiteY31" fmla="*/ 3685978 h 3685978"/>
              <a:gd name="connsiteX0" fmla="*/ 2944665 w 7996973"/>
              <a:gd name="connsiteY0" fmla="*/ 3685978 h 3685978"/>
              <a:gd name="connsiteX1" fmla="*/ 2080400 w 7996973"/>
              <a:gd name="connsiteY1" fmla="*/ 3234072 h 3685978"/>
              <a:gd name="connsiteX2" fmla="*/ 1508900 w 7996973"/>
              <a:gd name="connsiteY2" fmla="*/ 2891172 h 3685978"/>
              <a:gd name="connsiteX3" fmla="*/ 1099325 w 7996973"/>
              <a:gd name="connsiteY3" fmla="*/ 2443497 h 3685978"/>
              <a:gd name="connsiteX4" fmla="*/ 851675 w 7996973"/>
              <a:gd name="connsiteY4" fmla="*/ 1871997 h 3685978"/>
              <a:gd name="connsiteX5" fmla="*/ 880250 w 7996973"/>
              <a:gd name="connsiteY5" fmla="*/ 1424322 h 3685978"/>
              <a:gd name="connsiteX6" fmla="*/ 754659 w 7996973"/>
              <a:gd name="connsiteY6" fmla="*/ 1211049 h 3685978"/>
              <a:gd name="connsiteX7" fmla="*/ 546875 w 7996973"/>
              <a:gd name="connsiteY7" fmla="*/ 1071897 h 3685978"/>
              <a:gd name="connsiteX8" fmla="*/ 23137 w 7996973"/>
              <a:gd name="connsiteY8" fmla="*/ 698235 h 3685978"/>
              <a:gd name="connsiteX9" fmla="*/ 112110 w 7996973"/>
              <a:gd name="connsiteY9" fmla="*/ 429683 h 3685978"/>
              <a:gd name="connsiteX10" fmla="*/ 851675 w 7996973"/>
              <a:gd name="connsiteY10" fmla="*/ 24147 h 3685978"/>
              <a:gd name="connsiteX11" fmla="*/ 1966100 w 7996973"/>
              <a:gd name="connsiteY11" fmla="*/ 71772 h 3685978"/>
              <a:gd name="connsiteX12" fmla="*/ 1175525 w 7996973"/>
              <a:gd name="connsiteY12" fmla="*/ 281322 h 3685978"/>
              <a:gd name="connsiteX13" fmla="*/ 1156475 w 7996973"/>
              <a:gd name="connsiteY13" fmla="*/ 443247 h 3685978"/>
              <a:gd name="connsiteX14" fmla="*/ 1489850 w 7996973"/>
              <a:gd name="connsiteY14" fmla="*/ 700422 h 3685978"/>
              <a:gd name="connsiteX15" fmla="*/ 2261375 w 7996973"/>
              <a:gd name="connsiteY15" fmla="*/ 786147 h 3685978"/>
              <a:gd name="connsiteX16" fmla="*/ 2185175 w 7996973"/>
              <a:gd name="connsiteY16" fmla="*/ 1214772 h 3685978"/>
              <a:gd name="connsiteX17" fmla="*/ 2289950 w 7996973"/>
              <a:gd name="connsiteY17" fmla="*/ 1395747 h 3685978"/>
              <a:gd name="connsiteX18" fmla="*/ 2613800 w 7996973"/>
              <a:gd name="connsiteY18" fmla="*/ 1624347 h 3685978"/>
              <a:gd name="connsiteX19" fmla="*/ 2651900 w 7996973"/>
              <a:gd name="connsiteY19" fmla="*/ 1881522 h 3685978"/>
              <a:gd name="connsiteX20" fmla="*/ 3318650 w 7996973"/>
              <a:gd name="connsiteY20" fmla="*/ 2291097 h 3685978"/>
              <a:gd name="connsiteX21" fmla="*/ 4356875 w 7996973"/>
              <a:gd name="connsiteY21" fmla="*/ 2805447 h 3685978"/>
              <a:gd name="connsiteX22" fmla="*/ 5032522 w 7996973"/>
              <a:gd name="connsiteY22" fmla="*/ 2748604 h 3685978"/>
              <a:gd name="connsiteX23" fmla="*/ 6156472 w 7996973"/>
              <a:gd name="connsiteY23" fmla="*/ 2557346 h 3685978"/>
              <a:gd name="connsiteX24" fmla="*/ 6947675 w 7996973"/>
              <a:gd name="connsiteY24" fmla="*/ 2462547 h 3685978"/>
              <a:gd name="connsiteX25" fmla="*/ 7658056 w 7996973"/>
              <a:gd name="connsiteY25" fmla="*/ 2552935 h 3685978"/>
              <a:gd name="connsiteX26" fmla="*/ 7628861 w 7996973"/>
              <a:gd name="connsiteY26" fmla="*/ 3201007 h 3685978"/>
              <a:gd name="connsiteX27" fmla="*/ 7672334 w 7996973"/>
              <a:gd name="connsiteY27" fmla="*/ 3546227 h 3685978"/>
              <a:gd name="connsiteX28" fmla="*/ 7645640 w 7996973"/>
              <a:gd name="connsiteY28" fmla="*/ 3598839 h 3685978"/>
              <a:gd name="connsiteX29" fmla="*/ 7636744 w 7996973"/>
              <a:gd name="connsiteY29" fmla="*/ 3607609 h 3685978"/>
              <a:gd name="connsiteX30" fmla="*/ 7628032 w 7996973"/>
              <a:gd name="connsiteY30" fmla="*/ 3659362 h 3685978"/>
              <a:gd name="connsiteX31" fmla="*/ 2944665 w 7996973"/>
              <a:gd name="connsiteY31" fmla="*/ 3685978 h 3685978"/>
              <a:gd name="connsiteX0" fmla="*/ 2944665 w 7996973"/>
              <a:gd name="connsiteY0" fmla="*/ 3685978 h 3685978"/>
              <a:gd name="connsiteX1" fmla="*/ 2080400 w 7996973"/>
              <a:gd name="connsiteY1" fmla="*/ 3234072 h 3685978"/>
              <a:gd name="connsiteX2" fmla="*/ 1508900 w 7996973"/>
              <a:gd name="connsiteY2" fmla="*/ 2891172 h 3685978"/>
              <a:gd name="connsiteX3" fmla="*/ 1099325 w 7996973"/>
              <a:gd name="connsiteY3" fmla="*/ 2443497 h 3685978"/>
              <a:gd name="connsiteX4" fmla="*/ 851675 w 7996973"/>
              <a:gd name="connsiteY4" fmla="*/ 1871997 h 3685978"/>
              <a:gd name="connsiteX5" fmla="*/ 773481 w 7996973"/>
              <a:gd name="connsiteY5" fmla="*/ 1424322 h 3685978"/>
              <a:gd name="connsiteX6" fmla="*/ 754659 w 7996973"/>
              <a:gd name="connsiteY6" fmla="*/ 1211049 h 3685978"/>
              <a:gd name="connsiteX7" fmla="*/ 546875 w 7996973"/>
              <a:gd name="connsiteY7" fmla="*/ 1071897 h 3685978"/>
              <a:gd name="connsiteX8" fmla="*/ 23137 w 7996973"/>
              <a:gd name="connsiteY8" fmla="*/ 698235 h 3685978"/>
              <a:gd name="connsiteX9" fmla="*/ 112110 w 7996973"/>
              <a:gd name="connsiteY9" fmla="*/ 429683 h 3685978"/>
              <a:gd name="connsiteX10" fmla="*/ 851675 w 7996973"/>
              <a:gd name="connsiteY10" fmla="*/ 24147 h 3685978"/>
              <a:gd name="connsiteX11" fmla="*/ 1966100 w 7996973"/>
              <a:gd name="connsiteY11" fmla="*/ 71772 h 3685978"/>
              <a:gd name="connsiteX12" fmla="*/ 1175525 w 7996973"/>
              <a:gd name="connsiteY12" fmla="*/ 281322 h 3685978"/>
              <a:gd name="connsiteX13" fmla="*/ 1156475 w 7996973"/>
              <a:gd name="connsiteY13" fmla="*/ 443247 h 3685978"/>
              <a:gd name="connsiteX14" fmla="*/ 1489850 w 7996973"/>
              <a:gd name="connsiteY14" fmla="*/ 700422 h 3685978"/>
              <a:gd name="connsiteX15" fmla="*/ 2261375 w 7996973"/>
              <a:gd name="connsiteY15" fmla="*/ 786147 h 3685978"/>
              <a:gd name="connsiteX16" fmla="*/ 2185175 w 7996973"/>
              <a:gd name="connsiteY16" fmla="*/ 1214772 h 3685978"/>
              <a:gd name="connsiteX17" fmla="*/ 2289950 w 7996973"/>
              <a:gd name="connsiteY17" fmla="*/ 1395747 h 3685978"/>
              <a:gd name="connsiteX18" fmla="*/ 2613800 w 7996973"/>
              <a:gd name="connsiteY18" fmla="*/ 1624347 h 3685978"/>
              <a:gd name="connsiteX19" fmla="*/ 2651900 w 7996973"/>
              <a:gd name="connsiteY19" fmla="*/ 1881522 h 3685978"/>
              <a:gd name="connsiteX20" fmla="*/ 3318650 w 7996973"/>
              <a:gd name="connsiteY20" fmla="*/ 2291097 h 3685978"/>
              <a:gd name="connsiteX21" fmla="*/ 4356875 w 7996973"/>
              <a:gd name="connsiteY21" fmla="*/ 2805447 h 3685978"/>
              <a:gd name="connsiteX22" fmla="*/ 5032522 w 7996973"/>
              <a:gd name="connsiteY22" fmla="*/ 2748604 h 3685978"/>
              <a:gd name="connsiteX23" fmla="*/ 6156472 w 7996973"/>
              <a:gd name="connsiteY23" fmla="*/ 2557346 h 3685978"/>
              <a:gd name="connsiteX24" fmla="*/ 6947675 w 7996973"/>
              <a:gd name="connsiteY24" fmla="*/ 2462547 h 3685978"/>
              <a:gd name="connsiteX25" fmla="*/ 7658056 w 7996973"/>
              <a:gd name="connsiteY25" fmla="*/ 2552935 h 3685978"/>
              <a:gd name="connsiteX26" fmla="*/ 7628861 w 7996973"/>
              <a:gd name="connsiteY26" fmla="*/ 3201007 h 3685978"/>
              <a:gd name="connsiteX27" fmla="*/ 7672334 w 7996973"/>
              <a:gd name="connsiteY27" fmla="*/ 3546227 h 3685978"/>
              <a:gd name="connsiteX28" fmla="*/ 7645640 w 7996973"/>
              <a:gd name="connsiteY28" fmla="*/ 3598839 h 3685978"/>
              <a:gd name="connsiteX29" fmla="*/ 7636744 w 7996973"/>
              <a:gd name="connsiteY29" fmla="*/ 3607609 h 3685978"/>
              <a:gd name="connsiteX30" fmla="*/ 7628032 w 7996973"/>
              <a:gd name="connsiteY30" fmla="*/ 3659362 h 3685978"/>
              <a:gd name="connsiteX31" fmla="*/ 2944665 w 7996973"/>
              <a:gd name="connsiteY31" fmla="*/ 3685978 h 3685978"/>
              <a:gd name="connsiteX0" fmla="*/ 2944665 w 7996973"/>
              <a:gd name="connsiteY0" fmla="*/ 3685978 h 3685978"/>
              <a:gd name="connsiteX1" fmla="*/ 2080400 w 7996973"/>
              <a:gd name="connsiteY1" fmla="*/ 3234072 h 3685978"/>
              <a:gd name="connsiteX2" fmla="*/ 1508900 w 7996973"/>
              <a:gd name="connsiteY2" fmla="*/ 2891172 h 3685978"/>
              <a:gd name="connsiteX3" fmla="*/ 1099325 w 7996973"/>
              <a:gd name="connsiteY3" fmla="*/ 2443497 h 3685978"/>
              <a:gd name="connsiteX4" fmla="*/ 789393 w 7996973"/>
              <a:gd name="connsiteY4" fmla="*/ 1889507 h 3685978"/>
              <a:gd name="connsiteX5" fmla="*/ 773481 w 7996973"/>
              <a:gd name="connsiteY5" fmla="*/ 1424322 h 3685978"/>
              <a:gd name="connsiteX6" fmla="*/ 754659 w 7996973"/>
              <a:gd name="connsiteY6" fmla="*/ 1211049 h 3685978"/>
              <a:gd name="connsiteX7" fmla="*/ 546875 w 7996973"/>
              <a:gd name="connsiteY7" fmla="*/ 1071897 h 3685978"/>
              <a:gd name="connsiteX8" fmla="*/ 23137 w 7996973"/>
              <a:gd name="connsiteY8" fmla="*/ 698235 h 3685978"/>
              <a:gd name="connsiteX9" fmla="*/ 112110 w 7996973"/>
              <a:gd name="connsiteY9" fmla="*/ 429683 h 3685978"/>
              <a:gd name="connsiteX10" fmla="*/ 851675 w 7996973"/>
              <a:gd name="connsiteY10" fmla="*/ 24147 h 3685978"/>
              <a:gd name="connsiteX11" fmla="*/ 1966100 w 7996973"/>
              <a:gd name="connsiteY11" fmla="*/ 71772 h 3685978"/>
              <a:gd name="connsiteX12" fmla="*/ 1175525 w 7996973"/>
              <a:gd name="connsiteY12" fmla="*/ 281322 h 3685978"/>
              <a:gd name="connsiteX13" fmla="*/ 1156475 w 7996973"/>
              <a:gd name="connsiteY13" fmla="*/ 443247 h 3685978"/>
              <a:gd name="connsiteX14" fmla="*/ 1489850 w 7996973"/>
              <a:gd name="connsiteY14" fmla="*/ 700422 h 3685978"/>
              <a:gd name="connsiteX15" fmla="*/ 2261375 w 7996973"/>
              <a:gd name="connsiteY15" fmla="*/ 786147 h 3685978"/>
              <a:gd name="connsiteX16" fmla="*/ 2185175 w 7996973"/>
              <a:gd name="connsiteY16" fmla="*/ 1214772 h 3685978"/>
              <a:gd name="connsiteX17" fmla="*/ 2289950 w 7996973"/>
              <a:gd name="connsiteY17" fmla="*/ 1395747 h 3685978"/>
              <a:gd name="connsiteX18" fmla="*/ 2613800 w 7996973"/>
              <a:gd name="connsiteY18" fmla="*/ 1624347 h 3685978"/>
              <a:gd name="connsiteX19" fmla="*/ 2651900 w 7996973"/>
              <a:gd name="connsiteY19" fmla="*/ 1881522 h 3685978"/>
              <a:gd name="connsiteX20" fmla="*/ 3318650 w 7996973"/>
              <a:gd name="connsiteY20" fmla="*/ 2291097 h 3685978"/>
              <a:gd name="connsiteX21" fmla="*/ 4356875 w 7996973"/>
              <a:gd name="connsiteY21" fmla="*/ 2805447 h 3685978"/>
              <a:gd name="connsiteX22" fmla="*/ 5032522 w 7996973"/>
              <a:gd name="connsiteY22" fmla="*/ 2748604 h 3685978"/>
              <a:gd name="connsiteX23" fmla="*/ 6156472 w 7996973"/>
              <a:gd name="connsiteY23" fmla="*/ 2557346 h 3685978"/>
              <a:gd name="connsiteX24" fmla="*/ 6947675 w 7996973"/>
              <a:gd name="connsiteY24" fmla="*/ 2462547 h 3685978"/>
              <a:gd name="connsiteX25" fmla="*/ 7658056 w 7996973"/>
              <a:gd name="connsiteY25" fmla="*/ 2552935 h 3685978"/>
              <a:gd name="connsiteX26" fmla="*/ 7628861 w 7996973"/>
              <a:gd name="connsiteY26" fmla="*/ 3201007 h 3685978"/>
              <a:gd name="connsiteX27" fmla="*/ 7672334 w 7996973"/>
              <a:gd name="connsiteY27" fmla="*/ 3546227 h 3685978"/>
              <a:gd name="connsiteX28" fmla="*/ 7645640 w 7996973"/>
              <a:gd name="connsiteY28" fmla="*/ 3598839 h 3685978"/>
              <a:gd name="connsiteX29" fmla="*/ 7636744 w 7996973"/>
              <a:gd name="connsiteY29" fmla="*/ 3607609 h 3685978"/>
              <a:gd name="connsiteX30" fmla="*/ 7628032 w 7996973"/>
              <a:gd name="connsiteY30" fmla="*/ 3659362 h 3685978"/>
              <a:gd name="connsiteX31" fmla="*/ 2944665 w 7996973"/>
              <a:gd name="connsiteY31" fmla="*/ 3685978 h 3685978"/>
              <a:gd name="connsiteX0" fmla="*/ 2944665 w 7996973"/>
              <a:gd name="connsiteY0" fmla="*/ 3685978 h 3685978"/>
              <a:gd name="connsiteX1" fmla="*/ 2080400 w 7996973"/>
              <a:gd name="connsiteY1" fmla="*/ 3234072 h 3685978"/>
              <a:gd name="connsiteX2" fmla="*/ 1508900 w 7996973"/>
              <a:gd name="connsiteY2" fmla="*/ 2891172 h 3685978"/>
              <a:gd name="connsiteX3" fmla="*/ 1028146 w 7996973"/>
              <a:gd name="connsiteY3" fmla="*/ 2469761 h 3685978"/>
              <a:gd name="connsiteX4" fmla="*/ 789393 w 7996973"/>
              <a:gd name="connsiteY4" fmla="*/ 1889507 h 3685978"/>
              <a:gd name="connsiteX5" fmla="*/ 773481 w 7996973"/>
              <a:gd name="connsiteY5" fmla="*/ 1424322 h 3685978"/>
              <a:gd name="connsiteX6" fmla="*/ 754659 w 7996973"/>
              <a:gd name="connsiteY6" fmla="*/ 1211049 h 3685978"/>
              <a:gd name="connsiteX7" fmla="*/ 546875 w 7996973"/>
              <a:gd name="connsiteY7" fmla="*/ 1071897 h 3685978"/>
              <a:gd name="connsiteX8" fmla="*/ 23137 w 7996973"/>
              <a:gd name="connsiteY8" fmla="*/ 698235 h 3685978"/>
              <a:gd name="connsiteX9" fmla="*/ 112110 w 7996973"/>
              <a:gd name="connsiteY9" fmla="*/ 429683 h 3685978"/>
              <a:gd name="connsiteX10" fmla="*/ 851675 w 7996973"/>
              <a:gd name="connsiteY10" fmla="*/ 24147 h 3685978"/>
              <a:gd name="connsiteX11" fmla="*/ 1966100 w 7996973"/>
              <a:gd name="connsiteY11" fmla="*/ 71772 h 3685978"/>
              <a:gd name="connsiteX12" fmla="*/ 1175525 w 7996973"/>
              <a:gd name="connsiteY12" fmla="*/ 281322 h 3685978"/>
              <a:gd name="connsiteX13" fmla="*/ 1156475 w 7996973"/>
              <a:gd name="connsiteY13" fmla="*/ 443247 h 3685978"/>
              <a:gd name="connsiteX14" fmla="*/ 1489850 w 7996973"/>
              <a:gd name="connsiteY14" fmla="*/ 700422 h 3685978"/>
              <a:gd name="connsiteX15" fmla="*/ 2261375 w 7996973"/>
              <a:gd name="connsiteY15" fmla="*/ 786147 h 3685978"/>
              <a:gd name="connsiteX16" fmla="*/ 2185175 w 7996973"/>
              <a:gd name="connsiteY16" fmla="*/ 1214772 h 3685978"/>
              <a:gd name="connsiteX17" fmla="*/ 2289950 w 7996973"/>
              <a:gd name="connsiteY17" fmla="*/ 1395747 h 3685978"/>
              <a:gd name="connsiteX18" fmla="*/ 2613800 w 7996973"/>
              <a:gd name="connsiteY18" fmla="*/ 1624347 h 3685978"/>
              <a:gd name="connsiteX19" fmla="*/ 2651900 w 7996973"/>
              <a:gd name="connsiteY19" fmla="*/ 1881522 h 3685978"/>
              <a:gd name="connsiteX20" fmla="*/ 3318650 w 7996973"/>
              <a:gd name="connsiteY20" fmla="*/ 2291097 h 3685978"/>
              <a:gd name="connsiteX21" fmla="*/ 4356875 w 7996973"/>
              <a:gd name="connsiteY21" fmla="*/ 2805447 h 3685978"/>
              <a:gd name="connsiteX22" fmla="*/ 5032522 w 7996973"/>
              <a:gd name="connsiteY22" fmla="*/ 2748604 h 3685978"/>
              <a:gd name="connsiteX23" fmla="*/ 6156472 w 7996973"/>
              <a:gd name="connsiteY23" fmla="*/ 2557346 h 3685978"/>
              <a:gd name="connsiteX24" fmla="*/ 6947675 w 7996973"/>
              <a:gd name="connsiteY24" fmla="*/ 2462547 h 3685978"/>
              <a:gd name="connsiteX25" fmla="*/ 7658056 w 7996973"/>
              <a:gd name="connsiteY25" fmla="*/ 2552935 h 3685978"/>
              <a:gd name="connsiteX26" fmla="*/ 7628861 w 7996973"/>
              <a:gd name="connsiteY26" fmla="*/ 3201007 h 3685978"/>
              <a:gd name="connsiteX27" fmla="*/ 7672334 w 7996973"/>
              <a:gd name="connsiteY27" fmla="*/ 3546227 h 3685978"/>
              <a:gd name="connsiteX28" fmla="*/ 7645640 w 7996973"/>
              <a:gd name="connsiteY28" fmla="*/ 3598839 h 3685978"/>
              <a:gd name="connsiteX29" fmla="*/ 7636744 w 7996973"/>
              <a:gd name="connsiteY29" fmla="*/ 3607609 h 3685978"/>
              <a:gd name="connsiteX30" fmla="*/ 7628032 w 7996973"/>
              <a:gd name="connsiteY30" fmla="*/ 3659362 h 3685978"/>
              <a:gd name="connsiteX31" fmla="*/ 2944665 w 7996973"/>
              <a:gd name="connsiteY31" fmla="*/ 3685978 h 3685978"/>
              <a:gd name="connsiteX0" fmla="*/ 2944665 w 7996973"/>
              <a:gd name="connsiteY0" fmla="*/ 3685978 h 3685978"/>
              <a:gd name="connsiteX1" fmla="*/ 2080400 w 7996973"/>
              <a:gd name="connsiteY1" fmla="*/ 3234072 h 3685978"/>
              <a:gd name="connsiteX2" fmla="*/ 1482208 w 7996973"/>
              <a:gd name="connsiteY2" fmla="*/ 2934946 h 3685978"/>
              <a:gd name="connsiteX3" fmla="*/ 1028146 w 7996973"/>
              <a:gd name="connsiteY3" fmla="*/ 2469761 h 3685978"/>
              <a:gd name="connsiteX4" fmla="*/ 789393 w 7996973"/>
              <a:gd name="connsiteY4" fmla="*/ 1889507 h 3685978"/>
              <a:gd name="connsiteX5" fmla="*/ 773481 w 7996973"/>
              <a:gd name="connsiteY5" fmla="*/ 1424322 h 3685978"/>
              <a:gd name="connsiteX6" fmla="*/ 754659 w 7996973"/>
              <a:gd name="connsiteY6" fmla="*/ 1211049 h 3685978"/>
              <a:gd name="connsiteX7" fmla="*/ 546875 w 7996973"/>
              <a:gd name="connsiteY7" fmla="*/ 1071897 h 3685978"/>
              <a:gd name="connsiteX8" fmla="*/ 23137 w 7996973"/>
              <a:gd name="connsiteY8" fmla="*/ 698235 h 3685978"/>
              <a:gd name="connsiteX9" fmla="*/ 112110 w 7996973"/>
              <a:gd name="connsiteY9" fmla="*/ 429683 h 3685978"/>
              <a:gd name="connsiteX10" fmla="*/ 851675 w 7996973"/>
              <a:gd name="connsiteY10" fmla="*/ 24147 h 3685978"/>
              <a:gd name="connsiteX11" fmla="*/ 1966100 w 7996973"/>
              <a:gd name="connsiteY11" fmla="*/ 71772 h 3685978"/>
              <a:gd name="connsiteX12" fmla="*/ 1175525 w 7996973"/>
              <a:gd name="connsiteY12" fmla="*/ 281322 h 3685978"/>
              <a:gd name="connsiteX13" fmla="*/ 1156475 w 7996973"/>
              <a:gd name="connsiteY13" fmla="*/ 443247 h 3685978"/>
              <a:gd name="connsiteX14" fmla="*/ 1489850 w 7996973"/>
              <a:gd name="connsiteY14" fmla="*/ 700422 h 3685978"/>
              <a:gd name="connsiteX15" fmla="*/ 2261375 w 7996973"/>
              <a:gd name="connsiteY15" fmla="*/ 786147 h 3685978"/>
              <a:gd name="connsiteX16" fmla="*/ 2185175 w 7996973"/>
              <a:gd name="connsiteY16" fmla="*/ 1214772 h 3685978"/>
              <a:gd name="connsiteX17" fmla="*/ 2289950 w 7996973"/>
              <a:gd name="connsiteY17" fmla="*/ 1395747 h 3685978"/>
              <a:gd name="connsiteX18" fmla="*/ 2613800 w 7996973"/>
              <a:gd name="connsiteY18" fmla="*/ 1624347 h 3685978"/>
              <a:gd name="connsiteX19" fmla="*/ 2651900 w 7996973"/>
              <a:gd name="connsiteY19" fmla="*/ 1881522 h 3685978"/>
              <a:gd name="connsiteX20" fmla="*/ 3318650 w 7996973"/>
              <a:gd name="connsiteY20" fmla="*/ 2291097 h 3685978"/>
              <a:gd name="connsiteX21" fmla="*/ 4356875 w 7996973"/>
              <a:gd name="connsiteY21" fmla="*/ 2805447 h 3685978"/>
              <a:gd name="connsiteX22" fmla="*/ 5032522 w 7996973"/>
              <a:gd name="connsiteY22" fmla="*/ 2748604 h 3685978"/>
              <a:gd name="connsiteX23" fmla="*/ 6156472 w 7996973"/>
              <a:gd name="connsiteY23" fmla="*/ 2557346 h 3685978"/>
              <a:gd name="connsiteX24" fmla="*/ 6947675 w 7996973"/>
              <a:gd name="connsiteY24" fmla="*/ 2462547 h 3685978"/>
              <a:gd name="connsiteX25" fmla="*/ 7658056 w 7996973"/>
              <a:gd name="connsiteY25" fmla="*/ 2552935 h 3685978"/>
              <a:gd name="connsiteX26" fmla="*/ 7628861 w 7996973"/>
              <a:gd name="connsiteY26" fmla="*/ 3201007 h 3685978"/>
              <a:gd name="connsiteX27" fmla="*/ 7672334 w 7996973"/>
              <a:gd name="connsiteY27" fmla="*/ 3546227 h 3685978"/>
              <a:gd name="connsiteX28" fmla="*/ 7645640 w 7996973"/>
              <a:gd name="connsiteY28" fmla="*/ 3598839 h 3685978"/>
              <a:gd name="connsiteX29" fmla="*/ 7636744 w 7996973"/>
              <a:gd name="connsiteY29" fmla="*/ 3607609 h 3685978"/>
              <a:gd name="connsiteX30" fmla="*/ 7628032 w 7996973"/>
              <a:gd name="connsiteY30" fmla="*/ 3659362 h 3685978"/>
              <a:gd name="connsiteX31" fmla="*/ 2944665 w 7996973"/>
              <a:gd name="connsiteY31" fmla="*/ 3685978 h 3685978"/>
              <a:gd name="connsiteX0" fmla="*/ 2944665 w 7996973"/>
              <a:gd name="connsiteY0" fmla="*/ 3685978 h 3685978"/>
              <a:gd name="connsiteX1" fmla="*/ 2053708 w 7996973"/>
              <a:gd name="connsiteY1" fmla="*/ 3260336 h 3685978"/>
              <a:gd name="connsiteX2" fmla="*/ 1482208 w 7996973"/>
              <a:gd name="connsiteY2" fmla="*/ 2934946 h 3685978"/>
              <a:gd name="connsiteX3" fmla="*/ 1028146 w 7996973"/>
              <a:gd name="connsiteY3" fmla="*/ 2469761 h 3685978"/>
              <a:gd name="connsiteX4" fmla="*/ 789393 w 7996973"/>
              <a:gd name="connsiteY4" fmla="*/ 1889507 h 3685978"/>
              <a:gd name="connsiteX5" fmla="*/ 773481 w 7996973"/>
              <a:gd name="connsiteY5" fmla="*/ 1424322 h 3685978"/>
              <a:gd name="connsiteX6" fmla="*/ 754659 w 7996973"/>
              <a:gd name="connsiteY6" fmla="*/ 1211049 h 3685978"/>
              <a:gd name="connsiteX7" fmla="*/ 546875 w 7996973"/>
              <a:gd name="connsiteY7" fmla="*/ 1071897 h 3685978"/>
              <a:gd name="connsiteX8" fmla="*/ 23137 w 7996973"/>
              <a:gd name="connsiteY8" fmla="*/ 698235 h 3685978"/>
              <a:gd name="connsiteX9" fmla="*/ 112110 w 7996973"/>
              <a:gd name="connsiteY9" fmla="*/ 429683 h 3685978"/>
              <a:gd name="connsiteX10" fmla="*/ 851675 w 7996973"/>
              <a:gd name="connsiteY10" fmla="*/ 24147 h 3685978"/>
              <a:gd name="connsiteX11" fmla="*/ 1966100 w 7996973"/>
              <a:gd name="connsiteY11" fmla="*/ 71772 h 3685978"/>
              <a:gd name="connsiteX12" fmla="*/ 1175525 w 7996973"/>
              <a:gd name="connsiteY12" fmla="*/ 281322 h 3685978"/>
              <a:gd name="connsiteX13" fmla="*/ 1156475 w 7996973"/>
              <a:gd name="connsiteY13" fmla="*/ 443247 h 3685978"/>
              <a:gd name="connsiteX14" fmla="*/ 1489850 w 7996973"/>
              <a:gd name="connsiteY14" fmla="*/ 700422 h 3685978"/>
              <a:gd name="connsiteX15" fmla="*/ 2261375 w 7996973"/>
              <a:gd name="connsiteY15" fmla="*/ 786147 h 3685978"/>
              <a:gd name="connsiteX16" fmla="*/ 2185175 w 7996973"/>
              <a:gd name="connsiteY16" fmla="*/ 1214772 h 3685978"/>
              <a:gd name="connsiteX17" fmla="*/ 2289950 w 7996973"/>
              <a:gd name="connsiteY17" fmla="*/ 1395747 h 3685978"/>
              <a:gd name="connsiteX18" fmla="*/ 2613800 w 7996973"/>
              <a:gd name="connsiteY18" fmla="*/ 1624347 h 3685978"/>
              <a:gd name="connsiteX19" fmla="*/ 2651900 w 7996973"/>
              <a:gd name="connsiteY19" fmla="*/ 1881522 h 3685978"/>
              <a:gd name="connsiteX20" fmla="*/ 3318650 w 7996973"/>
              <a:gd name="connsiteY20" fmla="*/ 2291097 h 3685978"/>
              <a:gd name="connsiteX21" fmla="*/ 4356875 w 7996973"/>
              <a:gd name="connsiteY21" fmla="*/ 2805447 h 3685978"/>
              <a:gd name="connsiteX22" fmla="*/ 5032522 w 7996973"/>
              <a:gd name="connsiteY22" fmla="*/ 2748604 h 3685978"/>
              <a:gd name="connsiteX23" fmla="*/ 6156472 w 7996973"/>
              <a:gd name="connsiteY23" fmla="*/ 2557346 h 3685978"/>
              <a:gd name="connsiteX24" fmla="*/ 6947675 w 7996973"/>
              <a:gd name="connsiteY24" fmla="*/ 2462547 h 3685978"/>
              <a:gd name="connsiteX25" fmla="*/ 7658056 w 7996973"/>
              <a:gd name="connsiteY25" fmla="*/ 2552935 h 3685978"/>
              <a:gd name="connsiteX26" fmla="*/ 7628861 w 7996973"/>
              <a:gd name="connsiteY26" fmla="*/ 3201007 h 3685978"/>
              <a:gd name="connsiteX27" fmla="*/ 7672334 w 7996973"/>
              <a:gd name="connsiteY27" fmla="*/ 3546227 h 3685978"/>
              <a:gd name="connsiteX28" fmla="*/ 7645640 w 7996973"/>
              <a:gd name="connsiteY28" fmla="*/ 3598839 h 3685978"/>
              <a:gd name="connsiteX29" fmla="*/ 7636744 w 7996973"/>
              <a:gd name="connsiteY29" fmla="*/ 3607609 h 3685978"/>
              <a:gd name="connsiteX30" fmla="*/ 7628032 w 7996973"/>
              <a:gd name="connsiteY30" fmla="*/ 3659362 h 3685978"/>
              <a:gd name="connsiteX31" fmla="*/ 2944665 w 7996973"/>
              <a:gd name="connsiteY31" fmla="*/ 3685978 h 3685978"/>
              <a:gd name="connsiteX0" fmla="*/ 2939594 w 7991902"/>
              <a:gd name="connsiteY0" fmla="*/ 3684061 h 3684061"/>
              <a:gd name="connsiteX1" fmla="*/ 2048637 w 7991902"/>
              <a:gd name="connsiteY1" fmla="*/ 3258419 h 3684061"/>
              <a:gd name="connsiteX2" fmla="*/ 1477137 w 7991902"/>
              <a:gd name="connsiteY2" fmla="*/ 2933029 h 3684061"/>
              <a:gd name="connsiteX3" fmla="*/ 1023075 w 7991902"/>
              <a:gd name="connsiteY3" fmla="*/ 2467844 h 3684061"/>
              <a:gd name="connsiteX4" fmla="*/ 784322 w 7991902"/>
              <a:gd name="connsiteY4" fmla="*/ 1887590 h 3684061"/>
              <a:gd name="connsiteX5" fmla="*/ 768410 w 7991902"/>
              <a:gd name="connsiteY5" fmla="*/ 1422405 h 3684061"/>
              <a:gd name="connsiteX6" fmla="*/ 749588 w 7991902"/>
              <a:gd name="connsiteY6" fmla="*/ 1209132 h 3684061"/>
              <a:gd name="connsiteX7" fmla="*/ 541804 w 7991902"/>
              <a:gd name="connsiteY7" fmla="*/ 1069980 h 3684061"/>
              <a:gd name="connsiteX8" fmla="*/ 18066 w 7991902"/>
              <a:gd name="connsiteY8" fmla="*/ 696318 h 3684061"/>
              <a:gd name="connsiteX9" fmla="*/ 124834 w 7991902"/>
              <a:gd name="connsiteY9" fmla="*/ 401502 h 3684061"/>
              <a:gd name="connsiteX10" fmla="*/ 846604 w 7991902"/>
              <a:gd name="connsiteY10" fmla="*/ 22230 h 3684061"/>
              <a:gd name="connsiteX11" fmla="*/ 1961029 w 7991902"/>
              <a:gd name="connsiteY11" fmla="*/ 69855 h 3684061"/>
              <a:gd name="connsiteX12" fmla="*/ 1170454 w 7991902"/>
              <a:gd name="connsiteY12" fmla="*/ 279405 h 3684061"/>
              <a:gd name="connsiteX13" fmla="*/ 1151404 w 7991902"/>
              <a:gd name="connsiteY13" fmla="*/ 441330 h 3684061"/>
              <a:gd name="connsiteX14" fmla="*/ 1484779 w 7991902"/>
              <a:gd name="connsiteY14" fmla="*/ 698505 h 3684061"/>
              <a:gd name="connsiteX15" fmla="*/ 2256304 w 7991902"/>
              <a:gd name="connsiteY15" fmla="*/ 784230 h 3684061"/>
              <a:gd name="connsiteX16" fmla="*/ 2180104 w 7991902"/>
              <a:gd name="connsiteY16" fmla="*/ 1212855 h 3684061"/>
              <a:gd name="connsiteX17" fmla="*/ 2284879 w 7991902"/>
              <a:gd name="connsiteY17" fmla="*/ 1393830 h 3684061"/>
              <a:gd name="connsiteX18" fmla="*/ 2608729 w 7991902"/>
              <a:gd name="connsiteY18" fmla="*/ 1622430 h 3684061"/>
              <a:gd name="connsiteX19" fmla="*/ 2646829 w 7991902"/>
              <a:gd name="connsiteY19" fmla="*/ 1879605 h 3684061"/>
              <a:gd name="connsiteX20" fmla="*/ 3313579 w 7991902"/>
              <a:gd name="connsiteY20" fmla="*/ 2289180 h 3684061"/>
              <a:gd name="connsiteX21" fmla="*/ 4351804 w 7991902"/>
              <a:gd name="connsiteY21" fmla="*/ 2803530 h 3684061"/>
              <a:gd name="connsiteX22" fmla="*/ 5027451 w 7991902"/>
              <a:gd name="connsiteY22" fmla="*/ 2746687 h 3684061"/>
              <a:gd name="connsiteX23" fmla="*/ 6151401 w 7991902"/>
              <a:gd name="connsiteY23" fmla="*/ 2555429 h 3684061"/>
              <a:gd name="connsiteX24" fmla="*/ 6942604 w 7991902"/>
              <a:gd name="connsiteY24" fmla="*/ 2460630 h 3684061"/>
              <a:gd name="connsiteX25" fmla="*/ 7652985 w 7991902"/>
              <a:gd name="connsiteY25" fmla="*/ 2551018 h 3684061"/>
              <a:gd name="connsiteX26" fmla="*/ 7623790 w 7991902"/>
              <a:gd name="connsiteY26" fmla="*/ 3199090 h 3684061"/>
              <a:gd name="connsiteX27" fmla="*/ 7667263 w 7991902"/>
              <a:gd name="connsiteY27" fmla="*/ 3544310 h 3684061"/>
              <a:gd name="connsiteX28" fmla="*/ 7640569 w 7991902"/>
              <a:gd name="connsiteY28" fmla="*/ 3596922 h 3684061"/>
              <a:gd name="connsiteX29" fmla="*/ 7631673 w 7991902"/>
              <a:gd name="connsiteY29" fmla="*/ 3605692 h 3684061"/>
              <a:gd name="connsiteX30" fmla="*/ 7622961 w 7991902"/>
              <a:gd name="connsiteY30" fmla="*/ 3657445 h 3684061"/>
              <a:gd name="connsiteX31" fmla="*/ 2939594 w 7991902"/>
              <a:gd name="connsiteY31" fmla="*/ 3684061 h 3684061"/>
              <a:gd name="connsiteX0" fmla="*/ 2939594 w 7991902"/>
              <a:gd name="connsiteY0" fmla="*/ 3684061 h 3684061"/>
              <a:gd name="connsiteX1" fmla="*/ 2048637 w 7991902"/>
              <a:gd name="connsiteY1" fmla="*/ 3258419 h 3684061"/>
              <a:gd name="connsiteX2" fmla="*/ 1477137 w 7991902"/>
              <a:gd name="connsiteY2" fmla="*/ 2933029 h 3684061"/>
              <a:gd name="connsiteX3" fmla="*/ 1023075 w 7991902"/>
              <a:gd name="connsiteY3" fmla="*/ 2467844 h 3684061"/>
              <a:gd name="connsiteX4" fmla="*/ 784322 w 7991902"/>
              <a:gd name="connsiteY4" fmla="*/ 1887590 h 3684061"/>
              <a:gd name="connsiteX5" fmla="*/ 768410 w 7991902"/>
              <a:gd name="connsiteY5" fmla="*/ 1422405 h 3684061"/>
              <a:gd name="connsiteX6" fmla="*/ 749588 w 7991902"/>
              <a:gd name="connsiteY6" fmla="*/ 1209132 h 3684061"/>
              <a:gd name="connsiteX7" fmla="*/ 541804 w 7991902"/>
              <a:gd name="connsiteY7" fmla="*/ 1069980 h 3684061"/>
              <a:gd name="connsiteX8" fmla="*/ 18066 w 7991902"/>
              <a:gd name="connsiteY8" fmla="*/ 696318 h 3684061"/>
              <a:gd name="connsiteX9" fmla="*/ 124834 w 7991902"/>
              <a:gd name="connsiteY9" fmla="*/ 401502 h 3684061"/>
              <a:gd name="connsiteX10" fmla="*/ 846604 w 7991902"/>
              <a:gd name="connsiteY10" fmla="*/ 22230 h 3684061"/>
              <a:gd name="connsiteX11" fmla="*/ 1961029 w 7991902"/>
              <a:gd name="connsiteY11" fmla="*/ 69855 h 3684061"/>
              <a:gd name="connsiteX12" fmla="*/ 1170454 w 7991902"/>
              <a:gd name="connsiteY12" fmla="*/ 279405 h 3684061"/>
              <a:gd name="connsiteX13" fmla="*/ 1151404 w 7991902"/>
              <a:gd name="connsiteY13" fmla="*/ 441330 h 3684061"/>
              <a:gd name="connsiteX14" fmla="*/ 1484779 w 7991902"/>
              <a:gd name="connsiteY14" fmla="*/ 698505 h 3684061"/>
              <a:gd name="connsiteX15" fmla="*/ 2256304 w 7991902"/>
              <a:gd name="connsiteY15" fmla="*/ 784230 h 3684061"/>
              <a:gd name="connsiteX16" fmla="*/ 2180104 w 7991902"/>
              <a:gd name="connsiteY16" fmla="*/ 1212855 h 3684061"/>
              <a:gd name="connsiteX17" fmla="*/ 2284879 w 7991902"/>
              <a:gd name="connsiteY17" fmla="*/ 1393830 h 3684061"/>
              <a:gd name="connsiteX18" fmla="*/ 2608729 w 7991902"/>
              <a:gd name="connsiteY18" fmla="*/ 1622430 h 3684061"/>
              <a:gd name="connsiteX19" fmla="*/ 2646829 w 7991902"/>
              <a:gd name="connsiteY19" fmla="*/ 1879605 h 3684061"/>
              <a:gd name="connsiteX20" fmla="*/ 3313579 w 7991902"/>
              <a:gd name="connsiteY20" fmla="*/ 2289180 h 3684061"/>
              <a:gd name="connsiteX21" fmla="*/ 4351804 w 7991902"/>
              <a:gd name="connsiteY21" fmla="*/ 2803530 h 3684061"/>
              <a:gd name="connsiteX22" fmla="*/ 5027451 w 7991902"/>
              <a:gd name="connsiteY22" fmla="*/ 2746687 h 3684061"/>
              <a:gd name="connsiteX23" fmla="*/ 6151401 w 7991902"/>
              <a:gd name="connsiteY23" fmla="*/ 2555429 h 3684061"/>
              <a:gd name="connsiteX24" fmla="*/ 6942604 w 7991902"/>
              <a:gd name="connsiteY24" fmla="*/ 2460630 h 3684061"/>
              <a:gd name="connsiteX25" fmla="*/ 7652985 w 7991902"/>
              <a:gd name="connsiteY25" fmla="*/ 2551018 h 3684061"/>
              <a:gd name="connsiteX26" fmla="*/ 7650482 w 7991902"/>
              <a:gd name="connsiteY26" fmla="*/ 3199090 h 3684061"/>
              <a:gd name="connsiteX27" fmla="*/ 7667263 w 7991902"/>
              <a:gd name="connsiteY27" fmla="*/ 3544310 h 3684061"/>
              <a:gd name="connsiteX28" fmla="*/ 7640569 w 7991902"/>
              <a:gd name="connsiteY28" fmla="*/ 3596922 h 3684061"/>
              <a:gd name="connsiteX29" fmla="*/ 7631673 w 7991902"/>
              <a:gd name="connsiteY29" fmla="*/ 3605692 h 3684061"/>
              <a:gd name="connsiteX30" fmla="*/ 7622961 w 7991902"/>
              <a:gd name="connsiteY30" fmla="*/ 3657445 h 3684061"/>
              <a:gd name="connsiteX31" fmla="*/ 2939594 w 7991902"/>
              <a:gd name="connsiteY31" fmla="*/ 3684061 h 3684061"/>
              <a:gd name="connsiteX0" fmla="*/ 2939594 w 7991902"/>
              <a:gd name="connsiteY0" fmla="*/ 3684061 h 3684061"/>
              <a:gd name="connsiteX1" fmla="*/ 2048637 w 7991902"/>
              <a:gd name="connsiteY1" fmla="*/ 3258419 h 3684061"/>
              <a:gd name="connsiteX2" fmla="*/ 1477137 w 7991902"/>
              <a:gd name="connsiteY2" fmla="*/ 2933029 h 3684061"/>
              <a:gd name="connsiteX3" fmla="*/ 1023075 w 7991902"/>
              <a:gd name="connsiteY3" fmla="*/ 2467844 h 3684061"/>
              <a:gd name="connsiteX4" fmla="*/ 784322 w 7991902"/>
              <a:gd name="connsiteY4" fmla="*/ 1887590 h 3684061"/>
              <a:gd name="connsiteX5" fmla="*/ 768410 w 7991902"/>
              <a:gd name="connsiteY5" fmla="*/ 1422405 h 3684061"/>
              <a:gd name="connsiteX6" fmla="*/ 749588 w 7991902"/>
              <a:gd name="connsiteY6" fmla="*/ 1209132 h 3684061"/>
              <a:gd name="connsiteX7" fmla="*/ 541804 w 7991902"/>
              <a:gd name="connsiteY7" fmla="*/ 1069980 h 3684061"/>
              <a:gd name="connsiteX8" fmla="*/ 18066 w 7991902"/>
              <a:gd name="connsiteY8" fmla="*/ 696318 h 3684061"/>
              <a:gd name="connsiteX9" fmla="*/ 124834 w 7991902"/>
              <a:gd name="connsiteY9" fmla="*/ 401502 h 3684061"/>
              <a:gd name="connsiteX10" fmla="*/ 846604 w 7991902"/>
              <a:gd name="connsiteY10" fmla="*/ 22230 h 3684061"/>
              <a:gd name="connsiteX11" fmla="*/ 1961029 w 7991902"/>
              <a:gd name="connsiteY11" fmla="*/ 69855 h 3684061"/>
              <a:gd name="connsiteX12" fmla="*/ 1170454 w 7991902"/>
              <a:gd name="connsiteY12" fmla="*/ 279405 h 3684061"/>
              <a:gd name="connsiteX13" fmla="*/ 1151404 w 7991902"/>
              <a:gd name="connsiteY13" fmla="*/ 441330 h 3684061"/>
              <a:gd name="connsiteX14" fmla="*/ 1484779 w 7991902"/>
              <a:gd name="connsiteY14" fmla="*/ 698505 h 3684061"/>
              <a:gd name="connsiteX15" fmla="*/ 2256304 w 7991902"/>
              <a:gd name="connsiteY15" fmla="*/ 784230 h 3684061"/>
              <a:gd name="connsiteX16" fmla="*/ 2180104 w 7991902"/>
              <a:gd name="connsiteY16" fmla="*/ 1212855 h 3684061"/>
              <a:gd name="connsiteX17" fmla="*/ 2284879 w 7991902"/>
              <a:gd name="connsiteY17" fmla="*/ 1393830 h 3684061"/>
              <a:gd name="connsiteX18" fmla="*/ 2608729 w 7991902"/>
              <a:gd name="connsiteY18" fmla="*/ 1622430 h 3684061"/>
              <a:gd name="connsiteX19" fmla="*/ 2646829 w 7991902"/>
              <a:gd name="connsiteY19" fmla="*/ 1879605 h 3684061"/>
              <a:gd name="connsiteX20" fmla="*/ 3313579 w 7991902"/>
              <a:gd name="connsiteY20" fmla="*/ 2289180 h 3684061"/>
              <a:gd name="connsiteX21" fmla="*/ 4351804 w 7991902"/>
              <a:gd name="connsiteY21" fmla="*/ 2803530 h 3684061"/>
              <a:gd name="connsiteX22" fmla="*/ 5027451 w 7991902"/>
              <a:gd name="connsiteY22" fmla="*/ 2746687 h 3684061"/>
              <a:gd name="connsiteX23" fmla="*/ 6151401 w 7991902"/>
              <a:gd name="connsiteY23" fmla="*/ 2555429 h 3684061"/>
              <a:gd name="connsiteX24" fmla="*/ 6942604 w 7991902"/>
              <a:gd name="connsiteY24" fmla="*/ 2460630 h 3684061"/>
              <a:gd name="connsiteX25" fmla="*/ 7652985 w 7991902"/>
              <a:gd name="connsiteY25" fmla="*/ 2551018 h 3684061"/>
              <a:gd name="connsiteX26" fmla="*/ 7650482 w 7991902"/>
              <a:gd name="connsiteY26" fmla="*/ 3199090 h 3684061"/>
              <a:gd name="connsiteX27" fmla="*/ 7667263 w 7991902"/>
              <a:gd name="connsiteY27" fmla="*/ 3544310 h 3684061"/>
              <a:gd name="connsiteX28" fmla="*/ 7640569 w 7991902"/>
              <a:gd name="connsiteY28" fmla="*/ 3596922 h 3684061"/>
              <a:gd name="connsiteX29" fmla="*/ 7631673 w 7991902"/>
              <a:gd name="connsiteY29" fmla="*/ 3605692 h 3684061"/>
              <a:gd name="connsiteX30" fmla="*/ 7622961 w 7991902"/>
              <a:gd name="connsiteY30" fmla="*/ 3657445 h 3684061"/>
              <a:gd name="connsiteX31" fmla="*/ 2939594 w 7991902"/>
              <a:gd name="connsiteY31" fmla="*/ 3684061 h 36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91902" h="3684061">
                <a:moveTo>
                  <a:pt x="2939594" y="3684061"/>
                </a:moveTo>
                <a:cubicBezTo>
                  <a:pt x="2641937" y="3549917"/>
                  <a:pt x="2292380" y="3383591"/>
                  <a:pt x="2048637" y="3258419"/>
                </a:cubicBezTo>
                <a:cubicBezTo>
                  <a:pt x="1804894" y="3133247"/>
                  <a:pt x="1648064" y="3064791"/>
                  <a:pt x="1477137" y="2933029"/>
                </a:cubicBezTo>
                <a:cubicBezTo>
                  <a:pt x="1306210" y="2801267"/>
                  <a:pt x="1138544" y="2642084"/>
                  <a:pt x="1023075" y="2467844"/>
                </a:cubicBezTo>
                <a:cubicBezTo>
                  <a:pt x="907606" y="2293604"/>
                  <a:pt x="826766" y="2061830"/>
                  <a:pt x="784322" y="1887590"/>
                </a:cubicBezTo>
                <a:cubicBezTo>
                  <a:pt x="741878" y="1713350"/>
                  <a:pt x="774199" y="1535481"/>
                  <a:pt x="768410" y="1422405"/>
                </a:cubicBezTo>
                <a:cubicBezTo>
                  <a:pt x="762621" y="1309329"/>
                  <a:pt x="787356" y="1267869"/>
                  <a:pt x="749588" y="1209132"/>
                </a:cubicBezTo>
                <a:cubicBezTo>
                  <a:pt x="711820" y="1150395"/>
                  <a:pt x="663724" y="1155449"/>
                  <a:pt x="541804" y="1069980"/>
                </a:cubicBezTo>
                <a:cubicBezTo>
                  <a:pt x="419884" y="984511"/>
                  <a:pt x="89504" y="799506"/>
                  <a:pt x="18066" y="696318"/>
                </a:cubicBezTo>
                <a:cubicBezTo>
                  <a:pt x="-15769" y="606574"/>
                  <a:pt x="-13256" y="513850"/>
                  <a:pt x="124834" y="401502"/>
                </a:cubicBezTo>
                <a:cubicBezTo>
                  <a:pt x="262924" y="289154"/>
                  <a:pt x="540571" y="77505"/>
                  <a:pt x="846604" y="22230"/>
                </a:cubicBezTo>
                <a:cubicBezTo>
                  <a:pt x="1152637" y="-33045"/>
                  <a:pt x="1907054" y="26993"/>
                  <a:pt x="1961029" y="69855"/>
                </a:cubicBezTo>
                <a:cubicBezTo>
                  <a:pt x="2015004" y="112717"/>
                  <a:pt x="1170454" y="279405"/>
                  <a:pt x="1170454" y="279405"/>
                </a:cubicBezTo>
                <a:cubicBezTo>
                  <a:pt x="1167279" y="306393"/>
                  <a:pt x="1099017" y="371480"/>
                  <a:pt x="1151404" y="441330"/>
                </a:cubicBezTo>
                <a:cubicBezTo>
                  <a:pt x="1203791" y="511180"/>
                  <a:pt x="1300629" y="641355"/>
                  <a:pt x="1484779" y="698505"/>
                </a:cubicBezTo>
                <a:cubicBezTo>
                  <a:pt x="1668929" y="755655"/>
                  <a:pt x="2140417" y="698505"/>
                  <a:pt x="2256304" y="784230"/>
                </a:cubicBezTo>
                <a:cubicBezTo>
                  <a:pt x="2372191" y="869955"/>
                  <a:pt x="2175342" y="1111255"/>
                  <a:pt x="2180104" y="1212855"/>
                </a:cubicBezTo>
                <a:cubicBezTo>
                  <a:pt x="2184867" y="1314455"/>
                  <a:pt x="2213442" y="1325568"/>
                  <a:pt x="2284879" y="1393830"/>
                </a:cubicBezTo>
                <a:cubicBezTo>
                  <a:pt x="2356317" y="1462093"/>
                  <a:pt x="2548404" y="1541468"/>
                  <a:pt x="2608729" y="1622430"/>
                </a:cubicBezTo>
                <a:cubicBezTo>
                  <a:pt x="2669054" y="1703393"/>
                  <a:pt x="2529354" y="1768480"/>
                  <a:pt x="2646829" y="1879605"/>
                </a:cubicBezTo>
                <a:cubicBezTo>
                  <a:pt x="2764304" y="1990730"/>
                  <a:pt x="3029417" y="2135193"/>
                  <a:pt x="3313579" y="2289180"/>
                </a:cubicBezTo>
                <a:cubicBezTo>
                  <a:pt x="3597741" y="2443167"/>
                  <a:pt x="4066159" y="2727279"/>
                  <a:pt x="4351804" y="2803530"/>
                </a:cubicBezTo>
                <a:cubicBezTo>
                  <a:pt x="4637449" y="2879781"/>
                  <a:pt x="4727518" y="2788037"/>
                  <a:pt x="5027451" y="2746687"/>
                </a:cubicBezTo>
                <a:cubicBezTo>
                  <a:pt x="5327384" y="2705337"/>
                  <a:pt x="5832209" y="2603105"/>
                  <a:pt x="6151401" y="2555429"/>
                </a:cubicBezTo>
                <a:cubicBezTo>
                  <a:pt x="6470593" y="2507753"/>
                  <a:pt x="6692340" y="2461365"/>
                  <a:pt x="6942604" y="2460630"/>
                </a:cubicBezTo>
                <a:cubicBezTo>
                  <a:pt x="7192868" y="2459895"/>
                  <a:pt x="7535005" y="2427941"/>
                  <a:pt x="7652985" y="2551018"/>
                </a:cubicBezTo>
                <a:cubicBezTo>
                  <a:pt x="7770965" y="2674095"/>
                  <a:pt x="7608064" y="3030618"/>
                  <a:pt x="7650482" y="3199090"/>
                </a:cubicBezTo>
                <a:cubicBezTo>
                  <a:pt x="7648414" y="3367562"/>
                  <a:pt x="7619979" y="3475082"/>
                  <a:pt x="7667263" y="3544310"/>
                </a:cubicBezTo>
                <a:cubicBezTo>
                  <a:pt x="7714547" y="3613538"/>
                  <a:pt x="7602014" y="3586692"/>
                  <a:pt x="7640569" y="3596922"/>
                </a:cubicBezTo>
                <a:cubicBezTo>
                  <a:pt x="7679124" y="3607152"/>
                  <a:pt x="7646471" y="3599989"/>
                  <a:pt x="7631673" y="3605692"/>
                </a:cubicBezTo>
                <a:cubicBezTo>
                  <a:pt x="7616875" y="3611395"/>
                  <a:pt x="8455393" y="3654614"/>
                  <a:pt x="7622961" y="3657445"/>
                </a:cubicBezTo>
                <a:lnTo>
                  <a:pt x="2939594" y="3684061"/>
                </a:lnTo>
                <a:close/>
              </a:path>
            </a:pathLst>
          </a:cu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xtLst/>
        </p:spPr>
        <p:txBody>
          <a:bodyPr/>
          <a:lstStyle/>
          <a:p>
            <a:endParaRPr lang="pt-BR"/>
          </a:p>
        </p:txBody>
      </p:sp>
      <p:sp>
        <p:nvSpPr>
          <p:cNvPr id="17" name="CaixaDeTexto 11"/>
          <p:cNvSpPr txBox="1">
            <a:spLocks noChangeArrowheads="1"/>
          </p:cNvSpPr>
          <p:nvPr/>
        </p:nvSpPr>
        <p:spPr bwMode="auto">
          <a:xfrm rot="2160000">
            <a:off x="1364823" y="4123020"/>
            <a:ext cx="307498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1400" b="1" dirty="0" err="1">
                <a:solidFill>
                  <a:srgbClr val="FF0000"/>
                </a:solidFill>
                <a:latin typeface="Frutiger-Bold" pitchFamily="2" charset="0"/>
              </a:rPr>
              <a:t>Préamar</a:t>
            </a:r>
            <a:r>
              <a:rPr lang="en-US" altLang="pt-BR" sz="1400" b="1" dirty="0">
                <a:solidFill>
                  <a:srgbClr val="FF0000"/>
                </a:solidFill>
                <a:latin typeface="Frutiger-Bold" pitchFamily="2" charset="0"/>
              </a:rPr>
              <a:t>- </a:t>
            </a:r>
            <a:r>
              <a:rPr lang="en-US" altLang="pt-BR" sz="1400" b="1" dirty="0" err="1">
                <a:solidFill>
                  <a:srgbClr val="FF0000"/>
                </a:solidFill>
                <a:latin typeface="Frutiger-Bold" pitchFamily="2" charset="0"/>
              </a:rPr>
              <a:t>médio</a:t>
            </a:r>
            <a:r>
              <a:rPr lang="en-US" altLang="pt-BR" sz="1400" b="1" dirty="0">
                <a:solidFill>
                  <a:srgbClr val="FF0000"/>
                </a:solidFill>
                <a:latin typeface="Frutiger-Bold" pitchFamily="2" charset="0"/>
              </a:rPr>
              <a:t> do </a:t>
            </a:r>
            <a:r>
              <a:rPr lang="en-US" altLang="pt-BR" sz="1400" b="1" dirty="0" err="1">
                <a:solidFill>
                  <a:srgbClr val="FF0000"/>
                </a:solidFill>
                <a:latin typeface="Frutiger-Bold" pitchFamily="2" charset="0"/>
              </a:rPr>
              <a:t>ano</a:t>
            </a:r>
            <a:r>
              <a:rPr lang="en-US" altLang="pt-BR" sz="1400" b="1" dirty="0">
                <a:solidFill>
                  <a:srgbClr val="FF0000"/>
                </a:solidFill>
                <a:latin typeface="Frutiger-Bold" pitchFamily="2" charset="0"/>
              </a:rPr>
              <a:t> de 1831</a:t>
            </a:r>
            <a:endParaRPr lang="pt-BR" altLang="pt-BR" sz="1400" b="1" dirty="0">
              <a:solidFill>
                <a:srgbClr val="FF0000"/>
              </a:solidFill>
              <a:latin typeface="Frutiger-Bold" pitchFamily="2" charset="0"/>
            </a:endParaRPr>
          </a:p>
        </p:txBody>
      </p:sp>
      <p:sp>
        <p:nvSpPr>
          <p:cNvPr id="18" name="Seta para a esquerda e para a direita 12"/>
          <p:cNvSpPr/>
          <p:nvPr/>
        </p:nvSpPr>
        <p:spPr bwMode="auto">
          <a:xfrm>
            <a:off x="1619672" y="3429000"/>
            <a:ext cx="2664296" cy="648072"/>
          </a:xfrm>
          <a:prstGeom prst="left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1800000" rev="2400000"/>
            </a:camera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defTabSz="449263" eaLnBrk="1" hangingPunct="1">
              <a:lnSpc>
                <a:spcPct val="61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dirty="0">
                <a:solidFill>
                  <a:schemeClr val="bg1"/>
                </a:solidFill>
                <a:latin typeface="Times New Roman" pitchFamily="16" charset="0"/>
                <a:ea typeface="+mn-ea"/>
                <a:cs typeface="Arial Unicode MS" charset="0"/>
              </a:rPr>
              <a:t>     </a:t>
            </a:r>
            <a:r>
              <a:rPr lang="en-US" sz="2400" b="1" dirty="0">
                <a:solidFill>
                  <a:srgbClr val="FF0000"/>
                </a:solidFill>
                <a:latin typeface="Times New Roman" pitchFamily="16" charset="0"/>
                <a:ea typeface="+mn-ea"/>
                <a:cs typeface="Arial Unicode MS" charset="0"/>
              </a:rPr>
              <a:t>UNIÃO</a:t>
            </a:r>
            <a:endParaRPr lang="pt-BR" sz="2400" b="1" dirty="0">
              <a:solidFill>
                <a:srgbClr val="FF0000"/>
              </a:solidFill>
              <a:latin typeface="Times New Roman" pitchFamily="16" charset="0"/>
              <a:ea typeface="+mn-ea"/>
              <a:cs typeface="Arial Unicode MS" charset="0"/>
            </a:endParaRPr>
          </a:p>
        </p:txBody>
      </p:sp>
      <p:sp>
        <p:nvSpPr>
          <p:cNvPr id="19" name="CaixaDeTexto 8"/>
          <p:cNvSpPr txBox="1">
            <a:spLocks noChangeArrowheads="1"/>
          </p:cNvSpPr>
          <p:nvPr/>
        </p:nvSpPr>
        <p:spPr bwMode="auto">
          <a:xfrm>
            <a:off x="167012" y="710459"/>
            <a:ext cx="3325487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1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charset="0"/>
              </a:rPr>
              <a:t>TERRENOS DE MARINHA</a:t>
            </a:r>
            <a:endParaRPr lang="en-US" altLang="pt-BR" sz="1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" name="CaixaDeTexto 8"/>
          <p:cNvSpPr txBox="1">
            <a:spLocks noChangeArrowheads="1"/>
          </p:cNvSpPr>
          <p:nvPr/>
        </p:nvSpPr>
        <p:spPr bwMode="auto">
          <a:xfrm>
            <a:off x="323850" y="1169194"/>
            <a:ext cx="289053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800" i="1" dirty="0" err="1" smtClean="0">
                <a:latin typeface="Arial" charset="0"/>
              </a:rPr>
              <a:t>meramente</a:t>
            </a:r>
            <a:r>
              <a:rPr lang="en-US" altLang="pt-BR" sz="800" i="1" dirty="0" smtClean="0">
                <a:latin typeface="Arial" charset="0"/>
              </a:rPr>
              <a:t> </a:t>
            </a:r>
            <a:r>
              <a:rPr lang="en-US" altLang="pt-BR" sz="800" i="1" dirty="0" err="1">
                <a:latin typeface="Arial" charset="0"/>
              </a:rPr>
              <a:t>ilustrativo</a:t>
            </a:r>
            <a:r>
              <a:rPr lang="en-US" altLang="pt-BR" sz="800" i="1" dirty="0">
                <a:latin typeface="Arial" charset="0"/>
              </a:rPr>
              <a:t>, </a:t>
            </a:r>
            <a:r>
              <a:rPr lang="en-US" altLang="pt-BR" sz="800" i="1" dirty="0" err="1">
                <a:latin typeface="Arial" charset="0"/>
              </a:rPr>
              <a:t>não</a:t>
            </a:r>
            <a:r>
              <a:rPr lang="en-US" altLang="pt-BR" sz="800" i="1" dirty="0">
                <a:latin typeface="Arial" charset="0"/>
              </a:rPr>
              <a:t> </a:t>
            </a:r>
            <a:r>
              <a:rPr lang="en-US" altLang="pt-BR" sz="800" i="1" dirty="0" err="1">
                <a:latin typeface="Arial" charset="0"/>
              </a:rPr>
              <a:t>corresponde</a:t>
            </a:r>
            <a:r>
              <a:rPr lang="en-US" altLang="pt-BR" sz="800" i="1" dirty="0">
                <a:latin typeface="Arial" charset="0"/>
              </a:rPr>
              <a:t> com a </a:t>
            </a:r>
            <a:r>
              <a:rPr lang="en-US" altLang="pt-BR" sz="800" i="1" dirty="0" err="1">
                <a:latin typeface="Arial" charset="0"/>
              </a:rPr>
              <a:t>delimitação</a:t>
            </a:r>
            <a:r>
              <a:rPr lang="en-US" altLang="pt-BR" sz="800" i="1" dirty="0">
                <a:latin typeface="Arial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pt-BR" sz="800" i="1" dirty="0">
                <a:latin typeface="Arial" charset="0"/>
              </a:rPr>
              <a:t>da LPM do local.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1800" b="1" dirty="0">
              <a:solidFill>
                <a:srgbClr val="FFC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573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0.15052 -0.0745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3" grpId="0"/>
      <p:bldP spid="14" grpId="0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10814</TotalTime>
  <Words>1358</Words>
  <Application>Microsoft Office PowerPoint</Application>
  <PresentationFormat>Apresentação na tela (4:3)</PresentationFormat>
  <Paragraphs>215</Paragraphs>
  <Slides>32</Slides>
  <Notes>11</Notes>
  <HiddenSlides>8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Extinção de dívidas de até R$10.000 por CPF/CNPJ.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Luciano Ricardo Azevedo Roda</dc:creator>
  <cp:lastModifiedBy>maribe</cp:lastModifiedBy>
  <cp:revision>609</cp:revision>
  <dcterms:created xsi:type="dcterms:W3CDTF">2015-02-10T21:10:09Z</dcterms:created>
  <dcterms:modified xsi:type="dcterms:W3CDTF">2015-09-09T12:23:03Z</dcterms:modified>
</cp:coreProperties>
</file>