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4" r:id="rId24"/>
    <p:sldId id="287" r:id="rId25"/>
    <p:sldId id="288" r:id="rId26"/>
    <p:sldId id="290" r:id="rId27"/>
    <p:sldId id="289" r:id="rId28"/>
    <p:sldId id="332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30" r:id="rId42"/>
    <p:sldId id="333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90" y="3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18699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3613"/>
          <a:stretch>
            <a:fillRect/>
          </a:stretch>
        </p:blipFill>
        <p:spPr>
          <a:xfrm>
            <a:off x="-1" y="4066863"/>
            <a:ext cx="4306147" cy="4467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35640"/>
          <a:stretch>
            <a:fillRect/>
          </a:stretch>
        </p:blipFill>
        <p:spPr>
          <a:xfrm>
            <a:off x="-1" y="4304369"/>
            <a:ext cx="1623907" cy="2523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Oval 15"/>
          <p:cNvSpPr/>
          <p:nvPr/>
        </p:nvSpPr>
        <p:spPr>
          <a:xfrm>
            <a:off x="9182945" y="3007359"/>
            <a:ext cx="3007361" cy="3007362"/>
          </a:xfrm>
          <a:prstGeom prst="ellipse">
            <a:avLst/>
          </a:prstGeom>
          <a:gradFill>
            <a:gsLst>
              <a:gs pos="0">
                <a:srgbClr val="8497B0">
                  <a:alpha val="7000"/>
                </a:srgbClr>
              </a:gs>
              <a:gs pos="36000">
                <a:srgbClr val="8497B0">
                  <a:alpha val="6000"/>
                </a:srgbClr>
              </a:gs>
              <a:gs pos="69000">
                <a:srgbClr val="8497B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8767" tIns="48767" rIns="48767" bIns="48767"/>
          <a:lstStyle/>
          <a:p>
            <a:pPr algn="l" defTabSz="1300480">
              <a:defRPr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pic>
        <p:nvPicPr>
          <p:cNvPr id="120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rcRect t="28812"/>
          <a:stretch>
            <a:fillRect/>
          </a:stretch>
        </p:blipFill>
        <p:spPr>
          <a:xfrm>
            <a:off x="8532706" y="1219199"/>
            <a:ext cx="1710280" cy="1217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rcRect b="23320"/>
          <a:stretch>
            <a:fillRect/>
          </a:stretch>
        </p:blipFill>
        <p:spPr>
          <a:xfrm>
            <a:off x="9179603" y="7721600"/>
            <a:ext cx="1059984" cy="812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 13"/>
          <p:cNvSpPr/>
          <p:nvPr/>
        </p:nvSpPr>
        <p:spPr>
          <a:xfrm>
            <a:off x="11133666" y="1219199"/>
            <a:ext cx="731521" cy="1219201"/>
          </a:xfrm>
          <a:prstGeom prst="rect">
            <a:avLst/>
          </a:prstGeom>
          <a:solidFill>
            <a:srgbClr val="5B9BD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8767" tIns="48767" rIns="48767" bIns="48767"/>
          <a:lstStyle/>
          <a:p>
            <a:pPr algn="l" defTabSz="1300480">
              <a:defRPr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23" name="Texto do Título"/>
          <p:cNvSpPr txBox="1">
            <a:spLocks noGrp="1"/>
          </p:cNvSpPr>
          <p:nvPr>
            <p:ph type="title"/>
          </p:nvPr>
        </p:nvSpPr>
        <p:spPr>
          <a:xfrm>
            <a:off x="1231951" y="2763519"/>
            <a:ext cx="9414037" cy="3551554"/>
          </a:xfrm>
          <a:prstGeom prst="rect">
            <a:avLst/>
          </a:prstGeom>
        </p:spPr>
        <p:txBody>
          <a:bodyPr lIns="48767" tIns="48767" rIns="48767" bIns="48767" anchor="b"/>
          <a:lstStyle>
            <a:lvl1pPr algn="l" defTabSz="650240">
              <a:defRPr sz="1020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Texto do Título</a:t>
            </a:r>
          </a:p>
        </p:txBody>
      </p:sp>
      <p:sp>
        <p:nvSpPr>
          <p:cNvPr id="12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231951" y="6315072"/>
            <a:ext cx="9414037" cy="918849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defTabSz="650240">
              <a:spcBef>
                <a:spcPts val="1400"/>
              </a:spcBef>
              <a:buSzTx/>
              <a:buNone/>
              <a:defRPr sz="28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indent="457200" defTabSz="650240">
              <a:spcBef>
                <a:spcPts val="1400"/>
              </a:spcBef>
              <a:buSzTx/>
              <a:buNone/>
              <a:defRPr sz="28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indent="914400" defTabSz="650240">
              <a:spcBef>
                <a:spcPts val="1400"/>
              </a:spcBef>
              <a:buSzTx/>
              <a:buNone/>
              <a:defRPr sz="28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indent="1371600" defTabSz="650240">
              <a:spcBef>
                <a:spcPts val="1400"/>
              </a:spcBef>
              <a:buSzTx/>
              <a:buNone/>
              <a:defRPr sz="28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indent="1828800" defTabSz="650240">
              <a:spcBef>
                <a:spcPts val="1400"/>
              </a:spcBef>
              <a:buSzTx/>
              <a:buNone/>
              <a:defRPr sz="28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2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167174" y="1671774"/>
            <a:ext cx="645150" cy="681737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1300480">
              <a:defRPr sz="3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32787" y="-85745"/>
            <a:ext cx="17489881" cy="983866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ítulo 1"/>
          <p:cNvSpPr txBox="1"/>
          <p:nvPr/>
        </p:nvSpPr>
        <p:spPr>
          <a:xfrm>
            <a:off x="525737" y="6893024"/>
            <a:ext cx="11665295" cy="1584176"/>
          </a:xfrm>
          <a:prstGeom prst="rect">
            <a:avLst/>
          </a:prstGeom>
          <a:ln w="12700">
            <a:solidFill>
              <a:schemeClr val="accent4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/>
          <a:p>
            <a:pPr defTabSz="409651">
              <a:lnSpc>
                <a:spcPct val="80000"/>
              </a:lnSpc>
              <a:defRPr sz="3402">
                <a:solidFill>
                  <a:srgbClr val="333F50"/>
                </a:solidFill>
                <a:effectLst>
                  <a:outerShdw blurRad="24003" dist="24003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3800" dirty="0" smtClean="0">
                <a:solidFill>
                  <a:schemeClr val="accent3">
                    <a:lumMod val="75000"/>
                  </a:schemeClr>
                </a:solidFill>
              </a:rPr>
              <a:t>Visão da AMB sobre o </a:t>
            </a:r>
            <a:r>
              <a:rPr lang="pt-BR" sz="3800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pt-BR" sz="3800" dirty="0" smtClean="0">
                <a:solidFill>
                  <a:schemeClr val="accent3">
                    <a:lumMod val="75000"/>
                  </a:schemeClr>
                </a:solidFill>
              </a:rPr>
              <a:t>xame Nacional </a:t>
            </a:r>
            <a:r>
              <a:rPr lang="pt-BR" sz="3800" dirty="0" smtClean="0">
                <a:solidFill>
                  <a:schemeClr val="accent3">
                    <a:lumMod val="75000"/>
                  </a:schemeClr>
                </a:solidFill>
              </a:rPr>
              <a:t>de</a:t>
            </a:r>
          </a:p>
          <a:p>
            <a:pPr defTabSz="409651">
              <a:lnSpc>
                <a:spcPct val="80000"/>
              </a:lnSpc>
              <a:defRPr sz="3402">
                <a:solidFill>
                  <a:srgbClr val="333F50"/>
                </a:solidFill>
                <a:effectLst>
                  <a:outerShdw blurRad="24003" dist="24003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sz="3800" dirty="0">
              <a:solidFill>
                <a:schemeClr val="accent3">
                  <a:lumMod val="75000"/>
                </a:schemeClr>
              </a:solidFill>
            </a:endParaRPr>
          </a:p>
          <a:p>
            <a:pPr defTabSz="409651">
              <a:lnSpc>
                <a:spcPct val="80000"/>
              </a:lnSpc>
              <a:defRPr sz="3402">
                <a:solidFill>
                  <a:srgbClr val="333F50"/>
                </a:solidFill>
                <a:effectLst>
                  <a:outerShdw blurRad="24003" dist="24003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3800" dirty="0" smtClean="0">
                <a:solidFill>
                  <a:schemeClr val="accent3">
                    <a:lumMod val="75000"/>
                  </a:schemeClr>
                </a:solidFill>
              </a:rPr>
              <a:t> Proficiência Médica</a:t>
            </a:r>
            <a:endParaRPr sz="3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etângulo"/>
          <p:cNvSpPr/>
          <p:nvPr/>
        </p:nvSpPr>
        <p:spPr>
          <a:xfrm>
            <a:off x="4768479" y="3420961"/>
            <a:ext cx="3467842" cy="2180158"/>
          </a:xfrm>
          <a:prstGeom prst="rect">
            <a:avLst/>
          </a:prstGeom>
          <a:solidFill>
            <a:srgbClr val="9BDC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8" name="Retângulo"/>
          <p:cNvSpPr/>
          <p:nvPr/>
        </p:nvSpPr>
        <p:spPr>
          <a:xfrm>
            <a:off x="3802274" y="3783336"/>
            <a:ext cx="5400253" cy="1542198"/>
          </a:xfrm>
          <a:prstGeom prst="rect">
            <a:avLst/>
          </a:prstGeom>
          <a:solidFill>
            <a:srgbClr val="00687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39" name="41.000"/>
          <p:cNvSpPr txBox="1">
            <a:spLocks noGrp="1"/>
          </p:cNvSpPr>
          <p:nvPr>
            <p:ph type="title"/>
          </p:nvPr>
        </p:nvSpPr>
        <p:spPr>
          <a:xfrm>
            <a:off x="3979318" y="3919434"/>
            <a:ext cx="5046164" cy="1542199"/>
          </a:xfrm>
          <a:prstGeom prst="rect">
            <a:avLst/>
          </a:prstGeom>
        </p:spPr>
        <p:txBody>
          <a:bodyPr/>
          <a:lstStyle>
            <a:lvl1pPr algn="ctr" defTabSz="591718">
              <a:defRPr sz="9282">
                <a:solidFill>
                  <a:srgbClr val="FF2600"/>
                </a:solidFill>
              </a:defRPr>
            </a:lvl1pPr>
          </a:lstStyle>
          <a:p>
            <a:r>
              <a:t>41.000</a:t>
            </a:r>
          </a:p>
        </p:txBody>
      </p:sp>
      <p:pic>
        <p:nvPicPr>
          <p:cNvPr id="24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etas.png" descr="seta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493243" y="5992300"/>
            <a:ext cx="4018314" cy="349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Número de Matrículas em 2026"/>
          <p:cNvSpPr txBox="1"/>
          <p:nvPr/>
        </p:nvSpPr>
        <p:spPr>
          <a:xfrm>
            <a:off x="1129028" y="877413"/>
            <a:ext cx="9275528" cy="190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370636">
              <a:defRPr sz="5814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Número de Matrículas em 2026</a:t>
            </a:r>
          </a:p>
        </p:txBody>
      </p:sp>
      <p:sp>
        <p:nvSpPr>
          <p:cNvPr id="243" name="próximo a"/>
          <p:cNvSpPr txBox="1"/>
          <p:nvPr/>
        </p:nvSpPr>
        <p:spPr>
          <a:xfrm>
            <a:off x="3979318" y="2307380"/>
            <a:ext cx="5046164" cy="190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defTabSz="650240">
              <a:defRPr sz="2500" b="0">
                <a:solidFill>
                  <a:srgbClr val="FF2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próximo 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99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499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99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3" animBg="1" advAuto="0"/>
      <p:bldP spid="238" grpId="2" animBg="1" advAuto="0"/>
      <p:bldP spid="239" grpId="4" animBg="1" advAuto="0"/>
      <p:bldP spid="241" grpId="1" animBg="1" advAuto="0"/>
      <p:bldP spid="243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6" name="Tabela"/>
          <p:cNvGraphicFramePr/>
          <p:nvPr/>
        </p:nvGraphicFramePr>
        <p:xfrm>
          <a:off x="417688" y="1236133"/>
          <a:ext cx="10476088" cy="5884722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3492029"/>
                <a:gridCol w="2710186"/>
                <a:gridCol w="4273873"/>
              </a:tblGrid>
              <a:tr h="653858">
                <a:tc gridSpan="3"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Número de Habitantes por Escola Médica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5493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País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5493"/>
                      </a:solidFill>
                      <a:miter lim="400000"/>
                    </a:lnL>
                    <a:lnT w="12700">
                      <a:solidFill>
                        <a:srgbClr val="005493"/>
                      </a:solidFill>
                      <a:miter lim="400000"/>
                    </a:lnT>
                    <a:lnB w="12700">
                      <a:solidFill>
                        <a:srgbClr val="00549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Escolas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5493"/>
                      </a:solidFill>
                      <a:miter lim="400000"/>
                    </a:lnT>
                    <a:lnB w="12700">
                      <a:solidFill>
                        <a:srgbClr val="00549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Hab / Escola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5493"/>
                      </a:solidFill>
                      <a:miter lim="400000"/>
                    </a:lnR>
                    <a:lnT w="12700">
                      <a:solidFill>
                        <a:srgbClr val="005493"/>
                      </a:solidFill>
                      <a:miter lim="400000"/>
                    </a:lnT>
                    <a:lnB w="12700">
                      <a:solidFill>
                        <a:srgbClr val="005493"/>
                      </a:solidFill>
                      <a:miter lim="400000"/>
                    </a:lnB>
                  </a:tcPr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Brasil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5493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319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5493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630,2 mil / Escola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5493"/>
                      </a:solidFill>
                      <a:miter lim="400000"/>
                    </a:lnT>
                  </a:tcPr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França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47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1332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Japão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1591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Reino Unido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32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1959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Canadá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2001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EUA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2160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65385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Alemanha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37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2217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  <p:graphicFrame>
        <p:nvGraphicFramePr>
          <p:cNvPr id="247" name="Tabela"/>
          <p:cNvGraphicFramePr/>
          <p:nvPr/>
        </p:nvGraphicFramePr>
        <p:xfrm>
          <a:off x="417688" y="7789333"/>
          <a:ext cx="10476088" cy="1213554"/>
        </p:xfrm>
        <a:graphic>
          <a:graphicData uri="http://schemas.openxmlformats.org/drawingml/2006/table">
            <a:tbl>
              <a:tblPr firstCol="1" bandRow="1">
                <a:tableStyleId>{4C3C2611-4C71-4FC5-86AE-919BDF0F9419}</a:tableStyleId>
              </a:tblPr>
              <a:tblGrid>
                <a:gridCol w="3492029"/>
                <a:gridCol w="2710186"/>
                <a:gridCol w="4273873"/>
              </a:tblGrid>
              <a:tr h="606777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Bolívia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36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278,6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  <a:tr h="606777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FFF"/>
                          </a:solidFill>
                          <a:sym typeface="Helvetica Neue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28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400,1 mil / Escola</a:t>
                      </a:r>
                    </a:p>
                  </a:txBody>
                  <a:tcPr marL="50800" marR="50800" marT="50800" marB="50800"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Retângulo"/>
          <p:cNvSpPr/>
          <p:nvPr/>
        </p:nvSpPr>
        <p:spPr>
          <a:xfrm>
            <a:off x="4768479" y="3420961"/>
            <a:ext cx="3467842" cy="2180158"/>
          </a:xfrm>
          <a:prstGeom prst="rect">
            <a:avLst/>
          </a:prstGeom>
          <a:solidFill>
            <a:srgbClr val="9BDC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3" name="Retângulo"/>
          <p:cNvSpPr/>
          <p:nvPr/>
        </p:nvSpPr>
        <p:spPr>
          <a:xfrm>
            <a:off x="3802274" y="3783336"/>
            <a:ext cx="5400253" cy="1542198"/>
          </a:xfrm>
          <a:prstGeom prst="rect">
            <a:avLst/>
          </a:prstGeom>
          <a:solidFill>
            <a:srgbClr val="00687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4" name="6,72"/>
          <p:cNvSpPr txBox="1">
            <a:spLocks noGrp="1"/>
          </p:cNvSpPr>
          <p:nvPr>
            <p:ph type="title"/>
          </p:nvPr>
        </p:nvSpPr>
        <p:spPr>
          <a:xfrm>
            <a:off x="3979318" y="3739941"/>
            <a:ext cx="5046164" cy="1542198"/>
          </a:xfrm>
          <a:prstGeom prst="rect">
            <a:avLst/>
          </a:prstGeom>
        </p:spPr>
        <p:txBody>
          <a:bodyPr/>
          <a:lstStyle>
            <a:lvl1pPr algn="ctr" defTabSz="591718">
              <a:defRPr sz="9282">
                <a:solidFill>
                  <a:srgbClr val="FF2600"/>
                </a:solidFill>
              </a:defRPr>
            </a:lvl1pPr>
          </a:lstStyle>
          <a:p>
            <a:r>
              <a:t>6,72</a:t>
            </a:r>
          </a:p>
        </p:txBody>
      </p:sp>
      <p:pic>
        <p:nvPicPr>
          <p:cNvPr id="255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setas.png" descr="seta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493243" y="5992300"/>
            <a:ext cx="4018314" cy="349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Médicos por 1000 hab"/>
          <p:cNvSpPr txBox="1"/>
          <p:nvPr/>
        </p:nvSpPr>
        <p:spPr>
          <a:xfrm>
            <a:off x="1399962" y="589547"/>
            <a:ext cx="9275528" cy="190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422655">
              <a:defRPr sz="6629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Médicos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1000 </a:t>
            </a:r>
            <a:r>
              <a:rPr dirty="0" err="1"/>
              <a:t>hab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99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499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3" animBg="1" advAuto="0"/>
      <p:bldP spid="253" grpId="2" animBg="1" advAuto="0"/>
      <p:bldP spid="254" grpId="4" animBg="1" advAuto="0"/>
      <p:bldP spid="25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tângulo"/>
          <p:cNvSpPr/>
          <p:nvPr/>
        </p:nvSpPr>
        <p:spPr>
          <a:xfrm>
            <a:off x="1166792" y="4404072"/>
            <a:ext cx="10671216" cy="2323927"/>
          </a:xfrm>
          <a:prstGeom prst="rect">
            <a:avLst/>
          </a:prstGeom>
          <a:solidFill>
            <a:srgbClr val="00687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6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Flexibilização nas Regras para Credenciamento de Hospitais de Ensino"/>
          <p:cNvSpPr txBox="1"/>
          <p:nvPr/>
        </p:nvSpPr>
        <p:spPr>
          <a:xfrm>
            <a:off x="1129028" y="674213"/>
            <a:ext cx="9275528" cy="2307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299110">
              <a:defRPr sz="4692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Flexibilização nas Regras para Credenciamento de Hospitais de Ensino</a:t>
            </a:r>
          </a:p>
        </p:txBody>
      </p:sp>
      <p:sp>
        <p:nvSpPr>
          <p:cNvPr id="265" name="PORTARIA INTERMINISTERIAL MEC/MS Nº 1.000, DE 15 DE ABRIL DE 2004"/>
          <p:cNvSpPr txBox="1"/>
          <p:nvPr/>
        </p:nvSpPr>
        <p:spPr>
          <a:xfrm>
            <a:off x="1864636" y="4062355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PORTARIA INTERMINISTERIAL MEC/MS Nº 1.000, DE 15 DE ABRIL DE 2004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tângulo"/>
          <p:cNvSpPr/>
          <p:nvPr/>
        </p:nvSpPr>
        <p:spPr>
          <a:xfrm>
            <a:off x="1166792" y="4404072"/>
            <a:ext cx="10671216" cy="2323927"/>
          </a:xfrm>
          <a:prstGeom prst="rect">
            <a:avLst/>
          </a:prstGeom>
          <a:solidFill>
            <a:srgbClr val="697E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68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Flexibilização nas Regras para Credenciamento de Hospitais de Ensino"/>
          <p:cNvSpPr txBox="1"/>
          <p:nvPr/>
        </p:nvSpPr>
        <p:spPr>
          <a:xfrm>
            <a:off x="1129028" y="674213"/>
            <a:ext cx="9275528" cy="23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299110">
              <a:defRPr sz="4692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Flexibilização nas Regras para Credenciamento de Hospitais de Ensino</a:t>
            </a:r>
          </a:p>
        </p:txBody>
      </p:sp>
      <p:sp>
        <p:nvSpPr>
          <p:cNvPr id="270" name="PORTARIA INTERMINISTERIAL MS/MEC  Nº 2.400, DE 2 DE OUTUBRO DE 2007"/>
          <p:cNvSpPr txBox="1"/>
          <p:nvPr/>
        </p:nvSpPr>
        <p:spPr>
          <a:xfrm>
            <a:off x="1864636" y="4062355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PORTARIA INTERMINISTERIAL MS/MEC  Nº 2.400, DE 2 DE OUTUBRO DE 2007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tângulo"/>
          <p:cNvSpPr/>
          <p:nvPr/>
        </p:nvSpPr>
        <p:spPr>
          <a:xfrm>
            <a:off x="1166792" y="4404072"/>
            <a:ext cx="10671216" cy="2323927"/>
          </a:xfrm>
          <a:prstGeom prst="rect">
            <a:avLst/>
          </a:prstGeom>
          <a:solidFill>
            <a:srgbClr val="7E505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7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lexibilização nas Regras para Credenciamento de Hospitais de Ensino"/>
          <p:cNvSpPr txBox="1"/>
          <p:nvPr/>
        </p:nvSpPr>
        <p:spPr>
          <a:xfrm>
            <a:off x="1129028" y="674213"/>
            <a:ext cx="9275528" cy="2177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279603">
              <a:defRPr sz="4386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Flexibilização nas Regras para Credenciamento de Hospitais de Ensino</a:t>
            </a:r>
          </a:p>
        </p:txBody>
      </p:sp>
      <p:sp>
        <p:nvSpPr>
          <p:cNvPr id="275" name="PORTARIA INTERMINISTERIAL MS/MEC Nº 285, DE 24 DE MARÇO DE 2015"/>
          <p:cNvSpPr txBox="1"/>
          <p:nvPr/>
        </p:nvSpPr>
        <p:spPr>
          <a:xfrm>
            <a:off x="1864636" y="4062355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PORTARIA INTERMINISTERIAL MS/MEC Nº 285, DE 24 DE MARÇO DE 2015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5076" y="1936304"/>
            <a:ext cx="9550655" cy="6408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5916083"/>
            <a:ext cx="12242800" cy="252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2727326"/>
            <a:ext cx="12242800" cy="2898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791" y="2913145"/>
            <a:ext cx="11859218" cy="3459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5733" y="6847251"/>
            <a:ext cx="11853334" cy="23318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0" y="349250"/>
            <a:ext cx="7805105" cy="4184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Imagem"/>
          <p:cNvGrpSpPr/>
          <p:nvPr/>
        </p:nvGrpSpPr>
        <p:grpSpPr>
          <a:xfrm>
            <a:off x="1562612" y="2388831"/>
            <a:ext cx="9236228" cy="7302927"/>
            <a:chOff x="0" y="0"/>
            <a:chExt cx="9236226" cy="7302926"/>
          </a:xfrm>
        </p:grpSpPr>
        <p:pic>
          <p:nvPicPr>
            <p:cNvPr id="291" name="Imagem" descr="Imagem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8982227" cy="697272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0" name="Imagem" descr="Imagem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9236228" cy="7302928"/>
            </a:xfrm>
            <a:prstGeom prst="rect">
              <a:avLst/>
            </a:prstGeom>
            <a:effectLst/>
          </p:spPr>
        </p:pic>
      </p:grpSp>
      <p:sp>
        <p:nvSpPr>
          <p:cNvPr id="2" name="Elipse 1"/>
          <p:cNvSpPr/>
          <p:nvPr/>
        </p:nvSpPr>
        <p:spPr>
          <a:xfrm>
            <a:off x="6862440" y="8405192"/>
            <a:ext cx="3809400" cy="396044"/>
          </a:xfrm>
          <a:prstGeom prst="ellipse">
            <a:avLst/>
          </a:prstGeom>
          <a:solidFill>
            <a:schemeClr val="accent4">
              <a:alpha val="3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“A cada mesa que participo, eu já não sei mais o número de faculdades de medicina…”"/>
          <p:cNvSpPr txBox="1">
            <a:spLocks noGrp="1"/>
          </p:cNvSpPr>
          <p:nvPr>
            <p:ph type="title"/>
          </p:nvPr>
        </p:nvSpPr>
        <p:spPr>
          <a:xfrm>
            <a:off x="975802" y="2016784"/>
            <a:ext cx="11053196" cy="4467623"/>
          </a:xfrm>
          <a:prstGeom prst="rect">
            <a:avLst/>
          </a:prstGeom>
        </p:spPr>
        <p:txBody>
          <a:bodyPr/>
          <a:lstStyle>
            <a:lvl1pPr defTabSz="403148">
              <a:defRPr sz="6324"/>
            </a:lvl1pPr>
          </a:lstStyle>
          <a:p>
            <a:r>
              <a:t>“A cada mesa que participo, eu já não sei mais o número de faculdades de medicina…”</a:t>
            </a:r>
          </a:p>
        </p:txBody>
      </p:sp>
      <p:sp>
        <p:nvSpPr>
          <p:cNvPr id="142" name="Marco antônio Becker (ex-presidente cremers)"/>
          <p:cNvSpPr txBox="1">
            <a:spLocks noGrp="1"/>
          </p:cNvSpPr>
          <p:nvPr>
            <p:ph type="body" sz="quarter" idx="1"/>
          </p:nvPr>
        </p:nvSpPr>
        <p:spPr>
          <a:xfrm>
            <a:off x="2574315" y="6794264"/>
            <a:ext cx="9414037" cy="918849"/>
          </a:xfrm>
          <a:prstGeom prst="rect">
            <a:avLst/>
          </a:prstGeom>
        </p:spPr>
        <p:txBody>
          <a:bodyPr/>
          <a:lstStyle>
            <a:lvl1pPr algn="r">
              <a:defRPr sz="2500"/>
            </a:lvl1pPr>
          </a:lstStyle>
          <a:p>
            <a:r>
              <a:t>Marco antônio Becker (ex-presidente cremers)</a:t>
            </a:r>
          </a:p>
        </p:txBody>
      </p:sp>
      <p:pic>
        <p:nvPicPr>
          <p:cNvPr id="14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5200" y="1170974"/>
            <a:ext cx="10025945" cy="668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FINANCIAMENTO"/>
          <p:cNvSpPr txBox="1"/>
          <p:nvPr/>
        </p:nvSpPr>
        <p:spPr>
          <a:xfrm>
            <a:off x="1340408" y="6974888"/>
            <a:ext cx="9275528" cy="300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FINANCIAMENTO</a:t>
            </a:r>
          </a:p>
        </p:txBody>
      </p:sp>
      <p:sp>
        <p:nvSpPr>
          <p:cNvPr id="297" name="Retângulo"/>
          <p:cNvSpPr/>
          <p:nvPr/>
        </p:nvSpPr>
        <p:spPr>
          <a:xfrm>
            <a:off x="642564" y="4183938"/>
            <a:ext cx="10671216" cy="2323928"/>
          </a:xfrm>
          <a:prstGeom prst="rect">
            <a:avLst/>
          </a:prstGeom>
          <a:solidFill>
            <a:srgbClr val="00687E">
              <a:alpha val="936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8" name="R$ 12.191,00 / mês"/>
          <p:cNvSpPr txBox="1"/>
          <p:nvPr/>
        </p:nvSpPr>
        <p:spPr>
          <a:xfrm>
            <a:off x="1340408" y="3842222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b="1" dirty="0"/>
              <a:t>R$ 12.191,00 / </a:t>
            </a:r>
            <a:r>
              <a:rPr b="1" dirty="0" err="1"/>
              <a:t>mês</a:t>
            </a:r>
            <a:endParaRPr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99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99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99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1" animBg="1" advAuto="0"/>
      <p:bldP spid="298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Untitled-1.png" descr="Untitled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384" y="863280"/>
            <a:ext cx="9606976" cy="8452038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FINANCIAMENTO"/>
          <p:cNvSpPr txBox="1"/>
          <p:nvPr/>
        </p:nvSpPr>
        <p:spPr>
          <a:xfrm>
            <a:off x="4619576" y="7381288"/>
            <a:ext cx="2739592" cy="104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FINANCIAMENTO</a:t>
            </a:r>
          </a:p>
        </p:txBody>
      </p:sp>
      <p:sp>
        <p:nvSpPr>
          <p:cNvPr id="303" name="FLEXIBILIZAÇÃO"/>
          <p:cNvSpPr txBox="1"/>
          <p:nvPr/>
        </p:nvSpPr>
        <p:spPr>
          <a:xfrm>
            <a:off x="7896176" y="7381288"/>
            <a:ext cx="2739592" cy="104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FLEXIBILIZAÇÃO</a:t>
            </a:r>
          </a:p>
        </p:txBody>
      </p:sp>
      <p:sp>
        <p:nvSpPr>
          <p:cNvPr id="304" name="INCENTIVO"/>
          <p:cNvSpPr txBox="1"/>
          <p:nvPr/>
        </p:nvSpPr>
        <p:spPr>
          <a:xfrm>
            <a:off x="1215976" y="7381288"/>
            <a:ext cx="2739592" cy="104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22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INCENTIVO</a:t>
            </a:r>
          </a:p>
        </p:txBody>
      </p:sp>
      <p:sp>
        <p:nvSpPr>
          <p:cNvPr id="305" name="EXPLOSÃO DE VAGAS"/>
          <p:cNvSpPr txBox="1"/>
          <p:nvPr/>
        </p:nvSpPr>
        <p:spPr>
          <a:xfrm>
            <a:off x="2064593" y="2665355"/>
            <a:ext cx="7849558" cy="1217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700">
                <a:solidFill>
                  <a:schemeClr val="accent5">
                    <a:lumOff val="-29866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EXPLOSÃO DE VAGAS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aixaDeTexto 18"/>
          <p:cNvSpPr txBox="1"/>
          <p:nvPr/>
        </p:nvSpPr>
        <p:spPr>
          <a:xfrm rot="18964600">
            <a:off x="9010987" y="5794901"/>
            <a:ext cx="3263178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i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Preceptores de Residência</a:t>
            </a:r>
          </a:p>
        </p:txBody>
      </p:sp>
      <p:sp>
        <p:nvSpPr>
          <p:cNvPr id="309" name="CaixaDeTexto 19"/>
          <p:cNvSpPr txBox="1"/>
          <p:nvPr/>
        </p:nvSpPr>
        <p:spPr>
          <a:xfrm rot="1954221">
            <a:off x="9574412" y="3423294"/>
            <a:ext cx="2660249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Logística </a:t>
            </a:r>
          </a:p>
        </p:txBody>
      </p:sp>
      <p:sp>
        <p:nvSpPr>
          <p:cNvPr id="310" name="CaixaDeTexto 20"/>
          <p:cNvSpPr txBox="1"/>
          <p:nvPr/>
        </p:nvSpPr>
        <p:spPr>
          <a:xfrm rot="21140993">
            <a:off x="4517565" y="1977724"/>
            <a:ext cx="2729689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Pesquisa</a:t>
            </a:r>
          </a:p>
        </p:txBody>
      </p:sp>
      <p:sp>
        <p:nvSpPr>
          <p:cNvPr id="311" name="CaixaDeTexto 21"/>
          <p:cNvSpPr txBox="1"/>
          <p:nvPr/>
        </p:nvSpPr>
        <p:spPr>
          <a:xfrm rot="1867952">
            <a:off x="7182761" y="3239144"/>
            <a:ext cx="2660249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Média e Alta Complexidade</a:t>
            </a:r>
          </a:p>
        </p:txBody>
      </p:sp>
      <p:sp>
        <p:nvSpPr>
          <p:cNvPr id="312" name="CaixaDeTexto 23"/>
          <p:cNvSpPr txBox="1"/>
          <p:nvPr/>
        </p:nvSpPr>
        <p:spPr>
          <a:xfrm rot="1661125">
            <a:off x="6346814" y="4716575"/>
            <a:ext cx="2486629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Anatômico</a:t>
            </a:r>
          </a:p>
        </p:txBody>
      </p:sp>
      <p:sp>
        <p:nvSpPr>
          <p:cNvPr id="313" name="CaixaDeTexto 24"/>
          <p:cNvSpPr txBox="1"/>
          <p:nvPr/>
        </p:nvSpPr>
        <p:spPr>
          <a:xfrm>
            <a:off x="916208" y="4578459"/>
            <a:ext cx="2473677" cy="71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Docentes</a:t>
            </a:r>
          </a:p>
        </p:txBody>
      </p:sp>
      <p:sp>
        <p:nvSpPr>
          <p:cNvPr id="314" name="CaixaDeTexto 3"/>
          <p:cNvSpPr txBox="1"/>
          <p:nvPr/>
        </p:nvSpPr>
        <p:spPr>
          <a:xfrm rot="20907603">
            <a:off x="2835210" y="5836515"/>
            <a:ext cx="3288081" cy="48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indent="0" defTabSz="914400">
              <a:defRPr sz="2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Cadáveres</a:t>
            </a:r>
          </a:p>
        </p:txBody>
      </p:sp>
      <p:sp>
        <p:nvSpPr>
          <p:cNvPr id="315" name="CaixaDeTexto 4"/>
          <p:cNvSpPr txBox="1"/>
          <p:nvPr/>
        </p:nvSpPr>
        <p:spPr>
          <a:xfrm rot="1867529">
            <a:off x="1041273" y="6500398"/>
            <a:ext cx="2223548" cy="10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indent="0" defTabSz="914400">
              <a:defRPr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Mestres e Doutores</a:t>
            </a:r>
          </a:p>
        </p:txBody>
      </p:sp>
      <p:sp>
        <p:nvSpPr>
          <p:cNvPr id="316" name="CaixaDeTexto 6"/>
          <p:cNvSpPr txBox="1"/>
          <p:nvPr/>
        </p:nvSpPr>
        <p:spPr>
          <a:xfrm rot="1155894">
            <a:off x="2686762" y="3551880"/>
            <a:ext cx="3410765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indent="0" defTabSz="914400">
              <a:defRPr sz="3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Laboratórios</a:t>
            </a:r>
          </a:p>
        </p:txBody>
      </p:sp>
      <p:sp>
        <p:nvSpPr>
          <p:cNvPr id="317" name="CaixaDeTexto 8"/>
          <p:cNvSpPr txBox="1"/>
          <p:nvPr/>
        </p:nvSpPr>
        <p:spPr>
          <a:xfrm rot="390509">
            <a:off x="5191237" y="6867225"/>
            <a:ext cx="3063579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lvl="1" indent="0" defTabSz="914400">
              <a:defRPr sz="23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Viabilidade Econômica</a:t>
            </a:r>
          </a:p>
        </p:txBody>
      </p:sp>
      <p:sp>
        <p:nvSpPr>
          <p:cNvPr id="318" name="Retângulo 13"/>
          <p:cNvSpPr txBox="1"/>
          <p:nvPr/>
        </p:nvSpPr>
        <p:spPr>
          <a:xfrm rot="19360106">
            <a:off x="820023" y="2028524"/>
            <a:ext cx="3071617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Infraestrutura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5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5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5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5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5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5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5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" grpId="1" animBg="1" advAuto="0"/>
      <p:bldP spid="309" grpId="2" animBg="1" advAuto="0"/>
      <p:bldP spid="310" grpId="3" animBg="1" advAuto="0"/>
      <p:bldP spid="311" grpId="5" animBg="1" advAuto="0"/>
      <p:bldP spid="312" grpId="7" animBg="1" advAuto="0"/>
      <p:bldP spid="313" grpId="4" animBg="1" advAuto="0"/>
      <p:bldP spid="314" grpId="11" animBg="1" advAuto="0"/>
      <p:bldP spid="315" grpId="8" animBg="1" advAuto="0"/>
      <p:bldP spid="316" grpId="6" animBg="1" advAuto="0"/>
      <p:bldP spid="317" grpId="9" animBg="1" advAuto="0"/>
      <p:bldP spid="318" grpId="1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7570" y="1183640"/>
            <a:ext cx="9951797" cy="7386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Não há controle da qualidade das escolas…"/>
          <p:cNvSpPr txBox="1"/>
          <p:nvPr/>
        </p:nvSpPr>
        <p:spPr>
          <a:xfrm>
            <a:off x="1196762" y="1236909"/>
            <a:ext cx="9275528" cy="654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/>
          <a:p>
            <a:pPr marL="1029295" indent="-1029295" algn="l" defTabSz="591718">
              <a:buSzPct val="100000"/>
              <a:buAutoNum type="arabicParenR"/>
              <a:defRPr sz="5187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Não há controle da qualidade das escolas</a:t>
            </a:r>
          </a:p>
          <a:p>
            <a:pPr algn="l" defTabSz="591718">
              <a:defRPr sz="5187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1029295" indent="-1029295" algn="l" defTabSz="591718">
              <a:buSzPct val="100000"/>
              <a:buAutoNum type="arabicParenR" startAt="2"/>
              <a:defRPr sz="5187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Não há regulação efetiva das escolas</a:t>
            </a:r>
          </a:p>
          <a:p>
            <a:pPr algn="l" defTabSz="591718">
              <a:defRPr sz="5187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1029295" indent="-1029295" algn="l" defTabSz="591718">
              <a:buSzPct val="100000"/>
              <a:buAutoNum type="arabicParenR" startAt="3"/>
              <a:defRPr sz="5187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Não há avaliação adequada dos egressos</a:t>
            </a:r>
          </a:p>
        </p:txBody>
      </p:sp>
      <p:sp>
        <p:nvSpPr>
          <p:cNvPr id="340" name="Retângulo"/>
          <p:cNvSpPr/>
          <p:nvPr/>
        </p:nvSpPr>
        <p:spPr>
          <a:xfrm>
            <a:off x="-903" y="966605"/>
            <a:ext cx="10671217" cy="2323927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1" name="Manutenção Escolas Ruins"/>
          <p:cNvSpPr txBox="1"/>
          <p:nvPr/>
        </p:nvSpPr>
        <p:spPr>
          <a:xfrm>
            <a:off x="696942" y="624888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Manutenção Escolas Ruins</a:t>
            </a:r>
          </a:p>
        </p:txBody>
      </p:sp>
      <p:sp>
        <p:nvSpPr>
          <p:cNvPr id="342" name="Retângulo"/>
          <p:cNvSpPr/>
          <p:nvPr/>
        </p:nvSpPr>
        <p:spPr>
          <a:xfrm>
            <a:off x="-903" y="3425276"/>
            <a:ext cx="10671217" cy="2323927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Manutenção da Formação Ruim"/>
          <p:cNvSpPr txBox="1"/>
          <p:nvPr/>
        </p:nvSpPr>
        <p:spPr>
          <a:xfrm>
            <a:off x="410133" y="3083559"/>
            <a:ext cx="9849145" cy="300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Manutenção da Formação Ruim</a:t>
            </a:r>
          </a:p>
        </p:txBody>
      </p:sp>
      <p:sp>
        <p:nvSpPr>
          <p:cNvPr id="344" name="Retângulo"/>
          <p:cNvSpPr/>
          <p:nvPr/>
        </p:nvSpPr>
        <p:spPr>
          <a:xfrm>
            <a:off x="-903" y="5885738"/>
            <a:ext cx="10671217" cy="2323928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" name="Liberação ao Exercício de Médicos de Péssima Qualidade"/>
          <p:cNvSpPr txBox="1"/>
          <p:nvPr/>
        </p:nvSpPr>
        <p:spPr>
          <a:xfrm>
            <a:off x="696942" y="5544022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Liberação ao Exercício de Médicos de Péssima Qualidade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99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99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99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9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9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9"/>
                            </p:stCondLst>
                            <p:childTnLst>
                              <p:par>
                                <p:cTn id="20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9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99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99"/>
                            </p:stCondLst>
                            <p:childTnLst>
                              <p:par>
                                <p:cTn id="30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1" animBg="1" advAuto="0"/>
      <p:bldP spid="341" grpId="2" animBg="1" advAuto="0"/>
      <p:bldP spid="342" grpId="3" animBg="1" advAuto="0"/>
      <p:bldP spid="343" grpId="4" animBg="1" advAuto="0"/>
      <p:bldP spid="344" grpId="5" animBg="1" advAuto="0"/>
      <p:bldP spid="345" grpId="6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613" y="1211527"/>
            <a:ext cx="10167487" cy="6882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5" y="3498849"/>
            <a:ext cx="11413620" cy="350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édicos por 1000 hab"/>
          <p:cNvSpPr txBox="1"/>
          <p:nvPr/>
        </p:nvSpPr>
        <p:spPr>
          <a:xfrm>
            <a:off x="1399962" y="589547"/>
            <a:ext cx="9275528" cy="190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422655">
              <a:defRPr sz="6629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Exame do </a:t>
            </a:r>
            <a:r>
              <a:rPr lang="pt-BR" dirty="0" err="1" smtClean="0"/>
              <a:t>Cremesp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88" y="2095500"/>
            <a:ext cx="9271016" cy="649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édicos por 1000 hab"/>
          <p:cNvSpPr txBox="1"/>
          <p:nvPr/>
        </p:nvSpPr>
        <p:spPr>
          <a:xfrm>
            <a:off x="1399962" y="589547"/>
            <a:ext cx="9275528" cy="190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algn="r" defTabSz="422655">
              <a:defRPr sz="6629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Prova da </a:t>
            </a:r>
            <a:r>
              <a:rPr lang="pt-BR" dirty="0" err="1" smtClean="0"/>
              <a:t>Amrigs</a:t>
            </a:r>
            <a:endParaRPr dirty="0"/>
          </a:p>
        </p:txBody>
      </p:sp>
      <p:sp>
        <p:nvSpPr>
          <p:cNvPr id="6" name="Retângulo"/>
          <p:cNvSpPr/>
          <p:nvPr/>
        </p:nvSpPr>
        <p:spPr>
          <a:xfrm>
            <a:off x="1161931" y="5740896"/>
            <a:ext cx="8819832" cy="86066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etângulo"/>
          <p:cNvSpPr/>
          <p:nvPr/>
        </p:nvSpPr>
        <p:spPr>
          <a:xfrm>
            <a:off x="1161930" y="4948808"/>
            <a:ext cx="117505" cy="81378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Retângulo"/>
          <p:cNvSpPr/>
          <p:nvPr/>
        </p:nvSpPr>
        <p:spPr>
          <a:xfrm>
            <a:off x="6646416" y="4788931"/>
            <a:ext cx="117504" cy="973665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27"/>
          <p:cNvSpPr txBox="1"/>
          <p:nvPr/>
        </p:nvSpPr>
        <p:spPr>
          <a:xfrm>
            <a:off x="3090754" y="4804792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sz="4800" dirty="0" smtClean="0"/>
              <a:t>5.100</a:t>
            </a:r>
            <a:endParaRPr sz="4800" dirty="0"/>
          </a:p>
        </p:txBody>
      </p:sp>
      <p:sp>
        <p:nvSpPr>
          <p:cNvPr id="10" name="Retângulo"/>
          <p:cNvSpPr/>
          <p:nvPr/>
        </p:nvSpPr>
        <p:spPr>
          <a:xfrm>
            <a:off x="9909294" y="4742729"/>
            <a:ext cx="72469" cy="998168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54"/>
          <p:cNvSpPr txBox="1"/>
          <p:nvPr/>
        </p:nvSpPr>
        <p:spPr>
          <a:xfrm>
            <a:off x="7555250" y="4826493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sz="4800" dirty="0" smtClean="0"/>
              <a:t>52%</a:t>
            </a:r>
            <a:endParaRPr sz="4800" dirty="0"/>
          </a:p>
        </p:txBody>
      </p:sp>
      <p:sp>
        <p:nvSpPr>
          <p:cNvPr id="14" name="1808"/>
          <p:cNvSpPr txBox="1"/>
          <p:nvPr/>
        </p:nvSpPr>
        <p:spPr>
          <a:xfrm>
            <a:off x="940996" y="4485484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2016</a:t>
            </a:r>
            <a:endParaRPr dirty="0"/>
          </a:p>
        </p:txBody>
      </p:sp>
      <p:sp>
        <p:nvSpPr>
          <p:cNvPr id="2" name="CaixaDeTexto 1"/>
          <p:cNvSpPr txBox="1"/>
          <p:nvPr/>
        </p:nvSpPr>
        <p:spPr>
          <a:xfrm>
            <a:off x="936365" y="2531894"/>
            <a:ext cx="988651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b="0" dirty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Utilizada como avaliação de conhecimentos médicos e para seleção de programas de Residência Médica, Rio Grande do Sul, Santa Catarina, Mato Grosso do Sul, Mato Grosso e Rondônia</a:t>
            </a:r>
            <a:r>
              <a:rPr lang="pt-BR" b="0" dirty="0" smtClean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O ponto de corte é a obtenção de 60% de acertos.</a:t>
            </a:r>
            <a:endParaRPr lang="pt-BR" b="0" dirty="0">
              <a:solidFill>
                <a:srgbClr val="E7E6E6"/>
              </a:solidFill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15" name="1808"/>
          <p:cNvSpPr txBox="1"/>
          <p:nvPr/>
        </p:nvSpPr>
        <p:spPr>
          <a:xfrm>
            <a:off x="3374978" y="4467850"/>
            <a:ext cx="1687262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 fontScale="85000" lnSpcReduction="10000"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Inscritos</a:t>
            </a:r>
            <a:endParaRPr dirty="0"/>
          </a:p>
        </p:txBody>
      </p:sp>
      <p:sp>
        <p:nvSpPr>
          <p:cNvPr id="16" name="1808"/>
          <p:cNvSpPr txBox="1"/>
          <p:nvPr/>
        </p:nvSpPr>
        <p:spPr>
          <a:xfrm>
            <a:off x="7552758" y="4444752"/>
            <a:ext cx="1973978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 fontScale="77500" lnSpcReduction="20000"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Aprovados</a:t>
            </a:r>
            <a:endParaRPr dirty="0"/>
          </a:p>
        </p:txBody>
      </p:sp>
      <p:sp>
        <p:nvSpPr>
          <p:cNvPr id="20" name="27"/>
          <p:cNvSpPr txBox="1"/>
          <p:nvPr/>
        </p:nvSpPr>
        <p:spPr>
          <a:xfrm>
            <a:off x="3113272" y="6604992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sz="4800" dirty="0" smtClean="0"/>
              <a:t>5.800</a:t>
            </a:r>
            <a:endParaRPr sz="4800" dirty="0"/>
          </a:p>
        </p:txBody>
      </p:sp>
      <p:sp>
        <p:nvSpPr>
          <p:cNvPr id="22" name="54"/>
          <p:cNvSpPr txBox="1"/>
          <p:nvPr/>
        </p:nvSpPr>
        <p:spPr>
          <a:xfrm>
            <a:off x="7577768" y="6626693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sz="4800" dirty="0" smtClean="0"/>
              <a:t>58%</a:t>
            </a:r>
            <a:endParaRPr sz="4800" dirty="0"/>
          </a:p>
        </p:txBody>
      </p:sp>
      <p:sp>
        <p:nvSpPr>
          <p:cNvPr id="23" name="1808"/>
          <p:cNvSpPr txBox="1"/>
          <p:nvPr/>
        </p:nvSpPr>
        <p:spPr>
          <a:xfrm>
            <a:off x="963514" y="6285684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2017</a:t>
            </a:r>
            <a:endParaRPr dirty="0"/>
          </a:p>
        </p:txBody>
      </p:sp>
      <p:sp>
        <p:nvSpPr>
          <p:cNvPr id="24" name="1808"/>
          <p:cNvSpPr txBox="1"/>
          <p:nvPr/>
        </p:nvSpPr>
        <p:spPr>
          <a:xfrm>
            <a:off x="3397496" y="6268050"/>
            <a:ext cx="1687262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 fontScale="85000" lnSpcReduction="10000"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Inscritos</a:t>
            </a:r>
            <a:endParaRPr dirty="0"/>
          </a:p>
        </p:txBody>
      </p:sp>
      <p:sp>
        <p:nvSpPr>
          <p:cNvPr id="25" name="1808"/>
          <p:cNvSpPr txBox="1"/>
          <p:nvPr/>
        </p:nvSpPr>
        <p:spPr>
          <a:xfrm>
            <a:off x="7575276" y="6244952"/>
            <a:ext cx="1973978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 fontScale="77500" lnSpcReduction="20000"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Aprovados</a:t>
            </a:r>
            <a:endParaRPr dirty="0"/>
          </a:p>
        </p:txBody>
      </p:sp>
      <p:sp>
        <p:nvSpPr>
          <p:cNvPr id="26" name="Retângulo"/>
          <p:cNvSpPr/>
          <p:nvPr/>
        </p:nvSpPr>
        <p:spPr>
          <a:xfrm>
            <a:off x="1173809" y="7514586"/>
            <a:ext cx="8819832" cy="86066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" name="Retângulo"/>
          <p:cNvSpPr/>
          <p:nvPr/>
        </p:nvSpPr>
        <p:spPr>
          <a:xfrm>
            <a:off x="1173808" y="6722498"/>
            <a:ext cx="117505" cy="81378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8" name="Retângulo"/>
          <p:cNvSpPr/>
          <p:nvPr/>
        </p:nvSpPr>
        <p:spPr>
          <a:xfrm>
            <a:off x="6658294" y="6562621"/>
            <a:ext cx="117504" cy="973665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" name="Retângulo"/>
          <p:cNvSpPr/>
          <p:nvPr/>
        </p:nvSpPr>
        <p:spPr>
          <a:xfrm>
            <a:off x="9921172" y="6516419"/>
            <a:ext cx="72469" cy="998168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" name="Retângulo"/>
          <p:cNvSpPr/>
          <p:nvPr/>
        </p:nvSpPr>
        <p:spPr>
          <a:xfrm>
            <a:off x="1173809" y="9175579"/>
            <a:ext cx="8819832" cy="86066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Retângulo"/>
          <p:cNvSpPr/>
          <p:nvPr/>
        </p:nvSpPr>
        <p:spPr>
          <a:xfrm>
            <a:off x="1173808" y="8383491"/>
            <a:ext cx="117505" cy="81378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" name="Retângulo"/>
          <p:cNvSpPr/>
          <p:nvPr/>
        </p:nvSpPr>
        <p:spPr>
          <a:xfrm>
            <a:off x="6658294" y="8223614"/>
            <a:ext cx="117504" cy="973665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27"/>
          <p:cNvSpPr txBox="1"/>
          <p:nvPr/>
        </p:nvSpPr>
        <p:spPr>
          <a:xfrm>
            <a:off x="3214022" y="823947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sz="4800" dirty="0" smtClean="0"/>
              <a:t>6.500</a:t>
            </a:r>
            <a:endParaRPr sz="4800" dirty="0"/>
          </a:p>
        </p:txBody>
      </p:sp>
      <p:sp>
        <p:nvSpPr>
          <p:cNvPr id="34" name="Retângulo"/>
          <p:cNvSpPr/>
          <p:nvPr/>
        </p:nvSpPr>
        <p:spPr>
          <a:xfrm>
            <a:off x="9921172" y="8177412"/>
            <a:ext cx="72469" cy="998168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54"/>
          <p:cNvSpPr txBox="1"/>
          <p:nvPr/>
        </p:nvSpPr>
        <p:spPr>
          <a:xfrm>
            <a:off x="7150472" y="8261176"/>
            <a:ext cx="2715556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sz="1400" dirty="0" smtClean="0"/>
              <a:t>Prova realizada em  18/11. Resultados ainda serão divulgados.</a:t>
            </a:r>
            <a:endParaRPr sz="1400" dirty="0"/>
          </a:p>
        </p:txBody>
      </p:sp>
      <p:sp>
        <p:nvSpPr>
          <p:cNvPr id="36" name="1808"/>
          <p:cNvSpPr txBox="1"/>
          <p:nvPr/>
        </p:nvSpPr>
        <p:spPr>
          <a:xfrm>
            <a:off x="1064264" y="7920167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2018</a:t>
            </a:r>
            <a:endParaRPr dirty="0"/>
          </a:p>
        </p:txBody>
      </p:sp>
      <p:sp>
        <p:nvSpPr>
          <p:cNvPr id="37" name="1808"/>
          <p:cNvSpPr txBox="1"/>
          <p:nvPr/>
        </p:nvSpPr>
        <p:spPr>
          <a:xfrm>
            <a:off x="3498246" y="7902533"/>
            <a:ext cx="1687262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 fontScale="85000" lnSpcReduction="10000"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Inscritos</a:t>
            </a:r>
            <a:endParaRPr dirty="0"/>
          </a:p>
        </p:txBody>
      </p:sp>
      <p:sp>
        <p:nvSpPr>
          <p:cNvPr id="38" name="1808"/>
          <p:cNvSpPr txBox="1"/>
          <p:nvPr/>
        </p:nvSpPr>
        <p:spPr>
          <a:xfrm>
            <a:off x="7676026" y="7879435"/>
            <a:ext cx="1973978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 fontScale="77500" lnSpcReduction="20000"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Aprovados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0721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" y="1219200"/>
            <a:ext cx="10301807" cy="686787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COMO RESOLVER?"/>
          <p:cNvSpPr txBox="1"/>
          <p:nvPr/>
        </p:nvSpPr>
        <p:spPr>
          <a:xfrm>
            <a:off x="1275139" y="7076488"/>
            <a:ext cx="9275528" cy="300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COMO RESOLVER?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tângulo"/>
          <p:cNvSpPr/>
          <p:nvPr/>
        </p:nvSpPr>
        <p:spPr>
          <a:xfrm>
            <a:off x="4768479" y="3699933"/>
            <a:ext cx="3467842" cy="1901186"/>
          </a:xfrm>
          <a:prstGeom prst="rect">
            <a:avLst/>
          </a:prstGeom>
          <a:solidFill>
            <a:srgbClr val="9BDC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6" name="Retângulo"/>
          <p:cNvSpPr/>
          <p:nvPr/>
        </p:nvSpPr>
        <p:spPr>
          <a:xfrm>
            <a:off x="3802274" y="4055533"/>
            <a:ext cx="5400253" cy="1270001"/>
          </a:xfrm>
          <a:prstGeom prst="rect">
            <a:avLst/>
          </a:prstGeom>
          <a:solidFill>
            <a:srgbClr val="00687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7" name="319"/>
          <p:cNvSpPr txBox="1">
            <a:spLocks noGrp="1"/>
          </p:cNvSpPr>
          <p:nvPr>
            <p:ph type="title"/>
          </p:nvPr>
        </p:nvSpPr>
        <p:spPr>
          <a:xfrm>
            <a:off x="5336962" y="3560447"/>
            <a:ext cx="2330876" cy="1901186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329</a:t>
            </a:r>
            <a:endParaRPr dirty="0"/>
          </a:p>
        </p:txBody>
      </p:sp>
      <p:pic>
        <p:nvPicPr>
          <p:cNvPr id="148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etas.png" descr="seta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493243" y="5992300"/>
            <a:ext cx="4018314" cy="3494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99"/>
                            </p:stCondLst>
                            <p:childTnLst>
                              <p:par>
                                <p:cTn id="14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499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3" animBg="1" advAuto="0"/>
      <p:bldP spid="146" grpId="2" animBg="1" advAuto="0"/>
      <p:bldP spid="147" grpId="4" animBg="1" advAuto="0"/>
      <p:bldP spid="149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PRIMEIRO"/>
          <p:cNvSpPr txBox="1"/>
          <p:nvPr/>
        </p:nvSpPr>
        <p:spPr>
          <a:xfrm>
            <a:off x="1458236" y="324325"/>
            <a:ext cx="9275528" cy="300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PRIMEIRO</a:t>
            </a:r>
          </a:p>
        </p:txBody>
      </p:sp>
      <p:pic>
        <p:nvPicPr>
          <p:cNvPr id="362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927" y="3150505"/>
            <a:ext cx="8104146" cy="5474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798" y="1224769"/>
            <a:ext cx="10589536" cy="7056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l="1574" t="1061" r="397" b="364"/>
          <a:stretch>
            <a:fillRect/>
          </a:stretch>
        </p:blipFill>
        <p:spPr>
          <a:xfrm>
            <a:off x="532203" y="1186732"/>
            <a:ext cx="10230285" cy="7734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tângulo"/>
          <p:cNvSpPr/>
          <p:nvPr/>
        </p:nvSpPr>
        <p:spPr>
          <a:xfrm>
            <a:off x="-903" y="966605"/>
            <a:ext cx="10671217" cy="2323927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1" name="Moratória de vagas e abertura"/>
          <p:cNvSpPr txBox="1"/>
          <p:nvPr/>
        </p:nvSpPr>
        <p:spPr>
          <a:xfrm>
            <a:off x="696942" y="624888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Moratória</a:t>
            </a:r>
            <a:r>
              <a:rPr dirty="0"/>
              <a:t> de </a:t>
            </a:r>
            <a:r>
              <a:rPr dirty="0" err="1"/>
              <a:t>vagas</a:t>
            </a:r>
            <a:r>
              <a:rPr dirty="0"/>
              <a:t> e </a:t>
            </a:r>
            <a:r>
              <a:rPr dirty="0" err="1"/>
              <a:t>abertura</a:t>
            </a:r>
            <a:endParaRPr dirty="0"/>
          </a:p>
        </p:txBody>
      </p:sp>
      <p:sp>
        <p:nvSpPr>
          <p:cNvPr id="372" name="Retângulo"/>
          <p:cNvSpPr/>
          <p:nvPr/>
        </p:nvSpPr>
        <p:spPr>
          <a:xfrm>
            <a:off x="-903" y="3425276"/>
            <a:ext cx="10671217" cy="2323927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3" name="Avaliação das Escolas"/>
          <p:cNvSpPr txBox="1"/>
          <p:nvPr/>
        </p:nvSpPr>
        <p:spPr>
          <a:xfrm>
            <a:off x="410133" y="3083559"/>
            <a:ext cx="9849145" cy="300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Avaliação</a:t>
            </a:r>
            <a:r>
              <a:rPr dirty="0"/>
              <a:t> das </a:t>
            </a:r>
            <a:r>
              <a:rPr dirty="0" err="1"/>
              <a:t>Escolas</a:t>
            </a:r>
            <a:endParaRPr dirty="0"/>
          </a:p>
        </p:txBody>
      </p:sp>
      <p:pic>
        <p:nvPicPr>
          <p:cNvPr id="37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/>
      <p:bldP spid="371" grpId="0" animBg="1"/>
      <p:bldP spid="372" grpId="1" animBg="1" advAuto="0"/>
      <p:bldP spid="37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746" y="5487574"/>
            <a:ext cx="12531308" cy="162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7963" y="2507977"/>
            <a:ext cx="12508874" cy="2487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464" y="2360789"/>
            <a:ext cx="8418970" cy="4300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Retângulo"/>
          <p:cNvSpPr/>
          <p:nvPr/>
        </p:nvSpPr>
        <p:spPr>
          <a:xfrm>
            <a:off x="-903" y="966605"/>
            <a:ext cx="10671217" cy="2323927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4" name="Moratória de vagas e abertura"/>
          <p:cNvSpPr txBox="1"/>
          <p:nvPr/>
        </p:nvSpPr>
        <p:spPr>
          <a:xfrm>
            <a:off x="696942" y="624888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Moratória</a:t>
            </a:r>
            <a:r>
              <a:rPr dirty="0"/>
              <a:t> de </a:t>
            </a:r>
            <a:r>
              <a:rPr dirty="0" err="1"/>
              <a:t>vagas</a:t>
            </a:r>
            <a:r>
              <a:rPr dirty="0"/>
              <a:t> e </a:t>
            </a:r>
            <a:r>
              <a:rPr dirty="0" err="1"/>
              <a:t>abertura</a:t>
            </a:r>
            <a:endParaRPr dirty="0"/>
          </a:p>
        </p:txBody>
      </p:sp>
      <p:sp>
        <p:nvSpPr>
          <p:cNvPr id="385" name="Retângulo"/>
          <p:cNvSpPr/>
          <p:nvPr/>
        </p:nvSpPr>
        <p:spPr>
          <a:xfrm>
            <a:off x="-903" y="3425276"/>
            <a:ext cx="10671217" cy="2323927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6" name="Retângulo"/>
          <p:cNvSpPr/>
          <p:nvPr/>
        </p:nvSpPr>
        <p:spPr>
          <a:xfrm>
            <a:off x="-903" y="5885738"/>
            <a:ext cx="10671217" cy="2323928"/>
          </a:xfrm>
          <a:prstGeom prst="rect">
            <a:avLst/>
          </a:prstGeom>
          <a:solidFill>
            <a:srgbClr val="00687E">
              <a:alpha val="96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7" name="Exame de Proficiência em Medicina"/>
          <p:cNvSpPr txBox="1"/>
          <p:nvPr/>
        </p:nvSpPr>
        <p:spPr>
          <a:xfrm>
            <a:off x="696942" y="5544022"/>
            <a:ext cx="9275528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Exame de Proficiência em Medicina</a:t>
            </a:r>
          </a:p>
        </p:txBody>
      </p:sp>
      <p:pic>
        <p:nvPicPr>
          <p:cNvPr id="388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Avaliação das Escolas"/>
          <p:cNvSpPr txBox="1"/>
          <p:nvPr/>
        </p:nvSpPr>
        <p:spPr>
          <a:xfrm>
            <a:off x="410133" y="3083559"/>
            <a:ext cx="9849145" cy="300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ctr">
            <a:normAutofit/>
          </a:bodyPr>
          <a:lstStyle>
            <a:lvl1pPr defTabSz="650240">
              <a:defRPr sz="46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Avaliação das Escolas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 animBg="1"/>
      <p:bldP spid="384" grpId="0" animBg="1"/>
      <p:bldP spid="385" grpId="0" animBg="1"/>
      <p:bldP spid="386" grpId="0" animBg="1"/>
      <p:bldP spid="387" grpId="0" animBg="1"/>
      <p:bldP spid="38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795" y="2644552"/>
            <a:ext cx="9878119" cy="600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Imagem 3" descr="Imagem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9026" y="1762125"/>
            <a:ext cx="2505076" cy="130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CaixaDeTexto 4"/>
          <p:cNvSpPr txBox="1"/>
          <p:nvPr/>
        </p:nvSpPr>
        <p:spPr>
          <a:xfrm>
            <a:off x="693964" y="1968386"/>
            <a:ext cx="2206173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800">
                <a:solidFill>
                  <a:srgbClr val="FFFFFF"/>
                </a:solidFill>
                <a:effectLst>
                  <a:outerShdw blurRad="63500" dir="3600000" rotWithShape="0">
                    <a:srgbClr val="000000">
                      <a:alpha val="70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EXAME DE PROFICIÊNCIA EM MEDICINA </a:t>
            </a:r>
          </a:p>
        </p:txBody>
      </p:sp>
      <p:sp>
        <p:nvSpPr>
          <p:cNvPr id="397" name="CaixaDeTexto 7"/>
          <p:cNvSpPr txBox="1"/>
          <p:nvPr/>
        </p:nvSpPr>
        <p:spPr>
          <a:xfrm>
            <a:off x="3379106" y="1781112"/>
            <a:ext cx="4238173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28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Soluções Importantes</a:t>
            </a:r>
          </a:p>
        </p:txBody>
      </p:sp>
      <p:sp>
        <p:nvSpPr>
          <p:cNvPr id="398" name="165"/>
          <p:cNvSpPr txBox="1"/>
          <p:nvPr/>
        </p:nvSpPr>
        <p:spPr>
          <a:xfrm>
            <a:off x="8177475" y="5402579"/>
            <a:ext cx="552244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165</a:t>
            </a:r>
          </a:p>
        </p:txBody>
      </p:sp>
      <p:pic>
        <p:nvPicPr>
          <p:cNvPr id="399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5300" y="1631950"/>
            <a:ext cx="11950701" cy="684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m" descr="Imagem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5049" y="5833109"/>
            <a:ext cx="9044852" cy="929641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eta"/>
          <p:cNvSpPr/>
          <p:nvPr/>
        </p:nvSpPr>
        <p:spPr>
          <a:xfrm>
            <a:off x="892823" y="4732785"/>
            <a:ext cx="2007314" cy="2592288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BE6427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lIns="45719" rIns="45719" anchor="ctr"/>
          <a:lstStyle/>
          <a:p>
            <a:pPr algn="l" defTabSz="914400">
              <a:defRPr sz="18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" name="CaixaDeTexto 1"/>
          <p:cNvSpPr txBox="1"/>
          <p:nvPr/>
        </p:nvSpPr>
        <p:spPr>
          <a:xfrm>
            <a:off x="693965" y="5623912"/>
            <a:ext cx="20595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Proposta Sen. Caiado</a:t>
            </a:r>
            <a:endParaRPr kumimoji="0" lang="pt-BR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2" animBg="1" advAuto="0"/>
      <p:bldP spid="401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5647" y="649235"/>
            <a:ext cx="11273506" cy="84551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18 de fevereiro de 1808…"/>
          <p:cNvSpPr txBox="1">
            <a:spLocks noGrp="1"/>
          </p:cNvSpPr>
          <p:nvPr>
            <p:ph type="body" sz="quarter" idx="1"/>
          </p:nvPr>
        </p:nvSpPr>
        <p:spPr>
          <a:xfrm>
            <a:off x="1113418" y="7541576"/>
            <a:ext cx="9414037" cy="1295880"/>
          </a:xfrm>
          <a:prstGeom prst="rect">
            <a:avLst/>
          </a:prstGeom>
        </p:spPr>
        <p:txBody>
          <a:bodyPr/>
          <a:lstStyle/>
          <a:p>
            <a:pPr algn="ctr"/>
            <a:r>
              <a:t>18 de fevereiro de 1808</a:t>
            </a:r>
          </a:p>
          <a:p>
            <a:pPr algn="ctr"/>
            <a:r>
              <a:t>escola de cirurgia da bahia (fameb)</a:t>
            </a:r>
          </a:p>
        </p:txBody>
      </p:sp>
      <p:pic>
        <p:nvPicPr>
          <p:cNvPr id="152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142" y="1278466"/>
            <a:ext cx="9226589" cy="5978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783" y="1231900"/>
            <a:ext cx="10426701" cy="568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88" y="2490732"/>
            <a:ext cx="6222522" cy="6932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édicos por 1000 hab"/>
          <p:cNvSpPr txBox="1"/>
          <p:nvPr/>
        </p:nvSpPr>
        <p:spPr>
          <a:xfrm>
            <a:off x="1399962" y="589547"/>
            <a:ext cx="9275528" cy="190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 fontScale="92500" lnSpcReduction="10000"/>
          </a:bodyPr>
          <a:lstStyle>
            <a:lvl1pPr algn="r" defTabSz="422655">
              <a:defRPr sz="6629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Proposta de Emendas Senador Caiado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1593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m 4" descr="Imagem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32787" y="-85745"/>
            <a:ext cx="17489881" cy="983866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ítulo 1"/>
          <p:cNvSpPr txBox="1"/>
          <p:nvPr/>
        </p:nvSpPr>
        <p:spPr>
          <a:xfrm>
            <a:off x="1245816" y="6891036"/>
            <a:ext cx="10441160" cy="151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 fontScale="92500" lnSpcReduction="20000"/>
          </a:bodyPr>
          <a:lstStyle/>
          <a:p>
            <a:pPr defTabSz="409651">
              <a:lnSpc>
                <a:spcPct val="80000"/>
              </a:lnSpc>
              <a:defRPr sz="3402">
                <a:solidFill>
                  <a:srgbClr val="333F50"/>
                </a:solidFill>
                <a:effectLst>
                  <a:outerShdw blurRad="24003" dist="24003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5400" dirty="0" smtClean="0">
                <a:solidFill>
                  <a:srgbClr val="FF0000"/>
                </a:solidFill>
              </a:rPr>
              <a:t>Muito Obrigado</a:t>
            </a:r>
          </a:p>
          <a:p>
            <a:pPr defTabSz="409651">
              <a:lnSpc>
                <a:spcPct val="80000"/>
              </a:lnSpc>
              <a:defRPr sz="3402">
                <a:solidFill>
                  <a:srgbClr val="333F50"/>
                </a:solidFill>
                <a:effectLst>
                  <a:outerShdw blurRad="24003" dist="24003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sz="5600" dirty="0">
              <a:solidFill>
                <a:schemeClr val="tx2">
                  <a:lumMod val="50000"/>
                </a:schemeClr>
              </a:solidFill>
            </a:endParaRPr>
          </a:p>
          <a:p>
            <a:pPr defTabSz="409651">
              <a:lnSpc>
                <a:spcPct val="80000"/>
              </a:lnSpc>
              <a:defRPr sz="3402">
                <a:solidFill>
                  <a:srgbClr val="333F50"/>
                </a:solidFill>
                <a:effectLst>
                  <a:outerShdw blurRad="24003" dist="24003" dir="2700000" rotWithShape="0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3600" dirty="0" smtClean="0">
                <a:solidFill>
                  <a:schemeClr val="tx2">
                    <a:lumMod val="50000"/>
                  </a:schemeClr>
                </a:solidFill>
              </a:rPr>
              <a:t>José Luiz Dantas Mestrinho</a:t>
            </a:r>
            <a:endParaRPr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85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OTAL = 27"/>
          <p:cNvSpPr txBox="1">
            <a:spLocks noGrp="1"/>
          </p:cNvSpPr>
          <p:nvPr>
            <p:ph type="body" sz="quarter" idx="1"/>
          </p:nvPr>
        </p:nvSpPr>
        <p:spPr>
          <a:xfrm>
            <a:off x="1795381" y="7480060"/>
            <a:ext cx="9414038" cy="1295880"/>
          </a:xfrm>
          <a:prstGeom prst="rect">
            <a:avLst/>
          </a:prstGeom>
        </p:spPr>
        <p:txBody>
          <a:bodyPr/>
          <a:lstStyle>
            <a:lvl1pPr algn="ctr">
              <a:defRPr sz="6800"/>
            </a:lvl1pPr>
          </a:lstStyle>
          <a:p>
            <a:r>
              <a:t>TOTAL = 27</a:t>
            </a:r>
          </a:p>
        </p:txBody>
      </p:sp>
      <p:pic>
        <p:nvPicPr>
          <p:cNvPr id="156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tângulo"/>
          <p:cNvSpPr/>
          <p:nvPr/>
        </p:nvSpPr>
        <p:spPr>
          <a:xfrm>
            <a:off x="1247655" y="5644775"/>
            <a:ext cx="10039086" cy="374549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8" name="1808"/>
          <p:cNvSpPr txBox="1"/>
          <p:nvPr/>
        </p:nvSpPr>
        <p:spPr>
          <a:xfrm>
            <a:off x="936365" y="4132071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1808</a:t>
            </a:r>
          </a:p>
        </p:txBody>
      </p:sp>
      <p:sp>
        <p:nvSpPr>
          <p:cNvPr id="159" name="1959"/>
          <p:cNvSpPr txBox="1"/>
          <p:nvPr/>
        </p:nvSpPr>
        <p:spPr>
          <a:xfrm>
            <a:off x="5641285" y="4132071"/>
            <a:ext cx="1060055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1959</a:t>
            </a:r>
          </a:p>
        </p:txBody>
      </p:sp>
      <p:sp>
        <p:nvSpPr>
          <p:cNvPr id="160" name="Retângulo"/>
          <p:cNvSpPr/>
          <p:nvPr/>
        </p:nvSpPr>
        <p:spPr>
          <a:xfrm>
            <a:off x="1157299" y="4610184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1" name="Retângulo"/>
          <p:cNvSpPr/>
          <p:nvPr/>
        </p:nvSpPr>
        <p:spPr>
          <a:xfrm>
            <a:off x="5837647" y="4610184"/>
            <a:ext cx="94986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2" name="Retângulo"/>
          <p:cNvSpPr/>
          <p:nvPr/>
        </p:nvSpPr>
        <p:spPr>
          <a:xfrm>
            <a:off x="1166555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3" name="Retângulo"/>
          <p:cNvSpPr/>
          <p:nvPr/>
        </p:nvSpPr>
        <p:spPr>
          <a:xfrm>
            <a:off x="5830952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4" name="27"/>
          <p:cNvSpPr txBox="1"/>
          <p:nvPr/>
        </p:nvSpPr>
        <p:spPr>
          <a:xfrm>
            <a:off x="2451211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8" animBg="1" advAuto="0"/>
      <p:bldP spid="158" grpId="3" animBg="1" advAuto="0"/>
      <p:bldP spid="159" grpId="6" animBg="1" advAuto="0"/>
      <p:bldP spid="160" grpId="1" animBg="1" advAuto="0"/>
      <p:bldP spid="161" grpId="4" animBg="1" advAuto="0"/>
      <p:bldP spid="162" grpId="2" animBg="1" advAuto="0"/>
      <p:bldP spid="163" grpId="5" animBg="1" advAuto="0"/>
      <p:bldP spid="164" grpId="7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OTAL = 81"/>
          <p:cNvSpPr txBox="1">
            <a:spLocks noGrp="1"/>
          </p:cNvSpPr>
          <p:nvPr>
            <p:ph type="body" sz="quarter" idx="1"/>
          </p:nvPr>
        </p:nvSpPr>
        <p:spPr>
          <a:xfrm>
            <a:off x="1795381" y="7480060"/>
            <a:ext cx="9414038" cy="1295880"/>
          </a:xfrm>
          <a:prstGeom prst="rect">
            <a:avLst/>
          </a:prstGeom>
        </p:spPr>
        <p:txBody>
          <a:bodyPr/>
          <a:lstStyle>
            <a:lvl1pPr algn="ctr">
              <a:defRPr sz="6800">
                <a:solidFill>
                  <a:srgbClr val="4297DB"/>
                </a:solidFill>
              </a:defRPr>
            </a:lvl1pPr>
          </a:lstStyle>
          <a:p>
            <a:r>
              <a:t>TOTAL = 81</a:t>
            </a:r>
          </a:p>
        </p:txBody>
      </p:sp>
      <p:pic>
        <p:nvPicPr>
          <p:cNvPr id="167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tângulo"/>
          <p:cNvSpPr/>
          <p:nvPr/>
        </p:nvSpPr>
        <p:spPr>
          <a:xfrm>
            <a:off x="1247655" y="5644775"/>
            <a:ext cx="10039086" cy="374549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9" name="1808"/>
          <p:cNvSpPr txBox="1"/>
          <p:nvPr/>
        </p:nvSpPr>
        <p:spPr>
          <a:xfrm>
            <a:off x="936365" y="4132071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1808</a:t>
            </a:r>
          </a:p>
        </p:txBody>
      </p:sp>
      <p:sp>
        <p:nvSpPr>
          <p:cNvPr id="170" name="1959"/>
          <p:cNvSpPr txBox="1"/>
          <p:nvPr/>
        </p:nvSpPr>
        <p:spPr>
          <a:xfrm>
            <a:off x="5641285" y="4132071"/>
            <a:ext cx="1060055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1959</a:t>
            </a:r>
          </a:p>
        </p:txBody>
      </p:sp>
      <p:sp>
        <p:nvSpPr>
          <p:cNvPr id="171" name="Retângulo"/>
          <p:cNvSpPr/>
          <p:nvPr/>
        </p:nvSpPr>
        <p:spPr>
          <a:xfrm>
            <a:off x="1157299" y="4610184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2" name="Retângulo"/>
          <p:cNvSpPr/>
          <p:nvPr/>
        </p:nvSpPr>
        <p:spPr>
          <a:xfrm>
            <a:off x="5837647" y="4610184"/>
            <a:ext cx="94986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3" name="Retângulo"/>
          <p:cNvSpPr/>
          <p:nvPr/>
        </p:nvSpPr>
        <p:spPr>
          <a:xfrm>
            <a:off x="1166555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4" name="Retângulo"/>
          <p:cNvSpPr/>
          <p:nvPr/>
        </p:nvSpPr>
        <p:spPr>
          <a:xfrm>
            <a:off x="5830952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5" name="27"/>
          <p:cNvSpPr txBox="1"/>
          <p:nvPr/>
        </p:nvSpPr>
        <p:spPr>
          <a:xfrm>
            <a:off x="2451211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27</a:t>
            </a:r>
          </a:p>
        </p:txBody>
      </p:sp>
      <p:sp>
        <p:nvSpPr>
          <p:cNvPr id="176" name="1994"/>
          <p:cNvSpPr txBox="1"/>
          <p:nvPr/>
        </p:nvSpPr>
        <p:spPr>
          <a:xfrm>
            <a:off x="8155885" y="4128502"/>
            <a:ext cx="1060055" cy="5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1994</a:t>
            </a:r>
          </a:p>
        </p:txBody>
      </p:sp>
      <p:sp>
        <p:nvSpPr>
          <p:cNvPr id="177" name="Retângulo"/>
          <p:cNvSpPr/>
          <p:nvPr/>
        </p:nvSpPr>
        <p:spPr>
          <a:xfrm>
            <a:off x="8352246" y="4606615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8" name="Retângulo"/>
          <p:cNvSpPr/>
          <p:nvPr/>
        </p:nvSpPr>
        <p:spPr>
          <a:xfrm>
            <a:off x="8345551" y="4586773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9" name="54"/>
          <p:cNvSpPr txBox="1"/>
          <p:nvPr/>
        </p:nvSpPr>
        <p:spPr>
          <a:xfrm>
            <a:off x="6048685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5" animBg="1" advAuto="0"/>
      <p:bldP spid="176" grpId="3" animBg="1" advAuto="0"/>
      <p:bldP spid="177" grpId="1" animBg="1" advAuto="0"/>
      <p:bldP spid="178" grpId="2" animBg="1" advAuto="0"/>
      <p:bldP spid="179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OTAL = 124"/>
          <p:cNvSpPr txBox="1">
            <a:spLocks noGrp="1"/>
          </p:cNvSpPr>
          <p:nvPr>
            <p:ph type="body" sz="quarter" idx="1"/>
          </p:nvPr>
        </p:nvSpPr>
        <p:spPr>
          <a:xfrm>
            <a:off x="1795381" y="7480060"/>
            <a:ext cx="9414038" cy="1295880"/>
          </a:xfrm>
          <a:prstGeom prst="rect">
            <a:avLst/>
          </a:prstGeom>
        </p:spPr>
        <p:txBody>
          <a:bodyPr/>
          <a:lstStyle>
            <a:lvl1pPr algn="ctr">
              <a:defRPr sz="6800">
                <a:solidFill>
                  <a:srgbClr val="CA9A8F"/>
                </a:solidFill>
              </a:defRPr>
            </a:lvl1pPr>
          </a:lstStyle>
          <a:p>
            <a:r>
              <a:t>TOTAL = 124</a:t>
            </a:r>
          </a:p>
        </p:txBody>
      </p:sp>
      <p:pic>
        <p:nvPicPr>
          <p:cNvPr id="182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tângulo"/>
          <p:cNvSpPr/>
          <p:nvPr/>
        </p:nvSpPr>
        <p:spPr>
          <a:xfrm>
            <a:off x="1247655" y="5644775"/>
            <a:ext cx="10039086" cy="374549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4" name="1808"/>
          <p:cNvSpPr txBox="1"/>
          <p:nvPr/>
        </p:nvSpPr>
        <p:spPr>
          <a:xfrm>
            <a:off x="936365" y="4132071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1808</a:t>
            </a:r>
          </a:p>
        </p:txBody>
      </p:sp>
      <p:sp>
        <p:nvSpPr>
          <p:cNvPr id="185" name="1959"/>
          <p:cNvSpPr txBox="1"/>
          <p:nvPr/>
        </p:nvSpPr>
        <p:spPr>
          <a:xfrm>
            <a:off x="5641285" y="4132071"/>
            <a:ext cx="1060055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1959</a:t>
            </a:r>
          </a:p>
        </p:txBody>
      </p:sp>
      <p:sp>
        <p:nvSpPr>
          <p:cNvPr id="186" name="Retângulo"/>
          <p:cNvSpPr/>
          <p:nvPr/>
        </p:nvSpPr>
        <p:spPr>
          <a:xfrm>
            <a:off x="1157299" y="4610184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Retângulo"/>
          <p:cNvSpPr/>
          <p:nvPr/>
        </p:nvSpPr>
        <p:spPr>
          <a:xfrm>
            <a:off x="5837647" y="4610184"/>
            <a:ext cx="94986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Retângulo"/>
          <p:cNvSpPr/>
          <p:nvPr/>
        </p:nvSpPr>
        <p:spPr>
          <a:xfrm>
            <a:off x="1166555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9" name="Retângulo"/>
          <p:cNvSpPr/>
          <p:nvPr/>
        </p:nvSpPr>
        <p:spPr>
          <a:xfrm>
            <a:off x="5830952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27"/>
          <p:cNvSpPr txBox="1"/>
          <p:nvPr/>
        </p:nvSpPr>
        <p:spPr>
          <a:xfrm>
            <a:off x="2451211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27</a:t>
            </a:r>
          </a:p>
        </p:txBody>
      </p:sp>
      <p:sp>
        <p:nvSpPr>
          <p:cNvPr id="191" name="1994"/>
          <p:cNvSpPr txBox="1"/>
          <p:nvPr/>
        </p:nvSpPr>
        <p:spPr>
          <a:xfrm>
            <a:off x="8155885" y="4128502"/>
            <a:ext cx="1060055" cy="5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1994</a:t>
            </a:r>
          </a:p>
        </p:txBody>
      </p:sp>
      <p:sp>
        <p:nvSpPr>
          <p:cNvPr id="192" name="Retângulo"/>
          <p:cNvSpPr/>
          <p:nvPr/>
        </p:nvSpPr>
        <p:spPr>
          <a:xfrm>
            <a:off x="8352246" y="4606615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3" name="Retângulo"/>
          <p:cNvSpPr/>
          <p:nvPr/>
        </p:nvSpPr>
        <p:spPr>
          <a:xfrm>
            <a:off x="8345551" y="4586773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4" name="54"/>
          <p:cNvSpPr txBox="1"/>
          <p:nvPr/>
        </p:nvSpPr>
        <p:spPr>
          <a:xfrm>
            <a:off x="6048684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54</a:t>
            </a:r>
          </a:p>
        </p:txBody>
      </p:sp>
      <p:sp>
        <p:nvSpPr>
          <p:cNvPr id="195" name="2002"/>
          <p:cNvSpPr txBox="1"/>
          <p:nvPr/>
        </p:nvSpPr>
        <p:spPr>
          <a:xfrm>
            <a:off x="9378433" y="4141237"/>
            <a:ext cx="1060054" cy="5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2002</a:t>
            </a:r>
          </a:p>
        </p:txBody>
      </p:sp>
      <p:sp>
        <p:nvSpPr>
          <p:cNvPr id="196" name="Retângulo"/>
          <p:cNvSpPr/>
          <p:nvPr/>
        </p:nvSpPr>
        <p:spPr>
          <a:xfrm>
            <a:off x="9574794" y="4619350"/>
            <a:ext cx="94987" cy="1410560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Retângulo"/>
          <p:cNvSpPr/>
          <p:nvPr/>
        </p:nvSpPr>
        <p:spPr>
          <a:xfrm>
            <a:off x="9580799" y="4599508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8" name="43"/>
          <p:cNvSpPr txBox="1"/>
          <p:nvPr/>
        </p:nvSpPr>
        <p:spPr>
          <a:xfrm>
            <a:off x="7907030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43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5" animBg="1" advAuto="0"/>
      <p:bldP spid="195" grpId="3" animBg="1" advAuto="0"/>
      <p:bldP spid="196" grpId="1" animBg="1" advAuto="0"/>
      <p:bldP spid="197" grpId="2" animBg="1" advAuto="0"/>
      <p:bldP spid="198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OTAL = 319"/>
          <p:cNvSpPr txBox="1">
            <a:spLocks noGrp="1"/>
          </p:cNvSpPr>
          <p:nvPr>
            <p:ph type="body" sz="quarter" idx="1"/>
          </p:nvPr>
        </p:nvSpPr>
        <p:spPr>
          <a:xfrm>
            <a:off x="1795381" y="7480060"/>
            <a:ext cx="9414038" cy="1295880"/>
          </a:xfrm>
          <a:prstGeom prst="rect">
            <a:avLst/>
          </a:prstGeom>
        </p:spPr>
        <p:txBody>
          <a:bodyPr/>
          <a:lstStyle>
            <a:lvl1pPr algn="ctr">
              <a:defRPr sz="6800">
                <a:solidFill>
                  <a:srgbClr val="9D0B20"/>
                </a:solidFill>
              </a:defRPr>
            </a:lvl1pPr>
          </a:lstStyle>
          <a:p>
            <a:r>
              <a:rPr dirty="0"/>
              <a:t>TOTAL = </a:t>
            </a:r>
            <a:r>
              <a:rPr lang="pt-BR" dirty="0" smtClean="0"/>
              <a:t>329</a:t>
            </a:r>
            <a:endParaRPr dirty="0"/>
          </a:p>
        </p:txBody>
      </p:sp>
      <p:pic>
        <p:nvPicPr>
          <p:cNvPr id="201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Retângulo"/>
          <p:cNvSpPr/>
          <p:nvPr/>
        </p:nvSpPr>
        <p:spPr>
          <a:xfrm>
            <a:off x="1247655" y="5644775"/>
            <a:ext cx="10039086" cy="374549"/>
          </a:xfrm>
          <a:prstGeom prst="rect">
            <a:avLst/>
          </a:prstGeom>
          <a:solidFill>
            <a:srgbClr val="5099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3" name="1808"/>
          <p:cNvSpPr txBox="1"/>
          <p:nvPr/>
        </p:nvSpPr>
        <p:spPr>
          <a:xfrm>
            <a:off x="936365" y="4132071"/>
            <a:ext cx="1060054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1808</a:t>
            </a:r>
          </a:p>
        </p:txBody>
      </p:sp>
      <p:sp>
        <p:nvSpPr>
          <p:cNvPr id="204" name="1959"/>
          <p:cNvSpPr txBox="1"/>
          <p:nvPr/>
        </p:nvSpPr>
        <p:spPr>
          <a:xfrm>
            <a:off x="5641285" y="4132071"/>
            <a:ext cx="1060055" cy="54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1959</a:t>
            </a:r>
          </a:p>
        </p:txBody>
      </p:sp>
      <p:sp>
        <p:nvSpPr>
          <p:cNvPr id="205" name="Retângulo"/>
          <p:cNvSpPr/>
          <p:nvPr/>
        </p:nvSpPr>
        <p:spPr>
          <a:xfrm>
            <a:off x="1157299" y="4610184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6" name="Retângulo"/>
          <p:cNvSpPr/>
          <p:nvPr/>
        </p:nvSpPr>
        <p:spPr>
          <a:xfrm>
            <a:off x="5837647" y="4610184"/>
            <a:ext cx="94986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7" name="Retângulo"/>
          <p:cNvSpPr/>
          <p:nvPr/>
        </p:nvSpPr>
        <p:spPr>
          <a:xfrm>
            <a:off x="1166555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8" name="Retângulo"/>
          <p:cNvSpPr/>
          <p:nvPr/>
        </p:nvSpPr>
        <p:spPr>
          <a:xfrm>
            <a:off x="5830952" y="4590342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9" name="27"/>
          <p:cNvSpPr txBox="1"/>
          <p:nvPr/>
        </p:nvSpPr>
        <p:spPr>
          <a:xfrm>
            <a:off x="2451211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27</a:t>
            </a:r>
          </a:p>
        </p:txBody>
      </p:sp>
      <p:sp>
        <p:nvSpPr>
          <p:cNvPr id="210" name="1994"/>
          <p:cNvSpPr txBox="1"/>
          <p:nvPr/>
        </p:nvSpPr>
        <p:spPr>
          <a:xfrm>
            <a:off x="8155885" y="4128502"/>
            <a:ext cx="1060055" cy="5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1994</a:t>
            </a:r>
          </a:p>
        </p:txBody>
      </p:sp>
      <p:sp>
        <p:nvSpPr>
          <p:cNvPr id="211" name="Retângulo"/>
          <p:cNvSpPr/>
          <p:nvPr/>
        </p:nvSpPr>
        <p:spPr>
          <a:xfrm>
            <a:off x="8352246" y="4606615"/>
            <a:ext cx="94987" cy="1410561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2" name="Retângulo"/>
          <p:cNvSpPr/>
          <p:nvPr/>
        </p:nvSpPr>
        <p:spPr>
          <a:xfrm>
            <a:off x="8345551" y="4586773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3" name="54"/>
          <p:cNvSpPr txBox="1"/>
          <p:nvPr/>
        </p:nvSpPr>
        <p:spPr>
          <a:xfrm>
            <a:off x="6048685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54</a:t>
            </a:r>
          </a:p>
        </p:txBody>
      </p:sp>
      <p:sp>
        <p:nvSpPr>
          <p:cNvPr id="214" name="2002"/>
          <p:cNvSpPr txBox="1"/>
          <p:nvPr/>
        </p:nvSpPr>
        <p:spPr>
          <a:xfrm>
            <a:off x="9378433" y="4141237"/>
            <a:ext cx="1060054" cy="5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2002</a:t>
            </a:r>
          </a:p>
        </p:txBody>
      </p:sp>
      <p:sp>
        <p:nvSpPr>
          <p:cNvPr id="215" name="Retângulo"/>
          <p:cNvSpPr/>
          <p:nvPr/>
        </p:nvSpPr>
        <p:spPr>
          <a:xfrm>
            <a:off x="9574794" y="4619350"/>
            <a:ext cx="94987" cy="1410560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Retângulo"/>
          <p:cNvSpPr/>
          <p:nvPr/>
        </p:nvSpPr>
        <p:spPr>
          <a:xfrm>
            <a:off x="9580799" y="4599508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7" name="43"/>
          <p:cNvSpPr txBox="1"/>
          <p:nvPr/>
        </p:nvSpPr>
        <p:spPr>
          <a:xfrm>
            <a:off x="7907030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43</a:t>
            </a:r>
          </a:p>
        </p:txBody>
      </p:sp>
      <p:sp>
        <p:nvSpPr>
          <p:cNvPr id="218" name="2018"/>
          <p:cNvSpPr txBox="1"/>
          <p:nvPr/>
        </p:nvSpPr>
        <p:spPr>
          <a:xfrm>
            <a:off x="11008381" y="4141237"/>
            <a:ext cx="1060054" cy="549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28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2018</a:t>
            </a:r>
          </a:p>
        </p:txBody>
      </p:sp>
      <p:sp>
        <p:nvSpPr>
          <p:cNvPr id="219" name="Retângulo"/>
          <p:cNvSpPr/>
          <p:nvPr/>
        </p:nvSpPr>
        <p:spPr>
          <a:xfrm>
            <a:off x="11204742" y="4619350"/>
            <a:ext cx="94986" cy="1410560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0" name="Retângulo"/>
          <p:cNvSpPr/>
          <p:nvPr/>
        </p:nvSpPr>
        <p:spPr>
          <a:xfrm>
            <a:off x="11210747" y="4599508"/>
            <a:ext cx="731521" cy="34359"/>
          </a:xfrm>
          <a:prstGeom prst="rect">
            <a:avLst/>
          </a:pr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1" name="195"/>
          <p:cNvSpPr txBox="1"/>
          <p:nvPr/>
        </p:nvSpPr>
        <p:spPr>
          <a:xfrm>
            <a:off x="9340333" y="4667985"/>
            <a:ext cx="2187510" cy="987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550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 smtClean="0"/>
              <a:t>214</a:t>
            </a:r>
            <a:endParaRPr dirty="0"/>
          </a:p>
        </p:txBody>
      </p:sp>
      <p:sp>
        <p:nvSpPr>
          <p:cNvPr id="222" name="12,2"/>
          <p:cNvSpPr txBox="1"/>
          <p:nvPr/>
        </p:nvSpPr>
        <p:spPr>
          <a:xfrm>
            <a:off x="9340333" y="6247406"/>
            <a:ext cx="2187510" cy="88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>
            <a:normAutofit/>
          </a:bodyPr>
          <a:lstStyle>
            <a:lvl1pPr defTabSz="650240">
              <a:spcBef>
                <a:spcPts val="1400"/>
              </a:spcBef>
              <a:defRPr sz="47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smtClean="0"/>
              <a:t>12,</a:t>
            </a:r>
            <a:r>
              <a:rPr lang="pt-BR" dirty="0" smtClean="0"/>
              <a:t>6</a:t>
            </a:r>
            <a:endParaRPr dirty="0"/>
          </a:p>
        </p:txBody>
      </p:sp>
      <p:sp>
        <p:nvSpPr>
          <p:cNvPr id="223" name="EM/ano"/>
          <p:cNvSpPr txBox="1"/>
          <p:nvPr/>
        </p:nvSpPr>
        <p:spPr>
          <a:xfrm>
            <a:off x="9876466" y="6973107"/>
            <a:ext cx="11914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spcBef>
                <a:spcPts val="1400"/>
              </a:spcBef>
              <a:defRPr sz="2000" b="0" cap="all">
                <a:solidFill>
                  <a:srgbClr val="ADB9C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EM/</a:t>
            </a:r>
            <a:r>
              <a:rPr dirty="0" err="1"/>
              <a:t>ano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4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4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5" animBg="1" advAuto="0"/>
      <p:bldP spid="218" grpId="3" animBg="1" advAuto="0"/>
      <p:bldP spid="219" grpId="1" animBg="1" advAuto="0"/>
      <p:bldP spid="220" grpId="2" animBg="1" advAuto="0"/>
      <p:bldP spid="221" grpId="4" animBg="1" advAuto="0"/>
      <p:bldP spid="222" grpId="6" animBg="1" advAuto="0"/>
      <p:bldP spid="223" grpId="7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tângulo"/>
          <p:cNvSpPr/>
          <p:nvPr/>
        </p:nvSpPr>
        <p:spPr>
          <a:xfrm>
            <a:off x="4768479" y="3420961"/>
            <a:ext cx="3467842" cy="2180158"/>
          </a:xfrm>
          <a:prstGeom prst="rect">
            <a:avLst/>
          </a:prstGeom>
          <a:solidFill>
            <a:srgbClr val="9BDC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6" name="Retângulo"/>
          <p:cNvSpPr/>
          <p:nvPr/>
        </p:nvSpPr>
        <p:spPr>
          <a:xfrm>
            <a:off x="3802274" y="3783336"/>
            <a:ext cx="5400253" cy="1542198"/>
          </a:xfrm>
          <a:prstGeom prst="rect">
            <a:avLst/>
          </a:prstGeom>
          <a:solidFill>
            <a:srgbClr val="00687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32.000"/>
          <p:cNvSpPr txBox="1">
            <a:spLocks noGrp="1"/>
          </p:cNvSpPr>
          <p:nvPr>
            <p:ph type="title"/>
          </p:nvPr>
        </p:nvSpPr>
        <p:spPr>
          <a:xfrm>
            <a:off x="3979318" y="3919434"/>
            <a:ext cx="5046164" cy="1542199"/>
          </a:xfrm>
          <a:prstGeom prst="rect">
            <a:avLst/>
          </a:prstGeom>
        </p:spPr>
        <p:txBody>
          <a:bodyPr/>
          <a:lstStyle>
            <a:lvl1pPr algn="ctr" defTabSz="591718">
              <a:defRPr sz="9282"/>
            </a:lvl1pPr>
          </a:lstStyle>
          <a:p>
            <a:r>
              <a:rPr dirty="0" smtClean="0">
                <a:solidFill>
                  <a:schemeClr val="bg1"/>
                </a:solidFill>
              </a:rPr>
              <a:t>3</a:t>
            </a:r>
            <a:r>
              <a:rPr lang="pt-BR" dirty="0" smtClean="0">
                <a:solidFill>
                  <a:schemeClr val="bg1"/>
                </a:solidFill>
              </a:rPr>
              <a:t>3.635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28" name="Imagem 5" descr="Imagem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4914" y="739712"/>
            <a:ext cx="962025" cy="374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setas.png" descr="seta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493243" y="5992300"/>
            <a:ext cx="4018314" cy="349418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Número de Matrículas"/>
          <p:cNvSpPr txBox="1"/>
          <p:nvPr/>
        </p:nvSpPr>
        <p:spPr>
          <a:xfrm>
            <a:off x="1129028" y="571714"/>
            <a:ext cx="9275528" cy="190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defTabSz="422655">
              <a:defRPr sz="6629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Número de Matrículas</a:t>
            </a:r>
          </a:p>
        </p:txBody>
      </p:sp>
      <p:sp>
        <p:nvSpPr>
          <p:cNvPr id="231" name="próximo a"/>
          <p:cNvSpPr txBox="1"/>
          <p:nvPr/>
        </p:nvSpPr>
        <p:spPr>
          <a:xfrm>
            <a:off x="3979318" y="2307380"/>
            <a:ext cx="5046164" cy="1901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8767" tIns="48767" rIns="48767" bIns="48767" anchor="b">
            <a:normAutofit/>
          </a:bodyPr>
          <a:lstStyle>
            <a:lvl1pPr defTabSz="650240">
              <a:defRPr sz="2500" b="0">
                <a:solidFill>
                  <a:srgbClr val="E7E6E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9"/>
                            </p:stCondLst>
                            <p:childTnLst>
                              <p:par>
                                <p:cTn id="14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8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99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499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3" animBg="1" advAuto="0"/>
      <p:bldP spid="226" grpId="2" animBg="1" advAuto="0"/>
      <p:bldP spid="227" grpId="4" animBg="1" advAuto="0"/>
      <p:bldP spid="229" grpId="1" animBg="1" advAuto="0"/>
      <p:bldP spid="231" grpId="5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419</Words>
  <Application>Microsoft Office PowerPoint</Application>
  <PresentationFormat>Personalizar</PresentationFormat>
  <Paragraphs>140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3" baseType="lpstr">
      <vt:lpstr>White</vt:lpstr>
      <vt:lpstr>Apresentação do PowerPoint</vt:lpstr>
      <vt:lpstr>“A cada mesa que participo, eu já não sei mais o número de faculdades de medicina…”</vt:lpstr>
      <vt:lpstr>329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33.635</vt:lpstr>
      <vt:lpstr>41.000</vt:lpstr>
      <vt:lpstr>Apresentação do PowerPoint</vt:lpstr>
      <vt:lpstr>6,72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Celina</dc:creator>
  <cp:lastModifiedBy>Celso</cp:lastModifiedBy>
  <cp:revision>27</cp:revision>
  <dcterms:modified xsi:type="dcterms:W3CDTF">2018-11-20T10:32:37Z</dcterms:modified>
</cp:coreProperties>
</file>