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1" r:id="rId2"/>
    <p:sldId id="257" r:id="rId3"/>
    <p:sldId id="315" r:id="rId4"/>
    <p:sldId id="350" r:id="rId5"/>
    <p:sldId id="351" r:id="rId6"/>
    <p:sldId id="354" r:id="rId7"/>
    <p:sldId id="352" r:id="rId8"/>
    <p:sldId id="356" r:id="rId9"/>
    <p:sldId id="357" r:id="rId10"/>
    <p:sldId id="358" r:id="rId11"/>
    <p:sldId id="359" r:id="rId12"/>
    <p:sldId id="364" r:id="rId13"/>
    <p:sldId id="361" r:id="rId14"/>
    <p:sldId id="365" r:id="rId15"/>
    <p:sldId id="372" r:id="rId16"/>
    <p:sldId id="368" r:id="rId17"/>
    <p:sldId id="310" r:id="rId18"/>
    <p:sldId id="311" r:id="rId19"/>
    <p:sldId id="330" r:id="rId20"/>
    <p:sldId id="319" r:id="rId21"/>
    <p:sldId id="318" r:id="rId22"/>
    <p:sldId id="369" r:id="rId23"/>
    <p:sldId id="302" r:id="rId24"/>
    <p:sldId id="260" r:id="rId25"/>
    <p:sldId id="320" r:id="rId26"/>
    <p:sldId id="256" r:id="rId27"/>
    <p:sldId id="373" r:id="rId28"/>
    <p:sldId id="339" r:id="rId29"/>
    <p:sldId id="321" r:id="rId30"/>
    <p:sldId id="322" r:id="rId31"/>
    <p:sldId id="276" r:id="rId32"/>
    <p:sldId id="307" r:id="rId33"/>
    <p:sldId id="281" r:id="rId34"/>
    <p:sldId id="282" r:id="rId35"/>
    <p:sldId id="379" r:id="rId36"/>
    <p:sldId id="284" r:id="rId37"/>
    <p:sldId id="285" r:id="rId38"/>
    <p:sldId id="263" r:id="rId39"/>
    <p:sldId id="333" r:id="rId40"/>
    <p:sldId id="265" r:id="rId41"/>
    <p:sldId id="267" r:id="rId42"/>
    <p:sldId id="268" r:id="rId43"/>
    <p:sldId id="323" r:id="rId44"/>
    <p:sldId id="325" r:id="rId45"/>
    <p:sldId id="326" r:id="rId46"/>
    <p:sldId id="269" r:id="rId47"/>
    <p:sldId id="274" r:id="rId48"/>
    <p:sldId id="314" r:id="rId49"/>
    <p:sldId id="377" r:id="rId50"/>
    <p:sldId id="376" r:id="rId51"/>
    <p:sldId id="327" r:id="rId52"/>
    <p:sldId id="375" r:id="rId53"/>
    <p:sldId id="340" r:id="rId54"/>
    <p:sldId id="343" r:id="rId55"/>
    <p:sldId id="344" r:id="rId56"/>
    <p:sldId id="341" r:id="rId57"/>
    <p:sldId id="293" r:id="rId58"/>
    <p:sldId id="294" r:id="rId59"/>
    <p:sldId id="331" r:id="rId60"/>
    <p:sldId id="313" r:id="rId61"/>
    <p:sldId id="378" r:id="rId62"/>
    <p:sldId id="371" r:id="rId63"/>
    <p:sldId id="349" r:id="rId64"/>
    <p:sldId id="374" r:id="rId65"/>
    <p:sldId id="347" r:id="rId66"/>
    <p:sldId id="291" r:id="rId6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36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35CAD-00BD-4064-B8E1-9A21B881C524}" type="datetimeFigureOut">
              <a:rPr lang="pt-BR" smtClean="0"/>
              <a:t>12/08/2021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0A789-151B-4FFF-BEB6-21F3A91D55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5208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35CAD-00BD-4064-B8E1-9A21B881C524}" type="datetimeFigureOut">
              <a:rPr lang="pt-BR" smtClean="0"/>
              <a:t>12/08/2021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0A789-151B-4FFF-BEB6-21F3A91D55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94857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35CAD-00BD-4064-B8E1-9A21B881C524}" type="datetimeFigureOut">
              <a:rPr lang="pt-BR" smtClean="0"/>
              <a:t>12/08/2021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0A789-151B-4FFF-BEB6-21F3A91D55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3896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35CAD-00BD-4064-B8E1-9A21B881C524}" type="datetimeFigureOut">
              <a:rPr lang="pt-BR" smtClean="0"/>
              <a:t>12/08/2021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0A789-151B-4FFF-BEB6-21F3A91D55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0245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35CAD-00BD-4064-B8E1-9A21B881C524}" type="datetimeFigureOut">
              <a:rPr lang="pt-BR" smtClean="0"/>
              <a:t>12/08/2021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0A789-151B-4FFF-BEB6-21F3A91D55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8647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35CAD-00BD-4064-B8E1-9A21B881C524}" type="datetimeFigureOut">
              <a:rPr lang="pt-BR" smtClean="0"/>
              <a:t>12/08/2021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0A789-151B-4FFF-BEB6-21F3A91D55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1119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35CAD-00BD-4064-B8E1-9A21B881C524}" type="datetimeFigureOut">
              <a:rPr lang="pt-BR" smtClean="0"/>
              <a:t>12/08/2021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0A789-151B-4FFF-BEB6-21F3A91D55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281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35CAD-00BD-4064-B8E1-9A21B881C524}" type="datetimeFigureOut">
              <a:rPr lang="pt-BR" smtClean="0"/>
              <a:t>12/08/2021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0A789-151B-4FFF-BEB6-21F3A91D55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4173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35CAD-00BD-4064-B8E1-9A21B881C524}" type="datetimeFigureOut">
              <a:rPr lang="pt-BR" smtClean="0"/>
              <a:t>12/08/2021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0A789-151B-4FFF-BEB6-21F3A91D55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3942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35CAD-00BD-4064-B8E1-9A21B881C524}" type="datetimeFigureOut">
              <a:rPr lang="pt-BR" smtClean="0"/>
              <a:t>12/08/2021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0A789-151B-4FFF-BEB6-21F3A91D55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6950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35CAD-00BD-4064-B8E1-9A21B881C524}" type="datetimeFigureOut">
              <a:rPr lang="pt-BR" smtClean="0"/>
              <a:t>12/08/2021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0A789-151B-4FFF-BEB6-21F3A91D55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8034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135CAD-00BD-4064-B8E1-9A21B881C524}" type="datetimeFigureOut">
              <a:rPr lang="pt-BR" smtClean="0"/>
              <a:t>12/08/2021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0A789-151B-4FFF-BEB6-21F3A91D55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943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7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5.png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5.png"/><Relationship Id="rId4" Type="http://schemas.openxmlformats.org/officeDocument/2006/relationships/image" Target="../media/image1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2"/>
          <p:cNvSpPr txBox="1">
            <a:spLocks/>
          </p:cNvSpPr>
          <p:nvPr/>
        </p:nvSpPr>
        <p:spPr>
          <a:xfrm>
            <a:off x="816335" y="1464374"/>
            <a:ext cx="10401164" cy="1655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7000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AGRADEÇO AOS SENADORES O CONVITE PARA ESTAR NA CPI.</a:t>
            </a:r>
            <a:endParaRPr lang="pt-BR" sz="70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932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5943600" y="705394"/>
            <a:ext cx="6141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pt-BR" sz="40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747" y="199503"/>
            <a:ext cx="11842880" cy="665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15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5943600" y="705394"/>
            <a:ext cx="6141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pt-BR" sz="40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091" y="208544"/>
            <a:ext cx="11435909" cy="653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7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5943600" y="705394"/>
            <a:ext cx="6141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pt-BR" sz="40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464" y="201952"/>
            <a:ext cx="11775132" cy="665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27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5943600" y="705394"/>
            <a:ext cx="6141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pt-BR" sz="40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236" y="194376"/>
            <a:ext cx="11795237" cy="666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7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5943600" y="705394"/>
            <a:ext cx="6141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pt-BR" sz="40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352" y="100496"/>
            <a:ext cx="11907275" cy="675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68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5943600" y="705394"/>
            <a:ext cx="6141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pt-BR" sz="40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838" y="193183"/>
            <a:ext cx="11740999" cy="666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47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5943600" y="705394"/>
            <a:ext cx="6141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pt-BR" sz="40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757" y="192157"/>
            <a:ext cx="11764716" cy="666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2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638805"/>
            <a:ext cx="1219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i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EX-MINISTRO</a:t>
            </a:r>
            <a:r>
              <a:rPr lang="pt-BR" sz="40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DA SAÚDE E PRESIDENTE DA </a:t>
            </a:r>
            <a:r>
              <a:rPr lang="pt-BR" sz="4000" i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FRENTE PARLAMENTAR DA INDÚSTRIA PÚBLICA DE MEDICAMENTOS</a:t>
            </a:r>
            <a:r>
              <a:rPr lang="pt-BR" sz="40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DESDE 2015:</a:t>
            </a:r>
          </a:p>
        </p:txBody>
      </p:sp>
      <p:sp>
        <p:nvSpPr>
          <p:cNvPr id="4" name="Retângulo 3"/>
          <p:cNvSpPr/>
          <p:nvPr/>
        </p:nvSpPr>
        <p:spPr>
          <a:xfrm>
            <a:off x="217714" y="3245141"/>
            <a:ext cx="117565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ATENDIMENTO A TODOS QUE SOLICITAVAM AUDIÊNCIA NO MINISTÉRIO DA SAÚDE.</a:t>
            </a:r>
          </a:p>
        </p:txBody>
      </p:sp>
    </p:spTree>
    <p:extLst>
      <p:ext uri="{BB962C8B-B14F-4D97-AF65-F5344CB8AC3E}">
        <p14:creationId xmlns:p14="http://schemas.microsoft.com/office/powerpoint/2010/main" val="91952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558331" y="93495"/>
            <a:ext cx="90252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Agendas oficiais e transparentes/</a:t>
            </a:r>
            <a:r>
              <a:rPr lang="pt-BR" sz="36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Flickr</a:t>
            </a:r>
            <a:endParaRPr lang="pt-BR" sz="36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713" y="739826"/>
            <a:ext cx="6735650" cy="505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74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2" y="1092995"/>
            <a:ext cx="5878285" cy="440871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255" y="1092994"/>
            <a:ext cx="5853793" cy="4390345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609846" y="248042"/>
            <a:ext cx="90252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Agendas oficiais e transparentes/</a:t>
            </a:r>
            <a:r>
              <a:rPr lang="pt-BR" sz="36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Flickr</a:t>
            </a:r>
            <a:endParaRPr lang="pt-BR" sz="36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444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5943600" y="705394"/>
            <a:ext cx="6141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pt-BR" sz="40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610154" y="221795"/>
            <a:ext cx="906831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RICARDO BARROS – MINISTRO DA SAÚDE</a:t>
            </a:r>
          </a:p>
          <a:p>
            <a:pPr algn="ctr"/>
            <a:r>
              <a:rPr lang="pt-BR" sz="36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MARÇO DE 2016 À ABRIL 2018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38" y="2730165"/>
            <a:ext cx="3033532" cy="303353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670" y="2730165"/>
            <a:ext cx="4552077" cy="303353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519" y="2730165"/>
            <a:ext cx="4175108" cy="3033532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74088" y="1413280"/>
            <a:ext cx="717055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600 DIAS COM FOCO EM GESTÃO EFICIENTE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GABINETE DE PORTAS ABERTAS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VISITA A TODOS OS ESTADOS</a:t>
            </a:r>
          </a:p>
        </p:txBody>
      </p:sp>
    </p:spTree>
    <p:extLst>
      <p:ext uri="{BB962C8B-B14F-4D97-AF65-F5344CB8AC3E}">
        <p14:creationId xmlns:p14="http://schemas.microsoft.com/office/powerpoint/2010/main" val="15080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314" y="1160348"/>
            <a:ext cx="6294665" cy="419972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63" y="1160348"/>
            <a:ext cx="5581651" cy="4186239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609846" y="248042"/>
            <a:ext cx="90252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Agendas oficiais e transparentes/</a:t>
            </a:r>
            <a:r>
              <a:rPr lang="pt-BR" sz="36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Flickr</a:t>
            </a:r>
            <a:endParaRPr lang="pt-BR" sz="36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73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5943600" y="705394"/>
            <a:ext cx="6141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pt-BR" sz="40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017" y="461314"/>
            <a:ext cx="5727757" cy="5955824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122464" y="705394"/>
            <a:ext cx="366147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8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DEPUTADO LUIS MIRANDA</a:t>
            </a:r>
          </a:p>
          <a:p>
            <a:endParaRPr lang="pt-BR" sz="4800" b="1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154381" y="3006051"/>
            <a:ext cx="41406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CPI DA PANDEMIA</a:t>
            </a:r>
          </a:p>
          <a:p>
            <a:pPr algn="r"/>
            <a:r>
              <a:rPr lang="pt-BR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25/06/2021</a:t>
            </a:r>
          </a:p>
        </p:txBody>
      </p:sp>
    </p:spTree>
    <p:extLst>
      <p:ext uri="{BB962C8B-B14F-4D97-AF65-F5344CB8AC3E}">
        <p14:creationId xmlns:p14="http://schemas.microsoft.com/office/powerpoint/2010/main" val="302485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5943600" y="705394"/>
            <a:ext cx="6141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pt-BR" sz="40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1049992" y="536981"/>
            <a:ext cx="978721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800" b="1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DEPUTADO LUIS </a:t>
            </a:r>
            <a:r>
              <a:rPr lang="pt-BR" sz="48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MIRANDA NUNCA </a:t>
            </a:r>
            <a:r>
              <a:rPr lang="pt-BR" sz="4800" b="1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DISSE </a:t>
            </a:r>
            <a:r>
              <a:rPr lang="pt-BR" sz="48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QUE BOLSONARO </a:t>
            </a:r>
            <a:r>
              <a:rPr lang="pt-BR" sz="4800" b="1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AFIRMOU MEU ENVOLVIMENTO.</a:t>
            </a:r>
          </a:p>
          <a:p>
            <a:pPr algn="ctr"/>
            <a:endParaRPr lang="pt-BR" sz="4800" b="1" dirty="0" smtClean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algn="ctr"/>
            <a:r>
              <a:rPr lang="pt-BR" sz="4800" b="1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MIRANDA </a:t>
            </a:r>
            <a:r>
              <a:rPr lang="pt-BR" sz="48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SEMPRE DISSE QUE BOLSONARO </a:t>
            </a:r>
            <a:r>
              <a:rPr lang="pt-BR" sz="4800" b="1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PERGUNTOU.</a:t>
            </a:r>
            <a:endParaRPr lang="pt-BR" sz="4800" b="1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03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5943600" y="705394"/>
            <a:ext cx="6141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pt-BR" sz="40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915705" y="105576"/>
            <a:ext cx="16450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VÍDEO:</a:t>
            </a:r>
            <a:endParaRPr lang="pt-BR" sz="3600" dirty="0"/>
          </a:p>
        </p:txBody>
      </p:sp>
      <p:pic>
        <p:nvPicPr>
          <p:cNvPr id="2" name="WhatsApp Video 2021-08-11 at 22.49.1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2244" y="705394"/>
            <a:ext cx="9020147" cy="493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42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38" y="991673"/>
            <a:ext cx="10459102" cy="4638541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5022599" y="1183714"/>
            <a:ext cx="5641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DEPOIMENTO DE MIRANDA NA POLÍCIA FEDERAL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9793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617355" y="6654"/>
            <a:ext cx="109572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PRESIDENTE JAIR BOLSONARO: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7C8A0688-DC42-485D-83BA-8B853CD70FF1}"/>
              </a:ext>
            </a:extLst>
          </p:cNvPr>
          <p:cNvSpPr txBox="1"/>
          <p:nvPr/>
        </p:nvSpPr>
        <p:spPr>
          <a:xfrm>
            <a:off x="1510748" y="430778"/>
            <a:ext cx="1989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VÍDEO</a:t>
            </a:r>
          </a:p>
        </p:txBody>
      </p:sp>
      <p:pic>
        <p:nvPicPr>
          <p:cNvPr id="4" name="WhatsApp Video 2021-08-11 at 22.17.1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67088" y="953998"/>
            <a:ext cx="8657823" cy="473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947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31469" y="2092781"/>
            <a:ext cx="11228296" cy="2288454"/>
          </a:xfrm>
        </p:spPr>
        <p:txBody>
          <a:bodyPr>
            <a:noAutofit/>
          </a:bodyPr>
          <a:lstStyle/>
          <a:p>
            <a:r>
              <a:rPr lang="pt-BR" sz="5500" b="1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O COMBATE À CORRUPÇÃO ESTÁ NO DNA DO GOVERNO BOLSONARO</a:t>
            </a:r>
            <a:endParaRPr lang="pt-BR" sz="5500" b="1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endParaRPr lang="pt-BR" sz="5500" dirty="0">
              <a:solidFill>
                <a:srgbClr val="FFC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>
            <a:off x="751500" y="1264900"/>
            <a:ext cx="10476796" cy="1655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70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10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89046" y="252424"/>
            <a:ext cx="11228296" cy="2288454"/>
          </a:xfrm>
        </p:spPr>
        <p:txBody>
          <a:bodyPr>
            <a:noAutofit/>
          </a:bodyPr>
          <a:lstStyle/>
          <a:p>
            <a:r>
              <a:rPr lang="pt-BR" sz="55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INTEGRIDADE DO GOVERNO:</a:t>
            </a:r>
          </a:p>
          <a:p>
            <a:endParaRPr lang="pt-BR" sz="5500" dirty="0">
              <a:solidFill>
                <a:srgbClr val="FFC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>
            <a:off x="751500" y="1264900"/>
            <a:ext cx="10476796" cy="1655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70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7E06B1D8-32B4-4C03-BBD0-45756885E2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1676" y="1151952"/>
            <a:ext cx="9136444" cy="419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6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01925" y="632208"/>
            <a:ext cx="11228296" cy="2288454"/>
          </a:xfrm>
        </p:spPr>
        <p:txBody>
          <a:bodyPr>
            <a:noAutofit/>
          </a:bodyPr>
          <a:lstStyle/>
          <a:p>
            <a:r>
              <a:rPr lang="pt-BR" sz="55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INTEGRIDADE DO GOVERNO:</a:t>
            </a:r>
          </a:p>
          <a:p>
            <a:endParaRPr lang="pt-BR" sz="5500" dirty="0">
              <a:solidFill>
                <a:srgbClr val="FFC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>
            <a:off x="751500" y="1264900"/>
            <a:ext cx="10476796" cy="1655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70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3403DD45-7E1B-4E18-8805-ED2DAC8FE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404" y="1532206"/>
            <a:ext cx="10997191" cy="431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08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2"/>
          <p:cNvSpPr txBox="1">
            <a:spLocks/>
          </p:cNvSpPr>
          <p:nvPr/>
        </p:nvSpPr>
        <p:spPr>
          <a:xfrm>
            <a:off x="751500" y="1264900"/>
            <a:ext cx="10476796" cy="1655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70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087" y="553791"/>
            <a:ext cx="9420445" cy="496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31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5943600" y="705394"/>
            <a:ext cx="6141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pt-BR" sz="40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35" y="1742332"/>
            <a:ext cx="11256471" cy="3366979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0" y="221795"/>
            <a:ext cx="1219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Gestão Eficiente: revisão e </a:t>
            </a:r>
          </a:p>
          <a:p>
            <a:pPr algn="ctr"/>
            <a:r>
              <a:rPr lang="pt-BR" sz="36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renegociação de contratos</a:t>
            </a:r>
          </a:p>
        </p:txBody>
      </p:sp>
    </p:spTree>
    <p:extLst>
      <p:ext uri="{BB962C8B-B14F-4D97-AF65-F5344CB8AC3E}">
        <p14:creationId xmlns:p14="http://schemas.microsoft.com/office/powerpoint/2010/main" val="265496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11356" y="214669"/>
            <a:ext cx="11228296" cy="5039911"/>
          </a:xfrm>
        </p:spPr>
        <p:txBody>
          <a:bodyPr>
            <a:noAutofit/>
          </a:bodyPr>
          <a:lstStyle/>
          <a:p>
            <a:pPr algn="l"/>
            <a:r>
              <a:rPr lang="pt-BR" sz="40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TODOS </a:t>
            </a:r>
            <a:r>
              <a:rPr lang="pt-BR" sz="4000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OS DEPOENTES NEGAM ENVOLVIMENTO DE RICARDO BARROS</a:t>
            </a:r>
          </a:p>
          <a:p>
            <a:pPr algn="l"/>
            <a:r>
              <a:rPr lang="pt-BR" sz="4000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COM COVAXIN:</a:t>
            </a:r>
            <a:endParaRPr lang="pt-BR" sz="40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sz="2000" dirty="0" smtClean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3000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LUIS RICARDO MIRANDA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3000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LUIZ PAULO DOMINGUETTI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3000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REGINA CÉLIA SILVA OLIVEIRA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3000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ROBERTO DIAS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3000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EMANUELA MEDRADES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3000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CRISTIANO ALBERTO CARVALHO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sz="2000" dirty="0" smtClean="0">
              <a:solidFill>
                <a:srgbClr val="FFC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algn="just"/>
            <a:r>
              <a:rPr lang="pt-BR" sz="2000" dirty="0" smtClean="0">
                <a:solidFill>
                  <a:srgbClr val="FFC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-   </a:t>
            </a:r>
          </a:p>
          <a:p>
            <a:pPr marL="342900" indent="-342900" algn="just">
              <a:buFontTx/>
              <a:buChar char="-"/>
            </a:pPr>
            <a:endParaRPr lang="pt-BR" sz="2000" dirty="0" smtClean="0">
              <a:solidFill>
                <a:srgbClr val="FFC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>
            <a:off x="751500" y="1264900"/>
            <a:ext cx="10476796" cy="1655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70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05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712006" y="1023202"/>
            <a:ext cx="664392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50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NOMEAÇÃO </a:t>
            </a:r>
          </a:p>
          <a:p>
            <a:r>
              <a:rPr lang="pt-BR" sz="50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REGINA CÉLIA SILVA</a:t>
            </a:r>
            <a:endParaRPr lang="pt-BR" sz="50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97" y="147110"/>
            <a:ext cx="9985935" cy="6658772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006" y="3402108"/>
            <a:ext cx="7070272" cy="312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81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46" y="-9329"/>
            <a:ext cx="11434354" cy="6867329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285753" y="655351"/>
            <a:ext cx="7603877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SERVIDORA </a:t>
            </a:r>
            <a:r>
              <a:rPr lang="pt-BR" sz="2800" i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CONCURSADA DESDE 1995 </a:t>
            </a:r>
            <a:r>
              <a:rPr lang="pt-BR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QUE OCUPOU MAIS DE 5 CARGOS DE LIVRE NOMEAÇÃO EM 4 GESTÕES PRESIDENCIAIS ANTERIORES OU NO PERÍODO DE SEIS MINISTROS DA SAÚDE.</a:t>
            </a:r>
            <a:r>
              <a:rPr lang="pt-BR" sz="30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endParaRPr lang="pt-BR" sz="30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85753" y="3637937"/>
            <a:ext cx="98727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REGINA CÉLIA É FISCAL DE CONTRATO DESDE 2016 (GESTÃO MARCELO CASTRO) E PERMANECEU NO MESMO CARGO NA GESTÃO RICARDO BARROS, COM SALÁRIO MENOR. </a:t>
            </a:r>
          </a:p>
        </p:txBody>
      </p:sp>
    </p:spTree>
    <p:extLst>
      <p:ext uri="{BB962C8B-B14F-4D97-AF65-F5344CB8AC3E}">
        <p14:creationId xmlns:p14="http://schemas.microsoft.com/office/powerpoint/2010/main" val="271386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62" y="1228252"/>
            <a:ext cx="10840811" cy="422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29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450760" y="293227"/>
            <a:ext cx="498140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50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endParaRPr lang="pt-BR" sz="50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0"/>
          <a:stretch/>
        </p:blipFill>
        <p:spPr>
          <a:xfrm>
            <a:off x="758824" y="1155001"/>
            <a:ext cx="10813140" cy="424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09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450760" y="293227"/>
            <a:ext cx="498140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50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endParaRPr lang="pt-BR" sz="50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818" y="2099256"/>
            <a:ext cx="11341900" cy="314693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818" y="1004484"/>
            <a:ext cx="3381375" cy="676275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1AD8B245-0D69-4704-B36B-3406CA106A77}"/>
              </a:ext>
            </a:extLst>
          </p:cNvPr>
          <p:cNvSpPr/>
          <p:nvPr/>
        </p:nvSpPr>
        <p:spPr>
          <a:xfrm>
            <a:off x="542818" y="2949036"/>
            <a:ext cx="9142095" cy="45030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913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30" y="1254034"/>
            <a:ext cx="11660954" cy="395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570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45" y="924494"/>
            <a:ext cx="11547566" cy="461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9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icardo Caldas\Desktop\oglob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692" y="798489"/>
            <a:ext cx="9685146" cy="4534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585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844059" y="1494582"/>
            <a:ext cx="1010529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EMENDA A MP AUTORIZANDO A APROVAÇÃO AUTOMÁTICA PELA ANVISA DE VACINAS EM 11 PAÍSES, O TEMA ÍNDIA FOI MOTIVO DE EMENDAS </a:t>
            </a:r>
          </a:p>
          <a:p>
            <a:pPr algn="ctr"/>
            <a:r>
              <a:rPr lang="pt-BR" sz="40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DE 9 PARLAMENTARES:</a:t>
            </a:r>
          </a:p>
        </p:txBody>
      </p:sp>
    </p:spTree>
    <p:extLst>
      <p:ext uri="{BB962C8B-B14F-4D97-AF65-F5344CB8AC3E}">
        <p14:creationId xmlns:p14="http://schemas.microsoft.com/office/powerpoint/2010/main" val="2282869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5943600" y="705394"/>
            <a:ext cx="6141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pt-BR" sz="40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529" y="296214"/>
            <a:ext cx="11329277" cy="6397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88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938959" y="998241"/>
            <a:ext cx="3884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DEPUTADA ALICE </a:t>
            </a:r>
            <a:r>
              <a:rPr lang="pt-BR" sz="2000" b="1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PORTUGAL</a:t>
            </a:r>
          </a:p>
          <a:p>
            <a:pPr algn="ctr"/>
            <a:r>
              <a:rPr lang="pt-BR" sz="2000" b="1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</a:t>
            </a:r>
            <a:r>
              <a:rPr lang="pt-BR" sz="20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. 00070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938960" y="2034697"/>
            <a:ext cx="38842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DEPUTADA JANDIRA </a:t>
            </a:r>
            <a:r>
              <a:rPr lang="pt-BR" sz="2000" b="1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FEGHALI</a:t>
            </a:r>
          </a:p>
          <a:p>
            <a:pPr algn="ctr"/>
            <a:r>
              <a:rPr lang="pt-BR" sz="2000" b="1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N. 00073</a:t>
            </a:r>
            <a:endParaRPr lang="pt-BR" sz="2000" b="1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771154" y="2819719"/>
            <a:ext cx="43372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DEPUTADO RENILDO CALHEIROS</a:t>
            </a:r>
          </a:p>
          <a:p>
            <a:pPr algn="ctr"/>
            <a:r>
              <a:rPr lang="pt-BR" sz="2000" b="1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</a:t>
            </a:r>
            <a:r>
              <a:rPr lang="pt-BR" sz="20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. 00077</a:t>
            </a:r>
          </a:p>
        </p:txBody>
      </p:sp>
      <p:sp>
        <p:nvSpPr>
          <p:cNvPr id="8" name="Retângulo 7"/>
          <p:cNvSpPr/>
          <p:nvPr/>
        </p:nvSpPr>
        <p:spPr>
          <a:xfrm>
            <a:off x="824262" y="3923278"/>
            <a:ext cx="4113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DEPUTADA PERPÉTUA ALMEIDA</a:t>
            </a:r>
          </a:p>
          <a:p>
            <a:pPr algn="ctr"/>
            <a:r>
              <a:rPr lang="pt-BR" sz="2000" b="1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</a:t>
            </a:r>
            <a:r>
              <a:rPr lang="pt-BR" sz="20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. 00082</a:t>
            </a:r>
          </a:p>
        </p:txBody>
      </p:sp>
      <p:sp>
        <p:nvSpPr>
          <p:cNvPr id="9" name="Retângulo 8"/>
          <p:cNvSpPr/>
          <p:nvPr/>
        </p:nvSpPr>
        <p:spPr>
          <a:xfrm>
            <a:off x="6318509" y="4004862"/>
            <a:ext cx="42222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DEPUTADO ORLANDO SILVA</a:t>
            </a:r>
          </a:p>
          <a:p>
            <a:pPr algn="ctr"/>
            <a:r>
              <a:rPr lang="pt-BR" sz="2000" b="1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</a:t>
            </a:r>
            <a:r>
              <a:rPr lang="pt-BR" sz="20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. 00102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6447784" y="1096565"/>
            <a:ext cx="42084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DEPUTADO DANIEL ALMEIDA</a:t>
            </a:r>
          </a:p>
          <a:p>
            <a:pPr algn="ctr"/>
            <a:r>
              <a:rPr lang="pt-BR" sz="2000" b="1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</a:t>
            </a:r>
            <a:r>
              <a:rPr lang="pt-BR" sz="20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. 00107 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6496253" y="2071804"/>
            <a:ext cx="38667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DEPUTADO RICARDO BARROS</a:t>
            </a:r>
          </a:p>
          <a:p>
            <a:pPr algn="ctr"/>
            <a:r>
              <a:rPr lang="pt-BR" sz="2000" b="1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</a:t>
            </a:r>
            <a:r>
              <a:rPr lang="pt-BR" sz="20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. 00117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6275120" y="3047043"/>
            <a:ext cx="45538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DEPUTADO GONZAGA PATRIOTA</a:t>
            </a:r>
          </a:p>
          <a:p>
            <a:pPr algn="ctr"/>
            <a:r>
              <a:rPr lang="pt-BR" sz="2000" b="1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</a:t>
            </a:r>
            <a:r>
              <a:rPr lang="pt-BR" sz="20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. 00128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4018478" y="4712748"/>
            <a:ext cx="29001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SENADOR OMAR AZIZ</a:t>
            </a:r>
          </a:p>
          <a:p>
            <a:pPr algn="ctr"/>
            <a:r>
              <a:rPr lang="pt-BR" sz="2000" b="1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00111</a:t>
            </a:r>
            <a:endParaRPr lang="pt-BR" sz="2000" b="1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34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7"/>
          <a:stretch/>
        </p:blipFill>
        <p:spPr>
          <a:xfrm>
            <a:off x="0" y="1270635"/>
            <a:ext cx="6695443" cy="396757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544" y="1270635"/>
            <a:ext cx="6845457" cy="3967570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222739" y="453320"/>
            <a:ext cx="11969262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RELATOR DA MP:</a:t>
            </a:r>
            <a:r>
              <a:rPr lang="pt-BR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4020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169641" y="251255"/>
            <a:ext cx="14205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200" b="1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VIDEO</a:t>
            </a:r>
            <a:endParaRPr lang="pt-BR" sz="3200" b="1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5" name="WhatsApp Video 2021-08-11 at 23.08.1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1033" y="732998"/>
            <a:ext cx="8683581" cy="475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937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4418" y="1430459"/>
            <a:ext cx="11228296" cy="2288454"/>
          </a:xfrm>
        </p:spPr>
        <p:txBody>
          <a:bodyPr>
            <a:noAutofit/>
          </a:bodyPr>
          <a:lstStyle/>
          <a:p>
            <a:r>
              <a:rPr lang="pt-BR" sz="5500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INEFICÁCIA DA LEI</a:t>
            </a:r>
            <a:endParaRPr lang="pt-BR" sz="55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>
            <a:off x="751500" y="1264900"/>
            <a:ext cx="10476796" cy="1655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70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68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2"/>
          <p:cNvSpPr txBox="1">
            <a:spLocks/>
          </p:cNvSpPr>
          <p:nvPr/>
        </p:nvSpPr>
        <p:spPr>
          <a:xfrm>
            <a:off x="751500" y="1264900"/>
            <a:ext cx="10476796" cy="1655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70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" name="Subtítulo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450" y="218941"/>
            <a:ext cx="11782882" cy="631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07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5" y="2340229"/>
            <a:ext cx="12131830" cy="242284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9FC7FDA8-2E79-44B8-9EDF-54B834430B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795" y="1419338"/>
            <a:ext cx="3114675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69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57" y="1606813"/>
            <a:ext cx="10602220" cy="4127863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1545795" y="1158769"/>
            <a:ext cx="3580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04 DE FEVEREIRO DE 2021</a:t>
            </a:r>
          </a:p>
        </p:txBody>
      </p:sp>
    </p:spTree>
    <p:extLst>
      <p:ext uri="{BB962C8B-B14F-4D97-AF65-F5344CB8AC3E}">
        <p14:creationId xmlns:p14="http://schemas.microsoft.com/office/powerpoint/2010/main" val="97947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8" t="53904"/>
          <a:stretch/>
        </p:blipFill>
        <p:spPr>
          <a:xfrm>
            <a:off x="1429928" y="878076"/>
            <a:ext cx="8808452" cy="195126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5" t="3475"/>
          <a:stretch/>
        </p:blipFill>
        <p:spPr>
          <a:xfrm>
            <a:off x="2842343" y="2992272"/>
            <a:ext cx="5983621" cy="239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69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79723"/>
            <a:ext cx="12192000" cy="2255279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187298" y="321058"/>
            <a:ext cx="6067238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000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LEI 8666/93 EXIGE</a:t>
            </a:r>
          </a:p>
          <a:p>
            <a:r>
              <a:rPr lang="pt-BR" sz="2800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REPRESENTANTE LEGAL NO BRASIL </a:t>
            </a:r>
            <a:endParaRPr lang="pt-BR" sz="2800" dirty="0"/>
          </a:p>
        </p:txBody>
      </p:sp>
      <p:sp>
        <p:nvSpPr>
          <p:cNvPr id="7" name="Retângulo 6"/>
          <p:cNvSpPr/>
          <p:nvPr/>
        </p:nvSpPr>
        <p:spPr>
          <a:xfrm>
            <a:off x="187298" y="4754894"/>
            <a:ext cx="68166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PORTANTO NÃO SÃO INTERMEDIÁRIOS </a:t>
            </a:r>
            <a:endParaRPr lang="pt-BR" sz="2800" b="1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51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-83795" y="2132076"/>
            <a:ext cx="429064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CASO GLOBAL E A COMPRA DE MEDICAMENTOS NÃO ENTREGUES</a:t>
            </a:r>
            <a:endParaRPr lang="pt-BR" sz="36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790" y="1918953"/>
            <a:ext cx="7931899" cy="2976910"/>
          </a:xfrm>
          <a:prstGeom prst="rect">
            <a:avLst/>
          </a:prstGeom>
        </p:spPr>
      </p:pic>
      <p:sp>
        <p:nvSpPr>
          <p:cNvPr id="4" name="Subtítulo 2"/>
          <p:cNvSpPr txBox="1">
            <a:spLocks/>
          </p:cNvSpPr>
          <p:nvPr/>
        </p:nvSpPr>
        <p:spPr>
          <a:xfrm>
            <a:off x="0" y="205532"/>
            <a:ext cx="12192000" cy="881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4800" u="sng" dirty="0">
              <a:solidFill>
                <a:srgbClr val="FFC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33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5943600" y="705394"/>
            <a:ext cx="6141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pt-BR" sz="40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212" y="219872"/>
            <a:ext cx="11190836" cy="634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36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167426" y="-441434"/>
            <a:ext cx="10481011" cy="7299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2800" dirty="0" smtClean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pt-BR" sz="2800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GLOBAL GANHOU SELEÇÃO DE PROPOSTAS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pt-BR" sz="2800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ANVISA NEGA LICENÇAS DE IMPORTAÇÃO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pt-BR" sz="2800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AÇÃO JUDICIAL GLOBAL X ANVISA – LIMINAR DEFERIDA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pt-BR" sz="2800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ANVISA DESCUMPRE LIMINAR E GERA ATRASO NA ENTREGA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pt-BR" sz="2800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AÇÃO JUDICIAL AGU X ANVISA – LIMINAR DEFERIDA 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pt-BR" sz="2800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ENTREGA PARCIAL DOS MEDICAMENTOS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pt-BR" sz="2800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SAÍDA DE RICARDO BARROS DO MINISTÉRIO 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pt-BR" sz="2800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DESCUMPRIMENTO DO PRAZO DE ENTREGA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pt-BR" sz="2800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ACORDO PARA DEVOLUÇÃO DOS VALORES 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pt-BR" sz="2800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CHAMAMENTO SEGUNDA COLOCADA – SANOFI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pt-BR" sz="2800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ATRASO SANOFI</a:t>
            </a:r>
          </a:p>
          <a:p>
            <a:endParaRPr lang="pt-BR" dirty="0" smtClean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 smtClean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14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2"/>
          <p:cNvSpPr txBox="1">
            <a:spLocks/>
          </p:cNvSpPr>
          <p:nvPr/>
        </p:nvSpPr>
        <p:spPr>
          <a:xfrm>
            <a:off x="751500" y="1264900"/>
            <a:ext cx="10476796" cy="1655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70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5" name="Subtítulo 2"/>
          <p:cNvSpPr txBox="1">
            <a:spLocks/>
          </p:cNvSpPr>
          <p:nvPr/>
        </p:nvSpPr>
        <p:spPr>
          <a:xfrm>
            <a:off x="0" y="205532"/>
            <a:ext cx="12192000" cy="881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4000" dirty="0">
              <a:solidFill>
                <a:srgbClr val="FFC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0" y="1843444"/>
            <a:ext cx="84406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32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69" y="1087531"/>
            <a:ext cx="11979796" cy="4414546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400730" y="333478"/>
            <a:ext cx="4626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PAGAMENTO ANTECIPADO</a:t>
            </a:r>
            <a:endParaRPr lang="pt-BR" sz="2800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1AD8B245-0D69-4704-B36B-3406CA106A77}"/>
              </a:ext>
            </a:extLst>
          </p:cNvPr>
          <p:cNvSpPr/>
          <p:nvPr/>
        </p:nvSpPr>
        <p:spPr>
          <a:xfrm>
            <a:off x="8044536" y="2470358"/>
            <a:ext cx="3417661" cy="45030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xmlns="" id="{1AD8B245-0D69-4704-B36B-3406CA106A77}"/>
              </a:ext>
            </a:extLst>
          </p:cNvPr>
          <p:cNvSpPr/>
          <p:nvPr/>
        </p:nvSpPr>
        <p:spPr>
          <a:xfrm>
            <a:off x="400730" y="2781611"/>
            <a:ext cx="5484915" cy="45030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1AD8B245-0D69-4704-B36B-3406CA106A77}"/>
              </a:ext>
            </a:extLst>
          </p:cNvPr>
          <p:cNvSpPr/>
          <p:nvPr/>
        </p:nvSpPr>
        <p:spPr>
          <a:xfrm>
            <a:off x="4784034" y="1117769"/>
            <a:ext cx="4179662" cy="37228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74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2"/>
          <p:cNvSpPr txBox="1">
            <a:spLocks/>
          </p:cNvSpPr>
          <p:nvPr/>
        </p:nvSpPr>
        <p:spPr>
          <a:xfrm>
            <a:off x="751500" y="1264900"/>
            <a:ext cx="10476796" cy="1655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70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" r="2807"/>
          <a:stretch/>
        </p:blipFill>
        <p:spPr>
          <a:xfrm rot="16200000">
            <a:off x="3385905" y="-22286"/>
            <a:ext cx="5691218" cy="7798896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489397" y="204918"/>
            <a:ext cx="114842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ENTREGA PARCIAL DE ALDURAZYME E FABRAZYME</a:t>
            </a:r>
            <a:endParaRPr lang="pt-BR" sz="3600" b="1" dirty="0"/>
          </a:p>
        </p:txBody>
      </p:sp>
    </p:spTree>
    <p:extLst>
      <p:ext uri="{BB962C8B-B14F-4D97-AF65-F5344CB8AC3E}">
        <p14:creationId xmlns:p14="http://schemas.microsoft.com/office/powerpoint/2010/main" val="379871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2"/>
          <p:cNvSpPr txBox="1">
            <a:spLocks/>
          </p:cNvSpPr>
          <p:nvPr/>
        </p:nvSpPr>
        <p:spPr>
          <a:xfrm>
            <a:off x="724996" y="1203823"/>
            <a:ext cx="10476796" cy="1655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70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CA22149E-3EA4-4244-8B13-27D34EF2C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7312" y="1550145"/>
            <a:ext cx="5857865" cy="343014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6B554E3E-D3D7-49C9-A1AC-CD9D66ACC2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031" y="1550144"/>
            <a:ext cx="5470471" cy="3387216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246031" y="390874"/>
            <a:ext cx="63711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DEVOLUÇÃO DE VALORES AO ERÁRIO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290028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550661"/>
            <a:ext cx="11228296" cy="729546"/>
          </a:xfrm>
        </p:spPr>
        <p:txBody>
          <a:bodyPr>
            <a:noAutofit/>
          </a:bodyPr>
          <a:lstStyle/>
          <a:p>
            <a:pPr algn="l"/>
            <a:r>
              <a:rPr lang="pt-BR" sz="3600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 LIMINARES </a:t>
            </a:r>
            <a:r>
              <a:rPr lang="pt-BR" sz="36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EM FAVOR DA GLOBAL:</a:t>
            </a: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>
            <a:off x="751500" y="1264900"/>
            <a:ext cx="10476796" cy="1655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70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5" name="Subtítulo 2"/>
          <p:cNvSpPr txBox="1">
            <a:spLocks/>
          </p:cNvSpPr>
          <p:nvPr/>
        </p:nvSpPr>
        <p:spPr>
          <a:xfrm>
            <a:off x="319904" y="184430"/>
            <a:ext cx="12192000" cy="881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4000" dirty="0">
              <a:solidFill>
                <a:srgbClr val="FFC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904" y="1725693"/>
            <a:ext cx="11397724" cy="2794715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1AD8B245-0D69-4704-B36B-3406CA106A77}"/>
              </a:ext>
            </a:extLst>
          </p:cNvPr>
          <p:cNvSpPr/>
          <p:nvPr/>
        </p:nvSpPr>
        <p:spPr>
          <a:xfrm>
            <a:off x="551178" y="2917274"/>
            <a:ext cx="2385205" cy="40816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1AD8B245-0D69-4704-B36B-3406CA106A77}"/>
              </a:ext>
            </a:extLst>
          </p:cNvPr>
          <p:cNvSpPr/>
          <p:nvPr/>
        </p:nvSpPr>
        <p:spPr>
          <a:xfrm>
            <a:off x="8533933" y="3421564"/>
            <a:ext cx="3031295" cy="40816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xmlns="" id="{1AD8B245-0D69-4704-B36B-3406CA106A77}"/>
              </a:ext>
            </a:extLst>
          </p:cNvPr>
          <p:cNvSpPr/>
          <p:nvPr/>
        </p:nvSpPr>
        <p:spPr>
          <a:xfrm>
            <a:off x="551179" y="3829729"/>
            <a:ext cx="2784450" cy="42029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789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5895" y="884398"/>
            <a:ext cx="11228296" cy="729546"/>
          </a:xfrm>
        </p:spPr>
        <p:txBody>
          <a:bodyPr>
            <a:noAutofit/>
          </a:bodyPr>
          <a:lstStyle/>
          <a:p>
            <a:pPr algn="l"/>
            <a:r>
              <a:rPr lang="pt-BR" sz="36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LIMINARES EM FAVOR DA GLOBAL:</a:t>
            </a: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>
            <a:off x="751500" y="1264900"/>
            <a:ext cx="10476796" cy="1655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70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5" name="Subtítulo 2"/>
          <p:cNvSpPr txBox="1">
            <a:spLocks/>
          </p:cNvSpPr>
          <p:nvPr/>
        </p:nvSpPr>
        <p:spPr>
          <a:xfrm>
            <a:off x="0" y="14509"/>
            <a:ext cx="12192000" cy="881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4000" dirty="0">
              <a:solidFill>
                <a:srgbClr val="FFC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95" y="2536349"/>
            <a:ext cx="11940209" cy="181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81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2"/>
          <p:cNvSpPr txBox="1">
            <a:spLocks/>
          </p:cNvSpPr>
          <p:nvPr/>
        </p:nvSpPr>
        <p:spPr>
          <a:xfrm>
            <a:off x="751500" y="1264900"/>
            <a:ext cx="10476796" cy="1655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70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1821" y="859333"/>
            <a:ext cx="9296154" cy="1032906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132" y="2297806"/>
            <a:ext cx="11922079" cy="2358914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1AD8B245-0D69-4704-B36B-3406CA106A77}"/>
              </a:ext>
            </a:extLst>
          </p:cNvPr>
          <p:cNvSpPr/>
          <p:nvPr/>
        </p:nvSpPr>
        <p:spPr>
          <a:xfrm>
            <a:off x="8766877" y="2385116"/>
            <a:ext cx="3081030" cy="45030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xmlns="" id="{1AD8B245-0D69-4704-B36B-3406CA106A77}"/>
              </a:ext>
            </a:extLst>
          </p:cNvPr>
          <p:cNvSpPr/>
          <p:nvPr/>
        </p:nvSpPr>
        <p:spPr>
          <a:xfrm>
            <a:off x="3017562" y="3455890"/>
            <a:ext cx="7130990" cy="35808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1AD8B245-0D69-4704-B36B-3406CA106A77}"/>
              </a:ext>
            </a:extLst>
          </p:cNvPr>
          <p:cNvSpPr/>
          <p:nvPr/>
        </p:nvSpPr>
        <p:spPr>
          <a:xfrm>
            <a:off x="284195" y="2741620"/>
            <a:ext cx="3978711" cy="35808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xmlns="" id="{1AD8B245-0D69-4704-B36B-3406CA106A77}"/>
              </a:ext>
            </a:extLst>
          </p:cNvPr>
          <p:cNvSpPr/>
          <p:nvPr/>
        </p:nvSpPr>
        <p:spPr>
          <a:xfrm>
            <a:off x="1714649" y="2402311"/>
            <a:ext cx="1567317" cy="35808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/>
          <p:cNvSpPr/>
          <p:nvPr/>
        </p:nvSpPr>
        <p:spPr>
          <a:xfrm>
            <a:off x="751500" y="125749"/>
            <a:ext cx="19768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ANVISA</a:t>
            </a:r>
            <a:r>
              <a:rPr lang="pt-BR" b="1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2052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280" y="1345438"/>
            <a:ext cx="9890357" cy="4051090"/>
          </a:xfrm>
          <a:prstGeom prst="rect">
            <a:avLst/>
          </a:prstGeom>
        </p:spPr>
      </p:pic>
      <p:sp>
        <p:nvSpPr>
          <p:cNvPr id="3" name="Subtítulo 2"/>
          <p:cNvSpPr txBox="1">
            <a:spLocks/>
          </p:cNvSpPr>
          <p:nvPr/>
        </p:nvSpPr>
        <p:spPr>
          <a:xfrm>
            <a:off x="0" y="205532"/>
            <a:ext cx="12192000" cy="881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4000" dirty="0">
              <a:solidFill>
                <a:srgbClr val="FFC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79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1CDEEDBF-AFF9-4C3E-B228-8DC126516685}"/>
              </a:ext>
            </a:extLst>
          </p:cNvPr>
          <p:cNvSpPr txBox="1"/>
          <p:nvPr/>
        </p:nvSpPr>
        <p:spPr>
          <a:xfrm>
            <a:off x="1533552" y="331304"/>
            <a:ext cx="2654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VIDEO</a:t>
            </a:r>
          </a:p>
        </p:txBody>
      </p:sp>
      <p:pic>
        <p:nvPicPr>
          <p:cNvPr id="3" name="WhatsApp Video 2021-08-11 at 22.37.5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09670" y="792969"/>
            <a:ext cx="8483502" cy="464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46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337834" y="993368"/>
            <a:ext cx="11516331" cy="5211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  <a:buFontTx/>
              <a:buChar char="-"/>
            </a:pPr>
            <a:r>
              <a:rPr lang="pt-BR" sz="26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pt-BR" sz="2600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Proibição </a:t>
            </a:r>
            <a:r>
              <a:rPr lang="pt-BR" sz="26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de contratar diretamente os Correios  (Acórdão TCU</a:t>
            </a:r>
            <a:r>
              <a:rPr lang="pt-BR" sz="2600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)</a:t>
            </a:r>
            <a:endParaRPr lang="pt-BR" sz="26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>
              <a:spcBef>
                <a:spcPts val="400"/>
              </a:spcBef>
              <a:spcAft>
                <a:spcPts val="400"/>
              </a:spcAft>
              <a:buFontTx/>
              <a:buChar char="-"/>
            </a:pPr>
            <a:r>
              <a:rPr lang="pt-BR" sz="26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Correios </a:t>
            </a:r>
            <a:r>
              <a:rPr lang="pt-BR" sz="26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não </a:t>
            </a:r>
            <a:r>
              <a:rPr lang="pt-BR" sz="2600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podem </a:t>
            </a:r>
            <a:r>
              <a:rPr lang="pt-BR" sz="26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participar da licitação por falta de </a:t>
            </a:r>
            <a:r>
              <a:rPr lang="pt-BR" sz="2600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documentos</a:t>
            </a:r>
            <a:endParaRPr lang="pt-BR" sz="26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>
              <a:spcBef>
                <a:spcPts val="400"/>
              </a:spcBef>
              <a:spcAft>
                <a:spcPts val="400"/>
              </a:spcAft>
              <a:buFontTx/>
              <a:buChar char="-"/>
            </a:pPr>
            <a:r>
              <a:rPr lang="pt-BR" sz="26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Estudo IPEA </a:t>
            </a:r>
            <a:r>
              <a:rPr lang="pt-BR" sz="2600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aponta </a:t>
            </a:r>
            <a:r>
              <a:rPr lang="pt-BR" sz="26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que a centralização </a:t>
            </a:r>
            <a:r>
              <a:rPr lang="pt-BR" sz="2600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reduzirá </a:t>
            </a:r>
            <a:r>
              <a:rPr lang="pt-BR" sz="26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em 20% os gastos de </a:t>
            </a:r>
            <a:r>
              <a:rPr lang="pt-BR" sz="2600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logística</a:t>
            </a:r>
            <a:endParaRPr lang="pt-BR" sz="26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>
              <a:spcBef>
                <a:spcPts val="400"/>
              </a:spcBef>
              <a:spcAft>
                <a:spcPts val="400"/>
              </a:spcAft>
              <a:buFontTx/>
              <a:buChar char="-"/>
            </a:pPr>
            <a:r>
              <a:rPr lang="pt-BR" sz="26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Elogio do TCU ao </a:t>
            </a:r>
            <a:r>
              <a:rPr lang="pt-BR" sz="2600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modelo</a:t>
            </a:r>
            <a:endParaRPr lang="pt-BR" sz="26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>
              <a:spcBef>
                <a:spcPts val="400"/>
              </a:spcBef>
              <a:spcAft>
                <a:spcPts val="400"/>
              </a:spcAft>
              <a:buFontTx/>
              <a:buChar char="-"/>
            </a:pPr>
            <a:r>
              <a:rPr lang="pt-BR" sz="26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Modelo inédito garante a responsabilização da empresa desde a retirada do produtos, o transporte, a armazenagem até a entrega</a:t>
            </a:r>
            <a:r>
              <a:rPr lang="pt-BR" sz="2600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. </a:t>
            </a:r>
            <a:endParaRPr lang="pt-BR" sz="26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>
              <a:spcBef>
                <a:spcPts val="400"/>
              </a:spcBef>
              <a:spcAft>
                <a:spcPts val="400"/>
              </a:spcAft>
              <a:buFontTx/>
              <a:buChar char="-"/>
            </a:pPr>
            <a:r>
              <a:rPr lang="pt-BR" sz="26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Contratação da VTCLOG pelo Ministério ocorreu 90 dias após saída do MS  </a:t>
            </a:r>
            <a:endParaRPr lang="pt-BR" sz="2600" dirty="0" smtClean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>
              <a:spcBef>
                <a:spcPts val="400"/>
              </a:spcBef>
              <a:spcAft>
                <a:spcPts val="400"/>
              </a:spcAft>
              <a:buFontTx/>
              <a:buChar char="-"/>
            </a:pPr>
            <a:r>
              <a:rPr lang="pt-BR" sz="2600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Medida </a:t>
            </a:r>
            <a:r>
              <a:rPr lang="pt-BR" sz="26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encerrou 15 contratos que prestavam o serviço de forma descentralizada</a:t>
            </a:r>
            <a:r>
              <a:rPr lang="pt-BR" sz="2600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400"/>
              </a:spcBef>
              <a:spcAft>
                <a:spcPts val="400"/>
              </a:spcAft>
              <a:buFontTx/>
              <a:buChar char="-"/>
            </a:pPr>
            <a:endParaRPr lang="pt-BR" sz="26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562913" y="305562"/>
            <a:ext cx="17059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VTCLOG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197404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5943600" y="705394"/>
            <a:ext cx="6141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pt-BR" sz="40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431" y="226099"/>
            <a:ext cx="11416738" cy="6393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62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66" y="1087531"/>
            <a:ext cx="10492468" cy="4237008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0" y="205532"/>
            <a:ext cx="12192000" cy="881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4000" dirty="0">
              <a:solidFill>
                <a:srgbClr val="FFC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77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439529" y="795143"/>
            <a:ext cx="5756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3200" dirty="0">
              <a:solidFill>
                <a:schemeClr val="bg1"/>
              </a:solidFill>
              <a:latin typeface="Segoe UI Black" panose="020B0A02040204020203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415" y="2272618"/>
            <a:ext cx="11676845" cy="263020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262" y="846518"/>
            <a:ext cx="9963150" cy="1066800"/>
          </a:xfrm>
          <a:prstGeom prst="rect">
            <a:avLst/>
          </a:prstGeom>
        </p:spPr>
      </p:pic>
      <p:sp>
        <p:nvSpPr>
          <p:cNvPr id="10" name="Retângulo de cantos arredondados 9"/>
          <p:cNvSpPr/>
          <p:nvPr/>
        </p:nvSpPr>
        <p:spPr>
          <a:xfrm>
            <a:off x="621853" y="3587721"/>
            <a:ext cx="10839968" cy="64942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/>
          <p:cNvSpPr/>
          <p:nvPr/>
        </p:nvSpPr>
        <p:spPr>
          <a:xfrm>
            <a:off x="920242" y="164052"/>
            <a:ext cx="11849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IPEA</a:t>
            </a:r>
            <a:endParaRPr lang="pt-BR" sz="3600" b="1" dirty="0"/>
          </a:p>
        </p:txBody>
      </p:sp>
    </p:spTree>
    <p:extLst>
      <p:ext uri="{BB962C8B-B14F-4D97-AF65-F5344CB8AC3E}">
        <p14:creationId xmlns:p14="http://schemas.microsoft.com/office/powerpoint/2010/main" val="203575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439529" y="795143"/>
            <a:ext cx="5756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3200" dirty="0">
              <a:solidFill>
                <a:schemeClr val="bg1"/>
              </a:solidFill>
              <a:latin typeface="Segoe UI Black" panose="020B0A02040204020203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/>
          <a:srcRect l="319" t="5751"/>
          <a:stretch/>
        </p:blipFill>
        <p:spPr>
          <a:xfrm>
            <a:off x="203415" y="2567723"/>
            <a:ext cx="11676845" cy="2532311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4810" y="907020"/>
            <a:ext cx="9963150" cy="1066800"/>
          </a:xfrm>
          <a:prstGeom prst="rect">
            <a:avLst/>
          </a:prstGeom>
        </p:spPr>
      </p:pic>
      <p:sp>
        <p:nvSpPr>
          <p:cNvPr id="11" name="Retângulo de cantos arredondados 10"/>
          <p:cNvSpPr/>
          <p:nvPr/>
        </p:nvSpPr>
        <p:spPr>
          <a:xfrm>
            <a:off x="203415" y="2567723"/>
            <a:ext cx="11578608" cy="94047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/>
          <p:cNvSpPr/>
          <p:nvPr/>
        </p:nvSpPr>
        <p:spPr>
          <a:xfrm>
            <a:off x="1023274" y="148812"/>
            <a:ext cx="18389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ELOGIO</a:t>
            </a:r>
            <a:endParaRPr lang="pt-BR" sz="3600" b="1" dirty="0"/>
          </a:p>
        </p:txBody>
      </p:sp>
    </p:spTree>
    <p:extLst>
      <p:ext uri="{BB962C8B-B14F-4D97-AF65-F5344CB8AC3E}">
        <p14:creationId xmlns:p14="http://schemas.microsoft.com/office/powerpoint/2010/main" val="2070361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7230CDBE-66A0-472B-ADF7-65D80D25E4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477" y="956990"/>
            <a:ext cx="11290014" cy="391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75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44" y="756834"/>
            <a:ext cx="11951566" cy="461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19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-3035889" y="12209"/>
            <a:ext cx="1005840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VAZAMENTOS</a:t>
            </a:r>
            <a:endParaRPr lang="pt-BR" sz="42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47AC76B3-F807-4DC5-8819-5523D90AC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7064" y="750873"/>
            <a:ext cx="8439008" cy="586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56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009" y="0"/>
            <a:ext cx="10284991" cy="6858000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402772" y="1089856"/>
            <a:ext cx="3712028" cy="4668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2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“REITERO QUE SEMPRE BUSQUEI A TRANSPARÊNCIA E O DIÁLOGO NA MINHA VIDA PÚBLICA E ESTOU INTEIRAMENTE À DISPOSIÇÃO PARA TODOS OS ESCLARECIMENTOS”.</a:t>
            </a:r>
          </a:p>
        </p:txBody>
      </p:sp>
    </p:spTree>
    <p:extLst>
      <p:ext uri="{BB962C8B-B14F-4D97-AF65-F5344CB8AC3E}">
        <p14:creationId xmlns:p14="http://schemas.microsoft.com/office/powerpoint/2010/main" val="4066148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5943600" y="705394"/>
            <a:ext cx="6141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pt-BR" sz="40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782" y="224541"/>
            <a:ext cx="11511902" cy="650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49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5943600" y="705394"/>
            <a:ext cx="6141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pt-BR" sz="40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849" y="197599"/>
            <a:ext cx="11600108" cy="655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33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5943600" y="705394"/>
            <a:ext cx="6141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pt-BR" sz="40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869" y="188518"/>
            <a:ext cx="11776967" cy="666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35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1222</TotalTime>
  <Words>545</Words>
  <Application>Microsoft Office PowerPoint</Application>
  <PresentationFormat>Widescreen</PresentationFormat>
  <Paragraphs>103</Paragraphs>
  <Slides>66</Slides>
  <Notes>0</Notes>
  <HiddenSlides>0</HiddenSlides>
  <MMClips>4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66</vt:i4>
      </vt:variant>
    </vt:vector>
  </HeadingPairs>
  <TitlesOfParts>
    <vt:vector size="72" baseType="lpstr">
      <vt:lpstr>Arial</vt:lpstr>
      <vt:lpstr>Calibri</vt:lpstr>
      <vt:lpstr>Calibri Light</vt:lpstr>
      <vt:lpstr>Segoe UI Black</vt:lpstr>
      <vt:lpstr>Times New Roman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Orn Mídia</dc:creator>
  <cp:lastModifiedBy>Letícia Ramos Vieira</cp:lastModifiedBy>
  <cp:revision>97</cp:revision>
  <dcterms:created xsi:type="dcterms:W3CDTF">2021-07-09T13:58:58Z</dcterms:created>
  <dcterms:modified xsi:type="dcterms:W3CDTF">2021-08-12T11:46:39Z</dcterms:modified>
</cp:coreProperties>
</file>