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6"/>
  </p:notesMasterIdLst>
  <p:sldIdLst>
    <p:sldId id="2799" r:id="rId5"/>
  </p:sldIdLst>
  <p:sldSz cx="9144000" cy="5143500" type="screen16x9"/>
  <p:notesSz cx="6884988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dro" initials="p" lastIdx="1" clrIdx="0">
    <p:extLst>
      <p:ext uri="{19B8F6BF-5375-455C-9EA6-DF929625EA0E}">
        <p15:presenceInfo xmlns:p15="http://schemas.microsoft.com/office/powerpoint/2012/main" userId="pedr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BE45"/>
    <a:srgbClr val="E5A2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9" autoAdjust="0"/>
    <p:restoredTop sz="99474" autoAdjust="0"/>
  </p:normalViewPr>
  <p:slideViewPr>
    <p:cSldViewPr snapToGrid="0" snapToObjects="1">
      <p:cViewPr varScale="1">
        <p:scale>
          <a:sx n="118" d="100"/>
          <a:sy n="118" d="100"/>
        </p:scale>
        <p:origin x="618" y="10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267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9900" y="0"/>
            <a:ext cx="2983495" cy="50267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997605E4-66F3-4B6F-AE73-8BA2F72AE746}" type="datetimeFigureOut">
              <a:rPr lang="pt-BR" smtClean="0"/>
              <a:t>18/11/2024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08688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8" tIns="48294" rIns="96588" bIns="48294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499" y="4821506"/>
            <a:ext cx="5507990" cy="3944868"/>
          </a:xfrm>
          <a:prstGeom prst="rect">
            <a:avLst/>
          </a:prstGeom>
        </p:spPr>
        <p:txBody>
          <a:bodyPr vert="horz" lIns="96588" tIns="48294" rIns="96588" bIns="48294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3495" cy="502674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9900" y="9516039"/>
            <a:ext cx="2983495" cy="502674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D2B2586F-EF2F-4EB6-9069-DFF1A2A48A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74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49086" y="153699"/>
            <a:ext cx="6710663" cy="473289"/>
          </a:xfrm>
        </p:spPr>
        <p:txBody>
          <a:bodyPr>
            <a:normAutofit/>
          </a:bodyPr>
          <a:lstStyle/>
          <a:p>
            <a:r>
              <a:rPr lang="pt-BR" sz="2400" b="1" dirty="0">
                <a:latin typeface="Calibri"/>
                <a:cs typeface="Calibri"/>
              </a:rPr>
              <a:t>Reforma Tributária – PLP 68/2024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AD34193-C0DE-F9EE-2147-419FBD543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552" y="611264"/>
            <a:ext cx="8810896" cy="3940714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pt-BR" sz="1000" b="1" dirty="0"/>
              <a:t>Prazo para ressarcimento </a:t>
            </a:r>
            <a:r>
              <a:rPr lang="pt-BR" sz="1000" dirty="0"/>
              <a:t>–Defendemos prazos menores, pois o de 60 dias não é uma garantia e o 180 passaria a ser regra geral, combinado ao acréscimo de mais 15 dias para efetivo ressarcimento/pagamento. Eventual abertura de fiscalização poderá implicar numa ‘trava’ de mais de 360 dias (Emendas 57, 294 e 398)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1000" dirty="0"/>
          </a:p>
          <a:p>
            <a:pPr algn="just">
              <a:spcBef>
                <a:spcPts val="0"/>
              </a:spcBef>
            </a:pPr>
            <a:r>
              <a:rPr lang="pt-BR" sz="1000" b="1" dirty="0"/>
              <a:t>Compensação ‘cruzada’ </a:t>
            </a:r>
            <a:r>
              <a:rPr lang="pt-BR" sz="1000" dirty="0"/>
              <a:t>– Defendemos deve ser autorizada (Emendas 124, 299 e 323)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1000" dirty="0"/>
          </a:p>
          <a:p>
            <a:pPr algn="just">
              <a:spcBef>
                <a:spcPts val="0"/>
              </a:spcBef>
            </a:pPr>
            <a:r>
              <a:rPr lang="pt-BR" sz="1000" b="1" dirty="0"/>
              <a:t>Exportação</a:t>
            </a:r>
            <a:r>
              <a:rPr lang="pt-BR" sz="1000" dirty="0"/>
              <a:t> – Excesso de obrigações acessórias, como: exigência do cadastro como Operador Econômico Autorizado (OEA) e apresentação de Certidões Negativas. Necessário aumentar o prazo de 90 para 180 dias para comprovação da exportação a partir da emissão da </a:t>
            </a:r>
            <a:r>
              <a:rPr lang="pt-BR" sz="1000" dirty="0" err="1"/>
              <a:t>Nfe</a:t>
            </a:r>
            <a:r>
              <a:rPr lang="pt-BR" sz="1000" dirty="0"/>
              <a:t> (Emendas 105, 329 e 330)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1000" dirty="0"/>
          </a:p>
          <a:p>
            <a:pPr algn="just">
              <a:spcBef>
                <a:spcPts val="0"/>
              </a:spcBef>
            </a:pPr>
            <a:r>
              <a:rPr lang="pt-BR" sz="1000" b="1" dirty="0"/>
              <a:t>Utilização dos Créditos </a:t>
            </a:r>
            <a:r>
              <a:rPr lang="pt-BR" sz="1000" dirty="0"/>
              <a:t>– A utilização dos créditos não pode ser limitada a 05 anos (Emendas 108, 174 e 296)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1000" dirty="0"/>
          </a:p>
          <a:p>
            <a:pPr algn="just">
              <a:spcBef>
                <a:spcPts val="0"/>
              </a:spcBef>
            </a:pPr>
            <a:r>
              <a:rPr lang="pt-BR" sz="1000" b="1" dirty="0"/>
              <a:t>Comprovação do recolhimento </a:t>
            </a:r>
            <a:r>
              <a:rPr lang="pt-BR" sz="1000" dirty="0"/>
              <a:t>– O contribuinte não deve ser obrigado a fazer prova do recolhimento pela cadeia anterior para se habilitar ao ressarcimento do crédito (Emendas 175 e 297)</a:t>
            </a:r>
          </a:p>
          <a:p>
            <a:pPr algn="just">
              <a:spcBef>
                <a:spcPts val="0"/>
              </a:spcBef>
            </a:pPr>
            <a:endParaRPr lang="pt-BR" sz="1000" dirty="0"/>
          </a:p>
          <a:p>
            <a:pPr algn="just">
              <a:spcBef>
                <a:spcPts val="0"/>
              </a:spcBef>
            </a:pPr>
            <a:r>
              <a:rPr lang="pt-BR" sz="1000" b="1" dirty="0"/>
              <a:t>Biodiesel</a:t>
            </a:r>
            <a:r>
              <a:rPr lang="pt-BR" sz="1000" dirty="0"/>
              <a:t> – Emenda de redação 241 (correção de denominação de Seção – exclusão do termo B100)</a:t>
            </a:r>
          </a:p>
          <a:p>
            <a:pPr algn="just">
              <a:spcBef>
                <a:spcPts val="0"/>
              </a:spcBef>
            </a:pPr>
            <a:endParaRPr lang="pt-BR" sz="1000" dirty="0"/>
          </a:p>
          <a:p>
            <a:pPr algn="just">
              <a:spcBef>
                <a:spcPts val="0"/>
              </a:spcBef>
            </a:pPr>
            <a:r>
              <a:rPr lang="pt-BR" sz="1000" b="1" dirty="0"/>
              <a:t>Incentivo à industrialização vinculada à exportação – </a:t>
            </a:r>
            <a:r>
              <a:rPr lang="pt-BR" sz="1000" dirty="0"/>
              <a:t>vedação do parágrafo 3º do artigo 86 deve ser revisada uma vez que não incentiva a produção de óleo e farelo destinados à exportação, combinado ao fato que no setor </a:t>
            </a:r>
            <a:r>
              <a:rPr lang="pt-BR" sz="1000" dirty="0" err="1"/>
              <a:t>sojícula</a:t>
            </a:r>
            <a:r>
              <a:rPr lang="pt-BR" sz="1000" dirty="0"/>
              <a:t> não se adota a compra para fins específicos dado aos modelos de negócios</a:t>
            </a:r>
          </a:p>
          <a:p>
            <a:pPr algn="just">
              <a:spcBef>
                <a:spcPts val="0"/>
              </a:spcBef>
            </a:pPr>
            <a:endParaRPr lang="pt-BR" sz="1000" dirty="0"/>
          </a:p>
          <a:p>
            <a:pPr algn="just">
              <a:spcBef>
                <a:spcPts val="0"/>
              </a:spcBef>
            </a:pPr>
            <a:r>
              <a:rPr lang="pt-BR" sz="1000" b="1" dirty="0"/>
              <a:t>Split </a:t>
            </a:r>
            <a:r>
              <a:rPr lang="pt-BR" sz="1000" b="1" dirty="0" err="1"/>
              <a:t>payment</a:t>
            </a:r>
            <a:r>
              <a:rPr lang="pt-BR" sz="1000" b="1" dirty="0"/>
              <a:t>  </a:t>
            </a:r>
            <a:r>
              <a:rPr lang="pt-BR" sz="1000" dirty="0"/>
              <a:t>- não será aplicado a todas operações e necessita de adesão de toda a cadeia, comprometendo o fluxo de caixa das empresas</a:t>
            </a:r>
          </a:p>
          <a:p>
            <a:pPr algn="just">
              <a:spcBef>
                <a:spcPts val="0"/>
              </a:spcBef>
            </a:pPr>
            <a:endParaRPr lang="pt-BR" sz="1000" dirty="0"/>
          </a:p>
          <a:p>
            <a:pPr algn="just">
              <a:spcBef>
                <a:spcPts val="0"/>
              </a:spcBef>
            </a:pPr>
            <a:r>
              <a:rPr lang="pt-BR" sz="1000" b="1" dirty="0"/>
              <a:t>Impactos</a:t>
            </a:r>
            <a:r>
              <a:rPr lang="pt-BR" sz="1000" dirty="0"/>
              <a:t>: Acúmulo de crédito na exportação e industrialização; demora no ressarcimento com impacto no fluxo de caixa (custo); preço do produto industrializado face a perda de competividade; e, não ressarcimento no caso de não comprovação do </a:t>
            </a:r>
            <a:r>
              <a:rPr lang="pt-BR" sz="1000"/>
              <a:t>recolhimento anterior</a:t>
            </a:r>
            <a:endParaRPr lang="pt-BR" sz="1000" dirty="0"/>
          </a:p>
          <a:p>
            <a:pPr marL="0" indent="0" algn="just">
              <a:spcBef>
                <a:spcPts val="0"/>
              </a:spcBef>
              <a:buNone/>
            </a:pPr>
            <a:endParaRPr lang="pt-BR" sz="1600" dirty="0"/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04531E06-F9CD-4AA0-894A-14A1DFF8AD20}"/>
              </a:ext>
            </a:extLst>
          </p:cNvPr>
          <p:cNvSpPr/>
          <p:nvPr/>
        </p:nvSpPr>
        <p:spPr>
          <a:xfrm>
            <a:off x="0" y="5015233"/>
            <a:ext cx="9144000" cy="12826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ACAE8B2-C02F-4F12-A249-A36B8ECB9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5582" y="67208"/>
            <a:ext cx="1061978" cy="548819"/>
          </a:xfrm>
          <a:prstGeom prst="rect">
            <a:avLst/>
          </a:prstGeom>
        </p:spPr>
      </p:pic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19A6AA0D-7D6D-4E95-A46F-76DF13FBFF73}"/>
              </a:ext>
            </a:extLst>
          </p:cNvPr>
          <p:cNvCxnSpPr>
            <a:cxnSpLocks/>
          </p:cNvCxnSpPr>
          <p:nvPr/>
        </p:nvCxnSpPr>
        <p:spPr>
          <a:xfrm>
            <a:off x="173181" y="394855"/>
            <a:ext cx="588819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A62482A0-83BE-4427-B709-112F6276942D}"/>
              </a:ext>
            </a:extLst>
          </p:cNvPr>
          <p:cNvCxnSpPr>
            <a:cxnSpLocks/>
          </p:cNvCxnSpPr>
          <p:nvPr/>
        </p:nvCxnSpPr>
        <p:spPr>
          <a:xfrm flipV="1">
            <a:off x="762000" y="277091"/>
            <a:ext cx="0" cy="235528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450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biove">
      <a:dk1>
        <a:srgbClr val="4A4A49"/>
      </a:dk1>
      <a:lt1>
        <a:sysClr val="window" lastClr="FFFFFF"/>
      </a:lt1>
      <a:dk2>
        <a:srgbClr val="1F497D"/>
      </a:dk2>
      <a:lt2>
        <a:srgbClr val="E6E6E6"/>
      </a:lt2>
      <a:accent1>
        <a:srgbClr val="E7AD00"/>
      </a:accent1>
      <a:accent2>
        <a:srgbClr val="52AE32"/>
      </a:accent2>
      <a:accent3>
        <a:srgbClr val="F18700"/>
      </a:accent3>
      <a:accent4>
        <a:srgbClr val="B2B2B2"/>
      </a:accent4>
      <a:accent5>
        <a:srgbClr val="006633"/>
      </a:accent5>
      <a:accent6>
        <a:srgbClr val="00609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c29a8e-8c9d-402b-8daf-a19f0f9f0ada">
      <Terms xmlns="http://schemas.microsoft.com/office/infopath/2007/PartnerControls"/>
    </lcf76f155ced4ddcb4097134ff3c332f>
    <TaxCatchAll xmlns="90ad49bc-90b4-4282-9f9f-2dda71705abb" xsi:nil="true"/>
    <SharedWithUsers xmlns="90ad49bc-90b4-4282-9f9f-2dda71705abb">
      <UserInfo>
        <DisplayName>Bernardo Machado Pires</DisplayName>
        <AccountId>20</AccountId>
        <AccountType/>
      </UserInfo>
      <UserInfo>
        <DisplayName>Carlos Muller</DisplayName>
        <AccountId>290</AccountId>
        <AccountType/>
      </UserInfo>
      <UserInfo>
        <DisplayName>Daniel Furlan Amaral</DisplayName>
        <AccountId>15</AccountId>
        <AccountType/>
      </UserInfo>
      <UserInfo>
        <DisplayName>Dalton Cordeiro de Miranda</DisplayName>
        <AccountId>18</AccountId>
        <AccountType/>
      </UserInfo>
      <UserInfo>
        <DisplayName>Aline Lazzarotto</DisplayName>
        <AccountId>129</AccountId>
        <AccountType/>
      </UserInfo>
    </SharedWithUsers>
    <MediaLengthInSeconds xmlns="0dc29a8e-8c9d-402b-8daf-a19f0f9f0ad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CA374BCD7242B4A9A5172107C826C3A" ma:contentTypeVersion="18" ma:contentTypeDescription="Crie um novo documento." ma:contentTypeScope="" ma:versionID="d0d50ca8a1db4fcfab1ecbc6cf7149b9">
  <xsd:schema xmlns:xsd="http://www.w3.org/2001/XMLSchema" xmlns:xs="http://www.w3.org/2001/XMLSchema" xmlns:p="http://schemas.microsoft.com/office/2006/metadata/properties" xmlns:ns2="0dc29a8e-8c9d-402b-8daf-a19f0f9f0ada" xmlns:ns3="90ad49bc-90b4-4282-9f9f-2dda71705abb" targetNamespace="http://schemas.microsoft.com/office/2006/metadata/properties" ma:root="true" ma:fieldsID="c48dfe8c4a9b93406fbbbd886a6b0ab4" ns2:_="" ns3:_="">
    <xsd:import namespace="0dc29a8e-8c9d-402b-8daf-a19f0f9f0ada"/>
    <xsd:import namespace="90ad49bc-90b4-4282-9f9f-2dda71705a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c29a8e-8c9d-402b-8daf-a19f0f9f0a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69b0a5d2-7e0b-4d95-a897-8b0be883f5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ad49bc-90b4-4282-9f9f-2dda71705ab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b0de726-7162-4b21-afcb-21927fac2bdb}" ma:internalName="TaxCatchAll" ma:showField="CatchAllData" ma:web="90ad49bc-90b4-4282-9f9f-2dda71705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www.w3.org/XML/1998/namespace"/>
    <ds:schemaRef ds:uri="http://purl.org/dc/elements/1.1/"/>
    <ds:schemaRef ds:uri="0dc29a8e-8c9d-402b-8daf-a19f0f9f0ada"/>
    <ds:schemaRef ds:uri="90ad49bc-90b4-4282-9f9f-2dda71705abb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04BBB1F-9DD2-4A98-8AA8-05E3F9846B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c29a8e-8c9d-402b-8daf-a19f0f9f0ada"/>
    <ds:schemaRef ds:uri="90ad49bc-90b4-4282-9f9f-2dda71705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4700</TotalTime>
  <Words>329</Words>
  <Application>Microsoft Office PowerPoint</Application>
  <PresentationFormat>Apresentação na tela (16:9)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Reforma Tributária – PLP 68/2024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pedro</dc:creator>
  <cp:lastModifiedBy>Elizabeth Passos de Oliveira Silva</cp:lastModifiedBy>
  <cp:revision>195</cp:revision>
  <cp:lastPrinted>2024-11-13T12:25:57Z</cp:lastPrinted>
  <dcterms:created xsi:type="dcterms:W3CDTF">2010-04-12T23:12:02Z</dcterms:created>
  <dcterms:modified xsi:type="dcterms:W3CDTF">2024-11-18T22:27:56Z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0x010100FCA374BCD7242B4A9A5172107C826C3A</vt:lpwstr>
  </property>
  <property fmtid="{D5CDD505-2E9C-101B-9397-08002B2CF9AE}" pid="3" name="MediaServiceImageTags">
    <vt:lpwstr/>
  </property>
  <property fmtid="{D5CDD505-2E9C-101B-9397-08002B2CF9AE}" pid="4" name="Order">
    <vt:r8>6625700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