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902" r:id="rId5"/>
    <p:sldId id="903" r:id="rId6"/>
    <p:sldId id="867" r:id="rId7"/>
    <p:sldId id="868" r:id="rId8"/>
    <p:sldId id="905" r:id="rId9"/>
    <p:sldId id="899" r:id="rId10"/>
    <p:sldId id="874" r:id="rId11"/>
    <p:sldId id="906" r:id="rId12"/>
    <p:sldId id="895" r:id="rId13"/>
    <p:sldId id="888" r:id="rId14"/>
    <p:sldId id="901" r:id="rId15"/>
    <p:sldId id="90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07010"/>
    <a:srgbClr val="FFFF00"/>
    <a:srgbClr val="FFFFFF"/>
    <a:srgbClr val="47CFFF"/>
    <a:srgbClr val="863619"/>
    <a:srgbClr val="000000"/>
    <a:srgbClr val="993300"/>
    <a:srgbClr val="EAEAEA"/>
    <a:srgbClr val="9D6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2E3CB-AF43-4BF3-A42D-C993E151B186}" v="24" dt="2020-09-25T15:30:51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9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on Rodrigo Garcia" userId="c4d85c10-098a-484a-a901-36344d9a7ca0" providerId="ADAL" clId="{3832E3CB-AF43-4BF3-A42D-C993E151B186}"/>
    <pc:docChg chg="undo custSel addSld modSld">
      <pc:chgData name="Zenon Rodrigo Garcia" userId="c4d85c10-098a-484a-a901-36344d9a7ca0" providerId="ADAL" clId="{3832E3CB-AF43-4BF3-A42D-C993E151B186}" dt="2020-09-25T15:32:35.520" v="524" actId="1076"/>
      <pc:docMkLst>
        <pc:docMk/>
      </pc:docMkLst>
      <pc:sldChg chg="modSp mod">
        <pc:chgData name="Zenon Rodrigo Garcia" userId="c4d85c10-098a-484a-a901-36344d9a7ca0" providerId="ADAL" clId="{3832E3CB-AF43-4BF3-A42D-C993E151B186}" dt="2020-09-25T13:38:15.593" v="7" actId="20577"/>
        <pc:sldMkLst>
          <pc:docMk/>
          <pc:sldMk cId="2460537876" sldId="888"/>
        </pc:sldMkLst>
        <pc:spChg chg="mod">
          <ac:chgData name="Zenon Rodrigo Garcia" userId="c4d85c10-098a-484a-a901-36344d9a7ca0" providerId="ADAL" clId="{3832E3CB-AF43-4BF3-A42D-C993E151B186}" dt="2020-09-25T13:38:15.593" v="7" actId="20577"/>
          <ac:spMkLst>
            <pc:docMk/>
            <pc:sldMk cId="2460537876" sldId="888"/>
            <ac:spMk id="3" creationId="{00000000-0000-0000-0000-000000000000}"/>
          </ac:spMkLst>
        </pc:spChg>
      </pc:sldChg>
      <pc:sldChg chg="addSp delSp modSp mod modClrScheme chgLayout">
        <pc:chgData name="Zenon Rodrigo Garcia" userId="c4d85c10-098a-484a-a901-36344d9a7ca0" providerId="ADAL" clId="{3832E3CB-AF43-4BF3-A42D-C993E151B186}" dt="2020-09-25T15:24:03.730" v="356" actId="1076"/>
        <pc:sldMkLst>
          <pc:docMk/>
          <pc:sldMk cId="1237697562" sldId="895"/>
        </pc:sldMkLst>
        <pc:spChg chg="mod ord">
          <ac:chgData name="Zenon Rodrigo Garcia" userId="c4d85c10-098a-484a-a901-36344d9a7ca0" providerId="ADAL" clId="{3832E3CB-AF43-4BF3-A42D-C993E151B186}" dt="2020-09-25T15:07:20.389" v="20" actId="700"/>
          <ac:spMkLst>
            <pc:docMk/>
            <pc:sldMk cId="1237697562" sldId="895"/>
            <ac:spMk id="2" creationId="{00000000-0000-0000-0000-000000000000}"/>
          </ac:spMkLst>
        </pc:spChg>
        <pc:spChg chg="mod">
          <ac:chgData name="Zenon Rodrigo Garcia" userId="c4d85c10-098a-484a-a901-36344d9a7ca0" providerId="ADAL" clId="{3832E3CB-AF43-4BF3-A42D-C993E151B186}" dt="2020-09-25T15:23:59.697" v="347" actId="14100"/>
          <ac:spMkLst>
            <pc:docMk/>
            <pc:sldMk cId="1237697562" sldId="895"/>
            <ac:spMk id="9" creationId="{6B17897B-3C4A-464B-8F95-9D23AA21E7A8}"/>
          </ac:spMkLst>
        </pc:spChg>
        <pc:spChg chg="add del mod">
          <ac:chgData name="Zenon Rodrigo Garcia" userId="c4d85c10-098a-484a-a901-36344d9a7ca0" providerId="ADAL" clId="{3832E3CB-AF43-4BF3-A42D-C993E151B186}" dt="2020-09-25T15:24:02.928" v="355"/>
          <ac:spMkLst>
            <pc:docMk/>
            <pc:sldMk cId="1237697562" sldId="895"/>
            <ac:spMk id="13" creationId="{32281EA1-1746-4DB0-BD0D-F14E63DBDBFA}"/>
          </ac:spMkLst>
        </pc:spChg>
        <pc:spChg chg="add del mod">
          <ac:chgData name="Zenon Rodrigo Garcia" userId="c4d85c10-098a-484a-a901-36344d9a7ca0" providerId="ADAL" clId="{3832E3CB-AF43-4BF3-A42D-C993E151B186}" dt="2020-09-25T15:24:02.928" v="355"/>
          <ac:spMkLst>
            <pc:docMk/>
            <pc:sldMk cId="1237697562" sldId="895"/>
            <ac:spMk id="14" creationId="{027206AE-A4E9-465B-9090-FFF38E97430C}"/>
          </ac:spMkLst>
        </pc:spChg>
        <pc:spChg chg="add del mod">
          <ac:chgData name="Zenon Rodrigo Garcia" userId="c4d85c10-098a-484a-a901-36344d9a7ca0" providerId="ADAL" clId="{3832E3CB-AF43-4BF3-A42D-C993E151B186}" dt="2020-09-25T15:24:02.928" v="355"/>
          <ac:spMkLst>
            <pc:docMk/>
            <pc:sldMk cId="1237697562" sldId="895"/>
            <ac:spMk id="15" creationId="{F8B47DFB-2A13-4290-81D8-EA0A1D37DCED}"/>
          </ac:spMkLst>
        </pc:spChg>
        <pc:spChg chg="add del mod">
          <ac:chgData name="Zenon Rodrigo Garcia" userId="c4d85c10-098a-484a-a901-36344d9a7ca0" providerId="ADAL" clId="{3832E3CB-AF43-4BF3-A42D-C993E151B186}" dt="2020-09-25T15:24:02.928" v="355"/>
          <ac:spMkLst>
            <pc:docMk/>
            <pc:sldMk cId="1237697562" sldId="895"/>
            <ac:spMk id="16" creationId="{25B45E37-9338-4F67-8BE0-F9BD02944BFE}"/>
          </ac:spMkLst>
        </pc:spChg>
        <pc:spChg chg="add del mod">
          <ac:chgData name="Zenon Rodrigo Garcia" userId="c4d85c10-098a-484a-a901-36344d9a7ca0" providerId="ADAL" clId="{3832E3CB-AF43-4BF3-A42D-C993E151B186}" dt="2020-09-25T15:24:02.928" v="355"/>
          <ac:spMkLst>
            <pc:docMk/>
            <pc:sldMk cId="1237697562" sldId="895"/>
            <ac:spMk id="18" creationId="{D37BAAF5-C42B-405D-B4F1-B2ABA68D1E01}"/>
          </ac:spMkLst>
        </pc:spChg>
        <pc:spChg chg="add del mod">
          <ac:chgData name="Zenon Rodrigo Garcia" userId="c4d85c10-098a-484a-a901-36344d9a7ca0" providerId="ADAL" clId="{3832E3CB-AF43-4BF3-A42D-C993E151B186}" dt="2020-09-25T15:24:02.928" v="355"/>
          <ac:spMkLst>
            <pc:docMk/>
            <pc:sldMk cId="1237697562" sldId="895"/>
            <ac:spMk id="19" creationId="{B317C56D-DC7E-4A65-A356-309E7C9D28F3}"/>
          </ac:spMkLst>
        </pc:spChg>
        <pc:spChg chg="add del mod">
          <ac:chgData name="Zenon Rodrigo Garcia" userId="c4d85c10-098a-484a-a901-36344d9a7ca0" providerId="ADAL" clId="{3832E3CB-AF43-4BF3-A42D-C993E151B186}" dt="2020-09-25T15:24:02.928" v="355"/>
          <ac:spMkLst>
            <pc:docMk/>
            <pc:sldMk cId="1237697562" sldId="895"/>
            <ac:spMk id="20" creationId="{A5C42220-51F2-4446-BB6F-3BBBF299F068}"/>
          </ac:spMkLst>
        </pc:spChg>
        <pc:spChg chg="add del mod">
          <ac:chgData name="Zenon Rodrigo Garcia" userId="c4d85c10-098a-484a-a901-36344d9a7ca0" providerId="ADAL" clId="{3832E3CB-AF43-4BF3-A42D-C993E151B186}" dt="2020-09-25T15:24:02.928" v="355"/>
          <ac:spMkLst>
            <pc:docMk/>
            <pc:sldMk cId="1237697562" sldId="895"/>
            <ac:spMk id="21" creationId="{7760FC99-CD70-41C7-8A46-6B6E15971277}"/>
          </ac:spMkLst>
        </pc:spChg>
        <pc:spChg chg="mod ord">
          <ac:chgData name="Zenon Rodrigo Garcia" userId="c4d85c10-098a-484a-a901-36344d9a7ca0" providerId="ADAL" clId="{3832E3CB-AF43-4BF3-A42D-C993E151B186}" dt="2020-09-25T15:07:20.389" v="20" actId="700"/>
          <ac:spMkLst>
            <pc:docMk/>
            <pc:sldMk cId="1237697562" sldId="895"/>
            <ac:spMk id="80899" creationId="{00000000-0000-0000-0000-000000000000}"/>
          </ac:spMkLst>
        </pc:spChg>
        <pc:spChg chg="mod ord">
          <ac:chgData name="Zenon Rodrigo Garcia" userId="c4d85c10-098a-484a-a901-36344d9a7ca0" providerId="ADAL" clId="{3832E3CB-AF43-4BF3-A42D-C993E151B186}" dt="2020-09-25T15:07:20.389" v="20" actId="700"/>
          <ac:spMkLst>
            <pc:docMk/>
            <pc:sldMk cId="1237697562" sldId="895"/>
            <ac:spMk id="799765" creationId="{00000000-0000-0000-0000-000000000000}"/>
          </ac:spMkLst>
        </pc:spChg>
        <pc:grpChg chg="add del mod">
          <ac:chgData name="Zenon Rodrigo Garcia" userId="c4d85c10-098a-484a-a901-36344d9a7ca0" providerId="ADAL" clId="{3832E3CB-AF43-4BF3-A42D-C993E151B186}" dt="2020-09-25T15:24:02.928" v="355"/>
          <ac:grpSpMkLst>
            <pc:docMk/>
            <pc:sldMk cId="1237697562" sldId="895"/>
            <ac:grpSpMk id="7" creationId="{F0B4B675-4A56-4E0B-B7D9-FA9D9A8B1802}"/>
          </ac:grpSpMkLst>
        </pc:grpChg>
        <pc:graphicFrameChg chg="add del mod modGraphic">
          <ac:chgData name="Zenon Rodrigo Garcia" userId="c4d85c10-098a-484a-a901-36344d9a7ca0" providerId="ADAL" clId="{3832E3CB-AF43-4BF3-A42D-C993E151B186}" dt="2020-09-25T15:02:41.085" v="18" actId="478"/>
          <ac:graphicFrameMkLst>
            <pc:docMk/>
            <pc:sldMk cId="1237697562" sldId="895"/>
            <ac:graphicFrameMk id="3" creationId="{CFAABE2A-2D6C-43A2-972B-78D1A4FFA0AE}"/>
          </ac:graphicFrameMkLst>
        </pc:graphicFrameChg>
        <pc:picChg chg="mod">
          <ac:chgData name="Zenon Rodrigo Garcia" userId="c4d85c10-098a-484a-a901-36344d9a7ca0" providerId="ADAL" clId="{3832E3CB-AF43-4BF3-A42D-C993E151B186}" dt="2020-09-25T15:23:25.222" v="338"/>
          <ac:picMkLst>
            <pc:docMk/>
            <pc:sldMk cId="1237697562" sldId="895"/>
            <ac:picMk id="8" creationId="{7BBF1D31-2003-451B-8D13-0F78B7FF48A7}"/>
          </ac:picMkLst>
        </pc:picChg>
        <pc:picChg chg="add del mod">
          <ac:chgData name="Zenon Rodrigo Garcia" userId="c4d85c10-098a-484a-a901-36344d9a7ca0" providerId="ADAL" clId="{3832E3CB-AF43-4BF3-A42D-C993E151B186}" dt="2020-09-25T15:24:02.928" v="355"/>
          <ac:picMkLst>
            <pc:docMk/>
            <pc:sldMk cId="1237697562" sldId="895"/>
            <ac:picMk id="10" creationId="{DEB5D963-5D35-4BDD-A40B-523A0FA431E8}"/>
          </ac:picMkLst>
        </pc:picChg>
        <pc:picChg chg="add del mod">
          <ac:chgData name="Zenon Rodrigo Garcia" userId="c4d85c10-098a-484a-a901-36344d9a7ca0" providerId="ADAL" clId="{3832E3CB-AF43-4BF3-A42D-C993E151B186}" dt="2020-09-25T15:24:02.928" v="355"/>
          <ac:picMkLst>
            <pc:docMk/>
            <pc:sldMk cId="1237697562" sldId="895"/>
            <ac:picMk id="11" creationId="{2304BE6B-17F6-4297-AE25-3DEB6DA71FDC}"/>
          </ac:picMkLst>
        </pc:picChg>
        <pc:picChg chg="add del mod">
          <ac:chgData name="Zenon Rodrigo Garcia" userId="c4d85c10-098a-484a-a901-36344d9a7ca0" providerId="ADAL" clId="{3832E3CB-AF43-4BF3-A42D-C993E151B186}" dt="2020-09-25T15:24:02.928" v="355"/>
          <ac:picMkLst>
            <pc:docMk/>
            <pc:sldMk cId="1237697562" sldId="895"/>
            <ac:picMk id="12" creationId="{1357970A-FB8B-4114-9C0C-6B8BBD594E90}"/>
          </ac:picMkLst>
        </pc:picChg>
        <pc:picChg chg="add del mod">
          <ac:chgData name="Zenon Rodrigo Garcia" userId="c4d85c10-098a-484a-a901-36344d9a7ca0" providerId="ADAL" clId="{3832E3CB-AF43-4BF3-A42D-C993E151B186}" dt="2020-09-25T15:24:02.928" v="355"/>
          <ac:picMkLst>
            <pc:docMk/>
            <pc:sldMk cId="1237697562" sldId="895"/>
            <ac:picMk id="17" creationId="{8EB2AAAA-7E3F-44AC-8FD1-155CD626B40B}"/>
          </ac:picMkLst>
        </pc:picChg>
        <pc:picChg chg="mod">
          <ac:chgData name="Zenon Rodrigo Garcia" userId="c4d85c10-098a-484a-a901-36344d9a7ca0" providerId="ADAL" clId="{3832E3CB-AF43-4BF3-A42D-C993E151B186}" dt="2020-09-25T15:24:03.730" v="356" actId="1076"/>
          <ac:picMkLst>
            <pc:docMk/>
            <pc:sldMk cId="1237697562" sldId="895"/>
            <ac:picMk id="2054" creationId="{33A4AEB1-DE58-471C-AC86-98A0A45A29DC}"/>
          </ac:picMkLst>
        </pc:picChg>
      </pc:sldChg>
      <pc:sldChg chg="mod modShow">
        <pc:chgData name="Zenon Rodrigo Garcia" userId="c4d85c10-098a-484a-a901-36344d9a7ca0" providerId="ADAL" clId="{3832E3CB-AF43-4BF3-A42D-C993E151B186}" dt="2020-09-25T13:35:05.401" v="0" actId="729"/>
        <pc:sldMkLst>
          <pc:docMk/>
          <pc:sldMk cId="266642165" sldId="899"/>
        </pc:sldMkLst>
      </pc:sldChg>
      <pc:sldChg chg="modSp mod">
        <pc:chgData name="Zenon Rodrigo Garcia" userId="c4d85c10-098a-484a-a901-36344d9a7ca0" providerId="ADAL" clId="{3832E3CB-AF43-4BF3-A42D-C993E151B186}" dt="2020-09-25T13:40:16.926" v="14" actId="1076"/>
        <pc:sldMkLst>
          <pc:docMk/>
          <pc:sldMk cId="280704644" sldId="904"/>
        </pc:sldMkLst>
        <pc:spChg chg="mod">
          <ac:chgData name="Zenon Rodrigo Garcia" userId="c4d85c10-098a-484a-a901-36344d9a7ca0" providerId="ADAL" clId="{3832E3CB-AF43-4BF3-A42D-C993E151B186}" dt="2020-09-25T13:40:16.926" v="14" actId="1076"/>
          <ac:spMkLst>
            <pc:docMk/>
            <pc:sldMk cId="280704644" sldId="904"/>
            <ac:spMk id="6" creationId="{00000000-0000-0000-0000-000000000000}"/>
          </ac:spMkLst>
        </pc:spChg>
        <pc:spChg chg="mod">
          <ac:chgData name="Zenon Rodrigo Garcia" userId="c4d85c10-098a-484a-a901-36344d9a7ca0" providerId="ADAL" clId="{3832E3CB-AF43-4BF3-A42D-C993E151B186}" dt="2020-09-25T13:39:56.449" v="9" actId="1076"/>
          <ac:spMkLst>
            <pc:docMk/>
            <pc:sldMk cId="280704644" sldId="904"/>
            <ac:spMk id="16" creationId="{C7F81DA8-E7E1-4DF6-BF9D-93C9519AD493}"/>
          </ac:spMkLst>
        </pc:spChg>
        <pc:picChg chg="mod">
          <ac:chgData name="Zenon Rodrigo Garcia" userId="c4d85c10-098a-484a-a901-36344d9a7ca0" providerId="ADAL" clId="{3832E3CB-AF43-4BF3-A42D-C993E151B186}" dt="2020-09-25T13:40:02.253" v="11" actId="1076"/>
          <ac:picMkLst>
            <pc:docMk/>
            <pc:sldMk cId="280704644" sldId="904"/>
            <ac:picMk id="5" creationId="{2583C3B6-783A-4B27-9F00-109B1419E0B6}"/>
          </ac:picMkLst>
        </pc:picChg>
      </pc:sldChg>
      <pc:sldChg chg="addSp delSp modSp new mod modClrScheme chgLayout">
        <pc:chgData name="Zenon Rodrigo Garcia" userId="c4d85c10-098a-484a-a901-36344d9a7ca0" providerId="ADAL" clId="{3832E3CB-AF43-4BF3-A42D-C993E151B186}" dt="2020-09-25T15:32:35.520" v="524" actId="1076"/>
        <pc:sldMkLst>
          <pc:docMk/>
          <pc:sldMk cId="549890266" sldId="906"/>
        </pc:sldMkLst>
        <pc:spChg chg="del">
          <ac:chgData name="Zenon Rodrigo Garcia" userId="c4d85c10-098a-484a-a901-36344d9a7ca0" providerId="ADAL" clId="{3832E3CB-AF43-4BF3-A42D-C993E151B186}" dt="2020-09-25T15:07:29.817" v="22" actId="700"/>
          <ac:spMkLst>
            <pc:docMk/>
            <pc:sldMk cId="549890266" sldId="906"/>
            <ac:spMk id="2" creationId="{C1DB8A80-ED60-450C-87E3-0586B30E7207}"/>
          </ac:spMkLst>
        </pc:spChg>
        <pc:spChg chg="del">
          <ac:chgData name="Zenon Rodrigo Garcia" userId="c4d85c10-098a-484a-a901-36344d9a7ca0" providerId="ADAL" clId="{3832E3CB-AF43-4BF3-A42D-C993E151B186}" dt="2020-09-25T15:07:29.817" v="22" actId="700"/>
          <ac:spMkLst>
            <pc:docMk/>
            <pc:sldMk cId="549890266" sldId="906"/>
            <ac:spMk id="3" creationId="{77B8E88D-49B9-4160-B130-2E3EDB0B7DCF}"/>
          </ac:spMkLst>
        </pc:spChg>
        <pc:spChg chg="mod ord">
          <ac:chgData name="Zenon Rodrigo Garcia" userId="c4d85c10-098a-484a-a901-36344d9a7ca0" providerId="ADAL" clId="{3832E3CB-AF43-4BF3-A42D-C993E151B186}" dt="2020-09-25T15:25:03.486" v="363" actId="700"/>
          <ac:spMkLst>
            <pc:docMk/>
            <pc:sldMk cId="549890266" sldId="906"/>
            <ac:spMk id="4" creationId="{B17E5048-BF7D-4B8A-A098-7E379F4E6D47}"/>
          </ac:spMkLst>
        </pc:spChg>
        <pc:spChg chg="add del mod">
          <ac:chgData name="Zenon Rodrigo Garcia" userId="c4d85c10-098a-484a-a901-36344d9a7ca0" providerId="ADAL" clId="{3832E3CB-AF43-4BF3-A42D-C993E151B186}" dt="2020-09-25T15:07:55.852" v="25"/>
          <ac:spMkLst>
            <pc:docMk/>
            <pc:sldMk cId="549890266" sldId="906"/>
            <ac:spMk id="5" creationId="{07B20AEA-6AAE-4BBD-999A-485C2EF19F44}"/>
          </ac:spMkLst>
        </pc:spChg>
        <pc:spChg chg="add del mod">
          <ac:chgData name="Zenon Rodrigo Garcia" userId="c4d85c10-098a-484a-a901-36344d9a7ca0" providerId="ADAL" clId="{3832E3CB-AF43-4BF3-A42D-C993E151B186}" dt="2020-09-25T15:10:35.859" v="38"/>
          <ac:spMkLst>
            <pc:docMk/>
            <pc:sldMk cId="549890266" sldId="906"/>
            <ac:spMk id="8" creationId="{28EBC565-7444-47C0-8AD4-3011FED9D33D}"/>
          </ac:spMkLst>
        </pc:spChg>
        <pc:spChg chg="add mod">
          <ac:chgData name="Zenon Rodrigo Garcia" userId="c4d85c10-098a-484a-a901-36344d9a7ca0" providerId="ADAL" clId="{3832E3CB-AF43-4BF3-A42D-C993E151B186}" dt="2020-09-25T15:27:20.597" v="416" actId="113"/>
          <ac:spMkLst>
            <pc:docMk/>
            <pc:sldMk cId="549890266" sldId="906"/>
            <ac:spMk id="11" creationId="{E89D54ED-D453-4C5D-A53E-3206EF4F6765}"/>
          </ac:spMkLst>
        </pc:spChg>
        <pc:spChg chg="add mod">
          <ac:chgData name="Zenon Rodrigo Garcia" userId="c4d85c10-098a-484a-a901-36344d9a7ca0" providerId="ADAL" clId="{3832E3CB-AF43-4BF3-A42D-C993E151B186}" dt="2020-09-25T15:27:17.798" v="415" actId="1076"/>
          <ac:spMkLst>
            <pc:docMk/>
            <pc:sldMk cId="549890266" sldId="906"/>
            <ac:spMk id="29" creationId="{D4E807F8-6DA3-479B-BCC3-DF72E929F915}"/>
          </ac:spMkLst>
        </pc:spChg>
        <pc:spChg chg="add mod">
          <ac:chgData name="Zenon Rodrigo Garcia" userId="c4d85c10-098a-484a-a901-36344d9a7ca0" providerId="ADAL" clId="{3832E3CB-AF43-4BF3-A42D-C993E151B186}" dt="2020-09-25T15:27:11.352" v="414" actId="14100"/>
          <ac:spMkLst>
            <pc:docMk/>
            <pc:sldMk cId="549890266" sldId="906"/>
            <ac:spMk id="31" creationId="{BDBA8707-B085-4760-B7B5-6522F0849B50}"/>
          </ac:spMkLst>
        </pc:spChg>
        <pc:spChg chg="add mod">
          <ac:chgData name="Zenon Rodrigo Garcia" userId="c4d85c10-098a-484a-a901-36344d9a7ca0" providerId="ADAL" clId="{3832E3CB-AF43-4BF3-A42D-C993E151B186}" dt="2020-09-25T15:27:30.437" v="418" actId="14100"/>
          <ac:spMkLst>
            <pc:docMk/>
            <pc:sldMk cId="549890266" sldId="906"/>
            <ac:spMk id="33" creationId="{27C75871-F0EB-4A6C-8E7C-93C2D8FFB641}"/>
          </ac:spMkLst>
        </pc:spChg>
        <pc:spChg chg="add del mod">
          <ac:chgData name="Zenon Rodrigo Garcia" userId="c4d85c10-098a-484a-a901-36344d9a7ca0" providerId="ADAL" clId="{3832E3CB-AF43-4BF3-A42D-C993E151B186}" dt="2020-09-25T15:20:35.679" v="293" actId="478"/>
          <ac:spMkLst>
            <pc:docMk/>
            <pc:sldMk cId="549890266" sldId="906"/>
            <ac:spMk id="34" creationId="{16F3E665-75FD-4B44-8B60-8D8A4020635A}"/>
          </ac:spMkLst>
        </pc:spChg>
        <pc:spChg chg="add del mod">
          <ac:chgData name="Zenon Rodrigo Garcia" userId="c4d85c10-098a-484a-a901-36344d9a7ca0" providerId="ADAL" clId="{3832E3CB-AF43-4BF3-A42D-C993E151B186}" dt="2020-09-25T15:20:36.286" v="294" actId="478"/>
          <ac:spMkLst>
            <pc:docMk/>
            <pc:sldMk cId="549890266" sldId="906"/>
            <ac:spMk id="36" creationId="{4ECC806B-F49A-4131-A264-60B27ED1F36E}"/>
          </ac:spMkLst>
        </pc:spChg>
        <pc:spChg chg="add del mod">
          <ac:chgData name="Zenon Rodrigo Garcia" userId="c4d85c10-098a-484a-a901-36344d9a7ca0" providerId="ADAL" clId="{3832E3CB-AF43-4BF3-A42D-C993E151B186}" dt="2020-09-25T15:20:34.659" v="292" actId="478"/>
          <ac:spMkLst>
            <pc:docMk/>
            <pc:sldMk cId="549890266" sldId="906"/>
            <ac:spMk id="38" creationId="{6C254E36-566F-4B4C-AB86-7D228F998332}"/>
          </ac:spMkLst>
        </pc:spChg>
        <pc:spChg chg="add mod">
          <ac:chgData name="Zenon Rodrigo Garcia" userId="c4d85c10-098a-484a-a901-36344d9a7ca0" providerId="ADAL" clId="{3832E3CB-AF43-4BF3-A42D-C993E151B186}" dt="2020-09-25T15:19:49.583" v="238" actId="1076"/>
          <ac:spMkLst>
            <pc:docMk/>
            <pc:sldMk cId="549890266" sldId="906"/>
            <ac:spMk id="40" creationId="{99B95CF8-1BB4-4A0E-910E-8838A5813122}"/>
          </ac:spMkLst>
        </pc:spChg>
        <pc:spChg chg="add del mod">
          <ac:chgData name="Zenon Rodrigo Garcia" userId="c4d85c10-098a-484a-a901-36344d9a7ca0" providerId="ADAL" clId="{3832E3CB-AF43-4BF3-A42D-C993E151B186}" dt="2020-09-25T15:21:45.058" v="319" actId="478"/>
          <ac:spMkLst>
            <pc:docMk/>
            <pc:sldMk cId="549890266" sldId="906"/>
            <ac:spMk id="42" creationId="{0E8C0F99-8748-48D8-9A06-6B6395B4BDE2}"/>
          </ac:spMkLst>
        </pc:spChg>
        <pc:spChg chg="add mod">
          <ac:chgData name="Zenon Rodrigo Garcia" userId="c4d85c10-098a-484a-a901-36344d9a7ca0" providerId="ADAL" clId="{3832E3CB-AF43-4BF3-A42D-C993E151B186}" dt="2020-09-25T15:28:48.409" v="433" actId="1076"/>
          <ac:spMkLst>
            <pc:docMk/>
            <pc:sldMk cId="549890266" sldId="906"/>
            <ac:spMk id="46" creationId="{3FA6D815-0E51-42E1-860C-2138223E38EB}"/>
          </ac:spMkLst>
        </pc:spChg>
        <pc:spChg chg="add mod">
          <ac:chgData name="Zenon Rodrigo Garcia" userId="c4d85c10-098a-484a-a901-36344d9a7ca0" providerId="ADAL" clId="{3832E3CB-AF43-4BF3-A42D-C993E151B186}" dt="2020-09-25T15:20:41.687" v="296" actId="1076"/>
          <ac:spMkLst>
            <pc:docMk/>
            <pc:sldMk cId="549890266" sldId="906"/>
            <ac:spMk id="48" creationId="{A4FFD260-BC67-48E1-A8BD-4E7ED0117FFF}"/>
          </ac:spMkLst>
        </pc:spChg>
        <pc:spChg chg="add mod">
          <ac:chgData name="Zenon Rodrigo Garcia" userId="c4d85c10-098a-484a-a901-36344d9a7ca0" providerId="ADAL" clId="{3832E3CB-AF43-4BF3-A42D-C993E151B186}" dt="2020-09-25T15:20:55.244" v="300" actId="688"/>
          <ac:spMkLst>
            <pc:docMk/>
            <pc:sldMk cId="549890266" sldId="906"/>
            <ac:spMk id="50" creationId="{11757A24-A602-47D5-BE26-BD3EF19BB79A}"/>
          </ac:spMkLst>
        </pc:spChg>
        <pc:spChg chg="add mod">
          <ac:chgData name="Zenon Rodrigo Garcia" userId="c4d85c10-098a-484a-a901-36344d9a7ca0" providerId="ADAL" clId="{3832E3CB-AF43-4BF3-A42D-C993E151B186}" dt="2020-09-25T15:22:21.220" v="325" actId="14100"/>
          <ac:spMkLst>
            <pc:docMk/>
            <pc:sldMk cId="549890266" sldId="906"/>
            <ac:spMk id="52" creationId="{9CC20400-AD7F-4D8A-900D-71DBA1C0C527}"/>
          </ac:spMkLst>
        </pc:spChg>
        <pc:spChg chg="add mod ord">
          <ac:chgData name="Zenon Rodrigo Garcia" userId="c4d85c10-098a-484a-a901-36344d9a7ca0" providerId="ADAL" clId="{3832E3CB-AF43-4BF3-A42D-C993E151B186}" dt="2020-09-25T15:25:13.311" v="388" actId="20577"/>
          <ac:spMkLst>
            <pc:docMk/>
            <pc:sldMk cId="549890266" sldId="906"/>
            <ac:spMk id="53" creationId="{F725602B-3918-40CC-AA46-6120A40C6034}"/>
          </ac:spMkLst>
        </pc:spChg>
        <pc:spChg chg="add mod">
          <ac:chgData name="Zenon Rodrigo Garcia" userId="c4d85c10-098a-484a-a901-36344d9a7ca0" providerId="ADAL" clId="{3832E3CB-AF43-4BF3-A42D-C993E151B186}" dt="2020-09-25T15:25:35.325" v="394" actId="14100"/>
          <ac:spMkLst>
            <pc:docMk/>
            <pc:sldMk cId="549890266" sldId="906"/>
            <ac:spMk id="54" creationId="{71E7105A-B313-4017-BB84-DBB5E6046566}"/>
          </ac:spMkLst>
        </pc:spChg>
        <pc:spChg chg="add mod">
          <ac:chgData name="Zenon Rodrigo Garcia" userId="c4d85c10-098a-484a-a901-36344d9a7ca0" providerId="ADAL" clId="{3832E3CB-AF43-4BF3-A42D-C993E151B186}" dt="2020-09-25T15:32:12.256" v="520" actId="1076"/>
          <ac:spMkLst>
            <pc:docMk/>
            <pc:sldMk cId="549890266" sldId="906"/>
            <ac:spMk id="56" creationId="{9CC82B96-A8E4-4E4C-A56B-3F983F98EB87}"/>
          </ac:spMkLst>
        </pc:spChg>
        <pc:spChg chg="add mod">
          <ac:chgData name="Zenon Rodrigo Garcia" userId="c4d85c10-098a-484a-a901-36344d9a7ca0" providerId="ADAL" clId="{3832E3CB-AF43-4BF3-A42D-C993E151B186}" dt="2020-09-25T15:32:35.520" v="524" actId="1076"/>
          <ac:spMkLst>
            <pc:docMk/>
            <pc:sldMk cId="549890266" sldId="906"/>
            <ac:spMk id="58" creationId="{31B09CD2-2302-4047-92A0-9864FB317ADE}"/>
          </ac:spMkLst>
        </pc:spChg>
        <pc:spChg chg="add mod">
          <ac:chgData name="Zenon Rodrigo Garcia" userId="c4d85c10-098a-484a-a901-36344d9a7ca0" providerId="ADAL" clId="{3832E3CB-AF43-4BF3-A42D-C993E151B186}" dt="2020-09-25T15:32:35.520" v="524" actId="1076"/>
          <ac:spMkLst>
            <pc:docMk/>
            <pc:sldMk cId="549890266" sldId="906"/>
            <ac:spMk id="60" creationId="{B367BAC0-9A3C-4D04-B088-A1CE861F6712}"/>
          </ac:spMkLst>
        </pc:spChg>
        <pc:grpChg chg="add mod">
          <ac:chgData name="Zenon Rodrigo Garcia" userId="c4d85c10-098a-484a-a901-36344d9a7ca0" providerId="ADAL" clId="{3832E3CB-AF43-4BF3-A42D-C993E151B186}" dt="2020-09-25T15:24:24.041" v="359" actId="1076"/>
          <ac:grpSpMkLst>
            <pc:docMk/>
            <pc:sldMk cId="549890266" sldId="906"/>
            <ac:grpSpMk id="12" creationId="{BF49DE9D-37D1-452A-81E3-94B3B504592C}"/>
          </ac:grpSpMkLst>
        </pc:grpChg>
        <pc:picChg chg="add mod">
          <ac:chgData name="Zenon Rodrigo Garcia" userId="c4d85c10-098a-484a-a901-36344d9a7ca0" providerId="ADAL" clId="{3832E3CB-AF43-4BF3-A42D-C993E151B186}" dt="2020-09-25T15:11:25.221" v="50" actId="164"/>
          <ac:picMkLst>
            <pc:docMk/>
            <pc:sldMk cId="549890266" sldId="906"/>
            <ac:picMk id="7" creationId="{E061CCF4-84B2-4E9B-B94A-8D6E6825308D}"/>
          </ac:picMkLst>
        </pc:picChg>
        <pc:picChg chg="add del mod">
          <ac:chgData name="Zenon Rodrigo Garcia" userId="c4d85c10-098a-484a-a901-36344d9a7ca0" providerId="ADAL" clId="{3832E3CB-AF43-4BF3-A42D-C993E151B186}" dt="2020-09-25T15:32:23.362" v="522" actId="478"/>
          <ac:picMkLst>
            <pc:docMk/>
            <pc:sldMk cId="549890266" sldId="906"/>
            <ac:picMk id="10" creationId="{07C1D2CB-0365-4CEC-890D-AC6C7338BB79}"/>
          </ac:picMkLst>
        </pc:picChg>
        <pc:picChg chg="add del mod">
          <ac:chgData name="Zenon Rodrigo Garcia" userId="c4d85c10-098a-484a-a901-36344d9a7ca0" providerId="ADAL" clId="{3832E3CB-AF43-4BF3-A42D-C993E151B186}" dt="2020-09-25T15:31:08.922" v="511" actId="478"/>
          <ac:picMkLst>
            <pc:docMk/>
            <pc:sldMk cId="549890266" sldId="906"/>
            <ac:picMk id="14" creationId="{D570B913-7664-4719-8691-9FC6BFFC4C26}"/>
          </ac:picMkLst>
        </pc:picChg>
        <pc:picChg chg="add mod">
          <ac:chgData name="Zenon Rodrigo Garcia" userId="c4d85c10-098a-484a-a901-36344d9a7ca0" providerId="ADAL" clId="{3832E3CB-AF43-4BF3-A42D-C993E151B186}" dt="2020-09-25T15:26:15.651" v="399" actId="207"/>
          <ac:picMkLst>
            <pc:docMk/>
            <pc:sldMk cId="549890266" sldId="906"/>
            <ac:picMk id="16" creationId="{A595CA6C-1DC8-4810-849C-B8DC29786331}"/>
          </ac:picMkLst>
        </pc:picChg>
        <pc:picChg chg="add del mod">
          <ac:chgData name="Zenon Rodrigo Garcia" userId="c4d85c10-098a-484a-a901-36344d9a7ca0" providerId="ADAL" clId="{3832E3CB-AF43-4BF3-A42D-C993E151B186}" dt="2020-09-25T15:31:10.031" v="512" actId="478"/>
          <ac:picMkLst>
            <pc:docMk/>
            <pc:sldMk cId="549890266" sldId="906"/>
            <ac:picMk id="18" creationId="{F3435EF3-8508-4276-B1D6-36E0A59010C5}"/>
          </ac:picMkLst>
        </pc:picChg>
        <pc:picChg chg="add mod">
          <ac:chgData name="Zenon Rodrigo Garcia" userId="c4d85c10-098a-484a-a901-36344d9a7ca0" providerId="ADAL" clId="{3832E3CB-AF43-4BF3-A42D-C993E151B186}" dt="2020-09-25T15:28:12.242" v="428" actId="207"/>
          <ac:picMkLst>
            <pc:docMk/>
            <pc:sldMk cId="549890266" sldId="906"/>
            <ac:picMk id="20" creationId="{7289876F-4F60-48BC-B289-A4B7CD374603}"/>
          </ac:picMkLst>
        </pc:picChg>
        <pc:picChg chg="add mod">
          <ac:chgData name="Zenon Rodrigo Garcia" userId="c4d85c10-098a-484a-a901-36344d9a7ca0" providerId="ADAL" clId="{3832E3CB-AF43-4BF3-A42D-C993E151B186}" dt="2020-09-25T15:25:52.630" v="396" actId="14100"/>
          <ac:picMkLst>
            <pc:docMk/>
            <pc:sldMk cId="549890266" sldId="906"/>
            <ac:picMk id="22" creationId="{F8F10E08-F065-4E29-9CF8-474AFF017DFF}"/>
          </ac:picMkLst>
        </pc:picChg>
        <pc:picChg chg="add del mod">
          <ac:chgData name="Zenon Rodrigo Garcia" userId="c4d85c10-098a-484a-a901-36344d9a7ca0" providerId="ADAL" clId="{3832E3CB-AF43-4BF3-A42D-C993E151B186}" dt="2020-09-25T15:21:46.716" v="320" actId="478"/>
          <ac:picMkLst>
            <pc:docMk/>
            <pc:sldMk cId="549890266" sldId="906"/>
            <ac:picMk id="24" creationId="{2F2C2947-127D-4C34-AE74-68886A93BFBD}"/>
          </ac:picMkLst>
        </pc:picChg>
        <pc:picChg chg="add del mod">
          <ac:chgData name="Zenon Rodrigo Garcia" userId="c4d85c10-098a-484a-a901-36344d9a7ca0" providerId="ADAL" clId="{3832E3CB-AF43-4BF3-A42D-C993E151B186}" dt="2020-09-25T15:31:11.896" v="513" actId="478"/>
          <ac:picMkLst>
            <pc:docMk/>
            <pc:sldMk cId="549890266" sldId="906"/>
            <ac:picMk id="26" creationId="{62BE1B25-D035-4054-A507-D1408FDEC086}"/>
          </ac:picMkLst>
        </pc:picChg>
        <pc:picChg chg="add del mod">
          <ac:chgData name="Zenon Rodrigo Garcia" userId="c4d85c10-098a-484a-a901-36344d9a7ca0" providerId="ADAL" clId="{3832E3CB-AF43-4BF3-A42D-C993E151B186}" dt="2020-09-25T15:32:26.232" v="523" actId="478"/>
          <ac:picMkLst>
            <pc:docMk/>
            <pc:sldMk cId="549890266" sldId="906"/>
            <ac:picMk id="28" creationId="{1CD527D1-8700-466D-A065-17DC07ED33D6}"/>
          </ac:picMkLst>
        </pc:picChg>
        <pc:picChg chg="add mod">
          <ac:chgData name="Zenon Rodrigo Garcia" userId="c4d85c10-098a-484a-a901-36344d9a7ca0" providerId="ADAL" clId="{3832E3CB-AF43-4BF3-A42D-C993E151B186}" dt="2020-09-25T15:28:45.658" v="432" actId="1076"/>
          <ac:picMkLst>
            <pc:docMk/>
            <pc:sldMk cId="549890266" sldId="906"/>
            <ac:picMk id="44" creationId="{33F19C83-D738-43FB-919B-3F254351F2EE}"/>
          </ac:picMkLst>
        </pc:picChg>
        <pc:picChg chg="add del mod">
          <ac:chgData name="Zenon Rodrigo Garcia" userId="c4d85c10-098a-484a-a901-36344d9a7ca0" providerId="ADAL" clId="{3832E3CB-AF43-4BF3-A42D-C993E151B186}" dt="2020-09-25T15:31:13.929" v="514" actId="478"/>
          <ac:picMkLst>
            <pc:docMk/>
            <pc:sldMk cId="549890266" sldId="906"/>
            <ac:picMk id="62" creationId="{2635B146-38D3-4C43-ABF1-951880B2C8A2}"/>
          </ac:picMkLst>
        </pc:picChg>
        <pc:picChg chg="add mod">
          <ac:chgData name="Zenon Rodrigo Garcia" userId="c4d85c10-098a-484a-a901-36344d9a7ca0" providerId="ADAL" clId="{3832E3CB-AF43-4BF3-A42D-C993E151B186}" dt="2020-09-25T15:32:35.520" v="524" actId="1076"/>
          <ac:picMkLst>
            <pc:docMk/>
            <pc:sldMk cId="549890266" sldId="906"/>
            <ac:picMk id="64" creationId="{A91C605A-ED3C-4CD3-BADF-EF5353EA04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1486-35F8-409B-B154-A9C79FAA7111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EA5C7-ADCD-4AAB-808C-42BB68856B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49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uelabuhab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2759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5556" indent="-298291" defTabSz="972759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162" indent="-238633" defTabSz="972759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427" indent="-238633" defTabSz="972759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692" indent="-238633" defTabSz="972759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4956" indent="-238633" defTabSz="972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02220" indent="-238633" defTabSz="972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9486" indent="-238633" defTabSz="972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6750" indent="-238633" defTabSz="972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727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49BAC4-C709-446E-9DE1-D9C819202008}" type="slidenum">
              <a:rPr kumimoji="0" lang="en-US" altLang="pt-B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727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pt-B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38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3902" eaLnBrk="1" hangingPunct="1">
              <a:defRPr/>
            </a:pPr>
            <a:r>
              <a:rPr lang="pt-BR" dirty="0">
                <a:latin typeface="+mn-lt"/>
              </a:rPr>
              <a:t>Olá, vou apresentar uma proposta de simplificação para revolucionar o sistema tributário brasileiro.</a:t>
            </a:r>
          </a:p>
          <a:p>
            <a:pPr eaLnBrk="1" hangingPunct="1"/>
            <a:endParaRPr lang="pt-BR" altLang="pt-B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15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897" indent="-286884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534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48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5562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4574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3588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2602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1616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D56DD-4E2F-48F9-B348-E181C0F14190}" type="slidenum">
              <a:rPr kumimoji="0" lang="en-US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" y="739775"/>
            <a:ext cx="6580188" cy="37020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>
                <a:latin typeface="+mj-lt"/>
              </a:rPr>
              <a:t>Concluindo</a:t>
            </a:r>
          </a:p>
        </p:txBody>
      </p:sp>
    </p:spTree>
    <p:extLst>
      <p:ext uri="{BB962C8B-B14F-4D97-AF65-F5344CB8AC3E}">
        <p14:creationId xmlns:p14="http://schemas.microsoft.com/office/powerpoint/2010/main" val="68101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0187" cy="37020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+mn-lt"/>
              </a:rPr>
              <a:t>Ficamos a disposição com mais apresentações e informações no site </a:t>
            </a:r>
            <a:r>
              <a:rPr lang="pt-BR" b="1" u="sng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www.miguelabuhab.com</a:t>
            </a:r>
            <a:r>
              <a:rPr lang="pt-BR" b="1" dirty="0">
                <a:latin typeface="+mn-lt"/>
              </a:rPr>
              <a:t> </a:t>
            </a:r>
            <a:r>
              <a:rPr lang="pt-BR" dirty="0">
                <a:latin typeface="+mn-lt"/>
              </a:rPr>
              <a:t>.</a:t>
            </a:r>
          </a:p>
          <a:p>
            <a:pPr algn="just"/>
            <a:r>
              <a:rPr lang="pt-BR" dirty="0">
                <a:latin typeface="+mn-lt"/>
              </a:rPr>
              <a:t> </a:t>
            </a:r>
          </a:p>
          <a:p>
            <a:pPr algn="just"/>
            <a:r>
              <a:rPr lang="pt-BR" dirty="0">
                <a:latin typeface="+mn-lt"/>
              </a:rPr>
              <a:t>Temos também o livro que fala desse nosso conceito e que leva o título "Devo, não nego, pago quando receber!". </a:t>
            </a:r>
          </a:p>
          <a:p>
            <a:pPr algn="just"/>
            <a:r>
              <a:rPr lang="pt-BR" dirty="0">
                <a:latin typeface="+mn-lt"/>
              </a:rPr>
              <a:t> </a:t>
            </a:r>
          </a:p>
          <a:p>
            <a:pPr algn="just"/>
            <a:r>
              <a:rPr lang="pt-BR" dirty="0">
                <a:latin typeface="+mn-lt"/>
              </a:rPr>
              <a:t> Obrigado!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F8902-B402-4AA9-946E-0E7A40FF654F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7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300" dirty="0">
                <a:latin typeface="+mn-lt"/>
              </a:rPr>
              <a:t>Eu sou Miguel Abuhab sou engenheiro mecânico me formei pelo ITA e fundei a Datasul uma empresa de software que veio a ser a maior empresa de ERP do Brasil, implementamos sistemas fiscais em mais de 4000 empresas no Brasil. </a:t>
            </a:r>
          </a:p>
          <a:p>
            <a:r>
              <a:rPr lang="pt-BR" sz="1300" dirty="0">
                <a:latin typeface="+mn-lt"/>
              </a:rPr>
              <a:t> </a:t>
            </a:r>
          </a:p>
          <a:p>
            <a:r>
              <a:rPr lang="pt-BR" sz="1300" dirty="0">
                <a:latin typeface="+mn-lt"/>
              </a:rPr>
              <a:t>Também sou fundador da Neogrid que é uma multinacional brasileira fabricante de soluções para cadeia de suprimento e demanda, comunicação eletrônica de dados e informações bancárias, mercantis, fiscais que integram o sistema tributário brasileiro.</a:t>
            </a:r>
          </a:p>
          <a:p>
            <a:r>
              <a:rPr lang="pt-BR" sz="1300" dirty="0">
                <a:latin typeface="+mn-lt"/>
              </a:rPr>
              <a:t> </a:t>
            </a:r>
          </a:p>
          <a:p>
            <a:r>
              <a:rPr lang="pt-BR" sz="1300" dirty="0">
                <a:latin typeface="+mn-lt"/>
              </a:rPr>
              <a:t>A Neogrid consolida os dados de estoque e vendas ao consumidor final para diversos segmentos de varejo no Brasil e no Exterior.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F8902-B402-4AA9-946E-0E7A40FF654F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01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+mj-lt"/>
              </a:rPr>
              <a:t>Se analisarmos os efeitos indesejados, vamos perceber que todos eles na realidade são uma sequência de causas e efeitos.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Por exemplo, se temos a sonegação, consequentemente temos também os efeitos como a fiscalização, obrigações assessórias, substituição tributária, entre outros. Se temos a fiscalização, consequentemente temos também os efeitos como autuações, excesso de processos na justiça, entre outros.</a:t>
            </a:r>
          </a:p>
          <a:p>
            <a:r>
              <a:rPr lang="pt-BR" dirty="0">
                <a:latin typeface="+mj-lt"/>
              </a:rPr>
              <a:t>Todos estes fatores são efeitos e não causas reais, assim como por exemplo o Refis é uma medida para a inadimplência que é um efeito e não uma causa real. O Refis gera uma redução de arrecadação e ao passo que temos a redução de arrecadação para o Governo existe o aumento da alíquota de impostos desta forma retroalimentando todo o processo de sonegação de inadimplência de informalidade.</a:t>
            </a:r>
          </a:p>
          <a:p>
            <a:r>
              <a:rPr lang="pt-BR" dirty="0">
                <a:latin typeface="+mj-lt"/>
              </a:rPr>
              <a:t> </a:t>
            </a:r>
          </a:p>
          <a:p>
            <a:r>
              <a:rPr lang="pt-BR" dirty="0">
                <a:latin typeface="+mj-lt"/>
              </a:rPr>
              <a:t>Este é o ciclo vicioso mostrado em nossa “árvore da realidade atual”.</a:t>
            </a:r>
          </a:p>
          <a:p>
            <a:endParaRPr lang="pt-BR" dirty="0">
              <a:latin typeface="+mj-lt"/>
            </a:endParaRPr>
          </a:p>
          <a:p>
            <a:r>
              <a:rPr lang="pt-BR" b="1" dirty="0">
                <a:latin typeface="+mj-lt"/>
              </a:rPr>
              <a:t>Quais seriam as causas raízes desses efeitos indesejados?</a:t>
            </a:r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Se analisarmos detalhadamente vamos observar que o imposto é declaratório. Como o imposto é declaratório temos a sonegação e todos os efeitos indesejados decorrentes desta causa raiz.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O recolhimento do imposto é iniciativa do contribuinte através do preenchimento de um </a:t>
            </a:r>
            <a:r>
              <a:rPr lang="pt-BR" dirty="0" err="1">
                <a:latin typeface="+mj-lt"/>
              </a:rPr>
              <a:t>Darf</a:t>
            </a:r>
            <a:r>
              <a:rPr lang="pt-BR" dirty="0">
                <a:latin typeface="+mj-lt"/>
              </a:rPr>
              <a:t>, por exemplo. Se o contribuinte não recolher o imposto houve então a inadimplência e por esta inadimplência criou-se vários outros efeitos indesejados.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A terceira causa raiz está nas transações bancárias que não possuem suporte contábil. A nota fiscal possui um valor e a transação bancária pode possuir outro valor distinto. Esta causa raiz também é a causa da informalidade e essa informalidade por sua vez gera tantos outros efeitos ou decisões em cima de efeitos, mas nunca sobre as causas raízes.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Se identificarmos um tratamento para estas causas raízes teremos eliminado todos os efeitos indesejáveis.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Então quando entendemos “o que mudar?”, tratamos os problemas em suas causas raízes.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F8902-B402-4AA9-946E-0E7A40FF654F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78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+mj-lt"/>
              </a:rPr>
              <a:t>Atuando nas causas raízes, o imposto deixa de ser declarado pelo contribuinte e passa a ser conferido pelo Estado, o recolhimento do imposto passa a ser automático pelo sistema bancário e as transações bancárias, passam a ter suporte contábil, ou seja, o valor que circula no banco é o mesmo valor da nota fiscal eletrônica NF-e.</a:t>
            </a:r>
          </a:p>
          <a:p>
            <a:r>
              <a:rPr lang="pt-BR" dirty="0">
                <a:latin typeface="+mj-lt"/>
              </a:rPr>
              <a:t> </a:t>
            </a:r>
          </a:p>
          <a:p>
            <a:r>
              <a:rPr lang="pt-BR" dirty="0">
                <a:latin typeface="+mj-lt"/>
              </a:rPr>
              <a:t>Desta forma, tomamos as seguintes ações:</a:t>
            </a:r>
          </a:p>
          <a:p>
            <a:pPr marL="219858" indent="-219858">
              <a:buFont typeface="+mj-lt"/>
              <a:buAutoNum type="arabicPeriod"/>
            </a:pPr>
            <a:r>
              <a:rPr lang="pt-BR" dirty="0">
                <a:latin typeface="+mj-lt"/>
              </a:rPr>
              <a:t>O imposto passa a ser conferido pelo Estado, eliminando a sonegação; </a:t>
            </a:r>
          </a:p>
          <a:p>
            <a:pPr marL="219858" indent="-219858">
              <a:buFont typeface="+mj-lt"/>
              <a:buAutoNum type="arabicPeriod"/>
            </a:pPr>
            <a:r>
              <a:rPr lang="pt-BR" dirty="0">
                <a:latin typeface="+mj-lt"/>
              </a:rPr>
              <a:t>O recolhimento passa a ser automático pelo sistema bancário, eliminando a inadimplência;</a:t>
            </a:r>
          </a:p>
          <a:p>
            <a:pPr marL="219858" indent="-219858">
              <a:buFont typeface="+mj-lt"/>
              <a:buAutoNum type="arabicPeriod"/>
            </a:pPr>
            <a:r>
              <a:rPr lang="pt-BR" dirty="0">
                <a:latin typeface="+mj-lt"/>
              </a:rPr>
              <a:t>As transações bancárias passam a ter suporte contábil, eliminando a informalidade;</a:t>
            </a:r>
          </a:p>
          <a:p>
            <a:r>
              <a:rPr lang="pt-BR" dirty="0">
                <a:latin typeface="+mj-lt"/>
              </a:rPr>
              <a:t> </a:t>
            </a:r>
          </a:p>
          <a:p>
            <a:r>
              <a:rPr lang="pt-BR" dirty="0">
                <a:latin typeface="+mj-lt"/>
              </a:rPr>
              <a:t>No momento que isso ocorrer teremos eliminado todos os efeitos indesejados e passaremos a ter uma redução de sonegação, redução de inadimplência, redução da informalidade, eliminação da substituição tributária, redução das obrigações acessórias, redução da fiscalização, redução do Refis, entre outros.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Com isso também reduzimos autuações, reduzimos o excesso de processo na justiça, reduzimos a corrupção, reduzimos o custo da arrecadação e aumentamos a arrecadação para o Governo, sem o aumento na alíquota dos impostos.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F8902-B402-4AA9-946E-0E7A40FF654F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897" indent="-286884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534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48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5562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4574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3588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2602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1616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374949-872F-4358-A812-81FE21290C83}" type="slidenum">
              <a:rPr kumimoji="0" lang="en-US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39775"/>
            <a:ext cx="6580187" cy="37020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77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+mj-lt"/>
              </a:rPr>
              <a:t>Inclusão de novos campos no Layout Impresso do boleto bancário:</a:t>
            </a:r>
          </a:p>
          <a:p>
            <a:pPr marL="164894" indent="-164894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Chave de acesso do Documento Fiscal vinculado</a:t>
            </a:r>
          </a:p>
          <a:p>
            <a:pPr marL="164894" indent="-164894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Valor Bens e Serviços</a:t>
            </a:r>
          </a:p>
          <a:p>
            <a:pPr marL="164894" indent="-164894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Valor dos Impostos</a:t>
            </a:r>
          </a:p>
          <a:p>
            <a:endParaRPr lang="pt-BR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F8902-B402-4AA9-946E-0E7A40FF654F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92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897" indent="-286884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534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48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5562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4574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3588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2602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1616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2CD19-717D-421C-8B28-E17377F0EE1D}" type="slidenum">
              <a:rPr kumimoji="0" lang="en-US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39775"/>
            <a:ext cx="6580187" cy="37020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>
                <a:latin typeface="+mj-lt"/>
              </a:rPr>
              <a:t>Finalmente para a cobrança por meio de pagamento, se houver uma alíquota for única o imposto poderá ser calculado automaticamente pelo sistema de meio de pagamento, porém se as alíquotas forem diferenciadas por produto o imposto será calculado pelos sistemas de Ponto de Venda ou ERP de cada estabelecimento.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Será destacado na transação o valor do imposto e os sistemas de meios de pagamento farão depósitos ao CNPJ emitente fazendo constar na transação eletrônica o estabelecimento que fez a transação permitindo assim identificar o Município e Estado de destino.</a:t>
            </a:r>
          </a:p>
        </p:txBody>
      </p:sp>
    </p:spTree>
    <p:extLst>
      <p:ext uri="{BB962C8B-B14F-4D97-AF65-F5344CB8AC3E}">
        <p14:creationId xmlns:p14="http://schemas.microsoft.com/office/powerpoint/2010/main" val="2289692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897" indent="-286884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534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48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5562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4574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3588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2602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1616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374949-872F-4358-A812-81FE21290C83}" type="slidenum">
              <a:rPr kumimoji="0" lang="en-US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39775"/>
            <a:ext cx="6580187" cy="37020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>
                <a:latin typeface="+mj-lt"/>
              </a:rPr>
              <a:t>Gestão</a:t>
            </a:r>
          </a:p>
          <a:p>
            <a:r>
              <a:rPr lang="pt-BR" dirty="0">
                <a:latin typeface="+mj-lt"/>
              </a:rPr>
              <a:t>Primeiramente será criado um Comitê Gestor que será o órgão que irá apurar, conferir e controlar os impostos em todas as esferas, se for o caso de um IBS único ou ainda haverá Comitês Gestores de Estados, Municípios e União, caso o Governo Federal possua um IBS específico.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Arrecadação passa a ser apurada em tempo real e transferida diariamente para os cofres da União, Estados e Município. </a:t>
            </a:r>
          </a:p>
          <a:p>
            <a:r>
              <a:rPr lang="pt-BR" dirty="0">
                <a:latin typeface="+mj-lt"/>
              </a:rPr>
              <a:t>As regras de implantação ou de transição vão depender do modelo aprovado na proposta da emenda constitucional a PEC 110 de 2019 ou outra.</a:t>
            </a:r>
          </a:p>
          <a:p>
            <a:pPr algn="just" eaLnBrk="1" hangingPunct="1"/>
            <a:endParaRPr lang="pt-BR" alt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478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897" indent="-286884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534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48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5562" indent="-229508" defTabSz="935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4574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3588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2602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1616" indent="-229508" defTabSz="935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3B40DF-D59C-4AF0-87F0-21D18C06F405}" type="slidenum">
              <a:rPr kumimoji="0" lang="en-US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39775"/>
            <a:ext cx="6580187" cy="37020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>
                <a:latin typeface="+mj-lt"/>
              </a:rPr>
              <a:t>Para demonstrar a aplicação em um cenário real, segue um exemplo de como seria uma</a:t>
            </a:r>
          </a:p>
          <a:p>
            <a:r>
              <a:rPr lang="pt-BR">
                <a:latin typeface="+mj-lt"/>
              </a:rPr>
              <a:t>operações neste novo modelo:</a:t>
            </a:r>
          </a:p>
          <a:p>
            <a:endParaRPr lang="pt-BR">
              <a:latin typeface="+mj-lt"/>
            </a:endParaRPr>
          </a:p>
          <a:p>
            <a:r>
              <a:rPr lang="pt-BR">
                <a:latin typeface="+mj-lt"/>
              </a:rPr>
              <a:t>Se tivermos o IBS uma alíquota de 10%, a indústria vende para uma empresa de manufatura o uma mercadoria no valor R$100, o IBS sempre calculado por fora nesse exemplo, portanto o imposto seria R$10, sendo assim a manufatura estaria pagando um boleto de R$110. Com isso, quando a manufatura paga o boleto de R$ 110, a indústria recebeu R$100 referente aos produtos e o governo recebeu o IBS de R$10 que seria a débito do imposto. A manufatura receberá o crédito de imposto de R$ 10.</a:t>
            </a:r>
          </a:p>
          <a:p>
            <a:endParaRPr lang="pt-BR">
              <a:latin typeface="+mj-lt"/>
            </a:endParaRPr>
          </a:p>
          <a:p>
            <a:r>
              <a:rPr lang="pt-BR">
                <a:latin typeface="+mj-lt"/>
              </a:rPr>
              <a:t>Quando esta empresa de manufatura agora trabalha com a matéria prima e vende o seu produto final a R$ 200 para o varejo o imposto terá sido R$ 20. Quando o varejo pagar o boleto no banco para a empresa de manufatura, vai pagar R$ 220.</a:t>
            </a:r>
          </a:p>
          <a:p>
            <a:r>
              <a:rPr lang="pt-BR">
                <a:latin typeface="+mj-lt"/>
              </a:rPr>
              <a:t>Deste valor, a manufatura vai receber R$ 200 referente ao valor dos  produtos e o governo vai receber R$ 20 referente ao IBS da operação. Posteriormente como já possuía um crédito de imposto de R$10 da operação anterior a manufatura vai receber este valor como crédito em sua conta.</a:t>
            </a:r>
          </a:p>
          <a:p>
            <a:endParaRPr lang="pt-BR">
              <a:latin typeface="+mj-lt"/>
            </a:endParaRPr>
          </a:p>
          <a:p>
            <a:r>
              <a:rPr lang="pt-BR">
                <a:latin typeface="+mj-lt"/>
              </a:rPr>
              <a:t>Em uma terceira etapa onde o varejo vai vender essa mercadoria para o consumidor final por R$ 400 e o imposto,  calculado por fora, terá sido R$ 40. Quando o consumidor fizer o pagamento ele vai pagar R$ 440.</a:t>
            </a:r>
          </a:p>
          <a:p>
            <a:r>
              <a:rPr lang="pt-BR">
                <a:latin typeface="+mj-lt"/>
              </a:rPr>
              <a:t>Deste valor, o varejo vai receber R$ 400 referente ao valor dos  produtos e o governo vai receber R$ 40 referente ao IBS da operação. Posteriormente como já possuía um crédito de imposto de R$20 da operação anterior o varejo vai receber este valor como crédito em sua conta.</a:t>
            </a:r>
          </a:p>
          <a:p>
            <a:endParaRPr lang="pt-BR">
              <a:latin typeface="+mj-lt"/>
            </a:endParaRPr>
          </a:p>
          <a:p>
            <a:r>
              <a:rPr lang="pt-BR">
                <a:latin typeface="+mj-lt"/>
              </a:rPr>
              <a:t>Este processo é simples e ao mesmo tempo revolucionário, porque estamos tratando o imposto em regime de caixa. Isto nos é permitido no principalmente Brasil devido ao avançado Sistema Bancário que nós temos.</a:t>
            </a:r>
          </a:p>
          <a:p>
            <a:endParaRPr lang="pt-BR">
              <a:latin typeface="+mj-lt"/>
            </a:endParaRPr>
          </a:p>
          <a:p>
            <a:r>
              <a:rPr lang="pt-BR">
                <a:latin typeface="+mj-lt"/>
              </a:rPr>
              <a:t>Então, estamos utilizando a tecnologia hoje disponível para mudar as regras de negócio.</a:t>
            </a:r>
          </a:p>
          <a:p>
            <a:endParaRPr lang="pt-BR" dirty="0">
              <a:latin typeface="+mj-lt"/>
            </a:endParaRPr>
          </a:p>
          <a:p>
            <a:pPr algn="just" eaLnBrk="1" hangingPunct="1"/>
            <a:endParaRPr lang="pt-BR" alt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510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foto, urso, pintura, recheado&#10;&#10;Descrição gerada automaticamente">
            <a:extLst>
              <a:ext uri="{FF2B5EF4-FFF2-40B4-BE49-F238E27FC236}">
                <a16:creationId xmlns:a16="http://schemas.microsoft.com/office/drawing/2014/main" id="{E6022142-F989-4D73-9D44-8D9FE0F5A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6"/>
            <a:ext cx="12192000" cy="760240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3B17101-E85B-44D6-9FBC-72A5E238B6E3}"/>
              </a:ext>
            </a:extLst>
          </p:cNvPr>
          <p:cNvSpPr/>
          <p:nvPr/>
        </p:nvSpPr>
        <p:spPr bwMode="auto">
          <a:xfrm>
            <a:off x="0" y="2435916"/>
            <a:ext cx="12192000" cy="2028563"/>
          </a:xfrm>
          <a:prstGeom prst="rect">
            <a:avLst/>
          </a:prstGeom>
          <a:gradFill>
            <a:gsLst>
              <a:gs pos="100000">
                <a:srgbClr val="C79D58">
                  <a:alpha val="63000"/>
                </a:srgbClr>
              </a:gs>
              <a:gs pos="0">
                <a:srgbClr val="624B3C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pt-BR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33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2459597"/>
            <a:ext cx="12192000" cy="198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33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0"/>
            <a:ext cx="12192000" cy="8382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0158C-675C-4384-84D2-BF7F4C77D30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91676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DD46-6439-40F1-8723-BE99509BA16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565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D2C9-C26F-442A-9F98-C94EC198630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385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AE5B7-283B-4529-9A36-53A1EF4E699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2175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06933" y="2"/>
            <a:ext cx="2929467" cy="63881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8533" y="2"/>
            <a:ext cx="8585200" cy="63881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7AE7-4F70-4EB0-98FC-39305ECD397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8440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533" y="3"/>
            <a:ext cx="10083800" cy="107315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55600" y="1487490"/>
            <a:ext cx="11480800" cy="4900612"/>
          </a:xfrm>
        </p:spPr>
        <p:txBody>
          <a:bodyPr/>
          <a:lstStyle/>
          <a:p>
            <a:pPr lvl="0"/>
            <a:r>
              <a:rPr lang="pt-BR" noProof="0"/>
              <a:t>Clique no ícone para adicionar tabela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17AF1-C852-457F-9035-028C7CE6537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19651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533" y="3"/>
            <a:ext cx="10083800" cy="107315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55600" y="1487490"/>
            <a:ext cx="5638800" cy="49006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7490"/>
            <a:ext cx="5638800" cy="49006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FA7AC-A99A-492F-A291-B78EB0C267B7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526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6" descr="bandeira"/>
          <p:cNvPicPr>
            <a:picLocks noChangeAspect="1" noChangeArrowheads="1"/>
          </p:cNvPicPr>
          <p:nvPr/>
        </p:nvPicPr>
        <p:blipFill>
          <a:blip r:embed="rId2">
            <a:lum bright="60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3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2438400"/>
            <a:ext cx="12192000" cy="198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933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0"/>
            <a:ext cx="12192000" cy="8382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0158C-675C-4384-84D2-BF7F4C77D30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3" name="Retângulo 2"/>
          <p:cNvSpPr/>
          <p:nvPr/>
        </p:nvSpPr>
        <p:spPr bwMode="auto">
          <a:xfrm>
            <a:off x="-6524" y="0"/>
            <a:ext cx="12192000" cy="687903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8000">
                <a:schemeClr val="accent3">
                  <a:lumMod val="95000"/>
                  <a:lumOff val="5000"/>
                </a:schemeClr>
              </a:gs>
              <a:gs pos="82000">
                <a:srgbClr val="FFFFFF">
                  <a:alpha val="0"/>
                </a:srgb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0"/>
          <a:stretch/>
        </p:blipFill>
        <p:spPr>
          <a:xfrm>
            <a:off x="9300356" y="224644"/>
            <a:ext cx="2452701" cy="73273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2BB8501-0441-46BC-8A61-5ADBDE7F3470}"/>
              </a:ext>
            </a:extLst>
          </p:cNvPr>
          <p:cNvSpPr/>
          <p:nvPr userDrawn="1"/>
        </p:nvSpPr>
        <p:spPr bwMode="auto">
          <a:xfrm>
            <a:off x="-6524" y="0"/>
            <a:ext cx="12192000" cy="687903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8000">
                <a:schemeClr val="accent3">
                  <a:lumMod val="95000"/>
                  <a:lumOff val="5000"/>
                </a:schemeClr>
              </a:gs>
              <a:gs pos="82000">
                <a:srgbClr val="FFFFFF">
                  <a:alpha val="0"/>
                </a:srgb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6FFCDC-6660-4C24-86E2-F8133EE75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0"/>
          <a:stretch/>
        </p:blipFill>
        <p:spPr>
          <a:xfrm>
            <a:off x="9300356" y="224644"/>
            <a:ext cx="2452701" cy="7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28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foto, urso, pintura, recheado&#10;&#10;Descrição gerada automaticamente">
            <a:extLst>
              <a:ext uri="{FF2B5EF4-FFF2-40B4-BE49-F238E27FC236}">
                <a16:creationId xmlns:a16="http://schemas.microsoft.com/office/drawing/2014/main" id="{E6022142-F989-4D73-9D44-8D9FE0F5A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6"/>
            <a:ext cx="12192000" cy="760240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3B17101-E85B-44D6-9FBC-72A5E238B6E3}"/>
              </a:ext>
            </a:extLst>
          </p:cNvPr>
          <p:cNvSpPr/>
          <p:nvPr/>
        </p:nvSpPr>
        <p:spPr bwMode="auto">
          <a:xfrm>
            <a:off x="0" y="2435916"/>
            <a:ext cx="12192000" cy="2028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33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2438400"/>
            <a:ext cx="12192000" cy="198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933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0"/>
            <a:ext cx="12192000" cy="8382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0158C-675C-4384-84D2-BF7F4C77D30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00485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foto, urso, pintura, recheado&#10;&#10;Descrição gerada automaticamente">
            <a:extLst>
              <a:ext uri="{FF2B5EF4-FFF2-40B4-BE49-F238E27FC236}">
                <a16:creationId xmlns:a16="http://schemas.microsoft.com/office/drawing/2014/main" id="{E6022142-F989-4D73-9D44-8D9FE0F5A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6"/>
            <a:ext cx="12192000" cy="7602402"/>
          </a:xfrm>
          <a:prstGeom prst="rect">
            <a:avLst/>
          </a:prstGeom>
        </p:spPr>
      </p:pic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EFCFED4F-ABCA-4DD7-9C67-AA63797947D4}"/>
              </a:ext>
            </a:extLst>
          </p:cNvPr>
          <p:cNvSpPr/>
          <p:nvPr/>
        </p:nvSpPr>
        <p:spPr bwMode="auto">
          <a:xfrm>
            <a:off x="0" y="2438400"/>
            <a:ext cx="6924092" cy="2895600"/>
          </a:xfrm>
          <a:prstGeom prst="homePlate">
            <a:avLst/>
          </a:prstGeom>
          <a:gradFill>
            <a:gsLst>
              <a:gs pos="100000">
                <a:srgbClr val="C79D58">
                  <a:alpha val="63000"/>
                </a:srgbClr>
              </a:gs>
              <a:gs pos="0">
                <a:srgbClr val="624B3C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33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1274" y="2864891"/>
            <a:ext cx="5914705" cy="198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933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0"/>
            <a:ext cx="12192000" cy="8382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D5FAB-E57B-4E09-A0CF-B23B994985D8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701289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20336" y="6409134"/>
            <a:ext cx="2844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D29B4-8A05-497C-8CA1-4BB68D17258A}" type="slidenum">
              <a:rPr lang="en-US" altLang="pt-BR" smtClean="0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5200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6C80D-B65D-4EA6-8BDA-EADDC841B4E5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628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5600" y="1487490"/>
            <a:ext cx="5638800" cy="4900612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7490"/>
            <a:ext cx="5638800" cy="4900612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A0FF-FD5A-4164-BE03-425A01C0114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0802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6ECE-214C-452D-AF0B-04BFF5815850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4713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96400" y="6402784"/>
            <a:ext cx="2256251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6E29-242B-4552-A8EA-4C2FC10563BE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4536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CAC5F-9098-4B64-B40D-859A04FD6F3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3427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foto, urso, pintura, recheado&#10;&#10;Descrição gerada automaticamente">
            <a:extLst>
              <a:ext uri="{FF2B5EF4-FFF2-40B4-BE49-F238E27FC236}">
                <a16:creationId xmlns:a16="http://schemas.microsoft.com/office/drawing/2014/main" id="{8A91A023-8E01-46BF-88C5-2E6B0073707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6"/>
            <a:ext cx="12192000" cy="760240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6997AF1-E5F0-4919-9160-E3D2580171DB}"/>
              </a:ext>
            </a:extLst>
          </p:cNvPr>
          <p:cNvSpPr/>
          <p:nvPr/>
        </p:nvSpPr>
        <p:spPr bwMode="auto">
          <a:xfrm>
            <a:off x="-1" y="1186089"/>
            <a:ext cx="12192001" cy="5591283"/>
          </a:xfrm>
          <a:prstGeom prst="rect">
            <a:avLst/>
          </a:prstGeom>
          <a:solidFill>
            <a:srgbClr val="FFFFF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32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533" y="0"/>
            <a:ext cx="100838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487488"/>
            <a:ext cx="114808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 dirty="0"/>
          </a:p>
        </p:txBody>
      </p:sp>
      <p:sp>
        <p:nvSpPr>
          <p:cNvPr id="9328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6400" y="6402784"/>
            <a:ext cx="22562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C5D5FAB-E57B-4E09-A0CF-B23B994985D8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C3C3FF7-5065-4FC7-A771-5356FE12C4E1}"/>
              </a:ext>
            </a:extLst>
          </p:cNvPr>
          <p:cNvSpPr/>
          <p:nvPr/>
        </p:nvSpPr>
        <p:spPr bwMode="auto">
          <a:xfrm>
            <a:off x="1" y="1107220"/>
            <a:ext cx="12192000" cy="89532"/>
          </a:xfrm>
          <a:prstGeom prst="rect">
            <a:avLst/>
          </a:prstGeom>
          <a:solidFill>
            <a:srgbClr val="C79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76238" indent="-376238" algn="l" rtl="0" eaLnBrk="1" fontAlgn="base" hangingPunct="1">
        <a:spcBef>
          <a:spcPct val="20000"/>
        </a:spcBef>
        <a:spcAft>
          <a:spcPct val="0"/>
        </a:spcAft>
        <a:buSzPct val="140000"/>
        <a:buBlip>
          <a:blip r:embed="rId19"/>
        </a:buBlip>
        <a:tabLst>
          <a:tab pos="482600" algn="l"/>
        </a:tabLst>
        <a:defRPr sz="2400" b="1">
          <a:solidFill>
            <a:srgbClr val="6C1A10"/>
          </a:solidFill>
          <a:latin typeface="+mn-lt"/>
          <a:ea typeface="+mn-ea"/>
          <a:cs typeface="+mn-cs"/>
        </a:defRPr>
      </a:lvl1pPr>
      <a:lvl2pPr marL="852488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82600" algn="l"/>
        </a:tabLst>
        <a:defRPr sz="2000">
          <a:solidFill>
            <a:srgbClr val="6C1A10"/>
          </a:solidFill>
          <a:latin typeface="+mn-lt"/>
        </a:defRPr>
      </a:lvl2pPr>
      <a:lvl3pPr marL="1271588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482600" algn="l"/>
        </a:tabLst>
        <a:defRPr sz="2400">
          <a:solidFill>
            <a:srgbClr val="6C1A10"/>
          </a:solidFill>
          <a:latin typeface="+mn-lt"/>
        </a:defRPr>
      </a:lvl3pPr>
      <a:lvl4pPr marL="1690688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482600" algn="l"/>
        </a:tabLst>
        <a:defRPr sz="2000">
          <a:solidFill>
            <a:srgbClr val="6C1A10"/>
          </a:solidFill>
          <a:latin typeface="+mn-lt"/>
        </a:defRPr>
      </a:lvl4pPr>
      <a:lvl5pPr marL="2109788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482600" algn="l"/>
        </a:tabLst>
        <a:defRPr sz="2000">
          <a:solidFill>
            <a:srgbClr val="6C1A10"/>
          </a:solidFill>
          <a:latin typeface="+mn-lt"/>
        </a:defRPr>
      </a:lvl5pPr>
      <a:lvl6pPr marL="2566988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482600" algn="l"/>
        </a:tabLst>
        <a:defRPr>
          <a:solidFill>
            <a:srgbClr val="000066"/>
          </a:solidFill>
          <a:latin typeface="+mn-lt"/>
        </a:defRPr>
      </a:lvl6pPr>
      <a:lvl7pPr marL="3024188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482600" algn="l"/>
        </a:tabLst>
        <a:defRPr>
          <a:solidFill>
            <a:srgbClr val="000066"/>
          </a:solidFill>
          <a:latin typeface="+mn-lt"/>
        </a:defRPr>
      </a:lvl7pPr>
      <a:lvl8pPr marL="3481388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482600" algn="l"/>
        </a:tabLst>
        <a:defRPr>
          <a:solidFill>
            <a:srgbClr val="000066"/>
          </a:solidFill>
          <a:latin typeface="+mn-lt"/>
        </a:defRPr>
      </a:lvl8pPr>
      <a:lvl9pPr marL="3938588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482600" algn="l"/>
        </a:tabLst>
        <a:defRPr>
          <a:solidFill>
            <a:srgbClr val="000066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hyperlink" Target="http://www.hauly.com.b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hyperlink" Target="http://www.miguelabuhab.com/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Modelo Abuhab de Cobrança Automática </a:t>
            </a:r>
            <a:br>
              <a:rPr lang="pt-BR" dirty="0"/>
            </a:br>
            <a:r>
              <a:rPr lang="pt-BR" dirty="0"/>
              <a:t>de IBS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DE8A02-3CBB-4755-AFF1-319A48717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48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vem 17">
            <a:extLst>
              <a:ext uri="{FF2B5EF4-FFF2-40B4-BE49-F238E27FC236}">
                <a16:creationId xmlns:a16="http://schemas.microsoft.com/office/drawing/2014/main" id="{BEB2639B-20E6-49D5-B862-4E43D54D7176}"/>
              </a:ext>
            </a:extLst>
          </p:cNvPr>
          <p:cNvSpPr/>
          <p:nvPr/>
        </p:nvSpPr>
        <p:spPr bwMode="auto">
          <a:xfrm flipH="1">
            <a:off x="676978" y="2074146"/>
            <a:ext cx="10922874" cy="1632632"/>
          </a:xfrm>
          <a:prstGeom prst="cloud">
            <a:avLst/>
          </a:prstGeom>
          <a:solidFill>
            <a:srgbClr val="47C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Governo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360000" y="0"/>
            <a:ext cx="11352624" cy="1073150"/>
          </a:xfrm>
        </p:spPr>
        <p:txBody>
          <a:bodyPr>
            <a:normAutofit/>
          </a:bodyPr>
          <a:lstStyle/>
          <a:p>
            <a:r>
              <a:rPr lang="pt-BR" dirty="0"/>
              <a:t>Apuração e Recolhimento</a:t>
            </a:r>
          </a:p>
        </p:txBody>
      </p:sp>
      <p:sp>
        <p:nvSpPr>
          <p:cNvPr id="37" name="Espaço Reservado para Número de Slide 1">
            <a:extLst>
              <a:ext uri="{FF2B5EF4-FFF2-40B4-BE49-F238E27FC236}">
                <a16:creationId xmlns:a16="http://schemas.microsoft.com/office/drawing/2014/main" id="{411145A8-BF59-43F5-A1BE-8FBB6337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4D29B4-8A05-497C-8CA1-4BB68D17258A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657225" y="1490102"/>
            <a:ext cx="356656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76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Blip>
                <a:blip r:embed="rId4"/>
              </a:buBlip>
              <a:tabLst>
                <a:tab pos="482600" algn="l"/>
              </a:tabLst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524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82600" algn="l"/>
              </a:tabLst>
              <a:defRPr sz="2000">
                <a:solidFill>
                  <a:srgbClr val="000066"/>
                </a:solidFill>
                <a:latin typeface="+mn-lt"/>
              </a:defRPr>
            </a:lvl2pPr>
            <a:lvl3pPr marL="1271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400">
                <a:solidFill>
                  <a:srgbClr val="000066"/>
                </a:solidFill>
                <a:latin typeface="+mn-lt"/>
              </a:defRPr>
            </a:lvl3pPr>
            <a:lvl4pPr marL="1690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482600" algn="l"/>
              </a:tabLst>
              <a:defRPr sz="2000">
                <a:solidFill>
                  <a:srgbClr val="000066"/>
                </a:solidFill>
                <a:latin typeface="+mn-lt"/>
              </a:defRPr>
            </a:lvl4pPr>
            <a:lvl5pPr marL="2109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000">
                <a:solidFill>
                  <a:srgbClr val="000066"/>
                </a:solidFill>
                <a:latin typeface="+mn-lt"/>
              </a:defRPr>
            </a:lvl5pPr>
            <a:lvl6pPr marL="2566988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6pPr>
            <a:lvl7pPr marL="3024188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7pPr>
            <a:lvl8pPr marL="3481388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8pPr>
            <a:lvl9pPr marL="3938588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90488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Pct val="140000"/>
              <a:buFontTx/>
              <a:buNone/>
              <a:tabLst>
                <a:tab pos="482600" algn="l"/>
              </a:tabLst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rgbClr val="BF33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Exemplo: IBS</a:t>
            </a:r>
            <a:r>
              <a:rPr kumimoji="0" lang="pt-BR" sz="2400" i="0" u="none" strike="noStrike" kern="0" cap="none" spc="0" normalizeH="0" baseline="0" noProof="0" dirty="0">
                <a:ln>
                  <a:noFill/>
                </a:ln>
                <a:solidFill>
                  <a:srgbClr val="BF33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 20%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9261B78-5FE2-4C06-BC59-CDBBAFFBD9E0}"/>
              </a:ext>
            </a:extLst>
          </p:cNvPr>
          <p:cNvGrpSpPr/>
          <p:nvPr/>
        </p:nvGrpSpPr>
        <p:grpSpPr>
          <a:xfrm>
            <a:off x="237153" y="4547309"/>
            <a:ext cx="4820765" cy="911497"/>
            <a:chOff x="675923" y="3132285"/>
            <a:chExt cx="4820765" cy="911497"/>
          </a:xfrm>
        </p:grpSpPr>
        <p:sp>
          <p:nvSpPr>
            <p:cNvPr id="3" name="Retângulo de cantos arredondados 2"/>
            <p:cNvSpPr/>
            <p:nvPr/>
          </p:nvSpPr>
          <p:spPr bwMode="auto">
            <a:xfrm>
              <a:off x="675923" y="3143682"/>
              <a:ext cx="1512000" cy="900100"/>
            </a:xfrm>
            <a:prstGeom prst="roundRect">
              <a:avLst/>
            </a:prstGeom>
            <a:solidFill>
              <a:srgbClr val="008E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Insumos</a:t>
              </a: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E70913A4-0864-4BC1-B945-34F1AA06B5D8}"/>
                </a:ext>
              </a:extLst>
            </p:cNvPr>
            <p:cNvGrpSpPr/>
            <p:nvPr/>
          </p:nvGrpSpPr>
          <p:grpSpPr>
            <a:xfrm>
              <a:off x="2187922" y="3132285"/>
              <a:ext cx="3308766" cy="900100"/>
              <a:chOff x="2293502" y="2096854"/>
              <a:chExt cx="3308766" cy="900100"/>
            </a:xfrm>
          </p:grpSpPr>
          <p:grpSp>
            <p:nvGrpSpPr>
              <p:cNvPr id="2" name="Agrupar 1">
                <a:extLst>
                  <a:ext uri="{FF2B5EF4-FFF2-40B4-BE49-F238E27FC236}">
                    <a16:creationId xmlns:a16="http://schemas.microsoft.com/office/drawing/2014/main" id="{A234E77D-6CE8-4A4C-BCC8-2D3B787CF46F}"/>
                  </a:ext>
                </a:extLst>
              </p:cNvPr>
              <p:cNvGrpSpPr/>
              <p:nvPr/>
            </p:nvGrpSpPr>
            <p:grpSpPr>
              <a:xfrm>
                <a:off x="2293502" y="2096854"/>
                <a:ext cx="3308766" cy="900100"/>
                <a:chOff x="2293502" y="2096854"/>
                <a:chExt cx="3308766" cy="900100"/>
              </a:xfrm>
            </p:grpSpPr>
            <p:sp>
              <p:nvSpPr>
                <p:cNvPr id="6" name="Retângulo de cantos arredondados 5"/>
                <p:cNvSpPr/>
                <p:nvPr/>
              </p:nvSpPr>
              <p:spPr bwMode="auto">
                <a:xfrm>
                  <a:off x="4090268" y="2096854"/>
                  <a:ext cx="1512000" cy="900100"/>
                </a:xfrm>
                <a:prstGeom prst="roundRect">
                  <a:avLst/>
                </a:prstGeom>
                <a:solidFill>
                  <a:srgbClr val="008E4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Manufatura</a:t>
                  </a:r>
                  <a:endParaRPr kumimoji="0" lang="pt-B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Seta para a direita 4"/>
                <p:cNvSpPr/>
                <p:nvPr/>
              </p:nvSpPr>
              <p:spPr bwMode="auto">
                <a:xfrm flipH="1">
                  <a:off x="2293502" y="2346850"/>
                  <a:ext cx="1834443" cy="400109"/>
                </a:xfrm>
                <a:prstGeom prst="rightArrow">
                  <a:avLst/>
                </a:prstGeom>
                <a:solidFill>
                  <a:srgbClr val="008E4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F941DC6-FA20-4A0B-AE59-C0C94CA7C97D}"/>
                  </a:ext>
                </a:extLst>
              </p:cNvPr>
              <p:cNvSpPr txBox="1"/>
              <p:nvPr/>
            </p:nvSpPr>
            <p:spPr>
              <a:xfrm>
                <a:off x="2812412" y="2586939"/>
                <a:ext cx="10246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R$100</a:t>
                </a:r>
              </a:p>
            </p:txBody>
          </p:sp>
        </p:grp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37CE779-1436-41C0-8A94-2B1B7143263D}"/>
              </a:ext>
            </a:extLst>
          </p:cNvPr>
          <p:cNvGrpSpPr/>
          <p:nvPr/>
        </p:nvGrpSpPr>
        <p:grpSpPr>
          <a:xfrm>
            <a:off x="5056377" y="4542561"/>
            <a:ext cx="3354420" cy="904848"/>
            <a:chOff x="2247848" y="2096854"/>
            <a:chExt cx="3354420" cy="904848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17286A70-0BBD-489B-8675-3BE4A73A9D6F}"/>
                </a:ext>
              </a:extLst>
            </p:cNvPr>
            <p:cNvGrpSpPr/>
            <p:nvPr/>
          </p:nvGrpSpPr>
          <p:grpSpPr>
            <a:xfrm>
              <a:off x="2247848" y="2096854"/>
              <a:ext cx="3354420" cy="900100"/>
              <a:chOff x="2247848" y="2096854"/>
              <a:chExt cx="3354420" cy="900100"/>
            </a:xfrm>
          </p:grpSpPr>
          <p:sp>
            <p:nvSpPr>
              <p:cNvPr id="28" name="Retângulo de cantos arredondados 5">
                <a:extLst>
                  <a:ext uri="{FF2B5EF4-FFF2-40B4-BE49-F238E27FC236}">
                    <a16:creationId xmlns:a16="http://schemas.microsoft.com/office/drawing/2014/main" id="{16D5AA24-0245-410B-B360-424C5A6A7C37}"/>
                  </a:ext>
                </a:extLst>
              </p:cNvPr>
              <p:cNvSpPr/>
              <p:nvPr/>
            </p:nvSpPr>
            <p:spPr bwMode="auto">
              <a:xfrm>
                <a:off x="4090268" y="2096854"/>
                <a:ext cx="1512000" cy="900100"/>
              </a:xfrm>
              <a:prstGeom prst="roundRect">
                <a:avLst/>
              </a:prstGeom>
              <a:solidFill>
                <a:srgbClr val="008E4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Varejo</a:t>
                </a:r>
                <a:endPara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Seta para a direita 4">
                <a:extLst>
                  <a:ext uri="{FF2B5EF4-FFF2-40B4-BE49-F238E27FC236}">
                    <a16:creationId xmlns:a16="http://schemas.microsoft.com/office/drawing/2014/main" id="{6C83F93F-D245-476E-9784-E843587099ED}"/>
                  </a:ext>
                </a:extLst>
              </p:cNvPr>
              <p:cNvSpPr/>
              <p:nvPr/>
            </p:nvSpPr>
            <p:spPr bwMode="auto">
              <a:xfrm flipH="1">
                <a:off x="2247848" y="2346850"/>
                <a:ext cx="1880100" cy="400109"/>
              </a:xfrm>
              <a:prstGeom prst="rightArrow">
                <a:avLst/>
              </a:prstGeom>
              <a:solidFill>
                <a:srgbClr val="008E4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7C5BB93D-4F19-4679-BF68-8FD8867748C1}"/>
                </a:ext>
              </a:extLst>
            </p:cNvPr>
            <p:cNvSpPr txBox="1"/>
            <p:nvPr/>
          </p:nvSpPr>
          <p:spPr>
            <a:xfrm>
              <a:off x="2862366" y="2601592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R$200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843316F-9C89-4CAB-98F3-639EA29E07C8}"/>
              </a:ext>
            </a:extLst>
          </p:cNvPr>
          <p:cNvGrpSpPr/>
          <p:nvPr/>
        </p:nvGrpSpPr>
        <p:grpSpPr>
          <a:xfrm>
            <a:off x="8445343" y="4533064"/>
            <a:ext cx="3343420" cy="914634"/>
            <a:chOff x="2258848" y="2096854"/>
            <a:chExt cx="3343420" cy="914634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916E1DD5-0461-4143-959E-5B408A17B65C}"/>
                </a:ext>
              </a:extLst>
            </p:cNvPr>
            <p:cNvGrpSpPr/>
            <p:nvPr/>
          </p:nvGrpSpPr>
          <p:grpSpPr>
            <a:xfrm>
              <a:off x="2258848" y="2096854"/>
              <a:ext cx="3343420" cy="900100"/>
              <a:chOff x="2258848" y="2096854"/>
              <a:chExt cx="3343420" cy="900100"/>
            </a:xfrm>
          </p:grpSpPr>
          <p:sp>
            <p:nvSpPr>
              <p:cNvPr id="34" name="Retângulo de cantos arredondados 5">
                <a:extLst>
                  <a:ext uri="{FF2B5EF4-FFF2-40B4-BE49-F238E27FC236}">
                    <a16:creationId xmlns:a16="http://schemas.microsoft.com/office/drawing/2014/main" id="{89CE53FF-D9C3-43D8-B980-A6FAF13D0C7D}"/>
                  </a:ext>
                </a:extLst>
              </p:cNvPr>
              <p:cNvSpPr/>
              <p:nvPr/>
            </p:nvSpPr>
            <p:spPr bwMode="auto">
              <a:xfrm>
                <a:off x="4090268" y="2096854"/>
                <a:ext cx="1512000" cy="900100"/>
              </a:xfrm>
              <a:prstGeom prst="roundRect">
                <a:avLst/>
              </a:prstGeom>
              <a:solidFill>
                <a:srgbClr val="008E4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Consumidor</a:t>
                </a:r>
                <a:endPara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Seta para a direita 4">
                <a:extLst>
                  <a:ext uri="{FF2B5EF4-FFF2-40B4-BE49-F238E27FC236}">
                    <a16:creationId xmlns:a16="http://schemas.microsoft.com/office/drawing/2014/main" id="{E54F029D-F542-4702-BCE4-BB18FB4D53C9}"/>
                  </a:ext>
                </a:extLst>
              </p:cNvPr>
              <p:cNvSpPr/>
              <p:nvPr/>
            </p:nvSpPr>
            <p:spPr bwMode="auto">
              <a:xfrm flipH="1">
                <a:off x="2258848" y="2346850"/>
                <a:ext cx="1869099" cy="400109"/>
              </a:xfrm>
              <a:prstGeom prst="rightArrow">
                <a:avLst/>
              </a:prstGeom>
              <a:solidFill>
                <a:srgbClr val="008E4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8BA43C2B-5ACA-4FA9-AC6B-F5F9BA9175DF}"/>
                </a:ext>
              </a:extLst>
            </p:cNvPr>
            <p:cNvSpPr txBox="1"/>
            <p:nvPr/>
          </p:nvSpPr>
          <p:spPr>
            <a:xfrm>
              <a:off x="2912575" y="2611378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R$400</a:t>
              </a:r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B3BB7D01-8BCB-410B-A636-375E5751F596}"/>
              </a:ext>
            </a:extLst>
          </p:cNvPr>
          <p:cNvGrpSpPr/>
          <p:nvPr/>
        </p:nvGrpSpPr>
        <p:grpSpPr>
          <a:xfrm>
            <a:off x="2787980" y="3097337"/>
            <a:ext cx="929441" cy="1741006"/>
            <a:chOff x="2787980" y="3097337"/>
            <a:chExt cx="929441" cy="1741006"/>
          </a:xfrm>
        </p:grpSpPr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FEE193D4-EE9E-4806-8765-102AF701CBF7}"/>
                </a:ext>
              </a:extLst>
            </p:cNvPr>
            <p:cNvSpPr txBox="1"/>
            <p:nvPr/>
          </p:nvSpPr>
          <p:spPr>
            <a:xfrm>
              <a:off x="2856288" y="3794868"/>
              <a:ext cx="86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R$20</a:t>
              </a:r>
            </a:p>
          </p:txBody>
        </p:sp>
        <p:sp>
          <p:nvSpPr>
            <p:cNvPr id="62" name="Seta: Curva para Cima 61">
              <a:extLst>
                <a:ext uri="{FF2B5EF4-FFF2-40B4-BE49-F238E27FC236}">
                  <a16:creationId xmlns:a16="http://schemas.microsoft.com/office/drawing/2014/main" id="{F04C2EB7-7C78-4599-A0CD-EAAA11858A61}"/>
                </a:ext>
              </a:extLst>
            </p:cNvPr>
            <p:cNvSpPr/>
            <p:nvPr/>
          </p:nvSpPr>
          <p:spPr bwMode="auto">
            <a:xfrm rot="16200000" flipV="1">
              <a:off x="2297242" y="3588075"/>
              <a:ext cx="1741006" cy="759529"/>
            </a:xfrm>
            <a:prstGeom prst="curvedUpArrow">
              <a:avLst/>
            </a:prstGeom>
            <a:gradFill rotWithShape="0">
              <a:gsLst>
                <a:gs pos="0">
                  <a:srgbClr val="006600">
                    <a:gamma/>
                    <a:tint val="43922"/>
                    <a:invGamma/>
                  </a:srgbClr>
                </a:gs>
                <a:gs pos="100000">
                  <a:srgbClr val="006600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F0C33526-BACF-4AB8-8090-3D80F79F9C3D}"/>
              </a:ext>
            </a:extLst>
          </p:cNvPr>
          <p:cNvGrpSpPr/>
          <p:nvPr/>
        </p:nvGrpSpPr>
        <p:grpSpPr>
          <a:xfrm>
            <a:off x="4955130" y="3202245"/>
            <a:ext cx="865643" cy="1741006"/>
            <a:chOff x="4955130" y="3202245"/>
            <a:chExt cx="865643" cy="1741006"/>
          </a:xfrm>
        </p:grpSpPr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AB8DFBB9-7DD5-4AF7-AD4A-29CCDD83B538}"/>
                </a:ext>
              </a:extLst>
            </p:cNvPr>
            <p:cNvSpPr txBox="1"/>
            <p:nvPr/>
          </p:nvSpPr>
          <p:spPr>
            <a:xfrm>
              <a:off x="4955130" y="3794868"/>
              <a:ext cx="590230" cy="278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701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R$20</a:t>
              </a:r>
            </a:p>
          </p:txBody>
        </p:sp>
        <p:sp>
          <p:nvSpPr>
            <p:cNvPr id="63" name="Seta: Curva para Cima 62">
              <a:extLst>
                <a:ext uri="{FF2B5EF4-FFF2-40B4-BE49-F238E27FC236}">
                  <a16:creationId xmlns:a16="http://schemas.microsoft.com/office/drawing/2014/main" id="{771C4F43-D769-4C50-84FD-37BF85435660}"/>
                </a:ext>
              </a:extLst>
            </p:cNvPr>
            <p:cNvSpPr/>
            <p:nvPr/>
          </p:nvSpPr>
          <p:spPr bwMode="auto">
            <a:xfrm rot="16200000" flipH="1">
              <a:off x="4570505" y="3692983"/>
              <a:ext cx="1741006" cy="759530"/>
            </a:xfrm>
            <a:prstGeom prst="curvedUpArrow">
              <a:avLst/>
            </a:prstGeom>
            <a:gradFill rotWithShape="0">
              <a:gsLst>
                <a:gs pos="0">
                  <a:srgbClr val="006600">
                    <a:gamma/>
                    <a:tint val="43922"/>
                    <a:invGamma/>
                  </a:srgbClr>
                </a:gs>
                <a:gs pos="100000">
                  <a:srgbClr val="006600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63C95110-EFB3-4B52-A14A-EF3AC68B76BA}"/>
              </a:ext>
            </a:extLst>
          </p:cNvPr>
          <p:cNvGrpSpPr/>
          <p:nvPr/>
        </p:nvGrpSpPr>
        <p:grpSpPr>
          <a:xfrm>
            <a:off x="6140942" y="3097336"/>
            <a:ext cx="864841" cy="1741006"/>
            <a:chOff x="6140942" y="3097336"/>
            <a:chExt cx="864841" cy="1741006"/>
          </a:xfrm>
        </p:grpSpPr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F20F7300-B8DF-4231-8FF1-ED52F9926F74}"/>
                </a:ext>
              </a:extLst>
            </p:cNvPr>
            <p:cNvSpPr txBox="1"/>
            <p:nvPr/>
          </p:nvSpPr>
          <p:spPr>
            <a:xfrm>
              <a:off x="6144650" y="3794868"/>
              <a:ext cx="86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R$40</a:t>
              </a:r>
            </a:p>
          </p:txBody>
        </p:sp>
        <p:sp>
          <p:nvSpPr>
            <p:cNvPr id="66" name="Seta: Curva para Cima 65">
              <a:extLst>
                <a:ext uri="{FF2B5EF4-FFF2-40B4-BE49-F238E27FC236}">
                  <a16:creationId xmlns:a16="http://schemas.microsoft.com/office/drawing/2014/main" id="{B7707EDB-FEFA-4AFA-8B42-E7ED18E6BCD5}"/>
                </a:ext>
              </a:extLst>
            </p:cNvPr>
            <p:cNvSpPr/>
            <p:nvPr/>
          </p:nvSpPr>
          <p:spPr bwMode="auto">
            <a:xfrm rot="16200000" flipV="1">
              <a:off x="5650204" y="3588074"/>
              <a:ext cx="1741006" cy="759529"/>
            </a:xfrm>
            <a:prstGeom prst="curvedUpArrow">
              <a:avLst/>
            </a:prstGeom>
            <a:gradFill rotWithShape="0">
              <a:gsLst>
                <a:gs pos="0">
                  <a:srgbClr val="006600">
                    <a:gamma/>
                    <a:tint val="43922"/>
                    <a:invGamma/>
                  </a:srgbClr>
                </a:gs>
                <a:gs pos="100000">
                  <a:srgbClr val="006600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532A297B-7365-4D4C-AA8D-687864D5A621}"/>
              </a:ext>
            </a:extLst>
          </p:cNvPr>
          <p:cNvGrpSpPr/>
          <p:nvPr/>
        </p:nvGrpSpPr>
        <p:grpSpPr>
          <a:xfrm>
            <a:off x="8317468" y="3202244"/>
            <a:ext cx="861133" cy="1741006"/>
            <a:chOff x="8317468" y="3202244"/>
            <a:chExt cx="861133" cy="1741006"/>
          </a:xfrm>
        </p:grpSpPr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1775A03C-CD92-4B5D-9FC0-B8985745B8DA}"/>
                </a:ext>
              </a:extLst>
            </p:cNvPr>
            <p:cNvSpPr txBox="1"/>
            <p:nvPr/>
          </p:nvSpPr>
          <p:spPr>
            <a:xfrm>
              <a:off x="8317468" y="3794868"/>
              <a:ext cx="86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701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R$40</a:t>
              </a:r>
            </a:p>
          </p:txBody>
        </p:sp>
        <p:sp>
          <p:nvSpPr>
            <p:cNvPr id="67" name="Seta: Curva para Cima 66">
              <a:extLst>
                <a:ext uri="{FF2B5EF4-FFF2-40B4-BE49-F238E27FC236}">
                  <a16:creationId xmlns:a16="http://schemas.microsoft.com/office/drawing/2014/main" id="{87F84D4F-0132-4FDF-883D-4FF65B08B3CC}"/>
                </a:ext>
              </a:extLst>
            </p:cNvPr>
            <p:cNvSpPr/>
            <p:nvPr/>
          </p:nvSpPr>
          <p:spPr bwMode="auto">
            <a:xfrm rot="16200000" flipH="1">
              <a:off x="7923467" y="3692982"/>
              <a:ext cx="1741006" cy="759530"/>
            </a:xfrm>
            <a:prstGeom prst="curvedUpArrow">
              <a:avLst/>
            </a:prstGeom>
            <a:gradFill rotWithShape="0">
              <a:gsLst>
                <a:gs pos="0">
                  <a:srgbClr val="006600">
                    <a:gamma/>
                    <a:tint val="43922"/>
                    <a:invGamma/>
                  </a:srgbClr>
                </a:gs>
                <a:gs pos="100000">
                  <a:srgbClr val="006600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3AA5CE42-147F-4146-99CA-1BA8AB072F1C}"/>
              </a:ext>
            </a:extLst>
          </p:cNvPr>
          <p:cNvGrpSpPr/>
          <p:nvPr/>
        </p:nvGrpSpPr>
        <p:grpSpPr>
          <a:xfrm>
            <a:off x="9523618" y="3081015"/>
            <a:ext cx="861133" cy="1741007"/>
            <a:chOff x="9523618" y="2913321"/>
            <a:chExt cx="861133" cy="1908702"/>
          </a:xfrm>
        </p:grpSpPr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2357FA8A-AF0F-44E0-81B9-2FE9716FC57B}"/>
                </a:ext>
              </a:extLst>
            </p:cNvPr>
            <p:cNvSpPr txBox="1"/>
            <p:nvPr/>
          </p:nvSpPr>
          <p:spPr>
            <a:xfrm>
              <a:off x="9523618" y="3794868"/>
              <a:ext cx="86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R$80</a:t>
              </a:r>
            </a:p>
          </p:txBody>
        </p:sp>
        <p:sp>
          <p:nvSpPr>
            <p:cNvPr id="68" name="Seta: Curva para Cima 67">
              <a:extLst>
                <a:ext uri="{FF2B5EF4-FFF2-40B4-BE49-F238E27FC236}">
                  <a16:creationId xmlns:a16="http://schemas.microsoft.com/office/drawing/2014/main" id="{5CD1EC26-A797-4C0C-B8AA-AD47C5D3E6D6}"/>
                </a:ext>
              </a:extLst>
            </p:cNvPr>
            <p:cNvSpPr/>
            <p:nvPr/>
          </p:nvSpPr>
          <p:spPr bwMode="auto">
            <a:xfrm rot="16200000" flipV="1">
              <a:off x="8949032" y="3487907"/>
              <a:ext cx="1908702" cy="759529"/>
            </a:xfrm>
            <a:prstGeom prst="curvedUpArrow">
              <a:avLst>
                <a:gd name="adj1" fmla="val 25000"/>
                <a:gd name="adj2" fmla="val 50000"/>
                <a:gd name="adj3" fmla="val 31999"/>
              </a:avLst>
            </a:prstGeom>
            <a:gradFill rotWithShape="0">
              <a:gsLst>
                <a:gs pos="0">
                  <a:srgbClr val="006600">
                    <a:gamma/>
                    <a:tint val="43922"/>
                    <a:invGamma/>
                  </a:srgbClr>
                </a:gs>
                <a:gs pos="100000">
                  <a:srgbClr val="006600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053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C8CCBC28-C2E2-414C-8A9E-3EF4042C577D}"/>
              </a:ext>
            </a:extLst>
          </p:cNvPr>
          <p:cNvSpPr/>
          <p:nvPr/>
        </p:nvSpPr>
        <p:spPr bwMode="auto">
          <a:xfrm>
            <a:off x="5312773" y="5105210"/>
            <a:ext cx="2987040" cy="1076325"/>
          </a:xfrm>
          <a:prstGeom prst="wedgeRectCallout">
            <a:avLst>
              <a:gd name="adj1" fmla="val 39943"/>
              <a:gd name="adj2" fmla="val -90380"/>
            </a:avLst>
          </a:prstGeom>
          <a:solidFill>
            <a:srgbClr val="000000">
              <a:alpha val="40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DC028145-CACB-40CB-A499-C9D9E1EB814C}"/>
              </a:ext>
            </a:extLst>
          </p:cNvPr>
          <p:cNvSpPr/>
          <p:nvPr/>
        </p:nvSpPr>
        <p:spPr bwMode="auto">
          <a:xfrm>
            <a:off x="5238750" y="859213"/>
            <a:ext cx="2774452" cy="1076325"/>
          </a:xfrm>
          <a:prstGeom prst="wedgeRectCallout">
            <a:avLst>
              <a:gd name="adj1" fmla="val 61209"/>
              <a:gd name="adj2" fmla="val 107850"/>
            </a:avLst>
          </a:prstGeom>
          <a:solidFill>
            <a:srgbClr val="000000">
              <a:alpha val="40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118BB361-A967-456F-AD08-9BB41BA0F990}"/>
              </a:ext>
            </a:extLst>
          </p:cNvPr>
          <p:cNvSpPr/>
          <p:nvPr/>
        </p:nvSpPr>
        <p:spPr bwMode="auto">
          <a:xfrm>
            <a:off x="263707" y="3630111"/>
            <a:ext cx="2987040" cy="1076325"/>
          </a:xfrm>
          <a:prstGeom prst="wedgeRectCallout">
            <a:avLst>
              <a:gd name="adj1" fmla="val 43733"/>
              <a:gd name="adj2" fmla="val -105753"/>
            </a:avLst>
          </a:prstGeom>
          <a:solidFill>
            <a:srgbClr val="000000">
              <a:alpha val="40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97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9283"/>
            <a:ext cx="5238750" cy="107632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Concluindo...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2A2689FB-924A-41E8-871A-057619574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958" y="3848235"/>
            <a:ext cx="2882537" cy="761999"/>
          </a:xfrm>
        </p:spPr>
        <p:txBody>
          <a:bodyPr/>
          <a:lstStyle/>
          <a:p>
            <a:r>
              <a:rPr lang="pt-BR" dirty="0"/>
              <a:t>O imposto é calculado pelo Estado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0158C-675C-4384-84D2-BF7F4C77D303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ubtítulo 3">
            <a:extLst>
              <a:ext uri="{FF2B5EF4-FFF2-40B4-BE49-F238E27FC236}">
                <a16:creationId xmlns:a16="http://schemas.microsoft.com/office/drawing/2014/main" id="{496475FF-735B-4C75-AD68-8AC29040BB14}"/>
              </a:ext>
            </a:extLst>
          </p:cNvPr>
          <p:cNvSpPr txBox="1">
            <a:spLocks/>
          </p:cNvSpPr>
          <p:nvPr/>
        </p:nvSpPr>
        <p:spPr bwMode="auto">
          <a:xfrm>
            <a:off x="5312773" y="5162363"/>
            <a:ext cx="28825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Tx/>
              <a:buNone/>
              <a:tabLst>
                <a:tab pos="482600" algn="l"/>
              </a:tabLs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5248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2pPr>
            <a:lvl3pPr marL="1271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400">
                <a:solidFill>
                  <a:srgbClr val="6C1A10"/>
                </a:solidFill>
                <a:latin typeface="+mn-lt"/>
              </a:defRPr>
            </a:lvl3pPr>
            <a:lvl4pPr marL="1690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4pPr>
            <a:lvl5pPr marL="2109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5pPr>
            <a:lvl6pPr marL="2566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6pPr>
            <a:lvl7pPr marL="3024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7pPr>
            <a:lvl8pPr marL="3481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8pPr>
            <a:lvl9pPr marL="3938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pt-BR" kern="0" dirty="0"/>
              <a:t>O recolhimento é automático pelo sistema bancário</a:t>
            </a:r>
          </a:p>
        </p:txBody>
      </p:sp>
      <p:sp>
        <p:nvSpPr>
          <p:cNvPr id="11" name="Subtítulo 3">
            <a:extLst>
              <a:ext uri="{FF2B5EF4-FFF2-40B4-BE49-F238E27FC236}">
                <a16:creationId xmlns:a16="http://schemas.microsoft.com/office/drawing/2014/main" id="{6A70FD19-6A23-479A-AF85-1C75DE80A395}"/>
              </a:ext>
            </a:extLst>
          </p:cNvPr>
          <p:cNvSpPr txBox="1">
            <a:spLocks/>
          </p:cNvSpPr>
          <p:nvPr/>
        </p:nvSpPr>
        <p:spPr bwMode="auto">
          <a:xfrm>
            <a:off x="5238750" y="966786"/>
            <a:ext cx="28825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Tx/>
              <a:buNone/>
              <a:tabLst>
                <a:tab pos="482600" algn="l"/>
              </a:tabLs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5248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2pPr>
            <a:lvl3pPr marL="1271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400">
                <a:solidFill>
                  <a:srgbClr val="6C1A10"/>
                </a:solidFill>
                <a:latin typeface="+mn-lt"/>
              </a:defRPr>
            </a:lvl3pPr>
            <a:lvl4pPr marL="1690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4pPr>
            <a:lvl5pPr marL="2109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5pPr>
            <a:lvl6pPr marL="2566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6pPr>
            <a:lvl7pPr marL="3024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7pPr>
            <a:lvl8pPr marL="3481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8pPr>
            <a:lvl9pPr marL="3938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pt-BR" kern="0" dirty="0"/>
              <a:t>Transações bancárias passam a ter suporte contábil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5D2CDB94-B2FF-4C7F-A5A8-EC144322FC2D}"/>
              </a:ext>
            </a:extLst>
          </p:cNvPr>
          <p:cNvSpPr/>
          <p:nvPr/>
        </p:nvSpPr>
        <p:spPr bwMode="auto">
          <a:xfrm>
            <a:off x="8889002" y="4086038"/>
            <a:ext cx="2987040" cy="905195"/>
          </a:xfrm>
          <a:prstGeom prst="wedgeRectCallout">
            <a:avLst>
              <a:gd name="adj1" fmla="val 17494"/>
              <a:gd name="adj2" fmla="val -108487"/>
            </a:avLst>
          </a:prstGeom>
          <a:solidFill>
            <a:srgbClr val="000000">
              <a:alpha val="40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Subtítulo 3">
            <a:extLst>
              <a:ext uri="{FF2B5EF4-FFF2-40B4-BE49-F238E27FC236}">
                <a16:creationId xmlns:a16="http://schemas.microsoft.com/office/drawing/2014/main" id="{BEBB4D1F-1E15-4A44-9D19-04CF8BF769AA}"/>
              </a:ext>
            </a:extLst>
          </p:cNvPr>
          <p:cNvSpPr txBox="1">
            <a:spLocks/>
          </p:cNvSpPr>
          <p:nvPr/>
        </p:nvSpPr>
        <p:spPr bwMode="auto">
          <a:xfrm>
            <a:off x="8993505" y="4229234"/>
            <a:ext cx="28825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Tx/>
              <a:buNone/>
              <a:tabLst>
                <a:tab pos="482600" algn="l"/>
              </a:tabLs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5248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2pPr>
            <a:lvl3pPr marL="1271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400">
                <a:solidFill>
                  <a:srgbClr val="6C1A10"/>
                </a:solidFill>
                <a:latin typeface="+mn-lt"/>
              </a:defRPr>
            </a:lvl3pPr>
            <a:lvl4pPr marL="1690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4pPr>
            <a:lvl5pPr marL="2109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5pPr>
            <a:lvl6pPr marL="2566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6pPr>
            <a:lvl7pPr marL="3024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7pPr>
            <a:lvl8pPr marL="3481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8pPr>
            <a:lvl9pPr marL="3938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pt-BR" kern="0" dirty="0"/>
              <a:t>Crédito Financeiro das etapas anteriores</a:t>
            </a:r>
          </a:p>
        </p:txBody>
      </p:sp>
    </p:spTree>
    <p:extLst>
      <p:ext uri="{BB962C8B-B14F-4D97-AF65-F5344CB8AC3E}">
        <p14:creationId xmlns:p14="http://schemas.microsoft.com/office/powerpoint/2010/main" val="36996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4" grpId="0" build="p"/>
      <p:bldP spid="9" grpId="0"/>
      <p:bldP spid="11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BC1C9EB-A4DC-412F-AF0D-07DCCFBAA092}"/>
              </a:ext>
            </a:extLst>
          </p:cNvPr>
          <p:cNvSpPr/>
          <p:nvPr/>
        </p:nvSpPr>
        <p:spPr bwMode="auto">
          <a:xfrm>
            <a:off x="0" y="-14699"/>
            <a:ext cx="12192000" cy="76201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8459" y="347754"/>
            <a:ext cx="3655083" cy="990600"/>
          </a:xfrm>
        </p:spPr>
        <p:txBody>
          <a:bodyPr/>
          <a:lstStyle/>
          <a:p>
            <a:pPr>
              <a:defRPr/>
            </a:pPr>
            <a:r>
              <a:rPr lang="pt-BR" dirty="0"/>
              <a:t>OBRIGADO!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4D29B4-8A05-497C-8CA1-4BB68D17258A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9" name="Imagem 8" descr="Uma imagem contendo texto, pessoa&#10;&#10;Descrição gerada automaticamente">
            <a:extLst>
              <a:ext uri="{FF2B5EF4-FFF2-40B4-BE49-F238E27FC236}">
                <a16:creationId xmlns:a16="http://schemas.microsoft.com/office/drawing/2014/main" id="{05F8332D-8257-4F11-9932-6D39A007B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8" y="2462249"/>
            <a:ext cx="2493377" cy="374380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83C3B6-783A-4B27-9F00-109B1419E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74" y="3764367"/>
            <a:ext cx="2700528" cy="2700528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027197" y="3100647"/>
            <a:ext cx="4137606" cy="4141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04875"/>
            <a:r>
              <a:rPr lang="pt-BR" sz="2000" kern="120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WWW.MIGUELABUHAB.COM   </a:t>
            </a:r>
          </a:p>
        </p:txBody>
      </p:sp>
      <p:pic>
        <p:nvPicPr>
          <p:cNvPr id="12" name="Imagem 11" descr="Uma imagem contendo foto, livro, rua, ônibus&#10;&#10;Descrição gerada automaticamente">
            <a:extLst>
              <a:ext uri="{FF2B5EF4-FFF2-40B4-BE49-F238E27FC236}">
                <a16:creationId xmlns:a16="http://schemas.microsoft.com/office/drawing/2014/main" id="{7D96EC8C-3247-41CA-AF6F-A50BD907E2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1722" r="-1" b="3572"/>
          <a:stretch/>
        </p:blipFill>
        <p:spPr>
          <a:xfrm>
            <a:off x="8564514" y="2462249"/>
            <a:ext cx="2538698" cy="374380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C6E724B-532C-45EB-9D81-48A384DCDFE2}"/>
              </a:ext>
            </a:extLst>
          </p:cNvPr>
          <p:cNvSpPr/>
          <p:nvPr/>
        </p:nvSpPr>
        <p:spPr>
          <a:xfrm>
            <a:off x="1320209" y="6976346"/>
            <a:ext cx="95515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FFFFFF"/>
                </a:solidFill>
              </a:rPr>
              <a:t>Pintura</a:t>
            </a:r>
            <a:r>
              <a:rPr lang="pt-BR" sz="1600" dirty="0">
                <a:solidFill>
                  <a:srgbClr val="FFFFFF"/>
                </a:solidFill>
              </a:rPr>
              <a:t> “</a:t>
            </a:r>
            <a:r>
              <a:rPr lang="pt-BR" sz="1600" dirty="0" err="1">
                <a:solidFill>
                  <a:srgbClr val="FFFFFF"/>
                </a:solidFill>
              </a:rPr>
              <a:t>Pieter</a:t>
            </a:r>
            <a:r>
              <a:rPr lang="pt-BR" sz="1600" dirty="0">
                <a:solidFill>
                  <a:srgbClr val="FFFFFF"/>
                </a:solidFill>
              </a:rPr>
              <a:t> </a:t>
            </a:r>
            <a:r>
              <a:rPr lang="pt-BR" sz="1600" dirty="0" err="1">
                <a:solidFill>
                  <a:srgbClr val="FFFFFF"/>
                </a:solidFill>
              </a:rPr>
              <a:t>Bruegel</a:t>
            </a:r>
            <a:r>
              <a:rPr lang="pt-BR" sz="1600" dirty="0">
                <a:solidFill>
                  <a:srgbClr val="FFFFFF"/>
                </a:solidFill>
              </a:rPr>
              <a:t>  – The </a:t>
            </a:r>
            <a:r>
              <a:rPr lang="pt-BR" sz="1600" dirty="0" err="1">
                <a:solidFill>
                  <a:srgbClr val="FFFFFF"/>
                </a:solidFill>
              </a:rPr>
              <a:t>Tax</a:t>
            </a:r>
            <a:r>
              <a:rPr lang="pt-BR" sz="1600" dirty="0">
                <a:solidFill>
                  <a:srgbClr val="FFFFFF"/>
                </a:solidFill>
              </a:rPr>
              <a:t> </a:t>
            </a:r>
            <a:r>
              <a:rPr lang="pt-BR" sz="1600" dirty="0" err="1">
                <a:solidFill>
                  <a:srgbClr val="FFFFFF"/>
                </a:solidFill>
              </a:rPr>
              <a:t>Collector’s</a:t>
            </a:r>
            <a:r>
              <a:rPr lang="pt-BR" sz="1600" dirty="0">
                <a:solidFill>
                  <a:srgbClr val="FFFFFF"/>
                </a:solidFill>
              </a:rPr>
              <a:t> Office”.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A2FB853-BA09-4957-A374-4B7E6B65A03B}"/>
              </a:ext>
            </a:extLst>
          </p:cNvPr>
          <p:cNvSpPr txBox="1">
            <a:spLocks/>
          </p:cNvSpPr>
          <p:nvPr/>
        </p:nvSpPr>
        <p:spPr bwMode="auto">
          <a:xfrm>
            <a:off x="2999377" y="1374337"/>
            <a:ext cx="60119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t-BR" sz="2400" kern="0" dirty="0"/>
              <a:t>Miguel Abuhab e Luiz Carlos Hauly</a:t>
            </a:r>
          </a:p>
          <a:p>
            <a:pPr>
              <a:defRPr/>
            </a:pPr>
            <a:endParaRPr lang="pt-BR" sz="2400" kern="0" dirty="0"/>
          </a:p>
        </p:txBody>
      </p:sp>
      <p:sp>
        <p:nvSpPr>
          <p:cNvPr id="16" name="Subtítulo 5">
            <a:extLst>
              <a:ext uri="{FF2B5EF4-FFF2-40B4-BE49-F238E27FC236}">
                <a16:creationId xmlns:a16="http://schemas.microsoft.com/office/drawing/2014/main" id="{C7F81DA8-E7E1-4DF6-BF9D-93C9519AD493}"/>
              </a:ext>
            </a:extLst>
          </p:cNvPr>
          <p:cNvSpPr txBox="1">
            <a:spLocks/>
          </p:cNvSpPr>
          <p:nvPr/>
        </p:nvSpPr>
        <p:spPr bwMode="auto">
          <a:xfrm>
            <a:off x="4268459" y="2462249"/>
            <a:ext cx="3655084" cy="41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algn="ctr" defTabSz="904875" fontAlgn="base">
              <a:spcBef>
                <a:spcPct val="20000"/>
              </a:spcBef>
              <a:spcAft>
                <a:spcPct val="0"/>
              </a:spcAft>
              <a:buSzPct val="140000"/>
              <a:buFontTx/>
              <a:buNone/>
              <a:tabLst>
                <a:tab pos="482600" algn="l"/>
              </a:tabLst>
              <a:defRPr b="1">
                <a:solidFill>
                  <a:schemeClr val="bg1"/>
                </a:solidFill>
                <a:effectLst/>
              </a:defRPr>
            </a:lvl1pPr>
            <a:lvl2pPr marL="852488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82600" algn="l"/>
              </a:tabLst>
              <a:defRPr sz="2000">
                <a:solidFill>
                  <a:srgbClr val="6C1A10"/>
                </a:solidFill>
              </a:defRPr>
            </a:lvl2pPr>
            <a:lvl3pPr marL="1271588" indent="-22860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400">
                <a:solidFill>
                  <a:srgbClr val="6C1A10"/>
                </a:solidFill>
              </a:defRPr>
            </a:lvl3pPr>
            <a:lvl4pPr marL="1690688" indent="-22860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82600" algn="l"/>
              </a:tabLst>
              <a:defRPr sz="2000">
                <a:solidFill>
                  <a:srgbClr val="6C1A10"/>
                </a:solidFill>
              </a:defRPr>
            </a:lvl4pPr>
            <a:lvl5pPr marL="2109788" indent="-22860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000">
                <a:solidFill>
                  <a:srgbClr val="6C1A10"/>
                </a:solidFill>
              </a:defRPr>
            </a:lvl5pPr>
            <a:lvl6pPr marL="2566988" indent="-22860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</a:defRPr>
            </a:lvl6pPr>
            <a:lvl7pPr marL="3024188" indent="-22860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</a:defRPr>
            </a:lvl7pPr>
            <a:lvl8pPr marL="3481388" indent="-22860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</a:defRPr>
            </a:lvl8pPr>
            <a:lvl9pPr marL="3938588" indent="-22860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</a:defRPr>
            </a:lvl9pPr>
          </a:lstStyle>
          <a:p>
            <a:r>
              <a:rPr lang="pt-BR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WWW.HAULY.COM.BR</a:t>
            </a:r>
            <a:endParaRPr lang="pt-BR" sz="2000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8070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" y="0"/>
            <a:ext cx="10083800" cy="1073150"/>
          </a:xfrm>
        </p:spPr>
        <p:txBody>
          <a:bodyPr/>
          <a:lstStyle/>
          <a:p>
            <a:pPr>
              <a:defRPr/>
            </a:pPr>
            <a:r>
              <a:rPr lang="pt-BR" dirty="0"/>
              <a:t>O idealizador – Miguel Abuhab</a:t>
            </a:r>
          </a:p>
        </p:txBody>
      </p:sp>
      <p:sp>
        <p:nvSpPr>
          <p:cNvPr id="4099" name="Espaço Reservado para Conteúdo 4"/>
          <p:cNvSpPr>
            <a:spLocks noGrp="1"/>
          </p:cNvSpPr>
          <p:nvPr>
            <p:ph idx="1"/>
          </p:nvPr>
        </p:nvSpPr>
        <p:spPr>
          <a:xfrm>
            <a:off x="2959973" y="1772780"/>
            <a:ext cx="4858146" cy="800091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pt-BR" altLang="pt-BR" sz="1800" dirty="0">
                <a:solidFill>
                  <a:schemeClr val="tx1"/>
                </a:solidFill>
              </a:rPr>
              <a:t>Miguel Abuhab é engenheiro mecânico formado pelo ITA.</a:t>
            </a:r>
          </a:p>
          <a:p>
            <a:pPr marL="0" indent="0" algn="just">
              <a:buNone/>
              <a:defRPr/>
            </a:pPr>
            <a:endParaRPr lang="pt-BR" altLang="pt-BR" sz="1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4D29B4-8A05-497C-8CA1-4BB68D17258A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7E0675F-2D15-488B-9157-A7D192067281}"/>
              </a:ext>
            </a:extLst>
          </p:cNvPr>
          <p:cNvSpPr/>
          <p:nvPr/>
        </p:nvSpPr>
        <p:spPr bwMode="auto">
          <a:xfrm>
            <a:off x="8321565" y="1725269"/>
            <a:ext cx="3312368" cy="4516216"/>
          </a:xfrm>
          <a:prstGeom prst="rect">
            <a:avLst/>
          </a:prstGeom>
          <a:solidFill>
            <a:srgbClr val="C79D58"/>
          </a:solidFill>
          <a:ln w="25400" cap="flat" cmpd="sng" algn="ctr">
            <a:solidFill>
              <a:srgbClr val="C79D5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393573" y="5865728"/>
            <a:ext cx="3096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Miguel Abuhab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BB61543-7300-43DC-9447-B921E64404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15111"/>
          <a:stretch/>
        </p:blipFill>
        <p:spPr>
          <a:xfrm>
            <a:off x="8357749" y="1770346"/>
            <a:ext cx="3240000" cy="4077961"/>
          </a:xfrm>
          <a:prstGeom prst="rect">
            <a:avLst/>
          </a:prstGeom>
          <a:ln w="25400">
            <a:noFill/>
            <a:miter lim="8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AC24373-46A1-4460-BD7A-FDD3F31D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9" y="1770346"/>
            <a:ext cx="1846517" cy="6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id="{78E2C2F1-342F-4ED8-B6EB-2A725F7D252D}"/>
              </a:ext>
            </a:extLst>
          </p:cNvPr>
          <p:cNvSpPr txBox="1">
            <a:spLocks/>
          </p:cNvSpPr>
          <p:nvPr/>
        </p:nvSpPr>
        <p:spPr bwMode="auto">
          <a:xfrm>
            <a:off x="2959973" y="2895599"/>
            <a:ext cx="4858146" cy="121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76238" indent="-376238" algn="l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Blip>
                <a:blip r:embed="rId5"/>
              </a:buBlip>
              <a:tabLst>
                <a:tab pos="482600" algn="l"/>
              </a:tabLst>
              <a:defRPr sz="2400" b="1">
                <a:solidFill>
                  <a:srgbClr val="6C1A10"/>
                </a:solidFill>
                <a:latin typeface="+mn-lt"/>
                <a:ea typeface="+mn-ea"/>
                <a:cs typeface="+mn-cs"/>
              </a:defRPr>
            </a:lvl1pPr>
            <a:lvl2pPr marL="85248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82600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1271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400">
                <a:solidFill>
                  <a:schemeClr val="tx1"/>
                </a:solidFill>
                <a:latin typeface="+mn-lt"/>
              </a:defRPr>
            </a:lvl3pPr>
            <a:lvl4pPr marL="1690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tabLst>
                <a:tab pos="482600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109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566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6pPr>
            <a:lvl7pPr marL="3024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7pPr>
            <a:lvl8pPr marL="3481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8pPr>
            <a:lvl9pPr marL="3938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pt-BR" altLang="pt-BR" sz="1800" kern="0" dirty="0">
                <a:solidFill>
                  <a:schemeClr val="tx1"/>
                </a:solidFill>
              </a:rPr>
              <a:t>Fundador da Datasul, empresa de software de ERP, tendo implementado sistemas fiscais em mais de 4.000 empresas. </a:t>
            </a:r>
          </a:p>
        </p:txBody>
      </p:sp>
      <p:sp>
        <p:nvSpPr>
          <p:cNvPr id="11" name="Espaço Reservado para Conteúdo 4">
            <a:extLst>
              <a:ext uri="{FF2B5EF4-FFF2-40B4-BE49-F238E27FC236}">
                <a16:creationId xmlns:a16="http://schemas.microsoft.com/office/drawing/2014/main" id="{CE9FD683-FE3B-40EE-8C0E-4E4632041F61}"/>
              </a:ext>
            </a:extLst>
          </p:cNvPr>
          <p:cNvSpPr txBox="1">
            <a:spLocks/>
          </p:cNvSpPr>
          <p:nvPr/>
        </p:nvSpPr>
        <p:spPr bwMode="auto">
          <a:xfrm>
            <a:off x="2959973" y="4588686"/>
            <a:ext cx="5027579" cy="178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76238" indent="-376238" algn="l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Blip>
                <a:blip r:embed="rId5"/>
              </a:buBlip>
              <a:tabLst>
                <a:tab pos="482600" algn="l"/>
              </a:tabLst>
              <a:defRPr sz="2400" b="1">
                <a:solidFill>
                  <a:srgbClr val="6C1A10"/>
                </a:solidFill>
                <a:latin typeface="+mn-lt"/>
                <a:ea typeface="+mn-ea"/>
                <a:cs typeface="+mn-cs"/>
              </a:defRPr>
            </a:lvl1pPr>
            <a:lvl2pPr marL="85248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82600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1271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400">
                <a:solidFill>
                  <a:schemeClr val="tx1"/>
                </a:solidFill>
                <a:latin typeface="+mn-lt"/>
              </a:defRPr>
            </a:lvl3pPr>
            <a:lvl4pPr marL="1690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tabLst>
                <a:tab pos="482600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109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566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6pPr>
            <a:lvl7pPr marL="3024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7pPr>
            <a:lvl8pPr marL="3481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8pPr>
            <a:lvl9pPr marL="3938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pt-BR" altLang="pt-BR" sz="1800" kern="0" dirty="0">
                <a:solidFill>
                  <a:schemeClr val="tx1"/>
                </a:solidFill>
              </a:rPr>
              <a:t>Fundador da Neogrid, empresa de tecnologia que fornece soluções para a cadeia de suprimentos, informações bancárias, mercantis e fiscais (SPED), que integram o Sistema Tributário Brasileiro.</a:t>
            </a:r>
          </a:p>
        </p:txBody>
      </p:sp>
      <p:pic>
        <p:nvPicPr>
          <p:cNvPr id="1028" name="Picture 4" descr="Datasul">
            <a:extLst>
              <a:ext uri="{FF2B5EF4-FFF2-40B4-BE49-F238E27FC236}">
                <a16:creationId xmlns:a16="http://schemas.microsoft.com/office/drawing/2014/main" id="{9F1CEA9C-0C6A-4802-BD0F-C1A09F03F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r="21575"/>
          <a:stretch/>
        </p:blipFill>
        <p:spPr bwMode="auto">
          <a:xfrm>
            <a:off x="964815" y="3057399"/>
            <a:ext cx="1264024" cy="10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ogrid Partner - Parceiro">
            <a:extLst>
              <a:ext uri="{FF2B5EF4-FFF2-40B4-BE49-F238E27FC236}">
                <a16:creationId xmlns:a16="http://schemas.microsoft.com/office/drawing/2014/main" id="{1E434294-D892-48F8-BDB6-D94B5BD04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8" y="4826920"/>
            <a:ext cx="2273418" cy="9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6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Conector"/>
          <p:cNvGrpSpPr/>
          <p:nvPr/>
        </p:nvGrpSpPr>
        <p:grpSpPr>
          <a:xfrm>
            <a:off x="1077858" y="1714856"/>
            <a:ext cx="10103216" cy="4959346"/>
            <a:chOff x="1077858" y="1714856"/>
            <a:chExt cx="10103216" cy="4959346"/>
          </a:xfrm>
        </p:grpSpPr>
        <p:cxnSp>
          <p:nvCxnSpPr>
            <p:cNvPr id="59" name="Conector em curva 58"/>
            <p:cNvCxnSpPr>
              <a:cxnSpLocks/>
              <a:stCxn id="211" idx="0"/>
              <a:endCxn id="145" idx="1"/>
            </p:cNvCxnSpPr>
            <p:nvPr/>
          </p:nvCxnSpPr>
          <p:spPr>
            <a:xfrm rot="16200000" flipV="1">
              <a:off x="1901067" y="4398280"/>
              <a:ext cx="2637737" cy="99307"/>
            </a:xfrm>
            <a:prstGeom prst="curvedConnector4">
              <a:avLst>
                <a:gd name="adj1" fmla="val 45906"/>
                <a:gd name="adj2" fmla="val 111835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Conector em curva 11"/>
            <p:cNvCxnSpPr>
              <a:stCxn id="211" idx="0"/>
              <a:endCxn id="172" idx="2"/>
            </p:cNvCxnSpPr>
            <p:nvPr/>
          </p:nvCxnSpPr>
          <p:spPr bwMode="auto">
            <a:xfrm rot="5400000" flipH="1" flipV="1">
              <a:off x="3226197" y="5510527"/>
              <a:ext cx="299667" cy="212884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4" name="Conector em curva 183"/>
            <p:cNvCxnSpPr>
              <a:stCxn id="172" idx="0"/>
              <a:endCxn id="151" idx="2"/>
            </p:cNvCxnSpPr>
            <p:nvPr/>
          </p:nvCxnSpPr>
          <p:spPr bwMode="auto">
            <a:xfrm rot="16200000" flipV="1">
              <a:off x="2770022" y="4394685"/>
              <a:ext cx="382031" cy="1042870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5" name="Conector em curva 184"/>
            <p:cNvCxnSpPr>
              <a:stCxn id="172" idx="0"/>
              <a:endCxn id="154" idx="2"/>
            </p:cNvCxnSpPr>
            <p:nvPr/>
          </p:nvCxnSpPr>
          <p:spPr bwMode="auto">
            <a:xfrm rot="5400000" flipH="1" flipV="1">
              <a:off x="3651582" y="4555995"/>
              <a:ext cx="382031" cy="720250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Conector em curva 185"/>
            <p:cNvCxnSpPr>
              <a:stCxn id="172" idx="0"/>
              <a:endCxn id="164" idx="2"/>
            </p:cNvCxnSpPr>
            <p:nvPr/>
          </p:nvCxnSpPr>
          <p:spPr bwMode="auto">
            <a:xfrm rot="5400000" flipH="1" flipV="1">
              <a:off x="4551142" y="3656435"/>
              <a:ext cx="382031" cy="2519370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1" name="Conector em curva 190"/>
            <p:cNvCxnSpPr>
              <a:stCxn id="177" idx="0"/>
              <a:endCxn id="178" idx="2"/>
            </p:cNvCxnSpPr>
            <p:nvPr/>
          </p:nvCxnSpPr>
          <p:spPr bwMode="auto">
            <a:xfrm rot="5400000" flipH="1" flipV="1">
              <a:off x="6601200" y="3871374"/>
              <a:ext cx="382031" cy="2089493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8" name="Conector em curva 247"/>
            <p:cNvCxnSpPr/>
            <p:nvPr/>
          </p:nvCxnSpPr>
          <p:spPr bwMode="auto">
            <a:xfrm rot="16200000" flipV="1">
              <a:off x="5726945" y="5577767"/>
              <a:ext cx="299667" cy="78403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5" name="Forma livre 254"/>
            <p:cNvSpPr/>
            <p:nvPr/>
          </p:nvSpPr>
          <p:spPr bwMode="auto">
            <a:xfrm>
              <a:off x="3882252" y="5523488"/>
              <a:ext cx="293044" cy="449705"/>
            </a:xfrm>
            <a:custGeom>
              <a:avLst/>
              <a:gdLst>
                <a:gd name="connsiteX0" fmla="*/ 83181 w 293044"/>
                <a:gd name="connsiteY0" fmla="*/ 0 h 449705"/>
                <a:gd name="connsiteX1" fmla="*/ 293044 w 293044"/>
                <a:gd name="connsiteY1" fmla="*/ 449705 h 4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044" h="449705">
                  <a:moveTo>
                    <a:pt x="83181" y="0"/>
                  </a:moveTo>
                  <a:cubicBezTo>
                    <a:pt x="-11757" y="181131"/>
                    <a:pt x="-106694" y="362262"/>
                    <a:pt x="293044" y="449705"/>
                  </a:cubicBez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72" name="Conector em curva 271"/>
            <p:cNvCxnSpPr/>
            <p:nvPr/>
          </p:nvCxnSpPr>
          <p:spPr bwMode="auto">
            <a:xfrm flipV="1">
              <a:off x="8873384" y="5516920"/>
              <a:ext cx="339938" cy="280642"/>
            </a:xfrm>
            <a:prstGeom prst="curvedConnector3">
              <a:avLst>
                <a:gd name="adj1" fmla="val 98177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9" name="Conector em curva 278"/>
            <p:cNvCxnSpPr>
              <a:stCxn id="187" idx="0"/>
              <a:endCxn id="182" idx="2"/>
            </p:cNvCxnSpPr>
            <p:nvPr/>
          </p:nvCxnSpPr>
          <p:spPr bwMode="auto">
            <a:xfrm rot="5400000" flipH="1" flipV="1">
              <a:off x="9035498" y="4509850"/>
              <a:ext cx="421329" cy="851839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6" name="Conector em curva 295"/>
            <p:cNvCxnSpPr>
              <a:cxnSpLocks/>
              <a:stCxn id="151" idx="0"/>
              <a:endCxn id="145" idx="2"/>
            </p:cNvCxnSpPr>
            <p:nvPr/>
          </p:nvCxnSpPr>
          <p:spPr bwMode="auto">
            <a:xfrm rot="5400000" flipH="1" flipV="1">
              <a:off x="2753537" y="3031131"/>
              <a:ext cx="948039" cy="1575908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4" name="Conector em curva 303"/>
            <p:cNvCxnSpPr>
              <a:cxnSpLocks/>
              <a:stCxn id="154" idx="3"/>
              <a:endCxn id="145" idx="2"/>
            </p:cNvCxnSpPr>
            <p:nvPr/>
          </p:nvCxnSpPr>
          <p:spPr bwMode="auto">
            <a:xfrm flipH="1" flipV="1">
              <a:off x="4015510" y="3345065"/>
              <a:ext cx="781212" cy="1164039"/>
            </a:xfrm>
            <a:prstGeom prst="curvedConnector4">
              <a:avLst>
                <a:gd name="adj1" fmla="val -29262"/>
                <a:gd name="adj2" fmla="val 59278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0" name="Conector em curva 309"/>
            <p:cNvCxnSpPr>
              <a:stCxn id="164" idx="1"/>
              <a:endCxn id="147" idx="3"/>
            </p:cNvCxnSpPr>
            <p:nvPr/>
          </p:nvCxnSpPr>
          <p:spPr bwMode="auto">
            <a:xfrm rot="10800000">
              <a:off x="4602176" y="3825064"/>
              <a:ext cx="769666" cy="720040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3" name="Conector em curva 312"/>
            <p:cNvCxnSpPr>
              <a:stCxn id="164" idx="0"/>
              <a:endCxn id="160" idx="1"/>
            </p:cNvCxnSpPr>
            <p:nvPr/>
          </p:nvCxnSpPr>
          <p:spPr bwMode="auto">
            <a:xfrm rot="5400000" flipH="1" flipV="1">
              <a:off x="6543725" y="3264657"/>
              <a:ext cx="558565" cy="1642330"/>
            </a:xfrm>
            <a:prstGeom prst="curvedConnector2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6" name="Conector em curva 315"/>
            <p:cNvCxnSpPr>
              <a:cxnSpLocks/>
              <a:stCxn id="147" idx="0"/>
              <a:endCxn id="157" idx="1"/>
            </p:cNvCxnSpPr>
            <p:nvPr/>
          </p:nvCxnSpPr>
          <p:spPr bwMode="auto">
            <a:xfrm rot="5400000" flipH="1" flipV="1">
              <a:off x="4847617" y="2396693"/>
              <a:ext cx="372930" cy="2123812"/>
            </a:xfrm>
            <a:prstGeom prst="curvedConnector2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1" name="Conector em curva 320"/>
            <p:cNvCxnSpPr>
              <a:stCxn id="164" idx="0"/>
            </p:cNvCxnSpPr>
            <p:nvPr/>
          </p:nvCxnSpPr>
          <p:spPr bwMode="auto">
            <a:xfrm rot="16200000" flipV="1">
              <a:off x="4673018" y="3036280"/>
              <a:ext cx="1661365" cy="996284"/>
            </a:xfrm>
            <a:prstGeom prst="curvedConnector3">
              <a:avLst>
                <a:gd name="adj1" fmla="val 19483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4" name="Conector em curva 333"/>
            <p:cNvCxnSpPr>
              <a:cxnSpLocks/>
              <a:stCxn id="160" idx="0"/>
              <a:endCxn id="157" idx="3"/>
            </p:cNvCxnSpPr>
            <p:nvPr/>
          </p:nvCxnSpPr>
          <p:spPr bwMode="auto">
            <a:xfrm rot="16200000" flipV="1">
              <a:off x="7805956" y="3158322"/>
              <a:ext cx="354405" cy="582029"/>
            </a:xfrm>
            <a:prstGeom prst="curvedConnector2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7" name="Conector em curva 336"/>
            <p:cNvCxnSpPr>
              <a:cxnSpLocks/>
              <a:stCxn id="144" idx="3"/>
              <a:endCxn id="3" idx="2"/>
            </p:cNvCxnSpPr>
            <p:nvPr/>
          </p:nvCxnSpPr>
          <p:spPr bwMode="auto">
            <a:xfrm flipV="1">
              <a:off x="6178685" y="2060800"/>
              <a:ext cx="434524" cy="444939"/>
            </a:xfrm>
            <a:prstGeom prst="curvedConnector2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0" name="Conector em curva 339"/>
            <p:cNvCxnSpPr>
              <a:stCxn id="183" idx="1"/>
              <a:endCxn id="3" idx="2"/>
            </p:cNvCxnSpPr>
            <p:nvPr/>
          </p:nvCxnSpPr>
          <p:spPr bwMode="auto">
            <a:xfrm rot="10800000">
              <a:off x="6613210" y="2060801"/>
              <a:ext cx="496313" cy="497667"/>
            </a:xfrm>
            <a:prstGeom prst="curvedConnector2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8" name="Conector em curva 137"/>
            <p:cNvCxnSpPr>
              <a:stCxn id="182" idx="3"/>
              <a:endCxn id="183" idx="3"/>
            </p:cNvCxnSpPr>
            <p:nvPr/>
          </p:nvCxnSpPr>
          <p:spPr bwMode="auto">
            <a:xfrm flipH="1" flipV="1">
              <a:off x="8981522" y="2558467"/>
              <a:ext cx="1320560" cy="1986637"/>
            </a:xfrm>
            <a:prstGeom prst="curvedConnector3">
              <a:avLst>
                <a:gd name="adj1" fmla="val -13883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Conector em curva 140"/>
            <p:cNvCxnSpPr>
              <a:stCxn id="178" idx="0"/>
              <a:endCxn id="183" idx="3"/>
            </p:cNvCxnSpPr>
            <p:nvPr/>
          </p:nvCxnSpPr>
          <p:spPr bwMode="auto">
            <a:xfrm rot="5400000" flipH="1" flipV="1">
              <a:off x="7505924" y="2889506"/>
              <a:ext cx="1806637" cy="1144560"/>
            </a:xfrm>
            <a:prstGeom prst="curvedConnector4">
              <a:avLst>
                <a:gd name="adj1" fmla="val 6936"/>
                <a:gd name="adj2" fmla="val 119973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3" name="Forma livre 282"/>
            <p:cNvSpPr/>
            <p:nvPr/>
          </p:nvSpPr>
          <p:spPr bwMode="auto">
            <a:xfrm>
              <a:off x="4115780" y="2686050"/>
              <a:ext cx="2926435" cy="3817470"/>
            </a:xfrm>
            <a:custGeom>
              <a:avLst/>
              <a:gdLst>
                <a:gd name="connsiteX0" fmla="*/ 0 w 2926435"/>
                <a:gd name="connsiteY0" fmla="*/ 3371850 h 3817470"/>
                <a:gd name="connsiteX1" fmla="*/ 642937 w 2926435"/>
                <a:gd name="connsiteY1" fmla="*/ 3714750 h 3817470"/>
                <a:gd name="connsiteX2" fmla="*/ 2528887 w 2926435"/>
                <a:gd name="connsiteY2" fmla="*/ 3771900 h 3817470"/>
                <a:gd name="connsiteX3" fmla="*/ 2914650 w 2926435"/>
                <a:gd name="connsiteY3" fmla="*/ 3100388 h 3817470"/>
                <a:gd name="connsiteX4" fmla="*/ 2757487 w 2926435"/>
                <a:gd name="connsiteY4" fmla="*/ 1828800 h 3817470"/>
                <a:gd name="connsiteX5" fmla="*/ 2071687 w 2926435"/>
                <a:gd name="connsiteY5" fmla="*/ 1200150 h 3817470"/>
                <a:gd name="connsiteX6" fmla="*/ 1371600 w 2926435"/>
                <a:gd name="connsiteY6" fmla="*/ 1057275 h 3817470"/>
                <a:gd name="connsiteX7" fmla="*/ 1171575 w 2926435"/>
                <a:gd name="connsiteY7" fmla="*/ 0 h 381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435" h="3817470">
                  <a:moveTo>
                    <a:pt x="0" y="3371850"/>
                  </a:moveTo>
                  <a:cubicBezTo>
                    <a:pt x="110728" y="3509962"/>
                    <a:pt x="221456" y="3648075"/>
                    <a:pt x="642937" y="3714750"/>
                  </a:cubicBezTo>
                  <a:cubicBezTo>
                    <a:pt x="1064418" y="3781425"/>
                    <a:pt x="2150268" y="3874294"/>
                    <a:pt x="2528887" y="3771900"/>
                  </a:cubicBezTo>
                  <a:cubicBezTo>
                    <a:pt x="2907506" y="3669506"/>
                    <a:pt x="2876550" y="3424238"/>
                    <a:pt x="2914650" y="3100388"/>
                  </a:cubicBezTo>
                  <a:cubicBezTo>
                    <a:pt x="2952750" y="2776538"/>
                    <a:pt x="2897981" y="2145506"/>
                    <a:pt x="2757487" y="1828800"/>
                  </a:cubicBezTo>
                  <a:cubicBezTo>
                    <a:pt x="2616993" y="1512094"/>
                    <a:pt x="2302668" y="1328737"/>
                    <a:pt x="2071687" y="1200150"/>
                  </a:cubicBezTo>
                  <a:cubicBezTo>
                    <a:pt x="1840706" y="1071562"/>
                    <a:pt x="1521619" y="1257300"/>
                    <a:pt x="1371600" y="1057275"/>
                  </a:cubicBezTo>
                  <a:cubicBezTo>
                    <a:pt x="1221581" y="857250"/>
                    <a:pt x="1140619" y="195262"/>
                    <a:pt x="1171575" y="0"/>
                  </a:cubicBezTo>
                </a:path>
              </a:pathLst>
            </a:cu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" name="Forma livre 285"/>
            <p:cNvSpPr/>
            <p:nvPr/>
          </p:nvSpPr>
          <p:spPr bwMode="auto">
            <a:xfrm>
              <a:off x="3328988" y="5500688"/>
              <a:ext cx="6029346" cy="1173514"/>
            </a:xfrm>
            <a:custGeom>
              <a:avLst/>
              <a:gdLst>
                <a:gd name="connsiteX0" fmla="*/ 0 w 6029346"/>
                <a:gd name="connsiteY0" fmla="*/ 771525 h 1173514"/>
                <a:gd name="connsiteX1" fmla="*/ 242887 w 6029346"/>
                <a:gd name="connsiteY1" fmla="*/ 957262 h 1173514"/>
                <a:gd name="connsiteX2" fmla="*/ 1157287 w 6029346"/>
                <a:gd name="connsiteY2" fmla="*/ 1057275 h 1173514"/>
                <a:gd name="connsiteX3" fmla="*/ 3086100 w 6029346"/>
                <a:gd name="connsiteY3" fmla="*/ 1171575 h 1173514"/>
                <a:gd name="connsiteX4" fmla="*/ 5686425 w 6029346"/>
                <a:gd name="connsiteY4" fmla="*/ 957262 h 1173514"/>
                <a:gd name="connsiteX5" fmla="*/ 6029325 w 6029346"/>
                <a:gd name="connsiteY5" fmla="*/ 0 h 117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9346" h="1173514">
                  <a:moveTo>
                    <a:pt x="0" y="771525"/>
                  </a:moveTo>
                  <a:cubicBezTo>
                    <a:pt x="25003" y="840581"/>
                    <a:pt x="50006" y="909637"/>
                    <a:pt x="242887" y="957262"/>
                  </a:cubicBezTo>
                  <a:cubicBezTo>
                    <a:pt x="435768" y="1004887"/>
                    <a:pt x="683418" y="1021556"/>
                    <a:pt x="1157287" y="1057275"/>
                  </a:cubicBezTo>
                  <a:cubicBezTo>
                    <a:pt x="1631156" y="1092994"/>
                    <a:pt x="2331244" y="1188244"/>
                    <a:pt x="3086100" y="1171575"/>
                  </a:cubicBezTo>
                  <a:cubicBezTo>
                    <a:pt x="3840956" y="1154906"/>
                    <a:pt x="5195888" y="1152524"/>
                    <a:pt x="5686425" y="957262"/>
                  </a:cubicBezTo>
                  <a:cubicBezTo>
                    <a:pt x="6176962" y="762000"/>
                    <a:pt x="5981700" y="195262"/>
                    <a:pt x="6029325" y="0"/>
                  </a:cubicBezTo>
                </a:path>
              </a:pathLst>
            </a:cu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48" name="Conector em curva 147"/>
            <p:cNvCxnSpPr/>
            <p:nvPr/>
          </p:nvCxnSpPr>
          <p:spPr bwMode="auto">
            <a:xfrm rot="16200000" flipV="1">
              <a:off x="4558442" y="4445269"/>
              <a:ext cx="299667" cy="2343400"/>
            </a:xfrm>
            <a:prstGeom prst="curvedConnector3">
              <a:avLst>
                <a:gd name="adj1" fmla="val 28851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7" name="Forma livre 66"/>
            <p:cNvSpPr/>
            <p:nvPr/>
          </p:nvSpPr>
          <p:spPr bwMode="auto">
            <a:xfrm>
              <a:off x="8962931" y="2458272"/>
              <a:ext cx="1768945" cy="2792738"/>
            </a:xfrm>
            <a:custGeom>
              <a:avLst/>
              <a:gdLst>
                <a:gd name="connsiteX0" fmla="*/ 0 w 1768945"/>
                <a:gd name="connsiteY0" fmla="*/ 13324 h 2792738"/>
                <a:gd name="connsiteX1" fmla="*/ 425513 w 1768945"/>
                <a:gd name="connsiteY1" fmla="*/ 22378 h 2792738"/>
                <a:gd name="connsiteX2" fmla="*/ 1176950 w 1768945"/>
                <a:gd name="connsiteY2" fmla="*/ 221554 h 2792738"/>
                <a:gd name="connsiteX3" fmla="*/ 1729212 w 1768945"/>
                <a:gd name="connsiteY3" fmla="*/ 882457 h 2792738"/>
                <a:gd name="connsiteX4" fmla="*/ 1602463 w 1768945"/>
                <a:gd name="connsiteY4" fmla="*/ 2258583 h 2792738"/>
                <a:gd name="connsiteX5" fmla="*/ 624689 w 1768945"/>
                <a:gd name="connsiteY5" fmla="*/ 2792738 h 279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8945" h="2792738">
                  <a:moveTo>
                    <a:pt x="0" y="13324"/>
                  </a:moveTo>
                  <a:cubicBezTo>
                    <a:pt x="114677" y="498"/>
                    <a:pt x="229355" y="-12327"/>
                    <a:pt x="425513" y="22378"/>
                  </a:cubicBezTo>
                  <a:cubicBezTo>
                    <a:pt x="621671" y="57083"/>
                    <a:pt x="959667" y="78207"/>
                    <a:pt x="1176950" y="221554"/>
                  </a:cubicBezTo>
                  <a:cubicBezTo>
                    <a:pt x="1394233" y="364901"/>
                    <a:pt x="1658293" y="542952"/>
                    <a:pt x="1729212" y="882457"/>
                  </a:cubicBezTo>
                  <a:cubicBezTo>
                    <a:pt x="1800131" y="1221962"/>
                    <a:pt x="1786550" y="1940203"/>
                    <a:pt x="1602463" y="2258583"/>
                  </a:cubicBezTo>
                  <a:cubicBezTo>
                    <a:pt x="1418376" y="2576963"/>
                    <a:pt x="765018" y="2670516"/>
                    <a:pt x="624689" y="2792738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Forma livre 69"/>
            <p:cNvSpPr/>
            <p:nvPr/>
          </p:nvSpPr>
          <p:spPr bwMode="auto">
            <a:xfrm>
              <a:off x="7559644" y="1783533"/>
              <a:ext cx="3621430" cy="3567065"/>
            </a:xfrm>
            <a:custGeom>
              <a:avLst/>
              <a:gdLst>
                <a:gd name="connsiteX0" fmla="*/ 0 w 3621430"/>
                <a:gd name="connsiteY0" fmla="*/ 0 h 3567065"/>
                <a:gd name="connsiteX1" fmla="*/ 2037029 w 3621430"/>
                <a:gd name="connsiteY1" fmla="*/ 353085 h 3567065"/>
                <a:gd name="connsiteX2" fmla="*/ 3449370 w 3621430"/>
                <a:gd name="connsiteY2" fmla="*/ 1149790 h 3567065"/>
                <a:gd name="connsiteX3" fmla="*/ 3440316 w 3621430"/>
                <a:gd name="connsiteY3" fmla="*/ 3132499 h 3567065"/>
                <a:gd name="connsiteX4" fmla="*/ 2027976 w 3621430"/>
                <a:gd name="connsiteY4" fmla="*/ 3567065 h 356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430" h="3567065">
                  <a:moveTo>
                    <a:pt x="0" y="0"/>
                  </a:moveTo>
                  <a:cubicBezTo>
                    <a:pt x="731067" y="80726"/>
                    <a:pt x="1462134" y="161453"/>
                    <a:pt x="2037029" y="353085"/>
                  </a:cubicBezTo>
                  <a:cubicBezTo>
                    <a:pt x="2611924" y="544717"/>
                    <a:pt x="3215489" y="686554"/>
                    <a:pt x="3449370" y="1149790"/>
                  </a:cubicBezTo>
                  <a:cubicBezTo>
                    <a:pt x="3683251" y="1613026"/>
                    <a:pt x="3677215" y="2729620"/>
                    <a:pt x="3440316" y="3132499"/>
                  </a:cubicBezTo>
                  <a:cubicBezTo>
                    <a:pt x="3203417" y="3535378"/>
                    <a:pt x="2316178" y="3508217"/>
                    <a:pt x="2027976" y="3567065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Forma livre 71"/>
            <p:cNvSpPr/>
            <p:nvPr/>
          </p:nvSpPr>
          <p:spPr bwMode="auto">
            <a:xfrm>
              <a:off x="5486400" y="2708920"/>
              <a:ext cx="1403287" cy="380246"/>
            </a:xfrm>
            <a:custGeom>
              <a:avLst/>
              <a:gdLst>
                <a:gd name="connsiteX0" fmla="*/ 1403287 w 1403287"/>
                <a:gd name="connsiteY0" fmla="*/ 380246 h 380246"/>
                <a:gd name="connsiteX1" fmla="*/ 669956 w 1403287"/>
                <a:gd name="connsiteY1" fmla="*/ 253497 h 380246"/>
                <a:gd name="connsiteX2" fmla="*/ 0 w 1403287"/>
                <a:gd name="connsiteY2" fmla="*/ 0 h 38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3287" h="380246">
                  <a:moveTo>
                    <a:pt x="1403287" y="380246"/>
                  </a:moveTo>
                  <a:cubicBezTo>
                    <a:pt x="1153562" y="348558"/>
                    <a:pt x="903837" y="316871"/>
                    <a:pt x="669956" y="253497"/>
                  </a:cubicBezTo>
                  <a:cubicBezTo>
                    <a:pt x="436075" y="190123"/>
                    <a:pt x="104115" y="84499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Forma livre 72"/>
            <p:cNvSpPr/>
            <p:nvPr/>
          </p:nvSpPr>
          <p:spPr bwMode="auto">
            <a:xfrm>
              <a:off x="1255378" y="1842028"/>
              <a:ext cx="4408443" cy="3385065"/>
            </a:xfrm>
            <a:custGeom>
              <a:avLst/>
              <a:gdLst>
                <a:gd name="connsiteX0" fmla="*/ 4408443 w 4408443"/>
                <a:gd name="connsiteY0" fmla="*/ 420 h 3385065"/>
                <a:gd name="connsiteX1" fmla="*/ 2784359 w 4408443"/>
                <a:gd name="connsiteY1" fmla="*/ 259727 h 3385065"/>
                <a:gd name="connsiteX2" fmla="*/ 382353 w 4408443"/>
                <a:gd name="connsiteY2" fmla="*/ 1583560 h 3385065"/>
                <a:gd name="connsiteX3" fmla="*/ 123046 w 4408443"/>
                <a:gd name="connsiteY3" fmla="*/ 2921041 h 3385065"/>
                <a:gd name="connsiteX4" fmla="*/ 1583356 w 4408443"/>
                <a:gd name="connsiteY4" fmla="*/ 3385065 h 33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443" h="3385065">
                  <a:moveTo>
                    <a:pt x="4408443" y="420"/>
                  </a:moveTo>
                  <a:cubicBezTo>
                    <a:pt x="3931908" y="-1855"/>
                    <a:pt x="3455374" y="-4130"/>
                    <a:pt x="2784359" y="259727"/>
                  </a:cubicBezTo>
                  <a:cubicBezTo>
                    <a:pt x="2113344" y="523584"/>
                    <a:pt x="825905" y="1140008"/>
                    <a:pt x="382353" y="1583560"/>
                  </a:cubicBezTo>
                  <a:cubicBezTo>
                    <a:pt x="-61199" y="2027112"/>
                    <a:pt x="-77121" y="2620790"/>
                    <a:pt x="123046" y="2921041"/>
                  </a:cubicBezTo>
                  <a:cubicBezTo>
                    <a:pt x="323213" y="3221292"/>
                    <a:pt x="1126156" y="3325925"/>
                    <a:pt x="1583356" y="3385065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Forma livre 73"/>
            <p:cNvSpPr/>
            <p:nvPr/>
          </p:nvSpPr>
          <p:spPr bwMode="auto">
            <a:xfrm>
              <a:off x="1077858" y="1714856"/>
              <a:ext cx="4613258" cy="3992260"/>
            </a:xfrm>
            <a:custGeom>
              <a:avLst/>
              <a:gdLst>
                <a:gd name="connsiteX0" fmla="*/ 4613258 w 4613258"/>
                <a:gd name="connsiteY0" fmla="*/ 18410 h 3992260"/>
                <a:gd name="connsiteX1" fmla="*/ 3657915 w 4613258"/>
                <a:gd name="connsiteY1" fmla="*/ 45705 h 3992260"/>
                <a:gd name="connsiteX2" fmla="*/ 2443264 w 4613258"/>
                <a:gd name="connsiteY2" fmla="*/ 414195 h 3992260"/>
                <a:gd name="connsiteX3" fmla="*/ 942011 w 4613258"/>
                <a:gd name="connsiteY3" fmla="*/ 1219413 h 3992260"/>
                <a:gd name="connsiteX4" fmla="*/ 273270 w 4613258"/>
                <a:gd name="connsiteY4" fmla="*/ 1833562 h 3992260"/>
                <a:gd name="connsiteX5" fmla="*/ 315 w 4613258"/>
                <a:gd name="connsiteY5" fmla="*/ 2625132 h 3992260"/>
                <a:gd name="connsiteX6" fmla="*/ 232327 w 4613258"/>
                <a:gd name="connsiteY6" fmla="*/ 3293872 h 3992260"/>
                <a:gd name="connsiteX7" fmla="*/ 805533 w 4613258"/>
                <a:gd name="connsiteY7" fmla="*/ 3525884 h 3992260"/>
                <a:gd name="connsiteX8" fmla="*/ 1556160 w 4613258"/>
                <a:gd name="connsiteY8" fmla="*/ 3894374 h 3992260"/>
                <a:gd name="connsiteX9" fmla="*/ 2825402 w 4613258"/>
                <a:gd name="connsiteY9" fmla="*/ 3976260 h 3992260"/>
                <a:gd name="connsiteX10" fmla="*/ 3562381 w 4613258"/>
                <a:gd name="connsiteY10" fmla="*/ 3635066 h 3992260"/>
                <a:gd name="connsiteX11" fmla="*/ 4040052 w 4613258"/>
                <a:gd name="connsiteY11" fmla="*/ 3580475 h 399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13258" h="3992260">
                  <a:moveTo>
                    <a:pt x="4613258" y="18410"/>
                  </a:moveTo>
                  <a:cubicBezTo>
                    <a:pt x="4316419" y="-925"/>
                    <a:pt x="4019581" y="-20259"/>
                    <a:pt x="3657915" y="45705"/>
                  </a:cubicBezTo>
                  <a:cubicBezTo>
                    <a:pt x="3296249" y="111669"/>
                    <a:pt x="2895915" y="218577"/>
                    <a:pt x="2443264" y="414195"/>
                  </a:cubicBezTo>
                  <a:cubicBezTo>
                    <a:pt x="1990613" y="609813"/>
                    <a:pt x="1303677" y="982852"/>
                    <a:pt x="942011" y="1219413"/>
                  </a:cubicBezTo>
                  <a:cubicBezTo>
                    <a:pt x="580345" y="1455974"/>
                    <a:pt x="430219" y="1599276"/>
                    <a:pt x="273270" y="1833562"/>
                  </a:cubicBezTo>
                  <a:cubicBezTo>
                    <a:pt x="116321" y="2067848"/>
                    <a:pt x="7139" y="2381747"/>
                    <a:pt x="315" y="2625132"/>
                  </a:cubicBezTo>
                  <a:cubicBezTo>
                    <a:pt x="-6509" y="2868517"/>
                    <a:pt x="98124" y="3143747"/>
                    <a:pt x="232327" y="3293872"/>
                  </a:cubicBezTo>
                  <a:cubicBezTo>
                    <a:pt x="366530" y="3443997"/>
                    <a:pt x="584894" y="3425800"/>
                    <a:pt x="805533" y="3525884"/>
                  </a:cubicBezTo>
                  <a:cubicBezTo>
                    <a:pt x="1026172" y="3625968"/>
                    <a:pt x="1219515" y="3819311"/>
                    <a:pt x="1556160" y="3894374"/>
                  </a:cubicBezTo>
                  <a:cubicBezTo>
                    <a:pt x="1892805" y="3969437"/>
                    <a:pt x="2491032" y="4019478"/>
                    <a:pt x="2825402" y="3976260"/>
                  </a:cubicBezTo>
                  <a:cubicBezTo>
                    <a:pt x="3159772" y="3933042"/>
                    <a:pt x="3359939" y="3701030"/>
                    <a:pt x="3562381" y="3635066"/>
                  </a:cubicBezTo>
                  <a:cubicBezTo>
                    <a:pt x="3764823" y="3569102"/>
                    <a:pt x="4040052" y="3580475"/>
                    <a:pt x="4040052" y="3580475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orma livre 77"/>
            <p:cNvSpPr/>
            <p:nvPr/>
          </p:nvSpPr>
          <p:spPr bwMode="auto">
            <a:xfrm>
              <a:off x="1521055" y="2771442"/>
              <a:ext cx="2051485" cy="2637778"/>
            </a:xfrm>
            <a:custGeom>
              <a:avLst/>
              <a:gdLst>
                <a:gd name="connsiteX0" fmla="*/ 2051485 w 2051485"/>
                <a:gd name="connsiteY0" fmla="*/ 160392 h 2637778"/>
                <a:gd name="connsiteX1" fmla="*/ 1700610 w 2051485"/>
                <a:gd name="connsiteY1" fmla="*/ 903 h 2637778"/>
                <a:gd name="connsiteX2" fmla="*/ 1137085 w 2051485"/>
                <a:gd name="connsiteY2" fmla="*/ 224187 h 2637778"/>
                <a:gd name="connsiteX3" fmla="*/ 403438 w 2051485"/>
                <a:gd name="connsiteY3" fmla="*/ 702652 h 2637778"/>
                <a:gd name="connsiteX4" fmla="*/ 41931 w 2051485"/>
                <a:gd name="connsiteY4" fmla="*/ 1244913 h 2637778"/>
                <a:gd name="connsiteX5" fmla="*/ 41931 w 2051485"/>
                <a:gd name="connsiteY5" fmla="*/ 1989192 h 2637778"/>
                <a:gd name="connsiteX6" fmla="*/ 350275 w 2051485"/>
                <a:gd name="connsiteY6" fmla="*/ 2414494 h 2637778"/>
                <a:gd name="connsiteX7" fmla="*/ 1328471 w 2051485"/>
                <a:gd name="connsiteY7" fmla="*/ 2637778 h 263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1485" h="2637778">
                  <a:moveTo>
                    <a:pt x="2051485" y="160392"/>
                  </a:moveTo>
                  <a:cubicBezTo>
                    <a:pt x="1952247" y="75331"/>
                    <a:pt x="1853010" y="-9729"/>
                    <a:pt x="1700610" y="903"/>
                  </a:cubicBezTo>
                  <a:cubicBezTo>
                    <a:pt x="1548210" y="11535"/>
                    <a:pt x="1353280" y="107229"/>
                    <a:pt x="1137085" y="224187"/>
                  </a:cubicBezTo>
                  <a:cubicBezTo>
                    <a:pt x="920890" y="341145"/>
                    <a:pt x="585964" y="532531"/>
                    <a:pt x="403438" y="702652"/>
                  </a:cubicBezTo>
                  <a:cubicBezTo>
                    <a:pt x="220912" y="872773"/>
                    <a:pt x="102182" y="1030490"/>
                    <a:pt x="41931" y="1244913"/>
                  </a:cubicBezTo>
                  <a:cubicBezTo>
                    <a:pt x="-18320" y="1459336"/>
                    <a:pt x="-9460" y="1794262"/>
                    <a:pt x="41931" y="1989192"/>
                  </a:cubicBezTo>
                  <a:cubicBezTo>
                    <a:pt x="93322" y="2184122"/>
                    <a:pt x="135852" y="2306396"/>
                    <a:pt x="350275" y="2414494"/>
                  </a:cubicBezTo>
                  <a:cubicBezTo>
                    <a:pt x="564698" y="2522592"/>
                    <a:pt x="1021899" y="2634234"/>
                    <a:pt x="1328471" y="2637778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47" name="CaixaDeTexto 146"/>
          <p:cNvSpPr txBox="1"/>
          <p:nvPr/>
        </p:nvSpPr>
        <p:spPr>
          <a:xfrm>
            <a:off x="3342176" y="3645064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Corrupção</a:t>
            </a:r>
          </a:p>
        </p:txBody>
      </p:sp>
      <p:sp>
        <p:nvSpPr>
          <p:cNvPr id="151" name="CaixaDeTexto 150"/>
          <p:cNvSpPr txBox="1"/>
          <p:nvPr/>
        </p:nvSpPr>
        <p:spPr>
          <a:xfrm>
            <a:off x="1845602" y="4293104"/>
            <a:ext cx="1188000" cy="432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Substituição Tributária</a:t>
            </a:r>
          </a:p>
        </p:txBody>
      </p:sp>
      <p:sp>
        <p:nvSpPr>
          <p:cNvPr id="154" name="CaixaDeTexto 153"/>
          <p:cNvSpPr txBox="1"/>
          <p:nvPr/>
        </p:nvSpPr>
        <p:spPr>
          <a:xfrm>
            <a:off x="3608722" y="4293104"/>
            <a:ext cx="1188000" cy="432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Obrigações acessórias</a:t>
            </a:r>
          </a:p>
        </p:txBody>
      </p:sp>
      <p:sp>
        <p:nvSpPr>
          <p:cNvPr id="172" name="CaixaDeTexto 171"/>
          <p:cNvSpPr txBox="1"/>
          <p:nvPr/>
        </p:nvSpPr>
        <p:spPr>
          <a:xfrm>
            <a:off x="2852472" y="5107135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Sonegação</a:t>
            </a:r>
          </a:p>
        </p:txBody>
      </p:sp>
      <p:sp>
        <p:nvSpPr>
          <p:cNvPr id="177" name="CaixaDeTexto 176"/>
          <p:cNvSpPr txBox="1"/>
          <p:nvPr/>
        </p:nvSpPr>
        <p:spPr>
          <a:xfrm>
            <a:off x="5117469" y="5107135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Inadimplência</a:t>
            </a:r>
          </a:p>
        </p:txBody>
      </p:sp>
      <p:sp>
        <p:nvSpPr>
          <p:cNvPr id="164" name="CaixaDeTexto 163"/>
          <p:cNvSpPr txBox="1"/>
          <p:nvPr/>
        </p:nvSpPr>
        <p:spPr>
          <a:xfrm>
            <a:off x="5371842" y="4365104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Fiscalização</a:t>
            </a:r>
          </a:p>
        </p:txBody>
      </p:sp>
      <p:sp>
        <p:nvSpPr>
          <p:cNvPr id="160" name="CaixaDeTexto 159"/>
          <p:cNvSpPr txBox="1"/>
          <p:nvPr/>
        </p:nvSpPr>
        <p:spPr>
          <a:xfrm>
            <a:off x="7644172" y="3626539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Autuações</a:t>
            </a:r>
          </a:p>
        </p:txBody>
      </p:sp>
      <p:sp>
        <p:nvSpPr>
          <p:cNvPr id="187" name="CaixaDeTexto 186"/>
          <p:cNvSpPr txBox="1"/>
          <p:nvPr/>
        </p:nvSpPr>
        <p:spPr>
          <a:xfrm>
            <a:off x="8046149" y="5146433"/>
            <a:ext cx="1548187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Informalidade</a:t>
            </a:r>
          </a:p>
        </p:txBody>
      </p:sp>
      <p:sp>
        <p:nvSpPr>
          <p:cNvPr id="182" name="CaixaDeTexto 181"/>
          <p:cNvSpPr txBox="1"/>
          <p:nvPr/>
        </p:nvSpPr>
        <p:spPr>
          <a:xfrm>
            <a:off x="9042082" y="4365104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SIMPLES</a:t>
            </a:r>
          </a:p>
        </p:txBody>
      </p:sp>
      <p:sp>
        <p:nvSpPr>
          <p:cNvPr id="178" name="CaixaDeTexto 177"/>
          <p:cNvSpPr txBox="1"/>
          <p:nvPr/>
        </p:nvSpPr>
        <p:spPr>
          <a:xfrm>
            <a:off x="7206962" y="4365104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REFIS</a:t>
            </a:r>
          </a:p>
        </p:txBody>
      </p:sp>
      <p:sp>
        <p:nvSpPr>
          <p:cNvPr id="144" name="CaixaDeTexto 143"/>
          <p:cNvSpPr txBox="1"/>
          <p:nvPr/>
        </p:nvSpPr>
        <p:spPr>
          <a:xfrm>
            <a:off x="4175296" y="2307739"/>
            <a:ext cx="2003389" cy="396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Alto custo de arrecadação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59999" y="0"/>
            <a:ext cx="11605137" cy="1073150"/>
          </a:xfrm>
        </p:spPr>
        <p:txBody>
          <a:bodyPr/>
          <a:lstStyle/>
          <a:p>
            <a:r>
              <a:rPr lang="pt-BR" sz="3400" dirty="0"/>
              <a:t>Árvore da Realidade Atual – O que mudar?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4D29B4-8A05-497C-8CA1-4BB68D17258A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359999" y="1788615"/>
            <a:ext cx="333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FF2D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Efeitos indesejados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398634" y="5840588"/>
            <a:ext cx="173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Causas raízes</a:t>
            </a:r>
          </a:p>
        </p:txBody>
      </p:sp>
      <p:sp>
        <p:nvSpPr>
          <p:cNvPr id="183" name="CaixaDeTexto 182"/>
          <p:cNvSpPr txBox="1"/>
          <p:nvPr/>
        </p:nvSpPr>
        <p:spPr>
          <a:xfrm>
            <a:off x="7109522" y="2360467"/>
            <a:ext cx="1872000" cy="396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Redução da Arrecadação</a:t>
            </a:r>
          </a:p>
        </p:txBody>
      </p:sp>
      <p:sp>
        <p:nvSpPr>
          <p:cNvPr id="157" name="CaixaDeTexto 156"/>
          <p:cNvSpPr txBox="1"/>
          <p:nvPr/>
        </p:nvSpPr>
        <p:spPr>
          <a:xfrm>
            <a:off x="6095988" y="3056134"/>
            <a:ext cx="1596155" cy="432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Excessos de processos na justiça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59209" y="1628800"/>
            <a:ext cx="1908000" cy="432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defRPr sz="16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Aumento da Alíquota dos Impostos</a:t>
            </a:r>
          </a:p>
        </p:txBody>
      </p:sp>
      <p:sp>
        <p:nvSpPr>
          <p:cNvPr id="213" name="CaixaDeTexto 212"/>
          <p:cNvSpPr txBox="1"/>
          <p:nvPr/>
        </p:nvSpPr>
        <p:spPr>
          <a:xfrm>
            <a:off x="7248324" y="5766802"/>
            <a:ext cx="1764000" cy="540000"/>
          </a:xfrm>
          <a:prstGeom prst="rect">
            <a:avLst/>
          </a:prstGeom>
          <a:solidFill>
            <a:srgbClr val="0066CC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defRPr sz="16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Transações bancárias não tem suporte contábil</a:t>
            </a:r>
          </a:p>
        </p:txBody>
      </p:sp>
      <p:sp>
        <p:nvSpPr>
          <p:cNvPr id="212" name="CaixaDeTexto 211"/>
          <p:cNvSpPr txBox="1"/>
          <p:nvPr/>
        </p:nvSpPr>
        <p:spPr>
          <a:xfrm>
            <a:off x="4860737" y="5766802"/>
            <a:ext cx="1888405" cy="540000"/>
          </a:xfrm>
          <a:prstGeom prst="rect">
            <a:avLst/>
          </a:prstGeom>
          <a:solidFill>
            <a:srgbClr val="0066CC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defRPr sz="16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Recolhimento é iniciativa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do contribuinte</a:t>
            </a:r>
          </a:p>
        </p:txBody>
      </p:sp>
      <p:sp>
        <p:nvSpPr>
          <p:cNvPr id="211" name="CaixaDeTexto 210"/>
          <p:cNvSpPr txBox="1"/>
          <p:nvPr/>
        </p:nvSpPr>
        <p:spPr>
          <a:xfrm>
            <a:off x="2387588" y="5766802"/>
            <a:ext cx="1764000" cy="540000"/>
          </a:xfrm>
          <a:prstGeom prst="rect">
            <a:avLst/>
          </a:prstGeom>
          <a:solidFill>
            <a:srgbClr val="0066CC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defRPr sz="16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Imposto é declaratório</a:t>
            </a:r>
          </a:p>
        </p:txBody>
      </p:sp>
      <p:sp>
        <p:nvSpPr>
          <p:cNvPr id="145" name="CaixaDeTexto 144"/>
          <p:cNvSpPr txBox="1"/>
          <p:nvPr/>
        </p:nvSpPr>
        <p:spPr>
          <a:xfrm>
            <a:off x="3170281" y="2913065"/>
            <a:ext cx="1690457" cy="432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Alta complexidade e custos ao contribuinte</a:t>
            </a:r>
          </a:p>
        </p:txBody>
      </p:sp>
    </p:spTree>
    <p:extLst>
      <p:ext uri="{BB962C8B-B14F-4D97-AF65-F5344CB8AC3E}">
        <p14:creationId xmlns:p14="http://schemas.microsoft.com/office/powerpoint/2010/main" val="409283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onectores"/>
          <p:cNvGrpSpPr/>
          <p:nvPr/>
        </p:nvGrpSpPr>
        <p:grpSpPr>
          <a:xfrm>
            <a:off x="1077858" y="1714856"/>
            <a:ext cx="10103216" cy="4959346"/>
            <a:chOff x="1077858" y="1714856"/>
            <a:chExt cx="10103216" cy="4959346"/>
          </a:xfrm>
        </p:grpSpPr>
        <p:sp>
          <p:nvSpPr>
            <p:cNvPr id="84" name="Forma livre 83"/>
            <p:cNvSpPr/>
            <p:nvPr/>
          </p:nvSpPr>
          <p:spPr bwMode="auto">
            <a:xfrm>
              <a:off x="1521055" y="2771442"/>
              <a:ext cx="2051485" cy="2637778"/>
            </a:xfrm>
            <a:custGeom>
              <a:avLst/>
              <a:gdLst>
                <a:gd name="connsiteX0" fmla="*/ 2051485 w 2051485"/>
                <a:gd name="connsiteY0" fmla="*/ 160392 h 2637778"/>
                <a:gd name="connsiteX1" fmla="*/ 1700610 w 2051485"/>
                <a:gd name="connsiteY1" fmla="*/ 903 h 2637778"/>
                <a:gd name="connsiteX2" fmla="*/ 1137085 w 2051485"/>
                <a:gd name="connsiteY2" fmla="*/ 224187 h 2637778"/>
                <a:gd name="connsiteX3" fmla="*/ 403438 w 2051485"/>
                <a:gd name="connsiteY3" fmla="*/ 702652 h 2637778"/>
                <a:gd name="connsiteX4" fmla="*/ 41931 w 2051485"/>
                <a:gd name="connsiteY4" fmla="*/ 1244913 h 2637778"/>
                <a:gd name="connsiteX5" fmla="*/ 41931 w 2051485"/>
                <a:gd name="connsiteY5" fmla="*/ 1989192 h 2637778"/>
                <a:gd name="connsiteX6" fmla="*/ 350275 w 2051485"/>
                <a:gd name="connsiteY6" fmla="*/ 2414494 h 2637778"/>
                <a:gd name="connsiteX7" fmla="*/ 1328471 w 2051485"/>
                <a:gd name="connsiteY7" fmla="*/ 2637778 h 263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1485" h="2637778">
                  <a:moveTo>
                    <a:pt x="2051485" y="160392"/>
                  </a:moveTo>
                  <a:cubicBezTo>
                    <a:pt x="1952247" y="75331"/>
                    <a:pt x="1853010" y="-9729"/>
                    <a:pt x="1700610" y="903"/>
                  </a:cubicBezTo>
                  <a:cubicBezTo>
                    <a:pt x="1548210" y="11535"/>
                    <a:pt x="1353280" y="107229"/>
                    <a:pt x="1137085" y="224187"/>
                  </a:cubicBezTo>
                  <a:cubicBezTo>
                    <a:pt x="920890" y="341145"/>
                    <a:pt x="585964" y="532531"/>
                    <a:pt x="403438" y="702652"/>
                  </a:cubicBezTo>
                  <a:cubicBezTo>
                    <a:pt x="220912" y="872773"/>
                    <a:pt x="102182" y="1030490"/>
                    <a:pt x="41931" y="1244913"/>
                  </a:cubicBezTo>
                  <a:cubicBezTo>
                    <a:pt x="-18320" y="1459336"/>
                    <a:pt x="-9460" y="1794262"/>
                    <a:pt x="41931" y="1989192"/>
                  </a:cubicBezTo>
                  <a:cubicBezTo>
                    <a:pt x="93322" y="2184122"/>
                    <a:pt x="135852" y="2306396"/>
                    <a:pt x="350275" y="2414494"/>
                  </a:cubicBezTo>
                  <a:cubicBezTo>
                    <a:pt x="564698" y="2522592"/>
                    <a:pt x="1021899" y="2634234"/>
                    <a:pt x="1328471" y="2637778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9" name="Conector em curva 58"/>
            <p:cNvCxnSpPr>
              <a:cxnSpLocks/>
              <a:stCxn id="211" idx="0"/>
              <a:endCxn id="145" idx="1"/>
            </p:cNvCxnSpPr>
            <p:nvPr/>
          </p:nvCxnSpPr>
          <p:spPr>
            <a:xfrm rot="16200000" flipV="1">
              <a:off x="1956826" y="4393280"/>
              <a:ext cx="2637737" cy="109307"/>
            </a:xfrm>
            <a:prstGeom prst="curvedConnector4">
              <a:avLst>
                <a:gd name="adj1" fmla="val 45906"/>
                <a:gd name="adj2" fmla="val 1016037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Conector em curva 11"/>
            <p:cNvCxnSpPr>
              <a:stCxn id="211" idx="0"/>
              <a:endCxn id="172" idx="2"/>
            </p:cNvCxnSpPr>
            <p:nvPr/>
          </p:nvCxnSpPr>
          <p:spPr bwMode="auto">
            <a:xfrm rot="5400000" flipH="1" flipV="1">
              <a:off x="3256576" y="5540907"/>
              <a:ext cx="299667" cy="152125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4" name="Conector em curva 183"/>
            <p:cNvCxnSpPr>
              <a:stCxn id="172" idx="0"/>
              <a:endCxn id="151" idx="2"/>
            </p:cNvCxnSpPr>
            <p:nvPr/>
          </p:nvCxnSpPr>
          <p:spPr bwMode="auto">
            <a:xfrm rot="16200000" flipV="1">
              <a:off x="2770022" y="4394685"/>
              <a:ext cx="382031" cy="1042870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5" name="Conector em curva 184"/>
            <p:cNvCxnSpPr>
              <a:stCxn id="172" idx="0"/>
              <a:endCxn id="154" idx="2"/>
            </p:cNvCxnSpPr>
            <p:nvPr/>
          </p:nvCxnSpPr>
          <p:spPr bwMode="auto">
            <a:xfrm rot="5400000" flipH="1" flipV="1">
              <a:off x="3651582" y="4555995"/>
              <a:ext cx="382031" cy="720250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Conector em curva 185"/>
            <p:cNvCxnSpPr>
              <a:stCxn id="172" idx="0"/>
              <a:endCxn id="164" idx="2"/>
            </p:cNvCxnSpPr>
            <p:nvPr/>
          </p:nvCxnSpPr>
          <p:spPr bwMode="auto">
            <a:xfrm rot="5400000" flipH="1" flipV="1">
              <a:off x="4551142" y="3656435"/>
              <a:ext cx="382031" cy="2519370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1" name="Conector em curva 190"/>
            <p:cNvCxnSpPr>
              <a:stCxn id="177" idx="0"/>
              <a:endCxn id="178" idx="2"/>
            </p:cNvCxnSpPr>
            <p:nvPr/>
          </p:nvCxnSpPr>
          <p:spPr bwMode="auto">
            <a:xfrm rot="5400000" flipH="1" flipV="1">
              <a:off x="6601200" y="3871374"/>
              <a:ext cx="382031" cy="2089493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8" name="Conector em curva 247"/>
            <p:cNvCxnSpPr/>
            <p:nvPr/>
          </p:nvCxnSpPr>
          <p:spPr bwMode="auto">
            <a:xfrm rot="16200000" flipV="1">
              <a:off x="5726945" y="5577767"/>
              <a:ext cx="299667" cy="78403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5" name="Forma livre 254"/>
            <p:cNvSpPr/>
            <p:nvPr/>
          </p:nvSpPr>
          <p:spPr bwMode="auto">
            <a:xfrm>
              <a:off x="3882252" y="5523488"/>
              <a:ext cx="293044" cy="449705"/>
            </a:xfrm>
            <a:custGeom>
              <a:avLst/>
              <a:gdLst>
                <a:gd name="connsiteX0" fmla="*/ 83181 w 293044"/>
                <a:gd name="connsiteY0" fmla="*/ 0 h 449705"/>
                <a:gd name="connsiteX1" fmla="*/ 293044 w 293044"/>
                <a:gd name="connsiteY1" fmla="*/ 449705 h 4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044" h="449705">
                  <a:moveTo>
                    <a:pt x="83181" y="0"/>
                  </a:moveTo>
                  <a:cubicBezTo>
                    <a:pt x="-11757" y="181131"/>
                    <a:pt x="-106694" y="362262"/>
                    <a:pt x="293044" y="449705"/>
                  </a:cubicBez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72" name="Conector em curva 271"/>
            <p:cNvCxnSpPr/>
            <p:nvPr/>
          </p:nvCxnSpPr>
          <p:spPr bwMode="auto">
            <a:xfrm flipV="1">
              <a:off x="8873384" y="5516920"/>
              <a:ext cx="339938" cy="280642"/>
            </a:xfrm>
            <a:prstGeom prst="curvedConnector3">
              <a:avLst>
                <a:gd name="adj1" fmla="val 98177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9" name="Conector em curva 278"/>
            <p:cNvCxnSpPr>
              <a:stCxn id="187" idx="0"/>
              <a:endCxn id="182" idx="2"/>
            </p:cNvCxnSpPr>
            <p:nvPr/>
          </p:nvCxnSpPr>
          <p:spPr bwMode="auto">
            <a:xfrm rot="5400000" flipH="1" flipV="1">
              <a:off x="9035498" y="4509850"/>
              <a:ext cx="421329" cy="851839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6" name="Conector em curva 295"/>
            <p:cNvCxnSpPr>
              <a:cxnSpLocks/>
              <a:stCxn id="151" idx="0"/>
              <a:endCxn id="145" idx="2"/>
            </p:cNvCxnSpPr>
            <p:nvPr/>
          </p:nvCxnSpPr>
          <p:spPr bwMode="auto">
            <a:xfrm rot="5400000" flipH="1" flipV="1">
              <a:off x="2770375" y="3014293"/>
              <a:ext cx="948039" cy="1609584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4" name="Conector em curva 303"/>
            <p:cNvCxnSpPr>
              <a:cxnSpLocks/>
              <a:stCxn id="154" idx="3"/>
              <a:endCxn id="145" idx="2"/>
            </p:cNvCxnSpPr>
            <p:nvPr/>
          </p:nvCxnSpPr>
          <p:spPr bwMode="auto">
            <a:xfrm flipH="1" flipV="1">
              <a:off x="4049186" y="3345065"/>
              <a:ext cx="747536" cy="1164039"/>
            </a:xfrm>
            <a:prstGeom prst="curvedConnector4">
              <a:avLst>
                <a:gd name="adj1" fmla="val -30580"/>
                <a:gd name="adj2" fmla="val 59278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0" name="Conector em curva 309"/>
            <p:cNvCxnSpPr>
              <a:stCxn id="164" idx="1"/>
              <a:endCxn id="147" idx="3"/>
            </p:cNvCxnSpPr>
            <p:nvPr/>
          </p:nvCxnSpPr>
          <p:spPr bwMode="auto">
            <a:xfrm rot="10800000">
              <a:off x="4602176" y="3825064"/>
              <a:ext cx="769666" cy="720040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3" name="Conector em curva 312"/>
            <p:cNvCxnSpPr>
              <a:stCxn id="164" idx="0"/>
              <a:endCxn id="160" idx="1"/>
            </p:cNvCxnSpPr>
            <p:nvPr/>
          </p:nvCxnSpPr>
          <p:spPr bwMode="auto">
            <a:xfrm rot="5400000" flipH="1" flipV="1">
              <a:off x="6543725" y="3264657"/>
              <a:ext cx="558565" cy="1642330"/>
            </a:xfrm>
            <a:prstGeom prst="curvedConnector2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6" name="Conector em curva 315"/>
            <p:cNvCxnSpPr>
              <a:stCxn id="147" idx="0"/>
              <a:endCxn id="157" idx="1"/>
            </p:cNvCxnSpPr>
            <p:nvPr/>
          </p:nvCxnSpPr>
          <p:spPr bwMode="auto">
            <a:xfrm rot="5400000" flipH="1" flipV="1">
              <a:off x="4871694" y="2372616"/>
              <a:ext cx="372930" cy="2171967"/>
            </a:xfrm>
            <a:prstGeom prst="curvedConnector2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1" name="Conector em curva 320"/>
            <p:cNvCxnSpPr>
              <a:stCxn id="164" idx="0"/>
            </p:cNvCxnSpPr>
            <p:nvPr/>
          </p:nvCxnSpPr>
          <p:spPr bwMode="auto">
            <a:xfrm rot="16200000" flipV="1">
              <a:off x="4673018" y="3036280"/>
              <a:ext cx="1661365" cy="996284"/>
            </a:xfrm>
            <a:prstGeom prst="curvedConnector3">
              <a:avLst>
                <a:gd name="adj1" fmla="val 19483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4" name="Conector em curva 333"/>
            <p:cNvCxnSpPr>
              <a:stCxn id="160" idx="0"/>
              <a:endCxn id="157" idx="3"/>
            </p:cNvCxnSpPr>
            <p:nvPr/>
          </p:nvCxnSpPr>
          <p:spPr bwMode="auto">
            <a:xfrm rot="16200000" flipV="1">
              <a:off x="7805956" y="3158322"/>
              <a:ext cx="354405" cy="582029"/>
            </a:xfrm>
            <a:prstGeom prst="curvedConnector2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7" name="Conector em curva 336"/>
            <p:cNvCxnSpPr>
              <a:cxnSpLocks/>
              <a:stCxn id="144" idx="3"/>
              <a:endCxn id="3" idx="2"/>
            </p:cNvCxnSpPr>
            <p:nvPr/>
          </p:nvCxnSpPr>
          <p:spPr bwMode="auto">
            <a:xfrm flipV="1">
              <a:off x="6178685" y="2060800"/>
              <a:ext cx="434524" cy="444939"/>
            </a:xfrm>
            <a:prstGeom prst="curvedConnector2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0" name="Conector em curva 339"/>
            <p:cNvCxnSpPr>
              <a:stCxn id="183" idx="1"/>
              <a:endCxn id="3" idx="2"/>
            </p:cNvCxnSpPr>
            <p:nvPr/>
          </p:nvCxnSpPr>
          <p:spPr bwMode="auto">
            <a:xfrm rot="10800000">
              <a:off x="6613210" y="2060801"/>
              <a:ext cx="496313" cy="497667"/>
            </a:xfrm>
            <a:prstGeom prst="curvedConnector2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8" name="Conector em curva 137"/>
            <p:cNvCxnSpPr>
              <a:stCxn id="182" idx="3"/>
              <a:endCxn id="183" idx="3"/>
            </p:cNvCxnSpPr>
            <p:nvPr/>
          </p:nvCxnSpPr>
          <p:spPr bwMode="auto">
            <a:xfrm flipH="1" flipV="1">
              <a:off x="8981522" y="2558467"/>
              <a:ext cx="1320560" cy="1986637"/>
            </a:xfrm>
            <a:prstGeom prst="curvedConnector3">
              <a:avLst>
                <a:gd name="adj1" fmla="val -13883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Conector em curva 140"/>
            <p:cNvCxnSpPr>
              <a:stCxn id="178" idx="0"/>
              <a:endCxn id="183" idx="3"/>
            </p:cNvCxnSpPr>
            <p:nvPr/>
          </p:nvCxnSpPr>
          <p:spPr bwMode="auto">
            <a:xfrm rot="5400000" flipH="1" flipV="1">
              <a:off x="7505924" y="2889506"/>
              <a:ext cx="1806637" cy="1144560"/>
            </a:xfrm>
            <a:prstGeom prst="curvedConnector4">
              <a:avLst>
                <a:gd name="adj1" fmla="val 6936"/>
                <a:gd name="adj2" fmla="val 119973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3" name="Forma livre 282"/>
            <p:cNvSpPr/>
            <p:nvPr/>
          </p:nvSpPr>
          <p:spPr bwMode="auto">
            <a:xfrm>
              <a:off x="4157663" y="2686050"/>
              <a:ext cx="2926435" cy="3817470"/>
            </a:xfrm>
            <a:custGeom>
              <a:avLst/>
              <a:gdLst>
                <a:gd name="connsiteX0" fmla="*/ 0 w 2926435"/>
                <a:gd name="connsiteY0" fmla="*/ 3371850 h 3817470"/>
                <a:gd name="connsiteX1" fmla="*/ 642937 w 2926435"/>
                <a:gd name="connsiteY1" fmla="*/ 3714750 h 3817470"/>
                <a:gd name="connsiteX2" fmla="*/ 2528887 w 2926435"/>
                <a:gd name="connsiteY2" fmla="*/ 3771900 h 3817470"/>
                <a:gd name="connsiteX3" fmla="*/ 2914650 w 2926435"/>
                <a:gd name="connsiteY3" fmla="*/ 3100388 h 3817470"/>
                <a:gd name="connsiteX4" fmla="*/ 2757487 w 2926435"/>
                <a:gd name="connsiteY4" fmla="*/ 1828800 h 3817470"/>
                <a:gd name="connsiteX5" fmla="*/ 2071687 w 2926435"/>
                <a:gd name="connsiteY5" fmla="*/ 1200150 h 3817470"/>
                <a:gd name="connsiteX6" fmla="*/ 1371600 w 2926435"/>
                <a:gd name="connsiteY6" fmla="*/ 1057275 h 3817470"/>
                <a:gd name="connsiteX7" fmla="*/ 1171575 w 2926435"/>
                <a:gd name="connsiteY7" fmla="*/ 0 h 381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435" h="3817470">
                  <a:moveTo>
                    <a:pt x="0" y="3371850"/>
                  </a:moveTo>
                  <a:cubicBezTo>
                    <a:pt x="110728" y="3509962"/>
                    <a:pt x="221456" y="3648075"/>
                    <a:pt x="642937" y="3714750"/>
                  </a:cubicBezTo>
                  <a:cubicBezTo>
                    <a:pt x="1064418" y="3781425"/>
                    <a:pt x="2150268" y="3874294"/>
                    <a:pt x="2528887" y="3771900"/>
                  </a:cubicBezTo>
                  <a:cubicBezTo>
                    <a:pt x="2907506" y="3669506"/>
                    <a:pt x="2876550" y="3424238"/>
                    <a:pt x="2914650" y="3100388"/>
                  </a:cubicBezTo>
                  <a:cubicBezTo>
                    <a:pt x="2952750" y="2776538"/>
                    <a:pt x="2897981" y="2145506"/>
                    <a:pt x="2757487" y="1828800"/>
                  </a:cubicBezTo>
                  <a:cubicBezTo>
                    <a:pt x="2616993" y="1512094"/>
                    <a:pt x="2302668" y="1328737"/>
                    <a:pt x="2071687" y="1200150"/>
                  </a:cubicBezTo>
                  <a:cubicBezTo>
                    <a:pt x="1840706" y="1071562"/>
                    <a:pt x="1521619" y="1257300"/>
                    <a:pt x="1371600" y="1057275"/>
                  </a:cubicBezTo>
                  <a:cubicBezTo>
                    <a:pt x="1221581" y="857250"/>
                    <a:pt x="1140619" y="195262"/>
                    <a:pt x="1171575" y="0"/>
                  </a:cubicBezTo>
                </a:path>
              </a:pathLst>
            </a:cu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" name="Forma livre 285"/>
            <p:cNvSpPr/>
            <p:nvPr/>
          </p:nvSpPr>
          <p:spPr bwMode="auto">
            <a:xfrm>
              <a:off x="3328988" y="5500688"/>
              <a:ext cx="6029346" cy="1173514"/>
            </a:xfrm>
            <a:custGeom>
              <a:avLst/>
              <a:gdLst>
                <a:gd name="connsiteX0" fmla="*/ 0 w 6029346"/>
                <a:gd name="connsiteY0" fmla="*/ 771525 h 1173514"/>
                <a:gd name="connsiteX1" fmla="*/ 242887 w 6029346"/>
                <a:gd name="connsiteY1" fmla="*/ 957262 h 1173514"/>
                <a:gd name="connsiteX2" fmla="*/ 1157287 w 6029346"/>
                <a:gd name="connsiteY2" fmla="*/ 1057275 h 1173514"/>
                <a:gd name="connsiteX3" fmla="*/ 3086100 w 6029346"/>
                <a:gd name="connsiteY3" fmla="*/ 1171575 h 1173514"/>
                <a:gd name="connsiteX4" fmla="*/ 5686425 w 6029346"/>
                <a:gd name="connsiteY4" fmla="*/ 957262 h 1173514"/>
                <a:gd name="connsiteX5" fmla="*/ 6029325 w 6029346"/>
                <a:gd name="connsiteY5" fmla="*/ 0 h 117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9346" h="1173514">
                  <a:moveTo>
                    <a:pt x="0" y="771525"/>
                  </a:moveTo>
                  <a:cubicBezTo>
                    <a:pt x="25003" y="840581"/>
                    <a:pt x="50006" y="909637"/>
                    <a:pt x="242887" y="957262"/>
                  </a:cubicBezTo>
                  <a:cubicBezTo>
                    <a:pt x="435768" y="1004887"/>
                    <a:pt x="683418" y="1021556"/>
                    <a:pt x="1157287" y="1057275"/>
                  </a:cubicBezTo>
                  <a:cubicBezTo>
                    <a:pt x="1631156" y="1092994"/>
                    <a:pt x="2331244" y="1188244"/>
                    <a:pt x="3086100" y="1171575"/>
                  </a:cubicBezTo>
                  <a:cubicBezTo>
                    <a:pt x="3840956" y="1154906"/>
                    <a:pt x="5195888" y="1152524"/>
                    <a:pt x="5686425" y="957262"/>
                  </a:cubicBezTo>
                  <a:cubicBezTo>
                    <a:pt x="6176962" y="762000"/>
                    <a:pt x="5981700" y="195262"/>
                    <a:pt x="6029325" y="0"/>
                  </a:cubicBezTo>
                </a:path>
              </a:pathLst>
            </a:cu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48" name="Conector em curva 147"/>
            <p:cNvCxnSpPr/>
            <p:nvPr/>
          </p:nvCxnSpPr>
          <p:spPr bwMode="auto">
            <a:xfrm rot="16200000" flipV="1">
              <a:off x="4558442" y="4445269"/>
              <a:ext cx="299667" cy="2343400"/>
            </a:xfrm>
            <a:prstGeom prst="curvedConnector3">
              <a:avLst>
                <a:gd name="adj1" fmla="val 28851"/>
              </a:avLst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7" name="Forma livre 66"/>
            <p:cNvSpPr/>
            <p:nvPr/>
          </p:nvSpPr>
          <p:spPr bwMode="auto">
            <a:xfrm>
              <a:off x="8962931" y="2458272"/>
              <a:ext cx="1768945" cy="2792738"/>
            </a:xfrm>
            <a:custGeom>
              <a:avLst/>
              <a:gdLst>
                <a:gd name="connsiteX0" fmla="*/ 0 w 1768945"/>
                <a:gd name="connsiteY0" fmla="*/ 13324 h 2792738"/>
                <a:gd name="connsiteX1" fmla="*/ 425513 w 1768945"/>
                <a:gd name="connsiteY1" fmla="*/ 22378 h 2792738"/>
                <a:gd name="connsiteX2" fmla="*/ 1176950 w 1768945"/>
                <a:gd name="connsiteY2" fmla="*/ 221554 h 2792738"/>
                <a:gd name="connsiteX3" fmla="*/ 1729212 w 1768945"/>
                <a:gd name="connsiteY3" fmla="*/ 882457 h 2792738"/>
                <a:gd name="connsiteX4" fmla="*/ 1602463 w 1768945"/>
                <a:gd name="connsiteY4" fmla="*/ 2258583 h 2792738"/>
                <a:gd name="connsiteX5" fmla="*/ 624689 w 1768945"/>
                <a:gd name="connsiteY5" fmla="*/ 2792738 h 279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8945" h="2792738">
                  <a:moveTo>
                    <a:pt x="0" y="13324"/>
                  </a:moveTo>
                  <a:cubicBezTo>
                    <a:pt x="114677" y="498"/>
                    <a:pt x="229355" y="-12327"/>
                    <a:pt x="425513" y="22378"/>
                  </a:cubicBezTo>
                  <a:cubicBezTo>
                    <a:pt x="621671" y="57083"/>
                    <a:pt x="959667" y="78207"/>
                    <a:pt x="1176950" y="221554"/>
                  </a:cubicBezTo>
                  <a:cubicBezTo>
                    <a:pt x="1394233" y="364901"/>
                    <a:pt x="1658293" y="542952"/>
                    <a:pt x="1729212" y="882457"/>
                  </a:cubicBezTo>
                  <a:cubicBezTo>
                    <a:pt x="1800131" y="1221962"/>
                    <a:pt x="1786550" y="1940203"/>
                    <a:pt x="1602463" y="2258583"/>
                  </a:cubicBezTo>
                  <a:cubicBezTo>
                    <a:pt x="1418376" y="2576963"/>
                    <a:pt x="765018" y="2670516"/>
                    <a:pt x="624689" y="2792738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Forma livre 69"/>
            <p:cNvSpPr/>
            <p:nvPr/>
          </p:nvSpPr>
          <p:spPr bwMode="auto">
            <a:xfrm>
              <a:off x="7559644" y="1783533"/>
              <a:ext cx="3621430" cy="3567065"/>
            </a:xfrm>
            <a:custGeom>
              <a:avLst/>
              <a:gdLst>
                <a:gd name="connsiteX0" fmla="*/ 0 w 3621430"/>
                <a:gd name="connsiteY0" fmla="*/ 0 h 3567065"/>
                <a:gd name="connsiteX1" fmla="*/ 2037029 w 3621430"/>
                <a:gd name="connsiteY1" fmla="*/ 353085 h 3567065"/>
                <a:gd name="connsiteX2" fmla="*/ 3449370 w 3621430"/>
                <a:gd name="connsiteY2" fmla="*/ 1149790 h 3567065"/>
                <a:gd name="connsiteX3" fmla="*/ 3440316 w 3621430"/>
                <a:gd name="connsiteY3" fmla="*/ 3132499 h 3567065"/>
                <a:gd name="connsiteX4" fmla="*/ 2027976 w 3621430"/>
                <a:gd name="connsiteY4" fmla="*/ 3567065 h 356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430" h="3567065">
                  <a:moveTo>
                    <a:pt x="0" y="0"/>
                  </a:moveTo>
                  <a:cubicBezTo>
                    <a:pt x="731067" y="80726"/>
                    <a:pt x="1462134" y="161453"/>
                    <a:pt x="2037029" y="353085"/>
                  </a:cubicBezTo>
                  <a:cubicBezTo>
                    <a:pt x="2611924" y="544717"/>
                    <a:pt x="3215489" y="686554"/>
                    <a:pt x="3449370" y="1149790"/>
                  </a:cubicBezTo>
                  <a:cubicBezTo>
                    <a:pt x="3683251" y="1613026"/>
                    <a:pt x="3677215" y="2729620"/>
                    <a:pt x="3440316" y="3132499"/>
                  </a:cubicBezTo>
                  <a:cubicBezTo>
                    <a:pt x="3203417" y="3535378"/>
                    <a:pt x="2316178" y="3508217"/>
                    <a:pt x="2027976" y="3567065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Forma livre 71"/>
            <p:cNvSpPr/>
            <p:nvPr/>
          </p:nvSpPr>
          <p:spPr bwMode="auto">
            <a:xfrm>
              <a:off x="5486400" y="2708920"/>
              <a:ext cx="1403287" cy="380246"/>
            </a:xfrm>
            <a:custGeom>
              <a:avLst/>
              <a:gdLst>
                <a:gd name="connsiteX0" fmla="*/ 1403287 w 1403287"/>
                <a:gd name="connsiteY0" fmla="*/ 380246 h 380246"/>
                <a:gd name="connsiteX1" fmla="*/ 669956 w 1403287"/>
                <a:gd name="connsiteY1" fmla="*/ 253497 h 380246"/>
                <a:gd name="connsiteX2" fmla="*/ 0 w 1403287"/>
                <a:gd name="connsiteY2" fmla="*/ 0 h 38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3287" h="380246">
                  <a:moveTo>
                    <a:pt x="1403287" y="380246"/>
                  </a:moveTo>
                  <a:cubicBezTo>
                    <a:pt x="1153562" y="348558"/>
                    <a:pt x="903837" y="316871"/>
                    <a:pt x="669956" y="253497"/>
                  </a:cubicBezTo>
                  <a:cubicBezTo>
                    <a:pt x="436075" y="190123"/>
                    <a:pt x="104115" y="84499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Forma livre 72"/>
            <p:cNvSpPr/>
            <p:nvPr/>
          </p:nvSpPr>
          <p:spPr bwMode="auto">
            <a:xfrm>
              <a:off x="1255378" y="1842028"/>
              <a:ext cx="4408443" cy="3385065"/>
            </a:xfrm>
            <a:custGeom>
              <a:avLst/>
              <a:gdLst>
                <a:gd name="connsiteX0" fmla="*/ 4408443 w 4408443"/>
                <a:gd name="connsiteY0" fmla="*/ 420 h 3385065"/>
                <a:gd name="connsiteX1" fmla="*/ 2784359 w 4408443"/>
                <a:gd name="connsiteY1" fmla="*/ 259727 h 3385065"/>
                <a:gd name="connsiteX2" fmla="*/ 382353 w 4408443"/>
                <a:gd name="connsiteY2" fmla="*/ 1583560 h 3385065"/>
                <a:gd name="connsiteX3" fmla="*/ 123046 w 4408443"/>
                <a:gd name="connsiteY3" fmla="*/ 2921041 h 3385065"/>
                <a:gd name="connsiteX4" fmla="*/ 1583356 w 4408443"/>
                <a:gd name="connsiteY4" fmla="*/ 3385065 h 33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443" h="3385065">
                  <a:moveTo>
                    <a:pt x="4408443" y="420"/>
                  </a:moveTo>
                  <a:cubicBezTo>
                    <a:pt x="3931908" y="-1855"/>
                    <a:pt x="3455374" y="-4130"/>
                    <a:pt x="2784359" y="259727"/>
                  </a:cubicBezTo>
                  <a:cubicBezTo>
                    <a:pt x="2113344" y="523584"/>
                    <a:pt x="825905" y="1140008"/>
                    <a:pt x="382353" y="1583560"/>
                  </a:cubicBezTo>
                  <a:cubicBezTo>
                    <a:pt x="-61199" y="2027112"/>
                    <a:pt x="-77121" y="2620790"/>
                    <a:pt x="123046" y="2921041"/>
                  </a:cubicBezTo>
                  <a:cubicBezTo>
                    <a:pt x="323213" y="3221292"/>
                    <a:pt x="1126156" y="3325925"/>
                    <a:pt x="1583356" y="3385065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Forma livre 73"/>
            <p:cNvSpPr/>
            <p:nvPr/>
          </p:nvSpPr>
          <p:spPr bwMode="auto">
            <a:xfrm>
              <a:off x="1077858" y="1714856"/>
              <a:ext cx="4613258" cy="3992260"/>
            </a:xfrm>
            <a:custGeom>
              <a:avLst/>
              <a:gdLst>
                <a:gd name="connsiteX0" fmla="*/ 4613258 w 4613258"/>
                <a:gd name="connsiteY0" fmla="*/ 18410 h 3992260"/>
                <a:gd name="connsiteX1" fmla="*/ 3657915 w 4613258"/>
                <a:gd name="connsiteY1" fmla="*/ 45705 h 3992260"/>
                <a:gd name="connsiteX2" fmla="*/ 2443264 w 4613258"/>
                <a:gd name="connsiteY2" fmla="*/ 414195 h 3992260"/>
                <a:gd name="connsiteX3" fmla="*/ 942011 w 4613258"/>
                <a:gd name="connsiteY3" fmla="*/ 1219413 h 3992260"/>
                <a:gd name="connsiteX4" fmla="*/ 273270 w 4613258"/>
                <a:gd name="connsiteY4" fmla="*/ 1833562 h 3992260"/>
                <a:gd name="connsiteX5" fmla="*/ 315 w 4613258"/>
                <a:gd name="connsiteY5" fmla="*/ 2625132 h 3992260"/>
                <a:gd name="connsiteX6" fmla="*/ 232327 w 4613258"/>
                <a:gd name="connsiteY6" fmla="*/ 3293872 h 3992260"/>
                <a:gd name="connsiteX7" fmla="*/ 805533 w 4613258"/>
                <a:gd name="connsiteY7" fmla="*/ 3525884 h 3992260"/>
                <a:gd name="connsiteX8" fmla="*/ 1556160 w 4613258"/>
                <a:gd name="connsiteY8" fmla="*/ 3894374 h 3992260"/>
                <a:gd name="connsiteX9" fmla="*/ 2825402 w 4613258"/>
                <a:gd name="connsiteY9" fmla="*/ 3976260 h 3992260"/>
                <a:gd name="connsiteX10" fmla="*/ 3562381 w 4613258"/>
                <a:gd name="connsiteY10" fmla="*/ 3635066 h 3992260"/>
                <a:gd name="connsiteX11" fmla="*/ 4040052 w 4613258"/>
                <a:gd name="connsiteY11" fmla="*/ 3580475 h 399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13258" h="3992260">
                  <a:moveTo>
                    <a:pt x="4613258" y="18410"/>
                  </a:moveTo>
                  <a:cubicBezTo>
                    <a:pt x="4316419" y="-925"/>
                    <a:pt x="4019581" y="-20259"/>
                    <a:pt x="3657915" y="45705"/>
                  </a:cubicBezTo>
                  <a:cubicBezTo>
                    <a:pt x="3296249" y="111669"/>
                    <a:pt x="2895915" y="218577"/>
                    <a:pt x="2443264" y="414195"/>
                  </a:cubicBezTo>
                  <a:cubicBezTo>
                    <a:pt x="1990613" y="609813"/>
                    <a:pt x="1303677" y="982852"/>
                    <a:pt x="942011" y="1219413"/>
                  </a:cubicBezTo>
                  <a:cubicBezTo>
                    <a:pt x="580345" y="1455974"/>
                    <a:pt x="430219" y="1599276"/>
                    <a:pt x="273270" y="1833562"/>
                  </a:cubicBezTo>
                  <a:cubicBezTo>
                    <a:pt x="116321" y="2067848"/>
                    <a:pt x="7139" y="2381747"/>
                    <a:pt x="315" y="2625132"/>
                  </a:cubicBezTo>
                  <a:cubicBezTo>
                    <a:pt x="-6509" y="2868517"/>
                    <a:pt x="98124" y="3143747"/>
                    <a:pt x="232327" y="3293872"/>
                  </a:cubicBezTo>
                  <a:cubicBezTo>
                    <a:pt x="366530" y="3443997"/>
                    <a:pt x="584894" y="3425800"/>
                    <a:pt x="805533" y="3525884"/>
                  </a:cubicBezTo>
                  <a:cubicBezTo>
                    <a:pt x="1026172" y="3625968"/>
                    <a:pt x="1219515" y="3819311"/>
                    <a:pt x="1556160" y="3894374"/>
                  </a:cubicBezTo>
                  <a:cubicBezTo>
                    <a:pt x="1892805" y="3969437"/>
                    <a:pt x="2491032" y="4019478"/>
                    <a:pt x="2825402" y="3976260"/>
                  </a:cubicBezTo>
                  <a:cubicBezTo>
                    <a:pt x="3159772" y="3933042"/>
                    <a:pt x="3359939" y="3701030"/>
                    <a:pt x="3562381" y="3635066"/>
                  </a:cubicBezTo>
                  <a:cubicBezTo>
                    <a:pt x="3764823" y="3569102"/>
                    <a:pt x="4040052" y="3580475"/>
                    <a:pt x="4040052" y="3580475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45" name="CaixaDeTexto 144"/>
          <p:cNvSpPr txBox="1"/>
          <p:nvPr/>
        </p:nvSpPr>
        <p:spPr>
          <a:xfrm>
            <a:off x="3221040" y="2913065"/>
            <a:ext cx="1656292" cy="432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Alta complexidade e custos ao contribuinte</a:t>
            </a:r>
          </a:p>
        </p:txBody>
      </p:sp>
      <p:sp>
        <p:nvSpPr>
          <p:cNvPr id="147" name="CaixaDeTexto 146"/>
          <p:cNvSpPr txBox="1"/>
          <p:nvPr/>
        </p:nvSpPr>
        <p:spPr>
          <a:xfrm>
            <a:off x="3342176" y="3645064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Corrupção</a:t>
            </a:r>
          </a:p>
        </p:txBody>
      </p:sp>
      <p:sp>
        <p:nvSpPr>
          <p:cNvPr id="151" name="CaixaDeTexto 150"/>
          <p:cNvSpPr txBox="1"/>
          <p:nvPr/>
        </p:nvSpPr>
        <p:spPr>
          <a:xfrm>
            <a:off x="1845602" y="4293104"/>
            <a:ext cx="1188000" cy="432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Substituição Tributária</a:t>
            </a:r>
          </a:p>
        </p:txBody>
      </p:sp>
      <p:sp>
        <p:nvSpPr>
          <p:cNvPr id="154" name="CaixaDeTexto 153"/>
          <p:cNvSpPr txBox="1"/>
          <p:nvPr/>
        </p:nvSpPr>
        <p:spPr>
          <a:xfrm>
            <a:off x="3608722" y="4293104"/>
            <a:ext cx="1188000" cy="432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Obrigações acessórias</a:t>
            </a:r>
          </a:p>
        </p:txBody>
      </p:sp>
      <p:sp>
        <p:nvSpPr>
          <p:cNvPr id="172" name="CaixaDeTexto 171"/>
          <p:cNvSpPr txBox="1"/>
          <p:nvPr/>
        </p:nvSpPr>
        <p:spPr>
          <a:xfrm>
            <a:off x="2852472" y="5107135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Sonegação</a:t>
            </a:r>
          </a:p>
        </p:txBody>
      </p:sp>
      <p:sp>
        <p:nvSpPr>
          <p:cNvPr id="177" name="CaixaDeTexto 176"/>
          <p:cNvSpPr txBox="1"/>
          <p:nvPr/>
        </p:nvSpPr>
        <p:spPr>
          <a:xfrm>
            <a:off x="5117469" y="5107135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Inadimplência</a:t>
            </a:r>
          </a:p>
        </p:txBody>
      </p:sp>
      <p:sp>
        <p:nvSpPr>
          <p:cNvPr id="164" name="CaixaDeTexto 163"/>
          <p:cNvSpPr txBox="1"/>
          <p:nvPr/>
        </p:nvSpPr>
        <p:spPr>
          <a:xfrm>
            <a:off x="5371842" y="4365104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Fiscalização</a:t>
            </a:r>
          </a:p>
        </p:txBody>
      </p:sp>
      <p:sp>
        <p:nvSpPr>
          <p:cNvPr id="160" name="CaixaDeTexto 159"/>
          <p:cNvSpPr txBox="1"/>
          <p:nvPr/>
        </p:nvSpPr>
        <p:spPr>
          <a:xfrm>
            <a:off x="7644172" y="3626539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Autuações</a:t>
            </a:r>
          </a:p>
        </p:txBody>
      </p:sp>
      <p:sp>
        <p:nvSpPr>
          <p:cNvPr id="187" name="CaixaDeTexto 186"/>
          <p:cNvSpPr txBox="1"/>
          <p:nvPr/>
        </p:nvSpPr>
        <p:spPr>
          <a:xfrm>
            <a:off x="8046149" y="5146433"/>
            <a:ext cx="1548187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Informalidade</a:t>
            </a:r>
          </a:p>
        </p:txBody>
      </p:sp>
      <p:sp>
        <p:nvSpPr>
          <p:cNvPr id="182" name="CaixaDeTexto 181"/>
          <p:cNvSpPr txBox="1"/>
          <p:nvPr/>
        </p:nvSpPr>
        <p:spPr>
          <a:xfrm>
            <a:off x="9042082" y="4365104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SIMPLES</a:t>
            </a:r>
          </a:p>
        </p:txBody>
      </p:sp>
      <p:sp>
        <p:nvSpPr>
          <p:cNvPr id="178" name="CaixaDeTexto 177"/>
          <p:cNvSpPr txBox="1"/>
          <p:nvPr/>
        </p:nvSpPr>
        <p:spPr>
          <a:xfrm>
            <a:off x="7206962" y="4365104"/>
            <a:ext cx="1260000" cy="360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REFIS</a:t>
            </a:r>
          </a:p>
        </p:txBody>
      </p:sp>
      <p:sp>
        <p:nvSpPr>
          <p:cNvPr id="144" name="CaixaDeTexto 143"/>
          <p:cNvSpPr txBox="1"/>
          <p:nvPr/>
        </p:nvSpPr>
        <p:spPr>
          <a:xfrm>
            <a:off x="4132239" y="2307739"/>
            <a:ext cx="2046446" cy="396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Alto custo de arrecadação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59999" y="0"/>
            <a:ext cx="11605137" cy="1073150"/>
          </a:xfrm>
        </p:spPr>
        <p:txBody>
          <a:bodyPr/>
          <a:lstStyle/>
          <a:p>
            <a:r>
              <a:rPr lang="pt-BR" sz="3200" dirty="0"/>
              <a:t>Eliminando as causas raízes – Para o que mudar?</a:t>
            </a:r>
            <a:endParaRPr lang="pt-BR" sz="3400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4D29B4-8A05-497C-8CA1-4BB68D17258A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7248324" y="5766802"/>
            <a:ext cx="1764000" cy="540000"/>
          </a:xfrm>
          <a:prstGeom prst="rect">
            <a:avLst/>
          </a:prstGeom>
          <a:solidFill>
            <a:srgbClr val="0066CC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defRPr sz="16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Transações bancárias não tem suporte contábil</a:t>
            </a:r>
          </a:p>
        </p:txBody>
      </p:sp>
      <p:sp>
        <p:nvSpPr>
          <p:cNvPr id="211" name="CaixaDeTexto 210"/>
          <p:cNvSpPr txBox="1"/>
          <p:nvPr/>
        </p:nvSpPr>
        <p:spPr>
          <a:xfrm>
            <a:off x="2448347" y="5766802"/>
            <a:ext cx="1764000" cy="540000"/>
          </a:xfrm>
          <a:prstGeom prst="rect">
            <a:avLst/>
          </a:prstGeom>
          <a:solidFill>
            <a:srgbClr val="0066CC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defRPr sz="16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Imposto é declaratório</a:t>
            </a:r>
          </a:p>
        </p:txBody>
      </p:sp>
      <p:sp>
        <p:nvSpPr>
          <p:cNvPr id="212" name="CaixaDeTexto 211"/>
          <p:cNvSpPr txBox="1"/>
          <p:nvPr/>
        </p:nvSpPr>
        <p:spPr>
          <a:xfrm>
            <a:off x="4943872" y="5766802"/>
            <a:ext cx="1764000" cy="540000"/>
          </a:xfrm>
          <a:prstGeom prst="rect">
            <a:avLst/>
          </a:prstGeom>
          <a:solidFill>
            <a:srgbClr val="0066CC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defRPr sz="16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Recolhimento é iniciativa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do contribuinte</a:t>
            </a:r>
          </a:p>
        </p:txBody>
      </p:sp>
      <p:sp>
        <p:nvSpPr>
          <p:cNvPr id="183" name="CaixaDeTexto 182"/>
          <p:cNvSpPr txBox="1"/>
          <p:nvPr/>
        </p:nvSpPr>
        <p:spPr>
          <a:xfrm>
            <a:off x="7109522" y="2360467"/>
            <a:ext cx="1872000" cy="396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Redução da Arrecadação</a:t>
            </a:r>
          </a:p>
        </p:txBody>
      </p:sp>
      <p:sp>
        <p:nvSpPr>
          <p:cNvPr id="157" name="CaixaDeTexto 156"/>
          <p:cNvSpPr txBox="1"/>
          <p:nvPr/>
        </p:nvSpPr>
        <p:spPr>
          <a:xfrm>
            <a:off x="6144143" y="3056134"/>
            <a:ext cx="1548000" cy="432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lnSpc>
                <a:spcPts val="1200"/>
              </a:lnSpc>
              <a:defRPr sz="12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Excessos de processos na justiça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59209" y="1628800"/>
            <a:ext cx="1908000" cy="432000"/>
          </a:xfrm>
          <a:prstGeom prst="rect">
            <a:avLst/>
          </a:prstGeom>
          <a:gradFill flip="none" rotWithShape="1">
            <a:gsLst>
              <a:gs pos="0">
                <a:srgbClr val="FF2D21"/>
              </a:gs>
              <a:gs pos="100000">
                <a:srgbClr val="AE1916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lvl="0" algn="ctr">
              <a:defRPr sz="1600" b="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Aumento da Alíquota dos Impostos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2412347" y="5757818"/>
            <a:ext cx="1836000" cy="576000"/>
          </a:xfrm>
          <a:prstGeom prst="rect">
            <a:avLst/>
          </a:prstGeom>
          <a:solidFill>
            <a:srgbClr val="008E40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imposto é calculado pelo Estado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4907872" y="5758316"/>
            <a:ext cx="1836000" cy="576000"/>
          </a:xfrm>
          <a:prstGeom prst="rect">
            <a:avLst/>
          </a:prstGeom>
          <a:solidFill>
            <a:srgbClr val="008E40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b="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recolhimento é automático pelo sistema bancário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7212324" y="5760090"/>
            <a:ext cx="1836000" cy="576000"/>
          </a:xfrm>
          <a:prstGeom prst="rect">
            <a:avLst/>
          </a:prstGeom>
          <a:solidFill>
            <a:srgbClr val="008E40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b="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Transações bancárias passam a ter suporte contábil</a:t>
            </a:r>
          </a:p>
        </p:txBody>
      </p:sp>
      <p:grpSp>
        <p:nvGrpSpPr>
          <p:cNvPr id="62" name="X"/>
          <p:cNvGrpSpPr/>
          <p:nvPr/>
        </p:nvGrpSpPr>
        <p:grpSpPr>
          <a:xfrm>
            <a:off x="2175053" y="1616546"/>
            <a:ext cx="7711926" cy="3934393"/>
            <a:chOff x="2175053" y="1616546"/>
            <a:chExt cx="7711926" cy="3934393"/>
          </a:xfrm>
        </p:grpSpPr>
        <p:sp>
          <p:nvSpPr>
            <p:cNvPr id="63" name="Multiplicar 62"/>
            <p:cNvSpPr/>
            <p:nvPr/>
          </p:nvSpPr>
          <p:spPr bwMode="auto">
            <a:xfrm>
              <a:off x="3237466" y="5039849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Multiplicar 63"/>
            <p:cNvSpPr/>
            <p:nvPr/>
          </p:nvSpPr>
          <p:spPr bwMode="auto">
            <a:xfrm>
              <a:off x="5517242" y="5046056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Multiplicar 64"/>
            <p:cNvSpPr/>
            <p:nvPr/>
          </p:nvSpPr>
          <p:spPr bwMode="auto">
            <a:xfrm>
              <a:off x="8649900" y="5100992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Multiplicar 65"/>
            <p:cNvSpPr/>
            <p:nvPr/>
          </p:nvSpPr>
          <p:spPr bwMode="auto">
            <a:xfrm>
              <a:off x="9437032" y="4332919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Multiplicar 67"/>
            <p:cNvSpPr/>
            <p:nvPr/>
          </p:nvSpPr>
          <p:spPr bwMode="auto">
            <a:xfrm>
              <a:off x="7604580" y="4333602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Multiplicar 68"/>
            <p:cNvSpPr/>
            <p:nvPr/>
          </p:nvSpPr>
          <p:spPr bwMode="auto">
            <a:xfrm>
              <a:off x="5802772" y="4324215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Multiplicar 70"/>
            <p:cNvSpPr/>
            <p:nvPr/>
          </p:nvSpPr>
          <p:spPr bwMode="auto">
            <a:xfrm>
              <a:off x="4003608" y="4293104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Multiplicar 74"/>
            <p:cNvSpPr/>
            <p:nvPr/>
          </p:nvSpPr>
          <p:spPr bwMode="auto">
            <a:xfrm>
              <a:off x="2175053" y="4293103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Multiplicar 75"/>
            <p:cNvSpPr/>
            <p:nvPr/>
          </p:nvSpPr>
          <p:spPr bwMode="auto">
            <a:xfrm>
              <a:off x="3707715" y="3598064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Multiplicar 76"/>
            <p:cNvSpPr/>
            <p:nvPr/>
          </p:nvSpPr>
          <p:spPr bwMode="auto">
            <a:xfrm>
              <a:off x="8039123" y="3575938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Multiplicar 77"/>
            <p:cNvSpPr/>
            <p:nvPr/>
          </p:nvSpPr>
          <p:spPr bwMode="auto">
            <a:xfrm>
              <a:off x="6675850" y="3072398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Multiplicar 78"/>
            <p:cNvSpPr/>
            <p:nvPr/>
          </p:nvSpPr>
          <p:spPr bwMode="auto">
            <a:xfrm>
              <a:off x="3736967" y="2920029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Multiplicar 79"/>
            <p:cNvSpPr/>
            <p:nvPr/>
          </p:nvSpPr>
          <p:spPr bwMode="auto">
            <a:xfrm>
              <a:off x="4968791" y="2272012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Multiplicar 80"/>
            <p:cNvSpPr/>
            <p:nvPr/>
          </p:nvSpPr>
          <p:spPr bwMode="auto">
            <a:xfrm>
              <a:off x="7829554" y="2307626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Multiplicar 81"/>
            <p:cNvSpPr/>
            <p:nvPr/>
          </p:nvSpPr>
          <p:spPr bwMode="auto">
            <a:xfrm>
              <a:off x="6377469" y="1616546"/>
              <a:ext cx="449947" cy="449947"/>
            </a:xfrm>
            <a:prstGeom prst="mathMultiply">
              <a:avLst/>
            </a:prstGeom>
            <a:solidFill>
              <a:srgbClr val="00B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8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65" name="Rectangle 21"/>
          <p:cNvSpPr>
            <a:spLocks noGrp="1" noChangeArrowheads="1"/>
          </p:cNvSpPr>
          <p:nvPr>
            <p:ph type="title"/>
          </p:nvPr>
        </p:nvSpPr>
        <p:spPr>
          <a:xfrm>
            <a:off x="360000" y="0"/>
            <a:ext cx="11605136" cy="107315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spc="-150" dirty="0"/>
              <a:t>Como provocar a mudança</a:t>
            </a:r>
          </a:p>
        </p:txBody>
      </p:sp>
      <p:sp>
        <p:nvSpPr>
          <p:cNvPr id="80899" name="Rectangle 22"/>
          <p:cNvSpPr>
            <a:spLocks noGrp="1" noChangeArrowheads="1"/>
          </p:cNvSpPr>
          <p:nvPr>
            <p:ph idx="1"/>
          </p:nvPr>
        </p:nvSpPr>
        <p:spPr>
          <a:xfrm>
            <a:off x="443372" y="1750125"/>
            <a:ext cx="11100604" cy="489713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Cobranças bancárias de empresas contribuintes: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Nos boletos de cobrança ou transferências bancárias, deverão constar o numero da Nota Fiscal e o valor do imposto  a ser recolhido;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Somente após confirmado o recebimento do imposto referente a cada Nota Fiscal, é que será gerado um crédito financeiro para o contribuinte;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Diariamente pela liquidação do boleto será creditado ao contribuinte o valor liquido de impostos; 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Em D+2 Será feito o credito financeiro aos contribuintes e ao governo.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4D29B4-8A05-497C-8CA1-4BB68D17258A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3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02"/>
    </mc:Choice>
    <mc:Fallback xmlns="">
      <p:transition spd="slow" advTm="660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57DD8F97-7A4B-4CEC-90A9-262365E05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2463" r="3499" b="5823"/>
          <a:stretch>
            <a:fillRect/>
          </a:stretch>
        </p:blipFill>
        <p:spPr bwMode="auto">
          <a:xfrm>
            <a:off x="1969935" y="1463051"/>
            <a:ext cx="8858861" cy="49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EFF5051-ED80-4AE1-8E81-B93207E4CD33}"/>
              </a:ext>
            </a:extLst>
          </p:cNvPr>
          <p:cNvGrpSpPr/>
          <p:nvPr/>
        </p:nvGrpSpPr>
        <p:grpSpPr>
          <a:xfrm>
            <a:off x="0" y="1073150"/>
            <a:ext cx="12201872" cy="6000750"/>
            <a:chOff x="0" y="1071001"/>
            <a:chExt cx="12201872" cy="600075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0017794-FD3E-420A-9F0A-0E7365243AF0}"/>
                </a:ext>
              </a:extLst>
            </p:cNvPr>
            <p:cNvSpPr/>
            <p:nvPr/>
          </p:nvSpPr>
          <p:spPr bwMode="auto">
            <a:xfrm>
              <a:off x="0" y="1187470"/>
              <a:ext cx="12201872" cy="5767813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0" name="Imagem 9" descr="Uma imagem contendo placa, tráfego, relógio&#10;&#10;Descrição gerada automaticamente">
              <a:extLst>
                <a:ext uri="{FF2B5EF4-FFF2-40B4-BE49-F238E27FC236}">
                  <a16:creationId xmlns:a16="http://schemas.microsoft.com/office/drawing/2014/main" id="{5E892CD4-7B89-4E59-8BC2-1A19501F2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467" y="1071001"/>
              <a:ext cx="6096000" cy="600075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Boleto bancário com vínculo fiscal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D76E29-242B-4552-A8EA-4C2FC10563BE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ntendo frutas&#10;&#10;Descrição gerada automaticamente">
            <a:extLst>
              <a:ext uri="{FF2B5EF4-FFF2-40B4-BE49-F238E27FC236}">
                <a16:creationId xmlns:a16="http://schemas.microsoft.com/office/drawing/2014/main" id="{7F44238A-0AE8-4FE2-A76E-BA79FDF719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13087" r="21567" b="21480"/>
          <a:stretch/>
        </p:blipFill>
        <p:spPr>
          <a:xfrm>
            <a:off x="929828" y="2146300"/>
            <a:ext cx="5229726" cy="323466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7E04FDB-EC5A-437F-85D8-EB3214F43AA3}"/>
              </a:ext>
            </a:extLst>
          </p:cNvPr>
          <p:cNvSpPr txBox="1"/>
          <p:nvPr/>
        </p:nvSpPr>
        <p:spPr>
          <a:xfrm>
            <a:off x="7558924" y="1918165"/>
            <a:ext cx="26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highlight>
                  <a:srgbClr val="FFFFFF"/>
                </a:highlight>
              </a:rPr>
              <a:t>R$120,00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23822B7-627F-4C2F-A60E-EC84B9AA0CE8}"/>
              </a:ext>
            </a:extLst>
          </p:cNvPr>
          <p:cNvSpPr/>
          <p:nvPr/>
        </p:nvSpPr>
        <p:spPr bwMode="auto">
          <a:xfrm>
            <a:off x="7732295" y="3966290"/>
            <a:ext cx="2434791" cy="47737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CD3E81-41FB-4943-A369-6F8C83A65B87}"/>
              </a:ext>
            </a:extLst>
          </p:cNvPr>
          <p:cNvSpPr txBox="1"/>
          <p:nvPr/>
        </p:nvSpPr>
        <p:spPr>
          <a:xfrm>
            <a:off x="7558923" y="3918880"/>
            <a:ext cx="26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R$20,00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8BC3515-1B36-4604-B3C6-2B224E769272}"/>
              </a:ext>
            </a:extLst>
          </p:cNvPr>
          <p:cNvSpPr/>
          <p:nvPr/>
        </p:nvSpPr>
        <p:spPr bwMode="auto">
          <a:xfrm>
            <a:off x="7558924" y="2997549"/>
            <a:ext cx="2434791" cy="47737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95B94D-397E-4224-99B4-F3459BE1B5FD}"/>
              </a:ext>
            </a:extLst>
          </p:cNvPr>
          <p:cNvSpPr txBox="1"/>
          <p:nvPr/>
        </p:nvSpPr>
        <p:spPr>
          <a:xfrm>
            <a:off x="7431853" y="2882648"/>
            <a:ext cx="26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R$100,00</a:t>
            </a:r>
          </a:p>
        </p:txBody>
      </p:sp>
    </p:spTree>
    <p:extLst>
      <p:ext uri="{BB962C8B-B14F-4D97-AF65-F5344CB8AC3E}">
        <p14:creationId xmlns:p14="http://schemas.microsoft.com/office/powerpoint/2010/main" val="2666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65" name="Rectangle 21"/>
          <p:cNvSpPr>
            <a:spLocks noGrp="1" noChangeArrowheads="1"/>
          </p:cNvSpPr>
          <p:nvPr>
            <p:ph type="title"/>
          </p:nvPr>
        </p:nvSpPr>
        <p:spPr>
          <a:xfrm>
            <a:off x="360000" y="0"/>
            <a:ext cx="11784672" cy="107315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spc="-150" dirty="0"/>
              <a:t>Como provocar a mudança</a:t>
            </a:r>
            <a:endParaRPr lang="pt-BR" sz="3200" dirty="0"/>
          </a:p>
        </p:txBody>
      </p:sp>
      <p:sp>
        <p:nvSpPr>
          <p:cNvPr id="87043" name="Rectangle 22"/>
          <p:cNvSpPr>
            <a:spLocks noGrp="1" noChangeArrowheads="1"/>
          </p:cNvSpPr>
          <p:nvPr>
            <p:ph idx="1"/>
          </p:nvPr>
        </p:nvSpPr>
        <p:spPr>
          <a:xfrm>
            <a:off x="362908" y="1484784"/>
            <a:ext cx="8439186" cy="53460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 Para cobranças por meio de pagamentos: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O imposto será calculado pelos sistemas de ponto de venda de cada estabelecimento;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Será destacado na transação o valor do imposto;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Os sistemas de meios de pagamento farão depósitos ao CNPJ emitente já liquido de impostos;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Os tributos referente as vendas à dinheiro serão recolhidas como atualmente, com base na escrituração fiscal.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endParaRPr lang="pt-BR" altLang="pt-BR" dirty="0"/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endParaRPr lang="pt-BR" alt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4D29B4-8A05-497C-8CA1-4BB68D17258A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098" name="Picture 2" descr="Resultado de imagem para credit card">
            <a:extLst>
              <a:ext uri="{FF2B5EF4-FFF2-40B4-BE49-F238E27FC236}">
                <a16:creationId xmlns:a16="http://schemas.microsoft.com/office/drawing/2014/main" id="{5CD6CF45-DEE1-434E-90DC-AF0361AE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CE3E"/>
              </a:clrFrom>
              <a:clrTo>
                <a:srgbClr val="FECE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784" y="1988183"/>
            <a:ext cx="3263904" cy="38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44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52">
            <a:extLst>
              <a:ext uri="{FF2B5EF4-FFF2-40B4-BE49-F238E27FC236}">
                <a16:creationId xmlns:a16="http://schemas.microsoft.com/office/drawing/2014/main" id="{F725602B-3918-40CC-AA46-6120A40C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provocar a mudança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7E5048-BF7D-4B8A-A098-7E379F4E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D29B4-8A05-497C-8CA1-4BB68D17258A}" type="slidenum">
              <a:rPr lang="en-US" altLang="pt-BR" smtClean="0"/>
              <a:pPr>
                <a:defRPr/>
              </a:pPr>
              <a:t>8</a:t>
            </a:fld>
            <a:endParaRPr lang="en-US" alt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F49DE9D-37D1-452A-81E3-94B3B504592C}"/>
              </a:ext>
            </a:extLst>
          </p:cNvPr>
          <p:cNvGrpSpPr/>
          <p:nvPr/>
        </p:nvGrpSpPr>
        <p:grpSpPr>
          <a:xfrm>
            <a:off x="3981421" y="1470899"/>
            <a:ext cx="1119051" cy="1119051"/>
            <a:chOff x="2977924" y="2115457"/>
            <a:chExt cx="1119051" cy="1119051"/>
          </a:xfrm>
        </p:grpSpPr>
        <p:pic>
          <p:nvPicPr>
            <p:cNvPr id="7" name="Gráfico 6" descr="Papel">
              <a:extLst>
                <a:ext uri="{FF2B5EF4-FFF2-40B4-BE49-F238E27FC236}">
                  <a16:creationId xmlns:a16="http://schemas.microsoft.com/office/drawing/2014/main" id="{E061CCF4-84B2-4E9B-B94A-8D6E68253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77924" y="2115457"/>
              <a:ext cx="1119051" cy="1119051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89D54ED-D453-4C5D-A53E-3206EF4F6765}"/>
                </a:ext>
              </a:extLst>
            </p:cNvPr>
            <p:cNvSpPr txBox="1"/>
            <p:nvPr/>
          </p:nvSpPr>
          <p:spPr>
            <a:xfrm>
              <a:off x="3190240" y="2573774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NF-e</a:t>
              </a:r>
            </a:p>
          </p:txBody>
        </p:sp>
      </p:grpSp>
      <p:pic>
        <p:nvPicPr>
          <p:cNvPr id="16" name="Gráfico 15" descr="Interface do Usuário/Experiência do Usuário">
            <a:extLst>
              <a:ext uri="{FF2B5EF4-FFF2-40B4-BE49-F238E27FC236}">
                <a16:creationId xmlns:a16="http://schemas.microsoft.com/office/drawing/2014/main" id="{A595CA6C-1DC8-4810-849C-B8DC29786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8512" y="3035446"/>
            <a:ext cx="1405042" cy="1405042"/>
          </a:xfrm>
          <a:prstGeom prst="rect">
            <a:avLst/>
          </a:prstGeom>
        </p:spPr>
      </p:pic>
      <p:pic>
        <p:nvPicPr>
          <p:cNvPr id="20" name="Gráfico 19" descr="Empréstimo">
            <a:extLst>
              <a:ext uri="{FF2B5EF4-FFF2-40B4-BE49-F238E27FC236}">
                <a16:creationId xmlns:a16="http://schemas.microsoft.com/office/drawing/2014/main" id="{7289876F-4F60-48BC-B289-A4B7CD374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9968" y="4941311"/>
            <a:ext cx="914400" cy="914400"/>
          </a:xfrm>
          <a:prstGeom prst="rect">
            <a:avLst/>
          </a:prstGeom>
        </p:spPr>
      </p:pic>
      <p:pic>
        <p:nvPicPr>
          <p:cNvPr id="22" name="Gráfico 21" descr="Recibo">
            <a:extLst>
              <a:ext uri="{FF2B5EF4-FFF2-40B4-BE49-F238E27FC236}">
                <a16:creationId xmlns:a16="http://schemas.microsoft.com/office/drawing/2014/main" id="{F8F10E08-F065-4E29-9CF8-474AFF017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87607" y="1349383"/>
            <a:ext cx="1119050" cy="111905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D4E807F8-6DA3-479B-BCC3-DF72E929F915}"/>
              </a:ext>
            </a:extLst>
          </p:cNvPr>
          <p:cNvSpPr txBox="1"/>
          <p:nvPr/>
        </p:nvSpPr>
        <p:spPr>
          <a:xfrm>
            <a:off x="6249629" y="3180583"/>
            <a:ext cx="1742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Cálculo dos créditos de impostos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DBA8707-B085-4760-B7B5-6522F0849B50}"/>
              </a:ext>
            </a:extLst>
          </p:cNvPr>
          <p:cNvSpPr txBox="1"/>
          <p:nvPr/>
        </p:nvSpPr>
        <p:spPr>
          <a:xfrm>
            <a:off x="6947387" y="1542881"/>
            <a:ext cx="243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Extratos Bancários</a:t>
            </a:r>
          </a:p>
          <a:p>
            <a:r>
              <a:rPr lang="pt-BR" b="1" dirty="0"/>
              <a:t>Conta Impostos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7C75871-F0EB-4A6C-8E7C-93C2D8FFB641}"/>
              </a:ext>
            </a:extLst>
          </p:cNvPr>
          <p:cNvSpPr txBox="1"/>
          <p:nvPr/>
        </p:nvSpPr>
        <p:spPr>
          <a:xfrm>
            <a:off x="3198572" y="5187301"/>
            <a:ext cx="175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Créditos de impostos</a:t>
            </a:r>
          </a:p>
        </p:txBody>
      </p:sp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99B95CF8-1BB4-4A0E-910E-8838A5813122}"/>
              </a:ext>
            </a:extLst>
          </p:cNvPr>
          <p:cNvSpPr/>
          <p:nvPr/>
        </p:nvSpPr>
        <p:spPr bwMode="auto">
          <a:xfrm rot="2700000">
            <a:off x="5743264" y="4392984"/>
            <a:ext cx="923026" cy="260074"/>
          </a:xfrm>
          <a:prstGeom prst="rightArrow">
            <a:avLst>
              <a:gd name="adj1" fmla="val 14301"/>
              <a:gd name="adj2" fmla="val 58238"/>
            </a:avLst>
          </a:prstGeom>
          <a:gradFill rotWithShape="0">
            <a:gsLst>
              <a:gs pos="0">
                <a:srgbClr val="006600">
                  <a:gamma/>
                  <a:tint val="43922"/>
                  <a:invGamma/>
                </a:srgbClr>
              </a:gs>
              <a:gs pos="100000">
                <a:srgbClr val="00660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4" name="Gráfico 43" descr="Recibo">
            <a:extLst>
              <a:ext uri="{FF2B5EF4-FFF2-40B4-BE49-F238E27FC236}">
                <a16:creationId xmlns:a16="http://schemas.microsoft.com/office/drawing/2014/main" id="{33F19C83-D738-43FB-919B-3F254351F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82757" y="5020903"/>
            <a:ext cx="1270816" cy="1270816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3FA6D815-0E51-42E1-860C-2138223E38EB}"/>
              </a:ext>
            </a:extLst>
          </p:cNvPr>
          <p:cNvSpPr txBox="1"/>
          <p:nvPr/>
        </p:nvSpPr>
        <p:spPr>
          <a:xfrm>
            <a:off x="7093772" y="4831283"/>
            <a:ext cx="3726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Demonstrativos Contábeis</a:t>
            </a:r>
          </a:p>
          <a:p>
            <a:r>
              <a:rPr lang="pt-BR" dirty="0"/>
              <a:t>  União </a:t>
            </a:r>
          </a:p>
          <a:p>
            <a:r>
              <a:rPr lang="pt-BR" dirty="0"/>
              <a:t>  Estados, </a:t>
            </a:r>
          </a:p>
          <a:p>
            <a:r>
              <a:rPr lang="pt-BR" dirty="0"/>
              <a:t>  Municípios e</a:t>
            </a:r>
          </a:p>
          <a:p>
            <a:r>
              <a:rPr lang="pt-BR" dirty="0"/>
              <a:t>  Contribuintes</a:t>
            </a:r>
          </a:p>
        </p:txBody>
      </p:sp>
      <p:sp>
        <p:nvSpPr>
          <p:cNvPr id="48" name="Seta: para a Direita 47">
            <a:extLst>
              <a:ext uri="{FF2B5EF4-FFF2-40B4-BE49-F238E27FC236}">
                <a16:creationId xmlns:a16="http://schemas.microsoft.com/office/drawing/2014/main" id="{A4FFD260-BC67-48E1-A8BD-4E7ED0117FFF}"/>
              </a:ext>
            </a:extLst>
          </p:cNvPr>
          <p:cNvSpPr/>
          <p:nvPr/>
        </p:nvSpPr>
        <p:spPr bwMode="auto">
          <a:xfrm rot="2700000">
            <a:off x="4491496" y="2752409"/>
            <a:ext cx="923026" cy="260074"/>
          </a:xfrm>
          <a:prstGeom prst="rightArrow">
            <a:avLst>
              <a:gd name="adj1" fmla="val 14301"/>
              <a:gd name="adj2" fmla="val 58238"/>
            </a:avLst>
          </a:prstGeom>
          <a:gradFill rotWithShape="0">
            <a:gsLst>
              <a:gs pos="0">
                <a:srgbClr val="006600">
                  <a:gamma/>
                  <a:tint val="43922"/>
                  <a:invGamma/>
                </a:srgbClr>
              </a:gs>
              <a:gs pos="100000">
                <a:srgbClr val="00660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Seta: para a Direita 49">
            <a:extLst>
              <a:ext uri="{FF2B5EF4-FFF2-40B4-BE49-F238E27FC236}">
                <a16:creationId xmlns:a16="http://schemas.microsoft.com/office/drawing/2014/main" id="{11757A24-A602-47D5-BE26-BD3EF19BB79A}"/>
              </a:ext>
            </a:extLst>
          </p:cNvPr>
          <p:cNvSpPr/>
          <p:nvPr/>
        </p:nvSpPr>
        <p:spPr bwMode="auto">
          <a:xfrm rot="7405745">
            <a:off x="5680524" y="2752409"/>
            <a:ext cx="923026" cy="260074"/>
          </a:xfrm>
          <a:prstGeom prst="rightArrow">
            <a:avLst>
              <a:gd name="adj1" fmla="val 14301"/>
              <a:gd name="adj2" fmla="val 58238"/>
            </a:avLst>
          </a:prstGeom>
          <a:gradFill rotWithShape="0">
            <a:gsLst>
              <a:gs pos="0">
                <a:srgbClr val="006600">
                  <a:gamma/>
                  <a:tint val="43922"/>
                  <a:invGamma/>
                </a:srgbClr>
              </a:gs>
              <a:gs pos="100000">
                <a:srgbClr val="00660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2" name="Seta: para a Direita 51">
            <a:extLst>
              <a:ext uri="{FF2B5EF4-FFF2-40B4-BE49-F238E27FC236}">
                <a16:creationId xmlns:a16="http://schemas.microsoft.com/office/drawing/2014/main" id="{9CC20400-AD7F-4D8A-900D-71DBA1C0C527}"/>
              </a:ext>
            </a:extLst>
          </p:cNvPr>
          <p:cNvSpPr/>
          <p:nvPr/>
        </p:nvSpPr>
        <p:spPr bwMode="auto">
          <a:xfrm rot="7405745">
            <a:off x="4240022" y="4532378"/>
            <a:ext cx="1247317" cy="260074"/>
          </a:xfrm>
          <a:prstGeom prst="rightArrow">
            <a:avLst>
              <a:gd name="adj1" fmla="val 14301"/>
              <a:gd name="adj2" fmla="val 58238"/>
            </a:avLst>
          </a:prstGeom>
          <a:gradFill rotWithShape="0">
            <a:gsLst>
              <a:gs pos="0">
                <a:srgbClr val="006600">
                  <a:gamma/>
                  <a:tint val="43922"/>
                  <a:invGamma/>
                </a:srgbClr>
              </a:gs>
              <a:gs pos="100000">
                <a:srgbClr val="00660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71E7105A-B313-4017-BB84-DBB5E6046566}"/>
              </a:ext>
            </a:extLst>
          </p:cNvPr>
          <p:cNvSpPr txBox="1">
            <a:spLocks noChangeArrowheads="1"/>
          </p:cNvSpPr>
          <p:nvPr/>
        </p:nvSpPr>
        <p:spPr>
          <a:xfrm>
            <a:off x="258011" y="1512000"/>
            <a:ext cx="2813663" cy="482921"/>
          </a:xfrm>
          <a:prstGeom prst="rect">
            <a:avLst/>
          </a:prstGeom>
        </p:spPr>
        <p:txBody>
          <a:bodyPr/>
          <a:lstStyle>
            <a:lvl1pPr marL="376238" indent="-376238" algn="l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Blip>
                <a:blip r:embed="rId12"/>
              </a:buBlip>
              <a:tabLst>
                <a:tab pos="482600" algn="l"/>
              </a:tabLst>
              <a:defRPr sz="2400" b="1">
                <a:solidFill>
                  <a:srgbClr val="6C1A10"/>
                </a:solidFill>
                <a:latin typeface="+mn-lt"/>
                <a:ea typeface="+mn-ea"/>
                <a:cs typeface="+mn-cs"/>
              </a:defRPr>
            </a:lvl1pPr>
            <a:lvl2pPr marL="85248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2pPr>
            <a:lvl3pPr marL="1271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400">
                <a:solidFill>
                  <a:srgbClr val="6C1A10"/>
                </a:solidFill>
                <a:latin typeface="+mn-lt"/>
              </a:defRPr>
            </a:lvl3pPr>
            <a:lvl4pPr marL="1690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4pPr>
            <a:lvl5pPr marL="2109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 sz="2000">
                <a:solidFill>
                  <a:srgbClr val="6C1A10"/>
                </a:solidFill>
                <a:latin typeface="+mn-lt"/>
              </a:defRPr>
            </a:lvl5pPr>
            <a:lvl6pPr marL="2566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6pPr>
            <a:lvl7pPr marL="3024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7pPr>
            <a:lvl8pPr marL="3481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8pPr>
            <a:lvl9pPr marL="3938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482600" algn="l"/>
              </a:tabLst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t-BR" altLang="pt-BR" kern="0" dirty="0"/>
              <a:t>Comitê Gestor</a:t>
            </a:r>
          </a:p>
        </p:txBody>
      </p:sp>
      <p:sp>
        <p:nvSpPr>
          <p:cNvPr id="56" name="Seta: para a Direita 55">
            <a:extLst>
              <a:ext uri="{FF2B5EF4-FFF2-40B4-BE49-F238E27FC236}">
                <a16:creationId xmlns:a16="http://schemas.microsoft.com/office/drawing/2014/main" id="{9CC82B96-A8E4-4E4C-A56B-3F983F98EB87}"/>
              </a:ext>
            </a:extLst>
          </p:cNvPr>
          <p:cNvSpPr/>
          <p:nvPr/>
        </p:nvSpPr>
        <p:spPr bwMode="auto">
          <a:xfrm rot="10800000">
            <a:off x="3699695" y="3650366"/>
            <a:ext cx="988083" cy="260074"/>
          </a:xfrm>
          <a:prstGeom prst="rightArrow">
            <a:avLst>
              <a:gd name="adj1" fmla="val 14301"/>
              <a:gd name="adj2" fmla="val 58238"/>
            </a:avLst>
          </a:prstGeom>
          <a:gradFill rotWithShape="0">
            <a:gsLst>
              <a:gs pos="0">
                <a:srgbClr val="006600">
                  <a:gamma/>
                  <a:tint val="43922"/>
                  <a:invGamma/>
                </a:srgbClr>
              </a:gs>
              <a:gs pos="100000">
                <a:srgbClr val="00660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31B09CD2-2302-4047-92A0-9864FB317ADE}"/>
              </a:ext>
            </a:extLst>
          </p:cNvPr>
          <p:cNvSpPr txBox="1"/>
          <p:nvPr/>
        </p:nvSpPr>
        <p:spPr>
          <a:xfrm>
            <a:off x="1218165" y="3599691"/>
            <a:ext cx="194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Notas Fiscais Pendentes de Pagamento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B367BAC0-9A3C-4D04-B088-A1CE861F6712}"/>
              </a:ext>
            </a:extLst>
          </p:cNvPr>
          <p:cNvSpPr txBox="1"/>
          <p:nvPr/>
        </p:nvSpPr>
        <p:spPr>
          <a:xfrm>
            <a:off x="1061686" y="3284293"/>
            <a:ext cx="194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Fiscalização</a:t>
            </a:r>
          </a:p>
        </p:txBody>
      </p:sp>
      <p:pic>
        <p:nvPicPr>
          <p:cNvPr id="64" name="Gráfico 63" descr="Pesquisa">
            <a:extLst>
              <a:ext uri="{FF2B5EF4-FFF2-40B4-BE49-F238E27FC236}">
                <a16:creationId xmlns:a16="http://schemas.microsoft.com/office/drawing/2014/main" id="{A91C605A-ED3C-4CD3-BADF-EF5353EA04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61767" y="31178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9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2"/>
          <p:cNvSpPr>
            <a:spLocks noGrp="1" noChangeArrowheads="1"/>
          </p:cNvSpPr>
          <p:nvPr>
            <p:ph idx="1"/>
          </p:nvPr>
        </p:nvSpPr>
        <p:spPr>
          <a:xfrm>
            <a:off x="258011" y="1512000"/>
            <a:ext cx="7667993" cy="5011348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Comitê Gestor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Será o órgão que irá apurar, conferir e controlar os impostos em todas as esferas. Caso o Governo Federal possua um IBS específico, terá seu próprio comitê gestor;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O Sistema do comitê gestor receberá diariamente das SEFAZ as </a:t>
            </a:r>
            <a:r>
              <a:rPr lang="pt-BR" altLang="pt-BR" dirty="0" err="1"/>
              <a:t>NFEs</a:t>
            </a:r>
            <a:r>
              <a:rPr lang="pt-BR" altLang="pt-BR" dirty="0"/>
              <a:t>, e do sistema bancário as transações de liquidação dos impostos;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A apuração passa a ser feita diariamente e transferida  para os cofres da União, Estados e Municípios; 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t-BR" altLang="pt-BR" dirty="0"/>
              <a:t>O sistema do Comitê Gestor disponibilizará informações eletrônicas sobre as movimentações da conta de impostos para cada contribuinte, permitindo automatizar a contabilização. 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endParaRPr lang="pt-BR" altLang="pt-BR" dirty="0"/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</a:pPr>
            <a:endParaRPr lang="pt-BR" alt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4D29B4-8A05-497C-8CA1-4BB68D17258A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99765" name="Rectangle 21"/>
          <p:cNvSpPr>
            <a:spLocks noGrp="1" noChangeArrowheads="1"/>
          </p:cNvSpPr>
          <p:nvPr>
            <p:ph type="title"/>
          </p:nvPr>
        </p:nvSpPr>
        <p:spPr>
          <a:xfrm>
            <a:off x="360000" y="0"/>
            <a:ext cx="11605136" cy="107315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spc="-150" dirty="0"/>
              <a:t>Como provocar a mudança</a:t>
            </a:r>
          </a:p>
        </p:txBody>
      </p:sp>
      <p:pic>
        <p:nvPicPr>
          <p:cNvPr id="2054" name="Picture 6" descr="Resultado de imagem para aperto de mao">
            <a:extLst>
              <a:ext uri="{FF2B5EF4-FFF2-40B4-BE49-F238E27FC236}">
                <a16:creationId xmlns:a16="http://schemas.microsoft.com/office/drawing/2014/main" id="{33A4AEB1-DE58-471C-AC86-98A0A45A2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93" y="2062287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697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-541063206,C:\Users\corp10006\Desktop\2008-07-30-apre-PBF 2003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-541063206,C:\Users\corp10006\Desktop\2008-07-30-apre-PBF 2003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-541063206,C:\Users\corp10006\Desktop\2008-07-30-apre-PBF 2003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-541063206,C:\Users\corp10006\Desktop\2008-07-30-apre-PBF 2003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-541063206,C:\Users\corp10006\Desktop\2008-07-30-apre-PBF 2003.ppc"/>
</p:tagLst>
</file>

<file path=ppt/theme/theme1.xml><?xml version="1.0" encoding="utf-8"?>
<a:theme xmlns:a="http://schemas.openxmlformats.org/drawingml/2006/main" name="ModeloAbuhab">
  <a:themeElements>
    <a:clrScheme name="Modelo de Abuhab de Cobranç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3326"/>
      </a:accent1>
      <a:accent2>
        <a:srgbClr val="6C1A10"/>
      </a:accent2>
      <a:accent3>
        <a:srgbClr val="FFFFFF"/>
      </a:accent3>
      <a:accent4>
        <a:srgbClr val="000000"/>
      </a:accent4>
      <a:accent5>
        <a:srgbClr val="DAEDEF"/>
      </a:accent5>
      <a:accent6>
        <a:srgbClr val="6C1A10"/>
      </a:accent6>
      <a:hlink>
        <a:srgbClr val="D4932D"/>
      </a:hlink>
      <a:folHlink>
        <a:srgbClr val="D4932D"/>
      </a:folHlink>
    </a:clrScheme>
    <a:fontScheme name="Projeto Brasil For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00">
                <a:gamma/>
                <a:tint val="43922"/>
                <a:invGamma/>
              </a:srgbClr>
            </a:gs>
            <a:gs pos="100000">
              <a:srgbClr val="0066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00">
                <a:gamma/>
                <a:tint val="43922"/>
                <a:invGamma/>
              </a:srgbClr>
            </a:gs>
            <a:gs pos="100000">
              <a:srgbClr val="0066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to Brasil For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o Brasil For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o Brasil For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o Brasil For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o Brasil For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o Brasil For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Brasil For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Brasil For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Brasil For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Brasil For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Brasil For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Brasil For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eloAbuhab" id="{39819002-9D69-4CD9-8DFC-041A2FDBE1E9}" vid="{9263894E-348E-4C63-A418-FBE467D4894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95C21F07B816A439ABA296AD8F880E3" ma:contentTypeVersion="11" ma:contentTypeDescription="Crie um novo documento." ma:contentTypeScope="" ma:versionID="4cba6c491c0281b8c9e43fdb3e3291ed">
  <xsd:schema xmlns:xsd="http://www.w3.org/2001/XMLSchema" xmlns:xs="http://www.w3.org/2001/XMLSchema" xmlns:p="http://schemas.microsoft.com/office/2006/metadata/properties" xmlns:ns3="2a21544f-50f4-401e-8ed9-ff9d8dda0360" xmlns:ns4="66d62487-83b1-4e33-a4cf-f1073037a4b4" targetNamespace="http://schemas.microsoft.com/office/2006/metadata/properties" ma:root="true" ma:fieldsID="9b73ed0feebbeee14183407f405e6969" ns3:_="" ns4:_="">
    <xsd:import namespace="2a21544f-50f4-401e-8ed9-ff9d8dda0360"/>
    <xsd:import namespace="66d62487-83b1-4e33-a4cf-f1073037a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1544f-50f4-401e-8ed9-ff9d8dda0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62487-83b1-4e33-a4cf-f1073037a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5DB00F-744E-46BB-B7FD-D288F5268A7B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2a21544f-50f4-401e-8ed9-ff9d8dda0360"/>
    <ds:schemaRef ds:uri="66d62487-83b1-4e33-a4cf-f1073037a4b4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28831A1-158F-4E44-B400-0EE7CA48F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21544f-50f4-401e-8ed9-ff9d8dda0360"/>
    <ds:schemaRef ds:uri="66d62487-83b1-4e33-a4cf-f1073037a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87E678-BF5C-4DA6-9B5C-05AC753315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1946</Words>
  <Application>Microsoft Office PowerPoint</Application>
  <PresentationFormat>Widescreen</PresentationFormat>
  <Paragraphs>199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Wingdings</vt:lpstr>
      <vt:lpstr>ModeloAbuhab</vt:lpstr>
      <vt:lpstr>Modelo Abuhab de Cobrança Automática  de IBS</vt:lpstr>
      <vt:lpstr>O idealizador – Miguel Abuhab</vt:lpstr>
      <vt:lpstr>Árvore da Realidade Atual – O que mudar?</vt:lpstr>
      <vt:lpstr>Eliminando as causas raízes – Para o que mudar?</vt:lpstr>
      <vt:lpstr>Como provocar a mudança</vt:lpstr>
      <vt:lpstr>Boleto bancário com vínculo fiscal</vt:lpstr>
      <vt:lpstr>Como provocar a mudança</vt:lpstr>
      <vt:lpstr>Como provocar a mudança</vt:lpstr>
      <vt:lpstr>Como provocar a mudança</vt:lpstr>
      <vt:lpstr>Apuração e Recolhimento</vt:lpstr>
      <vt:lpstr>Concluindo...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Abuhab de Cobrança Automática  de IVA</dc:title>
  <dc:creator>Miguel Abuhab</dc:creator>
  <cp:lastModifiedBy>Zenon Rodrigo Garcia</cp:lastModifiedBy>
  <cp:revision>15</cp:revision>
  <dcterms:created xsi:type="dcterms:W3CDTF">2020-07-16T19:20:05Z</dcterms:created>
  <dcterms:modified xsi:type="dcterms:W3CDTF">2020-09-25T15:32:48Z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0x010100095C21F07B816A439ABA296AD8F880E3</vt:lpwstr>
  </property>
</Properties>
</file>