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2" r:id="rId1"/>
  </p:sldMasterIdLst>
  <p:notesMasterIdLst>
    <p:notesMasterId r:id="rId42"/>
  </p:notesMasterIdLst>
  <p:sldIdLst>
    <p:sldId id="271" r:id="rId2"/>
    <p:sldId id="318" r:id="rId3"/>
    <p:sldId id="361" r:id="rId4"/>
    <p:sldId id="354" r:id="rId5"/>
    <p:sldId id="324" r:id="rId6"/>
    <p:sldId id="365" r:id="rId7"/>
    <p:sldId id="355" r:id="rId8"/>
    <p:sldId id="313" r:id="rId9"/>
    <p:sldId id="362" r:id="rId10"/>
    <p:sldId id="366" r:id="rId11"/>
    <p:sldId id="356" r:id="rId12"/>
    <p:sldId id="367" r:id="rId13"/>
    <p:sldId id="368" r:id="rId14"/>
    <p:sldId id="369" r:id="rId15"/>
    <p:sldId id="346" r:id="rId16"/>
    <p:sldId id="370" r:id="rId17"/>
    <p:sldId id="371" r:id="rId18"/>
    <p:sldId id="305" r:id="rId19"/>
    <p:sldId id="376" r:id="rId20"/>
    <p:sldId id="377" r:id="rId21"/>
    <p:sldId id="378" r:id="rId22"/>
    <p:sldId id="379" r:id="rId23"/>
    <p:sldId id="372" r:id="rId24"/>
    <p:sldId id="357" r:id="rId25"/>
    <p:sldId id="380" r:id="rId26"/>
    <p:sldId id="358" r:id="rId27"/>
    <p:sldId id="341" r:id="rId28"/>
    <p:sldId id="381" r:id="rId29"/>
    <p:sldId id="339" r:id="rId30"/>
    <p:sldId id="382" r:id="rId31"/>
    <p:sldId id="359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2" r:id="rId40"/>
    <p:sldId id="391" r:id="rId4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C5"/>
    <a:srgbClr val="C0C092"/>
    <a:srgbClr val="FFB22D"/>
    <a:srgbClr val="FFEE41"/>
    <a:srgbClr val="DDC3B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sesergiogabriellideazevedo:Documents:Petr&#243;leo:Petrobras:Pasadena:Vendas%20refino%20Brasil%209-2000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sesergiogabriellideazevedo:Documents:Petr&#243;leo:Petrobras:Pasadena:Vendas%20refino%20Brasil%209-2000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sesergiogabriellideazevedo:Downloads:MCRAPUS2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%20Sergio\Documents\Curso%20CME\Apoio\IC_tcu_refining_margin_indicat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sta_de_Trabalho_do_Microsoft_Office_Excel_20071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trobras.biz\petrobras\ESTRATEGIA\Restrito\Estudo%20Mercados\Gerencial\Presidente\Apresenta&#231;&#245;es\Gabrielli\Brentxl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trobras.biz\petrobras\ESTRATEGIA\Restrito\Estudo%20Mercados\Gerencial\Presidente\Apresenta&#231;&#245;es\Gabrielli\balan&#231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9"/>
  <c:chart>
    <c:autoTitleDeleted val="1"/>
    <c:plotArea>
      <c:layout/>
      <c:lineChart>
        <c:grouping val="standard"/>
        <c:ser>
          <c:idx val="2"/>
          <c:order val="0"/>
          <c:tx>
            <c:v>Vendas em m3</c:v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12"/>
            <c:spPr>
              <a:solidFill>
                <a:srgbClr val="FFFF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c:spPr>
          </c:marker>
          <c:cat>
            <c:numRef>
              <c:f>'T 3.2'!$Q$4:$AL$4</c:f>
              <c:numCache>
                <c:formatCode>0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 formatCode="0_);\(0\)">
                  <c:v>2012</c:v>
                </c:pt>
              </c:numCache>
            </c:numRef>
          </c:cat>
          <c:val>
            <c:numRef>
              <c:f>'T 3.2'!$Q$6:$AL$6</c:f>
              <c:numCache>
                <c:formatCode>#,##0</c:formatCode>
                <c:ptCount val="22"/>
                <c:pt idx="0">
                  <c:v>59587.902945857131</c:v>
                </c:pt>
                <c:pt idx="1">
                  <c:v>59094.921905163174</c:v>
                </c:pt>
                <c:pt idx="2">
                  <c:v>61909.734237347016</c:v>
                </c:pt>
                <c:pt idx="3">
                  <c:v>64826.455987571426</c:v>
                </c:pt>
                <c:pt idx="4">
                  <c:v>69957.173838346935</c:v>
                </c:pt>
                <c:pt idx="5">
                  <c:v>76960.672149796024</c:v>
                </c:pt>
                <c:pt idx="6">
                  <c:v>80911.384519816289</c:v>
                </c:pt>
                <c:pt idx="7">
                  <c:v>86011.572988804895</c:v>
                </c:pt>
                <c:pt idx="8">
                  <c:v>86317.063695005389</c:v>
                </c:pt>
                <c:pt idx="9" formatCode="_(* #,##0_);_(* \(#,##0\);_(* &quot;-&quot;??_);_(@_)">
                  <c:v>89807.308526762572</c:v>
                </c:pt>
                <c:pt idx="10" formatCode="_(* #,##0_);_(* \(#,##0\);_(* &quot;-&quot;??_);_(@_)">
                  <c:v>89624.698436920196</c:v>
                </c:pt>
                <c:pt idx="11" formatCode="_(* #,##0_);_(* \(#,##0\);_(* &quot;-&quot;??_);_(@_)">
                  <c:v>88496.736979453897</c:v>
                </c:pt>
                <c:pt idx="12" formatCode="_(* #,##0_);_(* \(#,##0\);_(* &quot;-&quot;??_);_(@_)">
                  <c:v>83734.363179491658</c:v>
                </c:pt>
                <c:pt idx="13" formatCode="_(* #,##0_);_(* \(#,##0\);_(* &quot;-&quot;??_);_(@_)">
                  <c:v>88419.801742239404</c:v>
                </c:pt>
                <c:pt idx="14" formatCode="_(* #,##0_);_(* \(#,##0\);_(* &quot;-&quot;??_);_(@_)">
                  <c:v>88807.391635027307</c:v>
                </c:pt>
                <c:pt idx="15" formatCode="_(* #,##0_);_(* \(#,##0\);_(* &quot;-&quot;??_);_(@_)">
                  <c:v>90672.793971756066</c:v>
                </c:pt>
                <c:pt idx="16" formatCode="_(* #,##0_);_(* \(#,##0\);_(* &quot;-&quot;??_);_(@_)">
                  <c:v>97785.714714159389</c:v>
                </c:pt>
                <c:pt idx="17" formatCode="_(* #,##0_);_(* \(#,##0\);_(* &quot;-&quot;??_);_(@_)">
                  <c:v>105972.51290715364</c:v>
                </c:pt>
                <c:pt idx="18" formatCode="_(* #,##0_);_(* \(#,##0\);_(* &quot;-&quot;??_);_(@_)">
                  <c:v>108802.8537814928</c:v>
                </c:pt>
                <c:pt idx="19" formatCode="_(* #,##0_);_(* \(#,##0\);_(* &quot;-&quot;??_);_(@_)">
                  <c:v>117951.82442739136</c:v>
                </c:pt>
                <c:pt idx="20" formatCode="_(* #,##0_);_(* \(#,##0\);_(* &quot;-&quot;??_);_(@_)">
                  <c:v>122233.80262937667</c:v>
                </c:pt>
                <c:pt idx="21" formatCode="_(* #,##0_);_(* \(#,##0\);_(* &quot;-&quot;??_);_(@_)">
                  <c:v>129688.67835960873</c:v>
                </c:pt>
              </c:numCache>
            </c:numRef>
          </c:val>
        </c:ser>
        <c:marker val="1"/>
        <c:axId val="43286528"/>
        <c:axId val="43288064"/>
      </c:lineChart>
      <c:catAx>
        <c:axId val="43286528"/>
        <c:scaling>
          <c:orientation val="minMax"/>
        </c:scaling>
        <c:axPos val="b"/>
        <c:numFmt formatCode="0" sourceLinked="1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43288064"/>
        <c:crosses val="autoZero"/>
        <c:auto val="1"/>
        <c:lblAlgn val="ctr"/>
        <c:lblOffset val="100"/>
        <c:tickLblSkip val="1"/>
      </c:catAx>
      <c:valAx>
        <c:axId val="43288064"/>
        <c:scaling>
          <c:orientation val="minMax"/>
          <c:min val="50000"/>
        </c:scaling>
        <c:axPos val="l"/>
        <c:majorGridlines/>
        <c:numFmt formatCode="#,##0" sourceLinked="1"/>
        <c:majorTickMark val="none"/>
        <c:tickLblPos val="nextTo"/>
        <c:crossAx val="43286528"/>
        <c:crosses val="autoZero"/>
        <c:crossBetween val="between"/>
        <c:majorUnit val="4000"/>
      </c:valAx>
    </c:plotArea>
    <c:legend>
      <c:legendPos val="b"/>
    </c:legend>
    <c:plotVisOnly val="1"/>
    <c:dispBlanksAs val="gap"/>
  </c:chart>
  <c:spPr>
    <a:solidFill>
      <a:srgbClr val="0000FF"/>
    </a:solidFill>
  </c:spPr>
  <c:txPr>
    <a:bodyPr/>
    <a:lstStyle/>
    <a:p>
      <a:pPr>
        <a:defRPr sz="10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9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2"/>
          <c:order val="0"/>
          <c:tx>
            <c:v>Vendas em m3</c:v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12"/>
            <c:spPr>
              <a:solidFill>
                <a:srgbClr val="FFFF00"/>
              </a:solidFill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c:spPr>
          </c:marker>
          <c:cat>
            <c:numRef>
              <c:f>'T 3.2'!$Q$4:$AL$4</c:f>
              <c:numCache>
                <c:formatCode>0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 formatCode="0_);\(0\)">
                  <c:v>2012</c:v>
                </c:pt>
              </c:numCache>
            </c:numRef>
          </c:cat>
          <c:val>
            <c:numRef>
              <c:f>'T 3.2'!$Q$6:$AL$6</c:f>
              <c:numCache>
                <c:formatCode>#,##0</c:formatCode>
                <c:ptCount val="22"/>
                <c:pt idx="0">
                  <c:v>59587.902945857131</c:v>
                </c:pt>
                <c:pt idx="1">
                  <c:v>59094.921905163174</c:v>
                </c:pt>
                <c:pt idx="2">
                  <c:v>61909.734237347016</c:v>
                </c:pt>
                <c:pt idx="3">
                  <c:v>64826.455987571426</c:v>
                </c:pt>
                <c:pt idx="4">
                  <c:v>69957.173838346935</c:v>
                </c:pt>
                <c:pt idx="5">
                  <c:v>76960.672149796024</c:v>
                </c:pt>
                <c:pt idx="6">
                  <c:v>80911.384519816289</c:v>
                </c:pt>
                <c:pt idx="7">
                  <c:v>86011.572988804895</c:v>
                </c:pt>
                <c:pt idx="8">
                  <c:v>86317.063695005389</c:v>
                </c:pt>
                <c:pt idx="9" formatCode="_(* #,##0_);_(* \(#,##0\);_(* &quot;-&quot;??_);_(@_)">
                  <c:v>89807.308526762572</c:v>
                </c:pt>
                <c:pt idx="10" formatCode="_(* #,##0_);_(* \(#,##0\);_(* &quot;-&quot;??_);_(@_)">
                  <c:v>89624.698436920196</c:v>
                </c:pt>
                <c:pt idx="11" formatCode="_(* #,##0_);_(* \(#,##0\);_(* &quot;-&quot;??_);_(@_)">
                  <c:v>88496.736979453868</c:v>
                </c:pt>
                <c:pt idx="12" formatCode="_(* #,##0_);_(* \(#,##0\);_(* &quot;-&quot;??_);_(@_)">
                  <c:v>83734.363179491658</c:v>
                </c:pt>
                <c:pt idx="13" formatCode="_(* #,##0_);_(* \(#,##0\);_(* &quot;-&quot;??_);_(@_)">
                  <c:v>88419.801742239404</c:v>
                </c:pt>
                <c:pt idx="14" formatCode="_(* #,##0_);_(* \(#,##0\);_(* &quot;-&quot;??_);_(@_)">
                  <c:v>88807.391635027307</c:v>
                </c:pt>
                <c:pt idx="15" formatCode="_(* #,##0_);_(* \(#,##0\);_(* &quot;-&quot;??_);_(@_)">
                  <c:v>90672.793971756037</c:v>
                </c:pt>
                <c:pt idx="16" formatCode="_(* #,##0_);_(* \(#,##0\);_(* &quot;-&quot;??_);_(@_)">
                  <c:v>97785.714714159389</c:v>
                </c:pt>
                <c:pt idx="17" formatCode="_(* #,##0_);_(* \(#,##0\);_(* &quot;-&quot;??_);_(@_)">
                  <c:v>105972.51290715364</c:v>
                </c:pt>
                <c:pt idx="18" formatCode="_(* #,##0_);_(* \(#,##0\);_(* &quot;-&quot;??_);_(@_)">
                  <c:v>108802.8537814928</c:v>
                </c:pt>
                <c:pt idx="19" formatCode="_(* #,##0_);_(* \(#,##0\);_(* &quot;-&quot;??_);_(@_)">
                  <c:v>117951.82442739136</c:v>
                </c:pt>
                <c:pt idx="20" formatCode="_(* #,##0_);_(* \(#,##0\);_(* &quot;-&quot;??_);_(@_)">
                  <c:v>122233.80262937667</c:v>
                </c:pt>
                <c:pt idx="21" formatCode="_(* #,##0_);_(* \(#,##0\);_(* &quot;-&quot;??_);_(@_)">
                  <c:v>129688.67835960873</c:v>
                </c:pt>
              </c:numCache>
            </c:numRef>
          </c:val>
        </c:ser>
        <c:marker val="1"/>
        <c:axId val="43315200"/>
        <c:axId val="43316736"/>
      </c:lineChart>
      <c:catAx>
        <c:axId val="43315200"/>
        <c:scaling>
          <c:orientation val="minMax"/>
        </c:scaling>
        <c:axPos val="b"/>
        <c:numFmt formatCode="0" sourceLinked="1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43316736"/>
        <c:crosses val="autoZero"/>
        <c:auto val="1"/>
        <c:lblAlgn val="ctr"/>
        <c:lblOffset val="100"/>
        <c:tickLblSkip val="1"/>
      </c:catAx>
      <c:valAx>
        <c:axId val="43316736"/>
        <c:scaling>
          <c:orientation val="minMax"/>
          <c:min val="50000"/>
        </c:scaling>
        <c:axPos val="l"/>
        <c:majorGridlines/>
        <c:numFmt formatCode="#,##0" sourceLinked="1"/>
        <c:majorTickMark val="none"/>
        <c:tickLblPos val="nextTo"/>
        <c:crossAx val="43315200"/>
        <c:crosses val="autoZero"/>
        <c:crossBetween val="between"/>
        <c:majorUnit val="4000"/>
      </c:valAx>
    </c:plotArea>
    <c:legend>
      <c:legendPos val="b"/>
    </c:legend>
    <c:plotVisOnly val="1"/>
    <c:dispBlanksAs val="gap"/>
  </c:chart>
  <c:spPr>
    <a:solidFill>
      <a:srgbClr val="0000FF"/>
    </a:solidFill>
  </c:spPr>
  <c:txPr>
    <a:bodyPr/>
    <a:lstStyle/>
    <a:p>
      <a:pPr>
        <a:defRPr sz="1000"/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9.2752484949545883E-2"/>
          <c:y val="1.2855641104242199E-2"/>
          <c:w val="0.89619923511105104"/>
          <c:h val="0.79334911214252424"/>
        </c:manualLayout>
      </c:layout>
      <c:lineChart>
        <c:grouping val="standard"/>
        <c:ser>
          <c:idx val="0"/>
          <c:order val="0"/>
          <c:tx>
            <c:strRef>
              <c:f>'Data 1'!$B$3</c:f>
              <c:strCache>
                <c:ptCount val="1"/>
                <c:pt idx="0">
                  <c:v>U.S. API Gravity (Weighted Average) of Crude Oil Input to Refineries (Degrees)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"/>
              </a:sp3d>
            </c:spPr>
          </c:marker>
          <c:cat>
            <c:numRef>
              <c:f>'Data 1'!$A$4:$A$31</c:f>
              <c:numCache>
                <c:formatCode>yyyy</c:formatCode>
                <c:ptCount val="28"/>
                <c:pt idx="0">
                  <c:v>31228</c:v>
                </c:pt>
                <c:pt idx="1">
                  <c:v>31593</c:v>
                </c:pt>
                <c:pt idx="2">
                  <c:v>31958</c:v>
                </c:pt>
                <c:pt idx="3">
                  <c:v>32324</c:v>
                </c:pt>
                <c:pt idx="4">
                  <c:v>32689</c:v>
                </c:pt>
                <c:pt idx="5">
                  <c:v>33054</c:v>
                </c:pt>
                <c:pt idx="6">
                  <c:v>33419</c:v>
                </c:pt>
                <c:pt idx="7">
                  <c:v>33785</c:v>
                </c:pt>
                <c:pt idx="8">
                  <c:v>34150</c:v>
                </c:pt>
                <c:pt idx="9">
                  <c:v>34515</c:v>
                </c:pt>
                <c:pt idx="10">
                  <c:v>34880</c:v>
                </c:pt>
                <c:pt idx="11">
                  <c:v>35246</c:v>
                </c:pt>
                <c:pt idx="12">
                  <c:v>35611</c:v>
                </c:pt>
                <c:pt idx="13">
                  <c:v>35976</c:v>
                </c:pt>
                <c:pt idx="14">
                  <c:v>36341</c:v>
                </c:pt>
                <c:pt idx="15">
                  <c:v>36707</c:v>
                </c:pt>
                <c:pt idx="16">
                  <c:v>37072</c:v>
                </c:pt>
                <c:pt idx="17">
                  <c:v>37437</c:v>
                </c:pt>
                <c:pt idx="18">
                  <c:v>37802</c:v>
                </c:pt>
                <c:pt idx="19">
                  <c:v>38168</c:v>
                </c:pt>
                <c:pt idx="20">
                  <c:v>38533</c:v>
                </c:pt>
                <c:pt idx="21">
                  <c:v>38898</c:v>
                </c:pt>
                <c:pt idx="22">
                  <c:v>39263</c:v>
                </c:pt>
                <c:pt idx="23">
                  <c:v>39629</c:v>
                </c:pt>
                <c:pt idx="24">
                  <c:v>39994</c:v>
                </c:pt>
                <c:pt idx="25">
                  <c:v>40359</c:v>
                </c:pt>
                <c:pt idx="26">
                  <c:v>40724</c:v>
                </c:pt>
                <c:pt idx="27">
                  <c:v>41090</c:v>
                </c:pt>
              </c:numCache>
            </c:numRef>
          </c:cat>
          <c:val>
            <c:numRef>
              <c:f>'Data 1'!$B$4:$B$31</c:f>
              <c:numCache>
                <c:formatCode>General</c:formatCode>
                <c:ptCount val="28"/>
                <c:pt idx="0">
                  <c:v>32.46</c:v>
                </c:pt>
                <c:pt idx="1">
                  <c:v>32.33</c:v>
                </c:pt>
                <c:pt idx="2">
                  <c:v>32.220000000000013</c:v>
                </c:pt>
                <c:pt idx="3">
                  <c:v>31.93</c:v>
                </c:pt>
                <c:pt idx="4">
                  <c:v>32.14</c:v>
                </c:pt>
                <c:pt idx="5">
                  <c:v>31.86</c:v>
                </c:pt>
                <c:pt idx="6">
                  <c:v>31.64</c:v>
                </c:pt>
                <c:pt idx="7">
                  <c:v>31.32</c:v>
                </c:pt>
                <c:pt idx="8">
                  <c:v>31.3</c:v>
                </c:pt>
                <c:pt idx="9">
                  <c:v>31.39</c:v>
                </c:pt>
                <c:pt idx="10">
                  <c:v>31.3</c:v>
                </c:pt>
                <c:pt idx="11">
                  <c:v>31.14</c:v>
                </c:pt>
                <c:pt idx="12">
                  <c:v>31.07</c:v>
                </c:pt>
                <c:pt idx="13">
                  <c:v>30.979999999999993</c:v>
                </c:pt>
                <c:pt idx="14">
                  <c:v>31.310000000000006</c:v>
                </c:pt>
                <c:pt idx="15">
                  <c:v>30.99</c:v>
                </c:pt>
                <c:pt idx="16">
                  <c:v>30.49</c:v>
                </c:pt>
                <c:pt idx="17">
                  <c:v>30.419999999999995</c:v>
                </c:pt>
                <c:pt idx="18">
                  <c:v>30.610000000000007</c:v>
                </c:pt>
                <c:pt idx="19">
                  <c:v>30.18</c:v>
                </c:pt>
                <c:pt idx="20">
                  <c:v>30.2</c:v>
                </c:pt>
                <c:pt idx="21">
                  <c:v>30.439999999999994</c:v>
                </c:pt>
                <c:pt idx="22">
                  <c:v>30.419999999999995</c:v>
                </c:pt>
                <c:pt idx="23">
                  <c:v>30.21</c:v>
                </c:pt>
                <c:pt idx="24">
                  <c:v>30.34</c:v>
                </c:pt>
                <c:pt idx="25">
                  <c:v>30.71</c:v>
                </c:pt>
                <c:pt idx="26">
                  <c:v>30.69</c:v>
                </c:pt>
                <c:pt idx="27">
                  <c:v>31.06</c:v>
                </c:pt>
              </c:numCache>
            </c:numRef>
          </c:val>
        </c:ser>
        <c:marker val="1"/>
        <c:axId val="36383744"/>
        <c:axId val="36445184"/>
      </c:lineChart>
      <c:dateAx>
        <c:axId val="36383744"/>
        <c:scaling>
          <c:orientation val="minMax"/>
        </c:scaling>
        <c:axPos val="b"/>
        <c:numFmt formatCode="yyyy" sourceLinked="1"/>
        <c:tickLblPos val="nextTo"/>
        <c:crossAx val="36445184"/>
        <c:crosses val="autoZero"/>
        <c:auto val="1"/>
        <c:lblOffset val="100"/>
        <c:baseTimeUnit val="years"/>
      </c:dateAx>
      <c:valAx>
        <c:axId val="36445184"/>
        <c:scaling>
          <c:orientation val="minMax"/>
        </c:scaling>
        <c:axPos val="l"/>
        <c:majorGridlines/>
        <c:numFmt formatCode="General" sourceLinked="1"/>
        <c:tickLblPos val="nextTo"/>
        <c:crossAx val="36383744"/>
        <c:crosses val="autoZero"/>
        <c:crossBetween val="between"/>
        <c:majorUnit val="0.5"/>
      </c:valAx>
      <c:spPr>
        <a:noFill/>
      </c:spPr>
    </c:plotArea>
    <c:legend>
      <c:legendPos val="b"/>
      <c:layout>
        <c:manualLayout>
          <c:xMode val="edge"/>
          <c:yMode val="edge"/>
          <c:x val="2.3484119445999208E-2"/>
          <c:y val="0.93554414369030103"/>
          <c:w val="0.94861227514358026"/>
          <c:h val="6.44558563096988E-2"/>
        </c:manualLayout>
      </c:layout>
      <c:txPr>
        <a:bodyPr/>
        <a:lstStyle/>
        <a:p>
          <a:pPr>
            <a:defRPr sz="1400">
              <a:solidFill>
                <a:srgbClr val="F2F2F2"/>
              </a:solidFill>
            </a:defRPr>
          </a:pPr>
          <a:endParaRPr lang="pt-BR"/>
        </a:p>
      </c:txPr>
    </c:legend>
    <c:plotVisOnly val="1"/>
    <c:dispBlanksAs val="gap"/>
  </c:chart>
  <c:spPr>
    <a:solidFill>
      <a:srgbClr val="0000FF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pivotSource>
    <c:name>[IC_tcu_refining_margin_indicator.xlsx]Plan4!Tabela dinâmica4</c:name>
    <c:fmtId val="-1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2843436742048934E-2"/>
          <c:y val="5.5387703862646527E-2"/>
          <c:w val="0.68389211477870104"/>
          <c:h val="0.82180792711769901"/>
        </c:manualLayout>
      </c:layout>
      <c:lineChart>
        <c:grouping val="standard"/>
        <c:ser>
          <c:idx val="0"/>
          <c:order val="0"/>
          <c:tx>
            <c:strRef>
              <c:f>Plan4!$B$1:$B$2</c:f>
              <c:strCache>
                <c:ptCount val="1"/>
                <c:pt idx="0">
                  <c:v>Costa Oeste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Plan4!$A$3:$A$23</c:f>
              <c:strCach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strCache>
            </c:strRef>
          </c:cat>
          <c:val>
            <c:numRef>
              <c:f>Plan4!$B$3:$B$23</c:f>
              <c:numCache>
                <c:formatCode>General</c:formatCode>
                <c:ptCount val="20"/>
                <c:pt idx="0">
                  <c:v>6.8792022162931099</c:v>
                </c:pt>
                <c:pt idx="1">
                  <c:v>6.1467449200609225</c:v>
                </c:pt>
                <c:pt idx="2">
                  <c:v>5.1271859822461341</c:v>
                </c:pt>
                <c:pt idx="3">
                  <c:v>6.3110566153927232</c:v>
                </c:pt>
                <c:pt idx="4">
                  <c:v>4.9820260620961516</c:v>
                </c:pt>
                <c:pt idx="5">
                  <c:v>4.4583498473076926</c:v>
                </c:pt>
                <c:pt idx="6">
                  <c:v>5.1049563577003232</c:v>
                </c:pt>
                <c:pt idx="7">
                  <c:v>5.7924970607279667</c:v>
                </c:pt>
                <c:pt idx="8">
                  <c:v>5.1601398097126445</c:v>
                </c:pt>
                <c:pt idx="9">
                  <c:v>7.1264552943218469</c:v>
                </c:pt>
                <c:pt idx="10">
                  <c:v>8.7751248561638526</c:v>
                </c:pt>
                <c:pt idx="11">
                  <c:v>8.6078358839375486</c:v>
                </c:pt>
                <c:pt idx="12">
                  <c:v>4.3349941985318017</c:v>
                </c:pt>
                <c:pt idx="13">
                  <c:v>7.0628117184177688</c:v>
                </c:pt>
                <c:pt idx="14">
                  <c:v>11.27338244469466</c:v>
                </c:pt>
                <c:pt idx="15">
                  <c:v>13.48702802228366</c:v>
                </c:pt>
                <c:pt idx="16">
                  <c:v>14.844959228048102</c:v>
                </c:pt>
                <c:pt idx="17">
                  <c:v>15.051182843325684</c:v>
                </c:pt>
                <c:pt idx="18">
                  <c:v>7.4248773632156446</c:v>
                </c:pt>
                <c:pt idx="19">
                  <c:v>5.8817865292739446</c:v>
                </c:pt>
              </c:numCache>
            </c:numRef>
          </c:val>
        </c:ser>
        <c:ser>
          <c:idx val="1"/>
          <c:order val="1"/>
          <c:tx>
            <c:strRef>
              <c:f>Plan4!$C$1:$C$2</c:f>
              <c:strCache>
                <c:ptCount val="1"/>
                <c:pt idx="0">
                  <c:v>Costa do Golfo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Plan4!$A$3:$A$23</c:f>
              <c:strCach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strCache>
            </c:strRef>
          </c:cat>
          <c:val>
            <c:numRef>
              <c:f>Plan4!$C$3:$C$23</c:f>
              <c:numCache>
                <c:formatCode>General</c:formatCode>
                <c:ptCount val="20"/>
                <c:pt idx="0">
                  <c:v>4.3185119591378669</c:v>
                </c:pt>
                <c:pt idx="1">
                  <c:v>4.2247820611877218</c:v>
                </c:pt>
                <c:pt idx="2">
                  <c:v>2.6564905788931301</c:v>
                </c:pt>
                <c:pt idx="3">
                  <c:v>2.5070959226436771</c:v>
                </c:pt>
                <c:pt idx="4">
                  <c:v>1.8365037541153839</c:v>
                </c:pt>
                <c:pt idx="5">
                  <c:v>1.5821519908653841</c:v>
                </c:pt>
                <c:pt idx="6">
                  <c:v>1.7628362625954186</c:v>
                </c:pt>
                <c:pt idx="7">
                  <c:v>2.8737887778735631</c:v>
                </c:pt>
                <c:pt idx="8">
                  <c:v>2.3918130880268191</c:v>
                </c:pt>
                <c:pt idx="9">
                  <c:v>1.2757335056704966</c:v>
                </c:pt>
                <c:pt idx="10">
                  <c:v>3.8916719860192313</c:v>
                </c:pt>
                <c:pt idx="11">
                  <c:v>4.8471727526245294</c:v>
                </c:pt>
                <c:pt idx="12">
                  <c:v>2.3657099707662828</c:v>
                </c:pt>
                <c:pt idx="13">
                  <c:v>4.7098916592528814</c:v>
                </c:pt>
                <c:pt idx="14">
                  <c:v>7.1466145949618411</c:v>
                </c:pt>
                <c:pt idx="15">
                  <c:v>11.3957741670577</c:v>
                </c:pt>
                <c:pt idx="16">
                  <c:v>11.997297054134632</c:v>
                </c:pt>
                <c:pt idx="17">
                  <c:v>13.477658436034501</c:v>
                </c:pt>
                <c:pt idx="18">
                  <c:v>6.7830556824122086</c:v>
                </c:pt>
                <c:pt idx="19">
                  <c:v>4.6261719220613067</c:v>
                </c:pt>
              </c:numCache>
            </c:numRef>
          </c:val>
        </c:ser>
        <c:ser>
          <c:idx val="2"/>
          <c:order val="2"/>
          <c:tx>
            <c:strRef>
              <c:f>Plan4!$D$1:$D$2</c:f>
              <c:strCache>
                <c:ptCount val="1"/>
                <c:pt idx="0">
                  <c:v>Noroeste da Europa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Plan4!$A$3:$A$23</c:f>
              <c:strCach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strCache>
            </c:strRef>
          </c:cat>
          <c:val>
            <c:numRef>
              <c:f>Plan4!$D$3:$D$23</c:f>
              <c:numCache>
                <c:formatCode>General</c:formatCode>
                <c:ptCount val="20"/>
                <c:pt idx="0">
                  <c:v>3.675208847274213</c:v>
                </c:pt>
                <c:pt idx="1">
                  <c:v>4.4324844423032701</c:v>
                </c:pt>
                <c:pt idx="2">
                  <c:v>2.348584402448588</c:v>
                </c:pt>
                <c:pt idx="3">
                  <c:v>2.595023878600383</c:v>
                </c:pt>
                <c:pt idx="4">
                  <c:v>1.9609829968181076</c:v>
                </c:pt>
                <c:pt idx="5">
                  <c:v>1.6877889995926241</c:v>
                </c:pt>
                <c:pt idx="6">
                  <c:v>2.1093699473411882</c:v>
                </c:pt>
                <c:pt idx="7">
                  <c:v>2.1030123628257429</c:v>
                </c:pt>
                <c:pt idx="8">
                  <c:v>2.1058923254012907</c:v>
                </c:pt>
                <c:pt idx="9">
                  <c:v>1.198903238771494</c:v>
                </c:pt>
                <c:pt idx="10">
                  <c:v>3.3491017276686952</c:v>
                </c:pt>
                <c:pt idx="11">
                  <c:v>2.2387949019064077</c:v>
                </c:pt>
                <c:pt idx="12">
                  <c:v>1.046083412747177</c:v>
                </c:pt>
                <c:pt idx="13">
                  <c:v>2.623857367403061</c:v>
                </c:pt>
                <c:pt idx="14">
                  <c:v>4.2783734131122122</c:v>
                </c:pt>
                <c:pt idx="15">
                  <c:v>5.4709522867507578</c:v>
                </c:pt>
                <c:pt idx="16">
                  <c:v>3.9231250709764338</c:v>
                </c:pt>
                <c:pt idx="17">
                  <c:v>4.9860484417435735</c:v>
                </c:pt>
                <c:pt idx="18">
                  <c:v>6.7170129210605056</c:v>
                </c:pt>
                <c:pt idx="19">
                  <c:v>3.2553854708782128</c:v>
                </c:pt>
              </c:numCache>
            </c:numRef>
          </c:val>
        </c:ser>
        <c:marker val="1"/>
        <c:axId val="44633472"/>
        <c:axId val="36512896"/>
      </c:lineChart>
      <c:catAx>
        <c:axId val="4463347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/>
            </a:pPr>
            <a:endParaRPr lang="pt-BR"/>
          </a:p>
        </c:txPr>
        <c:crossAx val="36512896"/>
        <c:crosses val="autoZero"/>
        <c:auto val="1"/>
        <c:lblAlgn val="ctr"/>
        <c:lblOffset val="100"/>
      </c:catAx>
      <c:valAx>
        <c:axId val="36512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4463347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5397763831857667"/>
          <c:y val="0.37165216387782429"/>
          <c:w val="0.24326444847925011"/>
          <c:h val="0.3546889666754563"/>
        </c:manualLayout>
      </c:layout>
    </c:legend>
    <c:plotVisOnly val="1"/>
    <c:dispBlanksAs val="gap"/>
  </c:chart>
  <c:spPr>
    <a:solidFill>
      <a:srgbClr val="0000FF">
        <a:alpha val="51000"/>
      </a:srgb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en-US" sz="1400" dirty="0"/>
              <a:t>Refinaria para Óleo </a:t>
            </a:r>
            <a:r>
              <a:rPr lang="en-US" sz="1400" dirty="0" smtClean="0"/>
              <a:t>Leve (</a:t>
            </a:r>
            <a:r>
              <a:rPr lang="en-US" sz="1400" i="1" dirty="0" smtClean="0"/>
              <a:t>Cracking</a:t>
            </a:r>
            <a:r>
              <a:rPr lang="en-US" sz="1400" dirty="0" smtClean="0"/>
              <a:t>)</a:t>
            </a:r>
            <a:endParaRPr lang="en-US" sz="14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Refinaria para Óleo Leve (Cracking)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pt-BR"/>
                </a:p>
              </c:txPr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pt-BR"/>
                </a:p>
              </c:txPr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pt-BR"/>
                </a:p>
              </c:txPr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pt-BR"/>
                </a:p>
              </c:txPr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numRef>
              <c:f>Plan1!$A$2:$A$7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2010</c:v>
                </c:pt>
              </c:numCache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0.61900000000000011</c:v>
                </c:pt>
                <c:pt idx="1">
                  <c:v>4.2699999999999996</c:v>
                </c:pt>
                <c:pt idx="2">
                  <c:v>3.9099999999999997</c:v>
                </c:pt>
                <c:pt idx="3">
                  <c:v>4.07</c:v>
                </c:pt>
                <c:pt idx="4">
                  <c:v>-0.30000000000000004</c:v>
                </c:pt>
                <c:pt idx="5">
                  <c:v>-0.54</c:v>
                </c:pt>
              </c:numCache>
            </c:numRef>
          </c:val>
        </c:ser>
        <c:axId val="36944128"/>
        <c:axId val="36945920"/>
      </c:barChart>
      <c:catAx>
        <c:axId val="3694412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400"/>
            </a:pPr>
            <a:endParaRPr lang="pt-BR"/>
          </a:p>
        </c:txPr>
        <c:crossAx val="36945920"/>
        <c:crosses val="autoZero"/>
        <c:auto val="1"/>
        <c:lblAlgn val="ctr"/>
        <c:lblOffset val="100"/>
      </c:catAx>
      <c:valAx>
        <c:axId val="36945920"/>
        <c:scaling>
          <c:orientation val="minMax"/>
          <c:max val="16"/>
          <c:min val="-4"/>
        </c:scaling>
        <c:axPos val="l"/>
        <c:majorGridlines/>
        <c:numFmt formatCode="#,##0.0" sourceLinked="0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6944128"/>
        <c:crosses val="autoZero"/>
        <c:crossBetween val="between"/>
        <c:majorUnit val="4"/>
      </c:valAx>
      <c:spPr>
        <a:noFill/>
        <a:ln w="25404">
          <a:noFill/>
        </a:ln>
      </c:spPr>
    </c:plotArea>
    <c:plotVisOnly val="1"/>
    <c:dispBlanksAs val="gap"/>
  </c:chart>
  <c:spPr>
    <a:solidFill>
      <a:srgbClr val="0000FF"/>
    </a:solidFill>
  </c:spPr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2694685039370099"/>
          <c:y val="2.82524059492563E-2"/>
          <c:w val="0.87305319478851195"/>
          <c:h val="0.86425925925925895"/>
        </c:manualLayout>
      </c:layout>
      <c:lineChart>
        <c:grouping val="standard"/>
        <c:ser>
          <c:idx val="0"/>
          <c:order val="0"/>
          <c:tx>
            <c:strRef>
              <c:f>Plan1!$U$67</c:f>
              <c:strCache>
                <c:ptCount val="1"/>
                <c:pt idx="0">
                  <c:v>Brent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Plan1!$T$68:$T$77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Plan1!$V$68:$V$77</c:f>
              <c:numCache>
                <c:formatCode>0.0%</c:formatCode>
                <c:ptCount val="10"/>
                <c:pt idx="0" formatCode="0%">
                  <c:v>0</c:v>
                </c:pt>
                <c:pt idx="1">
                  <c:v>0.32612180537679525</c:v>
                </c:pt>
                <c:pt idx="2">
                  <c:v>0.89161223032268</c:v>
                </c:pt>
                <c:pt idx="3">
                  <c:v>1.2585763025934846</c:v>
                </c:pt>
                <c:pt idx="4">
                  <c:v>1.5108879117513085</c:v>
                </c:pt>
                <c:pt idx="5">
                  <c:v>2.3601945505723059</c:v>
                </c:pt>
                <c:pt idx="6">
                  <c:v>1.1399316477102346</c:v>
                </c:pt>
                <c:pt idx="7">
                  <c:v>1.7593483002866499</c:v>
                </c:pt>
                <c:pt idx="8">
                  <c:v>2.8565384800900961</c:v>
                </c:pt>
                <c:pt idx="9">
                  <c:v>2.8671589269817987</c:v>
                </c:pt>
              </c:numCache>
            </c:numRef>
          </c:val>
        </c:ser>
        <c:ser>
          <c:idx val="1"/>
          <c:order val="1"/>
          <c:tx>
            <c:strRef>
              <c:f>Plan1!$Y$67</c:f>
              <c:strCache>
                <c:ptCount val="1"/>
                <c:pt idx="0">
                  <c:v>Gasolina GoM
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Plan1!$T$68:$T$77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Plan1!$Z$68:$Z$77</c:f>
              <c:numCache>
                <c:formatCode>0.0%</c:formatCode>
                <c:ptCount val="10"/>
                <c:pt idx="0" formatCode="0%">
                  <c:v>0</c:v>
                </c:pt>
                <c:pt idx="1">
                  <c:v>0.3501012089875451</c:v>
                </c:pt>
                <c:pt idx="2">
                  <c:v>0.86410667713713318</c:v>
                </c:pt>
                <c:pt idx="3">
                  <c:v>1.052245118367406</c:v>
                </c:pt>
                <c:pt idx="4">
                  <c:v>1.4535216119942553</c:v>
                </c:pt>
                <c:pt idx="5">
                  <c:v>1.6730800388427285</c:v>
                </c:pt>
                <c:pt idx="6">
                  <c:v>0.97757880599206382</c:v>
                </c:pt>
                <c:pt idx="7">
                  <c:v>1.4079763402693881</c:v>
                </c:pt>
                <c:pt idx="8">
                  <c:v>2.1985167318665217</c:v>
                </c:pt>
                <c:pt idx="9">
                  <c:v>2.2051034698632868</c:v>
                </c:pt>
              </c:numCache>
            </c:numRef>
          </c:val>
        </c:ser>
        <c:ser>
          <c:idx val="2"/>
          <c:order val="2"/>
          <c:tx>
            <c:strRef>
              <c:f>Plan1!$AA$67</c:f>
              <c:strCache>
                <c:ptCount val="1"/>
                <c:pt idx="0">
                  <c:v>Gasóleo NY
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Plan1!$T$68:$T$77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Plan1!$AB$68:$AB$77</c:f>
              <c:numCache>
                <c:formatCode>0.0%</c:formatCode>
                <c:ptCount val="10"/>
                <c:pt idx="0" formatCode="0%">
                  <c:v>0</c:v>
                </c:pt>
                <c:pt idx="1">
                  <c:v>0.33404272019060022</c:v>
                </c:pt>
                <c:pt idx="2">
                  <c:v>0.94931910641945705</c:v>
                </c:pt>
                <c:pt idx="3">
                  <c:v>1.094639378696189</c:v>
                </c:pt>
                <c:pt idx="4">
                  <c:v>1.5248132986975165</c:v>
                </c:pt>
                <c:pt idx="5">
                  <c:v>2.1954140336479848</c:v>
                </c:pt>
                <c:pt idx="6">
                  <c:v>1.0136785259890999</c:v>
                </c:pt>
                <c:pt idx="7">
                  <c:v>1.5858606668802699</c:v>
                </c:pt>
                <c:pt idx="8">
                  <c:v>2.5190439631348762</c:v>
                </c:pt>
                <c:pt idx="9">
                  <c:v>2.5483111915477408</c:v>
                </c:pt>
              </c:numCache>
            </c:numRef>
          </c:val>
        </c:ser>
        <c:marker val="1"/>
        <c:axId val="37008512"/>
        <c:axId val="37010048"/>
      </c:lineChart>
      <c:catAx>
        <c:axId val="37008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800000"/>
                </a:solidFill>
              </a:defRPr>
            </a:pPr>
            <a:endParaRPr lang="pt-BR"/>
          </a:p>
        </c:txPr>
        <c:crossAx val="37010048"/>
        <c:crosses val="autoZero"/>
        <c:auto val="1"/>
        <c:lblAlgn val="ctr"/>
        <c:lblOffset val="100"/>
      </c:catAx>
      <c:valAx>
        <c:axId val="37010048"/>
        <c:scaling>
          <c:orientation val="minMax"/>
          <c:max val="3"/>
        </c:scaling>
        <c:axPos val="l"/>
        <c:numFmt formatCode="0%" sourceLinked="1"/>
        <c:tickLblPos val="nextTo"/>
        <c:crossAx val="370085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200182849062501"/>
          <c:y val="6.9624574353138124E-2"/>
          <c:w val="0.16660872675250393"/>
          <c:h val="0.51740582263968626"/>
        </c:manualLayout>
      </c:layout>
    </c:legend>
    <c:plotVisOnly val="1"/>
    <c:dispBlanksAs val="gap"/>
  </c:chart>
  <c:spPr>
    <a:solidFill>
      <a:srgbClr val="0000FF"/>
    </a:solidFill>
    <a:ln>
      <a:noFill/>
    </a:ln>
  </c:spPr>
  <c:txPr>
    <a:bodyPr/>
    <a:lstStyle/>
    <a:p>
      <a:pPr>
        <a:defRPr sz="12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0.11972462817147908"/>
          <c:y val="3.7206133518055913E-2"/>
          <c:w val="0.84971981627296622"/>
          <c:h val="0.83307654013740773"/>
        </c:manualLayout>
      </c:layout>
      <c:barChart>
        <c:barDir val="col"/>
        <c:grouping val="clustered"/>
        <c:ser>
          <c:idx val="0"/>
          <c:order val="0"/>
          <c:tx>
            <c:strRef>
              <c:f>Plan1!$A$101</c:f>
              <c:strCache>
                <c:ptCount val="1"/>
                <c:pt idx="0">
                  <c:v>Importações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</c:spPr>
          </c:dPt>
          <c:cat>
            <c:numRef>
              <c:f>Plan1!$B$100:$F$100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2012</c:v>
                </c:pt>
              </c:numCache>
            </c:numRef>
          </c:cat>
          <c:val>
            <c:numRef>
              <c:f>Plan1!$B$101:$F$101</c:f>
              <c:numCache>
                <c:formatCode>_(* #,##0_);_(* \(#,##0\);_(* "-"_);_(@_)</c:formatCode>
                <c:ptCount val="5"/>
                <c:pt idx="0">
                  <c:v>1778.7076502732245</c:v>
                </c:pt>
                <c:pt idx="1">
                  <c:v>2585.2630136986309</c:v>
                </c:pt>
                <c:pt idx="2">
                  <c:v>2414.9835616438349</c:v>
                </c:pt>
                <c:pt idx="3">
                  <c:v>1791.2657534246609</c:v>
                </c:pt>
                <c:pt idx="4">
                  <c:v>1299.9097338008221</c:v>
                </c:pt>
              </c:numCache>
            </c:numRef>
          </c:val>
        </c:ser>
        <c:ser>
          <c:idx val="1"/>
          <c:order val="1"/>
          <c:tx>
            <c:strRef>
              <c:f>Plan1!$A$104</c:f>
              <c:strCache>
                <c:ptCount val="1"/>
                <c:pt idx="0">
                  <c:v>Exportações</c:v>
                </c:pt>
              </c:strCache>
            </c:strRef>
          </c:tx>
          <c:spPr>
            <a:solidFill>
              <a:srgbClr val="800000"/>
            </a:solidFill>
          </c:spPr>
          <c:cat>
            <c:numRef>
              <c:f>Plan1!$B$100:$F$100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2012</c:v>
                </c:pt>
              </c:numCache>
            </c:numRef>
          </c:cat>
          <c:val>
            <c:numRef>
              <c:f>Plan1!$B$104:$F$104</c:f>
              <c:numCache>
                <c:formatCode>_(* #,##0_);_(* \(#,##0\);_(* "-"_);_(@_)</c:formatCode>
                <c:ptCount val="5"/>
                <c:pt idx="0">
                  <c:v>892.0163934426231</c:v>
                </c:pt>
                <c:pt idx="1">
                  <c:v>1049.3890410958898</c:v>
                </c:pt>
                <c:pt idx="2">
                  <c:v>1275.5260273972601</c:v>
                </c:pt>
                <c:pt idx="3">
                  <c:v>1798.5178082191778</c:v>
                </c:pt>
                <c:pt idx="4">
                  <c:v>2634.6721512798408</c:v>
                </c:pt>
              </c:numCache>
            </c:numRef>
          </c:val>
        </c:ser>
        <c:axId val="37073280"/>
        <c:axId val="37074816"/>
      </c:barChart>
      <c:catAx>
        <c:axId val="37073280"/>
        <c:scaling>
          <c:orientation val="minMax"/>
        </c:scaling>
        <c:axPos val="b"/>
        <c:numFmt formatCode="General" sourceLinked="1"/>
        <c:tickLblPos val="nextTo"/>
        <c:crossAx val="37074816"/>
        <c:crosses val="autoZero"/>
        <c:auto val="1"/>
        <c:lblAlgn val="ctr"/>
        <c:lblOffset val="100"/>
      </c:catAx>
      <c:valAx>
        <c:axId val="37074816"/>
        <c:scaling>
          <c:orientation val="minMax"/>
        </c:scaling>
        <c:axPos val="l"/>
        <c:numFmt formatCode="#,##0" sourceLinked="0"/>
        <c:tickLblPos val="nextTo"/>
        <c:crossAx val="37073280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53869718645684295"/>
          <c:y val="2.1409011062441207E-2"/>
          <c:w val="0.38290832141154013"/>
          <c:h val="0.17648114088752512"/>
        </c:manualLayout>
      </c:layout>
    </c:legend>
    <c:plotVisOnly val="1"/>
    <c:dispBlanksAs val="gap"/>
  </c:chart>
  <c:spPr>
    <a:solidFill>
      <a:srgbClr val="0000FF"/>
    </a:solidFill>
    <a:ln>
      <a:noFill/>
    </a:ln>
  </c:spPr>
  <c:txPr>
    <a:bodyPr/>
    <a:lstStyle/>
    <a:p>
      <a:pPr>
        <a:defRPr sz="12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EE8B3B-0371-4E27-8697-246DB51CD445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F86EF-DFFA-4FA0-943F-C285EDADE77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94F09-9A29-43BB-97F4-F3D6ECA5A87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E6C27E4-EED3-4AA7-975F-41273DE332C0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7DC5995-259E-455B-8235-FC2C6FC6C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A4ED-0DCE-4B78-8227-F265891A8697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CCA7-2D8C-4D56-9CAB-B4C3B549F46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E09D-00B0-4B58-BC45-ECEA9200FA7E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E989-BAA6-407F-8D01-B951499A79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DFD96-E426-495C-9573-1BA65BFC7868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F450F-FC27-4E5E-A6C8-045CB8B2A53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2A297D3-773A-4D8E-B3E9-9D7076E4DC38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A96DDE9-6D77-4A86-ACA8-72B4D79A38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89CC4E-7491-4510-9B24-5B9A4AB46F00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6604F0-05E3-4623-B91C-14139C79B30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A9F419-7431-48C3-A327-85650D8885CB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817942-CB49-4113-BD09-701F394AE25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92C37B-5C45-41A5-9A1C-EC1FB8446E79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4CC075-75A2-42F8-9426-DF19809DEA3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060A-8CA1-4199-ABA9-914959041D25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C0AD-FDFB-454F-96D2-12EE7169AE0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8F28353-F957-4685-908C-DE500A962C54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4950E7F-AB5B-48FA-8AE6-1ACC0F12E30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x-non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28AB0A-49BE-4D1B-8606-32E3B789A702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901F5F-B469-4BF2-A00F-102119B2AD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2E69DD4-35CB-4BDF-BE78-30C944328B0E}" type="datetimeFigureOut">
              <a:rPr lang="en-US"/>
              <a:pPr>
                <a:defRPr/>
              </a:pPr>
              <a:t>8/6/2013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1BB23D0-6B0D-4CFC-8FFA-0041017417A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301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31" r:id="rId7"/>
    <p:sldLayoutId id="2147484040" r:id="rId8"/>
    <p:sldLayoutId id="2147484041" r:id="rId9"/>
    <p:sldLayoutId id="2147484032" r:id="rId10"/>
    <p:sldLayoutId id="2147484033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rgbClr val="FFFF00"/>
                </a:solidFill>
              </a:rPr>
              <a:t>Pasadena: um </a:t>
            </a:r>
            <a:r>
              <a:rPr lang="pt-BR" sz="3600" dirty="0" smtClean="0">
                <a:solidFill>
                  <a:srgbClr val="FFFF00"/>
                </a:solidFill>
              </a:rPr>
              <a:t>negócio de refino igual aos outros na sua época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54274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smtClean="0"/>
              <a:t>José Sergio Gabrielli de Azevedo</a:t>
            </a:r>
          </a:p>
          <a:p>
            <a:pPr>
              <a:spcBef>
                <a:spcPct val="0"/>
              </a:spcBef>
            </a:pPr>
            <a:r>
              <a:rPr lang="pt-BR" smtClean="0"/>
              <a:t>Audiência Pública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219" y="164231"/>
            <a:ext cx="7772400" cy="877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Refino no Brasil sem perspectivas de crescer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23554" name="Subtitle 3"/>
          <p:cNvSpPr>
            <a:spLocks noGrp="1"/>
          </p:cNvSpPr>
          <p:nvPr>
            <p:ph type="subTitle" idx="1"/>
          </p:nvPr>
        </p:nvSpPr>
        <p:spPr>
          <a:xfrm>
            <a:off x="954088" y="5135563"/>
            <a:ext cx="6400800" cy="11160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smtClean="0"/>
              <a:t>Como estava o mercado de refino nos EUA?</a:t>
            </a:r>
          </a:p>
        </p:txBody>
      </p:sp>
      <p:sp>
        <p:nvSpPr>
          <p:cNvPr id="5" name="Oval Callout 4"/>
          <p:cNvSpPr/>
          <p:nvPr/>
        </p:nvSpPr>
        <p:spPr>
          <a:xfrm rot="20606515">
            <a:off x="655638" y="3086100"/>
            <a:ext cx="6642100" cy="1371600"/>
          </a:xfrm>
          <a:prstGeom prst="wedgeEllipseCallout">
            <a:avLst>
              <a:gd name="adj1" fmla="val -7972"/>
              <a:gd name="adj2" fmla="val 9839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Decisões estratégicas de 1998-2005</a:t>
            </a:r>
            <a:endParaRPr lang="pt-BR" sz="3200" dirty="0"/>
          </a:p>
        </p:txBody>
      </p:sp>
      <p:sp>
        <p:nvSpPr>
          <p:cNvPr id="23556" name="Title 1"/>
          <p:cNvSpPr>
            <a:spLocks noGrp="1"/>
          </p:cNvSpPr>
          <p:nvPr/>
        </p:nvSpPr>
        <p:spPr bwMode="auto">
          <a:xfrm>
            <a:off x="598488" y="1138238"/>
            <a:ext cx="7772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2800">
                <a:solidFill>
                  <a:srgbClr val="FFFF00"/>
                </a:solidFill>
                <a:latin typeface="Rockwell"/>
              </a:rPr>
              <a:t>Expectativas do Brasil crescer produção de petróleo pesado mais do que podia refinar no Brasil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pic>
        <p:nvPicPr>
          <p:cNvPr id="75" name="Picture 74" descr="Import EUA leve pees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375"/>
            <a:ext cx="5802313" cy="57626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76" name="Oval Callout 75"/>
          <p:cNvSpPr/>
          <p:nvPr/>
        </p:nvSpPr>
        <p:spPr>
          <a:xfrm>
            <a:off x="5802313" y="1095375"/>
            <a:ext cx="3546475" cy="5100638"/>
          </a:xfrm>
          <a:prstGeom prst="wedgeEllipseCallout">
            <a:avLst>
              <a:gd name="adj1" fmla="val -61815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EUA aumentando muito mais a </a:t>
            </a:r>
            <a:r>
              <a:rPr lang="pt-BR" sz="3200" b="1" dirty="0" smtClean="0">
                <a:solidFill>
                  <a:srgbClr val="FFEE41"/>
                </a:solidFill>
              </a:rPr>
              <a:t>importação</a:t>
            </a:r>
            <a:r>
              <a:rPr lang="pt-BR" sz="2400" dirty="0" smtClean="0"/>
              <a:t> de petróleo </a:t>
            </a:r>
            <a:r>
              <a:rPr lang="pt-BR" sz="3200" b="1" dirty="0" smtClean="0">
                <a:solidFill>
                  <a:srgbClr val="FFEE41"/>
                </a:solidFill>
              </a:rPr>
              <a:t>pesado </a:t>
            </a:r>
            <a:r>
              <a:rPr lang="pt-BR" sz="2400" dirty="0" smtClean="0"/>
              <a:t>do que leve a partir de 1995</a:t>
            </a:r>
            <a:endParaRPr lang="pt-BR" sz="2400" dirty="0"/>
          </a:p>
        </p:txBody>
      </p:sp>
      <p:sp>
        <p:nvSpPr>
          <p:cNvPr id="3" name="Freeform 2"/>
          <p:cNvSpPr/>
          <p:nvPr/>
        </p:nvSpPr>
        <p:spPr>
          <a:xfrm>
            <a:off x="2740025" y="2003425"/>
            <a:ext cx="3141663" cy="3049588"/>
          </a:xfrm>
          <a:custGeom>
            <a:avLst/>
            <a:gdLst>
              <a:gd name="connsiteX0" fmla="*/ 226771 w 3142100"/>
              <a:gd name="connsiteY0" fmla="*/ 2639535 h 3050636"/>
              <a:gd name="connsiteX1" fmla="*/ 226771 w 3142100"/>
              <a:gd name="connsiteY1" fmla="*/ 3033689 h 3050636"/>
              <a:gd name="connsiteX2" fmla="*/ 916471 w 3142100"/>
              <a:gd name="connsiteY2" fmla="*/ 2902304 h 3050636"/>
              <a:gd name="connsiteX3" fmla="*/ 1901757 w 3142100"/>
              <a:gd name="connsiteY3" fmla="*/ 2223484 h 3050636"/>
              <a:gd name="connsiteX4" fmla="*/ 2887043 w 3142100"/>
              <a:gd name="connsiteY4" fmla="*/ 822049 h 3050636"/>
              <a:gd name="connsiteX5" fmla="*/ 2908938 w 3142100"/>
              <a:gd name="connsiteY5" fmla="*/ 77536 h 3050636"/>
              <a:gd name="connsiteX6" fmla="*/ 226771 w 3142100"/>
              <a:gd name="connsiteY6" fmla="*/ 2639535 h 30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2100" h="3050636">
                <a:moveTo>
                  <a:pt x="226771" y="2639535"/>
                </a:moveTo>
                <a:cubicBezTo>
                  <a:pt x="-220257" y="3132227"/>
                  <a:pt x="111821" y="2989894"/>
                  <a:pt x="226771" y="3033689"/>
                </a:cubicBezTo>
                <a:cubicBezTo>
                  <a:pt x="341721" y="3077484"/>
                  <a:pt x="637307" y="3037338"/>
                  <a:pt x="916471" y="2902304"/>
                </a:cubicBezTo>
                <a:cubicBezTo>
                  <a:pt x="1195635" y="2767270"/>
                  <a:pt x="1573328" y="2570193"/>
                  <a:pt x="1901757" y="2223484"/>
                </a:cubicBezTo>
                <a:cubicBezTo>
                  <a:pt x="2230186" y="1876775"/>
                  <a:pt x="2719180" y="1179707"/>
                  <a:pt x="2887043" y="822049"/>
                </a:cubicBezTo>
                <a:cubicBezTo>
                  <a:pt x="3054906" y="464391"/>
                  <a:pt x="3354141" y="-232677"/>
                  <a:pt x="2908938" y="77536"/>
                </a:cubicBezTo>
                <a:cubicBezTo>
                  <a:pt x="2463735" y="387749"/>
                  <a:pt x="673799" y="2146843"/>
                  <a:pt x="226771" y="2639535"/>
                </a:cubicBezTo>
                <a:close/>
              </a:path>
            </a:pathLst>
          </a:custGeom>
          <a:solidFill>
            <a:schemeClr val="tx1">
              <a:lumMod val="75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6181725" y="1095375"/>
            <a:ext cx="3167063" cy="5100638"/>
          </a:xfrm>
          <a:prstGeom prst="wedgeEllipseCallout">
            <a:avLst>
              <a:gd name="adj1" fmla="val -61815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Refino nos EUA vinha se preparando para processar pesados desde 1985, aumentando sua capacidade de </a:t>
            </a:r>
            <a:r>
              <a:rPr lang="pt-BR" sz="3200" b="1" dirty="0" smtClean="0">
                <a:solidFill>
                  <a:srgbClr val="FFEE41"/>
                </a:solidFill>
              </a:rPr>
              <a:t>conversão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930641"/>
          <a:ext cx="5747501" cy="592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 3"/>
          <p:cNvSpPr/>
          <p:nvPr/>
        </p:nvSpPr>
        <p:spPr>
          <a:xfrm>
            <a:off x="2784475" y="2697163"/>
            <a:ext cx="1951038" cy="1905000"/>
          </a:xfrm>
          <a:custGeom>
            <a:avLst/>
            <a:gdLst>
              <a:gd name="connsiteX0" fmla="*/ 94415 w 1950155"/>
              <a:gd name="connsiteY0" fmla="*/ 182478 h 1904895"/>
              <a:gd name="connsiteX1" fmla="*/ 160101 w 1950155"/>
              <a:gd name="connsiteY1" fmla="*/ 1102170 h 1904895"/>
              <a:gd name="connsiteX2" fmla="*/ 1791296 w 1950155"/>
              <a:gd name="connsiteY2" fmla="*/ 1901426 h 1904895"/>
              <a:gd name="connsiteX3" fmla="*/ 1736558 w 1950155"/>
              <a:gd name="connsiteY3" fmla="*/ 784658 h 1904895"/>
              <a:gd name="connsiteX4" fmla="*/ 455687 w 1950155"/>
              <a:gd name="connsiteY4" fmla="*/ 51094 h 1904895"/>
              <a:gd name="connsiteX5" fmla="*/ 94415 w 1950155"/>
              <a:gd name="connsiteY5" fmla="*/ 182478 h 190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155" h="1904895">
                <a:moveTo>
                  <a:pt x="94415" y="182478"/>
                </a:moveTo>
                <a:cubicBezTo>
                  <a:pt x="45151" y="357657"/>
                  <a:pt x="-122713" y="815679"/>
                  <a:pt x="160101" y="1102170"/>
                </a:cubicBezTo>
                <a:cubicBezTo>
                  <a:pt x="442915" y="1388661"/>
                  <a:pt x="1528553" y="1954345"/>
                  <a:pt x="1791296" y="1901426"/>
                </a:cubicBezTo>
                <a:cubicBezTo>
                  <a:pt x="2054039" y="1848507"/>
                  <a:pt x="1959159" y="1093047"/>
                  <a:pt x="1736558" y="784658"/>
                </a:cubicBezTo>
                <a:cubicBezTo>
                  <a:pt x="1513957" y="476269"/>
                  <a:pt x="729377" y="155107"/>
                  <a:pt x="455687" y="51094"/>
                </a:cubicBezTo>
                <a:cubicBezTo>
                  <a:pt x="181997" y="-52919"/>
                  <a:pt x="143679" y="7299"/>
                  <a:pt x="94415" y="182478"/>
                </a:cubicBezTo>
                <a:close/>
              </a:path>
            </a:pathLst>
          </a:custGeom>
          <a:solidFill>
            <a:schemeClr val="tx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5813425" y="1123950"/>
            <a:ext cx="3330575" cy="5102225"/>
          </a:xfrm>
          <a:prstGeom prst="wedgeEllipseCallout">
            <a:avLst>
              <a:gd name="adj1" fmla="val -61815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A partir de 2001 as </a:t>
            </a:r>
            <a:r>
              <a:rPr lang="pt-BR" sz="3200" b="1" dirty="0" smtClean="0">
                <a:solidFill>
                  <a:srgbClr val="FFEE41"/>
                </a:solidFill>
              </a:rPr>
              <a:t>margens de refino</a:t>
            </a:r>
            <a:r>
              <a:rPr lang="pt-BR" sz="2400" dirty="0" smtClean="0"/>
              <a:t> nos EUA explodem, caracterizando os anos dourados do refino americano</a:t>
            </a:r>
            <a:endParaRPr lang="pt-BR" sz="3200" b="1" dirty="0" smtClean="0">
              <a:solidFill>
                <a:srgbClr val="FFEE41"/>
              </a:solidFill>
            </a:endParaRPr>
          </a:p>
        </p:txBody>
      </p:sp>
      <p:graphicFrame>
        <p:nvGraphicFramePr>
          <p:cNvPr id="7" name="Gráfico 1"/>
          <p:cNvGraphicFramePr>
            <a:graphicFrameLocks/>
          </p:cNvGraphicFramePr>
          <p:nvPr/>
        </p:nvGraphicFramePr>
        <p:xfrm>
          <a:off x="-42414" y="1094678"/>
          <a:ext cx="5997920" cy="576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 2"/>
          <p:cNvSpPr/>
          <p:nvPr/>
        </p:nvSpPr>
        <p:spPr>
          <a:xfrm>
            <a:off x="2660650" y="1360488"/>
            <a:ext cx="1379538" cy="4630737"/>
          </a:xfrm>
          <a:custGeom>
            <a:avLst/>
            <a:gdLst>
              <a:gd name="connsiteX0" fmla="*/ 168746 w 1576522"/>
              <a:gd name="connsiteY0" fmla="*/ 4652902 h 5007471"/>
              <a:gd name="connsiteX1" fmla="*/ 146851 w 1576522"/>
              <a:gd name="connsiteY1" fmla="*/ 1893826 h 5007471"/>
              <a:gd name="connsiteX2" fmla="*/ 1427722 w 1576522"/>
              <a:gd name="connsiteY2" fmla="*/ 76340 h 5007471"/>
              <a:gd name="connsiteX3" fmla="*/ 1405827 w 1576522"/>
              <a:gd name="connsiteY3" fmla="*/ 4466774 h 5007471"/>
              <a:gd name="connsiteX4" fmla="*/ 168746 w 1576522"/>
              <a:gd name="connsiteY4" fmla="*/ 4652902 h 500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522" h="5007471">
                <a:moveTo>
                  <a:pt x="168746" y="4652902"/>
                </a:moveTo>
                <a:cubicBezTo>
                  <a:pt x="-41083" y="4224077"/>
                  <a:pt x="-62978" y="2656586"/>
                  <a:pt x="146851" y="1893826"/>
                </a:cubicBezTo>
                <a:cubicBezTo>
                  <a:pt x="356680" y="1131066"/>
                  <a:pt x="1217893" y="-352485"/>
                  <a:pt x="1427722" y="76340"/>
                </a:cubicBezTo>
                <a:cubicBezTo>
                  <a:pt x="1637551" y="505165"/>
                  <a:pt x="1621130" y="3702189"/>
                  <a:pt x="1405827" y="4466774"/>
                </a:cubicBezTo>
                <a:cubicBezTo>
                  <a:pt x="1190524" y="5231359"/>
                  <a:pt x="378575" y="5081727"/>
                  <a:pt x="168746" y="4652902"/>
                </a:cubicBezTo>
                <a:close/>
              </a:path>
            </a:pathLst>
          </a:custGeom>
          <a:solidFill>
            <a:schemeClr val="tx1">
              <a:lumMod val="75000"/>
              <a:alpha val="20000"/>
            </a:schemeClr>
          </a:solidFill>
          <a:ln>
            <a:solidFill>
              <a:srgbClr val="FFEE41">
                <a:alpha val="3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0" y="663575"/>
            <a:ext cx="6757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Rockwell"/>
              </a:rPr>
              <a:t>Margens de Refino nos EUA (US$ por barril)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5813425" y="1095375"/>
            <a:ext cx="3535363" cy="5100638"/>
          </a:xfrm>
          <a:prstGeom prst="wedgeEllipseCallout">
            <a:avLst>
              <a:gd name="adj1" fmla="val -61815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As </a:t>
            </a:r>
            <a:r>
              <a:rPr lang="pt-BR" sz="3200" b="1" dirty="0" smtClean="0">
                <a:solidFill>
                  <a:srgbClr val="FFEE41"/>
                </a:solidFill>
              </a:rPr>
              <a:t>margens de refino</a:t>
            </a:r>
            <a:r>
              <a:rPr lang="pt-BR" sz="2400" dirty="0" smtClean="0"/>
              <a:t> são muito maiores para as refinarias com maior poder de conversão</a:t>
            </a:r>
            <a:endParaRPr lang="pt-BR" sz="3200" b="1" dirty="0" smtClean="0">
              <a:solidFill>
                <a:srgbClr val="FFEE41"/>
              </a:solidFill>
            </a:endParaRPr>
          </a:p>
        </p:txBody>
      </p:sp>
      <p:graphicFrame>
        <p:nvGraphicFramePr>
          <p:cNvPr id="27651" name="Gráfico 17"/>
          <p:cNvGraphicFramePr>
            <a:graphicFrameLocks/>
          </p:cNvGraphicFramePr>
          <p:nvPr/>
        </p:nvGraphicFramePr>
        <p:xfrm>
          <a:off x="-50800" y="3667125"/>
          <a:ext cx="5465763" cy="3241675"/>
        </p:xfrm>
        <a:graphic>
          <a:graphicData uri="http://schemas.openxmlformats.org/presentationml/2006/ole">
            <p:oleObj spid="_x0000_s27651" r:id="rId3" imgW="5462489" imgH="3243353" progId="Excel.Chart.8">
              <p:embed/>
            </p:oleObj>
          </a:graphicData>
        </a:graphic>
      </p:graphicFrame>
      <p:graphicFrame>
        <p:nvGraphicFramePr>
          <p:cNvPr id="27652" name="Gráfico 12"/>
          <p:cNvGraphicFramePr>
            <a:graphicFrameLocks/>
          </p:cNvGraphicFramePr>
          <p:nvPr/>
        </p:nvGraphicFramePr>
        <p:xfrm>
          <a:off x="-50800" y="787400"/>
          <a:ext cx="5465763" cy="2981325"/>
        </p:xfrm>
        <a:graphic>
          <a:graphicData uri="http://schemas.openxmlformats.org/presentationml/2006/ole">
            <p:oleObj spid="_x0000_s27652" r:id="rId4" imgW="5462489" imgH="2981202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4124"/>
            <a:ext cx="8042276" cy="911542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Diferencial Pesado-Leve Muda </a:t>
            </a:r>
            <a:endParaRPr lang="pt-BR" sz="3200" dirty="0">
              <a:solidFill>
                <a:srgbClr val="FFFF00"/>
              </a:solidFill>
            </a:endParaRPr>
          </a:p>
        </p:txBody>
      </p:sp>
      <p:graphicFrame>
        <p:nvGraphicFramePr>
          <p:cNvPr id="28674" name="Content Placeholder 4"/>
          <p:cNvGraphicFramePr>
            <a:graphicFrameLocks noGrp="1"/>
          </p:cNvGraphicFramePr>
          <p:nvPr>
            <p:ph idx="1"/>
          </p:nvPr>
        </p:nvGraphicFramePr>
        <p:xfrm>
          <a:off x="-50800" y="901700"/>
          <a:ext cx="8880475" cy="5646738"/>
        </p:xfrm>
        <a:graphic>
          <a:graphicData uri="http://schemas.openxmlformats.org/presentationml/2006/ole">
            <p:oleObj spid="_x0000_s28674" r:id="rId3" imgW="8876545" imgH="5645385" progId="Excel.Chart.8">
              <p:embed/>
            </p:oleObj>
          </a:graphicData>
        </a:graphic>
      </p:graphicFrame>
      <p:sp>
        <p:nvSpPr>
          <p:cNvPr id="7" name="Freeform 6"/>
          <p:cNvSpPr/>
          <p:nvPr/>
        </p:nvSpPr>
        <p:spPr>
          <a:xfrm>
            <a:off x="1658938" y="4321175"/>
            <a:ext cx="3157537" cy="1641475"/>
          </a:xfrm>
          <a:custGeom>
            <a:avLst/>
            <a:gdLst>
              <a:gd name="connsiteX0" fmla="*/ 175811 w 3010594"/>
              <a:gd name="connsiteY0" fmla="*/ 438892 h 1641274"/>
              <a:gd name="connsiteX1" fmla="*/ 466096 w 3010594"/>
              <a:gd name="connsiteY1" fmla="*/ 1575844 h 1641274"/>
              <a:gd name="connsiteX2" fmla="*/ 2848858 w 3010594"/>
              <a:gd name="connsiteY2" fmla="*/ 1346035 h 1641274"/>
              <a:gd name="connsiteX3" fmla="*/ 2510192 w 3010594"/>
              <a:gd name="connsiteY3" fmla="*/ 39749 h 1641274"/>
              <a:gd name="connsiteX4" fmla="*/ 175811 w 3010594"/>
              <a:gd name="connsiteY4" fmla="*/ 438892 h 164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594" h="1641274">
                <a:moveTo>
                  <a:pt x="175811" y="438892"/>
                </a:moveTo>
                <a:cubicBezTo>
                  <a:pt x="-164872" y="694908"/>
                  <a:pt x="20588" y="1424654"/>
                  <a:pt x="466096" y="1575844"/>
                </a:cubicBezTo>
                <a:cubicBezTo>
                  <a:pt x="911604" y="1727035"/>
                  <a:pt x="2508175" y="1602051"/>
                  <a:pt x="2848858" y="1346035"/>
                </a:cubicBezTo>
                <a:cubicBezTo>
                  <a:pt x="3189541" y="1090019"/>
                  <a:pt x="2951668" y="186908"/>
                  <a:pt x="2510192" y="39749"/>
                </a:cubicBezTo>
                <a:cubicBezTo>
                  <a:pt x="2068716" y="-107410"/>
                  <a:pt x="516494" y="182876"/>
                  <a:pt x="175811" y="438892"/>
                </a:cubicBez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 w="41275">
            <a:solidFill>
              <a:srgbClr val="C0504D">
                <a:alpha val="0"/>
              </a:srgb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7234238" y="5062538"/>
            <a:ext cx="2074862" cy="1204912"/>
          </a:xfrm>
          <a:prstGeom prst="wedgeEllipseCallout">
            <a:avLst>
              <a:gd name="adj1" fmla="val -183731"/>
              <a:gd name="adj2" fmla="val -28199"/>
            </a:avLst>
          </a:prstGeom>
          <a:solidFill>
            <a:srgbClr val="FFEE41">
              <a:alpha val="41176"/>
            </a:srgbClr>
          </a:solidFill>
          <a:ln w="9525">
            <a:solidFill>
              <a:srgbClr val="900000"/>
            </a:solidFill>
            <a:miter lim="800000"/>
            <a:headEnd/>
            <a:tailEnd/>
          </a:ln>
        </p:spPr>
        <p:txBody>
          <a:bodyPr lIns="18288" tIns="0" rIns="0" bIns="0"/>
          <a:lstStyle/>
          <a:p>
            <a:pPr algn="ctr"/>
            <a:r>
              <a:rPr lang="pt-BR" sz="1600">
                <a:solidFill>
                  <a:srgbClr val="FFFF00"/>
                </a:solidFill>
                <a:latin typeface="Rockwell"/>
              </a:rPr>
              <a:t>Pesados mais baratos que leves</a:t>
            </a:r>
          </a:p>
          <a:p>
            <a:pPr algn="ctr"/>
            <a:r>
              <a:rPr lang="pt-BR" sz="1600">
                <a:solidFill>
                  <a:srgbClr val="FFFF00"/>
                </a:solidFill>
                <a:latin typeface="Rockwell"/>
              </a:rPr>
              <a:t>1998-2006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0" y="6497638"/>
            <a:ext cx="941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Rockwell"/>
              </a:rPr>
              <a:t>Fonte: EIA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5813425" y="1095375"/>
            <a:ext cx="3535363" cy="5100638"/>
          </a:xfrm>
          <a:prstGeom prst="wedgeEllipseCallout">
            <a:avLst>
              <a:gd name="adj1" fmla="val -61815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Além do diferencial leve-pesado as margens nos EUA também refletiam o crescimento do consumo de derivados no início dos 2000, </a:t>
            </a:r>
            <a:r>
              <a:rPr lang="pt-BR" sz="3200" b="1" dirty="0" smtClean="0">
                <a:solidFill>
                  <a:srgbClr val="FFEE41"/>
                </a:solidFill>
              </a:rPr>
              <a:t>até 2007</a:t>
            </a:r>
            <a:r>
              <a:rPr lang="pt-BR" sz="2400" dirty="0" smtClean="0"/>
              <a:t>.</a:t>
            </a:r>
            <a:endParaRPr lang="pt-BR" sz="3200" b="1" dirty="0" smtClean="0">
              <a:solidFill>
                <a:srgbClr val="FFEE41"/>
              </a:solidFill>
            </a:endParaRPr>
          </a:p>
        </p:txBody>
      </p:sp>
      <p:graphicFrame>
        <p:nvGraphicFramePr>
          <p:cNvPr id="29699" name="Gráfico 3"/>
          <p:cNvGraphicFramePr>
            <a:graphicFrameLocks/>
          </p:cNvGraphicFramePr>
          <p:nvPr/>
        </p:nvGraphicFramePr>
        <p:xfrm>
          <a:off x="-50800" y="768350"/>
          <a:ext cx="5465763" cy="6153150"/>
        </p:xfrm>
        <a:graphic>
          <a:graphicData uri="http://schemas.openxmlformats.org/presentationml/2006/ole">
            <p:oleObj spid="_x0000_s29699" r:id="rId3" imgW="5462489" imgH="6151397" progId="Excel.Chart.8">
              <p:embed/>
            </p:oleObj>
          </a:graphicData>
        </a:graphic>
      </p:graphicFrame>
      <p:sp>
        <p:nvSpPr>
          <p:cNvPr id="3" name="Freeform 2"/>
          <p:cNvSpPr/>
          <p:nvPr/>
        </p:nvSpPr>
        <p:spPr>
          <a:xfrm>
            <a:off x="450850" y="1655763"/>
            <a:ext cx="3167063" cy="2111375"/>
          </a:xfrm>
          <a:custGeom>
            <a:avLst/>
            <a:gdLst>
              <a:gd name="connsiteX0" fmla="*/ 2220418 w 3167754"/>
              <a:gd name="connsiteY0" fmla="*/ 96666 h 2111232"/>
              <a:gd name="connsiteX1" fmla="*/ 129423 w 3167754"/>
              <a:gd name="connsiteY1" fmla="*/ 1136794 h 2111232"/>
              <a:gd name="connsiteX2" fmla="*/ 534485 w 3167754"/>
              <a:gd name="connsiteY2" fmla="*/ 2111229 h 2111232"/>
              <a:gd name="connsiteX3" fmla="*/ 3074333 w 3167754"/>
              <a:gd name="connsiteY3" fmla="*/ 1147742 h 2111232"/>
              <a:gd name="connsiteX4" fmla="*/ 2570742 w 3167754"/>
              <a:gd name="connsiteY4" fmla="*/ 63820 h 2111232"/>
              <a:gd name="connsiteX5" fmla="*/ 2110942 w 3167754"/>
              <a:gd name="connsiteY5" fmla="*/ 129512 h 2111232"/>
              <a:gd name="connsiteX6" fmla="*/ 2143785 w 3167754"/>
              <a:gd name="connsiteY6" fmla="*/ 151410 h 21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754" h="2111232">
                <a:moveTo>
                  <a:pt x="2220418" y="96666"/>
                </a:moveTo>
                <a:cubicBezTo>
                  <a:pt x="1315415" y="448850"/>
                  <a:pt x="410412" y="801034"/>
                  <a:pt x="129423" y="1136794"/>
                </a:cubicBezTo>
                <a:cubicBezTo>
                  <a:pt x="-151566" y="1472554"/>
                  <a:pt x="43667" y="2109404"/>
                  <a:pt x="534485" y="2111229"/>
                </a:cubicBezTo>
                <a:cubicBezTo>
                  <a:pt x="1025303" y="2113054"/>
                  <a:pt x="2734957" y="1488977"/>
                  <a:pt x="3074333" y="1147742"/>
                </a:cubicBezTo>
                <a:cubicBezTo>
                  <a:pt x="3413709" y="806507"/>
                  <a:pt x="2731307" y="233525"/>
                  <a:pt x="2570742" y="63820"/>
                </a:cubicBezTo>
                <a:cubicBezTo>
                  <a:pt x="2410177" y="-105885"/>
                  <a:pt x="2182101" y="114914"/>
                  <a:pt x="2110942" y="129512"/>
                </a:cubicBezTo>
                <a:cubicBezTo>
                  <a:pt x="2039782" y="144110"/>
                  <a:pt x="2091783" y="147760"/>
                  <a:pt x="2143785" y="151410"/>
                </a:cubicBezTo>
              </a:path>
            </a:pathLst>
          </a:custGeom>
          <a:solidFill>
            <a:schemeClr val="tx1">
              <a:lumMod val="75000"/>
              <a:alpha val="3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90" y="0"/>
            <a:ext cx="7772400" cy="706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Refino no Brasil sem perspectivas de crescer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54088" y="5135563"/>
            <a:ext cx="6400800" cy="111601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Como escolher a melhor refinaria e como andava o mercado de aquisições?</a:t>
            </a:r>
            <a:endParaRPr lang="pt-BR" dirty="0"/>
          </a:p>
        </p:txBody>
      </p:sp>
      <p:sp>
        <p:nvSpPr>
          <p:cNvPr id="5" name="Oval Callout 4"/>
          <p:cNvSpPr/>
          <p:nvPr/>
        </p:nvSpPr>
        <p:spPr>
          <a:xfrm rot="20606515">
            <a:off x="655638" y="3086100"/>
            <a:ext cx="6642100" cy="1371600"/>
          </a:xfrm>
          <a:prstGeom prst="wedgeEllipseCallout">
            <a:avLst>
              <a:gd name="adj1" fmla="val -7972"/>
              <a:gd name="adj2" fmla="val 9839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Decisões estratégicas de 1998-2005</a:t>
            </a:r>
            <a:endParaRPr lang="pt-BR" sz="3200" dirty="0"/>
          </a:p>
        </p:txBody>
      </p:sp>
      <p:sp>
        <p:nvSpPr>
          <p:cNvPr id="30724" name="Title 1"/>
          <p:cNvSpPr>
            <a:spLocks noGrp="1"/>
          </p:cNvSpPr>
          <p:nvPr/>
        </p:nvSpPr>
        <p:spPr bwMode="auto">
          <a:xfrm>
            <a:off x="598488" y="706438"/>
            <a:ext cx="7772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2400">
                <a:solidFill>
                  <a:srgbClr val="FFFF00"/>
                </a:solidFill>
                <a:latin typeface="Rockwell"/>
              </a:rPr>
              <a:t>Expectativas do Brasil crescer produção de petróleo pesado mais do que podia refinar no Brasil</a:t>
            </a:r>
          </a:p>
        </p:txBody>
      </p:sp>
      <p:sp>
        <p:nvSpPr>
          <p:cNvPr id="30725" name="Title 1"/>
          <p:cNvSpPr>
            <a:spLocks noGrp="1"/>
          </p:cNvSpPr>
          <p:nvPr/>
        </p:nvSpPr>
        <p:spPr bwMode="auto">
          <a:xfrm>
            <a:off x="598488" y="1500188"/>
            <a:ext cx="7772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2400">
                <a:solidFill>
                  <a:srgbClr val="FFFF00"/>
                </a:solidFill>
                <a:latin typeface="Rockwell"/>
              </a:rPr>
              <a:t>Mercado americano em ascensão, ampliando oportunidades para produtores de óleo pesado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75" y="1554163"/>
            <a:ext cx="9140825" cy="502761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4185" name="Object 8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85" name="think-cell Slide" r:id="rId4" imgW="360" imgH="360" progId="">
              <p:embed/>
            </p:oleObj>
          </a:graphicData>
        </a:graphic>
      </p:graphicFrame>
      <p:sp>
        <p:nvSpPr>
          <p:cNvPr id="4187" name="CaixaDeTexto 8"/>
          <p:cNvSpPr txBox="1">
            <a:spLocks noChangeArrowheads="1"/>
          </p:cNvSpPr>
          <p:nvPr/>
        </p:nvSpPr>
        <p:spPr bwMode="auto">
          <a:xfrm>
            <a:off x="0" y="6581775"/>
            <a:ext cx="608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pic>
        <p:nvPicPr>
          <p:cNvPr id="41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1935163"/>
            <a:ext cx="904557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9" name="AutoShape 4"/>
          <p:cNvSpPr>
            <a:spLocks/>
          </p:cNvSpPr>
          <p:nvPr/>
        </p:nvSpPr>
        <p:spPr bwMode="auto">
          <a:xfrm>
            <a:off x="566738" y="1611313"/>
            <a:ext cx="8167687" cy="323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Arial Narrow" pitchFamily="34" charset="0"/>
              </a:rPr>
              <a:t>Valor das Principais Aquisições de Refino na América do Norte (2000 – 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32846"/>
            <a:ext cx="8042276" cy="703515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Negociações de Refinarias 2000-2007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679450"/>
            <a:ext cx="8493125" cy="874713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t-BR" sz="1800" dirty="0"/>
              <a:t>Os ganhos da atividade de refino (2004 e 2007), levaram ao aumento dos preços dos </a:t>
            </a:r>
            <a:r>
              <a:rPr lang="pt-BR" sz="1800" dirty="0" smtClean="0"/>
              <a:t>ativos.</a:t>
            </a:r>
            <a:endParaRPr lang="pt-BR" sz="18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pt-BR" sz="1800" dirty="0"/>
              <a:t>O valor da </a:t>
            </a:r>
            <a:r>
              <a:rPr lang="pt-BR" sz="1800" dirty="0" smtClean="0"/>
              <a:t>aquisição </a:t>
            </a:r>
            <a:r>
              <a:rPr lang="pt-BR" sz="1800" dirty="0"/>
              <a:t>de </a:t>
            </a:r>
            <a:r>
              <a:rPr lang="pt-BR" sz="1800" dirty="0" smtClean="0"/>
              <a:t>Pasadena </a:t>
            </a:r>
            <a:r>
              <a:rPr lang="pt-BR" sz="1800" dirty="0"/>
              <a:t>foi inferior à média das transações de </a:t>
            </a:r>
            <a:r>
              <a:rPr lang="pt-BR" sz="1800" dirty="0" smtClean="0"/>
              <a:t>2006.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7000" y="3657600"/>
            <a:ext cx="9140825" cy="31003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28" name="CaixaDeTexto 8"/>
          <p:cNvSpPr txBox="1">
            <a:spLocks noChangeArrowheads="1"/>
          </p:cNvSpPr>
          <p:nvPr/>
        </p:nvSpPr>
        <p:spPr bwMode="auto">
          <a:xfrm>
            <a:off x="0" y="6581775"/>
            <a:ext cx="6089650" cy="276225"/>
          </a:xfrm>
          <a:prstGeom prst="rect">
            <a:avLst/>
          </a:prstGeom>
          <a:solidFill>
            <a:schemeClr val="bg2">
              <a:alpha val="4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pic>
        <p:nvPicPr>
          <p:cNvPr id="82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038" y="3754438"/>
            <a:ext cx="904398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AutoShape 4"/>
          <p:cNvSpPr>
            <a:spLocks/>
          </p:cNvSpPr>
          <p:nvPr/>
        </p:nvSpPr>
        <p:spPr bwMode="auto">
          <a:xfrm>
            <a:off x="280988" y="3268663"/>
            <a:ext cx="8167687" cy="323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FFEE41"/>
                </a:solidFill>
                <a:latin typeface="Arial Narrow" pitchFamily="34" charset="0"/>
              </a:rPr>
              <a:t>Valor das Principais Aquisições de Refino na América do Norte (2000 – 2007)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27000" y="638175"/>
            <a:ext cx="8589963" cy="2376488"/>
          </a:xfrm>
          <a:prstGeom prst="wedgeEllipseCallout">
            <a:avLst>
              <a:gd name="adj1" fmla="val 39693"/>
              <a:gd name="adj2" fmla="val 100183"/>
            </a:avLst>
          </a:prstGeom>
          <a:solidFill>
            <a:schemeClr val="tx1">
              <a:lumMod val="5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Em Março 2006, </a:t>
            </a:r>
            <a:r>
              <a:rPr lang="pt-BR" sz="2400" dirty="0" err="1" smtClean="0"/>
              <a:t>Connacher</a:t>
            </a:r>
            <a:r>
              <a:rPr lang="pt-BR" sz="2400" dirty="0" smtClean="0"/>
              <a:t> </a:t>
            </a:r>
            <a:r>
              <a:rPr lang="pt-BR" sz="2400" dirty="0" err="1" smtClean="0"/>
              <a:t>Oil&amp;Gas</a:t>
            </a:r>
            <a:r>
              <a:rPr lang="pt-BR" sz="2400" dirty="0" smtClean="0"/>
              <a:t>, produtor de “</a:t>
            </a:r>
            <a:r>
              <a:rPr lang="pt-BR" sz="2400" dirty="0" err="1" smtClean="0"/>
              <a:t>oil</a:t>
            </a:r>
            <a:r>
              <a:rPr lang="pt-BR" sz="2400" dirty="0" smtClean="0"/>
              <a:t> </a:t>
            </a:r>
            <a:r>
              <a:rPr lang="pt-BR" sz="2400" dirty="0" err="1" smtClean="0"/>
              <a:t>sands”do</a:t>
            </a:r>
            <a:r>
              <a:rPr lang="pt-BR" sz="2400" dirty="0" smtClean="0"/>
              <a:t> Canadá, adquire Montana </a:t>
            </a:r>
            <a:r>
              <a:rPr lang="pt-BR" sz="2400" dirty="0" err="1" smtClean="0"/>
              <a:t>Refining</a:t>
            </a:r>
            <a:r>
              <a:rPr lang="pt-BR" sz="2400" dirty="0" smtClean="0"/>
              <a:t> da Holly Corporation, com capacidade de 8.500 </a:t>
            </a:r>
            <a:r>
              <a:rPr lang="pt-BR" sz="2400" dirty="0" err="1" smtClean="0"/>
              <a:t>b</a:t>
            </a:r>
            <a:r>
              <a:rPr lang="pt-BR" sz="2400" dirty="0" smtClean="0"/>
              <a:t>/</a:t>
            </a:r>
            <a:r>
              <a:rPr lang="pt-BR" sz="2400" dirty="0" err="1" smtClean="0"/>
              <a:t>d</a:t>
            </a:r>
            <a:r>
              <a:rPr lang="pt-BR" sz="2400" dirty="0" smtClean="0"/>
              <a:t>, por US$55milhões= </a:t>
            </a:r>
            <a:r>
              <a:rPr lang="pt-BR" sz="2400" b="1" dirty="0" smtClean="0">
                <a:solidFill>
                  <a:srgbClr val="FFEE41"/>
                </a:solidFill>
              </a:rPr>
              <a:t>US$6.470 por barril</a:t>
            </a:r>
            <a:endParaRPr lang="pt-BR" sz="2400" b="1" dirty="0">
              <a:solidFill>
                <a:srgbClr val="FFEE4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-171906"/>
            <a:ext cx="8042276" cy="810205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Negociações de Refinarias 2000-2007</a:t>
            </a:r>
          </a:p>
        </p:txBody>
      </p:sp>
      <p:graphicFrame>
        <p:nvGraphicFramePr>
          <p:cNvPr id="8226" name="Object 3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26" name="think-cell Slide" r:id="rId5" imgW="360" imgH="3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graphicFrame>
        <p:nvGraphicFramePr>
          <p:cNvPr id="75" name="Content Placeholder 6"/>
          <p:cNvGraphicFramePr>
            <a:graphicFrameLocks noGrp="1"/>
          </p:cNvGraphicFramePr>
          <p:nvPr/>
        </p:nvGraphicFramePr>
        <p:xfrm>
          <a:off x="1" y="1653302"/>
          <a:ext cx="9064628" cy="520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819150"/>
            <a:ext cx="9064625" cy="3930650"/>
            <a:chOff x="0" y="819739"/>
            <a:chExt cx="9064629" cy="3930504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gray">
            <a:xfrm>
              <a:off x="0" y="819739"/>
              <a:ext cx="9064629" cy="65878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600" noProof="1" smtClean="0">
                  <a:solidFill>
                    <a:srgbClr val="FFFF00"/>
                  </a:solidFill>
                  <a:cs typeface="Arial" charset="0"/>
                </a:rPr>
                <a:t>Mercado de combustiveis brasileiro estagnado 1998-2005</a:t>
              </a:r>
              <a:endParaRPr lang="de-DE" sz="2600" noProof="1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3141664" y="3621573"/>
              <a:ext cx="3168651" cy="1128670"/>
            </a:xfrm>
            <a:custGeom>
              <a:avLst/>
              <a:gdLst>
                <a:gd name="connsiteX0" fmla="*/ 285520 w 3169645"/>
                <a:gd name="connsiteY0" fmla="*/ 254116 h 1128515"/>
                <a:gd name="connsiteX1" fmla="*/ 340258 w 3169645"/>
                <a:gd name="connsiteY1" fmla="*/ 965783 h 1128515"/>
                <a:gd name="connsiteX2" fmla="*/ 2989582 w 3169645"/>
                <a:gd name="connsiteY2" fmla="*/ 1053372 h 1128515"/>
                <a:gd name="connsiteX3" fmla="*/ 2639259 w 3169645"/>
                <a:gd name="connsiteY3" fmla="*/ 46091 h 1128515"/>
                <a:gd name="connsiteX4" fmla="*/ 285520 w 3169645"/>
                <a:gd name="connsiteY4" fmla="*/ 254116 h 112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645" h="1128515">
                  <a:moveTo>
                    <a:pt x="285520" y="254116"/>
                  </a:moveTo>
                  <a:cubicBezTo>
                    <a:pt x="-97647" y="407398"/>
                    <a:pt x="-110419" y="832574"/>
                    <a:pt x="340258" y="965783"/>
                  </a:cubicBezTo>
                  <a:cubicBezTo>
                    <a:pt x="790935" y="1098992"/>
                    <a:pt x="2606415" y="1206654"/>
                    <a:pt x="2989582" y="1053372"/>
                  </a:cubicBezTo>
                  <a:cubicBezTo>
                    <a:pt x="3372749" y="900090"/>
                    <a:pt x="3091760" y="181125"/>
                    <a:pt x="2639259" y="46091"/>
                  </a:cubicBezTo>
                  <a:cubicBezTo>
                    <a:pt x="2186758" y="-88943"/>
                    <a:pt x="668687" y="100834"/>
                    <a:pt x="285520" y="254116"/>
                  </a:cubicBezTo>
                  <a:close/>
                </a:path>
              </a:pathLst>
            </a:custGeom>
            <a:solidFill>
              <a:srgbClr val="FFEE41">
                <a:alpha val="33000"/>
              </a:srgbClr>
            </a:solidFill>
            <a:ln>
              <a:solidFill>
                <a:srgbClr val="FFEE4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75" y="3995738"/>
            <a:ext cx="9140825" cy="258603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50" name="think-cell Slide" r:id="rId4" imgW="360" imgH="360" progId="">
              <p:embed/>
            </p:oleObj>
          </a:graphicData>
        </a:graphic>
      </p:graphicFrame>
      <p:sp>
        <p:nvSpPr>
          <p:cNvPr id="9252" name="CaixaDeTexto 8"/>
          <p:cNvSpPr txBox="1">
            <a:spLocks noChangeArrowheads="1"/>
          </p:cNvSpPr>
          <p:nvPr/>
        </p:nvSpPr>
        <p:spPr bwMode="auto">
          <a:xfrm>
            <a:off x="0" y="6581775"/>
            <a:ext cx="608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pic>
        <p:nvPicPr>
          <p:cNvPr id="925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3995738"/>
            <a:ext cx="90455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AutoShape 4"/>
          <p:cNvSpPr>
            <a:spLocks/>
          </p:cNvSpPr>
          <p:nvPr/>
        </p:nvSpPr>
        <p:spPr bwMode="auto">
          <a:xfrm>
            <a:off x="147638" y="3660775"/>
            <a:ext cx="8167687" cy="323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FFEE41"/>
                </a:solidFill>
                <a:latin typeface="Arial Narrow" pitchFamily="34" charset="0"/>
              </a:rPr>
              <a:t>Valor das Principais Aquisições de Refino na América do Norte (2000 – 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-208027"/>
            <a:ext cx="8042276" cy="810205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Negociações de Refinarias 2000-2007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47638" y="601663"/>
            <a:ext cx="8928100" cy="2511425"/>
          </a:xfrm>
          <a:prstGeom prst="wedgeEllipseCallout">
            <a:avLst>
              <a:gd name="adj1" fmla="val 34857"/>
              <a:gd name="adj2" fmla="val 95910"/>
            </a:avLst>
          </a:prstGeom>
          <a:solidFill>
            <a:schemeClr val="tx1">
              <a:lumMod val="7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Em Outubro 2006, Encana </a:t>
            </a:r>
            <a:r>
              <a:rPr lang="pt-BR" sz="2400" dirty="0" err="1" smtClean="0"/>
              <a:t>Co</a:t>
            </a:r>
            <a:r>
              <a:rPr lang="pt-BR" sz="2400" dirty="0" smtClean="0"/>
              <a:t>, produtor de “</a:t>
            </a:r>
            <a:r>
              <a:rPr lang="pt-BR" sz="2400" dirty="0" err="1" smtClean="0"/>
              <a:t>oil</a:t>
            </a:r>
            <a:r>
              <a:rPr lang="pt-BR" sz="2400" dirty="0" smtClean="0"/>
              <a:t> </a:t>
            </a:r>
            <a:r>
              <a:rPr lang="pt-BR" sz="2400" dirty="0" err="1" smtClean="0"/>
              <a:t>sands”do</a:t>
            </a:r>
            <a:r>
              <a:rPr lang="pt-BR" sz="2400" dirty="0" smtClean="0"/>
              <a:t> Canadá, adquire 49% da Wood River  </a:t>
            </a:r>
            <a:r>
              <a:rPr lang="pt-BR" sz="2400" dirty="0" err="1" smtClean="0"/>
              <a:t>Refining</a:t>
            </a:r>
            <a:r>
              <a:rPr lang="pt-BR" sz="2400" dirty="0" smtClean="0"/>
              <a:t> da </a:t>
            </a:r>
            <a:r>
              <a:rPr lang="pt-BR" sz="2400" dirty="0" err="1" smtClean="0"/>
              <a:t>ConocoPhilips</a:t>
            </a:r>
            <a:r>
              <a:rPr lang="pt-BR" sz="2400" dirty="0" smtClean="0"/>
              <a:t>, com capacidade de 306 mil </a:t>
            </a:r>
            <a:r>
              <a:rPr lang="pt-BR" sz="2400" dirty="0" err="1" smtClean="0"/>
              <a:t>b</a:t>
            </a:r>
            <a:r>
              <a:rPr lang="pt-BR" sz="2400" dirty="0" smtClean="0"/>
              <a:t>/</a:t>
            </a:r>
            <a:r>
              <a:rPr lang="pt-BR" sz="2400" dirty="0" err="1" smtClean="0"/>
              <a:t>d</a:t>
            </a:r>
            <a:r>
              <a:rPr lang="pt-BR" sz="2400" dirty="0" smtClean="0"/>
              <a:t>, por US$1,8 bilhões= </a:t>
            </a:r>
            <a:r>
              <a:rPr lang="pt-BR" sz="2400" b="1" dirty="0" smtClean="0">
                <a:solidFill>
                  <a:srgbClr val="FFEE41"/>
                </a:solidFill>
              </a:rPr>
              <a:t>US$13.081 por barril</a:t>
            </a:r>
            <a:endParaRPr lang="pt-BR" sz="2400" b="1" dirty="0">
              <a:solidFill>
                <a:srgbClr val="FFEE4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75" y="3557588"/>
            <a:ext cx="9140825" cy="302418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0273" name="Object 3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73" name="think-cell Slide" r:id="rId4" imgW="360" imgH="360" progId="">
              <p:embed/>
            </p:oleObj>
          </a:graphicData>
        </a:graphic>
      </p:graphicFrame>
      <p:sp>
        <p:nvSpPr>
          <p:cNvPr id="10275" name="CaixaDeTexto 8"/>
          <p:cNvSpPr txBox="1">
            <a:spLocks noChangeArrowheads="1"/>
          </p:cNvSpPr>
          <p:nvPr/>
        </p:nvSpPr>
        <p:spPr bwMode="auto">
          <a:xfrm>
            <a:off x="0" y="6581775"/>
            <a:ext cx="608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pic>
        <p:nvPicPr>
          <p:cNvPr id="102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3557588"/>
            <a:ext cx="9045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7" name="AutoShape 4"/>
          <p:cNvSpPr>
            <a:spLocks/>
          </p:cNvSpPr>
          <p:nvPr/>
        </p:nvSpPr>
        <p:spPr bwMode="auto">
          <a:xfrm>
            <a:off x="147638" y="3233738"/>
            <a:ext cx="8167687" cy="323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FFEE41"/>
                </a:solidFill>
                <a:latin typeface="Arial Narrow" pitchFamily="34" charset="0"/>
              </a:rPr>
              <a:t>Valor das Principais Aquisições de Refino na América do Norte (2000 – 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-208027"/>
            <a:ext cx="8042276" cy="810205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Negociações de Refinarias 2000-2007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47638" y="601663"/>
            <a:ext cx="8804275" cy="2632075"/>
          </a:xfrm>
          <a:prstGeom prst="wedgeEllipseCallout">
            <a:avLst>
              <a:gd name="adj1" fmla="val 39360"/>
              <a:gd name="adj2" fmla="val 87917"/>
            </a:avLst>
          </a:prstGeom>
          <a:solidFill>
            <a:schemeClr val="tx1">
              <a:lumMod val="7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 smtClean="0"/>
              <a:t>Em Agosto 2006, </a:t>
            </a:r>
            <a:r>
              <a:rPr lang="pt-BR" sz="2600" dirty="0" err="1" smtClean="0"/>
              <a:t>Harvest</a:t>
            </a:r>
            <a:r>
              <a:rPr lang="pt-BR" sz="2600" dirty="0" smtClean="0"/>
              <a:t> Energy, fundo de investidores de energia do Canadá, adquire Come </a:t>
            </a:r>
            <a:r>
              <a:rPr lang="pt-BR" sz="2600" dirty="0" err="1" smtClean="0"/>
              <a:t>by</a:t>
            </a:r>
            <a:r>
              <a:rPr lang="pt-BR" sz="2600" dirty="0" smtClean="0"/>
              <a:t> Chance </a:t>
            </a:r>
            <a:r>
              <a:rPr lang="pt-BR" sz="2600" dirty="0" err="1" smtClean="0"/>
              <a:t>Refinery</a:t>
            </a:r>
            <a:r>
              <a:rPr lang="pt-BR" sz="2600" dirty="0" smtClean="0"/>
              <a:t> da </a:t>
            </a:r>
            <a:r>
              <a:rPr lang="pt-BR" sz="2600" dirty="0" err="1" smtClean="0"/>
              <a:t>Vitol</a:t>
            </a:r>
            <a:r>
              <a:rPr lang="pt-BR" sz="2600" dirty="0" smtClean="0"/>
              <a:t>, com capacidade de 115 mil </a:t>
            </a:r>
            <a:r>
              <a:rPr lang="pt-BR" sz="2600" dirty="0" err="1" smtClean="0"/>
              <a:t>b</a:t>
            </a:r>
            <a:r>
              <a:rPr lang="pt-BR" sz="2600" dirty="0" smtClean="0"/>
              <a:t>/</a:t>
            </a:r>
            <a:r>
              <a:rPr lang="pt-BR" sz="2600" dirty="0" err="1" smtClean="0"/>
              <a:t>d</a:t>
            </a:r>
            <a:r>
              <a:rPr lang="pt-BR" sz="2600" dirty="0" smtClean="0"/>
              <a:t>, por US$1,6 bilhões= </a:t>
            </a:r>
            <a:r>
              <a:rPr lang="pt-BR" sz="2600" b="1" dirty="0" smtClean="0">
                <a:solidFill>
                  <a:srgbClr val="FFEE41"/>
                </a:solidFill>
              </a:rPr>
              <a:t>US$13.913 por barril</a:t>
            </a:r>
            <a:endParaRPr lang="pt-BR" sz="2600" b="1" dirty="0">
              <a:solidFill>
                <a:srgbClr val="FFEE4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75" y="2868613"/>
            <a:ext cx="9140825" cy="371316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1296" name="Object 3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96" name="think-cell Slide" r:id="rId4" imgW="360" imgH="360" progId="">
              <p:embed/>
            </p:oleObj>
          </a:graphicData>
        </a:graphic>
      </p:graphicFrame>
      <p:sp>
        <p:nvSpPr>
          <p:cNvPr id="11298" name="CaixaDeTexto 8"/>
          <p:cNvSpPr txBox="1">
            <a:spLocks noChangeArrowheads="1"/>
          </p:cNvSpPr>
          <p:nvPr/>
        </p:nvSpPr>
        <p:spPr bwMode="auto">
          <a:xfrm>
            <a:off x="0" y="6581775"/>
            <a:ext cx="608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pic>
        <p:nvPicPr>
          <p:cNvPr id="112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3" y="2978150"/>
            <a:ext cx="9045575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0" name="AutoShape 4"/>
          <p:cNvSpPr>
            <a:spLocks/>
          </p:cNvSpPr>
          <p:nvPr/>
        </p:nvSpPr>
        <p:spPr bwMode="auto">
          <a:xfrm>
            <a:off x="203200" y="2565400"/>
            <a:ext cx="8167688" cy="323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FFEE41"/>
                </a:solidFill>
                <a:latin typeface="Arial Narrow" pitchFamily="34" charset="0"/>
              </a:rPr>
              <a:t>Valor das Principais Aquisições de Refino na América do Norte (2000 – 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275" y="-208027"/>
            <a:ext cx="8042276" cy="810205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Negociações de Refinarias 2000-2007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-96838" y="601663"/>
            <a:ext cx="9428163" cy="1963737"/>
          </a:xfrm>
          <a:prstGeom prst="wedgeEllipseCallout">
            <a:avLst>
              <a:gd name="adj1" fmla="val 42546"/>
              <a:gd name="adj2" fmla="val 79595"/>
            </a:avLst>
          </a:prstGeom>
          <a:solidFill>
            <a:schemeClr val="tx1">
              <a:lumMod val="7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Em Maio 2007, </a:t>
            </a:r>
            <a:r>
              <a:rPr lang="pt-BR" sz="2400" dirty="0" err="1" smtClean="0"/>
              <a:t>Husky</a:t>
            </a:r>
            <a:r>
              <a:rPr lang="pt-BR" sz="2400" dirty="0" smtClean="0"/>
              <a:t> Energy, fundo de investidores de energia do Canadá, adquire Lima </a:t>
            </a:r>
            <a:r>
              <a:rPr lang="pt-BR" sz="2400" dirty="0" err="1" smtClean="0"/>
              <a:t>Refinery</a:t>
            </a:r>
            <a:r>
              <a:rPr lang="pt-BR" sz="2400" dirty="0" smtClean="0"/>
              <a:t> da </a:t>
            </a:r>
            <a:r>
              <a:rPr lang="pt-BR" sz="2400" dirty="0" err="1" smtClean="0"/>
              <a:t>Valero</a:t>
            </a:r>
            <a:r>
              <a:rPr lang="pt-BR" sz="2400" dirty="0" smtClean="0"/>
              <a:t>, com capacidade de 165 mil </a:t>
            </a:r>
            <a:r>
              <a:rPr lang="pt-BR" sz="2400" dirty="0" err="1" smtClean="0"/>
              <a:t>b</a:t>
            </a:r>
            <a:r>
              <a:rPr lang="pt-BR" sz="2400" dirty="0" smtClean="0"/>
              <a:t>/</a:t>
            </a:r>
            <a:r>
              <a:rPr lang="pt-BR" sz="2400" dirty="0" err="1" smtClean="0"/>
              <a:t>d</a:t>
            </a:r>
            <a:r>
              <a:rPr lang="pt-BR" sz="2400" dirty="0" smtClean="0"/>
              <a:t>, por US$1,9 bilhões= </a:t>
            </a:r>
            <a:r>
              <a:rPr lang="pt-BR" sz="2400" b="1" dirty="0" smtClean="0">
                <a:solidFill>
                  <a:srgbClr val="FFEE41"/>
                </a:solidFill>
              </a:rPr>
              <a:t>US$11.515 por barril</a:t>
            </a:r>
            <a:endParaRPr lang="pt-BR" sz="2400" b="1" dirty="0">
              <a:solidFill>
                <a:srgbClr val="FFEE4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2725" y="766763"/>
            <a:ext cx="8813800" cy="54070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1058" name="Object 3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58" name="think-cell Slide" r:id="rId4" imgW="360" imgH="360" progId="">
              <p:embed/>
            </p:oleObj>
          </a:graphicData>
        </a:graphic>
      </p:graphicFrame>
      <p:sp>
        <p:nvSpPr>
          <p:cNvPr id="1060" name="CaixaDeTexto 8"/>
          <p:cNvSpPr txBox="1">
            <a:spLocks noChangeArrowheads="1"/>
          </p:cNvSpPr>
          <p:nvPr/>
        </p:nvSpPr>
        <p:spPr bwMode="auto">
          <a:xfrm>
            <a:off x="0" y="6581775"/>
            <a:ext cx="608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pic>
        <p:nvPicPr>
          <p:cNvPr id="106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11225"/>
            <a:ext cx="8797925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2" name="AutoShape 4"/>
          <p:cNvSpPr>
            <a:spLocks/>
          </p:cNvSpPr>
          <p:nvPr/>
        </p:nvSpPr>
        <p:spPr bwMode="auto">
          <a:xfrm>
            <a:off x="152400" y="442913"/>
            <a:ext cx="8167688" cy="3238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FFEE41"/>
                </a:solidFill>
                <a:latin typeface="Arial Narrow" pitchFamily="34" charset="0"/>
              </a:rPr>
              <a:t>Valor das Principais Aquisições de Refino na América do Norte (2000 – 2007)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386" y="3175"/>
            <a:ext cx="8042276" cy="506439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Negociações de Refinarias 2000-2007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73100" y="4572000"/>
            <a:ext cx="5665788" cy="1598613"/>
          </a:xfrm>
          <a:prstGeom prst="wedgeEllipseCallout">
            <a:avLst>
              <a:gd name="adj1" fmla="val 55849"/>
              <a:gd name="adj2" fmla="val -76104"/>
            </a:avLst>
          </a:prstGeom>
          <a:solidFill>
            <a:srgbClr val="0000FF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Astra adquire Pasadena por 42 milhões e investe mais US$84 milhões (custo de aquisição 126 milhões) antes de vender 50% a Petrobras por 190 milhões</a:t>
            </a:r>
            <a:endParaRPr lang="pt-BR" dirty="0"/>
          </a:p>
        </p:txBody>
      </p:sp>
      <p:sp>
        <p:nvSpPr>
          <p:cNvPr id="5" name="Oval Callout 4"/>
          <p:cNvSpPr/>
          <p:nvPr/>
        </p:nvSpPr>
        <p:spPr>
          <a:xfrm>
            <a:off x="4487863" y="766763"/>
            <a:ext cx="3000375" cy="1463675"/>
          </a:xfrm>
          <a:prstGeom prst="wedgeEllipseCallout">
            <a:avLst>
              <a:gd name="adj1" fmla="val -66941"/>
              <a:gd name="adj2" fmla="val -3002"/>
            </a:avLst>
          </a:prstGeom>
          <a:solidFill>
            <a:srgbClr val="0000FF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US 3.800 pela capacidade de 50 mil </a:t>
            </a:r>
            <a:r>
              <a:rPr lang="pt-BR" sz="1600" dirty="0" err="1"/>
              <a:t>b</a:t>
            </a:r>
            <a:r>
              <a:rPr lang="pt-BR" sz="1600" dirty="0"/>
              <a:t>/</a:t>
            </a:r>
            <a:r>
              <a:rPr lang="pt-BR" sz="1600" dirty="0" err="1"/>
              <a:t>d</a:t>
            </a:r>
            <a:r>
              <a:rPr lang="pt-BR" sz="1600" dirty="0"/>
              <a:t> porque US$170 milhões eram para os estoques</a:t>
            </a:r>
            <a:endParaRPr lang="pt-BR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pic>
        <p:nvPicPr>
          <p:cNvPr id="44034" name="Picture 66" descr="US-Crude-Pipeline-and-Refinery-Map-Hi-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3700"/>
            <a:ext cx="44878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Callout 67"/>
          <p:cNvSpPr/>
          <p:nvPr/>
        </p:nvSpPr>
        <p:spPr>
          <a:xfrm>
            <a:off x="3327400" y="5910263"/>
            <a:ext cx="1160463" cy="685800"/>
          </a:xfrm>
          <a:prstGeom prst="wedgeEllipseCallout">
            <a:avLst>
              <a:gd name="adj1" fmla="val -165494"/>
              <a:gd name="adj2" fmla="val 120"/>
            </a:avLst>
          </a:prstGeom>
          <a:solidFill>
            <a:srgbClr val="FF4040">
              <a:alpha val="13000"/>
            </a:srgbClr>
          </a:solidFill>
          <a:ln>
            <a:solidFill>
              <a:srgbClr val="900000"/>
            </a:solidFill>
          </a:ln>
        </p:spPr>
        <p:txBody>
          <a:bodyPr lIns="18288" tIns="0" rIns="0" bIns="0"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Pasadena</a:t>
            </a:r>
          </a:p>
        </p:txBody>
      </p:sp>
      <p:pic>
        <p:nvPicPr>
          <p:cNvPr id="44036" name="Imagem 3" descr="http://www.transcor.info/uploads/transcor_groupe_2006%281%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2933700"/>
            <a:ext cx="45370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0" y="855663"/>
            <a:ext cx="44878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Rockwell"/>
              </a:rPr>
              <a:t>Boa localização no Colonial Pipeline, perto do porto, no Golfo do México, com boas condições para expansão.</a:t>
            </a:r>
          </a:p>
          <a:p>
            <a:r>
              <a:rPr lang="pt-BR">
                <a:latin typeface="Rockwell"/>
              </a:rPr>
              <a:t>Podia combinar a sua baixa conversão com a possibilidade de investimento para processar petróleo brasileiro.</a:t>
            </a:r>
          </a:p>
        </p:txBody>
      </p:sp>
      <p:sp>
        <p:nvSpPr>
          <p:cNvPr id="44038" name="TextBox 75"/>
          <p:cNvSpPr txBox="1">
            <a:spLocks noChangeArrowheads="1"/>
          </p:cNvSpPr>
          <p:nvPr/>
        </p:nvSpPr>
        <p:spPr bwMode="auto">
          <a:xfrm>
            <a:off x="4656138" y="704850"/>
            <a:ext cx="44878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Rockwell"/>
              </a:rPr>
              <a:t>Os principais negócios do grupo ASTRA, constituído na Bélgica em 1947, incluem refino, armazenamento, distribuição e comercialização de petróleo bruto, derivados de petróleo, gás natural, carvão, coque e energia alternativa, faturando mais de 6 bilhões de euros ano.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graphicFrame>
        <p:nvGraphicFramePr>
          <p:cNvPr id="45058" name="Gráfico 9"/>
          <p:cNvGraphicFramePr>
            <a:graphicFrameLocks/>
          </p:cNvGraphicFramePr>
          <p:nvPr/>
        </p:nvGraphicFramePr>
        <p:xfrm>
          <a:off x="2686050" y="1558925"/>
          <a:ext cx="6508750" cy="5349875"/>
        </p:xfrm>
        <a:graphic>
          <a:graphicData uri="http://schemas.openxmlformats.org/presentationml/2006/ole">
            <p:oleObj spid="_x0000_s45058" r:id="rId3" imgW="6504996" imgH="5346655" progId="Excel.Chart.8">
              <p:embed/>
            </p:oleObj>
          </a:graphicData>
        </a:graphic>
      </p:graphicFrame>
      <p:sp>
        <p:nvSpPr>
          <p:cNvPr id="11" name="Cloud 10"/>
          <p:cNvSpPr/>
          <p:nvPr/>
        </p:nvSpPr>
        <p:spPr>
          <a:xfrm rot="21196151">
            <a:off x="434975" y="706438"/>
            <a:ext cx="2832100" cy="2179637"/>
          </a:xfrm>
          <a:prstGeom prst="cloud">
            <a:avLst/>
          </a:prstGeom>
          <a:solidFill>
            <a:srgbClr val="3366FF">
              <a:alpha val="65000"/>
            </a:srgbClr>
          </a:solidFill>
          <a:ln>
            <a:solidFill>
              <a:schemeClr val="accent1">
                <a:shade val="95000"/>
                <a:satMod val="105000"/>
                <a:alpha val="5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Crise de 2008 muda o Cenário</a:t>
            </a:r>
            <a:endParaRPr lang="pt-BR" sz="2800" dirty="0"/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4160838" y="1247775"/>
            <a:ext cx="338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Rockwell"/>
              </a:rPr>
              <a:t>Crescimento do PIB em 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1851025" y="5911850"/>
            <a:ext cx="485775" cy="684213"/>
          </a:xfrm>
          <a:prstGeom prst="wedgeEllipseCallout">
            <a:avLst>
              <a:gd name="adj1" fmla="val -148177"/>
              <a:gd name="adj2" fmla="val 11303"/>
            </a:avLst>
          </a:prstGeom>
          <a:solidFill>
            <a:srgbClr val="FF4040">
              <a:alpha val="13000"/>
            </a:srgbClr>
          </a:solidFill>
          <a:ln>
            <a:solidFill>
              <a:srgbClr val="900000"/>
            </a:solidFill>
          </a:ln>
        </p:spPr>
        <p:txBody>
          <a:bodyPr lIns="18288" tIns="0" rIns="0" bIns="0"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Pasadena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2178050"/>
            <a:ext cx="89201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loud 10"/>
          <p:cNvSpPr/>
          <p:nvPr/>
        </p:nvSpPr>
        <p:spPr>
          <a:xfrm rot="21196151">
            <a:off x="434975" y="706438"/>
            <a:ext cx="2832100" cy="2179637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Crise de 2008 muda o Cenário</a:t>
            </a:r>
            <a:endParaRPr lang="pt-BR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FFFF00"/>
                </a:solidFill>
              </a:rPr>
              <a:t>Mudança de Cenário: Redução das Margens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smtClean="0"/>
              <a:t>Os impactos da crise de 2008 e as alterações nos preços de petróleo e derivados atingiram diretamente as margens de refino.</a:t>
            </a:r>
          </a:p>
          <a:p>
            <a:r>
              <a:rPr lang="pt-BR" sz="1800" smtClean="0"/>
              <a:t>As margens de refino no Golfo do México (EUA) chegaram a patamares negativos em 2008.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352550" y="2762250"/>
          <a:ext cx="6365875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8" name="CaixaDeTexto 4"/>
          <p:cNvSpPr txBox="1">
            <a:spLocks noChangeArrowheads="1"/>
          </p:cNvSpPr>
          <p:nvPr/>
        </p:nvSpPr>
        <p:spPr bwMode="auto">
          <a:xfrm>
            <a:off x="0" y="6581775"/>
            <a:ext cx="645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Petrobras / Herold, Woodmackenzie, EIA-DOE, 2013. IHS-Cera, 2012.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150938" y="6129338"/>
            <a:ext cx="1225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US$ / barril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4" grpId="0">
        <p:bldAsOne/>
      </p:bldGraphic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2" y="0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graphicFrame>
        <p:nvGraphicFramePr>
          <p:cNvPr id="48130" name="Gráfico 3"/>
          <p:cNvGraphicFramePr>
            <a:graphicFrameLocks/>
          </p:cNvGraphicFramePr>
          <p:nvPr/>
        </p:nvGraphicFramePr>
        <p:xfrm>
          <a:off x="-50800" y="595313"/>
          <a:ext cx="5553075" cy="3168650"/>
        </p:xfrm>
        <a:graphic>
          <a:graphicData uri="http://schemas.openxmlformats.org/presentationml/2006/ole">
            <p:oleObj spid="_x0000_s48130" r:id="rId3" imgW="5553937" imgH="3170195" progId="Excel.Chart.8">
              <p:embed/>
            </p:oleObj>
          </a:graphicData>
        </a:graphic>
      </p:graphicFrame>
      <p:sp>
        <p:nvSpPr>
          <p:cNvPr id="3" name="Freeform 2"/>
          <p:cNvSpPr/>
          <p:nvPr/>
        </p:nvSpPr>
        <p:spPr>
          <a:xfrm rot="3698910">
            <a:off x="3486150" y="1211263"/>
            <a:ext cx="2149475" cy="2111375"/>
          </a:xfrm>
          <a:custGeom>
            <a:avLst/>
            <a:gdLst>
              <a:gd name="connsiteX0" fmla="*/ 2220418 w 3167754"/>
              <a:gd name="connsiteY0" fmla="*/ 96666 h 2111232"/>
              <a:gd name="connsiteX1" fmla="*/ 129423 w 3167754"/>
              <a:gd name="connsiteY1" fmla="*/ 1136794 h 2111232"/>
              <a:gd name="connsiteX2" fmla="*/ 534485 w 3167754"/>
              <a:gd name="connsiteY2" fmla="*/ 2111229 h 2111232"/>
              <a:gd name="connsiteX3" fmla="*/ 3074333 w 3167754"/>
              <a:gd name="connsiteY3" fmla="*/ 1147742 h 2111232"/>
              <a:gd name="connsiteX4" fmla="*/ 2570742 w 3167754"/>
              <a:gd name="connsiteY4" fmla="*/ 63820 h 2111232"/>
              <a:gd name="connsiteX5" fmla="*/ 2110942 w 3167754"/>
              <a:gd name="connsiteY5" fmla="*/ 129512 h 2111232"/>
              <a:gd name="connsiteX6" fmla="*/ 2143785 w 3167754"/>
              <a:gd name="connsiteY6" fmla="*/ 151410 h 21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754" h="2111232">
                <a:moveTo>
                  <a:pt x="2220418" y="96666"/>
                </a:moveTo>
                <a:cubicBezTo>
                  <a:pt x="1315415" y="448850"/>
                  <a:pt x="410412" y="801034"/>
                  <a:pt x="129423" y="1136794"/>
                </a:cubicBezTo>
                <a:cubicBezTo>
                  <a:pt x="-151566" y="1472554"/>
                  <a:pt x="43667" y="2109404"/>
                  <a:pt x="534485" y="2111229"/>
                </a:cubicBezTo>
                <a:cubicBezTo>
                  <a:pt x="1025303" y="2113054"/>
                  <a:pt x="2734957" y="1488977"/>
                  <a:pt x="3074333" y="1147742"/>
                </a:cubicBezTo>
                <a:cubicBezTo>
                  <a:pt x="3413709" y="806507"/>
                  <a:pt x="2731307" y="233525"/>
                  <a:pt x="2570742" y="63820"/>
                </a:cubicBezTo>
                <a:cubicBezTo>
                  <a:pt x="2410177" y="-105885"/>
                  <a:pt x="2182101" y="114914"/>
                  <a:pt x="2110942" y="129512"/>
                </a:cubicBezTo>
                <a:cubicBezTo>
                  <a:pt x="2039782" y="144110"/>
                  <a:pt x="2091783" y="147760"/>
                  <a:pt x="2143785" y="151410"/>
                </a:cubicBezTo>
              </a:path>
            </a:pathLst>
          </a:custGeom>
          <a:solidFill>
            <a:schemeClr val="tx1">
              <a:lumMod val="75000"/>
              <a:alpha val="2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48132" name="Content Placeholder 4"/>
          <p:cNvGraphicFramePr>
            <a:graphicFrameLocks noGrp="1"/>
          </p:cNvGraphicFramePr>
          <p:nvPr/>
        </p:nvGraphicFramePr>
        <p:xfrm>
          <a:off x="-50800" y="3343275"/>
          <a:ext cx="6834188" cy="3565525"/>
        </p:xfrm>
        <a:graphic>
          <a:graphicData uri="http://schemas.openxmlformats.org/presentationml/2006/ole">
            <p:oleObj spid="_x0000_s48132" r:id="rId4" imgW="6834208" imgH="3566469" progId="Excel.Chart.8">
              <p:embed/>
            </p:oleObj>
          </a:graphicData>
        </a:graphic>
      </p:graphicFrame>
      <p:sp>
        <p:nvSpPr>
          <p:cNvPr id="76" name="Oval Callout 75"/>
          <p:cNvSpPr/>
          <p:nvPr/>
        </p:nvSpPr>
        <p:spPr>
          <a:xfrm>
            <a:off x="5813425" y="1095375"/>
            <a:ext cx="3535363" cy="5100638"/>
          </a:xfrm>
          <a:prstGeom prst="wedgeEllipseCallout">
            <a:avLst>
              <a:gd name="adj1" fmla="val -61815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Crise de 2008 diminui consumo de derivados, de petróleo e os diferenciais leve-pesado se invertem a partir de 2007.</a:t>
            </a:r>
            <a:endParaRPr lang="pt-BR" sz="3200" b="1" dirty="0" smtClean="0">
              <a:solidFill>
                <a:srgbClr val="FFEE4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3698910" flipH="1">
            <a:off x="3944937" y="4014788"/>
            <a:ext cx="1160463" cy="2109788"/>
          </a:xfrm>
          <a:custGeom>
            <a:avLst/>
            <a:gdLst>
              <a:gd name="connsiteX0" fmla="*/ 2220418 w 3167754"/>
              <a:gd name="connsiteY0" fmla="*/ 96666 h 2111232"/>
              <a:gd name="connsiteX1" fmla="*/ 129423 w 3167754"/>
              <a:gd name="connsiteY1" fmla="*/ 1136794 h 2111232"/>
              <a:gd name="connsiteX2" fmla="*/ 534485 w 3167754"/>
              <a:gd name="connsiteY2" fmla="*/ 2111229 h 2111232"/>
              <a:gd name="connsiteX3" fmla="*/ 3074333 w 3167754"/>
              <a:gd name="connsiteY3" fmla="*/ 1147742 h 2111232"/>
              <a:gd name="connsiteX4" fmla="*/ 2570742 w 3167754"/>
              <a:gd name="connsiteY4" fmla="*/ 63820 h 2111232"/>
              <a:gd name="connsiteX5" fmla="*/ 2110942 w 3167754"/>
              <a:gd name="connsiteY5" fmla="*/ 129512 h 2111232"/>
              <a:gd name="connsiteX6" fmla="*/ 2143785 w 3167754"/>
              <a:gd name="connsiteY6" fmla="*/ 151410 h 21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754" h="2111232">
                <a:moveTo>
                  <a:pt x="2220418" y="96666"/>
                </a:moveTo>
                <a:cubicBezTo>
                  <a:pt x="1315415" y="448850"/>
                  <a:pt x="410412" y="801034"/>
                  <a:pt x="129423" y="1136794"/>
                </a:cubicBezTo>
                <a:cubicBezTo>
                  <a:pt x="-151566" y="1472554"/>
                  <a:pt x="43667" y="2109404"/>
                  <a:pt x="534485" y="2111229"/>
                </a:cubicBezTo>
                <a:cubicBezTo>
                  <a:pt x="1025303" y="2113054"/>
                  <a:pt x="2734957" y="1488977"/>
                  <a:pt x="3074333" y="1147742"/>
                </a:cubicBezTo>
                <a:cubicBezTo>
                  <a:pt x="3413709" y="806507"/>
                  <a:pt x="2731307" y="233525"/>
                  <a:pt x="2570742" y="63820"/>
                </a:cubicBezTo>
                <a:cubicBezTo>
                  <a:pt x="2410177" y="-105885"/>
                  <a:pt x="2182101" y="114914"/>
                  <a:pt x="2110942" y="129512"/>
                </a:cubicBezTo>
                <a:cubicBezTo>
                  <a:pt x="2039782" y="144110"/>
                  <a:pt x="2091783" y="147760"/>
                  <a:pt x="2143785" y="151410"/>
                </a:cubicBezTo>
              </a:path>
            </a:pathLst>
          </a:custGeom>
          <a:solidFill>
            <a:schemeClr val="tx1">
              <a:lumMod val="75000"/>
              <a:alpha val="2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Mudança de Cenário: Preços de Petróleo Elevam-se Mais que de Derivados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smtClean="0"/>
              <a:t>Entre 2003 e 2012, a variação do preço do petróleo superou a dos derivados, principalmente a partir de 2009, quando os EUA se tornam exportadores líquidos de derivados</a:t>
            </a:r>
          </a:p>
          <a:p>
            <a:endParaRPr lang="pt-BR" sz="1800" smtClean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2040" y="4869160"/>
          <a:ext cx="8388000" cy="188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6" name="Text Box 146"/>
          <p:cNvSpPr txBox="1">
            <a:spLocks noChangeArrowheads="1"/>
          </p:cNvSpPr>
          <p:nvPr/>
        </p:nvSpPr>
        <p:spPr bwMode="auto">
          <a:xfrm>
            <a:off x="1116013" y="4529138"/>
            <a:ext cx="7272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00000"/>
                </a:solidFill>
                <a:latin typeface="Rockwell"/>
                <a:ea typeface="MS PGothic"/>
                <a:cs typeface="MS PGothic"/>
              </a:rPr>
              <a:t>Evolução Acumulada dos Preços do Petróleo e Derivados 2003 - 2012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80858" y="2578093"/>
          <a:ext cx="7870364" cy="185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8" name="Text Box 146"/>
          <p:cNvSpPr txBox="1">
            <a:spLocks noChangeArrowheads="1"/>
          </p:cNvSpPr>
          <p:nvPr/>
        </p:nvSpPr>
        <p:spPr bwMode="auto">
          <a:xfrm>
            <a:off x="1116013" y="2349500"/>
            <a:ext cx="7272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rgbClr val="000000"/>
                </a:solidFill>
                <a:latin typeface="Rockwell"/>
                <a:ea typeface="MS PGothic"/>
                <a:cs typeface="MS PGothic"/>
              </a:rPr>
              <a:t>Evolução do Balanço de Derivados dos EUA 2000 - 2012</a:t>
            </a:r>
          </a:p>
        </p:txBody>
      </p:sp>
      <p:sp>
        <p:nvSpPr>
          <p:cNvPr id="49159" name="CaixaDeTexto 7"/>
          <p:cNvSpPr txBox="1">
            <a:spLocks noChangeArrowheads="1"/>
          </p:cNvSpPr>
          <p:nvPr/>
        </p:nvSpPr>
        <p:spPr bwMode="auto">
          <a:xfrm rot="-5400000">
            <a:off x="-100805" y="3218656"/>
            <a:ext cx="1439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latin typeface="Rockwell"/>
              </a:rPr>
              <a:t>Mil barris por dia</a:t>
            </a:r>
          </a:p>
        </p:txBody>
      </p:sp>
      <p:sp>
        <p:nvSpPr>
          <p:cNvPr id="10" name="Oval 9"/>
          <p:cNvSpPr/>
          <p:nvPr/>
        </p:nvSpPr>
        <p:spPr>
          <a:xfrm>
            <a:off x="5519738" y="2152650"/>
            <a:ext cx="2714625" cy="2716213"/>
          </a:xfrm>
          <a:prstGeom prst="ellipse">
            <a:avLst/>
          </a:prstGeom>
          <a:solidFill>
            <a:schemeClr val="tx1">
              <a:lumMod val="75000"/>
              <a:alpha val="20000"/>
            </a:schemeClr>
          </a:solidFill>
          <a:ln w="28575" cmpd="sng">
            <a:solidFill>
              <a:srgbClr val="900000"/>
            </a:solidFill>
          </a:ln>
        </p:spPr>
        <p:txBody>
          <a:bodyPr lIns="18288" tIns="0" rIns="0" bIns="0"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graphicFrame>
        <p:nvGraphicFramePr>
          <p:cNvPr id="75" name="Content Placeholder 6"/>
          <p:cNvGraphicFramePr>
            <a:graphicFrameLocks noGrp="1"/>
          </p:cNvGraphicFramePr>
          <p:nvPr/>
        </p:nvGraphicFramePr>
        <p:xfrm>
          <a:off x="1" y="1653302"/>
          <a:ext cx="9064628" cy="520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-61913" y="819150"/>
            <a:ext cx="9205913" cy="2778125"/>
            <a:chOff x="0" y="806008"/>
            <a:chExt cx="9206619" cy="2778186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gray">
            <a:xfrm>
              <a:off x="0" y="806008"/>
              <a:ext cx="9065321" cy="74614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1688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800" noProof="1" smtClean="0">
                  <a:solidFill>
                    <a:srgbClr val="FFFF00"/>
                  </a:solidFill>
                  <a:cs typeface="Arial" charset="0"/>
                </a:rPr>
                <a:t>Mercado de combustiveis brasileiro com alto crescimento 2006-2012</a:t>
              </a:r>
              <a:endParaRPr lang="de-DE" sz="2800" noProof="1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 rot="19322902">
              <a:off x="5858325" y="2455457"/>
              <a:ext cx="3348294" cy="1128737"/>
            </a:xfrm>
            <a:custGeom>
              <a:avLst/>
              <a:gdLst>
                <a:gd name="connsiteX0" fmla="*/ 285520 w 3169645"/>
                <a:gd name="connsiteY0" fmla="*/ 254116 h 1128515"/>
                <a:gd name="connsiteX1" fmla="*/ 340258 w 3169645"/>
                <a:gd name="connsiteY1" fmla="*/ 965783 h 1128515"/>
                <a:gd name="connsiteX2" fmla="*/ 2989582 w 3169645"/>
                <a:gd name="connsiteY2" fmla="*/ 1053372 h 1128515"/>
                <a:gd name="connsiteX3" fmla="*/ 2639259 w 3169645"/>
                <a:gd name="connsiteY3" fmla="*/ 46091 h 1128515"/>
                <a:gd name="connsiteX4" fmla="*/ 285520 w 3169645"/>
                <a:gd name="connsiteY4" fmla="*/ 254116 h 112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645" h="1128515">
                  <a:moveTo>
                    <a:pt x="285520" y="254116"/>
                  </a:moveTo>
                  <a:cubicBezTo>
                    <a:pt x="-97647" y="407398"/>
                    <a:pt x="-110419" y="832574"/>
                    <a:pt x="340258" y="965783"/>
                  </a:cubicBezTo>
                  <a:cubicBezTo>
                    <a:pt x="790935" y="1098992"/>
                    <a:pt x="2606415" y="1206654"/>
                    <a:pt x="2989582" y="1053372"/>
                  </a:cubicBezTo>
                  <a:cubicBezTo>
                    <a:pt x="3372749" y="900090"/>
                    <a:pt x="3091760" y="181125"/>
                    <a:pt x="2639259" y="46091"/>
                  </a:cubicBezTo>
                  <a:cubicBezTo>
                    <a:pt x="2186758" y="-88943"/>
                    <a:pt x="668687" y="100834"/>
                    <a:pt x="285520" y="254116"/>
                  </a:cubicBezTo>
                  <a:close/>
                </a:path>
              </a:pathLst>
            </a:custGeom>
            <a:solidFill>
              <a:schemeClr val="tx1">
                <a:lumMod val="7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90" y="1"/>
            <a:ext cx="7772400" cy="6788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Refino no Brasil sem perspectivas de crescer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50178" name="Subtitle 3"/>
          <p:cNvSpPr>
            <a:spLocks noGrp="1"/>
          </p:cNvSpPr>
          <p:nvPr>
            <p:ph type="subTitle" idx="1"/>
          </p:nvPr>
        </p:nvSpPr>
        <p:spPr>
          <a:xfrm rot="20677966">
            <a:off x="2859088" y="5270500"/>
            <a:ext cx="6400800" cy="1117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smtClean="0">
                <a:solidFill>
                  <a:srgbClr val="800000"/>
                </a:solidFill>
              </a:rPr>
              <a:t>Por que o negócio não deu certo?</a:t>
            </a:r>
          </a:p>
        </p:txBody>
      </p:sp>
      <p:sp>
        <p:nvSpPr>
          <p:cNvPr id="5" name="Oval Callout 4"/>
          <p:cNvSpPr/>
          <p:nvPr/>
        </p:nvSpPr>
        <p:spPr>
          <a:xfrm rot="20606515">
            <a:off x="966788" y="4143375"/>
            <a:ext cx="6640512" cy="1052513"/>
          </a:xfrm>
          <a:prstGeom prst="wedgeEllipseCallout">
            <a:avLst>
              <a:gd name="adj1" fmla="val -6349"/>
              <a:gd name="adj2" fmla="val 112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Decisões estratégicas no conflito 2006-2012</a:t>
            </a:r>
            <a:endParaRPr lang="pt-BR" sz="3200" dirty="0"/>
          </a:p>
        </p:txBody>
      </p:sp>
      <p:sp>
        <p:nvSpPr>
          <p:cNvPr id="50180" name="Title 1"/>
          <p:cNvSpPr>
            <a:spLocks noGrp="1"/>
          </p:cNvSpPr>
          <p:nvPr/>
        </p:nvSpPr>
        <p:spPr bwMode="auto">
          <a:xfrm>
            <a:off x="598488" y="56991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2000">
                <a:solidFill>
                  <a:srgbClr val="FFFF00"/>
                </a:solidFill>
                <a:latin typeface="Rockwell"/>
              </a:rPr>
              <a:t>Expectativas do Brasil crescer produção de petróleo pesado mais do que podia refinar no Brasil</a:t>
            </a:r>
          </a:p>
        </p:txBody>
      </p:sp>
      <p:sp>
        <p:nvSpPr>
          <p:cNvPr id="50181" name="Title 1"/>
          <p:cNvSpPr>
            <a:spLocks noGrp="1"/>
          </p:cNvSpPr>
          <p:nvPr/>
        </p:nvSpPr>
        <p:spPr bwMode="auto">
          <a:xfrm>
            <a:off x="598488" y="1500188"/>
            <a:ext cx="7772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2000">
                <a:solidFill>
                  <a:srgbClr val="FFFF00"/>
                </a:solidFill>
                <a:latin typeface="Rockwell"/>
              </a:rPr>
              <a:t>Mercado americano em ascensão, ampliando oportunidades para produtores de óleo pesado</a:t>
            </a:r>
          </a:p>
        </p:txBody>
      </p:sp>
      <p:sp>
        <p:nvSpPr>
          <p:cNvPr id="50182" name="Title 1"/>
          <p:cNvSpPr>
            <a:spLocks noGrp="1"/>
          </p:cNvSpPr>
          <p:nvPr/>
        </p:nvSpPr>
        <p:spPr bwMode="auto">
          <a:xfrm>
            <a:off x="750888" y="2560638"/>
            <a:ext cx="7772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2000">
                <a:solidFill>
                  <a:srgbClr val="FFFF00"/>
                </a:solidFill>
                <a:latin typeface="Rockwell"/>
              </a:rPr>
              <a:t>ASTRA um comercializador de produtos, com uma refinaria bem localizada, com preço em linha com o mercado e capaz de se adaptar ao petróleo brasileiro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20" y="-18432"/>
            <a:ext cx="8493820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 smtClean="0">
                <a:solidFill>
                  <a:srgbClr val="FFFF00"/>
                </a:solidFill>
              </a:rPr>
              <a:t>Anúncio do Memorando para Aquisição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1851025" y="5911850"/>
            <a:ext cx="485775" cy="684213"/>
          </a:xfrm>
          <a:prstGeom prst="wedgeEllipseCallout">
            <a:avLst>
              <a:gd name="adj1" fmla="val -148177"/>
              <a:gd name="adj2" fmla="val 11303"/>
            </a:avLst>
          </a:prstGeom>
          <a:solidFill>
            <a:srgbClr val="FF4040">
              <a:alpha val="13000"/>
            </a:srgbClr>
          </a:solidFill>
          <a:ln>
            <a:solidFill>
              <a:srgbClr val="900000"/>
            </a:solidFill>
          </a:ln>
        </p:spPr>
        <p:txBody>
          <a:bodyPr lIns="18288" tIns="0" rIns="0" bIns="0"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Pasadena</a:t>
            </a:r>
          </a:p>
        </p:txBody>
      </p:sp>
      <p:grpSp>
        <p:nvGrpSpPr>
          <p:cNvPr id="12321" name="Group 85"/>
          <p:cNvGrpSpPr>
            <a:grpSpLocks/>
          </p:cNvGrpSpPr>
          <p:nvPr/>
        </p:nvGrpSpPr>
        <p:grpSpPr bwMode="auto">
          <a:xfrm>
            <a:off x="0" y="711200"/>
            <a:ext cx="8955088" cy="6146800"/>
            <a:chOff x="0" y="711666"/>
            <a:chExt cx="8955153" cy="6146334"/>
          </a:xfrm>
        </p:grpSpPr>
        <p:graphicFrame>
          <p:nvGraphicFramePr>
            <p:cNvPr id="12318" name="Object 30"/>
            <p:cNvGraphicFramePr>
              <a:graphicFrameLocks noChangeAspect="1"/>
            </p:cNvGraphicFramePr>
            <p:nvPr/>
          </p:nvGraphicFramePr>
          <p:xfrm>
            <a:off x="0" y="711666"/>
            <a:ext cx="4943280" cy="6146334"/>
          </p:xfrm>
          <a:graphic>
            <a:graphicData uri="http://schemas.openxmlformats.org/presentationml/2006/ole">
              <p:oleObj spid="_x0000_s12318" name="Document" r:id="rId3" imgW="6591057" imgH="7670518" progId="">
                <p:embed/>
              </p:oleObj>
            </a:graphicData>
          </a:graphic>
        </p:graphicFrame>
        <p:sp>
          <p:nvSpPr>
            <p:cNvPr id="11" name="Line Callout 2 10"/>
            <p:cNvSpPr/>
            <p:nvPr/>
          </p:nvSpPr>
          <p:spPr>
            <a:xfrm>
              <a:off x="5148300" y="829132"/>
              <a:ext cx="3806853" cy="612729"/>
            </a:xfrm>
            <a:prstGeom prst="borderCallout2">
              <a:avLst>
                <a:gd name="adj1" fmla="val 22324"/>
                <a:gd name="adj2" fmla="val 294"/>
                <a:gd name="adj3" fmla="val 18750"/>
                <a:gd name="adj4" fmla="val -16667"/>
                <a:gd name="adj5" fmla="val 209004"/>
                <a:gd name="adj6" fmla="val -100915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/>
                <a:t>Data: 16 novembro </a:t>
              </a:r>
              <a:r>
                <a:rPr lang="pt-BR" sz="3200" b="1" dirty="0">
                  <a:solidFill>
                    <a:srgbClr val="FFEE41"/>
                  </a:solidFill>
                </a:rPr>
                <a:t>2005</a:t>
              </a:r>
              <a:endParaRPr lang="pt-BR" sz="3200" b="1" dirty="0">
                <a:solidFill>
                  <a:srgbClr val="FFEE4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1003" y="1983158"/>
              <a:ext cx="4278344" cy="325412"/>
            </a:xfrm>
            <a:custGeom>
              <a:avLst/>
              <a:gdLst>
                <a:gd name="connsiteX0" fmla="*/ 406440 w 4277215"/>
                <a:gd name="connsiteY0" fmla="*/ 76115 h 326699"/>
                <a:gd name="connsiteX1" fmla="*/ 439283 w 4277215"/>
                <a:gd name="connsiteY1" fmla="*/ 295089 h 326699"/>
                <a:gd name="connsiteX2" fmla="*/ 4019154 w 4277215"/>
                <a:gd name="connsiteY2" fmla="*/ 295089 h 326699"/>
                <a:gd name="connsiteX3" fmla="*/ 3592197 w 4277215"/>
                <a:gd name="connsiteY3" fmla="*/ 10423 h 326699"/>
                <a:gd name="connsiteX4" fmla="*/ 406440 w 4277215"/>
                <a:gd name="connsiteY4" fmla="*/ 76115 h 3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7215" h="326699">
                  <a:moveTo>
                    <a:pt x="406440" y="76115"/>
                  </a:moveTo>
                  <a:cubicBezTo>
                    <a:pt x="-119046" y="123559"/>
                    <a:pt x="-162836" y="258593"/>
                    <a:pt x="439283" y="295089"/>
                  </a:cubicBezTo>
                  <a:cubicBezTo>
                    <a:pt x="1041402" y="331585"/>
                    <a:pt x="3493668" y="342533"/>
                    <a:pt x="4019154" y="295089"/>
                  </a:cubicBezTo>
                  <a:cubicBezTo>
                    <a:pt x="4544640" y="247645"/>
                    <a:pt x="4199790" y="43269"/>
                    <a:pt x="3592197" y="10423"/>
                  </a:cubicBezTo>
                  <a:cubicBezTo>
                    <a:pt x="2984604" y="-22423"/>
                    <a:pt x="931926" y="28671"/>
                    <a:pt x="406440" y="76115"/>
                  </a:cubicBezTo>
                  <a:close/>
                </a:path>
              </a:pathLst>
            </a:custGeom>
            <a:solidFill>
              <a:schemeClr val="tx1">
                <a:lumMod val="7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6" name="Line Callout 2 75"/>
            <p:cNvSpPr/>
            <p:nvPr/>
          </p:nvSpPr>
          <p:spPr>
            <a:xfrm>
              <a:off x="5148300" y="1695841"/>
              <a:ext cx="3806853" cy="612729"/>
            </a:xfrm>
            <a:prstGeom prst="borderCallout2">
              <a:avLst>
                <a:gd name="adj1" fmla="val 22324"/>
                <a:gd name="adj2" fmla="val 294"/>
                <a:gd name="adj3" fmla="val 18750"/>
                <a:gd name="adj4" fmla="val -16667"/>
                <a:gd name="adj5" fmla="val 157178"/>
                <a:gd name="adj6" fmla="val -99477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>
                  <a:solidFill>
                    <a:srgbClr val="FFEE41"/>
                  </a:solidFill>
                </a:rPr>
                <a:t>Comercialização</a:t>
              </a:r>
              <a:r>
                <a:rPr lang="pt-BR" sz="2400" dirty="0"/>
                <a:t> e Refino nos EUA</a:t>
              </a:r>
              <a:endParaRPr lang="pt-BR" sz="2400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6201" y="2522867"/>
              <a:ext cx="2260616" cy="327000"/>
            </a:xfrm>
            <a:custGeom>
              <a:avLst/>
              <a:gdLst>
                <a:gd name="connsiteX0" fmla="*/ 406440 w 4277215"/>
                <a:gd name="connsiteY0" fmla="*/ 76115 h 326699"/>
                <a:gd name="connsiteX1" fmla="*/ 439283 w 4277215"/>
                <a:gd name="connsiteY1" fmla="*/ 295089 h 326699"/>
                <a:gd name="connsiteX2" fmla="*/ 4019154 w 4277215"/>
                <a:gd name="connsiteY2" fmla="*/ 295089 h 326699"/>
                <a:gd name="connsiteX3" fmla="*/ 3592197 w 4277215"/>
                <a:gd name="connsiteY3" fmla="*/ 10423 h 326699"/>
                <a:gd name="connsiteX4" fmla="*/ 406440 w 4277215"/>
                <a:gd name="connsiteY4" fmla="*/ 76115 h 3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7215" h="326699">
                  <a:moveTo>
                    <a:pt x="406440" y="76115"/>
                  </a:moveTo>
                  <a:cubicBezTo>
                    <a:pt x="-119046" y="123559"/>
                    <a:pt x="-162836" y="258593"/>
                    <a:pt x="439283" y="295089"/>
                  </a:cubicBezTo>
                  <a:cubicBezTo>
                    <a:pt x="1041402" y="331585"/>
                    <a:pt x="3493668" y="342533"/>
                    <a:pt x="4019154" y="295089"/>
                  </a:cubicBezTo>
                  <a:cubicBezTo>
                    <a:pt x="4544640" y="247645"/>
                    <a:pt x="4199790" y="43269"/>
                    <a:pt x="3592197" y="10423"/>
                  </a:cubicBezTo>
                  <a:cubicBezTo>
                    <a:pt x="2984604" y="-22423"/>
                    <a:pt x="931926" y="28671"/>
                    <a:pt x="406440" y="76115"/>
                  </a:cubicBezTo>
                  <a:close/>
                </a:path>
              </a:pathLst>
            </a:custGeom>
            <a:solidFill>
              <a:schemeClr val="tx1">
                <a:lumMod val="7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398730" y="2849867"/>
              <a:ext cx="2260616" cy="327000"/>
            </a:xfrm>
            <a:custGeom>
              <a:avLst/>
              <a:gdLst>
                <a:gd name="connsiteX0" fmla="*/ 406440 w 4277215"/>
                <a:gd name="connsiteY0" fmla="*/ 76115 h 326699"/>
                <a:gd name="connsiteX1" fmla="*/ 439283 w 4277215"/>
                <a:gd name="connsiteY1" fmla="*/ 295089 h 326699"/>
                <a:gd name="connsiteX2" fmla="*/ 4019154 w 4277215"/>
                <a:gd name="connsiteY2" fmla="*/ 295089 h 326699"/>
                <a:gd name="connsiteX3" fmla="*/ 3592197 w 4277215"/>
                <a:gd name="connsiteY3" fmla="*/ 10423 h 326699"/>
                <a:gd name="connsiteX4" fmla="*/ 406440 w 4277215"/>
                <a:gd name="connsiteY4" fmla="*/ 76115 h 3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7215" h="326699">
                  <a:moveTo>
                    <a:pt x="406440" y="76115"/>
                  </a:moveTo>
                  <a:cubicBezTo>
                    <a:pt x="-119046" y="123559"/>
                    <a:pt x="-162836" y="258593"/>
                    <a:pt x="439283" y="295089"/>
                  </a:cubicBezTo>
                  <a:cubicBezTo>
                    <a:pt x="1041402" y="331585"/>
                    <a:pt x="3493668" y="342533"/>
                    <a:pt x="4019154" y="295089"/>
                  </a:cubicBezTo>
                  <a:cubicBezTo>
                    <a:pt x="4544640" y="247645"/>
                    <a:pt x="4199790" y="43269"/>
                    <a:pt x="3592197" y="10423"/>
                  </a:cubicBezTo>
                  <a:cubicBezTo>
                    <a:pt x="2984604" y="-22423"/>
                    <a:pt x="931926" y="28671"/>
                    <a:pt x="406440" y="76115"/>
                  </a:cubicBezTo>
                  <a:close/>
                </a:path>
              </a:pathLst>
            </a:custGeom>
            <a:solidFill>
              <a:schemeClr val="tx1">
                <a:lumMod val="7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1" name="Line Callout 2 80"/>
            <p:cNvSpPr/>
            <p:nvPr/>
          </p:nvSpPr>
          <p:spPr>
            <a:xfrm>
              <a:off x="5148300" y="2448259"/>
              <a:ext cx="3806853" cy="612729"/>
            </a:xfrm>
            <a:prstGeom prst="borderCallout2">
              <a:avLst>
                <a:gd name="adj1" fmla="val 22324"/>
                <a:gd name="adj2" fmla="val 294"/>
                <a:gd name="adj3" fmla="val 18750"/>
                <a:gd name="adj4" fmla="val -16667"/>
                <a:gd name="adj5" fmla="val 85694"/>
                <a:gd name="adj6" fmla="val -50878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/>
                <a:t>Melhoria de condições de SMS</a:t>
              </a:r>
              <a:endParaRPr lang="pt-BR" sz="2400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81003" y="3176867"/>
              <a:ext cx="4562508" cy="180961"/>
            </a:xfrm>
            <a:custGeom>
              <a:avLst/>
              <a:gdLst>
                <a:gd name="connsiteX0" fmla="*/ 406440 w 4277215"/>
                <a:gd name="connsiteY0" fmla="*/ 76115 h 326699"/>
                <a:gd name="connsiteX1" fmla="*/ 439283 w 4277215"/>
                <a:gd name="connsiteY1" fmla="*/ 295089 h 326699"/>
                <a:gd name="connsiteX2" fmla="*/ 4019154 w 4277215"/>
                <a:gd name="connsiteY2" fmla="*/ 295089 h 326699"/>
                <a:gd name="connsiteX3" fmla="*/ 3592197 w 4277215"/>
                <a:gd name="connsiteY3" fmla="*/ 10423 h 326699"/>
                <a:gd name="connsiteX4" fmla="*/ 406440 w 4277215"/>
                <a:gd name="connsiteY4" fmla="*/ 76115 h 3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7215" h="326699">
                  <a:moveTo>
                    <a:pt x="406440" y="76115"/>
                  </a:moveTo>
                  <a:cubicBezTo>
                    <a:pt x="-119046" y="123559"/>
                    <a:pt x="-162836" y="258593"/>
                    <a:pt x="439283" y="295089"/>
                  </a:cubicBezTo>
                  <a:cubicBezTo>
                    <a:pt x="1041402" y="331585"/>
                    <a:pt x="3493668" y="342533"/>
                    <a:pt x="4019154" y="295089"/>
                  </a:cubicBezTo>
                  <a:cubicBezTo>
                    <a:pt x="4544640" y="247645"/>
                    <a:pt x="4199790" y="43269"/>
                    <a:pt x="3592197" y="10423"/>
                  </a:cubicBezTo>
                  <a:cubicBezTo>
                    <a:pt x="2984604" y="-22423"/>
                    <a:pt x="931926" y="28671"/>
                    <a:pt x="406440" y="76115"/>
                  </a:cubicBezTo>
                  <a:close/>
                </a:path>
              </a:pathLst>
            </a:custGeom>
            <a:solidFill>
              <a:schemeClr val="tx1">
                <a:lumMod val="8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4" name="Line Callout 2 83"/>
            <p:cNvSpPr/>
            <p:nvPr/>
          </p:nvSpPr>
          <p:spPr>
            <a:xfrm>
              <a:off x="5148300" y="3341955"/>
              <a:ext cx="3806853" cy="1069894"/>
            </a:xfrm>
            <a:prstGeom prst="borderCallout2">
              <a:avLst>
                <a:gd name="adj1" fmla="val 22324"/>
                <a:gd name="adj2" fmla="val 294"/>
                <a:gd name="adj3" fmla="val 18750"/>
                <a:gd name="adj4" fmla="val -16667"/>
                <a:gd name="adj5" fmla="val -4334"/>
                <a:gd name="adj6" fmla="val -60943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/>
                <a:t>Tão logo seja possível, investir para aumentar a conversão</a:t>
              </a:r>
              <a:endParaRPr lang="pt-BR" sz="2400" dirty="0"/>
            </a:p>
          </p:txBody>
        </p:sp>
      </p:grpSp>
      <p:sp>
        <p:nvSpPr>
          <p:cNvPr id="85" name="Cloud 84"/>
          <p:cNvSpPr/>
          <p:nvPr/>
        </p:nvSpPr>
        <p:spPr>
          <a:xfrm>
            <a:off x="5148263" y="4610100"/>
            <a:ext cx="3806825" cy="2133600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Plano de negócios previa operação conjunta, aumento de conversão e processamento de petróleo pesado</a:t>
            </a:r>
            <a:endParaRPr lang="pt-B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 smtClean="0">
                <a:solidFill>
                  <a:srgbClr val="FFFF00"/>
                </a:solidFill>
              </a:rPr>
              <a:t>Anúncio da Aquisição de 50%</a:t>
            </a: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85" name="Cloud 84"/>
          <p:cNvSpPr/>
          <p:nvPr/>
        </p:nvSpPr>
        <p:spPr>
          <a:xfrm>
            <a:off x="5276850" y="2660650"/>
            <a:ext cx="3678238" cy="4083050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Plano de negócios previa operação conjunta, aumento de conversão e processamento de petróleo pesado dobrando a produção</a:t>
            </a:r>
            <a:endParaRPr lang="pt-BR" sz="2000" dirty="0"/>
          </a:p>
        </p:txBody>
      </p:sp>
      <p:graphicFrame>
        <p:nvGraphicFramePr>
          <p:cNvPr id="14364" name="Object 28"/>
          <p:cNvGraphicFramePr>
            <a:graphicFrameLocks noChangeAspect="1"/>
          </p:cNvGraphicFramePr>
          <p:nvPr/>
        </p:nvGraphicFramePr>
        <p:xfrm>
          <a:off x="0" y="819150"/>
          <a:ext cx="5189538" cy="6038850"/>
        </p:xfrm>
        <a:graphic>
          <a:graphicData uri="http://schemas.openxmlformats.org/presentationml/2006/ole">
            <p:oleObj spid="_x0000_s14364" name="Document" r:id="rId3" imgW="6591057" imgH="7670518" progId="">
              <p:embed/>
            </p:oleObj>
          </a:graphicData>
        </a:graphic>
      </p:graphicFrame>
      <p:sp>
        <p:nvSpPr>
          <p:cNvPr id="5" name="Line Callout 2 4"/>
          <p:cNvSpPr/>
          <p:nvPr/>
        </p:nvSpPr>
        <p:spPr>
          <a:xfrm>
            <a:off x="5276850" y="1008063"/>
            <a:ext cx="3459163" cy="611187"/>
          </a:xfrm>
          <a:prstGeom prst="borderCallout2">
            <a:avLst>
              <a:gd name="adj1" fmla="val 22355"/>
              <a:gd name="adj2" fmla="val 1244"/>
              <a:gd name="adj3" fmla="val 18750"/>
              <a:gd name="adj4" fmla="val -16667"/>
              <a:gd name="adj5" fmla="val 200069"/>
              <a:gd name="adj6" fmla="val -115715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Data: 01 Setembro de </a:t>
            </a:r>
            <a:r>
              <a:rPr lang="pt-BR" sz="3200" b="1" dirty="0">
                <a:solidFill>
                  <a:srgbClr val="FFEE41"/>
                </a:solidFill>
              </a:rPr>
              <a:t>2006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5276850" y="1784350"/>
            <a:ext cx="3459163" cy="612775"/>
          </a:xfrm>
          <a:prstGeom prst="borderCallout2">
            <a:avLst>
              <a:gd name="adj1" fmla="val 22355"/>
              <a:gd name="adj2" fmla="val -33"/>
              <a:gd name="adj3" fmla="val 18750"/>
              <a:gd name="adj4" fmla="val -16667"/>
              <a:gd name="adj5" fmla="val 112501"/>
              <a:gd name="adj6" fmla="val -31701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Concluiu a aquisição de 50% de Pasadena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-152400" y="2994025"/>
            <a:ext cx="5341938" cy="817563"/>
          </a:xfrm>
          <a:custGeom>
            <a:avLst/>
            <a:gdLst>
              <a:gd name="connsiteX0" fmla="*/ 404479 w 5788906"/>
              <a:gd name="connsiteY0" fmla="*/ 82440 h 816821"/>
              <a:gd name="connsiteX1" fmla="*/ 349741 w 5788906"/>
              <a:gd name="connsiteY1" fmla="*/ 301415 h 816821"/>
              <a:gd name="connsiteX2" fmla="*/ 382584 w 5788906"/>
              <a:gd name="connsiteY2" fmla="*/ 761261 h 816821"/>
              <a:gd name="connsiteX3" fmla="*/ 5385646 w 5788906"/>
              <a:gd name="connsiteY3" fmla="*/ 728414 h 816821"/>
              <a:gd name="connsiteX4" fmla="*/ 5309013 w 5788906"/>
              <a:gd name="connsiteY4" fmla="*/ 38645 h 816821"/>
              <a:gd name="connsiteX5" fmla="*/ 3874875 w 5788906"/>
              <a:gd name="connsiteY5" fmla="*/ 82440 h 816821"/>
              <a:gd name="connsiteX6" fmla="*/ 437322 w 5788906"/>
              <a:gd name="connsiteY6" fmla="*/ 126235 h 816821"/>
              <a:gd name="connsiteX7" fmla="*/ 360688 w 5788906"/>
              <a:gd name="connsiteY7" fmla="*/ 115286 h 816821"/>
              <a:gd name="connsiteX8" fmla="*/ 404479 w 5788906"/>
              <a:gd name="connsiteY8" fmla="*/ 82440 h 8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8906" h="816821">
                <a:moveTo>
                  <a:pt x="404479" y="82440"/>
                </a:moveTo>
                <a:cubicBezTo>
                  <a:pt x="402654" y="113462"/>
                  <a:pt x="353390" y="188278"/>
                  <a:pt x="349741" y="301415"/>
                </a:cubicBezTo>
                <a:cubicBezTo>
                  <a:pt x="346092" y="414552"/>
                  <a:pt x="-456734" y="690095"/>
                  <a:pt x="382584" y="761261"/>
                </a:cubicBezTo>
                <a:cubicBezTo>
                  <a:pt x="1221902" y="832428"/>
                  <a:pt x="4564575" y="848850"/>
                  <a:pt x="5385646" y="728414"/>
                </a:cubicBezTo>
                <a:cubicBezTo>
                  <a:pt x="6206717" y="607978"/>
                  <a:pt x="5560808" y="146307"/>
                  <a:pt x="5309013" y="38645"/>
                </a:cubicBezTo>
                <a:cubicBezTo>
                  <a:pt x="5057218" y="-69017"/>
                  <a:pt x="3874875" y="82440"/>
                  <a:pt x="3874875" y="82440"/>
                </a:cubicBezTo>
                <a:lnTo>
                  <a:pt x="437322" y="126235"/>
                </a:lnTo>
                <a:cubicBezTo>
                  <a:pt x="-148376" y="131709"/>
                  <a:pt x="367986" y="117111"/>
                  <a:pt x="360688" y="115286"/>
                </a:cubicBezTo>
                <a:cubicBezTo>
                  <a:pt x="353390" y="113461"/>
                  <a:pt x="406304" y="51418"/>
                  <a:pt x="404479" y="82440"/>
                </a:cubicBezTo>
                <a:close/>
              </a:path>
            </a:pathLst>
          </a:custGeom>
          <a:solidFill>
            <a:schemeClr val="tx1">
              <a:lumMod val="75000"/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4997450" y="3378201"/>
            <a:ext cx="668337" cy="525462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01" y="288131"/>
            <a:ext cx="8608190" cy="620611"/>
          </a:xfrm>
        </p:spPr>
        <p:txBody>
          <a:bodyPr>
            <a:no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Anúncio do início da arbitragem pela Petrobras e na Justiça pela Astra por motivos diferentes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55298" name="Picture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8525"/>
            <a:ext cx="43688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5518150" y="898525"/>
            <a:ext cx="3217863" cy="611188"/>
          </a:xfrm>
          <a:prstGeom prst="borderCallout2">
            <a:avLst>
              <a:gd name="adj1" fmla="val 18750"/>
              <a:gd name="adj2" fmla="val -1530"/>
              <a:gd name="adj3" fmla="val 18750"/>
              <a:gd name="adj4" fmla="val -16667"/>
              <a:gd name="adj5" fmla="val 209004"/>
              <a:gd name="adj6" fmla="val -135102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Data: 03 Julho de </a:t>
            </a:r>
            <a:r>
              <a:rPr lang="pt-BR" sz="3200" b="1" dirty="0">
                <a:solidFill>
                  <a:srgbClr val="FFEE41"/>
                </a:solidFill>
              </a:rPr>
              <a:t>2008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85" name="Cloud 84"/>
          <p:cNvSpPr/>
          <p:nvPr/>
        </p:nvSpPr>
        <p:spPr>
          <a:xfrm>
            <a:off x="5276850" y="4838700"/>
            <a:ext cx="3678238" cy="1905000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O negócio entra em fase de acelerado litígio e a sociedade tem que se desfazer</a:t>
            </a:r>
            <a:endParaRPr lang="pt-BR" sz="2000" dirty="0"/>
          </a:p>
        </p:txBody>
      </p:sp>
      <p:sp>
        <p:nvSpPr>
          <p:cNvPr id="32" name="Line Callout 2 31"/>
          <p:cNvSpPr/>
          <p:nvPr/>
        </p:nvSpPr>
        <p:spPr>
          <a:xfrm>
            <a:off x="4619625" y="1751013"/>
            <a:ext cx="4116388" cy="1303337"/>
          </a:xfrm>
          <a:prstGeom prst="borderCallout2">
            <a:avLst>
              <a:gd name="adj1" fmla="val 18750"/>
              <a:gd name="adj2" fmla="val -1530"/>
              <a:gd name="adj3" fmla="val 29674"/>
              <a:gd name="adj4" fmla="val -11614"/>
              <a:gd name="adj5" fmla="val 41337"/>
              <a:gd name="adj6" fmla="val -18559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Petrobras anuncia o início do processo </a:t>
            </a:r>
            <a:r>
              <a:rPr lang="pt-BR" dirty="0">
                <a:solidFill>
                  <a:srgbClr val="FFEE41"/>
                </a:solidFill>
              </a:rPr>
              <a:t>arbitral</a:t>
            </a:r>
            <a:r>
              <a:rPr lang="pt-BR" dirty="0"/>
              <a:t> contra ASTRA  em </a:t>
            </a:r>
            <a:r>
              <a:rPr lang="pt-BR" sz="2800" b="1" dirty="0">
                <a:solidFill>
                  <a:srgbClr val="FFEE41"/>
                </a:solidFill>
              </a:rPr>
              <a:t>19/06/2008 </a:t>
            </a:r>
            <a:r>
              <a:rPr lang="pt-BR" dirty="0"/>
              <a:t>por falta de compromissos com Pasadena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4619625" y="3240088"/>
            <a:ext cx="4116388" cy="1457325"/>
          </a:xfrm>
          <a:prstGeom prst="borderCallout2">
            <a:avLst>
              <a:gd name="adj1" fmla="val 18750"/>
              <a:gd name="adj2" fmla="val -1530"/>
              <a:gd name="adj3" fmla="val 18750"/>
              <a:gd name="adj4" fmla="val -16667"/>
              <a:gd name="adj5" fmla="val -8187"/>
              <a:gd name="adj6" fmla="val -28622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Petrobras também anuncia que a ASTRA  em </a:t>
            </a:r>
            <a:r>
              <a:rPr lang="pt-BR" sz="2400" b="1" dirty="0">
                <a:solidFill>
                  <a:srgbClr val="FFEE41"/>
                </a:solidFill>
              </a:rPr>
              <a:t>01/07/2008 </a:t>
            </a:r>
            <a:r>
              <a:rPr lang="pt-BR" dirty="0"/>
              <a:t>entrou em processo </a:t>
            </a:r>
            <a:r>
              <a:rPr lang="pt-BR" dirty="0">
                <a:solidFill>
                  <a:srgbClr val="FFEE41"/>
                </a:solidFill>
              </a:rPr>
              <a:t>judicial</a:t>
            </a:r>
            <a:r>
              <a:rPr lang="pt-BR" dirty="0"/>
              <a:t> para exercer seu direito de venda dos restantes 50%</a:t>
            </a:r>
            <a:endParaRPr lang="pt-BR" sz="3200" b="1" dirty="0">
              <a:solidFill>
                <a:srgbClr val="FFEE4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62" y="175178"/>
            <a:ext cx="8641033" cy="554919"/>
          </a:xfrm>
        </p:spPr>
        <p:txBody>
          <a:bodyPr>
            <a:no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Resultado da arbitragem sobre o direito de venda da Astra 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5632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5188"/>
            <a:ext cx="4630738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5518150" y="898525"/>
            <a:ext cx="3217863" cy="611188"/>
          </a:xfrm>
          <a:prstGeom prst="borderCallout2">
            <a:avLst>
              <a:gd name="adj1" fmla="val 18750"/>
              <a:gd name="adj2" fmla="val -1530"/>
              <a:gd name="adj3" fmla="val 18750"/>
              <a:gd name="adj4" fmla="val -16667"/>
              <a:gd name="adj5" fmla="val 230449"/>
              <a:gd name="adj6" fmla="val -126939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Data: 16 Abril de </a:t>
            </a:r>
            <a:r>
              <a:rPr lang="pt-BR" sz="3200" b="1" dirty="0">
                <a:solidFill>
                  <a:srgbClr val="FFEE41"/>
                </a:solidFill>
              </a:rPr>
              <a:t>2009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4762500" y="3578225"/>
            <a:ext cx="3973513" cy="1458913"/>
          </a:xfrm>
          <a:prstGeom prst="borderCallout2">
            <a:avLst>
              <a:gd name="adj1" fmla="val 18750"/>
              <a:gd name="adj2" fmla="val -1530"/>
              <a:gd name="adj3" fmla="val 18750"/>
              <a:gd name="adj4" fmla="val -16667"/>
              <a:gd name="adj5" fmla="val -9690"/>
              <a:gd name="adj6" fmla="val -22876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 valor de US$296 milhões deveria ser pago em 27/04/2009 e outras duas parcelas de US$85 milhões cada em setembro de 2009 e de 2010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32" name="Line Callout 2 31"/>
          <p:cNvSpPr/>
          <p:nvPr/>
        </p:nvSpPr>
        <p:spPr>
          <a:xfrm>
            <a:off x="4762500" y="1643063"/>
            <a:ext cx="3973513" cy="1773237"/>
          </a:xfrm>
          <a:prstGeom prst="borderCallout2">
            <a:avLst>
              <a:gd name="adj1" fmla="val 18750"/>
              <a:gd name="adj2" fmla="val -1530"/>
              <a:gd name="adj3" fmla="val 52083"/>
              <a:gd name="adj4" fmla="val -8678"/>
              <a:gd name="adj5" fmla="val 59096"/>
              <a:gd name="adj6" fmla="val -18190"/>
            </a:avLst>
          </a:prstGeom>
          <a:solidFill>
            <a:srgbClr val="0000FF"/>
          </a:solidFill>
          <a:ln w="41275">
            <a:solidFill>
              <a:schemeClr val="accent1">
                <a:shade val="95000"/>
                <a:satMod val="105000"/>
                <a:alpha val="6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Petrobras anuncia decisão do processo arbitral sobre o direito de venda fixando o valor e a forma de pagamento para a aquisição dos 50% remanescentes de Pasadena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762500" y="5127625"/>
            <a:ext cx="4083050" cy="1730375"/>
          </a:xfrm>
          <a:prstGeom prst="clou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Litígios permanecem, alguns vão à Justiça americana e pagamentos não são realizados</a:t>
            </a: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893763"/>
            <a:ext cx="421798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5013325" y="898525"/>
            <a:ext cx="3722688" cy="611188"/>
          </a:xfrm>
          <a:prstGeom prst="borderCallout2">
            <a:avLst>
              <a:gd name="adj1" fmla="val 18750"/>
              <a:gd name="adj2" fmla="val -354"/>
              <a:gd name="adj3" fmla="val 18750"/>
              <a:gd name="adj4" fmla="val -16667"/>
              <a:gd name="adj5" fmla="val 250108"/>
              <a:gd name="adj6" fmla="val -107279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Data: 12 Março de </a:t>
            </a:r>
            <a:r>
              <a:rPr lang="pt-BR" sz="3200" b="1" dirty="0">
                <a:solidFill>
                  <a:srgbClr val="FFEE41"/>
                </a:solidFill>
              </a:rPr>
              <a:t>2010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" y="240871"/>
            <a:ext cx="8966100" cy="48174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2400" dirty="0">
                <a:solidFill>
                  <a:srgbClr val="FFFF00"/>
                </a:solidFill>
              </a:rPr>
              <a:t>Justiça americana confirma resultado da arbitragem sobre o direito de venda da Astra </a:t>
            </a:r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457200" y="2984525"/>
            <a:ext cx="8229600" cy="88895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t-BR" sz="2400" dirty="0">
                <a:solidFill>
                  <a:srgbClr val="FFFF00"/>
                </a:solidFill>
              </a:rPr>
              <a:t/>
            </a:r>
            <a:br>
              <a:rPr lang="pt-BR" sz="2400" dirty="0">
                <a:solidFill>
                  <a:srgbClr val="FFFF00"/>
                </a:solidFill>
              </a:rPr>
            </a:br>
            <a:endParaRPr lang="pt-BR" sz="2400" dirty="0"/>
          </a:p>
        </p:txBody>
      </p:sp>
      <p:sp>
        <p:nvSpPr>
          <p:cNvPr id="8" name="Line Callout 2 7"/>
          <p:cNvSpPr/>
          <p:nvPr/>
        </p:nvSpPr>
        <p:spPr>
          <a:xfrm>
            <a:off x="4449763" y="1720850"/>
            <a:ext cx="4237037" cy="2278063"/>
          </a:xfrm>
          <a:prstGeom prst="borderCallout2">
            <a:avLst>
              <a:gd name="adj1" fmla="val 18750"/>
              <a:gd name="adj2" fmla="val -238"/>
              <a:gd name="adj3" fmla="val 18750"/>
              <a:gd name="adj4" fmla="val -16667"/>
              <a:gd name="adj5" fmla="val 39935"/>
              <a:gd name="adj6" fmla="val -21854"/>
            </a:avLst>
          </a:prstGeom>
          <a:solidFill>
            <a:srgbClr val="0000FF"/>
          </a:solidFill>
          <a:ln w="41275">
            <a:solidFill>
              <a:schemeClr val="accent1">
                <a:shade val="95000"/>
                <a:satMod val="105000"/>
                <a:alpha val="6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Corte Federal de Houston confirma decisão arbitral de 10/04/2009 sobre o direito de venda da Astra reafirmando o valor do pagamento e a validade da aquisição dos 100% de Pasadena a partir de 17/09/2008, assim como sobre a comercializadora.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4449763" y="4160838"/>
            <a:ext cx="4237037" cy="798512"/>
          </a:xfrm>
          <a:prstGeom prst="borderCallout2">
            <a:avLst>
              <a:gd name="adj1" fmla="val 21490"/>
              <a:gd name="adj2" fmla="val 537"/>
              <a:gd name="adj3" fmla="val -53396"/>
              <a:gd name="adj4" fmla="val -10207"/>
              <a:gd name="adj5" fmla="val -52914"/>
              <a:gd name="adj6" fmla="val -20144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/>
              <a:t>O valor foi fixado em US$296 milhões pelos 50% remanescentes da Refinaria</a:t>
            </a:r>
            <a:endParaRPr lang="pt-BR" sz="1600" b="1" dirty="0">
              <a:solidFill>
                <a:srgbClr val="FFEE4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4449763" y="5210175"/>
            <a:ext cx="4237037" cy="1150938"/>
          </a:xfrm>
          <a:prstGeom prst="borderCallout2">
            <a:avLst>
              <a:gd name="adj1" fmla="val 22557"/>
              <a:gd name="adj2" fmla="val -238"/>
              <a:gd name="adj3" fmla="val -85381"/>
              <a:gd name="adj4" fmla="val -13049"/>
              <a:gd name="adj5" fmla="val -96391"/>
              <a:gd name="adj6" fmla="val -39524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/>
              <a:t>O valor para a comercializadora, com base nos estoques de 1/07/2008, foi fixado em US$170 milhões  correspondentes aos estoques e dividas existentes com a ASTRA</a:t>
            </a:r>
            <a:endParaRPr lang="pt-BR" sz="1600" b="1" dirty="0">
              <a:solidFill>
                <a:srgbClr val="FFEE41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0" y="5457825"/>
            <a:ext cx="4237038" cy="1150938"/>
          </a:xfrm>
          <a:prstGeom prst="borderCallout2">
            <a:avLst>
              <a:gd name="adj1" fmla="val -2186"/>
              <a:gd name="adj2" fmla="val 3121"/>
              <a:gd name="adj3" fmla="val -16862"/>
              <a:gd name="adj4" fmla="val 3747"/>
              <a:gd name="adj5" fmla="val -83068"/>
              <a:gd name="adj6" fmla="val 6988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/>
              <a:t>Mais US$173 milhões correspondiam a garantias bancarias pelas operações comerciais junto ao sistema bancário, juros, honorários e despesas processuais</a:t>
            </a:r>
            <a:endParaRPr lang="pt-BR" sz="1600" b="1" dirty="0">
              <a:solidFill>
                <a:srgbClr val="FFEE4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11275" y="2844800"/>
            <a:ext cx="1982788" cy="147638"/>
          </a:xfrm>
          <a:custGeom>
            <a:avLst/>
            <a:gdLst>
              <a:gd name="connsiteX0" fmla="*/ 46586 w 1983174"/>
              <a:gd name="connsiteY0" fmla="*/ 34072 h 147053"/>
              <a:gd name="connsiteX1" fmla="*/ 1798205 w 1983174"/>
              <a:gd name="connsiteY1" fmla="*/ 34072 h 147053"/>
              <a:gd name="connsiteX2" fmla="*/ 1732519 w 1983174"/>
              <a:gd name="connsiteY2" fmla="*/ 132611 h 147053"/>
              <a:gd name="connsiteX3" fmla="*/ 35638 w 1983174"/>
              <a:gd name="connsiteY3" fmla="*/ 132611 h 147053"/>
              <a:gd name="connsiteX4" fmla="*/ 604915 w 1983174"/>
              <a:gd name="connsiteY4" fmla="*/ 1226 h 147053"/>
              <a:gd name="connsiteX5" fmla="*/ 922396 w 1983174"/>
              <a:gd name="connsiteY5" fmla="*/ 66919 h 147053"/>
              <a:gd name="connsiteX6" fmla="*/ 889553 w 1983174"/>
              <a:gd name="connsiteY6" fmla="*/ 66919 h 14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3174" h="147053">
                <a:moveTo>
                  <a:pt x="46586" y="34072"/>
                </a:moveTo>
                <a:cubicBezTo>
                  <a:pt x="781901" y="25860"/>
                  <a:pt x="1517216" y="17649"/>
                  <a:pt x="1798205" y="34072"/>
                </a:cubicBezTo>
                <a:cubicBezTo>
                  <a:pt x="2079194" y="50495"/>
                  <a:pt x="2026280" y="116188"/>
                  <a:pt x="1732519" y="132611"/>
                </a:cubicBezTo>
                <a:cubicBezTo>
                  <a:pt x="1438758" y="149034"/>
                  <a:pt x="223572" y="154509"/>
                  <a:pt x="35638" y="132611"/>
                </a:cubicBezTo>
                <a:cubicBezTo>
                  <a:pt x="-152296" y="110714"/>
                  <a:pt x="457122" y="12175"/>
                  <a:pt x="604915" y="1226"/>
                </a:cubicBezTo>
                <a:cubicBezTo>
                  <a:pt x="752708" y="-9723"/>
                  <a:pt x="874956" y="55970"/>
                  <a:pt x="922396" y="66919"/>
                </a:cubicBezTo>
                <a:cubicBezTo>
                  <a:pt x="969836" y="77868"/>
                  <a:pt x="889553" y="66919"/>
                  <a:pt x="889553" y="66919"/>
                </a:cubicBezTo>
              </a:path>
            </a:pathLst>
          </a:custGeom>
          <a:solidFill>
            <a:schemeClr val="tx1">
              <a:lumMod val="75000"/>
              <a:alpha val="20000"/>
            </a:schemeClr>
          </a:solidFill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Freeform 3"/>
          <p:cNvSpPr/>
          <p:nvPr/>
        </p:nvSpPr>
        <p:spPr>
          <a:xfrm>
            <a:off x="169863" y="3800475"/>
            <a:ext cx="3505200" cy="404813"/>
          </a:xfrm>
          <a:custGeom>
            <a:avLst/>
            <a:gdLst>
              <a:gd name="connsiteX0" fmla="*/ 2446312 w 3504274"/>
              <a:gd name="connsiteY0" fmla="*/ 315485 h 403310"/>
              <a:gd name="connsiteX1" fmla="*/ 2358731 w 3504274"/>
              <a:gd name="connsiteY1" fmla="*/ 381177 h 403310"/>
              <a:gd name="connsiteX2" fmla="*/ 180155 w 3504274"/>
              <a:gd name="connsiteY2" fmla="*/ 381177 h 403310"/>
              <a:gd name="connsiteX3" fmla="*/ 245841 w 3504274"/>
              <a:gd name="connsiteY3" fmla="*/ 118408 h 403310"/>
              <a:gd name="connsiteX4" fmla="*/ 1231126 w 3504274"/>
              <a:gd name="connsiteY4" fmla="*/ 129357 h 403310"/>
              <a:gd name="connsiteX5" fmla="*/ 1274917 w 3504274"/>
              <a:gd name="connsiteY5" fmla="*/ 8921 h 403310"/>
              <a:gd name="connsiteX6" fmla="*/ 1351550 w 3504274"/>
              <a:gd name="connsiteY6" fmla="*/ 8921 h 403310"/>
              <a:gd name="connsiteX7" fmla="*/ 3344017 w 3504274"/>
              <a:gd name="connsiteY7" fmla="*/ 30818 h 403310"/>
              <a:gd name="connsiteX8" fmla="*/ 3300227 w 3504274"/>
              <a:gd name="connsiteY8" fmla="*/ 326434 h 403310"/>
              <a:gd name="connsiteX9" fmla="*/ 2632422 w 3504274"/>
              <a:gd name="connsiteY9" fmla="*/ 359280 h 403310"/>
              <a:gd name="connsiteX10" fmla="*/ 2632422 w 3504274"/>
              <a:gd name="connsiteY10" fmla="*/ 359280 h 40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4274" h="403310">
                <a:moveTo>
                  <a:pt x="2446312" y="315485"/>
                </a:moveTo>
                <a:cubicBezTo>
                  <a:pt x="2591368" y="342856"/>
                  <a:pt x="2736424" y="370228"/>
                  <a:pt x="2358731" y="381177"/>
                </a:cubicBezTo>
                <a:cubicBezTo>
                  <a:pt x="1981038" y="392126"/>
                  <a:pt x="532303" y="424972"/>
                  <a:pt x="180155" y="381177"/>
                </a:cubicBezTo>
                <a:cubicBezTo>
                  <a:pt x="-171993" y="337382"/>
                  <a:pt x="70679" y="160378"/>
                  <a:pt x="245841" y="118408"/>
                </a:cubicBezTo>
                <a:cubicBezTo>
                  <a:pt x="421003" y="76438"/>
                  <a:pt x="1059613" y="147605"/>
                  <a:pt x="1231126" y="129357"/>
                </a:cubicBezTo>
                <a:cubicBezTo>
                  <a:pt x="1402639" y="111109"/>
                  <a:pt x="1254846" y="28994"/>
                  <a:pt x="1274917" y="8921"/>
                </a:cubicBezTo>
                <a:cubicBezTo>
                  <a:pt x="1294988" y="-11152"/>
                  <a:pt x="1351550" y="8921"/>
                  <a:pt x="1351550" y="8921"/>
                </a:cubicBezTo>
                <a:lnTo>
                  <a:pt x="3344017" y="30818"/>
                </a:lnTo>
                <a:cubicBezTo>
                  <a:pt x="3668796" y="83737"/>
                  <a:pt x="3418826" y="271690"/>
                  <a:pt x="3300227" y="326434"/>
                </a:cubicBezTo>
                <a:cubicBezTo>
                  <a:pt x="3181628" y="381178"/>
                  <a:pt x="2632422" y="359280"/>
                  <a:pt x="2632422" y="359280"/>
                </a:cubicBezTo>
                <a:lnTo>
                  <a:pt x="2632422" y="359280"/>
                </a:lnTo>
              </a:path>
            </a:pathLst>
          </a:custGeom>
          <a:solidFill>
            <a:schemeClr val="tx1">
              <a:lumMod val="85000"/>
              <a:alpha val="20000"/>
            </a:schemeClr>
          </a:solidFill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Freeform 9"/>
          <p:cNvSpPr/>
          <p:nvPr/>
        </p:nvSpPr>
        <p:spPr>
          <a:xfrm>
            <a:off x="133350" y="4316413"/>
            <a:ext cx="3455988" cy="212725"/>
          </a:xfrm>
          <a:custGeom>
            <a:avLst/>
            <a:gdLst>
              <a:gd name="connsiteX0" fmla="*/ 1683444 w 3455252"/>
              <a:gd name="connsiteY0" fmla="*/ 19072 h 212966"/>
              <a:gd name="connsiteX1" fmla="*/ 1683444 w 3455252"/>
              <a:gd name="connsiteY1" fmla="*/ 106662 h 212966"/>
              <a:gd name="connsiteX2" fmla="*/ 205515 w 3455252"/>
              <a:gd name="connsiteY2" fmla="*/ 106662 h 212966"/>
              <a:gd name="connsiteX3" fmla="*/ 249306 w 3455252"/>
              <a:gd name="connsiteY3" fmla="*/ 205200 h 212966"/>
              <a:gd name="connsiteX4" fmla="*/ 2405987 w 3455252"/>
              <a:gd name="connsiteY4" fmla="*/ 194252 h 212966"/>
              <a:gd name="connsiteX5" fmla="*/ 2329354 w 3455252"/>
              <a:gd name="connsiteY5" fmla="*/ 95713 h 212966"/>
              <a:gd name="connsiteX6" fmla="*/ 3358430 w 3455252"/>
              <a:gd name="connsiteY6" fmla="*/ 117611 h 212966"/>
              <a:gd name="connsiteX7" fmla="*/ 3227058 w 3455252"/>
              <a:gd name="connsiteY7" fmla="*/ 8124 h 212966"/>
              <a:gd name="connsiteX8" fmla="*/ 1683444 w 3455252"/>
              <a:gd name="connsiteY8" fmla="*/ 19072 h 2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5252" h="212966">
                <a:moveTo>
                  <a:pt x="1683444" y="19072"/>
                </a:moveTo>
                <a:cubicBezTo>
                  <a:pt x="1426175" y="35495"/>
                  <a:pt x="1929766" y="92064"/>
                  <a:pt x="1683444" y="106662"/>
                </a:cubicBezTo>
                <a:cubicBezTo>
                  <a:pt x="1437122" y="121260"/>
                  <a:pt x="444538" y="90239"/>
                  <a:pt x="205515" y="106662"/>
                </a:cubicBezTo>
                <a:cubicBezTo>
                  <a:pt x="-33508" y="123085"/>
                  <a:pt x="-117439" y="190602"/>
                  <a:pt x="249306" y="205200"/>
                </a:cubicBezTo>
                <a:cubicBezTo>
                  <a:pt x="616051" y="219798"/>
                  <a:pt x="2059312" y="212500"/>
                  <a:pt x="2405987" y="194252"/>
                </a:cubicBezTo>
                <a:cubicBezTo>
                  <a:pt x="2752662" y="176004"/>
                  <a:pt x="2170614" y="108486"/>
                  <a:pt x="2329354" y="95713"/>
                </a:cubicBezTo>
                <a:cubicBezTo>
                  <a:pt x="2488094" y="82940"/>
                  <a:pt x="3208813" y="132209"/>
                  <a:pt x="3358430" y="117611"/>
                </a:cubicBezTo>
                <a:cubicBezTo>
                  <a:pt x="3508047" y="103013"/>
                  <a:pt x="3498924" y="24547"/>
                  <a:pt x="3227058" y="8124"/>
                </a:cubicBezTo>
                <a:cubicBezTo>
                  <a:pt x="2955192" y="-8299"/>
                  <a:pt x="1940713" y="2649"/>
                  <a:pt x="1683444" y="19072"/>
                </a:cubicBezTo>
                <a:close/>
              </a:path>
            </a:pathLst>
          </a:custGeom>
          <a:solidFill>
            <a:schemeClr val="tx1">
              <a:lumMod val="75000"/>
              <a:alpha val="20000"/>
            </a:schemeClr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Freeform 13"/>
          <p:cNvSpPr/>
          <p:nvPr/>
        </p:nvSpPr>
        <p:spPr>
          <a:xfrm>
            <a:off x="257175" y="5051425"/>
            <a:ext cx="2416175" cy="219075"/>
          </a:xfrm>
          <a:custGeom>
            <a:avLst/>
            <a:gdLst>
              <a:gd name="connsiteX0" fmla="*/ 256901 w 2415399"/>
              <a:gd name="connsiteY0" fmla="*/ 28283 h 218467"/>
              <a:gd name="connsiteX1" fmla="*/ 147425 w 2415399"/>
              <a:gd name="connsiteY1" fmla="*/ 61129 h 218467"/>
              <a:gd name="connsiteX2" fmla="*/ 158373 w 2415399"/>
              <a:gd name="connsiteY2" fmla="*/ 214411 h 218467"/>
              <a:gd name="connsiteX3" fmla="*/ 2194630 w 2415399"/>
              <a:gd name="connsiteY3" fmla="*/ 159667 h 218467"/>
              <a:gd name="connsiteX4" fmla="*/ 2139892 w 2415399"/>
              <a:gd name="connsiteY4" fmla="*/ 6385 h 218467"/>
              <a:gd name="connsiteX5" fmla="*/ 256901 w 2415399"/>
              <a:gd name="connsiteY5" fmla="*/ 28283 h 21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5399" h="218467">
                <a:moveTo>
                  <a:pt x="256901" y="28283"/>
                </a:moveTo>
                <a:cubicBezTo>
                  <a:pt x="-75177" y="37407"/>
                  <a:pt x="163846" y="30108"/>
                  <a:pt x="147425" y="61129"/>
                </a:cubicBezTo>
                <a:cubicBezTo>
                  <a:pt x="131004" y="92150"/>
                  <a:pt x="-182828" y="197988"/>
                  <a:pt x="158373" y="214411"/>
                </a:cubicBezTo>
                <a:cubicBezTo>
                  <a:pt x="499574" y="230834"/>
                  <a:pt x="1864377" y="194338"/>
                  <a:pt x="2194630" y="159667"/>
                </a:cubicBezTo>
                <a:cubicBezTo>
                  <a:pt x="2524883" y="124996"/>
                  <a:pt x="2466496" y="26458"/>
                  <a:pt x="2139892" y="6385"/>
                </a:cubicBezTo>
                <a:cubicBezTo>
                  <a:pt x="1813288" y="-13688"/>
                  <a:pt x="588979" y="19159"/>
                  <a:pt x="256901" y="28283"/>
                </a:cubicBezTo>
                <a:close/>
              </a:path>
            </a:pathLst>
          </a:custGeom>
          <a:solidFill>
            <a:schemeClr val="tx1">
              <a:lumMod val="75000"/>
              <a:alpha val="20000"/>
            </a:schemeClr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776288"/>
            <a:ext cx="4159250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4498975" y="898525"/>
            <a:ext cx="4237038" cy="611188"/>
          </a:xfrm>
          <a:prstGeom prst="borderCallout2">
            <a:avLst>
              <a:gd name="adj1" fmla="val 18750"/>
              <a:gd name="adj2" fmla="val -1530"/>
              <a:gd name="adj3" fmla="val 18750"/>
              <a:gd name="adj4" fmla="val -16667"/>
              <a:gd name="adj5" fmla="val 194707"/>
              <a:gd name="adj6" fmla="val -72437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Data: 29 de junho de </a:t>
            </a:r>
            <a:r>
              <a:rPr lang="pt-BR" sz="3200" b="1" dirty="0">
                <a:solidFill>
                  <a:srgbClr val="FFEE41"/>
                </a:solidFill>
              </a:rPr>
              <a:t>2012</a:t>
            </a:r>
            <a:endParaRPr lang="pt-BR" sz="3200" b="1" dirty="0">
              <a:solidFill>
                <a:srgbClr val="FFEE4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0063" y="998538"/>
            <a:ext cx="8042275" cy="730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pt-BR" sz="34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23342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2800" dirty="0">
                <a:solidFill>
                  <a:srgbClr val="FFFF00"/>
                </a:solidFill>
              </a:rPr>
              <a:t>Acordo extrajudicial acaba todas as pendencias</a:t>
            </a:r>
            <a:endParaRPr lang="pt-BR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4498975" y="1685925"/>
            <a:ext cx="4237038" cy="2278063"/>
          </a:xfrm>
          <a:prstGeom prst="borderCallout2">
            <a:avLst>
              <a:gd name="adj1" fmla="val 19231"/>
              <a:gd name="adj2" fmla="val 1054"/>
              <a:gd name="adj3" fmla="val 22595"/>
              <a:gd name="adj4" fmla="val -9690"/>
              <a:gd name="adj5" fmla="val 25996"/>
              <a:gd name="adj6" fmla="val -17560"/>
            </a:avLst>
          </a:prstGeom>
          <a:solidFill>
            <a:srgbClr val="0000FF"/>
          </a:solidFill>
          <a:ln w="41275">
            <a:solidFill>
              <a:schemeClr val="accent1">
                <a:shade val="95000"/>
                <a:satMod val="105000"/>
                <a:alpha val="6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Acordo extrajudicial para por fim a todas as pendencias mútuas entre Petrobras e Astra e assumir o controle definitivo de Pasadena e de sua comercializadora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4498975" y="4116388"/>
            <a:ext cx="4237038" cy="2463800"/>
          </a:xfrm>
          <a:prstGeom prst="borderCallout2">
            <a:avLst>
              <a:gd name="adj1" fmla="val 18750"/>
              <a:gd name="adj2" fmla="val 537"/>
              <a:gd name="adj3" fmla="val -20353"/>
              <a:gd name="adj4" fmla="val -10357"/>
              <a:gd name="adj5" fmla="val -20502"/>
              <a:gd name="adj6" fmla="val -22685"/>
            </a:avLst>
          </a:prstGeom>
          <a:solidFill>
            <a:srgbClr val="0000FF"/>
          </a:solidFill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O valor final foi de US$820,5 milhões, em sua quase totalidade provisionado adequadamente nos balanços da Petrobras, com efeito de US$70 milhões no exercício de 2012.</a:t>
            </a:r>
            <a:endParaRPr lang="pt-BR" sz="3200" b="1" dirty="0">
              <a:solidFill>
                <a:srgbClr val="FFEE4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90" y="0"/>
            <a:ext cx="7772400" cy="7554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FFFF00"/>
                </a:solidFill>
              </a:rPr>
              <a:t>Refino no Brasil sem perspectivas de crescer</a:t>
            </a: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54088" y="5889625"/>
            <a:ext cx="6400800" cy="10239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/>
              <a:t>Quanto custou o negócio que não deu certo?</a:t>
            </a:r>
            <a:endParaRPr lang="pt-BR" dirty="0"/>
          </a:p>
        </p:txBody>
      </p:sp>
      <p:sp>
        <p:nvSpPr>
          <p:cNvPr id="5" name="Oval Callout 4"/>
          <p:cNvSpPr/>
          <p:nvPr/>
        </p:nvSpPr>
        <p:spPr>
          <a:xfrm rot="20606515">
            <a:off x="966788" y="4143375"/>
            <a:ext cx="6640512" cy="1052513"/>
          </a:xfrm>
          <a:prstGeom prst="wedgeEllipseCallout">
            <a:avLst>
              <a:gd name="adj1" fmla="val -6349"/>
              <a:gd name="adj2" fmla="val 112750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Decisões estratégicas no conflito 2006-2012</a:t>
            </a:r>
            <a:endParaRPr lang="pt-BR" sz="3200" dirty="0"/>
          </a:p>
        </p:txBody>
      </p:sp>
      <p:sp>
        <p:nvSpPr>
          <p:cNvPr id="60420" name="Title 1"/>
          <p:cNvSpPr>
            <a:spLocks noGrp="1"/>
          </p:cNvSpPr>
          <p:nvPr/>
        </p:nvSpPr>
        <p:spPr bwMode="auto">
          <a:xfrm>
            <a:off x="598488" y="569913"/>
            <a:ext cx="77724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>
                <a:solidFill>
                  <a:srgbClr val="FFFF00"/>
                </a:solidFill>
                <a:latin typeface="Rockwell"/>
              </a:rPr>
              <a:t>Expectativas do Brasil crescer produção de petróleo pesado mais do que podia refinar no Brasil</a:t>
            </a:r>
          </a:p>
        </p:txBody>
      </p:sp>
      <p:sp>
        <p:nvSpPr>
          <p:cNvPr id="60421" name="Title 1"/>
          <p:cNvSpPr>
            <a:spLocks noGrp="1"/>
          </p:cNvSpPr>
          <p:nvPr/>
        </p:nvSpPr>
        <p:spPr bwMode="auto">
          <a:xfrm>
            <a:off x="598488" y="1500188"/>
            <a:ext cx="77724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>
                <a:solidFill>
                  <a:srgbClr val="FFFF00"/>
                </a:solidFill>
                <a:latin typeface="Rockwell"/>
              </a:rPr>
              <a:t>Mercado americano em ascensão, ampliando oportunidades para produtores de óleo pesado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750888" y="2244725"/>
            <a:ext cx="7772400" cy="74612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FFFF00"/>
                </a:solidFill>
              </a:rPr>
              <a:t>ASTRA um comercializador de produtos, com uma refinaria bem localizada, com preço em linha com o mercado e capaz de se adaptar ao petróleo brasileiro</a:t>
            </a: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60423" name="Title 1"/>
          <p:cNvSpPr>
            <a:spLocks noGrp="1"/>
          </p:cNvSpPr>
          <p:nvPr/>
        </p:nvSpPr>
        <p:spPr bwMode="auto">
          <a:xfrm>
            <a:off x="600075" y="2990850"/>
            <a:ext cx="7772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>
                <a:solidFill>
                  <a:srgbClr val="FFFF00"/>
                </a:solidFill>
                <a:latin typeface="Rockwell"/>
              </a:rPr>
              <a:t>Sociedade desfeita, em processo litigioso, Pasadena fica 100% para a Petrobras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" y="11869"/>
            <a:ext cx="3932795" cy="1143000"/>
          </a:xfrm>
        </p:spPr>
        <p:txBody>
          <a:bodyPr>
            <a:no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Quanto custou a refinaria?</a:t>
            </a:r>
            <a:endParaRPr lang="pt-BR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5101" y="1344580"/>
            <a:ext cx="2203682" cy="3221111"/>
            <a:chOff x="0" y="1247910"/>
            <a:chExt cx="1413781" cy="1981638"/>
          </a:xfrm>
          <a:solidFill>
            <a:schemeClr val="tx1">
              <a:lumMod val="5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42181" y="1247910"/>
              <a:ext cx="1371600" cy="1981638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0" y="1332272"/>
              <a:ext cx="1287238" cy="18972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300" dirty="0"/>
                <a:t>US$ 190 milhões pelos 50% iniciais </a:t>
              </a:r>
              <a:endParaRPr lang="pt-BR" sz="23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101" y="3821101"/>
            <a:ext cx="2203681" cy="2802868"/>
            <a:chOff x="-42180" y="3381285"/>
            <a:chExt cx="1413780" cy="1897276"/>
          </a:xfrm>
          <a:solidFill>
            <a:schemeClr val="tx1">
              <a:lumMod val="5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-42180" y="4012302"/>
              <a:ext cx="1413780" cy="1266259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1" y="3381285"/>
              <a:ext cx="1371599" cy="18972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300" dirty="0"/>
                <a:t>US$296 milhões pelos 50% restantes</a:t>
              </a:r>
              <a:endParaRPr lang="pt-BR" sz="2300" dirty="0"/>
            </a:p>
          </p:txBody>
        </p:sp>
      </p:grpSp>
      <p:grpSp>
        <p:nvGrpSpPr>
          <p:cNvPr id="61444" name="Group 13"/>
          <p:cNvGrpSpPr>
            <a:grpSpLocks/>
          </p:cNvGrpSpPr>
          <p:nvPr/>
        </p:nvGrpSpPr>
        <p:grpSpPr bwMode="auto">
          <a:xfrm>
            <a:off x="2557463" y="1344613"/>
            <a:ext cx="1952625" cy="5280025"/>
            <a:chOff x="-1100821" y="1440781"/>
            <a:chExt cx="3787117" cy="3970824"/>
          </a:xfrm>
        </p:grpSpPr>
        <p:sp>
          <p:nvSpPr>
            <p:cNvPr id="18" name="Rounded Rectangle 17"/>
            <p:cNvSpPr/>
            <p:nvPr/>
          </p:nvSpPr>
          <p:spPr>
            <a:xfrm>
              <a:off x="-1100821" y="1440781"/>
              <a:ext cx="3787117" cy="3970824"/>
            </a:xfrm>
            <a:prstGeom prst="roundRect">
              <a:avLst>
                <a:gd name="adj" fmla="val 10500"/>
              </a:avLst>
            </a:prstGeom>
            <a:solidFill>
              <a:schemeClr val="tx1">
                <a:lumMod val="5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-1100821" y="1482566"/>
              <a:ext cx="3787117" cy="392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FFEE41"/>
                  </a:solidFill>
                </a:rPr>
                <a:t>US$486milhões</a:t>
              </a:r>
            </a:p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300" dirty="0"/>
                <a:t>f</a:t>
              </a:r>
              <a:r>
                <a:rPr lang="pt-BR" sz="2300" dirty="0"/>
                <a:t>oi o </a:t>
              </a:r>
              <a:r>
                <a:rPr lang="pt-BR" sz="2300" dirty="0"/>
                <a:t>t</a:t>
              </a:r>
              <a:r>
                <a:rPr lang="pt-BR" sz="2300" dirty="0"/>
                <a:t>otal da aquisição de 100% de Pasadena=</a:t>
              </a:r>
            </a:p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FFEE41"/>
                  </a:solidFill>
                </a:rPr>
                <a:t>US</a:t>
              </a:r>
            </a:p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FFEE41"/>
                  </a:solidFill>
                </a:rPr>
                <a:t>$4.860 por barril</a:t>
              </a:r>
              <a:endParaRPr lang="pt-BR" sz="3200" b="1" dirty="0">
                <a:solidFill>
                  <a:srgbClr val="FFEE41"/>
                </a:solidFill>
              </a:endParaRPr>
            </a:p>
          </p:txBody>
        </p:sp>
      </p:grpSp>
      <p:grpSp>
        <p:nvGrpSpPr>
          <p:cNvPr id="61445" name="Group 19"/>
          <p:cNvGrpSpPr>
            <a:grpSpLocks/>
          </p:cNvGrpSpPr>
          <p:nvPr/>
        </p:nvGrpSpPr>
        <p:grpSpPr bwMode="auto">
          <a:xfrm>
            <a:off x="4510088" y="1344613"/>
            <a:ext cx="2543175" cy="5280025"/>
            <a:chOff x="-352678" y="1247910"/>
            <a:chExt cx="2542200" cy="3536479"/>
          </a:xfrm>
        </p:grpSpPr>
        <p:sp>
          <p:nvSpPr>
            <p:cNvPr id="21" name="Rounded Rectangle 20"/>
            <p:cNvSpPr/>
            <p:nvPr/>
          </p:nvSpPr>
          <p:spPr>
            <a:xfrm>
              <a:off x="-265399" y="1247910"/>
              <a:ext cx="2454921" cy="3536479"/>
            </a:xfrm>
            <a:prstGeom prst="roundRect">
              <a:avLst>
                <a:gd name="adj" fmla="val 105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-352678" y="1331909"/>
              <a:ext cx="2542200" cy="3452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>
              <a:normAutofit/>
            </a:bodyPr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300" dirty="0"/>
                <a:t>US$ 170 milhões pelos estoques  iniciais, que foram utilizados, mais US$170 milhões pelos 50% remanescentes da comercializadora com seus estoques</a:t>
              </a:r>
              <a:endParaRPr lang="pt-BR" sz="2300" dirty="0"/>
            </a:p>
          </p:txBody>
        </p:sp>
      </p:grpSp>
      <p:grpSp>
        <p:nvGrpSpPr>
          <p:cNvPr id="61446" name="Group 22"/>
          <p:cNvGrpSpPr>
            <a:grpSpLocks/>
          </p:cNvGrpSpPr>
          <p:nvPr/>
        </p:nvGrpSpPr>
        <p:grpSpPr bwMode="auto">
          <a:xfrm>
            <a:off x="7053263" y="1344613"/>
            <a:ext cx="1879600" cy="5280025"/>
            <a:chOff x="1545223" y="1238642"/>
            <a:chExt cx="1631740" cy="2958263"/>
          </a:xfrm>
        </p:grpSpPr>
        <p:sp>
          <p:nvSpPr>
            <p:cNvPr id="24" name="Rounded Rectangle 23"/>
            <p:cNvSpPr/>
            <p:nvPr/>
          </p:nvSpPr>
          <p:spPr>
            <a:xfrm>
              <a:off x="1576920" y="1238642"/>
              <a:ext cx="1600043" cy="2958263"/>
            </a:xfrm>
            <a:prstGeom prst="roundRect">
              <a:avLst>
                <a:gd name="adj" fmla="val 105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6"/>
            <p:cNvSpPr/>
            <p:nvPr/>
          </p:nvSpPr>
          <p:spPr>
            <a:xfrm>
              <a:off x="1545223" y="1238642"/>
              <a:ext cx="1631740" cy="2958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300" dirty="0"/>
                <a:t>US$173 milhões por garantias bancárias, juros, honorários advocatícios</a:t>
              </a:r>
              <a:endParaRPr lang="pt-BR" sz="2300" dirty="0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389995" y="44753"/>
            <a:ext cx="4630844" cy="11430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t-BR" sz="2800" dirty="0" smtClean="0"/>
              <a:t>Aquisição da comercializadora e seus estoques e outros custos</a:t>
            </a:r>
            <a:endParaRPr lang="pt-BR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300" y="1187450"/>
            <a:ext cx="42687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 o faturamento no período depois da aquisição?</a:t>
            </a:r>
            <a:endParaRPr lang="pt-B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842" y="1522105"/>
            <a:ext cx="4287944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EE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Supondo 70% de capacidade utilizada</a:t>
            </a:r>
            <a:endParaRPr lang="x-non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EE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842" y="2484486"/>
            <a:ext cx="4430263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EE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Supondo uma margem nula sobre o Brent </a:t>
            </a:r>
            <a:endParaRPr lang="x-non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EE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1225" y="1522413"/>
          <a:ext cx="4135438" cy="489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829"/>
                <a:gridCol w="1137242"/>
                <a:gridCol w="1892607"/>
              </a:tblGrid>
              <a:tr h="1977103">
                <a:tc>
                  <a:txBody>
                    <a:bodyPr/>
                    <a:lstStyle/>
                    <a:p>
                      <a:r>
                        <a:rPr lang="pt-BR" dirty="0" smtClean="0"/>
                        <a:t>Anos</a:t>
                      </a:r>
                      <a:endParaRPr lang="pt-BR" dirty="0"/>
                    </a:p>
                  </a:txBody>
                  <a:tcPr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Brent médio</a:t>
                      </a:r>
                    </a:p>
                    <a:p>
                      <a:r>
                        <a:rPr lang="pt-BR" dirty="0" smtClean="0"/>
                        <a:t>US$ por barril</a:t>
                      </a:r>
                      <a:endParaRPr lang="pt-BR" dirty="0"/>
                    </a:p>
                  </a:txBody>
                  <a:tcPr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Faturamento supondo 70 mil </a:t>
                      </a:r>
                      <a:r>
                        <a:rPr lang="pt-BR" dirty="0" err="1" smtClean="0"/>
                        <a:t>bbd</a:t>
                      </a:r>
                      <a:r>
                        <a:rPr lang="pt-BR" dirty="0" smtClean="0"/>
                        <a:t>, 365 dias/ano em milhões de dólares</a:t>
                      </a:r>
                      <a:endParaRPr lang="pt-BR" dirty="0"/>
                    </a:p>
                  </a:txBody>
                  <a:tcPr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74,19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1.896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80,16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2.048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103,71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2.650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66,00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1.686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83,70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2.139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113,56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2.901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  <a:tr h="41623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111,67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2.853 </a:t>
                      </a:r>
                    </a:p>
                  </a:txBody>
                  <a:tcPr marL="12700" marR="12700" marT="12700" marB="0" anchor="ctr">
                    <a:solidFill>
                      <a:srgbClr val="0000FF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5842" y="3335627"/>
            <a:ext cx="4430263" cy="120032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EE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Supondo 365 dias de operação produzindo 70 mil barris dia</a:t>
            </a:r>
            <a:endParaRPr lang="x-non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EE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842" y="4631306"/>
            <a:ext cx="4200363" cy="2062103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EE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Faturamento total com esses supostos=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16,1 bilhões de dólares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pic>
        <p:nvPicPr>
          <p:cNvPr id="17410" name="Content Placeholder 3"/>
          <p:cNvPicPr>
            <a:picLocks noGrp="1" noChangeAspect="1" noChangeArrowheads="1"/>
          </p:cNvPicPr>
          <p:nvPr/>
        </p:nvPicPr>
        <p:blipFill>
          <a:blip r:embed="rId2"/>
          <a:srcRect t="912" b="912"/>
          <a:stretch>
            <a:fillRect/>
          </a:stretch>
        </p:blipFill>
        <p:spPr bwMode="auto">
          <a:xfrm>
            <a:off x="0" y="2725738"/>
            <a:ext cx="9144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76200" y="722313"/>
            <a:ext cx="8834438" cy="1862137"/>
          </a:xfrm>
          <a:prstGeom prst="wedgeEllipseCallout">
            <a:avLst>
              <a:gd name="adj1" fmla="val -6729"/>
              <a:gd name="adj2" fmla="val 5857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De 1999 a 2005 a estratégia da Petrobras era expandir </a:t>
            </a:r>
            <a:r>
              <a:rPr lang="pt-BR" sz="2400" b="1" dirty="0">
                <a:solidFill>
                  <a:srgbClr val="FFEE41"/>
                </a:solidFill>
              </a:rPr>
              <a:t>capacidade</a:t>
            </a:r>
            <a:r>
              <a:rPr lang="pt-BR" dirty="0"/>
              <a:t> de refino no Exterior, sem crescer capacidade no Brasil e melhorando </a:t>
            </a:r>
            <a:r>
              <a:rPr lang="pt-BR" sz="2400" b="1" dirty="0">
                <a:solidFill>
                  <a:srgbClr val="FFEE41"/>
                </a:solidFill>
              </a:rPr>
              <a:t>qualidade</a:t>
            </a:r>
            <a:r>
              <a:rPr lang="pt-BR" dirty="0"/>
              <a:t> dos derivados brasileiros, reduzindo o teor de enxofre e ampliando a capacidade de processar petróleo mais pesado</a:t>
            </a: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386" y="252752"/>
            <a:ext cx="7772400" cy="30674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rgbClr val="FFFF00"/>
                </a:solidFill>
              </a:rPr>
              <a:t>Refino no Brasil sem perspectivas de crescer</a:t>
            </a:r>
            <a:endParaRPr lang="pt-BR" sz="1400" b="1" dirty="0">
              <a:solidFill>
                <a:srgbClr val="FFFF00"/>
              </a:solidFill>
            </a:endParaRPr>
          </a:p>
        </p:txBody>
      </p:sp>
      <p:sp>
        <p:nvSpPr>
          <p:cNvPr id="63490" name="Title 1"/>
          <p:cNvSpPr>
            <a:spLocks noGrp="1"/>
          </p:cNvSpPr>
          <p:nvPr/>
        </p:nvSpPr>
        <p:spPr bwMode="auto">
          <a:xfrm>
            <a:off x="598488" y="569913"/>
            <a:ext cx="7772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1400">
                <a:solidFill>
                  <a:srgbClr val="FFFF00"/>
                </a:solidFill>
                <a:latin typeface="Rockwell"/>
              </a:rPr>
              <a:t>Expectativas do Brasil crescer produção de petróleo pesado mais do que podia refinar no Brasil</a:t>
            </a:r>
          </a:p>
        </p:txBody>
      </p:sp>
      <p:sp>
        <p:nvSpPr>
          <p:cNvPr id="63491" name="Title 1"/>
          <p:cNvSpPr>
            <a:spLocks noGrp="1"/>
          </p:cNvSpPr>
          <p:nvPr/>
        </p:nvSpPr>
        <p:spPr bwMode="auto">
          <a:xfrm>
            <a:off x="598488" y="1125538"/>
            <a:ext cx="77724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1400" b="1">
                <a:solidFill>
                  <a:srgbClr val="FFFF00"/>
                </a:solidFill>
                <a:latin typeface="Rockwell"/>
              </a:rPr>
              <a:t>Mercado americano em ascensão, ampliando oportunidades para produtores de óleo pesado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598488" y="1535113"/>
            <a:ext cx="7772400" cy="4794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rgbClr val="FFFF00"/>
                </a:solidFill>
              </a:rPr>
              <a:t>ASTRA um comercializador de produtos, com uma refinaria bem localizada, com preço em linha com o mercado e capaz de se adaptar ao petróleo brasileiro</a:t>
            </a:r>
            <a:endParaRPr lang="pt-BR" sz="1400" b="1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27100" y="2738438"/>
            <a:ext cx="7962900" cy="3830637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b="1" i="1" dirty="0" smtClean="0">
                <a:solidFill>
                  <a:schemeClr val="tx2">
                    <a:lumMod val="10000"/>
                  </a:schemeClr>
                </a:solidFill>
              </a:rPr>
              <a:t>Aquisição de Pasadena da ASTRA foi um negócio normal, na conjuntura de 2004-2006, com preços em linha com o mercado, que resultou em disputas societárias. Após a dissolução da sociedade, o ativo permanece e está refinando petróleo e comercializando produtos para a Petrobras.</a:t>
            </a:r>
            <a:endParaRPr lang="pt-BR" sz="3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27" y="3426948"/>
            <a:ext cx="800219" cy="2868562"/>
          </a:xfrm>
          <a:prstGeom prst="rect">
            <a:avLst/>
          </a:prstGeom>
          <a:noFill/>
        </p:spPr>
        <p:txBody>
          <a:bodyPr vert="vert27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rgbClr val="FF6600"/>
                </a:solidFill>
                <a:latin typeface="+mn-lt"/>
              </a:rPr>
              <a:t>Conclusão:</a:t>
            </a:r>
            <a:endParaRPr lang="pt-BR" sz="40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3495" name="Title 1"/>
          <p:cNvSpPr>
            <a:spLocks noGrp="1"/>
          </p:cNvSpPr>
          <p:nvPr/>
        </p:nvSpPr>
        <p:spPr bwMode="auto">
          <a:xfrm>
            <a:off x="598488" y="2241550"/>
            <a:ext cx="7772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pt-BR" sz="1400" b="1">
                <a:solidFill>
                  <a:srgbClr val="FFFF00"/>
                </a:solidFill>
                <a:latin typeface="Rockwell"/>
              </a:rPr>
              <a:t>Conflitos societários levaram a litígios em arbitragem e nas Cortes americanas para a dissolução da sociedade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635" y="-175950"/>
            <a:ext cx="8042276" cy="1336956"/>
          </a:xfrm>
        </p:spPr>
        <p:txBody>
          <a:bodyPr>
            <a:normAutofit fontScale="90000"/>
          </a:bodyPr>
          <a:lstStyle/>
          <a:p>
            <a:pPr marL="54864" defTabSz="457200" fontAlgn="auto">
              <a:spcAft>
                <a:spcPts val="0"/>
              </a:spcAft>
              <a:defRPr/>
            </a:pPr>
            <a:r>
              <a:rPr lang="pt-BR" sz="3200" dirty="0">
                <a:solidFill>
                  <a:srgbClr val="FFFF00"/>
                </a:solidFill>
              </a:rPr>
              <a:t>Mudança de Cenário: Investimentos no Aumento da Capacidade de Refino no Brasil</a:t>
            </a:r>
          </a:p>
        </p:txBody>
      </p:sp>
      <p:sp>
        <p:nvSpPr>
          <p:cNvPr id="18434" name="Espaço Reservado para Conteúdo 6"/>
          <p:cNvSpPr>
            <a:spLocks noGrp="1"/>
          </p:cNvSpPr>
          <p:nvPr>
            <p:ph idx="1"/>
          </p:nvPr>
        </p:nvSpPr>
        <p:spPr>
          <a:xfrm>
            <a:off x="549275" y="1020763"/>
            <a:ext cx="8042275" cy="4343400"/>
          </a:xfrm>
        </p:spPr>
        <p:txBody>
          <a:bodyPr/>
          <a:lstStyle/>
          <a:p>
            <a:r>
              <a:rPr lang="pt-BR" sz="1600" smtClean="0"/>
              <a:t>A Refinaria Premium I foi incluída no portfolio de projetos do PN 2007-2011.</a:t>
            </a:r>
          </a:p>
          <a:p>
            <a:r>
              <a:rPr lang="pt-BR" sz="1600" smtClean="0"/>
              <a:t>Estudos acerca da Refinaria Premium II também já eram analisados. Sua inclusão no portfolio de projetos da companhia ocorreu no PN 2009-2013.</a:t>
            </a:r>
          </a:p>
        </p:txBody>
      </p:sp>
      <p:sp>
        <p:nvSpPr>
          <p:cNvPr id="18435" name="CaixaDeTexto 4"/>
          <p:cNvSpPr txBox="1">
            <a:spLocks noChangeArrowheads="1"/>
          </p:cNvSpPr>
          <p:nvPr/>
        </p:nvSpPr>
        <p:spPr bwMode="auto">
          <a:xfrm>
            <a:off x="-20638" y="6581775"/>
            <a:ext cx="4681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Rockwell"/>
              </a:rPr>
              <a:t>Fonte: Plano de Negócios 2007-2011 Petrobras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2527300"/>
            <a:ext cx="4410075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2528888"/>
            <a:ext cx="464820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4475" y="2157413"/>
            <a:ext cx="3619500" cy="37147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8000" tIns="72000" rIns="108000" bIns="72000" anchor="ctr"/>
          <a:lstStyle>
            <a:defPPr>
              <a:defRPr lang="en-US"/>
            </a:defPPr>
            <a:lvl1pPr defTabSz="801688" eaLnBrk="0" hangingPunct="0">
              <a:defRPr sz="1200">
                <a:solidFill>
                  <a:srgbClr val="FFFF00"/>
                </a:solidFill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Plano Estratégico 2004-2010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8575" y="2157413"/>
            <a:ext cx="3619500" cy="36988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108000" tIns="72000" rIns="108000" bIns="72000" anchor="ctr"/>
          <a:lstStyle>
            <a:defPPr>
              <a:defRPr lang="en-US"/>
            </a:defPPr>
            <a:lvl1pPr defTabSz="801688" eaLnBrk="0" hangingPunct="0">
              <a:defRPr sz="1200">
                <a:solidFill>
                  <a:srgbClr val="FFFF00"/>
                </a:solidFill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Plano Estratégico 2007-2011</a:t>
            </a:r>
          </a:p>
        </p:txBody>
      </p:sp>
      <p:sp>
        <p:nvSpPr>
          <p:cNvPr id="8" name="Elipse 7"/>
          <p:cNvSpPr>
            <a:spLocks noChangeArrowheads="1"/>
          </p:cNvSpPr>
          <p:nvPr/>
        </p:nvSpPr>
        <p:spPr bwMode="auto">
          <a:xfrm rot="2903652">
            <a:off x="2545556" y="3763169"/>
            <a:ext cx="974725" cy="788988"/>
          </a:xfrm>
          <a:prstGeom prst="ellipse">
            <a:avLst/>
          </a:prstGeom>
          <a:solidFill>
            <a:srgbClr val="FF4040">
              <a:alpha val="12941"/>
            </a:srgbClr>
          </a:solidFill>
          <a:ln w="28575">
            <a:solidFill>
              <a:srgbClr val="900000"/>
            </a:solidFill>
            <a:round/>
            <a:headEnd/>
            <a:tailEnd/>
          </a:ln>
        </p:spPr>
        <p:txBody>
          <a:bodyPr lIns="18288" tIns="0" rIns="0" bIns="0"/>
          <a:lstStyle/>
          <a:p>
            <a:endParaRPr lang="pt-BR" sz="1100">
              <a:latin typeface="Rockwell"/>
            </a:endParaRPr>
          </a:p>
        </p:txBody>
      </p:sp>
      <p:cxnSp>
        <p:nvCxnSpPr>
          <p:cNvPr id="16" name="Straight Arrow Connector 15"/>
          <p:cNvCxnSpPr>
            <a:stCxn id="8" idx="0"/>
            <a:endCxn id="17" idx="2"/>
          </p:cNvCxnSpPr>
          <p:nvPr/>
        </p:nvCxnSpPr>
        <p:spPr>
          <a:xfrm flipV="1">
            <a:off x="3327400" y="3794125"/>
            <a:ext cx="3986213" cy="101600"/>
          </a:xfrm>
          <a:prstGeom prst="straightConnector1">
            <a:avLst/>
          </a:prstGeom>
          <a:ln w="28575" cmpd="sng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ipse 7"/>
          <p:cNvSpPr>
            <a:spLocks noChangeArrowheads="1"/>
          </p:cNvSpPr>
          <p:nvPr/>
        </p:nvSpPr>
        <p:spPr bwMode="auto">
          <a:xfrm rot="2903652">
            <a:off x="7149306" y="3763169"/>
            <a:ext cx="974725" cy="788988"/>
          </a:xfrm>
          <a:prstGeom prst="ellipse">
            <a:avLst/>
          </a:prstGeom>
          <a:solidFill>
            <a:srgbClr val="FF4040">
              <a:alpha val="12941"/>
            </a:srgbClr>
          </a:solidFill>
          <a:ln w="28575">
            <a:solidFill>
              <a:srgbClr val="900000"/>
            </a:solidFill>
            <a:round/>
            <a:headEnd/>
            <a:tailEnd/>
          </a:ln>
        </p:spPr>
        <p:txBody>
          <a:bodyPr lIns="18288" tIns="0" rIns="0" bIns="0"/>
          <a:lstStyle/>
          <a:p>
            <a:endParaRPr lang="pt-BR" sz="1100">
              <a:latin typeface="Rockwel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219" y="22554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FFFF00"/>
                </a:solidFill>
              </a:rPr>
              <a:t>Refino no Brasil sem perspectivas de crescer</a:t>
            </a:r>
            <a:endParaRPr lang="pt-BR" sz="3600" dirty="0">
              <a:solidFill>
                <a:srgbClr val="FFFF00"/>
              </a:solidFill>
            </a:endParaRPr>
          </a:p>
        </p:txBody>
      </p:sp>
      <p:sp>
        <p:nvSpPr>
          <p:cNvPr id="19458" name="Subtitle 3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smtClean="0"/>
              <a:t>Que aconteceria com a produção de petróleo no Brasil?</a:t>
            </a:r>
          </a:p>
        </p:txBody>
      </p:sp>
      <p:sp>
        <p:nvSpPr>
          <p:cNvPr id="5" name="Oval Callout 4"/>
          <p:cNvSpPr/>
          <p:nvPr/>
        </p:nvSpPr>
        <p:spPr>
          <a:xfrm rot="20606515">
            <a:off x="546100" y="2297113"/>
            <a:ext cx="6642100" cy="1373187"/>
          </a:xfrm>
          <a:prstGeom prst="wedgeEllipseCallout">
            <a:avLst>
              <a:gd name="adj1" fmla="val -9911"/>
              <a:gd name="adj2" fmla="val 135555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/>
              <a:t>Decisões estratégicas de 1998-2005</a:t>
            </a:r>
            <a:endParaRPr lang="pt-BR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89155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pic>
        <p:nvPicPr>
          <p:cNvPr id="20482" name="Picture 70" descr="reservaspor A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525" y="819150"/>
            <a:ext cx="20224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3" name="Gráfico 12"/>
          <p:cNvGraphicFramePr>
            <a:graphicFrameLocks/>
          </p:cNvGraphicFramePr>
          <p:nvPr/>
        </p:nvGraphicFramePr>
        <p:xfrm>
          <a:off x="-4763" y="2741613"/>
          <a:ext cx="9199563" cy="4167187"/>
        </p:xfrm>
        <a:graphic>
          <a:graphicData uri="http://schemas.openxmlformats.org/presentationml/2006/ole">
            <p:oleObj spid="_x0000_s20483" r:id="rId4" imgW="9199661" imgH="4163929" progId="Excel.Chart.8">
              <p:embed/>
            </p:oleObj>
          </a:graphicData>
        </a:graphic>
      </p:graphicFrame>
      <p:sp>
        <p:nvSpPr>
          <p:cNvPr id="77" name="Oval Callout 76"/>
          <p:cNvSpPr/>
          <p:nvPr/>
        </p:nvSpPr>
        <p:spPr>
          <a:xfrm>
            <a:off x="0" y="819150"/>
            <a:ext cx="7016750" cy="1679575"/>
          </a:xfrm>
          <a:prstGeom prst="wedgeEllipseCallout">
            <a:avLst>
              <a:gd name="adj1" fmla="val -6729"/>
              <a:gd name="adj2" fmla="val 58574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Expectativas de 1998-2005 eram de que a produção de petróleo </a:t>
            </a:r>
            <a:r>
              <a:rPr lang="pt-BR" sz="2400" b="1" dirty="0" smtClean="0">
                <a:solidFill>
                  <a:srgbClr val="FFEE41"/>
                </a:solidFill>
              </a:rPr>
              <a:t>pesado</a:t>
            </a:r>
            <a:r>
              <a:rPr lang="pt-BR" dirty="0" smtClean="0"/>
              <a:t> no Brasil cresceria e aumentaria sua proporção na produção total do pais</a:t>
            </a: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-266651"/>
            <a:ext cx="8042276" cy="1336956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Mudança de Cenário: </a:t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rgbClr val="FFFF00"/>
                </a:solidFill>
              </a:rPr>
              <a:t>A Descoberta do Pré-Sal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549275" y="1304925"/>
            <a:ext cx="8042275" cy="1422400"/>
          </a:xfrm>
        </p:spPr>
        <p:txBody>
          <a:bodyPr/>
          <a:lstStyle/>
          <a:p>
            <a:r>
              <a:rPr lang="pt-BR" sz="1600" smtClean="0"/>
              <a:t>Em 2006, a descoberta do Pré-Sal e a avaliação de sua magnitude leva a estratégia da Petrobras a focar no desenvolvimento destas reservas.</a:t>
            </a:r>
          </a:p>
          <a:p>
            <a:r>
              <a:rPr lang="pt-BR" sz="1600" smtClean="0"/>
              <a:t>O petróleo do Pré-Sal é, também, mais leve. O Campo de Lula produz um óleo leve de aproximadamente 30º API.</a:t>
            </a:r>
          </a:p>
        </p:txBody>
      </p:sp>
      <p:pic>
        <p:nvPicPr>
          <p:cNvPr id="21507" name="Picture 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3" y="2727325"/>
            <a:ext cx="56927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67" y="0"/>
            <a:ext cx="8042276" cy="730098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pt-BR" sz="3400" dirty="0">
                <a:solidFill>
                  <a:srgbClr val="FFFF00"/>
                </a:solidFill>
              </a:rPr>
              <a:t>Síntese </a:t>
            </a:r>
            <a:r>
              <a:rPr lang="pt-BR" sz="3400" dirty="0" smtClean="0">
                <a:solidFill>
                  <a:srgbClr val="FFFF00"/>
                </a:solidFill>
              </a:rPr>
              <a:t>da evolução do negócio</a:t>
            </a:r>
            <a:endParaRPr lang="pt-BR" sz="3400" dirty="0">
              <a:solidFill>
                <a:srgbClr val="FFFF00"/>
              </a:solidFill>
            </a:endParaRPr>
          </a:p>
        </p:txBody>
      </p:sp>
      <p:pic>
        <p:nvPicPr>
          <p:cNvPr id="2253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6743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9450"/>
            <a:ext cx="67437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/>
        </p:nvSpPr>
        <p:spPr>
          <a:xfrm>
            <a:off x="6470650" y="1160463"/>
            <a:ext cx="2857500" cy="5102225"/>
          </a:xfrm>
          <a:prstGeom prst="wedgeEllipseCallout">
            <a:avLst>
              <a:gd name="adj1" fmla="val -55533"/>
              <a:gd name="adj2" fmla="val 20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/>
              <a:t>Depois da descoberta do </a:t>
            </a:r>
            <a:r>
              <a:rPr lang="pt-BR" sz="3200" b="1" dirty="0" smtClean="0">
                <a:solidFill>
                  <a:srgbClr val="FFEE41"/>
                </a:solidFill>
              </a:rPr>
              <a:t>pré-sal </a:t>
            </a:r>
            <a:r>
              <a:rPr lang="pt-BR" sz="2400" dirty="0" smtClean="0"/>
              <a:t>expectativas de produção brasileira de óleo </a:t>
            </a:r>
            <a:r>
              <a:rPr lang="pt-BR" sz="3200" b="1" dirty="0" smtClean="0">
                <a:solidFill>
                  <a:srgbClr val="FFEE41"/>
                </a:solidFill>
              </a:rPr>
              <a:t>leve</a:t>
            </a:r>
            <a:r>
              <a:rPr lang="pt-BR" sz="2800" dirty="0" smtClean="0"/>
              <a:t> </a:t>
            </a:r>
            <a:r>
              <a:rPr lang="pt-BR" sz="2400" dirty="0" smtClean="0"/>
              <a:t>aumentam</a:t>
            </a:r>
            <a:endParaRPr lang="pt-BR" sz="2400" dirty="0"/>
          </a:p>
        </p:txBody>
      </p:sp>
      <p:sp>
        <p:nvSpPr>
          <p:cNvPr id="3" name="Freeform 2"/>
          <p:cNvSpPr/>
          <p:nvPr/>
        </p:nvSpPr>
        <p:spPr>
          <a:xfrm>
            <a:off x="877888" y="2944813"/>
            <a:ext cx="4751387" cy="468312"/>
          </a:xfrm>
          <a:custGeom>
            <a:avLst/>
            <a:gdLst>
              <a:gd name="connsiteX0" fmla="*/ 501232 w 4750866"/>
              <a:gd name="connsiteY0" fmla="*/ 87470 h 467025"/>
              <a:gd name="connsiteX1" fmla="*/ 413651 w 4750866"/>
              <a:gd name="connsiteY1" fmla="*/ 394034 h 467025"/>
              <a:gd name="connsiteX2" fmla="*/ 4606590 w 4750866"/>
              <a:gd name="connsiteY2" fmla="*/ 437829 h 467025"/>
              <a:gd name="connsiteX3" fmla="*/ 3478985 w 4750866"/>
              <a:gd name="connsiteY3" fmla="*/ 21778 h 467025"/>
              <a:gd name="connsiteX4" fmla="*/ 501232 w 4750866"/>
              <a:gd name="connsiteY4" fmla="*/ 87470 h 4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866" h="467025">
                <a:moveTo>
                  <a:pt x="501232" y="87470"/>
                </a:moveTo>
                <a:cubicBezTo>
                  <a:pt x="-9657" y="149513"/>
                  <a:pt x="-270575" y="335641"/>
                  <a:pt x="413651" y="394034"/>
                </a:cubicBezTo>
                <a:cubicBezTo>
                  <a:pt x="1097877" y="452427"/>
                  <a:pt x="4095701" y="499872"/>
                  <a:pt x="4606590" y="437829"/>
                </a:cubicBezTo>
                <a:cubicBezTo>
                  <a:pt x="5117479" y="375786"/>
                  <a:pt x="4159562" y="76521"/>
                  <a:pt x="3478985" y="21778"/>
                </a:cubicBezTo>
                <a:cubicBezTo>
                  <a:pt x="2798408" y="-32965"/>
                  <a:pt x="1012121" y="25427"/>
                  <a:pt x="501232" y="87470"/>
                </a:cubicBezTo>
                <a:close/>
              </a:path>
            </a:pathLst>
          </a:custGeom>
          <a:solidFill>
            <a:srgbClr val="DDC3B1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Freeform 14"/>
          <p:cNvSpPr/>
          <p:nvPr/>
        </p:nvSpPr>
        <p:spPr>
          <a:xfrm rot="20743999">
            <a:off x="733425" y="5408613"/>
            <a:ext cx="4805363" cy="684212"/>
          </a:xfrm>
          <a:custGeom>
            <a:avLst/>
            <a:gdLst>
              <a:gd name="connsiteX0" fmla="*/ 501232 w 4750866"/>
              <a:gd name="connsiteY0" fmla="*/ 87470 h 467025"/>
              <a:gd name="connsiteX1" fmla="*/ 413651 w 4750866"/>
              <a:gd name="connsiteY1" fmla="*/ 394034 h 467025"/>
              <a:gd name="connsiteX2" fmla="*/ 4606590 w 4750866"/>
              <a:gd name="connsiteY2" fmla="*/ 437829 h 467025"/>
              <a:gd name="connsiteX3" fmla="*/ 3478985 w 4750866"/>
              <a:gd name="connsiteY3" fmla="*/ 21778 h 467025"/>
              <a:gd name="connsiteX4" fmla="*/ 501232 w 4750866"/>
              <a:gd name="connsiteY4" fmla="*/ 87470 h 4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866" h="467025">
                <a:moveTo>
                  <a:pt x="501232" y="87470"/>
                </a:moveTo>
                <a:cubicBezTo>
                  <a:pt x="-9657" y="149513"/>
                  <a:pt x="-270575" y="335641"/>
                  <a:pt x="413651" y="394034"/>
                </a:cubicBezTo>
                <a:cubicBezTo>
                  <a:pt x="1097877" y="452427"/>
                  <a:pt x="4095701" y="499872"/>
                  <a:pt x="4606590" y="437829"/>
                </a:cubicBezTo>
                <a:cubicBezTo>
                  <a:pt x="5117479" y="375786"/>
                  <a:pt x="4159562" y="76521"/>
                  <a:pt x="3478985" y="21778"/>
                </a:cubicBezTo>
                <a:cubicBezTo>
                  <a:pt x="2798408" y="-32965"/>
                  <a:pt x="1012121" y="25427"/>
                  <a:pt x="501232" y="87470"/>
                </a:cubicBezTo>
                <a:close/>
              </a:path>
            </a:pathLst>
          </a:custGeom>
          <a:solidFill>
            <a:srgbClr val="DDC3B1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5086</TotalTime>
  <Words>1562</Words>
  <Application>Microsoft Office PowerPoint</Application>
  <PresentationFormat>On-screen Show (4:3)</PresentationFormat>
  <Paragraphs>142</Paragraphs>
  <Slides>40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9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58" baseType="lpstr">
      <vt:lpstr>Rockwell</vt:lpstr>
      <vt:lpstr>Arial</vt:lpstr>
      <vt:lpstr>Wingdings 2</vt:lpstr>
      <vt:lpstr>Calibri</vt:lpstr>
      <vt:lpstr>Arial Narrow</vt:lpstr>
      <vt:lpstr>MS PGothic</vt:lpstr>
      <vt:lpstr>Foundry</vt:lpstr>
      <vt:lpstr>Foundry</vt:lpstr>
      <vt:lpstr>Foundry</vt:lpstr>
      <vt:lpstr>Foundry</vt:lpstr>
      <vt:lpstr>Foundry</vt:lpstr>
      <vt:lpstr>Foundry</vt:lpstr>
      <vt:lpstr>Foundry</vt:lpstr>
      <vt:lpstr>Foundry</vt:lpstr>
      <vt:lpstr>Foundry</vt:lpstr>
      <vt:lpstr>think-cell Slide</vt:lpstr>
      <vt:lpstr>Document</vt:lpstr>
      <vt:lpstr>Gráfico do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 Azevedo</dc:creator>
  <cp:lastModifiedBy>lindaura</cp:lastModifiedBy>
  <cp:revision>162</cp:revision>
  <cp:lastPrinted>2013-08-06T10:56:15Z</cp:lastPrinted>
  <dcterms:created xsi:type="dcterms:W3CDTF">2013-07-13T01:49:59Z</dcterms:created>
  <dcterms:modified xsi:type="dcterms:W3CDTF">2013-08-06T15:52:36Z</dcterms:modified>
</cp:coreProperties>
</file>