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lvl1pPr>
      <a:defRPr>
        <a:latin typeface="Times New Roman"/>
        <a:ea typeface="Times New Roman"/>
        <a:cs typeface="Times New Roman"/>
        <a:sym typeface="Times New Roman"/>
      </a:defRPr>
    </a:lvl1pPr>
    <a:lvl2pPr indent="457200">
      <a:defRPr>
        <a:latin typeface="Times New Roman"/>
        <a:ea typeface="Times New Roman"/>
        <a:cs typeface="Times New Roman"/>
        <a:sym typeface="Times New Roman"/>
      </a:defRPr>
    </a:lvl2pPr>
    <a:lvl3pPr indent="914400">
      <a:defRPr>
        <a:latin typeface="Times New Roman"/>
        <a:ea typeface="Times New Roman"/>
        <a:cs typeface="Times New Roman"/>
        <a:sym typeface="Times New Roman"/>
      </a:defRPr>
    </a:lvl3pPr>
    <a:lvl4pPr indent="1371600">
      <a:defRPr>
        <a:latin typeface="Times New Roman"/>
        <a:ea typeface="Times New Roman"/>
        <a:cs typeface="Times New Roman"/>
        <a:sym typeface="Times New Roman"/>
      </a:defRPr>
    </a:lvl4pPr>
    <a:lvl5pPr indent="1828800">
      <a:defRPr>
        <a:latin typeface="Times New Roman"/>
        <a:ea typeface="Times New Roman"/>
        <a:cs typeface="Times New Roman"/>
        <a:sym typeface="Times New Roman"/>
      </a:defRPr>
    </a:lvl5pPr>
    <a:lvl6pPr indent="2286000">
      <a:defRPr>
        <a:latin typeface="Times New Roman"/>
        <a:ea typeface="Times New Roman"/>
        <a:cs typeface="Times New Roman"/>
        <a:sym typeface="Times New Roman"/>
      </a:defRPr>
    </a:lvl6pPr>
    <a:lvl7pPr indent="2743200">
      <a:defRPr>
        <a:latin typeface="Times New Roman"/>
        <a:ea typeface="Times New Roman"/>
        <a:cs typeface="Times New Roman"/>
        <a:sym typeface="Times New Roman"/>
      </a:defRPr>
    </a:lvl7pPr>
    <a:lvl8pPr indent="3200400">
      <a:defRPr>
        <a:latin typeface="Times New Roman"/>
        <a:ea typeface="Times New Roman"/>
        <a:cs typeface="Times New Roman"/>
        <a:sym typeface="Times New Roman"/>
      </a:defRPr>
    </a:lvl8pPr>
    <a:lvl9pPr indent="3657600">
      <a:defRPr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564465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62000" y="1485900"/>
            <a:ext cx="7543800" cy="3238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2133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543800" cy="33909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2000" y="4428095"/>
            <a:ext cx="6781800" cy="17441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62000" y="558434"/>
            <a:ext cx="3657600" cy="386966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62000" y="2857500"/>
            <a:ext cx="6781800" cy="3314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58951" y="0"/>
            <a:ext cx="3657601" cy="12493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58951" y="1249361"/>
            <a:ext cx="3657601" cy="1589"/>
          </a:xfrm>
          <a:prstGeom prst="line">
            <a:avLst/>
          </a:prstGeom>
          <a:ln>
            <a:solidFill>
              <a:srgbClr val="AE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645152" y="1249361"/>
            <a:ext cx="3657600" cy="1589"/>
          </a:xfrm>
          <a:prstGeom prst="line">
            <a:avLst/>
          </a:prstGeom>
          <a:ln>
            <a:solidFill>
              <a:srgbClr val="AE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710866" y="457200"/>
            <a:ext cx="4594935" cy="4114799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 flipH="1">
            <a:off x="3581399" y="610393"/>
            <a:ext cx="1589" cy="3810001"/>
          </a:xfrm>
          <a:prstGeom prst="line">
            <a:avLst/>
          </a:prstGeom>
          <a:ln>
            <a:solidFill>
              <a:srgbClr val="989898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758952" y="4441031"/>
            <a:ext cx="6784848" cy="17311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850391" y="3505200"/>
            <a:ext cx="7391401" cy="9358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Nível de Corpo Um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Nível de Corpo Dois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762000" y="0"/>
            <a:ext cx="182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Texto do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2590800" y="685801"/>
            <a:ext cx="5715000" cy="61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Nível de Corpo Cinco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620000" y="5640260"/>
            <a:ext cx="762000" cy="459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1pPr>
      <a:lvl2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2pPr>
      <a:lvl3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3pPr>
      <a:lvl4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4pPr>
      <a:lvl5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5pPr>
      <a:lvl6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6pPr>
      <a:lvl7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7pPr>
      <a:lvl8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8pPr>
      <a:lvl9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9pPr>
    </p:titleStyle>
    <p:bodyStyle>
      <a:lvl1pPr marL="274320" indent="-27432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1pPr>
      <a:lvl2pPr marL="619298" indent="-299258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2pPr>
      <a:lvl3pPr marL="914400" indent="-274319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3pPr>
      <a:lvl4pPr marL="12192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4pPr>
      <a:lvl5pPr marL="14478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5pPr>
      <a:lvl6pPr marL="176022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6pPr>
      <a:lvl7pPr marL="2016251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7pPr>
      <a:lvl8pPr marL="230886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8pPr>
      <a:lvl9pPr marL="2583179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5pPr>
      <a:lvl6pPr indent="22860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6pPr>
      <a:lvl7pPr indent="27432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7pPr>
      <a:lvl8pPr indent="32004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8pPr>
      <a:lvl9pPr indent="36576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560840" cy="1812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54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262626"/>
                </a:solidFill>
              </a:rPr>
              <a:t>ROTATIVIDADE  e SEGURO-DESEMPREGO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0303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São Paulo, fevereiro de 2015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6948264" y="6249407"/>
            <a:ext cx="1960880" cy="590550"/>
            <a:chOff x="0" y="0"/>
            <a:chExt cx="1960879" cy="590550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1960880" cy="5905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1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60880" cy="590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3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2" y="6113508"/>
            <a:ext cx="1800200" cy="845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84752" y="476671"/>
            <a:ext cx="8172908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400"/>
              <a:t>Distribuição dos vínculos celetistas segundo faixa etária</a:t>
            </a:r>
            <a:endParaRPr sz="1100"/>
          </a:p>
          <a:p>
            <a:pPr lvl="0" algn="ctr"/>
            <a:r>
              <a:rPr sz="2400"/>
              <a:t>Brasil, 2003, 2008 e 2013 (em %)</a:t>
            </a:r>
          </a:p>
        </p:txBody>
      </p:sp>
      <p:sp>
        <p:nvSpPr>
          <p:cNvPr id="98" name="Shape 98"/>
          <p:cNvSpPr/>
          <p:nvPr/>
        </p:nvSpPr>
        <p:spPr>
          <a:xfrm>
            <a:off x="1043608" y="5613884"/>
            <a:ext cx="4936536" cy="35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000"/>
              <a:t>Fonte</a:t>
            </a:r>
            <a:r>
              <a:rPr sz="900"/>
              <a:t>: RAIS (MTE). Elaboração: DIEESE.</a:t>
            </a:r>
            <a:endParaRPr sz="1100"/>
          </a:p>
          <a:p>
            <a:pPr lvl="0"/>
            <a:r>
              <a:rPr sz="900"/>
              <a:t>Nota: Exclui as faixas inferiores a 18 anos completos e superiores a 65 anos completos</a:t>
            </a:r>
          </a:p>
        </p:txBody>
      </p:sp>
      <p:sp>
        <p:nvSpPr>
          <p:cNvPr id="99" name="Shape 99"/>
          <p:cNvSpPr/>
          <p:nvPr/>
        </p:nvSpPr>
        <p:spPr>
          <a:xfrm>
            <a:off x="251519" y="5949280"/>
            <a:ext cx="8640961" cy="664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 mercado formal é constituído predominantemente por jovens. A grande maioria dos trabalhadores tem até 39 anos, tanto no caso dos desligados quanto dos ativos.</a:t>
            </a:r>
          </a:p>
        </p:txBody>
      </p:sp>
      <p:pic>
        <p:nvPicPr>
          <p:cNvPr id="100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1248370"/>
            <a:ext cx="6912768" cy="436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476671"/>
            <a:ext cx="8892480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400"/>
              <a:t>Distribuição dos vínculos celetistas segundo faixa de escolaridade</a:t>
            </a:r>
            <a:endParaRPr sz="1100"/>
          </a:p>
          <a:p>
            <a:pPr lvl="0" algn="ctr"/>
            <a:r>
              <a:rPr sz="2400"/>
              <a:t>Brasil, 2003, 2008 e 2013 (em %)</a:t>
            </a:r>
          </a:p>
        </p:txBody>
      </p:sp>
      <p:sp>
        <p:nvSpPr>
          <p:cNvPr id="103" name="Shape 103"/>
          <p:cNvSpPr/>
          <p:nvPr/>
        </p:nvSpPr>
        <p:spPr>
          <a:xfrm>
            <a:off x="931607" y="5685283"/>
            <a:ext cx="7312801" cy="35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000"/>
              <a:t>Fonte</a:t>
            </a:r>
            <a:r>
              <a:rPr sz="900"/>
              <a:t>: RAIS (MTE). Elaboração: DIEESE.</a:t>
            </a:r>
            <a:endParaRPr sz="1100"/>
          </a:p>
          <a:p>
            <a:pPr lvl="0"/>
            <a:r>
              <a:rPr sz="900"/>
              <a:t>Notas: (1) Inclui Analfabetos. (2) Inclui Ensino Médio Incompleto. (3) Inclui Ensino Superior Incompleto</a:t>
            </a:r>
          </a:p>
        </p:txBody>
      </p:sp>
      <p:pic>
        <p:nvPicPr>
          <p:cNvPr id="104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041" y="1338733"/>
            <a:ext cx="7098397" cy="431382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179513" y="6150114"/>
            <a:ext cx="8712968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 escolaridade, tanto dos desligados quanto dos ativos, foi crescente nos anos analisados.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4067944" y="3356992"/>
            <a:ext cx="5081704" cy="170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2800" b="1">
                <a:latin typeface="Calibri"/>
                <a:ea typeface="Calibri"/>
                <a:cs typeface="Calibri"/>
                <a:sym typeface="Calibri"/>
              </a:rPr>
              <a:t>POR SETORES DE ATIVIDADE ECONÔMICA</a:t>
            </a:r>
          </a:p>
          <a:p>
            <a:pPr lvl="0" algn="ctr"/>
            <a:endParaRPr sz="280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Table 109"/>
          <p:cNvGraphicFramePr/>
          <p:nvPr/>
        </p:nvGraphicFramePr>
        <p:xfrm>
          <a:off x="766498" y="1585753"/>
          <a:ext cx="7200801" cy="43443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00301"/>
                <a:gridCol w="1575175"/>
                <a:gridCol w="1575175"/>
                <a:gridCol w="1350150"/>
              </a:tblGrid>
              <a:tr h="595349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  <a:sym typeface="Times New Roman"/>
                        </a:rPr>
                        <a:t>Ranking</a:t>
                      </a:r>
                      <a:r>
                        <a:rPr>
                          <a:solidFill>
                            <a:srgbClr val="FFFFFF"/>
                          </a:solidFill>
                          <a:sym typeface="Times New Roman"/>
                        </a:rPr>
                        <a:t> da Taxa de rotatividade global dos vínculos celetistas por setor  de atividade econômica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095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olidFill>
                            <a:srgbClr val="FFFFFF"/>
                          </a:solidFill>
                          <a:sym typeface="Times New Roman"/>
                        </a:rPr>
                        <a:t>Brasil, 2003, 2008 e 2013 (em %)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51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Setor de Atividade Econômica 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2003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2008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2013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Construção Civil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111,0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119,1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115,0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Agricultura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100,0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108,5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88,8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Comércio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51,7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60,2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64,2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Serviços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48,4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58,5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59,6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Administração Pública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19,6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42,9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56,0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Indústria de transformação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43,7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54,5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52,4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Serviço Utilidade Pública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18,1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23,3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32,5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Extrativa Mineral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33,4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31,1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31,9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Total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52,4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62,7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63,7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1520">
                <a:tc gridSpan="4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800" b="1" i="1">
                          <a:solidFill>
                            <a:srgbClr val="FFFFFF"/>
                          </a:solidFill>
                          <a:sym typeface="Times New Roman"/>
                        </a:rPr>
                        <a:t>Fonte: RAIS (MTE). Elaboração: DIEESE.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0" name="Shape 110"/>
          <p:cNvSpPr/>
          <p:nvPr/>
        </p:nvSpPr>
        <p:spPr>
          <a:xfrm>
            <a:off x="0" y="476672"/>
            <a:ext cx="8388932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pPr lvl="0">
              <a:defRPr sz="1800"/>
            </a:pPr>
            <a:r>
              <a:rPr sz="2400"/>
              <a:t>A TAXA DE ROTATIVIDADE É FORTEMENTE DIFERENCIADA ENTRE OS SETORES ECONÔMICOS</a:t>
            </a:r>
          </a:p>
        </p:txBody>
      </p:sp>
      <p:sp>
        <p:nvSpPr>
          <p:cNvPr id="111" name="Shape 111"/>
          <p:cNvSpPr/>
          <p:nvPr/>
        </p:nvSpPr>
        <p:spPr>
          <a:xfrm>
            <a:off x="0" y="5828361"/>
            <a:ext cx="8733800" cy="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Nota: (1) Considera todos os motivos de desligamentos. (2) Exclui os desligamentos por falecimento, aposentadoria, transferência e demissão a pedido do trabalhador.</a:t>
            </a:r>
            <a:endParaRPr sz="110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Table 113"/>
          <p:cNvGraphicFramePr/>
          <p:nvPr/>
        </p:nvGraphicFramePr>
        <p:xfrm>
          <a:off x="766498" y="1570393"/>
          <a:ext cx="7200801" cy="43443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00301"/>
                <a:gridCol w="1575175"/>
                <a:gridCol w="1575175"/>
                <a:gridCol w="1350150"/>
              </a:tblGrid>
              <a:tr h="595349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  <a:sym typeface="Times New Roman"/>
                        </a:rPr>
                        <a:t>Ranking</a:t>
                      </a:r>
                      <a:r>
                        <a:rPr>
                          <a:solidFill>
                            <a:srgbClr val="FFFFFF"/>
                          </a:solidFill>
                          <a:sym typeface="Times New Roman"/>
                        </a:rPr>
                        <a:t> da Taxa de rotatividade descontada dos vínculos celetistas por setor  de atividade econômica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095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olidFill>
                            <a:srgbClr val="FFFFFF"/>
                          </a:solidFill>
                          <a:sym typeface="Times New Roman"/>
                        </a:rPr>
                        <a:t>Brasil, 2003, 2008 e 2013 (em %)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51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Setor de Atividade Econômica 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2003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2008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2013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Construção Civil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93,7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92,9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88,1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Agricultura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76,9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78,9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65,4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Administração Pública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14,5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35,1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48,5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Comércio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40,1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42,6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42,1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Serviços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37,7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41,1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39,0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Indústria de transformação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33,6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38,8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35,4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Serviço Utilidade Pública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12,9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15,1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21,5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Extrativa Mineral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23,5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22,1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21,1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01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Total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C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40,9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45,0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600">
                          <a:sym typeface="Times New Roman"/>
                        </a:rPr>
                        <a:t>   43,4 </a:t>
                      </a:r>
                    </a:p>
                  </a:txBody>
                  <a:tcPr marL="9525" marR="9525" marT="9525" marB="9525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1520">
                <a:tc gridSpan="4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800" b="1" i="1">
                          <a:solidFill>
                            <a:srgbClr val="FFFFFF"/>
                          </a:solidFill>
                          <a:sym typeface="Times New Roman"/>
                        </a:rPr>
                        <a:t>Fonte: RAIS (MTE). Elaboração: DIEESE.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" name="Shape 114"/>
          <p:cNvSpPr/>
          <p:nvPr/>
        </p:nvSpPr>
        <p:spPr>
          <a:xfrm>
            <a:off x="0" y="476672"/>
            <a:ext cx="8388932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pPr lvl="0">
              <a:defRPr sz="1800"/>
            </a:pPr>
            <a:r>
              <a:rPr sz="2400"/>
              <a:t>A TAXA DE ROTATIVIDADE É FORTEMENTE DIFERENCIADA ENTRE OS SETORES ECONÔMICOS</a:t>
            </a:r>
          </a:p>
        </p:txBody>
      </p:sp>
      <p:sp>
        <p:nvSpPr>
          <p:cNvPr id="115" name="Shape 115"/>
          <p:cNvSpPr/>
          <p:nvPr/>
        </p:nvSpPr>
        <p:spPr>
          <a:xfrm>
            <a:off x="0" y="5828361"/>
            <a:ext cx="8733800" cy="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Nota: (1) Considera todos os motivos de desligamentos. (2) Exclui os desligamentos por falecimento, aposentadoria, transferência e demissão a pedido do trabalhador.</a:t>
            </a:r>
            <a:endParaRPr sz="110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755067" y="3356992"/>
            <a:ext cx="8388933" cy="117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2800" b="1">
                <a:latin typeface="Calibri"/>
                <a:ea typeface="Calibri"/>
                <a:cs typeface="Calibri"/>
                <a:sym typeface="Calibri"/>
              </a:rPr>
              <a:t>                        POR ESTABELECIMENTO</a:t>
            </a:r>
          </a:p>
          <a:p>
            <a:pPr lvl="0" algn="ctr"/>
            <a:endParaRPr sz="240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44684" y="1144985"/>
            <a:ext cx="8208912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O comportamento da movimentação dos estabelecimentos indica diferenças significativas sobre as taxas de rotatividade</a:t>
            </a:r>
          </a:p>
        </p:txBody>
      </p:sp>
      <p:sp>
        <p:nvSpPr>
          <p:cNvPr id="120" name="Shape 120"/>
          <p:cNvSpPr/>
          <p:nvPr/>
        </p:nvSpPr>
        <p:spPr>
          <a:xfrm>
            <a:off x="208738" y="4505559"/>
            <a:ext cx="8946487" cy="109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9875" lvl="0" indent="-269875" algn="just">
              <a:buSzPct val="100000"/>
              <a:buFont typeface="Arial"/>
              <a:buChar char="•"/>
            </a:pPr>
            <a:r>
              <a:rPr sz="1700"/>
              <a:t>O número total de estabelecimentos cresceu 64% no período de 2001-2013. </a:t>
            </a:r>
          </a:p>
          <a:p>
            <a:pPr marL="269875" lvl="0" indent="-269875" algn="just">
              <a:buSzPct val="100000"/>
              <a:buFont typeface="Arial"/>
              <a:buChar char="•"/>
            </a:pPr>
            <a:r>
              <a:rPr sz="1700"/>
              <a:t>Houve uma redução de participação dos estabelecimentos que só admitiram ou que só desligaram.</a:t>
            </a:r>
          </a:p>
          <a:p>
            <a:pPr marL="269875" lvl="0" indent="-269875" algn="just">
              <a:buSzPct val="100000"/>
              <a:buFont typeface="Arial"/>
              <a:buChar char="•"/>
            </a:pPr>
            <a:r>
              <a:rPr sz="1700"/>
              <a:t>O volume de estabelecimentos com movimentação e saldo negativo cresceu de 12,8% para 15,3%</a:t>
            </a:r>
          </a:p>
          <a:p>
            <a:pPr marL="269875" lvl="0" indent="-269875" algn="just">
              <a:buSzPct val="100000"/>
              <a:buFont typeface="Arial"/>
              <a:buChar char="•"/>
            </a:pPr>
            <a:r>
              <a:rPr sz="1700"/>
              <a:t>Já o volume de estabelecimentos com movimentação e saldo positivo, chegou a 21,8% em 2013.</a:t>
            </a:r>
          </a:p>
        </p:txBody>
      </p:sp>
      <p:pic>
        <p:nvPicPr>
          <p:cNvPr id="121" name="image1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351" y="1856478"/>
            <a:ext cx="8262888" cy="234415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89566" y="4297000"/>
            <a:ext cx="8733800" cy="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Fonte: RAIS (MTE). Elaboração: DIEESE</a:t>
            </a:r>
            <a:endParaRPr sz="1100"/>
          </a:p>
        </p:txBody>
      </p:sp>
      <p:sp>
        <p:nvSpPr>
          <p:cNvPr id="123" name="Shape 123"/>
          <p:cNvSpPr/>
          <p:nvPr/>
        </p:nvSpPr>
        <p:spPr>
          <a:xfrm>
            <a:off x="114069" y="308650"/>
            <a:ext cx="8915862" cy="73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200"/>
              <a:t>Distribuição dos estabelecimentos segundo tipo de movimentação no ano</a:t>
            </a:r>
          </a:p>
          <a:p>
            <a:pPr lvl="0" algn="ctr"/>
            <a:r>
              <a:rPr sz="2200"/>
              <a:t>Brasil, anos selecionados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87523" y="548680"/>
            <a:ext cx="8388933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pPr lvl="0">
              <a:defRPr sz="1800"/>
            </a:pPr>
            <a:r>
              <a:rPr sz="2400"/>
              <a:t>Há uma forte concentração do volume de desligamentos em um pequeno número de estabelecimentos</a:t>
            </a:r>
          </a:p>
        </p:txBody>
      </p:sp>
      <p:pic>
        <p:nvPicPr>
          <p:cNvPr id="126" name="image1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583" y="2996952"/>
            <a:ext cx="8479581" cy="201622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09382" y="1888956"/>
            <a:ext cx="8915863" cy="135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100"/>
              <a:t>Distribuição dos estabelecimentos e dos desligamentos, por faixas de desligamentos</a:t>
            </a:r>
          </a:p>
          <a:p>
            <a:pPr lvl="0" algn="ctr"/>
            <a:r>
              <a:rPr sz="2100"/>
              <a:t>Brasil, 2007 a 201</a:t>
            </a:r>
          </a:p>
        </p:txBody>
      </p:sp>
      <p:sp>
        <p:nvSpPr>
          <p:cNvPr id="128" name="Shape 128"/>
          <p:cNvSpPr/>
          <p:nvPr/>
        </p:nvSpPr>
        <p:spPr>
          <a:xfrm>
            <a:off x="300413" y="5013176"/>
            <a:ext cx="8733801" cy="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Fonte: RAIS (MTE). Elaboração: DIEESE</a:t>
            </a:r>
            <a:endParaRPr sz="1100"/>
          </a:p>
        </p:txBody>
      </p:sp>
      <p:sp>
        <p:nvSpPr>
          <p:cNvPr id="129" name="Shape 129"/>
          <p:cNvSpPr/>
          <p:nvPr/>
        </p:nvSpPr>
        <p:spPr>
          <a:xfrm>
            <a:off x="335583" y="5373216"/>
            <a:ext cx="8479582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Cerca de 6% dos estabelecimentos foram responsáveis por mais de 60% dos desligados, nestes anos.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59531" y="476671"/>
            <a:ext cx="8424937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Quantos estabelecimentos privados tem taxa de rotatividade acima da média do mercado de trabalho?</a:t>
            </a:r>
          </a:p>
        </p:txBody>
      </p:sp>
      <p:sp>
        <p:nvSpPr>
          <p:cNvPr id="132" name="Shape 132"/>
          <p:cNvSpPr/>
          <p:nvPr/>
        </p:nvSpPr>
        <p:spPr>
          <a:xfrm>
            <a:off x="359531" y="1254977"/>
            <a:ext cx="8424937" cy="76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600"/>
              <a:t>Distribuição dos estabelecimentos privados com taxa de rotatividade acima da média por setor de atividade econômica e faixa de tamanho de estabelecimento</a:t>
            </a:r>
          </a:p>
          <a:p>
            <a:pPr lvl="0" algn="ctr"/>
            <a:r>
              <a:rPr sz="1600"/>
              <a:t>Brasil, 2013</a:t>
            </a:r>
          </a:p>
        </p:txBody>
      </p:sp>
      <p:pic>
        <p:nvPicPr>
          <p:cNvPr id="133" name="image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21" y="2085974"/>
            <a:ext cx="8702772" cy="296398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236006" y="5014725"/>
            <a:ext cx="8733801" cy="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Fonte: RAIS (MTE). Elaboração: DIEESE</a:t>
            </a:r>
            <a:endParaRPr sz="1100"/>
          </a:p>
        </p:txBody>
      </p:sp>
      <p:sp>
        <p:nvSpPr>
          <p:cNvPr id="135" name="Shape 135"/>
          <p:cNvSpPr/>
          <p:nvPr/>
        </p:nvSpPr>
        <p:spPr>
          <a:xfrm>
            <a:off x="286503" y="5373216"/>
            <a:ext cx="8667790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89% dos estabelecimentos privados que apresentaram  taxas de rotatividade superiores à taxa média do mercado tinham até 19 empregados.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23527" y="417438"/>
            <a:ext cx="8712969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"/>
              <a:t>Que percentual de desligamentos¹</a:t>
            </a:r>
          </a:p>
          <a:p>
            <a:pPr lvl="0" algn="ctr"/>
            <a:r>
              <a:rPr sz="2000"/>
              <a:t>encontra-se nos estabelecimentos privados com taxa de rotatividade acima da média do mercado de trabalho?</a:t>
            </a:r>
          </a:p>
        </p:txBody>
      </p:sp>
      <p:sp>
        <p:nvSpPr>
          <p:cNvPr id="138" name="Shape 138"/>
          <p:cNvSpPr/>
          <p:nvPr/>
        </p:nvSpPr>
        <p:spPr>
          <a:xfrm>
            <a:off x="177259" y="1540892"/>
            <a:ext cx="8496945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t>Desligamentos¹ em estabelecimentos privados com taxa de rotatividade acima da média e total por setor de atividade econômica</a:t>
            </a:r>
          </a:p>
          <a:p>
            <a:pPr lvl="0" algn="ctr"/>
            <a:r>
              <a:t>Brasil, 2013</a:t>
            </a:r>
          </a:p>
        </p:txBody>
      </p:sp>
      <p:sp>
        <p:nvSpPr>
          <p:cNvPr id="139" name="Shape 139"/>
          <p:cNvSpPr/>
          <p:nvPr/>
        </p:nvSpPr>
        <p:spPr>
          <a:xfrm>
            <a:off x="1582280" y="5661248"/>
            <a:ext cx="6122068" cy="6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000"/>
              <a:t>Fonte: RAIS (MTE). Elaboração: DIEESE</a:t>
            </a:r>
            <a:endParaRPr sz="1100"/>
          </a:p>
          <a:p>
            <a:pPr lvl="0"/>
            <a:r>
              <a:rPr sz="1100"/>
              <a:t>(1) Excluindo os desligamentos ligados diretamente ao trabalhador: a pedido do trabalhador, por morte, aposentadoria e transferência.</a:t>
            </a:r>
          </a:p>
        </p:txBody>
      </p:sp>
      <p:pic>
        <p:nvPicPr>
          <p:cNvPr id="140" name="image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2280" y="2276873"/>
            <a:ext cx="6050950" cy="3384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91092" y="404663"/>
            <a:ext cx="871296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800" b="1">
                <a:latin typeface="Calibri"/>
                <a:ea typeface="Calibri"/>
                <a:cs typeface="Calibri"/>
                <a:sym typeface="Calibri"/>
              </a:rPr>
              <a:t>FLEXIBILIDADE DO MERCADO DE TRABALHO</a:t>
            </a:r>
            <a:r>
              <a:rPr sz="2400" b="1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ctr"/>
            <a:r>
              <a:rPr sz="2400" b="1">
                <a:latin typeface="Calibri"/>
                <a:ea typeface="Calibri"/>
                <a:cs typeface="Calibri"/>
                <a:sym typeface="Calibri"/>
              </a:rPr>
              <a:t>O TAMANHO DO PROBLEMA</a:t>
            </a:r>
          </a:p>
        </p:txBody>
      </p:sp>
      <p:graphicFrame>
        <p:nvGraphicFramePr>
          <p:cNvPr id="66" name="Table 66"/>
          <p:cNvGraphicFramePr/>
          <p:nvPr/>
        </p:nvGraphicFramePr>
        <p:xfrm>
          <a:off x="1115614" y="1297216"/>
          <a:ext cx="6768750" cy="496218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22373"/>
                <a:gridCol w="1815459"/>
                <a:gridCol w="1815459"/>
                <a:gridCol w="1815459"/>
              </a:tblGrid>
              <a:tr h="531832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sym typeface="Times New Roman"/>
                        </a:rPr>
                        <a:t>Evolução dos vínculos no mercado de trabalho formal no Brasil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148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olidFill>
                            <a:srgbClr val="FFFFFF"/>
                          </a:solidFill>
                          <a:sym typeface="Times New Roman"/>
                        </a:rPr>
                        <a:t>Brasil, 2002 a 2013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6411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olidFill>
                            <a:srgbClr val="FFFFFF"/>
                          </a:solidFill>
                          <a:sym typeface="Times New Roman"/>
                        </a:rPr>
                        <a:t>Ano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ym typeface="Times New Roman"/>
                        </a:rPr>
                        <a:t>Desligamentos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ym typeface="Times New Roman"/>
                        </a:rPr>
                        <a:t>Vínculos ativos em 31/12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i="1">
                          <a:sym typeface="Times New Roman"/>
                        </a:rPr>
                        <a:t>Total de vínculos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2002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12.243.952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28.683.913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40.927.865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2003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12.424.235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29.544.927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41.969.162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2004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13.276.334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31.407.576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44.683.910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2005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14.418.482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33.238.617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47.657.099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2006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15.545.778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35.155.249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50.701.027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2007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17.041.703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37.607.430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54.649.133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2008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20.264.853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39.441.566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59.706.419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2009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19.919.350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41.207.546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61.126.896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2010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22.678.947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44.068.355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66.747.302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5725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2011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24.660.494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46.310.631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70.971.125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114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2012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25.867.773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47.458.712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73.326.485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6114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500">
                          <a:sym typeface="Times New Roman"/>
                        </a:rPr>
                        <a:t>2013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26.452.077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   48.948.433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>
                          <a:sym typeface="Times New Roman"/>
                        </a:rPr>
                        <a:t>   75.400.510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48713">
                <a:tc gridSpan="4"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defRPr sz="1800" b="0" i="0"/>
                      </a:pPr>
                      <a:r>
                        <a:rPr sz="1100" b="1" i="1">
                          <a:solidFill>
                            <a:srgbClr val="FFFFFF"/>
                          </a:solidFill>
                          <a:sym typeface="Times New Roman"/>
                        </a:rPr>
                        <a:t>Fonte: RAIS (MTE). Elaboração: DIEESE.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59531" y="476671"/>
            <a:ext cx="8424937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Quantos estabelecimentos privados não optantes do Simples tem taxa de rotatividade acima da média do mercado de trabalho?</a:t>
            </a:r>
          </a:p>
        </p:txBody>
      </p:sp>
      <p:sp>
        <p:nvSpPr>
          <p:cNvPr id="143" name="Shape 143"/>
          <p:cNvSpPr/>
          <p:nvPr/>
        </p:nvSpPr>
        <p:spPr>
          <a:xfrm>
            <a:off x="359531" y="1359948"/>
            <a:ext cx="8424938" cy="76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600"/>
              <a:t>Distribuição dos estabelecimentos privados não optantes do Simples com taxa de rotatividade acima da média por setor de atividade econômica e faixa de tamanho de estabelecimentos</a:t>
            </a:r>
          </a:p>
          <a:p>
            <a:pPr lvl="0" algn="ctr"/>
            <a:r>
              <a:rPr sz="1600"/>
              <a:t>Brasil, 2013</a:t>
            </a:r>
          </a:p>
        </p:txBody>
      </p:sp>
      <p:pic>
        <p:nvPicPr>
          <p:cNvPr id="144" name="image1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36" y="2170318"/>
            <a:ext cx="8941383" cy="307121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39935" y="5186986"/>
            <a:ext cx="6048674" cy="3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Fonte: RAIS (MTE). Elaboração: DIEESE</a:t>
            </a:r>
            <a:endParaRPr sz="1100"/>
          </a:p>
        </p:txBody>
      </p:sp>
      <p:sp>
        <p:nvSpPr>
          <p:cNvPr id="146" name="Shape 146"/>
          <p:cNvSpPr/>
          <p:nvPr/>
        </p:nvSpPr>
        <p:spPr>
          <a:xfrm>
            <a:off x="184760" y="5439021"/>
            <a:ext cx="8851736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82% dos estabelecimentos privados não optante do Simples, que apresentaram  taxas de rotatividade superiores à taxa média do mercado tinham até 19 empregados.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251519" y="404663"/>
            <a:ext cx="8784977" cy="95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"/>
              <a:t>Que percentual de desligamentos</a:t>
            </a:r>
          </a:p>
          <a:p>
            <a:pPr lvl="0" algn="ctr"/>
            <a:r>
              <a:rPr sz="2000"/>
              <a:t>encontra-se nos estabelecimentos privados não optantes do Simples com taxa de rotatividade acima da média do mercado de trabalho? </a:t>
            </a:r>
          </a:p>
        </p:txBody>
      </p:sp>
      <p:sp>
        <p:nvSpPr>
          <p:cNvPr id="149" name="Shape 149"/>
          <p:cNvSpPr/>
          <p:nvPr/>
        </p:nvSpPr>
        <p:spPr>
          <a:xfrm>
            <a:off x="359531" y="1531898"/>
            <a:ext cx="8568953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t>Desligamentos¹ em estabelecimentos privados não optantes do Simples com taxa de rotatividade acima da média e total por setor de atividade econômica</a:t>
            </a:r>
          </a:p>
          <a:p>
            <a:pPr lvl="0" algn="ctr"/>
            <a:r>
              <a:t>Brasil, 2013</a:t>
            </a:r>
          </a:p>
        </p:txBody>
      </p:sp>
      <p:sp>
        <p:nvSpPr>
          <p:cNvPr id="150" name="Shape 150"/>
          <p:cNvSpPr/>
          <p:nvPr/>
        </p:nvSpPr>
        <p:spPr>
          <a:xfrm>
            <a:off x="1536232" y="6135667"/>
            <a:ext cx="6037828" cy="78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000"/>
              <a:t>Fonte: RAIS (MTE). Elaboração: DIEESE</a:t>
            </a:r>
            <a:endParaRPr sz="1100"/>
          </a:p>
          <a:p>
            <a:pPr lvl="0"/>
            <a:r>
              <a:rPr sz="1000"/>
              <a:t>(1) Excluindo os desligamentos ligados diretamente ao trabalhador: a pedido do trabalhador, por morte, aposentadoria e transferência.</a:t>
            </a:r>
            <a:endParaRPr sz="1100"/>
          </a:p>
          <a:p>
            <a:pPr lvl="0"/>
            <a:endParaRPr sz="1000"/>
          </a:p>
        </p:txBody>
      </p:sp>
      <p:pic>
        <p:nvPicPr>
          <p:cNvPr id="151" name="image1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664" y="2438488"/>
            <a:ext cx="6264696" cy="3654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554415" cy="20993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0,5% das empresas/estabelecimentos privados (=18.587) são responsáveis por 33,9% de todos os desligamentos¹ no setor privado (=5.636.021)</a:t>
            </a:r>
          </a:p>
        </p:txBody>
      </p:sp>
      <p:sp>
        <p:nvSpPr>
          <p:cNvPr id="154" name="Shape 154"/>
          <p:cNvSpPr/>
          <p:nvPr/>
        </p:nvSpPr>
        <p:spPr>
          <a:xfrm>
            <a:off x="899592" y="2924944"/>
            <a:ext cx="6969969" cy="275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274320" indent="-274320">
              <a:spcBef>
                <a:spcPts val="600"/>
              </a:spcBef>
              <a:buClr>
                <a:srgbClr val="AD0101"/>
              </a:buClr>
              <a:buSzPct val="100000"/>
              <a:buFont typeface="Arial"/>
              <a:buChar char="•"/>
              <a:defRPr sz="2800">
                <a:solidFill>
                  <a:srgbClr val="30303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1,0% das empresas/estabelecimentos privados (=37.348) são responsáveis por 41,8% de todos os desligamentos¹no setor privado (=6.959.715)</a:t>
            </a:r>
          </a:p>
        </p:txBody>
      </p:sp>
      <p:sp>
        <p:nvSpPr>
          <p:cNvPr id="155" name="Shape 155"/>
          <p:cNvSpPr/>
          <p:nvPr/>
        </p:nvSpPr>
        <p:spPr>
          <a:xfrm>
            <a:off x="737641" y="5575360"/>
            <a:ext cx="6840760" cy="693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(1) Excluindo os desligamentos ligados diretamente ao trabalhador: a pedido do trabalhador, por morte, aposentadoria e transferência.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755067" y="3356992"/>
            <a:ext cx="8388933" cy="86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2400"/>
              <a:t>                        </a:t>
            </a:r>
            <a:r>
              <a:rPr sz="2800" b="1">
                <a:latin typeface="Calibri"/>
                <a:ea typeface="Calibri"/>
                <a:cs typeface="Calibri"/>
                <a:sym typeface="Calibri"/>
              </a:rPr>
              <a:t>POR ATIVIDADE ECONÔMICA - CNAE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07505" y="397113"/>
            <a:ext cx="8856983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Considerando os 0,5% de estabelecimentos (=18.587) com maior volume de desligamentos, vejamos as principais Divisões CNAE de atividade econômica:</a:t>
            </a:r>
          </a:p>
        </p:txBody>
      </p:sp>
      <p:sp>
        <p:nvSpPr>
          <p:cNvPr id="160" name="Shape 160"/>
          <p:cNvSpPr/>
          <p:nvPr/>
        </p:nvSpPr>
        <p:spPr>
          <a:xfrm>
            <a:off x="208083" y="5334218"/>
            <a:ext cx="8036325" cy="542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100"/>
              <a:t>Fonte: RAIS (MTE). Elaboração: DIEESE.</a:t>
            </a:r>
          </a:p>
          <a:p>
            <a:pPr lvl="0"/>
            <a:r>
              <a:rPr sz="1100"/>
              <a:t>(1) Excluindo os desligamentos ligados diretamente ao trabalhador: a pedido do trabalhador, por morte, aposentadoria e transferência.</a:t>
            </a:r>
          </a:p>
        </p:txBody>
      </p:sp>
      <p:pic>
        <p:nvPicPr>
          <p:cNvPr id="161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64" y="1484784"/>
            <a:ext cx="8839157" cy="3849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88012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Resultado das contas do FAT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755576" y="2132855"/>
            <a:ext cx="7543800" cy="3886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O resultado das contas do FAT foram positivos entre 2002 e 2008 em uma média de R$ 8,6 bilhões, chegando ao máximo de R$ 12 bilhões em 2005, e ao mínimo de R$ 3,9 bi em 2007 (em valores de 2012).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A partir de 2009 o resultado passou a apresentar déficits, fortemente influenciado pela crise financeira e pelas desonerações.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02413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Desonerações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755576" y="2132855"/>
            <a:ext cx="7543800" cy="3886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Segundo relatório do TCU, as desonerações somaram, entre 2009 e 2013, R$ 37 bilhões, partindo de um patamar próximo de 12% das receitas entre 2009-2010, para 19,3% no último ano.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755576" y="404663"/>
            <a:ext cx="7560840" cy="9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FAT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O maior problema do descasamento de receitas e despesas do fundo está no enxugamento da base</a:t>
            </a:r>
          </a:p>
          <a:p>
            <a:pPr marL="594359" lvl="1" indent="-27432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03030"/>
                </a:solidFill>
              </a:rPr>
              <a:t>DRU</a:t>
            </a:r>
          </a:p>
          <a:p>
            <a:pPr marL="594359" lvl="1" indent="-27432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03030"/>
                </a:solidFill>
              </a:rPr>
              <a:t>Desoneração do PIS</a:t>
            </a:r>
          </a:p>
          <a:p>
            <a:pPr marL="86868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03030"/>
                </a:solidFill>
              </a:rPr>
              <a:t>Simples</a:t>
            </a:r>
          </a:p>
          <a:p>
            <a:pPr marL="86868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03030"/>
                </a:solidFill>
              </a:rPr>
              <a:t>Desoneração conjuntural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23537" y="1556792"/>
            <a:ext cx="8826313" cy="3715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ln w="9524">
                  <a:solidFill>
                    <a:srgbClr val="7E0101"/>
                  </a:solidFill>
                </a:ln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PRESSUPOSTO NECESSÁRIO – PROPOSTA SOB A ÓTICA DA RECEITA DO FAT</a:t>
            </a:r>
            <a:endParaRPr sz="2400">
              <a:ln w="12699">
                <a:solidFill>
                  <a:srgbClr val="7E0101"/>
                </a:solidFill>
              </a:ln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Analisar as componentes de financiamento e de formação do fundo, avaliar os impactos das mudanças tributárias e das inclusões no acesso aos benefícios visando a propor a reorganização do financiamento do FAT.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Rediscutir o repasse do Tesouro Nacional frente aos benefícios concedidos;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Discutir a DRU.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762000" y="2996952"/>
            <a:ext cx="7543800" cy="208823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96111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262626"/>
                </a:solidFill>
              </a:rPr>
              <a:t>Propostas para reduzir a rotatividade no mercado de trabalho brasileiro – </a:t>
            </a:r>
            <a:r>
              <a:rPr sz="2352">
                <a:solidFill>
                  <a:srgbClr val="262626"/>
                </a:solidFill>
              </a:rPr>
              <a:t>Centrais Sindicais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50558" y="5859648"/>
            <a:ext cx="8733800" cy="22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Fonte: RAIS (MTE). Elaboração: DIEESE</a:t>
            </a:r>
          </a:p>
        </p:txBody>
      </p:sp>
      <p:sp>
        <p:nvSpPr>
          <p:cNvPr id="69" name="Shape 69"/>
          <p:cNvSpPr/>
          <p:nvPr/>
        </p:nvSpPr>
        <p:spPr>
          <a:xfrm>
            <a:off x="206054" y="512625"/>
            <a:ext cx="8612620" cy="65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900"/>
              <a:t>Evolução da movimentação anual dos admitidos no ano (em milhões de vínculos)</a:t>
            </a:r>
            <a:endParaRPr sz="1100"/>
          </a:p>
          <a:p>
            <a:pPr lvl="0" algn="ctr"/>
            <a:r>
              <a:rPr sz="2000"/>
              <a:t>Brasil, 2002 a 2013</a:t>
            </a:r>
          </a:p>
        </p:txBody>
      </p:sp>
      <p:pic>
        <p:nvPicPr>
          <p:cNvPr id="7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330" y="1184751"/>
            <a:ext cx="8014110" cy="4674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107503" y="692696"/>
            <a:ext cx="8826436" cy="613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1 - RATIFICAÇÃO DA CONVENÇÃO 158 DA OIT (Dispensa Imotivada)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 b="1" u="sng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2 – REGULAMENTAÇÃO DA CONSTITUIÇÃO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Regulamentar o parágrafo 4 do art. 239 e o artigo 7, inciso I da Constituição.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Destaque para: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Análise da viabilidade técnica de mensuração;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Análise do custo operacional do sistema;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Análise do sistema em função das novas ferramentas em desenvolvimento e implantação (ex.: e.social).</a:t>
            </a:r>
            <a:endParaRPr sz="20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Sugestão de encaminhamento: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Constituir grupo de trabalho interministerial, com participação de trabalhadores e empregadores, para debater propostas, com prazo para encerramento.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58782" y="276991"/>
            <a:ext cx="8826436" cy="586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3 - SISTEMA ELETRÔNICO DE FOLHA DE PAGAMENTO (e.social) e CARTEIRA DE TRABALHO ELETRÔNICA (CARTÃO)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implantar a carteira/cartão de trabalho eletrônico e o sistema eletrônico de folha de pagamento, adequando procedimentos e critérios de acesso aos direitos.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 </a:t>
            </a: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Sugestão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Integração do sistema eletrônico de folha de pagamento (E Social) com carteira/cartão de trabalho eletrônico.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Adequar os critérios de contagem de tempo de contribuição.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Verificar os mecanismos de acesso aos direitos;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Procedimento de registro do vínculo de emprego.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Mudança no registro das transferências com ônus e sem ônus;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Transparência nos registros nos casos de fusões e aquisições;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57175" lvl="0" indent="-257175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Revisar e padronizar os critérios para o preenchimento dos registros (principalmente nos bancos públicos).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317565" y="476672"/>
            <a:ext cx="8826435" cy="640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4 – </a:t>
            </a:r>
            <a:r>
              <a:rPr sz="1600"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TRATAMENTO PARA ROTATIVIDADE ORIUNDA DA NATUREZA DA ATIVIDADE ECONÔMICA.</a:t>
            </a:r>
            <a:endParaRPr sz="16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300"/>
              </a:spcBef>
            </a:pPr>
            <a:r>
              <a:rPr sz="1600"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Analisar as características da rotatividade decorrente da natureza da atividade econômica e desenhar propostas de relações de trabalho e de políticas proteção ao emprego adequadas a cada situação.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sz="1600"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Sugestão</a:t>
            </a: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28600" lvl="0" indent="-228600" algn="just">
              <a:spcBef>
                <a:spcPts val="400"/>
              </a:spcBef>
              <a:buClr>
                <a:srgbClr val="AD0101"/>
              </a:buClr>
              <a:buSzPct val="100000"/>
              <a:buFont typeface="Symbol"/>
              <a:buChar char="•"/>
            </a:pP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Levantamento das situação recorrentes na qual a atividade econômica conduz ao rompimento do vínculo.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28600" lvl="0" indent="-228600" algn="just">
              <a:spcBef>
                <a:spcPts val="400"/>
              </a:spcBef>
              <a:buClr>
                <a:srgbClr val="AD0101"/>
              </a:buClr>
              <a:buSzPct val="100000"/>
              <a:buFont typeface="Symbol"/>
              <a:buChar char="•"/>
            </a:pP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Criar instrumentos para agilizar com segurança o registro do contrato de trabalho temporário ou de curta duração;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28600" lvl="0" indent="-228600" algn="just">
              <a:spcBef>
                <a:spcPts val="400"/>
              </a:spcBef>
              <a:buClr>
                <a:srgbClr val="AD0101"/>
              </a:buClr>
              <a:buSzPct val="100000"/>
              <a:buFont typeface="Symbol"/>
              <a:buChar char="•"/>
            </a:pP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Adequar os critérios de contagem de tempo de contribuição, mecanismo de acesso aos direitos e procedimentos de registro de vínculo de emprego;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28600" lvl="0" indent="-228600" algn="just">
              <a:spcBef>
                <a:spcPts val="400"/>
              </a:spcBef>
              <a:buClr>
                <a:srgbClr val="AD0101"/>
              </a:buClr>
              <a:buSzPct val="100000"/>
              <a:buFont typeface="Symbol"/>
              <a:buChar char="•"/>
            </a:pP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Analisar alternativas para registro de transferências de maneira a não caracterizar nos registros “um rompimento de vínculo”.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endParaRPr sz="1600" b="1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sz="1600"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Priorizar: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300"/>
              </a:spcBef>
            </a:pPr>
            <a:r>
              <a:rPr sz="1600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Setor de Serviços – atividade de call center:</a:t>
            </a: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.</a:t>
            </a:r>
          </a:p>
          <a:p>
            <a:pPr lvl="0">
              <a:spcBef>
                <a:spcPts val="300"/>
              </a:spcBef>
            </a:pPr>
            <a:r>
              <a:rPr sz="1600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Setor da Construção:</a:t>
            </a:r>
            <a:endParaRPr sz="16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300"/>
              </a:spcBef>
            </a:pPr>
            <a:r>
              <a:rPr sz="1600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Trabalhadores Assalariados Rurais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300"/>
              </a:spcBef>
            </a:pPr>
            <a:r>
              <a:rPr sz="1600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Comércio</a:t>
            </a:r>
            <a:endParaRPr sz="16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16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300"/>
              </a:spcBef>
            </a:pPr>
            <a:r>
              <a:rPr sz="16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 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79511" y="764704"/>
            <a:ext cx="8826436" cy="586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5 - CONTRATO DE EXPERIÊNCIA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Propor limites ao uso do contrato de experiência como fator indutor de rotatividade;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 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Sugestão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Fim do contrato de experiência para quem já trabalhou no setor;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Fim da renovação do contrato de experiência;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Redução do uso do contrato de experiência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6 - HOMOLOGAÇÕES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Todas as homologações serem feitas nos sindicatos, associado a criação de mecanismo de financiamento da atividade.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07503" y="836711"/>
            <a:ext cx="8826436" cy="5072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7 - LICITAÇÃO, COMPRAS E FINANCIAMENTO PÚBLICOS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Analisar alternativas que deem preferência ou incentivem empresas que trabalham com baixas taxas de rotatividade no acesso às licitações, compras e financiamento públicos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 b="1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Sugestão:</a:t>
            </a:r>
            <a:endParaRPr sz="2400" b="1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Incluir nos editais de licitação, a preferência por empresas com taxas de rotatividade menores que as taxas média de rotatividade dos respectivos setores.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Incluir, como item no pregão, juntamente com outros critérios já adotados, a preferência por empresas com taxas de rotatividade menores que as taxas médias de rotatividade dos respectivos setores;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Incluir cláusula nos financiamentos públicos que beneficia empresas com baixas taxas de rotatividade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777240" y="2943415"/>
            <a:ext cx="7543800" cy="208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96111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262626"/>
                </a:solidFill>
              </a:rPr>
              <a:t>Propostas para aprimorar o sistema público emprego</a:t>
            </a:r>
          </a:p>
          <a:p>
            <a:pPr lvl="0" defTabSz="896111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262626"/>
                </a:solidFill>
              </a:rPr>
              <a:t>  </a:t>
            </a:r>
            <a:r>
              <a:rPr sz="2352">
                <a:solidFill>
                  <a:srgbClr val="262626"/>
                </a:solidFill>
              </a:rPr>
              <a:t>Centrais Sindicais</a:t>
            </a:r>
            <a:r>
              <a:rPr sz="4312">
                <a:solidFill>
                  <a:srgbClr val="262626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22980" y="1557338"/>
            <a:ext cx="8826435" cy="289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2000"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8 - INTERMEDIAÇÃO DE MÃO–DE-OBRA</a:t>
            </a:r>
            <a:endParaRPr sz="2000" b="1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19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sz="1900"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 sz="19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Ampliar e aprimorar o serviço público de intermediação de mão-de-obra.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19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 sz="20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Prioridade para reorganização do SINE segundo diretrizes aprovadas na 1</a:t>
            </a:r>
            <a:r>
              <a:rPr sz="2000" baseline="300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</a:t>
            </a:r>
            <a:r>
              <a:rPr sz="20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e 2</a:t>
            </a:r>
            <a:r>
              <a:rPr sz="2000" baseline="300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</a:t>
            </a:r>
            <a:r>
              <a:rPr sz="2000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Conferência de Emprego, Trabalho e Renda promovida pelo MTE.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07503" y="980727"/>
            <a:ext cx="8826436" cy="5903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1600"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9 - </a:t>
            </a: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SEGURO-DESEMPREGO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Aperfeiçoar as regras de acesso e uso do seguro-desemprego, integrando sistemas de homologações de demissões, acesso ao FGTS, ao seguro-desemprego, intermediação e formação profissional.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Sugestões: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   Nos casos de demissão antes dos 6 meses de contrato, o seguro desemprego seria pago pelo empregador.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   Aumentar a exigência de cursos de qualificação durante o recebimento do seguro desemprego – ampliar a fiscalização.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   O tempo do Seguro Desemprego ser contado para a aposentadoria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   Criar mecanismo de proteção para o tempo de deslocamento do trabalho em condições especiais (ex: período de viagem do trabalhador rural de safra)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OBS – Envolver o Codefat na construção das propostas.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79511" y="1052735"/>
            <a:ext cx="8826436" cy="450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10 - FGTS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 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Objetivo: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Analisar as situações de acesso ao Fundo por parte do trabalhador e desenhar alternativas positivas de acesso e incentivo ao vínculo de emprego.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Destaque para: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   Tratar da questão da correção do fundo (preservação do valor real do patrimônio individual e das taxas de retorno), equalizando as alíquotas do FGTS a valores de mercado considerando sua função de fundo de investimento de interesse social (habitação e saneamento).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500"/>
              </a:spcBef>
            </a:pP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  <a:buClr>
                <a:srgbClr val="AD0101"/>
              </a:buClr>
              <a:buSzPct val="100000"/>
              <a:buFont typeface="Arial"/>
              <a:buChar char="•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    Facilitar/Ampliar o acesso ao Fundo sem o rompimento do vínculo empregatício.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79511" y="836712"/>
            <a:ext cx="8826436" cy="480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b="1" u="sng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11 - SISTEMA/POLÍTICA DE PROTEÇÃO AO EMPREGO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 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Objetivo</a:t>
            </a: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: desenvolver o Projeto de um Sistema que articule e operacionalize instrumentos de política pública de proteção ao emprego.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 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 b="1">
                <a:latin typeface="Franklin Gothic Book"/>
                <a:ea typeface="Franklin Gothic Book"/>
                <a:cs typeface="Franklin Gothic Book"/>
                <a:sym typeface="Franklin Gothic Book"/>
              </a:rPr>
              <a:t>Sugestão: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>
              <a:spcBef>
                <a:spcPts val="400"/>
              </a:spcBef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Constituir um Grupo de Trabalho Tripartite para elaborar a concepção do Sistema de Proteção ao Emprego.</a:t>
            </a:r>
            <a:endParaRPr sz="24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714375" lvl="1" indent="-257175">
              <a:spcBef>
                <a:spcPts val="400"/>
              </a:spcBef>
              <a:buClr>
                <a:srgbClr val="726056"/>
              </a:buClr>
              <a:buSzPct val="85000"/>
              <a:buFont typeface="Courier New"/>
              <a:buChar char="o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Atue na promoção das atividades econômicas que geram emprego;</a:t>
            </a:r>
            <a:endParaRPr sz="20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714375" lvl="1" indent="-257175">
              <a:spcBef>
                <a:spcPts val="400"/>
              </a:spcBef>
              <a:buClr>
                <a:srgbClr val="726056"/>
              </a:buClr>
              <a:buSzPct val="85000"/>
              <a:buFont typeface="Courier New"/>
              <a:buChar char="o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Facilite a intermediação pública do emprego articulado com a intermediação privada;</a:t>
            </a:r>
            <a:endParaRPr sz="20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714375" lvl="1" indent="-257175">
              <a:spcBef>
                <a:spcPts val="400"/>
              </a:spcBef>
              <a:buClr>
                <a:srgbClr val="726056"/>
              </a:buClr>
              <a:buSzPct val="85000"/>
              <a:buFont typeface="Courier New"/>
              <a:buChar char="o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Oriente a oferta de formação profissional em função da prospecção da demanda futura.</a:t>
            </a:r>
            <a:endParaRPr sz="2000">
              <a:solidFill>
                <a:srgbClr val="303030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714375" lvl="1" indent="-257175">
              <a:spcBef>
                <a:spcPts val="400"/>
              </a:spcBef>
              <a:buClr>
                <a:srgbClr val="726056"/>
              </a:buClr>
              <a:buSzPct val="85000"/>
              <a:buFont typeface="Courier New"/>
              <a:buChar char="o"/>
            </a:pPr>
            <a:r>
              <a:rPr>
                <a:solidFill>
                  <a:srgbClr val="3030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Ofereça alternativas para sustentar o emprego diante de crises externas à empresa e mudança tecnológica/processo de trabalho.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0560" y="5229200"/>
            <a:ext cx="8733800" cy="517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000"/>
              <a:t>Fonte: RAIS (MTE). Elaboração: DIEESE</a:t>
            </a:r>
            <a:endParaRPr sz="1100"/>
          </a:p>
          <a:p>
            <a:pPr lvl="0"/>
            <a:r>
              <a:rPr sz="1000"/>
              <a:t>Nota: (1) Considera todos os motivos de desligamentos. (2) Exclui os desligamentos por falecimento, aposentadoria, transferência e demissão a pedido do trabalhador.</a:t>
            </a:r>
            <a:endParaRPr sz="1100"/>
          </a:p>
        </p:txBody>
      </p:sp>
      <p:sp>
        <p:nvSpPr>
          <p:cNvPr id="73" name="Shape 73"/>
          <p:cNvSpPr/>
          <p:nvPr/>
        </p:nvSpPr>
        <p:spPr>
          <a:xfrm>
            <a:off x="407401" y="404663"/>
            <a:ext cx="8020111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"/>
              <a:t>Taxa de rotatividade no mercado celetista</a:t>
            </a:r>
          </a:p>
          <a:p>
            <a:pPr lvl="0" algn="ctr"/>
            <a:r>
              <a:rPr sz="2000"/>
              <a:t>Brasil, 2003 – 2013 (em %)</a:t>
            </a:r>
          </a:p>
        </p:txBody>
      </p:sp>
      <p:pic>
        <p:nvPicPr>
          <p:cNvPr id="74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1132680"/>
            <a:ext cx="6970797" cy="409652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407401" y="5630334"/>
            <a:ext cx="8269055" cy="11485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Após um pequeno arrefecimento, em 2009, em função dos efeitos da crise internacional, a taxa de rotatividade celetista volta a subir, situando-se em um patamar médio de 64% nos anos seguintes para a taxa global, e de aproximadamente 44%, para a taxa de rotatividade descontada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774215" y="332656"/>
            <a:ext cx="7632848" cy="16002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Evolução da taxa de cobertura do benefício do seguro-desemprego em relação aos desligamentos celetistas¹ (em %)</a:t>
            </a:r>
          </a:p>
        </p:txBody>
      </p:sp>
      <p:pic>
        <p:nvPicPr>
          <p:cNvPr id="7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247" y="1644822"/>
            <a:ext cx="7056784" cy="424157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306163" y="5877272"/>
            <a:ext cx="8568952" cy="89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400"/>
              <a:t>Fonte: MTE. Rais; Relatório FAT 2012</a:t>
            </a:r>
          </a:p>
          <a:p>
            <a:pPr lvl="0"/>
            <a:r>
              <a:rPr sz="1400"/>
              <a:t>Elaboração: DIEESE</a:t>
            </a:r>
          </a:p>
          <a:p>
            <a:pPr lvl="0"/>
            <a:r>
              <a:rPr sz="1400"/>
              <a:t>Nota: (1) Exclui desligamentos a pedido do trabalhador, morte, aposentadoria e transferência do trabalhador, ou seja, não eletivos ao benefício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102413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Taxa de reposição salarial média segundo setor de atividade econômica (em %)</a:t>
            </a:r>
          </a:p>
        </p:txBody>
      </p:sp>
      <p:pic>
        <p:nvPicPr>
          <p:cNvPr id="82" name="image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5" y="1844824"/>
            <a:ext cx="8431128" cy="316835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395536" y="5070375"/>
            <a:ext cx="2160240" cy="46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/>
              <a:t>Fonte: MTE. Rais</a:t>
            </a:r>
          </a:p>
          <a:p>
            <a:pPr lvl="0"/>
            <a:r>
              <a:rPr sz="1200"/>
              <a:t>Elaboração: DIEESE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23527" y="6150114"/>
            <a:ext cx="8388933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Entre 2002 e 2013, cerca de 45% dos desligamentos ocorreram com menos de 6 meses e cerca de 65% não atingiram um ano de trabalho</a:t>
            </a:r>
          </a:p>
        </p:txBody>
      </p:sp>
      <p:sp>
        <p:nvSpPr>
          <p:cNvPr id="86" name="Shape 86"/>
          <p:cNvSpPr/>
          <p:nvPr/>
        </p:nvSpPr>
        <p:spPr>
          <a:xfrm>
            <a:off x="461743" y="332672"/>
            <a:ext cx="8172909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"/>
              <a:t>Distribuição dos desligamentos dos vínculos celetistas segundo faixas de tempo de emprego</a:t>
            </a:r>
            <a:endParaRPr sz="1100"/>
          </a:p>
          <a:p>
            <a:pPr lvl="0" algn="ctr"/>
            <a:r>
              <a:rPr sz="2000"/>
              <a:t>Brasil, 2002 a 2013 (em %)</a:t>
            </a:r>
          </a:p>
        </p:txBody>
      </p:sp>
      <p:sp>
        <p:nvSpPr>
          <p:cNvPr id="87" name="Shape 87"/>
          <p:cNvSpPr/>
          <p:nvPr/>
        </p:nvSpPr>
        <p:spPr>
          <a:xfrm>
            <a:off x="789700" y="5909606"/>
            <a:ext cx="3384376" cy="22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000"/>
              <a:t>Fonte</a:t>
            </a:r>
            <a:r>
              <a:rPr sz="900"/>
              <a:t>: RAIS (MTE). Elaboração: DIEESE.</a:t>
            </a:r>
          </a:p>
        </p:txBody>
      </p:sp>
      <p:pic>
        <p:nvPicPr>
          <p:cNvPr id="88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848" y="1280608"/>
            <a:ext cx="7382700" cy="4668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84752" y="332655"/>
            <a:ext cx="8172908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"/>
              <a:t>Distribuição dos desligamentos no ano por causas</a:t>
            </a:r>
          </a:p>
          <a:p>
            <a:pPr lvl="0" algn="ctr"/>
            <a:r>
              <a:rPr sz="2000"/>
              <a:t>Brasil, 2002 a 2013 (em %)</a:t>
            </a:r>
          </a:p>
        </p:txBody>
      </p:sp>
      <p:sp>
        <p:nvSpPr>
          <p:cNvPr id="91" name="Shape 91"/>
          <p:cNvSpPr/>
          <p:nvPr/>
        </p:nvSpPr>
        <p:spPr>
          <a:xfrm>
            <a:off x="981871" y="5522124"/>
            <a:ext cx="7872392" cy="580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Fonte</a:t>
            </a:r>
            <a:r>
              <a:rPr sz="1100"/>
              <a:t>: RAIS (MTE). Elaboração: DIEESE.</a:t>
            </a:r>
          </a:p>
          <a:p>
            <a:pPr lvl="0"/>
            <a:r>
              <a:rPr sz="1100"/>
              <a:t>(1) As decisões tipicamente patronais dizem respeito principalmente às demissões sem justa causa, com justa causa e término de contrato.</a:t>
            </a:r>
          </a:p>
        </p:txBody>
      </p:sp>
      <p:sp>
        <p:nvSpPr>
          <p:cNvPr id="92" name="Shape 92"/>
          <p:cNvSpPr/>
          <p:nvPr/>
        </p:nvSpPr>
        <p:spPr>
          <a:xfrm>
            <a:off x="13522" y="5934670"/>
            <a:ext cx="9130478" cy="88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Predomina quantitativamente o encerramento do contrato de trabalho ligado à inciativa do empregador. O desligamento à pedido do trabalhador é o motivo de rescisão que mais cresce na década, em função do aquecimento do mercado de trabalho.</a:t>
            </a:r>
          </a:p>
        </p:txBody>
      </p:sp>
      <p:pic>
        <p:nvPicPr>
          <p:cNvPr id="93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980728"/>
            <a:ext cx="6769658" cy="4462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067944" y="3356992"/>
            <a:ext cx="5081704" cy="1295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2800" b="1">
                <a:latin typeface="Calibri"/>
                <a:ea typeface="Calibri"/>
                <a:cs typeface="Calibri"/>
                <a:sym typeface="Calibri"/>
              </a:rPr>
              <a:t>POR ATRIBUTOS PESSOAIS</a:t>
            </a:r>
          </a:p>
          <a:p>
            <a:pPr lvl="0" algn="ctr"/>
            <a:endParaRPr sz="2800"/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63500" dist="25400" dir="147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D0101"/>
          </a:solidFill>
          <a:prstDash val="solid"/>
          <a:bevel/>
        </a:ln>
        <a:effectLst>
          <a:outerShdw blurRad="50800" dist="38100" dir="14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D0101"/>
          </a:solidFill>
          <a:prstDash val="solid"/>
          <a:bevel/>
        </a:ln>
        <a:effectLst>
          <a:outerShdw blurRad="63500" dist="25400" dir="147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63500" dist="25400" dir="147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D0101"/>
          </a:solidFill>
          <a:prstDash val="solid"/>
          <a:bevel/>
        </a:ln>
        <a:effectLst>
          <a:outerShdw blurRad="50800" dist="38100" dir="14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D0101"/>
          </a:solidFill>
          <a:prstDash val="solid"/>
          <a:bevel/>
        </a:ln>
        <a:effectLst>
          <a:outerShdw blurRad="63500" dist="25400" dir="147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Microsoft Macintosh PowerPoint</Application>
  <PresentationFormat>On-screen Show (4:3)</PresentationFormat>
  <Paragraphs>345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</vt:lpstr>
      <vt:lpstr>ROTATIVIDADE  e SEGURO-DESEMPREGO</vt:lpstr>
      <vt:lpstr>PowerPoint Presentation</vt:lpstr>
      <vt:lpstr>PowerPoint Presentation</vt:lpstr>
      <vt:lpstr>PowerPoint Presentation</vt:lpstr>
      <vt:lpstr>Evolução da taxa de cobertura do benefício do seguro-desemprego em relação aos desligamentos celetistas¹ (em %)</vt:lpstr>
      <vt:lpstr>Taxa de reposição salarial média segundo setor de atividade econômica (em 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 das contas do FAT</vt:lpstr>
      <vt:lpstr>Desonerações</vt:lpstr>
      <vt:lpstr>FAT</vt:lpstr>
      <vt:lpstr>PowerPoint Presentation</vt:lpstr>
      <vt:lpstr>Propostas para reduzir a rotatividade no mercado de trabalho brasileiro – Centrais Sindicais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Propostas para aprimorar o sistema público emprego   Centrais Sindicais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ROTATIVIDADE  e SEGURO-DESEMPREGO</dc:title>
  <cp:lastModifiedBy>Clemente Ganz</cp:lastModifiedBy>
  <cp:revision>1</cp:revision>
  <dcterms:modified xsi:type="dcterms:W3CDTF">2015-02-25T14:04:03Z</dcterms:modified>
</cp:coreProperties>
</file>