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9144000" cy="6858000" type="screen4x3"/>
  <p:notesSz cx="6858000" cy="9144000"/>
  <p:defaultTextStyle>
    <a:lvl1pPr>
      <a:defRPr>
        <a:latin typeface="Times New Roman"/>
        <a:ea typeface="Times New Roman"/>
        <a:cs typeface="Times New Roman"/>
        <a:sym typeface="Times New Roman"/>
      </a:defRPr>
    </a:lvl1pPr>
    <a:lvl2pPr indent="457200">
      <a:defRPr>
        <a:latin typeface="Times New Roman"/>
        <a:ea typeface="Times New Roman"/>
        <a:cs typeface="Times New Roman"/>
        <a:sym typeface="Times New Roman"/>
      </a:defRPr>
    </a:lvl2pPr>
    <a:lvl3pPr indent="914400">
      <a:defRPr>
        <a:latin typeface="Times New Roman"/>
        <a:ea typeface="Times New Roman"/>
        <a:cs typeface="Times New Roman"/>
        <a:sym typeface="Times New Roman"/>
      </a:defRPr>
    </a:lvl3pPr>
    <a:lvl4pPr indent="1371600">
      <a:defRPr>
        <a:latin typeface="Times New Roman"/>
        <a:ea typeface="Times New Roman"/>
        <a:cs typeface="Times New Roman"/>
        <a:sym typeface="Times New Roman"/>
      </a:defRPr>
    </a:lvl4pPr>
    <a:lvl5pPr indent="1828800">
      <a:defRPr>
        <a:latin typeface="Times New Roman"/>
        <a:ea typeface="Times New Roman"/>
        <a:cs typeface="Times New Roman"/>
        <a:sym typeface="Times New Roman"/>
      </a:defRPr>
    </a:lvl5pPr>
    <a:lvl6pPr indent="2286000">
      <a:defRPr>
        <a:latin typeface="Times New Roman"/>
        <a:ea typeface="Times New Roman"/>
        <a:cs typeface="Times New Roman"/>
        <a:sym typeface="Times New Roman"/>
      </a:defRPr>
    </a:lvl6pPr>
    <a:lvl7pPr indent="2743200">
      <a:defRPr>
        <a:latin typeface="Times New Roman"/>
        <a:ea typeface="Times New Roman"/>
        <a:cs typeface="Times New Roman"/>
        <a:sym typeface="Times New Roman"/>
      </a:defRPr>
    </a:lvl7pPr>
    <a:lvl8pPr indent="3200400">
      <a:defRPr>
        <a:latin typeface="Times New Roman"/>
        <a:ea typeface="Times New Roman"/>
        <a:cs typeface="Times New Roman"/>
        <a:sym typeface="Times New Roman"/>
      </a:defRPr>
    </a:lvl8pPr>
    <a:lvl9pPr indent="3657600">
      <a:defRPr>
        <a:latin typeface="Times New Roman"/>
        <a:ea typeface="Times New Roman"/>
        <a:cs typeface="Times New Roman"/>
        <a:sym typeface="Times New Roman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2CACA"/>
          </a:solidFill>
        </a:fill>
      </a:tcStyle>
    </a:wholeTbl>
    <a:band2H>
      <a:tcTxStyle/>
      <a:tcStyle>
        <a:tcBdr/>
        <a:fill>
          <a:solidFill>
            <a:srgbClr val="F1E6E6"/>
          </a:solidFill>
        </a:fill>
      </a:tcStyle>
    </a:band2H>
    <a:firstCol>
      <a:tcTxStyle b="on" i="on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D0101"/>
          </a:solidFill>
        </a:fill>
      </a:tcStyle>
    </a:firstCol>
    <a:lastRow>
      <a:tcTxStyle b="on" i="on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D0101"/>
          </a:solidFill>
        </a:fill>
      </a:tcStyle>
    </a:lastRow>
    <a:firstRow>
      <a:tcTxStyle b="on" i="on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D0101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2DCD4"/>
          </a:solidFill>
        </a:fill>
      </a:tcStyle>
    </a:wholeTbl>
    <a:band2H>
      <a:tcTxStyle/>
      <a:tcStyle>
        <a:tcBdr/>
        <a:fill>
          <a:solidFill>
            <a:srgbClr val="F1EEEA"/>
          </a:solidFill>
        </a:fill>
      </a:tcStyle>
    </a:band2H>
    <a:firstCol>
      <a:tcTxStyle b="on" i="on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C956E"/>
          </a:solidFill>
        </a:fill>
      </a:tcStyle>
    </a:firstCol>
    <a:lastRow>
      <a:tcTxStyle b="on" i="on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C956E"/>
          </a:solidFill>
        </a:fill>
      </a:tcStyle>
    </a:lastRow>
    <a:firstRow>
      <a:tcTxStyle b="on" i="on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C956E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4CACA"/>
          </a:solidFill>
        </a:fill>
      </a:tcStyle>
    </a:wholeTbl>
    <a:band2H>
      <a:tcTxStyle/>
      <a:tcStyle>
        <a:tcBdr/>
        <a:fill>
          <a:solidFill>
            <a:srgbClr val="EBE6E6"/>
          </a:solidFill>
        </a:fill>
      </a:tcStyle>
    </a:band2H>
    <a:firstCol>
      <a:tcTxStyle b="on" i="on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30E00"/>
          </a:solidFill>
        </a:fill>
      </a:tcStyle>
    </a:firstCol>
    <a:lastRow>
      <a:tcTxStyle b="on" i="on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30E00"/>
          </a:solidFill>
        </a:fill>
      </a:tcStyle>
    </a:lastRow>
    <a:firstRow>
      <a:tcTxStyle b="on" i="on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30E00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D0101"/>
          </a:solidFill>
        </a:fill>
      </a:tcStyle>
    </a:firstCol>
    <a:lastRow>
      <a:tcTxStyle b="on" i="on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D0101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>
          <a:latin typeface="Times New Roman"/>
          <a:ea typeface="Times New Roman"/>
          <a:cs typeface="Times New Roman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Times New Roman"/>
          <a:ea typeface="Times New Roman"/>
          <a:cs typeface="Times New Roman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9" d="100"/>
          <a:sy n="79" d="100"/>
        </p:scale>
        <p:origin x="-22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notesMaster" Target="notesMasters/notesMaster1.xml"/><Relationship Id="rId42" Type="http://schemas.openxmlformats.org/officeDocument/2006/relationships/printerSettings" Target="printerSettings/printerSettings1.bin"/><Relationship Id="rId43" Type="http://schemas.openxmlformats.org/officeDocument/2006/relationships/presProps" Target="presProps.xml"/><Relationship Id="rId44" Type="http://schemas.openxmlformats.org/officeDocument/2006/relationships/viewProps" Target="viewProps.xml"/><Relationship Id="rId4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56" name="Shape 5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425644654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solidFill>
            <a:srgbClr val="AD0101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" name="Shape 9"/>
          <p:cNvSpPr>
            <a:spLocks noGrp="1"/>
          </p:cNvSpPr>
          <p:nvPr>
            <p:ph type="title"/>
          </p:nvPr>
        </p:nvSpPr>
        <p:spPr>
          <a:xfrm>
            <a:off x="762000" y="1485900"/>
            <a:ext cx="7543800" cy="32385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80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8000">
                <a:solidFill>
                  <a:srgbClr val="262626"/>
                </a:solidFill>
              </a:rPr>
              <a:t>Texto do Título</a:t>
            </a:r>
          </a:p>
        </p:txBody>
      </p:sp>
      <p:sp>
        <p:nvSpPr>
          <p:cNvPr id="10" name="Shape 10"/>
          <p:cNvSpPr>
            <a:spLocks noGrp="1"/>
          </p:cNvSpPr>
          <p:nvPr>
            <p:ph type="body" idx="1"/>
          </p:nvPr>
        </p:nvSpPr>
        <p:spPr>
          <a:xfrm>
            <a:off x="762000" y="4724400"/>
            <a:ext cx="6858000" cy="21336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600"/>
              </a:spcBef>
              <a:buClrTx/>
              <a:buSzTx/>
              <a:buFontTx/>
              <a:buNone/>
              <a:defRPr sz="2800"/>
            </a:lvl1pPr>
            <a:lvl2pPr marL="0" indent="457200">
              <a:spcBef>
                <a:spcPts val="600"/>
              </a:spcBef>
              <a:buClrTx/>
              <a:buSzTx/>
              <a:buFontTx/>
              <a:buNone/>
              <a:defRPr sz="2800"/>
            </a:lvl2pPr>
            <a:lvl3pPr marL="0" indent="914400">
              <a:spcBef>
                <a:spcPts val="600"/>
              </a:spcBef>
              <a:buClrTx/>
              <a:buSzTx/>
              <a:buFontTx/>
              <a:buNone/>
              <a:defRPr sz="2800"/>
            </a:lvl3pPr>
            <a:lvl4pPr marL="0" indent="1371600">
              <a:spcBef>
                <a:spcPts val="600"/>
              </a:spcBef>
              <a:buClrTx/>
              <a:buSzTx/>
              <a:buFontTx/>
              <a:buNone/>
              <a:defRPr sz="2800"/>
            </a:lvl4pPr>
            <a:lvl5pPr marL="0" indent="1828800">
              <a:spcBef>
                <a:spcPts val="600"/>
              </a:spcBef>
              <a:buClrTx/>
              <a:buSzTx/>
              <a:buFontTx/>
              <a:buNone/>
              <a:defRPr sz="28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303030"/>
                </a:solidFill>
              </a:rPr>
              <a:t>Nível de Corpo Um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303030"/>
                </a:solidFill>
              </a:rPr>
              <a:t>Nível de Corpo Dois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303030"/>
                </a:solidFill>
              </a:rPr>
              <a:t>Nível de Corpo Três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303030"/>
                </a:solidFill>
              </a:rPr>
              <a:t>Nível de Corpo Quatro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303030"/>
                </a:solidFill>
              </a:rPr>
              <a:t>Nível de Corpo Cinco</a:t>
            </a:r>
          </a:p>
        </p:txBody>
      </p:sp>
      <p:sp>
        <p:nvSpPr>
          <p:cNvPr id="11" name="Shape 1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12" name="Shape 12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solidFill>
            <a:srgbClr val="AD0101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5400">
                <a:solidFill>
                  <a:srgbClr val="262626"/>
                </a:solidFill>
              </a:rPr>
              <a:t>Texto do Título</a:t>
            </a:r>
          </a:p>
        </p:txBody>
      </p:sp>
      <p:sp>
        <p:nvSpPr>
          <p:cNvPr id="49" name="Shape 49"/>
          <p:cNvSpPr>
            <a:spLocks noGrp="1"/>
          </p:cNvSpPr>
          <p:nvPr>
            <p:ph type="body" idx="1"/>
          </p:nvPr>
        </p:nvSpPr>
        <p:spPr>
          <a:xfrm>
            <a:off x="914400" y="685800"/>
            <a:ext cx="7239000" cy="38862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03030"/>
                </a:solidFill>
              </a:rPr>
              <a:t>Nível de Corpo Um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03030"/>
                </a:solidFill>
              </a:rPr>
              <a:t>Nível de Corpo Dois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03030"/>
                </a:solidFill>
              </a:rPr>
              <a:t>Nível de Corpo Três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03030"/>
                </a:solidFill>
              </a:rPr>
              <a:t>Nível de Corpo Quatro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03030"/>
                </a:solidFill>
              </a:rPr>
              <a:t>Nível de Corpo Cinco</a:t>
            </a:r>
          </a:p>
        </p:txBody>
      </p:sp>
      <p:sp>
        <p:nvSpPr>
          <p:cNvPr id="50" name="Shape 5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5400">
                <a:solidFill>
                  <a:srgbClr val="262626"/>
                </a:solidFill>
              </a:rPr>
              <a:t>Texto do Título</a:t>
            </a:r>
          </a:p>
        </p:txBody>
      </p:sp>
      <p:sp>
        <p:nvSpPr>
          <p:cNvPr id="53" name="Shape 5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03030"/>
                </a:solidFill>
              </a:rPr>
              <a:t>Nível de Corpo Um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03030"/>
                </a:solidFill>
              </a:rPr>
              <a:t>Nível de Corpo Dois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03030"/>
                </a:solidFill>
              </a:rPr>
              <a:t>Nível de Corpo Três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03030"/>
                </a:solidFill>
              </a:rPr>
              <a:t>Nível de Corpo Quatro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03030"/>
                </a:solidFill>
              </a:rPr>
              <a:t>Nível de Corpo Cinco</a:t>
            </a:r>
          </a:p>
        </p:txBody>
      </p:sp>
      <p:sp>
        <p:nvSpPr>
          <p:cNvPr id="54" name="Shape 5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5400">
                <a:solidFill>
                  <a:srgbClr val="262626"/>
                </a:solidFill>
              </a:rPr>
              <a:t>Texto do Título</a:t>
            </a:r>
          </a:p>
        </p:txBody>
      </p:sp>
      <p:sp>
        <p:nvSpPr>
          <p:cNvPr id="15" name="Shape 15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anchor="ctr"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03030"/>
                </a:solidFill>
              </a:rPr>
              <a:t>Nível de Corpo Um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03030"/>
                </a:solidFill>
              </a:rPr>
              <a:t>Nível de Corpo Dois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03030"/>
                </a:solidFill>
              </a:rPr>
              <a:t>Nível de Corpo Três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03030"/>
                </a:solidFill>
              </a:rPr>
              <a:t>Nível de Corpo Quatro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03030"/>
                </a:solidFill>
              </a:rPr>
              <a:t>Nível de Corpo Cinco</a:t>
            </a:r>
          </a:p>
        </p:txBody>
      </p:sp>
      <p:sp>
        <p:nvSpPr>
          <p:cNvPr id="16" name="Shape 1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solidFill>
            <a:srgbClr val="AD0101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" name="Shape 19"/>
          <p:cNvSpPr>
            <a:spLocks noGrp="1"/>
          </p:cNvSpPr>
          <p:nvPr>
            <p:ph type="title"/>
          </p:nvPr>
        </p:nvSpPr>
        <p:spPr>
          <a:xfrm>
            <a:off x="762000" y="1562100"/>
            <a:ext cx="7543800" cy="3390900"/>
          </a:xfrm>
          <a:prstGeom prst="rect">
            <a:avLst/>
          </a:prstGeom>
        </p:spPr>
        <p:txBody>
          <a:bodyPr/>
          <a:lstStyle>
            <a:lvl1pPr>
              <a:defRPr cap="all"/>
            </a:lvl1pPr>
          </a:lstStyle>
          <a:p>
            <a:pPr lvl="0">
              <a:defRPr sz="1800" cap="none">
                <a:solidFill>
                  <a:srgbClr val="000000"/>
                </a:solidFill>
              </a:defRPr>
            </a:pPr>
            <a:r>
              <a:rPr sz="5400" cap="all">
                <a:solidFill>
                  <a:srgbClr val="262626"/>
                </a:solidFill>
              </a:rPr>
              <a:t>Texto do Título</a:t>
            </a:r>
          </a:p>
        </p:txBody>
      </p:sp>
      <p:sp>
        <p:nvSpPr>
          <p:cNvPr id="20" name="Shape 20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19050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600"/>
              </a:spcBef>
              <a:buClrTx/>
              <a:buSzTx/>
              <a:buFontTx/>
              <a:buNone/>
              <a:defRPr sz="2800"/>
            </a:lvl1pPr>
            <a:lvl2pPr marL="0" indent="457200">
              <a:spcBef>
                <a:spcPts val="600"/>
              </a:spcBef>
              <a:buClrTx/>
              <a:buSzTx/>
              <a:buFontTx/>
              <a:buNone/>
              <a:defRPr sz="2800"/>
            </a:lvl2pPr>
            <a:lvl3pPr marL="0" indent="914400">
              <a:spcBef>
                <a:spcPts val="600"/>
              </a:spcBef>
              <a:buClrTx/>
              <a:buSzTx/>
              <a:buFontTx/>
              <a:buNone/>
              <a:defRPr sz="2800"/>
            </a:lvl3pPr>
            <a:lvl4pPr marL="0" indent="1371600">
              <a:spcBef>
                <a:spcPts val="600"/>
              </a:spcBef>
              <a:buClrTx/>
              <a:buSzTx/>
              <a:buFontTx/>
              <a:buNone/>
              <a:defRPr sz="2800"/>
            </a:lvl4pPr>
            <a:lvl5pPr marL="0" indent="1828800">
              <a:spcBef>
                <a:spcPts val="600"/>
              </a:spcBef>
              <a:buClrTx/>
              <a:buSzTx/>
              <a:buFontTx/>
              <a:buNone/>
              <a:defRPr sz="28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303030"/>
                </a:solidFill>
              </a:rPr>
              <a:t>Nível de Corpo Um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303030"/>
                </a:solidFill>
              </a:rPr>
              <a:t>Nível de Corpo Dois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303030"/>
                </a:solidFill>
              </a:rPr>
              <a:t>Nível de Corpo Três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303030"/>
                </a:solidFill>
              </a:rPr>
              <a:t>Nível de Corpo Quatro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303030"/>
                </a:solidFill>
              </a:rPr>
              <a:t>Nível de Corpo Cinco</a:t>
            </a:r>
          </a:p>
        </p:txBody>
      </p:sp>
      <p:sp>
        <p:nvSpPr>
          <p:cNvPr id="21" name="Shape 2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22" name="Shape 22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solidFill>
            <a:srgbClr val="AD0101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title"/>
          </p:nvPr>
        </p:nvSpPr>
        <p:spPr>
          <a:xfrm>
            <a:off x="762000" y="4428095"/>
            <a:ext cx="6781800" cy="1744105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5400">
                <a:solidFill>
                  <a:srgbClr val="262626"/>
                </a:solidFill>
              </a:rPr>
              <a:t>Texto do Título</a:t>
            </a:r>
          </a:p>
        </p:txBody>
      </p:sp>
      <p:sp>
        <p:nvSpPr>
          <p:cNvPr id="25" name="Shape 25"/>
          <p:cNvSpPr>
            <a:spLocks noGrp="1"/>
          </p:cNvSpPr>
          <p:nvPr>
            <p:ph type="body" idx="1"/>
          </p:nvPr>
        </p:nvSpPr>
        <p:spPr>
          <a:xfrm>
            <a:off x="762000" y="558434"/>
            <a:ext cx="3657600" cy="3869662"/>
          </a:xfrm>
          <a:prstGeom prst="rect">
            <a:avLst/>
          </a:prstGeom>
        </p:spPr>
        <p:txBody>
          <a:bodyPr anchor="ctr"/>
          <a:lstStyle>
            <a:lvl1pPr>
              <a:spcBef>
                <a:spcPts val="600"/>
              </a:spcBef>
              <a:defRPr sz="2800"/>
            </a:lvl1pPr>
            <a:lvl2pPr marL="640080" indent="-320040">
              <a:spcBef>
                <a:spcPts val="600"/>
              </a:spcBef>
              <a:defRPr sz="2800"/>
            </a:lvl2pPr>
            <a:lvl3pPr marL="960119" indent="-320039">
              <a:spcBef>
                <a:spcPts val="600"/>
              </a:spcBef>
              <a:defRPr sz="2800"/>
            </a:lvl3pPr>
            <a:lvl4pPr marL="1270000" indent="-355600">
              <a:spcBef>
                <a:spcPts val="600"/>
              </a:spcBef>
              <a:defRPr sz="2800"/>
            </a:lvl4pPr>
            <a:lvl5pPr marL="1498600" indent="-355600">
              <a:spcBef>
                <a:spcPts val="600"/>
              </a:spcBef>
              <a:defRPr sz="28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303030"/>
                </a:solidFill>
              </a:rPr>
              <a:t>Nível de Corpo Um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303030"/>
                </a:solidFill>
              </a:rPr>
              <a:t>Nível de Corpo Dois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303030"/>
                </a:solidFill>
              </a:rPr>
              <a:t>Nível de Corpo Três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303030"/>
                </a:solidFill>
              </a:rPr>
              <a:t>Nível de Corpo Quatro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303030"/>
                </a:solidFill>
              </a:rPr>
              <a:t>Nível de Corpo Cinco</a:t>
            </a:r>
          </a:p>
        </p:txBody>
      </p:sp>
      <p:sp>
        <p:nvSpPr>
          <p:cNvPr id="26" name="Shape 2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>
            <a:spLocks noGrp="1"/>
          </p:cNvSpPr>
          <p:nvPr>
            <p:ph type="title"/>
          </p:nvPr>
        </p:nvSpPr>
        <p:spPr>
          <a:xfrm>
            <a:off x="762000" y="2857500"/>
            <a:ext cx="6781800" cy="33147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5400">
                <a:solidFill>
                  <a:srgbClr val="262626"/>
                </a:solidFill>
              </a:rPr>
              <a:t>Texto do Título</a:t>
            </a:r>
          </a:p>
        </p:txBody>
      </p:sp>
      <p:sp>
        <p:nvSpPr>
          <p:cNvPr id="29" name="Shape 29"/>
          <p:cNvSpPr>
            <a:spLocks noGrp="1"/>
          </p:cNvSpPr>
          <p:nvPr>
            <p:ph type="body" idx="1"/>
          </p:nvPr>
        </p:nvSpPr>
        <p:spPr>
          <a:xfrm>
            <a:off x="758951" y="0"/>
            <a:ext cx="3657601" cy="12493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spcBef>
                <a:spcPts val="600"/>
              </a:spcBef>
              <a:buClrTx/>
              <a:buSzTx/>
              <a:buFontTx/>
              <a:buNone/>
              <a:defRPr sz="2800">
                <a:latin typeface="Impact"/>
                <a:ea typeface="Impact"/>
                <a:cs typeface="Impact"/>
                <a:sym typeface="Impact"/>
              </a:defRPr>
            </a:lvl1pPr>
            <a:lvl2pPr marL="0" indent="457200">
              <a:spcBef>
                <a:spcPts val="600"/>
              </a:spcBef>
              <a:buClrTx/>
              <a:buSzTx/>
              <a:buFontTx/>
              <a:buNone/>
              <a:defRPr sz="2800">
                <a:latin typeface="Impact"/>
                <a:ea typeface="Impact"/>
                <a:cs typeface="Impact"/>
                <a:sym typeface="Impact"/>
              </a:defRPr>
            </a:lvl2pPr>
            <a:lvl3pPr marL="0" indent="914400">
              <a:spcBef>
                <a:spcPts val="600"/>
              </a:spcBef>
              <a:buClrTx/>
              <a:buSzTx/>
              <a:buFontTx/>
              <a:buNone/>
              <a:defRPr sz="2800">
                <a:latin typeface="Impact"/>
                <a:ea typeface="Impact"/>
                <a:cs typeface="Impact"/>
                <a:sym typeface="Impact"/>
              </a:defRPr>
            </a:lvl3pPr>
            <a:lvl4pPr marL="0" indent="1371600">
              <a:spcBef>
                <a:spcPts val="600"/>
              </a:spcBef>
              <a:buClrTx/>
              <a:buSzTx/>
              <a:buFontTx/>
              <a:buNone/>
              <a:defRPr sz="2800">
                <a:latin typeface="Impact"/>
                <a:ea typeface="Impact"/>
                <a:cs typeface="Impact"/>
                <a:sym typeface="Impact"/>
              </a:defRPr>
            </a:lvl4pPr>
            <a:lvl5pPr marL="0" indent="1828800">
              <a:spcBef>
                <a:spcPts val="600"/>
              </a:spcBef>
              <a:buClrTx/>
              <a:buSzTx/>
              <a:buFontTx/>
              <a:buNone/>
              <a:defRPr sz="2800">
                <a:latin typeface="Impact"/>
                <a:ea typeface="Impact"/>
                <a:cs typeface="Impact"/>
                <a:sym typeface="Impact"/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303030"/>
                </a:solidFill>
              </a:rPr>
              <a:t>Nível de Corpo Um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303030"/>
                </a:solidFill>
              </a:rPr>
              <a:t>Nível de Corpo Dois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303030"/>
                </a:solidFill>
              </a:rPr>
              <a:t>Nível de Corpo Três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303030"/>
                </a:solidFill>
              </a:rPr>
              <a:t>Nível de Corpo Quatro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303030"/>
                </a:solidFill>
              </a:rPr>
              <a:t>Nível de Corpo Cinco</a:t>
            </a:r>
          </a:p>
        </p:txBody>
      </p:sp>
      <p:sp>
        <p:nvSpPr>
          <p:cNvPr id="30" name="Shape 3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31" name="Shape 31"/>
          <p:cNvSpPr/>
          <p:nvPr/>
        </p:nvSpPr>
        <p:spPr>
          <a:xfrm>
            <a:off x="758951" y="1249361"/>
            <a:ext cx="3657601" cy="1589"/>
          </a:xfrm>
          <a:prstGeom prst="line">
            <a:avLst/>
          </a:prstGeom>
          <a:ln>
            <a:solidFill>
              <a:srgbClr val="AE0000"/>
            </a:solidFill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32" name="Shape 32"/>
          <p:cNvSpPr/>
          <p:nvPr/>
        </p:nvSpPr>
        <p:spPr>
          <a:xfrm>
            <a:off x="4645152" y="1249361"/>
            <a:ext cx="3657600" cy="1589"/>
          </a:xfrm>
          <a:prstGeom prst="line">
            <a:avLst/>
          </a:prstGeom>
          <a:ln>
            <a:solidFill>
              <a:srgbClr val="AE0000"/>
            </a:solidFill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5400">
                <a:solidFill>
                  <a:srgbClr val="262626"/>
                </a:solidFill>
              </a:rPr>
              <a:t>Texto do Título</a:t>
            </a:r>
          </a:p>
        </p:txBody>
      </p:sp>
      <p:sp>
        <p:nvSpPr>
          <p:cNvPr id="35" name="Shape 3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5400">
                <a:solidFill>
                  <a:srgbClr val="262626"/>
                </a:solidFill>
              </a:rPr>
              <a:t>Texto do Título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idx="1"/>
          </p:nvPr>
        </p:nvSpPr>
        <p:spPr>
          <a:xfrm>
            <a:off x="3710866" y="457200"/>
            <a:ext cx="4594935" cy="4114799"/>
          </a:xfrm>
          <a:prstGeom prst="rect">
            <a:avLst/>
          </a:prstGeom>
        </p:spPr>
        <p:txBody>
          <a:bodyPr anchor="ctr"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03030"/>
                </a:solidFill>
              </a:rPr>
              <a:t>Nível de Corpo Um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03030"/>
                </a:solidFill>
              </a:rPr>
              <a:t>Nível de Corpo Dois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03030"/>
                </a:solidFill>
              </a:rPr>
              <a:t>Nível de Corpo Três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03030"/>
                </a:solidFill>
              </a:rPr>
              <a:t>Nível de Corpo Quatro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03030"/>
                </a:solidFill>
              </a:rPr>
              <a:t>Nível de Corpo Cinco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42" name="Shape 42"/>
          <p:cNvSpPr/>
          <p:nvPr/>
        </p:nvSpPr>
        <p:spPr>
          <a:xfrm flipH="1">
            <a:off x="3581399" y="610393"/>
            <a:ext cx="1589" cy="3810001"/>
          </a:xfrm>
          <a:prstGeom prst="line">
            <a:avLst/>
          </a:prstGeom>
          <a:ln>
            <a:solidFill>
              <a:srgbClr val="989898"/>
            </a:solidFill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/>
          </p:cNvSpPr>
          <p:nvPr>
            <p:ph type="title"/>
          </p:nvPr>
        </p:nvSpPr>
        <p:spPr>
          <a:xfrm>
            <a:off x="758952" y="4441031"/>
            <a:ext cx="6784848" cy="1731169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5400">
                <a:solidFill>
                  <a:srgbClr val="262626"/>
                </a:solidFill>
              </a:rPr>
              <a:t>Texto do Título</a:t>
            </a:r>
          </a:p>
        </p:txBody>
      </p:sp>
      <p:sp>
        <p:nvSpPr>
          <p:cNvPr id="45" name="Shape 45"/>
          <p:cNvSpPr>
            <a:spLocks noGrp="1"/>
          </p:cNvSpPr>
          <p:nvPr>
            <p:ph type="body" idx="1"/>
          </p:nvPr>
        </p:nvSpPr>
        <p:spPr>
          <a:xfrm>
            <a:off x="850391" y="3505200"/>
            <a:ext cx="7391401" cy="93583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400"/>
              </a:spcBef>
              <a:buClrTx/>
              <a:buSzTx/>
              <a:buFontTx/>
              <a:buNone/>
              <a:defRPr sz="1800"/>
            </a:lvl1pPr>
            <a:lvl2pPr marL="0" indent="457200">
              <a:spcBef>
                <a:spcPts val="400"/>
              </a:spcBef>
              <a:buClrTx/>
              <a:buSzTx/>
              <a:buFontTx/>
              <a:buNone/>
              <a:defRPr sz="1800"/>
            </a:lvl2pPr>
            <a:lvl3pPr marL="0" indent="914400">
              <a:spcBef>
                <a:spcPts val="400"/>
              </a:spcBef>
              <a:buClrTx/>
              <a:buSzTx/>
              <a:buFontTx/>
              <a:buNone/>
              <a:defRPr sz="1800"/>
            </a:lvl3pPr>
            <a:lvl4pPr marL="0" indent="1371600">
              <a:spcBef>
                <a:spcPts val="400"/>
              </a:spcBef>
              <a:buClrTx/>
              <a:buSzTx/>
              <a:buFontTx/>
              <a:buNone/>
              <a:defRPr sz="1800"/>
            </a:lvl4pPr>
            <a:lvl5pPr marL="0" indent="1828800">
              <a:spcBef>
                <a:spcPts val="400"/>
              </a:spcBef>
              <a:buClrTx/>
              <a:buSzTx/>
              <a:buFontTx/>
              <a:buNone/>
              <a:defRPr sz="1800"/>
            </a:lvl5pPr>
          </a:lstStyle>
          <a:p>
            <a:pPr lvl="0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303030"/>
                </a:solidFill>
              </a:rPr>
              <a:t>Nível de Corpo Um</a:t>
            </a:r>
          </a:p>
          <a:p>
            <a:pPr lvl="1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303030"/>
                </a:solidFill>
              </a:rPr>
              <a:t>Nível de Corpo Dois</a:t>
            </a:r>
          </a:p>
          <a:p>
            <a:pPr lvl="2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303030"/>
                </a:solidFill>
              </a:rPr>
              <a:t>Nível de Corpo Três</a:t>
            </a:r>
          </a:p>
          <a:p>
            <a:pPr lvl="3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303030"/>
                </a:solidFill>
              </a:rPr>
              <a:t>Nível de Corpo Quatro</a:t>
            </a:r>
          </a:p>
          <a:p>
            <a:pPr lvl="4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303030"/>
                </a:solidFill>
              </a:rPr>
              <a:t>Nível de Corpo Cinco</a:t>
            </a:r>
          </a:p>
        </p:txBody>
      </p:sp>
      <p:sp>
        <p:nvSpPr>
          <p:cNvPr id="46" name="Shape 4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solidFill>
            <a:srgbClr val="AD0101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" name="Shape 3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solidFill>
            <a:srgbClr val="AD0101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" name="Shape 4"/>
          <p:cNvSpPr>
            <a:spLocks noGrp="1"/>
          </p:cNvSpPr>
          <p:nvPr>
            <p:ph type="title"/>
          </p:nvPr>
        </p:nvSpPr>
        <p:spPr>
          <a:xfrm>
            <a:off x="762000" y="0"/>
            <a:ext cx="1828800" cy="609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5400">
                <a:solidFill>
                  <a:srgbClr val="262626"/>
                </a:solidFill>
              </a:rPr>
              <a:t>Texto do Título</a:t>
            </a:r>
          </a:p>
        </p:txBody>
      </p:sp>
      <p:sp>
        <p:nvSpPr>
          <p:cNvPr id="5" name="Shape 5"/>
          <p:cNvSpPr>
            <a:spLocks noGrp="1"/>
          </p:cNvSpPr>
          <p:nvPr>
            <p:ph type="body" idx="1"/>
          </p:nvPr>
        </p:nvSpPr>
        <p:spPr>
          <a:xfrm>
            <a:off x="2590800" y="685801"/>
            <a:ext cx="5715000" cy="61721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03030"/>
                </a:solidFill>
              </a:rPr>
              <a:t>Nível de Corpo Um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03030"/>
                </a:solidFill>
              </a:rPr>
              <a:t>Nível de Corpo Dois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03030"/>
                </a:solidFill>
              </a:rPr>
              <a:t>Nível de Corpo Três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03030"/>
                </a:solidFill>
              </a:rPr>
              <a:t>Nível de Corpo Quatro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03030"/>
                </a:solidFill>
              </a:rPr>
              <a:t>Nível de Corpo Cinco</a:t>
            </a:r>
          </a:p>
        </p:txBody>
      </p:sp>
      <p:sp>
        <p:nvSpPr>
          <p:cNvPr id="6" name="Shape 6"/>
          <p:cNvSpPr>
            <a:spLocks noGrp="1"/>
          </p:cNvSpPr>
          <p:nvPr>
            <p:ph type="sldNum" sz="quarter" idx="2"/>
          </p:nvPr>
        </p:nvSpPr>
        <p:spPr>
          <a:xfrm>
            <a:off x="7620000" y="5640260"/>
            <a:ext cx="762000" cy="459741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>
            <a:lvl1pPr algn="r">
              <a:defRPr sz="2400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xmlns:p14="http://schemas.microsoft.com/office/powerpoint/2010/main" spd="med"/>
  <p:txStyles>
    <p:titleStyle>
      <a:lvl1pPr>
        <a:defRPr sz="5400">
          <a:solidFill>
            <a:srgbClr val="262626"/>
          </a:solidFill>
          <a:latin typeface="Impact"/>
          <a:ea typeface="Impact"/>
          <a:cs typeface="Impact"/>
          <a:sym typeface="Impact"/>
        </a:defRPr>
      </a:lvl1pPr>
      <a:lvl2pPr>
        <a:defRPr sz="5400">
          <a:solidFill>
            <a:srgbClr val="262626"/>
          </a:solidFill>
          <a:latin typeface="Impact"/>
          <a:ea typeface="Impact"/>
          <a:cs typeface="Impact"/>
          <a:sym typeface="Impact"/>
        </a:defRPr>
      </a:lvl2pPr>
      <a:lvl3pPr>
        <a:defRPr sz="5400">
          <a:solidFill>
            <a:srgbClr val="262626"/>
          </a:solidFill>
          <a:latin typeface="Impact"/>
          <a:ea typeface="Impact"/>
          <a:cs typeface="Impact"/>
          <a:sym typeface="Impact"/>
        </a:defRPr>
      </a:lvl3pPr>
      <a:lvl4pPr>
        <a:defRPr sz="5400">
          <a:solidFill>
            <a:srgbClr val="262626"/>
          </a:solidFill>
          <a:latin typeface="Impact"/>
          <a:ea typeface="Impact"/>
          <a:cs typeface="Impact"/>
          <a:sym typeface="Impact"/>
        </a:defRPr>
      </a:lvl4pPr>
      <a:lvl5pPr>
        <a:defRPr sz="5400">
          <a:solidFill>
            <a:srgbClr val="262626"/>
          </a:solidFill>
          <a:latin typeface="Impact"/>
          <a:ea typeface="Impact"/>
          <a:cs typeface="Impact"/>
          <a:sym typeface="Impact"/>
        </a:defRPr>
      </a:lvl5pPr>
      <a:lvl6pPr>
        <a:defRPr sz="5400">
          <a:solidFill>
            <a:srgbClr val="262626"/>
          </a:solidFill>
          <a:latin typeface="Impact"/>
          <a:ea typeface="Impact"/>
          <a:cs typeface="Impact"/>
          <a:sym typeface="Impact"/>
        </a:defRPr>
      </a:lvl6pPr>
      <a:lvl7pPr>
        <a:defRPr sz="5400">
          <a:solidFill>
            <a:srgbClr val="262626"/>
          </a:solidFill>
          <a:latin typeface="Impact"/>
          <a:ea typeface="Impact"/>
          <a:cs typeface="Impact"/>
          <a:sym typeface="Impact"/>
        </a:defRPr>
      </a:lvl7pPr>
      <a:lvl8pPr>
        <a:defRPr sz="5400">
          <a:solidFill>
            <a:srgbClr val="262626"/>
          </a:solidFill>
          <a:latin typeface="Impact"/>
          <a:ea typeface="Impact"/>
          <a:cs typeface="Impact"/>
          <a:sym typeface="Impact"/>
        </a:defRPr>
      </a:lvl8pPr>
      <a:lvl9pPr>
        <a:defRPr sz="5400">
          <a:solidFill>
            <a:srgbClr val="262626"/>
          </a:solidFill>
          <a:latin typeface="Impact"/>
          <a:ea typeface="Impact"/>
          <a:cs typeface="Impact"/>
          <a:sym typeface="Impact"/>
        </a:defRPr>
      </a:lvl9pPr>
    </p:titleStyle>
    <p:bodyStyle>
      <a:lvl1pPr marL="274320" indent="-274320">
        <a:spcBef>
          <a:spcPts val="500"/>
        </a:spcBef>
        <a:buClr>
          <a:srgbClr val="AD0101"/>
        </a:buClr>
        <a:buSzPct val="100000"/>
        <a:buFont typeface="Arial"/>
        <a:buChar char="•"/>
        <a:defRPr sz="2400">
          <a:solidFill>
            <a:srgbClr val="303030"/>
          </a:solidFill>
          <a:latin typeface="Times New Roman"/>
          <a:ea typeface="Times New Roman"/>
          <a:cs typeface="Times New Roman"/>
          <a:sym typeface="Times New Roman"/>
        </a:defRPr>
      </a:lvl1pPr>
      <a:lvl2pPr marL="619298" indent="-299258">
        <a:spcBef>
          <a:spcPts val="500"/>
        </a:spcBef>
        <a:buClr>
          <a:srgbClr val="AD0101"/>
        </a:buClr>
        <a:buSzPct val="100000"/>
        <a:buFont typeface="Arial"/>
        <a:buChar char="•"/>
        <a:defRPr sz="2400">
          <a:solidFill>
            <a:srgbClr val="303030"/>
          </a:solidFill>
          <a:latin typeface="Times New Roman"/>
          <a:ea typeface="Times New Roman"/>
          <a:cs typeface="Times New Roman"/>
          <a:sym typeface="Times New Roman"/>
        </a:defRPr>
      </a:lvl2pPr>
      <a:lvl3pPr marL="914400" indent="-274319">
        <a:spcBef>
          <a:spcPts val="500"/>
        </a:spcBef>
        <a:buClr>
          <a:srgbClr val="AD0101"/>
        </a:buClr>
        <a:buSzPct val="100000"/>
        <a:buFont typeface="Arial"/>
        <a:buChar char="•"/>
        <a:defRPr sz="2400">
          <a:solidFill>
            <a:srgbClr val="303030"/>
          </a:solidFill>
          <a:latin typeface="Times New Roman"/>
          <a:ea typeface="Times New Roman"/>
          <a:cs typeface="Times New Roman"/>
          <a:sym typeface="Times New Roman"/>
        </a:defRPr>
      </a:lvl3pPr>
      <a:lvl4pPr marL="1219200" indent="-304800">
        <a:spcBef>
          <a:spcPts val="500"/>
        </a:spcBef>
        <a:buClr>
          <a:srgbClr val="AD0101"/>
        </a:buClr>
        <a:buSzPct val="100000"/>
        <a:buFont typeface="Arial"/>
        <a:buChar char="•"/>
        <a:defRPr sz="2400">
          <a:solidFill>
            <a:srgbClr val="303030"/>
          </a:solidFill>
          <a:latin typeface="Times New Roman"/>
          <a:ea typeface="Times New Roman"/>
          <a:cs typeface="Times New Roman"/>
          <a:sym typeface="Times New Roman"/>
        </a:defRPr>
      </a:lvl4pPr>
      <a:lvl5pPr marL="1447800" indent="-304800">
        <a:spcBef>
          <a:spcPts val="500"/>
        </a:spcBef>
        <a:buClr>
          <a:srgbClr val="AD0101"/>
        </a:buClr>
        <a:buSzPct val="100000"/>
        <a:buFont typeface="Arial"/>
        <a:buChar char="•"/>
        <a:defRPr sz="2400">
          <a:solidFill>
            <a:srgbClr val="303030"/>
          </a:solidFill>
          <a:latin typeface="Times New Roman"/>
          <a:ea typeface="Times New Roman"/>
          <a:cs typeface="Times New Roman"/>
          <a:sym typeface="Times New Roman"/>
        </a:defRPr>
      </a:lvl5pPr>
      <a:lvl6pPr marL="1760220" indent="-342900">
        <a:spcBef>
          <a:spcPts val="500"/>
        </a:spcBef>
        <a:buClr>
          <a:srgbClr val="AD0101"/>
        </a:buClr>
        <a:buSzPct val="100000"/>
        <a:buFont typeface="Arial"/>
        <a:buChar char="•"/>
        <a:defRPr sz="2400">
          <a:solidFill>
            <a:srgbClr val="303030"/>
          </a:solidFill>
          <a:latin typeface="Times New Roman"/>
          <a:ea typeface="Times New Roman"/>
          <a:cs typeface="Times New Roman"/>
          <a:sym typeface="Times New Roman"/>
        </a:defRPr>
      </a:lvl6pPr>
      <a:lvl7pPr marL="2016251" indent="-342900">
        <a:spcBef>
          <a:spcPts val="500"/>
        </a:spcBef>
        <a:buClr>
          <a:srgbClr val="AD0101"/>
        </a:buClr>
        <a:buSzPct val="100000"/>
        <a:buFont typeface="Arial"/>
        <a:buChar char="•"/>
        <a:defRPr sz="2400">
          <a:solidFill>
            <a:srgbClr val="303030"/>
          </a:solidFill>
          <a:latin typeface="Times New Roman"/>
          <a:ea typeface="Times New Roman"/>
          <a:cs typeface="Times New Roman"/>
          <a:sym typeface="Times New Roman"/>
        </a:defRPr>
      </a:lvl7pPr>
      <a:lvl8pPr marL="2308860" indent="-342900">
        <a:spcBef>
          <a:spcPts val="500"/>
        </a:spcBef>
        <a:buClr>
          <a:srgbClr val="AD0101"/>
        </a:buClr>
        <a:buSzPct val="100000"/>
        <a:buFont typeface="Arial"/>
        <a:buChar char="•"/>
        <a:defRPr sz="2400">
          <a:solidFill>
            <a:srgbClr val="303030"/>
          </a:solidFill>
          <a:latin typeface="Times New Roman"/>
          <a:ea typeface="Times New Roman"/>
          <a:cs typeface="Times New Roman"/>
          <a:sym typeface="Times New Roman"/>
        </a:defRPr>
      </a:lvl8pPr>
      <a:lvl9pPr marL="2583179" indent="-342900">
        <a:spcBef>
          <a:spcPts val="500"/>
        </a:spcBef>
        <a:buClr>
          <a:srgbClr val="AD0101"/>
        </a:buClr>
        <a:buSzPct val="100000"/>
        <a:buFont typeface="Arial"/>
        <a:buChar char="•"/>
        <a:defRPr sz="2400">
          <a:solidFill>
            <a:srgbClr val="303030"/>
          </a:solidFill>
          <a:latin typeface="Times New Roman"/>
          <a:ea typeface="Times New Roman"/>
          <a:cs typeface="Times New Roman"/>
          <a:sym typeface="Times New Roman"/>
        </a:defRPr>
      </a:lvl9pPr>
    </p:bodyStyle>
    <p:otherStyle>
      <a:lvl1pPr algn="r">
        <a:defRPr sz="2400">
          <a:solidFill>
            <a:schemeClr val="tx1"/>
          </a:solidFill>
          <a:latin typeface="+mn-lt"/>
          <a:ea typeface="+mn-ea"/>
          <a:cs typeface="+mn-cs"/>
          <a:sym typeface="Impact"/>
        </a:defRPr>
      </a:lvl1pPr>
      <a:lvl2pPr indent="457200" algn="r">
        <a:defRPr sz="2400">
          <a:solidFill>
            <a:schemeClr val="tx1"/>
          </a:solidFill>
          <a:latin typeface="+mn-lt"/>
          <a:ea typeface="+mn-ea"/>
          <a:cs typeface="+mn-cs"/>
          <a:sym typeface="Impact"/>
        </a:defRPr>
      </a:lvl2pPr>
      <a:lvl3pPr indent="914400" algn="r">
        <a:defRPr sz="2400">
          <a:solidFill>
            <a:schemeClr val="tx1"/>
          </a:solidFill>
          <a:latin typeface="+mn-lt"/>
          <a:ea typeface="+mn-ea"/>
          <a:cs typeface="+mn-cs"/>
          <a:sym typeface="Impact"/>
        </a:defRPr>
      </a:lvl3pPr>
      <a:lvl4pPr indent="1371600" algn="r">
        <a:defRPr sz="2400">
          <a:solidFill>
            <a:schemeClr val="tx1"/>
          </a:solidFill>
          <a:latin typeface="+mn-lt"/>
          <a:ea typeface="+mn-ea"/>
          <a:cs typeface="+mn-cs"/>
          <a:sym typeface="Impact"/>
        </a:defRPr>
      </a:lvl4pPr>
      <a:lvl5pPr indent="1828800" algn="r">
        <a:defRPr sz="2400">
          <a:solidFill>
            <a:schemeClr val="tx1"/>
          </a:solidFill>
          <a:latin typeface="+mn-lt"/>
          <a:ea typeface="+mn-ea"/>
          <a:cs typeface="+mn-cs"/>
          <a:sym typeface="Impact"/>
        </a:defRPr>
      </a:lvl5pPr>
      <a:lvl6pPr indent="2286000" algn="r">
        <a:defRPr sz="2400">
          <a:solidFill>
            <a:schemeClr val="tx1"/>
          </a:solidFill>
          <a:latin typeface="+mn-lt"/>
          <a:ea typeface="+mn-ea"/>
          <a:cs typeface="+mn-cs"/>
          <a:sym typeface="Impact"/>
        </a:defRPr>
      </a:lvl6pPr>
      <a:lvl7pPr indent="2743200" algn="r">
        <a:defRPr sz="2400">
          <a:solidFill>
            <a:schemeClr val="tx1"/>
          </a:solidFill>
          <a:latin typeface="+mn-lt"/>
          <a:ea typeface="+mn-ea"/>
          <a:cs typeface="+mn-cs"/>
          <a:sym typeface="Impact"/>
        </a:defRPr>
      </a:lvl7pPr>
      <a:lvl8pPr indent="3200400" algn="r">
        <a:defRPr sz="2400">
          <a:solidFill>
            <a:schemeClr val="tx1"/>
          </a:solidFill>
          <a:latin typeface="+mn-lt"/>
          <a:ea typeface="+mn-ea"/>
          <a:cs typeface="+mn-cs"/>
          <a:sym typeface="Impact"/>
        </a:defRPr>
      </a:lvl8pPr>
      <a:lvl9pPr indent="3657600" algn="r">
        <a:defRPr sz="2400">
          <a:solidFill>
            <a:schemeClr val="tx1"/>
          </a:solidFill>
          <a:latin typeface="+mn-lt"/>
          <a:ea typeface="+mn-ea"/>
          <a:cs typeface="+mn-cs"/>
          <a:sym typeface="Impac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3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>
            <a:spLocks noGrp="1"/>
          </p:cNvSpPr>
          <p:nvPr>
            <p:ph type="title"/>
          </p:nvPr>
        </p:nvSpPr>
        <p:spPr>
          <a:xfrm>
            <a:off x="755576" y="3068960"/>
            <a:ext cx="7560840" cy="181203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defTabSz="832104">
              <a:defRPr sz="546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5460">
                <a:solidFill>
                  <a:srgbClr val="262626"/>
                </a:solidFill>
              </a:rPr>
              <a:t>ROTATIVIDADE  e SEGURO-DESEMPREGO</a:t>
            </a:r>
          </a:p>
        </p:txBody>
      </p:sp>
      <p:sp>
        <p:nvSpPr>
          <p:cNvPr id="59" name="Shape 59"/>
          <p:cNvSpPr>
            <a:spLocks noGrp="1"/>
          </p:cNvSpPr>
          <p:nvPr>
            <p:ph type="body" idx="1"/>
          </p:nvPr>
        </p:nvSpPr>
        <p:spPr>
          <a:xfrm>
            <a:off x="762000" y="4724400"/>
            <a:ext cx="6858000" cy="990600"/>
          </a:xfrm>
          <a:prstGeom prst="rect">
            <a:avLst/>
          </a:prstGeom>
        </p:spPr>
        <p:txBody>
          <a:bodyPr lIns="0" tIns="0" rIns="0" bIns="0"/>
          <a:lstStyle/>
          <a:p>
            <a:pPr lvl="0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endParaRPr sz="2800">
              <a:solidFill>
                <a:srgbClr val="303030"/>
              </a:solidFill>
            </a:endParaRPr>
          </a:p>
          <a:p>
            <a:pPr lvl="0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303030"/>
                </a:solidFill>
              </a:rPr>
              <a:t>São Paulo, fevereiro de 2015</a:t>
            </a:r>
          </a:p>
        </p:txBody>
      </p:sp>
      <p:grpSp>
        <p:nvGrpSpPr>
          <p:cNvPr id="62" name="Group 62"/>
          <p:cNvGrpSpPr/>
          <p:nvPr/>
        </p:nvGrpSpPr>
        <p:grpSpPr>
          <a:xfrm>
            <a:off x="6948264" y="6249407"/>
            <a:ext cx="1960880" cy="590550"/>
            <a:chOff x="0" y="0"/>
            <a:chExt cx="1960879" cy="590550"/>
          </a:xfrm>
        </p:grpSpPr>
        <p:sp>
          <p:nvSpPr>
            <p:cNvPr id="60" name="Shape 60"/>
            <p:cNvSpPr/>
            <p:nvPr/>
          </p:nvSpPr>
          <p:spPr>
            <a:xfrm>
              <a:off x="0" y="0"/>
              <a:ext cx="1960880" cy="59055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/>
              <a:endParaRPr/>
            </a:p>
          </p:txBody>
        </p:sp>
        <p:pic>
          <p:nvPicPr>
            <p:cNvPr id="61" name="image2.png"/>
            <p:cNvPicPr/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1960880" cy="59055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63" name="image3.jpe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79512" y="6113508"/>
            <a:ext cx="1800200" cy="84584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/>
          <p:nvPr/>
        </p:nvSpPr>
        <p:spPr>
          <a:xfrm>
            <a:off x="484752" y="476671"/>
            <a:ext cx="8172908" cy="7642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algn="ctr"/>
            <a:r>
              <a:rPr sz="2400"/>
              <a:t>Distribuição dos vínculos celetistas segundo faixa etária</a:t>
            </a:r>
            <a:endParaRPr sz="1100"/>
          </a:p>
          <a:p>
            <a:pPr lvl="0" algn="ctr"/>
            <a:r>
              <a:rPr sz="2400"/>
              <a:t>Brasil, 2003, 2008 e 2013 (em %)</a:t>
            </a:r>
          </a:p>
        </p:txBody>
      </p:sp>
      <p:sp>
        <p:nvSpPr>
          <p:cNvPr id="98" name="Shape 98"/>
          <p:cNvSpPr/>
          <p:nvPr/>
        </p:nvSpPr>
        <p:spPr>
          <a:xfrm>
            <a:off x="1043608" y="5613884"/>
            <a:ext cx="4936536" cy="3532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/>
            <a:r>
              <a:rPr sz="1000"/>
              <a:t>Fonte</a:t>
            </a:r>
            <a:r>
              <a:rPr sz="900"/>
              <a:t>: RAIS (MTE). Elaboração: DIEESE.</a:t>
            </a:r>
            <a:endParaRPr sz="1100"/>
          </a:p>
          <a:p>
            <a:pPr lvl="0"/>
            <a:r>
              <a:rPr sz="900"/>
              <a:t>Nota: Exclui as faixas inferiores a 18 anos completos e superiores a 65 anos completos</a:t>
            </a:r>
          </a:p>
        </p:txBody>
      </p:sp>
      <p:sp>
        <p:nvSpPr>
          <p:cNvPr id="99" name="Shape 99"/>
          <p:cNvSpPr/>
          <p:nvPr/>
        </p:nvSpPr>
        <p:spPr>
          <a:xfrm>
            <a:off x="251519" y="5949280"/>
            <a:ext cx="8640961" cy="66485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2000"/>
            </a:lvl1pPr>
          </a:lstStyle>
          <a:p>
            <a:pPr lvl="0">
              <a:defRPr sz="1800"/>
            </a:pPr>
            <a:r>
              <a:rPr sz="2000"/>
              <a:t>O mercado formal é constituído predominantemente por jovens. A grande maioria dos trabalhadores tem até 39 anos, tanto no caso dos desligados quanto dos ativos.</a:t>
            </a:r>
          </a:p>
        </p:txBody>
      </p:sp>
      <p:pic>
        <p:nvPicPr>
          <p:cNvPr id="100" name="image9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15616" y="1248370"/>
            <a:ext cx="6912768" cy="436912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/>
        </p:nvSpPr>
        <p:spPr>
          <a:xfrm>
            <a:off x="0" y="476671"/>
            <a:ext cx="8892480" cy="7642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algn="ctr"/>
            <a:r>
              <a:rPr sz="2400"/>
              <a:t>Distribuição dos vínculos celetistas segundo faixa de escolaridade</a:t>
            </a:r>
            <a:endParaRPr sz="1100"/>
          </a:p>
          <a:p>
            <a:pPr lvl="0" algn="ctr"/>
            <a:r>
              <a:rPr sz="2400"/>
              <a:t>Brasil, 2003, 2008 e 2013 (em %)</a:t>
            </a:r>
          </a:p>
        </p:txBody>
      </p:sp>
      <p:sp>
        <p:nvSpPr>
          <p:cNvPr id="103" name="Shape 103"/>
          <p:cNvSpPr/>
          <p:nvPr/>
        </p:nvSpPr>
        <p:spPr>
          <a:xfrm>
            <a:off x="931607" y="5685283"/>
            <a:ext cx="7312801" cy="3532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/>
            <a:r>
              <a:rPr sz="1000"/>
              <a:t>Fonte</a:t>
            </a:r>
            <a:r>
              <a:rPr sz="900"/>
              <a:t>: RAIS (MTE). Elaboração: DIEESE.</a:t>
            </a:r>
            <a:endParaRPr sz="1100"/>
          </a:p>
          <a:p>
            <a:pPr lvl="0"/>
            <a:r>
              <a:rPr sz="900"/>
              <a:t>Notas: (1) Inclui Analfabetos. (2) Inclui Ensino Médio Incompleto. (3) Inclui Ensino Superior Incompleto</a:t>
            </a:r>
          </a:p>
        </p:txBody>
      </p:sp>
      <p:pic>
        <p:nvPicPr>
          <p:cNvPr id="104" name="image10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97041" y="1338733"/>
            <a:ext cx="7098397" cy="4313823"/>
          </a:xfrm>
          <a:prstGeom prst="rect">
            <a:avLst/>
          </a:prstGeom>
          <a:ln w="12700">
            <a:miter lim="400000"/>
          </a:ln>
        </p:spPr>
      </p:pic>
      <p:sp>
        <p:nvSpPr>
          <p:cNvPr id="105" name="Shape 105"/>
          <p:cNvSpPr/>
          <p:nvPr/>
        </p:nvSpPr>
        <p:spPr>
          <a:xfrm>
            <a:off x="179513" y="6150114"/>
            <a:ext cx="8712968" cy="6648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000"/>
            </a:lvl1pPr>
          </a:lstStyle>
          <a:p>
            <a:pPr lvl="0">
              <a:defRPr sz="1800"/>
            </a:pPr>
            <a:r>
              <a:rPr sz="2000"/>
              <a:t>A escolaridade, tanto dos desligados quanto dos ativos, foi crescente nos anos analisados.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/>
          <p:nvPr/>
        </p:nvSpPr>
        <p:spPr>
          <a:xfrm>
            <a:off x="4067944" y="3356992"/>
            <a:ext cx="5081704" cy="17019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algn="r"/>
            <a:r>
              <a:rPr sz="2800" b="1">
                <a:latin typeface="Calibri"/>
                <a:ea typeface="Calibri"/>
                <a:cs typeface="Calibri"/>
                <a:sym typeface="Calibri"/>
              </a:rPr>
              <a:t>POR SETORES DE ATIVIDADE ECONÔMICA</a:t>
            </a:r>
          </a:p>
          <a:p>
            <a:pPr lvl="0" algn="ctr"/>
            <a:endParaRPr sz="2800"/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9" name="Table 109"/>
          <p:cNvGraphicFramePr/>
          <p:nvPr/>
        </p:nvGraphicFramePr>
        <p:xfrm>
          <a:off x="766498" y="1585753"/>
          <a:ext cx="7200801" cy="4344394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2700301"/>
                <a:gridCol w="1575175"/>
                <a:gridCol w="1575175"/>
                <a:gridCol w="1350150"/>
              </a:tblGrid>
              <a:tr h="595349">
                <a:tc gridSpan="4">
                  <a:txBody>
                    <a:bodyPr/>
                    <a:lstStyle/>
                    <a:p>
                      <a:pPr lvl="0" algn="ctr">
                        <a:lnSpc>
                          <a:spcPct val="115000"/>
                        </a:lnSpc>
                        <a:defRPr sz="1800" b="0" i="0">
                          <a:solidFill>
                            <a:srgbClr val="000000"/>
                          </a:solidFill>
                        </a:defRPr>
                      </a:pPr>
                      <a:r>
                        <a:rPr b="1" i="1">
                          <a:solidFill>
                            <a:srgbClr val="FFFFFF"/>
                          </a:solidFill>
                          <a:sym typeface="Times New Roman"/>
                        </a:rPr>
                        <a:t>Ranking</a:t>
                      </a:r>
                      <a:r>
                        <a:rPr>
                          <a:solidFill>
                            <a:srgbClr val="FFFFFF"/>
                          </a:solidFill>
                          <a:sym typeface="Times New Roman"/>
                        </a:rPr>
                        <a:t> da Taxa de rotatividade global dos vínculos celetistas por setor  de atividade econômica</a:t>
                      </a:r>
                    </a:p>
                  </a:txBody>
                  <a:tcPr marL="0" marR="0" marT="0" marB="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4095">
                <a:tc gridSpan="4">
                  <a:txBody>
                    <a:bodyPr/>
                    <a:lstStyle/>
                    <a:p>
                      <a:pPr lvl="0" algn="ctr">
                        <a:lnSpc>
                          <a:spcPct val="115000"/>
                        </a:lnSpc>
                        <a:defRPr sz="1800" b="0" i="0"/>
                      </a:pPr>
                      <a:r>
                        <a:rPr sz="1600" b="1" i="1">
                          <a:solidFill>
                            <a:srgbClr val="FFFFFF"/>
                          </a:solidFill>
                          <a:sym typeface="Times New Roman"/>
                        </a:rPr>
                        <a:t>Brasil, 2003, 2008 e 2013 (em %)</a:t>
                      </a:r>
                    </a:p>
                  </a:txBody>
                  <a:tcPr marL="0" marR="0" marT="0" marB="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B w="12700">
                      <a:miter lim="400000"/>
                    </a:lnB>
                    <a:solidFill>
                      <a:srgbClr val="AD010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15512"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Setor de Atividade Econômica 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BCBC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2003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2008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2013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  <a:tr h="260155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Construção Civil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BCBC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111,0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119,1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115,0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  <a:tr h="260155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Agricultura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BCBC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100,0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108,5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88,8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  <a:tr h="260155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Comércio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BCBC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51,7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60,2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64,2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  <a:tr h="260155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Serviços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BCBC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48,4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58,5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59,6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  <a:tr h="260155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Administração Pública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BCBC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19,6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42,9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56,0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  <a:tr h="260155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Indústria de transformação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BCBC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43,7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54,5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52,4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  <a:tr h="260155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Serviço Utilidade Pública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BCBC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18,1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23,3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32,5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  <a:tr h="260155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Extrativa Mineral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BCBC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33,4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31,1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31,9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  <a:tr h="260155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Total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BCBC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52,4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62,7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63,7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  <a:tr h="251520">
                <a:tc gridSpan="4">
                  <a:txBody>
                    <a:bodyPr/>
                    <a:lstStyle/>
                    <a:p>
                      <a:pPr lvl="0" algn="l">
                        <a:lnSpc>
                          <a:spcPct val="115000"/>
                        </a:lnSpc>
                        <a:defRPr sz="1800" b="0" i="0"/>
                      </a:pPr>
                      <a:r>
                        <a:rPr sz="800" b="1" i="1">
                          <a:solidFill>
                            <a:srgbClr val="FFFFFF"/>
                          </a:solidFill>
                          <a:sym typeface="Times New Roman"/>
                        </a:rPr>
                        <a:t>Fonte: RAIS (MTE). Elaboração: DIEESE.</a:t>
                      </a:r>
                    </a:p>
                  </a:txBody>
                  <a:tcPr marL="0" marR="0" marT="0" marB="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AD010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0" name="Shape 110"/>
          <p:cNvSpPr/>
          <p:nvPr/>
        </p:nvSpPr>
        <p:spPr>
          <a:xfrm>
            <a:off x="0" y="476672"/>
            <a:ext cx="8388932" cy="764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400"/>
            </a:lvl1pPr>
          </a:lstStyle>
          <a:p>
            <a:pPr lvl="0">
              <a:defRPr sz="1800"/>
            </a:pPr>
            <a:r>
              <a:rPr sz="2400"/>
              <a:t>A TAXA DE ROTATIVIDADE É FORTEMENTE DIFERENCIADA ENTRE OS SETORES ECONÔMICOS</a:t>
            </a:r>
          </a:p>
        </p:txBody>
      </p:sp>
      <p:sp>
        <p:nvSpPr>
          <p:cNvPr id="111" name="Shape 111"/>
          <p:cNvSpPr/>
          <p:nvPr/>
        </p:nvSpPr>
        <p:spPr>
          <a:xfrm>
            <a:off x="0" y="5828361"/>
            <a:ext cx="8733800" cy="3776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000"/>
            </a:lvl1pPr>
          </a:lstStyle>
          <a:p>
            <a:pPr lvl="0">
              <a:defRPr sz="1800"/>
            </a:pPr>
            <a:r>
              <a:rPr sz="1000"/>
              <a:t>Nota: (1) Considera todos os motivos de desligamentos. (2) Exclui os desligamentos por falecimento, aposentadoria, transferência e demissão a pedido do trabalhador.</a:t>
            </a:r>
            <a:endParaRPr sz="1100"/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3" name="Table 113"/>
          <p:cNvGraphicFramePr/>
          <p:nvPr/>
        </p:nvGraphicFramePr>
        <p:xfrm>
          <a:off x="766498" y="1570393"/>
          <a:ext cx="7200801" cy="4344394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2700301"/>
                <a:gridCol w="1575175"/>
                <a:gridCol w="1575175"/>
                <a:gridCol w="1350150"/>
              </a:tblGrid>
              <a:tr h="595349">
                <a:tc gridSpan="4">
                  <a:txBody>
                    <a:bodyPr/>
                    <a:lstStyle/>
                    <a:p>
                      <a:pPr lvl="0" algn="ctr">
                        <a:lnSpc>
                          <a:spcPct val="115000"/>
                        </a:lnSpc>
                        <a:defRPr sz="1800" b="0" i="0">
                          <a:solidFill>
                            <a:srgbClr val="000000"/>
                          </a:solidFill>
                        </a:defRPr>
                      </a:pPr>
                      <a:r>
                        <a:rPr b="1" i="1">
                          <a:solidFill>
                            <a:srgbClr val="FFFFFF"/>
                          </a:solidFill>
                          <a:sym typeface="Times New Roman"/>
                        </a:rPr>
                        <a:t>Ranking</a:t>
                      </a:r>
                      <a:r>
                        <a:rPr>
                          <a:solidFill>
                            <a:srgbClr val="FFFFFF"/>
                          </a:solidFill>
                          <a:sym typeface="Times New Roman"/>
                        </a:rPr>
                        <a:t> da Taxa de rotatividade descontada dos vínculos celetistas por setor  de atividade econômica</a:t>
                      </a:r>
                    </a:p>
                  </a:txBody>
                  <a:tcPr marL="0" marR="0" marT="0" marB="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4095">
                <a:tc gridSpan="4">
                  <a:txBody>
                    <a:bodyPr/>
                    <a:lstStyle/>
                    <a:p>
                      <a:pPr lvl="0" algn="ctr">
                        <a:lnSpc>
                          <a:spcPct val="115000"/>
                        </a:lnSpc>
                        <a:defRPr sz="1800" b="0" i="0"/>
                      </a:pPr>
                      <a:r>
                        <a:rPr sz="1600" b="1" i="1">
                          <a:solidFill>
                            <a:srgbClr val="FFFFFF"/>
                          </a:solidFill>
                          <a:sym typeface="Times New Roman"/>
                        </a:rPr>
                        <a:t>Brasil, 2003, 2008 e 2013 (em %)</a:t>
                      </a:r>
                    </a:p>
                  </a:txBody>
                  <a:tcPr marL="0" marR="0" marT="0" marB="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B w="12700">
                      <a:miter lim="400000"/>
                    </a:lnB>
                    <a:solidFill>
                      <a:srgbClr val="AD010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15512"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Setor de Atividade Econômica 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BCBC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2003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2008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2013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  <a:tr h="260155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Construção Civil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BCBC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   93,7 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   92,9 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   88,1 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  <a:tr h="260155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Agricultura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BCBC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   76,9 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   78,9 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   65,4 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  <a:tr h="260155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Administração Pública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BCBC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   14,5 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   35,1 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   48,5 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  <a:tr h="260155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Comércio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BCBC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   40,1 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   42,6 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   42,1 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  <a:tr h="260155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Serviços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BCBC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   37,7 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   41,1 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   39,0 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  <a:tr h="260155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Indústria de transformação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BCBC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   33,6 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   38,8 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   35,4 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  <a:tr h="260155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Serviço Utilidade Pública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BCBC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   12,9 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   15,1 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   21,5 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  <a:tr h="260155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Extrativa Mineral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BCBC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   23,5 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   22,1 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   21,1 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  <a:tr h="260155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Total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FFBCBC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   40,9 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   45,0 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>
                          <a:sym typeface="Times New Roman"/>
                        </a:rPr>
                        <a:t>   43,4 </a:t>
                      </a:r>
                    </a:p>
                  </a:txBody>
                  <a:tcPr marL="9525" marR="9525" marT="9525" marB="9525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  <a:tr h="251520">
                <a:tc gridSpan="4">
                  <a:txBody>
                    <a:bodyPr/>
                    <a:lstStyle/>
                    <a:p>
                      <a:pPr lvl="0" algn="l">
                        <a:lnSpc>
                          <a:spcPct val="115000"/>
                        </a:lnSpc>
                        <a:defRPr sz="1800" b="0" i="0"/>
                      </a:pPr>
                      <a:r>
                        <a:rPr sz="800" b="1" i="1">
                          <a:solidFill>
                            <a:srgbClr val="FFFFFF"/>
                          </a:solidFill>
                          <a:sym typeface="Times New Roman"/>
                        </a:rPr>
                        <a:t>Fonte: RAIS (MTE). Elaboração: DIEESE.</a:t>
                      </a:r>
                    </a:p>
                  </a:txBody>
                  <a:tcPr marL="0" marR="0" marT="0" marB="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AD010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4" name="Shape 114"/>
          <p:cNvSpPr/>
          <p:nvPr/>
        </p:nvSpPr>
        <p:spPr>
          <a:xfrm>
            <a:off x="0" y="476672"/>
            <a:ext cx="8388932" cy="764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400"/>
            </a:lvl1pPr>
          </a:lstStyle>
          <a:p>
            <a:pPr lvl="0">
              <a:defRPr sz="1800"/>
            </a:pPr>
            <a:r>
              <a:rPr sz="2400"/>
              <a:t>A TAXA DE ROTATIVIDADE É FORTEMENTE DIFERENCIADA ENTRE OS SETORES ECONÔMICOS</a:t>
            </a:r>
          </a:p>
        </p:txBody>
      </p:sp>
      <p:sp>
        <p:nvSpPr>
          <p:cNvPr id="115" name="Shape 115"/>
          <p:cNvSpPr/>
          <p:nvPr/>
        </p:nvSpPr>
        <p:spPr>
          <a:xfrm>
            <a:off x="0" y="5828361"/>
            <a:ext cx="8733800" cy="3776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000"/>
            </a:lvl1pPr>
          </a:lstStyle>
          <a:p>
            <a:pPr lvl="0">
              <a:defRPr sz="1800"/>
            </a:pPr>
            <a:r>
              <a:rPr sz="1000"/>
              <a:t>Nota: (1) Considera todos os motivos de desligamentos. (2) Exclui os desligamentos por falecimento, aposentadoria, transferência e demissão a pedido do trabalhador.</a:t>
            </a:r>
            <a:endParaRPr sz="1100"/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/>
        </p:nvSpPr>
        <p:spPr>
          <a:xfrm>
            <a:off x="755067" y="3356992"/>
            <a:ext cx="8388933" cy="11706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algn="r"/>
            <a:r>
              <a:rPr sz="2800" b="1">
                <a:latin typeface="Calibri"/>
                <a:ea typeface="Calibri"/>
                <a:cs typeface="Calibri"/>
                <a:sym typeface="Calibri"/>
              </a:rPr>
              <a:t>                        POR ESTABELECIMENTO</a:t>
            </a:r>
          </a:p>
          <a:p>
            <a:pPr lvl="0" algn="ctr"/>
            <a:endParaRPr sz="2400"/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/>
          <p:nvPr/>
        </p:nvSpPr>
        <p:spPr>
          <a:xfrm>
            <a:off x="444684" y="1144985"/>
            <a:ext cx="8208912" cy="6151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/>
          </a:lstStyle>
          <a:p>
            <a:pPr lvl="0"/>
            <a:r>
              <a:t>O comportamento da movimentação dos estabelecimentos indica diferenças significativas sobre as taxas de rotatividade</a:t>
            </a:r>
          </a:p>
        </p:txBody>
      </p:sp>
      <p:sp>
        <p:nvSpPr>
          <p:cNvPr id="120" name="Shape 120"/>
          <p:cNvSpPr/>
          <p:nvPr/>
        </p:nvSpPr>
        <p:spPr>
          <a:xfrm>
            <a:off x="208738" y="4505559"/>
            <a:ext cx="8946487" cy="10982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69875" lvl="0" indent="-269875" algn="just">
              <a:buSzPct val="100000"/>
              <a:buFont typeface="Arial"/>
              <a:buChar char="•"/>
            </a:pPr>
            <a:r>
              <a:rPr sz="1700"/>
              <a:t>O número total de estabelecimentos cresceu 64% no período de 2001-2013. </a:t>
            </a:r>
          </a:p>
          <a:p>
            <a:pPr marL="269875" lvl="0" indent="-269875" algn="just">
              <a:buSzPct val="100000"/>
              <a:buFont typeface="Arial"/>
              <a:buChar char="•"/>
            </a:pPr>
            <a:r>
              <a:rPr sz="1700"/>
              <a:t>Houve uma redução de participação dos estabelecimentos que só admitiram ou que só desligaram.</a:t>
            </a:r>
          </a:p>
          <a:p>
            <a:pPr marL="269875" lvl="0" indent="-269875" algn="just">
              <a:buSzPct val="100000"/>
              <a:buFont typeface="Arial"/>
              <a:buChar char="•"/>
            </a:pPr>
            <a:r>
              <a:rPr sz="1700"/>
              <a:t>O volume de estabelecimentos com movimentação e saldo negativo cresceu de 12,8% para 15,3%</a:t>
            </a:r>
          </a:p>
          <a:p>
            <a:pPr marL="269875" lvl="0" indent="-269875" algn="just">
              <a:buSzPct val="100000"/>
              <a:buFont typeface="Arial"/>
              <a:buChar char="•"/>
            </a:pPr>
            <a:r>
              <a:rPr sz="1700"/>
              <a:t>Já o volume de estabelecimentos com movimentação e saldo positivo, chegou a 21,8% em 2013.</a:t>
            </a:r>
          </a:p>
        </p:txBody>
      </p:sp>
      <p:pic>
        <p:nvPicPr>
          <p:cNvPr id="121" name="image11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5351" y="1856478"/>
            <a:ext cx="8262888" cy="2344158"/>
          </a:xfrm>
          <a:prstGeom prst="rect">
            <a:avLst/>
          </a:prstGeom>
          <a:ln w="12700">
            <a:miter lim="400000"/>
          </a:ln>
        </p:spPr>
      </p:pic>
      <p:sp>
        <p:nvSpPr>
          <p:cNvPr id="122" name="Shape 122"/>
          <p:cNvSpPr/>
          <p:nvPr/>
        </p:nvSpPr>
        <p:spPr>
          <a:xfrm>
            <a:off x="289566" y="4297000"/>
            <a:ext cx="8733800" cy="3776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000"/>
            </a:lvl1pPr>
          </a:lstStyle>
          <a:p>
            <a:pPr lvl="0">
              <a:defRPr sz="1800"/>
            </a:pPr>
            <a:r>
              <a:rPr sz="1000"/>
              <a:t>Fonte: RAIS (MTE). Elaboração: DIEESE</a:t>
            </a:r>
            <a:endParaRPr sz="1100"/>
          </a:p>
        </p:txBody>
      </p:sp>
      <p:sp>
        <p:nvSpPr>
          <p:cNvPr id="123" name="Shape 123"/>
          <p:cNvSpPr/>
          <p:nvPr/>
        </p:nvSpPr>
        <p:spPr>
          <a:xfrm>
            <a:off x="114069" y="308650"/>
            <a:ext cx="8915862" cy="7399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algn="ctr"/>
            <a:r>
              <a:rPr sz="2200"/>
              <a:t>Distribuição dos estabelecimentos segundo tipo de movimentação no ano</a:t>
            </a:r>
          </a:p>
          <a:p>
            <a:pPr lvl="0" algn="ctr"/>
            <a:r>
              <a:rPr sz="2200"/>
              <a:t>Brasil, anos selecionados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/>
          <p:nvPr/>
        </p:nvSpPr>
        <p:spPr>
          <a:xfrm>
            <a:off x="287523" y="548680"/>
            <a:ext cx="8388933" cy="764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400"/>
            </a:lvl1pPr>
          </a:lstStyle>
          <a:p>
            <a:pPr lvl="0">
              <a:defRPr sz="1800"/>
            </a:pPr>
            <a:r>
              <a:rPr sz="2400"/>
              <a:t>Há uma forte concentração do volume de desligamentos em um pequeno número de estabelecimentos</a:t>
            </a:r>
          </a:p>
        </p:txBody>
      </p:sp>
      <p:pic>
        <p:nvPicPr>
          <p:cNvPr id="126" name="image12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5583" y="2996952"/>
            <a:ext cx="8479581" cy="2016224"/>
          </a:xfrm>
          <a:prstGeom prst="rect">
            <a:avLst/>
          </a:prstGeom>
          <a:ln w="12700">
            <a:miter lim="400000"/>
          </a:ln>
        </p:spPr>
      </p:pic>
      <p:sp>
        <p:nvSpPr>
          <p:cNvPr id="127" name="Shape 127"/>
          <p:cNvSpPr/>
          <p:nvPr/>
        </p:nvSpPr>
        <p:spPr>
          <a:xfrm>
            <a:off x="209382" y="1888956"/>
            <a:ext cx="8915863" cy="13501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algn="ctr"/>
            <a:r>
              <a:rPr sz="2100"/>
              <a:t>Distribuição dos estabelecimentos e dos desligamentos, por faixas de desligamentos</a:t>
            </a:r>
          </a:p>
          <a:p>
            <a:pPr lvl="0" algn="ctr"/>
            <a:r>
              <a:rPr sz="2100"/>
              <a:t>Brasil, 2007 a 201</a:t>
            </a:r>
          </a:p>
        </p:txBody>
      </p:sp>
      <p:sp>
        <p:nvSpPr>
          <p:cNvPr id="128" name="Shape 128"/>
          <p:cNvSpPr/>
          <p:nvPr/>
        </p:nvSpPr>
        <p:spPr>
          <a:xfrm>
            <a:off x="300413" y="5013176"/>
            <a:ext cx="8733801" cy="3776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000"/>
            </a:lvl1pPr>
          </a:lstStyle>
          <a:p>
            <a:pPr lvl="0">
              <a:defRPr sz="1800"/>
            </a:pPr>
            <a:r>
              <a:rPr sz="1000"/>
              <a:t>Fonte: RAIS (MTE). Elaboração: DIEESE</a:t>
            </a:r>
            <a:endParaRPr sz="1100"/>
          </a:p>
        </p:txBody>
      </p:sp>
      <p:sp>
        <p:nvSpPr>
          <p:cNvPr id="129" name="Shape 129"/>
          <p:cNvSpPr/>
          <p:nvPr/>
        </p:nvSpPr>
        <p:spPr>
          <a:xfrm>
            <a:off x="335583" y="5373216"/>
            <a:ext cx="8479582" cy="6648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000"/>
            </a:lvl1pPr>
          </a:lstStyle>
          <a:p>
            <a:pPr lvl="0">
              <a:defRPr sz="1800"/>
            </a:pPr>
            <a:r>
              <a:rPr sz="2000"/>
              <a:t>Cerca de 6% dos estabelecimentos foram responsáveis por mais de 60% dos desligados, nestes anos.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/>
          <p:nvPr/>
        </p:nvSpPr>
        <p:spPr>
          <a:xfrm>
            <a:off x="359531" y="476671"/>
            <a:ext cx="8424937" cy="6648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000"/>
            </a:lvl1pPr>
          </a:lstStyle>
          <a:p>
            <a:pPr lvl="0">
              <a:defRPr sz="1800"/>
            </a:pPr>
            <a:r>
              <a:rPr sz="2000"/>
              <a:t>Quantos estabelecimentos privados tem taxa de rotatividade acima da média do mercado de trabalho?</a:t>
            </a:r>
          </a:p>
        </p:txBody>
      </p:sp>
      <p:sp>
        <p:nvSpPr>
          <p:cNvPr id="132" name="Shape 132"/>
          <p:cNvSpPr/>
          <p:nvPr/>
        </p:nvSpPr>
        <p:spPr>
          <a:xfrm>
            <a:off x="359531" y="1254977"/>
            <a:ext cx="8424937" cy="7686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algn="ctr"/>
            <a:r>
              <a:rPr sz="1600"/>
              <a:t>Distribuição dos estabelecimentos privados com taxa de rotatividade acima da média por setor de atividade econômica e faixa de tamanho de estabelecimento</a:t>
            </a:r>
          </a:p>
          <a:p>
            <a:pPr lvl="0" algn="ctr"/>
            <a:r>
              <a:rPr sz="1600"/>
              <a:t>Brasil, 2013</a:t>
            </a:r>
          </a:p>
        </p:txBody>
      </p:sp>
      <p:pic>
        <p:nvPicPr>
          <p:cNvPr id="133" name="image13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1521" y="2085974"/>
            <a:ext cx="8702772" cy="2963987"/>
          </a:xfrm>
          <a:prstGeom prst="rect">
            <a:avLst/>
          </a:prstGeom>
          <a:ln w="12700">
            <a:miter lim="400000"/>
          </a:ln>
        </p:spPr>
      </p:pic>
      <p:sp>
        <p:nvSpPr>
          <p:cNvPr id="134" name="Shape 134"/>
          <p:cNvSpPr/>
          <p:nvPr/>
        </p:nvSpPr>
        <p:spPr>
          <a:xfrm>
            <a:off x="236006" y="5014725"/>
            <a:ext cx="8733801" cy="3776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000"/>
            </a:lvl1pPr>
          </a:lstStyle>
          <a:p>
            <a:pPr lvl="0">
              <a:defRPr sz="1800"/>
            </a:pPr>
            <a:r>
              <a:rPr sz="1000"/>
              <a:t>Fonte: RAIS (MTE). Elaboração: DIEESE</a:t>
            </a:r>
            <a:endParaRPr sz="1100"/>
          </a:p>
        </p:txBody>
      </p:sp>
      <p:sp>
        <p:nvSpPr>
          <p:cNvPr id="135" name="Shape 135"/>
          <p:cNvSpPr/>
          <p:nvPr/>
        </p:nvSpPr>
        <p:spPr>
          <a:xfrm>
            <a:off x="286503" y="5373216"/>
            <a:ext cx="8667790" cy="6648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000"/>
            </a:lvl1pPr>
          </a:lstStyle>
          <a:p>
            <a:pPr lvl="0">
              <a:defRPr sz="1800"/>
            </a:pPr>
            <a:r>
              <a:rPr sz="2000"/>
              <a:t>89% dos estabelecimentos privados que apresentaram  taxas de rotatividade superiores à taxa média do mercado tinham até 19 empregados.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/>
          <p:nvPr/>
        </p:nvSpPr>
        <p:spPr>
          <a:xfrm>
            <a:off x="323527" y="417438"/>
            <a:ext cx="8712969" cy="956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algn="ctr"/>
            <a:r>
              <a:rPr sz="2000"/>
              <a:t>Que percentual de desligamentos¹</a:t>
            </a:r>
          </a:p>
          <a:p>
            <a:pPr lvl="0" algn="ctr"/>
            <a:r>
              <a:rPr sz="2000"/>
              <a:t>encontra-se nos estabelecimentos privados com taxa de rotatividade acima da média do mercado de trabalho?</a:t>
            </a:r>
          </a:p>
        </p:txBody>
      </p:sp>
      <p:sp>
        <p:nvSpPr>
          <p:cNvPr id="138" name="Shape 138"/>
          <p:cNvSpPr/>
          <p:nvPr/>
        </p:nvSpPr>
        <p:spPr>
          <a:xfrm>
            <a:off x="177259" y="1540892"/>
            <a:ext cx="8496945" cy="8818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algn="ctr"/>
            <a:r>
              <a:t>Desligamentos¹ em estabelecimentos privados com taxa de rotatividade acima da média e total por setor de atividade econômica</a:t>
            </a:r>
          </a:p>
          <a:p>
            <a:pPr lvl="0" algn="ctr"/>
            <a:r>
              <a:t>Brasil, 2013</a:t>
            </a:r>
          </a:p>
        </p:txBody>
      </p:sp>
      <p:sp>
        <p:nvSpPr>
          <p:cNvPr id="139" name="Shape 139"/>
          <p:cNvSpPr/>
          <p:nvPr/>
        </p:nvSpPr>
        <p:spPr>
          <a:xfrm>
            <a:off x="1582280" y="5661248"/>
            <a:ext cx="6122068" cy="6824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/>
            <a:r>
              <a:rPr sz="1000"/>
              <a:t>Fonte: RAIS (MTE). Elaboração: DIEESE</a:t>
            </a:r>
            <a:endParaRPr sz="1100"/>
          </a:p>
          <a:p>
            <a:pPr lvl="0"/>
            <a:r>
              <a:rPr sz="1100"/>
              <a:t>(1) Excluindo os desligamentos ligados diretamente ao trabalhador: a pedido do trabalhador, por morte, aposentadoria e transferência.</a:t>
            </a:r>
          </a:p>
        </p:txBody>
      </p:sp>
      <p:pic>
        <p:nvPicPr>
          <p:cNvPr id="140" name="image14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82280" y="2276873"/>
            <a:ext cx="6050950" cy="33843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/>
        </p:nvSpPr>
        <p:spPr>
          <a:xfrm>
            <a:off x="91092" y="404663"/>
            <a:ext cx="8712968" cy="853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algn="ctr"/>
            <a:r>
              <a:rPr sz="2800" b="1">
                <a:latin typeface="Calibri"/>
                <a:ea typeface="Calibri"/>
                <a:cs typeface="Calibri"/>
                <a:sym typeface="Calibri"/>
              </a:rPr>
              <a:t>FLEXIBILIDADE DO MERCADO DE TRABALHO</a:t>
            </a:r>
            <a:r>
              <a:rPr sz="2400" b="1">
                <a:latin typeface="Calibri"/>
                <a:ea typeface="Calibri"/>
                <a:cs typeface="Calibri"/>
                <a:sym typeface="Calibri"/>
              </a:rPr>
              <a:t>:</a:t>
            </a:r>
          </a:p>
          <a:p>
            <a:pPr lvl="0" algn="ctr"/>
            <a:r>
              <a:rPr sz="2400" b="1">
                <a:latin typeface="Calibri"/>
                <a:ea typeface="Calibri"/>
                <a:cs typeface="Calibri"/>
                <a:sym typeface="Calibri"/>
              </a:rPr>
              <a:t>O TAMANHO DO PROBLEMA</a:t>
            </a:r>
          </a:p>
        </p:txBody>
      </p:sp>
      <p:graphicFrame>
        <p:nvGraphicFramePr>
          <p:cNvPr id="66" name="Table 66"/>
          <p:cNvGraphicFramePr/>
          <p:nvPr/>
        </p:nvGraphicFramePr>
        <p:xfrm>
          <a:off x="1115614" y="1297216"/>
          <a:ext cx="6768750" cy="4962188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1322373"/>
                <a:gridCol w="1815459"/>
                <a:gridCol w="1815459"/>
                <a:gridCol w="1815459"/>
              </a:tblGrid>
              <a:tr h="531832">
                <a:tc gridSpan="4">
                  <a:txBody>
                    <a:bodyPr/>
                    <a:lstStyle/>
                    <a:p>
                      <a:pPr lvl="0" algn="ctr">
                        <a:lnSpc>
                          <a:spcPct val="115000"/>
                        </a:lnSpc>
                        <a:defRPr sz="1800" b="0" i="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sym typeface="Times New Roman"/>
                        </a:rPr>
                        <a:t>Evolução dos vínculos no mercado de trabalho formal no Brasil</a:t>
                      </a:r>
                    </a:p>
                  </a:txBody>
                  <a:tcPr marL="0" marR="0" marT="0" marB="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1148">
                <a:tc gridSpan="4">
                  <a:txBody>
                    <a:bodyPr/>
                    <a:lstStyle/>
                    <a:p>
                      <a:pPr lvl="0" algn="ctr">
                        <a:lnSpc>
                          <a:spcPct val="115000"/>
                        </a:lnSpc>
                        <a:defRPr sz="1800" b="0" i="0"/>
                      </a:pPr>
                      <a:r>
                        <a:rPr sz="1600" b="1" i="1">
                          <a:solidFill>
                            <a:srgbClr val="FFFFFF"/>
                          </a:solidFill>
                          <a:sym typeface="Times New Roman"/>
                        </a:rPr>
                        <a:t>Brasil, 2002 a 2013</a:t>
                      </a:r>
                    </a:p>
                  </a:txBody>
                  <a:tcPr marL="0" marR="0" marT="0" marB="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B w="12700">
                      <a:miter lim="400000"/>
                    </a:lnB>
                    <a:solidFill>
                      <a:srgbClr val="AD010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06411">
                <a:tc>
                  <a:txBody>
                    <a:bodyPr/>
                    <a:lstStyle/>
                    <a:p>
                      <a:pPr lvl="0" algn="ctr">
                        <a:lnSpc>
                          <a:spcPct val="115000"/>
                        </a:lnSpc>
                        <a:defRPr sz="1800" b="0" i="0"/>
                      </a:pPr>
                      <a:r>
                        <a:rPr sz="1600" b="1" i="1">
                          <a:solidFill>
                            <a:srgbClr val="FFFFFF"/>
                          </a:solidFill>
                          <a:sym typeface="Times New Roman"/>
                        </a:rPr>
                        <a:t>Ano</a:t>
                      </a:r>
                    </a:p>
                  </a:txBody>
                  <a:tcPr marL="0" marR="0" marT="0" marB="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AD010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15000"/>
                        </a:lnSpc>
                        <a:defRPr sz="1800" b="0" i="0"/>
                      </a:pPr>
                      <a:r>
                        <a:rPr sz="1600" b="1" i="1">
                          <a:sym typeface="Times New Roman"/>
                        </a:rPr>
                        <a:t>Desligamentos</a:t>
                      </a:r>
                    </a:p>
                  </a:txBody>
                  <a:tcPr marL="0" marR="0" marT="0" marB="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15000"/>
                        </a:lnSpc>
                        <a:defRPr sz="1800" b="0" i="0"/>
                      </a:pPr>
                      <a:r>
                        <a:rPr sz="1600" b="1" i="1">
                          <a:sym typeface="Times New Roman"/>
                        </a:rPr>
                        <a:t>Vínculos ativos em 31/12</a:t>
                      </a:r>
                    </a:p>
                  </a:txBody>
                  <a:tcPr marL="0" marR="0" marT="0" marB="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15000"/>
                        </a:lnSpc>
                        <a:defRPr sz="1800" b="0" i="0"/>
                      </a:pPr>
                      <a:r>
                        <a:rPr sz="1600" b="1" i="1">
                          <a:sym typeface="Times New Roman"/>
                        </a:rPr>
                        <a:t>Total de vínculos</a:t>
                      </a:r>
                    </a:p>
                  </a:txBody>
                  <a:tcPr marL="0" marR="0" marT="0" marB="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  <a:tr h="257252"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500">
                          <a:sym typeface="Times New Roman"/>
                        </a:rPr>
                        <a:t>2002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AD010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1400">
                          <a:sym typeface="Times New Roman"/>
                        </a:rPr>
                        <a:t>      12.243.952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1400">
                          <a:sym typeface="Times New Roman"/>
                        </a:rPr>
                        <a:t>      28.683.913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1400">
                          <a:sym typeface="Times New Roman"/>
                        </a:rPr>
                        <a:t>   40.927.865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  <a:tr h="257252"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500">
                          <a:sym typeface="Times New Roman"/>
                        </a:rPr>
                        <a:t>2003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AD010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1400">
                          <a:sym typeface="Times New Roman"/>
                        </a:rPr>
                        <a:t>      12.424.235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1400">
                          <a:sym typeface="Times New Roman"/>
                        </a:rPr>
                        <a:t>      29.544.927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1400">
                          <a:sym typeface="Times New Roman"/>
                        </a:rPr>
                        <a:t>   41.969.162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  <a:tr h="257252"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500">
                          <a:sym typeface="Times New Roman"/>
                        </a:rPr>
                        <a:t>2004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AD010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1400">
                          <a:sym typeface="Times New Roman"/>
                        </a:rPr>
                        <a:t>      13.276.334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1400">
                          <a:sym typeface="Times New Roman"/>
                        </a:rPr>
                        <a:t>      31.407.576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1400">
                          <a:sym typeface="Times New Roman"/>
                        </a:rPr>
                        <a:t>   44.683.910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  <a:tr h="257252"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500">
                          <a:sym typeface="Times New Roman"/>
                        </a:rPr>
                        <a:t>2005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AD010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1400">
                          <a:sym typeface="Times New Roman"/>
                        </a:rPr>
                        <a:t>      14.418.482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1400">
                          <a:sym typeface="Times New Roman"/>
                        </a:rPr>
                        <a:t>      33.238.617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1400">
                          <a:sym typeface="Times New Roman"/>
                        </a:rPr>
                        <a:t>   47.657.099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  <a:tr h="257252"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500">
                          <a:sym typeface="Times New Roman"/>
                        </a:rPr>
                        <a:t>2006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AD010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1400">
                          <a:sym typeface="Times New Roman"/>
                        </a:rPr>
                        <a:t>      15.545.778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1400">
                          <a:sym typeface="Times New Roman"/>
                        </a:rPr>
                        <a:t>      35.155.249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1400">
                          <a:sym typeface="Times New Roman"/>
                        </a:rPr>
                        <a:t>   50.701.027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  <a:tr h="257252"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500">
                          <a:sym typeface="Times New Roman"/>
                        </a:rPr>
                        <a:t>2007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AD010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1400">
                          <a:sym typeface="Times New Roman"/>
                        </a:rPr>
                        <a:t>      17.041.703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1400">
                          <a:sym typeface="Times New Roman"/>
                        </a:rPr>
                        <a:t>      37.607.430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1400">
                          <a:sym typeface="Times New Roman"/>
                        </a:rPr>
                        <a:t>   54.649.133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  <a:tr h="257252"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500">
                          <a:sym typeface="Times New Roman"/>
                        </a:rPr>
                        <a:t>2008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AD010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1400">
                          <a:sym typeface="Times New Roman"/>
                        </a:rPr>
                        <a:t>      20.264.853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1400">
                          <a:sym typeface="Times New Roman"/>
                        </a:rPr>
                        <a:t>      39.441.566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1400">
                          <a:sym typeface="Times New Roman"/>
                        </a:rPr>
                        <a:t>   59.706.419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  <a:tr h="257252"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500">
                          <a:sym typeface="Times New Roman"/>
                        </a:rPr>
                        <a:t>2009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AD010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1400">
                          <a:sym typeface="Times New Roman"/>
                        </a:rPr>
                        <a:t>      19.919.350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1400">
                          <a:sym typeface="Times New Roman"/>
                        </a:rPr>
                        <a:t>      41.207.546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1400">
                          <a:sym typeface="Times New Roman"/>
                        </a:rPr>
                        <a:t>   61.126.896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  <a:tr h="257252"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500">
                          <a:sym typeface="Times New Roman"/>
                        </a:rPr>
                        <a:t>2010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AD010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1400">
                          <a:sym typeface="Times New Roman"/>
                        </a:rPr>
                        <a:t>      22.678.947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1400">
                          <a:sym typeface="Times New Roman"/>
                        </a:rPr>
                        <a:t>      44.068.355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1400">
                          <a:sym typeface="Times New Roman"/>
                        </a:rPr>
                        <a:t>   66.747.302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  <a:tr h="257252"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500">
                          <a:sym typeface="Times New Roman"/>
                        </a:rPr>
                        <a:t>2011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AD010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1400">
                          <a:sym typeface="Times New Roman"/>
                        </a:rPr>
                        <a:t>      24.660.494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1400">
                          <a:sym typeface="Times New Roman"/>
                        </a:rPr>
                        <a:t>      46.310.631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1400">
                          <a:sym typeface="Times New Roman"/>
                        </a:rPr>
                        <a:t>   70.971.125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  <a:tr h="261148"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500">
                          <a:sym typeface="Times New Roman"/>
                        </a:rPr>
                        <a:t>2012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AD010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1400">
                          <a:sym typeface="Times New Roman"/>
                        </a:rPr>
                        <a:t>      25.867.773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1400">
                          <a:sym typeface="Times New Roman"/>
                        </a:rPr>
                        <a:t>      47.458.712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1400">
                          <a:sym typeface="Times New Roman"/>
                        </a:rPr>
                        <a:t>   73.326.485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  <a:tr h="261148"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500">
                          <a:sym typeface="Times New Roman"/>
                        </a:rPr>
                        <a:t>2013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AD010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1400">
                          <a:sym typeface="Times New Roman"/>
                        </a:rPr>
                        <a:t>      26.452.077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1400">
                          <a:sym typeface="Times New Roman"/>
                        </a:rPr>
                        <a:t>      48.948.433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1400">
                          <a:sym typeface="Times New Roman"/>
                        </a:rPr>
                        <a:t>   75.400.510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</a:tcPr>
                </a:tc>
              </a:tr>
              <a:tr h="248713">
                <a:tc gridSpan="4">
                  <a:txBody>
                    <a:bodyPr/>
                    <a:lstStyle/>
                    <a:p>
                      <a:pPr lvl="0" algn="just">
                        <a:lnSpc>
                          <a:spcPct val="115000"/>
                        </a:lnSpc>
                        <a:defRPr sz="1800" b="0" i="0"/>
                      </a:pPr>
                      <a:r>
                        <a:rPr sz="1100" b="1" i="1">
                          <a:solidFill>
                            <a:srgbClr val="FFFFFF"/>
                          </a:solidFill>
                          <a:sym typeface="Times New Roman"/>
                        </a:rPr>
                        <a:t>Fonte: RAIS (MTE). Elaboração: DIEESE.</a:t>
                      </a:r>
                    </a:p>
                  </a:txBody>
                  <a:tcPr marL="0" marR="0" marT="0" marB="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AD010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/>
          <p:nvPr/>
        </p:nvSpPr>
        <p:spPr>
          <a:xfrm>
            <a:off x="359531" y="476671"/>
            <a:ext cx="8424937" cy="6648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000"/>
            </a:lvl1pPr>
          </a:lstStyle>
          <a:p>
            <a:pPr lvl="0">
              <a:defRPr sz="1800"/>
            </a:pPr>
            <a:r>
              <a:rPr sz="2000"/>
              <a:t>Quantos estabelecimentos privados não optantes do Simples tem taxa de rotatividade acima da média do mercado de trabalho?</a:t>
            </a:r>
          </a:p>
        </p:txBody>
      </p:sp>
      <p:sp>
        <p:nvSpPr>
          <p:cNvPr id="143" name="Shape 143"/>
          <p:cNvSpPr/>
          <p:nvPr/>
        </p:nvSpPr>
        <p:spPr>
          <a:xfrm>
            <a:off x="359531" y="1359948"/>
            <a:ext cx="8424938" cy="7686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algn="ctr"/>
            <a:r>
              <a:rPr sz="1600"/>
              <a:t>Distribuição dos estabelecimentos privados não optantes do Simples com taxa de rotatividade acima da média por setor de atividade econômica e faixa de tamanho de estabelecimentos</a:t>
            </a:r>
          </a:p>
          <a:p>
            <a:pPr lvl="0" algn="ctr"/>
            <a:r>
              <a:rPr sz="1600"/>
              <a:t>Brasil, 2013</a:t>
            </a:r>
          </a:p>
        </p:txBody>
      </p:sp>
      <p:pic>
        <p:nvPicPr>
          <p:cNvPr id="144" name="image15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9936" y="2170318"/>
            <a:ext cx="8941383" cy="3071218"/>
          </a:xfrm>
          <a:prstGeom prst="rect">
            <a:avLst/>
          </a:prstGeom>
          <a:ln w="12700">
            <a:miter lim="400000"/>
          </a:ln>
        </p:spPr>
      </p:pic>
      <p:sp>
        <p:nvSpPr>
          <p:cNvPr id="145" name="Shape 145"/>
          <p:cNvSpPr/>
          <p:nvPr/>
        </p:nvSpPr>
        <p:spPr>
          <a:xfrm>
            <a:off x="139935" y="5186986"/>
            <a:ext cx="6048674" cy="3776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000"/>
            </a:lvl1pPr>
          </a:lstStyle>
          <a:p>
            <a:pPr lvl="0">
              <a:defRPr sz="1800"/>
            </a:pPr>
            <a:r>
              <a:rPr sz="1000"/>
              <a:t>Fonte: RAIS (MTE). Elaboração: DIEESE</a:t>
            </a:r>
            <a:endParaRPr sz="1100"/>
          </a:p>
        </p:txBody>
      </p:sp>
      <p:sp>
        <p:nvSpPr>
          <p:cNvPr id="146" name="Shape 146"/>
          <p:cNvSpPr/>
          <p:nvPr/>
        </p:nvSpPr>
        <p:spPr>
          <a:xfrm>
            <a:off x="184760" y="5439021"/>
            <a:ext cx="8851736" cy="6648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000"/>
            </a:lvl1pPr>
          </a:lstStyle>
          <a:p>
            <a:pPr lvl="0">
              <a:defRPr sz="1800"/>
            </a:pPr>
            <a:r>
              <a:rPr sz="2000"/>
              <a:t>82% dos estabelecimentos privados não optante do Simples, que apresentaram  taxas de rotatividade superiores à taxa média do mercado tinham até 19 empregados.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/>
        </p:nvSpPr>
        <p:spPr>
          <a:xfrm>
            <a:off x="251519" y="404663"/>
            <a:ext cx="8784977" cy="9569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algn="ctr"/>
            <a:r>
              <a:rPr sz="2000"/>
              <a:t>Que percentual de desligamentos</a:t>
            </a:r>
          </a:p>
          <a:p>
            <a:pPr lvl="0" algn="ctr"/>
            <a:r>
              <a:rPr sz="2000"/>
              <a:t>encontra-se nos estabelecimentos privados não optantes do Simples com taxa de rotatividade acima da média do mercado de trabalho? </a:t>
            </a:r>
          </a:p>
        </p:txBody>
      </p:sp>
      <p:sp>
        <p:nvSpPr>
          <p:cNvPr id="149" name="Shape 149"/>
          <p:cNvSpPr/>
          <p:nvPr/>
        </p:nvSpPr>
        <p:spPr>
          <a:xfrm>
            <a:off x="359531" y="1531898"/>
            <a:ext cx="8568953" cy="8818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algn="ctr"/>
            <a:r>
              <a:t>Desligamentos¹ em estabelecimentos privados não optantes do Simples com taxa de rotatividade acima da média e total por setor de atividade econômica</a:t>
            </a:r>
          </a:p>
          <a:p>
            <a:pPr lvl="0" algn="ctr"/>
            <a:r>
              <a:t>Brasil, 2013</a:t>
            </a:r>
          </a:p>
        </p:txBody>
      </p:sp>
      <p:sp>
        <p:nvSpPr>
          <p:cNvPr id="150" name="Shape 150"/>
          <p:cNvSpPr/>
          <p:nvPr/>
        </p:nvSpPr>
        <p:spPr>
          <a:xfrm>
            <a:off x="1536232" y="6135667"/>
            <a:ext cx="6037828" cy="7845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/>
            <a:r>
              <a:rPr sz="1000"/>
              <a:t>Fonte: RAIS (MTE). Elaboração: DIEESE</a:t>
            </a:r>
            <a:endParaRPr sz="1100"/>
          </a:p>
          <a:p>
            <a:pPr lvl="0"/>
            <a:r>
              <a:rPr sz="1000"/>
              <a:t>(1) Excluindo os desligamentos ligados diretamente ao trabalhador: a pedido do trabalhador, por morte, aposentadoria e transferência.</a:t>
            </a:r>
            <a:endParaRPr sz="1100"/>
          </a:p>
          <a:p>
            <a:pPr lvl="0"/>
            <a:endParaRPr sz="1000"/>
          </a:p>
        </p:txBody>
      </p:sp>
      <p:pic>
        <p:nvPicPr>
          <p:cNvPr id="151" name="image16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47664" y="2438488"/>
            <a:ext cx="6264696" cy="365480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>
            <a:spLocks noGrp="1"/>
          </p:cNvSpPr>
          <p:nvPr>
            <p:ph type="body" idx="1"/>
          </p:nvPr>
        </p:nvSpPr>
        <p:spPr>
          <a:xfrm>
            <a:off x="827584" y="908720"/>
            <a:ext cx="7554415" cy="2099319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303030"/>
                </a:solidFill>
              </a:rPr>
              <a:t>0,5% das empresas/estabelecimentos privados (=18.587) são responsáveis por 33,9% de todos os desligamentos¹ no setor privado (=5.636.021)</a:t>
            </a:r>
          </a:p>
        </p:txBody>
      </p:sp>
      <p:sp>
        <p:nvSpPr>
          <p:cNvPr id="154" name="Shape 154"/>
          <p:cNvSpPr/>
          <p:nvPr/>
        </p:nvSpPr>
        <p:spPr>
          <a:xfrm>
            <a:off x="899592" y="2924944"/>
            <a:ext cx="6969969" cy="2759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 marL="274320" indent="-274320">
              <a:spcBef>
                <a:spcPts val="600"/>
              </a:spcBef>
              <a:buClr>
                <a:srgbClr val="AD0101"/>
              </a:buClr>
              <a:buSzPct val="100000"/>
              <a:buFont typeface="Arial"/>
              <a:buChar char="•"/>
              <a:defRPr sz="2800">
                <a:solidFill>
                  <a:srgbClr val="303030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303030"/>
                </a:solidFill>
              </a:rPr>
              <a:t>1,0% das empresas/estabelecimentos privados (=37.348) são responsáveis por 41,8% de todos os desligamentos¹no setor privado (=6.959.715)</a:t>
            </a:r>
          </a:p>
        </p:txBody>
      </p:sp>
      <p:sp>
        <p:nvSpPr>
          <p:cNvPr id="155" name="Shape 155"/>
          <p:cNvSpPr/>
          <p:nvPr/>
        </p:nvSpPr>
        <p:spPr>
          <a:xfrm>
            <a:off x="737641" y="5575360"/>
            <a:ext cx="6840760" cy="6934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400"/>
            </a:lvl1pPr>
          </a:lstStyle>
          <a:p>
            <a:pPr lvl="0">
              <a:defRPr sz="1800"/>
            </a:pPr>
            <a:r>
              <a:rPr sz="1400"/>
              <a:t>(1) Excluindo os desligamentos ligados diretamente ao trabalhador: a pedido do trabalhador, por morte, aposentadoria e transferência.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/>
          <p:nvPr/>
        </p:nvSpPr>
        <p:spPr>
          <a:xfrm>
            <a:off x="755067" y="3356992"/>
            <a:ext cx="8388933" cy="8663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algn="r"/>
            <a:r>
              <a:rPr sz="2400"/>
              <a:t>                        </a:t>
            </a:r>
            <a:r>
              <a:rPr sz="2800" b="1">
                <a:latin typeface="Calibri"/>
                <a:ea typeface="Calibri"/>
                <a:cs typeface="Calibri"/>
                <a:sym typeface="Calibri"/>
              </a:rPr>
              <a:t>POR ATIVIDADE ECONÔMICA - CNAE</a:t>
            </a:r>
            <a:endParaRPr sz="2400" b="1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/>
          <p:nvPr/>
        </p:nvSpPr>
        <p:spPr>
          <a:xfrm>
            <a:off x="107505" y="397113"/>
            <a:ext cx="8856983" cy="6648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000"/>
            </a:lvl1pPr>
          </a:lstStyle>
          <a:p>
            <a:pPr lvl="0">
              <a:defRPr sz="1800"/>
            </a:pPr>
            <a:r>
              <a:rPr sz="2000"/>
              <a:t>Considerando os 0,5% de estabelecimentos (=18.587) com maior volume de desligamentos, vejamos as principais Divisões CNAE de atividade econômica:</a:t>
            </a:r>
          </a:p>
        </p:txBody>
      </p:sp>
      <p:sp>
        <p:nvSpPr>
          <p:cNvPr id="160" name="Shape 160"/>
          <p:cNvSpPr/>
          <p:nvPr/>
        </p:nvSpPr>
        <p:spPr>
          <a:xfrm>
            <a:off x="208083" y="5334218"/>
            <a:ext cx="8036325" cy="5427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/>
            <a:r>
              <a:rPr sz="1100"/>
              <a:t>Fonte: RAIS (MTE). Elaboração: DIEESE.</a:t>
            </a:r>
          </a:p>
          <a:p>
            <a:pPr lvl="0"/>
            <a:r>
              <a:rPr sz="1100"/>
              <a:t>(1) Excluindo os desligamentos ligados diretamente ao trabalhador: a pedido do trabalhador, por morte, aposentadoria e transferência.</a:t>
            </a:r>
          </a:p>
        </p:txBody>
      </p:sp>
      <p:pic>
        <p:nvPicPr>
          <p:cNvPr id="161" name="image17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9564" y="1484784"/>
            <a:ext cx="8839157" cy="384943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>
            <a:spLocks noGrp="1"/>
          </p:cNvSpPr>
          <p:nvPr>
            <p:ph type="title"/>
          </p:nvPr>
        </p:nvSpPr>
        <p:spPr>
          <a:xfrm>
            <a:off x="755576" y="404664"/>
            <a:ext cx="7488832" cy="880120"/>
          </a:xfrm>
          <a:prstGeom prst="rect">
            <a:avLst/>
          </a:prstGeom>
        </p:spPr>
        <p:txBody>
          <a:bodyPr/>
          <a:lstStyle>
            <a:lvl1pPr algn="ctr">
              <a:defRPr sz="48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800">
                <a:solidFill>
                  <a:srgbClr val="262626"/>
                </a:solidFill>
              </a:rPr>
              <a:t>Resultado das contas do FAT</a:t>
            </a:r>
          </a:p>
        </p:txBody>
      </p:sp>
      <p:sp>
        <p:nvSpPr>
          <p:cNvPr id="164" name="Shape 164"/>
          <p:cNvSpPr>
            <a:spLocks noGrp="1"/>
          </p:cNvSpPr>
          <p:nvPr>
            <p:ph type="body" idx="1"/>
          </p:nvPr>
        </p:nvSpPr>
        <p:spPr>
          <a:xfrm>
            <a:off x="755576" y="2132855"/>
            <a:ext cx="7543800" cy="3886201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03030"/>
                </a:solidFill>
              </a:rPr>
              <a:t>O resultado das contas do FAT foram positivos entre 2002 e 2008 em uma média de R$ 8,6 bilhões, chegando ao máximo de R$ 12 bilhões em 2005, e ao mínimo de R$ 3,9 bi em 2007 (em valores de 2012). </a:t>
            </a: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03030"/>
                </a:solidFill>
              </a:rPr>
              <a:t>A partir de 2009 o resultado passou a apresentar déficits, fortemente influenciado pela crise financeira e pelas desonerações.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>
            <a:spLocks noGrp="1"/>
          </p:cNvSpPr>
          <p:nvPr>
            <p:ph type="title"/>
          </p:nvPr>
        </p:nvSpPr>
        <p:spPr>
          <a:xfrm>
            <a:off x="755576" y="404664"/>
            <a:ext cx="7560840" cy="1024136"/>
          </a:xfrm>
          <a:prstGeom prst="rect">
            <a:avLst/>
          </a:prstGeom>
        </p:spPr>
        <p:txBody>
          <a:bodyPr/>
          <a:lstStyle>
            <a:lvl1pPr algn="ctr"/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5400">
                <a:solidFill>
                  <a:srgbClr val="262626"/>
                </a:solidFill>
              </a:rPr>
              <a:t>Desonerações</a:t>
            </a:r>
          </a:p>
        </p:txBody>
      </p:sp>
      <p:sp>
        <p:nvSpPr>
          <p:cNvPr id="167" name="Shape 167"/>
          <p:cNvSpPr>
            <a:spLocks noGrp="1"/>
          </p:cNvSpPr>
          <p:nvPr>
            <p:ph type="body" idx="1"/>
          </p:nvPr>
        </p:nvSpPr>
        <p:spPr>
          <a:xfrm>
            <a:off x="755576" y="2132855"/>
            <a:ext cx="7543800" cy="3886201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03030"/>
                </a:solidFill>
              </a:rPr>
              <a:t>Segundo relatório do TCU, as desonerações somaram, entre 2009 e 2013, R$ 37 bilhões, partindo de um patamar próximo de 12% das receitas entre 2009-2010, para 19,3% no último ano.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>
            <a:spLocks noGrp="1"/>
          </p:cNvSpPr>
          <p:nvPr>
            <p:ph type="title"/>
          </p:nvPr>
        </p:nvSpPr>
        <p:spPr>
          <a:xfrm>
            <a:off x="755576" y="404663"/>
            <a:ext cx="7560840" cy="943001"/>
          </a:xfrm>
          <a:prstGeom prst="rect">
            <a:avLst/>
          </a:prstGeom>
        </p:spPr>
        <p:txBody>
          <a:bodyPr/>
          <a:lstStyle>
            <a:lvl1pPr algn="ctr"/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5400">
                <a:solidFill>
                  <a:srgbClr val="262626"/>
                </a:solidFill>
              </a:rPr>
              <a:t>FAT</a:t>
            </a:r>
          </a:p>
        </p:txBody>
      </p:sp>
      <p:sp>
        <p:nvSpPr>
          <p:cNvPr id="170" name="Shape 17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03030"/>
                </a:solidFill>
              </a:rPr>
              <a:t>O maior problema do descasamento de receitas e despesas do fundo está no enxugamento da base</a:t>
            </a:r>
          </a:p>
          <a:p>
            <a:pPr marL="594359" lvl="1" indent="-274320">
              <a:defRPr sz="1800">
                <a:solidFill>
                  <a:srgbClr val="000000"/>
                </a:solidFill>
              </a:defRPr>
            </a:pPr>
            <a:r>
              <a:rPr sz="2200">
                <a:solidFill>
                  <a:srgbClr val="303030"/>
                </a:solidFill>
              </a:rPr>
              <a:t>DRU</a:t>
            </a:r>
          </a:p>
          <a:p>
            <a:pPr marL="594359" lvl="1" indent="-274320">
              <a:defRPr sz="1800">
                <a:solidFill>
                  <a:srgbClr val="000000"/>
                </a:solidFill>
              </a:defRPr>
            </a:pPr>
            <a:r>
              <a:rPr sz="2200">
                <a:solidFill>
                  <a:srgbClr val="303030"/>
                </a:solidFill>
              </a:rPr>
              <a:t>Desoneração do PIS</a:t>
            </a:r>
          </a:p>
          <a:p>
            <a:pPr marL="868680" lvl="2" indent="-228600">
              <a:spcBef>
                <a:spcPts val="400"/>
              </a:spcBef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303030"/>
                </a:solidFill>
              </a:rPr>
              <a:t>Simples</a:t>
            </a:r>
          </a:p>
          <a:p>
            <a:pPr marL="868680" lvl="2" indent="-228600">
              <a:spcBef>
                <a:spcPts val="400"/>
              </a:spcBef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303030"/>
                </a:solidFill>
              </a:rPr>
              <a:t>Desoneração conjuntural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/>
          <p:nvPr/>
        </p:nvSpPr>
        <p:spPr>
          <a:xfrm>
            <a:off x="123537" y="1556792"/>
            <a:ext cx="8826313" cy="37151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>
              <a:spcBef>
                <a:spcPts val="400"/>
              </a:spcBef>
            </a:pPr>
            <a:r>
              <a:rPr b="1" u="sng">
                <a:ln w="9524">
                  <a:solidFill>
                    <a:srgbClr val="7E0101"/>
                  </a:solidFill>
                </a:ln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PRESSUPOSTO NECESSÁRIO – PROPOSTA SOB A ÓTICA DA RECEITA DO FAT</a:t>
            </a:r>
            <a:endParaRPr sz="2400">
              <a:ln w="12699">
                <a:solidFill>
                  <a:srgbClr val="7E0101"/>
                </a:solidFill>
              </a:ln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500"/>
              </a:spcBef>
            </a:pP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400"/>
              </a:spcBef>
            </a:pPr>
            <a:r>
              <a:rPr b="1"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Objetivo:</a:t>
            </a:r>
            <a:r>
              <a:rPr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 Analisar as componentes de financiamento e de formação do fundo, avaliar os impactos das mudanças tributárias e das inclusões no acesso aos benefícios visando a propor a reorganização do financiamento do FAT.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500"/>
              </a:spcBef>
            </a:pP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500"/>
              </a:spcBef>
            </a:pP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400"/>
              </a:spcBef>
              <a:buClr>
                <a:srgbClr val="AD0101"/>
              </a:buClr>
              <a:buSzPct val="100000"/>
              <a:buFont typeface="Arial"/>
              <a:buChar char="•"/>
            </a:pPr>
            <a:r>
              <a:rPr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Rediscutir o repasse do Tesouro Nacional frente aos benefícios concedidos;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400"/>
              </a:spcBef>
              <a:buClr>
                <a:srgbClr val="AD0101"/>
              </a:buClr>
              <a:buSzPct val="100000"/>
              <a:buFont typeface="Arial"/>
              <a:buChar char="•"/>
            </a:pPr>
            <a:r>
              <a:rPr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Discutir a DRU.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/>
          </p:cNvSpPr>
          <p:nvPr>
            <p:ph type="title"/>
          </p:nvPr>
        </p:nvSpPr>
        <p:spPr>
          <a:xfrm>
            <a:off x="762000" y="2996952"/>
            <a:ext cx="7543800" cy="2088232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 defTabSz="896111">
              <a:defRPr sz="1800">
                <a:solidFill>
                  <a:srgbClr val="000000"/>
                </a:solidFill>
              </a:defRPr>
            </a:pPr>
            <a:r>
              <a:rPr sz="4312">
                <a:solidFill>
                  <a:srgbClr val="262626"/>
                </a:solidFill>
              </a:rPr>
              <a:t>Propostas para reduzir a rotatividade no mercado de trabalho brasileiro – </a:t>
            </a:r>
            <a:r>
              <a:rPr sz="2352">
                <a:solidFill>
                  <a:srgbClr val="262626"/>
                </a:solidFill>
              </a:rPr>
              <a:t>Centrais Sindicais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/>
          <p:nvPr/>
        </p:nvSpPr>
        <p:spPr>
          <a:xfrm>
            <a:off x="50558" y="5859648"/>
            <a:ext cx="8733800" cy="2257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000"/>
            </a:lvl1pPr>
          </a:lstStyle>
          <a:p>
            <a:pPr lvl="0">
              <a:defRPr sz="1800"/>
            </a:pPr>
            <a:r>
              <a:rPr sz="1000"/>
              <a:t>Fonte: RAIS (MTE). Elaboração: DIEESE</a:t>
            </a:r>
          </a:p>
        </p:txBody>
      </p:sp>
      <p:sp>
        <p:nvSpPr>
          <p:cNvPr id="69" name="Shape 69"/>
          <p:cNvSpPr/>
          <p:nvPr/>
        </p:nvSpPr>
        <p:spPr>
          <a:xfrm>
            <a:off x="206054" y="512625"/>
            <a:ext cx="8612620" cy="6521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algn="ctr"/>
            <a:r>
              <a:rPr sz="1900"/>
              <a:t>Evolução da movimentação anual dos admitidos no ano (em milhões de vínculos)</a:t>
            </a:r>
            <a:endParaRPr sz="1100"/>
          </a:p>
          <a:p>
            <a:pPr lvl="0" algn="ctr"/>
            <a:r>
              <a:rPr sz="2000"/>
              <a:t>Brasil, 2002 a 2013</a:t>
            </a:r>
          </a:p>
        </p:txBody>
      </p:sp>
      <p:pic>
        <p:nvPicPr>
          <p:cNvPr id="70" name="image4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18330" y="1184751"/>
            <a:ext cx="8014110" cy="467489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/>
          <p:nvPr/>
        </p:nvSpPr>
        <p:spPr>
          <a:xfrm>
            <a:off x="107503" y="692696"/>
            <a:ext cx="8826436" cy="61326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>
              <a:spcBef>
                <a:spcPts val="400"/>
              </a:spcBef>
            </a:pPr>
            <a:r>
              <a:rPr b="1" u="sng"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1 - RATIFICAÇÃO DA CONVENÇÃO 158 DA OIT (Dispensa Imotivada)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500"/>
              </a:spcBef>
            </a:pPr>
            <a:endParaRPr sz="2400" b="1" u="sng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400"/>
              </a:spcBef>
            </a:pPr>
            <a:r>
              <a:rPr b="1" u="sng"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2 – REGULAMENTAÇÃO DA CONSTITUIÇÃO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500"/>
              </a:spcBef>
            </a:pP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400"/>
              </a:spcBef>
            </a:pPr>
            <a:r>
              <a:rPr b="1"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Objetivo:</a:t>
            </a:r>
            <a:r>
              <a:rPr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 Regulamentar o parágrafo 4 do art. 239 e o artigo 7, inciso I da Constituição.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500"/>
              </a:spcBef>
            </a:pP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400"/>
              </a:spcBef>
            </a:pPr>
            <a:r>
              <a:rPr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Destaque para: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marL="257175" lvl="0" indent="-257175">
              <a:spcBef>
                <a:spcPts val="400"/>
              </a:spcBef>
              <a:buClr>
                <a:srgbClr val="AD0101"/>
              </a:buClr>
              <a:buSzPct val="100000"/>
              <a:buFont typeface="Arial"/>
              <a:buChar char="•"/>
            </a:pPr>
            <a:r>
              <a:rPr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Análise da viabilidade técnica de mensuração;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marL="257175" lvl="0" indent="-257175">
              <a:spcBef>
                <a:spcPts val="400"/>
              </a:spcBef>
              <a:buClr>
                <a:srgbClr val="AD0101"/>
              </a:buClr>
              <a:buSzPct val="100000"/>
              <a:buFont typeface="Arial"/>
              <a:buChar char="•"/>
            </a:pPr>
            <a:r>
              <a:rPr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Análise do custo operacional do sistema;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marL="257175" lvl="0" indent="-257175">
              <a:spcBef>
                <a:spcPts val="400"/>
              </a:spcBef>
              <a:buClr>
                <a:srgbClr val="AD0101"/>
              </a:buClr>
              <a:buSzPct val="100000"/>
              <a:buFont typeface="Arial"/>
              <a:buChar char="•"/>
            </a:pPr>
            <a:r>
              <a:rPr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Análise do sistema em função das novas ferramentas em desenvolvimento e implantação (ex.: e.social).</a:t>
            </a:r>
            <a:endParaRPr sz="20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500"/>
              </a:spcBef>
            </a:pP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400"/>
              </a:spcBef>
            </a:pPr>
            <a:r>
              <a:rPr b="1"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Sugestão de encaminhamento: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marL="257175" lvl="0" indent="-257175">
              <a:spcBef>
                <a:spcPts val="400"/>
              </a:spcBef>
              <a:buClr>
                <a:srgbClr val="AD0101"/>
              </a:buClr>
              <a:buSzPct val="100000"/>
              <a:buFont typeface="Arial"/>
              <a:buChar char="•"/>
            </a:pPr>
            <a:r>
              <a:rPr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Constituir grupo de trabalho interministerial, com participação de trabalhadores e empregadores, para debater propostas, com prazo para encerramento.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/>
          <p:nvPr/>
        </p:nvSpPr>
        <p:spPr>
          <a:xfrm>
            <a:off x="158782" y="276991"/>
            <a:ext cx="8826436" cy="5863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>
              <a:spcBef>
                <a:spcPts val="400"/>
              </a:spcBef>
            </a:pPr>
            <a:r>
              <a:rPr b="1" u="sng"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3 - SISTEMA ELETRÔNICO DE FOLHA DE PAGAMENTO (e.social) e CARTEIRA DE TRABALHO ELETRÔNICA (CARTÃO)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500"/>
              </a:spcBef>
            </a:pP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400"/>
              </a:spcBef>
            </a:pPr>
            <a:r>
              <a:rPr b="1"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Objetivo:</a:t>
            </a:r>
            <a:r>
              <a:rPr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 implantar a carteira/cartão de trabalho eletrônico e o sistema eletrônico de folha de pagamento, adequando procedimentos e critérios de acesso aos direitos.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500"/>
              </a:spcBef>
            </a:pP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400"/>
              </a:spcBef>
            </a:pPr>
            <a:r>
              <a:rPr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 </a:t>
            </a:r>
            <a:r>
              <a:rPr b="1"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Sugestão</a:t>
            </a:r>
            <a:r>
              <a:rPr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: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marL="257175" lvl="0" indent="-257175">
              <a:spcBef>
                <a:spcPts val="400"/>
              </a:spcBef>
              <a:buClr>
                <a:srgbClr val="AD0101"/>
              </a:buClr>
              <a:buSzPct val="100000"/>
              <a:buFont typeface="Arial"/>
              <a:buChar char="•"/>
            </a:pPr>
            <a:r>
              <a:rPr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Integração do sistema eletrônico de folha de pagamento (E Social) com carteira/cartão de trabalho eletrônico.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marL="257175" lvl="0" indent="-257175">
              <a:spcBef>
                <a:spcPts val="400"/>
              </a:spcBef>
              <a:buClr>
                <a:srgbClr val="AD0101"/>
              </a:buClr>
              <a:buSzPct val="100000"/>
              <a:buFont typeface="Arial"/>
              <a:buChar char="•"/>
            </a:pPr>
            <a:r>
              <a:rPr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Adequar os critérios de contagem de tempo de contribuição.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marL="257175" lvl="0" indent="-257175">
              <a:spcBef>
                <a:spcPts val="400"/>
              </a:spcBef>
              <a:buClr>
                <a:srgbClr val="AD0101"/>
              </a:buClr>
              <a:buSzPct val="100000"/>
              <a:buFont typeface="Arial"/>
              <a:buChar char="•"/>
            </a:pPr>
            <a:r>
              <a:rPr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Verificar os mecanismos de acesso aos direitos;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marL="257175" lvl="0" indent="-257175">
              <a:spcBef>
                <a:spcPts val="400"/>
              </a:spcBef>
              <a:buClr>
                <a:srgbClr val="AD0101"/>
              </a:buClr>
              <a:buSzPct val="100000"/>
              <a:buFont typeface="Arial"/>
              <a:buChar char="•"/>
            </a:pPr>
            <a:r>
              <a:rPr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Procedimento de registro do vínculo de emprego.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marL="257175" lvl="0" indent="-257175">
              <a:spcBef>
                <a:spcPts val="400"/>
              </a:spcBef>
              <a:buClr>
                <a:srgbClr val="AD0101"/>
              </a:buClr>
              <a:buSzPct val="100000"/>
              <a:buFont typeface="Arial"/>
              <a:buChar char="•"/>
            </a:pPr>
            <a:r>
              <a:rPr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Mudança no registro das transferências com ônus e sem ônus;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marL="257175" lvl="0" indent="-257175">
              <a:spcBef>
                <a:spcPts val="400"/>
              </a:spcBef>
              <a:buClr>
                <a:srgbClr val="AD0101"/>
              </a:buClr>
              <a:buSzPct val="100000"/>
              <a:buFont typeface="Arial"/>
              <a:buChar char="•"/>
            </a:pPr>
            <a:r>
              <a:rPr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Transparência nos registros nos casos de fusões e aquisições;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marL="257175" lvl="0" indent="-257175">
              <a:spcBef>
                <a:spcPts val="400"/>
              </a:spcBef>
              <a:buClr>
                <a:srgbClr val="AD0101"/>
              </a:buClr>
              <a:buSzPct val="100000"/>
              <a:buFont typeface="Arial"/>
              <a:buChar char="•"/>
            </a:pPr>
            <a:r>
              <a:rPr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Revisar e padronizar os critérios para o preenchimento dos registros (principalmente nos bancos públicos).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/>
          <p:nvPr/>
        </p:nvSpPr>
        <p:spPr>
          <a:xfrm>
            <a:off x="317565" y="476672"/>
            <a:ext cx="8826435" cy="64019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>
              <a:spcBef>
                <a:spcPts val="400"/>
              </a:spcBef>
            </a:pPr>
            <a:r>
              <a:rPr b="1" u="sng"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4 – </a:t>
            </a:r>
            <a:r>
              <a:rPr sz="1600" b="1" u="sng"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TRATAMENTO PARA ROTATIVIDADE ORIUNDA DA NATUREZA DA ATIVIDADE ECONÔMICA.</a:t>
            </a:r>
            <a:endParaRPr sz="16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300"/>
              </a:spcBef>
            </a:pPr>
            <a:r>
              <a:rPr sz="1600" b="1"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Objetivo:</a:t>
            </a:r>
            <a:r>
              <a:rPr sz="1600"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 Analisar as características da rotatividade decorrente da natureza da atividade econômica e desenhar propostas de relações de trabalho e de políticas proteção ao emprego adequadas a cada situação.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400"/>
              </a:spcBef>
            </a:pPr>
            <a:r>
              <a:rPr sz="1600" b="1"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Sugestão</a:t>
            </a:r>
            <a:r>
              <a:rPr sz="1600"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: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marL="228600" lvl="0" indent="-228600" algn="just">
              <a:spcBef>
                <a:spcPts val="400"/>
              </a:spcBef>
              <a:buClr>
                <a:srgbClr val="AD0101"/>
              </a:buClr>
              <a:buSzPct val="100000"/>
              <a:buFont typeface="Symbol"/>
              <a:buChar char="•"/>
            </a:pPr>
            <a:r>
              <a:rPr sz="1600"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Levantamento das situação recorrentes na qual a atividade econômica conduz ao rompimento do vínculo.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marL="228600" lvl="0" indent="-228600" algn="just">
              <a:spcBef>
                <a:spcPts val="400"/>
              </a:spcBef>
              <a:buClr>
                <a:srgbClr val="AD0101"/>
              </a:buClr>
              <a:buSzPct val="100000"/>
              <a:buFont typeface="Symbol"/>
              <a:buChar char="•"/>
            </a:pPr>
            <a:r>
              <a:rPr sz="1600"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Criar instrumentos para agilizar com segurança o registro do contrato de trabalho temporário ou de curta duração;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marL="228600" lvl="0" indent="-228600" algn="just">
              <a:spcBef>
                <a:spcPts val="400"/>
              </a:spcBef>
              <a:buClr>
                <a:srgbClr val="AD0101"/>
              </a:buClr>
              <a:buSzPct val="100000"/>
              <a:buFont typeface="Symbol"/>
              <a:buChar char="•"/>
            </a:pPr>
            <a:r>
              <a:rPr sz="1600"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Adequar os critérios de contagem de tempo de contribuição, mecanismo de acesso aos direitos e procedimentos de registro de vínculo de emprego;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marL="228600" lvl="0" indent="-228600" algn="just">
              <a:spcBef>
                <a:spcPts val="400"/>
              </a:spcBef>
              <a:buClr>
                <a:srgbClr val="AD0101"/>
              </a:buClr>
              <a:buSzPct val="100000"/>
              <a:buFont typeface="Symbol"/>
              <a:buChar char="•"/>
            </a:pPr>
            <a:r>
              <a:rPr sz="1600"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Analisar alternativas para registro de transferências de maneira a não caracterizar nos registros “um rompimento de vínculo”.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400"/>
              </a:spcBef>
            </a:pPr>
            <a:endParaRPr sz="1600" b="1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400"/>
              </a:spcBef>
            </a:pPr>
            <a:r>
              <a:rPr sz="1600" b="1"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Priorizar: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300"/>
              </a:spcBef>
            </a:pPr>
            <a:r>
              <a:rPr sz="1600" u="sng"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Setor de Serviços – atividade de call center:</a:t>
            </a:r>
            <a:r>
              <a:rPr sz="1600"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.</a:t>
            </a:r>
          </a:p>
          <a:p>
            <a:pPr lvl="0">
              <a:spcBef>
                <a:spcPts val="300"/>
              </a:spcBef>
            </a:pPr>
            <a:r>
              <a:rPr sz="1600" u="sng"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Setor da Construção:</a:t>
            </a:r>
            <a:endParaRPr sz="16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300"/>
              </a:spcBef>
            </a:pPr>
            <a:r>
              <a:rPr sz="1600" u="sng"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Trabalhadores Assalariados Rurais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300"/>
              </a:spcBef>
            </a:pPr>
            <a:r>
              <a:rPr sz="1600" u="sng"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Comércio</a:t>
            </a:r>
            <a:endParaRPr sz="16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500"/>
              </a:spcBef>
            </a:pPr>
            <a:endParaRPr sz="16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300"/>
              </a:spcBef>
            </a:pPr>
            <a:r>
              <a:rPr sz="1600"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 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/>
          <p:nvPr/>
        </p:nvSpPr>
        <p:spPr>
          <a:xfrm>
            <a:off x="179511" y="764704"/>
            <a:ext cx="8826436" cy="58659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>
              <a:spcBef>
                <a:spcPts val="400"/>
              </a:spcBef>
            </a:pPr>
            <a:r>
              <a:rPr b="1" u="sng"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5 - CONTRATO DE EXPERIÊNCIA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500"/>
              </a:spcBef>
            </a:pP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400"/>
              </a:spcBef>
            </a:pPr>
            <a:r>
              <a:rPr b="1"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Objetivo:</a:t>
            </a:r>
            <a:r>
              <a:rPr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 Propor limites ao uso do contrato de experiência como fator indutor de rotatividade;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500"/>
              </a:spcBef>
            </a:pP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400"/>
              </a:spcBef>
            </a:pPr>
            <a:r>
              <a:rPr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 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400"/>
              </a:spcBef>
            </a:pPr>
            <a:r>
              <a:rPr b="1"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Sugestão</a:t>
            </a:r>
            <a:r>
              <a:rPr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: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400"/>
              </a:spcBef>
              <a:buClr>
                <a:srgbClr val="AD0101"/>
              </a:buClr>
              <a:buSzPct val="100000"/>
              <a:buFont typeface="Arial"/>
              <a:buChar char="•"/>
            </a:pPr>
            <a:r>
              <a:rPr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Fim do contrato de experiência para quem já trabalhou no setor;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400"/>
              </a:spcBef>
              <a:buClr>
                <a:srgbClr val="AD0101"/>
              </a:buClr>
              <a:buSzPct val="100000"/>
              <a:buFont typeface="Arial"/>
              <a:buChar char="•"/>
            </a:pPr>
            <a:r>
              <a:rPr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Fim da renovação do contrato de experiência;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400"/>
              </a:spcBef>
              <a:buClr>
                <a:srgbClr val="AD0101"/>
              </a:buClr>
              <a:buSzPct val="100000"/>
              <a:buFont typeface="Arial"/>
              <a:buChar char="•"/>
            </a:pPr>
            <a:r>
              <a:rPr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Redução do uso do contrato de experiência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500"/>
              </a:spcBef>
            </a:pP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400"/>
              </a:spcBef>
            </a:pPr>
            <a:r>
              <a:rPr b="1" u="sng"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6 - HOMOLOGAÇÕES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500"/>
              </a:spcBef>
            </a:pP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400"/>
              </a:spcBef>
            </a:pPr>
            <a:r>
              <a:rPr b="1"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Objetivo:</a:t>
            </a:r>
            <a:r>
              <a:rPr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 Todas as homologações serem feitas nos sindicatos, associado a criação de mecanismo de financiamento da atividade.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/>
          <p:nvPr/>
        </p:nvSpPr>
        <p:spPr>
          <a:xfrm>
            <a:off x="107503" y="836711"/>
            <a:ext cx="8826436" cy="50724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>
              <a:spcBef>
                <a:spcPts val="400"/>
              </a:spcBef>
            </a:pPr>
            <a:r>
              <a:rPr b="1" u="sng"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7 - LICITAÇÃO, COMPRAS E FINANCIAMENTO PÚBLICOS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500"/>
              </a:spcBef>
            </a:pP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400"/>
              </a:spcBef>
            </a:pPr>
            <a:r>
              <a:rPr b="1"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Objetivo:</a:t>
            </a:r>
            <a:r>
              <a:rPr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 Analisar alternativas que deem preferência ou incentivem empresas que trabalham com baixas taxas de rotatividade no acesso às licitações, compras e financiamento públicos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500"/>
              </a:spcBef>
            </a:pPr>
            <a:endParaRPr sz="2400" b="1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400"/>
              </a:spcBef>
            </a:pPr>
            <a:r>
              <a:rPr b="1"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Sugestão:</a:t>
            </a:r>
            <a:endParaRPr sz="2400" b="1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400"/>
              </a:spcBef>
              <a:buClr>
                <a:srgbClr val="AD0101"/>
              </a:buClr>
              <a:buSzPct val="100000"/>
              <a:buFont typeface="Arial"/>
              <a:buChar char="•"/>
            </a:pPr>
            <a:r>
              <a:rPr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Incluir nos editais de licitação, a preferência por empresas com taxas de rotatividade menores que as taxas média de rotatividade dos respectivos setores.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400"/>
              </a:spcBef>
              <a:buClr>
                <a:srgbClr val="AD0101"/>
              </a:buClr>
              <a:buSzPct val="100000"/>
              <a:buFont typeface="Arial"/>
              <a:buChar char="•"/>
            </a:pPr>
            <a:r>
              <a:rPr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Incluir, como item no pregão, juntamente com outros critérios já adotados, a preferência por empresas com taxas de rotatividade menores que as taxas médias de rotatividade dos respectivos setores;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400"/>
              </a:spcBef>
              <a:buClr>
                <a:srgbClr val="AD0101"/>
              </a:buClr>
              <a:buSzPct val="100000"/>
              <a:buFont typeface="Arial"/>
              <a:buChar char="•"/>
            </a:pPr>
            <a:r>
              <a:rPr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Incluir cláusula nos financiamentos públicos que beneficia empresas com baixas taxas de rotatividade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/>
          </p:cNvSpPr>
          <p:nvPr>
            <p:ph type="title"/>
          </p:nvPr>
        </p:nvSpPr>
        <p:spPr>
          <a:xfrm>
            <a:off x="777240" y="2943415"/>
            <a:ext cx="7543800" cy="2088233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 defTabSz="896111">
              <a:defRPr sz="1800">
                <a:solidFill>
                  <a:srgbClr val="000000"/>
                </a:solidFill>
              </a:defRPr>
            </a:pPr>
            <a:r>
              <a:rPr sz="4312">
                <a:solidFill>
                  <a:srgbClr val="262626"/>
                </a:solidFill>
              </a:rPr>
              <a:t>Propostas para aprimorar o sistema público emprego</a:t>
            </a:r>
          </a:p>
          <a:p>
            <a:pPr lvl="0" defTabSz="896111">
              <a:defRPr sz="1800">
                <a:solidFill>
                  <a:srgbClr val="000000"/>
                </a:solidFill>
              </a:defRPr>
            </a:pPr>
            <a:r>
              <a:rPr sz="4312">
                <a:solidFill>
                  <a:srgbClr val="262626"/>
                </a:solidFill>
              </a:rPr>
              <a:t>  </a:t>
            </a:r>
            <a:r>
              <a:rPr sz="2352">
                <a:solidFill>
                  <a:srgbClr val="262626"/>
                </a:solidFill>
              </a:rPr>
              <a:t>Centrais Sindicais</a:t>
            </a:r>
            <a:r>
              <a:rPr sz="4312">
                <a:solidFill>
                  <a:srgbClr val="262626"/>
                </a:solidFill>
              </a:rPr>
              <a:t> 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122980" y="1557338"/>
            <a:ext cx="8826435" cy="28977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>
              <a:spcBef>
                <a:spcPts val="400"/>
              </a:spcBef>
            </a:pPr>
            <a:r>
              <a:rPr sz="2000" b="1" u="sng"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8 - INTERMEDIAÇÃO DE MÃO–DE-OBRA</a:t>
            </a:r>
            <a:endParaRPr sz="2000" b="1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500"/>
              </a:spcBef>
            </a:pPr>
            <a:endParaRPr sz="19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400"/>
              </a:spcBef>
            </a:pPr>
            <a:r>
              <a:rPr sz="1900" b="1"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Objetivo:</a:t>
            </a:r>
            <a:r>
              <a:rPr sz="1900"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 Ampliar e aprimorar o serviço público de intermediação de mão-de-obra.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500"/>
              </a:spcBef>
            </a:pPr>
            <a:endParaRPr sz="19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400"/>
              </a:spcBef>
              <a:buClr>
                <a:srgbClr val="AD0101"/>
              </a:buClr>
              <a:buSzPct val="100000"/>
              <a:buFont typeface="Arial"/>
              <a:buChar char="•"/>
            </a:pPr>
            <a:r>
              <a:rPr sz="2000"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Prioridade para reorganização do SINE segundo diretrizes aprovadas na 1</a:t>
            </a:r>
            <a:r>
              <a:rPr sz="2000" baseline="30000"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a</a:t>
            </a:r>
            <a:r>
              <a:rPr sz="2000"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 e 2</a:t>
            </a:r>
            <a:r>
              <a:rPr sz="2000" baseline="30000"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a</a:t>
            </a:r>
            <a:r>
              <a:rPr sz="2000"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 Conferência de Emprego, Trabalho e Renda promovida pelo MTE.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/>
          <p:nvPr/>
        </p:nvSpPr>
        <p:spPr>
          <a:xfrm>
            <a:off x="107503" y="980727"/>
            <a:ext cx="8826436" cy="59030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>
              <a:spcBef>
                <a:spcPts val="400"/>
              </a:spcBef>
            </a:pPr>
            <a:r>
              <a:rPr sz="1600" b="1" u="sng"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9 - </a:t>
            </a:r>
            <a:r>
              <a:rPr b="1" u="sng"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SEGURO-DESEMPREGO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500"/>
              </a:spcBef>
            </a:pP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400"/>
              </a:spcBef>
            </a:pPr>
            <a:r>
              <a:rPr b="1"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Objetivo:</a:t>
            </a:r>
            <a:r>
              <a:rPr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 Aperfeiçoar as regras de acesso e uso do seguro-desemprego, integrando sistemas de homologações de demissões, acesso ao FGTS, ao seguro-desemprego, intermediação e formação profissional.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500"/>
              </a:spcBef>
            </a:pP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400"/>
              </a:spcBef>
            </a:pPr>
            <a:r>
              <a:rPr b="1"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Sugestões: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400"/>
              </a:spcBef>
              <a:buClr>
                <a:srgbClr val="AD0101"/>
              </a:buClr>
              <a:buSzPct val="100000"/>
              <a:buFont typeface="Arial"/>
              <a:buChar char="•"/>
            </a:pPr>
            <a:r>
              <a:rPr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    Nos casos de demissão antes dos 6 meses de contrato, o seguro desemprego seria pago pelo empregador.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400"/>
              </a:spcBef>
              <a:buClr>
                <a:srgbClr val="AD0101"/>
              </a:buClr>
              <a:buSzPct val="100000"/>
              <a:buFont typeface="Arial"/>
              <a:buChar char="•"/>
            </a:pPr>
            <a:r>
              <a:rPr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    Aumentar a exigência de cursos de qualificação durante o recebimento do seguro desemprego – ampliar a fiscalização.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400"/>
              </a:spcBef>
              <a:buClr>
                <a:srgbClr val="AD0101"/>
              </a:buClr>
              <a:buSzPct val="100000"/>
              <a:buFont typeface="Arial"/>
              <a:buChar char="•"/>
            </a:pPr>
            <a:r>
              <a:rPr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    O tempo do Seguro Desemprego ser contado para a aposentadoria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400"/>
              </a:spcBef>
              <a:buClr>
                <a:srgbClr val="AD0101"/>
              </a:buClr>
              <a:buSzPct val="100000"/>
              <a:buFont typeface="Arial"/>
              <a:buChar char="•"/>
            </a:pPr>
            <a:r>
              <a:rPr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    Criar mecanismo de proteção para o tempo de deslocamento do trabalho em condições especiais (ex: período de viagem do trabalhador rural de safra)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500"/>
              </a:spcBef>
            </a:pP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400"/>
              </a:spcBef>
            </a:pPr>
            <a:r>
              <a:rPr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OBS – Envolver o Codefat na construção das propostas.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/>
          <p:nvPr/>
        </p:nvSpPr>
        <p:spPr>
          <a:xfrm>
            <a:off x="179511" y="1052735"/>
            <a:ext cx="8826436" cy="45009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>
              <a:spcBef>
                <a:spcPts val="400"/>
              </a:spcBef>
            </a:pPr>
            <a:r>
              <a:rPr b="1" u="sng"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10 - FGTS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400"/>
              </a:spcBef>
            </a:pPr>
            <a:r>
              <a:rPr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 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400"/>
              </a:spcBef>
            </a:pPr>
            <a:r>
              <a:rPr b="1"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Objetivo:</a:t>
            </a:r>
            <a:r>
              <a:rPr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 Analisar as situações de acesso ao Fundo por parte do trabalhador e desenhar alternativas positivas de acesso e incentivo ao vínculo de emprego.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500"/>
              </a:spcBef>
            </a:pP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400"/>
              </a:spcBef>
            </a:pPr>
            <a:r>
              <a:rPr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Destaque para: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400"/>
              </a:spcBef>
              <a:buClr>
                <a:srgbClr val="AD0101"/>
              </a:buClr>
              <a:buSzPct val="100000"/>
              <a:buFont typeface="Arial"/>
              <a:buChar char="•"/>
            </a:pPr>
            <a:r>
              <a:rPr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    Tratar da questão da correção do fundo (preservação do valor real do patrimônio individual e das taxas de retorno), equalizando as alíquotas do FGTS a valores de mercado considerando sua função de fundo de investimento de interesse social (habitação e saneamento).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500"/>
              </a:spcBef>
            </a:pP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400"/>
              </a:spcBef>
              <a:buClr>
                <a:srgbClr val="AD0101"/>
              </a:buClr>
              <a:buSzPct val="100000"/>
              <a:buFont typeface="Arial"/>
              <a:buChar char="•"/>
            </a:pPr>
            <a:r>
              <a:rPr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    Facilitar/Ampliar o acesso ao Fundo sem o rompimento do vínculo empregatício.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/>
          <p:nvPr/>
        </p:nvSpPr>
        <p:spPr>
          <a:xfrm>
            <a:off x="179511" y="836712"/>
            <a:ext cx="8826436" cy="48079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>
              <a:spcBef>
                <a:spcPts val="400"/>
              </a:spcBef>
            </a:pPr>
            <a:r>
              <a:rPr b="1" u="sng"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11 - SISTEMA/POLÍTICA DE PROTEÇÃO AO EMPREGO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400"/>
              </a:spcBef>
            </a:pPr>
            <a:r>
              <a:rPr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 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400"/>
              </a:spcBef>
            </a:pPr>
            <a:r>
              <a:rPr b="1"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Objetivo</a:t>
            </a:r>
            <a:r>
              <a:rPr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: desenvolver o Projeto de um Sistema que articule e operacionalize instrumentos de política pública de proteção ao emprego.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400"/>
              </a:spcBef>
            </a:pPr>
            <a:r>
              <a:rPr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 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400"/>
              </a:spcBef>
            </a:pPr>
            <a:r>
              <a:rPr b="1">
                <a:latin typeface="Franklin Gothic Book"/>
                <a:ea typeface="Franklin Gothic Book"/>
                <a:cs typeface="Franklin Gothic Book"/>
                <a:sym typeface="Franklin Gothic Book"/>
              </a:rPr>
              <a:t>Sugestão: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lvl="0">
              <a:spcBef>
                <a:spcPts val="400"/>
              </a:spcBef>
            </a:pPr>
            <a:r>
              <a:rPr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Constituir um Grupo de Trabalho Tripartite para elaborar a concepção do Sistema de Proteção ao Emprego.</a:t>
            </a:r>
            <a:endParaRPr sz="24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marL="714375" lvl="1" indent="-257175">
              <a:spcBef>
                <a:spcPts val="400"/>
              </a:spcBef>
              <a:buClr>
                <a:srgbClr val="726056"/>
              </a:buClr>
              <a:buSzPct val="85000"/>
              <a:buFont typeface="Courier New"/>
              <a:buChar char="o"/>
            </a:pPr>
            <a:r>
              <a:rPr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Atue na promoção das atividades econômicas que geram emprego;</a:t>
            </a:r>
            <a:endParaRPr sz="20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marL="714375" lvl="1" indent="-257175">
              <a:spcBef>
                <a:spcPts val="400"/>
              </a:spcBef>
              <a:buClr>
                <a:srgbClr val="726056"/>
              </a:buClr>
              <a:buSzPct val="85000"/>
              <a:buFont typeface="Courier New"/>
              <a:buChar char="o"/>
            </a:pPr>
            <a:r>
              <a:rPr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Facilite a intermediação pública do emprego articulado com a intermediação privada;</a:t>
            </a:r>
            <a:endParaRPr sz="20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marL="714375" lvl="1" indent="-257175">
              <a:spcBef>
                <a:spcPts val="400"/>
              </a:spcBef>
              <a:buClr>
                <a:srgbClr val="726056"/>
              </a:buClr>
              <a:buSzPct val="85000"/>
              <a:buFont typeface="Courier New"/>
              <a:buChar char="o"/>
            </a:pPr>
            <a:r>
              <a:rPr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Oriente a oferta de formação profissional em função da prospecção da demanda futura.</a:t>
            </a:r>
            <a:endParaRPr sz="2000">
              <a:solidFill>
                <a:srgbClr val="30303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  <a:p>
            <a:pPr marL="714375" lvl="1" indent="-257175">
              <a:spcBef>
                <a:spcPts val="400"/>
              </a:spcBef>
              <a:buClr>
                <a:srgbClr val="726056"/>
              </a:buClr>
              <a:buSzPct val="85000"/>
              <a:buFont typeface="Courier New"/>
              <a:buChar char="o"/>
            </a:pPr>
            <a:r>
              <a:rPr>
                <a:solidFill>
                  <a:srgbClr val="3030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rPr>
              <a:t>Ofereça alternativas para sustentar o emprego diante de crises externas à empresa e mudança tecnológica/processo de trabalho.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/>
          <p:nvPr/>
        </p:nvSpPr>
        <p:spPr>
          <a:xfrm>
            <a:off x="30560" y="5229200"/>
            <a:ext cx="8733800" cy="5173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/>
            <a:r>
              <a:rPr sz="1000"/>
              <a:t>Fonte: RAIS (MTE). Elaboração: DIEESE</a:t>
            </a:r>
            <a:endParaRPr sz="1100"/>
          </a:p>
          <a:p>
            <a:pPr lvl="0"/>
            <a:r>
              <a:rPr sz="1000"/>
              <a:t>Nota: (1) Considera todos os motivos de desligamentos. (2) Exclui os desligamentos por falecimento, aposentadoria, transferência e demissão a pedido do trabalhador.</a:t>
            </a:r>
            <a:endParaRPr sz="1100"/>
          </a:p>
        </p:txBody>
      </p:sp>
      <p:sp>
        <p:nvSpPr>
          <p:cNvPr id="73" name="Shape 73"/>
          <p:cNvSpPr/>
          <p:nvPr/>
        </p:nvSpPr>
        <p:spPr>
          <a:xfrm>
            <a:off x="407401" y="404663"/>
            <a:ext cx="8020111" cy="6648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algn="ctr"/>
            <a:r>
              <a:rPr sz="2000"/>
              <a:t>Taxa de rotatividade no mercado celetista</a:t>
            </a:r>
          </a:p>
          <a:p>
            <a:pPr lvl="0" algn="ctr"/>
            <a:r>
              <a:rPr sz="2000"/>
              <a:t>Brasil, 2003 – 2013 (em %)</a:t>
            </a:r>
          </a:p>
        </p:txBody>
      </p:sp>
      <p:pic>
        <p:nvPicPr>
          <p:cNvPr id="74" name="image6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71600" y="1132680"/>
            <a:ext cx="6970797" cy="4096520"/>
          </a:xfrm>
          <a:prstGeom prst="rect">
            <a:avLst/>
          </a:prstGeom>
          <a:ln w="12700">
            <a:miter lim="400000"/>
          </a:ln>
        </p:spPr>
      </p:pic>
      <p:sp>
        <p:nvSpPr>
          <p:cNvPr id="75" name="Shape 75"/>
          <p:cNvSpPr/>
          <p:nvPr/>
        </p:nvSpPr>
        <p:spPr>
          <a:xfrm>
            <a:off x="407401" y="5630334"/>
            <a:ext cx="8269055" cy="114852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/>
            <a:r>
              <a:t>Após um pequeno arrefecimento, em 2009, em função dos efeitos da crise internacional, a taxa de rotatividade celetista volta a subir, situando-se em um patamar médio de 64% nos anos seguintes para a taxa global, e de aproximadamente 44%, para a taxa de rotatividade descontada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>
            <a:spLocks noGrp="1"/>
          </p:cNvSpPr>
          <p:nvPr>
            <p:ph type="title"/>
          </p:nvPr>
        </p:nvSpPr>
        <p:spPr>
          <a:xfrm>
            <a:off x="774215" y="332656"/>
            <a:ext cx="7632848" cy="1600200"/>
          </a:xfrm>
          <a:prstGeom prst="rect">
            <a:avLst/>
          </a:prstGeom>
        </p:spPr>
        <p:txBody>
          <a:bodyPr lIns="0" tIns="0" rIns="0" bIns="0" anchor="t"/>
          <a:lstStyle>
            <a:lvl1pPr algn="ctr">
              <a:defRPr sz="28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262626"/>
                </a:solidFill>
              </a:rPr>
              <a:t>Evolução da taxa de cobertura do benefício do seguro-desemprego em relação aos desligamentos celetistas¹ (em %)</a:t>
            </a:r>
          </a:p>
        </p:txBody>
      </p:sp>
      <p:pic>
        <p:nvPicPr>
          <p:cNvPr id="78" name="image4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62247" y="1644822"/>
            <a:ext cx="7056784" cy="4241578"/>
          </a:xfrm>
          <a:prstGeom prst="rect">
            <a:avLst/>
          </a:prstGeom>
          <a:ln w="12700">
            <a:miter lim="400000"/>
          </a:ln>
        </p:spPr>
      </p:pic>
      <p:sp>
        <p:nvSpPr>
          <p:cNvPr id="79" name="Shape 79"/>
          <p:cNvSpPr/>
          <p:nvPr/>
        </p:nvSpPr>
        <p:spPr>
          <a:xfrm>
            <a:off x="306163" y="5877272"/>
            <a:ext cx="8568952" cy="8966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/>
            <a:r>
              <a:rPr sz="1400"/>
              <a:t>Fonte: MTE. Rais; Relatório FAT 2012</a:t>
            </a:r>
          </a:p>
          <a:p>
            <a:pPr lvl="0"/>
            <a:r>
              <a:rPr sz="1400"/>
              <a:t>Elaboração: DIEESE</a:t>
            </a:r>
          </a:p>
          <a:p>
            <a:pPr lvl="0"/>
            <a:r>
              <a:rPr sz="1400"/>
              <a:t>Nota: (1) Exclui desligamentos a pedido do trabalhador, morte, aposentadoria e transferência do trabalhador, ou seja, não eletivos ao benefício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/>
          </p:cNvSpPr>
          <p:nvPr>
            <p:ph type="title"/>
          </p:nvPr>
        </p:nvSpPr>
        <p:spPr>
          <a:xfrm>
            <a:off x="755576" y="548680"/>
            <a:ext cx="7632848" cy="102413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28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262626"/>
                </a:solidFill>
              </a:rPr>
              <a:t>Taxa de reposição salarial média segundo setor de atividade econômica (em %)</a:t>
            </a:r>
          </a:p>
        </p:txBody>
      </p:sp>
      <p:pic>
        <p:nvPicPr>
          <p:cNvPr id="82" name="image5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95535" y="1844824"/>
            <a:ext cx="8431128" cy="3168352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Shape 83"/>
          <p:cNvSpPr/>
          <p:nvPr/>
        </p:nvSpPr>
        <p:spPr>
          <a:xfrm>
            <a:off x="395536" y="5070375"/>
            <a:ext cx="2160240" cy="4659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/>
            <a:r>
              <a:rPr sz="1200"/>
              <a:t>Fonte: MTE. Rais</a:t>
            </a:r>
          </a:p>
          <a:p>
            <a:pPr lvl="0"/>
            <a:r>
              <a:rPr sz="1200"/>
              <a:t>Elaboração: DIEESE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/>
          <p:nvPr/>
        </p:nvSpPr>
        <p:spPr>
          <a:xfrm>
            <a:off x="323527" y="6150114"/>
            <a:ext cx="8388933" cy="6648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000"/>
            </a:lvl1pPr>
          </a:lstStyle>
          <a:p>
            <a:pPr lvl="0">
              <a:defRPr sz="1800"/>
            </a:pPr>
            <a:r>
              <a:rPr sz="2000"/>
              <a:t>Entre 2002 e 2013, cerca de 45% dos desligamentos ocorreram com menos de 6 meses e cerca de 65% não atingiram um ano de trabalho</a:t>
            </a:r>
          </a:p>
        </p:txBody>
      </p:sp>
      <p:sp>
        <p:nvSpPr>
          <p:cNvPr id="86" name="Shape 86"/>
          <p:cNvSpPr/>
          <p:nvPr/>
        </p:nvSpPr>
        <p:spPr>
          <a:xfrm>
            <a:off x="461743" y="332672"/>
            <a:ext cx="8172909" cy="9569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algn="ctr"/>
            <a:r>
              <a:rPr sz="2000"/>
              <a:t>Distribuição dos desligamentos dos vínculos celetistas segundo faixas de tempo de emprego</a:t>
            </a:r>
            <a:endParaRPr sz="1100"/>
          </a:p>
          <a:p>
            <a:pPr lvl="0" algn="ctr"/>
            <a:r>
              <a:rPr sz="2000"/>
              <a:t>Brasil, 2002 a 2013 (em %)</a:t>
            </a:r>
          </a:p>
        </p:txBody>
      </p:sp>
      <p:sp>
        <p:nvSpPr>
          <p:cNvPr id="87" name="Shape 87"/>
          <p:cNvSpPr/>
          <p:nvPr/>
        </p:nvSpPr>
        <p:spPr>
          <a:xfrm>
            <a:off x="789700" y="5909606"/>
            <a:ext cx="3384376" cy="2257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/>
            <a:r>
              <a:rPr sz="1000"/>
              <a:t>Fonte</a:t>
            </a:r>
            <a:r>
              <a:rPr sz="900"/>
              <a:t>: RAIS (MTE). Elaboração: DIEESE.</a:t>
            </a:r>
          </a:p>
        </p:txBody>
      </p:sp>
      <p:pic>
        <p:nvPicPr>
          <p:cNvPr id="88" name="image7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56848" y="1280608"/>
            <a:ext cx="7382700" cy="466867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/>
          <p:nvPr/>
        </p:nvSpPr>
        <p:spPr>
          <a:xfrm>
            <a:off x="484752" y="332655"/>
            <a:ext cx="8172908" cy="6648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algn="ctr"/>
            <a:r>
              <a:rPr sz="2000"/>
              <a:t>Distribuição dos desligamentos no ano por causas</a:t>
            </a:r>
          </a:p>
          <a:p>
            <a:pPr lvl="0" algn="ctr"/>
            <a:r>
              <a:rPr sz="2000"/>
              <a:t>Brasil, 2002 a 2013 (em %)</a:t>
            </a:r>
          </a:p>
        </p:txBody>
      </p:sp>
      <p:sp>
        <p:nvSpPr>
          <p:cNvPr id="91" name="Shape 91"/>
          <p:cNvSpPr/>
          <p:nvPr/>
        </p:nvSpPr>
        <p:spPr>
          <a:xfrm>
            <a:off x="981871" y="5522124"/>
            <a:ext cx="7872392" cy="5808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/>
            <a:r>
              <a:rPr sz="1200"/>
              <a:t>Fonte</a:t>
            </a:r>
            <a:r>
              <a:rPr sz="1100"/>
              <a:t>: RAIS (MTE). Elaboração: DIEESE.</a:t>
            </a:r>
          </a:p>
          <a:p>
            <a:pPr lvl="0"/>
            <a:r>
              <a:rPr sz="1100"/>
              <a:t>(1) As decisões tipicamente patronais dizem respeito principalmente às demissões sem justa causa, com justa causa e término de contrato.</a:t>
            </a:r>
          </a:p>
        </p:txBody>
      </p:sp>
      <p:sp>
        <p:nvSpPr>
          <p:cNvPr id="92" name="Shape 92"/>
          <p:cNvSpPr/>
          <p:nvPr/>
        </p:nvSpPr>
        <p:spPr>
          <a:xfrm>
            <a:off x="13522" y="5934670"/>
            <a:ext cx="9130478" cy="88182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/>
            <a:r>
              <a:t>Predomina quantitativamente o encerramento do contrato de trabalho ligado à inciativa do empregador. O desligamento à pedido do trabalhador é o motivo de rescisão que mais cresce na década, em função do aquecimento do mercado de trabalho.</a:t>
            </a:r>
          </a:p>
        </p:txBody>
      </p:sp>
      <p:pic>
        <p:nvPicPr>
          <p:cNvPr id="93" name="image8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03648" y="980728"/>
            <a:ext cx="6769658" cy="446266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/>
          <p:nvPr/>
        </p:nvSpPr>
        <p:spPr>
          <a:xfrm>
            <a:off x="4067944" y="3356992"/>
            <a:ext cx="5081704" cy="12955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algn="r"/>
            <a:r>
              <a:rPr sz="2800" b="1">
                <a:latin typeface="Calibri"/>
                <a:ea typeface="Calibri"/>
                <a:cs typeface="Calibri"/>
                <a:sym typeface="Calibri"/>
              </a:rPr>
              <a:t>POR ATRIBUTOS PESSOAIS</a:t>
            </a:r>
          </a:p>
          <a:p>
            <a:pPr lvl="0" algn="ctr"/>
            <a:endParaRPr sz="2800"/>
          </a:p>
        </p:txBody>
      </p:sp>
    </p:spTree>
  </p:cSld>
  <p:clrMapOvr>
    <a:masterClrMapping/>
  </p:clrMapOvr>
  <p:transition xmlns:p14="http://schemas.microsoft.com/office/powerpoint/2010/main" spd="med"/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147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63500" dist="25400" dir="147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AD0101"/>
          </a:solidFill>
          <a:prstDash val="solid"/>
          <a:bevel/>
        </a:ln>
        <a:effectLst>
          <a:outerShdw blurRad="50800" dist="38100" dir="14700000" rotWithShape="0">
            <a:srgbClr val="000000">
              <a:alpha val="60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AD0101"/>
          </a:solidFill>
          <a:prstDash val="solid"/>
          <a:bevel/>
        </a:ln>
        <a:effectLst>
          <a:outerShdw blurRad="63500" dist="25400" dir="147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147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63500" dist="25400" dir="147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AD0101"/>
          </a:solidFill>
          <a:prstDash val="solid"/>
          <a:bevel/>
        </a:ln>
        <a:effectLst>
          <a:outerShdw blurRad="50800" dist="38100" dir="14700000" rotWithShape="0">
            <a:srgbClr val="000000">
              <a:alpha val="60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AD0101"/>
          </a:solidFill>
          <a:prstDash val="solid"/>
          <a:bevel/>
        </a:ln>
        <a:effectLst>
          <a:outerShdw blurRad="63500" dist="25400" dir="147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imes New Roman"/>
            <a:ea typeface="Times New Roman"/>
            <a:cs typeface="Times New Roman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2404</Words>
  <Application>Microsoft Macintosh PowerPoint</Application>
  <PresentationFormat>On-screen Show (4:3)</PresentationFormat>
  <Paragraphs>345</Paragraphs>
  <Slides>39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Default</vt:lpstr>
      <vt:lpstr>ROTATIVIDADE  e SEGURO-DESEMPREGO</vt:lpstr>
      <vt:lpstr>PowerPoint Presentation</vt:lpstr>
      <vt:lpstr>PowerPoint Presentation</vt:lpstr>
      <vt:lpstr>PowerPoint Presentation</vt:lpstr>
      <vt:lpstr>Evolução da taxa de cobertura do benefício do seguro-desemprego em relação aos desligamentos celetistas¹ (em %)</vt:lpstr>
      <vt:lpstr>Taxa de reposição salarial média segundo setor de atividade econômica (em %)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Resultado das contas do FAT</vt:lpstr>
      <vt:lpstr>Desonerações</vt:lpstr>
      <vt:lpstr>FAT</vt:lpstr>
      <vt:lpstr>PowerPoint Presentation</vt:lpstr>
      <vt:lpstr>Propostas para reduzir a rotatividade no mercado de trabalho brasileiro – Centrais Sindicais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Propostas para aprimorar o sistema público emprego   Centrais Sindicais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ROTATIVIDADE  e SEGURO-DESEMPREGO</dc:title>
  <cp:lastModifiedBy>Clemente Ganz</cp:lastModifiedBy>
  <cp:revision>1</cp:revision>
  <dcterms:modified xsi:type="dcterms:W3CDTF">2015-02-25T14:04:03Z</dcterms:modified>
</cp:coreProperties>
</file>