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12192000" cy="6858000"/>
  <p:notesSz cx="12192000" cy="6858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714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8225" y="734790"/>
            <a:ext cx="1792229" cy="304471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910629" y="725931"/>
            <a:ext cx="8370740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C0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10/18/2023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20386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C0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10/18/2023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20386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10/18/2023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20386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10/18/2023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10/18/2023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55427" y="131571"/>
            <a:ext cx="9681144" cy="1141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20386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130" y="1416811"/>
            <a:ext cx="10973739" cy="45491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C0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10/18/2023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067415" y="6428920"/>
            <a:ext cx="231775" cy="2114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‹nº›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arocha@ic.uff.br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9.png"/><Relationship Id="rId4" Type="http://schemas.openxmlformats.org/officeDocument/2006/relationships/image" Target="../media/image1.jp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jp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g"/><Relationship Id="rId3" Type="http://schemas.openxmlformats.org/officeDocument/2006/relationships/image" Target="../media/image4.png"/><Relationship Id="rId7" Type="http://schemas.openxmlformats.org/officeDocument/2006/relationships/image" Target="../media/image8.jp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g"/><Relationship Id="rId3" Type="http://schemas.openxmlformats.org/officeDocument/2006/relationships/image" Target="../media/image4.png"/><Relationship Id="rId7" Type="http://schemas.openxmlformats.org/officeDocument/2006/relationships/image" Target="../media/image8.jp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5245100"/>
            <a:chOff x="0" y="0"/>
            <a:chExt cx="12192000" cy="52451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152681" y="0"/>
              <a:ext cx="3772118" cy="204613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2041592"/>
              <a:ext cx="12192000" cy="3203213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3676680" y="5513992"/>
            <a:ext cx="4845050" cy="6832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300" spc="-15" dirty="0">
                <a:solidFill>
                  <a:srgbClr val="203864"/>
                </a:solidFill>
                <a:latin typeface="Calibri Light"/>
                <a:cs typeface="Calibri Light"/>
              </a:rPr>
              <a:t>Antonio</a:t>
            </a:r>
            <a:r>
              <a:rPr sz="4300" spc="-80" dirty="0">
                <a:solidFill>
                  <a:srgbClr val="203864"/>
                </a:solidFill>
                <a:latin typeface="Calibri Light"/>
                <a:cs typeface="Calibri Light"/>
              </a:rPr>
              <a:t> </a:t>
            </a:r>
            <a:r>
              <a:rPr sz="4300" spc="-5" dirty="0">
                <a:solidFill>
                  <a:srgbClr val="203864"/>
                </a:solidFill>
                <a:latin typeface="Calibri Light"/>
                <a:cs typeface="Calibri Light"/>
              </a:rPr>
              <a:t>"Guto"</a:t>
            </a:r>
            <a:r>
              <a:rPr sz="4300" spc="-90" dirty="0">
                <a:solidFill>
                  <a:srgbClr val="203864"/>
                </a:solidFill>
                <a:latin typeface="Calibri Light"/>
                <a:cs typeface="Calibri Light"/>
              </a:rPr>
              <a:t> </a:t>
            </a:r>
            <a:r>
              <a:rPr sz="4300" spc="-10" dirty="0">
                <a:solidFill>
                  <a:srgbClr val="203864"/>
                </a:solidFill>
                <a:latin typeface="Calibri Light"/>
                <a:cs typeface="Calibri Light"/>
              </a:rPr>
              <a:t>Rocha</a:t>
            </a:r>
            <a:endParaRPr sz="4300">
              <a:latin typeface="Calibri Light"/>
              <a:cs typeface="Calibri Ligh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145202" y="6428920"/>
            <a:ext cx="153670" cy="211454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sz="1200" dirty="0">
                <a:solidFill>
                  <a:srgbClr val="898989"/>
                </a:solidFill>
                <a:latin typeface="Calibri"/>
                <a:cs typeface="Calibri"/>
              </a:rPr>
              <a:t>1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272371" y="6057343"/>
            <a:ext cx="2131060" cy="4140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50" spc="-45" dirty="0">
                <a:solidFill>
                  <a:srgbClr val="203864"/>
                </a:solidFill>
                <a:latin typeface="Calibri Light"/>
                <a:cs typeface="Calibri Light"/>
                <a:hlinkClick r:id="rId4"/>
              </a:rPr>
              <a:t>arocha@ic.uff.br</a:t>
            </a:r>
            <a:endParaRPr sz="2550">
              <a:latin typeface="Calibri Light"/>
              <a:cs typeface="Calibri Ligh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28089" y="3173128"/>
            <a:ext cx="9735185" cy="6832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300" spc="35" dirty="0">
                <a:solidFill>
                  <a:srgbClr val="E7E6E6"/>
                </a:solidFill>
                <a:latin typeface="Calibri Light"/>
                <a:cs typeface="Calibri Light"/>
              </a:rPr>
              <a:t>Regulação </a:t>
            </a:r>
            <a:r>
              <a:rPr sz="4300" spc="45" dirty="0">
                <a:solidFill>
                  <a:srgbClr val="E7E6E6"/>
                </a:solidFill>
                <a:latin typeface="Calibri Light"/>
                <a:cs typeface="Calibri Light"/>
              </a:rPr>
              <a:t>da</a:t>
            </a:r>
            <a:r>
              <a:rPr sz="4300" spc="35" dirty="0">
                <a:solidFill>
                  <a:srgbClr val="E7E6E6"/>
                </a:solidFill>
                <a:latin typeface="Calibri Light"/>
                <a:cs typeface="Calibri Light"/>
              </a:rPr>
              <a:t> </a:t>
            </a:r>
            <a:r>
              <a:rPr sz="4300" spc="25" dirty="0">
                <a:solidFill>
                  <a:srgbClr val="E7E6E6"/>
                </a:solidFill>
                <a:latin typeface="Calibri Light"/>
                <a:cs typeface="Calibri Light"/>
              </a:rPr>
              <a:t>Inteligência</a:t>
            </a:r>
            <a:r>
              <a:rPr sz="4300" spc="50" dirty="0">
                <a:solidFill>
                  <a:srgbClr val="E7E6E6"/>
                </a:solidFill>
                <a:latin typeface="Calibri Light"/>
                <a:cs typeface="Calibri Light"/>
              </a:rPr>
              <a:t> </a:t>
            </a:r>
            <a:r>
              <a:rPr sz="4300" spc="30" dirty="0">
                <a:solidFill>
                  <a:srgbClr val="E7E6E6"/>
                </a:solidFill>
                <a:latin typeface="Calibri Light"/>
                <a:cs typeface="Calibri Light"/>
              </a:rPr>
              <a:t>Artificial</a:t>
            </a:r>
            <a:r>
              <a:rPr sz="4300" spc="35" dirty="0">
                <a:solidFill>
                  <a:srgbClr val="E7E6E6"/>
                </a:solidFill>
                <a:latin typeface="Calibri Light"/>
                <a:cs typeface="Calibri Light"/>
              </a:rPr>
              <a:t> </a:t>
            </a:r>
            <a:r>
              <a:rPr sz="4300" spc="50" dirty="0">
                <a:solidFill>
                  <a:srgbClr val="E7E6E6"/>
                </a:solidFill>
                <a:latin typeface="Calibri Light"/>
                <a:cs typeface="Calibri Light"/>
              </a:rPr>
              <a:t>no</a:t>
            </a:r>
            <a:r>
              <a:rPr sz="4300" spc="45" dirty="0">
                <a:solidFill>
                  <a:srgbClr val="E7E6E6"/>
                </a:solidFill>
                <a:latin typeface="Calibri Light"/>
                <a:cs typeface="Calibri Light"/>
              </a:rPr>
              <a:t> </a:t>
            </a:r>
            <a:r>
              <a:rPr sz="4300" spc="20" dirty="0">
                <a:solidFill>
                  <a:srgbClr val="E7E6E6"/>
                </a:solidFill>
                <a:latin typeface="Calibri Light"/>
                <a:cs typeface="Calibri Light"/>
              </a:rPr>
              <a:t>Brasil</a:t>
            </a:r>
            <a:endParaRPr sz="4300">
              <a:latin typeface="Calibri Light"/>
              <a:cs typeface="Calibri Ligh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4505">
              <a:lnSpc>
                <a:spcPct val="100000"/>
              </a:lnSpc>
              <a:spcBef>
                <a:spcPts val="100"/>
              </a:spcBef>
            </a:pPr>
            <a:r>
              <a:rPr dirty="0"/>
              <a:t>E</a:t>
            </a:r>
            <a:r>
              <a:rPr spc="-15" dirty="0"/>
              <a:t> </a:t>
            </a:r>
            <a:r>
              <a:rPr dirty="0"/>
              <a:t>o</a:t>
            </a:r>
            <a:r>
              <a:rPr spc="-10" dirty="0"/>
              <a:t> </a:t>
            </a:r>
            <a:r>
              <a:rPr dirty="0"/>
              <a:t>que</a:t>
            </a:r>
            <a:r>
              <a:rPr spc="-15" dirty="0"/>
              <a:t> </a:t>
            </a:r>
            <a:r>
              <a:rPr spc="-35" dirty="0"/>
              <a:t>fazer</a:t>
            </a:r>
            <a:r>
              <a:rPr spc="-5" dirty="0"/>
              <a:t> </a:t>
            </a:r>
            <a:r>
              <a:rPr spc="-10" dirty="0"/>
              <a:t>com</a:t>
            </a:r>
            <a:r>
              <a:rPr spc="-15" dirty="0"/>
              <a:t> </a:t>
            </a:r>
            <a:r>
              <a:rPr spc="-10" dirty="0"/>
              <a:t>todos</a:t>
            </a:r>
            <a:r>
              <a:rPr dirty="0"/>
              <a:t> </a:t>
            </a:r>
            <a:r>
              <a:rPr spc="-5" dirty="0"/>
              <a:t>esses dados?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2750" y="4154852"/>
            <a:ext cx="11330761" cy="2281555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2602664" y="1911603"/>
            <a:ext cx="776097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spc="-5" dirty="0">
                <a:latin typeface="Calibri"/>
                <a:cs typeface="Calibri"/>
              </a:rPr>
              <a:t>Os dados em</a:t>
            </a:r>
            <a:r>
              <a:rPr sz="4000" b="1" spc="-15" dirty="0">
                <a:latin typeface="Calibri"/>
                <a:cs typeface="Calibri"/>
              </a:rPr>
              <a:t> </a:t>
            </a:r>
            <a:r>
              <a:rPr sz="4000" b="1" dirty="0">
                <a:latin typeface="Calibri"/>
                <a:cs typeface="Calibri"/>
              </a:rPr>
              <a:t>sí</a:t>
            </a:r>
            <a:r>
              <a:rPr sz="4000" b="1" spc="-5" dirty="0">
                <a:latin typeface="Calibri"/>
                <a:cs typeface="Calibri"/>
              </a:rPr>
              <a:t> não</a:t>
            </a:r>
            <a:r>
              <a:rPr sz="4000" b="1" spc="-10" dirty="0">
                <a:latin typeface="Calibri"/>
                <a:cs typeface="Calibri"/>
              </a:rPr>
              <a:t> </a:t>
            </a:r>
            <a:r>
              <a:rPr sz="4000" b="1" spc="-20" dirty="0">
                <a:latin typeface="Calibri"/>
                <a:cs typeface="Calibri"/>
              </a:rPr>
              <a:t>têm</a:t>
            </a:r>
            <a:r>
              <a:rPr sz="4000" b="1" spc="-15" dirty="0">
                <a:latin typeface="Calibri"/>
                <a:cs typeface="Calibri"/>
              </a:rPr>
              <a:t> </a:t>
            </a:r>
            <a:r>
              <a:rPr sz="4000" b="1" spc="-10" dirty="0">
                <a:latin typeface="Calibri"/>
                <a:cs typeface="Calibri"/>
              </a:rPr>
              <a:t>muito </a:t>
            </a:r>
            <a:r>
              <a:rPr sz="4000" b="1" spc="-15" dirty="0">
                <a:latin typeface="Calibri"/>
                <a:cs typeface="Calibri"/>
              </a:rPr>
              <a:t>valor!</a:t>
            </a:r>
            <a:endParaRPr sz="4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4505">
              <a:lnSpc>
                <a:spcPct val="100000"/>
              </a:lnSpc>
              <a:spcBef>
                <a:spcPts val="100"/>
              </a:spcBef>
            </a:pPr>
            <a:r>
              <a:rPr dirty="0"/>
              <a:t>E</a:t>
            </a:r>
            <a:r>
              <a:rPr spc="-15" dirty="0"/>
              <a:t> </a:t>
            </a:r>
            <a:r>
              <a:rPr dirty="0"/>
              <a:t>o</a:t>
            </a:r>
            <a:r>
              <a:rPr spc="-10" dirty="0"/>
              <a:t> </a:t>
            </a:r>
            <a:r>
              <a:rPr dirty="0"/>
              <a:t>que</a:t>
            </a:r>
            <a:r>
              <a:rPr spc="-15" dirty="0"/>
              <a:t> </a:t>
            </a:r>
            <a:r>
              <a:rPr spc="-35" dirty="0"/>
              <a:t>fazer</a:t>
            </a:r>
            <a:r>
              <a:rPr spc="-5" dirty="0"/>
              <a:t> </a:t>
            </a:r>
            <a:r>
              <a:rPr spc="-10" dirty="0"/>
              <a:t>com</a:t>
            </a:r>
            <a:r>
              <a:rPr spc="-15" dirty="0"/>
              <a:t> </a:t>
            </a:r>
            <a:r>
              <a:rPr spc="-10" dirty="0"/>
              <a:t>todos</a:t>
            </a:r>
            <a:r>
              <a:rPr dirty="0"/>
              <a:t> </a:t>
            </a:r>
            <a:r>
              <a:rPr spc="-5" dirty="0"/>
              <a:t>esses dados?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402750" y="3557391"/>
            <a:ext cx="11553825" cy="3156585"/>
            <a:chOff x="402750" y="3557391"/>
            <a:chExt cx="11553825" cy="315658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02750" y="4154852"/>
              <a:ext cx="11330761" cy="2281555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4847573" y="3557391"/>
              <a:ext cx="7109459" cy="3156585"/>
            </a:xfrm>
            <a:custGeom>
              <a:avLst/>
              <a:gdLst/>
              <a:ahLst/>
              <a:cxnLst/>
              <a:rect l="l" t="t" r="r" b="b"/>
              <a:pathLst>
                <a:path w="7109459" h="3156584">
                  <a:moveTo>
                    <a:pt x="7108837" y="0"/>
                  </a:moveTo>
                  <a:lnTo>
                    <a:pt x="0" y="0"/>
                  </a:lnTo>
                  <a:lnTo>
                    <a:pt x="0" y="3156559"/>
                  </a:lnTo>
                  <a:lnTo>
                    <a:pt x="7108837" y="3156559"/>
                  </a:lnTo>
                  <a:lnTo>
                    <a:pt x="710883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2438897" y="1640331"/>
            <a:ext cx="8087359" cy="1116965"/>
          </a:xfrm>
          <a:prstGeom prst="rect">
            <a:avLst/>
          </a:prstGeom>
        </p:spPr>
        <p:txBody>
          <a:bodyPr vert="horz" wrap="square" lIns="0" tIns="140335" rIns="0" bIns="0" rtlCol="0">
            <a:spAutoFit/>
          </a:bodyPr>
          <a:lstStyle/>
          <a:p>
            <a:pPr marL="1816100" marR="5080" indent="-1804035">
              <a:lnSpc>
                <a:spcPct val="79000"/>
              </a:lnSpc>
              <a:spcBef>
                <a:spcPts val="1105"/>
              </a:spcBef>
            </a:pPr>
            <a:r>
              <a:rPr sz="4000" b="1" dirty="0">
                <a:latin typeface="Calibri"/>
                <a:cs typeface="Calibri"/>
              </a:rPr>
              <a:t>A </a:t>
            </a:r>
            <a:r>
              <a:rPr sz="4000" b="1" spc="-20" dirty="0">
                <a:latin typeface="Calibri"/>
                <a:cs typeface="Calibri"/>
              </a:rPr>
              <a:t>organização </a:t>
            </a:r>
            <a:r>
              <a:rPr sz="4000" b="1" dirty="0">
                <a:latin typeface="Calibri"/>
                <a:cs typeface="Calibri"/>
              </a:rPr>
              <a:t>e </a:t>
            </a:r>
            <a:r>
              <a:rPr sz="4000" b="1" spc="-25" dirty="0">
                <a:latin typeface="Calibri"/>
                <a:cs typeface="Calibri"/>
              </a:rPr>
              <a:t>tratamento </a:t>
            </a:r>
            <a:r>
              <a:rPr sz="4000" b="1" spc="-5" dirty="0">
                <a:latin typeface="Calibri"/>
                <a:cs typeface="Calibri"/>
              </a:rPr>
              <a:t>dos dados </a:t>
            </a:r>
            <a:r>
              <a:rPr sz="4000" b="1" spc="-890" dirty="0">
                <a:latin typeface="Calibri"/>
                <a:cs typeface="Calibri"/>
              </a:rPr>
              <a:t> </a:t>
            </a:r>
            <a:r>
              <a:rPr sz="4000" b="1" spc="-5" dirty="0">
                <a:latin typeface="Calibri"/>
                <a:cs typeface="Calibri"/>
              </a:rPr>
              <a:t>nos </a:t>
            </a:r>
            <a:r>
              <a:rPr sz="4000" b="1" spc="-35" dirty="0">
                <a:latin typeface="Calibri"/>
                <a:cs typeface="Calibri"/>
              </a:rPr>
              <a:t>gera</a:t>
            </a:r>
            <a:r>
              <a:rPr sz="4000" b="1" spc="-5" dirty="0">
                <a:latin typeface="Calibri"/>
                <a:cs typeface="Calibri"/>
              </a:rPr>
              <a:t> </a:t>
            </a:r>
            <a:r>
              <a:rPr sz="4000" b="1" spc="-15" dirty="0">
                <a:latin typeface="Calibri"/>
                <a:cs typeface="Calibri"/>
              </a:rPr>
              <a:t>informação!</a:t>
            </a:r>
            <a:endParaRPr sz="4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4505">
              <a:lnSpc>
                <a:spcPct val="100000"/>
              </a:lnSpc>
              <a:spcBef>
                <a:spcPts val="100"/>
              </a:spcBef>
            </a:pPr>
            <a:r>
              <a:rPr dirty="0"/>
              <a:t>E</a:t>
            </a:r>
            <a:r>
              <a:rPr spc="-15" dirty="0"/>
              <a:t> </a:t>
            </a:r>
            <a:r>
              <a:rPr dirty="0"/>
              <a:t>o</a:t>
            </a:r>
            <a:r>
              <a:rPr spc="-10" dirty="0"/>
              <a:t> </a:t>
            </a:r>
            <a:r>
              <a:rPr dirty="0"/>
              <a:t>que</a:t>
            </a:r>
            <a:r>
              <a:rPr spc="-15" dirty="0"/>
              <a:t> </a:t>
            </a:r>
            <a:r>
              <a:rPr spc="-35" dirty="0"/>
              <a:t>fazer</a:t>
            </a:r>
            <a:r>
              <a:rPr spc="-5" dirty="0"/>
              <a:t> </a:t>
            </a:r>
            <a:r>
              <a:rPr spc="-10" dirty="0"/>
              <a:t>com</a:t>
            </a:r>
            <a:r>
              <a:rPr spc="-15" dirty="0"/>
              <a:t> </a:t>
            </a:r>
            <a:r>
              <a:rPr spc="-10" dirty="0"/>
              <a:t>todos</a:t>
            </a:r>
            <a:r>
              <a:rPr dirty="0"/>
              <a:t> </a:t>
            </a:r>
            <a:r>
              <a:rPr spc="-5" dirty="0"/>
              <a:t>esses dados?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402750" y="3557391"/>
            <a:ext cx="11553825" cy="3156585"/>
            <a:chOff x="402750" y="3557391"/>
            <a:chExt cx="11553825" cy="315658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02750" y="4154852"/>
              <a:ext cx="11330761" cy="2281555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7365302" y="3557391"/>
              <a:ext cx="4591685" cy="3156585"/>
            </a:xfrm>
            <a:custGeom>
              <a:avLst/>
              <a:gdLst/>
              <a:ahLst/>
              <a:cxnLst/>
              <a:rect l="l" t="t" r="r" b="b"/>
              <a:pathLst>
                <a:path w="4591684" h="3156584">
                  <a:moveTo>
                    <a:pt x="4591107" y="0"/>
                  </a:moveTo>
                  <a:lnTo>
                    <a:pt x="0" y="0"/>
                  </a:lnTo>
                  <a:lnTo>
                    <a:pt x="0" y="3156559"/>
                  </a:lnTo>
                  <a:lnTo>
                    <a:pt x="4591107" y="3156559"/>
                  </a:lnTo>
                  <a:lnTo>
                    <a:pt x="459110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3446198" y="1640331"/>
            <a:ext cx="6073775" cy="1116965"/>
          </a:xfrm>
          <a:prstGeom prst="rect">
            <a:avLst/>
          </a:prstGeom>
        </p:spPr>
        <p:txBody>
          <a:bodyPr vert="horz" wrap="square" lIns="0" tIns="140335" rIns="0" bIns="0" rtlCol="0">
            <a:spAutoFit/>
          </a:bodyPr>
          <a:lstStyle/>
          <a:p>
            <a:pPr marL="494030" marR="5080" indent="-481965">
              <a:lnSpc>
                <a:spcPct val="79000"/>
              </a:lnSpc>
              <a:spcBef>
                <a:spcPts val="1105"/>
              </a:spcBef>
            </a:pPr>
            <a:r>
              <a:rPr sz="4000" b="1" dirty="0">
                <a:latin typeface="Calibri"/>
                <a:cs typeface="Calibri"/>
              </a:rPr>
              <a:t>A </a:t>
            </a:r>
            <a:r>
              <a:rPr sz="4000" b="1" spc="-5" dirty="0">
                <a:latin typeface="Calibri"/>
                <a:cs typeface="Calibri"/>
              </a:rPr>
              <a:t>partir </a:t>
            </a:r>
            <a:r>
              <a:rPr sz="4000" b="1" dirty="0">
                <a:latin typeface="Calibri"/>
                <a:cs typeface="Calibri"/>
              </a:rPr>
              <a:t>da </a:t>
            </a:r>
            <a:r>
              <a:rPr sz="4000" b="1" spc="-15" dirty="0">
                <a:latin typeface="Calibri"/>
                <a:cs typeface="Calibri"/>
              </a:rPr>
              <a:t>informação </a:t>
            </a:r>
            <a:r>
              <a:rPr sz="4000" b="1" dirty="0">
                <a:latin typeface="Calibri"/>
                <a:cs typeface="Calibri"/>
              </a:rPr>
              <a:t>é que </a:t>
            </a:r>
            <a:r>
              <a:rPr sz="4000" b="1" spc="-890" dirty="0">
                <a:latin typeface="Calibri"/>
                <a:cs typeface="Calibri"/>
              </a:rPr>
              <a:t> </a:t>
            </a:r>
            <a:r>
              <a:rPr sz="4000" b="1" spc="-25" dirty="0">
                <a:latin typeface="Calibri"/>
                <a:cs typeface="Calibri"/>
              </a:rPr>
              <a:t>geramos</a:t>
            </a:r>
            <a:r>
              <a:rPr sz="4000" b="1" spc="-15" dirty="0">
                <a:latin typeface="Calibri"/>
                <a:cs typeface="Calibri"/>
              </a:rPr>
              <a:t> </a:t>
            </a:r>
            <a:r>
              <a:rPr sz="4000" b="1" spc="-10" dirty="0">
                <a:latin typeface="Calibri"/>
                <a:cs typeface="Calibri"/>
              </a:rPr>
              <a:t>conhecimento!</a:t>
            </a:r>
            <a:endParaRPr sz="4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4505">
              <a:lnSpc>
                <a:spcPct val="100000"/>
              </a:lnSpc>
              <a:spcBef>
                <a:spcPts val="100"/>
              </a:spcBef>
            </a:pPr>
            <a:r>
              <a:rPr dirty="0"/>
              <a:t>E</a:t>
            </a:r>
            <a:r>
              <a:rPr spc="-15" dirty="0"/>
              <a:t> </a:t>
            </a:r>
            <a:r>
              <a:rPr dirty="0"/>
              <a:t>o</a:t>
            </a:r>
            <a:r>
              <a:rPr spc="-10" dirty="0"/>
              <a:t> </a:t>
            </a:r>
            <a:r>
              <a:rPr dirty="0"/>
              <a:t>que</a:t>
            </a:r>
            <a:r>
              <a:rPr spc="-15" dirty="0"/>
              <a:t> </a:t>
            </a:r>
            <a:r>
              <a:rPr spc="-35" dirty="0"/>
              <a:t>fazer</a:t>
            </a:r>
            <a:r>
              <a:rPr spc="-5" dirty="0"/>
              <a:t> </a:t>
            </a:r>
            <a:r>
              <a:rPr spc="-10" dirty="0"/>
              <a:t>com</a:t>
            </a:r>
            <a:r>
              <a:rPr spc="-15" dirty="0"/>
              <a:t> </a:t>
            </a:r>
            <a:r>
              <a:rPr spc="-10" dirty="0"/>
              <a:t>todos</a:t>
            </a:r>
            <a:r>
              <a:rPr dirty="0"/>
              <a:t> </a:t>
            </a:r>
            <a:r>
              <a:rPr spc="-5" dirty="0"/>
              <a:t>esses dados?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402750" y="3557391"/>
            <a:ext cx="11553825" cy="3156585"/>
            <a:chOff x="402750" y="3557391"/>
            <a:chExt cx="11553825" cy="315658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02750" y="4154852"/>
              <a:ext cx="11330761" cy="2281555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9657566" y="3557391"/>
              <a:ext cx="2299335" cy="3156585"/>
            </a:xfrm>
            <a:custGeom>
              <a:avLst/>
              <a:gdLst/>
              <a:ahLst/>
              <a:cxnLst/>
              <a:rect l="l" t="t" r="r" b="b"/>
              <a:pathLst>
                <a:path w="2299334" h="3156584">
                  <a:moveTo>
                    <a:pt x="2298843" y="0"/>
                  </a:moveTo>
                  <a:lnTo>
                    <a:pt x="0" y="0"/>
                  </a:lnTo>
                  <a:lnTo>
                    <a:pt x="0" y="3156559"/>
                  </a:lnTo>
                  <a:lnTo>
                    <a:pt x="2298843" y="3156559"/>
                  </a:lnTo>
                  <a:lnTo>
                    <a:pt x="229884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2660830" y="1640331"/>
            <a:ext cx="7644130" cy="1116965"/>
          </a:xfrm>
          <a:prstGeom prst="rect">
            <a:avLst/>
          </a:prstGeom>
        </p:spPr>
        <p:txBody>
          <a:bodyPr vert="horz" wrap="square" lIns="0" tIns="140335" rIns="0" bIns="0" rtlCol="0">
            <a:spAutoFit/>
          </a:bodyPr>
          <a:lstStyle/>
          <a:p>
            <a:pPr marL="927100" marR="5080" indent="-915035">
              <a:lnSpc>
                <a:spcPct val="79000"/>
              </a:lnSpc>
              <a:spcBef>
                <a:spcPts val="1105"/>
              </a:spcBef>
            </a:pPr>
            <a:r>
              <a:rPr sz="4000" b="1" dirty="0">
                <a:latin typeface="Calibri"/>
                <a:cs typeface="Calibri"/>
              </a:rPr>
              <a:t>O </a:t>
            </a:r>
            <a:r>
              <a:rPr sz="4000" b="1" spc="-10" dirty="0">
                <a:latin typeface="Calibri"/>
                <a:cs typeface="Calibri"/>
              </a:rPr>
              <a:t>conhecimento </a:t>
            </a:r>
            <a:r>
              <a:rPr sz="4000" b="1" spc="-5" dirty="0">
                <a:latin typeface="Calibri"/>
                <a:cs typeface="Calibri"/>
              </a:rPr>
              <a:t>obtido possibilita </a:t>
            </a:r>
            <a:r>
              <a:rPr sz="4000" b="1" dirty="0">
                <a:latin typeface="Calibri"/>
                <a:cs typeface="Calibri"/>
              </a:rPr>
              <a:t>o </a:t>
            </a:r>
            <a:r>
              <a:rPr sz="4000" b="1" spc="-890" dirty="0">
                <a:latin typeface="Calibri"/>
                <a:cs typeface="Calibri"/>
              </a:rPr>
              <a:t> </a:t>
            </a:r>
            <a:r>
              <a:rPr sz="4000" b="1" spc="-15" dirty="0">
                <a:latin typeface="Calibri"/>
                <a:cs typeface="Calibri"/>
              </a:rPr>
              <a:t>desenvolvimento</a:t>
            </a:r>
            <a:r>
              <a:rPr sz="4000" b="1" spc="-25" dirty="0">
                <a:latin typeface="Calibri"/>
                <a:cs typeface="Calibri"/>
              </a:rPr>
              <a:t> </a:t>
            </a:r>
            <a:r>
              <a:rPr sz="4000" b="1" dirty="0">
                <a:latin typeface="Calibri"/>
                <a:cs typeface="Calibri"/>
              </a:rPr>
              <a:t>de</a:t>
            </a:r>
            <a:r>
              <a:rPr sz="4000" b="1" spc="-15" dirty="0">
                <a:latin typeface="Calibri"/>
                <a:cs typeface="Calibri"/>
              </a:rPr>
              <a:t> </a:t>
            </a:r>
            <a:r>
              <a:rPr sz="4000" b="1" dirty="0">
                <a:latin typeface="Calibri"/>
                <a:cs typeface="Calibri"/>
              </a:rPr>
              <a:t>ideias!</a:t>
            </a:r>
            <a:endParaRPr sz="4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4505">
              <a:lnSpc>
                <a:spcPct val="100000"/>
              </a:lnSpc>
              <a:spcBef>
                <a:spcPts val="100"/>
              </a:spcBef>
            </a:pPr>
            <a:r>
              <a:rPr dirty="0"/>
              <a:t>E</a:t>
            </a:r>
            <a:r>
              <a:rPr spc="-15" dirty="0"/>
              <a:t> </a:t>
            </a:r>
            <a:r>
              <a:rPr dirty="0"/>
              <a:t>o</a:t>
            </a:r>
            <a:r>
              <a:rPr spc="-10" dirty="0"/>
              <a:t> </a:t>
            </a:r>
            <a:r>
              <a:rPr dirty="0"/>
              <a:t>que</a:t>
            </a:r>
            <a:r>
              <a:rPr spc="-15" dirty="0"/>
              <a:t> </a:t>
            </a:r>
            <a:r>
              <a:rPr spc="-35" dirty="0"/>
              <a:t>fazer</a:t>
            </a:r>
            <a:r>
              <a:rPr spc="-5" dirty="0"/>
              <a:t> </a:t>
            </a:r>
            <a:r>
              <a:rPr spc="-10" dirty="0"/>
              <a:t>com</a:t>
            </a:r>
            <a:r>
              <a:rPr spc="-15" dirty="0"/>
              <a:t> </a:t>
            </a:r>
            <a:r>
              <a:rPr spc="-10" dirty="0"/>
              <a:t>todos</a:t>
            </a:r>
            <a:r>
              <a:rPr dirty="0"/>
              <a:t> </a:t>
            </a:r>
            <a:r>
              <a:rPr spc="-5" dirty="0"/>
              <a:t>esses dados?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2750" y="4154852"/>
            <a:ext cx="11330761" cy="2281555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2865808" y="1640331"/>
            <a:ext cx="7233920" cy="1116965"/>
          </a:xfrm>
          <a:prstGeom prst="rect">
            <a:avLst/>
          </a:prstGeom>
        </p:spPr>
        <p:txBody>
          <a:bodyPr vert="horz" wrap="square" lIns="0" tIns="140335" rIns="0" bIns="0" rtlCol="0">
            <a:spAutoFit/>
          </a:bodyPr>
          <a:lstStyle/>
          <a:p>
            <a:pPr marL="1304290" marR="5080" indent="-1292225">
              <a:lnSpc>
                <a:spcPct val="79000"/>
              </a:lnSpc>
              <a:spcBef>
                <a:spcPts val="1105"/>
              </a:spcBef>
            </a:pPr>
            <a:r>
              <a:rPr sz="4000" b="1" dirty="0">
                <a:latin typeface="Calibri"/>
                <a:cs typeface="Calibri"/>
              </a:rPr>
              <a:t>A </a:t>
            </a:r>
            <a:r>
              <a:rPr sz="4000" b="1" spc="-5" dirty="0">
                <a:latin typeface="Calibri"/>
                <a:cs typeface="Calibri"/>
              </a:rPr>
              <a:t>sabedoria </a:t>
            </a:r>
            <a:r>
              <a:rPr sz="4000" b="1" dirty="0">
                <a:latin typeface="Calibri"/>
                <a:cs typeface="Calibri"/>
              </a:rPr>
              <a:t>é </a:t>
            </a:r>
            <a:r>
              <a:rPr sz="4000" b="1" spc="-10" dirty="0">
                <a:latin typeface="Calibri"/>
                <a:cs typeface="Calibri"/>
              </a:rPr>
              <a:t>definição </a:t>
            </a:r>
            <a:r>
              <a:rPr sz="4000" b="1" dirty="0">
                <a:latin typeface="Calibri"/>
                <a:cs typeface="Calibri"/>
              </a:rPr>
              <a:t>da </a:t>
            </a:r>
            <a:r>
              <a:rPr sz="4000" b="1" spc="-5" dirty="0">
                <a:latin typeface="Calibri"/>
                <a:cs typeface="Calibri"/>
              </a:rPr>
              <a:t>melhor </a:t>
            </a:r>
            <a:r>
              <a:rPr sz="4000" b="1" spc="-890" dirty="0">
                <a:latin typeface="Calibri"/>
                <a:cs typeface="Calibri"/>
              </a:rPr>
              <a:t> </a:t>
            </a:r>
            <a:r>
              <a:rPr sz="4000" b="1" dirty="0">
                <a:latin typeface="Calibri"/>
                <a:cs typeface="Calibri"/>
              </a:rPr>
              <a:t>decisão</a:t>
            </a:r>
            <a:r>
              <a:rPr sz="4000" b="1" spc="-25" dirty="0">
                <a:latin typeface="Calibri"/>
                <a:cs typeface="Calibri"/>
              </a:rPr>
              <a:t> </a:t>
            </a:r>
            <a:r>
              <a:rPr sz="4000" b="1" dirty="0">
                <a:latin typeface="Calibri"/>
                <a:cs typeface="Calibri"/>
              </a:rPr>
              <a:t>a</a:t>
            </a:r>
            <a:r>
              <a:rPr sz="4000" b="1" spc="-10" dirty="0">
                <a:latin typeface="Calibri"/>
                <a:cs typeface="Calibri"/>
              </a:rPr>
              <a:t> </a:t>
            </a:r>
            <a:r>
              <a:rPr sz="4000" b="1" spc="-5" dirty="0">
                <a:latin typeface="Calibri"/>
                <a:cs typeface="Calibri"/>
              </a:rPr>
              <a:t>ser </a:t>
            </a:r>
            <a:r>
              <a:rPr sz="4000" b="1" spc="-10" dirty="0">
                <a:latin typeface="Calibri"/>
                <a:cs typeface="Calibri"/>
              </a:rPr>
              <a:t>tomada!</a:t>
            </a:r>
            <a:endParaRPr sz="4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15</a:t>
            </a:fld>
            <a:endParaRPr dirty="0"/>
          </a:p>
        </p:txBody>
      </p:sp>
      <p:sp>
        <p:nvSpPr>
          <p:cNvPr id="2" name="object 2"/>
          <p:cNvSpPr txBox="1"/>
          <p:nvPr/>
        </p:nvSpPr>
        <p:spPr>
          <a:xfrm>
            <a:off x="3571866" y="1009396"/>
            <a:ext cx="563372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spc="-5" dirty="0">
                <a:solidFill>
                  <a:srgbClr val="C00000"/>
                </a:solidFill>
                <a:latin typeface="Calibri"/>
                <a:cs typeface="Calibri"/>
              </a:rPr>
              <a:t>Como</a:t>
            </a:r>
            <a:r>
              <a:rPr sz="4000" b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00000"/>
                </a:solidFill>
                <a:latin typeface="Calibri"/>
                <a:cs typeface="Calibri"/>
              </a:rPr>
              <a:t>usar</a:t>
            </a:r>
            <a:r>
              <a:rPr sz="4000" b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4000" b="1" spc="-5" dirty="0">
                <a:solidFill>
                  <a:srgbClr val="C00000"/>
                </a:solidFill>
                <a:latin typeface="Calibri"/>
                <a:cs typeface="Calibri"/>
              </a:rPr>
              <a:t>essa</a:t>
            </a:r>
            <a:r>
              <a:rPr sz="4000" b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00000"/>
                </a:solidFill>
                <a:latin typeface="Calibri"/>
                <a:cs typeface="Calibri"/>
              </a:rPr>
              <a:t>sabedoria,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30059" y="1811019"/>
            <a:ext cx="900430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dirty="0">
                <a:solidFill>
                  <a:srgbClr val="C00000"/>
                </a:solidFill>
                <a:latin typeface="Calibri"/>
                <a:cs typeface="Calibri"/>
              </a:rPr>
              <a:t>de</a:t>
            </a:r>
            <a:r>
              <a:rPr sz="4000" b="1" spc="-15" dirty="0">
                <a:solidFill>
                  <a:srgbClr val="C00000"/>
                </a:solidFill>
                <a:latin typeface="Calibri"/>
                <a:cs typeface="Calibri"/>
              </a:rPr>
              <a:t> forma</a:t>
            </a:r>
            <a:r>
              <a:rPr sz="4000" b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4000" b="1" spc="-15" dirty="0">
                <a:solidFill>
                  <a:srgbClr val="C00000"/>
                </a:solidFill>
                <a:latin typeface="Calibri"/>
                <a:cs typeface="Calibri"/>
              </a:rPr>
              <a:t>escalável,</a:t>
            </a:r>
            <a:r>
              <a:rPr sz="4000" b="1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4000" b="1" spc="-15" dirty="0">
                <a:solidFill>
                  <a:srgbClr val="C00000"/>
                </a:solidFill>
                <a:latin typeface="Calibri"/>
                <a:cs typeface="Calibri"/>
              </a:rPr>
              <a:t>eficiente </a:t>
            </a:r>
            <a:r>
              <a:rPr sz="4000" b="1" dirty="0">
                <a:solidFill>
                  <a:srgbClr val="C00000"/>
                </a:solidFill>
                <a:latin typeface="Calibri"/>
                <a:cs typeface="Calibri"/>
              </a:rPr>
              <a:t>e</a:t>
            </a:r>
            <a:r>
              <a:rPr sz="4000" b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4000" b="1" spc="-20" dirty="0">
                <a:solidFill>
                  <a:srgbClr val="C00000"/>
                </a:solidFill>
                <a:latin typeface="Calibri"/>
                <a:cs typeface="Calibri"/>
              </a:rPr>
              <a:t>inteligente?</a:t>
            </a:r>
            <a:endParaRPr sz="4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71866" y="1009396"/>
            <a:ext cx="563372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spc="-5" dirty="0">
                <a:solidFill>
                  <a:srgbClr val="C00000"/>
                </a:solidFill>
                <a:latin typeface="Calibri"/>
                <a:cs typeface="Calibri"/>
              </a:rPr>
              <a:t>Como</a:t>
            </a:r>
            <a:r>
              <a:rPr sz="4000" b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00000"/>
                </a:solidFill>
                <a:latin typeface="Calibri"/>
                <a:cs typeface="Calibri"/>
              </a:rPr>
              <a:t>usar</a:t>
            </a:r>
            <a:r>
              <a:rPr sz="4000" b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4000" b="1" spc="-5" dirty="0">
                <a:solidFill>
                  <a:srgbClr val="C00000"/>
                </a:solidFill>
                <a:latin typeface="Calibri"/>
                <a:cs typeface="Calibri"/>
              </a:rPr>
              <a:t>essa</a:t>
            </a:r>
            <a:r>
              <a:rPr sz="4000" b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00000"/>
                </a:solidFill>
                <a:latin typeface="Calibri"/>
                <a:cs typeface="Calibri"/>
              </a:rPr>
              <a:t>sabedoria,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30059" y="1811019"/>
            <a:ext cx="900430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dirty="0">
                <a:solidFill>
                  <a:srgbClr val="C00000"/>
                </a:solidFill>
                <a:latin typeface="Calibri"/>
                <a:cs typeface="Calibri"/>
              </a:rPr>
              <a:t>de</a:t>
            </a:r>
            <a:r>
              <a:rPr sz="4000" b="1" spc="-15" dirty="0">
                <a:solidFill>
                  <a:srgbClr val="C00000"/>
                </a:solidFill>
                <a:latin typeface="Calibri"/>
                <a:cs typeface="Calibri"/>
              </a:rPr>
              <a:t> forma</a:t>
            </a:r>
            <a:r>
              <a:rPr sz="4000" b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4000" b="1" spc="-15" dirty="0">
                <a:solidFill>
                  <a:srgbClr val="C00000"/>
                </a:solidFill>
                <a:latin typeface="Calibri"/>
                <a:cs typeface="Calibri"/>
              </a:rPr>
              <a:t>escalável,</a:t>
            </a:r>
            <a:r>
              <a:rPr sz="4000" b="1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4000" b="1" spc="-15" dirty="0">
                <a:solidFill>
                  <a:srgbClr val="C00000"/>
                </a:solidFill>
                <a:latin typeface="Calibri"/>
                <a:cs typeface="Calibri"/>
              </a:rPr>
              <a:t>eficiente </a:t>
            </a:r>
            <a:r>
              <a:rPr sz="4000" b="1" dirty="0">
                <a:solidFill>
                  <a:srgbClr val="C00000"/>
                </a:solidFill>
                <a:latin typeface="Calibri"/>
                <a:cs typeface="Calibri"/>
              </a:rPr>
              <a:t>e</a:t>
            </a:r>
            <a:r>
              <a:rPr sz="4000" b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4000" b="1" spc="-20" dirty="0">
                <a:solidFill>
                  <a:srgbClr val="C00000"/>
                </a:solidFill>
                <a:latin typeface="Calibri"/>
                <a:cs typeface="Calibri"/>
              </a:rPr>
              <a:t>inteligente?</a:t>
            </a:r>
            <a:endParaRPr sz="40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276521" y="2981432"/>
            <a:ext cx="3683000" cy="3639185"/>
            <a:chOff x="1276521" y="2981432"/>
            <a:chExt cx="3683000" cy="363918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930227" y="3321261"/>
              <a:ext cx="2397022" cy="2961027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76521" y="2981432"/>
              <a:ext cx="3682826" cy="3638989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16</a:t>
            </a:fld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71866" y="1009396"/>
            <a:ext cx="563372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spc="-5" dirty="0">
                <a:solidFill>
                  <a:srgbClr val="C00000"/>
                </a:solidFill>
                <a:latin typeface="Calibri"/>
                <a:cs typeface="Calibri"/>
              </a:rPr>
              <a:t>Como</a:t>
            </a:r>
            <a:r>
              <a:rPr sz="4000" b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00000"/>
                </a:solidFill>
                <a:latin typeface="Calibri"/>
                <a:cs typeface="Calibri"/>
              </a:rPr>
              <a:t>usar</a:t>
            </a:r>
            <a:r>
              <a:rPr sz="4000" b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4000" b="1" spc="-5" dirty="0">
                <a:solidFill>
                  <a:srgbClr val="C00000"/>
                </a:solidFill>
                <a:latin typeface="Calibri"/>
                <a:cs typeface="Calibri"/>
              </a:rPr>
              <a:t>essa</a:t>
            </a:r>
            <a:r>
              <a:rPr sz="4000" b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00000"/>
                </a:solidFill>
                <a:latin typeface="Calibri"/>
                <a:cs typeface="Calibri"/>
              </a:rPr>
              <a:t>sabedoria,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30059" y="1811019"/>
            <a:ext cx="900430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dirty="0">
                <a:solidFill>
                  <a:srgbClr val="C00000"/>
                </a:solidFill>
                <a:latin typeface="Calibri"/>
                <a:cs typeface="Calibri"/>
              </a:rPr>
              <a:t>de</a:t>
            </a:r>
            <a:r>
              <a:rPr sz="4000" b="1" spc="-15" dirty="0">
                <a:solidFill>
                  <a:srgbClr val="C00000"/>
                </a:solidFill>
                <a:latin typeface="Calibri"/>
                <a:cs typeface="Calibri"/>
              </a:rPr>
              <a:t> forma</a:t>
            </a:r>
            <a:r>
              <a:rPr sz="4000" b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4000" b="1" spc="-15" dirty="0">
                <a:solidFill>
                  <a:srgbClr val="C00000"/>
                </a:solidFill>
                <a:latin typeface="Calibri"/>
                <a:cs typeface="Calibri"/>
              </a:rPr>
              <a:t>escalável,</a:t>
            </a:r>
            <a:r>
              <a:rPr sz="4000" b="1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4000" b="1" spc="-15" dirty="0">
                <a:solidFill>
                  <a:srgbClr val="C00000"/>
                </a:solidFill>
                <a:latin typeface="Calibri"/>
                <a:cs typeface="Calibri"/>
              </a:rPr>
              <a:t>eficiente </a:t>
            </a:r>
            <a:r>
              <a:rPr sz="4000" b="1" dirty="0">
                <a:solidFill>
                  <a:srgbClr val="C00000"/>
                </a:solidFill>
                <a:latin typeface="Calibri"/>
                <a:cs typeface="Calibri"/>
              </a:rPr>
              <a:t>e</a:t>
            </a:r>
            <a:r>
              <a:rPr sz="4000" b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4000" b="1" spc="-20" dirty="0">
                <a:solidFill>
                  <a:srgbClr val="C00000"/>
                </a:solidFill>
                <a:latin typeface="Calibri"/>
                <a:cs typeface="Calibri"/>
              </a:rPr>
              <a:t>inteligente?</a:t>
            </a:r>
            <a:endParaRPr sz="40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276521" y="2981432"/>
            <a:ext cx="3683000" cy="3639185"/>
            <a:chOff x="1276521" y="2981432"/>
            <a:chExt cx="3683000" cy="363918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930227" y="3321261"/>
              <a:ext cx="2397022" cy="2961027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76521" y="2981432"/>
              <a:ext cx="3682826" cy="3638989"/>
            </a:xfrm>
            <a:prstGeom prst="rect">
              <a:avLst/>
            </a:prstGeom>
          </p:spPr>
        </p:pic>
      </p:grp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778662" y="3444854"/>
            <a:ext cx="2917173" cy="2917173"/>
          </a:xfrm>
          <a:prstGeom prst="rect">
            <a:avLst/>
          </a:prstGeom>
        </p:spPr>
      </p:pic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17</a:t>
            </a:fld>
            <a:endParaRPr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11124"/>
            <a:ext cx="495935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0" spc="-5" dirty="0">
                <a:solidFill>
                  <a:srgbClr val="000000"/>
                </a:solidFill>
                <a:latin typeface="Calibri Light"/>
                <a:cs typeface="Calibri Light"/>
              </a:rPr>
              <a:t>Como </a:t>
            </a:r>
            <a:r>
              <a:rPr sz="4400" b="0" spc="-10" dirty="0">
                <a:solidFill>
                  <a:srgbClr val="000000"/>
                </a:solidFill>
                <a:latin typeface="Calibri Light"/>
                <a:cs typeface="Calibri Light"/>
              </a:rPr>
              <a:t>muitos</a:t>
            </a:r>
            <a:r>
              <a:rPr sz="4400" b="0" spc="-15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4400" b="0" spc="-20" dirty="0">
                <a:solidFill>
                  <a:srgbClr val="000000"/>
                </a:solidFill>
                <a:latin typeface="Calibri Light"/>
                <a:cs typeface="Calibri Light"/>
              </a:rPr>
              <a:t>vêm</a:t>
            </a:r>
            <a:r>
              <a:rPr sz="4400" b="0" spc="-10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4400" b="0" dirty="0">
                <a:solidFill>
                  <a:srgbClr val="000000"/>
                </a:solidFill>
                <a:latin typeface="Calibri Light"/>
                <a:cs typeface="Calibri Light"/>
              </a:rPr>
              <a:t>A.I.</a:t>
            </a:r>
            <a:endParaRPr sz="4400">
              <a:latin typeface="Calibri Light"/>
              <a:cs typeface="Calibri Ligh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22450" y="2108200"/>
            <a:ext cx="8547100" cy="264160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18</a:t>
            </a:fld>
            <a:endParaRPr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11124"/>
            <a:ext cx="599186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0" spc="-5" dirty="0">
                <a:solidFill>
                  <a:srgbClr val="000000"/>
                </a:solidFill>
                <a:latin typeface="Calibri Light"/>
                <a:cs typeface="Calibri Light"/>
              </a:rPr>
              <a:t>Como</a:t>
            </a:r>
            <a:r>
              <a:rPr sz="4400" b="0" spc="-10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4400" b="0" dirty="0">
                <a:solidFill>
                  <a:srgbClr val="000000"/>
                </a:solidFill>
                <a:latin typeface="Calibri Light"/>
                <a:cs typeface="Calibri Light"/>
              </a:rPr>
              <a:t>de</a:t>
            </a:r>
            <a:r>
              <a:rPr sz="4400" b="0" spc="-15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4400" b="0" spc="-45" dirty="0">
                <a:solidFill>
                  <a:srgbClr val="000000"/>
                </a:solidFill>
                <a:latin typeface="Calibri Light"/>
                <a:cs typeface="Calibri Light"/>
              </a:rPr>
              <a:t>fato</a:t>
            </a:r>
            <a:r>
              <a:rPr sz="4400" b="0" spc="-10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4400" b="0" dirty="0">
                <a:solidFill>
                  <a:srgbClr val="000000"/>
                </a:solidFill>
                <a:latin typeface="Calibri Light"/>
                <a:cs typeface="Calibri Light"/>
              </a:rPr>
              <a:t>funciona</a:t>
            </a:r>
            <a:r>
              <a:rPr sz="4400" b="0" spc="-5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4400" b="0" dirty="0">
                <a:solidFill>
                  <a:srgbClr val="000000"/>
                </a:solidFill>
                <a:latin typeface="Calibri Light"/>
                <a:cs typeface="Calibri Light"/>
              </a:rPr>
              <a:t>A.I.</a:t>
            </a:r>
            <a:endParaRPr sz="4400">
              <a:latin typeface="Calibri Light"/>
              <a:cs typeface="Calibri Ligh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3643" y="1644648"/>
            <a:ext cx="11284606" cy="4711701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19</a:t>
            </a:fld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/>
          <a:p>
            <a:pPr marL="257810" marR="5080" indent="995044">
              <a:lnSpc>
                <a:spcPts val="3979"/>
              </a:lnSpc>
              <a:spcBef>
                <a:spcPts val="915"/>
              </a:spcBef>
            </a:pPr>
            <a:r>
              <a:rPr spc="-30" dirty="0"/>
              <a:t>Durante</a:t>
            </a:r>
            <a:r>
              <a:rPr spc="-5" dirty="0"/>
              <a:t> os</a:t>
            </a:r>
            <a:r>
              <a:rPr dirty="0"/>
              <a:t> </a:t>
            </a:r>
            <a:r>
              <a:rPr spc="-20" dirty="0"/>
              <a:t>próximos</a:t>
            </a:r>
            <a:r>
              <a:rPr dirty="0"/>
              <a:t> </a:t>
            </a:r>
            <a:r>
              <a:rPr spc="-15" dirty="0"/>
              <a:t>dez </a:t>
            </a:r>
            <a:r>
              <a:rPr spc="-10" dirty="0"/>
              <a:t>minutos… </a:t>
            </a:r>
            <a:r>
              <a:rPr spc="-5" dirty="0"/>
              <a:t> </a:t>
            </a:r>
            <a:r>
              <a:rPr spc="-20" dirty="0"/>
              <a:t>aproximadamente</a:t>
            </a:r>
            <a:r>
              <a:rPr spc="-5" dirty="0"/>
              <a:t> 20</a:t>
            </a:r>
            <a:r>
              <a:rPr spc="5" dirty="0"/>
              <a:t> </a:t>
            </a:r>
            <a:r>
              <a:rPr spc="-5" dirty="0"/>
              <a:t>mil</a:t>
            </a:r>
            <a:r>
              <a:rPr spc="5" dirty="0"/>
              <a:t> </a:t>
            </a:r>
            <a:r>
              <a:rPr spc="-25" dirty="0"/>
              <a:t>terabytes</a:t>
            </a:r>
            <a:r>
              <a:rPr spc="-5" dirty="0"/>
              <a:t> </a:t>
            </a:r>
            <a:r>
              <a:rPr dirty="0"/>
              <a:t>de</a:t>
            </a:r>
            <a:r>
              <a:rPr spc="-5" dirty="0"/>
              <a:t> dados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03500" y="1333500"/>
            <a:ext cx="6985000" cy="419100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1145202" y="6428920"/>
            <a:ext cx="153670" cy="211454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sz="1200" dirty="0">
                <a:solidFill>
                  <a:srgbClr val="898989"/>
                </a:solidFill>
                <a:latin typeface="Calibri"/>
                <a:cs typeface="Calibri"/>
              </a:rPr>
              <a:t>2</a:t>
            </a:fld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20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25932" y="0"/>
            <a:ext cx="6912609" cy="14217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616585">
              <a:lnSpc>
                <a:spcPct val="123800"/>
              </a:lnSpc>
              <a:spcBef>
                <a:spcPts val="100"/>
              </a:spcBef>
            </a:pPr>
            <a:r>
              <a:rPr sz="3700" spc="-10" dirty="0">
                <a:solidFill>
                  <a:srgbClr val="C00000"/>
                </a:solidFill>
              </a:rPr>
              <a:t>Sobre</a:t>
            </a:r>
            <a:r>
              <a:rPr sz="3700" spc="-5" dirty="0">
                <a:solidFill>
                  <a:srgbClr val="C00000"/>
                </a:solidFill>
              </a:rPr>
              <a:t> </a:t>
            </a:r>
            <a:r>
              <a:rPr sz="3700" spc="5" dirty="0">
                <a:solidFill>
                  <a:srgbClr val="C00000"/>
                </a:solidFill>
              </a:rPr>
              <a:t>I.A.,</a:t>
            </a:r>
            <a:r>
              <a:rPr sz="3700" spc="-10" dirty="0">
                <a:solidFill>
                  <a:srgbClr val="C00000"/>
                </a:solidFill>
              </a:rPr>
              <a:t> </a:t>
            </a:r>
            <a:r>
              <a:rPr sz="3700" spc="-20" dirty="0">
                <a:solidFill>
                  <a:srgbClr val="C00000"/>
                </a:solidFill>
              </a:rPr>
              <a:t>presente</a:t>
            </a:r>
            <a:r>
              <a:rPr sz="3700" spc="-5" dirty="0">
                <a:solidFill>
                  <a:srgbClr val="C00000"/>
                </a:solidFill>
              </a:rPr>
              <a:t> </a:t>
            </a:r>
            <a:r>
              <a:rPr sz="3700" dirty="0">
                <a:solidFill>
                  <a:srgbClr val="C00000"/>
                </a:solidFill>
              </a:rPr>
              <a:t>e</a:t>
            </a:r>
            <a:r>
              <a:rPr sz="3700" spc="-5" dirty="0">
                <a:solidFill>
                  <a:srgbClr val="C00000"/>
                </a:solidFill>
              </a:rPr>
              <a:t> </a:t>
            </a:r>
            <a:r>
              <a:rPr sz="3700" spc="-10" dirty="0">
                <a:solidFill>
                  <a:srgbClr val="C00000"/>
                </a:solidFill>
              </a:rPr>
              <a:t>futuro: </a:t>
            </a:r>
            <a:r>
              <a:rPr sz="3700" spc="-5" dirty="0">
                <a:solidFill>
                  <a:srgbClr val="C00000"/>
                </a:solidFill>
              </a:rPr>
              <a:t> </a:t>
            </a:r>
            <a:r>
              <a:rPr sz="3700" spc="-10" dirty="0">
                <a:solidFill>
                  <a:srgbClr val="C00000"/>
                </a:solidFill>
              </a:rPr>
              <a:t>Muitas</a:t>
            </a:r>
            <a:r>
              <a:rPr sz="3700" dirty="0">
                <a:solidFill>
                  <a:srgbClr val="C00000"/>
                </a:solidFill>
              </a:rPr>
              <a:t> </a:t>
            </a:r>
            <a:r>
              <a:rPr sz="3700" spc="-5" dirty="0">
                <a:solidFill>
                  <a:srgbClr val="C00000"/>
                </a:solidFill>
              </a:rPr>
              <a:t>dúvidas,</a:t>
            </a:r>
            <a:r>
              <a:rPr sz="3700" dirty="0">
                <a:solidFill>
                  <a:srgbClr val="C00000"/>
                </a:solidFill>
              </a:rPr>
              <a:t> </a:t>
            </a:r>
            <a:r>
              <a:rPr sz="3700" spc="-5" dirty="0">
                <a:solidFill>
                  <a:srgbClr val="C00000"/>
                </a:solidFill>
              </a:rPr>
              <a:t>mas</a:t>
            </a:r>
            <a:r>
              <a:rPr sz="3700" spc="5" dirty="0">
                <a:solidFill>
                  <a:srgbClr val="C00000"/>
                </a:solidFill>
              </a:rPr>
              <a:t> </a:t>
            </a:r>
            <a:r>
              <a:rPr sz="3700" spc="-5" dirty="0">
                <a:solidFill>
                  <a:srgbClr val="C00000"/>
                </a:solidFill>
              </a:rPr>
              <a:t>duas </a:t>
            </a:r>
            <a:r>
              <a:rPr sz="3700" spc="-20" dirty="0">
                <a:solidFill>
                  <a:srgbClr val="C00000"/>
                </a:solidFill>
              </a:rPr>
              <a:t>certezas!</a:t>
            </a:r>
            <a:endParaRPr sz="37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88581" y="1818841"/>
            <a:ext cx="5289550" cy="4098925"/>
            <a:chOff x="388581" y="1818841"/>
            <a:chExt cx="5289550" cy="409892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8581" y="2525510"/>
              <a:ext cx="2182668" cy="3392079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67612" y="1818841"/>
              <a:ext cx="3810000" cy="1892299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825932" y="0"/>
            <a:ext cx="6912609" cy="14217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616585">
              <a:lnSpc>
                <a:spcPct val="123800"/>
              </a:lnSpc>
              <a:spcBef>
                <a:spcPts val="100"/>
              </a:spcBef>
            </a:pPr>
            <a:r>
              <a:rPr sz="3700" spc="-10" dirty="0">
                <a:solidFill>
                  <a:srgbClr val="C00000"/>
                </a:solidFill>
              </a:rPr>
              <a:t>Sobre</a:t>
            </a:r>
            <a:r>
              <a:rPr sz="3700" spc="-5" dirty="0">
                <a:solidFill>
                  <a:srgbClr val="C00000"/>
                </a:solidFill>
              </a:rPr>
              <a:t> </a:t>
            </a:r>
            <a:r>
              <a:rPr sz="3700" spc="5" dirty="0">
                <a:solidFill>
                  <a:srgbClr val="C00000"/>
                </a:solidFill>
              </a:rPr>
              <a:t>I.A.,</a:t>
            </a:r>
            <a:r>
              <a:rPr sz="3700" spc="-10" dirty="0">
                <a:solidFill>
                  <a:srgbClr val="C00000"/>
                </a:solidFill>
              </a:rPr>
              <a:t> </a:t>
            </a:r>
            <a:r>
              <a:rPr sz="3700" spc="-20" dirty="0">
                <a:solidFill>
                  <a:srgbClr val="C00000"/>
                </a:solidFill>
              </a:rPr>
              <a:t>presente</a:t>
            </a:r>
            <a:r>
              <a:rPr sz="3700" spc="-5" dirty="0">
                <a:solidFill>
                  <a:srgbClr val="C00000"/>
                </a:solidFill>
              </a:rPr>
              <a:t> </a:t>
            </a:r>
            <a:r>
              <a:rPr sz="3700" dirty="0">
                <a:solidFill>
                  <a:srgbClr val="C00000"/>
                </a:solidFill>
              </a:rPr>
              <a:t>e</a:t>
            </a:r>
            <a:r>
              <a:rPr sz="3700" spc="-5" dirty="0">
                <a:solidFill>
                  <a:srgbClr val="C00000"/>
                </a:solidFill>
              </a:rPr>
              <a:t> </a:t>
            </a:r>
            <a:r>
              <a:rPr sz="3700" spc="-10" dirty="0">
                <a:solidFill>
                  <a:srgbClr val="C00000"/>
                </a:solidFill>
              </a:rPr>
              <a:t>futuro: </a:t>
            </a:r>
            <a:r>
              <a:rPr sz="3700" spc="-5" dirty="0">
                <a:solidFill>
                  <a:srgbClr val="C00000"/>
                </a:solidFill>
              </a:rPr>
              <a:t> </a:t>
            </a:r>
            <a:r>
              <a:rPr sz="3700" spc="-10" dirty="0">
                <a:solidFill>
                  <a:srgbClr val="C00000"/>
                </a:solidFill>
              </a:rPr>
              <a:t>Muitas</a:t>
            </a:r>
            <a:r>
              <a:rPr sz="3700" dirty="0">
                <a:solidFill>
                  <a:srgbClr val="C00000"/>
                </a:solidFill>
              </a:rPr>
              <a:t> </a:t>
            </a:r>
            <a:r>
              <a:rPr sz="3700" spc="-5" dirty="0">
                <a:solidFill>
                  <a:srgbClr val="C00000"/>
                </a:solidFill>
              </a:rPr>
              <a:t>dúvidas,</a:t>
            </a:r>
            <a:r>
              <a:rPr sz="3700" dirty="0">
                <a:solidFill>
                  <a:srgbClr val="C00000"/>
                </a:solidFill>
              </a:rPr>
              <a:t> </a:t>
            </a:r>
            <a:r>
              <a:rPr sz="3700" spc="-5" dirty="0">
                <a:solidFill>
                  <a:srgbClr val="C00000"/>
                </a:solidFill>
              </a:rPr>
              <a:t>mas</a:t>
            </a:r>
            <a:r>
              <a:rPr sz="3700" spc="5" dirty="0">
                <a:solidFill>
                  <a:srgbClr val="C00000"/>
                </a:solidFill>
              </a:rPr>
              <a:t> </a:t>
            </a:r>
            <a:r>
              <a:rPr sz="3700" spc="-5" dirty="0">
                <a:solidFill>
                  <a:srgbClr val="C00000"/>
                </a:solidFill>
              </a:rPr>
              <a:t>duas </a:t>
            </a:r>
            <a:r>
              <a:rPr sz="3700" spc="-20" dirty="0">
                <a:solidFill>
                  <a:srgbClr val="C00000"/>
                </a:solidFill>
              </a:rPr>
              <a:t>certezas!</a:t>
            </a:r>
            <a:endParaRPr sz="370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21</a:t>
            </a:fld>
            <a:endParaRPr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88581" y="1818841"/>
            <a:ext cx="5289550" cy="4098925"/>
            <a:chOff x="388581" y="1818841"/>
            <a:chExt cx="5289550" cy="409892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8581" y="2525510"/>
              <a:ext cx="2182668" cy="3392079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67612" y="1818841"/>
              <a:ext cx="3810000" cy="1892299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825932" y="0"/>
            <a:ext cx="6912609" cy="14217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616585">
              <a:lnSpc>
                <a:spcPct val="123800"/>
              </a:lnSpc>
              <a:spcBef>
                <a:spcPts val="100"/>
              </a:spcBef>
            </a:pPr>
            <a:r>
              <a:rPr sz="3700" spc="-10" dirty="0">
                <a:solidFill>
                  <a:srgbClr val="C00000"/>
                </a:solidFill>
              </a:rPr>
              <a:t>Sobre</a:t>
            </a:r>
            <a:r>
              <a:rPr sz="3700" spc="-5" dirty="0">
                <a:solidFill>
                  <a:srgbClr val="C00000"/>
                </a:solidFill>
              </a:rPr>
              <a:t> </a:t>
            </a:r>
            <a:r>
              <a:rPr sz="3700" spc="5" dirty="0">
                <a:solidFill>
                  <a:srgbClr val="C00000"/>
                </a:solidFill>
              </a:rPr>
              <a:t>I.A.,</a:t>
            </a:r>
            <a:r>
              <a:rPr sz="3700" spc="-10" dirty="0">
                <a:solidFill>
                  <a:srgbClr val="C00000"/>
                </a:solidFill>
              </a:rPr>
              <a:t> </a:t>
            </a:r>
            <a:r>
              <a:rPr sz="3700" spc="-20" dirty="0">
                <a:solidFill>
                  <a:srgbClr val="C00000"/>
                </a:solidFill>
              </a:rPr>
              <a:t>presente</a:t>
            </a:r>
            <a:r>
              <a:rPr sz="3700" spc="-5" dirty="0">
                <a:solidFill>
                  <a:srgbClr val="C00000"/>
                </a:solidFill>
              </a:rPr>
              <a:t> </a:t>
            </a:r>
            <a:r>
              <a:rPr sz="3700" dirty="0">
                <a:solidFill>
                  <a:srgbClr val="C00000"/>
                </a:solidFill>
              </a:rPr>
              <a:t>e</a:t>
            </a:r>
            <a:r>
              <a:rPr sz="3700" spc="-5" dirty="0">
                <a:solidFill>
                  <a:srgbClr val="C00000"/>
                </a:solidFill>
              </a:rPr>
              <a:t> </a:t>
            </a:r>
            <a:r>
              <a:rPr sz="3700" spc="-10" dirty="0">
                <a:solidFill>
                  <a:srgbClr val="C00000"/>
                </a:solidFill>
              </a:rPr>
              <a:t>futuro: </a:t>
            </a:r>
            <a:r>
              <a:rPr sz="3700" spc="-5" dirty="0">
                <a:solidFill>
                  <a:srgbClr val="C00000"/>
                </a:solidFill>
              </a:rPr>
              <a:t> </a:t>
            </a:r>
            <a:r>
              <a:rPr sz="3700" spc="-10" dirty="0">
                <a:solidFill>
                  <a:srgbClr val="C00000"/>
                </a:solidFill>
              </a:rPr>
              <a:t>Muitas</a:t>
            </a:r>
            <a:r>
              <a:rPr sz="3700" dirty="0">
                <a:solidFill>
                  <a:srgbClr val="C00000"/>
                </a:solidFill>
              </a:rPr>
              <a:t> </a:t>
            </a:r>
            <a:r>
              <a:rPr sz="3700" spc="-5" dirty="0">
                <a:solidFill>
                  <a:srgbClr val="C00000"/>
                </a:solidFill>
              </a:rPr>
              <a:t>dúvidas,</a:t>
            </a:r>
            <a:r>
              <a:rPr sz="3700" dirty="0">
                <a:solidFill>
                  <a:srgbClr val="C00000"/>
                </a:solidFill>
              </a:rPr>
              <a:t> </a:t>
            </a:r>
            <a:r>
              <a:rPr sz="3700" spc="-5" dirty="0">
                <a:solidFill>
                  <a:srgbClr val="C00000"/>
                </a:solidFill>
              </a:rPr>
              <a:t>mas</a:t>
            </a:r>
            <a:r>
              <a:rPr sz="3700" spc="5" dirty="0">
                <a:solidFill>
                  <a:srgbClr val="C00000"/>
                </a:solidFill>
              </a:rPr>
              <a:t> </a:t>
            </a:r>
            <a:r>
              <a:rPr sz="3700" spc="-5" dirty="0">
                <a:solidFill>
                  <a:srgbClr val="C00000"/>
                </a:solidFill>
              </a:rPr>
              <a:t>duas </a:t>
            </a:r>
            <a:r>
              <a:rPr sz="3700" spc="-20" dirty="0">
                <a:solidFill>
                  <a:srgbClr val="C00000"/>
                </a:solidFill>
              </a:rPr>
              <a:t>certezas!</a:t>
            </a:r>
            <a:endParaRPr sz="3700"/>
          </a:p>
        </p:txBody>
      </p:sp>
      <p:grpSp>
        <p:nvGrpSpPr>
          <p:cNvPr id="6" name="object 6"/>
          <p:cNvGrpSpPr/>
          <p:nvPr/>
        </p:nvGrpSpPr>
        <p:grpSpPr>
          <a:xfrm>
            <a:off x="7205516" y="2500412"/>
            <a:ext cx="3444875" cy="4076700"/>
            <a:chOff x="7205516" y="2500412"/>
            <a:chExt cx="3444875" cy="4076700"/>
          </a:xfrm>
        </p:grpSpPr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508744" y="3184447"/>
              <a:ext cx="2141328" cy="3392078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205516" y="2500412"/>
              <a:ext cx="1952236" cy="1892300"/>
            </a:xfrm>
            <a:prstGeom prst="rect">
              <a:avLst/>
            </a:prstGeom>
          </p:spPr>
        </p:pic>
      </p:grp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22</a:t>
            </a:fld>
            <a:endParaRPr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8370" y="4333591"/>
            <a:ext cx="1397055" cy="2373375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75807" y="347979"/>
            <a:ext cx="841184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>
                <a:solidFill>
                  <a:srgbClr val="000000"/>
                </a:solidFill>
              </a:rPr>
              <a:t>Regulação</a:t>
            </a:r>
            <a:r>
              <a:rPr spc="-2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da</a:t>
            </a:r>
            <a:r>
              <a:rPr spc="-25" dirty="0">
                <a:solidFill>
                  <a:srgbClr val="000000"/>
                </a:solidFill>
              </a:rPr>
              <a:t> </a:t>
            </a:r>
            <a:r>
              <a:rPr spc="5" dirty="0">
                <a:solidFill>
                  <a:srgbClr val="000000"/>
                </a:solidFill>
              </a:rPr>
              <a:t>I.A.:</a:t>
            </a:r>
            <a:r>
              <a:rPr spc="-20" dirty="0">
                <a:solidFill>
                  <a:srgbClr val="000000"/>
                </a:solidFill>
              </a:rPr>
              <a:t> </a:t>
            </a:r>
            <a:r>
              <a:rPr spc="-5" dirty="0">
                <a:solidFill>
                  <a:srgbClr val="000000"/>
                </a:solidFill>
              </a:rPr>
              <a:t>algumas</a:t>
            </a:r>
            <a:r>
              <a:rPr spc="-15" dirty="0">
                <a:solidFill>
                  <a:srgbClr val="000000"/>
                </a:solidFill>
              </a:rPr>
              <a:t> provocações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23</a:t>
            </a:fld>
            <a:endParaRPr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8370" y="4333591"/>
            <a:ext cx="1397055" cy="2373375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75807" y="347979"/>
            <a:ext cx="841184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>
                <a:solidFill>
                  <a:srgbClr val="000000"/>
                </a:solidFill>
              </a:rPr>
              <a:t>Regulação</a:t>
            </a:r>
            <a:r>
              <a:rPr spc="-2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da</a:t>
            </a:r>
            <a:r>
              <a:rPr spc="-25" dirty="0">
                <a:solidFill>
                  <a:srgbClr val="000000"/>
                </a:solidFill>
              </a:rPr>
              <a:t> </a:t>
            </a:r>
            <a:r>
              <a:rPr spc="5" dirty="0">
                <a:solidFill>
                  <a:srgbClr val="000000"/>
                </a:solidFill>
              </a:rPr>
              <a:t>I.A.:</a:t>
            </a:r>
            <a:r>
              <a:rPr spc="-20" dirty="0">
                <a:solidFill>
                  <a:srgbClr val="000000"/>
                </a:solidFill>
              </a:rPr>
              <a:t> </a:t>
            </a:r>
            <a:r>
              <a:rPr spc="-5" dirty="0">
                <a:solidFill>
                  <a:srgbClr val="000000"/>
                </a:solidFill>
              </a:rPr>
              <a:t>algumas</a:t>
            </a:r>
            <a:r>
              <a:rPr spc="-15" dirty="0">
                <a:solidFill>
                  <a:srgbClr val="000000"/>
                </a:solidFill>
              </a:rPr>
              <a:t> provocações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24</a:t>
            </a:fld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1819857" y="1241551"/>
            <a:ext cx="10062210" cy="3960495"/>
          </a:xfrm>
          <a:prstGeom prst="rect">
            <a:avLst/>
          </a:prstGeom>
        </p:spPr>
        <p:txBody>
          <a:bodyPr vert="horz" wrap="square" lIns="0" tIns="2197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730"/>
              </a:spcBef>
            </a:pPr>
            <a:r>
              <a:rPr sz="3300" b="1" spc="-25" dirty="0">
                <a:solidFill>
                  <a:srgbClr val="C00000"/>
                </a:solidFill>
                <a:latin typeface="Calibri"/>
                <a:cs typeface="Calibri"/>
              </a:rPr>
              <a:t>Ponto</a:t>
            </a:r>
            <a:r>
              <a:rPr sz="3300" b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C00000"/>
                </a:solidFill>
                <a:latin typeface="Calibri"/>
                <a:cs typeface="Calibri"/>
              </a:rPr>
              <a:t>de</a:t>
            </a:r>
            <a:r>
              <a:rPr sz="3300" b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300" b="1" spc="-15" dirty="0">
                <a:solidFill>
                  <a:srgbClr val="C00000"/>
                </a:solidFill>
                <a:latin typeface="Calibri"/>
                <a:cs typeface="Calibri"/>
              </a:rPr>
              <a:t>vista</a:t>
            </a:r>
            <a:r>
              <a:rPr sz="3300" b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C00000"/>
                </a:solidFill>
                <a:latin typeface="Calibri"/>
                <a:cs typeface="Calibri"/>
              </a:rPr>
              <a:t>da</a:t>
            </a:r>
            <a:r>
              <a:rPr sz="3300" b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300" b="1" spc="-5" dirty="0">
                <a:solidFill>
                  <a:srgbClr val="C00000"/>
                </a:solidFill>
                <a:latin typeface="Calibri"/>
                <a:cs typeface="Calibri"/>
              </a:rPr>
              <a:t>pesquisa:</a:t>
            </a:r>
            <a:endParaRPr sz="3300">
              <a:latin typeface="Calibri"/>
              <a:cs typeface="Calibri"/>
            </a:endParaRPr>
          </a:p>
          <a:p>
            <a:pPr marL="12700" marR="27305">
              <a:lnSpc>
                <a:spcPct val="89300"/>
              </a:lnSpc>
              <a:spcBef>
                <a:spcPts val="2055"/>
              </a:spcBef>
            </a:pPr>
            <a:r>
              <a:rPr sz="3300" b="1" dirty="0">
                <a:solidFill>
                  <a:srgbClr val="C00000"/>
                </a:solidFill>
                <a:latin typeface="Calibri"/>
                <a:cs typeface="Calibri"/>
              </a:rPr>
              <a:t>É </a:t>
            </a:r>
            <a:r>
              <a:rPr sz="3300" b="1" spc="-5" dirty="0">
                <a:solidFill>
                  <a:srgbClr val="C00000"/>
                </a:solidFill>
                <a:latin typeface="Calibri"/>
                <a:cs typeface="Calibri"/>
              </a:rPr>
              <a:t>fundamental</a:t>
            </a:r>
            <a:r>
              <a:rPr sz="3300" b="1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300" b="1" spc="-5" dirty="0">
                <a:solidFill>
                  <a:srgbClr val="C00000"/>
                </a:solidFill>
                <a:latin typeface="Calibri"/>
                <a:cs typeface="Calibri"/>
              </a:rPr>
              <a:t>não</a:t>
            </a:r>
            <a:r>
              <a:rPr sz="3300" b="1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300" b="1" spc="-5" dirty="0">
                <a:solidFill>
                  <a:srgbClr val="C00000"/>
                </a:solidFill>
                <a:latin typeface="Calibri"/>
                <a:cs typeface="Calibri"/>
              </a:rPr>
              <a:t>limitarmos as</a:t>
            </a:r>
            <a:r>
              <a:rPr sz="3300" b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300" b="1" spc="-5" dirty="0">
                <a:solidFill>
                  <a:srgbClr val="C00000"/>
                </a:solidFill>
                <a:latin typeface="Calibri"/>
                <a:cs typeface="Calibri"/>
              </a:rPr>
              <a:t>pesquisas </a:t>
            </a:r>
            <a:r>
              <a:rPr sz="3300" b="1" dirty="0">
                <a:solidFill>
                  <a:srgbClr val="C00000"/>
                </a:solidFill>
                <a:latin typeface="Calibri"/>
                <a:cs typeface="Calibri"/>
              </a:rPr>
              <a:t>e </a:t>
            </a:r>
            <a:r>
              <a:rPr sz="3300" b="1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300" b="1" spc="-10" dirty="0">
                <a:solidFill>
                  <a:srgbClr val="C00000"/>
                </a:solidFill>
                <a:latin typeface="Calibri"/>
                <a:cs typeface="Calibri"/>
              </a:rPr>
              <a:t>desenvolvimento</a:t>
            </a:r>
            <a:r>
              <a:rPr sz="3300" b="1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300" b="1" spc="-5" dirty="0">
                <a:solidFill>
                  <a:srgbClr val="C00000"/>
                </a:solidFill>
                <a:latin typeface="Calibri"/>
                <a:cs typeface="Calibri"/>
              </a:rPr>
              <a:t>das</a:t>
            </a:r>
            <a:r>
              <a:rPr sz="3300" b="1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300" b="1" spc="-10" dirty="0">
                <a:solidFill>
                  <a:srgbClr val="C00000"/>
                </a:solidFill>
                <a:latin typeface="Calibri"/>
                <a:cs typeface="Calibri"/>
              </a:rPr>
              <a:t>metodologias</a:t>
            </a:r>
            <a:r>
              <a:rPr sz="3300" b="1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C00000"/>
                </a:solidFill>
                <a:latin typeface="Calibri"/>
                <a:cs typeface="Calibri"/>
              </a:rPr>
              <a:t>por</a:t>
            </a:r>
            <a:r>
              <a:rPr sz="3300" b="1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300" b="1" spc="-20" dirty="0">
                <a:solidFill>
                  <a:srgbClr val="C00000"/>
                </a:solidFill>
                <a:latin typeface="Calibri"/>
                <a:cs typeface="Calibri"/>
              </a:rPr>
              <a:t>conta</a:t>
            </a:r>
            <a:r>
              <a:rPr sz="3300" b="1" dirty="0">
                <a:solidFill>
                  <a:srgbClr val="C00000"/>
                </a:solidFill>
                <a:latin typeface="Calibri"/>
                <a:cs typeface="Calibri"/>
              </a:rPr>
              <a:t> de </a:t>
            </a:r>
            <a:r>
              <a:rPr sz="3300" b="1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300" b="1" spc="-10" dirty="0">
                <a:solidFill>
                  <a:srgbClr val="C00000"/>
                </a:solidFill>
                <a:latin typeface="Calibri"/>
                <a:cs typeface="Calibri"/>
              </a:rPr>
              <a:t>legislação,</a:t>
            </a:r>
            <a:r>
              <a:rPr sz="3300" b="1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300" b="1" spc="-5" dirty="0">
                <a:solidFill>
                  <a:srgbClr val="C00000"/>
                </a:solidFill>
                <a:latin typeface="Calibri"/>
                <a:cs typeface="Calibri"/>
              </a:rPr>
              <a:t>sob</a:t>
            </a:r>
            <a:r>
              <a:rPr sz="3300" b="1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C00000"/>
                </a:solidFill>
                <a:latin typeface="Calibri"/>
                <a:cs typeface="Calibri"/>
              </a:rPr>
              <a:t>o </a:t>
            </a:r>
            <a:r>
              <a:rPr sz="3300" b="1" spc="-10" dirty="0">
                <a:solidFill>
                  <a:srgbClr val="C00000"/>
                </a:solidFill>
                <a:latin typeface="Calibri"/>
                <a:cs typeface="Calibri"/>
              </a:rPr>
              <a:t>risco</a:t>
            </a:r>
            <a:r>
              <a:rPr sz="3300" b="1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C00000"/>
                </a:solidFill>
                <a:latin typeface="Calibri"/>
                <a:cs typeface="Calibri"/>
              </a:rPr>
              <a:t>de</a:t>
            </a:r>
            <a:r>
              <a:rPr sz="3300" b="1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300" b="1" spc="-5" dirty="0">
                <a:solidFill>
                  <a:srgbClr val="C00000"/>
                </a:solidFill>
                <a:latin typeface="Calibri"/>
                <a:cs typeface="Calibri"/>
              </a:rPr>
              <a:t>não</a:t>
            </a:r>
            <a:r>
              <a:rPr sz="3300" b="1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300" b="1" spc="-5" dirty="0">
                <a:solidFill>
                  <a:srgbClr val="C00000"/>
                </a:solidFill>
                <a:latin typeface="Calibri"/>
                <a:cs typeface="Calibri"/>
              </a:rPr>
              <a:t>acompanharmos</a:t>
            </a:r>
            <a:r>
              <a:rPr sz="3300" b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C00000"/>
                </a:solidFill>
                <a:latin typeface="Calibri"/>
                <a:cs typeface="Calibri"/>
              </a:rPr>
              <a:t>os </a:t>
            </a:r>
            <a:r>
              <a:rPr sz="3300" b="1" spc="-20" dirty="0">
                <a:solidFill>
                  <a:srgbClr val="C00000"/>
                </a:solidFill>
                <a:latin typeface="Calibri"/>
                <a:cs typeface="Calibri"/>
              </a:rPr>
              <a:t>avanços </a:t>
            </a:r>
            <a:r>
              <a:rPr sz="3300" b="1" spc="-7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C00000"/>
                </a:solidFill>
                <a:latin typeface="Calibri"/>
                <a:cs typeface="Calibri"/>
              </a:rPr>
              <a:t>e</a:t>
            </a:r>
            <a:r>
              <a:rPr sz="3300" b="1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300" b="1" spc="-5" dirty="0">
                <a:solidFill>
                  <a:srgbClr val="C00000"/>
                </a:solidFill>
                <a:latin typeface="Calibri"/>
                <a:cs typeface="Calibri"/>
              </a:rPr>
              <a:t>sermos </a:t>
            </a:r>
            <a:r>
              <a:rPr sz="3300" b="1" spc="-10" dirty="0">
                <a:solidFill>
                  <a:srgbClr val="C00000"/>
                </a:solidFill>
                <a:latin typeface="Calibri"/>
                <a:cs typeface="Calibri"/>
              </a:rPr>
              <a:t>atropelados</a:t>
            </a:r>
            <a:r>
              <a:rPr sz="3300" b="1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C00000"/>
                </a:solidFill>
                <a:latin typeface="Calibri"/>
                <a:cs typeface="Calibri"/>
              </a:rPr>
              <a:t>pelos</a:t>
            </a:r>
            <a:r>
              <a:rPr sz="3300" b="1" spc="-5" dirty="0">
                <a:solidFill>
                  <a:srgbClr val="C00000"/>
                </a:solidFill>
                <a:latin typeface="Calibri"/>
                <a:cs typeface="Calibri"/>
              </a:rPr>
              <a:t> demais países!</a:t>
            </a:r>
            <a:endParaRPr sz="3300">
              <a:latin typeface="Calibri"/>
              <a:cs typeface="Calibri"/>
            </a:endParaRPr>
          </a:p>
          <a:p>
            <a:pPr marL="12700" marR="5080">
              <a:lnSpc>
                <a:spcPts val="3600"/>
              </a:lnSpc>
              <a:spcBef>
                <a:spcPts val="2055"/>
              </a:spcBef>
            </a:pPr>
            <a:r>
              <a:rPr sz="3300" b="1" spc="-5" dirty="0">
                <a:solidFill>
                  <a:srgbClr val="C00000"/>
                </a:solidFill>
                <a:latin typeface="Calibri"/>
                <a:cs typeface="Calibri"/>
              </a:rPr>
              <a:t>Do </a:t>
            </a:r>
            <a:r>
              <a:rPr sz="3300" b="1" spc="-20" dirty="0">
                <a:solidFill>
                  <a:srgbClr val="C00000"/>
                </a:solidFill>
                <a:latin typeface="Calibri"/>
                <a:cs typeface="Calibri"/>
              </a:rPr>
              <a:t>contrário,</a:t>
            </a:r>
            <a:r>
              <a:rPr sz="3300" b="1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300" b="1" spc="-5" dirty="0">
                <a:solidFill>
                  <a:srgbClr val="C00000"/>
                </a:solidFill>
                <a:latin typeface="Calibri"/>
                <a:cs typeface="Calibri"/>
              </a:rPr>
              <a:t>ficaríamos limitados,</a:t>
            </a:r>
            <a:r>
              <a:rPr sz="3300" b="1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300" b="1" spc="-5" dirty="0">
                <a:solidFill>
                  <a:srgbClr val="C00000"/>
                </a:solidFill>
                <a:latin typeface="Calibri"/>
                <a:cs typeface="Calibri"/>
              </a:rPr>
              <a:t>mais </a:t>
            </a:r>
            <a:r>
              <a:rPr sz="3300" b="1" dirty="0">
                <a:solidFill>
                  <a:srgbClr val="C00000"/>
                </a:solidFill>
                <a:latin typeface="Calibri"/>
                <a:cs typeface="Calibri"/>
              </a:rPr>
              <a:t>uma</a:t>
            </a:r>
            <a:r>
              <a:rPr sz="3300" b="1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300" b="1" spc="-20" dirty="0">
                <a:solidFill>
                  <a:srgbClr val="C00000"/>
                </a:solidFill>
                <a:latin typeface="Calibri"/>
                <a:cs typeface="Calibri"/>
              </a:rPr>
              <a:t>vez,</a:t>
            </a:r>
            <a:r>
              <a:rPr sz="3300" b="1" dirty="0">
                <a:solidFill>
                  <a:srgbClr val="C00000"/>
                </a:solidFill>
                <a:latin typeface="Calibri"/>
                <a:cs typeface="Calibri"/>
              </a:rPr>
              <a:t> a</a:t>
            </a:r>
            <a:r>
              <a:rPr sz="3300" b="1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300" b="1" spc="-10" dirty="0">
                <a:solidFill>
                  <a:srgbClr val="C00000"/>
                </a:solidFill>
                <a:latin typeface="Calibri"/>
                <a:cs typeface="Calibri"/>
              </a:rPr>
              <a:t>meros </a:t>
            </a:r>
            <a:r>
              <a:rPr sz="3300" b="1" spc="-7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300" b="1" spc="-5" dirty="0">
                <a:solidFill>
                  <a:srgbClr val="C00000"/>
                </a:solidFill>
                <a:latin typeface="Calibri"/>
                <a:cs typeface="Calibri"/>
              </a:rPr>
              <a:t>usuários </a:t>
            </a:r>
            <a:r>
              <a:rPr sz="3300" b="1" dirty="0">
                <a:solidFill>
                  <a:srgbClr val="C00000"/>
                </a:solidFill>
                <a:latin typeface="Calibri"/>
                <a:cs typeface="Calibri"/>
              </a:rPr>
              <a:t>de </a:t>
            </a:r>
            <a:r>
              <a:rPr sz="3300" b="1" spc="-5" dirty="0">
                <a:solidFill>
                  <a:srgbClr val="C00000"/>
                </a:solidFill>
                <a:latin typeface="Calibri"/>
                <a:cs typeface="Calibri"/>
              </a:rPr>
              <a:t>tecnologias</a:t>
            </a:r>
            <a:r>
              <a:rPr sz="3300" b="1" spc="-10" dirty="0">
                <a:solidFill>
                  <a:srgbClr val="C00000"/>
                </a:solidFill>
                <a:latin typeface="Calibri"/>
                <a:cs typeface="Calibri"/>
              </a:rPr>
              <a:t> desenvolvidas</a:t>
            </a:r>
            <a:r>
              <a:rPr sz="3300" b="1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300" b="1" spc="-35" dirty="0">
                <a:solidFill>
                  <a:srgbClr val="C00000"/>
                </a:solidFill>
                <a:latin typeface="Calibri"/>
                <a:cs typeface="Calibri"/>
              </a:rPr>
              <a:t>fora</a:t>
            </a:r>
            <a:r>
              <a:rPr sz="3300" b="1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C00000"/>
                </a:solidFill>
                <a:latin typeface="Calibri"/>
                <a:cs typeface="Calibri"/>
              </a:rPr>
              <a:t>do</a:t>
            </a:r>
            <a:r>
              <a:rPr sz="3300" b="1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300" b="1" spc="-5" dirty="0">
                <a:solidFill>
                  <a:srgbClr val="C00000"/>
                </a:solidFill>
                <a:latin typeface="Calibri"/>
                <a:cs typeface="Calibri"/>
              </a:rPr>
              <a:t>país.</a:t>
            </a:r>
            <a:endParaRPr sz="33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8370" y="4333591"/>
            <a:ext cx="1397055" cy="2373375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75807" y="347979"/>
            <a:ext cx="841184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>
                <a:solidFill>
                  <a:srgbClr val="000000"/>
                </a:solidFill>
              </a:rPr>
              <a:t>Regulação</a:t>
            </a:r>
            <a:r>
              <a:rPr spc="-2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da</a:t>
            </a:r>
            <a:r>
              <a:rPr spc="-25" dirty="0">
                <a:solidFill>
                  <a:srgbClr val="000000"/>
                </a:solidFill>
              </a:rPr>
              <a:t> </a:t>
            </a:r>
            <a:r>
              <a:rPr spc="5" dirty="0">
                <a:solidFill>
                  <a:srgbClr val="000000"/>
                </a:solidFill>
              </a:rPr>
              <a:t>I.A.:</a:t>
            </a:r>
            <a:r>
              <a:rPr spc="-20" dirty="0">
                <a:solidFill>
                  <a:srgbClr val="000000"/>
                </a:solidFill>
              </a:rPr>
              <a:t> </a:t>
            </a:r>
            <a:r>
              <a:rPr spc="-5" dirty="0">
                <a:solidFill>
                  <a:srgbClr val="000000"/>
                </a:solidFill>
              </a:rPr>
              <a:t>algumas</a:t>
            </a:r>
            <a:r>
              <a:rPr spc="-15" dirty="0">
                <a:solidFill>
                  <a:srgbClr val="000000"/>
                </a:solidFill>
              </a:rPr>
              <a:t> provocações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25</a:t>
            </a:fld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1869962" y="1441196"/>
            <a:ext cx="9737090" cy="3710940"/>
          </a:xfrm>
          <a:prstGeom prst="rect">
            <a:avLst/>
          </a:prstGeom>
        </p:spPr>
        <p:txBody>
          <a:bodyPr vert="horz" wrap="square" lIns="0" tIns="131445" rIns="0" bIns="0" rtlCol="0">
            <a:spAutoFit/>
          </a:bodyPr>
          <a:lstStyle/>
          <a:p>
            <a:pPr marL="12700" marR="651510">
              <a:lnSpc>
                <a:spcPct val="78300"/>
              </a:lnSpc>
              <a:spcBef>
                <a:spcPts val="1035"/>
              </a:spcBef>
            </a:pPr>
            <a:r>
              <a:rPr sz="3600" b="1" spc="-5" dirty="0">
                <a:solidFill>
                  <a:srgbClr val="C00000"/>
                </a:solidFill>
                <a:latin typeface="Calibri"/>
                <a:cs typeface="Calibri"/>
              </a:rPr>
              <a:t>Uma</a:t>
            </a:r>
            <a:r>
              <a:rPr sz="3600" b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600" b="1" spc="-5" dirty="0">
                <a:solidFill>
                  <a:srgbClr val="C00000"/>
                </a:solidFill>
                <a:latin typeface="Calibri"/>
                <a:cs typeface="Calibri"/>
              </a:rPr>
              <a:t>coisa</a:t>
            </a:r>
            <a:r>
              <a:rPr sz="3600" b="1" dirty="0">
                <a:solidFill>
                  <a:srgbClr val="C00000"/>
                </a:solidFill>
                <a:latin typeface="Calibri"/>
                <a:cs typeface="Calibri"/>
              </a:rPr>
              <a:t> é o </a:t>
            </a:r>
            <a:r>
              <a:rPr sz="3600" b="1" spc="-15" dirty="0">
                <a:solidFill>
                  <a:srgbClr val="C00000"/>
                </a:solidFill>
                <a:latin typeface="Calibri"/>
                <a:cs typeface="Calibri"/>
              </a:rPr>
              <a:t>desenvolvimento</a:t>
            </a:r>
            <a:r>
              <a:rPr sz="3600" b="1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C00000"/>
                </a:solidFill>
                <a:latin typeface="Calibri"/>
                <a:cs typeface="Calibri"/>
              </a:rPr>
              <a:t>metodológico</a:t>
            </a:r>
            <a:r>
              <a:rPr sz="3600" b="1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C00000"/>
                </a:solidFill>
                <a:latin typeface="Calibri"/>
                <a:cs typeface="Calibri"/>
              </a:rPr>
              <a:t>e </a:t>
            </a:r>
            <a:r>
              <a:rPr sz="3600" b="1" spc="-79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600" b="1" spc="-20" dirty="0">
                <a:solidFill>
                  <a:srgbClr val="C00000"/>
                </a:solidFill>
                <a:latin typeface="Calibri"/>
                <a:cs typeface="Calibri"/>
              </a:rPr>
              <a:t>outra</a:t>
            </a:r>
            <a:r>
              <a:rPr sz="3600" b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C00000"/>
                </a:solidFill>
                <a:latin typeface="Calibri"/>
                <a:cs typeface="Calibri"/>
              </a:rPr>
              <a:t>a</a:t>
            </a:r>
            <a:r>
              <a:rPr sz="3600" b="1" spc="-5" dirty="0">
                <a:solidFill>
                  <a:srgbClr val="C00000"/>
                </a:solidFill>
                <a:latin typeface="Calibri"/>
                <a:cs typeface="Calibri"/>
              </a:rPr>
              <a:t> aplicação</a:t>
            </a:r>
            <a:r>
              <a:rPr sz="3600" b="1" dirty="0">
                <a:solidFill>
                  <a:srgbClr val="C00000"/>
                </a:solidFill>
                <a:latin typeface="Calibri"/>
                <a:cs typeface="Calibri"/>
              </a:rPr>
              <a:t> dele.</a:t>
            </a:r>
            <a:endParaRPr sz="3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6200">
              <a:latin typeface="Calibri"/>
              <a:cs typeface="Calibri"/>
            </a:endParaRPr>
          </a:p>
          <a:p>
            <a:pPr marL="12700" marR="5080">
              <a:lnSpc>
                <a:spcPct val="79400"/>
              </a:lnSpc>
            </a:pPr>
            <a:r>
              <a:rPr sz="3600" b="1" spc="-15" dirty="0">
                <a:solidFill>
                  <a:srgbClr val="C00000"/>
                </a:solidFill>
                <a:latin typeface="Calibri"/>
                <a:cs typeface="Calibri"/>
              </a:rPr>
              <a:t>Certamente,</a:t>
            </a:r>
            <a:r>
              <a:rPr sz="3600" b="1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600" b="1" spc="-30" dirty="0">
                <a:solidFill>
                  <a:srgbClr val="C00000"/>
                </a:solidFill>
                <a:latin typeface="Calibri"/>
                <a:cs typeface="Calibri"/>
              </a:rPr>
              <a:t>haverá</a:t>
            </a:r>
            <a:r>
              <a:rPr sz="3600" b="1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C00000"/>
                </a:solidFill>
                <a:latin typeface="Calibri"/>
                <a:cs typeface="Calibri"/>
              </a:rPr>
              <a:t>metodologias</a:t>
            </a:r>
            <a:r>
              <a:rPr sz="3600" b="1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C00000"/>
                </a:solidFill>
                <a:latin typeface="Calibri"/>
                <a:cs typeface="Calibri"/>
              </a:rPr>
              <a:t>desenvolvidas </a:t>
            </a:r>
            <a:r>
              <a:rPr sz="3600" b="1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C00000"/>
                </a:solidFill>
                <a:latin typeface="Calibri"/>
                <a:cs typeface="Calibri"/>
              </a:rPr>
              <a:t>que </a:t>
            </a:r>
            <a:r>
              <a:rPr sz="3600" b="1" spc="-25" dirty="0">
                <a:solidFill>
                  <a:srgbClr val="C00000"/>
                </a:solidFill>
                <a:latin typeface="Calibri"/>
                <a:cs typeface="Calibri"/>
              </a:rPr>
              <a:t>deverão </a:t>
            </a:r>
            <a:r>
              <a:rPr sz="3600" b="1" dirty="0">
                <a:solidFill>
                  <a:srgbClr val="C00000"/>
                </a:solidFill>
                <a:latin typeface="Calibri"/>
                <a:cs typeface="Calibri"/>
              </a:rPr>
              <a:t>ser inibidas de </a:t>
            </a:r>
            <a:r>
              <a:rPr sz="3600" b="1" spc="-5" dirty="0">
                <a:solidFill>
                  <a:srgbClr val="C00000"/>
                </a:solidFill>
                <a:latin typeface="Calibri"/>
                <a:cs typeface="Calibri"/>
              </a:rPr>
              <a:t>aplicação </a:t>
            </a:r>
            <a:r>
              <a:rPr sz="3600" b="1" dirty="0">
                <a:solidFill>
                  <a:srgbClr val="C00000"/>
                </a:solidFill>
                <a:latin typeface="Calibri"/>
                <a:cs typeface="Calibri"/>
              </a:rPr>
              <a:t>em algunn </a:t>
            </a:r>
            <a:r>
              <a:rPr sz="3600" b="1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600" b="1" spc="-5" dirty="0">
                <a:solidFill>
                  <a:srgbClr val="C00000"/>
                </a:solidFill>
                <a:latin typeface="Calibri"/>
                <a:cs typeface="Calibri"/>
              </a:rPr>
              <a:t>cenários</a:t>
            </a:r>
            <a:r>
              <a:rPr sz="3600" b="1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600" b="1" spc="-5" dirty="0">
                <a:solidFill>
                  <a:srgbClr val="C00000"/>
                </a:solidFill>
                <a:latin typeface="Calibri"/>
                <a:cs typeface="Calibri"/>
              </a:rPr>
              <a:t>específicos,</a:t>
            </a:r>
            <a:r>
              <a:rPr sz="3600" b="1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600" b="1" spc="-5" dirty="0">
                <a:solidFill>
                  <a:srgbClr val="C00000"/>
                </a:solidFill>
                <a:latin typeface="Calibri"/>
                <a:cs typeface="Calibri"/>
              </a:rPr>
              <a:t>mas</a:t>
            </a:r>
            <a:r>
              <a:rPr sz="3600" b="1" dirty="0">
                <a:solidFill>
                  <a:srgbClr val="C00000"/>
                </a:solidFill>
                <a:latin typeface="Calibri"/>
                <a:cs typeface="Calibri"/>
              </a:rPr>
              <a:t> isso </a:t>
            </a:r>
            <a:r>
              <a:rPr sz="3600" b="1" spc="-15" dirty="0">
                <a:solidFill>
                  <a:srgbClr val="C00000"/>
                </a:solidFill>
                <a:latin typeface="Calibri"/>
                <a:cs typeface="Calibri"/>
              </a:rPr>
              <a:t>deve</a:t>
            </a:r>
            <a:r>
              <a:rPr sz="3600" b="1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600" b="1" spc="-5" dirty="0">
                <a:solidFill>
                  <a:srgbClr val="C00000"/>
                </a:solidFill>
                <a:latin typeface="Calibri"/>
                <a:cs typeface="Calibri"/>
              </a:rPr>
              <a:t>ser</a:t>
            </a:r>
            <a:r>
              <a:rPr sz="3600" b="1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600" b="1" spc="-25" dirty="0">
                <a:solidFill>
                  <a:srgbClr val="C00000"/>
                </a:solidFill>
                <a:latin typeface="Calibri"/>
                <a:cs typeface="Calibri"/>
              </a:rPr>
              <a:t>tratado</a:t>
            </a:r>
            <a:r>
              <a:rPr sz="3600" b="1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C00000"/>
                </a:solidFill>
                <a:latin typeface="Calibri"/>
                <a:cs typeface="Calibri"/>
              </a:rPr>
              <a:t>com </a:t>
            </a:r>
            <a:r>
              <a:rPr sz="3600" b="1" spc="-79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C00000"/>
                </a:solidFill>
                <a:latin typeface="Calibri"/>
                <a:cs typeface="Calibri"/>
              </a:rPr>
              <a:t>regulações </a:t>
            </a:r>
            <a:r>
              <a:rPr sz="3600" b="1" spc="-5" dirty="0">
                <a:solidFill>
                  <a:srgbClr val="C00000"/>
                </a:solidFill>
                <a:latin typeface="Calibri"/>
                <a:cs typeface="Calibri"/>
              </a:rPr>
              <a:t>específicas</a:t>
            </a:r>
            <a:r>
              <a:rPr sz="3600" b="1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600" b="1" spc="-25" dirty="0">
                <a:solidFill>
                  <a:srgbClr val="C00000"/>
                </a:solidFill>
                <a:latin typeface="Calibri"/>
                <a:cs typeface="Calibri"/>
              </a:rPr>
              <a:t>para</a:t>
            </a:r>
            <a:r>
              <a:rPr sz="3600" b="1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C00000"/>
                </a:solidFill>
                <a:latin typeface="Calibri"/>
                <a:cs typeface="Calibri"/>
              </a:rPr>
              <a:t>a</a:t>
            </a:r>
            <a:r>
              <a:rPr sz="3600" b="1" spc="-5" dirty="0">
                <a:solidFill>
                  <a:srgbClr val="C00000"/>
                </a:solidFill>
                <a:latin typeface="Calibri"/>
                <a:cs typeface="Calibri"/>
              </a:rPr>
              <a:t> aplicação.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8370" y="4333591"/>
            <a:ext cx="1397055" cy="2373375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75807" y="347979"/>
            <a:ext cx="841184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>
                <a:solidFill>
                  <a:srgbClr val="000000"/>
                </a:solidFill>
              </a:rPr>
              <a:t>Regulação</a:t>
            </a:r>
            <a:r>
              <a:rPr spc="-2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da</a:t>
            </a:r>
            <a:r>
              <a:rPr spc="-25" dirty="0">
                <a:solidFill>
                  <a:srgbClr val="000000"/>
                </a:solidFill>
              </a:rPr>
              <a:t> </a:t>
            </a:r>
            <a:r>
              <a:rPr spc="5" dirty="0">
                <a:solidFill>
                  <a:srgbClr val="000000"/>
                </a:solidFill>
              </a:rPr>
              <a:t>I.A.:</a:t>
            </a:r>
            <a:r>
              <a:rPr spc="-20" dirty="0">
                <a:solidFill>
                  <a:srgbClr val="000000"/>
                </a:solidFill>
              </a:rPr>
              <a:t> </a:t>
            </a:r>
            <a:r>
              <a:rPr spc="-5" dirty="0">
                <a:solidFill>
                  <a:srgbClr val="000000"/>
                </a:solidFill>
              </a:rPr>
              <a:t>algumas</a:t>
            </a:r>
            <a:r>
              <a:rPr spc="-15" dirty="0">
                <a:solidFill>
                  <a:srgbClr val="000000"/>
                </a:solidFill>
              </a:rPr>
              <a:t> provocações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26</a:t>
            </a:fld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1907538" y="1785620"/>
            <a:ext cx="8674735" cy="3064510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>
              <a:lnSpc>
                <a:spcPts val="3890"/>
              </a:lnSpc>
              <a:spcBef>
                <a:spcPts val="585"/>
              </a:spcBef>
            </a:pPr>
            <a:r>
              <a:rPr sz="3600" b="1" spc="-20" dirty="0">
                <a:solidFill>
                  <a:srgbClr val="C00000"/>
                </a:solidFill>
                <a:latin typeface="Calibri"/>
                <a:cs typeface="Calibri"/>
              </a:rPr>
              <a:t>Outras</a:t>
            </a:r>
            <a:r>
              <a:rPr sz="3600" b="1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C00000"/>
                </a:solidFill>
                <a:latin typeface="Calibri"/>
                <a:cs typeface="Calibri"/>
              </a:rPr>
              <a:t>regulações</a:t>
            </a:r>
            <a:r>
              <a:rPr sz="3600" b="1" dirty="0">
                <a:solidFill>
                  <a:srgbClr val="C00000"/>
                </a:solidFill>
                <a:latin typeface="Calibri"/>
                <a:cs typeface="Calibri"/>
              </a:rPr>
              <a:t> já </a:t>
            </a:r>
            <a:r>
              <a:rPr sz="3600" b="1" spc="-25" dirty="0">
                <a:solidFill>
                  <a:srgbClr val="C00000"/>
                </a:solidFill>
                <a:latin typeface="Calibri"/>
                <a:cs typeface="Calibri"/>
              </a:rPr>
              <a:t>existem</a:t>
            </a:r>
            <a:r>
              <a:rPr sz="3600" b="1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600" b="1" spc="-25" dirty="0">
                <a:solidFill>
                  <a:srgbClr val="C00000"/>
                </a:solidFill>
                <a:latin typeface="Calibri"/>
                <a:cs typeface="Calibri"/>
              </a:rPr>
              <a:t>para</a:t>
            </a:r>
            <a:r>
              <a:rPr sz="3600" b="1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600" b="1" spc="-20" dirty="0">
                <a:solidFill>
                  <a:srgbClr val="C00000"/>
                </a:solidFill>
                <a:latin typeface="Calibri"/>
                <a:cs typeface="Calibri"/>
              </a:rPr>
              <a:t>proteger</a:t>
            </a:r>
            <a:r>
              <a:rPr sz="3600" b="1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C00000"/>
                </a:solidFill>
                <a:latin typeface="Calibri"/>
                <a:cs typeface="Calibri"/>
              </a:rPr>
              <a:t>a </a:t>
            </a:r>
            <a:r>
              <a:rPr sz="3600" b="1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600" b="1" spc="-5" dirty="0">
                <a:solidFill>
                  <a:srgbClr val="C00000"/>
                </a:solidFill>
                <a:latin typeface="Calibri"/>
                <a:cs typeface="Calibri"/>
              </a:rPr>
              <a:t>população</a:t>
            </a:r>
            <a:r>
              <a:rPr sz="3600" b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C00000"/>
                </a:solidFill>
                <a:latin typeface="Calibri"/>
                <a:cs typeface="Calibri"/>
              </a:rPr>
              <a:t>do</a:t>
            </a:r>
            <a:r>
              <a:rPr sz="3600" b="1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C00000"/>
                </a:solidFill>
                <a:latin typeface="Calibri"/>
                <a:cs typeface="Calibri"/>
              </a:rPr>
              <a:t>uso</a:t>
            </a:r>
            <a:r>
              <a:rPr sz="3600" b="1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C00000"/>
                </a:solidFill>
                <a:latin typeface="Calibri"/>
                <a:cs typeface="Calibri"/>
              </a:rPr>
              <a:t>antiético</a:t>
            </a:r>
            <a:r>
              <a:rPr sz="3600" b="1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C00000"/>
                </a:solidFill>
                <a:latin typeface="Calibri"/>
                <a:cs typeface="Calibri"/>
              </a:rPr>
              <a:t>e</a:t>
            </a:r>
            <a:r>
              <a:rPr sz="3600" b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C00000"/>
                </a:solidFill>
                <a:latin typeface="Calibri"/>
                <a:cs typeface="Calibri"/>
              </a:rPr>
              <a:t>criminoso de</a:t>
            </a:r>
            <a:r>
              <a:rPr sz="3600" b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600" b="1" spc="10" dirty="0">
                <a:solidFill>
                  <a:srgbClr val="C00000"/>
                </a:solidFill>
                <a:latin typeface="Calibri"/>
                <a:cs typeface="Calibri"/>
              </a:rPr>
              <a:t>IA.</a:t>
            </a:r>
            <a:endParaRPr sz="3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6450">
              <a:latin typeface="Calibri"/>
              <a:cs typeface="Calibri"/>
            </a:endParaRPr>
          </a:p>
          <a:p>
            <a:pPr marL="12700" marR="756285">
              <a:lnSpc>
                <a:spcPts val="3910"/>
              </a:lnSpc>
              <a:spcBef>
                <a:spcPts val="5"/>
              </a:spcBef>
            </a:pPr>
            <a:r>
              <a:rPr sz="3600" b="1" dirty="0">
                <a:solidFill>
                  <a:srgbClr val="C00000"/>
                </a:solidFill>
                <a:latin typeface="Calibri"/>
                <a:cs typeface="Calibri"/>
              </a:rPr>
              <a:t>A </a:t>
            </a:r>
            <a:r>
              <a:rPr sz="3600" b="1" spc="-10" dirty="0">
                <a:solidFill>
                  <a:srgbClr val="C00000"/>
                </a:solidFill>
                <a:latin typeface="Calibri"/>
                <a:cs typeface="Calibri"/>
              </a:rPr>
              <a:t>própria </a:t>
            </a:r>
            <a:r>
              <a:rPr sz="3600" b="1" spc="-20" dirty="0">
                <a:solidFill>
                  <a:srgbClr val="C00000"/>
                </a:solidFill>
                <a:latin typeface="Calibri"/>
                <a:cs typeface="Calibri"/>
              </a:rPr>
              <a:t>LGPD </a:t>
            </a:r>
            <a:r>
              <a:rPr sz="3600" b="1" dirty="0">
                <a:solidFill>
                  <a:srgbClr val="C00000"/>
                </a:solidFill>
                <a:latin typeface="Calibri"/>
                <a:cs typeface="Calibri"/>
              </a:rPr>
              <a:t>já </a:t>
            </a:r>
            <a:r>
              <a:rPr sz="3600" b="1" spc="-10" dirty="0">
                <a:solidFill>
                  <a:srgbClr val="C00000"/>
                </a:solidFill>
                <a:latin typeface="Calibri"/>
                <a:cs typeface="Calibri"/>
              </a:rPr>
              <a:t>regula </a:t>
            </a:r>
            <a:r>
              <a:rPr sz="3600" b="1" dirty="0">
                <a:solidFill>
                  <a:srgbClr val="C00000"/>
                </a:solidFill>
                <a:latin typeface="Calibri"/>
                <a:cs typeface="Calibri"/>
              </a:rPr>
              <a:t>o uso dos dados, </a:t>
            </a:r>
            <a:r>
              <a:rPr sz="3600" b="1" spc="-80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C00000"/>
                </a:solidFill>
                <a:latin typeface="Calibri"/>
                <a:cs typeface="Calibri"/>
              </a:rPr>
              <a:t>por</a:t>
            </a:r>
            <a:r>
              <a:rPr sz="3600" b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600" b="1" spc="-20" dirty="0">
                <a:solidFill>
                  <a:srgbClr val="C00000"/>
                </a:solidFill>
                <a:latin typeface="Calibri"/>
                <a:cs typeface="Calibri"/>
              </a:rPr>
              <a:t>exemplo!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8370" y="4333591"/>
            <a:ext cx="1397055" cy="2373375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75807" y="347979"/>
            <a:ext cx="841184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>
                <a:solidFill>
                  <a:srgbClr val="000000"/>
                </a:solidFill>
              </a:rPr>
              <a:t>Regulação</a:t>
            </a:r>
            <a:r>
              <a:rPr spc="-2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da</a:t>
            </a:r>
            <a:r>
              <a:rPr spc="-25" dirty="0">
                <a:solidFill>
                  <a:srgbClr val="000000"/>
                </a:solidFill>
              </a:rPr>
              <a:t> </a:t>
            </a:r>
            <a:r>
              <a:rPr spc="5" dirty="0">
                <a:solidFill>
                  <a:srgbClr val="000000"/>
                </a:solidFill>
              </a:rPr>
              <a:t>I.A.:</a:t>
            </a:r>
            <a:r>
              <a:rPr spc="-20" dirty="0">
                <a:solidFill>
                  <a:srgbClr val="000000"/>
                </a:solidFill>
              </a:rPr>
              <a:t> </a:t>
            </a:r>
            <a:r>
              <a:rPr spc="-5" dirty="0">
                <a:solidFill>
                  <a:srgbClr val="000000"/>
                </a:solidFill>
              </a:rPr>
              <a:t>algumas</a:t>
            </a:r>
            <a:r>
              <a:rPr spc="-15" dirty="0">
                <a:solidFill>
                  <a:srgbClr val="000000"/>
                </a:solidFill>
              </a:rPr>
              <a:t> provocações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27</a:t>
            </a:fld>
            <a:endParaRPr dirty="0"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185545" marR="172720">
              <a:lnSpc>
                <a:spcPts val="3890"/>
              </a:lnSpc>
              <a:spcBef>
                <a:spcPts val="585"/>
              </a:spcBef>
            </a:pPr>
            <a:r>
              <a:rPr dirty="0"/>
              <a:t>Além de não inibir o </a:t>
            </a:r>
            <a:r>
              <a:rPr spc="-15" dirty="0"/>
              <a:t>desenvolvimento, </a:t>
            </a:r>
            <a:r>
              <a:rPr dirty="0"/>
              <a:t>a lei </a:t>
            </a:r>
            <a:r>
              <a:rPr spc="-15" dirty="0"/>
              <a:t>deve </a:t>
            </a:r>
            <a:r>
              <a:rPr dirty="0"/>
              <a:t>ir </a:t>
            </a:r>
            <a:r>
              <a:rPr spc="-800" dirty="0"/>
              <a:t> </a:t>
            </a:r>
            <a:r>
              <a:rPr spc="-5" dirty="0"/>
              <a:t>além.</a:t>
            </a:r>
          </a:p>
          <a:p>
            <a:pPr marL="1172845">
              <a:lnSpc>
                <a:spcPct val="100000"/>
              </a:lnSpc>
              <a:spcBef>
                <a:spcPts val="35"/>
              </a:spcBef>
            </a:pPr>
            <a:endParaRPr sz="6400"/>
          </a:p>
          <a:p>
            <a:pPr marL="1185545" marR="5080">
              <a:lnSpc>
                <a:spcPct val="90300"/>
              </a:lnSpc>
              <a:tabLst>
                <a:tab pos="4465320" algn="l"/>
              </a:tabLst>
            </a:pPr>
            <a:r>
              <a:rPr spc="-15" dirty="0"/>
              <a:t>Deve</a:t>
            </a:r>
            <a:r>
              <a:rPr spc="-10" dirty="0"/>
              <a:t> incentivar </a:t>
            </a:r>
            <a:r>
              <a:rPr dirty="0"/>
              <a:t>o </a:t>
            </a:r>
            <a:r>
              <a:rPr spc="-15" dirty="0"/>
              <a:t>desenvolvimento</a:t>
            </a:r>
            <a:r>
              <a:rPr dirty="0"/>
              <a:t> </a:t>
            </a:r>
            <a:r>
              <a:rPr spc="-10" dirty="0"/>
              <a:t>atrvés</a:t>
            </a:r>
            <a:r>
              <a:rPr spc="-5" dirty="0"/>
              <a:t> </a:t>
            </a:r>
            <a:r>
              <a:rPr spc="5" dirty="0"/>
              <a:t>do </a:t>
            </a:r>
            <a:r>
              <a:rPr spc="10" dirty="0"/>
              <a:t> </a:t>
            </a:r>
            <a:r>
              <a:rPr spc="-20" dirty="0"/>
              <a:t>fomento</a:t>
            </a:r>
            <a:r>
              <a:rPr spc="-5" dirty="0"/>
              <a:t> </a:t>
            </a:r>
            <a:r>
              <a:rPr dirty="0"/>
              <a:t>a</a:t>
            </a:r>
            <a:r>
              <a:rPr spc="-10" dirty="0"/>
              <a:t> </a:t>
            </a:r>
            <a:r>
              <a:rPr dirty="0"/>
              <a:t>pesquisa</a:t>
            </a:r>
            <a:r>
              <a:rPr spc="-5" dirty="0"/>
              <a:t> (criação </a:t>
            </a:r>
            <a:r>
              <a:rPr dirty="0"/>
              <a:t>de</a:t>
            </a:r>
            <a:r>
              <a:rPr spc="-5" dirty="0"/>
              <a:t> </a:t>
            </a:r>
            <a:r>
              <a:rPr spc="-15" dirty="0"/>
              <a:t>centros</a:t>
            </a:r>
            <a:r>
              <a:rPr spc="-5" dirty="0"/>
              <a:t> </a:t>
            </a:r>
            <a:r>
              <a:rPr dirty="0"/>
              <a:t>de</a:t>
            </a:r>
            <a:r>
              <a:rPr spc="-5" dirty="0"/>
              <a:t> </a:t>
            </a:r>
            <a:r>
              <a:rPr dirty="0"/>
              <a:t>pesquisa </a:t>
            </a:r>
            <a:r>
              <a:rPr spc="-800" dirty="0"/>
              <a:t> </a:t>
            </a:r>
            <a:r>
              <a:rPr spc="-5" dirty="0"/>
              <a:t>especializados?)	</a:t>
            </a:r>
            <a:r>
              <a:rPr dirty="0"/>
              <a:t>e a </a:t>
            </a:r>
            <a:r>
              <a:rPr spc="-10" dirty="0"/>
              <a:t>internacionalização </a:t>
            </a:r>
            <a:r>
              <a:rPr spc="5" dirty="0"/>
              <a:t>do </a:t>
            </a:r>
            <a:r>
              <a:rPr spc="10" dirty="0"/>
              <a:t> </a:t>
            </a:r>
            <a:r>
              <a:rPr spc="-10" dirty="0"/>
              <a:t>conhecimento</a:t>
            </a:r>
            <a:r>
              <a:rPr dirty="0"/>
              <a:t> </a:t>
            </a:r>
            <a:r>
              <a:rPr spc="-10" dirty="0"/>
              <a:t>(incentivo</a:t>
            </a:r>
            <a:r>
              <a:rPr dirty="0"/>
              <a:t> à</a:t>
            </a:r>
            <a:r>
              <a:rPr spc="-5" dirty="0"/>
              <a:t> </a:t>
            </a:r>
            <a:r>
              <a:rPr spc="-15" dirty="0"/>
              <a:t>colaboração </a:t>
            </a:r>
            <a:r>
              <a:rPr spc="-10" dirty="0"/>
              <a:t> internacional?)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96236" y="293115"/>
            <a:ext cx="357124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>
                <a:solidFill>
                  <a:srgbClr val="C00000"/>
                </a:solidFill>
              </a:rPr>
              <a:t>Mensagem</a:t>
            </a:r>
            <a:r>
              <a:rPr spc="-60" dirty="0">
                <a:solidFill>
                  <a:srgbClr val="C00000"/>
                </a:solidFill>
              </a:rPr>
              <a:t> </a:t>
            </a:r>
            <a:r>
              <a:rPr spc="-5" dirty="0">
                <a:solidFill>
                  <a:srgbClr val="C00000"/>
                </a:solidFill>
              </a:rPr>
              <a:t>final!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3331576"/>
            <a:ext cx="3839574" cy="3526423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882904" rIns="0" bIns="0" rtlCol="0">
            <a:spAutoFit/>
          </a:bodyPr>
          <a:lstStyle/>
          <a:p>
            <a:pPr marL="3490595" marR="5080">
              <a:lnSpc>
                <a:spcPct val="90300"/>
              </a:lnSpc>
              <a:spcBef>
                <a:spcPts val="520"/>
              </a:spcBef>
            </a:pPr>
            <a:r>
              <a:rPr dirty="0"/>
              <a:t>A </a:t>
            </a:r>
            <a:r>
              <a:rPr spc="-5" dirty="0"/>
              <a:t>inibição</a:t>
            </a:r>
            <a:r>
              <a:rPr spc="-10" dirty="0"/>
              <a:t> </a:t>
            </a:r>
            <a:r>
              <a:rPr dirty="0"/>
              <a:t>do</a:t>
            </a:r>
            <a:r>
              <a:rPr spc="5" dirty="0"/>
              <a:t> </a:t>
            </a:r>
            <a:r>
              <a:rPr spc="-15" dirty="0"/>
              <a:t>desenvolvimento</a:t>
            </a:r>
            <a:r>
              <a:rPr dirty="0"/>
              <a:t> de </a:t>
            </a:r>
            <a:r>
              <a:rPr spc="10" dirty="0"/>
              <a:t>I.A. </a:t>
            </a:r>
            <a:r>
              <a:rPr spc="15" dirty="0"/>
              <a:t> </a:t>
            </a:r>
            <a:r>
              <a:rPr dirty="0"/>
              <a:t>no</a:t>
            </a:r>
            <a:r>
              <a:rPr spc="-5" dirty="0"/>
              <a:t> </a:t>
            </a:r>
            <a:r>
              <a:rPr spc="-20" dirty="0"/>
              <a:t>Brasil</a:t>
            </a:r>
            <a:r>
              <a:rPr spc="-5" dirty="0"/>
              <a:t> </a:t>
            </a:r>
            <a:r>
              <a:rPr dirty="0"/>
              <a:t>não só</a:t>
            </a:r>
            <a:r>
              <a:rPr spc="-5" dirty="0"/>
              <a:t> </a:t>
            </a:r>
            <a:r>
              <a:rPr spc="-25" dirty="0"/>
              <a:t>tira</a:t>
            </a:r>
            <a:r>
              <a:rPr spc="-5" dirty="0"/>
              <a:t> </a:t>
            </a:r>
            <a:r>
              <a:rPr dirty="0"/>
              <a:t>o </a:t>
            </a:r>
            <a:r>
              <a:rPr spc="-20" dirty="0"/>
              <a:t>Brasil</a:t>
            </a:r>
            <a:r>
              <a:rPr spc="-5" dirty="0"/>
              <a:t> </a:t>
            </a:r>
            <a:r>
              <a:rPr spc="5" dirty="0"/>
              <a:t>da </a:t>
            </a:r>
            <a:r>
              <a:rPr spc="10" dirty="0"/>
              <a:t> </a:t>
            </a:r>
            <a:r>
              <a:rPr spc="-15" dirty="0"/>
              <a:t>vanguarda </a:t>
            </a:r>
            <a:r>
              <a:rPr dirty="0"/>
              <a:t>do</a:t>
            </a:r>
            <a:r>
              <a:rPr spc="-5" dirty="0"/>
              <a:t> </a:t>
            </a:r>
            <a:r>
              <a:rPr spc="-25" dirty="0"/>
              <a:t>avanço</a:t>
            </a:r>
            <a:r>
              <a:rPr dirty="0"/>
              <a:t> </a:t>
            </a:r>
            <a:r>
              <a:rPr spc="-10" dirty="0"/>
              <a:t>científico, </a:t>
            </a:r>
            <a:r>
              <a:rPr spc="-5" dirty="0"/>
              <a:t>mas </a:t>
            </a:r>
            <a:r>
              <a:rPr dirty="0"/>
              <a:t> </a:t>
            </a:r>
            <a:r>
              <a:rPr spc="-10" dirty="0"/>
              <a:t>também </a:t>
            </a:r>
            <a:r>
              <a:rPr spc="-35" dirty="0"/>
              <a:t>trará </a:t>
            </a:r>
            <a:r>
              <a:rPr dirty="0"/>
              <a:t>um </a:t>
            </a:r>
            <a:r>
              <a:rPr spc="-15" dirty="0"/>
              <a:t>preço </a:t>
            </a:r>
            <a:r>
              <a:rPr spc="-10" dirty="0"/>
              <a:t>alto </a:t>
            </a:r>
            <a:r>
              <a:rPr spc="-5" dirty="0"/>
              <a:t>ao </a:t>
            </a:r>
            <a:r>
              <a:rPr dirty="0"/>
              <a:t>país </a:t>
            </a:r>
            <a:r>
              <a:rPr spc="5" dirty="0"/>
              <a:t>no </a:t>
            </a:r>
            <a:r>
              <a:rPr spc="-800" dirty="0"/>
              <a:t> </a:t>
            </a:r>
            <a:r>
              <a:rPr spc="-10" dirty="0"/>
              <a:t>futuro!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28</a:t>
            </a:fld>
            <a:endParaRPr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29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13325" y="3012948"/>
            <a:ext cx="216598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0" spc="-5" dirty="0">
                <a:solidFill>
                  <a:srgbClr val="C00000"/>
                </a:solidFill>
                <a:latin typeface="Calibri"/>
                <a:cs typeface="Calibri"/>
              </a:rPr>
              <a:t>??</a:t>
            </a:r>
            <a:r>
              <a:rPr sz="4400" b="0" spc="-4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4400" b="0" dirty="0">
                <a:solidFill>
                  <a:srgbClr val="C00000"/>
                </a:solidFill>
                <a:latin typeface="Calibri"/>
                <a:cs typeface="Calibri"/>
              </a:rPr>
              <a:t>&amp;</a:t>
            </a:r>
            <a:r>
              <a:rPr sz="4400" b="0" spc="-4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4400" b="0" spc="-5" dirty="0">
                <a:solidFill>
                  <a:srgbClr val="C00000"/>
                </a:solidFill>
                <a:latin typeface="Calibri"/>
                <a:cs typeface="Calibri"/>
              </a:rPr>
              <a:t>/**/</a:t>
            </a:r>
            <a:endParaRPr sz="4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01107" y="131571"/>
            <a:ext cx="9435465" cy="1141095"/>
          </a:xfrm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/>
          <a:p>
            <a:pPr marL="12700" marR="5080" indent="995044">
              <a:lnSpc>
                <a:spcPts val="3979"/>
              </a:lnSpc>
              <a:spcBef>
                <a:spcPts val="915"/>
              </a:spcBef>
            </a:pPr>
            <a:r>
              <a:rPr sz="4000" b="1" spc="-30" dirty="0">
                <a:solidFill>
                  <a:srgbClr val="203864"/>
                </a:solidFill>
                <a:latin typeface="Calibri"/>
                <a:cs typeface="Calibri"/>
              </a:rPr>
              <a:t>Durante</a:t>
            </a:r>
            <a:r>
              <a:rPr sz="4000" b="1" spc="-5" dirty="0">
                <a:solidFill>
                  <a:srgbClr val="203864"/>
                </a:solidFill>
                <a:latin typeface="Calibri"/>
                <a:cs typeface="Calibri"/>
              </a:rPr>
              <a:t> os</a:t>
            </a:r>
            <a:r>
              <a:rPr sz="4000" b="1" dirty="0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sz="4000" b="1" spc="-20" dirty="0">
                <a:solidFill>
                  <a:srgbClr val="203864"/>
                </a:solidFill>
                <a:latin typeface="Calibri"/>
                <a:cs typeface="Calibri"/>
              </a:rPr>
              <a:t>próximos</a:t>
            </a:r>
            <a:r>
              <a:rPr sz="4000" b="1" dirty="0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sz="4000" b="1" spc="-15" dirty="0">
                <a:solidFill>
                  <a:srgbClr val="203864"/>
                </a:solidFill>
                <a:latin typeface="Calibri"/>
                <a:cs typeface="Calibri"/>
              </a:rPr>
              <a:t>dez </a:t>
            </a:r>
            <a:r>
              <a:rPr sz="4000" b="1" spc="-10" dirty="0">
                <a:solidFill>
                  <a:srgbClr val="203864"/>
                </a:solidFill>
                <a:latin typeface="Calibri"/>
                <a:cs typeface="Calibri"/>
              </a:rPr>
              <a:t>minutos… </a:t>
            </a:r>
            <a:r>
              <a:rPr sz="4000" b="1" spc="-5" dirty="0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sz="4000" b="1" spc="-20" dirty="0">
                <a:solidFill>
                  <a:srgbClr val="203864"/>
                </a:solidFill>
                <a:latin typeface="Calibri"/>
                <a:cs typeface="Calibri"/>
              </a:rPr>
              <a:t>aproximadamente</a:t>
            </a:r>
            <a:r>
              <a:rPr sz="4000" b="1" spc="-5" dirty="0">
                <a:solidFill>
                  <a:srgbClr val="203864"/>
                </a:solidFill>
                <a:latin typeface="Calibri"/>
                <a:cs typeface="Calibri"/>
              </a:rPr>
              <a:t> 20</a:t>
            </a:r>
            <a:r>
              <a:rPr sz="4000" b="1" spc="5" dirty="0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sz="4000" b="1" spc="-5" dirty="0">
                <a:solidFill>
                  <a:srgbClr val="203864"/>
                </a:solidFill>
                <a:latin typeface="Calibri"/>
                <a:cs typeface="Calibri"/>
              </a:rPr>
              <a:t>mil</a:t>
            </a:r>
            <a:r>
              <a:rPr sz="4000" b="1" spc="5" dirty="0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sz="4000" b="1" spc="-25" dirty="0">
                <a:solidFill>
                  <a:srgbClr val="203864"/>
                </a:solidFill>
                <a:latin typeface="Calibri"/>
                <a:cs typeface="Calibri"/>
              </a:rPr>
              <a:t>terabytes</a:t>
            </a:r>
            <a:r>
              <a:rPr sz="4000" b="1" spc="-5" dirty="0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203864"/>
                </a:solidFill>
                <a:latin typeface="Calibri"/>
                <a:cs typeface="Calibri"/>
              </a:rPr>
              <a:t>de</a:t>
            </a:r>
            <a:r>
              <a:rPr sz="4000" b="1" spc="-5" dirty="0">
                <a:solidFill>
                  <a:srgbClr val="203864"/>
                </a:solidFill>
                <a:latin typeface="Calibri"/>
                <a:cs typeface="Calibri"/>
              </a:rPr>
              <a:t> dados</a:t>
            </a:r>
            <a:endParaRPr sz="40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582394" y="1333500"/>
            <a:ext cx="8006715" cy="4191000"/>
            <a:chOff x="1582394" y="1333500"/>
            <a:chExt cx="8006715" cy="41910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603500" y="1333500"/>
              <a:ext cx="6985000" cy="419100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82394" y="1921390"/>
              <a:ext cx="1013939" cy="1013939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1230576" y="2974340"/>
            <a:ext cx="14833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Calibri"/>
                <a:cs typeface="Calibri"/>
              </a:rPr>
              <a:t>+4M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stories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145202" y="6428920"/>
            <a:ext cx="153670" cy="211454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sz="1200" dirty="0">
                <a:solidFill>
                  <a:srgbClr val="898989"/>
                </a:solidFill>
                <a:latin typeface="Calibri"/>
                <a:cs typeface="Calibri"/>
              </a:rPr>
              <a:t>3</a:t>
            </a:fld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/>
          <a:p>
            <a:pPr marL="257810" marR="5080" indent="995044">
              <a:lnSpc>
                <a:spcPts val="3979"/>
              </a:lnSpc>
              <a:spcBef>
                <a:spcPts val="915"/>
              </a:spcBef>
            </a:pPr>
            <a:r>
              <a:rPr spc="-30" dirty="0"/>
              <a:t>Durante</a:t>
            </a:r>
            <a:r>
              <a:rPr spc="-5" dirty="0"/>
              <a:t> os</a:t>
            </a:r>
            <a:r>
              <a:rPr dirty="0"/>
              <a:t> </a:t>
            </a:r>
            <a:r>
              <a:rPr spc="-20" dirty="0"/>
              <a:t>próximos</a:t>
            </a:r>
            <a:r>
              <a:rPr dirty="0"/>
              <a:t> </a:t>
            </a:r>
            <a:r>
              <a:rPr spc="-15" dirty="0"/>
              <a:t>dez </a:t>
            </a:r>
            <a:r>
              <a:rPr spc="-10" dirty="0"/>
              <a:t>minutos… </a:t>
            </a:r>
            <a:r>
              <a:rPr spc="-5" dirty="0"/>
              <a:t> </a:t>
            </a:r>
            <a:r>
              <a:rPr spc="-20" dirty="0"/>
              <a:t>aproximadamente</a:t>
            </a:r>
            <a:r>
              <a:rPr spc="-5" dirty="0"/>
              <a:t> 20</a:t>
            </a:r>
            <a:r>
              <a:rPr spc="5" dirty="0"/>
              <a:t> </a:t>
            </a:r>
            <a:r>
              <a:rPr spc="-5" dirty="0"/>
              <a:t>mil</a:t>
            </a:r>
            <a:r>
              <a:rPr spc="5" dirty="0"/>
              <a:t> </a:t>
            </a:r>
            <a:r>
              <a:rPr spc="-25" dirty="0"/>
              <a:t>terabytes</a:t>
            </a:r>
            <a:r>
              <a:rPr spc="-5" dirty="0"/>
              <a:t> </a:t>
            </a:r>
            <a:r>
              <a:rPr dirty="0"/>
              <a:t>de</a:t>
            </a:r>
            <a:r>
              <a:rPr spc="-5" dirty="0"/>
              <a:t> dados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582394" y="1333500"/>
            <a:ext cx="8006715" cy="4191000"/>
            <a:chOff x="1582394" y="1333500"/>
            <a:chExt cx="8006715" cy="41910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603500" y="1333500"/>
              <a:ext cx="6985000" cy="419100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82394" y="1921390"/>
              <a:ext cx="1013939" cy="1013939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82394" y="3913826"/>
              <a:ext cx="1013939" cy="1013939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1230576" y="2974340"/>
            <a:ext cx="14833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Calibri"/>
                <a:cs typeface="Calibri"/>
              </a:rPr>
              <a:t>+4M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stories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145202" y="6428920"/>
            <a:ext cx="153670" cy="211454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sz="1200" dirty="0">
                <a:solidFill>
                  <a:srgbClr val="898989"/>
                </a:solidFill>
                <a:latin typeface="Calibri"/>
                <a:cs typeface="Calibri"/>
              </a:rPr>
              <a:t>4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23403" y="5019547"/>
            <a:ext cx="1932305" cy="76009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 indent="147320">
              <a:lnSpc>
                <a:spcPct val="100800"/>
              </a:lnSpc>
              <a:spcBef>
                <a:spcPts val="75"/>
              </a:spcBef>
            </a:pPr>
            <a:r>
              <a:rPr sz="2400" spc="-5" dirty="0">
                <a:latin typeface="Calibri"/>
                <a:cs typeface="Calibri"/>
              </a:rPr>
              <a:t>+2M pessoas </a:t>
            </a:r>
            <a:r>
              <a:rPr sz="2400" dirty="0">
                <a:latin typeface="Calibri"/>
                <a:cs typeface="Calibri"/>
              </a:rPr>
              <a:t> em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conferência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/>
          <a:p>
            <a:pPr marL="257810" marR="5080" indent="995044">
              <a:lnSpc>
                <a:spcPts val="3979"/>
              </a:lnSpc>
              <a:spcBef>
                <a:spcPts val="915"/>
              </a:spcBef>
            </a:pPr>
            <a:r>
              <a:rPr spc="-30" dirty="0"/>
              <a:t>Durante</a:t>
            </a:r>
            <a:r>
              <a:rPr spc="-5" dirty="0"/>
              <a:t> os</a:t>
            </a:r>
            <a:r>
              <a:rPr dirty="0"/>
              <a:t> </a:t>
            </a:r>
            <a:r>
              <a:rPr spc="-20" dirty="0"/>
              <a:t>próximos</a:t>
            </a:r>
            <a:r>
              <a:rPr dirty="0"/>
              <a:t> </a:t>
            </a:r>
            <a:r>
              <a:rPr spc="-15" dirty="0"/>
              <a:t>dez </a:t>
            </a:r>
            <a:r>
              <a:rPr spc="-10" dirty="0"/>
              <a:t>minutos… </a:t>
            </a:r>
            <a:r>
              <a:rPr spc="-5" dirty="0"/>
              <a:t> </a:t>
            </a:r>
            <a:r>
              <a:rPr spc="-20" dirty="0"/>
              <a:t>aproximadamente</a:t>
            </a:r>
            <a:r>
              <a:rPr spc="-5" dirty="0"/>
              <a:t> 20</a:t>
            </a:r>
            <a:r>
              <a:rPr spc="5" dirty="0"/>
              <a:t> </a:t>
            </a:r>
            <a:r>
              <a:rPr spc="-5" dirty="0"/>
              <a:t>mil</a:t>
            </a:r>
            <a:r>
              <a:rPr spc="5" dirty="0"/>
              <a:t> </a:t>
            </a:r>
            <a:r>
              <a:rPr spc="-25" dirty="0"/>
              <a:t>terabytes</a:t>
            </a:r>
            <a:r>
              <a:rPr spc="-5" dirty="0"/>
              <a:t> </a:t>
            </a:r>
            <a:r>
              <a:rPr dirty="0"/>
              <a:t>de</a:t>
            </a:r>
            <a:r>
              <a:rPr spc="-5" dirty="0"/>
              <a:t> dados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582394" y="1333500"/>
            <a:ext cx="8847455" cy="4191000"/>
            <a:chOff x="1582394" y="1333500"/>
            <a:chExt cx="8847455" cy="41910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603500" y="1333500"/>
              <a:ext cx="6985000" cy="419100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82394" y="1921390"/>
              <a:ext cx="1013939" cy="1013939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82394" y="3913826"/>
              <a:ext cx="1013939" cy="1013939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415621" y="1965312"/>
              <a:ext cx="1013940" cy="1013940"/>
            </a:xfrm>
            <a:prstGeom prst="rect">
              <a:avLst/>
            </a:prstGeom>
          </p:spPr>
        </p:pic>
      </p:grpSp>
      <p:sp>
        <p:nvSpPr>
          <p:cNvPr id="8" name="object 8"/>
          <p:cNvSpPr txBox="1"/>
          <p:nvPr/>
        </p:nvSpPr>
        <p:spPr>
          <a:xfrm>
            <a:off x="1230576" y="2974340"/>
            <a:ext cx="14833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Calibri"/>
                <a:cs typeface="Calibri"/>
              </a:rPr>
              <a:t>+4M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stories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145202" y="6428920"/>
            <a:ext cx="153670" cy="211454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sz="1200" dirty="0">
                <a:solidFill>
                  <a:srgbClr val="898989"/>
                </a:solidFill>
                <a:latin typeface="Calibri"/>
                <a:cs typeface="Calibri"/>
              </a:rPr>
              <a:t>5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23403" y="5019547"/>
            <a:ext cx="1932305" cy="76009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 indent="147320">
              <a:lnSpc>
                <a:spcPct val="100800"/>
              </a:lnSpc>
              <a:spcBef>
                <a:spcPts val="75"/>
              </a:spcBef>
            </a:pPr>
            <a:r>
              <a:rPr sz="2400" spc="-5" dirty="0">
                <a:latin typeface="Calibri"/>
                <a:cs typeface="Calibri"/>
              </a:rPr>
              <a:t>+2M pessoas </a:t>
            </a:r>
            <a:r>
              <a:rPr sz="2400" dirty="0">
                <a:latin typeface="Calibri"/>
                <a:cs typeface="Calibri"/>
              </a:rPr>
              <a:t> em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conferência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815910" y="3001771"/>
            <a:ext cx="21228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Calibri"/>
                <a:cs typeface="Calibri"/>
              </a:rPr>
              <a:t>+800k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aplicações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/>
          <a:p>
            <a:pPr marL="257810" marR="5080" indent="995044">
              <a:lnSpc>
                <a:spcPts val="3979"/>
              </a:lnSpc>
              <a:spcBef>
                <a:spcPts val="915"/>
              </a:spcBef>
            </a:pPr>
            <a:r>
              <a:rPr spc="-30" dirty="0"/>
              <a:t>Durante</a:t>
            </a:r>
            <a:r>
              <a:rPr spc="-5" dirty="0"/>
              <a:t> os</a:t>
            </a:r>
            <a:r>
              <a:rPr dirty="0"/>
              <a:t> </a:t>
            </a:r>
            <a:r>
              <a:rPr spc="-20" dirty="0"/>
              <a:t>próximos</a:t>
            </a:r>
            <a:r>
              <a:rPr dirty="0"/>
              <a:t> </a:t>
            </a:r>
            <a:r>
              <a:rPr spc="-15" dirty="0"/>
              <a:t>dez </a:t>
            </a:r>
            <a:r>
              <a:rPr spc="-10" dirty="0"/>
              <a:t>minutos… </a:t>
            </a:r>
            <a:r>
              <a:rPr spc="-5" dirty="0"/>
              <a:t> </a:t>
            </a:r>
            <a:r>
              <a:rPr spc="-20" dirty="0"/>
              <a:t>aproximadamente</a:t>
            </a:r>
            <a:r>
              <a:rPr spc="-5" dirty="0"/>
              <a:t> 20</a:t>
            </a:r>
            <a:r>
              <a:rPr spc="5" dirty="0"/>
              <a:t> </a:t>
            </a:r>
            <a:r>
              <a:rPr spc="-5" dirty="0"/>
              <a:t>mil</a:t>
            </a:r>
            <a:r>
              <a:rPr spc="5" dirty="0"/>
              <a:t> </a:t>
            </a:r>
            <a:r>
              <a:rPr spc="-25" dirty="0"/>
              <a:t>terabytes</a:t>
            </a:r>
            <a:r>
              <a:rPr spc="-5" dirty="0"/>
              <a:t> </a:t>
            </a:r>
            <a:r>
              <a:rPr dirty="0"/>
              <a:t>de</a:t>
            </a:r>
            <a:r>
              <a:rPr spc="-5" dirty="0"/>
              <a:t> dados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582394" y="1333500"/>
            <a:ext cx="8986520" cy="4191000"/>
            <a:chOff x="1582394" y="1333500"/>
            <a:chExt cx="8986520" cy="41910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603500" y="1333500"/>
              <a:ext cx="6985000" cy="419100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82394" y="1921390"/>
              <a:ext cx="1013939" cy="1013939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82394" y="3913826"/>
              <a:ext cx="1013939" cy="1013939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415621" y="1965312"/>
              <a:ext cx="1013940" cy="1013940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276625" y="3921478"/>
              <a:ext cx="1291929" cy="1326846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1230576" y="2974340"/>
            <a:ext cx="14833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Calibri"/>
                <a:cs typeface="Calibri"/>
              </a:rPr>
              <a:t>+4M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stories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1145202" y="6428920"/>
            <a:ext cx="153670" cy="211454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sz="1200" dirty="0">
                <a:solidFill>
                  <a:srgbClr val="898989"/>
                </a:solidFill>
                <a:latin typeface="Calibri"/>
                <a:cs typeface="Calibri"/>
              </a:rPr>
              <a:t>6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23403" y="5019547"/>
            <a:ext cx="1932305" cy="76009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 indent="147320">
              <a:lnSpc>
                <a:spcPct val="100800"/>
              </a:lnSpc>
              <a:spcBef>
                <a:spcPts val="75"/>
              </a:spcBef>
            </a:pPr>
            <a:r>
              <a:rPr sz="2400" spc="-5" dirty="0">
                <a:latin typeface="Calibri"/>
                <a:cs typeface="Calibri"/>
              </a:rPr>
              <a:t>+2M pessoas </a:t>
            </a:r>
            <a:r>
              <a:rPr sz="2400" dirty="0">
                <a:latin typeface="Calibri"/>
                <a:cs typeface="Calibri"/>
              </a:rPr>
              <a:t> em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conferência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815910" y="3001771"/>
            <a:ext cx="21228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Calibri"/>
                <a:cs typeface="Calibri"/>
              </a:rPr>
              <a:t>+800k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aplicações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638439" y="5278628"/>
            <a:ext cx="23082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libri"/>
                <a:cs typeface="Calibri"/>
              </a:rPr>
              <a:t>+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500k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mensagens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71797" y="5641661"/>
            <a:ext cx="1420805" cy="38158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/>
          <a:p>
            <a:pPr marL="257810" marR="5080" indent="995044">
              <a:lnSpc>
                <a:spcPts val="3979"/>
              </a:lnSpc>
              <a:spcBef>
                <a:spcPts val="915"/>
              </a:spcBef>
            </a:pPr>
            <a:r>
              <a:rPr spc="-30" dirty="0"/>
              <a:t>Durante</a:t>
            </a:r>
            <a:r>
              <a:rPr spc="-5" dirty="0"/>
              <a:t> os</a:t>
            </a:r>
            <a:r>
              <a:rPr dirty="0"/>
              <a:t> </a:t>
            </a:r>
            <a:r>
              <a:rPr spc="-20" dirty="0"/>
              <a:t>próximos</a:t>
            </a:r>
            <a:r>
              <a:rPr dirty="0"/>
              <a:t> </a:t>
            </a:r>
            <a:r>
              <a:rPr spc="-15" dirty="0"/>
              <a:t>dez </a:t>
            </a:r>
            <a:r>
              <a:rPr spc="-10" dirty="0"/>
              <a:t>minutos… </a:t>
            </a:r>
            <a:r>
              <a:rPr spc="-5" dirty="0"/>
              <a:t> </a:t>
            </a:r>
            <a:r>
              <a:rPr spc="-20" dirty="0"/>
              <a:t>aproximadamente</a:t>
            </a:r>
            <a:r>
              <a:rPr spc="-5" dirty="0"/>
              <a:t> 20</a:t>
            </a:r>
            <a:r>
              <a:rPr spc="5" dirty="0"/>
              <a:t> </a:t>
            </a:r>
            <a:r>
              <a:rPr spc="-5" dirty="0"/>
              <a:t>mil</a:t>
            </a:r>
            <a:r>
              <a:rPr spc="5" dirty="0"/>
              <a:t> </a:t>
            </a:r>
            <a:r>
              <a:rPr spc="-25" dirty="0"/>
              <a:t>terabytes</a:t>
            </a:r>
            <a:r>
              <a:rPr spc="-5" dirty="0"/>
              <a:t> </a:t>
            </a:r>
            <a:r>
              <a:rPr dirty="0"/>
              <a:t>de</a:t>
            </a:r>
            <a:r>
              <a:rPr spc="-5" dirty="0"/>
              <a:t> dados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1582394" y="1333500"/>
            <a:ext cx="8986520" cy="4191000"/>
            <a:chOff x="1582394" y="1333500"/>
            <a:chExt cx="8986520" cy="4191000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603500" y="1333500"/>
              <a:ext cx="6985000" cy="4191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82394" y="1921390"/>
              <a:ext cx="1013939" cy="1013939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82394" y="3913826"/>
              <a:ext cx="1013939" cy="1013939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415621" y="1965312"/>
              <a:ext cx="1013940" cy="1013940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276625" y="3921478"/>
              <a:ext cx="1291929" cy="1326846"/>
            </a:xfrm>
            <a:prstGeom prst="rect">
              <a:avLst/>
            </a:prstGeom>
          </p:spPr>
        </p:pic>
      </p:grpSp>
      <p:sp>
        <p:nvSpPr>
          <p:cNvPr id="10" name="object 10"/>
          <p:cNvSpPr txBox="1"/>
          <p:nvPr/>
        </p:nvSpPr>
        <p:spPr>
          <a:xfrm>
            <a:off x="1230576" y="2974340"/>
            <a:ext cx="14833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Calibri"/>
                <a:cs typeface="Calibri"/>
              </a:rPr>
              <a:t>+4M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stories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170602" y="6428920"/>
            <a:ext cx="102870" cy="211454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1200" dirty="0">
                <a:solidFill>
                  <a:srgbClr val="898989"/>
                </a:solidFill>
                <a:latin typeface="Calibri"/>
                <a:cs typeface="Calibri"/>
              </a:rPr>
              <a:t>7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032122" y="6509365"/>
            <a:ext cx="1191895" cy="3975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865"/>
              </a:lnSpc>
            </a:pPr>
            <a:r>
              <a:rPr sz="2400" spc="-10" dirty="0">
                <a:latin typeface="Calibri"/>
                <a:cs typeface="Calibri"/>
              </a:rPr>
              <a:t>assistidas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23403" y="5019547"/>
            <a:ext cx="1932305" cy="76009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 indent="147320">
              <a:lnSpc>
                <a:spcPct val="100800"/>
              </a:lnSpc>
              <a:spcBef>
                <a:spcPts val="75"/>
              </a:spcBef>
            </a:pPr>
            <a:r>
              <a:rPr sz="2400" spc="-5" dirty="0">
                <a:latin typeface="Calibri"/>
                <a:cs typeface="Calibri"/>
              </a:rPr>
              <a:t>+2M pessoas </a:t>
            </a:r>
            <a:r>
              <a:rPr sz="2400" dirty="0">
                <a:latin typeface="Calibri"/>
                <a:cs typeface="Calibri"/>
              </a:rPr>
              <a:t> em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conferência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815910" y="3001771"/>
            <a:ext cx="21228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Calibri"/>
                <a:cs typeface="Calibri"/>
              </a:rPr>
              <a:t>+800k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aplicações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638439" y="5278628"/>
            <a:ext cx="23082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libri"/>
                <a:cs typeface="Calibri"/>
              </a:rPr>
              <a:t>+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500k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mensagens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954907" y="6129020"/>
            <a:ext cx="13462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Calibri"/>
                <a:cs typeface="Calibri"/>
              </a:rPr>
              <a:t>+7M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horas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71797" y="5641661"/>
            <a:ext cx="1420805" cy="38158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/>
          <a:p>
            <a:pPr marL="257810" marR="5080" indent="995044">
              <a:lnSpc>
                <a:spcPts val="3979"/>
              </a:lnSpc>
              <a:spcBef>
                <a:spcPts val="915"/>
              </a:spcBef>
            </a:pPr>
            <a:r>
              <a:rPr spc="-30" dirty="0"/>
              <a:t>Durante</a:t>
            </a:r>
            <a:r>
              <a:rPr spc="-5" dirty="0"/>
              <a:t> os</a:t>
            </a:r>
            <a:r>
              <a:rPr dirty="0"/>
              <a:t> </a:t>
            </a:r>
            <a:r>
              <a:rPr spc="-20" dirty="0"/>
              <a:t>próximos</a:t>
            </a:r>
            <a:r>
              <a:rPr dirty="0"/>
              <a:t> </a:t>
            </a:r>
            <a:r>
              <a:rPr spc="-15" dirty="0"/>
              <a:t>dez </a:t>
            </a:r>
            <a:r>
              <a:rPr spc="-10" dirty="0"/>
              <a:t>minutos… </a:t>
            </a:r>
            <a:r>
              <a:rPr spc="-5" dirty="0"/>
              <a:t> </a:t>
            </a:r>
            <a:r>
              <a:rPr spc="-20" dirty="0"/>
              <a:t>aproximadamente</a:t>
            </a:r>
            <a:r>
              <a:rPr spc="-5" dirty="0"/>
              <a:t> 20</a:t>
            </a:r>
            <a:r>
              <a:rPr spc="5" dirty="0"/>
              <a:t> </a:t>
            </a:r>
            <a:r>
              <a:rPr spc="-5" dirty="0"/>
              <a:t>mil</a:t>
            </a:r>
            <a:r>
              <a:rPr spc="5" dirty="0"/>
              <a:t> </a:t>
            </a:r>
            <a:r>
              <a:rPr spc="-25" dirty="0"/>
              <a:t>terabytes</a:t>
            </a:r>
            <a:r>
              <a:rPr spc="-5" dirty="0"/>
              <a:t> </a:t>
            </a:r>
            <a:r>
              <a:rPr dirty="0"/>
              <a:t>de</a:t>
            </a:r>
            <a:r>
              <a:rPr spc="-5" dirty="0"/>
              <a:t> dados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1582394" y="1333500"/>
            <a:ext cx="8986520" cy="4191000"/>
            <a:chOff x="1582394" y="1333500"/>
            <a:chExt cx="8986520" cy="4191000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603500" y="1333500"/>
              <a:ext cx="6985000" cy="4191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82394" y="1921390"/>
              <a:ext cx="1013939" cy="1013939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82394" y="3913826"/>
              <a:ext cx="1013939" cy="1013939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415621" y="1965312"/>
              <a:ext cx="1013940" cy="1013940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276625" y="3921478"/>
              <a:ext cx="1291929" cy="1326846"/>
            </a:xfrm>
            <a:prstGeom prst="rect">
              <a:avLst/>
            </a:prstGeom>
          </p:spPr>
        </p:pic>
      </p:grpSp>
      <p:sp>
        <p:nvSpPr>
          <p:cNvPr id="10" name="object 10"/>
          <p:cNvSpPr txBox="1"/>
          <p:nvPr/>
        </p:nvSpPr>
        <p:spPr>
          <a:xfrm>
            <a:off x="1230576" y="2974340"/>
            <a:ext cx="14833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Calibri"/>
                <a:cs typeface="Calibri"/>
              </a:rPr>
              <a:t>+4M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stories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23403" y="5019547"/>
            <a:ext cx="1932305" cy="76009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 indent="147320">
              <a:lnSpc>
                <a:spcPct val="100800"/>
              </a:lnSpc>
              <a:spcBef>
                <a:spcPts val="75"/>
              </a:spcBef>
            </a:pPr>
            <a:r>
              <a:rPr sz="2400" spc="-5" dirty="0">
                <a:latin typeface="Calibri"/>
                <a:cs typeface="Calibri"/>
              </a:rPr>
              <a:t>+2M pessoas </a:t>
            </a:r>
            <a:r>
              <a:rPr sz="2400" dirty="0">
                <a:latin typeface="Calibri"/>
                <a:cs typeface="Calibri"/>
              </a:rPr>
              <a:t> em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conferência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815910" y="3001771"/>
            <a:ext cx="21228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Calibri"/>
                <a:cs typeface="Calibri"/>
              </a:rPr>
              <a:t>+800k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aplicações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638439" y="5278628"/>
            <a:ext cx="23082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libri"/>
                <a:cs typeface="Calibri"/>
              </a:rPr>
              <a:t>+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500k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mensagens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14" name="object 14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723667" y="5400189"/>
            <a:ext cx="1687882" cy="950839"/>
          </a:xfrm>
          <a:prstGeom prst="rect">
            <a:avLst/>
          </a:prstGeom>
        </p:spPr>
      </p:pic>
      <p:sp>
        <p:nvSpPr>
          <p:cNvPr id="15" name="object 15"/>
          <p:cNvSpPr txBox="1"/>
          <p:nvPr/>
        </p:nvSpPr>
        <p:spPr>
          <a:xfrm>
            <a:off x="3954907" y="6143605"/>
            <a:ext cx="1346200" cy="76327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89535" marR="5080" indent="-77470">
              <a:lnSpc>
                <a:spcPts val="2880"/>
              </a:lnSpc>
              <a:spcBef>
                <a:spcPts val="80"/>
              </a:spcBef>
            </a:pPr>
            <a:r>
              <a:rPr sz="2400" spc="-5" dirty="0">
                <a:latin typeface="Calibri"/>
                <a:cs typeface="Calibri"/>
              </a:rPr>
              <a:t>+7M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horas </a:t>
            </a:r>
            <a:r>
              <a:rPr sz="2400" spc="-5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assistidas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610487" y="6329533"/>
            <a:ext cx="1645285" cy="3975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865"/>
              </a:lnSpc>
            </a:pPr>
            <a:r>
              <a:rPr sz="2400" spc="-5" dirty="0">
                <a:latin typeface="Calibri"/>
                <a:cs typeface="Calibri"/>
              </a:rPr>
              <a:t>+40M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buscas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1145202" y="6428920"/>
            <a:ext cx="153670" cy="211454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sz="1200" dirty="0">
                <a:solidFill>
                  <a:srgbClr val="898989"/>
                </a:solidFill>
                <a:latin typeface="Calibri"/>
                <a:cs typeface="Calibri"/>
              </a:rPr>
              <a:t>8</a:t>
            </a:fld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71797" y="5641661"/>
            <a:ext cx="1420805" cy="38158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/>
          <a:p>
            <a:pPr marL="257810" marR="5080" indent="995044">
              <a:lnSpc>
                <a:spcPts val="3979"/>
              </a:lnSpc>
              <a:spcBef>
                <a:spcPts val="915"/>
              </a:spcBef>
            </a:pPr>
            <a:r>
              <a:rPr spc="-30" dirty="0"/>
              <a:t>Durante</a:t>
            </a:r>
            <a:r>
              <a:rPr spc="-5" dirty="0"/>
              <a:t> os</a:t>
            </a:r>
            <a:r>
              <a:rPr dirty="0"/>
              <a:t> </a:t>
            </a:r>
            <a:r>
              <a:rPr spc="-20" dirty="0"/>
              <a:t>próximos</a:t>
            </a:r>
            <a:r>
              <a:rPr dirty="0"/>
              <a:t> </a:t>
            </a:r>
            <a:r>
              <a:rPr spc="-15" dirty="0"/>
              <a:t>dez </a:t>
            </a:r>
            <a:r>
              <a:rPr spc="-10" dirty="0"/>
              <a:t>minutos… </a:t>
            </a:r>
            <a:r>
              <a:rPr spc="-5" dirty="0"/>
              <a:t> </a:t>
            </a:r>
            <a:r>
              <a:rPr spc="-20" dirty="0"/>
              <a:t>aproximadamente</a:t>
            </a:r>
            <a:r>
              <a:rPr spc="-5" dirty="0"/>
              <a:t> 20</a:t>
            </a:r>
            <a:r>
              <a:rPr spc="5" dirty="0"/>
              <a:t> </a:t>
            </a:r>
            <a:r>
              <a:rPr spc="-5" dirty="0"/>
              <a:t>mil</a:t>
            </a:r>
            <a:r>
              <a:rPr spc="5" dirty="0"/>
              <a:t> </a:t>
            </a:r>
            <a:r>
              <a:rPr spc="-25" dirty="0"/>
              <a:t>terabytes</a:t>
            </a:r>
            <a:r>
              <a:rPr spc="-5" dirty="0"/>
              <a:t> </a:t>
            </a:r>
            <a:r>
              <a:rPr dirty="0"/>
              <a:t>de</a:t>
            </a:r>
            <a:r>
              <a:rPr spc="-5" dirty="0"/>
              <a:t> dados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1582394" y="1333500"/>
            <a:ext cx="8986520" cy="4191000"/>
            <a:chOff x="1582394" y="1333500"/>
            <a:chExt cx="8986520" cy="4191000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603500" y="1333500"/>
              <a:ext cx="6985000" cy="4191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82394" y="1921390"/>
              <a:ext cx="1013939" cy="1013939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82394" y="3913826"/>
              <a:ext cx="1013939" cy="1013939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415621" y="1965312"/>
              <a:ext cx="1013940" cy="1013940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276625" y="3921478"/>
              <a:ext cx="1291929" cy="1326846"/>
            </a:xfrm>
            <a:prstGeom prst="rect">
              <a:avLst/>
            </a:prstGeom>
          </p:spPr>
        </p:pic>
      </p:grpSp>
      <p:sp>
        <p:nvSpPr>
          <p:cNvPr id="10" name="object 10"/>
          <p:cNvSpPr txBox="1"/>
          <p:nvPr/>
        </p:nvSpPr>
        <p:spPr>
          <a:xfrm>
            <a:off x="1230576" y="2974340"/>
            <a:ext cx="14833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Calibri"/>
                <a:cs typeface="Calibri"/>
              </a:rPr>
              <a:t>+4M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stories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271040" y="5019547"/>
            <a:ext cx="16370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Calibri"/>
                <a:cs typeface="Calibri"/>
              </a:rPr>
              <a:t>+2M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pessoas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23403" y="5388355"/>
            <a:ext cx="19323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libri"/>
                <a:cs typeface="Calibri"/>
              </a:rPr>
              <a:t>em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conferência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815910" y="3001771"/>
            <a:ext cx="21228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Calibri"/>
                <a:cs typeface="Calibri"/>
              </a:rPr>
              <a:t>+800k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aplicações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638439" y="5278628"/>
            <a:ext cx="23082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libri"/>
                <a:cs typeface="Calibri"/>
              </a:rPr>
              <a:t>+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500k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mensagens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2864694" y="4258304"/>
            <a:ext cx="6276975" cy="2092960"/>
            <a:chOff x="2864694" y="4258304"/>
            <a:chExt cx="6276975" cy="2092960"/>
          </a:xfrm>
        </p:grpSpPr>
        <p:pic>
          <p:nvPicPr>
            <p:cNvPr id="16" name="object 16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723667" y="5400189"/>
              <a:ext cx="1687882" cy="950839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2864694" y="4258304"/>
              <a:ext cx="6276975" cy="1014094"/>
            </a:xfrm>
            <a:custGeom>
              <a:avLst/>
              <a:gdLst/>
              <a:ahLst/>
              <a:cxnLst/>
              <a:rect l="l" t="t" r="r" b="b"/>
              <a:pathLst>
                <a:path w="6276975" h="1014095">
                  <a:moveTo>
                    <a:pt x="6276582" y="0"/>
                  </a:moveTo>
                  <a:lnTo>
                    <a:pt x="0" y="0"/>
                  </a:lnTo>
                  <a:lnTo>
                    <a:pt x="0" y="1013940"/>
                  </a:lnTo>
                  <a:lnTo>
                    <a:pt x="6276582" y="1013940"/>
                  </a:lnTo>
                  <a:lnTo>
                    <a:pt x="6276582" y="0"/>
                  </a:lnTo>
                  <a:close/>
                </a:path>
              </a:pathLst>
            </a:custGeom>
            <a:solidFill>
              <a:srgbClr val="2F559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3997559" y="4389627"/>
            <a:ext cx="401129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spc="-30" dirty="0">
                <a:solidFill>
                  <a:srgbClr val="FFFFFF"/>
                </a:solidFill>
                <a:latin typeface="Calibri"/>
                <a:cs typeface="Calibri"/>
              </a:rPr>
              <a:t>Era</a:t>
            </a:r>
            <a:r>
              <a:rPr sz="40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FFFFFF"/>
                </a:solidFill>
                <a:latin typeface="Calibri"/>
                <a:cs typeface="Calibri"/>
              </a:rPr>
              <a:t>da</a:t>
            </a:r>
            <a:r>
              <a:rPr sz="40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15" dirty="0">
                <a:solidFill>
                  <a:srgbClr val="FFFFFF"/>
                </a:solidFill>
                <a:latin typeface="Calibri"/>
                <a:cs typeface="Calibri"/>
              </a:rPr>
              <a:t>informação!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954907" y="6143605"/>
            <a:ext cx="1346200" cy="76327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89535" marR="5080" indent="-77470">
              <a:lnSpc>
                <a:spcPts val="2880"/>
              </a:lnSpc>
              <a:spcBef>
                <a:spcPts val="80"/>
              </a:spcBef>
            </a:pPr>
            <a:r>
              <a:rPr sz="2400" spc="-5" dirty="0">
                <a:latin typeface="Calibri"/>
                <a:cs typeface="Calibri"/>
              </a:rPr>
              <a:t>+7M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horas </a:t>
            </a:r>
            <a:r>
              <a:rPr sz="2400" spc="-5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assistidas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610487" y="6329533"/>
            <a:ext cx="1645285" cy="3975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865"/>
              </a:lnSpc>
            </a:pPr>
            <a:r>
              <a:rPr sz="2400" spc="-5" dirty="0">
                <a:latin typeface="Calibri"/>
                <a:cs typeface="Calibri"/>
              </a:rPr>
              <a:t>+40M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buscas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1145202" y="6428920"/>
            <a:ext cx="153670" cy="211454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sz="1200" dirty="0">
                <a:solidFill>
                  <a:srgbClr val="898989"/>
                </a:solidFill>
                <a:latin typeface="Calibri"/>
                <a:cs typeface="Calibri"/>
              </a:rPr>
              <a:t>9</a:t>
            </a:fld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03864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639</Words>
  <Application>Microsoft Office PowerPoint</Application>
  <PresentationFormat>Widescreen</PresentationFormat>
  <Paragraphs>106</Paragraphs>
  <Slides>29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29</vt:i4>
      </vt:variant>
    </vt:vector>
  </HeadingPairs>
  <TitlesOfParts>
    <vt:vector size="32" baseType="lpstr">
      <vt:lpstr>Calibri</vt:lpstr>
      <vt:lpstr>Calibri Light</vt:lpstr>
      <vt:lpstr>Office Theme</vt:lpstr>
      <vt:lpstr>Apresentação do PowerPoint</vt:lpstr>
      <vt:lpstr>Durante os próximos dez minutos…  aproximadamente 20 mil terabytes de dados</vt:lpstr>
      <vt:lpstr>Apresentação do PowerPoint</vt:lpstr>
      <vt:lpstr>Durante os próximos dez minutos…  aproximadamente 20 mil terabytes de dados</vt:lpstr>
      <vt:lpstr>Durante os próximos dez minutos…  aproximadamente 20 mil terabytes de dados</vt:lpstr>
      <vt:lpstr>Durante os próximos dez minutos…  aproximadamente 20 mil terabytes de dados</vt:lpstr>
      <vt:lpstr>Durante os próximos dez minutos…  aproximadamente 20 mil terabytes de dados</vt:lpstr>
      <vt:lpstr>Durante os próximos dez minutos…  aproximadamente 20 mil terabytes de dados</vt:lpstr>
      <vt:lpstr>Durante os próximos dez minutos…  aproximadamente 20 mil terabytes de dados</vt:lpstr>
      <vt:lpstr>E o que fazer com todos esses dados?</vt:lpstr>
      <vt:lpstr>E o que fazer com todos esses dados?</vt:lpstr>
      <vt:lpstr>E o que fazer com todos esses dados?</vt:lpstr>
      <vt:lpstr>E o que fazer com todos esses dados?</vt:lpstr>
      <vt:lpstr>E o que fazer com todos esses dados?</vt:lpstr>
      <vt:lpstr>Apresentação do PowerPoint</vt:lpstr>
      <vt:lpstr>Apresentação do PowerPoint</vt:lpstr>
      <vt:lpstr>Apresentação do PowerPoint</vt:lpstr>
      <vt:lpstr>Como muitos vêm A.I.</vt:lpstr>
      <vt:lpstr>Como de fato funciona A.I.</vt:lpstr>
      <vt:lpstr>Sobre I.A., presente e futuro:  Muitas dúvidas, mas duas certezas!</vt:lpstr>
      <vt:lpstr>Sobre I.A., presente e futuro:  Muitas dúvidas, mas duas certezas!</vt:lpstr>
      <vt:lpstr>Sobre I.A., presente e futuro:  Muitas dúvidas, mas duas certezas!</vt:lpstr>
      <vt:lpstr>Regulação da I.A.: algumas provocações</vt:lpstr>
      <vt:lpstr>Regulação da I.A.: algumas provocações</vt:lpstr>
      <vt:lpstr>Regulação da I.A.: algumas provocações</vt:lpstr>
      <vt:lpstr>Regulação da I.A.: algumas provocações</vt:lpstr>
      <vt:lpstr>Regulação da I.A.: algumas provocações</vt:lpstr>
      <vt:lpstr>Mensagem final!</vt:lpstr>
      <vt:lpstr>?? &amp; /**/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Felipe Luiz da Silva</dc:creator>
  <cp:lastModifiedBy>Felipe Luiz da Silva</cp:lastModifiedBy>
  <cp:revision>2</cp:revision>
  <dcterms:created xsi:type="dcterms:W3CDTF">2023-10-18T17:26:52Z</dcterms:created>
  <dcterms:modified xsi:type="dcterms:W3CDTF">2023-10-18T17:27:54Z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2023-10-18T00:00:00Z</vt:filetime>
  </property>
  <property fmtid="{D5CDD505-2E9C-101B-9397-08002B2CF9AE}" pid="3" name="LastSaved">
    <vt:filetime>2023-10-18T00:00:00Z</vt:filetime>
  </property>
</Properties>
</file>