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225" y="734790"/>
            <a:ext cx="1792229" cy="30447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10629" y="725931"/>
            <a:ext cx="837074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0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0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0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5427" y="131571"/>
            <a:ext cx="9681144" cy="1141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0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130" y="1416811"/>
            <a:ext cx="10973739" cy="4549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7415" y="6428920"/>
            <a:ext cx="231775" cy="211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rocha@ic.uff.br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5245100"/>
            <a:chOff x="0" y="0"/>
            <a:chExt cx="12192000" cy="5245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52681" y="0"/>
              <a:ext cx="3772118" cy="204613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41592"/>
              <a:ext cx="12192000" cy="320321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676680" y="5513992"/>
            <a:ext cx="4845050" cy="683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300" spc="-15" dirty="0">
                <a:solidFill>
                  <a:srgbClr val="203864"/>
                </a:solidFill>
                <a:latin typeface="Calibri Light"/>
                <a:cs typeface="Calibri Light"/>
              </a:rPr>
              <a:t>Antonio</a:t>
            </a:r>
            <a:r>
              <a:rPr sz="4300" spc="-80" dirty="0">
                <a:solidFill>
                  <a:srgbClr val="203864"/>
                </a:solidFill>
                <a:latin typeface="Calibri Light"/>
                <a:cs typeface="Calibri Light"/>
              </a:rPr>
              <a:t> </a:t>
            </a:r>
            <a:r>
              <a:rPr sz="4300" spc="-5" dirty="0">
                <a:solidFill>
                  <a:srgbClr val="203864"/>
                </a:solidFill>
                <a:latin typeface="Calibri Light"/>
                <a:cs typeface="Calibri Light"/>
              </a:rPr>
              <a:t>"Guto"</a:t>
            </a:r>
            <a:r>
              <a:rPr sz="4300" spc="-90" dirty="0">
                <a:solidFill>
                  <a:srgbClr val="203864"/>
                </a:solidFill>
                <a:latin typeface="Calibri Light"/>
                <a:cs typeface="Calibri Light"/>
              </a:rPr>
              <a:t> </a:t>
            </a:r>
            <a:r>
              <a:rPr sz="4300" spc="-10" dirty="0">
                <a:solidFill>
                  <a:srgbClr val="203864"/>
                </a:solidFill>
                <a:latin typeface="Calibri Light"/>
                <a:cs typeface="Calibri Light"/>
              </a:rPr>
              <a:t>Rocha</a:t>
            </a:r>
            <a:endParaRPr sz="430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45202" y="6428920"/>
            <a:ext cx="1536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1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2371" y="6057343"/>
            <a:ext cx="2131060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spc="-45" dirty="0">
                <a:solidFill>
                  <a:srgbClr val="203864"/>
                </a:solidFill>
                <a:latin typeface="Calibri Light"/>
                <a:cs typeface="Calibri Light"/>
                <a:hlinkClick r:id="rId4"/>
              </a:rPr>
              <a:t>arocha@ic.uff.br</a:t>
            </a:r>
            <a:endParaRPr sz="255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28089" y="3173128"/>
            <a:ext cx="9735185" cy="683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300" spc="35" dirty="0">
                <a:solidFill>
                  <a:srgbClr val="E7E6E6"/>
                </a:solidFill>
                <a:latin typeface="Calibri Light"/>
                <a:cs typeface="Calibri Light"/>
              </a:rPr>
              <a:t>Regulação </a:t>
            </a:r>
            <a:r>
              <a:rPr sz="4300" spc="45" dirty="0">
                <a:solidFill>
                  <a:srgbClr val="E7E6E6"/>
                </a:solidFill>
                <a:latin typeface="Calibri Light"/>
                <a:cs typeface="Calibri Light"/>
              </a:rPr>
              <a:t>da</a:t>
            </a:r>
            <a:r>
              <a:rPr sz="4300" spc="35" dirty="0">
                <a:solidFill>
                  <a:srgbClr val="E7E6E6"/>
                </a:solidFill>
                <a:latin typeface="Calibri Light"/>
                <a:cs typeface="Calibri Light"/>
              </a:rPr>
              <a:t> </a:t>
            </a:r>
            <a:r>
              <a:rPr sz="4300" spc="25" dirty="0">
                <a:solidFill>
                  <a:srgbClr val="E7E6E6"/>
                </a:solidFill>
                <a:latin typeface="Calibri Light"/>
                <a:cs typeface="Calibri Light"/>
              </a:rPr>
              <a:t>Inteligência</a:t>
            </a:r>
            <a:r>
              <a:rPr sz="4300" spc="50" dirty="0">
                <a:solidFill>
                  <a:srgbClr val="E7E6E6"/>
                </a:solidFill>
                <a:latin typeface="Calibri Light"/>
                <a:cs typeface="Calibri Light"/>
              </a:rPr>
              <a:t> </a:t>
            </a:r>
            <a:r>
              <a:rPr sz="4300" spc="30" dirty="0">
                <a:solidFill>
                  <a:srgbClr val="E7E6E6"/>
                </a:solidFill>
                <a:latin typeface="Calibri Light"/>
                <a:cs typeface="Calibri Light"/>
              </a:rPr>
              <a:t>Artificial</a:t>
            </a:r>
            <a:r>
              <a:rPr sz="4300" spc="35" dirty="0">
                <a:solidFill>
                  <a:srgbClr val="E7E6E6"/>
                </a:solidFill>
                <a:latin typeface="Calibri Light"/>
                <a:cs typeface="Calibri Light"/>
              </a:rPr>
              <a:t> </a:t>
            </a:r>
            <a:r>
              <a:rPr sz="4300" spc="50" dirty="0">
                <a:solidFill>
                  <a:srgbClr val="E7E6E6"/>
                </a:solidFill>
                <a:latin typeface="Calibri Light"/>
                <a:cs typeface="Calibri Light"/>
              </a:rPr>
              <a:t>no</a:t>
            </a:r>
            <a:r>
              <a:rPr sz="4300" spc="45" dirty="0">
                <a:solidFill>
                  <a:srgbClr val="E7E6E6"/>
                </a:solidFill>
                <a:latin typeface="Calibri Light"/>
                <a:cs typeface="Calibri Light"/>
              </a:rPr>
              <a:t> </a:t>
            </a:r>
            <a:r>
              <a:rPr sz="4300" spc="20" dirty="0">
                <a:solidFill>
                  <a:srgbClr val="E7E6E6"/>
                </a:solidFill>
                <a:latin typeface="Calibri Light"/>
                <a:cs typeface="Calibri Light"/>
              </a:rPr>
              <a:t>Brasil</a:t>
            </a:r>
            <a:endParaRPr sz="43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4505">
              <a:lnSpc>
                <a:spcPct val="100000"/>
              </a:lnSpc>
              <a:spcBef>
                <a:spcPts val="100"/>
              </a:spcBef>
            </a:pPr>
            <a:r>
              <a:rPr dirty="0"/>
              <a:t>E</a:t>
            </a:r>
            <a:r>
              <a:rPr spc="-15" dirty="0"/>
              <a:t> </a:t>
            </a:r>
            <a:r>
              <a:rPr dirty="0"/>
              <a:t>o</a:t>
            </a:r>
            <a:r>
              <a:rPr spc="-10" dirty="0"/>
              <a:t> </a:t>
            </a:r>
            <a:r>
              <a:rPr dirty="0"/>
              <a:t>que</a:t>
            </a:r>
            <a:r>
              <a:rPr spc="-15" dirty="0"/>
              <a:t> </a:t>
            </a:r>
            <a:r>
              <a:rPr spc="-35" dirty="0"/>
              <a:t>fazer</a:t>
            </a:r>
            <a:r>
              <a:rPr spc="-5" dirty="0"/>
              <a:t> </a:t>
            </a:r>
            <a:r>
              <a:rPr spc="-10" dirty="0"/>
              <a:t>com</a:t>
            </a:r>
            <a:r>
              <a:rPr spc="-15" dirty="0"/>
              <a:t> </a:t>
            </a:r>
            <a:r>
              <a:rPr spc="-10" dirty="0"/>
              <a:t>todos</a:t>
            </a:r>
            <a:r>
              <a:rPr dirty="0"/>
              <a:t> </a:t>
            </a:r>
            <a:r>
              <a:rPr spc="-5" dirty="0"/>
              <a:t>esses dados?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2750" y="4154852"/>
            <a:ext cx="11330761" cy="228155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602664" y="1911603"/>
            <a:ext cx="77609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latin typeface="Calibri"/>
                <a:cs typeface="Calibri"/>
              </a:rPr>
              <a:t>Os dados em</a:t>
            </a:r>
            <a:r>
              <a:rPr sz="4000" b="1" spc="-1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sí</a:t>
            </a:r>
            <a:r>
              <a:rPr sz="4000" b="1" spc="-5" dirty="0">
                <a:latin typeface="Calibri"/>
                <a:cs typeface="Calibri"/>
              </a:rPr>
              <a:t> não</a:t>
            </a:r>
            <a:r>
              <a:rPr sz="4000" b="1" spc="-1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têm</a:t>
            </a:r>
            <a:r>
              <a:rPr sz="4000" b="1" spc="-1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muito </a:t>
            </a:r>
            <a:r>
              <a:rPr sz="4000" b="1" spc="-15" dirty="0">
                <a:latin typeface="Calibri"/>
                <a:cs typeface="Calibri"/>
              </a:rPr>
              <a:t>valor!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4505">
              <a:lnSpc>
                <a:spcPct val="100000"/>
              </a:lnSpc>
              <a:spcBef>
                <a:spcPts val="100"/>
              </a:spcBef>
            </a:pPr>
            <a:r>
              <a:rPr dirty="0"/>
              <a:t>E</a:t>
            </a:r>
            <a:r>
              <a:rPr spc="-15" dirty="0"/>
              <a:t> </a:t>
            </a:r>
            <a:r>
              <a:rPr dirty="0"/>
              <a:t>o</a:t>
            </a:r>
            <a:r>
              <a:rPr spc="-10" dirty="0"/>
              <a:t> </a:t>
            </a:r>
            <a:r>
              <a:rPr dirty="0"/>
              <a:t>que</a:t>
            </a:r>
            <a:r>
              <a:rPr spc="-15" dirty="0"/>
              <a:t> </a:t>
            </a:r>
            <a:r>
              <a:rPr spc="-35" dirty="0"/>
              <a:t>fazer</a:t>
            </a:r>
            <a:r>
              <a:rPr spc="-5" dirty="0"/>
              <a:t> </a:t>
            </a:r>
            <a:r>
              <a:rPr spc="-10" dirty="0"/>
              <a:t>com</a:t>
            </a:r>
            <a:r>
              <a:rPr spc="-15" dirty="0"/>
              <a:t> </a:t>
            </a:r>
            <a:r>
              <a:rPr spc="-10" dirty="0"/>
              <a:t>todos</a:t>
            </a:r>
            <a:r>
              <a:rPr dirty="0"/>
              <a:t> </a:t>
            </a:r>
            <a:r>
              <a:rPr spc="-5" dirty="0"/>
              <a:t>esses dados?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02750" y="3557391"/>
            <a:ext cx="11553825" cy="3156585"/>
            <a:chOff x="402750" y="3557391"/>
            <a:chExt cx="11553825" cy="31565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750" y="4154852"/>
              <a:ext cx="11330761" cy="22815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847573" y="3557391"/>
              <a:ext cx="7109459" cy="3156585"/>
            </a:xfrm>
            <a:custGeom>
              <a:avLst/>
              <a:gdLst/>
              <a:ahLst/>
              <a:cxnLst/>
              <a:rect l="l" t="t" r="r" b="b"/>
              <a:pathLst>
                <a:path w="7109459" h="3156584">
                  <a:moveTo>
                    <a:pt x="7108837" y="0"/>
                  </a:moveTo>
                  <a:lnTo>
                    <a:pt x="0" y="0"/>
                  </a:lnTo>
                  <a:lnTo>
                    <a:pt x="0" y="3156559"/>
                  </a:lnTo>
                  <a:lnTo>
                    <a:pt x="7108837" y="3156559"/>
                  </a:lnTo>
                  <a:lnTo>
                    <a:pt x="71088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438897" y="1640331"/>
            <a:ext cx="8087359" cy="111696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816100" marR="5080" indent="-1804035">
              <a:lnSpc>
                <a:spcPct val="79000"/>
              </a:lnSpc>
              <a:spcBef>
                <a:spcPts val="1105"/>
              </a:spcBef>
            </a:pPr>
            <a:r>
              <a:rPr sz="4000" b="1" dirty="0">
                <a:latin typeface="Calibri"/>
                <a:cs typeface="Calibri"/>
              </a:rPr>
              <a:t>A </a:t>
            </a:r>
            <a:r>
              <a:rPr sz="4000" b="1" spc="-20" dirty="0">
                <a:latin typeface="Calibri"/>
                <a:cs typeface="Calibri"/>
              </a:rPr>
              <a:t>organização </a:t>
            </a:r>
            <a:r>
              <a:rPr sz="4000" b="1" dirty="0">
                <a:latin typeface="Calibri"/>
                <a:cs typeface="Calibri"/>
              </a:rPr>
              <a:t>e </a:t>
            </a:r>
            <a:r>
              <a:rPr sz="4000" b="1" spc="-25" dirty="0">
                <a:latin typeface="Calibri"/>
                <a:cs typeface="Calibri"/>
              </a:rPr>
              <a:t>tratamento </a:t>
            </a:r>
            <a:r>
              <a:rPr sz="4000" b="1" spc="-5" dirty="0">
                <a:latin typeface="Calibri"/>
                <a:cs typeface="Calibri"/>
              </a:rPr>
              <a:t>dos dados </a:t>
            </a:r>
            <a:r>
              <a:rPr sz="4000" b="1" spc="-890" dirty="0">
                <a:latin typeface="Calibri"/>
                <a:cs typeface="Calibri"/>
              </a:rPr>
              <a:t> </a:t>
            </a:r>
            <a:r>
              <a:rPr sz="4000" b="1" spc="-5" dirty="0">
                <a:latin typeface="Calibri"/>
                <a:cs typeface="Calibri"/>
              </a:rPr>
              <a:t>nos </a:t>
            </a:r>
            <a:r>
              <a:rPr sz="4000" b="1" spc="-35" dirty="0">
                <a:latin typeface="Calibri"/>
                <a:cs typeface="Calibri"/>
              </a:rPr>
              <a:t>gera</a:t>
            </a:r>
            <a:r>
              <a:rPr sz="4000" b="1" spc="-5" dirty="0">
                <a:latin typeface="Calibri"/>
                <a:cs typeface="Calibri"/>
              </a:rPr>
              <a:t> </a:t>
            </a:r>
            <a:r>
              <a:rPr sz="4000" b="1" spc="-15" dirty="0">
                <a:latin typeface="Calibri"/>
                <a:cs typeface="Calibri"/>
              </a:rPr>
              <a:t>informação!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4505">
              <a:lnSpc>
                <a:spcPct val="100000"/>
              </a:lnSpc>
              <a:spcBef>
                <a:spcPts val="100"/>
              </a:spcBef>
            </a:pPr>
            <a:r>
              <a:rPr dirty="0"/>
              <a:t>E</a:t>
            </a:r>
            <a:r>
              <a:rPr spc="-15" dirty="0"/>
              <a:t> </a:t>
            </a:r>
            <a:r>
              <a:rPr dirty="0"/>
              <a:t>o</a:t>
            </a:r>
            <a:r>
              <a:rPr spc="-10" dirty="0"/>
              <a:t> </a:t>
            </a:r>
            <a:r>
              <a:rPr dirty="0"/>
              <a:t>que</a:t>
            </a:r>
            <a:r>
              <a:rPr spc="-15" dirty="0"/>
              <a:t> </a:t>
            </a:r>
            <a:r>
              <a:rPr spc="-35" dirty="0"/>
              <a:t>fazer</a:t>
            </a:r>
            <a:r>
              <a:rPr spc="-5" dirty="0"/>
              <a:t> </a:t>
            </a:r>
            <a:r>
              <a:rPr spc="-10" dirty="0"/>
              <a:t>com</a:t>
            </a:r>
            <a:r>
              <a:rPr spc="-15" dirty="0"/>
              <a:t> </a:t>
            </a:r>
            <a:r>
              <a:rPr spc="-10" dirty="0"/>
              <a:t>todos</a:t>
            </a:r>
            <a:r>
              <a:rPr dirty="0"/>
              <a:t> </a:t>
            </a:r>
            <a:r>
              <a:rPr spc="-5" dirty="0"/>
              <a:t>esses dados?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02750" y="3557391"/>
            <a:ext cx="11553825" cy="3156585"/>
            <a:chOff x="402750" y="3557391"/>
            <a:chExt cx="11553825" cy="31565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750" y="4154852"/>
              <a:ext cx="11330761" cy="22815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65302" y="3557391"/>
              <a:ext cx="4591685" cy="3156585"/>
            </a:xfrm>
            <a:custGeom>
              <a:avLst/>
              <a:gdLst/>
              <a:ahLst/>
              <a:cxnLst/>
              <a:rect l="l" t="t" r="r" b="b"/>
              <a:pathLst>
                <a:path w="4591684" h="3156584">
                  <a:moveTo>
                    <a:pt x="4591107" y="0"/>
                  </a:moveTo>
                  <a:lnTo>
                    <a:pt x="0" y="0"/>
                  </a:lnTo>
                  <a:lnTo>
                    <a:pt x="0" y="3156559"/>
                  </a:lnTo>
                  <a:lnTo>
                    <a:pt x="4591107" y="3156559"/>
                  </a:lnTo>
                  <a:lnTo>
                    <a:pt x="45911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46198" y="1640331"/>
            <a:ext cx="6073775" cy="111696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494030" marR="5080" indent="-481965">
              <a:lnSpc>
                <a:spcPct val="79000"/>
              </a:lnSpc>
              <a:spcBef>
                <a:spcPts val="1105"/>
              </a:spcBef>
            </a:pPr>
            <a:r>
              <a:rPr sz="4000" b="1" dirty="0">
                <a:latin typeface="Calibri"/>
                <a:cs typeface="Calibri"/>
              </a:rPr>
              <a:t>A </a:t>
            </a:r>
            <a:r>
              <a:rPr sz="4000" b="1" spc="-5" dirty="0">
                <a:latin typeface="Calibri"/>
                <a:cs typeface="Calibri"/>
              </a:rPr>
              <a:t>partir </a:t>
            </a:r>
            <a:r>
              <a:rPr sz="4000" b="1" dirty="0">
                <a:latin typeface="Calibri"/>
                <a:cs typeface="Calibri"/>
              </a:rPr>
              <a:t>da </a:t>
            </a:r>
            <a:r>
              <a:rPr sz="4000" b="1" spc="-15" dirty="0">
                <a:latin typeface="Calibri"/>
                <a:cs typeface="Calibri"/>
              </a:rPr>
              <a:t>informação </a:t>
            </a:r>
            <a:r>
              <a:rPr sz="4000" b="1" dirty="0">
                <a:latin typeface="Calibri"/>
                <a:cs typeface="Calibri"/>
              </a:rPr>
              <a:t>é que </a:t>
            </a:r>
            <a:r>
              <a:rPr sz="4000" b="1" spc="-89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geramos</a:t>
            </a:r>
            <a:r>
              <a:rPr sz="4000" b="1" spc="-1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conhecimento!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4505">
              <a:lnSpc>
                <a:spcPct val="100000"/>
              </a:lnSpc>
              <a:spcBef>
                <a:spcPts val="100"/>
              </a:spcBef>
            </a:pPr>
            <a:r>
              <a:rPr dirty="0"/>
              <a:t>E</a:t>
            </a:r>
            <a:r>
              <a:rPr spc="-15" dirty="0"/>
              <a:t> </a:t>
            </a:r>
            <a:r>
              <a:rPr dirty="0"/>
              <a:t>o</a:t>
            </a:r>
            <a:r>
              <a:rPr spc="-10" dirty="0"/>
              <a:t> </a:t>
            </a:r>
            <a:r>
              <a:rPr dirty="0"/>
              <a:t>que</a:t>
            </a:r>
            <a:r>
              <a:rPr spc="-15" dirty="0"/>
              <a:t> </a:t>
            </a:r>
            <a:r>
              <a:rPr spc="-35" dirty="0"/>
              <a:t>fazer</a:t>
            </a:r>
            <a:r>
              <a:rPr spc="-5" dirty="0"/>
              <a:t> </a:t>
            </a:r>
            <a:r>
              <a:rPr spc="-10" dirty="0"/>
              <a:t>com</a:t>
            </a:r>
            <a:r>
              <a:rPr spc="-15" dirty="0"/>
              <a:t> </a:t>
            </a:r>
            <a:r>
              <a:rPr spc="-10" dirty="0"/>
              <a:t>todos</a:t>
            </a:r>
            <a:r>
              <a:rPr dirty="0"/>
              <a:t> </a:t>
            </a:r>
            <a:r>
              <a:rPr spc="-5" dirty="0"/>
              <a:t>esses dados?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02750" y="3557391"/>
            <a:ext cx="11553825" cy="3156585"/>
            <a:chOff x="402750" y="3557391"/>
            <a:chExt cx="11553825" cy="31565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750" y="4154852"/>
              <a:ext cx="11330761" cy="22815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657566" y="3557391"/>
              <a:ext cx="2299335" cy="3156585"/>
            </a:xfrm>
            <a:custGeom>
              <a:avLst/>
              <a:gdLst/>
              <a:ahLst/>
              <a:cxnLst/>
              <a:rect l="l" t="t" r="r" b="b"/>
              <a:pathLst>
                <a:path w="2299334" h="3156584">
                  <a:moveTo>
                    <a:pt x="2298843" y="0"/>
                  </a:moveTo>
                  <a:lnTo>
                    <a:pt x="0" y="0"/>
                  </a:lnTo>
                  <a:lnTo>
                    <a:pt x="0" y="3156559"/>
                  </a:lnTo>
                  <a:lnTo>
                    <a:pt x="2298843" y="3156559"/>
                  </a:lnTo>
                  <a:lnTo>
                    <a:pt x="2298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60830" y="1640331"/>
            <a:ext cx="7644130" cy="111696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927100" marR="5080" indent="-915035">
              <a:lnSpc>
                <a:spcPct val="79000"/>
              </a:lnSpc>
              <a:spcBef>
                <a:spcPts val="1105"/>
              </a:spcBef>
            </a:pPr>
            <a:r>
              <a:rPr sz="4000" b="1" dirty="0">
                <a:latin typeface="Calibri"/>
                <a:cs typeface="Calibri"/>
              </a:rPr>
              <a:t>O </a:t>
            </a:r>
            <a:r>
              <a:rPr sz="4000" b="1" spc="-10" dirty="0">
                <a:latin typeface="Calibri"/>
                <a:cs typeface="Calibri"/>
              </a:rPr>
              <a:t>conhecimento </a:t>
            </a:r>
            <a:r>
              <a:rPr sz="4000" b="1" spc="-5" dirty="0">
                <a:latin typeface="Calibri"/>
                <a:cs typeface="Calibri"/>
              </a:rPr>
              <a:t>obtido possibilita </a:t>
            </a:r>
            <a:r>
              <a:rPr sz="4000" b="1" dirty="0">
                <a:latin typeface="Calibri"/>
                <a:cs typeface="Calibri"/>
              </a:rPr>
              <a:t>o </a:t>
            </a:r>
            <a:r>
              <a:rPr sz="4000" b="1" spc="-890" dirty="0">
                <a:latin typeface="Calibri"/>
                <a:cs typeface="Calibri"/>
              </a:rPr>
              <a:t> </a:t>
            </a:r>
            <a:r>
              <a:rPr sz="4000" b="1" spc="-15" dirty="0">
                <a:latin typeface="Calibri"/>
                <a:cs typeface="Calibri"/>
              </a:rPr>
              <a:t>desenvolvimento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de</a:t>
            </a:r>
            <a:r>
              <a:rPr sz="4000" b="1" spc="-1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ideias!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4505">
              <a:lnSpc>
                <a:spcPct val="100000"/>
              </a:lnSpc>
              <a:spcBef>
                <a:spcPts val="100"/>
              </a:spcBef>
            </a:pPr>
            <a:r>
              <a:rPr dirty="0"/>
              <a:t>E</a:t>
            </a:r>
            <a:r>
              <a:rPr spc="-15" dirty="0"/>
              <a:t> </a:t>
            </a:r>
            <a:r>
              <a:rPr dirty="0"/>
              <a:t>o</a:t>
            </a:r>
            <a:r>
              <a:rPr spc="-10" dirty="0"/>
              <a:t> </a:t>
            </a:r>
            <a:r>
              <a:rPr dirty="0"/>
              <a:t>que</a:t>
            </a:r>
            <a:r>
              <a:rPr spc="-15" dirty="0"/>
              <a:t> </a:t>
            </a:r>
            <a:r>
              <a:rPr spc="-35" dirty="0"/>
              <a:t>fazer</a:t>
            </a:r>
            <a:r>
              <a:rPr spc="-5" dirty="0"/>
              <a:t> </a:t>
            </a:r>
            <a:r>
              <a:rPr spc="-10" dirty="0"/>
              <a:t>com</a:t>
            </a:r>
            <a:r>
              <a:rPr spc="-15" dirty="0"/>
              <a:t> </a:t>
            </a:r>
            <a:r>
              <a:rPr spc="-10" dirty="0"/>
              <a:t>todos</a:t>
            </a:r>
            <a:r>
              <a:rPr dirty="0"/>
              <a:t> </a:t>
            </a:r>
            <a:r>
              <a:rPr spc="-5" dirty="0"/>
              <a:t>esses dados?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2750" y="4154852"/>
            <a:ext cx="11330761" cy="228155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65808" y="1640331"/>
            <a:ext cx="7233920" cy="111696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304290" marR="5080" indent="-1292225">
              <a:lnSpc>
                <a:spcPct val="79000"/>
              </a:lnSpc>
              <a:spcBef>
                <a:spcPts val="1105"/>
              </a:spcBef>
            </a:pPr>
            <a:r>
              <a:rPr sz="4000" b="1" dirty="0">
                <a:latin typeface="Calibri"/>
                <a:cs typeface="Calibri"/>
              </a:rPr>
              <a:t>A </a:t>
            </a:r>
            <a:r>
              <a:rPr sz="4000" b="1" spc="-5" dirty="0">
                <a:latin typeface="Calibri"/>
                <a:cs typeface="Calibri"/>
              </a:rPr>
              <a:t>sabedoria </a:t>
            </a:r>
            <a:r>
              <a:rPr sz="4000" b="1" dirty="0">
                <a:latin typeface="Calibri"/>
                <a:cs typeface="Calibri"/>
              </a:rPr>
              <a:t>é </a:t>
            </a:r>
            <a:r>
              <a:rPr sz="4000" b="1" spc="-10" dirty="0">
                <a:latin typeface="Calibri"/>
                <a:cs typeface="Calibri"/>
              </a:rPr>
              <a:t>definição </a:t>
            </a:r>
            <a:r>
              <a:rPr sz="4000" b="1" dirty="0">
                <a:latin typeface="Calibri"/>
                <a:cs typeface="Calibri"/>
              </a:rPr>
              <a:t>da </a:t>
            </a:r>
            <a:r>
              <a:rPr sz="4000" b="1" spc="-5" dirty="0">
                <a:latin typeface="Calibri"/>
                <a:cs typeface="Calibri"/>
              </a:rPr>
              <a:t>melhor </a:t>
            </a:r>
            <a:r>
              <a:rPr sz="4000" b="1" spc="-8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decisão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</a:t>
            </a:r>
            <a:r>
              <a:rPr sz="4000" b="1" spc="-10" dirty="0">
                <a:latin typeface="Calibri"/>
                <a:cs typeface="Calibri"/>
              </a:rPr>
              <a:t> </a:t>
            </a:r>
            <a:r>
              <a:rPr sz="4000" b="1" spc="-5" dirty="0">
                <a:latin typeface="Calibri"/>
                <a:cs typeface="Calibri"/>
              </a:rPr>
              <a:t>ser </a:t>
            </a:r>
            <a:r>
              <a:rPr sz="4000" b="1" spc="-10" dirty="0">
                <a:latin typeface="Calibri"/>
                <a:cs typeface="Calibri"/>
              </a:rPr>
              <a:t>tomada!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3571866" y="1009396"/>
            <a:ext cx="5633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Como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usar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essa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sabedoria,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0059" y="1811019"/>
            <a:ext cx="90043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de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 forma</a:t>
            </a:r>
            <a:r>
              <a:rPr sz="4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escalável,</a:t>
            </a: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eficiente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C00000"/>
                </a:solidFill>
                <a:latin typeface="Calibri"/>
                <a:cs typeface="Calibri"/>
              </a:rPr>
              <a:t>inteligente?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71866" y="1009396"/>
            <a:ext cx="5633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Como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usar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essa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sabedoria,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0059" y="1811019"/>
            <a:ext cx="90043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de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 forma</a:t>
            </a:r>
            <a:r>
              <a:rPr sz="4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escalável,</a:t>
            </a: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eficiente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C00000"/>
                </a:solidFill>
                <a:latin typeface="Calibri"/>
                <a:cs typeface="Calibri"/>
              </a:rPr>
              <a:t>inteligente?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76521" y="2981432"/>
            <a:ext cx="3683000" cy="3639185"/>
            <a:chOff x="1276521" y="2981432"/>
            <a:chExt cx="3683000" cy="36391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0227" y="3321261"/>
              <a:ext cx="2397022" cy="29610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6521" y="2981432"/>
              <a:ext cx="3682826" cy="363898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71866" y="1009396"/>
            <a:ext cx="5633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Como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usar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essa</a:t>
            </a:r>
            <a:r>
              <a:rPr sz="4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sabedoria,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0059" y="1811019"/>
            <a:ext cx="90043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de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 forma</a:t>
            </a:r>
            <a:r>
              <a:rPr sz="4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escalável,</a:t>
            </a: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eficiente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C00000"/>
                </a:solidFill>
                <a:latin typeface="Calibri"/>
                <a:cs typeface="Calibri"/>
              </a:rPr>
              <a:t>inteligente?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76521" y="2981432"/>
            <a:ext cx="3683000" cy="3639185"/>
            <a:chOff x="1276521" y="2981432"/>
            <a:chExt cx="3683000" cy="36391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0227" y="3321261"/>
              <a:ext cx="2397022" cy="29610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6521" y="2981432"/>
              <a:ext cx="3682826" cy="3638989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78662" y="3444854"/>
            <a:ext cx="2917173" cy="291717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11124"/>
            <a:ext cx="49593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solidFill>
                  <a:srgbClr val="000000"/>
                </a:solidFill>
                <a:latin typeface="Calibri Light"/>
                <a:cs typeface="Calibri Light"/>
              </a:rPr>
              <a:t>Como </a:t>
            </a:r>
            <a:r>
              <a:rPr sz="4400" b="0" spc="-10" dirty="0">
                <a:solidFill>
                  <a:srgbClr val="000000"/>
                </a:solidFill>
                <a:latin typeface="Calibri Light"/>
                <a:cs typeface="Calibri Light"/>
              </a:rPr>
              <a:t>muitos</a:t>
            </a:r>
            <a:r>
              <a:rPr sz="4400" b="0" spc="-1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b="0" spc="-20" dirty="0">
                <a:solidFill>
                  <a:srgbClr val="000000"/>
                </a:solidFill>
                <a:latin typeface="Calibri Light"/>
                <a:cs typeface="Calibri Light"/>
              </a:rPr>
              <a:t>vêm</a:t>
            </a:r>
            <a:r>
              <a:rPr sz="4400" b="0" spc="-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b="0" dirty="0">
                <a:solidFill>
                  <a:srgbClr val="000000"/>
                </a:solidFill>
                <a:latin typeface="Calibri Light"/>
                <a:cs typeface="Calibri Light"/>
              </a:rPr>
              <a:t>A.I.</a:t>
            </a:r>
            <a:endParaRPr sz="44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2450" y="2108200"/>
            <a:ext cx="8547100" cy="26416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11124"/>
            <a:ext cx="59918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solidFill>
                  <a:srgbClr val="000000"/>
                </a:solidFill>
                <a:latin typeface="Calibri Light"/>
                <a:cs typeface="Calibri Light"/>
              </a:rPr>
              <a:t>Como</a:t>
            </a:r>
            <a:r>
              <a:rPr sz="4400" b="0" spc="-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b="0" dirty="0">
                <a:solidFill>
                  <a:srgbClr val="000000"/>
                </a:solidFill>
                <a:latin typeface="Calibri Light"/>
                <a:cs typeface="Calibri Light"/>
              </a:rPr>
              <a:t>de</a:t>
            </a:r>
            <a:r>
              <a:rPr sz="4400" b="0" spc="-1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b="0" spc="-45" dirty="0">
                <a:solidFill>
                  <a:srgbClr val="000000"/>
                </a:solidFill>
                <a:latin typeface="Calibri Light"/>
                <a:cs typeface="Calibri Light"/>
              </a:rPr>
              <a:t>fato</a:t>
            </a:r>
            <a:r>
              <a:rPr sz="4400" b="0" spc="-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b="0" dirty="0">
                <a:solidFill>
                  <a:srgbClr val="000000"/>
                </a:solidFill>
                <a:latin typeface="Calibri Light"/>
                <a:cs typeface="Calibri Light"/>
              </a:rPr>
              <a:t>funciona</a:t>
            </a:r>
            <a:r>
              <a:rPr sz="4400" b="0" spc="-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b="0" dirty="0">
                <a:solidFill>
                  <a:srgbClr val="000000"/>
                </a:solidFill>
                <a:latin typeface="Calibri Light"/>
                <a:cs typeface="Calibri Light"/>
              </a:rPr>
              <a:t>A.I.</a:t>
            </a:r>
            <a:endParaRPr sz="44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643" y="1644648"/>
            <a:ext cx="11284606" cy="471170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57810" marR="5080" indent="995044">
              <a:lnSpc>
                <a:spcPts val="3979"/>
              </a:lnSpc>
              <a:spcBef>
                <a:spcPts val="915"/>
              </a:spcBef>
            </a:pPr>
            <a:r>
              <a:rPr spc="-30" dirty="0"/>
              <a:t>Durante</a:t>
            </a:r>
            <a:r>
              <a:rPr spc="-5" dirty="0"/>
              <a:t> os</a:t>
            </a:r>
            <a:r>
              <a:rPr dirty="0"/>
              <a:t> </a:t>
            </a:r>
            <a:r>
              <a:rPr spc="-20" dirty="0"/>
              <a:t>próximos</a:t>
            </a:r>
            <a:r>
              <a:rPr dirty="0"/>
              <a:t> </a:t>
            </a:r>
            <a:r>
              <a:rPr spc="-15" dirty="0"/>
              <a:t>dez </a:t>
            </a:r>
            <a:r>
              <a:rPr spc="-10" dirty="0"/>
              <a:t>minutos… </a:t>
            </a:r>
            <a:r>
              <a:rPr spc="-5" dirty="0"/>
              <a:t> </a:t>
            </a:r>
            <a:r>
              <a:rPr spc="-20" dirty="0"/>
              <a:t>aproximadamente</a:t>
            </a:r>
            <a:r>
              <a:rPr spc="-5" dirty="0"/>
              <a:t> 20</a:t>
            </a:r>
            <a:r>
              <a:rPr spc="5" dirty="0"/>
              <a:t> </a:t>
            </a:r>
            <a:r>
              <a:rPr spc="-5" dirty="0"/>
              <a:t>mil</a:t>
            </a:r>
            <a:r>
              <a:rPr spc="5" dirty="0"/>
              <a:t> </a:t>
            </a:r>
            <a:r>
              <a:rPr spc="-25" dirty="0"/>
              <a:t>terabytes</a:t>
            </a:r>
            <a:r>
              <a:rPr spc="-5" dirty="0"/>
              <a:t> </a:t>
            </a:r>
            <a:r>
              <a:rPr dirty="0"/>
              <a:t>de</a:t>
            </a:r>
            <a:r>
              <a:rPr spc="-5" dirty="0"/>
              <a:t> dados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3500" y="1333500"/>
            <a:ext cx="6985000" cy="4191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145202" y="6428920"/>
            <a:ext cx="1536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2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5932" y="0"/>
            <a:ext cx="6912609" cy="1421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16585">
              <a:lnSpc>
                <a:spcPct val="123800"/>
              </a:lnSpc>
              <a:spcBef>
                <a:spcPts val="100"/>
              </a:spcBef>
            </a:pPr>
            <a:r>
              <a:rPr sz="3700" spc="-10" dirty="0">
                <a:solidFill>
                  <a:srgbClr val="C00000"/>
                </a:solidFill>
              </a:rPr>
              <a:t>Sobre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5" dirty="0">
                <a:solidFill>
                  <a:srgbClr val="C00000"/>
                </a:solidFill>
              </a:rPr>
              <a:t>I.A.,</a:t>
            </a:r>
            <a:r>
              <a:rPr sz="3700" spc="-10" dirty="0">
                <a:solidFill>
                  <a:srgbClr val="C00000"/>
                </a:solidFill>
              </a:rPr>
              <a:t> </a:t>
            </a:r>
            <a:r>
              <a:rPr sz="3700" spc="-20" dirty="0">
                <a:solidFill>
                  <a:srgbClr val="C00000"/>
                </a:solidFill>
              </a:rPr>
              <a:t>presente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dirty="0">
                <a:solidFill>
                  <a:srgbClr val="C00000"/>
                </a:solidFill>
              </a:rPr>
              <a:t>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-10" dirty="0">
                <a:solidFill>
                  <a:srgbClr val="C00000"/>
                </a:solidFill>
              </a:rPr>
              <a:t>futuro: 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-10" dirty="0">
                <a:solidFill>
                  <a:srgbClr val="C00000"/>
                </a:solidFill>
              </a:rPr>
              <a:t>Muitas</a:t>
            </a:r>
            <a:r>
              <a:rPr sz="3700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dúvidas,</a:t>
            </a:r>
            <a:r>
              <a:rPr sz="3700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mas</a:t>
            </a:r>
            <a:r>
              <a:rPr sz="3700" spc="5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duas </a:t>
            </a:r>
            <a:r>
              <a:rPr sz="3700" spc="-20" dirty="0">
                <a:solidFill>
                  <a:srgbClr val="C00000"/>
                </a:solidFill>
              </a:rPr>
              <a:t>certezas!</a:t>
            </a:r>
            <a:endParaRPr sz="37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8581" y="1818841"/>
            <a:ext cx="5289550" cy="4098925"/>
            <a:chOff x="388581" y="1818841"/>
            <a:chExt cx="5289550" cy="40989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581" y="2525510"/>
              <a:ext cx="2182668" cy="33920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67612" y="1818841"/>
              <a:ext cx="3810000" cy="18922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25932" y="0"/>
            <a:ext cx="6912609" cy="1421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16585">
              <a:lnSpc>
                <a:spcPct val="123800"/>
              </a:lnSpc>
              <a:spcBef>
                <a:spcPts val="100"/>
              </a:spcBef>
            </a:pPr>
            <a:r>
              <a:rPr sz="3700" spc="-10" dirty="0">
                <a:solidFill>
                  <a:srgbClr val="C00000"/>
                </a:solidFill>
              </a:rPr>
              <a:t>Sobre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5" dirty="0">
                <a:solidFill>
                  <a:srgbClr val="C00000"/>
                </a:solidFill>
              </a:rPr>
              <a:t>I.A.,</a:t>
            </a:r>
            <a:r>
              <a:rPr sz="3700" spc="-10" dirty="0">
                <a:solidFill>
                  <a:srgbClr val="C00000"/>
                </a:solidFill>
              </a:rPr>
              <a:t> </a:t>
            </a:r>
            <a:r>
              <a:rPr sz="3700" spc="-20" dirty="0">
                <a:solidFill>
                  <a:srgbClr val="C00000"/>
                </a:solidFill>
              </a:rPr>
              <a:t>presente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dirty="0">
                <a:solidFill>
                  <a:srgbClr val="C00000"/>
                </a:solidFill>
              </a:rPr>
              <a:t>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-10" dirty="0">
                <a:solidFill>
                  <a:srgbClr val="C00000"/>
                </a:solidFill>
              </a:rPr>
              <a:t>futuro: 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-10" dirty="0">
                <a:solidFill>
                  <a:srgbClr val="C00000"/>
                </a:solidFill>
              </a:rPr>
              <a:t>Muitas</a:t>
            </a:r>
            <a:r>
              <a:rPr sz="3700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dúvidas,</a:t>
            </a:r>
            <a:r>
              <a:rPr sz="3700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mas</a:t>
            </a:r>
            <a:r>
              <a:rPr sz="3700" spc="5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duas </a:t>
            </a:r>
            <a:r>
              <a:rPr sz="3700" spc="-20" dirty="0">
                <a:solidFill>
                  <a:srgbClr val="C00000"/>
                </a:solidFill>
              </a:rPr>
              <a:t>certezas!</a:t>
            </a:r>
            <a:endParaRPr sz="37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8581" y="1818841"/>
            <a:ext cx="5289550" cy="4098925"/>
            <a:chOff x="388581" y="1818841"/>
            <a:chExt cx="5289550" cy="40989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581" y="2525510"/>
              <a:ext cx="2182668" cy="33920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67612" y="1818841"/>
              <a:ext cx="3810000" cy="18922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25932" y="0"/>
            <a:ext cx="6912609" cy="1421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16585">
              <a:lnSpc>
                <a:spcPct val="123800"/>
              </a:lnSpc>
              <a:spcBef>
                <a:spcPts val="100"/>
              </a:spcBef>
            </a:pPr>
            <a:r>
              <a:rPr sz="3700" spc="-10" dirty="0">
                <a:solidFill>
                  <a:srgbClr val="C00000"/>
                </a:solidFill>
              </a:rPr>
              <a:t>Sobre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5" dirty="0">
                <a:solidFill>
                  <a:srgbClr val="C00000"/>
                </a:solidFill>
              </a:rPr>
              <a:t>I.A.,</a:t>
            </a:r>
            <a:r>
              <a:rPr sz="3700" spc="-10" dirty="0">
                <a:solidFill>
                  <a:srgbClr val="C00000"/>
                </a:solidFill>
              </a:rPr>
              <a:t> </a:t>
            </a:r>
            <a:r>
              <a:rPr sz="3700" spc="-20" dirty="0">
                <a:solidFill>
                  <a:srgbClr val="C00000"/>
                </a:solidFill>
              </a:rPr>
              <a:t>presente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dirty="0">
                <a:solidFill>
                  <a:srgbClr val="C00000"/>
                </a:solidFill>
              </a:rPr>
              <a:t>e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-10" dirty="0">
                <a:solidFill>
                  <a:srgbClr val="C00000"/>
                </a:solidFill>
              </a:rPr>
              <a:t>futuro: </a:t>
            </a:r>
            <a:r>
              <a:rPr sz="3700" spc="-5" dirty="0">
                <a:solidFill>
                  <a:srgbClr val="C00000"/>
                </a:solidFill>
              </a:rPr>
              <a:t> </a:t>
            </a:r>
            <a:r>
              <a:rPr sz="3700" spc="-10" dirty="0">
                <a:solidFill>
                  <a:srgbClr val="C00000"/>
                </a:solidFill>
              </a:rPr>
              <a:t>Muitas</a:t>
            </a:r>
            <a:r>
              <a:rPr sz="3700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dúvidas,</a:t>
            </a:r>
            <a:r>
              <a:rPr sz="3700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mas</a:t>
            </a:r>
            <a:r>
              <a:rPr sz="3700" spc="5" dirty="0">
                <a:solidFill>
                  <a:srgbClr val="C00000"/>
                </a:solidFill>
              </a:rPr>
              <a:t> </a:t>
            </a:r>
            <a:r>
              <a:rPr sz="3700" spc="-5" dirty="0">
                <a:solidFill>
                  <a:srgbClr val="C00000"/>
                </a:solidFill>
              </a:rPr>
              <a:t>duas </a:t>
            </a:r>
            <a:r>
              <a:rPr sz="3700" spc="-20" dirty="0">
                <a:solidFill>
                  <a:srgbClr val="C00000"/>
                </a:solidFill>
              </a:rPr>
              <a:t>certezas!</a:t>
            </a:r>
            <a:endParaRPr sz="3700"/>
          </a:p>
        </p:txBody>
      </p:sp>
      <p:grpSp>
        <p:nvGrpSpPr>
          <p:cNvPr id="6" name="object 6"/>
          <p:cNvGrpSpPr/>
          <p:nvPr/>
        </p:nvGrpSpPr>
        <p:grpSpPr>
          <a:xfrm>
            <a:off x="7205516" y="2500412"/>
            <a:ext cx="3444875" cy="4076700"/>
            <a:chOff x="7205516" y="2500412"/>
            <a:chExt cx="3444875" cy="40767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08744" y="3184447"/>
              <a:ext cx="2141328" cy="339207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05516" y="2500412"/>
              <a:ext cx="1952236" cy="189230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370" y="4333591"/>
            <a:ext cx="1397055" cy="23733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75807" y="347979"/>
            <a:ext cx="8411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Regulação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I.A.: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algumas</a:t>
            </a:r>
            <a:r>
              <a:rPr spc="-15" dirty="0">
                <a:solidFill>
                  <a:srgbClr val="000000"/>
                </a:solidFill>
              </a:rPr>
              <a:t> provocações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370" y="4333591"/>
            <a:ext cx="1397055" cy="23733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75807" y="347979"/>
            <a:ext cx="8411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Regulação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I.A.: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algumas</a:t>
            </a:r>
            <a:r>
              <a:rPr spc="-15" dirty="0">
                <a:solidFill>
                  <a:srgbClr val="000000"/>
                </a:solidFill>
              </a:rPr>
              <a:t> provocações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819857" y="1241551"/>
            <a:ext cx="10062210" cy="3960495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0"/>
              </a:spcBef>
            </a:pPr>
            <a:r>
              <a:rPr sz="3300" b="1" spc="-25" dirty="0">
                <a:solidFill>
                  <a:srgbClr val="C00000"/>
                </a:solidFill>
                <a:latin typeface="Calibri"/>
                <a:cs typeface="Calibri"/>
              </a:rPr>
              <a:t>Ponto</a:t>
            </a:r>
            <a:r>
              <a:rPr sz="33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de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15" dirty="0">
                <a:solidFill>
                  <a:srgbClr val="C00000"/>
                </a:solidFill>
                <a:latin typeface="Calibri"/>
                <a:cs typeface="Calibri"/>
              </a:rPr>
              <a:t>vista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da</a:t>
            </a:r>
            <a:r>
              <a:rPr sz="33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pesquisa:</a:t>
            </a:r>
            <a:endParaRPr sz="3300">
              <a:latin typeface="Calibri"/>
              <a:cs typeface="Calibri"/>
            </a:endParaRPr>
          </a:p>
          <a:p>
            <a:pPr marL="12700" marR="27305">
              <a:lnSpc>
                <a:spcPct val="89300"/>
              </a:lnSpc>
              <a:spcBef>
                <a:spcPts val="2055"/>
              </a:spcBef>
            </a:pP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É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fundamental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não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limitarmos as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pesquisas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e 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desenvolvimento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das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metodologias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por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20" dirty="0">
                <a:solidFill>
                  <a:srgbClr val="C00000"/>
                </a:solidFill>
                <a:latin typeface="Calibri"/>
                <a:cs typeface="Calibri"/>
              </a:rPr>
              <a:t>conta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 de 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legislação,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sob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o 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risco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de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não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acompanharmos</a:t>
            </a:r>
            <a:r>
              <a:rPr sz="33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os </a:t>
            </a:r>
            <a:r>
              <a:rPr sz="3300" b="1" spc="-20" dirty="0">
                <a:solidFill>
                  <a:srgbClr val="C00000"/>
                </a:solidFill>
                <a:latin typeface="Calibri"/>
                <a:cs typeface="Calibri"/>
              </a:rPr>
              <a:t>avanços </a:t>
            </a:r>
            <a:r>
              <a:rPr sz="3300" b="1" spc="-7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sermos 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atropelados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pelos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 demais países!</a:t>
            </a:r>
            <a:endParaRPr sz="3300">
              <a:latin typeface="Calibri"/>
              <a:cs typeface="Calibri"/>
            </a:endParaRPr>
          </a:p>
          <a:p>
            <a:pPr marL="12700" marR="5080">
              <a:lnSpc>
                <a:spcPts val="3600"/>
              </a:lnSpc>
              <a:spcBef>
                <a:spcPts val="2055"/>
              </a:spcBef>
            </a:pP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Do </a:t>
            </a:r>
            <a:r>
              <a:rPr sz="3300" b="1" spc="-20" dirty="0">
                <a:solidFill>
                  <a:srgbClr val="C00000"/>
                </a:solidFill>
                <a:latin typeface="Calibri"/>
                <a:cs typeface="Calibri"/>
              </a:rPr>
              <a:t>contrário,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ficaríamos limitados,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mais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uma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20" dirty="0">
                <a:solidFill>
                  <a:srgbClr val="C00000"/>
                </a:solidFill>
                <a:latin typeface="Calibri"/>
                <a:cs typeface="Calibri"/>
              </a:rPr>
              <a:t>vez,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 a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meros </a:t>
            </a:r>
            <a:r>
              <a:rPr sz="3300" b="1" spc="-7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usuários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de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tecnologias</a:t>
            </a:r>
            <a:r>
              <a:rPr sz="3300" b="1" spc="-10" dirty="0">
                <a:solidFill>
                  <a:srgbClr val="C00000"/>
                </a:solidFill>
                <a:latin typeface="Calibri"/>
                <a:cs typeface="Calibri"/>
              </a:rPr>
              <a:t> desenvolvidas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35" dirty="0">
                <a:solidFill>
                  <a:srgbClr val="C00000"/>
                </a:solidFill>
                <a:latin typeface="Calibri"/>
                <a:cs typeface="Calibri"/>
              </a:rPr>
              <a:t>fora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C00000"/>
                </a:solidFill>
                <a:latin typeface="Calibri"/>
                <a:cs typeface="Calibri"/>
              </a:rPr>
              <a:t>do</a:t>
            </a:r>
            <a:r>
              <a:rPr sz="33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C00000"/>
                </a:solidFill>
                <a:latin typeface="Calibri"/>
                <a:cs typeface="Calibri"/>
              </a:rPr>
              <a:t>país.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370" y="4333591"/>
            <a:ext cx="1397055" cy="23733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75807" y="347979"/>
            <a:ext cx="8411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Regulação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I.A.: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algumas</a:t>
            </a:r>
            <a:r>
              <a:rPr spc="-15" dirty="0">
                <a:solidFill>
                  <a:srgbClr val="000000"/>
                </a:solidFill>
              </a:rPr>
              <a:t> provocações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869962" y="1441196"/>
            <a:ext cx="9737090" cy="3710940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12700" marR="651510">
              <a:lnSpc>
                <a:spcPct val="78300"/>
              </a:lnSpc>
              <a:spcBef>
                <a:spcPts val="1035"/>
              </a:spcBef>
            </a:pP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Uma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coisa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é o </a:t>
            </a:r>
            <a:r>
              <a:rPr sz="3600" b="1" spc="-15" dirty="0">
                <a:solidFill>
                  <a:srgbClr val="C00000"/>
                </a:solidFill>
                <a:latin typeface="Calibri"/>
                <a:cs typeface="Calibri"/>
              </a:rPr>
              <a:t>desenvolvimento</a:t>
            </a:r>
            <a:r>
              <a:rPr sz="3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metodológico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e </a:t>
            </a:r>
            <a:r>
              <a:rPr sz="3600" b="1" spc="-7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C00000"/>
                </a:solidFill>
                <a:latin typeface="Calibri"/>
                <a:cs typeface="Calibri"/>
              </a:rPr>
              <a:t>outra</a:t>
            </a:r>
            <a:r>
              <a:rPr sz="36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aplicação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dele.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6200">
              <a:latin typeface="Calibri"/>
              <a:cs typeface="Calibri"/>
            </a:endParaRPr>
          </a:p>
          <a:p>
            <a:pPr marL="12700" marR="5080">
              <a:lnSpc>
                <a:spcPct val="79400"/>
              </a:lnSpc>
            </a:pPr>
            <a:r>
              <a:rPr sz="3600" b="1" spc="-15" dirty="0">
                <a:solidFill>
                  <a:srgbClr val="C00000"/>
                </a:solidFill>
                <a:latin typeface="Calibri"/>
                <a:cs typeface="Calibri"/>
              </a:rPr>
              <a:t>Certamente,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30" dirty="0">
                <a:solidFill>
                  <a:srgbClr val="C00000"/>
                </a:solidFill>
                <a:latin typeface="Calibri"/>
                <a:cs typeface="Calibri"/>
              </a:rPr>
              <a:t>haverá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metodologias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desenvolvidas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que </a:t>
            </a:r>
            <a:r>
              <a:rPr sz="3600" b="1" spc="-25" dirty="0">
                <a:solidFill>
                  <a:srgbClr val="C00000"/>
                </a:solidFill>
                <a:latin typeface="Calibri"/>
                <a:cs typeface="Calibri"/>
              </a:rPr>
              <a:t>deverão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ser inibidas de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aplicação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em algunn </a:t>
            </a:r>
            <a:r>
              <a:rPr sz="3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cenários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específicos,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mas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isso </a:t>
            </a:r>
            <a:r>
              <a:rPr sz="3600" b="1" spc="-15" dirty="0">
                <a:solidFill>
                  <a:srgbClr val="C00000"/>
                </a:solidFill>
                <a:latin typeface="Calibri"/>
                <a:cs typeface="Calibri"/>
              </a:rPr>
              <a:t>deve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ser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C00000"/>
                </a:solidFill>
                <a:latin typeface="Calibri"/>
                <a:cs typeface="Calibri"/>
              </a:rPr>
              <a:t>tratado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com </a:t>
            </a:r>
            <a:r>
              <a:rPr sz="3600" b="1" spc="-7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regulações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específicas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C00000"/>
                </a:solidFill>
                <a:latin typeface="Calibri"/>
                <a:cs typeface="Calibri"/>
              </a:rPr>
              <a:t>para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aplicação.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370" y="4333591"/>
            <a:ext cx="1397055" cy="23733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75807" y="347979"/>
            <a:ext cx="8411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Regulação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I.A.: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algumas</a:t>
            </a:r>
            <a:r>
              <a:rPr spc="-15" dirty="0">
                <a:solidFill>
                  <a:srgbClr val="000000"/>
                </a:solidFill>
              </a:rPr>
              <a:t> provocações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907538" y="1785620"/>
            <a:ext cx="8674735" cy="306451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b="1" spc="-20" dirty="0">
                <a:solidFill>
                  <a:srgbClr val="C00000"/>
                </a:solidFill>
                <a:latin typeface="Calibri"/>
                <a:cs typeface="Calibri"/>
              </a:rPr>
              <a:t>Outras</a:t>
            </a:r>
            <a:r>
              <a:rPr sz="3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regulações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 já </a:t>
            </a:r>
            <a:r>
              <a:rPr sz="3600" b="1" spc="-25" dirty="0">
                <a:solidFill>
                  <a:srgbClr val="C00000"/>
                </a:solidFill>
                <a:latin typeface="Calibri"/>
                <a:cs typeface="Calibri"/>
              </a:rPr>
              <a:t>existem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C00000"/>
                </a:solidFill>
                <a:latin typeface="Calibri"/>
                <a:cs typeface="Calibri"/>
              </a:rPr>
              <a:t>para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C00000"/>
                </a:solidFill>
                <a:latin typeface="Calibri"/>
                <a:cs typeface="Calibri"/>
              </a:rPr>
              <a:t>proteger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a </a:t>
            </a:r>
            <a:r>
              <a:rPr sz="3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população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do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uso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antiético</a:t>
            </a:r>
            <a:r>
              <a:rPr sz="36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criminoso de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10" dirty="0">
                <a:solidFill>
                  <a:srgbClr val="C00000"/>
                </a:solidFill>
                <a:latin typeface="Calibri"/>
                <a:cs typeface="Calibri"/>
              </a:rPr>
              <a:t>IA.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6450">
              <a:latin typeface="Calibri"/>
              <a:cs typeface="Calibri"/>
            </a:endParaRPr>
          </a:p>
          <a:p>
            <a:pPr marL="12700" marR="756285">
              <a:lnSpc>
                <a:spcPts val="3910"/>
              </a:lnSpc>
              <a:spcBef>
                <a:spcPts val="5"/>
              </a:spcBef>
            </a:pP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A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própria </a:t>
            </a:r>
            <a:r>
              <a:rPr sz="3600" b="1" spc="-20" dirty="0">
                <a:solidFill>
                  <a:srgbClr val="C00000"/>
                </a:solidFill>
                <a:latin typeface="Calibri"/>
                <a:cs typeface="Calibri"/>
              </a:rPr>
              <a:t>LGPD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já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regula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o uso dos dados, </a:t>
            </a:r>
            <a:r>
              <a:rPr sz="3600" b="1" spc="-8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por</a:t>
            </a:r>
            <a:r>
              <a:rPr sz="36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C00000"/>
                </a:solidFill>
                <a:latin typeface="Calibri"/>
                <a:cs typeface="Calibri"/>
              </a:rPr>
              <a:t>exemplo!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370" y="4333591"/>
            <a:ext cx="1397055" cy="23733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75807" y="347979"/>
            <a:ext cx="8411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Regulação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I.A.: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algumas</a:t>
            </a:r>
            <a:r>
              <a:rPr spc="-15" dirty="0">
                <a:solidFill>
                  <a:srgbClr val="000000"/>
                </a:solidFill>
              </a:rPr>
              <a:t> provocações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185545" marR="172720">
              <a:lnSpc>
                <a:spcPts val="3890"/>
              </a:lnSpc>
              <a:spcBef>
                <a:spcPts val="585"/>
              </a:spcBef>
            </a:pPr>
            <a:r>
              <a:rPr dirty="0"/>
              <a:t>Além de não inibir o </a:t>
            </a:r>
            <a:r>
              <a:rPr spc="-15" dirty="0"/>
              <a:t>desenvolvimento, </a:t>
            </a:r>
            <a:r>
              <a:rPr dirty="0"/>
              <a:t>a lei </a:t>
            </a:r>
            <a:r>
              <a:rPr spc="-15" dirty="0"/>
              <a:t>deve </a:t>
            </a:r>
            <a:r>
              <a:rPr dirty="0"/>
              <a:t>ir </a:t>
            </a:r>
            <a:r>
              <a:rPr spc="-800" dirty="0"/>
              <a:t> </a:t>
            </a:r>
            <a:r>
              <a:rPr spc="-5" dirty="0"/>
              <a:t>além.</a:t>
            </a:r>
          </a:p>
          <a:p>
            <a:pPr marL="1172845">
              <a:lnSpc>
                <a:spcPct val="100000"/>
              </a:lnSpc>
              <a:spcBef>
                <a:spcPts val="35"/>
              </a:spcBef>
            </a:pPr>
            <a:endParaRPr sz="6400"/>
          </a:p>
          <a:p>
            <a:pPr marL="1185545" marR="5080">
              <a:lnSpc>
                <a:spcPct val="90300"/>
              </a:lnSpc>
              <a:tabLst>
                <a:tab pos="4465320" algn="l"/>
              </a:tabLst>
            </a:pPr>
            <a:r>
              <a:rPr spc="-15" dirty="0"/>
              <a:t>Deve</a:t>
            </a:r>
            <a:r>
              <a:rPr spc="-10" dirty="0"/>
              <a:t> incentivar </a:t>
            </a:r>
            <a:r>
              <a:rPr dirty="0"/>
              <a:t>o </a:t>
            </a:r>
            <a:r>
              <a:rPr spc="-15" dirty="0"/>
              <a:t>desenvolvimento</a:t>
            </a:r>
            <a:r>
              <a:rPr dirty="0"/>
              <a:t> </a:t>
            </a:r>
            <a:r>
              <a:rPr spc="-10" dirty="0"/>
              <a:t>atrvés</a:t>
            </a:r>
            <a:r>
              <a:rPr spc="-5" dirty="0"/>
              <a:t> </a:t>
            </a:r>
            <a:r>
              <a:rPr spc="5" dirty="0"/>
              <a:t>do </a:t>
            </a:r>
            <a:r>
              <a:rPr spc="10" dirty="0"/>
              <a:t> </a:t>
            </a:r>
            <a:r>
              <a:rPr spc="-20" dirty="0"/>
              <a:t>fomento</a:t>
            </a:r>
            <a:r>
              <a:rPr spc="-5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pesquisa</a:t>
            </a:r>
            <a:r>
              <a:rPr spc="-5" dirty="0"/>
              <a:t> (criação </a:t>
            </a:r>
            <a:r>
              <a:rPr dirty="0"/>
              <a:t>de</a:t>
            </a:r>
            <a:r>
              <a:rPr spc="-5" dirty="0"/>
              <a:t> </a:t>
            </a:r>
            <a:r>
              <a:rPr spc="-15" dirty="0"/>
              <a:t>centros</a:t>
            </a:r>
            <a:r>
              <a:rPr spc="-5" dirty="0"/>
              <a:t> </a:t>
            </a:r>
            <a:r>
              <a:rPr dirty="0"/>
              <a:t>de</a:t>
            </a:r>
            <a:r>
              <a:rPr spc="-5" dirty="0"/>
              <a:t> </a:t>
            </a:r>
            <a:r>
              <a:rPr dirty="0"/>
              <a:t>pesquisa </a:t>
            </a:r>
            <a:r>
              <a:rPr spc="-800" dirty="0"/>
              <a:t> </a:t>
            </a:r>
            <a:r>
              <a:rPr spc="-5" dirty="0"/>
              <a:t>especializados?)	</a:t>
            </a:r>
            <a:r>
              <a:rPr dirty="0"/>
              <a:t>e a </a:t>
            </a:r>
            <a:r>
              <a:rPr spc="-10" dirty="0"/>
              <a:t>internacionalização </a:t>
            </a:r>
            <a:r>
              <a:rPr spc="5" dirty="0"/>
              <a:t>do </a:t>
            </a:r>
            <a:r>
              <a:rPr spc="10" dirty="0"/>
              <a:t> </a:t>
            </a:r>
            <a:r>
              <a:rPr spc="-10" dirty="0"/>
              <a:t>conhecimento</a:t>
            </a:r>
            <a:r>
              <a:rPr dirty="0"/>
              <a:t> </a:t>
            </a:r>
            <a:r>
              <a:rPr spc="-10" dirty="0"/>
              <a:t>(incentivo</a:t>
            </a:r>
            <a:r>
              <a:rPr dirty="0"/>
              <a:t> à</a:t>
            </a:r>
            <a:r>
              <a:rPr spc="-5" dirty="0"/>
              <a:t> </a:t>
            </a:r>
            <a:r>
              <a:rPr spc="-15" dirty="0"/>
              <a:t>colaboração </a:t>
            </a:r>
            <a:r>
              <a:rPr spc="-10" dirty="0"/>
              <a:t> internacional?)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6236" y="293115"/>
            <a:ext cx="3571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C00000"/>
                </a:solidFill>
              </a:rPr>
              <a:t>Mensagem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-5" dirty="0">
                <a:solidFill>
                  <a:srgbClr val="C00000"/>
                </a:solidFill>
              </a:rPr>
              <a:t>final!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31576"/>
            <a:ext cx="3839574" cy="352642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2904" rIns="0" bIns="0" rtlCol="0">
            <a:spAutoFit/>
          </a:bodyPr>
          <a:lstStyle/>
          <a:p>
            <a:pPr marL="3490595" marR="5080">
              <a:lnSpc>
                <a:spcPct val="90300"/>
              </a:lnSpc>
              <a:spcBef>
                <a:spcPts val="520"/>
              </a:spcBef>
            </a:pPr>
            <a:r>
              <a:rPr dirty="0"/>
              <a:t>A </a:t>
            </a:r>
            <a:r>
              <a:rPr spc="-5" dirty="0"/>
              <a:t>inibição</a:t>
            </a:r>
            <a:r>
              <a:rPr spc="-10" dirty="0"/>
              <a:t> </a:t>
            </a:r>
            <a:r>
              <a:rPr dirty="0"/>
              <a:t>do</a:t>
            </a:r>
            <a:r>
              <a:rPr spc="5" dirty="0"/>
              <a:t> </a:t>
            </a:r>
            <a:r>
              <a:rPr spc="-15" dirty="0"/>
              <a:t>desenvolvimento</a:t>
            </a:r>
            <a:r>
              <a:rPr dirty="0"/>
              <a:t> de </a:t>
            </a:r>
            <a:r>
              <a:rPr spc="10" dirty="0"/>
              <a:t>I.A. </a:t>
            </a:r>
            <a:r>
              <a:rPr spc="15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-20" dirty="0"/>
              <a:t>Brasil</a:t>
            </a:r>
            <a:r>
              <a:rPr spc="-5" dirty="0"/>
              <a:t> </a:t>
            </a:r>
            <a:r>
              <a:rPr dirty="0"/>
              <a:t>não só</a:t>
            </a:r>
            <a:r>
              <a:rPr spc="-5" dirty="0"/>
              <a:t> </a:t>
            </a:r>
            <a:r>
              <a:rPr spc="-25" dirty="0"/>
              <a:t>tira</a:t>
            </a:r>
            <a:r>
              <a:rPr spc="-5" dirty="0"/>
              <a:t> </a:t>
            </a:r>
            <a:r>
              <a:rPr dirty="0"/>
              <a:t>o </a:t>
            </a:r>
            <a:r>
              <a:rPr spc="-20" dirty="0"/>
              <a:t>Brasil</a:t>
            </a:r>
            <a:r>
              <a:rPr spc="-5" dirty="0"/>
              <a:t> </a:t>
            </a:r>
            <a:r>
              <a:rPr spc="5" dirty="0"/>
              <a:t>da </a:t>
            </a:r>
            <a:r>
              <a:rPr spc="10" dirty="0"/>
              <a:t> </a:t>
            </a:r>
            <a:r>
              <a:rPr spc="-15" dirty="0"/>
              <a:t>vanguarda </a:t>
            </a:r>
            <a:r>
              <a:rPr dirty="0"/>
              <a:t>do</a:t>
            </a:r>
            <a:r>
              <a:rPr spc="-5" dirty="0"/>
              <a:t> </a:t>
            </a:r>
            <a:r>
              <a:rPr spc="-25" dirty="0"/>
              <a:t>avanço</a:t>
            </a:r>
            <a:r>
              <a:rPr dirty="0"/>
              <a:t> </a:t>
            </a:r>
            <a:r>
              <a:rPr spc="-10" dirty="0"/>
              <a:t>científico, </a:t>
            </a:r>
            <a:r>
              <a:rPr spc="-5" dirty="0"/>
              <a:t>mas </a:t>
            </a:r>
            <a:r>
              <a:rPr dirty="0"/>
              <a:t> </a:t>
            </a:r>
            <a:r>
              <a:rPr spc="-10" dirty="0"/>
              <a:t>também </a:t>
            </a:r>
            <a:r>
              <a:rPr spc="-35" dirty="0"/>
              <a:t>trará </a:t>
            </a:r>
            <a:r>
              <a:rPr dirty="0"/>
              <a:t>um </a:t>
            </a:r>
            <a:r>
              <a:rPr spc="-15" dirty="0"/>
              <a:t>preço </a:t>
            </a:r>
            <a:r>
              <a:rPr spc="-10" dirty="0"/>
              <a:t>alto </a:t>
            </a:r>
            <a:r>
              <a:rPr spc="-5" dirty="0"/>
              <a:t>ao </a:t>
            </a:r>
            <a:r>
              <a:rPr dirty="0"/>
              <a:t>país </a:t>
            </a:r>
            <a:r>
              <a:rPr spc="5" dirty="0"/>
              <a:t>no </a:t>
            </a:r>
            <a:r>
              <a:rPr spc="-800" dirty="0"/>
              <a:t> </a:t>
            </a:r>
            <a:r>
              <a:rPr spc="-10" dirty="0"/>
              <a:t>futuro!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13325" y="3012948"/>
            <a:ext cx="21659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solidFill>
                  <a:srgbClr val="C00000"/>
                </a:solidFill>
                <a:latin typeface="Calibri"/>
                <a:cs typeface="Calibri"/>
              </a:rPr>
              <a:t>??</a:t>
            </a:r>
            <a:r>
              <a:rPr sz="4400" b="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0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4400" b="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0" spc="-5" dirty="0">
                <a:solidFill>
                  <a:srgbClr val="C00000"/>
                </a:solidFill>
                <a:latin typeface="Calibri"/>
                <a:cs typeface="Calibri"/>
              </a:rPr>
              <a:t>/**/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107" y="131571"/>
            <a:ext cx="9435465" cy="114109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 indent="995044">
              <a:lnSpc>
                <a:spcPts val="3979"/>
              </a:lnSpc>
              <a:spcBef>
                <a:spcPts val="915"/>
              </a:spcBef>
            </a:pPr>
            <a:r>
              <a:rPr sz="4000" b="1" spc="-30" dirty="0">
                <a:solidFill>
                  <a:srgbClr val="203864"/>
                </a:solidFill>
                <a:latin typeface="Calibri"/>
                <a:cs typeface="Calibri"/>
              </a:rPr>
              <a:t>Durante</a:t>
            </a:r>
            <a:r>
              <a:rPr sz="4000" b="1" spc="-5" dirty="0">
                <a:solidFill>
                  <a:srgbClr val="203864"/>
                </a:solidFill>
                <a:latin typeface="Calibri"/>
                <a:cs typeface="Calibri"/>
              </a:rPr>
              <a:t> os</a:t>
            </a:r>
            <a:r>
              <a:rPr sz="4000" b="1" dirty="0">
                <a:solidFill>
                  <a:srgbClr val="203864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203864"/>
                </a:solidFill>
                <a:latin typeface="Calibri"/>
                <a:cs typeface="Calibri"/>
              </a:rPr>
              <a:t>próximos</a:t>
            </a:r>
            <a:r>
              <a:rPr sz="4000" b="1" dirty="0">
                <a:solidFill>
                  <a:srgbClr val="203864"/>
                </a:solidFill>
                <a:latin typeface="Calibri"/>
                <a:cs typeface="Calibri"/>
              </a:rPr>
              <a:t> </a:t>
            </a:r>
            <a:r>
              <a:rPr sz="4000" b="1" spc="-15" dirty="0">
                <a:solidFill>
                  <a:srgbClr val="203864"/>
                </a:solidFill>
                <a:latin typeface="Calibri"/>
                <a:cs typeface="Calibri"/>
              </a:rPr>
              <a:t>dez </a:t>
            </a:r>
            <a:r>
              <a:rPr sz="4000" b="1" spc="-10" dirty="0">
                <a:solidFill>
                  <a:srgbClr val="203864"/>
                </a:solidFill>
                <a:latin typeface="Calibri"/>
                <a:cs typeface="Calibri"/>
              </a:rPr>
              <a:t>minutos… </a:t>
            </a:r>
            <a:r>
              <a:rPr sz="4000" b="1" spc="-5" dirty="0">
                <a:solidFill>
                  <a:srgbClr val="203864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203864"/>
                </a:solidFill>
                <a:latin typeface="Calibri"/>
                <a:cs typeface="Calibri"/>
              </a:rPr>
              <a:t>aproximadamente</a:t>
            </a:r>
            <a:r>
              <a:rPr sz="4000" b="1" spc="-5" dirty="0">
                <a:solidFill>
                  <a:srgbClr val="203864"/>
                </a:solidFill>
                <a:latin typeface="Calibri"/>
                <a:cs typeface="Calibri"/>
              </a:rPr>
              <a:t> 20</a:t>
            </a:r>
            <a:r>
              <a:rPr sz="4000" b="1" spc="5" dirty="0">
                <a:solidFill>
                  <a:srgbClr val="203864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203864"/>
                </a:solidFill>
                <a:latin typeface="Calibri"/>
                <a:cs typeface="Calibri"/>
              </a:rPr>
              <a:t>mil</a:t>
            </a:r>
            <a:r>
              <a:rPr sz="4000" b="1" spc="5" dirty="0">
                <a:solidFill>
                  <a:srgbClr val="203864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203864"/>
                </a:solidFill>
                <a:latin typeface="Calibri"/>
                <a:cs typeface="Calibri"/>
              </a:rPr>
              <a:t>terabytes</a:t>
            </a:r>
            <a:r>
              <a:rPr sz="4000" b="1" spc="-5" dirty="0">
                <a:solidFill>
                  <a:srgbClr val="203864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203864"/>
                </a:solidFill>
                <a:latin typeface="Calibri"/>
                <a:cs typeface="Calibri"/>
              </a:rPr>
              <a:t>de</a:t>
            </a:r>
            <a:r>
              <a:rPr sz="4000" b="1" spc="-5" dirty="0">
                <a:solidFill>
                  <a:srgbClr val="203864"/>
                </a:solidFill>
                <a:latin typeface="Calibri"/>
                <a:cs typeface="Calibri"/>
              </a:rPr>
              <a:t> dados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82394" y="1333500"/>
            <a:ext cx="8006715" cy="4191000"/>
            <a:chOff x="1582394" y="1333500"/>
            <a:chExt cx="8006715" cy="4191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3500" y="1333500"/>
              <a:ext cx="6985000" cy="4191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394" y="1921390"/>
              <a:ext cx="1013939" cy="101393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230576" y="2974340"/>
            <a:ext cx="148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+4M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45202" y="6428920"/>
            <a:ext cx="1536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3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57810" marR="5080" indent="995044">
              <a:lnSpc>
                <a:spcPts val="3979"/>
              </a:lnSpc>
              <a:spcBef>
                <a:spcPts val="915"/>
              </a:spcBef>
            </a:pPr>
            <a:r>
              <a:rPr spc="-30" dirty="0"/>
              <a:t>Durante</a:t>
            </a:r>
            <a:r>
              <a:rPr spc="-5" dirty="0"/>
              <a:t> os</a:t>
            </a:r>
            <a:r>
              <a:rPr dirty="0"/>
              <a:t> </a:t>
            </a:r>
            <a:r>
              <a:rPr spc="-20" dirty="0"/>
              <a:t>próximos</a:t>
            </a:r>
            <a:r>
              <a:rPr dirty="0"/>
              <a:t> </a:t>
            </a:r>
            <a:r>
              <a:rPr spc="-15" dirty="0"/>
              <a:t>dez </a:t>
            </a:r>
            <a:r>
              <a:rPr spc="-10" dirty="0"/>
              <a:t>minutos… </a:t>
            </a:r>
            <a:r>
              <a:rPr spc="-5" dirty="0"/>
              <a:t> </a:t>
            </a:r>
            <a:r>
              <a:rPr spc="-20" dirty="0"/>
              <a:t>aproximadamente</a:t>
            </a:r>
            <a:r>
              <a:rPr spc="-5" dirty="0"/>
              <a:t> 20</a:t>
            </a:r>
            <a:r>
              <a:rPr spc="5" dirty="0"/>
              <a:t> </a:t>
            </a:r>
            <a:r>
              <a:rPr spc="-5" dirty="0"/>
              <a:t>mil</a:t>
            </a:r>
            <a:r>
              <a:rPr spc="5" dirty="0"/>
              <a:t> </a:t>
            </a:r>
            <a:r>
              <a:rPr spc="-25" dirty="0"/>
              <a:t>terabytes</a:t>
            </a:r>
            <a:r>
              <a:rPr spc="-5" dirty="0"/>
              <a:t> </a:t>
            </a:r>
            <a:r>
              <a:rPr dirty="0"/>
              <a:t>de</a:t>
            </a:r>
            <a:r>
              <a:rPr spc="-5" dirty="0"/>
              <a:t> dados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82394" y="1333500"/>
            <a:ext cx="8006715" cy="4191000"/>
            <a:chOff x="1582394" y="1333500"/>
            <a:chExt cx="8006715" cy="4191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3500" y="1333500"/>
              <a:ext cx="6985000" cy="4191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394" y="1921390"/>
              <a:ext cx="1013939" cy="10139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394" y="3913826"/>
              <a:ext cx="1013939" cy="101393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30576" y="2974340"/>
            <a:ext cx="148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+4M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45202" y="6428920"/>
            <a:ext cx="1536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23403" y="5019547"/>
            <a:ext cx="193230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47320">
              <a:lnSpc>
                <a:spcPct val="100800"/>
              </a:lnSpc>
              <a:spcBef>
                <a:spcPts val="75"/>
              </a:spcBef>
            </a:pPr>
            <a:r>
              <a:rPr sz="2400" spc="-5" dirty="0">
                <a:latin typeface="Calibri"/>
                <a:cs typeface="Calibri"/>
              </a:rPr>
              <a:t>+2M pessoas </a:t>
            </a:r>
            <a:r>
              <a:rPr sz="2400" dirty="0">
                <a:latin typeface="Calibri"/>
                <a:cs typeface="Calibri"/>
              </a:rPr>
              <a:t> em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conferência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57810" marR="5080" indent="995044">
              <a:lnSpc>
                <a:spcPts val="3979"/>
              </a:lnSpc>
              <a:spcBef>
                <a:spcPts val="915"/>
              </a:spcBef>
            </a:pPr>
            <a:r>
              <a:rPr spc="-30" dirty="0"/>
              <a:t>Durante</a:t>
            </a:r>
            <a:r>
              <a:rPr spc="-5" dirty="0"/>
              <a:t> os</a:t>
            </a:r>
            <a:r>
              <a:rPr dirty="0"/>
              <a:t> </a:t>
            </a:r>
            <a:r>
              <a:rPr spc="-20" dirty="0"/>
              <a:t>próximos</a:t>
            </a:r>
            <a:r>
              <a:rPr dirty="0"/>
              <a:t> </a:t>
            </a:r>
            <a:r>
              <a:rPr spc="-15" dirty="0"/>
              <a:t>dez </a:t>
            </a:r>
            <a:r>
              <a:rPr spc="-10" dirty="0"/>
              <a:t>minutos… </a:t>
            </a:r>
            <a:r>
              <a:rPr spc="-5" dirty="0"/>
              <a:t> </a:t>
            </a:r>
            <a:r>
              <a:rPr spc="-20" dirty="0"/>
              <a:t>aproximadamente</a:t>
            </a:r>
            <a:r>
              <a:rPr spc="-5" dirty="0"/>
              <a:t> 20</a:t>
            </a:r>
            <a:r>
              <a:rPr spc="5" dirty="0"/>
              <a:t> </a:t>
            </a:r>
            <a:r>
              <a:rPr spc="-5" dirty="0"/>
              <a:t>mil</a:t>
            </a:r>
            <a:r>
              <a:rPr spc="5" dirty="0"/>
              <a:t> </a:t>
            </a:r>
            <a:r>
              <a:rPr spc="-25" dirty="0"/>
              <a:t>terabytes</a:t>
            </a:r>
            <a:r>
              <a:rPr spc="-5" dirty="0"/>
              <a:t> </a:t>
            </a:r>
            <a:r>
              <a:rPr dirty="0"/>
              <a:t>de</a:t>
            </a:r>
            <a:r>
              <a:rPr spc="-5" dirty="0"/>
              <a:t> dados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82394" y="1333500"/>
            <a:ext cx="8847455" cy="4191000"/>
            <a:chOff x="1582394" y="1333500"/>
            <a:chExt cx="8847455" cy="4191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3500" y="1333500"/>
              <a:ext cx="6985000" cy="4191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394" y="1921390"/>
              <a:ext cx="1013939" cy="10139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394" y="3913826"/>
              <a:ext cx="1013939" cy="10139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15621" y="1965312"/>
              <a:ext cx="1013940" cy="10139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230576" y="2974340"/>
            <a:ext cx="148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+4M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45202" y="6428920"/>
            <a:ext cx="1536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5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23403" y="5019547"/>
            <a:ext cx="193230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47320">
              <a:lnSpc>
                <a:spcPct val="100800"/>
              </a:lnSpc>
              <a:spcBef>
                <a:spcPts val="75"/>
              </a:spcBef>
            </a:pPr>
            <a:r>
              <a:rPr sz="2400" spc="-5" dirty="0">
                <a:latin typeface="Calibri"/>
                <a:cs typeface="Calibri"/>
              </a:rPr>
              <a:t>+2M pessoas </a:t>
            </a:r>
            <a:r>
              <a:rPr sz="2400" dirty="0">
                <a:latin typeface="Calibri"/>
                <a:cs typeface="Calibri"/>
              </a:rPr>
              <a:t> em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conferência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15910" y="3001771"/>
            <a:ext cx="212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+800k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aplicações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57810" marR="5080" indent="995044">
              <a:lnSpc>
                <a:spcPts val="3979"/>
              </a:lnSpc>
              <a:spcBef>
                <a:spcPts val="915"/>
              </a:spcBef>
            </a:pPr>
            <a:r>
              <a:rPr spc="-30" dirty="0"/>
              <a:t>Durante</a:t>
            </a:r>
            <a:r>
              <a:rPr spc="-5" dirty="0"/>
              <a:t> os</a:t>
            </a:r>
            <a:r>
              <a:rPr dirty="0"/>
              <a:t> </a:t>
            </a:r>
            <a:r>
              <a:rPr spc="-20" dirty="0"/>
              <a:t>próximos</a:t>
            </a:r>
            <a:r>
              <a:rPr dirty="0"/>
              <a:t> </a:t>
            </a:r>
            <a:r>
              <a:rPr spc="-15" dirty="0"/>
              <a:t>dez </a:t>
            </a:r>
            <a:r>
              <a:rPr spc="-10" dirty="0"/>
              <a:t>minutos… </a:t>
            </a:r>
            <a:r>
              <a:rPr spc="-5" dirty="0"/>
              <a:t> </a:t>
            </a:r>
            <a:r>
              <a:rPr spc="-20" dirty="0"/>
              <a:t>aproximadamente</a:t>
            </a:r>
            <a:r>
              <a:rPr spc="-5" dirty="0"/>
              <a:t> 20</a:t>
            </a:r>
            <a:r>
              <a:rPr spc="5" dirty="0"/>
              <a:t> </a:t>
            </a:r>
            <a:r>
              <a:rPr spc="-5" dirty="0"/>
              <a:t>mil</a:t>
            </a:r>
            <a:r>
              <a:rPr spc="5" dirty="0"/>
              <a:t> </a:t>
            </a:r>
            <a:r>
              <a:rPr spc="-25" dirty="0"/>
              <a:t>terabytes</a:t>
            </a:r>
            <a:r>
              <a:rPr spc="-5" dirty="0"/>
              <a:t> </a:t>
            </a:r>
            <a:r>
              <a:rPr dirty="0"/>
              <a:t>de</a:t>
            </a:r>
            <a:r>
              <a:rPr spc="-5" dirty="0"/>
              <a:t> dados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82394" y="1333500"/>
            <a:ext cx="8986520" cy="4191000"/>
            <a:chOff x="1582394" y="1333500"/>
            <a:chExt cx="8986520" cy="4191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3500" y="1333500"/>
              <a:ext cx="6985000" cy="4191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394" y="1921390"/>
              <a:ext cx="1013939" cy="10139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394" y="3913826"/>
              <a:ext cx="1013939" cy="10139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15621" y="1965312"/>
              <a:ext cx="1013940" cy="101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76625" y="3921478"/>
              <a:ext cx="1291929" cy="132684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230576" y="2974340"/>
            <a:ext cx="148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+4M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45202" y="6428920"/>
            <a:ext cx="1536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6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3403" y="5019547"/>
            <a:ext cx="193230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47320">
              <a:lnSpc>
                <a:spcPct val="100800"/>
              </a:lnSpc>
              <a:spcBef>
                <a:spcPts val="75"/>
              </a:spcBef>
            </a:pPr>
            <a:r>
              <a:rPr sz="2400" spc="-5" dirty="0">
                <a:latin typeface="Calibri"/>
                <a:cs typeface="Calibri"/>
              </a:rPr>
              <a:t>+2M pessoas </a:t>
            </a:r>
            <a:r>
              <a:rPr sz="2400" dirty="0">
                <a:latin typeface="Calibri"/>
                <a:cs typeface="Calibri"/>
              </a:rPr>
              <a:t> em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conferência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15910" y="3001771"/>
            <a:ext cx="212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+800k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aplicações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38439" y="5278628"/>
            <a:ext cx="2308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+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500k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mensagens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1797" y="5641661"/>
            <a:ext cx="1420805" cy="3815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57810" marR="5080" indent="995044">
              <a:lnSpc>
                <a:spcPts val="3979"/>
              </a:lnSpc>
              <a:spcBef>
                <a:spcPts val="915"/>
              </a:spcBef>
            </a:pPr>
            <a:r>
              <a:rPr spc="-30" dirty="0"/>
              <a:t>Durante</a:t>
            </a:r>
            <a:r>
              <a:rPr spc="-5" dirty="0"/>
              <a:t> os</a:t>
            </a:r>
            <a:r>
              <a:rPr dirty="0"/>
              <a:t> </a:t>
            </a:r>
            <a:r>
              <a:rPr spc="-20" dirty="0"/>
              <a:t>próximos</a:t>
            </a:r>
            <a:r>
              <a:rPr dirty="0"/>
              <a:t> </a:t>
            </a:r>
            <a:r>
              <a:rPr spc="-15" dirty="0"/>
              <a:t>dez </a:t>
            </a:r>
            <a:r>
              <a:rPr spc="-10" dirty="0"/>
              <a:t>minutos… </a:t>
            </a:r>
            <a:r>
              <a:rPr spc="-5" dirty="0"/>
              <a:t> </a:t>
            </a:r>
            <a:r>
              <a:rPr spc="-20" dirty="0"/>
              <a:t>aproximadamente</a:t>
            </a:r>
            <a:r>
              <a:rPr spc="-5" dirty="0"/>
              <a:t> 20</a:t>
            </a:r>
            <a:r>
              <a:rPr spc="5" dirty="0"/>
              <a:t> </a:t>
            </a:r>
            <a:r>
              <a:rPr spc="-5" dirty="0"/>
              <a:t>mil</a:t>
            </a:r>
            <a:r>
              <a:rPr spc="5" dirty="0"/>
              <a:t> </a:t>
            </a:r>
            <a:r>
              <a:rPr spc="-25" dirty="0"/>
              <a:t>terabytes</a:t>
            </a:r>
            <a:r>
              <a:rPr spc="-5" dirty="0"/>
              <a:t> </a:t>
            </a:r>
            <a:r>
              <a:rPr dirty="0"/>
              <a:t>de</a:t>
            </a:r>
            <a:r>
              <a:rPr spc="-5" dirty="0"/>
              <a:t> dados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582394" y="1333500"/>
            <a:ext cx="8986520" cy="4191000"/>
            <a:chOff x="1582394" y="1333500"/>
            <a:chExt cx="8986520" cy="4191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3500" y="1333500"/>
              <a:ext cx="6985000" cy="4191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394" y="1921390"/>
              <a:ext cx="1013939" cy="10139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2394" y="3913826"/>
              <a:ext cx="1013939" cy="10139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15621" y="1965312"/>
              <a:ext cx="1013940" cy="10139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76625" y="3921478"/>
              <a:ext cx="1291929" cy="132684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30576" y="2974340"/>
            <a:ext cx="148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+4M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70602" y="6428920"/>
            <a:ext cx="1028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32122" y="6509365"/>
            <a:ext cx="119189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65"/>
              </a:lnSpc>
            </a:pPr>
            <a:r>
              <a:rPr sz="2400" spc="-10" dirty="0">
                <a:latin typeface="Calibri"/>
                <a:cs typeface="Calibri"/>
              </a:rPr>
              <a:t>assistidas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3403" y="5019547"/>
            <a:ext cx="193230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47320">
              <a:lnSpc>
                <a:spcPct val="100800"/>
              </a:lnSpc>
              <a:spcBef>
                <a:spcPts val="75"/>
              </a:spcBef>
            </a:pPr>
            <a:r>
              <a:rPr sz="2400" spc="-5" dirty="0">
                <a:latin typeface="Calibri"/>
                <a:cs typeface="Calibri"/>
              </a:rPr>
              <a:t>+2M pessoas </a:t>
            </a:r>
            <a:r>
              <a:rPr sz="2400" dirty="0">
                <a:latin typeface="Calibri"/>
                <a:cs typeface="Calibri"/>
              </a:rPr>
              <a:t> em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conferência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15910" y="3001771"/>
            <a:ext cx="212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+800k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aplicações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38439" y="5278628"/>
            <a:ext cx="2308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+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500k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mensagens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54907" y="6129020"/>
            <a:ext cx="1346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+7M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horas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1797" y="5641661"/>
            <a:ext cx="1420805" cy="3815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57810" marR="5080" indent="995044">
              <a:lnSpc>
                <a:spcPts val="3979"/>
              </a:lnSpc>
              <a:spcBef>
                <a:spcPts val="915"/>
              </a:spcBef>
            </a:pPr>
            <a:r>
              <a:rPr spc="-30" dirty="0"/>
              <a:t>Durante</a:t>
            </a:r>
            <a:r>
              <a:rPr spc="-5" dirty="0"/>
              <a:t> os</a:t>
            </a:r>
            <a:r>
              <a:rPr dirty="0"/>
              <a:t> </a:t>
            </a:r>
            <a:r>
              <a:rPr spc="-20" dirty="0"/>
              <a:t>próximos</a:t>
            </a:r>
            <a:r>
              <a:rPr dirty="0"/>
              <a:t> </a:t>
            </a:r>
            <a:r>
              <a:rPr spc="-15" dirty="0"/>
              <a:t>dez </a:t>
            </a:r>
            <a:r>
              <a:rPr spc="-10" dirty="0"/>
              <a:t>minutos… </a:t>
            </a:r>
            <a:r>
              <a:rPr spc="-5" dirty="0"/>
              <a:t> </a:t>
            </a:r>
            <a:r>
              <a:rPr spc="-20" dirty="0"/>
              <a:t>aproximadamente</a:t>
            </a:r>
            <a:r>
              <a:rPr spc="-5" dirty="0"/>
              <a:t> 20</a:t>
            </a:r>
            <a:r>
              <a:rPr spc="5" dirty="0"/>
              <a:t> </a:t>
            </a:r>
            <a:r>
              <a:rPr spc="-5" dirty="0"/>
              <a:t>mil</a:t>
            </a:r>
            <a:r>
              <a:rPr spc="5" dirty="0"/>
              <a:t> </a:t>
            </a:r>
            <a:r>
              <a:rPr spc="-25" dirty="0"/>
              <a:t>terabytes</a:t>
            </a:r>
            <a:r>
              <a:rPr spc="-5" dirty="0"/>
              <a:t> </a:t>
            </a:r>
            <a:r>
              <a:rPr dirty="0"/>
              <a:t>de</a:t>
            </a:r>
            <a:r>
              <a:rPr spc="-5" dirty="0"/>
              <a:t> dados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582394" y="1333500"/>
            <a:ext cx="8986520" cy="4191000"/>
            <a:chOff x="1582394" y="1333500"/>
            <a:chExt cx="8986520" cy="4191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3500" y="1333500"/>
              <a:ext cx="6985000" cy="4191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394" y="1921390"/>
              <a:ext cx="1013939" cy="10139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2394" y="3913826"/>
              <a:ext cx="1013939" cy="10139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15621" y="1965312"/>
              <a:ext cx="1013940" cy="10139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76625" y="3921478"/>
              <a:ext cx="1291929" cy="132684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30576" y="2974340"/>
            <a:ext cx="148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+4M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3403" y="5019547"/>
            <a:ext cx="193230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47320">
              <a:lnSpc>
                <a:spcPct val="100800"/>
              </a:lnSpc>
              <a:spcBef>
                <a:spcPts val="75"/>
              </a:spcBef>
            </a:pPr>
            <a:r>
              <a:rPr sz="2400" spc="-5" dirty="0">
                <a:latin typeface="Calibri"/>
                <a:cs typeface="Calibri"/>
              </a:rPr>
              <a:t>+2M pessoas </a:t>
            </a:r>
            <a:r>
              <a:rPr sz="2400" dirty="0">
                <a:latin typeface="Calibri"/>
                <a:cs typeface="Calibri"/>
              </a:rPr>
              <a:t> em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conferência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15910" y="3001771"/>
            <a:ext cx="212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+800k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aplicações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38439" y="5278628"/>
            <a:ext cx="2308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+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500k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mensagens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3667" y="5400189"/>
            <a:ext cx="1687882" cy="95083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954907" y="6143605"/>
            <a:ext cx="1346200" cy="7632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9535" marR="5080" indent="-77470">
              <a:lnSpc>
                <a:spcPts val="2880"/>
              </a:lnSpc>
              <a:spcBef>
                <a:spcPts val="80"/>
              </a:spcBef>
            </a:pPr>
            <a:r>
              <a:rPr sz="2400" spc="-5" dirty="0">
                <a:latin typeface="Calibri"/>
                <a:cs typeface="Calibri"/>
              </a:rPr>
              <a:t>+7M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horas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assistidas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10487" y="6329533"/>
            <a:ext cx="164528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65"/>
              </a:lnSpc>
            </a:pPr>
            <a:r>
              <a:rPr sz="2400" spc="-5" dirty="0">
                <a:latin typeface="Calibri"/>
                <a:cs typeface="Calibri"/>
              </a:rPr>
              <a:t>+40M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buscas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145202" y="6428920"/>
            <a:ext cx="1536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8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1797" y="5641661"/>
            <a:ext cx="1420805" cy="3815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57810" marR="5080" indent="995044">
              <a:lnSpc>
                <a:spcPts val="3979"/>
              </a:lnSpc>
              <a:spcBef>
                <a:spcPts val="915"/>
              </a:spcBef>
            </a:pPr>
            <a:r>
              <a:rPr spc="-30" dirty="0"/>
              <a:t>Durante</a:t>
            </a:r>
            <a:r>
              <a:rPr spc="-5" dirty="0"/>
              <a:t> os</a:t>
            </a:r>
            <a:r>
              <a:rPr dirty="0"/>
              <a:t> </a:t>
            </a:r>
            <a:r>
              <a:rPr spc="-20" dirty="0"/>
              <a:t>próximos</a:t>
            </a:r>
            <a:r>
              <a:rPr dirty="0"/>
              <a:t> </a:t>
            </a:r>
            <a:r>
              <a:rPr spc="-15" dirty="0"/>
              <a:t>dez </a:t>
            </a:r>
            <a:r>
              <a:rPr spc="-10" dirty="0"/>
              <a:t>minutos… </a:t>
            </a:r>
            <a:r>
              <a:rPr spc="-5" dirty="0"/>
              <a:t> </a:t>
            </a:r>
            <a:r>
              <a:rPr spc="-20" dirty="0"/>
              <a:t>aproximadamente</a:t>
            </a:r>
            <a:r>
              <a:rPr spc="-5" dirty="0"/>
              <a:t> 20</a:t>
            </a:r>
            <a:r>
              <a:rPr spc="5" dirty="0"/>
              <a:t> </a:t>
            </a:r>
            <a:r>
              <a:rPr spc="-5" dirty="0"/>
              <a:t>mil</a:t>
            </a:r>
            <a:r>
              <a:rPr spc="5" dirty="0"/>
              <a:t> </a:t>
            </a:r>
            <a:r>
              <a:rPr spc="-25" dirty="0"/>
              <a:t>terabytes</a:t>
            </a:r>
            <a:r>
              <a:rPr spc="-5" dirty="0"/>
              <a:t> </a:t>
            </a:r>
            <a:r>
              <a:rPr dirty="0"/>
              <a:t>de</a:t>
            </a:r>
            <a:r>
              <a:rPr spc="-5" dirty="0"/>
              <a:t> dados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582394" y="1333500"/>
            <a:ext cx="8986520" cy="4191000"/>
            <a:chOff x="1582394" y="1333500"/>
            <a:chExt cx="8986520" cy="4191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3500" y="1333500"/>
              <a:ext cx="6985000" cy="4191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394" y="1921390"/>
              <a:ext cx="1013939" cy="10139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2394" y="3913826"/>
              <a:ext cx="1013939" cy="10139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15621" y="1965312"/>
              <a:ext cx="1013940" cy="10139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76625" y="3921478"/>
              <a:ext cx="1291929" cy="132684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30576" y="2974340"/>
            <a:ext cx="148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+4M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1040" y="5019547"/>
            <a:ext cx="1637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+2M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pessoas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3403" y="5388355"/>
            <a:ext cx="1932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em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conferência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15910" y="3001771"/>
            <a:ext cx="212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+800k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aplicações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38439" y="5278628"/>
            <a:ext cx="2308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+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500k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mensagens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864694" y="4258304"/>
            <a:ext cx="6276975" cy="2092960"/>
            <a:chOff x="2864694" y="4258304"/>
            <a:chExt cx="6276975" cy="2092960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23667" y="5400189"/>
              <a:ext cx="1687882" cy="95083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864694" y="4258304"/>
              <a:ext cx="6276975" cy="1014094"/>
            </a:xfrm>
            <a:custGeom>
              <a:avLst/>
              <a:gdLst/>
              <a:ahLst/>
              <a:cxnLst/>
              <a:rect l="l" t="t" r="r" b="b"/>
              <a:pathLst>
                <a:path w="6276975" h="1014095">
                  <a:moveTo>
                    <a:pt x="6276582" y="0"/>
                  </a:moveTo>
                  <a:lnTo>
                    <a:pt x="0" y="0"/>
                  </a:lnTo>
                  <a:lnTo>
                    <a:pt x="0" y="1013940"/>
                  </a:lnTo>
                  <a:lnTo>
                    <a:pt x="6276582" y="1013940"/>
                  </a:lnTo>
                  <a:lnTo>
                    <a:pt x="6276582" y="0"/>
                  </a:lnTo>
                  <a:close/>
                </a:path>
              </a:pathLst>
            </a:custGeom>
            <a:solidFill>
              <a:srgbClr val="2F55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997559" y="4389627"/>
            <a:ext cx="40112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30" dirty="0">
                <a:solidFill>
                  <a:srgbClr val="FFFFFF"/>
                </a:solidFill>
                <a:latin typeface="Calibri"/>
                <a:cs typeface="Calibri"/>
              </a:rPr>
              <a:t>Era</a:t>
            </a:r>
            <a:r>
              <a:rPr sz="4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4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5" dirty="0">
                <a:solidFill>
                  <a:srgbClr val="FFFFFF"/>
                </a:solidFill>
                <a:latin typeface="Calibri"/>
                <a:cs typeface="Calibri"/>
              </a:rPr>
              <a:t>informação!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54907" y="6143605"/>
            <a:ext cx="1346200" cy="7632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9535" marR="5080" indent="-77470">
              <a:lnSpc>
                <a:spcPts val="2880"/>
              </a:lnSpc>
              <a:spcBef>
                <a:spcPts val="80"/>
              </a:spcBef>
            </a:pPr>
            <a:r>
              <a:rPr sz="2400" spc="-5" dirty="0">
                <a:latin typeface="Calibri"/>
                <a:cs typeface="Calibri"/>
              </a:rPr>
              <a:t>+7M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horas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assistidas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10487" y="6329533"/>
            <a:ext cx="164528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65"/>
              </a:lnSpc>
            </a:pPr>
            <a:r>
              <a:rPr sz="2400" spc="-5" dirty="0">
                <a:latin typeface="Calibri"/>
                <a:cs typeface="Calibri"/>
              </a:rPr>
              <a:t>+40M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buscas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45202" y="6428920"/>
            <a:ext cx="1536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9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386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639</Words>
  <Application>Microsoft Office PowerPoint</Application>
  <PresentationFormat>Widescreen</PresentationFormat>
  <Paragraphs>106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2" baseType="lpstr">
      <vt:lpstr>Calibri</vt:lpstr>
      <vt:lpstr>Calibri Light</vt:lpstr>
      <vt:lpstr>Office Theme</vt:lpstr>
      <vt:lpstr>Apresentação do PowerPoint</vt:lpstr>
      <vt:lpstr>Durante os próximos dez minutos…  aproximadamente 20 mil terabytes de dados</vt:lpstr>
      <vt:lpstr>Apresentação do PowerPoint</vt:lpstr>
      <vt:lpstr>Durante os próximos dez minutos…  aproximadamente 20 mil terabytes de dados</vt:lpstr>
      <vt:lpstr>Durante os próximos dez minutos…  aproximadamente 20 mil terabytes de dados</vt:lpstr>
      <vt:lpstr>Durante os próximos dez minutos…  aproximadamente 20 mil terabytes de dados</vt:lpstr>
      <vt:lpstr>Durante os próximos dez minutos…  aproximadamente 20 mil terabytes de dados</vt:lpstr>
      <vt:lpstr>Durante os próximos dez minutos…  aproximadamente 20 mil terabytes de dados</vt:lpstr>
      <vt:lpstr>Durante os próximos dez minutos…  aproximadamente 20 mil terabytes de dados</vt:lpstr>
      <vt:lpstr>E o que fazer com todos esses dados?</vt:lpstr>
      <vt:lpstr>E o que fazer com todos esses dados?</vt:lpstr>
      <vt:lpstr>E o que fazer com todos esses dados?</vt:lpstr>
      <vt:lpstr>E o que fazer com todos esses dados?</vt:lpstr>
      <vt:lpstr>E o que fazer com todos esses dados?</vt:lpstr>
      <vt:lpstr>Apresentação do PowerPoint</vt:lpstr>
      <vt:lpstr>Apresentação do PowerPoint</vt:lpstr>
      <vt:lpstr>Apresentação do PowerPoint</vt:lpstr>
      <vt:lpstr>Como muitos vêm A.I.</vt:lpstr>
      <vt:lpstr>Como de fato funciona A.I.</vt:lpstr>
      <vt:lpstr>Sobre I.A., presente e futuro:  Muitas dúvidas, mas duas certezas!</vt:lpstr>
      <vt:lpstr>Sobre I.A., presente e futuro:  Muitas dúvidas, mas duas certezas!</vt:lpstr>
      <vt:lpstr>Sobre I.A., presente e futuro:  Muitas dúvidas, mas duas certezas!</vt:lpstr>
      <vt:lpstr>Regulação da I.A.: algumas provocações</vt:lpstr>
      <vt:lpstr>Regulação da I.A.: algumas provocações</vt:lpstr>
      <vt:lpstr>Regulação da I.A.: algumas provocações</vt:lpstr>
      <vt:lpstr>Regulação da I.A.: algumas provocações</vt:lpstr>
      <vt:lpstr>Regulação da I.A.: algumas provocações</vt:lpstr>
      <vt:lpstr>Mensagem final!</vt:lpstr>
      <vt:lpstr>?? &amp; /**/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Luiz da Silva</dc:creator>
  <cp:lastModifiedBy>Felipe Luiz da Silva</cp:lastModifiedBy>
  <cp:revision>2</cp:revision>
  <dcterms:created xsi:type="dcterms:W3CDTF">2023-10-18T17:26:52Z</dcterms:created>
  <dcterms:modified xsi:type="dcterms:W3CDTF">2023-10-18T17:27:54Z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2023-10-18T00:00:00Z</vt:filetime>
  </property>
  <property fmtid="{D5CDD505-2E9C-101B-9397-08002B2CF9AE}" pid="3" name="LastSaved">
    <vt:filetime>2023-10-18T00:00:00Z</vt:filetime>
  </property>
</Properties>
</file>