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4"/>
  </p:notesMasterIdLst>
  <p:sldIdLst>
    <p:sldId id="256" r:id="rId2"/>
    <p:sldId id="298" r:id="rId3"/>
    <p:sldId id="299" r:id="rId4"/>
    <p:sldId id="258" r:id="rId5"/>
    <p:sldId id="259" r:id="rId6"/>
    <p:sldId id="260" r:id="rId7"/>
    <p:sldId id="262" r:id="rId8"/>
    <p:sldId id="263" r:id="rId9"/>
    <p:sldId id="264" r:id="rId10"/>
    <p:sldId id="265" r:id="rId11"/>
    <p:sldId id="271" r:id="rId12"/>
    <p:sldId id="266" r:id="rId13"/>
    <p:sldId id="268" r:id="rId14"/>
    <p:sldId id="269" r:id="rId15"/>
    <p:sldId id="270" r:id="rId16"/>
    <p:sldId id="296" r:id="rId17"/>
    <p:sldId id="273" r:id="rId18"/>
    <p:sldId id="261" r:id="rId19"/>
    <p:sldId id="294" r:id="rId20"/>
    <p:sldId id="274" r:id="rId21"/>
    <p:sldId id="293" r:id="rId22"/>
    <p:sldId id="275" r:id="rId23"/>
    <p:sldId id="278" r:id="rId24"/>
    <p:sldId id="276" r:id="rId25"/>
    <p:sldId id="279" r:id="rId26"/>
    <p:sldId id="281" r:id="rId27"/>
    <p:sldId id="280" r:id="rId28"/>
    <p:sldId id="282" r:id="rId29"/>
    <p:sldId id="283" r:id="rId30"/>
    <p:sldId id="284" r:id="rId31"/>
    <p:sldId id="285" r:id="rId32"/>
    <p:sldId id="286" r:id="rId33"/>
    <p:sldId id="287" r:id="rId34"/>
    <p:sldId id="267" r:id="rId35"/>
    <p:sldId id="288" r:id="rId36"/>
    <p:sldId id="289" r:id="rId37"/>
    <p:sldId id="290" r:id="rId38"/>
    <p:sldId id="291" r:id="rId39"/>
    <p:sldId id="292" r:id="rId40"/>
    <p:sldId id="297" r:id="rId41"/>
    <p:sldId id="295" r:id="rId42"/>
    <p:sldId id="25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Plan1!$B$1</c:f>
              <c:strCache>
                <c:ptCount val="1"/>
                <c:pt idx="0">
                  <c:v>$</c:v>
                </c:pt>
              </c:strCache>
            </c:strRef>
          </c:tx>
          <c:marker>
            <c:symbol val="none"/>
          </c:marker>
          <c:cat>
            <c:numRef>
              <c:f>Plan1!$A$2:$A$3</c:f>
              <c:numCache>
                <c:formatCode>General</c:formatCode>
                <c:ptCount val="2"/>
                <c:pt idx="0">
                  <c:v>2019</c:v>
                </c:pt>
                <c:pt idx="1">
                  <c:v>2040</c:v>
                </c:pt>
              </c:numCache>
            </c:numRef>
          </c:cat>
          <c:val>
            <c:numRef>
              <c:f>Plan1!$B$2:$B$3</c:f>
              <c:numCache>
                <c:formatCode>General</c:formatCode>
                <c:ptCount val="2"/>
                <c:pt idx="0">
                  <c:v>350</c:v>
                </c:pt>
                <c:pt idx="1">
                  <c:v>1000</c:v>
                </c:pt>
              </c:numCache>
            </c:numRef>
          </c:val>
          <c:smooth val="0"/>
          <c:extLst xmlns:c16r2="http://schemas.microsoft.com/office/drawing/2015/06/chart">
            <c:ext xmlns:c16="http://schemas.microsoft.com/office/drawing/2014/chart" uri="{C3380CC4-5D6E-409C-BE32-E72D297353CC}">
              <c16:uniqueId val="{00000000-5E2A-4DC0-B3F0-6D4489F59584}"/>
            </c:ext>
          </c:extLst>
        </c:ser>
        <c:dLbls>
          <c:showLegendKey val="0"/>
          <c:showVal val="0"/>
          <c:showCatName val="0"/>
          <c:showSerName val="0"/>
          <c:showPercent val="0"/>
          <c:showBubbleSize val="0"/>
        </c:dLbls>
        <c:smooth val="0"/>
        <c:axId val="138366032"/>
        <c:axId val="138366424"/>
      </c:lineChart>
      <c:catAx>
        <c:axId val="138366032"/>
        <c:scaling>
          <c:orientation val="minMax"/>
        </c:scaling>
        <c:delete val="0"/>
        <c:axPos val="b"/>
        <c:numFmt formatCode="General" sourceLinked="1"/>
        <c:majorTickMark val="none"/>
        <c:minorTickMark val="none"/>
        <c:tickLblPos val="nextTo"/>
        <c:crossAx val="138366424"/>
        <c:crosses val="autoZero"/>
        <c:auto val="1"/>
        <c:lblAlgn val="ctr"/>
        <c:lblOffset val="100"/>
        <c:noMultiLvlLbl val="0"/>
      </c:catAx>
      <c:valAx>
        <c:axId val="138366424"/>
        <c:scaling>
          <c:orientation val="minMax"/>
        </c:scaling>
        <c:delete val="0"/>
        <c:axPos val="l"/>
        <c:majorGridlines/>
        <c:numFmt formatCode="General" sourceLinked="1"/>
        <c:majorTickMark val="none"/>
        <c:minorTickMark val="none"/>
        <c:tickLblPos val="nextTo"/>
        <c:crossAx val="138366032"/>
        <c:crosses val="autoZero"/>
        <c:crossBetween val="between"/>
      </c:valAx>
    </c:plotArea>
    <c:legend>
      <c:legendPos val="r"/>
      <c:overlay val="0"/>
    </c:legend>
    <c:plotVisOnly val="1"/>
    <c:dispBlanksAs val="gap"/>
    <c:showDLblsOverMax val="0"/>
  </c:chart>
  <c:txPr>
    <a:bodyPr/>
    <a:lstStyle/>
    <a:p>
      <a:pPr>
        <a:defRPr sz="1800"/>
      </a:pPr>
      <a:endParaRPr lang="pt-B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B13A5-7FD4-E346-B6DC-963C8BFF9BD0}" type="datetimeFigureOut">
              <a:rPr lang="en-US" smtClean="0"/>
              <a:t>3/28/2019</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702D8B-6052-6140-AE6A-F64C4A008160}" type="slidenum">
              <a:rPr lang="pt-BR" smtClean="0"/>
              <a:t>‹nº›</a:t>
            </a:fld>
            <a:endParaRPr lang="pt-BR"/>
          </a:p>
        </p:txBody>
      </p:sp>
    </p:spTree>
    <p:extLst>
      <p:ext uri="{BB962C8B-B14F-4D97-AF65-F5344CB8AC3E}">
        <p14:creationId xmlns:p14="http://schemas.microsoft.com/office/powerpoint/2010/main" val="289485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Vídeo AST1</a:t>
            </a:r>
          </a:p>
        </p:txBody>
      </p:sp>
      <p:sp>
        <p:nvSpPr>
          <p:cNvPr id="4" name="Slide Number Placeholder 3"/>
          <p:cNvSpPr>
            <a:spLocks noGrp="1"/>
          </p:cNvSpPr>
          <p:nvPr>
            <p:ph type="sldNum" sz="quarter" idx="10"/>
          </p:nvPr>
        </p:nvSpPr>
        <p:spPr/>
        <p:txBody>
          <a:bodyPr/>
          <a:lstStyle/>
          <a:p>
            <a:fld id="{2B702D8B-6052-6140-AE6A-F64C4A008160}" type="slidenum">
              <a:rPr lang="pt-BR" smtClean="0"/>
              <a:t>2</a:t>
            </a:fld>
            <a:endParaRPr lang="pt-BR"/>
          </a:p>
        </p:txBody>
      </p:sp>
    </p:spTree>
    <p:extLst>
      <p:ext uri="{BB962C8B-B14F-4D97-AF65-F5344CB8AC3E}">
        <p14:creationId xmlns:p14="http://schemas.microsoft.com/office/powerpoint/2010/main" val="402943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Vídeo AST1</a:t>
            </a:r>
          </a:p>
        </p:txBody>
      </p:sp>
      <p:sp>
        <p:nvSpPr>
          <p:cNvPr id="4" name="Slide Number Placeholder 3"/>
          <p:cNvSpPr>
            <a:spLocks noGrp="1"/>
          </p:cNvSpPr>
          <p:nvPr>
            <p:ph type="sldNum" sz="quarter" idx="10"/>
          </p:nvPr>
        </p:nvSpPr>
        <p:spPr/>
        <p:txBody>
          <a:bodyPr/>
          <a:lstStyle/>
          <a:p>
            <a:fld id="{2B702D8B-6052-6140-AE6A-F64C4A008160}" type="slidenum">
              <a:rPr lang="pt-BR" smtClean="0"/>
              <a:t>3</a:t>
            </a:fld>
            <a:endParaRPr lang="pt-BR"/>
          </a:p>
        </p:txBody>
      </p:sp>
    </p:spTree>
    <p:extLst>
      <p:ext uri="{BB962C8B-B14F-4D97-AF65-F5344CB8AC3E}">
        <p14:creationId xmlns:p14="http://schemas.microsoft.com/office/powerpoint/2010/main" val="402943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pt-BR"/>
              <a:t>Clique para editar o título mestre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121283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A661AD7D-09E3-49F3-A3FB-21632379B6F5}" type="datetimeFigureOut">
              <a:rPr lang="pt-BR" smtClean="0"/>
              <a:t>28/03/2019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1647290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pt-BR"/>
              <a:t>Clique para editar o título mestre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133548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pt-BR"/>
              <a:t>Clique para editar o título mestre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238910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2138889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t-BR"/>
              <a:t>Clique para editar o título mestre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4"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3957596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t-BR"/>
              <a:t>Clique para editar o título mestre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4"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42317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nchorCtr="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4255923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382720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297183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96591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A661AD7D-09E3-49F3-A3FB-21632379B6F5}" type="datetimeFigureOut">
              <a:rPr lang="pt-BR" smtClean="0"/>
              <a:t>28/03/2019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378061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A661AD7D-09E3-49F3-A3FB-21632379B6F5}" type="datetimeFigureOut">
              <a:rPr lang="pt-BR" smtClean="0"/>
              <a:t>28/03/2019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345841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7" name="Date Placeholder 2"/>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3"/>
          <p:cNvSpPr>
            <a:spLocks noGrp="1"/>
          </p:cNvSpPr>
          <p:nvPr>
            <p:ph type="ftr" sz="quarter" idx="11"/>
          </p:nvPr>
        </p:nvSpPr>
        <p:spPr/>
        <p:txBody>
          <a:bodyPr/>
          <a:lstStyle/>
          <a:p>
            <a:endParaRPr lang="pt-BR"/>
          </a:p>
        </p:txBody>
      </p:sp>
      <p:sp>
        <p:nvSpPr>
          <p:cNvPr id="6" name="Slide Number Placeholder 4"/>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2927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2"/>
          <p:cNvSpPr>
            <a:spLocks noGrp="1"/>
          </p:cNvSpPr>
          <p:nvPr>
            <p:ph type="ftr" sz="quarter" idx="11"/>
          </p:nvPr>
        </p:nvSpPr>
        <p:spPr/>
        <p:txBody>
          <a:bodyPr/>
          <a:lstStyle/>
          <a:p>
            <a:endParaRPr lang="pt-BR"/>
          </a:p>
        </p:txBody>
      </p:sp>
      <p:sp>
        <p:nvSpPr>
          <p:cNvPr id="6" name="Slide Number Placeholder 3"/>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415311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7" name="Date Placeholder 4"/>
          <p:cNvSpPr>
            <a:spLocks noGrp="1"/>
          </p:cNvSpPr>
          <p:nvPr>
            <p:ph type="dt" sz="half" idx="10"/>
          </p:nvPr>
        </p:nvSpPr>
        <p:spPr/>
        <p:txBody>
          <a:bodyPr/>
          <a:lstStyle/>
          <a:p>
            <a:fld id="{A661AD7D-09E3-49F3-A3FB-21632379B6F5}" type="datetimeFigureOut">
              <a:rPr lang="pt-BR" smtClean="0"/>
              <a:t>28/03/2019</a:t>
            </a:fld>
            <a:endParaRPr lang="pt-BR"/>
          </a:p>
        </p:txBody>
      </p:sp>
      <p:sp>
        <p:nvSpPr>
          <p:cNvPr id="5" name="Footer Placeholder 5"/>
          <p:cNvSpPr>
            <a:spLocks noGrp="1"/>
          </p:cNvSpPr>
          <p:nvPr>
            <p:ph type="ftr" sz="quarter" idx="11"/>
          </p:nvPr>
        </p:nvSpPr>
        <p:spPr/>
        <p:txBody>
          <a:bodyPr/>
          <a:lstStyle/>
          <a:p>
            <a:endParaRPr lang="pt-BR"/>
          </a:p>
        </p:txBody>
      </p:sp>
      <p:sp>
        <p:nvSpPr>
          <p:cNvPr id="6" name="Slide Number Placeholder 6"/>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151015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A661AD7D-09E3-49F3-A3FB-21632379B6F5}" type="datetimeFigureOut">
              <a:rPr lang="pt-BR" smtClean="0"/>
              <a:t>28/03/2019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B892B02-9A8F-40C3-8DFF-23E7AC246FDE}" type="slidenum">
              <a:rPr lang="pt-BR" smtClean="0"/>
              <a:t>‹nº›</a:t>
            </a:fld>
            <a:endParaRPr lang="pt-BR"/>
          </a:p>
        </p:txBody>
      </p:sp>
    </p:spTree>
    <p:extLst>
      <p:ext uri="{BB962C8B-B14F-4D97-AF65-F5344CB8AC3E}">
        <p14:creationId xmlns:p14="http://schemas.microsoft.com/office/powerpoint/2010/main" val="305877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pt-BR"/>
              <a:t>Clique para editar o título mestre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661AD7D-09E3-49F3-A3FB-21632379B6F5}" type="datetimeFigureOut">
              <a:rPr lang="pt-BR" smtClean="0"/>
              <a:t>28/03/2019</a:t>
            </a:fld>
            <a:endParaRPr lang="pt-B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pt-B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B892B02-9A8F-40C3-8DFF-23E7AC246FDE}" type="slidenum">
              <a:rPr lang="pt-BR" smtClean="0"/>
              <a:t>‹nº›</a:t>
            </a:fld>
            <a:endParaRPr lang="pt-BR"/>
          </a:p>
        </p:txBody>
      </p:sp>
    </p:spTree>
    <p:extLst>
      <p:ext uri="{BB962C8B-B14F-4D97-AF65-F5344CB8AC3E}">
        <p14:creationId xmlns:p14="http://schemas.microsoft.com/office/powerpoint/2010/main" val="279533875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b="9847"/>
          <a:stretch/>
        </p:blipFill>
        <p:spPr>
          <a:xfrm>
            <a:off x="-5697" y="0"/>
            <a:ext cx="7631189" cy="6858000"/>
          </a:xfrm>
          <a:prstGeom prst="rect">
            <a:avLst/>
          </a:prstGeom>
        </p:spPr>
      </p:pic>
      <p:pic>
        <p:nvPicPr>
          <p:cNvPr id="9" name="Imagem 8"/>
          <p:cNvPicPr>
            <a:picLocks noChangeAspect="1"/>
          </p:cNvPicPr>
          <p:nvPr/>
        </p:nvPicPr>
        <p:blipFill rotWithShape="1">
          <a:blip r:embed="rId3"/>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61660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75856" y="1054898"/>
            <a:ext cx="4032448" cy="4278094"/>
          </a:xfrm>
          <a:prstGeom prst="rect">
            <a:avLst/>
          </a:prstGeom>
        </p:spPr>
        <p:txBody>
          <a:bodyPr wrap="square">
            <a:spAutoFit/>
          </a:bodyPr>
          <a:lstStyle/>
          <a:p>
            <a:pPr algn="just"/>
            <a:r>
              <a:rPr lang="pt-BR" sz="1600" b="1" dirty="0"/>
              <a:t>REGIME DE CONTROLE DE MÍSSEIS (MTCR) </a:t>
            </a:r>
          </a:p>
          <a:p>
            <a:pPr algn="just"/>
            <a:endParaRPr lang="pt-BR" sz="1600" b="1" dirty="0"/>
          </a:p>
          <a:p>
            <a:pPr marL="285750" indent="-285750" algn="just">
              <a:buFont typeface="Arial" panose="020B0604020202020204" pitchFamily="34" charset="0"/>
              <a:buChar char="•"/>
            </a:pPr>
            <a:r>
              <a:rPr lang="pt-BR" sz="1600" b="1" dirty="0"/>
              <a:t>Acordo internacional de caráter político entre países para limitar a proliferação de armas de destruição em massa químicas, biológicas e nucleares e seus vetores, os mísseis. </a:t>
            </a:r>
          </a:p>
          <a:p>
            <a:pPr marL="285750" indent="-285750" algn="just">
              <a:buFont typeface="Arial" panose="020B0604020202020204" pitchFamily="34" charset="0"/>
              <a:buChar char="•"/>
            </a:pPr>
            <a:endParaRPr lang="pt-BR" sz="1600" b="1" dirty="0"/>
          </a:p>
          <a:p>
            <a:pPr marL="285750" indent="-285750" algn="just">
              <a:buFont typeface="Arial" panose="020B0604020202020204" pitchFamily="34" charset="0"/>
              <a:buChar char="•"/>
            </a:pPr>
            <a:r>
              <a:rPr lang="pt-BR" sz="1600" b="1" dirty="0"/>
              <a:t>Fundado em 1987 por Canadá, França, Alemanha, Itália, Japão, Reino Unido e Estados Unidos. </a:t>
            </a:r>
          </a:p>
          <a:p>
            <a:pPr marL="285750" indent="-285750" algn="just">
              <a:buFont typeface="Arial" panose="020B0604020202020204" pitchFamily="34" charset="0"/>
              <a:buChar char="•"/>
            </a:pPr>
            <a:endParaRPr lang="pt-BR" sz="1600" b="1" dirty="0"/>
          </a:p>
          <a:p>
            <a:pPr marL="285750" indent="-285750" algn="just">
              <a:buFont typeface="Arial" panose="020B0604020202020204" pitchFamily="34" charset="0"/>
              <a:buChar char="•"/>
            </a:pPr>
            <a:r>
              <a:rPr lang="pt-BR" sz="1600" b="1" dirty="0"/>
              <a:t>Hoje possui 35 países membros, incluindo o Brasil desde 1995 com status idêntico ao dos outros países. </a:t>
            </a:r>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srcRect l="50652" t="16161" r="30449" b="16161"/>
          <a:stretch/>
        </p:blipFill>
        <p:spPr>
          <a:xfrm>
            <a:off x="0" y="-67320"/>
            <a:ext cx="3024337" cy="6768753"/>
          </a:xfrm>
          <a:prstGeom prst="rect">
            <a:avLst/>
          </a:prstGeom>
        </p:spPr>
      </p:pic>
    </p:spTree>
    <p:extLst>
      <p:ext uri="{BB962C8B-B14F-4D97-AF65-F5344CB8AC3E}">
        <p14:creationId xmlns:p14="http://schemas.microsoft.com/office/powerpoint/2010/main" val="2382181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547664" y="2060848"/>
            <a:ext cx="5616624" cy="1938992"/>
          </a:xfrm>
          <a:prstGeom prst="rect">
            <a:avLst/>
          </a:prstGeom>
        </p:spPr>
        <p:txBody>
          <a:bodyPr wrap="square">
            <a:spAutoFit/>
          </a:bodyPr>
          <a:lstStyle/>
          <a:p>
            <a:r>
              <a:rPr lang="pt-BR" sz="6000" b="1" dirty="0"/>
              <a:t>BENEFÍCIOS DO ACORDO</a:t>
            </a:r>
            <a:endParaRPr lang="pt-BR" sz="6000" dirty="0"/>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234359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ta para baixo 1"/>
          <p:cNvSpPr/>
          <p:nvPr/>
        </p:nvSpPr>
        <p:spPr>
          <a:xfrm>
            <a:off x="971600" y="1124744"/>
            <a:ext cx="1656184" cy="3654348"/>
          </a:xfrm>
          <a:prstGeom prst="downArrow">
            <a:avLst>
              <a:gd name="adj1" fmla="val 22738"/>
              <a:gd name="adj2" fmla="val 7080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3131840" y="1536146"/>
            <a:ext cx="4572000" cy="2831544"/>
          </a:xfrm>
          <a:prstGeom prst="rect">
            <a:avLst/>
          </a:prstGeom>
        </p:spPr>
        <p:txBody>
          <a:bodyPr>
            <a:spAutoFit/>
          </a:bodyPr>
          <a:lstStyle/>
          <a:p>
            <a:r>
              <a:rPr lang="pt-BR" b="1" dirty="0"/>
              <a:t> </a:t>
            </a:r>
          </a:p>
          <a:p>
            <a:pPr algn="just"/>
            <a:r>
              <a:rPr lang="pt-BR" sz="1600" b="1" dirty="0"/>
              <a:t>Em 20 anos, estima-se que, devido a não aprovação do AST, o Brasil perdeu aproximadamente US$ 3,9 bilhões (aproximadamente R$ 15 bilhões) em receitas de lançamentos não realizados, considerando-se apenas 5% dos lançamentos ocorridos no mundo neste período, além de não desenvolver o potencial tecnológico e de turismo regional.</a:t>
            </a:r>
          </a:p>
        </p:txBody>
      </p:sp>
      <p:sp>
        <p:nvSpPr>
          <p:cNvPr id="5" name="Retângulo 4"/>
          <p:cNvSpPr/>
          <p:nvPr/>
        </p:nvSpPr>
        <p:spPr>
          <a:xfrm>
            <a:off x="868744" y="4941168"/>
            <a:ext cx="2047072" cy="830997"/>
          </a:xfrm>
          <a:prstGeom prst="rect">
            <a:avLst/>
          </a:prstGeom>
        </p:spPr>
        <p:txBody>
          <a:bodyPr wrap="square">
            <a:spAutoFit/>
          </a:bodyPr>
          <a:lstStyle/>
          <a:p>
            <a:pPr algn="ctr"/>
            <a:r>
              <a:rPr lang="pt-BR" sz="1600" b="1" dirty="0"/>
              <a:t>US$ 3,9 bilhões </a:t>
            </a:r>
          </a:p>
          <a:p>
            <a:pPr algn="ctr"/>
            <a:r>
              <a:rPr lang="pt-BR" sz="1600" b="1" dirty="0"/>
              <a:t>aproximadamente R$ 15 bilhões</a:t>
            </a:r>
          </a:p>
        </p:txBody>
      </p:sp>
      <p:pic>
        <p:nvPicPr>
          <p:cNvPr id="6" name="Imagem 5"/>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3356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257575" y="764704"/>
            <a:ext cx="6120680" cy="1080120"/>
          </a:xfrm>
          <a:prstGeom prst="rect">
            <a:avLst/>
          </a:prstGeom>
        </p:spPr>
        <p:txBody>
          <a:bodyPr wrap="square">
            <a:spAutoFit/>
          </a:bodyPr>
          <a:lstStyle/>
          <a:p>
            <a:r>
              <a:rPr lang="pt-BR" sz="1600" b="1" dirty="0"/>
              <a:t> </a:t>
            </a:r>
          </a:p>
          <a:p>
            <a:pPr algn="just"/>
            <a:r>
              <a:rPr lang="pt-BR" sz="1600" b="1" dirty="0"/>
              <a:t>O mercado espacial global tem crescido continuamente e deverá sair dos atuais US$ 350 bilhões por ano para atingir US$ 1 trilhão por ano em 2040.</a:t>
            </a:r>
          </a:p>
        </p:txBody>
      </p:sp>
      <p:graphicFrame>
        <p:nvGraphicFramePr>
          <p:cNvPr id="4" name="Gráfico 3"/>
          <p:cNvGraphicFramePr/>
          <p:nvPr>
            <p:extLst>
              <p:ext uri="{D42A27DB-BD31-4B8C-83A1-F6EECF244321}">
                <p14:modId xmlns:p14="http://schemas.microsoft.com/office/powerpoint/2010/main" val="887436375"/>
              </p:ext>
            </p:extLst>
          </p:nvPr>
        </p:nvGraphicFramePr>
        <p:xfrm>
          <a:off x="1307976" y="2204864"/>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m 4"/>
          <p:cNvPicPr>
            <a:picLocks noChangeAspect="1"/>
          </p:cNvPicPr>
          <p:nvPr/>
        </p:nvPicPr>
        <p:blipFill rotWithShape="1">
          <a:blip r:embed="rId3"/>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80399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11760" y="1844824"/>
            <a:ext cx="6192688" cy="3046988"/>
          </a:xfrm>
          <a:prstGeom prst="rect">
            <a:avLst/>
          </a:prstGeom>
        </p:spPr>
        <p:txBody>
          <a:bodyPr wrap="square">
            <a:spAutoFit/>
          </a:bodyPr>
          <a:lstStyle/>
          <a:p>
            <a:r>
              <a:rPr lang="pt-BR" sz="1600" b="1" dirty="0"/>
              <a:t>Com a aprovação do AST:</a:t>
            </a:r>
          </a:p>
          <a:p>
            <a:endParaRPr lang="pt-BR" sz="1600" b="1" dirty="0"/>
          </a:p>
          <a:p>
            <a:pPr marL="285750" indent="-285750">
              <a:buFont typeface="Arial" panose="020B0604020202020204" pitchFamily="34" charset="0"/>
              <a:buChar char="•"/>
            </a:pPr>
            <a:r>
              <a:rPr lang="pt-BR" sz="1600" b="1" dirty="0"/>
              <a:t>O Brasil pode se inserir nesse mercado.</a:t>
            </a:r>
          </a:p>
          <a:p>
            <a:pPr marL="285750" indent="-285750">
              <a:buFont typeface="Arial" panose="020B0604020202020204" pitchFamily="34" charset="0"/>
              <a:buChar char="•"/>
            </a:pPr>
            <a:endParaRPr lang="pt-BR" sz="1600" b="1" dirty="0"/>
          </a:p>
          <a:p>
            <a:pPr marL="285750" indent="-285750">
              <a:buFont typeface="Arial" panose="020B0604020202020204" pitchFamily="34" charset="0"/>
              <a:buChar char="•"/>
            </a:pPr>
            <a:r>
              <a:rPr lang="pt-BR" sz="1600" b="1" dirty="0"/>
              <a:t>A meta conservadora de ocupar 1 % do volume de negócios espacial global  garantiria </a:t>
            </a:r>
            <a:r>
              <a:rPr lang="pt-BR" sz="1600" b="1" dirty="0" err="1"/>
              <a:t>U</a:t>
            </a:r>
            <a:r>
              <a:rPr lang="pt-BR" sz="1600" b="1" dirty="0"/>
              <a:t>$ 3.5 Bilhões por ano a partir de 2020 e US$ 10 bilhões por ano a partir de 2040.</a:t>
            </a:r>
          </a:p>
          <a:p>
            <a:pPr marL="285750" indent="-285750">
              <a:buFont typeface="Arial" panose="020B0604020202020204" pitchFamily="34" charset="0"/>
              <a:buChar char="•"/>
            </a:pPr>
            <a:endParaRPr lang="pt-BR" sz="1600" b="1" dirty="0"/>
          </a:p>
          <a:p>
            <a:pPr marL="285750" indent="-285750">
              <a:buFont typeface="Arial" panose="020B0604020202020204" pitchFamily="34" charset="0"/>
              <a:buChar char="•"/>
            </a:pPr>
            <a:r>
              <a:rPr lang="pt-BR" sz="1600" b="1" dirty="0"/>
              <a:t>Consolidar o Brasil como um forte </a:t>
            </a:r>
            <a:r>
              <a:rPr lang="pt-BR" sz="1600" b="1" i="1" dirty="0"/>
              <a:t>player</a:t>
            </a:r>
            <a:r>
              <a:rPr lang="pt-BR" sz="1600" b="1" dirty="0"/>
              <a:t> do segmento de lançamentos. Assim, o país alavancará todo o seu programa espacial.</a:t>
            </a:r>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sp>
        <p:nvSpPr>
          <p:cNvPr id="2" name="Seta para Baixo 1"/>
          <p:cNvSpPr/>
          <p:nvPr/>
        </p:nvSpPr>
        <p:spPr>
          <a:xfrm rot="10800000">
            <a:off x="539552" y="1625027"/>
            <a:ext cx="1728192" cy="3240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2815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915816" y="1340768"/>
            <a:ext cx="5616624" cy="4185761"/>
          </a:xfrm>
          <a:prstGeom prst="rect">
            <a:avLst/>
          </a:prstGeom>
        </p:spPr>
        <p:txBody>
          <a:bodyPr wrap="square">
            <a:spAutoFit/>
          </a:bodyPr>
          <a:lstStyle/>
          <a:p>
            <a:pPr algn="just"/>
            <a:r>
              <a:rPr lang="pt-BR" sz="1400" b="1" dirty="0"/>
              <a:t>Toda a região adjacente ao Centro Espacial será beneficiada pelo incremento imediato do desenvolvimento social e econômico refletido na:</a:t>
            </a:r>
          </a:p>
          <a:p>
            <a:pPr algn="just"/>
            <a:endParaRPr lang="pt-BR" sz="1400" b="1" dirty="0"/>
          </a:p>
          <a:p>
            <a:pPr marL="285750" indent="-285750" algn="just">
              <a:buFont typeface="Arial" panose="020B0604020202020204" pitchFamily="34" charset="0"/>
              <a:buChar char="•"/>
            </a:pPr>
            <a:r>
              <a:rPr lang="pt-BR" sz="1400" b="1" dirty="0"/>
              <a:t>Geração de empregos.</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Criação de novas empresas.</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Ampliação do empreendedorismo.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Ampliação de negócios de base local como restaurantes, hotéis, postos de gasolina, barbearias e o comércio/turismo/serviço como um todo.</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 Melhorias à educação local.</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Formação de mão de obra especializada.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Infraestrutura básica do município e da região.</a:t>
            </a:r>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4452" y="5733256"/>
            <a:ext cx="1563892" cy="1008112"/>
          </a:xfrm>
          <a:prstGeom prst="rect">
            <a:avLst/>
          </a:prstGeom>
        </p:spPr>
      </p:pic>
      <p:pic>
        <p:nvPicPr>
          <p:cNvPr id="2" name="Picture 1" descr="DSCF9400-1024x768.jpg"/>
          <p:cNvPicPr>
            <a:picLocks noChangeAspect="1"/>
          </p:cNvPicPr>
          <p:nvPr/>
        </p:nvPicPr>
        <p:blipFill rotWithShape="1">
          <a:blip r:embed="rId4">
            <a:extLst>
              <a:ext uri="{28A0092B-C50C-407E-A947-70E740481C1C}">
                <a14:useLocalDpi xmlns:a14="http://schemas.microsoft.com/office/drawing/2010/main" val="0"/>
              </a:ext>
            </a:extLst>
          </a:blip>
          <a:srcRect l="10380" r="57603"/>
          <a:stretch/>
        </p:blipFill>
        <p:spPr>
          <a:xfrm>
            <a:off x="29144" y="0"/>
            <a:ext cx="2598640" cy="6858000"/>
          </a:xfrm>
          <a:prstGeom prst="rect">
            <a:avLst/>
          </a:prstGeom>
        </p:spPr>
      </p:pic>
      <p:pic>
        <p:nvPicPr>
          <p:cNvPr id="10" name="Picture 9" descr="aluna.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5733256"/>
            <a:ext cx="1512168" cy="1015716"/>
          </a:xfrm>
          <a:prstGeom prst="rect">
            <a:avLst/>
          </a:prstGeom>
        </p:spPr>
      </p:pic>
      <p:pic>
        <p:nvPicPr>
          <p:cNvPr id="11" name="Picture 10" descr="skill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5733256"/>
            <a:ext cx="1512168" cy="1006279"/>
          </a:xfrm>
          <a:prstGeom prst="rect">
            <a:avLst/>
          </a:prstGeom>
        </p:spPr>
      </p:pic>
    </p:spTree>
    <p:extLst>
      <p:ext uri="{BB962C8B-B14F-4D97-AF65-F5344CB8AC3E}">
        <p14:creationId xmlns:p14="http://schemas.microsoft.com/office/powerpoint/2010/main" val="426368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51520" y="5301208"/>
            <a:ext cx="6496552" cy="1200329"/>
          </a:xfrm>
          <a:prstGeom prst="rect">
            <a:avLst/>
          </a:prstGeom>
        </p:spPr>
        <p:txBody>
          <a:bodyPr wrap="square">
            <a:spAutoFit/>
          </a:bodyPr>
          <a:lstStyle/>
          <a:p>
            <a:r>
              <a:rPr lang="pt-BR" b="1" dirty="0"/>
              <a:t>Exemplo desta transformação pode ser facilmente verificado na comunidade vizinha ao NASA Kennedy Space Center, incluindo a parceria com o Estado da Flórida através das atividades do Florida Space Coast. </a:t>
            </a:r>
          </a:p>
        </p:txBody>
      </p:sp>
      <p:pic>
        <p:nvPicPr>
          <p:cNvPr id="2" name="Picture 1" descr="os-kennedy-space-center-transition-20170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35"/>
            <a:ext cx="9144000" cy="5143500"/>
          </a:xfrm>
          <a:prstGeom prst="rect">
            <a:avLst/>
          </a:prstGeom>
        </p:spPr>
      </p:pic>
      <p:pic>
        <p:nvPicPr>
          <p:cNvPr id="6" name="Picture 5" descr="coco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5157192"/>
            <a:ext cx="2267744" cy="1584176"/>
          </a:xfrm>
          <a:prstGeom prst="rect">
            <a:avLst/>
          </a:prstGeom>
        </p:spPr>
      </p:pic>
    </p:spTree>
    <p:extLst>
      <p:ext uri="{BB962C8B-B14F-4D97-AF65-F5344CB8AC3E}">
        <p14:creationId xmlns:p14="http://schemas.microsoft.com/office/powerpoint/2010/main" val="141048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005"/>
            <a:ext cx="9192006" cy="6894005"/>
          </a:xfrm>
          <a:prstGeom prst="rect">
            <a:avLst/>
          </a:prstGeom>
        </p:spPr>
      </p:pic>
      <p:sp>
        <p:nvSpPr>
          <p:cNvPr id="4" name="Retângulo 3"/>
          <p:cNvSpPr/>
          <p:nvPr/>
        </p:nvSpPr>
        <p:spPr>
          <a:xfrm>
            <a:off x="2411760" y="-36005"/>
            <a:ext cx="4608512" cy="1569660"/>
          </a:xfrm>
          <a:prstGeom prst="rect">
            <a:avLst/>
          </a:prstGeom>
        </p:spPr>
        <p:txBody>
          <a:bodyPr wrap="square">
            <a:spAutoFit/>
          </a:bodyPr>
          <a:lstStyle/>
          <a:p>
            <a:endParaRPr lang="pt-BR" sz="2400" b="1" dirty="0"/>
          </a:p>
          <a:p>
            <a:r>
              <a:rPr lang="pt-BR" sz="2400" b="1" dirty="0"/>
              <a:t>Semelhante processo acontece na cidade de KOUROU (Guiana Francesa).</a:t>
            </a:r>
            <a:endParaRPr lang="pt-BR" sz="2400" dirty="0"/>
          </a:p>
        </p:txBody>
      </p:sp>
      <p:pic>
        <p:nvPicPr>
          <p:cNvPr id="3" name="Imagem 2"/>
          <p:cNvPicPr>
            <a:picLocks noChangeAspect="1"/>
          </p:cNvPicPr>
          <p:nvPr/>
        </p:nvPicPr>
        <p:blipFill rotWithShape="1">
          <a:blip r:embed="rId3"/>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29953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483768" y="2348880"/>
            <a:ext cx="4320480" cy="1446550"/>
          </a:xfrm>
          <a:prstGeom prst="rect">
            <a:avLst/>
          </a:prstGeom>
        </p:spPr>
        <p:txBody>
          <a:bodyPr wrap="square">
            <a:spAutoFit/>
          </a:bodyPr>
          <a:lstStyle/>
          <a:p>
            <a:pPr algn="ctr"/>
            <a:r>
              <a:rPr lang="pt-BR" sz="4400" b="1" dirty="0"/>
              <a:t>POR QUE ALCÂNTARA?</a:t>
            </a:r>
            <a:endParaRPr lang="pt-BR" sz="4400" dirty="0"/>
          </a:p>
        </p:txBody>
      </p:sp>
      <p:pic>
        <p:nvPicPr>
          <p:cNvPr id="4" name="Imagem 3"/>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414297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r="4892"/>
          <a:stretch/>
        </p:blipFill>
        <p:spPr>
          <a:xfrm>
            <a:off x="1" y="116632"/>
            <a:ext cx="9108504" cy="6597352"/>
          </a:xfrm>
          <a:prstGeom prst="rect">
            <a:avLst/>
          </a:prstGeom>
        </p:spPr>
      </p:pic>
      <p:cxnSp>
        <p:nvCxnSpPr>
          <p:cNvPr id="3" name="Straight Connector 2"/>
          <p:cNvCxnSpPr/>
          <p:nvPr/>
        </p:nvCxnSpPr>
        <p:spPr>
          <a:xfrm>
            <a:off x="0" y="3140968"/>
            <a:ext cx="9144000" cy="720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17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xmlns="" id="{6C51A23A-21B9-4281-8E38-F17D8484C11A}"/>
              </a:ext>
            </a:extLst>
          </p:cNvPr>
          <p:cNvPicPr>
            <a:picLocks noChangeAspect="1"/>
          </p:cNvPicPr>
          <p:nvPr/>
        </p:nvPicPr>
        <p:blipFill rotWithShape="1">
          <a:blip r:embed="rId3">
            <a:extLst>
              <a:ext uri="{28A0092B-C50C-407E-A947-70E740481C1C}">
                <a14:useLocalDpi xmlns:a14="http://schemas.microsoft.com/office/drawing/2010/main" val="0"/>
              </a:ext>
            </a:extLst>
          </a:blip>
          <a:srcRect l="6601" t="30051" r="6601" b="37400"/>
          <a:stretch/>
        </p:blipFill>
        <p:spPr>
          <a:xfrm>
            <a:off x="395536" y="1340768"/>
            <a:ext cx="8352928" cy="4176464"/>
          </a:xfrm>
          <a:prstGeom prst="rect">
            <a:avLst/>
          </a:prstGeom>
        </p:spPr>
      </p:pic>
    </p:spTree>
    <p:extLst>
      <p:ext uri="{BB962C8B-B14F-4D97-AF65-F5344CB8AC3E}">
        <p14:creationId xmlns:p14="http://schemas.microsoft.com/office/powerpoint/2010/main" val="105034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059832" y="2060848"/>
            <a:ext cx="4464496" cy="3754874"/>
          </a:xfrm>
          <a:prstGeom prst="rect">
            <a:avLst/>
          </a:prstGeom>
        </p:spPr>
        <p:txBody>
          <a:bodyPr wrap="square">
            <a:spAutoFit/>
          </a:bodyPr>
          <a:lstStyle/>
          <a:p>
            <a:pPr marL="285750" indent="-285750">
              <a:buFont typeface="Arial" panose="020B0604020202020204" pitchFamily="34" charset="0"/>
              <a:buChar char="•"/>
            </a:pPr>
            <a:r>
              <a:rPr lang="pt-BR" sz="1600" b="1" dirty="0"/>
              <a:t>Janela Brasileira para o Espaço. </a:t>
            </a:r>
          </a:p>
          <a:p>
            <a:pPr marL="285750" indent="-285750">
              <a:buFont typeface="Arial" panose="020B0604020202020204" pitchFamily="34" charset="0"/>
              <a:buChar char="•"/>
            </a:pPr>
            <a:endParaRPr lang="pt-BR" sz="1600" b="1" dirty="0"/>
          </a:p>
          <a:p>
            <a:pPr marL="285750" indent="-285750">
              <a:buFont typeface="Arial" panose="020B0604020202020204" pitchFamily="34" charset="0"/>
              <a:buChar char="•"/>
            </a:pPr>
            <a:r>
              <a:rPr lang="pt-BR" sz="1600" b="1" dirty="0"/>
              <a:t>Pode se transformar no principal centro de lançamento do Hemisfério Sul do planeta. </a:t>
            </a:r>
          </a:p>
          <a:p>
            <a:pPr marL="285750" indent="-285750">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600" b="1" dirty="0"/>
              <a:t>O Brasil possui uma costa norte com capacidade privilegiada de lançamentos de foguetes tanto em termos de ângulo de lançamento quanto em termos de economia de combustível. </a:t>
            </a:r>
          </a:p>
          <a:p>
            <a:pPr marL="285750" indent="-285750">
              <a:buFont typeface="Arial" panose="020B0604020202020204" pitchFamily="34" charset="0"/>
              <a:buChar char="•"/>
            </a:pPr>
            <a:endParaRPr lang="pt-BR" sz="1600" b="1" dirty="0"/>
          </a:p>
          <a:p>
            <a:pPr marL="285750" indent="-285750">
              <a:buFont typeface="Arial" panose="020B0604020202020204" pitchFamily="34" charset="0"/>
              <a:buChar char="•"/>
            </a:pPr>
            <a:r>
              <a:rPr lang="pt-BR" sz="1600" b="1" dirty="0"/>
              <a:t> Possui instalações básicas e está com o seu potencial reprimido.</a:t>
            </a:r>
          </a:p>
        </p:txBody>
      </p:sp>
      <p:sp>
        <p:nvSpPr>
          <p:cNvPr id="3" name="Retângulo 2"/>
          <p:cNvSpPr/>
          <p:nvPr/>
        </p:nvSpPr>
        <p:spPr>
          <a:xfrm>
            <a:off x="3347864" y="1052736"/>
            <a:ext cx="3096344" cy="830997"/>
          </a:xfrm>
          <a:prstGeom prst="rect">
            <a:avLst/>
          </a:prstGeom>
        </p:spPr>
        <p:txBody>
          <a:bodyPr wrap="square">
            <a:spAutoFit/>
          </a:bodyPr>
          <a:lstStyle/>
          <a:p>
            <a:r>
              <a:rPr lang="pt-BR" sz="2400" b="1" dirty="0"/>
              <a:t>CENTRO ESPACIAL </a:t>
            </a:r>
          </a:p>
          <a:p>
            <a:r>
              <a:rPr lang="pt-BR" sz="2400" b="1" dirty="0"/>
              <a:t>DE ALCÂNTARA</a:t>
            </a:r>
            <a:r>
              <a:rPr lang="pt-BR" sz="2400" dirty="0"/>
              <a:t> </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26679" r="32506"/>
          <a:stretch/>
        </p:blipFill>
        <p:spPr>
          <a:xfrm>
            <a:off x="0" y="0"/>
            <a:ext cx="2808312" cy="6858000"/>
          </a:xfrm>
          <a:prstGeom prst="rect">
            <a:avLst/>
          </a:prstGeom>
        </p:spPr>
      </p:pic>
    </p:spTree>
    <p:extLst>
      <p:ext uri="{BB962C8B-B14F-4D97-AF65-F5344CB8AC3E}">
        <p14:creationId xmlns:p14="http://schemas.microsoft.com/office/powerpoint/2010/main" val="294169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 r="50131"/>
          <a:stretch/>
        </p:blipFill>
        <p:spPr>
          <a:xfrm>
            <a:off x="0" y="0"/>
            <a:ext cx="7092280" cy="6858000"/>
          </a:xfrm>
          <a:prstGeom prst="rect">
            <a:avLst/>
          </a:prstGeom>
        </p:spPr>
      </p:pic>
      <p:pic>
        <p:nvPicPr>
          <p:cNvPr id="5" name="Imagem 4"/>
          <p:cNvPicPr>
            <a:picLocks noChangeAspect="1"/>
          </p:cNvPicPr>
          <p:nvPr/>
        </p:nvPicPr>
        <p:blipFill rotWithShape="1">
          <a:blip r:embed="rId3"/>
          <a:srcRect l="58100" t="28079" r="31550" b="55040"/>
          <a:stretch/>
        </p:blipFill>
        <p:spPr>
          <a:xfrm>
            <a:off x="7308304" y="5013176"/>
            <a:ext cx="1656184" cy="1688257"/>
          </a:xfrm>
          <a:prstGeom prst="rect">
            <a:avLst/>
          </a:prstGeom>
        </p:spPr>
      </p:pic>
    </p:spTree>
    <p:extLst>
      <p:ext uri="{BB962C8B-B14F-4D97-AF65-F5344CB8AC3E}">
        <p14:creationId xmlns:p14="http://schemas.microsoft.com/office/powerpoint/2010/main" val="1899604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483768" y="2420888"/>
            <a:ext cx="4464496" cy="1569660"/>
          </a:xfrm>
          <a:prstGeom prst="rect">
            <a:avLst/>
          </a:prstGeom>
        </p:spPr>
        <p:txBody>
          <a:bodyPr wrap="square">
            <a:spAutoFit/>
          </a:bodyPr>
          <a:lstStyle/>
          <a:p>
            <a:pPr algn="ctr"/>
            <a:r>
              <a:rPr lang="pt-BR" sz="4800" b="1" dirty="0"/>
              <a:t>PERGUNTAS E RESPOSTAS</a:t>
            </a:r>
            <a:endParaRPr lang="pt-BR" sz="4800" dirty="0"/>
          </a:p>
        </p:txBody>
      </p:sp>
      <p:pic>
        <p:nvPicPr>
          <p:cNvPr id="4" name="Imagem 3"/>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3055764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059832" y="1157288"/>
            <a:ext cx="4464496" cy="4616648"/>
          </a:xfrm>
          <a:prstGeom prst="rect">
            <a:avLst/>
          </a:prstGeom>
        </p:spPr>
        <p:txBody>
          <a:bodyPr wrap="square">
            <a:spAutoFit/>
          </a:bodyPr>
          <a:lstStyle/>
          <a:p>
            <a:pPr marL="285750" indent="-285750" algn="just">
              <a:buFontTx/>
              <a:buChar char="-"/>
            </a:pPr>
            <a:r>
              <a:rPr lang="pt-BR" sz="1400" b="1" dirty="0">
                <a:solidFill>
                  <a:srgbClr val="FFFF00"/>
                </a:solidFill>
              </a:rPr>
              <a:t>O QUE É O ACORDO DE SALVAGUARDAS TECNOLÓGICAS? </a:t>
            </a:r>
          </a:p>
          <a:p>
            <a:pPr marL="285750" indent="-285750" algn="just">
              <a:buFontTx/>
              <a:buChar char="-"/>
            </a:pPr>
            <a:endParaRPr lang="pt-BR" sz="1400" b="1" dirty="0"/>
          </a:p>
          <a:p>
            <a:pPr algn="just"/>
            <a:r>
              <a:rPr lang="pt-BR" sz="1400" b="1" dirty="0"/>
              <a:t>Funciona como um compromisso entre países que garante que suas tecnologias e patentes estarão protegidas contra uso ou cópia não autorizados. </a:t>
            </a:r>
          </a:p>
          <a:p>
            <a:pPr algn="just"/>
            <a:r>
              <a:rPr lang="pt-BR" sz="1400" b="1" dirty="0"/>
              <a:t> </a:t>
            </a:r>
          </a:p>
          <a:p>
            <a:pPr algn="just"/>
            <a:r>
              <a:rPr lang="pt-BR" sz="1400" b="1" dirty="0"/>
              <a:t>É praxe entre os países que operam centros de lançamento espaciais. O Brasil já tem acordo semelhante celebrado com a Ucrânia e os Estados Unidos têm Acordos de Salvaguardas com Rússia, China, Índia, Ucrânia e Nova Zelândia.</a:t>
            </a:r>
          </a:p>
          <a:p>
            <a:pPr algn="just"/>
            <a:r>
              <a:rPr lang="pt-BR" sz="1400" b="1" dirty="0"/>
              <a:t> </a:t>
            </a:r>
          </a:p>
          <a:p>
            <a:pPr algn="just"/>
            <a:r>
              <a:rPr lang="pt-BR" sz="1400" b="1" dirty="0"/>
              <a:t>Especificamente neste AST, os Estados Unidos autorizam o Brasil a lançar foguetes e espaçonaves, nacionais ou estrangeiras, que contenham partes tecnológicas americanas. Em contrapartida, o Brasil garante a proteção da tecnologia americana contida nestes artefatos.</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22409" r="46848"/>
          <a:stretch/>
        </p:blipFill>
        <p:spPr>
          <a:xfrm>
            <a:off x="0" y="0"/>
            <a:ext cx="2808313" cy="6848475"/>
          </a:xfrm>
          <a:prstGeom prst="rect">
            <a:avLst/>
          </a:prstGeom>
        </p:spPr>
      </p:pic>
    </p:spTree>
    <p:extLst>
      <p:ext uri="{BB962C8B-B14F-4D97-AF65-F5344CB8AC3E}">
        <p14:creationId xmlns:p14="http://schemas.microsoft.com/office/powerpoint/2010/main" val="252208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347864" y="1157288"/>
            <a:ext cx="3888432" cy="4031873"/>
          </a:xfrm>
          <a:prstGeom prst="rect">
            <a:avLst/>
          </a:prstGeom>
        </p:spPr>
        <p:txBody>
          <a:bodyPr wrap="square">
            <a:spAutoFit/>
          </a:bodyPr>
          <a:lstStyle/>
          <a:p>
            <a:pPr algn="just"/>
            <a:r>
              <a:rPr lang="pt-BR" sz="1600" b="1" dirty="0">
                <a:solidFill>
                  <a:srgbClr val="FFFF00"/>
                </a:solidFill>
              </a:rPr>
              <a:t>PORQUE COM OS ESTADOS UNIDOS?</a:t>
            </a:r>
          </a:p>
          <a:p>
            <a:pPr algn="just"/>
            <a:endParaRPr lang="pt-BR" sz="1600" b="1" dirty="0"/>
          </a:p>
          <a:p>
            <a:pPr marL="285750" indent="-285750" algn="just">
              <a:buFont typeface="Arial" panose="020B0604020202020204" pitchFamily="34" charset="0"/>
              <a:buChar char="•"/>
            </a:pPr>
            <a:r>
              <a:rPr lang="pt-BR" sz="1600" b="1" dirty="0"/>
              <a:t>Atualmente, aproximadamente 80% dos equipamentos espaciais do mundo possuem algum componente norte-americano. </a:t>
            </a:r>
          </a:p>
          <a:p>
            <a:pPr marL="285750" indent="-285750" algn="just">
              <a:buFont typeface="Arial" panose="020B0604020202020204" pitchFamily="34" charset="0"/>
              <a:buChar char="•"/>
            </a:pPr>
            <a:endParaRPr lang="pt-BR" sz="1600" b="1" dirty="0"/>
          </a:p>
          <a:p>
            <a:pPr marL="285750" indent="-285750" algn="just">
              <a:buFont typeface="Arial" panose="020B0604020202020204" pitchFamily="34" charset="0"/>
              <a:buChar char="•"/>
            </a:pPr>
            <a:r>
              <a:rPr lang="pt-BR" sz="1600" b="1" dirty="0"/>
              <a:t>Sem o AST com os Estados Unidos, o centro espacial comercial brasileiro jamais poderá lançar qualquer tipo de objeto que tenha conteúdo norte-americano.</a:t>
            </a:r>
          </a:p>
          <a:p>
            <a:pPr marL="285750" indent="-285750" algn="just">
              <a:buFont typeface="Arial" panose="020B0604020202020204" pitchFamily="34" charset="0"/>
              <a:buChar char="•"/>
            </a:pPr>
            <a:endParaRPr lang="pt-BR" sz="1600" b="1" dirty="0"/>
          </a:p>
          <a:p>
            <a:pPr marL="285750" indent="-285750" algn="just">
              <a:buFont typeface="Arial" panose="020B0604020202020204" pitchFamily="34" charset="0"/>
              <a:buChar char="•"/>
            </a:pPr>
            <a:r>
              <a:rPr lang="pt-BR" sz="1600" b="1" dirty="0"/>
              <a:t>O Brasil ficará praticamente fora do mercado de lançamentos espaciais.</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45275" r="22437"/>
          <a:stretch/>
        </p:blipFill>
        <p:spPr>
          <a:xfrm>
            <a:off x="0" y="0"/>
            <a:ext cx="2952328" cy="6858000"/>
          </a:xfrm>
          <a:prstGeom prst="rect">
            <a:avLst/>
          </a:prstGeom>
        </p:spPr>
      </p:pic>
    </p:spTree>
    <p:extLst>
      <p:ext uri="{BB962C8B-B14F-4D97-AF65-F5344CB8AC3E}">
        <p14:creationId xmlns:p14="http://schemas.microsoft.com/office/powerpoint/2010/main" val="239138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75856" y="1052736"/>
            <a:ext cx="4176464" cy="4832092"/>
          </a:xfrm>
          <a:prstGeom prst="rect">
            <a:avLst/>
          </a:prstGeom>
        </p:spPr>
        <p:txBody>
          <a:bodyPr wrap="square">
            <a:spAutoFit/>
          </a:bodyPr>
          <a:lstStyle/>
          <a:p>
            <a:pPr algn="just"/>
            <a:r>
              <a:rPr lang="pt-BR" sz="1400" b="1" dirty="0">
                <a:solidFill>
                  <a:srgbClr val="FFFF00"/>
                </a:solidFill>
              </a:rPr>
              <a:t>QUAL A IMPORTÂNCIA DO AST? </a:t>
            </a:r>
          </a:p>
          <a:p>
            <a:pPr algn="just"/>
            <a:endParaRPr lang="pt-BR" sz="1400" b="1" dirty="0"/>
          </a:p>
          <a:p>
            <a:pPr marL="285750" indent="-285750" algn="just">
              <a:buFont typeface="Arial" panose="020B0604020202020204" pitchFamily="34" charset="0"/>
              <a:buChar char="•"/>
            </a:pPr>
            <a:r>
              <a:rPr lang="pt-BR" sz="1400" b="1" dirty="0"/>
              <a:t>Imprescindível para que o Centro Espacial Brasileiro entre no mercado global de lançamentos de cargas ao espaço.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É do interesse do Brasil fomentar este tipo de atividade comercial, pois gerará recursos substanciais para o desenvolvimento local, regional e para o nosso Programa Espacial Brasileiro.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Para os EUA, como acontece com outros países, o AST trata-se apenas de proteção tecnológica.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Para o Brasil trata-se de uma grande oportunidade de destravar a operação comercial do centro, viabilizar a implantação da política espacial brasileira, gerando desenvolvimento tecnológico, social e econômico.</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42913" r="27950"/>
          <a:stretch/>
        </p:blipFill>
        <p:spPr>
          <a:xfrm>
            <a:off x="8634" y="0"/>
            <a:ext cx="2979190" cy="6819817"/>
          </a:xfrm>
          <a:prstGeom prst="rect">
            <a:avLst/>
          </a:prstGeom>
        </p:spPr>
      </p:pic>
    </p:spTree>
    <p:extLst>
      <p:ext uri="{BB962C8B-B14F-4D97-AF65-F5344CB8AC3E}">
        <p14:creationId xmlns:p14="http://schemas.microsoft.com/office/powerpoint/2010/main" val="1888605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259632" y="1196752"/>
            <a:ext cx="6048672" cy="3908762"/>
          </a:xfrm>
          <a:prstGeom prst="rect">
            <a:avLst/>
          </a:prstGeom>
        </p:spPr>
        <p:txBody>
          <a:bodyPr wrap="square">
            <a:spAutoFit/>
          </a:bodyPr>
          <a:lstStyle/>
          <a:p>
            <a:pPr algn="just"/>
            <a:r>
              <a:rPr lang="pt-BR" sz="1600" b="1" dirty="0">
                <a:solidFill>
                  <a:srgbClr val="FFFF00"/>
                </a:solidFill>
              </a:rPr>
              <a:t>- O ACORDO PERMITE O LANÇAMENTO DE MÍSSEIS OU ARTEFATO BÉLICO?</a:t>
            </a:r>
          </a:p>
          <a:p>
            <a:pPr algn="just"/>
            <a:r>
              <a:rPr lang="pt-BR" sz="1600" b="1" dirty="0"/>
              <a:t> </a:t>
            </a:r>
          </a:p>
          <a:p>
            <a:pPr algn="just"/>
            <a:r>
              <a:rPr lang="pt-BR" sz="2400" b="1" dirty="0">
                <a:solidFill>
                  <a:srgbClr val="FFFF00"/>
                </a:solidFill>
              </a:rPr>
              <a:t>NÃO.</a:t>
            </a:r>
          </a:p>
          <a:p>
            <a:pPr algn="just"/>
            <a:endParaRPr lang="pt-BR" sz="1600" b="1" dirty="0"/>
          </a:p>
          <a:p>
            <a:pPr marL="285750" indent="-285750" algn="just">
              <a:buFont typeface="Arial" panose="020B0604020202020204" pitchFamily="34" charset="0"/>
              <a:buChar char="•"/>
            </a:pPr>
            <a:r>
              <a:rPr lang="pt-BR" sz="1600" b="1" dirty="0"/>
              <a:t>Desde 1995, o Brasil é signatário do Regime de Controle de Mísseis (MTCR): criado em 1987 por Canadá, França, Alemanha, Itália, Japão, Reino Unido e Estados Unidos. </a:t>
            </a:r>
          </a:p>
          <a:p>
            <a:pPr marL="285750" indent="-285750" algn="just">
              <a:buFont typeface="Arial" panose="020B0604020202020204" pitchFamily="34" charset="0"/>
              <a:buChar char="•"/>
            </a:pPr>
            <a:endParaRPr lang="pt-BR" sz="1600" b="1" dirty="0"/>
          </a:p>
          <a:p>
            <a:pPr algn="just"/>
            <a:endParaRPr lang="pt-BR" sz="1600" b="1" dirty="0"/>
          </a:p>
          <a:p>
            <a:pPr marL="285750" indent="-285750" algn="just">
              <a:buFont typeface="Arial" panose="020B0604020202020204" pitchFamily="34" charset="0"/>
              <a:buChar char="•"/>
            </a:pPr>
            <a:r>
              <a:rPr lang="pt-BR" sz="1600" b="1" dirty="0"/>
              <a:t>A adesão do Brasil demonstra o compromisso do país com os esforços para deter a proliferação das armas de destruição em massa e garante o acesso brasileiro aos acordos internacionais para ampliar o protagonismo nacional no setor espacial.</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2775213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043608" y="1124744"/>
            <a:ext cx="6264696" cy="5201425"/>
          </a:xfrm>
          <a:prstGeom prst="rect">
            <a:avLst/>
          </a:prstGeom>
        </p:spPr>
        <p:txBody>
          <a:bodyPr wrap="square">
            <a:spAutoFit/>
          </a:bodyPr>
          <a:lstStyle/>
          <a:p>
            <a:pPr algn="just"/>
            <a:r>
              <a:rPr lang="pt-BR" sz="1600" b="1" dirty="0">
                <a:solidFill>
                  <a:srgbClr val="FFFF00"/>
                </a:solidFill>
              </a:rPr>
              <a:t>O ACORDO AMEAÇA A SOBERANIA NACIONAL?</a:t>
            </a:r>
          </a:p>
          <a:p>
            <a:pPr algn="just"/>
            <a:r>
              <a:rPr lang="pt-BR" sz="1600" b="1" dirty="0">
                <a:solidFill>
                  <a:srgbClr val="FFFF00"/>
                </a:solidFill>
              </a:rPr>
              <a:t> </a:t>
            </a:r>
          </a:p>
          <a:p>
            <a:pPr algn="just"/>
            <a:r>
              <a:rPr lang="pt-BR" sz="2000" b="1" dirty="0">
                <a:solidFill>
                  <a:srgbClr val="FFFF00"/>
                </a:solidFill>
              </a:rPr>
              <a:t>DE FORMA ALGUMA! </a:t>
            </a:r>
          </a:p>
          <a:p>
            <a:pPr algn="just"/>
            <a:r>
              <a:rPr lang="pt-BR" sz="1600" b="1" dirty="0"/>
              <a:t> </a:t>
            </a:r>
          </a:p>
          <a:p>
            <a:pPr algn="just"/>
            <a:r>
              <a:rPr lang="pt-BR" sz="1600" b="1" dirty="0"/>
              <a:t>A jurisdição de toda a área pertence ao Brasil. </a:t>
            </a:r>
          </a:p>
          <a:p>
            <a:pPr algn="just"/>
            <a:endParaRPr lang="pt-BR" sz="1600" b="1" dirty="0"/>
          </a:p>
          <a:p>
            <a:pPr marL="342900" indent="-342900" algn="just">
              <a:buFontTx/>
              <a:buChar char="•"/>
            </a:pPr>
            <a:r>
              <a:rPr lang="pt-BR" sz="2000" b="1" dirty="0"/>
              <a:t>AST não significa:</a:t>
            </a:r>
          </a:p>
          <a:p>
            <a:pPr algn="just"/>
            <a:endParaRPr lang="pt-BR" sz="2000" b="1" dirty="0"/>
          </a:p>
          <a:p>
            <a:pPr marL="285750" indent="-285750" algn="just">
              <a:buFont typeface="Wingdings" panose="05000000000000000000" pitchFamily="2" charset="2"/>
              <a:buChar char="q"/>
            </a:pPr>
            <a:r>
              <a:rPr lang="pt-BR" sz="1600" b="1" dirty="0"/>
              <a:t>construção ou operação de base norte-americana em Alcântara, </a:t>
            </a:r>
          </a:p>
          <a:p>
            <a:pPr marL="285750" indent="-285750" algn="just">
              <a:buFont typeface="Wingdings" panose="05000000000000000000" pitchFamily="2" charset="2"/>
              <a:buChar char="q"/>
            </a:pPr>
            <a:r>
              <a:rPr lang="pt-BR" sz="1600" b="1" dirty="0"/>
              <a:t>entrega ou controle do Centro, </a:t>
            </a:r>
          </a:p>
          <a:p>
            <a:pPr marL="285750" indent="-285750" algn="just">
              <a:buFont typeface="Wingdings" panose="05000000000000000000" pitchFamily="2" charset="2"/>
              <a:buChar char="q"/>
            </a:pPr>
            <a:r>
              <a:rPr lang="pt-BR" sz="1600" b="1" dirty="0"/>
              <a:t>militar ou mesmo garantia de uso exclusiva pelos Estados Unidos. </a:t>
            </a:r>
          </a:p>
          <a:p>
            <a:pPr algn="just"/>
            <a:endParaRPr lang="pt-BR" sz="1600" b="1" dirty="0"/>
          </a:p>
          <a:p>
            <a:pPr algn="just"/>
            <a:r>
              <a:rPr lang="pt-BR" sz="1600" b="1" dirty="0"/>
              <a:t>O AST trata apenas da autorização dos Estados Unidos ao Brasil para o lançamento de foguetes e satélites, nacionais ou internacionais, que contenham componentes americanos.</a:t>
            </a:r>
          </a:p>
          <a:p>
            <a:pPr algn="just"/>
            <a:r>
              <a:rPr lang="pt-BR" sz="1600" b="1" dirty="0"/>
              <a:t> </a:t>
            </a:r>
          </a:p>
          <a:p>
            <a:r>
              <a:rPr lang="pt-BR" sz="1600" b="1" dirty="0"/>
              <a:t> </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2717640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83768" y="908720"/>
            <a:ext cx="5040560" cy="4770537"/>
          </a:xfrm>
          <a:prstGeom prst="rect">
            <a:avLst/>
          </a:prstGeom>
        </p:spPr>
        <p:txBody>
          <a:bodyPr wrap="square">
            <a:spAutoFit/>
          </a:bodyPr>
          <a:lstStyle/>
          <a:p>
            <a:pPr algn="just"/>
            <a:r>
              <a:rPr lang="pt-BR" sz="1400" b="1" dirty="0">
                <a:solidFill>
                  <a:srgbClr val="FFFF00"/>
                </a:solidFill>
              </a:rPr>
              <a:t>QUEM VAI CONTROLAR O CENTRO DE LANÇAMENTO? BRASIL OU ESTADOS UNIDOS?</a:t>
            </a:r>
          </a:p>
          <a:p>
            <a:pPr algn="just"/>
            <a:r>
              <a:rPr lang="pt-BR" sz="1400" b="1" dirty="0"/>
              <a:t> </a:t>
            </a:r>
          </a:p>
          <a:p>
            <a:pPr algn="just"/>
            <a:r>
              <a:rPr lang="pt-BR" sz="2400" b="1" dirty="0">
                <a:solidFill>
                  <a:srgbClr val="FFFF00"/>
                </a:solidFill>
              </a:rPr>
              <a:t>O BRASIL.</a:t>
            </a:r>
          </a:p>
          <a:p>
            <a:pPr algn="just"/>
            <a:r>
              <a:rPr lang="pt-BR" sz="1400" b="1" dirty="0"/>
              <a:t> </a:t>
            </a:r>
          </a:p>
          <a:p>
            <a:pPr algn="just"/>
            <a:r>
              <a:rPr lang="pt-BR" sz="1400" b="1" dirty="0"/>
              <a:t>O Centro Espacial Brasileiro continuará sendo controlado exclusivamente pelo governo brasileiro. Sb a jurisdição do Ministério da Defesa,  Agência Espacial Brasileira (AEB), do Ministério da Ciência, Tecnologia, Inovações e Comunicações (MCTIC) </a:t>
            </a:r>
          </a:p>
          <a:p>
            <a:pPr algn="just"/>
            <a:r>
              <a:rPr lang="pt-BR" sz="1400" b="1" dirty="0"/>
              <a:t>  </a:t>
            </a:r>
          </a:p>
          <a:p>
            <a:pPr algn="just"/>
            <a:r>
              <a:rPr lang="pt-BR" sz="1400" b="1" dirty="0"/>
              <a:t>Diferentemente do acordo assinado em 2000, no texto atual aperfeiçoado deste AST as chamadas áreas restritas, onde serão manipuladas as tecnologias americanas, serão designadas conjuntamente entre o Brasil e o EUA e são textualmente áreas dentro da jurisdição territorial nacional. </a:t>
            </a:r>
          </a:p>
          <a:p>
            <a:pPr algn="just"/>
            <a:endParaRPr lang="pt-BR" sz="1400" b="1" dirty="0"/>
          </a:p>
          <a:p>
            <a:pPr algn="just"/>
            <a:r>
              <a:rPr lang="pt-BR" sz="1400" b="1" dirty="0"/>
              <a:t>Nada neste AST assinado com os EUA impedirá o desenvolvimento autônomo do Programa Espacial Brasileiro.</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35124" t="540" r="44504" b="-540"/>
          <a:stretch/>
        </p:blipFill>
        <p:spPr>
          <a:xfrm>
            <a:off x="0" y="0"/>
            <a:ext cx="2232248" cy="6858000"/>
          </a:xfrm>
          <a:prstGeom prst="rect">
            <a:avLst/>
          </a:prstGeom>
        </p:spPr>
      </p:pic>
    </p:spTree>
    <p:extLst>
      <p:ext uri="{BB962C8B-B14F-4D97-AF65-F5344CB8AC3E}">
        <p14:creationId xmlns:p14="http://schemas.microsoft.com/office/powerpoint/2010/main" val="1999547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059832" y="1340768"/>
            <a:ext cx="4236603" cy="4401205"/>
          </a:xfrm>
          <a:prstGeom prst="rect">
            <a:avLst/>
          </a:prstGeom>
        </p:spPr>
        <p:txBody>
          <a:bodyPr wrap="square">
            <a:spAutoFit/>
          </a:bodyPr>
          <a:lstStyle/>
          <a:p>
            <a:pPr algn="just"/>
            <a:r>
              <a:rPr lang="pt-BR" sz="1600" b="1" dirty="0">
                <a:solidFill>
                  <a:srgbClr val="FFFF00"/>
                </a:solidFill>
              </a:rPr>
              <a:t>APROVAR O AST SIGNIFICA ALUGAR ALCÂNTARA?</a:t>
            </a:r>
          </a:p>
          <a:p>
            <a:pPr algn="just"/>
            <a:r>
              <a:rPr lang="pt-BR" sz="1600" b="1" dirty="0"/>
              <a:t> </a:t>
            </a:r>
          </a:p>
          <a:p>
            <a:pPr algn="just"/>
            <a:r>
              <a:rPr lang="pt-BR" sz="2400" b="1" dirty="0">
                <a:solidFill>
                  <a:srgbClr val="FFFF00"/>
                </a:solidFill>
              </a:rPr>
              <a:t>NÃO.</a:t>
            </a:r>
          </a:p>
          <a:p>
            <a:pPr algn="just"/>
            <a:r>
              <a:rPr lang="pt-BR" sz="1600" b="1" dirty="0"/>
              <a:t> </a:t>
            </a:r>
          </a:p>
          <a:p>
            <a:pPr marL="285750" indent="-285750" algn="just">
              <a:buFont typeface="Arial" panose="020B0604020202020204" pitchFamily="34" charset="0"/>
              <a:buChar char="•"/>
            </a:pPr>
            <a:r>
              <a:rPr lang="pt-BR" sz="1600" b="1" dirty="0"/>
              <a:t>Embora a operação comercial envolva a utilização de áreas restritas e controladas o acordo não constitui um aluguel dessas áreas. </a:t>
            </a:r>
          </a:p>
          <a:p>
            <a:pPr marL="285750" indent="-285750" algn="just">
              <a:buFont typeface="Arial" panose="020B0604020202020204" pitchFamily="34" charset="0"/>
              <a:buChar char="•"/>
            </a:pPr>
            <a:endParaRPr lang="pt-BR" sz="1600" b="1" dirty="0"/>
          </a:p>
          <a:p>
            <a:pPr marL="285750" indent="-285750" algn="just">
              <a:buFont typeface="Arial" panose="020B0604020202020204" pitchFamily="34" charset="0"/>
              <a:buChar char="•"/>
            </a:pPr>
            <a:r>
              <a:rPr lang="pt-BR" sz="1600" b="1" dirty="0"/>
              <a:t>O acordo, simplesmente, autoriza o Brasil lançar espaçonaves e foguetes com componentes americanos, em troca da proteção das tecnologias embarcadas, qualquer que seja a nacionalidade do veículo lançador e do satélite embarcado.</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31500" t="-194" r="40938" b="194"/>
          <a:stretch/>
        </p:blipFill>
        <p:spPr>
          <a:xfrm>
            <a:off x="0" y="0"/>
            <a:ext cx="2843808" cy="6851674"/>
          </a:xfrm>
          <a:prstGeom prst="rect">
            <a:avLst/>
          </a:prstGeom>
        </p:spPr>
      </p:pic>
    </p:spTree>
    <p:extLst>
      <p:ext uri="{BB962C8B-B14F-4D97-AF65-F5344CB8AC3E}">
        <p14:creationId xmlns:p14="http://schemas.microsoft.com/office/powerpoint/2010/main" val="148111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CANTARA_APRESENTACAO_WHA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341493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99592" y="1340768"/>
            <a:ext cx="6408712" cy="3785652"/>
          </a:xfrm>
          <a:prstGeom prst="rect">
            <a:avLst/>
          </a:prstGeom>
        </p:spPr>
        <p:txBody>
          <a:bodyPr wrap="square">
            <a:spAutoFit/>
          </a:bodyPr>
          <a:lstStyle/>
          <a:p>
            <a:pPr algn="just"/>
            <a:r>
              <a:rPr lang="pt-BR" sz="1600" b="1" dirty="0">
                <a:solidFill>
                  <a:srgbClr val="FFFF00"/>
                </a:solidFill>
              </a:rPr>
              <a:t>O QUE O BRASIL GANHA COM O ACORDO? QUAL A CONTRAPARTIDA AMERICANA?</a:t>
            </a:r>
          </a:p>
          <a:p>
            <a:pPr algn="just"/>
            <a:r>
              <a:rPr lang="pt-BR" sz="1600" b="1" dirty="0"/>
              <a:t> </a:t>
            </a:r>
          </a:p>
          <a:p>
            <a:pPr algn="just"/>
            <a:r>
              <a:rPr lang="pt-BR" sz="1600" b="1" dirty="0"/>
              <a:t>O benefício do Brasil deste acordo é potencializar o uso comercial do Centro Espacial. </a:t>
            </a:r>
          </a:p>
          <a:p>
            <a:pPr algn="just"/>
            <a:endParaRPr lang="pt-BR" sz="1600" b="1" dirty="0"/>
          </a:p>
          <a:p>
            <a:pPr algn="just"/>
            <a:r>
              <a:rPr lang="pt-BR" sz="1600" b="1" dirty="0"/>
              <a:t>Isto permite que o Brasil cresça e desenvolva o setor aeroespacial.</a:t>
            </a:r>
          </a:p>
          <a:p>
            <a:pPr algn="just"/>
            <a:endParaRPr lang="pt-BR" sz="1600" b="1" dirty="0"/>
          </a:p>
          <a:p>
            <a:pPr algn="just"/>
            <a:r>
              <a:rPr lang="pt-BR" sz="1600" b="1" dirty="0"/>
              <a:t>Em 20 anos, estima-se que, devido a não aprovação do AST, o Brasil perdeu aproximadamente US$ 3,9 bilhões (aproximadamente R$ 15 bilhões) em receitas de lançamentos não realizados, considerando-se apenas 5% dos lançamentos ocorridos no mundo neste período, além de não desenvolver o potencial tecnológico e de turismo regional</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403343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40521" r="33915"/>
          <a:stretch/>
        </p:blipFill>
        <p:spPr>
          <a:xfrm>
            <a:off x="0" y="-1"/>
            <a:ext cx="2555776" cy="6887043"/>
          </a:xfrm>
          <a:prstGeom prst="rect">
            <a:avLst/>
          </a:prstGeom>
        </p:spPr>
      </p:pic>
      <p:sp>
        <p:nvSpPr>
          <p:cNvPr id="4" name="Retângulo 3"/>
          <p:cNvSpPr/>
          <p:nvPr/>
        </p:nvSpPr>
        <p:spPr>
          <a:xfrm>
            <a:off x="2771800" y="836712"/>
            <a:ext cx="4608512" cy="4832092"/>
          </a:xfrm>
          <a:prstGeom prst="rect">
            <a:avLst/>
          </a:prstGeom>
        </p:spPr>
        <p:txBody>
          <a:bodyPr wrap="square">
            <a:spAutoFit/>
          </a:bodyPr>
          <a:lstStyle/>
          <a:p>
            <a:pPr algn="just"/>
            <a:r>
              <a:rPr lang="pt-BR" sz="1400" b="1" dirty="0">
                <a:solidFill>
                  <a:srgbClr val="FFFF00"/>
                </a:solidFill>
              </a:rPr>
              <a:t>POR QUE O CENTRO DE LANÇAMENTO DE ALCÂNTARA É ESTRATÉGICO?</a:t>
            </a:r>
          </a:p>
          <a:p>
            <a:pPr algn="just"/>
            <a:endParaRPr lang="pt-BR" sz="1400" b="1" dirty="0"/>
          </a:p>
          <a:p>
            <a:pPr algn="just"/>
            <a:r>
              <a:rPr lang="pt-BR" sz="1400" b="1" dirty="0"/>
              <a:t>O Brasil é um país privilegiado que possui uma Costa Norte extensa e capaz de abrigar centros de lançamento próximos ao Equador e com ótima capacidade angular de órbitas.</a:t>
            </a:r>
          </a:p>
          <a:p>
            <a:pPr algn="just"/>
            <a:endParaRPr lang="pt-BR" sz="1400" b="1" dirty="0"/>
          </a:p>
          <a:p>
            <a:pPr algn="just"/>
            <a:r>
              <a:rPr lang="pt-BR" sz="1400" b="1" dirty="0"/>
              <a:t>No início dos anos 80, Alcântara venceu as localidades concorrentes para sediar um centro espacial que atendesse aos requisitos técnicos e logísticos do Programa Espacial Brasileiro. </a:t>
            </a:r>
          </a:p>
          <a:p>
            <a:pPr algn="just"/>
            <a:endParaRPr lang="pt-BR" sz="1400" b="1" dirty="0"/>
          </a:p>
          <a:p>
            <a:pPr algn="just"/>
            <a:r>
              <a:rPr lang="pt-BR" sz="1400" b="1" dirty="0"/>
              <a:t>O Brasil antecipou-se a um movimento que hoje ocorre com a criação de outros </a:t>
            </a:r>
            <a:r>
              <a:rPr lang="pt-BR" sz="1400" b="1" dirty="0" err="1"/>
              <a:t>espaçoportos</a:t>
            </a:r>
            <a:r>
              <a:rPr lang="pt-BR" sz="1400" b="1" dirty="0"/>
              <a:t> comerciais nos EUA, na Europa, na Austrália, na Nova Zelândia, entre outros.</a:t>
            </a:r>
          </a:p>
          <a:p>
            <a:pPr algn="just"/>
            <a:r>
              <a:rPr lang="pt-BR" sz="1400" b="1" dirty="0"/>
              <a:t> </a:t>
            </a:r>
          </a:p>
          <a:p>
            <a:pPr algn="just"/>
            <a:r>
              <a:rPr lang="pt-BR" sz="1400" b="1" dirty="0"/>
              <a:t>A população da região foi presenteada com uma excelente ferramenta para o desenvolvimento social e econômico, que esperamos que comece a se concretizar com a aprovação do acordo.</a:t>
            </a:r>
          </a:p>
        </p:txBody>
      </p:sp>
      <p:pic>
        <p:nvPicPr>
          <p:cNvPr id="5" name="Imagem 4"/>
          <p:cNvPicPr>
            <a:picLocks noChangeAspect="1"/>
          </p:cNvPicPr>
          <p:nvPr/>
        </p:nvPicPr>
        <p:blipFill rotWithShape="1">
          <a:blip r:embed="rId3"/>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134801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763688" y="2420888"/>
            <a:ext cx="6264696" cy="1415772"/>
          </a:xfrm>
          <a:prstGeom prst="rect">
            <a:avLst/>
          </a:prstGeom>
        </p:spPr>
        <p:txBody>
          <a:bodyPr wrap="square">
            <a:spAutoFit/>
          </a:bodyPr>
          <a:lstStyle/>
          <a:p>
            <a:r>
              <a:rPr lang="pt-BR" b="1" dirty="0"/>
              <a:t>HÁ PREVISÃO DE TRANSFERÊNCIA DE TECNOLOGIA ENTRE OS PAÍSES?</a:t>
            </a:r>
            <a:endParaRPr lang="pt-BR" dirty="0"/>
          </a:p>
          <a:p>
            <a:r>
              <a:rPr lang="pt-BR" b="1" dirty="0"/>
              <a:t> </a:t>
            </a:r>
            <a:endParaRPr lang="pt-BR" dirty="0"/>
          </a:p>
          <a:p>
            <a:r>
              <a:rPr lang="pt-BR" sz="3200" b="1" dirty="0">
                <a:solidFill>
                  <a:srgbClr val="FFFF00"/>
                </a:solidFill>
              </a:rPr>
              <a:t>NÃO</a:t>
            </a:r>
            <a:r>
              <a:rPr lang="pt-BR" b="1" dirty="0">
                <a:solidFill>
                  <a:srgbClr val="FFFF00"/>
                </a:solidFill>
              </a:rPr>
              <a:t>.</a:t>
            </a:r>
            <a:endParaRPr lang="pt-BR" dirty="0">
              <a:solidFill>
                <a:srgbClr val="FFFF00"/>
              </a:solidFill>
            </a:endParaRP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328589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75656" y="1052736"/>
            <a:ext cx="5616624" cy="4616648"/>
          </a:xfrm>
          <a:prstGeom prst="rect">
            <a:avLst/>
          </a:prstGeom>
        </p:spPr>
        <p:txBody>
          <a:bodyPr wrap="square">
            <a:spAutoFit/>
          </a:bodyPr>
          <a:lstStyle/>
          <a:p>
            <a:pPr algn="just"/>
            <a:r>
              <a:rPr lang="pt-BR" sz="1400" b="1" dirty="0">
                <a:solidFill>
                  <a:srgbClr val="FFFF00"/>
                </a:solidFill>
              </a:rPr>
              <a:t>QUAL O IMPACTO PARA A COMUNIDADE LOCAL?</a:t>
            </a:r>
          </a:p>
          <a:p>
            <a:pPr algn="just"/>
            <a:endParaRPr lang="pt-BR" sz="1400" b="1" dirty="0"/>
          </a:p>
          <a:p>
            <a:pPr algn="just"/>
            <a:r>
              <a:rPr lang="pt-BR" sz="1400" b="1" dirty="0"/>
              <a:t>Toda a região adjacente ao Centro Espacial será beneficiada pelo incremento imediato do desenvolvimento social e econômico refletido na:</a:t>
            </a:r>
          </a:p>
          <a:p>
            <a:pPr algn="just"/>
            <a:endParaRPr lang="pt-BR" sz="1400" b="1" dirty="0"/>
          </a:p>
          <a:p>
            <a:pPr marL="285750" indent="-285750" algn="just">
              <a:buFont typeface="Arial" panose="020B0604020202020204" pitchFamily="34" charset="0"/>
              <a:buChar char="•"/>
            </a:pPr>
            <a:r>
              <a:rPr lang="pt-BR" sz="1400" b="1" dirty="0"/>
              <a:t>Geração de empregos.</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Criação de novas empresas.</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Ampliação do empreendedorismo.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Ampliação de negócios de base local como restaurantes, hotéis, postos de gasolina, barbearias e o comércio/turismo/serviço como um todo.</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 Melhorias à educação local.</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Formação de mão de obra especializada.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Infraestrutura básica do município e da região.</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805739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051720" y="2420888"/>
            <a:ext cx="5040560" cy="1446550"/>
          </a:xfrm>
          <a:prstGeom prst="rect">
            <a:avLst/>
          </a:prstGeom>
        </p:spPr>
        <p:txBody>
          <a:bodyPr wrap="square">
            <a:spAutoFit/>
          </a:bodyPr>
          <a:lstStyle/>
          <a:p>
            <a:r>
              <a:rPr lang="pt-BR" sz="4400" b="1" dirty="0"/>
              <a:t>DÚVIDAS DAS </a:t>
            </a:r>
          </a:p>
          <a:p>
            <a:r>
              <a:rPr lang="pt-BR" sz="4400" b="1" dirty="0"/>
              <a:t>REDES SOCIAIS</a:t>
            </a:r>
            <a:endParaRPr lang="pt-BR" sz="4400" dirty="0"/>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95166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75656" y="1412776"/>
            <a:ext cx="5472608" cy="4401205"/>
          </a:xfrm>
          <a:prstGeom prst="rect">
            <a:avLst/>
          </a:prstGeom>
        </p:spPr>
        <p:txBody>
          <a:bodyPr wrap="square">
            <a:spAutoFit/>
          </a:bodyPr>
          <a:lstStyle/>
          <a:p>
            <a:pPr algn="just"/>
            <a:r>
              <a:rPr lang="pt-BR" sz="1400" b="1" dirty="0">
                <a:solidFill>
                  <a:srgbClr val="FFFF00"/>
                </a:solidFill>
              </a:rPr>
              <a:t>O CENTRO ESPACIAL DE ALCÂNTARA TEM A INFRAESTRUTURA NECESSÁRIA PARA A OPERAÇÃO E LANÇAMENTO DE SATÉLITES ATUALMENTE? QUEM VAI CONSTRUIR E BANCAR PARA QUE O NEGÓCIO SE TORNE VIÁVEL?</a:t>
            </a:r>
          </a:p>
          <a:p>
            <a:pPr algn="just"/>
            <a:r>
              <a:rPr lang="pt-BR" sz="1400" b="1" dirty="0"/>
              <a:t> </a:t>
            </a:r>
          </a:p>
          <a:p>
            <a:pPr algn="just"/>
            <a:r>
              <a:rPr lang="pt-BR" sz="1400" b="1" dirty="0"/>
              <a:t>Sim</a:t>
            </a:r>
          </a:p>
          <a:p>
            <a:pPr algn="just"/>
            <a:r>
              <a:rPr lang="pt-BR" sz="1400" b="1" dirty="0"/>
              <a:t>Estamos com a infraestrutura operacional pronta e moderna.</a:t>
            </a:r>
          </a:p>
          <a:p>
            <a:pPr algn="just"/>
            <a:endParaRPr lang="pt-BR" sz="1400" b="1" dirty="0"/>
          </a:p>
          <a:p>
            <a:pPr algn="just"/>
            <a:r>
              <a:rPr lang="pt-BR" sz="1400" b="1" dirty="0"/>
              <a:t>Contudo, alguns veículos lançadores demandam instalações especificas e neste caso, as empresas interessadas serão as responsáveis pelos investimentos, pelas modificações e pelas adaptações necessárias para as especificidades dos seus veículos lançadores. </a:t>
            </a:r>
          </a:p>
          <a:p>
            <a:pPr algn="just"/>
            <a:r>
              <a:rPr lang="pt-BR" sz="1400" b="1" dirty="0"/>
              <a:t> </a:t>
            </a:r>
          </a:p>
          <a:p>
            <a:pPr algn="just"/>
            <a:endParaRPr lang="pt-BR" sz="1400" b="1" dirty="0"/>
          </a:p>
          <a:p>
            <a:pPr algn="just"/>
            <a:r>
              <a:rPr lang="pt-BR" sz="1400" b="1" dirty="0"/>
              <a:t>A medida que formos tendo mais clientes em nosso portfólio isso vai sendo feito de acordo com cada situação específica.</a:t>
            </a:r>
          </a:p>
          <a:p>
            <a:pPr algn="just"/>
            <a:r>
              <a:rPr lang="pt-BR" sz="1400" b="1" dirty="0"/>
              <a:t> </a:t>
            </a:r>
          </a:p>
          <a:p>
            <a:pPr algn="just"/>
            <a:endParaRPr lang="pt-BR" sz="1400" b="1" dirty="0"/>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077549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547664" y="1196752"/>
            <a:ext cx="6048672" cy="4401205"/>
          </a:xfrm>
          <a:prstGeom prst="rect">
            <a:avLst/>
          </a:prstGeom>
        </p:spPr>
        <p:txBody>
          <a:bodyPr wrap="square">
            <a:spAutoFit/>
          </a:bodyPr>
          <a:lstStyle/>
          <a:p>
            <a:pPr algn="just"/>
            <a:r>
              <a:rPr lang="pt-BR" sz="1400" b="1" dirty="0">
                <a:solidFill>
                  <a:srgbClr val="FFFF00"/>
                </a:solidFill>
              </a:rPr>
              <a:t> SOU ALCANTARENSE, PAI DE FAMÍLIA, E FICO PENSANDO, SERÁ QUE TEREI ALGUMA OPORTUNIDADE DE TRABALHAR NESTE CENTRO? SERÁ QUE AQUELES NOSSOS AMIGOS QUILOMBOLAS COM POUCA QUALIFICAÇÃO PROFISSIONAL, TERÃO ALGUMA OPORTUNIDADE DE PELO MENOS VARRER O CHÃO DE ALGUM PRÉDIO?</a:t>
            </a:r>
          </a:p>
          <a:p>
            <a:pPr algn="just"/>
            <a:r>
              <a:rPr lang="pt-BR" sz="1400" b="1" dirty="0"/>
              <a:t> </a:t>
            </a:r>
          </a:p>
          <a:p>
            <a:pPr algn="just"/>
            <a:r>
              <a:rPr lang="pt-BR" sz="1400" b="1" dirty="0"/>
              <a:t>Sim</a:t>
            </a:r>
          </a:p>
          <a:p>
            <a:pPr algn="just"/>
            <a:endParaRPr lang="pt-BR" sz="1400" b="1" dirty="0"/>
          </a:p>
          <a:p>
            <a:pPr algn="just"/>
            <a:r>
              <a:rPr lang="pt-BR" sz="1400" b="1" dirty="0"/>
              <a:t>A proposta é fomentar atividades que beneficiarão todos os cidadãos do local. Esta é a grande oportunidade de desenvolvimento social real, trazendo melhoria na qualidade de vida para toda a região, população, indústria e comércio. </a:t>
            </a:r>
          </a:p>
          <a:p>
            <a:pPr algn="just"/>
            <a:endParaRPr lang="pt-BR" sz="1400" b="1" dirty="0"/>
          </a:p>
          <a:p>
            <a:pPr algn="just"/>
            <a:r>
              <a:rPr lang="pt-BR" sz="1400" b="1" dirty="0"/>
              <a:t>Dependendo da qualificação profissional do cidadão e do seu desejo em progredir e adquirir outras qualificações, a existência do centro espacial será sua grande oportunidade de melhoria de vida;</a:t>
            </a:r>
          </a:p>
          <a:p>
            <a:pPr algn="just"/>
            <a:endParaRPr lang="pt-BR" sz="1400" b="1" dirty="0"/>
          </a:p>
          <a:p>
            <a:pPr algn="just"/>
            <a:r>
              <a:rPr lang="pt-BR" sz="1400" b="1" dirty="0"/>
              <a:t>Por exemplo, ele pode prestar serviços, aprender novas funções e até abrir seu próprio negócio.</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501420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87624" y="1457234"/>
            <a:ext cx="6357090" cy="3970318"/>
          </a:xfrm>
          <a:prstGeom prst="rect">
            <a:avLst/>
          </a:prstGeom>
        </p:spPr>
        <p:txBody>
          <a:bodyPr wrap="square">
            <a:spAutoFit/>
          </a:bodyPr>
          <a:lstStyle/>
          <a:p>
            <a:pPr algn="just"/>
            <a:r>
              <a:rPr lang="pt-BR" sz="1400" b="1" dirty="0">
                <a:solidFill>
                  <a:srgbClr val="FFFF00"/>
                </a:solidFill>
              </a:rPr>
              <a:t>QUAL A GARANTIA QUE TEMOS QUE OS EUA ESTÃO LANÇANDO O QUE REALMENTE ESTÃO FALANDO?</a:t>
            </a:r>
          </a:p>
          <a:p>
            <a:pPr algn="just"/>
            <a:endParaRPr lang="pt-BR" sz="1400" b="1" dirty="0"/>
          </a:p>
          <a:p>
            <a:pPr algn="just"/>
            <a:r>
              <a:rPr lang="pt-BR" sz="1400" b="1" dirty="0"/>
              <a:t>Em primeiro lugar, é necessário esclarecer que este AST não autoriza os EUA ou qualquer outro país a realizar lançamentos de Alcântara. Ele estabelece uma série de condições para a realização de lançamentos que possuam tecnologia norte americana embarcada.</a:t>
            </a:r>
          </a:p>
          <a:p>
            <a:pPr algn="just"/>
            <a:endParaRPr lang="pt-BR" sz="1400" b="1" dirty="0"/>
          </a:p>
          <a:p>
            <a:pPr algn="just"/>
            <a:r>
              <a:rPr lang="pt-BR" sz="1400" b="1" dirty="0"/>
              <a:t>Neste acordo de proteção de dados tecnológicos, denominado salvaguardas tecnológicas, no qual os Estados Unidos autorizam o Brasil a realizar lançamentos de foguetes e espaçonaves, para fins pacíficos, de quaisquer nacionalidades contendo componentes americanos.</a:t>
            </a:r>
          </a:p>
          <a:p>
            <a:pPr algn="just"/>
            <a:endParaRPr lang="pt-BR" sz="1400" b="1" dirty="0"/>
          </a:p>
          <a:p>
            <a:pPr algn="just"/>
            <a:r>
              <a:rPr lang="pt-BR" sz="1400" b="1" dirty="0"/>
              <a:t>Mas de qualquer forma, cabe esclarecer que o Brasil é signatário de diversos compromissos internacionais de uso pacifico do Espaço que regem a atividade espacial. Esses compromissos estão refletidos nos regulamentos de segurança da autoridade espacial brasileira, AEB. </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752675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059832" y="573217"/>
            <a:ext cx="4176464" cy="5478423"/>
          </a:xfrm>
          <a:prstGeom prst="rect">
            <a:avLst/>
          </a:prstGeom>
        </p:spPr>
        <p:txBody>
          <a:bodyPr wrap="square">
            <a:spAutoFit/>
          </a:bodyPr>
          <a:lstStyle/>
          <a:p>
            <a:endParaRPr lang="pt-BR" sz="1400" b="1" dirty="0"/>
          </a:p>
          <a:p>
            <a:r>
              <a:rPr lang="pt-BR" sz="1400" b="1" dirty="0">
                <a:solidFill>
                  <a:srgbClr val="FFFF00"/>
                </a:solidFill>
              </a:rPr>
              <a:t>SERÁ QUE O BRASIL VAI PODER DESENVOLVER OU PARTICIPAR DA TECNOLOGIA? OU APENAS VAI CEDER O ESPAÇO?</a:t>
            </a:r>
          </a:p>
          <a:p>
            <a:endParaRPr lang="pt-BR" sz="1400" b="1" dirty="0"/>
          </a:p>
          <a:p>
            <a:r>
              <a:rPr lang="pt-BR" sz="1400" b="1" dirty="0"/>
              <a:t>Nada neste AST assinado com os EUA impedirá o desenvolvimento autônomo do Programa Espacial Brasileiro.</a:t>
            </a:r>
          </a:p>
          <a:p>
            <a:endParaRPr lang="pt-BR" sz="1400" b="1" dirty="0"/>
          </a:p>
          <a:p>
            <a:r>
              <a:rPr lang="pt-BR" sz="1400" b="1" dirty="0"/>
              <a:t>O AST em nenhum momento trata deste assunto de transferência de tecnologia ou cessão da área. </a:t>
            </a:r>
          </a:p>
          <a:p>
            <a:r>
              <a:rPr lang="pt-BR" sz="1400" b="1" dirty="0"/>
              <a:t> </a:t>
            </a:r>
          </a:p>
          <a:p>
            <a:r>
              <a:rPr lang="pt-BR" sz="1400" b="1" dirty="0"/>
              <a:t>Nos termos deste acordo, mantemos nossa soberania nacional, defendemos nosso protagonismo mundial no setor aeroespacial e encontramos soluções para promover a indústria brasileira, a cooperação tecnológica e ainda prestigiar a produção de conhecimento científico e pesquisas de alto nível. </a:t>
            </a:r>
          </a:p>
          <a:p>
            <a:endParaRPr lang="pt-BR" sz="1400" b="1" dirty="0"/>
          </a:p>
          <a:p>
            <a:r>
              <a:rPr lang="pt-BR" sz="1400" b="1" dirty="0"/>
              <a:t>Inclusive em momento algum o Brasil está impedido em desenvolver suas tecnologias.</a:t>
            </a:r>
          </a:p>
          <a:p>
            <a:r>
              <a:rPr lang="pt-BR" sz="1400" b="1" dirty="0"/>
              <a:t> </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9441" t="2178" r="66171" b="-2178"/>
          <a:stretch/>
        </p:blipFill>
        <p:spPr>
          <a:xfrm>
            <a:off x="0" y="23578"/>
            <a:ext cx="2555776" cy="6952253"/>
          </a:xfrm>
          <a:prstGeom prst="rect">
            <a:avLst/>
          </a:prstGeom>
        </p:spPr>
      </p:pic>
    </p:spTree>
    <p:extLst>
      <p:ext uri="{BB962C8B-B14F-4D97-AF65-F5344CB8AC3E}">
        <p14:creationId xmlns:p14="http://schemas.microsoft.com/office/powerpoint/2010/main" val="1121909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91680" y="2132856"/>
            <a:ext cx="6192688" cy="2031325"/>
          </a:xfrm>
          <a:prstGeom prst="rect">
            <a:avLst/>
          </a:prstGeom>
        </p:spPr>
        <p:txBody>
          <a:bodyPr wrap="square">
            <a:spAutoFit/>
          </a:bodyPr>
          <a:lstStyle/>
          <a:p>
            <a:pPr algn="just"/>
            <a:r>
              <a:rPr lang="pt-BR" b="1" dirty="0">
                <a:solidFill>
                  <a:srgbClr val="FFFF00"/>
                </a:solidFill>
              </a:rPr>
              <a:t>O GOVERNO DO BRASIL ASSINOU UM ACORDO COM OS EUA E A GENTE NÃO SABE O TEOR DESSE ACORDO. QUEREMOS SABER O QUE QUE HÁ NESTE TEXTO.</a:t>
            </a:r>
          </a:p>
          <a:p>
            <a:r>
              <a:rPr lang="pt-BR" b="1" dirty="0"/>
              <a:t> </a:t>
            </a:r>
          </a:p>
          <a:p>
            <a:r>
              <a:rPr lang="pt-BR" b="1" dirty="0"/>
              <a:t>O processo de negociação obedeceu às leis brasileiras. </a:t>
            </a:r>
          </a:p>
          <a:p>
            <a:endParaRPr lang="pt-BR" b="1" dirty="0"/>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191721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83768" y="1916832"/>
            <a:ext cx="5760640" cy="3323987"/>
          </a:xfrm>
          <a:prstGeom prst="rect">
            <a:avLst/>
          </a:prstGeom>
        </p:spPr>
        <p:txBody>
          <a:bodyPr wrap="square">
            <a:spAutoFit/>
          </a:bodyPr>
          <a:lstStyle/>
          <a:p>
            <a:endParaRPr lang="pt-BR" sz="1500" b="1" dirty="0"/>
          </a:p>
          <a:p>
            <a:pPr marL="285750" indent="-285750">
              <a:buFont typeface="Arial" panose="020B0604020202020204" pitchFamily="34" charset="0"/>
              <a:buChar char="•"/>
            </a:pPr>
            <a:r>
              <a:rPr lang="pt-BR" sz="1500" b="1" dirty="0"/>
              <a:t>Atividade de utilização de instalações no CEA e serviços por ele prestados, sob forma de remuneração via contratos comerciais com empresas.</a:t>
            </a:r>
          </a:p>
          <a:p>
            <a:pPr marL="285750" indent="-285750">
              <a:buFont typeface="Arial" panose="020B0604020202020204" pitchFamily="34" charset="0"/>
              <a:buChar char="•"/>
            </a:pPr>
            <a:endParaRPr lang="pt-BR" sz="1500" b="1" dirty="0"/>
          </a:p>
          <a:p>
            <a:pPr marL="285750" indent="-285750">
              <a:buFont typeface="Arial" panose="020B0604020202020204" pitchFamily="34" charset="0"/>
              <a:buChar char="•"/>
            </a:pPr>
            <a:r>
              <a:rPr lang="pt-BR" sz="1500" b="1" dirty="0"/>
              <a:t>Eventos isolados (lançamentos ocasionais). </a:t>
            </a:r>
          </a:p>
          <a:p>
            <a:pPr marL="285750" indent="-285750">
              <a:buFont typeface="Arial" panose="020B0604020202020204" pitchFamily="34" charset="0"/>
              <a:buChar char="•"/>
            </a:pPr>
            <a:endParaRPr lang="pt-BR" sz="1500" b="1" dirty="0"/>
          </a:p>
          <a:p>
            <a:pPr marL="285750" indent="-285750">
              <a:buFont typeface="Arial" panose="020B0604020202020204" pitchFamily="34" charset="0"/>
              <a:buChar char="•"/>
            </a:pPr>
            <a:r>
              <a:rPr lang="pt-BR" sz="1500" b="1" dirty="0"/>
              <a:t>Empreendimentos de mais longo prazo: </a:t>
            </a:r>
          </a:p>
          <a:p>
            <a:r>
              <a:rPr lang="pt-BR" sz="1500" b="1" dirty="0"/>
              <a:t>   </a:t>
            </a:r>
          </a:p>
          <a:p>
            <a:r>
              <a:rPr lang="pt-BR" sz="1500" b="1" dirty="0" err="1"/>
              <a:t>SpaceX</a:t>
            </a:r>
            <a:r>
              <a:rPr lang="pt-BR" sz="1500" b="1" dirty="0"/>
              <a:t> no Kennedy Space Center (EUA)</a:t>
            </a:r>
          </a:p>
          <a:p>
            <a:endParaRPr lang="pt-BR" sz="1500" b="1" dirty="0"/>
          </a:p>
          <a:p>
            <a:r>
              <a:rPr lang="pt-BR" sz="1500" b="1" dirty="0" err="1"/>
              <a:t>Soyuz</a:t>
            </a:r>
            <a:r>
              <a:rPr lang="pt-BR" sz="1500" b="1" dirty="0"/>
              <a:t> no Centro Espacial </a:t>
            </a:r>
            <a:r>
              <a:rPr lang="pt-BR" sz="1500" b="1" dirty="0" err="1"/>
              <a:t>Guianes</a:t>
            </a:r>
            <a:r>
              <a:rPr lang="pt-BR" sz="1500" b="1" dirty="0"/>
              <a:t> em </a:t>
            </a:r>
            <a:r>
              <a:rPr lang="pt-BR" sz="1500" b="1" dirty="0" err="1"/>
              <a:t>Kourou</a:t>
            </a:r>
            <a:r>
              <a:rPr lang="pt-BR" sz="1500" b="1" dirty="0"/>
              <a:t> (Guiana Francesa)</a:t>
            </a:r>
          </a:p>
          <a:p>
            <a:r>
              <a:rPr lang="pt-BR" sz="1500" b="1" dirty="0"/>
              <a:t> </a:t>
            </a:r>
            <a:endParaRPr lang="pt-BR" sz="1500" dirty="0"/>
          </a:p>
        </p:txBody>
      </p:sp>
      <p:sp>
        <p:nvSpPr>
          <p:cNvPr id="2" name="Retângulo 1"/>
          <p:cNvSpPr/>
          <p:nvPr/>
        </p:nvSpPr>
        <p:spPr>
          <a:xfrm>
            <a:off x="2627784" y="969566"/>
            <a:ext cx="5168387" cy="646331"/>
          </a:xfrm>
          <a:prstGeom prst="rect">
            <a:avLst/>
          </a:prstGeom>
        </p:spPr>
        <p:txBody>
          <a:bodyPr wrap="square">
            <a:spAutoFit/>
          </a:bodyPr>
          <a:lstStyle/>
          <a:p>
            <a:r>
              <a:rPr lang="pt-BR" b="1" dirty="0"/>
              <a:t>OPERAÇÃO COMERCIAL DO CENTRO ESPACIAL DE ALCÂNTARA (CEA)</a:t>
            </a:r>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b="28603"/>
          <a:stretch/>
        </p:blipFill>
        <p:spPr>
          <a:xfrm>
            <a:off x="95423" y="103369"/>
            <a:ext cx="1900353" cy="4749368"/>
          </a:xfrm>
          <a:prstGeom prst="rect">
            <a:avLst/>
          </a:prstGeom>
        </p:spPr>
      </p:pic>
      <p:pic>
        <p:nvPicPr>
          <p:cNvPr id="6" name="Imagem 5"/>
          <p:cNvPicPr>
            <a:picLocks noChangeAspect="1"/>
          </p:cNvPicPr>
          <p:nvPr/>
        </p:nvPicPr>
        <p:blipFill rotWithShape="1">
          <a:blip r:embed="rId3"/>
          <a:srcRect l="58100" t="28079" r="31550" b="55040"/>
          <a:stretch/>
        </p:blipFill>
        <p:spPr>
          <a:xfrm>
            <a:off x="7740352" y="5445224"/>
            <a:ext cx="1232344" cy="1256209"/>
          </a:xfrm>
          <a:prstGeom prst="rect">
            <a:avLst/>
          </a:prstGeom>
        </p:spPr>
      </p:pic>
      <p:pic>
        <p:nvPicPr>
          <p:cNvPr id="3" name="Picture 2" descr="rockets.jpeg"/>
          <p:cNvPicPr>
            <a:picLocks noChangeAspect="1"/>
          </p:cNvPicPr>
          <p:nvPr/>
        </p:nvPicPr>
        <p:blipFill rotWithShape="1">
          <a:blip r:embed="rId4">
            <a:extLst>
              <a:ext uri="{28A0092B-C50C-407E-A947-70E740481C1C}">
                <a14:useLocalDpi xmlns:a14="http://schemas.microsoft.com/office/drawing/2010/main" val="0"/>
              </a:ext>
            </a:extLst>
          </a:blip>
          <a:srcRect l="5197" r="7198"/>
          <a:stretch/>
        </p:blipFill>
        <p:spPr>
          <a:xfrm>
            <a:off x="107505" y="4887540"/>
            <a:ext cx="1872208" cy="1709812"/>
          </a:xfrm>
          <a:prstGeom prst="rect">
            <a:avLst/>
          </a:prstGeom>
        </p:spPr>
      </p:pic>
      <p:pic>
        <p:nvPicPr>
          <p:cNvPr id="7" name="Picture 6" descr="satelit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5301208"/>
            <a:ext cx="2457880" cy="1342132"/>
          </a:xfrm>
          <a:prstGeom prst="rect">
            <a:avLst/>
          </a:prstGeom>
        </p:spPr>
      </p:pic>
    </p:spTree>
    <p:extLst>
      <p:ext uri="{BB962C8B-B14F-4D97-AF65-F5344CB8AC3E}">
        <p14:creationId xmlns:p14="http://schemas.microsoft.com/office/powerpoint/2010/main" val="954305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043608" y="1340768"/>
            <a:ext cx="6264696" cy="4247317"/>
          </a:xfrm>
          <a:prstGeom prst="rect">
            <a:avLst/>
          </a:prstGeom>
        </p:spPr>
        <p:txBody>
          <a:bodyPr wrap="square">
            <a:spAutoFit/>
          </a:bodyPr>
          <a:lstStyle/>
          <a:p>
            <a:pPr algn="just"/>
            <a:r>
              <a:rPr lang="pt-BR" b="1" dirty="0">
                <a:solidFill>
                  <a:srgbClr val="FFFF00"/>
                </a:solidFill>
              </a:rPr>
              <a:t> </a:t>
            </a:r>
          </a:p>
          <a:p>
            <a:pPr algn="just"/>
            <a:r>
              <a:rPr lang="pt-BR" b="1" dirty="0">
                <a:solidFill>
                  <a:srgbClr val="FFFF00"/>
                </a:solidFill>
              </a:rPr>
              <a:t>QUAIS AS COMPENSAÇÕES FINANCEIRAS PARA AS COMUNIDADES ATINGIDAS (COMUNIDADES QUILOMBOLAS) QUE HÁ 30 ANOS ATRÁS HOUVE INICIALMENTE O REMANEJAMENTO DELAS E ELAS NÃO FORAM COMPENSADAS ?</a:t>
            </a:r>
          </a:p>
          <a:p>
            <a:pPr algn="just"/>
            <a:r>
              <a:rPr lang="pt-BR" b="1" dirty="0"/>
              <a:t> </a:t>
            </a:r>
          </a:p>
          <a:p>
            <a:pPr algn="just"/>
            <a:r>
              <a:rPr lang="pt-BR" b="1" dirty="0"/>
              <a:t>Essas questões são tratadas por grupos técnicos no Gabinete de Segurança Institucional (GSI), no âmbito do Comitê de Desenvolvimento do Programa Espacial Brasileiro (CDPEB), criado pelo decreto número 9279 de 06 de fevereiro de 2018</a:t>
            </a:r>
          </a:p>
          <a:p>
            <a:pPr algn="just"/>
            <a:endParaRPr lang="pt-BR" b="1" dirty="0"/>
          </a:p>
          <a:p>
            <a:pPr algn="just"/>
            <a:r>
              <a:rPr lang="pt-BR" b="1" dirty="0"/>
              <a:t>O AST não se refere e nem afeta as questões fundiárias.</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Tree>
    <p:extLst>
      <p:ext uri="{BB962C8B-B14F-4D97-AF65-F5344CB8AC3E}">
        <p14:creationId xmlns:p14="http://schemas.microsoft.com/office/powerpoint/2010/main" val="2744858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25250" t="15440" r="25700" b="7520"/>
          <a:stretch/>
        </p:blipFill>
        <p:spPr>
          <a:xfrm>
            <a:off x="1187624" y="0"/>
            <a:ext cx="6986187" cy="6858000"/>
          </a:xfrm>
          <a:prstGeom prst="rect">
            <a:avLst/>
          </a:prstGeom>
        </p:spPr>
      </p:pic>
    </p:spTree>
    <p:extLst>
      <p:ext uri="{BB962C8B-B14F-4D97-AF65-F5344CB8AC3E}">
        <p14:creationId xmlns:p14="http://schemas.microsoft.com/office/powerpoint/2010/main" val="105914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55576" y="1124744"/>
            <a:ext cx="6984776" cy="646331"/>
          </a:xfrm>
          <a:prstGeom prst="rect">
            <a:avLst/>
          </a:prstGeom>
        </p:spPr>
        <p:txBody>
          <a:bodyPr wrap="square">
            <a:spAutoFit/>
          </a:bodyPr>
          <a:lstStyle/>
          <a:p>
            <a:r>
              <a:rPr lang="pt-BR" b="1" dirty="0"/>
              <a:t> </a:t>
            </a:r>
            <a:endParaRPr lang="pt-BR" dirty="0"/>
          </a:p>
          <a:p>
            <a:endParaRPr lang="pt-BR"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Retângulo 4"/>
          <p:cNvSpPr/>
          <p:nvPr/>
        </p:nvSpPr>
        <p:spPr>
          <a:xfrm>
            <a:off x="323528" y="2895819"/>
            <a:ext cx="8474664" cy="12955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r"/>
            <a:endParaRPr lang="pt-BR">
              <a:solidFill>
                <a:schemeClr val="tx1"/>
              </a:solidFill>
            </a:endParaRPr>
          </a:p>
        </p:txBody>
      </p:sp>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12341" b="6851"/>
          <a:stretch/>
        </p:blipFill>
        <p:spPr>
          <a:xfrm>
            <a:off x="1259632" y="3205982"/>
            <a:ext cx="6343312" cy="583058"/>
          </a:xfrm>
          <a:prstGeom prst="rect">
            <a:avLst/>
          </a:prstGeom>
        </p:spPr>
      </p:pic>
    </p:spTree>
    <p:extLst>
      <p:ext uri="{BB962C8B-B14F-4D97-AF65-F5344CB8AC3E}">
        <p14:creationId xmlns:p14="http://schemas.microsoft.com/office/powerpoint/2010/main" val="373518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55776" y="1137518"/>
            <a:ext cx="5400600" cy="4016484"/>
          </a:xfrm>
          <a:prstGeom prst="rect">
            <a:avLst/>
          </a:prstGeom>
        </p:spPr>
        <p:txBody>
          <a:bodyPr wrap="square">
            <a:spAutoFit/>
          </a:bodyPr>
          <a:lstStyle/>
          <a:p>
            <a:r>
              <a:rPr lang="pt-BR" sz="1500" b="1" dirty="0"/>
              <a:t>ACORDO DE SALVAGUARDAS TECNOLÓGICAS (AST)</a:t>
            </a:r>
          </a:p>
          <a:p>
            <a:pPr algn="just"/>
            <a:endParaRPr lang="pt-BR" sz="1500" b="1" dirty="0"/>
          </a:p>
          <a:p>
            <a:pPr marL="285750" indent="-285750" algn="just">
              <a:buFont typeface="Arial" panose="020B0604020202020204" pitchFamily="34" charset="0"/>
              <a:buChar char="•"/>
            </a:pPr>
            <a:r>
              <a:rPr lang="pt-BR" sz="1500" b="1" dirty="0"/>
              <a:t>Instrumento assinado entre dois países em que estes se comprometem a proteger as tecnologias das partes. </a:t>
            </a:r>
          </a:p>
          <a:p>
            <a:pPr marL="285750" indent="-285750" algn="just">
              <a:buFont typeface="Arial" panose="020B0604020202020204" pitchFamily="34" charset="0"/>
              <a:buChar char="•"/>
            </a:pPr>
            <a:endParaRPr lang="pt-BR" sz="1500" b="1" dirty="0"/>
          </a:p>
          <a:p>
            <a:pPr marL="285750" indent="-285750" algn="just">
              <a:buFont typeface="Arial" panose="020B0604020202020204" pitchFamily="34" charset="0"/>
              <a:buChar char="•"/>
            </a:pPr>
            <a:r>
              <a:rPr lang="pt-BR" sz="1500" b="1" dirty="0"/>
              <a:t>Declaração de confiança.</a:t>
            </a:r>
          </a:p>
          <a:p>
            <a:pPr marL="285750" indent="-285750" algn="just">
              <a:buFont typeface="Arial" panose="020B0604020202020204" pitchFamily="34" charset="0"/>
              <a:buChar char="•"/>
            </a:pPr>
            <a:endParaRPr lang="pt-BR" sz="1500" b="1" dirty="0"/>
          </a:p>
          <a:p>
            <a:pPr marL="285750" indent="-285750" algn="just">
              <a:buFont typeface="Arial" panose="020B0604020202020204" pitchFamily="34" charset="0"/>
              <a:buChar char="•"/>
            </a:pPr>
            <a:r>
              <a:rPr lang="pt-BR" sz="1500" b="1" dirty="0"/>
              <a:t>Condição essencial para viabilizar o uso do Centro Espacial de Alcântara (CEA) como base de lançamento de objetos espaciais de quaisquer países que possuam componentes americanos. </a:t>
            </a:r>
          </a:p>
          <a:p>
            <a:pPr marL="285750" indent="-285750" algn="just">
              <a:buFont typeface="Arial" panose="020B0604020202020204" pitchFamily="34" charset="0"/>
              <a:buChar char="•"/>
            </a:pPr>
            <a:endParaRPr lang="pt-BR" sz="1500" b="1" dirty="0"/>
          </a:p>
          <a:p>
            <a:pPr marL="285750" indent="-285750" algn="just">
              <a:buFont typeface="Arial" panose="020B0604020202020204" pitchFamily="34" charset="0"/>
              <a:buChar char="•"/>
            </a:pPr>
            <a:r>
              <a:rPr lang="pt-BR" sz="1500" b="1" dirty="0"/>
              <a:t>O formato do acordo é utilizado por países como China, Ucrânia, Rússia, Índia, Nova Zelândia e está dentro de uma praxe internacional.</a:t>
            </a:r>
          </a:p>
          <a:p>
            <a:r>
              <a:rPr lang="pt-BR" sz="1500" b="1" dirty="0"/>
              <a:t> </a:t>
            </a:r>
          </a:p>
        </p:txBody>
      </p:sp>
      <p:sp>
        <p:nvSpPr>
          <p:cNvPr id="3" name="Retângulo 2"/>
          <p:cNvSpPr/>
          <p:nvPr/>
        </p:nvSpPr>
        <p:spPr>
          <a:xfrm>
            <a:off x="539552" y="1137518"/>
            <a:ext cx="7704856" cy="646331"/>
          </a:xfrm>
          <a:prstGeom prst="rect">
            <a:avLst/>
          </a:prstGeom>
        </p:spPr>
        <p:txBody>
          <a:bodyPr wrap="square">
            <a:spAutoFit/>
          </a:bodyPr>
          <a:lstStyle/>
          <a:p>
            <a:endParaRPr lang="pt-BR" dirty="0"/>
          </a:p>
          <a:p>
            <a:r>
              <a:rPr lang="pt-BR" b="1" dirty="0"/>
              <a:t> </a:t>
            </a:r>
            <a:endParaRPr lang="pt-BR" dirty="0"/>
          </a:p>
        </p:txBody>
      </p:sp>
      <p:pic>
        <p:nvPicPr>
          <p:cNvPr id="6" name="Imagem 5"/>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7" name="Picture 6" descr="satelite.jpeg"/>
          <p:cNvPicPr>
            <a:picLocks noChangeAspect="1"/>
          </p:cNvPicPr>
          <p:nvPr/>
        </p:nvPicPr>
        <p:blipFill rotWithShape="1">
          <a:blip r:embed="rId3">
            <a:extLst>
              <a:ext uri="{28A0092B-C50C-407E-A947-70E740481C1C}">
                <a14:useLocalDpi xmlns:a14="http://schemas.microsoft.com/office/drawing/2010/main" val="0"/>
              </a:ext>
            </a:extLst>
          </a:blip>
          <a:srcRect r="10547"/>
          <a:stretch/>
        </p:blipFill>
        <p:spPr>
          <a:xfrm>
            <a:off x="251520" y="260648"/>
            <a:ext cx="2061217" cy="1342132"/>
          </a:xfrm>
          <a:prstGeom prst="rect">
            <a:avLst/>
          </a:prstGeom>
        </p:spPr>
      </p:pic>
      <p:pic>
        <p:nvPicPr>
          <p:cNvPr id="8" name="Picture 7" descr="Proba-2_in_the_cleanroom_at_Verhaert_Space_shortly_before_shipment_to_the_launch_site.jpg"/>
          <p:cNvPicPr>
            <a:picLocks noChangeAspect="1"/>
          </p:cNvPicPr>
          <p:nvPr/>
        </p:nvPicPr>
        <p:blipFill rotWithShape="1">
          <a:blip r:embed="rId4" cstate="print">
            <a:extLst>
              <a:ext uri="{28A0092B-C50C-407E-A947-70E740481C1C}">
                <a14:useLocalDpi xmlns:a14="http://schemas.microsoft.com/office/drawing/2010/main" val="0"/>
              </a:ext>
            </a:extLst>
          </a:blip>
          <a:srcRect l="39328" r="20614"/>
          <a:stretch/>
        </p:blipFill>
        <p:spPr>
          <a:xfrm>
            <a:off x="251520" y="1872208"/>
            <a:ext cx="2060662" cy="3429000"/>
          </a:xfrm>
          <a:prstGeom prst="rect">
            <a:avLst/>
          </a:prstGeom>
        </p:spPr>
      </p:pic>
      <p:pic>
        <p:nvPicPr>
          <p:cNvPr id="9" name="Picture 8" descr="F_6322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1520" y="5472112"/>
            <a:ext cx="2088232" cy="1197248"/>
          </a:xfrm>
          <a:prstGeom prst="rect">
            <a:avLst/>
          </a:prstGeom>
        </p:spPr>
      </p:pic>
    </p:spTree>
    <p:extLst>
      <p:ext uri="{BB962C8B-B14F-4D97-AF65-F5344CB8AC3E}">
        <p14:creationId xmlns:p14="http://schemas.microsoft.com/office/powerpoint/2010/main" val="2054839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03848" y="2348880"/>
            <a:ext cx="5184576" cy="2723823"/>
          </a:xfrm>
          <a:prstGeom prst="rect">
            <a:avLst/>
          </a:prstGeom>
        </p:spPr>
        <p:txBody>
          <a:bodyPr wrap="square">
            <a:spAutoFit/>
          </a:bodyPr>
          <a:lstStyle/>
          <a:p>
            <a:endParaRPr lang="pt-BR" b="1" dirty="0">
              <a:latin typeface="+mj-lt"/>
              <a:cs typeface="Aharoni" panose="02010803020104030203" pitchFamily="2" charset="-79"/>
            </a:endParaRPr>
          </a:p>
          <a:p>
            <a:endParaRPr lang="pt-BR" b="1" dirty="0">
              <a:latin typeface="+mj-lt"/>
              <a:cs typeface="Aharoni" panose="02010803020104030203" pitchFamily="2" charset="-79"/>
            </a:endParaRPr>
          </a:p>
          <a:p>
            <a:pPr marL="285750" indent="-285750">
              <a:lnSpc>
                <a:spcPct val="130000"/>
              </a:lnSpc>
              <a:buFont typeface="Arial" panose="020B0604020202020204" pitchFamily="34" charset="0"/>
              <a:buChar char="•"/>
            </a:pPr>
            <a:r>
              <a:rPr lang="pt-BR" b="1" dirty="0">
                <a:latin typeface="+mj-lt"/>
                <a:cs typeface="Aharoni" panose="02010803020104030203" pitchFamily="2" charset="-79"/>
              </a:rPr>
              <a:t>Mais</a:t>
            </a:r>
            <a:r>
              <a:rPr lang="pt-BR" sz="1500" b="1" dirty="0">
                <a:latin typeface="+mj-lt"/>
                <a:cs typeface="Aharoni" panose="02010803020104030203" pitchFamily="2" charset="-79"/>
              </a:rPr>
              <a:t> </a:t>
            </a:r>
            <a:r>
              <a:rPr lang="pt-BR" b="1" dirty="0">
                <a:latin typeface="+mj-lt"/>
                <a:cs typeface="Aharoni" panose="02010803020104030203" pitchFamily="2" charset="-79"/>
              </a:rPr>
              <a:t>conhecidos como foguetes; </a:t>
            </a:r>
          </a:p>
          <a:p>
            <a:pPr marL="285750" indent="-285750">
              <a:lnSpc>
                <a:spcPct val="130000"/>
              </a:lnSpc>
              <a:buFont typeface="Arial" panose="020B0604020202020204" pitchFamily="34" charset="0"/>
              <a:buChar char="•"/>
            </a:pPr>
            <a:r>
              <a:rPr lang="pt-BR" b="1" dirty="0">
                <a:latin typeface="+mj-lt"/>
                <a:cs typeface="Aharoni" panose="02010803020104030203" pitchFamily="2" charset="-79"/>
              </a:rPr>
              <a:t>Geralmente equipados com motores propulsores, adaptadores com sistemas de separação, compartimento para carga útil como satélites. </a:t>
            </a:r>
          </a:p>
          <a:p>
            <a:endParaRPr lang="pt-BR" b="1" dirty="0">
              <a:latin typeface="+mj-lt"/>
            </a:endParaRPr>
          </a:p>
        </p:txBody>
      </p:sp>
      <p:sp>
        <p:nvSpPr>
          <p:cNvPr id="2" name="Retângulo 1"/>
          <p:cNvSpPr/>
          <p:nvPr/>
        </p:nvSpPr>
        <p:spPr>
          <a:xfrm>
            <a:off x="3367917" y="1124744"/>
            <a:ext cx="4064349" cy="646331"/>
          </a:xfrm>
          <a:prstGeom prst="rect">
            <a:avLst/>
          </a:prstGeom>
        </p:spPr>
        <p:txBody>
          <a:bodyPr wrap="square">
            <a:spAutoFit/>
          </a:bodyPr>
          <a:lstStyle/>
          <a:p>
            <a:r>
              <a:rPr lang="pt-BR" b="1" dirty="0"/>
              <a:t>VEÍCULOS DE LANÇAMENTO OU</a:t>
            </a:r>
          </a:p>
          <a:p>
            <a:r>
              <a:rPr lang="pt-BR" b="1" dirty="0"/>
              <a:t>FOGUETES LANÇADORES</a:t>
            </a:r>
            <a:r>
              <a:rPr lang="pt-BR" dirty="0"/>
              <a:t> </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sp>
        <p:nvSpPr>
          <p:cNvPr id="7" name="AutoShape 2" descr="blob:https://web.whatsapp.com/ec089978-49e6-477c-9f5f-61076ee36402"/>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 name="Picture 2" descr="RocketLab_2018-Jan-21-879x485.jpg"/>
          <p:cNvPicPr>
            <a:picLocks noChangeAspect="1"/>
          </p:cNvPicPr>
          <p:nvPr/>
        </p:nvPicPr>
        <p:blipFill rotWithShape="1">
          <a:blip r:embed="rId3">
            <a:extLst>
              <a:ext uri="{28A0092B-C50C-407E-A947-70E740481C1C}">
                <a14:useLocalDpi xmlns:a14="http://schemas.microsoft.com/office/drawing/2010/main" val="0"/>
              </a:ext>
            </a:extLst>
          </a:blip>
          <a:srcRect l="32895" r="37573"/>
          <a:stretch/>
        </p:blipFill>
        <p:spPr>
          <a:xfrm>
            <a:off x="179512" y="260648"/>
            <a:ext cx="2977388" cy="6192688"/>
          </a:xfrm>
          <a:prstGeom prst="rect">
            <a:avLst/>
          </a:prstGeom>
        </p:spPr>
      </p:pic>
    </p:spTree>
    <p:extLst>
      <p:ext uri="{BB962C8B-B14F-4D97-AF65-F5344CB8AC3E}">
        <p14:creationId xmlns:p14="http://schemas.microsoft.com/office/powerpoint/2010/main" val="29734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915816" y="1412776"/>
            <a:ext cx="5328592" cy="3323987"/>
          </a:xfrm>
          <a:prstGeom prst="rect">
            <a:avLst/>
          </a:prstGeom>
        </p:spPr>
        <p:txBody>
          <a:bodyPr wrap="square">
            <a:spAutoFit/>
          </a:bodyPr>
          <a:lstStyle/>
          <a:p>
            <a:r>
              <a:rPr lang="pt-BR" sz="3000" b="1" dirty="0"/>
              <a:t>SATÉLITE</a:t>
            </a:r>
          </a:p>
          <a:p>
            <a:endParaRPr lang="pt-BR" sz="1500" b="1" dirty="0"/>
          </a:p>
          <a:p>
            <a:endParaRPr lang="pt-BR" sz="1500" b="1" dirty="0"/>
          </a:p>
          <a:p>
            <a:endParaRPr lang="pt-BR" sz="1500" b="1" dirty="0"/>
          </a:p>
          <a:p>
            <a:pPr algn="just"/>
            <a:r>
              <a:rPr lang="pt-BR" sz="1500" b="1" dirty="0"/>
              <a:t>É um objeto que acompanha outro objeto maior geralmente em movimento orbital que pode ser natural ou artificial.</a:t>
            </a:r>
          </a:p>
          <a:p>
            <a:r>
              <a:rPr lang="pt-BR" sz="1500" b="1" dirty="0"/>
              <a:t> </a:t>
            </a:r>
          </a:p>
          <a:p>
            <a:r>
              <a:rPr lang="pt-BR" sz="1500" b="1" dirty="0"/>
              <a:t>Exemplos:</a:t>
            </a:r>
          </a:p>
          <a:p>
            <a:r>
              <a:rPr lang="pt-BR" sz="1500" b="1" dirty="0"/>
              <a:t>Lua, satélites artificiais (TV, Rádio, GPS, etc.)</a:t>
            </a:r>
          </a:p>
          <a:p>
            <a:r>
              <a:rPr lang="pt-BR" sz="1500" b="1" dirty="0"/>
              <a:t> </a:t>
            </a:r>
          </a:p>
          <a:p>
            <a:r>
              <a:rPr lang="pt-BR" sz="1500" b="1" dirty="0"/>
              <a:t>Os satélites são amplamente utilizados pelas nações desenvolvidas.</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6" name="Imagem 5"/>
          <p:cNvPicPr>
            <a:picLocks noChangeAspect="1"/>
          </p:cNvPicPr>
          <p:nvPr/>
        </p:nvPicPr>
        <p:blipFill rotWithShape="1">
          <a:blip r:embed="rId3"/>
          <a:srcRect l="38423" t="15677" r="42871" b="7283"/>
          <a:stretch/>
        </p:blipFill>
        <p:spPr>
          <a:xfrm>
            <a:off x="22724" y="0"/>
            <a:ext cx="2664297" cy="6858000"/>
          </a:xfrm>
          <a:prstGeom prst="rect">
            <a:avLst/>
          </a:prstGeom>
        </p:spPr>
      </p:pic>
    </p:spTree>
    <p:extLst>
      <p:ext uri="{BB962C8B-B14F-4D97-AF65-F5344CB8AC3E}">
        <p14:creationId xmlns:p14="http://schemas.microsoft.com/office/powerpoint/2010/main" val="364159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03848" y="1988840"/>
            <a:ext cx="5112568" cy="2400657"/>
          </a:xfrm>
          <a:prstGeom prst="rect">
            <a:avLst/>
          </a:prstGeom>
        </p:spPr>
        <p:txBody>
          <a:bodyPr wrap="square">
            <a:spAutoFit/>
          </a:bodyPr>
          <a:lstStyle/>
          <a:p>
            <a:r>
              <a:rPr lang="pt-BR" sz="3200" b="1" dirty="0"/>
              <a:t>ESPAÇONAVES</a:t>
            </a:r>
            <a:r>
              <a:rPr lang="pt-BR" sz="3200" dirty="0"/>
              <a:t> </a:t>
            </a:r>
          </a:p>
          <a:p>
            <a:endParaRPr lang="pt-BR" dirty="0"/>
          </a:p>
          <a:p>
            <a:pPr marL="285750" indent="-285750">
              <a:buFont typeface="Arial" panose="020B0604020202020204" pitchFamily="34" charset="0"/>
              <a:buChar char="•"/>
            </a:pPr>
            <a:r>
              <a:rPr lang="pt-BR" sz="2000" b="1" dirty="0"/>
              <a:t>Qualquer equipamento para operação no espaço como satélites e pode incluir: veículos espaciais, seus sistemas ou subsistemas, além de motores de transferência orbital.</a:t>
            </a:r>
          </a:p>
        </p:txBody>
      </p:sp>
      <p:pic>
        <p:nvPicPr>
          <p:cNvPr id="3" name="Imagem 2"/>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050" name="Picture 2" descr="http://especiais.g1.globo.com/sp/bauru-marilia/missao-centenario/img/desktop/img_missao_fogu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1" y="1"/>
            <a:ext cx="2863465"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92526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195464" y="1988840"/>
            <a:ext cx="4896544" cy="1661993"/>
          </a:xfrm>
          <a:prstGeom prst="rect">
            <a:avLst/>
          </a:prstGeom>
        </p:spPr>
        <p:txBody>
          <a:bodyPr wrap="square">
            <a:spAutoFit/>
          </a:bodyPr>
          <a:lstStyle/>
          <a:p>
            <a:r>
              <a:rPr lang="pt-BR" sz="2400" b="1" dirty="0"/>
              <a:t>MÍSSEIS</a:t>
            </a:r>
          </a:p>
          <a:p>
            <a:endParaRPr lang="pt-BR" b="1" dirty="0"/>
          </a:p>
          <a:p>
            <a:pPr marL="285750" indent="-285750">
              <a:buFont typeface="Arial" panose="020B0604020202020204" pitchFamily="34" charset="0"/>
              <a:buChar char="•"/>
            </a:pPr>
            <a:r>
              <a:rPr lang="pt-BR" sz="2000" b="1" dirty="0"/>
              <a:t>São veículos propulsados geralmente por motor foguete cuja carga é utilizada para fins bélicos.</a:t>
            </a:r>
          </a:p>
        </p:txBody>
      </p:sp>
      <p:sp>
        <p:nvSpPr>
          <p:cNvPr id="3" name="Retângulo 2"/>
          <p:cNvSpPr/>
          <p:nvPr/>
        </p:nvSpPr>
        <p:spPr>
          <a:xfrm>
            <a:off x="3195464" y="4365104"/>
            <a:ext cx="5048944" cy="646331"/>
          </a:xfrm>
          <a:prstGeom prst="rect">
            <a:avLst/>
          </a:prstGeom>
        </p:spPr>
        <p:txBody>
          <a:bodyPr wrap="square">
            <a:spAutoFit/>
          </a:bodyPr>
          <a:lstStyle/>
          <a:p>
            <a:r>
              <a:rPr lang="pt-BR" b="1" dirty="0"/>
              <a:t>OBSERVAÇÃO: O acordo de AST não contempla o lançamento de mísseis.</a:t>
            </a:r>
          </a:p>
        </p:txBody>
      </p:sp>
      <p:pic>
        <p:nvPicPr>
          <p:cNvPr id="5" name="Imagem 4"/>
          <p:cNvPicPr>
            <a:picLocks noChangeAspect="1"/>
          </p:cNvPicPr>
          <p:nvPr/>
        </p:nvPicPr>
        <p:blipFill rotWithShape="1">
          <a:blip r:embed="rId2"/>
          <a:srcRect l="58100" t="28079" r="31550" b="55040"/>
          <a:stretch/>
        </p:blipFill>
        <p:spPr>
          <a:xfrm>
            <a:off x="7740352" y="5445224"/>
            <a:ext cx="1232344" cy="1256209"/>
          </a:xfrm>
          <a:prstGeom prst="rect">
            <a:avLst/>
          </a:prstGeom>
        </p:spPr>
      </p:pic>
      <p:pic>
        <p:nvPicPr>
          <p:cNvPr id="2" name="Imagem 1"/>
          <p:cNvPicPr>
            <a:picLocks noChangeAspect="1"/>
          </p:cNvPicPr>
          <p:nvPr/>
        </p:nvPicPr>
        <p:blipFill rotWithShape="1">
          <a:blip r:embed="rId3"/>
          <a:srcRect l="41900" t="16347" r="41228" b="16161"/>
          <a:stretch/>
        </p:blipFill>
        <p:spPr>
          <a:xfrm>
            <a:off x="0" y="-20822"/>
            <a:ext cx="2699792" cy="6878822"/>
          </a:xfrm>
          <a:prstGeom prst="rect">
            <a:avLst/>
          </a:prstGeom>
        </p:spPr>
      </p:pic>
    </p:spTree>
    <p:extLst>
      <p:ext uri="{BB962C8B-B14F-4D97-AF65-F5344CB8AC3E}">
        <p14:creationId xmlns:p14="http://schemas.microsoft.com/office/powerpoint/2010/main" val="8172648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a:themeElements>
    <a:clrScheme name="Í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Í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288</TotalTime>
  <Words>1216</Words>
  <Application>Microsoft Office PowerPoint</Application>
  <PresentationFormat>Apresentação na tela (4:3)</PresentationFormat>
  <Paragraphs>248</Paragraphs>
  <Slides>42</Slides>
  <Notes>2</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42</vt:i4>
      </vt:variant>
    </vt:vector>
  </HeadingPairs>
  <TitlesOfParts>
    <vt:vector size="49" baseType="lpstr">
      <vt:lpstr>Aharoni</vt:lpstr>
      <vt:lpstr>Arial</vt:lpstr>
      <vt:lpstr>Calibri</vt:lpstr>
      <vt:lpstr>Century Gothic</vt:lpstr>
      <vt:lpstr>Wingdings</vt:lpstr>
      <vt:lpstr>Wingdings 3</vt:lpstr>
      <vt:lpstr>Íon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Isabela Sbampato</dc:creator>
  <cp:lastModifiedBy>Luiz de Jesus Peres Soares</cp:lastModifiedBy>
  <cp:revision>40</cp:revision>
  <dcterms:created xsi:type="dcterms:W3CDTF">2019-03-26T16:28:34Z</dcterms:created>
  <dcterms:modified xsi:type="dcterms:W3CDTF">2019-03-28T12:58:10Z</dcterms:modified>
</cp:coreProperties>
</file>