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1" r:id="rId1"/>
  </p:sldMasterIdLst>
  <p:notesMasterIdLst>
    <p:notesMasterId r:id="rId23"/>
  </p:notesMasterIdLst>
  <p:sldIdLst>
    <p:sldId id="256" r:id="rId2"/>
    <p:sldId id="349" r:id="rId3"/>
    <p:sldId id="398" r:id="rId4"/>
    <p:sldId id="399" r:id="rId5"/>
    <p:sldId id="728" r:id="rId6"/>
    <p:sldId id="819" r:id="rId7"/>
    <p:sldId id="716" r:id="rId8"/>
    <p:sldId id="822" r:id="rId9"/>
    <p:sldId id="400" r:id="rId10"/>
    <p:sldId id="821" r:id="rId11"/>
    <p:sldId id="780" r:id="rId12"/>
    <p:sldId id="334" r:id="rId13"/>
    <p:sldId id="823" r:id="rId14"/>
    <p:sldId id="336" r:id="rId15"/>
    <p:sldId id="337" r:id="rId16"/>
    <p:sldId id="341" r:id="rId17"/>
    <p:sldId id="343" r:id="rId18"/>
    <p:sldId id="345" r:id="rId19"/>
    <p:sldId id="365" r:id="rId20"/>
    <p:sldId id="363" r:id="rId21"/>
    <p:sldId id="364" r:id="rId22"/>
  </p:sldIdLst>
  <p:sldSz cx="9144000" cy="6858000" type="screen4x3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53" autoAdjust="0"/>
    <p:restoredTop sz="94660"/>
  </p:normalViewPr>
  <p:slideViewPr>
    <p:cSldViewPr snapToGrid="0">
      <p:cViewPr>
        <p:scale>
          <a:sx n="70" d="100"/>
          <a:sy n="70" d="100"/>
        </p:scale>
        <p:origin x="102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ERNANDO%20MACIEL\CGCOB\REGRESSIVAS\ETR\Gerenciamento\Arrecada&#231;&#227;o%20Regressivas\ARRECADA&#199;&#195;O%20REGRESSIVAS%202010%20e%20ate%2003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solidFill>
                  <a:schemeClr val="tx2"/>
                </a:solidFill>
              </a:rPr>
              <a:t>Arrecadação Ações Regressivas Acidentárias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'[ARRECADAÇÃO REGRESSIVAS 2010 e ate 03-2018.xlsx]Plan1'!$B$147:$B$155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Até março/2018</c:v>
                </c:pt>
              </c:strCache>
            </c:strRef>
          </c:cat>
          <c:val>
            <c:numRef>
              <c:f>'[ARRECADAÇÃO REGRESSIVAS 2010 e ate 03-2018.xlsx]Plan1'!$C$147:$C$155</c:f>
              <c:numCache>
                <c:formatCode>"R$"\ #,##0.00</c:formatCode>
                <c:ptCount val="9"/>
                <c:pt idx="0">
                  <c:v>15242.24</c:v>
                </c:pt>
                <c:pt idx="1">
                  <c:v>1007163.25</c:v>
                </c:pt>
                <c:pt idx="2">
                  <c:v>1605842.02</c:v>
                </c:pt>
                <c:pt idx="3">
                  <c:v>2975451.85</c:v>
                </c:pt>
                <c:pt idx="4">
                  <c:v>3568667.93</c:v>
                </c:pt>
                <c:pt idx="5">
                  <c:v>6093445.3300000001</c:v>
                </c:pt>
                <c:pt idx="6">
                  <c:v>11251754</c:v>
                </c:pt>
                <c:pt idx="7">
                  <c:v>15628570.57</c:v>
                </c:pt>
                <c:pt idx="8">
                  <c:v>3766147.96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0-4E41-9DC9-62AD41CB65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391472"/>
        <c:axId val="153397352"/>
      </c:barChart>
      <c:catAx>
        <c:axId val="15339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397352"/>
        <c:crosses val="autoZero"/>
        <c:auto val="1"/>
        <c:lblAlgn val="ctr"/>
        <c:lblOffset val="100"/>
        <c:noMultiLvlLbl val="0"/>
      </c:catAx>
      <c:valAx>
        <c:axId val="15339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39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70338-4D32-42C2-91D3-0DAEE3E3975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79486"/>
            <a:ext cx="545592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02B17-A696-4ECC-9A31-66FBBBD65E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70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02B17-A696-4ECC-9A31-66FBBBD65EE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94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C3C10862-01C1-4377-95D3-F0686D67B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03DD1028-4B91-42C8-9F5B-EE7F3580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4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E1F1B73A-7D42-4173-A552-9846CF468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82B1A064-F41E-485D-AC37-B76CC105E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6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E1F1B73A-7D42-4173-A552-9846CF468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82B1A064-F41E-485D-AC37-B76CC105E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8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E1F1B73A-7D42-4173-A552-9846CF468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82B1A064-F41E-485D-AC37-B76CC105E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5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41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12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82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8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0" y="-7065963"/>
            <a:ext cx="1588" cy="156083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80" tIns="47440" rIns="94880" bIns="4744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body"/>
          </p:nvPr>
        </p:nvSpPr>
        <p:spPr>
          <a:xfrm>
            <a:off x="687388" y="4613275"/>
            <a:ext cx="5494337" cy="436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3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2475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44C-7C95-40A8-AB00-806437D5DE97}" type="datetime1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C269-6005-444F-A7C7-B4E6F269B15C}" type="datetime1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9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71A-D6D6-48C5-8A87-68111F7EC09A}" type="datetime1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9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916836"/>
            <a:ext cx="8784975" cy="482453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47E8-8504-427E-AE74-7D829954C569}" type="datetime1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4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2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178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2475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676B-A74D-42F8-B814-EA202BC950F8}" type="datetime1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0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A937-AB2A-4C02-95FF-45DA16B37988}" type="datetime1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1350" b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4"/>
            <a:ext cx="3820055" cy="26971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1350" b="0" i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4"/>
            <a:ext cx="3822192" cy="26971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202-6B8C-4EF9-BFD9-4A03429FBFE1}" type="datetime1">
              <a:rPr lang="pt-BR" smtClean="0"/>
              <a:t>23/04/2018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74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9B08-20DF-464C-B128-0AC7D9A24F4B}" type="datetime1">
              <a:rPr lang="pt-BR" smtClean="0"/>
              <a:t>23/04/2018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6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696E-0C8A-4820-86C9-6C596DF1EA3F}" type="datetime1">
              <a:rPr lang="pt-BR" smtClean="0"/>
              <a:t>23/04/2018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26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27BC-F622-4DC5-90EA-997181A903A1}" type="datetime1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4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None/>
              <a:defRPr sz="1013">
                <a:solidFill>
                  <a:schemeClr val="tx2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1238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12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013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9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tx2"/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157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28ED-4BA5-46CC-9307-CBC82EF375C0}" type="datetime1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8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1"/>
            <a:ext cx="8695944" cy="125618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94113" y="1124744"/>
            <a:ext cx="8723376" cy="52931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8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2"/>
                </a:solidFill>
              </a:defRPr>
            </a:lvl1pPr>
          </a:lstStyle>
          <a:p>
            <a:fld id="{E255420C-2CA5-4C85-AA80-D9B729D02692}" type="datetime1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3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7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chemeClr val="tx2"/>
                </a:solidFill>
              </a:defRPr>
            </a:lvl1pPr>
          </a:lstStyle>
          <a:p>
            <a:fld id="{CF71BFAC-C5F5-47CD-8330-CB86A5ED32DA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3" y="1484785"/>
            <a:ext cx="8671336" cy="464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54305" indent="-154305" algn="l" defTabSz="51435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324148" indent="-154305" algn="l" defTabSz="51435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238" kern="1200">
          <a:solidFill>
            <a:schemeClr val="tx2"/>
          </a:solidFill>
          <a:latin typeface="+mn-lt"/>
          <a:ea typeface="+mn-ea"/>
          <a:cs typeface="+mn-cs"/>
        </a:defRPr>
      </a:lvl2pPr>
      <a:lvl3pPr marL="481310" indent="-128588" algn="l" defTabSz="51435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125" kern="1200">
          <a:solidFill>
            <a:schemeClr val="tx2"/>
          </a:solidFill>
          <a:latin typeface="+mn-lt"/>
          <a:ea typeface="+mn-ea"/>
          <a:cs typeface="+mn-cs"/>
        </a:defRPr>
      </a:lvl3pPr>
      <a:lvl4pPr marL="642938" indent="-128588" algn="l" defTabSz="51435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013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128588" algn="l" defTabSz="51435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002983" indent="-128588" algn="l" defTabSz="514350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788" kern="1200">
          <a:solidFill>
            <a:schemeClr val="tx2"/>
          </a:solidFill>
          <a:latin typeface="+mn-lt"/>
          <a:ea typeface="+mn-ea"/>
          <a:cs typeface="+mn-cs"/>
        </a:defRPr>
      </a:lvl6pPr>
      <a:lvl7pPr marL="1183005" indent="-128588" algn="l" defTabSz="514350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788" kern="1200">
          <a:solidFill>
            <a:schemeClr val="tx2"/>
          </a:solidFill>
          <a:latin typeface="+mn-lt"/>
          <a:ea typeface="+mn-ea"/>
          <a:cs typeface="+mn-cs"/>
        </a:defRPr>
      </a:lvl7pPr>
      <a:lvl8pPr marL="1363028" indent="-128588" algn="l" defTabSz="514350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788" kern="1200">
          <a:solidFill>
            <a:schemeClr val="tx2"/>
          </a:solidFill>
          <a:latin typeface="+mn-lt"/>
          <a:ea typeface="+mn-ea"/>
          <a:cs typeface="+mn-cs"/>
        </a:defRPr>
      </a:lvl8pPr>
      <a:lvl9pPr marL="1543050" indent="-128588" algn="l" defTabSz="514350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78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senado federal">
            <a:extLst>
              <a:ext uri="{FF2B5EF4-FFF2-40B4-BE49-F238E27FC236}">
                <a16:creationId xmlns:a16="http://schemas.microsoft.com/office/drawing/2014/main" id="{44843004-A486-44FC-97C7-BB690CF7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157434"/>
            <a:ext cx="3733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A0A0D80-9C1F-49DE-8F2C-9613F18BEC27}"/>
              </a:ext>
            </a:extLst>
          </p:cNvPr>
          <p:cNvSpPr txBox="1"/>
          <p:nvPr/>
        </p:nvSpPr>
        <p:spPr>
          <a:xfrm>
            <a:off x="3920837" y="399787"/>
            <a:ext cx="4959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COMISSÃO DE DIREITOS HUMANOS 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</a:rPr>
              <a:t>E LEGISLAÇÃO PARTICIPATIVA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852B35-E1D1-4F78-84A6-E5FAB181E0AF}"/>
              </a:ext>
            </a:extLst>
          </p:cNvPr>
          <p:cNvSpPr txBox="1"/>
          <p:nvPr/>
        </p:nvSpPr>
        <p:spPr>
          <a:xfrm>
            <a:off x="785481" y="1614031"/>
            <a:ext cx="7956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AUDIÊNCIA PÚBLICA</a:t>
            </a:r>
          </a:p>
          <a:p>
            <a:pPr algn="ctr"/>
            <a:r>
              <a:rPr lang="pt-BR" sz="3200" b="1" dirty="0">
                <a:solidFill>
                  <a:schemeClr val="tx2"/>
                </a:solidFill>
              </a:rPr>
              <a:t>“Segurança e Saúde no Trabalho -</a:t>
            </a:r>
          </a:p>
          <a:p>
            <a:pPr algn="ctr"/>
            <a:r>
              <a:rPr lang="pt-BR" sz="3200" b="1" dirty="0">
                <a:solidFill>
                  <a:schemeClr val="tx2"/>
                </a:solidFill>
              </a:rPr>
              <a:t>em memória às vítimas de acidente e </a:t>
            </a:r>
          </a:p>
          <a:p>
            <a:pPr algn="ctr"/>
            <a:r>
              <a:rPr lang="pt-BR" sz="3200" b="1" dirty="0">
                <a:solidFill>
                  <a:schemeClr val="tx2"/>
                </a:solidFill>
              </a:rPr>
              <a:t>doenças relacionadas ao trabalho”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265D1E-3A09-48D3-9B57-65DC4BCF7A9E}"/>
              </a:ext>
            </a:extLst>
          </p:cNvPr>
          <p:cNvSpPr txBox="1"/>
          <p:nvPr/>
        </p:nvSpPr>
        <p:spPr>
          <a:xfrm>
            <a:off x="415636" y="4059382"/>
            <a:ext cx="8326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Fernando Maciel</a:t>
            </a:r>
          </a:p>
          <a:p>
            <a:pPr algn="ctr"/>
            <a:r>
              <a:rPr lang="pt-BR" sz="2000" b="1" dirty="0">
                <a:solidFill>
                  <a:schemeClr val="tx2"/>
                </a:solidFill>
              </a:rPr>
              <a:t>Procurador Federal</a:t>
            </a:r>
          </a:p>
          <a:p>
            <a:pPr algn="ctr"/>
            <a:r>
              <a:rPr lang="pt-BR" sz="2000" b="1" dirty="0">
                <a:solidFill>
                  <a:schemeClr val="tx2"/>
                </a:solidFill>
              </a:rPr>
              <a:t>Mestre em Prevenção e Proteção de Riscos Laborais </a:t>
            </a:r>
          </a:p>
          <a:p>
            <a:pPr algn="ctr"/>
            <a:r>
              <a:rPr lang="pt-BR" sz="2000" b="1" dirty="0">
                <a:solidFill>
                  <a:schemeClr val="tx2"/>
                </a:solidFill>
              </a:rPr>
              <a:t>pela Universidade de Alcalá de Henares (Espanha)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9181F7-C97A-47FC-9068-4BA9D196E8AD}"/>
              </a:ext>
            </a:extLst>
          </p:cNvPr>
          <p:cNvSpPr txBox="1"/>
          <p:nvPr/>
        </p:nvSpPr>
        <p:spPr>
          <a:xfrm>
            <a:off x="2952422" y="6295164"/>
            <a:ext cx="323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Brasília/DF, 24 de abril de 2018.</a:t>
            </a:r>
          </a:p>
        </p:txBody>
      </p:sp>
    </p:spTree>
    <p:extLst>
      <p:ext uri="{BB962C8B-B14F-4D97-AF65-F5344CB8AC3E}">
        <p14:creationId xmlns:p14="http://schemas.microsoft.com/office/powerpoint/2010/main" val="75753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728C9F83-A573-4123-A905-09A34A68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75" y="1771238"/>
            <a:ext cx="8228921" cy="4018744"/>
          </a:xfrm>
        </p:spPr>
        <p:txBody>
          <a:bodyPr>
            <a:normAutofit/>
          </a:bodyPr>
          <a:lstStyle/>
          <a:p>
            <a:pPr marL="356702" indent="-249691" algn="just">
              <a:spcBef>
                <a:spcPts val="390"/>
              </a:spcBef>
              <a:buNone/>
              <a:defRPr/>
            </a:pPr>
            <a:endParaRPr lang="pt-BR" sz="1368" dirty="0">
              <a:latin typeface="Arial" charset="0"/>
              <a:cs typeface="Arial" charset="0"/>
            </a:endParaRPr>
          </a:p>
          <a:p>
            <a:pPr marL="356702" indent="-249691" algn="just">
              <a:spcBef>
                <a:spcPts val="390"/>
              </a:spcBef>
              <a:buNone/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marL="356702" indent="-249691" algn="just">
              <a:spcBef>
                <a:spcPts val="390"/>
              </a:spcBef>
              <a:buNone/>
              <a:defRPr/>
            </a:pPr>
            <a:r>
              <a:rPr lang="pt-BR" sz="2052" dirty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F1967CE-75C8-4275-BE79-2F33A9F2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14707"/>
            <a:ext cx="8645235" cy="101824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sz="3200" b="1" dirty="0">
                <a:solidFill>
                  <a:srgbClr val="002060"/>
                </a:solidFill>
              </a:rPr>
              <a:t>Na verdade, os acidentes do trabalho no Brasil representam ...</a:t>
            </a:r>
            <a:endParaRPr lang="pt-BR" sz="3200" b="1" u="sng" dirty="0">
              <a:solidFill>
                <a:srgbClr val="00206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4A0E12B-2756-43D5-BB8A-B9C5EDCB1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2" y="1372776"/>
            <a:ext cx="4114800" cy="53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Espaço Reservado para Conteúdo 1">
            <a:extLst>
              <a:ext uri="{FF2B5EF4-FFF2-40B4-BE49-F238E27FC236}">
                <a16:creationId xmlns:a16="http://schemas.microsoft.com/office/drawing/2014/main" id="{C4459491-69FC-4495-BB1F-8FC1A0ED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34" y="1690395"/>
            <a:ext cx="8610430" cy="4265842"/>
          </a:xfrm>
        </p:spPr>
        <p:txBody>
          <a:bodyPr/>
          <a:lstStyle/>
          <a:p>
            <a:pPr marL="360363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3200" dirty="0"/>
              <a:t>Terceirização irrestrita (atividade-fim);</a:t>
            </a:r>
          </a:p>
          <a:p>
            <a:pPr marL="360363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3200" dirty="0"/>
              <a:t>Jornada 12 x 36 (acordo individual);</a:t>
            </a:r>
          </a:p>
          <a:p>
            <a:pPr marL="360363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3200" dirty="0"/>
              <a:t>Redução do intervalo intrajornada (30 min);</a:t>
            </a:r>
          </a:p>
          <a:p>
            <a:pPr marL="360363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3200" dirty="0"/>
              <a:t>Trabalho insalubre de gestante/lactante;</a:t>
            </a:r>
          </a:p>
          <a:p>
            <a:pPr marL="360363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3200" dirty="0"/>
              <a:t>Teletrabalho.</a:t>
            </a:r>
            <a:endParaRPr lang="pt-BR" altLang="pt-BR" sz="2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C638B5-5612-4B55-BC9D-61D9EB98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34" y="269055"/>
            <a:ext cx="8714848" cy="85842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sz="3200" b="1" dirty="0">
                <a:solidFill>
                  <a:srgbClr val="002060"/>
                </a:solidFill>
              </a:rPr>
              <a:t>REFLEXOS DA REFORMA TRABALHISTA EM MATÉRIA DE SST:</a:t>
            </a:r>
          </a:p>
        </p:txBody>
      </p:sp>
    </p:spTree>
    <p:extLst>
      <p:ext uri="{BB962C8B-B14F-4D97-AF65-F5344CB8AC3E}">
        <p14:creationId xmlns:p14="http://schemas.microsoft.com/office/powerpoint/2010/main" val="23044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925782"/>
            <a:ext cx="8784975" cy="4340691"/>
          </a:xfrm>
        </p:spPr>
        <p:txBody>
          <a:bodyPr>
            <a:normAutofit/>
          </a:bodyPr>
          <a:lstStyle/>
          <a:p>
            <a:pPr marL="96838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3600" dirty="0"/>
              <a:t>Para combater </a:t>
            </a:r>
            <a:r>
              <a:rPr lang="en-GB" sz="3600" dirty="0" err="1"/>
              <a:t>essa</a:t>
            </a:r>
            <a:r>
              <a:rPr lang="en-GB" sz="3600" dirty="0"/>
              <a:t> “</a:t>
            </a:r>
            <a:r>
              <a:rPr lang="en-GB" sz="3600" dirty="0" err="1"/>
              <a:t>poluição</a:t>
            </a:r>
            <a:r>
              <a:rPr lang="en-GB" sz="3600" dirty="0"/>
              <a:t> </a:t>
            </a:r>
            <a:r>
              <a:rPr lang="en-GB" sz="3600" dirty="0" err="1"/>
              <a:t>labor-ambiental</a:t>
            </a:r>
            <a:r>
              <a:rPr lang="en-GB" sz="3600" dirty="0"/>
              <a:t>”, a AGU </a:t>
            </a:r>
            <a:r>
              <a:rPr lang="en-GB" sz="3600" dirty="0" err="1"/>
              <a:t>vem</a:t>
            </a:r>
            <a:r>
              <a:rPr lang="en-GB" sz="3600" dirty="0"/>
              <a:t> </a:t>
            </a:r>
            <a:r>
              <a:rPr lang="en-GB" sz="3600" dirty="0" err="1"/>
              <a:t>intensificando</a:t>
            </a:r>
            <a:r>
              <a:rPr lang="en-GB" sz="3600" dirty="0"/>
              <a:t> </a:t>
            </a:r>
            <a:r>
              <a:rPr lang="en-GB" sz="3600" dirty="0" err="1"/>
              <a:t>sua</a:t>
            </a:r>
            <a:r>
              <a:rPr lang="en-GB" sz="3600" dirty="0"/>
              <a:t> </a:t>
            </a:r>
            <a:r>
              <a:rPr lang="en-GB" sz="3600" dirty="0" err="1"/>
              <a:t>atuação</a:t>
            </a:r>
            <a:r>
              <a:rPr lang="en-GB" sz="3600" dirty="0"/>
              <a:t> </a:t>
            </a:r>
            <a:r>
              <a:rPr lang="en-GB" sz="3600" dirty="0" err="1"/>
              <a:t>nas</a:t>
            </a:r>
            <a:r>
              <a:rPr lang="en-GB" sz="3600" dirty="0"/>
              <a:t> </a:t>
            </a:r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en-GB" sz="3600" dirty="0"/>
          </a:p>
          <a:p>
            <a:pPr marL="96838" indent="0" algn="ctr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4400" b="1" dirty="0"/>
              <a:t>AÇÕES REGRESSIVAS ACIDENTÁRIAS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12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9377" y="241343"/>
            <a:ext cx="8229600" cy="858424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</a:rPr>
              <a:t>ATUAÇÃO DA ADVOCACIA-GERAL DA UNIÃO</a:t>
            </a:r>
          </a:p>
        </p:txBody>
      </p:sp>
    </p:spTree>
    <p:extLst>
      <p:ext uri="{BB962C8B-B14F-4D97-AF65-F5344CB8AC3E}">
        <p14:creationId xmlns:p14="http://schemas.microsoft.com/office/powerpoint/2010/main" val="239920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441938"/>
            <a:ext cx="8784975" cy="4824535"/>
          </a:xfrm>
        </p:spPr>
        <p:txBody>
          <a:bodyPr>
            <a:normAutofit fontScale="92500"/>
          </a:bodyPr>
          <a:lstStyle/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3600" dirty="0"/>
              <a:t>1) </a:t>
            </a:r>
            <a:r>
              <a:rPr lang="en-GB" sz="3600" b="1" u="sng" dirty="0" err="1"/>
              <a:t>Conceito</a:t>
            </a:r>
            <a:r>
              <a:rPr lang="en-GB" sz="3600" dirty="0"/>
              <a:t>:</a:t>
            </a:r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en-GB" sz="3600" dirty="0"/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3600" dirty="0"/>
              <a:t>é a </a:t>
            </a:r>
            <a:r>
              <a:rPr lang="en-GB" sz="3600" dirty="0" err="1"/>
              <a:t>ação</a:t>
            </a:r>
            <a:r>
              <a:rPr lang="en-GB" sz="3600" dirty="0"/>
              <a:t> </a:t>
            </a:r>
            <a:r>
              <a:rPr lang="en-GB" sz="3600" dirty="0" err="1"/>
              <a:t>proposta</a:t>
            </a:r>
            <a:r>
              <a:rPr lang="en-GB" sz="3600" dirty="0"/>
              <a:t> </a:t>
            </a:r>
            <a:r>
              <a:rPr lang="en-GB" sz="3600" dirty="0" err="1"/>
              <a:t>pelo</a:t>
            </a:r>
            <a:r>
              <a:rPr lang="en-GB" sz="3600" dirty="0"/>
              <a:t> INSS a </a:t>
            </a:r>
            <a:r>
              <a:rPr lang="en-GB" sz="3600" dirty="0" err="1"/>
              <a:t>fim</a:t>
            </a:r>
            <a:r>
              <a:rPr lang="en-GB" sz="3600" dirty="0"/>
              <a:t> de </a:t>
            </a:r>
            <a:r>
              <a:rPr lang="en-GB" sz="3600" dirty="0" err="1"/>
              <a:t>obter</a:t>
            </a:r>
            <a:r>
              <a:rPr lang="en-GB" sz="3600" dirty="0"/>
              <a:t> o </a:t>
            </a:r>
            <a:r>
              <a:rPr lang="en-GB" sz="3600" dirty="0" err="1"/>
              <a:t>ressarcimento</a:t>
            </a:r>
            <a:r>
              <a:rPr lang="en-GB" sz="3600" dirty="0"/>
              <a:t> das </a:t>
            </a:r>
            <a:r>
              <a:rPr lang="en-GB" sz="3600" dirty="0" err="1"/>
              <a:t>despesas</a:t>
            </a:r>
            <a:r>
              <a:rPr lang="en-GB" sz="3600" dirty="0"/>
              <a:t> </a:t>
            </a:r>
            <a:r>
              <a:rPr lang="en-GB" sz="3600" dirty="0" err="1"/>
              <a:t>previdenciárias</a:t>
            </a:r>
            <a:r>
              <a:rPr lang="en-GB" sz="3600" dirty="0"/>
              <a:t> com </a:t>
            </a:r>
            <a:r>
              <a:rPr lang="en-GB" sz="3600" dirty="0" err="1"/>
              <a:t>os</a:t>
            </a:r>
            <a:r>
              <a:rPr lang="en-GB" sz="3600" dirty="0"/>
              <a:t> </a:t>
            </a:r>
            <a:r>
              <a:rPr lang="en-GB" sz="3600" dirty="0" err="1"/>
              <a:t>acidentes</a:t>
            </a:r>
            <a:r>
              <a:rPr lang="en-GB" sz="3600" dirty="0"/>
              <a:t> do </a:t>
            </a:r>
            <a:r>
              <a:rPr lang="en-GB" sz="3600" dirty="0" err="1"/>
              <a:t>trabalho</a:t>
            </a:r>
            <a:r>
              <a:rPr lang="en-GB" sz="3600" dirty="0"/>
              <a:t>, </a:t>
            </a:r>
            <a:r>
              <a:rPr lang="en-GB" sz="3600" dirty="0" err="1"/>
              <a:t>ocorridos</a:t>
            </a:r>
            <a:r>
              <a:rPr lang="en-GB" sz="3600" dirty="0"/>
              <a:t> </a:t>
            </a:r>
            <a:r>
              <a:rPr lang="en-GB" sz="3600" dirty="0" err="1"/>
              <a:t>por</a:t>
            </a:r>
            <a:r>
              <a:rPr lang="en-GB" sz="3600" dirty="0"/>
              <a:t> culpa dos </a:t>
            </a:r>
            <a:r>
              <a:rPr lang="en-GB" sz="3600" dirty="0" err="1"/>
              <a:t>empregadores</a:t>
            </a:r>
            <a:r>
              <a:rPr lang="en-GB" sz="3600" dirty="0"/>
              <a:t>.</a:t>
            </a:r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en-GB" sz="2000" dirty="0"/>
          </a:p>
          <a:p>
            <a:pPr marL="96838" indent="0" algn="ctr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2800" dirty="0" err="1"/>
              <a:t>Conceito</a:t>
            </a:r>
            <a:r>
              <a:rPr lang="en-GB" sz="2800" dirty="0"/>
              <a:t> </a:t>
            </a:r>
            <a:r>
              <a:rPr lang="en-GB" sz="2800" dirty="0" err="1"/>
              <a:t>estrito</a:t>
            </a:r>
            <a:r>
              <a:rPr lang="en-GB" sz="2800" dirty="0"/>
              <a:t> = </a:t>
            </a:r>
            <a:r>
              <a:rPr lang="en-GB" sz="2800" dirty="0" err="1"/>
              <a:t>ação</a:t>
            </a:r>
            <a:r>
              <a:rPr lang="en-GB" sz="2800" dirty="0"/>
              <a:t> de </a:t>
            </a:r>
            <a:r>
              <a:rPr lang="en-GB" sz="2800" dirty="0" err="1"/>
              <a:t>cobrança</a:t>
            </a:r>
            <a:r>
              <a:rPr lang="en-GB" sz="2800" dirty="0"/>
              <a:t>*</a:t>
            </a:r>
          </a:p>
          <a:p>
            <a:pPr marL="96838" indent="0" algn="ctr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en-GB" sz="2800" dirty="0"/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2400" dirty="0"/>
              <a:t>(*) </a:t>
            </a:r>
            <a:r>
              <a:rPr lang="en-GB" sz="2400" dirty="0" err="1"/>
              <a:t>Semelhança</a:t>
            </a:r>
            <a:r>
              <a:rPr lang="en-GB" sz="2400" dirty="0"/>
              <a:t> com as </a:t>
            </a:r>
            <a:r>
              <a:rPr lang="en-GB" sz="2400" dirty="0" err="1"/>
              <a:t>ações</a:t>
            </a:r>
            <a:r>
              <a:rPr lang="en-GB" sz="2400" dirty="0"/>
              <a:t> de </a:t>
            </a:r>
            <a:r>
              <a:rPr lang="en-GB" sz="2400" dirty="0" err="1"/>
              <a:t>regresso</a:t>
            </a:r>
            <a:r>
              <a:rPr lang="en-GB" sz="2400" dirty="0"/>
              <a:t> </a:t>
            </a:r>
            <a:r>
              <a:rPr lang="en-GB" sz="2400" dirty="0" err="1"/>
              <a:t>movidas</a:t>
            </a:r>
            <a:r>
              <a:rPr lang="en-GB" sz="2400" dirty="0"/>
              <a:t> </a:t>
            </a:r>
            <a:r>
              <a:rPr lang="en-GB" sz="2400" dirty="0" err="1"/>
              <a:t>pelas</a:t>
            </a:r>
            <a:r>
              <a:rPr lang="en-GB" sz="2400" dirty="0"/>
              <a:t> </a:t>
            </a:r>
            <a:r>
              <a:rPr lang="en-GB" sz="2400" dirty="0" err="1"/>
              <a:t>seguradoras</a:t>
            </a:r>
            <a:r>
              <a:rPr lang="en-GB" sz="2400" dirty="0"/>
              <a:t> </a:t>
            </a:r>
            <a:r>
              <a:rPr lang="en-GB" sz="2400" dirty="0" err="1"/>
              <a:t>privadas</a:t>
            </a:r>
            <a:r>
              <a:rPr lang="en-GB" sz="2400" dirty="0"/>
              <a:t>.</a:t>
            </a:r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13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</a:rPr>
              <a:t>AÇÃO REGRESSIVA ACIDENTÁRIA</a:t>
            </a:r>
          </a:p>
        </p:txBody>
      </p:sp>
    </p:spTree>
    <p:extLst>
      <p:ext uri="{BB962C8B-B14F-4D97-AF65-F5344CB8AC3E}">
        <p14:creationId xmlns:p14="http://schemas.microsoft.com/office/powerpoint/2010/main" val="225601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441938"/>
            <a:ext cx="8784975" cy="5077734"/>
          </a:xfrm>
        </p:spPr>
        <p:txBody>
          <a:bodyPr>
            <a:normAutofit/>
          </a:bodyPr>
          <a:lstStyle/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3600" dirty="0"/>
              <a:t>2) </a:t>
            </a:r>
            <a:r>
              <a:rPr lang="en-GB" sz="3600" b="1" u="sng" dirty="0" err="1"/>
              <a:t>Fundamento</a:t>
            </a:r>
            <a:r>
              <a:rPr lang="en-GB" sz="3600" b="1" u="sng" dirty="0"/>
              <a:t> </a:t>
            </a:r>
            <a:r>
              <a:rPr lang="en-GB" sz="3600" b="1" u="sng" dirty="0" err="1"/>
              <a:t>normativo</a:t>
            </a:r>
            <a:r>
              <a:rPr lang="en-GB" sz="3600" dirty="0"/>
              <a:t>:</a:t>
            </a:r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en-GB" sz="1500" dirty="0"/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3200" dirty="0"/>
              <a:t>Art. 120 da Lei 8.213/91*:</a:t>
            </a:r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en-GB" sz="1000" dirty="0"/>
          </a:p>
          <a:p>
            <a:pPr marL="96838" indent="0" algn="just">
              <a:lnSpc>
                <a:spcPct val="110000"/>
              </a:lnSpc>
              <a:spcBef>
                <a:spcPts val="700"/>
              </a:spcBef>
              <a:buNone/>
              <a:defRPr/>
            </a:pPr>
            <a:r>
              <a:rPr lang="en-GB" sz="2800" dirty="0"/>
              <a:t>Nos </a:t>
            </a:r>
            <a:r>
              <a:rPr lang="en-GB" sz="2800" dirty="0" err="1"/>
              <a:t>casos</a:t>
            </a:r>
            <a:r>
              <a:rPr lang="en-GB" sz="2800" dirty="0"/>
              <a:t> de </a:t>
            </a:r>
            <a:r>
              <a:rPr lang="en-GB" sz="2800" dirty="0" err="1"/>
              <a:t>negligência</a:t>
            </a:r>
            <a:r>
              <a:rPr lang="en-GB" sz="2800" dirty="0"/>
              <a:t> </a:t>
            </a:r>
            <a:r>
              <a:rPr lang="en-GB" sz="2800" dirty="0" err="1"/>
              <a:t>quanto</a:t>
            </a:r>
            <a:r>
              <a:rPr lang="en-GB" sz="2800" dirty="0"/>
              <a:t> </a:t>
            </a:r>
            <a:r>
              <a:rPr lang="en-GB" sz="2800" dirty="0" err="1"/>
              <a:t>às</a:t>
            </a:r>
            <a:r>
              <a:rPr lang="en-GB" sz="2800" dirty="0"/>
              <a:t> </a:t>
            </a:r>
            <a:r>
              <a:rPr lang="en-GB" sz="2800" dirty="0" err="1"/>
              <a:t>normas</a:t>
            </a:r>
            <a:r>
              <a:rPr lang="en-GB" sz="2800" dirty="0"/>
              <a:t> </a:t>
            </a:r>
            <a:r>
              <a:rPr lang="en-GB" sz="2800" dirty="0" err="1"/>
              <a:t>padrão</a:t>
            </a:r>
            <a:r>
              <a:rPr lang="en-GB" sz="2800" dirty="0"/>
              <a:t> de </a:t>
            </a:r>
            <a:r>
              <a:rPr lang="en-GB" sz="2800" dirty="0" err="1"/>
              <a:t>segurança</a:t>
            </a:r>
            <a:r>
              <a:rPr lang="en-GB" sz="2800" dirty="0"/>
              <a:t> e </a:t>
            </a:r>
            <a:r>
              <a:rPr lang="en-GB" sz="2800" dirty="0" err="1"/>
              <a:t>higiene</a:t>
            </a:r>
            <a:r>
              <a:rPr lang="en-GB" sz="2800" dirty="0"/>
              <a:t> do </a:t>
            </a:r>
            <a:r>
              <a:rPr lang="en-GB" sz="2800" dirty="0" err="1"/>
              <a:t>trabalho</a:t>
            </a:r>
            <a:r>
              <a:rPr lang="en-GB" sz="2800" dirty="0"/>
              <a:t> </a:t>
            </a:r>
            <a:r>
              <a:rPr lang="en-GB" sz="2800" dirty="0" err="1"/>
              <a:t>indicadas</a:t>
            </a:r>
            <a:r>
              <a:rPr lang="en-GB" sz="2800" dirty="0"/>
              <a:t> para a </a:t>
            </a:r>
            <a:r>
              <a:rPr lang="en-GB" sz="2800" dirty="0" err="1"/>
              <a:t>proteção</a:t>
            </a:r>
            <a:r>
              <a:rPr lang="en-GB" sz="2800" dirty="0"/>
              <a:t> individual e </a:t>
            </a:r>
            <a:r>
              <a:rPr lang="en-GB" sz="2800" dirty="0" err="1"/>
              <a:t>coletiva</a:t>
            </a:r>
            <a:r>
              <a:rPr lang="en-GB" sz="2800" dirty="0"/>
              <a:t>, a </a:t>
            </a:r>
            <a:r>
              <a:rPr lang="en-GB" sz="2800" dirty="0" err="1"/>
              <a:t>Previdência</a:t>
            </a:r>
            <a:r>
              <a:rPr lang="en-GB" sz="2800" dirty="0"/>
              <a:t> Social </a:t>
            </a:r>
            <a:r>
              <a:rPr lang="en-GB" sz="2800" dirty="0" err="1"/>
              <a:t>proporá</a:t>
            </a:r>
            <a:r>
              <a:rPr lang="en-GB" sz="2800" dirty="0"/>
              <a:t>** AÇÃO REGRESSIVA contra </a:t>
            </a:r>
            <a:r>
              <a:rPr lang="en-GB" sz="2800" dirty="0" err="1"/>
              <a:t>os</a:t>
            </a:r>
            <a:r>
              <a:rPr lang="en-GB" sz="2800" dirty="0"/>
              <a:t> </a:t>
            </a:r>
            <a:r>
              <a:rPr lang="en-GB" sz="2800" dirty="0" err="1"/>
              <a:t>responsáveis</a:t>
            </a:r>
            <a:r>
              <a:rPr lang="en-GB" sz="2800" dirty="0"/>
              <a:t>.</a:t>
            </a:r>
          </a:p>
          <a:p>
            <a:pPr marL="96838" indent="0" algn="just">
              <a:spcBef>
                <a:spcPts val="700"/>
              </a:spcBef>
              <a:buNone/>
              <a:defRPr/>
            </a:pPr>
            <a:endParaRPr lang="en-GB" sz="2800" dirty="0"/>
          </a:p>
          <a:p>
            <a:pPr marL="96838" indent="0" algn="just">
              <a:spcBef>
                <a:spcPts val="700"/>
              </a:spcBef>
              <a:buNone/>
              <a:defRPr/>
            </a:pPr>
            <a:r>
              <a:rPr lang="en-GB" sz="2800" dirty="0"/>
              <a:t>(*) </a:t>
            </a:r>
            <a:r>
              <a:rPr lang="en-GB" sz="2800" dirty="0" err="1"/>
              <a:t>Existe</a:t>
            </a:r>
            <a:r>
              <a:rPr lang="en-GB" sz="2800" dirty="0"/>
              <a:t> </a:t>
            </a:r>
            <a:r>
              <a:rPr lang="en-GB" sz="2800" dirty="0" err="1"/>
              <a:t>desde</a:t>
            </a:r>
            <a:r>
              <a:rPr lang="en-GB" sz="2800" dirty="0"/>
              <a:t> 1991</a:t>
            </a:r>
          </a:p>
          <a:p>
            <a:pPr marL="96838" indent="0" algn="just">
              <a:spcBef>
                <a:spcPts val="700"/>
              </a:spcBef>
              <a:buNone/>
              <a:defRPr/>
            </a:pPr>
            <a:r>
              <a:rPr lang="en-GB" sz="2800" dirty="0"/>
              <a:t>(**) </a:t>
            </a:r>
            <a:r>
              <a:rPr lang="en-GB" sz="2800" dirty="0" err="1"/>
              <a:t>Não</a:t>
            </a:r>
            <a:r>
              <a:rPr lang="en-GB" sz="2800" dirty="0"/>
              <a:t> é </a:t>
            </a:r>
            <a:r>
              <a:rPr lang="en-GB" sz="2800" dirty="0" err="1"/>
              <a:t>uma</a:t>
            </a:r>
            <a:r>
              <a:rPr lang="en-GB" sz="2800" dirty="0"/>
              <a:t> </a:t>
            </a:r>
            <a:r>
              <a:rPr lang="en-GB" sz="2800" dirty="0" err="1"/>
              <a:t>faculdade</a:t>
            </a:r>
            <a:r>
              <a:rPr lang="en-GB" sz="2800" dirty="0"/>
              <a:t>, mas sim um </a:t>
            </a:r>
            <a:r>
              <a:rPr lang="en-GB" sz="2800" dirty="0" err="1"/>
              <a:t>dever</a:t>
            </a:r>
            <a:endParaRPr lang="en-US" sz="3200" u="sng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14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</a:rPr>
              <a:t>AÇÃO REGRESSIVA ACIDENTÁRIA</a:t>
            </a:r>
            <a:endParaRPr lang="pt-B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441938"/>
            <a:ext cx="8784975" cy="4824535"/>
          </a:xfrm>
        </p:spPr>
        <p:txBody>
          <a:bodyPr>
            <a:normAutofit/>
          </a:bodyPr>
          <a:lstStyle/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3600" dirty="0"/>
              <a:t>3) </a:t>
            </a:r>
            <a:r>
              <a:rPr lang="en-GB" sz="3600" b="1" u="sng" dirty="0" err="1"/>
              <a:t>Objetivos</a:t>
            </a:r>
            <a:r>
              <a:rPr lang="en-GB" sz="3600" dirty="0"/>
              <a:t>:</a:t>
            </a:r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en-GB" sz="1500" dirty="0"/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3600" dirty="0"/>
              <a:t>3.1) </a:t>
            </a:r>
            <a:r>
              <a:rPr lang="en-GB" sz="3600" dirty="0" err="1"/>
              <a:t>Explícito</a:t>
            </a:r>
            <a:r>
              <a:rPr lang="en-GB" sz="3600" dirty="0"/>
              <a:t>:</a:t>
            </a:r>
            <a:endParaRPr lang="en-GB" sz="32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pt-BR" sz="2800" dirty="0"/>
              <a:t>a) </a:t>
            </a:r>
            <a:r>
              <a:rPr lang="en-GB" altLang="pt-BR" sz="2800" dirty="0" err="1"/>
              <a:t>Ressarcir</a:t>
            </a:r>
            <a:r>
              <a:rPr lang="en-GB" altLang="pt-BR" sz="2800" dirty="0"/>
              <a:t> a </a:t>
            </a:r>
            <a:r>
              <a:rPr lang="en-GB" altLang="pt-BR" sz="2800" dirty="0" err="1"/>
              <a:t>despesa</a:t>
            </a:r>
            <a:r>
              <a:rPr lang="en-GB" altLang="pt-BR" sz="2800" dirty="0"/>
              <a:t> do INSS com as </a:t>
            </a:r>
            <a:r>
              <a:rPr lang="en-GB" altLang="pt-BR" sz="2800" dirty="0" err="1"/>
              <a:t>prestações</a:t>
            </a:r>
            <a:r>
              <a:rPr lang="en-GB" altLang="pt-BR" sz="2800" dirty="0"/>
              <a:t> </a:t>
            </a:r>
            <a:r>
              <a:rPr lang="en-GB" altLang="pt-BR" sz="2800" dirty="0" err="1"/>
              <a:t>sociais</a:t>
            </a:r>
            <a:r>
              <a:rPr lang="en-GB" altLang="pt-BR" sz="2800" dirty="0"/>
              <a:t> </a:t>
            </a:r>
            <a:r>
              <a:rPr lang="en-GB" altLang="pt-BR" sz="2800" dirty="0" err="1"/>
              <a:t>acidentárias</a:t>
            </a:r>
            <a:r>
              <a:rPr lang="en-GB" altLang="pt-BR" sz="2800" dirty="0"/>
              <a:t> </a:t>
            </a:r>
          </a:p>
          <a:p>
            <a:pPr marL="742950" indent="-74295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pt-BR" sz="2800" dirty="0"/>
              <a:t>b) </a:t>
            </a:r>
            <a:r>
              <a:rPr lang="en-GB" altLang="pt-BR" sz="2800" dirty="0" err="1"/>
              <a:t>Punir</a:t>
            </a:r>
            <a:r>
              <a:rPr lang="en-GB" altLang="pt-BR" sz="2800" dirty="0"/>
              <a:t> </a:t>
            </a:r>
            <a:r>
              <a:rPr lang="en-GB" altLang="pt-BR" sz="2800" dirty="0" err="1"/>
              <a:t>aqueles</a:t>
            </a:r>
            <a:r>
              <a:rPr lang="en-GB" altLang="pt-BR" sz="2800" dirty="0"/>
              <a:t> que </a:t>
            </a:r>
            <a:r>
              <a:rPr lang="en-GB" altLang="pt-BR" sz="2800" dirty="0" err="1"/>
              <a:t>descumprem</a:t>
            </a:r>
            <a:r>
              <a:rPr lang="en-GB" altLang="pt-BR" sz="2800" dirty="0"/>
              <a:t> as </a:t>
            </a:r>
            <a:r>
              <a:rPr lang="en-GB" altLang="pt-BR" sz="2800" dirty="0" err="1"/>
              <a:t>normas</a:t>
            </a:r>
            <a:r>
              <a:rPr lang="en-GB" altLang="pt-BR" sz="2800" dirty="0"/>
              <a:t> de SST</a:t>
            </a:r>
          </a:p>
          <a:p>
            <a:pPr marL="742950" indent="-742950" algn="just">
              <a:buNone/>
            </a:pPr>
            <a:endParaRPr lang="en-GB" altLang="pt-BR" sz="2800" dirty="0"/>
          </a:p>
          <a:p>
            <a:pPr marL="742950" indent="-742950" algn="just">
              <a:buNone/>
            </a:pPr>
            <a:r>
              <a:rPr lang="en-GB" sz="3600" dirty="0"/>
              <a:t>3.2) IMPLÍCITO: </a:t>
            </a:r>
            <a:r>
              <a:rPr lang="pt-BR" sz="2800" dirty="0"/>
              <a:t>prevenir a ocorrência de futuros acidentes do trabalho e doenças ocupacionais.</a:t>
            </a:r>
          </a:p>
          <a:p>
            <a:pPr marL="742950" indent="-742950" algn="just">
              <a:buNone/>
            </a:pPr>
            <a:endParaRPr lang="en-GB" alt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15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b="1" dirty="0">
                <a:solidFill>
                  <a:srgbClr val="002060"/>
                </a:solidFill>
              </a:rPr>
              <a:t>AÇÃO REGRESSIVA ACIDENTÁRIA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65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441938"/>
            <a:ext cx="8784975" cy="5173354"/>
          </a:xfrm>
        </p:spPr>
        <p:txBody>
          <a:bodyPr>
            <a:normAutofit/>
          </a:bodyPr>
          <a:lstStyle/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3200" dirty="0"/>
              <a:t>4) </a:t>
            </a:r>
            <a:r>
              <a:rPr lang="en-GB" sz="3200" u="sng" dirty="0" err="1"/>
              <a:t>Inovações</a:t>
            </a:r>
            <a:r>
              <a:rPr lang="en-GB" sz="3200" u="sng" dirty="0"/>
              <a:t> na AGU:</a:t>
            </a:r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en-GB" sz="100" dirty="0"/>
          </a:p>
          <a:p>
            <a:pPr marL="554038" indent="-457200" algn="just">
              <a:lnSpc>
                <a:spcPct val="90000"/>
              </a:lnSpc>
              <a:spcBef>
                <a:spcPts val="456"/>
              </a:spcBef>
              <a:buFontTx/>
              <a:buChar char="-"/>
              <a:defRPr/>
            </a:pPr>
            <a:r>
              <a:rPr lang="pt-BR" sz="2800" dirty="0"/>
              <a:t>Criação da Equipe de Trabalho Remoto – ETR-Regressivas (Portaria PGF nº 157, de 05/2016);</a:t>
            </a:r>
          </a:p>
          <a:p>
            <a:pPr marL="554038" indent="-457200" algn="just">
              <a:lnSpc>
                <a:spcPct val="90000"/>
              </a:lnSpc>
              <a:spcBef>
                <a:spcPts val="456"/>
              </a:spcBef>
              <a:buFontTx/>
              <a:buChar char="-"/>
              <a:defRPr/>
            </a:pPr>
            <a:endParaRPr lang="pt-BR" sz="2800" dirty="0"/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pt-BR" sz="2800" b="1" dirty="0"/>
              <a:t>Até 03/2018:</a:t>
            </a:r>
          </a:p>
          <a:p>
            <a:pPr marL="554038" indent="-457200" algn="just">
              <a:lnSpc>
                <a:spcPct val="90000"/>
              </a:lnSpc>
              <a:spcBef>
                <a:spcPts val="456"/>
              </a:spcBef>
              <a:buFontTx/>
              <a:buChar char="-"/>
              <a:defRPr/>
            </a:pPr>
            <a:r>
              <a:rPr lang="pt-BR" sz="2800" dirty="0"/>
              <a:t>6.863 expedientes analisados;</a:t>
            </a:r>
          </a:p>
          <a:p>
            <a:pPr marL="554038" indent="-457200" algn="just">
              <a:lnSpc>
                <a:spcPct val="90000"/>
              </a:lnSpc>
              <a:spcBef>
                <a:spcPts val="456"/>
              </a:spcBef>
              <a:buFontTx/>
              <a:buChar char="-"/>
              <a:defRPr/>
            </a:pPr>
            <a:r>
              <a:rPr lang="pt-BR" sz="2800" dirty="0"/>
              <a:t>1.072 ações ajuizadas;</a:t>
            </a:r>
          </a:p>
          <a:p>
            <a:pPr marL="554038" indent="-457200" algn="just">
              <a:lnSpc>
                <a:spcPct val="90000"/>
              </a:lnSpc>
              <a:spcBef>
                <a:spcPts val="456"/>
              </a:spcBef>
              <a:buFontTx/>
              <a:buChar char="-"/>
              <a:defRPr/>
            </a:pPr>
            <a:r>
              <a:rPr lang="pt-BR" sz="2800" dirty="0"/>
              <a:t>89,8% de sentenças PROCEDENTES;</a:t>
            </a:r>
          </a:p>
          <a:p>
            <a:pPr marL="554038" indent="-457200" algn="just">
              <a:lnSpc>
                <a:spcPct val="90000"/>
              </a:lnSpc>
              <a:spcBef>
                <a:spcPts val="456"/>
              </a:spcBef>
              <a:buFontTx/>
              <a:buChar char="-"/>
              <a:defRPr/>
            </a:pPr>
            <a:r>
              <a:rPr lang="pt-BR" sz="2800" dirty="0"/>
              <a:t>Destaque para as “Ações Regressivas Coletivas”.</a:t>
            </a:r>
          </a:p>
          <a:p>
            <a:pPr marL="554038" indent="-457200" algn="just">
              <a:lnSpc>
                <a:spcPct val="90000"/>
              </a:lnSpc>
              <a:spcBef>
                <a:spcPts val="456"/>
              </a:spcBef>
              <a:buFontTx/>
              <a:buChar char="-"/>
              <a:defRPr/>
            </a:pPr>
            <a:endParaRPr lang="pt-BR" sz="2800" dirty="0"/>
          </a:p>
          <a:p>
            <a:pPr marL="554038" indent="-457200" algn="just">
              <a:lnSpc>
                <a:spcPct val="90000"/>
              </a:lnSpc>
              <a:spcBef>
                <a:spcPts val="456"/>
              </a:spcBef>
              <a:buFontTx/>
              <a:buChar char="-"/>
              <a:defRPr/>
            </a:pPr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16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b="1" dirty="0">
                <a:solidFill>
                  <a:srgbClr val="002060"/>
                </a:solidFill>
              </a:rPr>
              <a:t>AÇÃO REGRESSIVA ACIDENTÁRIA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7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441938"/>
            <a:ext cx="8784975" cy="5173354"/>
          </a:xfrm>
        </p:spPr>
        <p:txBody>
          <a:bodyPr>
            <a:normAutofit/>
          </a:bodyPr>
          <a:lstStyle/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3200" dirty="0"/>
              <a:t>5) </a:t>
            </a:r>
            <a:r>
              <a:rPr lang="en-GB" sz="3200" dirty="0" err="1"/>
              <a:t>Desempenho</a:t>
            </a:r>
            <a:r>
              <a:rPr lang="en-GB" sz="3200" dirty="0"/>
              <a:t> </a:t>
            </a:r>
            <a:r>
              <a:rPr lang="en-GB" sz="3200" dirty="0" err="1"/>
              <a:t>institucional</a:t>
            </a:r>
            <a:endParaRPr lang="en-GB" sz="100" dirty="0"/>
          </a:p>
          <a:p>
            <a:pPr marL="554038" indent="-457200" algn="just">
              <a:lnSpc>
                <a:spcPct val="90000"/>
              </a:lnSpc>
              <a:spcBef>
                <a:spcPts val="456"/>
              </a:spcBef>
              <a:buFontTx/>
              <a:buChar char="-"/>
              <a:defRPr/>
            </a:pPr>
            <a:endParaRPr lang="pt-BR" sz="2800" dirty="0"/>
          </a:p>
          <a:p>
            <a:pPr marL="554038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sz="2800" dirty="0"/>
              <a:t>Mais de 5.000 ações ajuizadas no Brasil</a:t>
            </a:r>
          </a:p>
          <a:p>
            <a:pPr marL="554038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sz="2800" dirty="0"/>
              <a:t>Valores arrecadados desde 2010 a Março/2018:</a:t>
            </a:r>
          </a:p>
          <a:p>
            <a:pPr marL="96838" indent="0" algn="ctr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pt-BR" sz="3600" b="1" dirty="0"/>
              <a:t>R$ 45.912,285,15</a:t>
            </a:r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pt-BR" sz="2800" dirty="0"/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pt-BR" sz="2800" dirty="0"/>
              <a:t>- Expectativa TOTAL de ressarcimento:</a:t>
            </a:r>
          </a:p>
          <a:p>
            <a:pPr marL="96838" indent="0" algn="ctr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pt-BR" sz="4400" b="1" dirty="0"/>
              <a:t>R$ 2 bilhões</a:t>
            </a:r>
            <a:endParaRPr lang="pt-BR" sz="2800" dirty="0"/>
          </a:p>
          <a:p>
            <a:pPr marL="96838" indent="0" algn="ctr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pt-BR" sz="36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17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b="1" dirty="0">
                <a:solidFill>
                  <a:srgbClr val="002060"/>
                </a:solidFill>
              </a:rPr>
              <a:t>AÇÃO REGRESSIVA ACIDENTÁRIA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441938"/>
            <a:ext cx="8784975" cy="5173354"/>
          </a:xfrm>
        </p:spPr>
        <p:txBody>
          <a:bodyPr>
            <a:normAutofit/>
          </a:bodyPr>
          <a:lstStyle/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r>
              <a:rPr lang="en-GB" sz="3200" dirty="0"/>
              <a:t>6) </a:t>
            </a:r>
            <a:r>
              <a:rPr lang="en-GB" sz="3200" dirty="0" err="1"/>
              <a:t>Evolução</a:t>
            </a:r>
            <a:r>
              <a:rPr lang="en-GB" sz="3200" dirty="0"/>
              <a:t> </a:t>
            </a:r>
            <a:r>
              <a:rPr lang="en-GB" sz="3200" dirty="0" err="1"/>
              <a:t>arrecadatória</a:t>
            </a:r>
            <a:r>
              <a:rPr lang="en-GB" sz="3200" dirty="0"/>
              <a:t> (2010 a </a:t>
            </a:r>
            <a:r>
              <a:rPr lang="en-GB" sz="3200" dirty="0" err="1"/>
              <a:t>Março</a:t>
            </a:r>
            <a:r>
              <a:rPr lang="en-GB" sz="3200" dirty="0"/>
              <a:t>/2018) </a:t>
            </a:r>
            <a:endParaRPr lang="en-GB" sz="100" dirty="0"/>
          </a:p>
          <a:p>
            <a:pPr marL="554038" indent="-457200" algn="just">
              <a:lnSpc>
                <a:spcPct val="90000"/>
              </a:lnSpc>
              <a:spcBef>
                <a:spcPts val="456"/>
              </a:spcBef>
              <a:buFontTx/>
              <a:buChar char="-"/>
              <a:defRPr/>
            </a:pPr>
            <a:endParaRPr lang="pt-BR" sz="2800" dirty="0"/>
          </a:p>
          <a:p>
            <a:pPr marL="96838" indent="0" algn="just">
              <a:lnSpc>
                <a:spcPct val="90000"/>
              </a:lnSpc>
              <a:spcBef>
                <a:spcPts val="456"/>
              </a:spcBef>
              <a:buNone/>
              <a:defRPr/>
            </a:pPr>
            <a:endParaRPr lang="en-GB" sz="2800" u="sng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18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b="1" dirty="0">
                <a:solidFill>
                  <a:srgbClr val="002060"/>
                </a:solidFill>
              </a:rPr>
              <a:t>AÇÃO REGRESSIVA ACIDENTÁRIA</a:t>
            </a:r>
            <a:endParaRPr lang="pt-BR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2918091-A875-4885-B263-142B9856B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333855"/>
              </p:ext>
            </p:extLst>
          </p:nvPr>
        </p:nvGraphicFramePr>
        <p:xfrm>
          <a:off x="270165" y="2036618"/>
          <a:ext cx="8694322" cy="457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1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ço Reservado para Conteúdo 1"/>
          <p:cNvSpPr>
            <a:spLocks noGrp="1"/>
          </p:cNvSpPr>
          <p:nvPr>
            <p:ph idx="1"/>
          </p:nvPr>
        </p:nvSpPr>
        <p:spPr>
          <a:xfrm>
            <a:off x="457540" y="1704743"/>
            <a:ext cx="8228921" cy="47237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altLang="pt-BR" sz="2800" dirty="0"/>
              <a:t>a) Os acidentes do trabalho acarretam graves consequências sociais e econômicas;</a:t>
            </a:r>
          </a:p>
          <a:p>
            <a:pPr marL="0" indent="0" algn="just">
              <a:buNone/>
            </a:pPr>
            <a:endParaRPr lang="pt-BR" altLang="pt-BR" sz="2395" dirty="0"/>
          </a:p>
          <a:p>
            <a:pPr marL="0" indent="0" algn="just">
              <a:buNone/>
              <a:defRPr/>
            </a:pPr>
            <a:r>
              <a:rPr lang="pt-BR" altLang="pt-BR" sz="2800" dirty="0"/>
              <a:t>b) Para evitar a colisão com o “ICEBERG” é necessário rever a rota (política, empresarial, etc.);</a:t>
            </a:r>
          </a:p>
          <a:p>
            <a:pPr marL="0" indent="0" algn="just">
              <a:buNone/>
              <a:defRPr/>
            </a:pPr>
            <a:endParaRPr lang="pt-BR" sz="2395" dirty="0"/>
          </a:p>
          <a:p>
            <a:pPr marL="0" indent="0" algn="just">
              <a:buNone/>
              <a:defRPr/>
            </a:pPr>
            <a:r>
              <a:rPr lang="pt-BR" sz="2800" dirty="0"/>
              <a:t>c) </a:t>
            </a:r>
            <a:r>
              <a:rPr lang="pt-BR" altLang="pt-BR" sz="2800" dirty="0"/>
              <a:t>A revisão dessa rota pressupõe o incremento de uma cultura preventiva de acidentes e doenças do trabalho, por meio de uma atuação integrada entre governo, empresários, sindicatos e trabalhadores.</a:t>
            </a:r>
          </a:p>
          <a:p>
            <a:pPr marL="0" indent="0" algn="just">
              <a:buNone/>
            </a:pPr>
            <a:endParaRPr lang="pt-BR" altLang="pt-BR" sz="2052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1596" y="270612"/>
            <a:ext cx="8228921" cy="83496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t-BR" sz="3600" dirty="0">
                <a:solidFill>
                  <a:srgbClr val="002060"/>
                </a:solidFill>
              </a:rPr>
              <a:t>CONCLUSÕES:</a:t>
            </a:r>
          </a:p>
        </p:txBody>
      </p:sp>
    </p:spTree>
    <p:extLst>
      <p:ext uri="{BB962C8B-B14F-4D97-AF65-F5344CB8AC3E}">
        <p14:creationId xmlns:p14="http://schemas.microsoft.com/office/powerpoint/2010/main" val="37907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2</a:t>
            </a:fld>
            <a:endParaRPr lang="pt-BR"/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295420" y="272432"/>
            <a:ext cx="6636358" cy="6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pt-BR" altLang="pt-BR" sz="3763" b="1" dirty="0">
                <a:solidFill>
                  <a:srgbClr val="002060"/>
                </a:solidFill>
              </a:rPr>
              <a:t>Acidente do trabalho é ...</a:t>
            </a:r>
          </a:p>
        </p:txBody>
      </p:sp>
      <p:pic>
        <p:nvPicPr>
          <p:cNvPr id="15" name="Espaço Reservado para Conteúdo 3" descr="uma-verdade-inconveniente.jpg">
            <a:extLst>
              <a:ext uri="{FF2B5EF4-FFF2-40B4-BE49-F238E27FC236}">
                <a16:creationId xmlns:a16="http://schemas.microsoft.com/office/drawing/2014/main" id="{3F35423E-C75E-4BA6-BB26-CBE404F01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70" y="943834"/>
            <a:ext cx="3693612" cy="491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92EE35F-9B74-4584-B8C2-356625C87CEA}"/>
              </a:ext>
            </a:extLst>
          </p:cNvPr>
          <p:cNvSpPr txBox="1"/>
          <p:nvPr/>
        </p:nvSpPr>
        <p:spPr>
          <a:xfrm>
            <a:off x="295420" y="5780782"/>
            <a:ext cx="8723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solidFill>
                  <a:srgbClr val="002060"/>
                </a:solidFill>
              </a:rPr>
              <a:t>Que acarreta graves consequências sociais e econômicas.</a:t>
            </a:r>
          </a:p>
        </p:txBody>
      </p:sp>
    </p:spTree>
    <p:extLst>
      <p:ext uri="{BB962C8B-B14F-4D97-AF65-F5344CB8AC3E}">
        <p14:creationId xmlns:p14="http://schemas.microsoft.com/office/powerpoint/2010/main" val="24378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9829" y="259726"/>
            <a:ext cx="8228921" cy="89605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t-BR" sz="3600" dirty="0">
                <a:solidFill>
                  <a:srgbClr val="002060"/>
                </a:solidFill>
              </a:rPr>
              <a:t>Qual será o resultado do nosso trabalho?</a:t>
            </a:r>
          </a:p>
        </p:txBody>
      </p:sp>
      <p:pic>
        <p:nvPicPr>
          <p:cNvPr id="48135" name="Picture 7" descr="http://t2.gstatic.com/images?q=tbn:ANd9GcRzkv3LJx4uIOjZ6yj9rB3IWGHn4M0MLwVEDXrznbC6QC1eCF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40"/>
            <a:ext cx="4373100" cy="249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http://t0.gstatic.com/images?q=tbn:ANd9GcS3NuMad5BMw93QiHCOaDxocD8e9uwGWXZwwXua_RXHBzeOuDmj6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100" y="3908263"/>
            <a:ext cx="4770901" cy="2761529"/>
          </a:xfrm>
          <a:noFill/>
        </p:spPr>
      </p:pic>
    </p:spTree>
    <p:extLst>
      <p:ext uri="{BB962C8B-B14F-4D97-AF65-F5344CB8AC3E}">
        <p14:creationId xmlns:p14="http://schemas.microsoft.com/office/powerpoint/2010/main" val="31960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idx="1"/>
          </p:nvPr>
        </p:nvSpPr>
        <p:spPr>
          <a:xfrm>
            <a:off x="199580" y="1889388"/>
            <a:ext cx="8420355" cy="4249550"/>
          </a:xfrm>
        </p:spPr>
        <p:txBody>
          <a:bodyPr vert="horz" lIns="0" tIns="0" rIns="0" bIns="0" rtlCol="0">
            <a:normAutofit/>
          </a:bodyPr>
          <a:lstStyle/>
          <a:p>
            <a:pPr algn="just">
              <a:lnSpc>
                <a:spcPct val="87000"/>
              </a:lnSpc>
              <a:buNone/>
              <a:tabLst>
                <a:tab pos="381494" algn="l"/>
                <a:tab pos="764346" algn="l"/>
                <a:tab pos="1149913" algn="l"/>
                <a:tab pos="1534122" algn="l"/>
                <a:tab pos="1918332" algn="l"/>
                <a:tab pos="2302540" algn="l"/>
                <a:tab pos="2686750" algn="l"/>
                <a:tab pos="3070959" algn="l"/>
                <a:tab pos="3453811" algn="l"/>
                <a:tab pos="3838020" algn="l"/>
                <a:tab pos="4222229" algn="l"/>
                <a:tab pos="4607796" algn="l"/>
                <a:tab pos="4992006" algn="l"/>
                <a:tab pos="5376215" algn="l"/>
                <a:tab pos="5760425" algn="l"/>
                <a:tab pos="6144633" algn="l"/>
                <a:tab pos="6527485" algn="l"/>
                <a:tab pos="6911695" algn="l"/>
                <a:tab pos="7295904" algn="l"/>
                <a:tab pos="7680113" algn="l"/>
                <a:tab pos="8046673" algn="l"/>
              </a:tabLst>
              <a:defRPr/>
            </a:pPr>
            <a:endParaRPr lang="en-GB" altLang="pt-BR" sz="1796" b="1" u="sng" dirty="0"/>
          </a:p>
          <a:p>
            <a:pPr algn="just">
              <a:lnSpc>
                <a:spcPct val="87000"/>
              </a:lnSpc>
              <a:buNone/>
              <a:tabLst>
                <a:tab pos="381494" algn="l"/>
                <a:tab pos="764346" algn="l"/>
                <a:tab pos="1149913" algn="l"/>
                <a:tab pos="1534122" algn="l"/>
                <a:tab pos="1918332" algn="l"/>
                <a:tab pos="2302540" algn="l"/>
                <a:tab pos="2686750" algn="l"/>
                <a:tab pos="3070959" algn="l"/>
                <a:tab pos="3453811" algn="l"/>
                <a:tab pos="3838020" algn="l"/>
                <a:tab pos="4222229" algn="l"/>
                <a:tab pos="4607796" algn="l"/>
                <a:tab pos="4992006" algn="l"/>
                <a:tab pos="5376215" algn="l"/>
                <a:tab pos="5760425" algn="l"/>
                <a:tab pos="6144633" algn="l"/>
                <a:tab pos="6527485" algn="l"/>
                <a:tab pos="6911695" algn="l"/>
                <a:tab pos="7295904" algn="l"/>
                <a:tab pos="7680113" algn="l"/>
                <a:tab pos="8046673" algn="l"/>
              </a:tabLst>
              <a:defRPr/>
            </a:pPr>
            <a:endParaRPr lang="en-GB" altLang="pt-BR" sz="1796" b="1" u="sng" dirty="0"/>
          </a:p>
          <a:p>
            <a:pPr>
              <a:lnSpc>
                <a:spcPct val="81000"/>
              </a:lnSpc>
              <a:buNone/>
              <a:tabLst>
                <a:tab pos="381494" algn="l"/>
                <a:tab pos="764346" algn="l"/>
                <a:tab pos="1149913" algn="l"/>
                <a:tab pos="1534122" algn="l"/>
                <a:tab pos="1918332" algn="l"/>
                <a:tab pos="2302540" algn="l"/>
                <a:tab pos="2686750" algn="l"/>
                <a:tab pos="3070959" algn="l"/>
                <a:tab pos="3453811" algn="l"/>
                <a:tab pos="3838020" algn="l"/>
                <a:tab pos="4222229" algn="l"/>
                <a:tab pos="4607796" algn="l"/>
                <a:tab pos="4992006" algn="l"/>
                <a:tab pos="5376215" algn="l"/>
                <a:tab pos="5760425" algn="l"/>
                <a:tab pos="6144633" algn="l"/>
                <a:tab pos="6527485" algn="l"/>
                <a:tab pos="6911695" algn="l"/>
                <a:tab pos="7295904" algn="l"/>
                <a:tab pos="7680113" algn="l"/>
                <a:tab pos="8046673" algn="l"/>
              </a:tabLst>
              <a:defRPr/>
            </a:pPr>
            <a:r>
              <a:rPr lang="en-GB" altLang="pt-BR" sz="3421" i="1" dirty="0"/>
              <a:t>        Obrigado pela </a:t>
            </a:r>
            <a:r>
              <a:rPr lang="en-GB" altLang="pt-BR" sz="3421" i="1" dirty="0" err="1"/>
              <a:t>atenção</a:t>
            </a:r>
            <a:r>
              <a:rPr lang="en-GB" altLang="pt-BR" sz="3421" i="1" dirty="0"/>
              <a:t>!</a:t>
            </a:r>
          </a:p>
          <a:p>
            <a:pPr algn="just">
              <a:lnSpc>
                <a:spcPct val="87000"/>
              </a:lnSpc>
              <a:buNone/>
              <a:tabLst>
                <a:tab pos="381494" algn="l"/>
                <a:tab pos="764346" algn="l"/>
                <a:tab pos="1149913" algn="l"/>
                <a:tab pos="1534122" algn="l"/>
                <a:tab pos="1918332" algn="l"/>
                <a:tab pos="2302540" algn="l"/>
                <a:tab pos="2686750" algn="l"/>
                <a:tab pos="3070959" algn="l"/>
                <a:tab pos="3453811" algn="l"/>
                <a:tab pos="3838020" algn="l"/>
                <a:tab pos="4222229" algn="l"/>
                <a:tab pos="4607796" algn="l"/>
                <a:tab pos="4992006" algn="l"/>
                <a:tab pos="5376215" algn="l"/>
                <a:tab pos="5760425" algn="l"/>
                <a:tab pos="6144633" algn="l"/>
                <a:tab pos="6527485" algn="l"/>
                <a:tab pos="6911695" algn="l"/>
                <a:tab pos="7295904" algn="l"/>
                <a:tab pos="7680113" algn="l"/>
                <a:tab pos="8046673" algn="l"/>
              </a:tabLst>
              <a:defRPr/>
            </a:pPr>
            <a:endParaRPr lang="en-GB" altLang="pt-BR" sz="2480" u="sng" dirty="0"/>
          </a:p>
          <a:p>
            <a:pPr algn="just">
              <a:lnSpc>
                <a:spcPct val="87000"/>
              </a:lnSpc>
              <a:buNone/>
              <a:tabLst>
                <a:tab pos="381494" algn="l"/>
                <a:tab pos="764346" algn="l"/>
                <a:tab pos="1149913" algn="l"/>
                <a:tab pos="1534122" algn="l"/>
                <a:tab pos="1918332" algn="l"/>
                <a:tab pos="2302540" algn="l"/>
                <a:tab pos="2686750" algn="l"/>
                <a:tab pos="3070959" algn="l"/>
                <a:tab pos="3453811" algn="l"/>
                <a:tab pos="3838020" algn="l"/>
                <a:tab pos="4222229" algn="l"/>
                <a:tab pos="4607796" algn="l"/>
                <a:tab pos="4992006" algn="l"/>
                <a:tab pos="5376215" algn="l"/>
                <a:tab pos="5760425" algn="l"/>
                <a:tab pos="6144633" algn="l"/>
                <a:tab pos="6527485" algn="l"/>
                <a:tab pos="6911695" algn="l"/>
                <a:tab pos="7295904" algn="l"/>
                <a:tab pos="7680113" algn="l"/>
                <a:tab pos="8046673" algn="l"/>
              </a:tabLst>
              <a:defRPr/>
            </a:pPr>
            <a:endParaRPr lang="en-GB" altLang="pt-BR" sz="2480" u="sng" dirty="0"/>
          </a:p>
          <a:p>
            <a:pPr algn="ctr">
              <a:lnSpc>
                <a:spcPct val="87000"/>
              </a:lnSpc>
              <a:buNone/>
              <a:tabLst>
                <a:tab pos="381494" algn="l"/>
                <a:tab pos="764346" algn="l"/>
                <a:tab pos="1149913" algn="l"/>
                <a:tab pos="1534122" algn="l"/>
                <a:tab pos="1918332" algn="l"/>
                <a:tab pos="2302540" algn="l"/>
                <a:tab pos="2686750" algn="l"/>
                <a:tab pos="3070959" algn="l"/>
                <a:tab pos="3453811" algn="l"/>
                <a:tab pos="3838020" algn="l"/>
                <a:tab pos="4222229" algn="l"/>
                <a:tab pos="4607796" algn="l"/>
                <a:tab pos="4992006" algn="l"/>
                <a:tab pos="5376215" algn="l"/>
                <a:tab pos="5760425" algn="l"/>
                <a:tab pos="6144633" algn="l"/>
                <a:tab pos="6527485" algn="l"/>
                <a:tab pos="6911695" algn="l"/>
                <a:tab pos="7295904" algn="l"/>
                <a:tab pos="7680113" algn="l"/>
                <a:tab pos="8046673" algn="l"/>
              </a:tabLst>
              <a:defRPr/>
            </a:pPr>
            <a:endParaRPr lang="en-GB" altLang="pt-BR" sz="2480" dirty="0"/>
          </a:p>
          <a:p>
            <a:pPr marL="0" indent="0">
              <a:lnSpc>
                <a:spcPct val="87000"/>
              </a:lnSpc>
              <a:buNone/>
              <a:tabLst>
                <a:tab pos="381494" algn="l"/>
                <a:tab pos="764346" algn="l"/>
                <a:tab pos="1149913" algn="l"/>
                <a:tab pos="1534122" algn="l"/>
                <a:tab pos="1918332" algn="l"/>
                <a:tab pos="2302540" algn="l"/>
                <a:tab pos="2686750" algn="l"/>
                <a:tab pos="3070959" algn="l"/>
                <a:tab pos="3453811" algn="l"/>
                <a:tab pos="3838020" algn="l"/>
                <a:tab pos="4222229" algn="l"/>
                <a:tab pos="4607796" algn="l"/>
                <a:tab pos="4992006" algn="l"/>
                <a:tab pos="5376215" algn="l"/>
                <a:tab pos="5760425" algn="l"/>
                <a:tab pos="6144633" algn="l"/>
                <a:tab pos="6527485" algn="l"/>
                <a:tab pos="6911695" algn="l"/>
                <a:tab pos="7295904" algn="l"/>
                <a:tab pos="7680113" algn="l"/>
                <a:tab pos="8046673" algn="l"/>
              </a:tabLst>
              <a:defRPr/>
            </a:pPr>
            <a:r>
              <a:rPr lang="en-GB" altLang="pt-BR" sz="2400" dirty="0"/>
              <a:t>    E-mail: </a:t>
            </a:r>
            <a:r>
              <a:rPr lang="en-GB" altLang="pt-BR" sz="2400" b="1" dirty="0"/>
              <a:t>fernando.maciel@agu.gov.br</a:t>
            </a:r>
          </a:p>
        </p:txBody>
      </p:sp>
      <p:pic>
        <p:nvPicPr>
          <p:cNvPr id="13926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5" y="221673"/>
            <a:ext cx="3643745" cy="500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0B1CF04-BED2-4289-84A3-E2939BAD9FC5}"/>
              </a:ext>
            </a:extLst>
          </p:cNvPr>
          <p:cNvSpPr/>
          <p:nvPr/>
        </p:nvSpPr>
        <p:spPr>
          <a:xfrm>
            <a:off x="2669010" y="5846550"/>
            <a:ext cx="351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pt-BR" sz="2800" dirty="0" err="1">
                <a:solidFill>
                  <a:srgbClr val="002060"/>
                </a:solidFill>
              </a:rPr>
              <a:t>Prof.</a:t>
            </a:r>
            <a:r>
              <a:rPr lang="en-GB" altLang="pt-BR" sz="2800" dirty="0">
                <a:solidFill>
                  <a:srgbClr val="002060"/>
                </a:solidFill>
              </a:rPr>
              <a:t> Fernando </a:t>
            </a:r>
            <a:r>
              <a:rPr lang="en-GB" altLang="pt-BR" sz="2800" dirty="0" err="1">
                <a:solidFill>
                  <a:srgbClr val="002060"/>
                </a:solidFill>
              </a:rPr>
              <a:t>Maciel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5" name="Imagem 3" descr="Like.jpg">
            <a:extLst>
              <a:ext uri="{FF2B5EF4-FFF2-40B4-BE49-F238E27FC236}">
                <a16:creationId xmlns:a16="http://schemas.microsoft.com/office/drawing/2014/main" id="{0AA9D45A-2810-4DC6-89DA-81FA6598C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22" y="5713226"/>
            <a:ext cx="704488" cy="6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50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259993" y="1746250"/>
            <a:ext cx="8616073" cy="5111750"/>
          </a:xfrm>
          <a:prstGeom prst="rect">
            <a:avLst/>
          </a:prstGeom>
        </p:spPr>
        <p:txBody>
          <a:bodyPr/>
          <a:lstStyle>
            <a:lvl1pPr marL="415925" indent="-290513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025" indent="-26035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9488" indent="-2603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3338" indent="-2603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3688" indent="-2603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5028" indent="-260718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5746" indent="-260718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6465" indent="-260718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83" indent="-260718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 sz="3200" b="1" dirty="0">
                <a:solidFill>
                  <a:srgbClr val="002060"/>
                </a:solidFill>
              </a:rPr>
              <a:t>Segundo OIT: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altLang="pt-BR" sz="1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dirty="0">
                <a:solidFill>
                  <a:srgbClr val="002060"/>
                </a:solidFill>
              </a:rPr>
              <a:t>337 milhões acidentes/ano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dirty="0">
                <a:solidFill>
                  <a:srgbClr val="002060"/>
                </a:solidFill>
              </a:rPr>
              <a:t>923 mil acidentes/dia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dirty="0">
                <a:solidFill>
                  <a:srgbClr val="002060"/>
                </a:solidFill>
              </a:rPr>
              <a:t>10 acidentes/segundo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dirty="0">
                <a:solidFill>
                  <a:srgbClr val="002060"/>
                </a:solidFill>
              </a:rPr>
              <a:t>2,3 milhões mortes/ano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800" dirty="0">
                <a:solidFill>
                  <a:srgbClr val="002060"/>
                </a:solidFill>
              </a:rPr>
              <a:t>6,3 mil mortes/dia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9994" y="172491"/>
            <a:ext cx="8616073" cy="12588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just" defTabSz="914400">
              <a:defRPr/>
            </a:pPr>
            <a:r>
              <a:rPr lang="pt-BR" sz="3200" dirty="0">
                <a:solidFill>
                  <a:srgbClr val="002060"/>
                </a:solidFill>
              </a:rPr>
              <a:t>Consequências SOCIAIS dos acidentes do trabalho no MUNDO</a:t>
            </a:r>
            <a:endParaRPr lang="pt-B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9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52101" y="1552775"/>
            <a:ext cx="8839797" cy="4824535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pt-BR" altLang="pt-BR" sz="2800" b="1" dirty="0">
                <a:solidFill>
                  <a:srgbClr val="002060"/>
                </a:solidFill>
              </a:rPr>
              <a:t>Segundo estatísticas internacionais*:</a:t>
            </a:r>
          </a:p>
          <a:p>
            <a:pPr>
              <a:buNone/>
              <a:defRPr/>
            </a:pPr>
            <a:r>
              <a:rPr lang="pt-BR" altLang="pt-BR" sz="2800" dirty="0">
                <a:solidFill>
                  <a:srgbClr val="002060"/>
                </a:solidFill>
              </a:rPr>
              <a:t>- 4º colocado mundial em acidentes fatais</a:t>
            </a:r>
          </a:p>
          <a:p>
            <a:pPr>
              <a:buNone/>
              <a:defRPr/>
            </a:pPr>
            <a:r>
              <a:rPr lang="pt-BR" altLang="pt-BR" sz="2800" dirty="0">
                <a:solidFill>
                  <a:srgbClr val="002060"/>
                </a:solidFill>
              </a:rPr>
              <a:t>- 15º em acidentes gerais </a:t>
            </a:r>
          </a:p>
          <a:p>
            <a:pPr>
              <a:buNone/>
              <a:defRPr/>
            </a:pPr>
            <a:r>
              <a:rPr lang="pt-BR" altLang="pt-BR" sz="2400" dirty="0">
                <a:solidFill>
                  <a:srgbClr val="002060"/>
                </a:solidFill>
              </a:rPr>
              <a:t>(*) </a:t>
            </a:r>
            <a:r>
              <a:rPr lang="en-US" altLang="pt-BR" sz="2400" dirty="0">
                <a:solidFill>
                  <a:srgbClr val="002060"/>
                </a:solidFill>
              </a:rPr>
              <a:t>XVII World Congress on Safety and Health at Work</a:t>
            </a:r>
            <a:endParaRPr lang="pt-BR" altLang="pt-BR" sz="2800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pt-BR" altLang="pt-BR" sz="4000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pt-BR" altLang="pt-BR" sz="2800" b="1" dirty="0">
                <a:solidFill>
                  <a:srgbClr val="002060"/>
                </a:solidFill>
              </a:rPr>
              <a:t>Segundo o Anuário Estatístico da Previdência Social de 2016:</a:t>
            </a:r>
          </a:p>
          <a:p>
            <a:pPr>
              <a:buFontTx/>
              <a:buChar char="-"/>
              <a:defRPr/>
            </a:pPr>
            <a:r>
              <a:rPr lang="pt-BR" altLang="pt-BR" sz="2800" dirty="0">
                <a:solidFill>
                  <a:srgbClr val="002060"/>
                </a:solidFill>
              </a:rPr>
              <a:t> 578.935 acidentes/doenças registrados</a:t>
            </a:r>
          </a:p>
          <a:p>
            <a:pPr>
              <a:buFontTx/>
              <a:buChar char="-"/>
              <a:defRPr/>
            </a:pPr>
            <a:r>
              <a:rPr lang="pt-BR" altLang="pt-BR" sz="2800" dirty="0">
                <a:solidFill>
                  <a:srgbClr val="002060"/>
                </a:solidFill>
              </a:rPr>
              <a:t> 2.265 mortes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4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5836" y="271093"/>
            <a:ext cx="8229600" cy="858424"/>
          </a:xfrm>
        </p:spPr>
        <p:txBody>
          <a:bodyPr>
            <a:noAutofit/>
          </a:bodyPr>
          <a:lstStyle/>
          <a:p>
            <a:pPr algn="just" defTabSz="914400">
              <a:defRPr/>
            </a:pPr>
            <a:r>
              <a:rPr lang="pt-BR" sz="3200" b="1" dirty="0">
                <a:solidFill>
                  <a:srgbClr val="002060"/>
                </a:solidFill>
              </a:rPr>
              <a:t>Consequências SOCIAIS dos acidentes do trabalho no BRASIL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8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1">
            <a:extLst>
              <a:ext uri="{FF2B5EF4-FFF2-40B4-BE49-F238E27FC236}">
                <a16:creationId xmlns:a16="http://schemas.microsoft.com/office/drawing/2014/main" id="{93863801-4D2D-4288-84EF-61A9D0AA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80" y="1281413"/>
            <a:ext cx="8683745" cy="498107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400" b="1" dirty="0"/>
              <a:t>Segundo IBGE: Pesquisa Nacional de Saúde - 2013: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t-BR" altLang="pt-BR" sz="1881" dirty="0"/>
              <a:t>   </a:t>
            </a:r>
          </a:p>
          <a:p>
            <a:pPr>
              <a:buFont typeface="Wingdings 3" panose="05040102010807070707" pitchFamily="18" charset="2"/>
              <a:buNone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pt-BR" alt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FDA09C1-E0CD-4D36-8D5E-ADBE2D37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81" y="281521"/>
            <a:ext cx="8683744" cy="85842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sz="3200" b="1" dirty="0">
                <a:solidFill>
                  <a:srgbClr val="002060"/>
                </a:solidFill>
              </a:rPr>
              <a:t>Consequências SOCIAIS dos acidentes do trabalho no BRASIL</a:t>
            </a:r>
            <a:endParaRPr lang="pt-BR" sz="3200" b="1" u="sng" dirty="0">
              <a:solidFill>
                <a:srgbClr val="002060"/>
              </a:solidFill>
            </a:endParaRPr>
          </a:p>
        </p:txBody>
      </p:sp>
      <p:pic>
        <p:nvPicPr>
          <p:cNvPr id="25604" name="Imagem 1">
            <a:extLst>
              <a:ext uri="{FF2B5EF4-FFF2-40B4-BE49-F238E27FC236}">
                <a16:creationId xmlns:a16="http://schemas.microsoft.com/office/drawing/2014/main" id="{4A61641D-5A3F-4678-A2AD-E2A616E51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927"/>
            <a:ext cx="9144000" cy="49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2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75A0CC1-8547-4486-A47F-D229823F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59" y="178583"/>
            <a:ext cx="8425785" cy="1076643"/>
          </a:xfrm>
        </p:spPr>
        <p:txBody>
          <a:bodyPr rtlCol="0">
            <a:normAutofit/>
          </a:bodyPr>
          <a:lstStyle/>
          <a:p>
            <a:pPr algn="just" defTabSz="685810">
              <a:defRPr/>
            </a:pPr>
            <a:r>
              <a:rPr lang="pt-BR" sz="3200" b="1" dirty="0">
                <a:solidFill>
                  <a:srgbClr val="002060"/>
                </a:solidFill>
              </a:rPr>
              <a:t>Consequências SOCIAIS dos acidentes do trabalho no BRASIL</a:t>
            </a:r>
          </a:p>
        </p:txBody>
      </p:sp>
      <p:pic>
        <p:nvPicPr>
          <p:cNvPr id="20483" name="Espaço Reservado para Conteúdo 4">
            <a:extLst>
              <a:ext uri="{FF2B5EF4-FFF2-40B4-BE49-F238E27FC236}">
                <a16:creationId xmlns:a16="http://schemas.microsoft.com/office/drawing/2014/main" id="{777E6070-1409-4A85-B85F-5388CF78EB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079" y="1404274"/>
            <a:ext cx="8558540" cy="5332934"/>
          </a:xfrm>
        </p:spPr>
      </p:pic>
    </p:spTree>
    <p:extLst>
      <p:ext uri="{BB962C8B-B14F-4D97-AF65-F5344CB8AC3E}">
        <p14:creationId xmlns:p14="http://schemas.microsoft.com/office/powerpoint/2010/main" val="140173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728C9F83-A573-4123-A905-09A34A68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40" y="1840511"/>
            <a:ext cx="8228921" cy="4018744"/>
          </a:xfrm>
        </p:spPr>
        <p:txBody>
          <a:bodyPr>
            <a:normAutofit/>
          </a:bodyPr>
          <a:lstStyle/>
          <a:p>
            <a:pPr marL="356702" indent="-249691">
              <a:spcBef>
                <a:spcPts val="390"/>
              </a:spcBef>
              <a:buNone/>
              <a:defRPr/>
            </a:pPr>
            <a:endParaRPr lang="pt-BR" sz="1368" dirty="0">
              <a:latin typeface="Arial" charset="0"/>
              <a:cs typeface="Arial" charset="0"/>
            </a:endParaRPr>
          </a:p>
          <a:p>
            <a:pPr marL="146606" indent="-39367" algn="just">
              <a:lnSpc>
                <a:spcPct val="90000"/>
              </a:lnSpc>
              <a:spcBef>
                <a:spcPts val="390"/>
              </a:spcBef>
              <a:buNone/>
              <a:defRPr/>
            </a:pPr>
            <a:endParaRPr lang="pt-BR" sz="2052" dirty="0"/>
          </a:p>
          <a:p>
            <a:pPr marL="356702" indent="-249691" algn="just">
              <a:spcBef>
                <a:spcPts val="390"/>
              </a:spcBef>
              <a:buNone/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marL="356702" indent="-249691" algn="just">
              <a:spcBef>
                <a:spcPts val="390"/>
              </a:spcBef>
              <a:buNone/>
              <a:defRPr/>
            </a:pPr>
            <a:r>
              <a:rPr lang="pt-BR" sz="2052" dirty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F1967CE-75C8-4275-BE79-2F33A9F2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9" y="214707"/>
            <a:ext cx="8422977" cy="101824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sz="3200" b="1" dirty="0">
                <a:solidFill>
                  <a:srgbClr val="002060"/>
                </a:solidFill>
              </a:rPr>
              <a:t>Consequências ECONÔMICAS dos acidentes do trabalho no Brasil</a:t>
            </a:r>
            <a:endParaRPr lang="pt-BR" sz="32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30724" name="Gráfico 4">
            <a:extLst>
              <a:ext uri="{FF2B5EF4-FFF2-40B4-BE49-F238E27FC236}">
                <a16:creationId xmlns:a16="http://schemas.microsoft.com/office/drawing/2014/main" id="{18E2E764-99A1-460F-A69E-9FAA5F53A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295513"/>
              </p:ext>
            </p:extLst>
          </p:nvPr>
        </p:nvGraphicFramePr>
        <p:xfrm>
          <a:off x="207819" y="1643646"/>
          <a:ext cx="8700654" cy="479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Gráfico" r:id="rId4" imgW="9894666" imgH="5145470" progId="Excel.Chart.8">
                  <p:embed/>
                </p:oleObj>
              </mc:Choice>
              <mc:Fallback>
                <p:oleObj name="Gráfico" r:id="rId4" imgW="9894666" imgH="5145470" progId="Excel.Chart.8">
                  <p:embed/>
                  <p:pic>
                    <p:nvPicPr>
                      <p:cNvPr id="30724" name="Gráfico 4">
                        <a:extLst>
                          <a:ext uri="{FF2B5EF4-FFF2-40B4-BE49-F238E27FC236}">
                            <a16:creationId xmlns:a16="http://schemas.microsoft.com/office/drawing/2014/main" id="{18E2E764-99A1-460F-A69E-9FAA5F53A95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19" y="1643646"/>
                        <a:ext cx="8700654" cy="4798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26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728C9F83-A573-4123-A905-09A34A68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19" y="1510145"/>
            <a:ext cx="8451077" cy="42798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390"/>
              </a:spcBef>
              <a:buNone/>
              <a:defRPr/>
            </a:pPr>
            <a:r>
              <a:rPr lang="pt-BR" sz="1800" b="1" dirty="0">
                <a:latin typeface="Arial" charset="0"/>
                <a:cs typeface="Arial" charset="0"/>
              </a:rPr>
              <a:t>SEGUNDO O OBSERVATÓRIO DIGITAL DE SAÚDE E SEGURANÇA DO TRABALHO (MPT-OIT):</a:t>
            </a:r>
          </a:p>
          <a:p>
            <a:pPr marL="356702" indent="-249691" algn="just">
              <a:spcBef>
                <a:spcPts val="390"/>
              </a:spcBef>
              <a:buNone/>
              <a:defRPr/>
            </a:pPr>
            <a:endParaRPr lang="pt-BR" sz="1368" dirty="0">
              <a:latin typeface="Arial" charset="0"/>
              <a:cs typeface="Arial" charset="0"/>
            </a:endParaRPr>
          </a:p>
          <a:p>
            <a:pPr marL="356702" indent="-249691" algn="just">
              <a:spcBef>
                <a:spcPts val="390"/>
              </a:spcBef>
              <a:buNone/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marL="356702" indent="-249691" algn="just">
              <a:spcBef>
                <a:spcPts val="390"/>
              </a:spcBef>
              <a:buNone/>
              <a:defRPr/>
            </a:pPr>
            <a:r>
              <a:rPr lang="pt-BR" sz="2052" dirty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F1967CE-75C8-4275-BE79-2F33A9F2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19" y="219442"/>
            <a:ext cx="8784561" cy="101824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sz="3200" b="1" dirty="0">
                <a:solidFill>
                  <a:srgbClr val="002060"/>
                </a:solidFill>
              </a:rPr>
              <a:t>Consequências ECONÔMICAS dos acidentes do trabalho no Brasil</a:t>
            </a:r>
            <a:endParaRPr lang="pt-BR" sz="3200" b="1" u="sng" dirty="0">
              <a:solidFill>
                <a:srgbClr val="00206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E96173-851B-40D8-9F90-B7B5E95FB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9" y="2202873"/>
            <a:ext cx="8784561" cy="43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0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FAC-C5F5-47CD-8330-CB86A5ED32DA}" type="slidenum">
              <a:rPr lang="pt-BR" smtClean="0"/>
              <a:t>9</a:t>
            </a:fld>
            <a:endParaRPr lang="pt-BR"/>
          </a:p>
        </p:txBody>
      </p: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323129" y="1599416"/>
            <a:ext cx="8497742" cy="2099058"/>
            <a:chOff x="802350" y="1196752"/>
            <a:chExt cx="8623344" cy="2227447"/>
          </a:xfrm>
        </p:grpSpPr>
        <p:pic>
          <p:nvPicPr>
            <p:cNvPr id="9" name="Imagem 8" descr="iceberg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50" y="1196752"/>
              <a:ext cx="4742021" cy="222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ixaDeTexto 11"/>
            <p:cNvSpPr txBox="1">
              <a:spLocks noChangeArrowheads="1"/>
            </p:cNvSpPr>
            <p:nvPr/>
          </p:nvSpPr>
          <p:spPr bwMode="auto">
            <a:xfrm>
              <a:off x="5571797" y="1204222"/>
              <a:ext cx="3853897" cy="153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pt-BR" altLang="pt-BR" sz="2200" dirty="0">
                  <a:solidFill>
                    <a:srgbClr val="002060"/>
                  </a:solidFill>
                </a:rPr>
                <a:t>um ICEBERG cuja parte visível evidencia uma limitada dimensão do problema.</a:t>
              </a:r>
            </a:p>
          </p:txBody>
        </p:sp>
      </p:grpSp>
      <p:grpSp>
        <p:nvGrpSpPr>
          <p:cNvPr id="11" name="Grupo 14"/>
          <p:cNvGrpSpPr>
            <a:grpSpLocks/>
          </p:cNvGrpSpPr>
          <p:nvPr/>
        </p:nvGrpSpPr>
        <p:grpSpPr bwMode="auto">
          <a:xfrm>
            <a:off x="323129" y="3610857"/>
            <a:ext cx="8497743" cy="3166845"/>
            <a:chOff x="1929474" y="3232624"/>
            <a:chExt cx="6959176" cy="2533235"/>
          </a:xfrm>
        </p:grpSpPr>
        <p:pic>
          <p:nvPicPr>
            <p:cNvPr id="12" name="Imagem 10" descr="iceberg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474" y="3302711"/>
              <a:ext cx="3826886" cy="2463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ixaDeTexto 12"/>
            <p:cNvSpPr txBox="1">
              <a:spLocks noChangeArrowheads="1"/>
            </p:cNvSpPr>
            <p:nvPr/>
          </p:nvSpPr>
          <p:spPr bwMode="auto">
            <a:xfrm>
              <a:off x="5988523" y="3232624"/>
              <a:ext cx="2900127" cy="196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buClr>
                  <a:srgbClr val="000000"/>
                </a:buClr>
                <a:buSzPct val="100000"/>
              </a:pPr>
              <a:r>
                <a:rPr lang="pt-BR" altLang="pt-BR" sz="2200" dirty="0">
                  <a:solidFill>
                    <a:srgbClr val="002060"/>
                  </a:solidFill>
                </a:rPr>
                <a:t>Em virtude da SUBNOTIFICAÇÃO-SUBCONCESSÃO, a parte submersa do problema evidencia consequências ainda mais gravosas.</a:t>
              </a:r>
            </a:p>
          </p:txBody>
        </p:sp>
      </p:grp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66256" y="135718"/>
            <a:ext cx="87100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/>
            <a:r>
              <a:rPr lang="pt-BR" altLang="pt-BR" sz="3200" b="1" dirty="0">
                <a:solidFill>
                  <a:srgbClr val="002060"/>
                </a:solidFill>
              </a:rPr>
              <a:t>Infelizmente, as estatísticas oficiais representam ...</a:t>
            </a:r>
          </a:p>
        </p:txBody>
      </p:sp>
    </p:spTree>
    <p:extLst>
      <p:ext uri="{BB962C8B-B14F-4D97-AF65-F5344CB8AC3E}">
        <p14:creationId xmlns:p14="http://schemas.microsoft.com/office/powerpoint/2010/main" val="12291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SISDAT</Template>
  <TotalTime>3166</TotalTime>
  <Words>709</Words>
  <Application>Microsoft Office PowerPoint</Application>
  <PresentationFormat>Apresentação na tela (4:3)</PresentationFormat>
  <Paragraphs>135</Paragraphs>
  <Slides>21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Candara</vt:lpstr>
      <vt:lpstr>Lucida Sans Unicode</vt:lpstr>
      <vt:lpstr>Symbol</vt:lpstr>
      <vt:lpstr>Wingdings</vt:lpstr>
      <vt:lpstr>Wingdings 3</vt:lpstr>
      <vt:lpstr>Forma de Onda</vt:lpstr>
      <vt:lpstr>Gráfico</vt:lpstr>
      <vt:lpstr>Apresentação do PowerPoint</vt:lpstr>
      <vt:lpstr>Apresentação do PowerPoint</vt:lpstr>
      <vt:lpstr>Apresentação do PowerPoint</vt:lpstr>
      <vt:lpstr>Consequências SOCIAIS dos acidentes do trabalho no BRASIL</vt:lpstr>
      <vt:lpstr>Consequências SOCIAIS dos acidentes do trabalho no BRASIL</vt:lpstr>
      <vt:lpstr>Consequências SOCIAIS dos acidentes do trabalho no BRASIL</vt:lpstr>
      <vt:lpstr>Consequências ECONÔMICAS dos acidentes do trabalho no Brasil</vt:lpstr>
      <vt:lpstr>Consequências ECONÔMICAS dos acidentes do trabalho no Brasil</vt:lpstr>
      <vt:lpstr>Apresentação do PowerPoint</vt:lpstr>
      <vt:lpstr>Na verdade, os acidentes do trabalho no Brasil representam ...</vt:lpstr>
      <vt:lpstr>REFLEXOS DA REFORMA TRABALHISTA EM MATÉRIA DE SST:</vt:lpstr>
      <vt:lpstr>ATUAÇÃO DA ADVOCACIA-GERAL DA UNIÃO</vt:lpstr>
      <vt:lpstr>AÇÃO REGRESSIVA ACIDENTÁRIA</vt:lpstr>
      <vt:lpstr>AÇÃO REGRESSIVA ACIDENTÁRIA</vt:lpstr>
      <vt:lpstr>AÇÃO REGRESSIVA ACIDENTÁRIA</vt:lpstr>
      <vt:lpstr>AÇÃO REGRESSIVA ACIDENTÁRIA</vt:lpstr>
      <vt:lpstr>AÇÃO REGRESSIVA ACIDENTÁRIA</vt:lpstr>
      <vt:lpstr>AÇÃO REGRESSIVA ACIDENTÁRIA</vt:lpstr>
      <vt:lpstr>CONCLUSÕES:</vt:lpstr>
      <vt:lpstr>Qual será o resultado do nosso trabalho?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DÍVIDA ATIVA DO SAPIENS</dc:title>
  <dc:creator>Sávio Luís Oliveira Ramos</dc:creator>
  <cp:lastModifiedBy>Fernando</cp:lastModifiedBy>
  <cp:revision>707</cp:revision>
  <cp:lastPrinted>2016-02-05T20:05:10Z</cp:lastPrinted>
  <dcterms:created xsi:type="dcterms:W3CDTF">2016-02-02T17:19:04Z</dcterms:created>
  <dcterms:modified xsi:type="dcterms:W3CDTF">2018-04-24T01:11:20Z</dcterms:modified>
</cp:coreProperties>
</file>