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media1.mov" ContentType="video/unknown"/>
  <Override PartName="/ppt/media/media2.mov" ContentType="video/unknown"/>
  <Override PartName="/ppt/media/media3.mov" ContentType="video/unknown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9" name="Shape 15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50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51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Relationship Id="rId3" Type="http://schemas.openxmlformats.org/officeDocument/2006/relationships/image" Target="../media/image1.tif"/><Relationship Id="rId4" Type="http://schemas.openxmlformats.org/officeDocument/2006/relationships/image" Target="../media/image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Relationship Id="rId3" Type="http://schemas.openxmlformats.org/officeDocument/2006/relationships/vide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Relationship Id="rId3" Type="http://schemas.openxmlformats.org/officeDocument/2006/relationships/image" Target="../media/image2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tif"/><Relationship Id="rId3" Type="http://schemas.openxmlformats.org/officeDocument/2006/relationships/image" Target="../media/image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video" Target="../media/media2.mov"/><Relationship Id="rId3" Type="http://schemas.microsoft.com/office/2007/relationships/media" Target="../media/media2.mov"/><Relationship Id="rId4" Type="http://schemas.openxmlformats.org/officeDocument/2006/relationships/image" Target="../media/image6.png"/><Relationship Id="rId5" Type="http://schemas.openxmlformats.org/officeDocument/2006/relationships/image" Target="../media/image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video" Target="../media/media3.mov"/><Relationship Id="rId3" Type="http://schemas.microsoft.com/office/2007/relationships/media" Target="../media/media3.mov"/><Relationship Id="rId4" Type="http://schemas.openxmlformats.org/officeDocument/2006/relationships/image" Target="../media/image7.png"/><Relationship Id="rId5" Type="http://schemas.openxmlformats.org/officeDocument/2006/relationships/image" Target="../media/image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7F6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creenshot 2023-07-11 at 7.31.08 AM.png" descr="Screenshot 2023-07-11 at 7.31.08 AM.png"/>
          <p:cNvPicPr>
            <a:picLocks noChangeAspect="1"/>
          </p:cNvPicPr>
          <p:nvPr/>
        </p:nvPicPr>
        <p:blipFill>
          <a:blip r:embed="rId2">
            <a:extLst/>
          </a:blip>
          <a:srcRect l="39019" t="1430" r="1464" b="1430"/>
          <a:stretch>
            <a:fillRect/>
          </a:stretch>
        </p:blipFill>
        <p:spPr>
          <a:xfrm>
            <a:off x="9405006" y="-17315"/>
            <a:ext cx="14977622" cy="13750736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Rectangle"/>
          <p:cNvSpPr/>
          <p:nvPr/>
        </p:nvSpPr>
        <p:spPr>
          <a:xfrm>
            <a:off x="-42197" y="-1441"/>
            <a:ext cx="9445832" cy="13718883"/>
          </a:xfrm>
          <a:prstGeom prst="rect">
            <a:avLst/>
          </a:prstGeom>
          <a:solidFill>
            <a:srgbClr val="1D7AD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1D7AD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63" name="Audiovisual"/>
          <p:cNvSpPr txBox="1"/>
          <p:nvPr>
            <p:ph type="ctrTitle"/>
          </p:nvPr>
        </p:nvSpPr>
        <p:spPr>
          <a:xfrm>
            <a:off x="362640" y="6004330"/>
            <a:ext cx="8636158" cy="2199537"/>
          </a:xfrm>
          <a:prstGeom prst="rect">
            <a:avLst/>
          </a:prstGeom>
        </p:spPr>
        <p:txBody>
          <a:bodyPr/>
          <a:lstStyle>
            <a:lvl1pPr defTabSz="2389572">
              <a:defRPr b="0" spc="-227" sz="11368">
                <a:solidFill>
                  <a:srgbClr val="FF8750"/>
                </a:solidFill>
                <a:latin typeface="Open Sans Regular ExtraBold"/>
                <a:ea typeface="Open Sans Regular ExtraBold"/>
                <a:cs typeface="Open Sans Regular ExtraBold"/>
                <a:sym typeface="Open Sans Regular ExtraBold"/>
              </a:defRPr>
            </a:lvl1pPr>
          </a:lstStyle>
          <a:p>
            <a:pPr/>
            <a:r>
              <a:t>Audiovisual</a:t>
            </a:r>
          </a:p>
        </p:txBody>
      </p:sp>
      <p:pic>
        <p:nvPicPr>
          <p:cNvPr id="164" name="LOGO_BRANCO.svg" descr="LOGO_BRANCO.sv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5607" y="72090"/>
            <a:ext cx="1979931" cy="3059431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Inteligência Artificial no"/>
          <p:cNvSpPr txBox="1"/>
          <p:nvPr/>
        </p:nvSpPr>
        <p:spPr>
          <a:xfrm>
            <a:off x="552339" y="4366223"/>
            <a:ext cx="8636159" cy="2199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l">
              <a:lnSpc>
                <a:spcPct val="80000"/>
              </a:lnSpc>
              <a:defRPr spc="-88" sz="4400">
                <a:solidFill>
                  <a:srgbClr val="FF8750"/>
                </a:solidFill>
                <a:latin typeface="Open Sans Regular ExtraBold"/>
                <a:ea typeface="Open Sans Regular ExtraBold"/>
                <a:cs typeface="Open Sans Regular ExtraBold"/>
                <a:sym typeface="Open Sans Regular ExtraBold"/>
              </a:defRPr>
            </a:lvl1pPr>
          </a:lstStyle>
          <a:p>
            <a:pPr/>
            <a:r>
              <a:t>Inteligência Artificial no</a:t>
            </a:r>
          </a:p>
        </p:txBody>
      </p:sp>
      <p:sp>
        <p:nvSpPr>
          <p:cNvPr id="166" name="02 de outubro de 2023"/>
          <p:cNvSpPr txBox="1"/>
          <p:nvPr/>
        </p:nvSpPr>
        <p:spPr>
          <a:xfrm>
            <a:off x="580378" y="13066050"/>
            <a:ext cx="4589267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825500"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02 de outubro de 2023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7F6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OSSÍVEL IMPACTO NA PRODUÇÃO"/>
          <p:cNvSpPr txBox="1"/>
          <p:nvPr/>
        </p:nvSpPr>
        <p:spPr>
          <a:xfrm>
            <a:off x="1580536" y="6407150"/>
            <a:ext cx="21222929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5400">
                <a:solidFill>
                  <a:schemeClr val="accent1">
                    <a:hueOff val="114395"/>
                    <a:lumOff val="-24975"/>
                  </a:schemeClr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pPr/>
            <a:r>
              <a:t>POSSÍVEL IMPACTO NA PRODUÇÃO</a:t>
            </a:r>
          </a:p>
        </p:txBody>
      </p:sp>
      <p:pic>
        <p:nvPicPr>
          <p:cNvPr id="23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86931" y="11091574"/>
            <a:ext cx="1724292" cy="22303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en2-hero-homepage.mp4" descr="gen2-hero-homepage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386931" y="11091574"/>
            <a:ext cx="1724292" cy="22303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8" fill="hold"/>
                                        <p:tgtEl>
                                          <p:spTgt spid="2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3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3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7F6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Rectangle"/>
          <p:cNvSpPr/>
          <p:nvPr/>
        </p:nvSpPr>
        <p:spPr>
          <a:xfrm>
            <a:off x="-42197" y="-1441"/>
            <a:ext cx="9445832" cy="13718883"/>
          </a:xfrm>
          <a:prstGeom prst="rect">
            <a:avLst/>
          </a:prstGeom>
          <a:solidFill>
            <a:srgbClr val="DF4E4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1" name="CONSIDERAÇÕES…"/>
          <p:cNvSpPr txBox="1"/>
          <p:nvPr>
            <p:ph type="ctrTitle"/>
          </p:nvPr>
        </p:nvSpPr>
        <p:spPr>
          <a:xfrm>
            <a:off x="501926" y="5735313"/>
            <a:ext cx="8357587" cy="2245374"/>
          </a:xfrm>
          <a:prstGeom prst="rect">
            <a:avLst/>
          </a:prstGeom>
        </p:spPr>
        <p:txBody>
          <a:bodyPr/>
          <a:lstStyle/>
          <a:p>
            <a:pPr defTabSz="1438619">
              <a:defRPr b="0" spc="-136" sz="6843">
                <a:solidFill>
                  <a:srgbClr val="FF8750"/>
                </a:solidFill>
                <a:latin typeface="Open Sans Regular ExtraBold"/>
                <a:ea typeface="Open Sans Regular ExtraBold"/>
                <a:cs typeface="Open Sans Regular ExtraBold"/>
                <a:sym typeface="Open Sans Regular ExtraBold"/>
              </a:defRPr>
            </a:pPr>
            <a:r>
              <a:t>CONSIDERAÇÕES</a:t>
            </a:r>
          </a:p>
          <a:p>
            <a:pPr defTabSz="1438619">
              <a:defRPr b="0" spc="-136" sz="6843">
                <a:solidFill>
                  <a:srgbClr val="FF8750"/>
                </a:solidFill>
                <a:latin typeface="Open Sans Regular ExtraBold"/>
                <a:ea typeface="Open Sans Regular ExtraBold"/>
                <a:cs typeface="Open Sans Regular ExtraBold"/>
                <a:sym typeface="Open Sans Regular ExtraBold"/>
              </a:defRPr>
            </a:pPr>
            <a:r>
              <a:t>IMPORTANTES</a:t>
            </a:r>
          </a:p>
        </p:txBody>
      </p:sp>
      <p:pic>
        <p:nvPicPr>
          <p:cNvPr id="242" name="LOGO_BRANCO.svg" descr="LOGO_BRANCO.sv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5607" y="72090"/>
            <a:ext cx="1979931" cy="3059431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2"/>
          <p:cNvSpPr/>
          <p:nvPr/>
        </p:nvSpPr>
        <p:spPr>
          <a:xfrm>
            <a:off x="10197902" y="4236064"/>
            <a:ext cx="1028482" cy="1028482"/>
          </a:xfrm>
          <a:prstGeom prst="ellipse">
            <a:avLst/>
          </a:prstGeom>
          <a:solidFill>
            <a:srgbClr val="DF4E4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b="1" sz="5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244" name="Velocidade"/>
          <p:cNvSpPr txBox="1"/>
          <p:nvPr/>
        </p:nvSpPr>
        <p:spPr>
          <a:xfrm>
            <a:off x="11554298" y="4102049"/>
            <a:ext cx="6750567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4000"/>
            </a:lvl1pPr>
          </a:lstStyle>
          <a:p>
            <a:pPr/>
            <a:r>
              <a:t>Velocidade</a:t>
            </a:r>
          </a:p>
        </p:txBody>
      </p:sp>
      <p:sp>
        <p:nvSpPr>
          <p:cNvPr id="245" name="3"/>
          <p:cNvSpPr/>
          <p:nvPr/>
        </p:nvSpPr>
        <p:spPr>
          <a:xfrm>
            <a:off x="10197902" y="7768773"/>
            <a:ext cx="1028482" cy="1028482"/>
          </a:xfrm>
          <a:prstGeom prst="ellipse">
            <a:avLst/>
          </a:prstGeom>
          <a:solidFill>
            <a:srgbClr val="DF4E4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b="1" sz="5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246" name="“Mágica”"/>
          <p:cNvSpPr txBox="1"/>
          <p:nvPr/>
        </p:nvSpPr>
        <p:spPr>
          <a:xfrm>
            <a:off x="11568179" y="7598009"/>
            <a:ext cx="2457568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000"/>
            </a:lvl1pPr>
          </a:lstStyle>
          <a:p>
            <a:pPr/>
            <a:r>
              <a:t>“Mágica”</a:t>
            </a:r>
          </a:p>
        </p:txBody>
      </p:sp>
      <p:sp>
        <p:nvSpPr>
          <p:cNvPr id="247" name="4"/>
          <p:cNvSpPr/>
          <p:nvPr/>
        </p:nvSpPr>
        <p:spPr>
          <a:xfrm>
            <a:off x="10197902" y="10887157"/>
            <a:ext cx="1028482" cy="1028482"/>
          </a:xfrm>
          <a:prstGeom prst="ellipse">
            <a:avLst/>
          </a:prstGeom>
          <a:solidFill>
            <a:srgbClr val="DF4E4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b="1" sz="5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248" name="Função de assistência"/>
          <p:cNvSpPr txBox="1"/>
          <p:nvPr/>
        </p:nvSpPr>
        <p:spPr>
          <a:xfrm>
            <a:off x="11636498" y="11046815"/>
            <a:ext cx="5522977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/>
            </a:lvl1pPr>
          </a:lstStyle>
          <a:p>
            <a:pPr/>
            <a:r>
              <a:t>Função de assistência</a:t>
            </a:r>
          </a:p>
        </p:txBody>
      </p:sp>
      <p:sp>
        <p:nvSpPr>
          <p:cNvPr id="249" name="IMPACTO: A Velocidade em que a Inteligência Artificial melhora é enorme, quanto mais se usa, melhor ela fica. É impossível prever 1 ano pra frente."/>
          <p:cNvSpPr txBox="1"/>
          <p:nvPr/>
        </p:nvSpPr>
        <p:spPr>
          <a:xfrm>
            <a:off x="11584866" y="4762438"/>
            <a:ext cx="12343786" cy="1475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 sz="4000"/>
            </a:pPr>
            <a:r>
              <a:rPr sz="3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IMPACTO:</a:t>
            </a:r>
            <a:r>
              <a:rPr sz="3000"/>
              <a:t> </a:t>
            </a:r>
            <a:r>
              <a:rPr b="0" sz="3000"/>
              <a:t>A Velocidade em que a Inteligência Artificial melhora é enorme, quanto mais se usa, melhor ela fica. É impossível prever 1 ano pra frente.</a:t>
            </a:r>
          </a:p>
        </p:txBody>
      </p:sp>
      <p:sp>
        <p:nvSpPr>
          <p:cNvPr id="250" name="IMPACTO: Para a maioria dos casos, nem os engenheiros que desenvolveram essas ferramentas sabem ao certo porque elas funcionam"/>
          <p:cNvSpPr txBox="1"/>
          <p:nvPr/>
        </p:nvSpPr>
        <p:spPr>
          <a:xfrm>
            <a:off x="11584866" y="8326808"/>
            <a:ext cx="12343786" cy="1475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 sz="4000"/>
            </a:pPr>
            <a:r>
              <a:rPr sz="3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IMPACTO:</a:t>
            </a:r>
            <a:r>
              <a:rPr sz="3000"/>
              <a:t> </a:t>
            </a:r>
            <a:r>
              <a:rPr b="0" sz="3000"/>
              <a:t>Para a maioria dos casos, nem os engenheiros que desenvolveram essas ferramentas sabem ao certo porque elas funcionam</a:t>
            </a:r>
          </a:p>
        </p:txBody>
      </p:sp>
      <p:sp>
        <p:nvSpPr>
          <p:cNvPr id="251" name="IMPACTO: Por enquanto, todas essas ferramentas funcionam como um assistente. Por enquanto."/>
          <p:cNvSpPr txBox="1"/>
          <p:nvPr/>
        </p:nvSpPr>
        <p:spPr>
          <a:xfrm>
            <a:off x="11584866" y="11685129"/>
            <a:ext cx="12343786" cy="1018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 sz="4000"/>
            </a:pPr>
            <a:r>
              <a:rPr sz="3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IMPACTO:</a:t>
            </a:r>
            <a:r>
              <a:rPr sz="3000"/>
              <a:t> </a:t>
            </a:r>
            <a:r>
              <a:rPr b="0" sz="3000"/>
              <a:t>Por enquanto, todas essas ferramentas funcionam como um assistente. Por enquanto.</a:t>
            </a:r>
          </a:p>
        </p:txBody>
      </p:sp>
      <p:sp>
        <p:nvSpPr>
          <p:cNvPr id="252" name="02 de outubro de 2023"/>
          <p:cNvSpPr txBox="1"/>
          <p:nvPr/>
        </p:nvSpPr>
        <p:spPr>
          <a:xfrm>
            <a:off x="580378" y="13066050"/>
            <a:ext cx="4589267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825500"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02 de outubro de 2023</a:t>
            </a:r>
          </a:p>
        </p:txBody>
      </p:sp>
      <p:sp>
        <p:nvSpPr>
          <p:cNvPr id="253" name="1"/>
          <p:cNvSpPr/>
          <p:nvPr/>
        </p:nvSpPr>
        <p:spPr>
          <a:xfrm>
            <a:off x="10172502" y="1146852"/>
            <a:ext cx="1028482" cy="1028482"/>
          </a:xfrm>
          <a:prstGeom prst="ellipse">
            <a:avLst/>
          </a:prstGeom>
          <a:solidFill>
            <a:srgbClr val="DF4E4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b="1" sz="5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54" name="Aprendizado"/>
          <p:cNvSpPr txBox="1"/>
          <p:nvPr/>
        </p:nvSpPr>
        <p:spPr>
          <a:xfrm>
            <a:off x="11528898" y="1012838"/>
            <a:ext cx="6750567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4000"/>
            </a:lvl1pPr>
          </a:lstStyle>
          <a:p>
            <a:pPr/>
            <a:r>
              <a:t>Aprendizado</a:t>
            </a:r>
          </a:p>
        </p:txBody>
      </p:sp>
      <p:sp>
        <p:nvSpPr>
          <p:cNvPr id="255" name="IMPACTO: A Inteligência artificial aprende como nós."/>
          <p:cNvSpPr txBox="1"/>
          <p:nvPr/>
        </p:nvSpPr>
        <p:spPr>
          <a:xfrm>
            <a:off x="11534066" y="1767508"/>
            <a:ext cx="12343786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 sz="4000"/>
            </a:pPr>
            <a:r>
              <a:rPr sz="3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IMPACTO:</a:t>
            </a:r>
            <a:r>
              <a:rPr sz="3000"/>
              <a:t> </a:t>
            </a:r>
            <a:r>
              <a:rPr b="0" sz="3000"/>
              <a:t>A Inteligência artificial aprende como nós.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7F6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A inteligência artificial irá transformar o processo de produção cinematográfica, mas o toque humano permanece no cerne da produção de filmes, permitindo a conexão emocional, o entendimento das necessidades do cliente e o espírito colaborativo que dá vid"/>
          <p:cNvSpPr txBox="1"/>
          <p:nvPr/>
        </p:nvSpPr>
        <p:spPr>
          <a:xfrm>
            <a:off x="974228" y="4806949"/>
            <a:ext cx="21222929" cy="410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5400">
                <a:solidFill>
                  <a:schemeClr val="accent1">
                    <a:hueOff val="114395"/>
                    <a:lumOff val="-24975"/>
                  </a:schemeClr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pPr/>
            <a:r>
              <a:t>A inteligência artificial irá transformar o processo de produção cinematográfica, mas o toque humano permanece no cerne da produção de filmes, permitindo a conexão emocional, o entendimento das necessidades do cliente e o espírito colaborativo que dá vida às histórias.</a:t>
            </a:r>
          </a:p>
        </p:txBody>
      </p:sp>
      <p:pic>
        <p:nvPicPr>
          <p:cNvPr id="25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86931" y="11091574"/>
            <a:ext cx="1724292" cy="22303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7F6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29854" y="5742825"/>
            <a:ext cx="1724292" cy="22303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"/>
          <p:cNvSpPr/>
          <p:nvPr/>
        </p:nvSpPr>
        <p:spPr>
          <a:xfrm>
            <a:off x="6362109" y="1313670"/>
            <a:ext cx="11659782" cy="4680260"/>
          </a:xfrm>
          <a:prstGeom prst="rect">
            <a:avLst/>
          </a:prstGeom>
          <a:solidFill>
            <a:srgbClr val="E7EEF1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69" name="images.png" descr="imag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21029" y="2225049"/>
            <a:ext cx="2857501" cy="28575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70" name="ChatGPT"/>
          <p:cNvSpPr txBox="1"/>
          <p:nvPr/>
        </p:nvSpPr>
        <p:spPr>
          <a:xfrm>
            <a:off x="10536497" y="2206684"/>
            <a:ext cx="6750567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4000"/>
            </a:lvl1pPr>
          </a:lstStyle>
          <a:p>
            <a:pPr/>
            <a:r>
              <a:t>ChatGPT</a:t>
            </a:r>
          </a:p>
        </p:txBody>
      </p:sp>
      <p:sp>
        <p:nvSpPr>
          <p:cNvPr id="171" name="30 de Novembro de 2022"/>
          <p:cNvSpPr txBox="1"/>
          <p:nvPr/>
        </p:nvSpPr>
        <p:spPr>
          <a:xfrm>
            <a:off x="10536497" y="3299217"/>
            <a:ext cx="6750567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4000"/>
            </a:lvl1pPr>
          </a:lstStyle>
          <a:p>
            <a:pPr/>
            <a:r>
              <a:t>30 de Novembro de 2022</a:t>
            </a:r>
          </a:p>
        </p:txBody>
      </p:sp>
      <p:sp>
        <p:nvSpPr>
          <p:cNvPr id="172" name="306 dias atrás"/>
          <p:cNvSpPr txBox="1"/>
          <p:nvPr/>
        </p:nvSpPr>
        <p:spPr>
          <a:xfrm>
            <a:off x="10536497" y="4391750"/>
            <a:ext cx="6750567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4000"/>
            </a:lvl1pPr>
          </a:lstStyle>
          <a:p>
            <a:pPr/>
            <a:r>
              <a:t>306 dias atrás</a:t>
            </a:r>
          </a:p>
        </p:txBody>
      </p:sp>
      <p:sp>
        <p:nvSpPr>
          <p:cNvPr id="173" name="Rectangle"/>
          <p:cNvSpPr/>
          <p:nvPr/>
        </p:nvSpPr>
        <p:spPr>
          <a:xfrm>
            <a:off x="6362109" y="7722070"/>
            <a:ext cx="11659782" cy="4680260"/>
          </a:xfrm>
          <a:prstGeom prst="rect">
            <a:avLst/>
          </a:prstGeom>
          <a:solidFill>
            <a:srgbClr val="E7EEF1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4" name="Midjourney"/>
          <p:cNvSpPr txBox="1"/>
          <p:nvPr/>
        </p:nvSpPr>
        <p:spPr>
          <a:xfrm>
            <a:off x="10536497" y="8615085"/>
            <a:ext cx="6750567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4000"/>
            </a:lvl1pPr>
          </a:lstStyle>
          <a:p>
            <a:pPr/>
            <a:r>
              <a:t>Midjourney</a:t>
            </a:r>
          </a:p>
        </p:txBody>
      </p:sp>
      <p:sp>
        <p:nvSpPr>
          <p:cNvPr id="175" name="14 de março de 2022*"/>
          <p:cNvSpPr txBox="1"/>
          <p:nvPr/>
        </p:nvSpPr>
        <p:spPr>
          <a:xfrm>
            <a:off x="10536497" y="9707618"/>
            <a:ext cx="6750567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4000"/>
            </a:lvl1pPr>
          </a:lstStyle>
          <a:p>
            <a:pPr/>
            <a:r>
              <a:t>14 de março de 2022*</a:t>
            </a:r>
          </a:p>
        </p:txBody>
      </p:sp>
      <p:sp>
        <p:nvSpPr>
          <p:cNvPr id="176" name="567 dias atrás"/>
          <p:cNvSpPr txBox="1"/>
          <p:nvPr/>
        </p:nvSpPr>
        <p:spPr>
          <a:xfrm>
            <a:off x="10536497" y="10800151"/>
            <a:ext cx="6750567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4000"/>
            </a:lvl1pPr>
          </a:lstStyle>
          <a:p>
            <a:pPr/>
            <a:r>
              <a:t>567 dias atrás</a:t>
            </a:r>
          </a:p>
        </p:txBody>
      </p:sp>
      <p:pic>
        <p:nvPicPr>
          <p:cNvPr id="17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15369" y="8627785"/>
            <a:ext cx="2868820" cy="286881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7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386930" y="11091574"/>
            <a:ext cx="1724293" cy="2230349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02 de outubro de 2023"/>
          <p:cNvSpPr txBox="1"/>
          <p:nvPr/>
        </p:nvSpPr>
        <p:spPr>
          <a:xfrm>
            <a:off x="580378" y="13066050"/>
            <a:ext cx="4589267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825500">
              <a:defRPr b="1" sz="3000">
                <a:solidFill>
                  <a:srgbClr val="000000"/>
                </a:solidFill>
              </a:defRPr>
            </a:lvl1pPr>
          </a:lstStyle>
          <a:p>
            <a:pPr/>
            <a:r>
              <a:t>02 de outubro de 2023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7F6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EXEMPLO DE MIDJOURNEY E “PROMPT”"/>
          <p:cNvSpPr txBox="1"/>
          <p:nvPr/>
        </p:nvSpPr>
        <p:spPr>
          <a:xfrm>
            <a:off x="1580536" y="6407150"/>
            <a:ext cx="21222929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5400">
                <a:solidFill>
                  <a:schemeClr val="accent1">
                    <a:hueOff val="114395"/>
                    <a:lumOff val="-24975"/>
                  </a:schemeClr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pPr/>
            <a:r>
              <a:t>EXEMPLO DE MIDJOURNEY E “PROMPT”</a:t>
            </a:r>
          </a:p>
        </p:txBody>
      </p:sp>
      <p:pic>
        <p:nvPicPr>
          <p:cNvPr id="18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86931" y="11091574"/>
            <a:ext cx="1724292" cy="22303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86931" y="11091574"/>
            <a:ext cx="1724292" cy="2230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tool-text-img-ui-v2.mov" descr="tool-text-img-ui-v2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80330" y="159444"/>
            <a:ext cx="21796457" cy="122605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9" fill="hold"/>
                                        <p:tgtEl>
                                          <p:spTgt spid="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5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8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8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7F6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86931" y="11091574"/>
            <a:ext cx="1724292" cy="22303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0" name="Group"/>
          <p:cNvGrpSpPr/>
          <p:nvPr/>
        </p:nvGrpSpPr>
        <p:grpSpPr>
          <a:xfrm>
            <a:off x="4592324" y="4281537"/>
            <a:ext cx="3519865" cy="5761658"/>
            <a:chOff x="0" y="0"/>
            <a:chExt cx="3519863" cy="5761656"/>
          </a:xfrm>
        </p:grpSpPr>
        <p:pic>
          <p:nvPicPr>
            <p:cNvPr id="18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7791" t="32019" r="66518" b="35646"/>
            <a:stretch>
              <a:fillRect/>
            </a:stretch>
          </p:blipFill>
          <p:spPr>
            <a:xfrm>
              <a:off x="0" y="0"/>
              <a:ext cx="3519864" cy="44348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9" name="Versão 2.0…"/>
            <p:cNvSpPr txBox="1"/>
            <p:nvPr/>
          </p:nvSpPr>
          <p:spPr>
            <a:xfrm>
              <a:off x="63800" y="4593256"/>
              <a:ext cx="3392285" cy="1168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b="1" sz="36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Versão 2.0</a:t>
              </a:r>
            </a:p>
            <a:p>
              <a:pPr>
                <a:defRPr b="1" sz="36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ABRIL 2022</a:t>
              </a:r>
            </a:p>
          </p:txBody>
        </p:sp>
      </p:grpSp>
      <p:sp>
        <p:nvSpPr>
          <p:cNvPr id="191" name="COMPARANDO AS VERSÕES DO MIDJOURNEY"/>
          <p:cNvSpPr txBox="1"/>
          <p:nvPr/>
        </p:nvSpPr>
        <p:spPr>
          <a:xfrm>
            <a:off x="6172020" y="1081383"/>
            <a:ext cx="12547960" cy="220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71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COMPARANDO AS VERSÕES DO MIDJOURNEY</a:t>
            </a:r>
          </a:p>
        </p:txBody>
      </p:sp>
      <p:grpSp>
        <p:nvGrpSpPr>
          <p:cNvPr id="194" name="Group"/>
          <p:cNvGrpSpPr/>
          <p:nvPr/>
        </p:nvGrpSpPr>
        <p:grpSpPr>
          <a:xfrm>
            <a:off x="625410" y="4303167"/>
            <a:ext cx="3510035" cy="5740027"/>
            <a:chOff x="0" y="0"/>
            <a:chExt cx="3510033" cy="5740026"/>
          </a:xfrm>
        </p:grpSpPr>
        <p:sp>
          <p:nvSpPr>
            <p:cNvPr id="192" name="Versão 1.0…"/>
            <p:cNvSpPr txBox="1"/>
            <p:nvPr/>
          </p:nvSpPr>
          <p:spPr>
            <a:xfrm>
              <a:off x="58839" y="4571626"/>
              <a:ext cx="3392285" cy="1168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b="1" sz="36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Versão 1.0</a:t>
              </a:r>
            </a:p>
            <a:p>
              <a:pPr>
                <a:defRPr b="1" sz="36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FEV. 2022</a:t>
              </a:r>
            </a:p>
          </p:txBody>
        </p:sp>
        <p:pic>
          <p:nvPicPr>
            <p:cNvPr id="193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331" t="31929" r="83023" b="36054"/>
            <a:stretch>
              <a:fillRect/>
            </a:stretch>
          </p:blipFill>
          <p:spPr>
            <a:xfrm>
              <a:off x="0" y="0"/>
              <a:ext cx="3510034" cy="43913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7" name="Group"/>
          <p:cNvGrpSpPr/>
          <p:nvPr/>
        </p:nvGrpSpPr>
        <p:grpSpPr>
          <a:xfrm>
            <a:off x="8469116" y="4279354"/>
            <a:ext cx="3551168" cy="5763840"/>
            <a:chOff x="0" y="0"/>
            <a:chExt cx="3551167" cy="5763839"/>
          </a:xfrm>
        </p:grpSpPr>
        <p:sp>
          <p:nvSpPr>
            <p:cNvPr id="195" name="Versão 3.0…"/>
            <p:cNvSpPr txBox="1"/>
            <p:nvPr/>
          </p:nvSpPr>
          <p:spPr>
            <a:xfrm>
              <a:off x="158882" y="4595439"/>
              <a:ext cx="3392286" cy="1168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b="1" sz="36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Versão 3.0</a:t>
              </a:r>
            </a:p>
            <a:p>
              <a:pPr>
                <a:defRPr b="1" sz="36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JULHO 2022</a:t>
              </a:r>
            </a:p>
          </p:txBody>
        </p:sp>
        <p:pic>
          <p:nvPicPr>
            <p:cNvPr id="19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4273" t="32056" r="49937" b="35579"/>
            <a:stretch>
              <a:fillRect/>
            </a:stretch>
          </p:blipFill>
          <p:spPr>
            <a:xfrm>
              <a:off x="0" y="0"/>
              <a:ext cx="3542109" cy="44390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0" name="Group"/>
          <p:cNvGrpSpPr/>
          <p:nvPr/>
        </p:nvGrpSpPr>
        <p:grpSpPr>
          <a:xfrm>
            <a:off x="12408630" y="4283521"/>
            <a:ext cx="3539090" cy="5759673"/>
            <a:chOff x="0" y="0"/>
            <a:chExt cx="3539089" cy="5759672"/>
          </a:xfrm>
        </p:grpSpPr>
        <p:sp>
          <p:nvSpPr>
            <p:cNvPr id="198" name="Versão 4.0…"/>
            <p:cNvSpPr txBox="1"/>
            <p:nvPr/>
          </p:nvSpPr>
          <p:spPr>
            <a:xfrm>
              <a:off x="73325" y="4591272"/>
              <a:ext cx="3392285" cy="1168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b="1" sz="36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Versão 4.0</a:t>
              </a:r>
            </a:p>
            <a:p>
              <a:pPr>
                <a:defRPr b="1" sz="36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NOV. 2022</a:t>
              </a:r>
            </a:p>
          </p:txBody>
        </p:sp>
        <p:pic>
          <p:nvPicPr>
            <p:cNvPr id="199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0733" t="32124" r="33491" b="35572"/>
            <a:stretch>
              <a:fillRect/>
            </a:stretch>
          </p:blipFill>
          <p:spPr>
            <a:xfrm>
              <a:off x="0" y="0"/>
              <a:ext cx="3539090" cy="44307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3" name="Group"/>
          <p:cNvGrpSpPr/>
          <p:nvPr/>
        </p:nvGrpSpPr>
        <p:grpSpPr>
          <a:xfrm>
            <a:off x="16312158" y="4273599"/>
            <a:ext cx="3533508" cy="5769595"/>
            <a:chOff x="0" y="0"/>
            <a:chExt cx="3533507" cy="5769594"/>
          </a:xfrm>
        </p:grpSpPr>
        <p:sp>
          <p:nvSpPr>
            <p:cNvPr id="201" name="Versão 5.0…"/>
            <p:cNvSpPr txBox="1"/>
            <p:nvPr/>
          </p:nvSpPr>
          <p:spPr>
            <a:xfrm>
              <a:off x="70547" y="4601194"/>
              <a:ext cx="3392285" cy="1168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b="1" sz="36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Versão 5.0</a:t>
              </a:r>
            </a:p>
            <a:p>
              <a:pPr>
                <a:defRPr b="1" sz="36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MAR. 2023</a:t>
              </a:r>
            </a:p>
          </p:txBody>
        </p:sp>
        <p:pic>
          <p:nvPicPr>
            <p:cNvPr id="20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7144" t="32031" r="17105" b="35521"/>
            <a:stretch>
              <a:fillRect/>
            </a:stretch>
          </p:blipFill>
          <p:spPr>
            <a:xfrm>
              <a:off x="0" y="0"/>
              <a:ext cx="3533508" cy="44505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6" name="Group"/>
          <p:cNvGrpSpPr/>
          <p:nvPr/>
        </p:nvGrpSpPr>
        <p:grpSpPr>
          <a:xfrm>
            <a:off x="20210129" y="4269233"/>
            <a:ext cx="3548536" cy="5773961"/>
            <a:chOff x="0" y="0"/>
            <a:chExt cx="3548535" cy="5773959"/>
          </a:xfrm>
        </p:grpSpPr>
        <p:sp>
          <p:nvSpPr>
            <p:cNvPr id="204" name="Versão 5.1…"/>
            <p:cNvSpPr txBox="1"/>
            <p:nvPr/>
          </p:nvSpPr>
          <p:spPr>
            <a:xfrm>
              <a:off x="73325" y="4605559"/>
              <a:ext cx="3392285" cy="1168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b="1" sz="36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Versão 5.1</a:t>
              </a:r>
            </a:p>
            <a:p>
              <a:pPr>
                <a:defRPr b="1" sz="36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MAIO 2023</a:t>
              </a:r>
            </a:p>
          </p:txBody>
        </p:sp>
        <p:pic>
          <p:nvPicPr>
            <p:cNvPr id="205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83517" t="31718" r="664" b="35771"/>
            <a:stretch>
              <a:fillRect/>
            </a:stretch>
          </p:blipFill>
          <p:spPr>
            <a:xfrm>
              <a:off x="0" y="0"/>
              <a:ext cx="3548536" cy="4459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7" name="450 DIAS"/>
          <p:cNvSpPr txBox="1"/>
          <p:nvPr/>
        </p:nvSpPr>
        <p:spPr>
          <a:xfrm>
            <a:off x="6172020" y="10955633"/>
            <a:ext cx="12547960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71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450 DIAS</a:t>
            </a:r>
          </a:p>
        </p:txBody>
      </p:sp>
      <p:sp>
        <p:nvSpPr>
          <p:cNvPr id="208" name="02 de outubro de 2023"/>
          <p:cNvSpPr txBox="1"/>
          <p:nvPr/>
        </p:nvSpPr>
        <p:spPr>
          <a:xfrm>
            <a:off x="580378" y="13066050"/>
            <a:ext cx="4589267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825500">
              <a:defRPr b="1" sz="3000">
                <a:solidFill>
                  <a:srgbClr val="000000"/>
                </a:solidFill>
              </a:defRPr>
            </a:lvl1pPr>
          </a:lstStyle>
          <a:p>
            <a:pPr/>
            <a:r>
              <a:t>02 de outubro de 2023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0" grpId="3"/>
      <p:bldP build="whole" bldLvl="1" animBg="1" rev="0" advAuto="0" spid="207" grpId="8"/>
      <p:bldP build="whole" bldLvl="1" animBg="1" rev="0" advAuto="0" spid="200" grpId="5"/>
      <p:bldP build="whole" bldLvl="1" animBg="1" rev="0" advAuto="0" spid="191" grpId="1"/>
      <p:bldP build="whole" bldLvl="1" animBg="1" rev="0" advAuto="0" spid="203" grpId="6"/>
      <p:bldP build="whole" bldLvl="1" animBg="1" rev="0" advAuto="0" spid="197" grpId="4"/>
      <p:bldP build="whole" bldLvl="1" animBg="1" rev="0" advAuto="0" spid="206" grpId="7"/>
      <p:bldP build="whole" bldLvl="1" animBg="1" rev="0" advAuto="0" spid="194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83517" t="31718" r="664" b="35771"/>
          <a:stretch>
            <a:fillRect/>
          </a:stretch>
        </p:blipFill>
        <p:spPr>
          <a:xfrm>
            <a:off x="13428329" y="-30163"/>
            <a:ext cx="10963183" cy="13776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386931" y="11091574"/>
            <a:ext cx="1724292" cy="2230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331" t="31929" r="83023" b="36054"/>
          <a:stretch>
            <a:fillRect/>
          </a:stretch>
        </p:blipFill>
        <p:spPr>
          <a:xfrm>
            <a:off x="-9590" y="13619"/>
            <a:ext cx="11834899" cy="148063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tool-infinite-image-v4.mov" descr="tool-infinite-image-v4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0679" y="-32743"/>
            <a:ext cx="24500417" cy="13781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386931" y="11091574"/>
            <a:ext cx="1724292" cy="22303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8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1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tool-img-img-v5.mov" descr="tool-img-img-v5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36785" y="729936"/>
            <a:ext cx="21788670" cy="12256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386931" y="11091574"/>
            <a:ext cx="1724292" cy="22303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8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1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7F6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Rectangle"/>
          <p:cNvSpPr/>
          <p:nvPr/>
        </p:nvSpPr>
        <p:spPr>
          <a:xfrm>
            <a:off x="-42197" y="-1441"/>
            <a:ext cx="9445832" cy="13718883"/>
          </a:xfrm>
          <a:prstGeom prst="rect">
            <a:avLst/>
          </a:prstGeom>
          <a:solidFill>
            <a:srgbClr val="00A1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1" name="APLICAÇÕES…"/>
          <p:cNvSpPr txBox="1"/>
          <p:nvPr>
            <p:ph type="ctrTitle"/>
          </p:nvPr>
        </p:nvSpPr>
        <p:spPr>
          <a:xfrm>
            <a:off x="501926" y="5735313"/>
            <a:ext cx="8357587" cy="2245374"/>
          </a:xfrm>
          <a:prstGeom prst="rect">
            <a:avLst/>
          </a:prstGeom>
        </p:spPr>
        <p:txBody>
          <a:bodyPr/>
          <a:lstStyle/>
          <a:p>
            <a:pPr defTabSz="1438619">
              <a:defRPr b="0" spc="-136" sz="6843">
                <a:solidFill>
                  <a:srgbClr val="FFFFFF"/>
                </a:solidFill>
                <a:latin typeface="Open Sans Regular ExtraBold"/>
                <a:ea typeface="Open Sans Regular ExtraBold"/>
                <a:cs typeface="Open Sans Regular ExtraBold"/>
                <a:sym typeface="Open Sans Regular ExtraBold"/>
              </a:defRPr>
            </a:pPr>
            <a:r>
              <a:t>APLICAÇÕES</a:t>
            </a:r>
          </a:p>
          <a:p>
            <a:pPr defTabSz="1438619">
              <a:defRPr b="0" spc="-136" sz="6843">
                <a:solidFill>
                  <a:srgbClr val="FFFFFF"/>
                </a:solidFill>
                <a:latin typeface="Open Sans Regular ExtraBold"/>
                <a:ea typeface="Open Sans Regular ExtraBold"/>
                <a:cs typeface="Open Sans Regular ExtraBold"/>
                <a:sym typeface="Open Sans Regular ExtraBold"/>
              </a:defRPr>
            </a:pPr>
            <a:r>
              <a:t>PRÁTICAS</a:t>
            </a:r>
          </a:p>
        </p:txBody>
      </p:sp>
      <p:pic>
        <p:nvPicPr>
          <p:cNvPr id="222" name="LOGO_BRANCO.svg" descr="LOGO_BRANCO.sv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5607" y="72090"/>
            <a:ext cx="1979931" cy="3059431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2"/>
          <p:cNvSpPr/>
          <p:nvPr/>
        </p:nvSpPr>
        <p:spPr>
          <a:xfrm>
            <a:off x="10197902" y="5551550"/>
            <a:ext cx="1028482" cy="1028482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b="1" sz="5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224" name="Pré-Produção"/>
          <p:cNvSpPr txBox="1"/>
          <p:nvPr/>
        </p:nvSpPr>
        <p:spPr>
          <a:xfrm>
            <a:off x="11554298" y="5417535"/>
            <a:ext cx="6750567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4000"/>
            </a:lvl1pPr>
          </a:lstStyle>
          <a:p>
            <a:pPr/>
            <a:r>
              <a:t>Pré-Produção</a:t>
            </a:r>
          </a:p>
        </p:txBody>
      </p:sp>
      <p:sp>
        <p:nvSpPr>
          <p:cNvPr id="225" name="3"/>
          <p:cNvSpPr/>
          <p:nvPr/>
        </p:nvSpPr>
        <p:spPr>
          <a:xfrm>
            <a:off x="10172502" y="9887635"/>
            <a:ext cx="1028482" cy="1028482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b="1" sz="5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226" name="Pós-Produção e Efeitos Visuais"/>
          <p:cNvSpPr txBox="1"/>
          <p:nvPr/>
        </p:nvSpPr>
        <p:spPr>
          <a:xfrm>
            <a:off x="11542780" y="9716872"/>
            <a:ext cx="8538817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4000"/>
            </a:lvl1pPr>
          </a:lstStyle>
          <a:p>
            <a:pPr/>
            <a:r>
              <a:t>Pós-Produção e Efeitos Visuais</a:t>
            </a:r>
          </a:p>
        </p:txBody>
      </p:sp>
      <p:sp>
        <p:nvSpPr>
          <p:cNvPr id="227" name="02 de outubro de 2023"/>
          <p:cNvSpPr txBox="1"/>
          <p:nvPr/>
        </p:nvSpPr>
        <p:spPr>
          <a:xfrm>
            <a:off x="580378" y="13066050"/>
            <a:ext cx="4589267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825500"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02 de outubro de 2023</a:t>
            </a:r>
          </a:p>
        </p:txBody>
      </p:sp>
      <p:sp>
        <p:nvSpPr>
          <p:cNvPr id="228" name="1"/>
          <p:cNvSpPr/>
          <p:nvPr/>
        </p:nvSpPr>
        <p:spPr>
          <a:xfrm>
            <a:off x="10172502" y="1146852"/>
            <a:ext cx="1028482" cy="1028482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b="1" sz="5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29" name="Roteiro"/>
          <p:cNvSpPr txBox="1"/>
          <p:nvPr/>
        </p:nvSpPr>
        <p:spPr>
          <a:xfrm>
            <a:off x="11528898" y="1012838"/>
            <a:ext cx="6750567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4000"/>
            </a:lvl1pPr>
          </a:lstStyle>
          <a:p>
            <a:pPr/>
            <a:r>
              <a:t>Roteiro</a:t>
            </a:r>
          </a:p>
        </p:txBody>
      </p:sp>
      <p:sp>
        <p:nvSpPr>
          <p:cNvPr id="230" name="IMPACTO: A IA pode ser usada para analisar roteiros existentes e funcionar como um assistente, auxiliando o roteirista em tarefas como pesquisa, comparação, vocabulário, etc."/>
          <p:cNvSpPr txBox="1"/>
          <p:nvPr/>
        </p:nvSpPr>
        <p:spPr>
          <a:xfrm>
            <a:off x="11528898" y="1741916"/>
            <a:ext cx="12343786" cy="1475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 sz="4000"/>
            </a:pPr>
            <a:r>
              <a:rPr sz="3000">
                <a:solidFill>
                  <a:schemeClr val="accent1">
                    <a:hueOff val="114395"/>
                    <a:lumOff val="-24975"/>
                  </a:schemeClr>
                </a:solidFill>
              </a:rPr>
              <a:t>IMPACTO:</a:t>
            </a:r>
            <a:r>
              <a:rPr b="0" sz="3000"/>
              <a:t> A IA pode ser usada para analisar roteiros existentes e funcionar como um assistente, auxiliando o roteirista em tarefas como pesquisa, comparação, vocabulário, etc.</a:t>
            </a:r>
          </a:p>
        </p:txBody>
      </p:sp>
      <p:sp>
        <p:nvSpPr>
          <p:cNvPr id="231" name="IMPACTO: A IA pode ser usada para otimizar o processo de pré-produção, incluindo elenco, decupagem de roteiro, montagem de escaletas, cronogramas, planilhas, busca de locações e storyboard."/>
          <p:cNvSpPr txBox="1"/>
          <p:nvPr/>
        </p:nvSpPr>
        <p:spPr>
          <a:xfrm>
            <a:off x="11554298" y="6041252"/>
            <a:ext cx="12343786" cy="1475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 sz="4000"/>
            </a:pPr>
            <a:r>
              <a:rPr sz="3000">
                <a:solidFill>
                  <a:schemeClr val="accent1">
                    <a:hueOff val="114395"/>
                    <a:lumOff val="-24975"/>
                  </a:schemeClr>
                </a:solidFill>
              </a:rPr>
              <a:t>IMPACTO:</a:t>
            </a:r>
            <a:r>
              <a:rPr b="0" sz="3000"/>
              <a:t> A IA pode ser usada para otimizar o processo de pré-produção, incluindo elenco, decupagem de roteiro, montagem de escaletas, cronogramas, planilhas, busca de locações e storyboard.</a:t>
            </a:r>
          </a:p>
        </p:txBody>
      </p:sp>
      <p:sp>
        <p:nvSpPr>
          <p:cNvPr id="232" name="IMPACTO: É hoje uma das áreas mais impactadas. A IA pode ser usada para criar efeitos especiais mais realistas e imersivos, reduzindo potencialmente a necessidade de efeitos práticos. Além disso auxilia na montagem separando e classificando cenas, transc"/>
          <p:cNvSpPr txBox="1"/>
          <p:nvPr/>
        </p:nvSpPr>
        <p:spPr>
          <a:xfrm>
            <a:off x="11528898" y="10425910"/>
            <a:ext cx="12343786" cy="2389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 sz="4000"/>
            </a:pPr>
            <a:r>
              <a:rPr sz="3000">
                <a:solidFill>
                  <a:schemeClr val="accent1">
                    <a:hueOff val="114395"/>
                    <a:lumOff val="-24975"/>
                  </a:schemeClr>
                </a:solidFill>
              </a:rPr>
              <a:t>IMPACTO:</a:t>
            </a:r>
            <a:r>
              <a:rPr b="0" sz="3000"/>
              <a:t> É hoje uma das áreas mais impactadas. A IA pode ser usada para criar efeitos especiais mais realistas e imersivos, reduzindo potencialmente a necessidade de efeitos práticos. Além disso auxilia na montagem separando e classificando cenas, transcrevendo diálogos, etc.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