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5"/>
  </p:notesMasterIdLst>
  <p:sldIdLst>
    <p:sldId id="286" r:id="rId3"/>
    <p:sldId id="256" r:id="rId4"/>
    <p:sldId id="368" r:id="rId5"/>
    <p:sldId id="410" r:id="rId6"/>
    <p:sldId id="369" r:id="rId7"/>
    <p:sldId id="1276" r:id="rId8"/>
    <p:sldId id="1316" r:id="rId9"/>
    <p:sldId id="1533" r:id="rId10"/>
    <p:sldId id="274" r:id="rId11"/>
    <p:sldId id="284" r:id="rId12"/>
    <p:sldId id="282" r:id="rId13"/>
    <p:sldId id="1537" r:id="rId14"/>
    <p:sldId id="1319" r:id="rId15"/>
    <p:sldId id="1083" r:id="rId16"/>
    <p:sldId id="409" r:id="rId17"/>
    <p:sldId id="396" r:id="rId18"/>
    <p:sldId id="1270" r:id="rId19"/>
    <p:sldId id="1444" r:id="rId20"/>
    <p:sldId id="1443" r:id="rId21"/>
    <p:sldId id="1404" r:id="rId22"/>
    <p:sldId id="1400" r:id="rId23"/>
    <p:sldId id="1541" r:id="rId24"/>
    <p:sldId id="1532" r:id="rId25"/>
    <p:sldId id="1335" r:id="rId26"/>
    <p:sldId id="1407" r:id="rId27"/>
    <p:sldId id="1264" r:id="rId28"/>
    <p:sldId id="1251" r:id="rId29"/>
    <p:sldId id="1287" r:id="rId30"/>
    <p:sldId id="1539" r:id="rId31"/>
    <p:sldId id="258" r:id="rId32"/>
    <p:sldId id="1540" r:id="rId33"/>
    <p:sldId id="277" r:id="rId34"/>
  </p:sldIdLst>
  <p:sldSz cx="12192000" cy="6858000"/>
  <p:notesSz cx="701040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lberto.Maluf@byd.com" initials="A" lastIdx="1" clrIdx="0">
    <p:extLst>
      <p:ext uri="{19B8F6BF-5375-455C-9EA6-DF929625EA0E}">
        <p15:presenceInfo xmlns:p15="http://schemas.microsoft.com/office/powerpoint/2012/main" userId="S::adalberto.maluf@glb.byd.com::5f55ae4c-6cfd-4ac5-a7dc-f28fffea8c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828" autoAdjust="0"/>
    <p:restoredTop sz="94095" autoAdjust="0"/>
  </p:normalViewPr>
  <p:slideViewPr>
    <p:cSldViewPr snapToGrid="0">
      <p:cViewPr varScale="1">
        <p:scale>
          <a:sx n="67" d="100"/>
          <a:sy n="67" d="100"/>
        </p:scale>
        <p:origin x="6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E1E2C8-9949-438D-AC69-827014602EFC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C759CB-575B-4E79-A660-50F51F504F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45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92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41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20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4138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2F0799E-B04F-714A-A51C-F5D7131D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9ABB-C024-4B66-A1D5-C5628AD69ACF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32C3EAE-595C-6046-B8AE-BDCD169FE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0B21EC08-5BA9-3444-9FC1-E576AEE04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57FC5AD-BC39-6143-BD6B-F77B5F9F28EF}"/>
              </a:ext>
            </a:extLst>
          </p:cNvPr>
          <p:cNvSpPr txBox="1"/>
          <p:nvPr userDrawn="1"/>
        </p:nvSpPr>
        <p:spPr>
          <a:xfrm>
            <a:off x="3571631" y="1953847"/>
            <a:ext cx="0" cy="0"/>
          </a:xfrm>
          <a:prstGeom prst="rect">
            <a:avLst/>
          </a:prstGeom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de-DE" sz="2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9D143B9-B3F6-F14E-9C25-DDEEB54FD957}"/>
              </a:ext>
            </a:extLst>
          </p:cNvPr>
          <p:cNvSpPr txBox="1"/>
          <p:nvPr userDrawn="1"/>
        </p:nvSpPr>
        <p:spPr>
          <a:xfrm>
            <a:off x="1070708" y="1914769"/>
            <a:ext cx="0" cy="0"/>
          </a:xfrm>
          <a:prstGeom prst="rect">
            <a:avLst/>
          </a:prstGeom>
        </p:spPr>
        <p:txBody>
          <a:bodyPr wrap="none" lIns="0" tIns="0" rIns="0" bIns="0" rtlCol="0" anchor="t" anchorCtr="0">
            <a:noAutofit/>
          </a:bodyPr>
          <a:lstStyle/>
          <a:p>
            <a:pPr algn="l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5734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container + summar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7E67CED-7C79-E545-800B-4F58B83C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299F-C1B9-4D06-BE4E-4B74861C3FA5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0C06B7B-248E-5042-8C7F-22E35A3F59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063709FC-53F2-B042-9F51-05EF273BE0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8352" y="2421467"/>
            <a:ext cx="8015816" cy="378462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Introtext</a:t>
            </a:r>
            <a:endParaRPr lang="de-DE" dirty="0"/>
          </a:p>
          <a:p>
            <a:pPr lvl="1"/>
            <a:r>
              <a:rPr lang="de-DE" dirty="0"/>
              <a:t>1st Bullet</a:t>
            </a:r>
          </a:p>
          <a:p>
            <a:pPr lvl="2"/>
            <a:r>
              <a:rPr lang="de-DE" dirty="0"/>
              <a:t>2nd Level</a:t>
            </a:r>
          </a:p>
          <a:p>
            <a:pPr lvl="3"/>
            <a:r>
              <a:rPr lang="de-DE" dirty="0"/>
              <a:t>3rd Level</a:t>
            </a:r>
          </a:p>
          <a:p>
            <a:pPr lvl="4"/>
            <a:r>
              <a:rPr lang="de-DE" dirty="0"/>
              <a:t>4th Level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B800869E-8CB7-0B4A-B57D-D821A73BD3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354" y="1796433"/>
            <a:ext cx="10655297" cy="290276"/>
          </a:xfrm>
        </p:spPr>
        <p:txBody>
          <a:bodyPr/>
          <a:lstStyle>
            <a:lvl1pPr>
              <a:defRPr sz="1733" kern="0" spc="0" baseline="0">
                <a:latin typeface="+mn-lt"/>
              </a:defRPr>
            </a:lvl1pPr>
          </a:lstStyle>
          <a:p>
            <a:r>
              <a:rPr lang="de-DE" sz="1867" b="0" spc="0" dirty="0"/>
              <a:t>SUB-HEADLINE / MAX. LENGTH IS THE END OF THE LINE</a:t>
            </a:r>
          </a:p>
        </p:txBody>
      </p:sp>
      <p:sp>
        <p:nvSpPr>
          <p:cNvPr id="34" name="Inhaltsplatzhalter 33">
            <a:extLst>
              <a:ext uri="{FF2B5EF4-FFF2-40B4-BE49-F238E27FC236}">
                <a16:creationId xmlns:a16="http://schemas.microsoft.com/office/drawing/2014/main" id="{82403D32-D9EA-6A41-8237-2E48F82608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023351" y="3805767"/>
            <a:ext cx="2400300" cy="2400300"/>
          </a:xfrm>
          <a:solidFill>
            <a:srgbClr val="FEC400"/>
          </a:solidFill>
        </p:spPr>
        <p:txBody>
          <a:bodyPr lIns="108000" tIns="108000" rIns="36000" bIns="72000"/>
          <a:lstStyle>
            <a:lvl1pPr marL="0">
              <a:lnSpc>
                <a:spcPts val="1733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1733" b="1" i="0" cap="none" spc="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5pPr>
          </a:lstStyle>
          <a:p>
            <a:pPr>
              <a:lnSpc>
                <a:spcPts val="1300"/>
              </a:lnSpc>
              <a:spcAft>
                <a:spcPts val="300"/>
              </a:spcAft>
            </a:pPr>
            <a:r>
              <a:rPr lang="de-DE" sz="1733" b="1" dirty="0" err="1"/>
              <a:t>Positioning</a:t>
            </a:r>
            <a:r>
              <a:rPr lang="de-DE" sz="1733" b="1" dirty="0"/>
              <a:t> in box</a:t>
            </a:r>
          </a:p>
          <a:p>
            <a:pPr lvl="1">
              <a:spcAft>
                <a:spcPts val="400"/>
              </a:spcAft>
            </a:pPr>
            <a:r>
              <a:rPr lang="de-DE" sz="1733" dirty="0"/>
              <a:t>Text Calibri 13pt, simple </a:t>
            </a:r>
            <a:r>
              <a:rPr lang="de-DE" sz="1733" dirty="0" err="1"/>
              <a:t>line</a:t>
            </a:r>
            <a:r>
              <a:rPr lang="de-DE" sz="1733" dirty="0"/>
              <a:t> </a:t>
            </a:r>
            <a:r>
              <a:rPr lang="de-DE" sz="1733" dirty="0" err="1"/>
              <a:t>spacing</a:t>
            </a:r>
            <a:r>
              <a:rPr lang="de-DE" sz="1733" dirty="0"/>
              <a:t>,</a:t>
            </a:r>
          </a:p>
          <a:p>
            <a:pPr lvl="1">
              <a:spcAft>
                <a:spcPts val="400"/>
              </a:spcAft>
            </a:pPr>
            <a:r>
              <a:rPr lang="de-DE" sz="1733" dirty="0"/>
              <a:t>3pt extra </a:t>
            </a:r>
            <a:r>
              <a:rPr lang="de-DE" sz="1733" dirty="0" err="1"/>
              <a:t>spacing</a:t>
            </a:r>
            <a:r>
              <a:rPr lang="de-DE" sz="1733" dirty="0"/>
              <a:t> after </a:t>
            </a:r>
            <a:r>
              <a:rPr lang="de-DE" sz="1733" dirty="0" err="1"/>
              <a:t>headline</a:t>
            </a:r>
            <a:r>
              <a:rPr lang="de-DE" sz="1733" dirty="0"/>
              <a:t> </a:t>
            </a:r>
            <a:r>
              <a:rPr lang="de-DE" sz="1733" dirty="0" err="1"/>
              <a:t>and</a:t>
            </a:r>
            <a:r>
              <a:rPr lang="de-DE" sz="1733" dirty="0"/>
              <a:t> </a:t>
            </a:r>
            <a:r>
              <a:rPr lang="de-DE" sz="1733" dirty="0" err="1"/>
              <a:t>between</a:t>
            </a:r>
            <a:r>
              <a:rPr lang="de-DE" sz="1733" dirty="0"/>
              <a:t> </a:t>
            </a:r>
            <a:r>
              <a:rPr lang="de-DE" sz="1733" dirty="0" err="1"/>
              <a:t>text</a:t>
            </a:r>
            <a:r>
              <a:rPr lang="de-DE" sz="1733" dirty="0"/>
              <a:t> </a:t>
            </a:r>
            <a:r>
              <a:rPr lang="de-DE" sz="1733" dirty="0" err="1"/>
              <a:t>blocks</a:t>
            </a:r>
            <a:endParaRPr lang="de-DE" sz="1733" dirty="0"/>
          </a:p>
        </p:txBody>
      </p:sp>
      <p:sp>
        <p:nvSpPr>
          <p:cNvPr id="46" name="Titel 45">
            <a:extLst>
              <a:ext uri="{FF2B5EF4-FFF2-40B4-BE49-F238E27FC236}">
                <a16:creationId xmlns:a16="http://schemas.microsoft.com/office/drawing/2014/main" id="{F4528EA8-48A5-CA48-B205-F11D57A10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637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363">
          <p15:clr>
            <a:srgbClr val="FBAE40"/>
          </p15:clr>
        </p15:guide>
        <p15:guide id="4" pos="5397">
          <p15:clr>
            <a:srgbClr val="FBAE40"/>
          </p15:clr>
        </p15:guide>
        <p15:guide id="5" orient="horz" pos="282">
          <p15:clr>
            <a:srgbClr val="FBAE40"/>
          </p15:clr>
        </p15:guide>
        <p15:guide id="6" orient="horz" pos="758">
          <p15:clr>
            <a:srgbClr val="FBAE40"/>
          </p15:clr>
        </p15:guide>
        <p15:guide id="7" orient="horz" pos="940">
          <p15:clr>
            <a:srgbClr val="FBAE40"/>
          </p15:clr>
        </p15:guide>
        <p15:guide id="8" orient="horz" pos="635">
          <p15:clr>
            <a:srgbClr val="FBAE40"/>
          </p15:clr>
        </p15:guide>
        <p15:guide id="9" orient="horz" pos="2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B5DC27-A36E-5649-AF92-05389856B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351" y="2421466"/>
            <a:ext cx="3888316" cy="3790951"/>
          </a:xfrm>
        </p:spPr>
        <p:txBody>
          <a:bodyPr>
            <a:normAutofit/>
          </a:bodyPr>
          <a:lstStyle>
            <a:lvl1pPr marL="0" indent="0" fontAlgn="t">
              <a:spcBef>
                <a:spcPts val="0"/>
              </a:spcBef>
              <a:buNone/>
              <a:defRPr sz="1733" b="0" i="0" cap="none" spc="0" baseline="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E7AE68D-5D95-2742-8B19-6707A745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39A8-BC85-4DCA-A231-79E2E13A376B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BE4DD80-6A21-D047-9912-5D4C48EA99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C4318F1-1CC8-8B4F-9440-293790F75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8A1AA6D5-1D4D-C840-992C-0981DBF530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895851" y="2421465"/>
            <a:ext cx="3888316" cy="3790951"/>
          </a:xfrm>
        </p:spPr>
        <p:txBody>
          <a:bodyPr>
            <a:normAutofit/>
          </a:bodyPr>
          <a:lstStyle>
            <a:lvl1pPr marL="0" indent="0" fontAlgn="t">
              <a:spcBef>
                <a:spcPts val="0"/>
              </a:spcBef>
              <a:buNone/>
              <a:defRPr sz="1733" b="0" i="0" cap="none" spc="0" baseline="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Textplatzhalter 30">
            <a:extLst>
              <a:ext uri="{FF2B5EF4-FFF2-40B4-BE49-F238E27FC236}">
                <a16:creationId xmlns:a16="http://schemas.microsoft.com/office/drawing/2014/main" id="{D3167900-0074-1A4B-984B-A8F3705329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354" y="1795201"/>
            <a:ext cx="10655297" cy="290276"/>
          </a:xfrm>
        </p:spPr>
        <p:txBody>
          <a:bodyPr/>
          <a:lstStyle/>
          <a:p>
            <a:r>
              <a:rPr lang="de-DE" sz="1867" b="0" spc="0" dirty="0"/>
              <a:t>SUB-HEADLINE / MAX. LENGTH IS THE END OF THE LINE</a:t>
            </a:r>
          </a:p>
        </p:txBody>
      </p:sp>
    </p:spTree>
    <p:extLst>
      <p:ext uri="{BB962C8B-B14F-4D97-AF65-F5344CB8AC3E}">
        <p14:creationId xmlns:p14="http://schemas.microsoft.com/office/powerpoint/2010/main" val="1382959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/Image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A6E40B-4F15-1A4C-8D56-23A513DCEC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8352" y="2421465"/>
            <a:ext cx="5135033" cy="3790952"/>
          </a:xfrm>
        </p:spPr>
        <p:txBody>
          <a:bodyPr/>
          <a:lstStyle/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223437-FC5F-724E-A5BE-04A35D74ED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8617" y="2421465"/>
            <a:ext cx="5135033" cy="3790952"/>
          </a:xfrm>
        </p:spPr>
        <p:txBody>
          <a:bodyPr/>
          <a:lstStyle/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A2C779C-B2FD-1544-B9F9-FCA95C1C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7EC3-C043-4304-9E00-13949EC228F7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4381DC6-DC15-5040-A554-2C1495B04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74F3BEA-23F3-9340-9AE8-EF2DB3E31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  <p:sp>
        <p:nvSpPr>
          <p:cNvPr id="14" name="Textplatzhalter 30">
            <a:extLst>
              <a:ext uri="{FF2B5EF4-FFF2-40B4-BE49-F238E27FC236}">
                <a16:creationId xmlns:a16="http://schemas.microsoft.com/office/drawing/2014/main" id="{ED12DC52-14E5-0B42-BB7D-DF2C8E1CDB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354" y="1795201"/>
            <a:ext cx="10655297" cy="290276"/>
          </a:xfrm>
        </p:spPr>
        <p:txBody>
          <a:bodyPr/>
          <a:lstStyle/>
          <a:p>
            <a:r>
              <a:rPr lang="de-DE" sz="1867" b="0" spc="0" dirty="0"/>
              <a:t>SUB-HEADLINE / MAX. LENGTH IS THE END OF THE LINE</a:t>
            </a:r>
          </a:p>
        </p:txBody>
      </p:sp>
    </p:spTree>
    <p:extLst>
      <p:ext uri="{BB962C8B-B14F-4D97-AF65-F5344CB8AC3E}">
        <p14:creationId xmlns:p14="http://schemas.microsoft.com/office/powerpoint/2010/main" val="2174647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9C4A0E-9778-0949-B362-9602B15E5E4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6235" y="2421468"/>
            <a:ext cx="3890432" cy="3767665"/>
          </a:xfrm>
        </p:spPr>
        <p:txBody>
          <a:bodyPr/>
          <a:lstStyle/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65B43ED-AEF8-ED4D-AE65-EF5D1571066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95851" y="2421467"/>
            <a:ext cx="3890432" cy="3767667"/>
          </a:xfrm>
        </p:spPr>
        <p:txBody>
          <a:bodyPr/>
          <a:lstStyle/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30B5AFB4-8C13-6F45-8494-8DB574D86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48527-6E32-4E2A-A7A1-4DA1EFC2D72C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AE3436-A689-C04D-A718-439948E3B2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9E39D104-74BE-3E4C-B24C-20983B0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  <p:sp>
        <p:nvSpPr>
          <p:cNvPr id="15" name="Textplatzhalter 30">
            <a:extLst>
              <a:ext uri="{FF2B5EF4-FFF2-40B4-BE49-F238E27FC236}">
                <a16:creationId xmlns:a16="http://schemas.microsoft.com/office/drawing/2014/main" id="{27A05B7A-A799-A14E-A088-81578B030E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354" y="1795201"/>
            <a:ext cx="10655297" cy="290276"/>
          </a:xfrm>
        </p:spPr>
        <p:txBody>
          <a:bodyPr/>
          <a:lstStyle/>
          <a:p>
            <a:r>
              <a:rPr lang="de-DE" sz="1867" b="0" spc="0" dirty="0"/>
              <a:t>SUB-HEADLINE / MAX. LENGTH IS THE END OF THE LINE</a:t>
            </a:r>
          </a:p>
        </p:txBody>
      </p:sp>
      <p:sp>
        <p:nvSpPr>
          <p:cNvPr id="9" name="Inhaltsplatzhalter 33">
            <a:extLst>
              <a:ext uri="{FF2B5EF4-FFF2-40B4-BE49-F238E27FC236}">
                <a16:creationId xmlns:a16="http://schemas.microsoft.com/office/drawing/2014/main" id="{9610F967-D272-CD4F-B34B-62BFA0E2F7E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23353" y="2421467"/>
            <a:ext cx="2400300" cy="2400300"/>
          </a:xfrm>
          <a:solidFill>
            <a:srgbClr val="FEC400"/>
          </a:solidFill>
        </p:spPr>
        <p:txBody>
          <a:bodyPr lIns="108000" tIns="108000" rIns="36000" bIns="72000"/>
          <a:lstStyle>
            <a:lvl1pPr marL="0">
              <a:lnSpc>
                <a:spcPts val="1733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1733" b="1" i="0" cap="none" spc="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5pPr>
          </a:lstStyle>
          <a:p>
            <a:pPr>
              <a:lnSpc>
                <a:spcPts val="1300"/>
              </a:lnSpc>
              <a:spcAft>
                <a:spcPts val="300"/>
              </a:spcAft>
            </a:pPr>
            <a:r>
              <a:rPr lang="de-DE" sz="1733" b="1" dirty="0" err="1"/>
              <a:t>Positioning</a:t>
            </a:r>
            <a:r>
              <a:rPr lang="de-DE" sz="1733" b="1" dirty="0"/>
              <a:t> in box</a:t>
            </a:r>
          </a:p>
          <a:p>
            <a:pPr lvl="1">
              <a:spcAft>
                <a:spcPts val="400"/>
              </a:spcAft>
            </a:pPr>
            <a:r>
              <a:rPr lang="de-DE" sz="1733" dirty="0"/>
              <a:t>Text Calibri 13pt, simple </a:t>
            </a:r>
            <a:r>
              <a:rPr lang="de-DE" sz="1733" dirty="0" err="1"/>
              <a:t>line</a:t>
            </a:r>
            <a:r>
              <a:rPr lang="de-DE" sz="1733" dirty="0"/>
              <a:t> </a:t>
            </a:r>
            <a:r>
              <a:rPr lang="de-DE" sz="1733" dirty="0" err="1"/>
              <a:t>spacing</a:t>
            </a:r>
            <a:r>
              <a:rPr lang="de-DE" sz="1733" dirty="0"/>
              <a:t>,</a:t>
            </a:r>
          </a:p>
          <a:p>
            <a:pPr lvl="1">
              <a:spcAft>
                <a:spcPts val="400"/>
              </a:spcAft>
            </a:pPr>
            <a:r>
              <a:rPr lang="de-DE" sz="1733" dirty="0"/>
              <a:t>3pt extra </a:t>
            </a:r>
            <a:r>
              <a:rPr lang="de-DE" sz="1733" dirty="0" err="1"/>
              <a:t>spacing</a:t>
            </a:r>
            <a:r>
              <a:rPr lang="de-DE" sz="1733" dirty="0"/>
              <a:t> after </a:t>
            </a:r>
            <a:r>
              <a:rPr lang="de-DE" sz="1733" dirty="0" err="1"/>
              <a:t>headline</a:t>
            </a:r>
            <a:r>
              <a:rPr lang="de-DE" sz="1733" dirty="0"/>
              <a:t> </a:t>
            </a:r>
            <a:r>
              <a:rPr lang="de-DE" sz="1733" dirty="0" err="1"/>
              <a:t>and</a:t>
            </a:r>
            <a:r>
              <a:rPr lang="de-DE" sz="1733" dirty="0"/>
              <a:t> </a:t>
            </a:r>
            <a:r>
              <a:rPr lang="de-DE" sz="1733" dirty="0" err="1"/>
              <a:t>between</a:t>
            </a:r>
            <a:r>
              <a:rPr lang="de-DE" sz="1733" dirty="0"/>
              <a:t> </a:t>
            </a:r>
            <a:r>
              <a:rPr lang="de-DE" sz="1733" dirty="0" err="1"/>
              <a:t>text</a:t>
            </a:r>
            <a:r>
              <a:rPr lang="de-DE" sz="1733" dirty="0"/>
              <a:t> </a:t>
            </a:r>
            <a:r>
              <a:rPr lang="de-DE" sz="1733" dirty="0" err="1"/>
              <a:t>blocks</a:t>
            </a:r>
            <a:endParaRPr lang="de-DE" sz="1733" dirty="0"/>
          </a:p>
        </p:txBody>
      </p:sp>
    </p:spTree>
    <p:extLst>
      <p:ext uri="{BB962C8B-B14F-4D97-AF65-F5344CB8AC3E}">
        <p14:creationId xmlns:p14="http://schemas.microsoft.com/office/powerpoint/2010/main" val="164411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 +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99260BF-220D-0841-B7D7-8C23D4A7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3A8EA-BD20-4B01-A44E-DC3532C93F0F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98A1FA-430D-3940-B60C-E026F51982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64DA94E-BC5A-E443-8BBB-2AB9784CD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  <p:sp>
        <p:nvSpPr>
          <p:cNvPr id="10" name="Textplatzhalter 30">
            <a:extLst>
              <a:ext uri="{FF2B5EF4-FFF2-40B4-BE49-F238E27FC236}">
                <a16:creationId xmlns:a16="http://schemas.microsoft.com/office/drawing/2014/main" id="{85825FCC-54C0-704F-B6B6-15A44C7AAD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354" y="1795201"/>
            <a:ext cx="10655297" cy="290276"/>
          </a:xfrm>
        </p:spPr>
        <p:txBody>
          <a:bodyPr/>
          <a:lstStyle/>
          <a:p>
            <a:r>
              <a:rPr lang="de-DE" sz="1867" b="0" spc="0" dirty="0"/>
              <a:t>SUB-HEADLINE / MAX. LENGTH IS THE END OF THE LINE</a:t>
            </a:r>
          </a:p>
        </p:txBody>
      </p:sp>
    </p:spTree>
    <p:extLst>
      <p:ext uri="{BB962C8B-B14F-4D97-AF65-F5344CB8AC3E}">
        <p14:creationId xmlns:p14="http://schemas.microsoft.com/office/powerpoint/2010/main" val="1377279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9C68685-ECB1-0C43-A56D-DE701FAC9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EC9AA-0051-4ADE-97B8-120BBEBC4147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DF084B-30AF-0943-A565-2FB9A5ED2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55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8199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0">
            <a:extLst>
              <a:ext uri="{FF2B5EF4-FFF2-40B4-BE49-F238E27FC236}">
                <a16:creationId xmlns:a16="http://schemas.microsoft.com/office/drawing/2014/main" id="{D89534C6-7933-B743-87E6-4BA30B7DD4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354" y="3429001"/>
            <a:ext cx="10655297" cy="290276"/>
          </a:xfrm>
        </p:spPr>
        <p:txBody>
          <a:bodyPr/>
          <a:lstStyle/>
          <a:p>
            <a:r>
              <a:rPr lang="de-DE" sz="1867" b="0" spc="0" dirty="0"/>
              <a:t>SUB-HEADLINE / MAX. LENGTH IS THE END OF THE LINE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0EA1CFD-9EE0-B44F-96F6-6CDBBB228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351" y="2950366"/>
            <a:ext cx="10655300" cy="385233"/>
          </a:xfrm>
        </p:spPr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419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8DA22B-B213-624B-9DDF-75D1AC6EC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234" y="2421467"/>
            <a:ext cx="10657415" cy="3790949"/>
          </a:xfrm>
          <a:solidFill>
            <a:srgbClr val="FEC400"/>
          </a:solidFill>
        </p:spPr>
        <p:txBody>
          <a:bodyPr lIns="180000" tIns="540000" rIns="180000" bIns="180000" anchor="t" anchorCtr="1"/>
          <a:lstStyle>
            <a:lvl1pPr marL="0" indent="0">
              <a:buNone/>
              <a:defRPr sz="3733" b="1" i="0" cap="none" spc="0" baseline="0">
                <a:solidFill>
                  <a:schemeClr val="bg1"/>
                </a:solidFill>
                <a:latin typeface="+mn-lt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6A8586-8C77-BB48-9566-B6455CAC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C7A-8E8B-47A0-82BE-C972AC7F555F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73CFEEE-187E-204E-84DD-29D9A0967F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D45D423-6CE1-A340-B734-B4D676E52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  <p:sp>
        <p:nvSpPr>
          <p:cNvPr id="13" name="Textplatzhalter 30">
            <a:extLst>
              <a:ext uri="{FF2B5EF4-FFF2-40B4-BE49-F238E27FC236}">
                <a16:creationId xmlns:a16="http://schemas.microsoft.com/office/drawing/2014/main" id="{F3E50AA5-A352-E141-AD22-62B77C6CC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354" y="1795201"/>
            <a:ext cx="10655297" cy="290276"/>
          </a:xfrm>
        </p:spPr>
        <p:txBody>
          <a:bodyPr/>
          <a:lstStyle/>
          <a:p>
            <a:r>
              <a:rPr lang="de-DE" sz="1867" b="0" spc="0" dirty="0"/>
              <a:t>SUB-HEADLINE / MAX. LENGTH IS THE END OF THE LINE</a:t>
            </a:r>
          </a:p>
        </p:txBody>
      </p:sp>
    </p:spTree>
    <p:extLst>
      <p:ext uri="{BB962C8B-B14F-4D97-AF65-F5344CB8AC3E}">
        <p14:creationId xmlns:p14="http://schemas.microsoft.com/office/powerpoint/2010/main" val="3730015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688EAA-9496-994E-9B63-F0D3B8ECA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47018" y="2421466"/>
            <a:ext cx="7776631" cy="3790951"/>
          </a:xfrm>
        </p:spPr>
        <p:txBody>
          <a:bodyPr anchor="ctr" anchorCtr="0"/>
          <a:lstStyle>
            <a:lvl1pPr marL="0" indent="0" algn="ctr">
              <a:buNone/>
              <a:defRPr sz="2133" cap="none" baseline="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659573A-307D-444F-8C68-3ADA2AA1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246-EC36-4048-9F51-6108229B67AE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7FDA1A8-837D-394E-A9A2-2FD8642A44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27142D50-5B02-0E46-84C7-2C9DD48A4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  <p:sp>
        <p:nvSpPr>
          <p:cNvPr id="12" name="Textplatzhalter 30">
            <a:extLst>
              <a:ext uri="{FF2B5EF4-FFF2-40B4-BE49-F238E27FC236}">
                <a16:creationId xmlns:a16="http://schemas.microsoft.com/office/drawing/2014/main" id="{08AA6D45-4277-F349-8893-E384FC654F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8354" y="1795201"/>
            <a:ext cx="10655297" cy="290276"/>
          </a:xfrm>
        </p:spPr>
        <p:txBody>
          <a:bodyPr/>
          <a:lstStyle/>
          <a:p>
            <a:r>
              <a:rPr lang="de-DE" sz="1867" b="0" spc="0" dirty="0"/>
              <a:t>SUB-HEADLINE / MAX. LENGTH IS THE END OF THE LINE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30E20D5-B5AF-ED41-89BD-3D0E21180D3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8352" y="2421467"/>
            <a:ext cx="2639483" cy="3790949"/>
          </a:xfrm>
        </p:spPr>
        <p:txBody>
          <a:bodyPr/>
          <a:lstStyle>
            <a:lvl1pPr>
              <a:defRPr sz="1733" baseline="0"/>
            </a:lvl1pPr>
            <a:lvl2pPr>
              <a:defRPr sz="1733"/>
            </a:lvl2pPr>
            <a:lvl3pPr>
              <a:defRPr sz="1733"/>
            </a:lvl3pPr>
            <a:lvl4pPr>
              <a:defRPr sz="1733"/>
            </a:lvl4pPr>
            <a:lvl5pPr>
              <a:defRPr sz="17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46252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Page">
    <p:bg>
      <p:bgPr>
        <a:solidFill>
          <a:srgbClr val="FEC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0770CB2-7D1E-834E-A23F-824BC084AA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875"/>
          <a:stretch/>
        </p:blipFill>
        <p:spPr>
          <a:xfrm>
            <a:off x="6947064" y="-1"/>
            <a:ext cx="4453248" cy="2646439"/>
          </a:xfrm>
          <a:prstGeom prst="rect">
            <a:avLst/>
          </a:prstGeom>
        </p:spPr>
      </p:pic>
      <p:sp>
        <p:nvSpPr>
          <p:cNvPr id="12" name="Textplatzhalter 41">
            <a:extLst>
              <a:ext uri="{FF2B5EF4-FFF2-40B4-BE49-F238E27FC236}">
                <a16:creationId xmlns:a16="http://schemas.microsoft.com/office/drawing/2014/main" id="{154C0A1B-FDBD-7644-B0A5-FB0B1121B2D1}"/>
              </a:ext>
            </a:extLst>
          </p:cNvPr>
          <p:cNvSpPr txBox="1">
            <a:spLocks/>
          </p:cNvSpPr>
          <p:nvPr userDrawn="1"/>
        </p:nvSpPr>
        <p:spPr>
          <a:xfrm>
            <a:off x="766234" y="353650"/>
            <a:ext cx="8017933" cy="29027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1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EC400"/>
              </a:buClr>
              <a:buFontTx/>
              <a:buNone/>
              <a:tabLst/>
              <a:defRPr sz="1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7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03225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Renewables in Cities 2021 Global Status Report</a:t>
            </a:r>
          </a:p>
        </p:txBody>
      </p:sp>
    </p:spTree>
    <p:extLst>
      <p:ext uri="{BB962C8B-B14F-4D97-AF65-F5344CB8AC3E}">
        <p14:creationId xmlns:p14="http://schemas.microsoft.com/office/powerpoint/2010/main" val="3631453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7557ED-8B8F-40BE-B15A-144C40DF3530}"/>
              </a:ext>
            </a:extLst>
          </p:cNvPr>
          <p:cNvSpPr/>
          <p:nvPr userDrawn="1"/>
        </p:nvSpPr>
        <p:spPr>
          <a:xfrm>
            <a:off x="8778240" y="287383"/>
            <a:ext cx="3082834" cy="163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9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6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40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52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04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79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59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08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02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55617-0403-4B67-9A3C-0EEF96F41603}" type="datetimeFigureOut">
              <a:rPr lang="pt-BR" smtClean="0"/>
              <a:t>21/10/2021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A0ECF-07AC-494F-A758-0A4FCC6EBD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1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A1B1B-2506-1045-A83D-3C150730D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352" y="2421465"/>
            <a:ext cx="5135033" cy="37909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7" name="Datumsplatzhalter 7">
            <a:extLst>
              <a:ext uri="{FF2B5EF4-FFF2-40B4-BE49-F238E27FC236}">
                <a16:creationId xmlns:a16="http://schemas.microsoft.com/office/drawing/2014/main" id="{95775008-6CE1-124A-A3A8-E44CC6941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8351" y="6386085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EA4BEBD-BC5C-4452-BF23-ACF396C12A57}" type="datetime1">
              <a:rPr lang="pt-PT" smtClean="0"/>
              <a:t>21/10/2021</a:t>
            </a:fld>
            <a:endParaRPr lang="de-DE" dirty="0"/>
          </a:p>
        </p:txBody>
      </p:sp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5D3274B0-3E91-F441-8779-6E43869C3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353" y="6380138"/>
            <a:ext cx="2400297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B9E904-9AEB-6C42-8A24-041048A80976}" type="slidenum">
              <a:rPr lang="de-DE" smtClean="0"/>
              <a:pPr/>
              <a:t>‹nº›</a:t>
            </a:fld>
            <a:endParaRPr lang="de-DE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ACFAE0D-2201-B048-AC86-D10B0EBC9308}"/>
              </a:ext>
            </a:extLst>
          </p:cNvPr>
          <p:cNvCxnSpPr/>
          <p:nvPr userDrawn="1"/>
        </p:nvCxnSpPr>
        <p:spPr>
          <a:xfrm>
            <a:off x="766233" y="6394752"/>
            <a:ext cx="10655299" cy="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platzhalter 11">
            <a:extLst>
              <a:ext uri="{FF2B5EF4-FFF2-40B4-BE49-F238E27FC236}">
                <a16:creationId xmlns:a16="http://schemas.microsoft.com/office/drawing/2014/main" id="{5A6AC321-F94B-3745-9F4B-99327A35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1" y="1316566"/>
            <a:ext cx="10655300" cy="385233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1657C3F-0E63-5141-97B1-3FE1B5F73A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1969" y="120547"/>
            <a:ext cx="2414179" cy="1013204"/>
          </a:xfrm>
          <a:prstGeom prst="rect">
            <a:avLst/>
          </a:prstGeom>
        </p:spPr>
      </p:pic>
      <p:sp>
        <p:nvSpPr>
          <p:cNvPr id="39" name="Textplatzhalter 41">
            <a:extLst>
              <a:ext uri="{FF2B5EF4-FFF2-40B4-BE49-F238E27FC236}">
                <a16:creationId xmlns:a16="http://schemas.microsoft.com/office/drawing/2014/main" id="{D90543E7-60F7-5B41-BE51-D2FEDE0AD88E}"/>
              </a:ext>
            </a:extLst>
          </p:cNvPr>
          <p:cNvSpPr txBox="1">
            <a:spLocks/>
          </p:cNvSpPr>
          <p:nvPr userDrawn="1"/>
        </p:nvSpPr>
        <p:spPr>
          <a:xfrm>
            <a:off x="766234" y="353650"/>
            <a:ext cx="8017933" cy="29027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10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EC400"/>
              </a:buClr>
              <a:buFontTx/>
              <a:buNone/>
              <a:tabLst/>
              <a:defRPr sz="1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7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03225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2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33" b="0" dirty="0">
                <a:solidFill>
                  <a:srgbClr val="000000"/>
                </a:solidFill>
                <a:latin typeface="Calibri" panose="020F0502020204030204" pitchFamily="34" charset="0"/>
              </a:rPr>
              <a:t>Renewables</a:t>
            </a:r>
            <a:r>
              <a:rPr lang="de-DE" sz="1333" b="0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in Cities 2021 Global Status Report</a:t>
            </a:r>
            <a:endParaRPr lang="de-DE" sz="1333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9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400" b="1" i="0" kern="1200" cap="all" spc="16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Font typeface="Arial" panose="020B0604020202020204" pitchFamily="34" charset="0"/>
        <a:buNone/>
        <a:defRPr sz="1733" b="1" kern="1200" cap="all" spc="160" baseline="0">
          <a:solidFill>
            <a:schemeClr val="tx1"/>
          </a:solidFill>
          <a:latin typeface="+mn-lt"/>
          <a:ea typeface="+mn-ea"/>
          <a:cs typeface="+mn-cs"/>
        </a:defRPr>
      </a:lvl1pPr>
      <a:lvl2pPr marL="357708" indent="-351358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Clr>
          <a:srgbClr val="FEC400"/>
        </a:buClr>
        <a:buFont typeface="AppleMyungjo Regular" pitchFamily="2" charset="-127"/>
        <a:buChar char="◼"/>
        <a:tabLst/>
        <a:defRPr sz="1733" b="1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37620" indent="-179913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Font typeface="Systemschrift"/>
        <a:buChar char="-"/>
        <a:tabLst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717533" indent="-179913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Font typeface="Systemschrift"/>
        <a:buChar char="-"/>
        <a:tabLst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888978" indent="-171446" algn="l" defTabSz="1219170" rtl="0" eaLnBrk="1" latinLnBrk="0" hangingPunct="1">
        <a:lnSpc>
          <a:spcPct val="90000"/>
        </a:lnSpc>
        <a:spcBef>
          <a:spcPts val="0"/>
        </a:spcBef>
        <a:spcAft>
          <a:spcPts val="533"/>
        </a:spcAft>
        <a:buFont typeface="Systemschrift"/>
        <a:buChar char="-"/>
        <a:tabLst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200">
          <p15:clr>
            <a:srgbClr val="F26B43"/>
          </p15:clr>
        </p15:guide>
        <p15:guide id="3" pos="362">
          <p15:clr>
            <a:srgbClr val="F26B43"/>
          </p15:clr>
        </p15:guide>
        <p15:guide id="4" pos="5397">
          <p15:clr>
            <a:srgbClr val="F26B43"/>
          </p15:clr>
        </p15:guide>
        <p15:guide id="5" orient="horz" pos="804">
          <p15:clr>
            <a:srgbClr val="F26B43"/>
          </p15:clr>
        </p15:guide>
        <p15:guide id="6" orient="horz" pos="622">
          <p15:clr>
            <a:srgbClr val="F26B43"/>
          </p15:clr>
        </p15:guide>
        <p15:guide id="7" orient="horz" pos="1144">
          <p15:clr>
            <a:srgbClr val="F26B43"/>
          </p15:clr>
        </p15:guide>
        <p15:guide id="8" orient="horz" pos="940">
          <p15:clr>
            <a:srgbClr val="F26B43"/>
          </p15:clr>
        </p15:guide>
        <p15:guide id="9" pos="2313">
          <p15:clr>
            <a:srgbClr val="F26B43"/>
          </p15:clr>
        </p15:guide>
        <p15:guide id="10" pos="4150">
          <p15:clr>
            <a:srgbClr val="F26B43"/>
          </p15:clr>
        </p15:guide>
        <p15:guide id="11" pos="4263">
          <p15:clr>
            <a:srgbClr val="F26B43"/>
          </p15:clr>
        </p15:guide>
        <p15:guide id="12" orient="horz" pos="758">
          <p15:clr>
            <a:srgbClr val="F26B43"/>
          </p15:clr>
        </p15:guide>
        <p15:guide id="13" orient="horz" pos="2935">
          <p15:clr>
            <a:srgbClr val="F26B43"/>
          </p15:clr>
        </p15:guide>
        <p15:guide id="14" pos="1723">
          <p15:clr>
            <a:srgbClr val="F26B43"/>
          </p15:clr>
        </p15:guide>
        <p15:guide id="15" pos="1610">
          <p15:clr>
            <a:srgbClr val="F26B43"/>
          </p15:clr>
        </p15:guide>
        <p15:guide id="16" pos="3447">
          <p15:clr>
            <a:srgbClr val="F26B43"/>
          </p15:clr>
        </p15:guide>
        <p15:guide id="17" pos="3560">
          <p15:clr>
            <a:srgbClr val="F26B43"/>
          </p15:clr>
        </p15:guide>
        <p15:guide id="18" pos="2824">
          <p15:clr>
            <a:srgbClr val="F26B43"/>
          </p15:clr>
        </p15:guide>
        <p15:guide id="19" pos="2936">
          <p15:clr>
            <a:srgbClr val="F26B43"/>
          </p15:clr>
        </p15:guide>
        <p15:guide id="20" pos="2789">
          <p15:clr>
            <a:srgbClr val="F26B43"/>
          </p15:clr>
        </p15:guide>
        <p15:guide id="21" pos="2971">
          <p15:clr>
            <a:srgbClr val="F26B43"/>
          </p15:clr>
        </p15:guide>
        <p15:guide id="22" orient="horz" pos="30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5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47" Type="http://schemas.openxmlformats.org/officeDocument/2006/relationships/image" Target="../media/image50.emf"/><Relationship Id="rId50" Type="http://schemas.openxmlformats.org/officeDocument/2006/relationships/image" Target="../media/image53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9" Type="http://schemas.openxmlformats.org/officeDocument/2006/relationships/image" Target="../media/image32.jp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8.png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emf"/><Relationship Id="rId20" Type="http://schemas.openxmlformats.org/officeDocument/2006/relationships/image" Target="../media/image23.png"/><Relationship Id="rId41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51.png"/><Relationship Id="rId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36.png"/><Relationship Id="rId4" Type="http://schemas.openxmlformats.org/officeDocument/2006/relationships/hyperlink" Target="https://www.needpix.com/photo/download/950243/ppt-backgrounds-low-poly-gray-free-pictures-free-photos-free-images-royalty-free-free-illustration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6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4925E760-B1BA-7C4A-BCF0-2D296C11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D5C4586-2439-C84D-A623-647E8ED25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267018"/>
            <a:ext cx="3676650" cy="244958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206764" y="592633"/>
            <a:ext cx="871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Solar + Baterias (ESS) + Carregadores + Inteligência</a:t>
            </a:r>
            <a:endParaRPr lang="en-US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3401" y="5848039"/>
            <a:ext cx="583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Maringá, Brasil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3" t="13872" b="18391"/>
          <a:stretch/>
        </p:blipFill>
        <p:spPr>
          <a:xfrm>
            <a:off x="533401" y="3716603"/>
            <a:ext cx="3676650" cy="215079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t="8008" b="35610"/>
          <a:stretch/>
        </p:blipFill>
        <p:spPr>
          <a:xfrm>
            <a:off x="1230681" y="5867399"/>
            <a:ext cx="1172014" cy="541854"/>
          </a:xfrm>
          <a:prstGeom prst="rect">
            <a:avLst/>
          </a:prstGeom>
        </p:spPr>
      </p:pic>
      <p:pic>
        <p:nvPicPr>
          <p:cNvPr id="10" name="Picture 2" descr="Resultado de imagem para aldo solar image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8" y="5638659"/>
            <a:ext cx="652815" cy="6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5F9ECDD-9717-4B69-996B-41BE646157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r="5386"/>
          <a:stretch/>
        </p:blipFill>
        <p:spPr>
          <a:xfrm>
            <a:off x="4194810" y="1270500"/>
            <a:ext cx="8073932" cy="466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4DA74F66-2A7B-47C8-98F7-91F75A9B1F64}"/>
              </a:ext>
            </a:extLst>
          </p:cNvPr>
          <p:cNvSpPr/>
          <p:nvPr/>
        </p:nvSpPr>
        <p:spPr>
          <a:xfrm>
            <a:off x="4745944" y="1903500"/>
            <a:ext cx="1762125" cy="2393253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937C67-E81B-4E0A-BBDC-275AFD9DDA8F}"/>
              </a:ext>
            </a:extLst>
          </p:cNvPr>
          <p:cNvSpPr/>
          <p:nvPr/>
        </p:nvSpPr>
        <p:spPr>
          <a:xfrm>
            <a:off x="2066925" y="118333"/>
            <a:ext cx="8882288" cy="474300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66D0C1A2-2388-4E99-90CB-A362E4C5B005}"/>
              </a:ext>
            </a:extLst>
          </p:cNvPr>
          <p:cNvSpPr/>
          <p:nvPr/>
        </p:nvSpPr>
        <p:spPr>
          <a:xfrm>
            <a:off x="10479617" y="185198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75F27DA-38B9-40E4-9872-2F3081E7A548}"/>
              </a:ext>
            </a:extLst>
          </p:cNvPr>
          <p:cNvSpPr txBox="1"/>
          <p:nvPr/>
        </p:nvSpPr>
        <p:spPr>
          <a:xfrm>
            <a:off x="2066925" y="118333"/>
            <a:ext cx="885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Baterias retiram a empresa da rede no pico</a:t>
            </a:r>
          </a:p>
          <a:p>
            <a:pPr algn="ctr"/>
            <a:endParaRPr lang="pt-BR" sz="2400" b="1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480AA0C7-E533-4C42-9F7F-AB89628D49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AB6CD35-7494-44DD-B234-483EB6D90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88" y="6152078"/>
            <a:ext cx="847725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A758DC2E-78D1-48EB-8EBC-7E506FA4B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7" t="14228" r="10897" b="4189"/>
          <a:stretch/>
        </p:blipFill>
        <p:spPr>
          <a:xfrm>
            <a:off x="1002209" y="1151631"/>
            <a:ext cx="10187582" cy="3735714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6BB111F-73A9-4DE6-9CF9-5E7B4DFE9EE8}"/>
              </a:ext>
            </a:extLst>
          </p:cNvPr>
          <p:cNvGrpSpPr/>
          <p:nvPr/>
        </p:nvGrpSpPr>
        <p:grpSpPr>
          <a:xfrm>
            <a:off x="2007838" y="287037"/>
            <a:ext cx="9299100" cy="642721"/>
            <a:chOff x="1744665" y="-65203"/>
            <a:chExt cx="14935201" cy="8727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630CD58-FAD6-4E28-85D3-EEA1F173A577}"/>
                </a:ext>
              </a:extLst>
            </p:cNvPr>
            <p:cNvGrpSpPr/>
            <p:nvPr/>
          </p:nvGrpSpPr>
          <p:grpSpPr>
            <a:xfrm>
              <a:off x="1744665" y="-65203"/>
              <a:ext cx="14935201" cy="872778"/>
              <a:chOff x="65565" y="-3782959"/>
              <a:chExt cx="14344421" cy="1528060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F21A497C-CA59-4708-9AD1-12C17AE6BF46}"/>
                  </a:ext>
                </a:extLst>
              </p:cNvPr>
              <p:cNvSpPr/>
              <p:nvPr/>
            </p:nvSpPr>
            <p:spPr>
              <a:xfrm>
                <a:off x="65565" y="-3782959"/>
                <a:ext cx="14344421" cy="152806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D47402-F6AB-44E8-A27D-262F3BE48BA5}"/>
                </a:ext>
              </a:extLst>
            </p:cNvPr>
            <p:cNvSpPr txBox="1"/>
            <p:nvPr/>
          </p:nvSpPr>
          <p:spPr>
            <a:xfrm>
              <a:off x="2040833" y="130868"/>
              <a:ext cx="13896770" cy="480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altLang="zh-CN" sz="2300" b="1" dirty="0">
                  <a:latin typeface="Calibri" panose="020F0502020204030204" pitchFamily="34" charset="0"/>
                  <a:ea typeface="MS PGothic" panose="020B0600070205080204" pitchFamily="34" charset="-128"/>
                </a:rPr>
                <a:t>Potenciais serviços de flexibilidade prestados por veiculo elétrico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064E5D89-0B10-45C1-93F8-C37AA56FC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70"/>
          <a:stretch/>
        </p:blipFill>
        <p:spPr>
          <a:xfrm>
            <a:off x="815698" y="5558909"/>
            <a:ext cx="9201150" cy="36933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F39FBA-A2D0-4FAF-908E-4366682F4828}"/>
              </a:ext>
            </a:extLst>
          </p:cNvPr>
          <p:cNvSpPr txBox="1"/>
          <p:nvPr/>
        </p:nvSpPr>
        <p:spPr>
          <a:xfrm>
            <a:off x="3750126" y="6435706"/>
            <a:ext cx="3954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</a:rPr>
              <a:t>Nota Técnica nº 0076/2021-SRD/ANEEL</a:t>
            </a:r>
            <a:endParaRPr lang="pt-BR" b="1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E4E11C7-FE3D-4356-92E4-ACCA8B03F84A}"/>
              </a:ext>
            </a:extLst>
          </p:cNvPr>
          <p:cNvSpPr/>
          <p:nvPr/>
        </p:nvSpPr>
        <p:spPr>
          <a:xfrm>
            <a:off x="10844783" y="517160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CDDB183-5ABC-47B3-8BFD-05307A69A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8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Desenho técnico, Esquemático&#10;&#10;Descrição gerada automaticamente">
            <a:extLst>
              <a:ext uri="{FF2B5EF4-FFF2-40B4-BE49-F238E27FC236}">
                <a16:creationId xmlns:a16="http://schemas.microsoft.com/office/drawing/2014/main" id="{B90936EC-876E-40B6-9563-776EE9D75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46"/>
          <a:stretch/>
        </p:blipFill>
        <p:spPr>
          <a:xfrm>
            <a:off x="2244090" y="788939"/>
            <a:ext cx="8166736" cy="56253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E7DEF958-6B5B-4D1A-B4D5-A2CCBF48F893}"/>
              </a:ext>
            </a:extLst>
          </p:cNvPr>
          <p:cNvGrpSpPr/>
          <p:nvPr/>
        </p:nvGrpSpPr>
        <p:grpSpPr>
          <a:xfrm>
            <a:off x="2007838" y="237628"/>
            <a:ext cx="9299100" cy="529876"/>
            <a:chOff x="1744665" y="-146588"/>
            <a:chExt cx="14935201" cy="8727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9FE8EC-42D0-480C-A1C3-ED5EF08A0ECE}"/>
                </a:ext>
              </a:extLst>
            </p:cNvPr>
            <p:cNvGrpSpPr/>
            <p:nvPr/>
          </p:nvGrpSpPr>
          <p:grpSpPr>
            <a:xfrm>
              <a:off x="1744665" y="-146588"/>
              <a:ext cx="14935201" cy="872778"/>
              <a:chOff x="65565" y="-3925448"/>
              <a:chExt cx="14344421" cy="1528060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F6E67B52-2C42-4B78-A980-01FD01EC6AD5}"/>
                  </a:ext>
                </a:extLst>
              </p:cNvPr>
              <p:cNvSpPr/>
              <p:nvPr/>
            </p:nvSpPr>
            <p:spPr>
              <a:xfrm>
                <a:off x="65565" y="-3925448"/>
                <a:ext cx="14344421" cy="152806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5ED088-50E0-4B35-9CB2-E7F80EED42DD}"/>
                </a:ext>
              </a:extLst>
            </p:cNvPr>
            <p:cNvSpPr txBox="1"/>
            <p:nvPr/>
          </p:nvSpPr>
          <p:spPr>
            <a:xfrm>
              <a:off x="2702345" y="-14369"/>
              <a:ext cx="12344398" cy="608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altLang="zh-CN" sz="2400" b="1" dirty="0">
                  <a:latin typeface="Calibri" panose="020F0502020204030204" pitchFamily="34" charset="0"/>
                  <a:ea typeface="MS PGothic" panose="020B0600070205080204" pitchFamily="34" charset="-128"/>
                </a:rPr>
                <a:t>Aplicações em sistemas conectados à rede</a:t>
              </a:r>
            </a:p>
          </p:txBody>
        </p:sp>
      </p:grp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FFB6FA6-822F-4956-9CAE-38DF3EF9C5C7}"/>
              </a:ext>
            </a:extLst>
          </p:cNvPr>
          <p:cNvSpPr/>
          <p:nvPr/>
        </p:nvSpPr>
        <p:spPr>
          <a:xfrm>
            <a:off x="10886386" y="387404"/>
            <a:ext cx="420552" cy="3693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D2173B-7444-489C-9D91-22E1A799E10B}"/>
              </a:ext>
            </a:extLst>
          </p:cNvPr>
          <p:cNvSpPr txBox="1"/>
          <p:nvPr/>
        </p:nvSpPr>
        <p:spPr>
          <a:xfrm>
            <a:off x="901700" y="1474688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V2G residencial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13E72BB-5D26-46CF-BFE2-F63C119818FA}"/>
              </a:ext>
            </a:extLst>
          </p:cNvPr>
          <p:cNvSpPr txBox="1"/>
          <p:nvPr/>
        </p:nvSpPr>
        <p:spPr>
          <a:xfrm>
            <a:off x="920749" y="4227413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V2G comercial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3C78A8F-60A5-46D7-8733-36E3499E21C3}"/>
              </a:ext>
            </a:extLst>
          </p:cNvPr>
          <p:cNvSpPr txBox="1"/>
          <p:nvPr/>
        </p:nvSpPr>
        <p:spPr>
          <a:xfrm>
            <a:off x="4350200" y="6432512"/>
            <a:ext cx="3954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Calibri" panose="020F0502020204030204" pitchFamily="34" charset="0"/>
              </a:rPr>
              <a:t>Nota Técnica nº 0076/2021-SRD/ANEEL</a:t>
            </a:r>
            <a:endParaRPr lang="pt-BR" b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D287DED-7D5F-41A6-A3F6-523B49C2B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27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42D8302-1BDD-40F5-9D54-09B0EB9C7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4" t="3624" r="11786" b="2664"/>
          <a:stretch/>
        </p:blipFill>
        <p:spPr>
          <a:xfrm>
            <a:off x="1876424" y="957953"/>
            <a:ext cx="7667626" cy="533052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C74AD11B-1A3E-4B91-9493-1E6188E33CB3}"/>
              </a:ext>
            </a:extLst>
          </p:cNvPr>
          <p:cNvGrpSpPr/>
          <p:nvPr/>
        </p:nvGrpSpPr>
        <p:grpSpPr>
          <a:xfrm>
            <a:off x="2007838" y="237628"/>
            <a:ext cx="9299100" cy="529876"/>
            <a:chOff x="1744665" y="-146588"/>
            <a:chExt cx="14935201" cy="8727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BE8AE2-A33A-4C71-9C1E-3F5B6AA0493D}"/>
                </a:ext>
              </a:extLst>
            </p:cNvPr>
            <p:cNvGrpSpPr/>
            <p:nvPr/>
          </p:nvGrpSpPr>
          <p:grpSpPr>
            <a:xfrm>
              <a:off x="1744665" y="-146588"/>
              <a:ext cx="14935201" cy="872778"/>
              <a:chOff x="65565" y="-3925448"/>
              <a:chExt cx="14344421" cy="1528060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4471F239-CD2E-4F4E-9DB2-C15E09CA707D}"/>
                  </a:ext>
                </a:extLst>
              </p:cNvPr>
              <p:cNvSpPr/>
              <p:nvPr/>
            </p:nvSpPr>
            <p:spPr>
              <a:xfrm>
                <a:off x="65565" y="-3925448"/>
                <a:ext cx="14344421" cy="152806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1D8935-D6EE-44B4-863F-302A1228E0CE}"/>
                </a:ext>
              </a:extLst>
            </p:cNvPr>
            <p:cNvSpPr txBox="1"/>
            <p:nvPr/>
          </p:nvSpPr>
          <p:spPr>
            <a:xfrm>
              <a:off x="2702345" y="-14369"/>
              <a:ext cx="12344398" cy="608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altLang="zh-CN" sz="2400" b="1" dirty="0">
                  <a:latin typeface="Calibri" panose="020F0502020204030204" pitchFamily="34" charset="0"/>
                  <a:ea typeface="MS PGothic" panose="020B0600070205080204" pitchFamily="34" charset="-128"/>
                </a:rPr>
                <a:t>Diagrama esquemático de um </a:t>
              </a:r>
              <a:r>
                <a:rPr lang="pt-BR" altLang="zh-CN" sz="2400" b="1" dirty="0" err="1">
                  <a:latin typeface="Calibri" panose="020F0502020204030204" pitchFamily="34" charset="0"/>
                  <a:ea typeface="MS PGothic" panose="020B0600070205080204" pitchFamily="34" charset="-128"/>
                </a:rPr>
                <a:t>microrede</a:t>
              </a:r>
              <a:r>
                <a:rPr lang="pt-BR" altLang="zh-CN" sz="2400" b="1" dirty="0">
                  <a:latin typeface="Calibri" panose="020F0502020204030204" pitchFamily="34" charset="0"/>
                  <a:ea typeface="MS PGothic" panose="020B0600070205080204" pitchFamily="34" charset="-128"/>
                </a:rPr>
                <a:t> urbana</a:t>
              </a:r>
            </a:p>
          </p:txBody>
        </p:sp>
      </p:grp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0836843-3A13-4F80-940B-ED268EE898C8}"/>
              </a:ext>
            </a:extLst>
          </p:cNvPr>
          <p:cNvSpPr/>
          <p:nvPr/>
        </p:nvSpPr>
        <p:spPr>
          <a:xfrm>
            <a:off x="10886386" y="387404"/>
            <a:ext cx="420552" cy="3693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57367D3-9D41-48F3-8F37-4CA1F5694ACA}"/>
              </a:ext>
            </a:extLst>
          </p:cNvPr>
          <p:cNvSpPr txBox="1"/>
          <p:nvPr/>
        </p:nvSpPr>
        <p:spPr>
          <a:xfrm>
            <a:off x="3750125" y="6435706"/>
            <a:ext cx="3954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Calibri" panose="020F0502020204030204" pitchFamily="34" charset="0"/>
              </a:rPr>
              <a:t>Nota Técnica nº 0076/2021-SRD/ANEEL</a:t>
            </a:r>
            <a:endParaRPr lang="pt-BR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38662C-9C09-45B9-82F4-3DF575B4F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0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612281-4C04-4D16-9F84-2FDD8F89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9702"/>
          </a:xfrm>
          <a:prstGeom prst="rect">
            <a:avLst/>
          </a:prstGeom>
        </p:spPr>
      </p:pic>
      <p:pic>
        <p:nvPicPr>
          <p:cNvPr id="4" name="Imagem 1">
            <a:extLst>
              <a:ext uri="{FF2B5EF4-FFF2-40B4-BE49-F238E27FC236}">
                <a16:creationId xmlns:a16="http://schemas.microsoft.com/office/drawing/2014/main" id="{2D953CDE-95AD-4CDD-B968-80FA07C24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54" y="6157800"/>
            <a:ext cx="1794728" cy="5468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2A7A0A-ABA3-4C62-AE4F-42326FB85C67}"/>
              </a:ext>
            </a:extLst>
          </p:cNvPr>
          <p:cNvSpPr txBox="1">
            <a:spLocks/>
          </p:cNvSpPr>
          <p:nvPr/>
        </p:nvSpPr>
        <p:spPr bwMode="auto">
          <a:xfrm>
            <a:off x="1548167" y="78298"/>
            <a:ext cx="8412580" cy="63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defRPr sz="2800" b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1pPr>
            <a:lvl2pPr>
              <a:defRPr sz="2700" b="1">
                <a:solidFill>
                  <a:srgbClr val="0872A6"/>
                </a:solidFill>
                <a:latin typeface="ITC Avant Garde Gothic" charset="0"/>
                <a:cs typeface="Arial" charset="0"/>
              </a:defRPr>
            </a:lvl2pPr>
            <a:lvl3pPr>
              <a:defRPr sz="2700" b="1">
                <a:solidFill>
                  <a:srgbClr val="0872A6"/>
                </a:solidFill>
                <a:latin typeface="ITC Avant Garde Gothic" charset="0"/>
                <a:cs typeface="Arial" charset="0"/>
              </a:defRPr>
            </a:lvl3pPr>
            <a:lvl4pPr>
              <a:defRPr sz="2700" b="1">
                <a:solidFill>
                  <a:srgbClr val="0872A6"/>
                </a:solidFill>
                <a:latin typeface="ITC Avant Garde Gothic" charset="0"/>
                <a:cs typeface="Arial" charset="0"/>
              </a:defRPr>
            </a:lvl4pPr>
            <a:lvl5pPr>
              <a:defRPr sz="2700" b="1">
                <a:solidFill>
                  <a:srgbClr val="0872A6"/>
                </a:solidFill>
                <a:latin typeface="ITC Avant Garde Gothic" charset="0"/>
                <a:cs typeface="Arial" charset="0"/>
              </a:defRPr>
            </a:lvl5pPr>
            <a:lvl6pPr marL="511761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 err="1">
                <a:latin typeface="Calibri" panose="020F0502020204030204" pitchFamily="34" charset="0"/>
                <a:ea typeface="MS PGothic" panose="020B0600070205080204" pitchFamily="34" charset="-128"/>
              </a:rPr>
              <a:t>Inovações</a:t>
            </a:r>
            <a:r>
              <a:rPr lang="en-US" sz="3200" u="sng" dirty="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ea typeface="MS PGothic" panose="020B0600070205080204" pitchFamily="34" charset="-128"/>
              </a:rPr>
              <a:t>Emergentes</a:t>
            </a:r>
            <a:endParaRPr lang="en-US" altLang="en-US" sz="3200" u="sng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02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BF3179D-9FD9-F947-9A2D-0FE0909B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6645DFC-FCFE-DC45-9636-039FE95949E2}"/>
              </a:ext>
            </a:extLst>
          </p:cNvPr>
          <p:cNvSpPr txBox="1">
            <a:spLocks/>
          </p:cNvSpPr>
          <p:nvPr/>
        </p:nvSpPr>
        <p:spPr>
          <a:xfrm>
            <a:off x="1182388" y="1452818"/>
            <a:ext cx="4762919" cy="326356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REALIDADE DO MERCADO </a:t>
            </a:r>
          </a:p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DE VEÍCULOS ELETRIFICADOS </a:t>
            </a:r>
          </a:p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NO BRASIL </a:t>
            </a:r>
          </a:p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E NO MUNDO</a:t>
            </a:r>
          </a:p>
        </p:txBody>
      </p:sp>
    </p:spTree>
    <p:extLst>
      <p:ext uri="{BB962C8B-B14F-4D97-AF65-F5344CB8AC3E}">
        <p14:creationId xmlns:p14="http://schemas.microsoft.com/office/powerpoint/2010/main" val="240600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t="23320" b="37352"/>
          <a:stretch/>
        </p:blipFill>
        <p:spPr>
          <a:xfrm>
            <a:off x="0" y="58340"/>
            <a:ext cx="6754483" cy="183690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b="54660"/>
          <a:stretch/>
        </p:blipFill>
        <p:spPr>
          <a:xfrm>
            <a:off x="906480" y="1937232"/>
            <a:ext cx="6668218" cy="126734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t="24860"/>
          <a:stretch/>
        </p:blipFill>
        <p:spPr>
          <a:xfrm>
            <a:off x="7574697" y="1915951"/>
            <a:ext cx="2840656" cy="126986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81" y="3279223"/>
            <a:ext cx="5960143" cy="16125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624" y="3278146"/>
            <a:ext cx="3548729" cy="160301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466" y="58341"/>
            <a:ext cx="5604739" cy="18327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00" y="5138167"/>
            <a:ext cx="4447817" cy="168612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5057" y="5063521"/>
            <a:ext cx="3510633" cy="190643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5230" y="5138167"/>
            <a:ext cx="3786770" cy="161782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0E8CA71-9C16-4087-B460-BA1F6DAB4087}"/>
              </a:ext>
            </a:extLst>
          </p:cNvPr>
          <p:cNvSpPr/>
          <p:nvPr/>
        </p:nvSpPr>
        <p:spPr>
          <a:xfrm>
            <a:off x="7182035" y="1823622"/>
            <a:ext cx="1710755" cy="74875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5B36D25-988D-4354-9B79-F5654EA5B3FA}"/>
              </a:ext>
            </a:extLst>
          </p:cNvPr>
          <p:cNvSpPr txBox="1"/>
          <p:nvPr/>
        </p:nvSpPr>
        <p:spPr>
          <a:xfrm>
            <a:off x="7182035" y="1408621"/>
            <a:ext cx="1710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Projeção 2020</a:t>
            </a:r>
            <a:endParaRPr lang="en-US" sz="2000" b="1" dirty="0"/>
          </a:p>
        </p:txBody>
      </p:sp>
      <p:sp>
        <p:nvSpPr>
          <p:cNvPr id="17" name="Seta: para Cima 16">
            <a:extLst>
              <a:ext uri="{FF2B5EF4-FFF2-40B4-BE49-F238E27FC236}">
                <a16:creationId xmlns:a16="http://schemas.microsoft.com/office/drawing/2014/main" id="{EC47849E-15A1-4582-8B0D-07D105AF4926}"/>
              </a:ext>
            </a:extLst>
          </p:cNvPr>
          <p:cNvSpPr/>
          <p:nvPr/>
        </p:nvSpPr>
        <p:spPr>
          <a:xfrm rot="10800000">
            <a:off x="6543108" y="1741621"/>
            <a:ext cx="442596" cy="84298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4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651625-0F7A-4F8A-9E76-428CDD971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861" y="4034499"/>
            <a:ext cx="4350215" cy="26770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43EC433-419F-43C7-82C9-4127DE0E8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0" y="180187"/>
            <a:ext cx="1197718" cy="958174"/>
          </a:xfrm>
          <a:prstGeom prst="rect">
            <a:avLst/>
          </a:prstGeom>
        </p:spPr>
      </p:pic>
      <p:sp>
        <p:nvSpPr>
          <p:cNvPr id="4" name="Seta: para Cima 3">
            <a:extLst>
              <a:ext uri="{FF2B5EF4-FFF2-40B4-BE49-F238E27FC236}">
                <a16:creationId xmlns:a16="http://schemas.microsoft.com/office/drawing/2014/main" id="{E7E28766-AF06-4778-B37A-4FC2BCB87A02}"/>
              </a:ext>
            </a:extLst>
          </p:cNvPr>
          <p:cNvSpPr/>
          <p:nvPr/>
        </p:nvSpPr>
        <p:spPr>
          <a:xfrm>
            <a:off x="9034333" y="1704062"/>
            <a:ext cx="585927" cy="90653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E8EA7A7C-9720-44D0-9F68-2A071D11064F}"/>
              </a:ext>
            </a:extLst>
          </p:cNvPr>
          <p:cNvSpPr/>
          <p:nvPr/>
        </p:nvSpPr>
        <p:spPr>
          <a:xfrm rot="10800000">
            <a:off x="9101559" y="2756307"/>
            <a:ext cx="442596" cy="842986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889E1D1-AFC5-4421-81B9-B526EF4A9B92}"/>
              </a:ext>
            </a:extLst>
          </p:cNvPr>
          <p:cNvSpPr txBox="1"/>
          <p:nvPr/>
        </p:nvSpPr>
        <p:spPr>
          <a:xfrm>
            <a:off x="9594292" y="1755260"/>
            <a:ext cx="1373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Aumento</a:t>
            </a:r>
          </a:p>
          <a:p>
            <a:pPr algn="ctr"/>
            <a:r>
              <a:rPr lang="pt-BR" sz="3600" b="1" dirty="0"/>
              <a:t>+43%</a:t>
            </a:r>
            <a:endParaRPr lang="en-US" sz="3600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04E2492-99F9-4B3B-85DC-836315BC681C}"/>
              </a:ext>
            </a:extLst>
          </p:cNvPr>
          <p:cNvSpPr txBox="1"/>
          <p:nvPr/>
        </p:nvSpPr>
        <p:spPr>
          <a:xfrm>
            <a:off x="9565662" y="2787544"/>
            <a:ext cx="1490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Mercado </a:t>
            </a:r>
          </a:p>
          <a:p>
            <a:pPr algn="ctr"/>
            <a:r>
              <a:rPr lang="pt-BR" b="1" dirty="0"/>
              <a:t>convencional </a:t>
            </a:r>
          </a:p>
          <a:p>
            <a:pPr algn="ctr"/>
            <a:r>
              <a:rPr lang="pt-BR" sz="2400" b="1" dirty="0"/>
              <a:t>caiu 14%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B1D6B00-4A6A-48C0-8115-5593A654CDFB}"/>
              </a:ext>
            </a:extLst>
          </p:cNvPr>
          <p:cNvSpPr/>
          <p:nvPr/>
        </p:nvSpPr>
        <p:spPr>
          <a:xfrm>
            <a:off x="8879617" y="1438433"/>
            <a:ext cx="2281562" cy="251374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3AB0EB6-5172-414C-A020-777DCADB2B18}"/>
              </a:ext>
            </a:extLst>
          </p:cNvPr>
          <p:cNvSpPr/>
          <p:nvPr/>
        </p:nvSpPr>
        <p:spPr>
          <a:xfrm>
            <a:off x="1712383" y="198222"/>
            <a:ext cx="8635229" cy="663668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3157E0B-6F80-441A-B5BA-1A54915EDB0E}"/>
              </a:ext>
            </a:extLst>
          </p:cNvPr>
          <p:cNvSpPr txBox="1"/>
          <p:nvPr/>
        </p:nvSpPr>
        <p:spPr>
          <a:xfrm>
            <a:off x="2677629" y="255550"/>
            <a:ext cx="622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Vendas BEV+PHEV no </a:t>
            </a:r>
            <a:r>
              <a:rPr lang="en-US" sz="2800" b="1" dirty="0" err="1"/>
              <a:t>mundo</a:t>
            </a:r>
            <a:r>
              <a:rPr lang="en-US" sz="2800" b="1" dirty="0"/>
              <a:t> 2020/2019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DEE15C-979E-46C1-9792-052229B568D2}"/>
              </a:ext>
            </a:extLst>
          </p:cNvPr>
          <p:cNvSpPr txBox="1"/>
          <p:nvPr/>
        </p:nvSpPr>
        <p:spPr>
          <a:xfrm>
            <a:off x="8747453" y="996247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AIE EV Outlook 21: +41%</a:t>
            </a:r>
            <a:endParaRPr lang="en-US" b="1" u="sng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7E56E50-0663-4237-9D98-8D74A9BD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70" y="1321176"/>
            <a:ext cx="7734489" cy="438395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B67C11C-C8DD-4D6C-B434-BD95C5BC1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70" y="5705129"/>
            <a:ext cx="7734489" cy="43209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0F5F695-DC95-4031-A925-82E2DA84C5C3}"/>
              </a:ext>
            </a:extLst>
          </p:cNvPr>
          <p:cNvSpPr txBox="1"/>
          <p:nvPr/>
        </p:nvSpPr>
        <p:spPr>
          <a:xfrm>
            <a:off x="288524" y="6173596"/>
            <a:ext cx="6098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0" dirty="0">
                <a:solidFill>
                  <a:srgbClr val="555555"/>
                </a:solidFill>
                <a:effectLst/>
                <a:latin typeface="opensans"/>
              </a:rPr>
              <a:t>Infográfico vendas elétricos em 2020 — Foto: Robson Rodrigues</a:t>
            </a:r>
            <a:endParaRPr lang="en-US" sz="1600" b="1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1B32481-641F-4CA9-9BC5-22B443DDF2D8}"/>
              </a:ext>
            </a:extLst>
          </p:cNvPr>
          <p:cNvSpPr/>
          <p:nvPr/>
        </p:nvSpPr>
        <p:spPr>
          <a:xfrm>
            <a:off x="9937113" y="463588"/>
            <a:ext cx="401621" cy="39137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7402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" grpId="0"/>
      <p:bldP spid="11" grpId="0"/>
      <p:bldP spid="12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8E5594E-C14D-465B-85A2-523825FD0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005246"/>
            <a:ext cx="9316606" cy="532904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580FEBD5-83D7-476B-8E74-2F25BE9AD02A}"/>
              </a:ext>
            </a:extLst>
          </p:cNvPr>
          <p:cNvGrpSpPr/>
          <p:nvPr/>
        </p:nvGrpSpPr>
        <p:grpSpPr>
          <a:xfrm>
            <a:off x="2256471" y="381367"/>
            <a:ext cx="9203260" cy="580406"/>
            <a:chOff x="991594" y="-146589"/>
            <a:chExt cx="15688272" cy="695080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8BD7F332-7C71-4AC8-A1CC-C83047D5A4C2}"/>
                </a:ext>
              </a:extLst>
            </p:cNvPr>
            <p:cNvGrpSpPr/>
            <p:nvPr/>
          </p:nvGrpSpPr>
          <p:grpSpPr>
            <a:xfrm>
              <a:off x="991594" y="-146589"/>
              <a:ext cx="15688272" cy="695080"/>
              <a:chOff x="-657717" y="-3925448"/>
              <a:chExt cx="15067703" cy="1216946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0E30D518-892E-4967-8E1E-3DDE1AA03B0A}"/>
                  </a:ext>
                </a:extLst>
              </p:cNvPr>
              <p:cNvSpPr/>
              <p:nvPr/>
            </p:nvSpPr>
            <p:spPr>
              <a:xfrm>
                <a:off x="-657717" y="-3925448"/>
                <a:ext cx="15067703" cy="1216946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33A96261-E5AD-4B42-B62F-DBBBF8CA5A33}"/>
                </a:ext>
              </a:extLst>
            </p:cNvPr>
            <p:cNvSpPr txBox="1"/>
            <p:nvPr/>
          </p:nvSpPr>
          <p:spPr>
            <a:xfrm>
              <a:off x="991594" y="23882"/>
              <a:ext cx="15688272" cy="368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altLang="zh-CN" sz="2000" b="1" dirty="0"/>
                <a:t>Aumento constante na venda de eletrificados no mundo</a:t>
              </a:r>
            </a:p>
          </p:txBody>
        </p:sp>
      </p:grp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5BE53F5-EE9A-4FE2-B758-5FEE84A5BDCB}"/>
              </a:ext>
            </a:extLst>
          </p:cNvPr>
          <p:cNvSpPr/>
          <p:nvPr/>
        </p:nvSpPr>
        <p:spPr>
          <a:xfrm>
            <a:off x="11078730" y="523714"/>
            <a:ext cx="381001" cy="43805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C67FEE1-C5A6-4EA2-A760-CCA0CEE48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6" y="0"/>
            <a:ext cx="1471068" cy="1176854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ED8D836-2E54-42E9-B8C0-8E9F0B4C511C}"/>
              </a:ext>
            </a:extLst>
          </p:cNvPr>
          <p:cNvSpPr/>
          <p:nvPr/>
        </p:nvSpPr>
        <p:spPr>
          <a:xfrm>
            <a:off x="-406400" y="6659778"/>
            <a:ext cx="10099040" cy="34876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073771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3C5366A1-19B6-4084-B70D-B2E654F8D4E6}"/>
              </a:ext>
            </a:extLst>
          </p:cNvPr>
          <p:cNvSpPr/>
          <p:nvPr/>
        </p:nvSpPr>
        <p:spPr>
          <a:xfrm>
            <a:off x="1827249" y="263662"/>
            <a:ext cx="9106396" cy="549918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ED08C25-5151-439D-B55F-89FCB9C6F996}"/>
              </a:ext>
            </a:extLst>
          </p:cNvPr>
          <p:cNvSpPr txBox="1"/>
          <p:nvPr/>
        </p:nvSpPr>
        <p:spPr>
          <a:xfrm>
            <a:off x="1848579" y="307788"/>
            <a:ext cx="8842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Aumento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vendas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Alemanha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eléricos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plug-in (PHEV + BEV)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341E2BE-6019-4D9D-AA87-B728E00ADF9B}"/>
              </a:ext>
            </a:extLst>
          </p:cNvPr>
          <p:cNvSpPr/>
          <p:nvPr/>
        </p:nvSpPr>
        <p:spPr>
          <a:xfrm>
            <a:off x="10592497" y="497535"/>
            <a:ext cx="365364" cy="30812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F37099-73E4-4730-8D4C-B3460CA04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6" y="0"/>
            <a:ext cx="1471068" cy="11768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BFEC033-7087-459F-A05B-F1C037D97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18"/>
          <a:stretch/>
        </p:blipFill>
        <p:spPr>
          <a:xfrm>
            <a:off x="1848579" y="995408"/>
            <a:ext cx="9183392" cy="552438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777CE20-69B5-4194-8ABF-CAB59370E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470" y="2224828"/>
            <a:ext cx="2636501" cy="37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4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239" y="59136"/>
            <a:ext cx="12142761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B050"/>
                </a:solidFill>
              </a:rPr>
              <a:t>                          ASSOCIAÇÃO BRASILEIRA DO VEÍCULO ELÉTRICO</a:t>
            </a:r>
          </a:p>
          <a:p>
            <a:r>
              <a:rPr lang="pt-BR" sz="1600" dirty="0"/>
              <a:t>                                              C</a:t>
            </a:r>
            <a:r>
              <a:rPr lang="pt-BR" sz="1600" dirty="0">
                <a:solidFill>
                  <a:schemeClr val="tx1">
                    <a:lumMod val="95000"/>
                  </a:schemeClr>
                </a:solidFill>
              </a:rPr>
              <a:t>riada para apoiar o mercado de veículos elétricos, recobrindo toda a cadeia produtiva da </a:t>
            </a:r>
            <a:r>
              <a:rPr lang="pt-BR" sz="1600" dirty="0" err="1">
                <a:solidFill>
                  <a:schemeClr val="tx1">
                    <a:lumMod val="95000"/>
                  </a:schemeClr>
                </a:solidFill>
              </a:rPr>
              <a:t>eletromobilidade</a:t>
            </a:r>
            <a:r>
              <a:rPr lang="pt-BR" sz="1600" dirty="0">
                <a:solidFill>
                  <a:schemeClr val="tx1">
                    <a:lumMod val="95000"/>
                  </a:schemeClr>
                </a:solidFill>
              </a:rPr>
              <a:t> no Brasil. </a:t>
            </a:r>
            <a:br>
              <a:rPr lang="pt-BR" sz="16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pt-BR" sz="1600" dirty="0">
                <a:solidFill>
                  <a:schemeClr val="tx1">
                    <a:lumMod val="95000"/>
                  </a:schemeClr>
                </a:solidFill>
              </a:rPr>
              <a:t>                                              Divide-se em seis categorias: Veículos Leves, Pesados, Levíssimos, Componentes, Infraestrutura e Mobilidade Urbana.</a:t>
            </a:r>
          </a:p>
          <a:p>
            <a:endParaRPr lang="pt-BR" dirty="0">
              <a:solidFill>
                <a:srgbClr val="00B050"/>
              </a:solidFill>
            </a:endParaRPr>
          </a:p>
          <a:p>
            <a:r>
              <a:rPr lang="pt-BR" b="1" dirty="0">
                <a:solidFill>
                  <a:srgbClr val="00B050"/>
                </a:solidFill>
              </a:rPr>
              <a:t>  VEÍCULOS PESADOS:                                          VEÍCULOS LEVES:          </a:t>
            </a:r>
            <a:endParaRPr lang="pt-BR" b="1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b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pt-BR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  <a:p>
            <a:endParaRPr lang="pt-BR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sz="12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pt-BR" b="1" dirty="0">
                <a:solidFill>
                  <a:srgbClr val="00B050"/>
                </a:solidFill>
              </a:rPr>
              <a:t>  VEICULOS LEVÍSSIMOS:</a:t>
            </a:r>
          </a:p>
          <a:p>
            <a:endParaRPr lang="pt-BR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sz="1100" b="1" dirty="0">
              <a:solidFill>
                <a:srgbClr val="00B050"/>
              </a:solidFill>
            </a:endParaRPr>
          </a:p>
          <a:p>
            <a:r>
              <a:rPr lang="pt-BR" b="1" dirty="0">
                <a:solidFill>
                  <a:srgbClr val="00B050"/>
                </a:solidFill>
              </a:rPr>
              <a:t>  COMPONENTES:</a:t>
            </a:r>
          </a:p>
          <a:p>
            <a:endParaRPr lang="pt-BR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dirty="0">
              <a:solidFill>
                <a:schemeClr val="tx1">
                  <a:lumMod val="95000"/>
                </a:schemeClr>
              </a:solidFill>
            </a:endParaRPr>
          </a:p>
          <a:p>
            <a:endParaRPr lang="pt-BR" sz="12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pt-BR" b="1" dirty="0">
                <a:solidFill>
                  <a:srgbClr val="00B050"/>
                </a:solidFill>
              </a:rPr>
              <a:t>  INFRAESTRUTURA: </a:t>
            </a:r>
          </a:p>
          <a:p>
            <a:endParaRPr lang="pt-BR" b="1" dirty="0">
              <a:solidFill>
                <a:srgbClr val="00B050"/>
              </a:solidFill>
            </a:endParaRPr>
          </a:p>
          <a:p>
            <a:endParaRPr lang="pt-BR" b="1" dirty="0">
              <a:solidFill>
                <a:srgbClr val="00B050"/>
              </a:solidFill>
            </a:endParaRPr>
          </a:p>
          <a:p>
            <a:r>
              <a:rPr lang="pt-BR" b="1" dirty="0">
                <a:solidFill>
                  <a:srgbClr val="00B050"/>
                </a:solidFill>
              </a:rPr>
              <a:t>                                                                                                               </a:t>
            </a:r>
          </a:p>
          <a:p>
            <a:r>
              <a:rPr lang="pt-BR" b="1" dirty="0">
                <a:solidFill>
                  <a:srgbClr val="00B050"/>
                </a:solidFill>
              </a:rPr>
              <a:t>                                                                                                               MOBILIDADE URBANA: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8FD20F9-3D0A-7743-810E-57C67F50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966" y="1491124"/>
            <a:ext cx="989824" cy="9898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7C16E9-2095-F141-9971-8771954362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0328" y="1538680"/>
            <a:ext cx="1355122" cy="8873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F6DA9B-FD0F-154C-8C12-3A8383E980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33682" y="1738873"/>
            <a:ext cx="1208611" cy="4607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35E9D3C-6DF3-41B8-A061-66D9293EB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564" y="1740476"/>
            <a:ext cx="1147948" cy="4733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0BE5091-7CEE-7847-9751-6A0E51F574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19402" y="1537176"/>
            <a:ext cx="1650224" cy="897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8C9D01A-CAA4-FC4F-9F7F-47CDA15069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flipH="1">
            <a:off x="5795902" y="1742221"/>
            <a:ext cx="1258163" cy="70771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C6D943E-E523-F345-B818-1AA314E6D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4438" y="1716326"/>
            <a:ext cx="648136" cy="64813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449DDBD-C813-454A-BDC8-32DC510C7C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46559" y="1705285"/>
            <a:ext cx="1074037" cy="5405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689ADCF-080B-0446-97CB-3681E8354B6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15948" y="1582340"/>
            <a:ext cx="851419" cy="72978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4CF0165-3995-194D-A20C-6EC3F73F625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319954" y="2667003"/>
            <a:ext cx="1147868" cy="86762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2BE2F34-DCCB-B84F-BDD3-80436672922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608076" y="2788159"/>
            <a:ext cx="1172794" cy="78186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F59E356-D8D1-2043-8557-CF66B292E7E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354812" y="2961549"/>
            <a:ext cx="1085444" cy="54272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70E0429-05A0-A245-8D52-1AD2CBED757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168761" y="3065904"/>
            <a:ext cx="1349099" cy="20552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924BB9C-CA51-AE44-9CCA-83C9F51AFD7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6945819" y="3002119"/>
            <a:ext cx="1258164" cy="34809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D3DD049-4B6C-F243-B758-1919D6DA1AE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8368933" y="2977433"/>
            <a:ext cx="924268" cy="33273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6D200C4A-7217-344C-9931-8ACCF541F2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830" y="2910346"/>
            <a:ext cx="918282" cy="62428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8D7A92F-2406-8F4C-90C4-C73F5F8B0C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22143" y="3057792"/>
            <a:ext cx="1409723" cy="28697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19C445C0-61B5-BC49-9BC1-6ACB2B585521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9475870" y="2800142"/>
            <a:ext cx="661415" cy="66141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319EDDF-C56D-FE41-A129-92F1264568C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" r="52663" b="-23564"/>
          <a:stretch/>
        </p:blipFill>
        <p:spPr>
          <a:xfrm>
            <a:off x="2987753" y="4090109"/>
            <a:ext cx="759556" cy="68567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56C5189-05EA-054F-A100-45765D5B4AE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0900210" y="4197197"/>
            <a:ext cx="681333" cy="471504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791CC586-6574-5D49-A628-013BCB79C3B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633642" y="4233440"/>
            <a:ext cx="977534" cy="49962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EF9B5DA1-1F08-7A4C-A315-28828597230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5739109" y="4183879"/>
            <a:ext cx="1109657" cy="52448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8AEA89A9-36EF-F343-B0C7-746F7B922526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1369399" y="4078769"/>
            <a:ext cx="1618354" cy="87954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1C8243A7-14D1-864B-95ED-4EF4D5CDA1A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3657480" y="4065899"/>
            <a:ext cx="577918" cy="577918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5F4F8226-E596-0749-829C-0761B37053F3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6900610" y="4081760"/>
            <a:ext cx="1366480" cy="68779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F51FC8B-BA7C-3444-8EC4-5E5FCE9F62E5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99503" y="4235452"/>
            <a:ext cx="1434060" cy="512695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5BF5A2E-3363-FC41-BD2D-5F43773BE5B0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8435282" y="3990163"/>
            <a:ext cx="933795" cy="972705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3C375F8A-B614-4F0B-B358-A66756A601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36484" y="4230826"/>
            <a:ext cx="1179082" cy="463211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A9194888-72D2-3C40-B6AC-72D1FF232982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207258" y="5494221"/>
            <a:ext cx="733842" cy="291816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78A79964-B833-9445-93EA-D8F2B1B9BC0F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2253794" y="5496255"/>
            <a:ext cx="1019217" cy="248831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1CD6ECCF-B2B9-7D48-9B88-8568874A313F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1064673" y="5495926"/>
            <a:ext cx="981149" cy="304156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92EE78E1-1385-674B-98CF-E667E468A258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6061751" y="5474706"/>
            <a:ext cx="770613" cy="279603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8ED8D9D7-3677-6645-A832-35864BA107A7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/>
        </p:blipFill>
        <p:spPr>
          <a:xfrm>
            <a:off x="4881299" y="5454015"/>
            <a:ext cx="978135" cy="419906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EDFC0B34-2EC1-994B-A484-7253080DBDEB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/>
          <a:stretch/>
        </p:blipFill>
        <p:spPr>
          <a:xfrm>
            <a:off x="3386261" y="5364946"/>
            <a:ext cx="499401" cy="604662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7A379297-699B-9B4B-A5E5-16705A15158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457557" y="8686022"/>
            <a:ext cx="1198506" cy="189499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120395E-BA6C-4DE6-85C3-731ED4E317F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026562" y="5443334"/>
            <a:ext cx="796365" cy="381763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15151D22-FD09-334B-86DD-A3EBD9FCC03F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6999700" y="5073886"/>
            <a:ext cx="1055794" cy="65784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C03E65BB-D2A4-644C-A5DE-6E50ECE77C1A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>
            <a:off x="8111925" y="5067719"/>
            <a:ext cx="1257152" cy="932388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7A379297-699B-9B4B-A5E5-16705A15158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40727" y="5389699"/>
            <a:ext cx="1322119" cy="209044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407586F9-F451-F04F-BDC1-667AD630ECC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139002" y="5839271"/>
            <a:ext cx="1126522" cy="796401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AD0B279A-DFE3-444F-B40A-7D82A3FBA18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34477" y="5884881"/>
            <a:ext cx="1055250" cy="619152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4D796565-C3DD-4B18-8DEA-909B4D4D88B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226886" y="6082371"/>
            <a:ext cx="953116" cy="561344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991E2040-2D7B-F441-A436-594E2976119A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/>
          <a:stretch/>
        </p:blipFill>
        <p:spPr>
          <a:xfrm>
            <a:off x="10737975" y="6002398"/>
            <a:ext cx="578083" cy="578083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90A80612-A0A8-7547-98E5-3AC33DEBF932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16001" t="16112" r="17227" b="21795"/>
          <a:stretch/>
        </p:blipFill>
        <p:spPr>
          <a:xfrm>
            <a:off x="9462864" y="5936849"/>
            <a:ext cx="1066365" cy="558002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6513FDEF-F8EC-CE4F-9E4C-719721215AF0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/>
          <a:stretch/>
        </p:blipFill>
        <p:spPr>
          <a:xfrm>
            <a:off x="8213145" y="5807527"/>
            <a:ext cx="1331892" cy="941561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99939" y="5870672"/>
            <a:ext cx="921473" cy="663188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569332" y="5397910"/>
            <a:ext cx="1490700" cy="385022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F2A37196-F6D9-4016-BF99-22263ECDC7B9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6" y="79746"/>
            <a:ext cx="1243158" cy="9945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584184-100B-4DDB-89F5-9A70FD270FE1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969679" y="2210743"/>
            <a:ext cx="1706496" cy="414258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2EBCCB03-D7DA-4F13-AF30-BA21EF8B1A67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262263" y="6093506"/>
            <a:ext cx="1172794" cy="477241"/>
          </a:xfrm>
          <a:prstGeom prst="rect">
            <a:avLst/>
          </a:prstGeom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2A35C42A-D4DA-4964-8D43-64D33F8568F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049039" y="1596255"/>
            <a:ext cx="1706496" cy="6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78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barras&#10;&#10;Descrição gerada automaticamente">
            <a:extLst>
              <a:ext uri="{FF2B5EF4-FFF2-40B4-BE49-F238E27FC236}">
                <a16:creationId xmlns:a16="http://schemas.microsoft.com/office/drawing/2014/main" id="{ECE55580-DEE0-4071-8EA3-DF93B269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" y="2076858"/>
            <a:ext cx="5945414" cy="45620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BC5DC4-FBF4-4D00-A60D-C7CA1C16D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pic>
        <p:nvPicPr>
          <p:cNvPr id="8" name="Imagem 7" descr="Gráfico, Gráfico de barras&#10;&#10;Descrição gerada automaticamente">
            <a:extLst>
              <a:ext uri="{FF2B5EF4-FFF2-40B4-BE49-F238E27FC236}">
                <a16:creationId xmlns:a16="http://schemas.microsoft.com/office/drawing/2014/main" id="{23145F91-96F8-44A9-943A-C59B6135C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617" y="1818641"/>
            <a:ext cx="5858023" cy="379376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8246AC3-D2E8-46C7-926A-6BEBF0289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079" y="1157913"/>
            <a:ext cx="10241281" cy="66072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210E5C6-DD2D-4B7D-9D1E-E789C03693C9}"/>
              </a:ext>
            </a:extLst>
          </p:cNvPr>
          <p:cNvSpPr txBox="1"/>
          <p:nvPr/>
        </p:nvSpPr>
        <p:spPr>
          <a:xfrm rot="19804704">
            <a:off x="6631225" y="5646140"/>
            <a:ext cx="76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China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D0F5649-14D0-41FE-A78F-4C9E1C4C81C5}"/>
              </a:ext>
            </a:extLst>
          </p:cNvPr>
          <p:cNvSpPr txBox="1"/>
          <p:nvPr/>
        </p:nvSpPr>
        <p:spPr>
          <a:xfrm rot="19804704">
            <a:off x="7274465" y="5678975"/>
            <a:ext cx="8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Europa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6F011EB-9817-44F8-8841-260188DEB387}"/>
              </a:ext>
            </a:extLst>
          </p:cNvPr>
          <p:cNvSpPr txBox="1"/>
          <p:nvPr/>
        </p:nvSpPr>
        <p:spPr>
          <a:xfrm rot="19804704">
            <a:off x="7607079" y="5816438"/>
            <a:ext cx="14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Japão/Coréia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773B386-AB45-42AB-BED7-08DEBEC867B8}"/>
              </a:ext>
            </a:extLst>
          </p:cNvPr>
          <p:cNvSpPr txBox="1"/>
          <p:nvPr/>
        </p:nvSpPr>
        <p:spPr>
          <a:xfrm rot="19804704">
            <a:off x="8272999" y="5863823"/>
            <a:ext cx="15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América Norte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B184DF4-F69F-43DA-BEC4-440482EA7354}"/>
              </a:ext>
            </a:extLst>
          </p:cNvPr>
          <p:cNvSpPr txBox="1"/>
          <p:nvPr/>
        </p:nvSpPr>
        <p:spPr>
          <a:xfrm rot="19804704">
            <a:off x="10105520" y="5831614"/>
            <a:ext cx="131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América Sul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BF3FD2-A92E-4761-A730-2DC23A315130}"/>
              </a:ext>
            </a:extLst>
          </p:cNvPr>
          <p:cNvSpPr txBox="1"/>
          <p:nvPr/>
        </p:nvSpPr>
        <p:spPr>
          <a:xfrm rot="19804704">
            <a:off x="8996099" y="5914696"/>
            <a:ext cx="16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Sudeste da Ásia</a:t>
            </a:r>
          </a:p>
        </p:txBody>
      </p:sp>
      <p:pic>
        <p:nvPicPr>
          <p:cNvPr id="20" name="Imagem 19" descr="Texto&#10;&#10;Descrição gerada automaticamente">
            <a:extLst>
              <a:ext uri="{FF2B5EF4-FFF2-40B4-BE49-F238E27FC236}">
                <a16:creationId xmlns:a16="http://schemas.microsoft.com/office/drawing/2014/main" id="{9CEE4451-652C-4900-8061-99EC2B1AAB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532"/>
          <a:stretch/>
        </p:blipFill>
        <p:spPr>
          <a:xfrm>
            <a:off x="339576" y="1818641"/>
            <a:ext cx="3480907" cy="49203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9D01ED2-1E97-4B01-9D0C-C50C159BB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188" y="6504313"/>
            <a:ext cx="1800225" cy="190500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9724D34-64C6-43F3-8A52-2580079BFEF5}"/>
              </a:ext>
            </a:extLst>
          </p:cNvPr>
          <p:cNvGrpSpPr/>
          <p:nvPr/>
        </p:nvGrpSpPr>
        <p:grpSpPr>
          <a:xfrm>
            <a:off x="1379303" y="179060"/>
            <a:ext cx="10055248" cy="580406"/>
            <a:chOff x="827786" y="-146589"/>
            <a:chExt cx="15852080" cy="695080"/>
          </a:xfrm>
        </p:grpSpPr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id="{D16D5C51-5F27-4C2E-8B6A-6A7D001AC550}"/>
                </a:ext>
              </a:extLst>
            </p:cNvPr>
            <p:cNvGrpSpPr/>
            <p:nvPr/>
          </p:nvGrpSpPr>
          <p:grpSpPr>
            <a:xfrm>
              <a:off x="991594" y="-146589"/>
              <a:ext cx="15688272" cy="695080"/>
              <a:chOff x="-657717" y="-3925448"/>
              <a:chExt cx="15067703" cy="1216946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C4D8FDAA-A2D1-400D-AB12-71CF3663BE63}"/>
                  </a:ext>
                </a:extLst>
              </p:cNvPr>
              <p:cNvSpPr/>
              <p:nvPr/>
            </p:nvSpPr>
            <p:spPr>
              <a:xfrm>
                <a:off x="-657717" y="-3925448"/>
                <a:ext cx="15067703" cy="1216946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8C052BDE-BBB3-4C36-9953-B6ACB5566636}"/>
                </a:ext>
              </a:extLst>
            </p:cNvPr>
            <p:cNvSpPr txBox="1"/>
            <p:nvPr/>
          </p:nvSpPr>
          <p:spPr>
            <a:xfrm>
              <a:off x="827786" y="-40326"/>
              <a:ext cx="15688272" cy="442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altLang="zh-CN" sz="2400" b="1" dirty="0"/>
                <a:t>Projeções crescimento mercado de eletrificados para 2026</a:t>
              </a:r>
            </a:p>
          </p:txBody>
        </p:sp>
      </p:grp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1D4F6E5C-C0A2-4C33-BEEF-E26BC90EA71E}"/>
              </a:ext>
            </a:extLst>
          </p:cNvPr>
          <p:cNvSpPr/>
          <p:nvPr/>
        </p:nvSpPr>
        <p:spPr>
          <a:xfrm>
            <a:off x="11032930" y="368093"/>
            <a:ext cx="401621" cy="39137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499310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 com confiança média">
            <a:extLst>
              <a:ext uri="{FF2B5EF4-FFF2-40B4-BE49-F238E27FC236}">
                <a16:creationId xmlns:a16="http://schemas.microsoft.com/office/drawing/2014/main" id="{CB8BA39A-5429-4484-A4EC-7FA99BE4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84" y="991046"/>
            <a:ext cx="9706425" cy="5638749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F6AE9883-859C-4559-9083-D2DE39381846}"/>
              </a:ext>
            </a:extLst>
          </p:cNvPr>
          <p:cNvSpPr/>
          <p:nvPr/>
        </p:nvSpPr>
        <p:spPr>
          <a:xfrm>
            <a:off x="1712384" y="198222"/>
            <a:ext cx="9706425" cy="663668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9751E2C-DEC4-4089-BFCA-8CC9C5F9EF36}"/>
              </a:ext>
            </a:extLst>
          </p:cNvPr>
          <p:cNvSpPr/>
          <p:nvPr/>
        </p:nvSpPr>
        <p:spPr>
          <a:xfrm>
            <a:off x="10949213" y="561975"/>
            <a:ext cx="469596" cy="29991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765D813-4CB5-414A-A99B-184B3C95BD85}"/>
              </a:ext>
            </a:extLst>
          </p:cNvPr>
          <p:cNvSpPr txBox="1"/>
          <p:nvPr/>
        </p:nvSpPr>
        <p:spPr>
          <a:xfrm>
            <a:off x="2077931" y="265777"/>
            <a:ext cx="879073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/>
              <a:t>Projeções</a:t>
            </a:r>
            <a:r>
              <a:rPr lang="en-US" sz="2667" b="1" dirty="0"/>
              <a:t> de </a:t>
            </a:r>
            <a:r>
              <a:rPr lang="en-US" sz="2667" b="1" dirty="0" err="1"/>
              <a:t>vendas</a:t>
            </a:r>
            <a:r>
              <a:rPr lang="en-US" sz="2667" b="1" dirty="0"/>
              <a:t> de </a:t>
            </a:r>
            <a:r>
              <a:rPr lang="en-US" sz="2667" b="1" dirty="0" err="1"/>
              <a:t>veículos</a:t>
            </a:r>
            <a:r>
              <a:rPr lang="en-US" sz="2667" b="1" dirty="0"/>
              <a:t> </a:t>
            </a:r>
            <a:r>
              <a:rPr lang="en-US" sz="2667" b="1" dirty="0" err="1"/>
              <a:t>eletrificados</a:t>
            </a:r>
            <a:r>
              <a:rPr lang="en-US" sz="2667" b="1" dirty="0"/>
              <a:t> no </a:t>
            </a:r>
            <a:r>
              <a:rPr lang="en-US" sz="2667" b="1" dirty="0" err="1"/>
              <a:t>mundo</a:t>
            </a:r>
            <a:endParaRPr lang="en-US" sz="2667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A6D9C03-8E27-487B-9E29-53F30FA15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pic>
        <p:nvPicPr>
          <p:cNvPr id="7" name="Imagem 6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BB2A22AF-1B6B-49DF-A9A4-087116EFB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45" y="6370091"/>
            <a:ext cx="1283677" cy="2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95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544C56E-430B-4B05-A3E8-D8D004C76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609" y="904807"/>
            <a:ext cx="7163311" cy="52481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9990E1C-3F32-4F41-84F1-22D23DAF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6207592"/>
            <a:ext cx="8737600" cy="6707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EE0038E-A58C-4309-99BF-BEA898ED9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060" y="5915660"/>
            <a:ext cx="1295400" cy="838200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6A42041B-BD80-4454-8D4B-9D2C29E3384F}"/>
              </a:ext>
            </a:extLst>
          </p:cNvPr>
          <p:cNvSpPr/>
          <p:nvPr/>
        </p:nvSpPr>
        <p:spPr>
          <a:xfrm>
            <a:off x="1712384" y="198222"/>
            <a:ext cx="9706425" cy="663668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F80C481-CC79-4EF6-AE4E-36F4496EA429}"/>
              </a:ext>
            </a:extLst>
          </p:cNvPr>
          <p:cNvSpPr/>
          <p:nvPr/>
        </p:nvSpPr>
        <p:spPr>
          <a:xfrm>
            <a:off x="10949213" y="561975"/>
            <a:ext cx="469596" cy="29991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539E48E-4942-44E7-94B2-0E61CDDAF6D0}"/>
              </a:ext>
            </a:extLst>
          </p:cNvPr>
          <p:cNvSpPr txBox="1"/>
          <p:nvPr/>
        </p:nvSpPr>
        <p:spPr>
          <a:xfrm>
            <a:off x="2077931" y="265777"/>
            <a:ext cx="879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Projeções</a:t>
            </a:r>
            <a:r>
              <a:rPr lang="en-US" sz="2400" b="1" dirty="0"/>
              <a:t> de </a:t>
            </a:r>
            <a:r>
              <a:rPr lang="en-US" sz="2400" b="1" dirty="0" err="1"/>
              <a:t>vendas</a:t>
            </a:r>
            <a:r>
              <a:rPr lang="en-US" sz="2400" b="1" dirty="0"/>
              <a:t> de </a:t>
            </a:r>
            <a:r>
              <a:rPr lang="en-US" sz="2400" b="1" dirty="0" err="1"/>
              <a:t>veículos</a:t>
            </a:r>
            <a:r>
              <a:rPr lang="en-US" sz="2400" b="1" dirty="0"/>
              <a:t> </a:t>
            </a:r>
            <a:r>
              <a:rPr lang="en-US" sz="2400" b="1" dirty="0" err="1"/>
              <a:t>elétricos</a:t>
            </a:r>
            <a:r>
              <a:rPr lang="en-US" sz="2400" b="1" dirty="0"/>
              <a:t> </a:t>
            </a:r>
            <a:r>
              <a:rPr lang="en-US" sz="2400" b="1" dirty="0" err="1"/>
              <a:t>todos</a:t>
            </a:r>
            <a:r>
              <a:rPr lang="en-US" sz="2400" b="1" dirty="0"/>
              <a:t> </a:t>
            </a:r>
            <a:r>
              <a:rPr lang="en-US" sz="2400" b="1" dirty="0" err="1"/>
              <a:t>os</a:t>
            </a:r>
            <a:r>
              <a:rPr lang="en-US" sz="2400" b="1" dirty="0"/>
              <a:t> </a:t>
            </a:r>
            <a:r>
              <a:rPr lang="en-US" sz="2400" b="1" dirty="0" err="1"/>
              <a:t>tipos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2030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DBFD48B-C064-40A1-A31C-283F54641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13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EF7171B8-5D6A-44F9-869A-54CAE19B2F98}"/>
              </a:ext>
            </a:extLst>
          </p:cNvPr>
          <p:cNvSpPr/>
          <p:nvPr/>
        </p:nvSpPr>
        <p:spPr>
          <a:xfrm>
            <a:off x="1712384" y="198222"/>
            <a:ext cx="9706425" cy="663668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EF71B44-C4FB-43D3-BE25-E46C497FCB79}"/>
              </a:ext>
            </a:extLst>
          </p:cNvPr>
          <p:cNvSpPr/>
          <p:nvPr/>
        </p:nvSpPr>
        <p:spPr>
          <a:xfrm>
            <a:off x="10949213" y="450973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CD6B886-CCD9-4855-A135-D8479D98D176}"/>
              </a:ext>
            </a:extLst>
          </p:cNvPr>
          <p:cNvSpPr txBox="1"/>
          <p:nvPr/>
        </p:nvSpPr>
        <p:spPr>
          <a:xfrm>
            <a:off x="2011256" y="235529"/>
            <a:ext cx="879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Rotas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tecnológicas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globais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para o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setor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automotivo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566113F-2F07-498A-AA36-39D364DAA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16328" y="5423513"/>
            <a:ext cx="8653215" cy="711886"/>
          </a:xfrm>
          <a:prstGeom prst="rect">
            <a:avLst/>
          </a:prstGeom>
        </p:spPr>
      </p:pic>
      <p:pic>
        <p:nvPicPr>
          <p:cNvPr id="17" name="Imagem 16" descr="Linha do tempo&#10;&#10;Descrição gerada automaticamente com confiança média">
            <a:extLst>
              <a:ext uri="{FF2B5EF4-FFF2-40B4-BE49-F238E27FC236}">
                <a16:creationId xmlns:a16="http://schemas.microsoft.com/office/drawing/2014/main" id="{BB5BB3CF-F264-4AC1-A694-3EAF7DBEE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29" y="1306868"/>
            <a:ext cx="8653215" cy="411664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2C23E6-1CC6-49F5-BC7E-9D66B5F16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113" y="2110428"/>
            <a:ext cx="952501" cy="64452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3FF83A-EE91-49E8-BE8E-20BFF9132BAA}"/>
              </a:ext>
            </a:extLst>
          </p:cNvPr>
          <p:cNvSpPr txBox="1"/>
          <p:nvPr/>
        </p:nvSpPr>
        <p:spPr>
          <a:xfrm>
            <a:off x="9331950" y="2828609"/>
            <a:ext cx="2790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u="sng" dirty="0"/>
              <a:t>Rota 2030</a:t>
            </a:r>
            <a:r>
              <a:rPr lang="pt-BR" b="1" dirty="0"/>
              <a:t> </a:t>
            </a:r>
          </a:p>
          <a:p>
            <a:pPr algn="ctr"/>
            <a:r>
              <a:rPr lang="pt-BR" b="1" dirty="0"/>
              <a:t>Biocombustível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7D865D-6824-4E89-BFD5-ABE00B7FCC77}"/>
              </a:ext>
            </a:extLst>
          </p:cNvPr>
          <p:cNvSpPr txBox="1"/>
          <p:nvPr/>
        </p:nvSpPr>
        <p:spPr>
          <a:xfrm>
            <a:off x="9253538" y="3548595"/>
            <a:ext cx="2938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RENOVABIO</a:t>
            </a:r>
          </a:p>
          <a:p>
            <a:pPr algn="ctr"/>
            <a:r>
              <a:rPr lang="pt-BR" b="1" dirty="0"/>
              <a:t>Combustível do futuro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BD69468-C5D4-42DA-9762-F2005BB14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78625FD-908F-48C9-AD90-5214A4398D09}"/>
              </a:ext>
            </a:extLst>
          </p:cNvPr>
          <p:cNvSpPr/>
          <p:nvPr/>
        </p:nvSpPr>
        <p:spPr>
          <a:xfrm>
            <a:off x="-406400" y="6578060"/>
            <a:ext cx="10543656" cy="43048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15" name="Imagem 1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D9868AD9-6F60-4753-9EBE-6A043A04F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28" y="6124698"/>
            <a:ext cx="1369648" cy="2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6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103D3D2-192D-4FB7-ACEB-F9FAA5706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75" y="1048796"/>
            <a:ext cx="4390186" cy="274386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C002729-0CC6-4B23-83F6-59C40E4E1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75" y="3792663"/>
            <a:ext cx="4619673" cy="302726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EC6128E-E91C-4550-A476-5A2B20235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906" y="982701"/>
            <a:ext cx="5886793" cy="553416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855E789-9FE1-45FD-AED1-EFAA387938B1}"/>
              </a:ext>
            </a:extLst>
          </p:cNvPr>
          <p:cNvSpPr txBox="1"/>
          <p:nvPr/>
        </p:nvSpPr>
        <p:spPr>
          <a:xfrm>
            <a:off x="10196455" y="6519447"/>
            <a:ext cx="1995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2">
                    <a:lumMod val="10000"/>
                  </a:schemeClr>
                </a:solidFill>
              </a:rPr>
              <a:t>Fonte: </a:t>
            </a:r>
            <a:r>
              <a:rPr lang="pt-BR" sz="1600" dirty="0" err="1">
                <a:solidFill>
                  <a:schemeClr val="bg2">
                    <a:lumMod val="10000"/>
                  </a:schemeClr>
                </a:solidFill>
              </a:rPr>
              <a:t>Autodata</a:t>
            </a:r>
            <a:r>
              <a:rPr lang="pt-BR" sz="1600" dirty="0">
                <a:solidFill>
                  <a:schemeClr val="bg2">
                    <a:lumMod val="10000"/>
                  </a:schemeClr>
                </a:solidFill>
              </a:rPr>
              <a:t> (CNI)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B13FC16-1CC5-416B-9170-9D76D2F4DF81}"/>
              </a:ext>
            </a:extLst>
          </p:cNvPr>
          <p:cNvSpPr/>
          <p:nvPr/>
        </p:nvSpPr>
        <p:spPr>
          <a:xfrm>
            <a:off x="1362076" y="187239"/>
            <a:ext cx="10064445" cy="533170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6C1C6F6-CF47-4BA4-82CD-7D92729E51DC}"/>
              </a:ext>
            </a:extLst>
          </p:cNvPr>
          <p:cNvSpPr txBox="1"/>
          <p:nvPr/>
        </p:nvSpPr>
        <p:spPr>
          <a:xfrm>
            <a:off x="1920307" y="239788"/>
            <a:ext cx="9307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2">
                    <a:lumMod val="10000"/>
                  </a:schemeClr>
                </a:solidFill>
              </a:rPr>
              <a:t>Importância da Indústria de transformação na Economia Brasileira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1EF91C54-D0AD-432A-B178-199F7573BC1A}"/>
              </a:ext>
            </a:extLst>
          </p:cNvPr>
          <p:cNvSpPr/>
          <p:nvPr/>
        </p:nvSpPr>
        <p:spPr>
          <a:xfrm>
            <a:off x="10959430" y="318970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57B5D71-3FC4-4F05-86BE-15996FC87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7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BF3179D-9FD9-F947-9A2D-0FE0909B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6645DFC-FCFE-DC45-9636-039FE95949E2}"/>
              </a:ext>
            </a:extLst>
          </p:cNvPr>
          <p:cNvSpPr txBox="1">
            <a:spLocks/>
          </p:cNvSpPr>
          <p:nvPr/>
        </p:nvSpPr>
        <p:spPr>
          <a:xfrm>
            <a:off x="1182388" y="1452818"/>
            <a:ext cx="4762919" cy="3263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REALIDADE DO MERCADO </a:t>
            </a:r>
          </a:p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DE VEÍCULOS ELETRIFICADOS </a:t>
            </a:r>
          </a:p>
          <a:p>
            <a:pPr>
              <a:lnSpc>
                <a:spcPct val="100000"/>
              </a:lnSpc>
            </a:pPr>
            <a:r>
              <a:rPr lang="pt-BR" sz="36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NO BRASIL </a:t>
            </a:r>
          </a:p>
        </p:txBody>
      </p:sp>
    </p:spTree>
    <p:extLst>
      <p:ext uri="{BB962C8B-B14F-4D97-AF65-F5344CB8AC3E}">
        <p14:creationId xmlns:p14="http://schemas.microsoft.com/office/powerpoint/2010/main" val="3131813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200E867-F0DE-41EF-AFFC-CCBC25A91D62}"/>
              </a:ext>
            </a:extLst>
          </p:cNvPr>
          <p:cNvSpPr txBox="1"/>
          <p:nvPr/>
        </p:nvSpPr>
        <p:spPr>
          <a:xfrm>
            <a:off x="351117" y="1696473"/>
            <a:ext cx="6897408" cy="47012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São José dos Campos: </a:t>
            </a:r>
            <a:r>
              <a:rPr lang="pt-BR" sz="2000" dirty="0"/>
              <a:t>Veículo Leve sobre pneus (VLP Elétrico)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Salto: </a:t>
            </a:r>
            <a:r>
              <a:rPr lang="pt-BR" sz="2000" dirty="0"/>
              <a:t>Primeira cidade a ter 100% dos caminhões elétricos.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Campinas: </a:t>
            </a:r>
            <a:r>
              <a:rPr lang="pt-BR" sz="2000" dirty="0"/>
              <a:t>Primeira frota de elétricos e criação da Zona Branca para ônibus elétricos no Centro e nos BRT.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São Paulo </a:t>
            </a:r>
            <a:r>
              <a:rPr lang="pt-BR" sz="2000" dirty="0"/>
              <a:t>– Lei do Clima: Importância da lei 16.802/2018 </a:t>
            </a:r>
            <a:br>
              <a:rPr lang="pt-BR" sz="2000" dirty="0"/>
            </a:br>
            <a:r>
              <a:rPr lang="pt-BR" sz="2000" dirty="0"/>
              <a:t>(</a:t>
            </a:r>
            <a:r>
              <a:rPr lang="pt-BR" sz="2000" spc="133" dirty="0"/>
              <a:t>Retirar combustíveis fósseis dos ônibus em 10 anos)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Rio de Janeiro: </a:t>
            </a:r>
            <a:r>
              <a:rPr lang="pt-BR" sz="2000" dirty="0"/>
              <a:t>Primeiras frotas de caminhões elétricos e o Plano de Desenvolvimento Sustentável e Ação Climática.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Meta de uso de energias renováveis </a:t>
            </a:r>
            <a:r>
              <a:rPr lang="pt-BR" sz="2000" dirty="0"/>
              <a:t>(Palmas, Belo Horizonte, Brasilia, Curitiba, Fortaleza, Recife e Rio de Janeiro)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Inúmeras cidades isentam IPVA de Veículos Elétricos</a:t>
            </a:r>
            <a:r>
              <a:rPr lang="pt-BR" sz="2000" dirty="0"/>
              <a:t>, assim como outras isentam IPTU de geração distribuída Solar.</a:t>
            </a:r>
          </a:p>
        </p:txBody>
      </p:sp>
      <p:pic>
        <p:nvPicPr>
          <p:cNvPr id="5" name="Imagem 8">
            <a:extLst>
              <a:ext uri="{FF2B5EF4-FFF2-40B4-BE49-F238E27FC236}">
                <a16:creationId xmlns:a16="http://schemas.microsoft.com/office/drawing/2014/main" id="{E9E4168B-E124-4AEB-8CE2-4FF748661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735"/>
            <a:ext cx="1471068" cy="11768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B00800-930E-4258-84A2-9D9D5F555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532" y="731109"/>
            <a:ext cx="4279368" cy="207979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896FA34-BECE-421A-AF62-A758B172815F}"/>
              </a:ext>
            </a:extLst>
          </p:cNvPr>
          <p:cNvSpPr txBox="1"/>
          <p:nvPr/>
        </p:nvSpPr>
        <p:spPr>
          <a:xfrm>
            <a:off x="9969053" y="2520999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São José dos Campos</a:t>
            </a:r>
            <a:endParaRPr lang="en-US" sz="1400" b="1" dirty="0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BAE2AB6D-E1A4-45F1-AECC-E53F5C996070}"/>
              </a:ext>
            </a:extLst>
          </p:cNvPr>
          <p:cNvSpPr/>
          <p:nvPr/>
        </p:nvSpPr>
        <p:spPr>
          <a:xfrm>
            <a:off x="1899820" y="164614"/>
            <a:ext cx="9693023" cy="523221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380BF0CB-CB64-4E5A-971F-E4139AD3209A}"/>
              </a:ext>
            </a:extLst>
          </p:cNvPr>
          <p:cNvSpPr txBox="1"/>
          <p:nvPr/>
        </p:nvSpPr>
        <p:spPr>
          <a:xfrm>
            <a:off x="2389370" y="174573"/>
            <a:ext cx="854519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pt-BR" sz="2800" b="1" dirty="0">
                <a:latin typeface="Proxima"/>
              </a:rPr>
              <a:t>Liderança cidades Brasileiras na </a:t>
            </a:r>
            <a:r>
              <a:rPr lang="pt-BR" sz="2800" b="1" dirty="0" err="1">
                <a:latin typeface="Proxima"/>
              </a:rPr>
              <a:t>Eletromobilidade</a:t>
            </a:r>
            <a:endParaRPr lang="pt-BR" sz="2000" b="1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8913833-0B85-4E8A-9204-64EE9C5D72A3}"/>
              </a:ext>
            </a:extLst>
          </p:cNvPr>
          <p:cNvSpPr/>
          <p:nvPr/>
        </p:nvSpPr>
        <p:spPr>
          <a:xfrm>
            <a:off x="11191222" y="290263"/>
            <a:ext cx="401621" cy="39137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7734F8-1447-4AD1-A362-409D23664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56"/>
          <a:stretch/>
        </p:blipFill>
        <p:spPr>
          <a:xfrm>
            <a:off x="7493532" y="4675470"/>
            <a:ext cx="4279368" cy="202534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ED63E79-F066-46FF-A7E2-4CC731C724EB}"/>
              </a:ext>
            </a:extLst>
          </p:cNvPr>
          <p:cNvSpPr txBox="1"/>
          <p:nvPr/>
        </p:nvSpPr>
        <p:spPr>
          <a:xfrm>
            <a:off x="10735167" y="6334012"/>
            <a:ext cx="912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São Paulo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079F625-41BA-49B8-A8CF-A469F056B4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" t="19976" r="10244" b="19321"/>
          <a:stretch/>
        </p:blipFill>
        <p:spPr>
          <a:xfrm>
            <a:off x="7493532" y="2810906"/>
            <a:ext cx="4279368" cy="186456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9A49C41-48DF-4D96-8619-90B04FE9F58A}"/>
              </a:ext>
            </a:extLst>
          </p:cNvPr>
          <p:cNvSpPr txBox="1"/>
          <p:nvPr/>
        </p:nvSpPr>
        <p:spPr>
          <a:xfrm>
            <a:off x="10543653" y="4416122"/>
            <a:ext cx="1229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Rio de Janeiro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3937647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Foto em preto e branco&#10;&#10;Descrição gerada automaticamente">
            <a:extLst>
              <a:ext uri="{FF2B5EF4-FFF2-40B4-BE49-F238E27FC236}">
                <a16:creationId xmlns:a16="http://schemas.microsoft.com/office/drawing/2014/main" id="{E96A75BE-BFDF-467C-8E63-28FA4B418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9BD412A9-8D8B-4B91-B2F7-D70DB7E0B5CE}"/>
              </a:ext>
            </a:extLst>
          </p:cNvPr>
          <p:cNvSpPr txBox="1"/>
          <p:nvPr/>
        </p:nvSpPr>
        <p:spPr>
          <a:xfrm>
            <a:off x="1599460" y="154591"/>
            <a:ext cx="89930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 de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íbridos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(HEV e PHEV)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létricos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(BEV)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0C5C9F-CD98-4815-A446-B4EDC7D56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22" y="737739"/>
            <a:ext cx="10918027" cy="5534783"/>
          </a:xfrm>
          <a:prstGeom prst="rect">
            <a:avLst/>
          </a:prstGeom>
        </p:spPr>
      </p:pic>
      <p:pic>
        <p:nvPicPr>
          <p:cNvPr id="24" name="Imagem 3">
            <a:extLst>
              <a:ext uri="{FF2B5EF4-FFF2-40B4-BE49-F238E27FC236}">
                <a16:creationId xmlns:a16="http://schemas.microsoft.com/office/drawing/2014/main" id="{36B1141E-A5DF-4E5A-A945-CC1BE6EBF9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6116B0FD-4C48-46F0-A5A3-23193971D3DC}"/>
              </a:ext>
            </a:extLst>
          </p:cNvPr>
          <p:cNvSpPr txBox="1"/>
          <p:nvPr/>
        </p:nvSpPr>
        <p:spPr>
          <a:xfrm>
            <a:off x="9620462" y="6368310"/>
            <a:ext cx="20847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Anfavea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ABVE</a:t>
            </a:r>
          </a:p>
        </p:txBody>
      </p:sp>
    </p:spTree>
    <p:extLst>
      <p:ext uri="{BB962C8B-B14F-4D97-AF65-F5344CB8AC3E}">
        <p14:creationId xmlns:p14="http://schemas.microsoft.com/office/powerpoint/2010/main" val="1353897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F796E91-263C-4F7D-A4AF-6BB44B228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8" y="262400"/>
            <a:ext cx="4899100" cy="633575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08B424A-234F-4C07-AF60-E966951FD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2" r="5826"/>
          <a:stretch/>
        </p:blipFill>
        <p:spPr>
          <a:xfrm>
            <a:off x="5172869" y="259845"/>
            <a:ext cx="6918543" cy="574277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887EECE-E2BD-4234-B887-811FEE6E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304" y="1778882"/>
            <a:ext cx="6585671" cy="46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t Legal&amp;#39;s First Street Legal ATV is For Sale Now!">
            <a:extLst>
              <a:ext uri="{FF2B5EF4-FFF2-40B4-BE49-F238E27FC236}">
                <a16:creationId xmlns:a16="http://schemas.microsoft.com/office/drawing/2014/main" id="{C5760D82-2E4B-46A9-9AD2-3AB281C0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99" y="1544880"/>
            <a:ext cx="3138625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uide to keeping your farm ATV legal on the road - Farmers Weekly">
            <a:extLst>
              <a:ext uri="{FF2B5EF4-FFF2-40B4-BE49-F238E27FC236}">
                <a16:creationId xmlns:a16="http://schemas.microsoft.com/office/drawing/2014/main" id="{9EB3996C-8806-4862-A476-944623BA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82" y="1622612"/>
            <a:ext cx="3497993" cy="19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8246D72-8BF7-4274-A8B6-B2473F18F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506" y="3686175"/>
            <a:ext cx="3613369" cy="26118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8710EA9-BCE5-4D87-BEBD-E02C0F4E0D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16" r="-410"/>
          <a:stretch/>
        </p:blipFill>
        <p:spPr>
          <a:xfrm>
            <a:off x="169076" y="3659053"/>
            <a:ext cx="3218430" cy="269833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9F1EB5B-456A-448E-9D7F-40C60ABCB28A}"/>
              </a:ext>
            </a:extLst>
          </p:cNvPr>
          <p:cNvSpPr txBox="1"/>
          <p:nvPr/>
        </p:nvSpPr>
        <p:spPr>
          <a:xfrm>
            <a:off x="514350" y="317325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L7 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1081DF-E971-4144-8A5C-E7FE6910A58F}"/>
              </a:ext>
            </a:extLst>
          </p:cNvPr>
          <p:cNvSpPr txBox="1"/>
          <p:nvPr/>
        </p:nvSpPr>
        <p:spPr>
          <a:xfrm>
            <a:off x="3838575" y="3173258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L7 B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2664A2-426D-4110-898B-807E0EC7DBF1}"/>
              </a:ext>
            </a:extLst>
          </p:cNvPr>
          <p:cNvSpPr txBox="1"/>
          <p:nvPr/>
        </p:nvSpPr>
        <p:spPr>
          <a:xfrm>
            <a:off x="514350" y="6030758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L7 CP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84F36BE-295F-41A6-9FC8-8E43E33F328E}"/>
              </a:ext>
            </a:extLst>
          </p:cNvPr>
          <p:cNvSpPr txBox="1"/>
          <p:nvPr/>
        </p:nvSpPr>
        <p:spPr>
          <a:xfrm>
            <a:off x="3657600" y="6040283"/>
            <a:ext cx="101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L7 CU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1E48BC64-A55C-4B92-906C-3F19F5C6F3CE}"/>
              </a:ext>
            </a:extLst>
          </p:cNvPr>
          <p:cNvSpPr txBox="1">
            <a:spLocks/>
          </p:cNvSpPr>
          <p:nvPr/>
        </p:nvSpPr>
        <p:spPr>
          <a:xfrm>
            <a:off x="7270970" y="1622612"/>
            <a:ext cx="4625756" cy="492384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/>
              <a:t>De acordo com a Norma ABNT 13766 são veículos desta categoria Quadriciclos ou </a:t>
            </a:r>
            <a:r>
              <a:rPr lang="pt-BR" sz="2000" dirty="0" err="1"/>
              <a:t>Quadrimóveis</a:t>
            </a:r>
            <a:r>
              <a:rPr lang="pt-BR" sz="2000" dirty="0"/>
              <a:t> pesados para uso rodoviário.</a:t>
            </a:r>
          </a:p>
          <a:p>
            <a:pPr algn="l"/>
            <a:r>
              <a:rPr lang="pt-BR" sz="2000" b="1" dirty="0"/>
              <a:t>Pesando ≤ 450 kg para transporte de passageiros; </a:t>
            </a:r>
          </a:p>
          <a:p>
            <a:pPr algn="l"/>
            <a:r>
              <a:rPr lang="pt-BR" sz="2000" b="1" dirty="0"/>
              <a:t>Pesando ≤ 600 kg para transporte de mercadorias; </a:t>
            </a:r>
          </a:p>
          <a:p>
            <a:pPr algn="l"/>
            <a:r>
              <a:rPr lang="pt-BR" sz="2000" dirty="0"/>
              <a:t>Potência máxima liquida de ≤ 15 kW;</a:t>
            </a:r>
          </a:p>
          <a:p>
            <a:pPr algn="l"/>
            <a:r>
              <a:rPr lang="pt-BR" sz="2000" b="1" dirty="0"/>
              <a:t>Velocidade Máxima ≤ 90 km/h</a:t>
            </a:r>
          </a:p>
          <a:p>
            <a:pPr algn="l"/>
            <a:r>
              <a:rPr lang="pt-BR" sz="2000" dirty="0"/>
              <a:t>Divididos em 6 subcategorias, a saber: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pt-BR" sz="1400" b="1" dirty="0"/>
              <a:t>L7 A1 e A2 – Quadriciclo pesado para uso rodoviário;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pt-BR" sz="1400" b="1" dirty="0"/>
              <a:t>L7 B1 e B2 – Quadriciclo pesado para todo terreno;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pt-BR" sz="1400" b="1" dirty="0"/>
              <a:t>L7 CP e CU – </a:t>
            </a:r>
            <a:r>
              <a:rPr lang="pt-BR" sz="1400" b="1" dirty="0" err="1"/>
              <a:t>Quadrimóvel</a:t>
            </a:r>
            <a:r>
              <a:rPr lang="pt-BR" sz="1400" b="1" dirty="0"/>
              <a:t> pesado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3A09E7B-7DA5-49EA-A8EC-4F5B388960CF}"/>
              </a:ext>
            </a:extLst>
          </p:cNvPr>
          <p:cNvSpPr txBox="1">
            <a:spLocks/>
          </p:cNvSpPr>
          <p:nvPr/>
        </p:nvSpPr>
        <p:spPr>
          <a:xfrm>
            <a:off x="1208771" y="593332"/>
            <a:ext cx="9534525" cy="892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+mn-lt"/>
                <a:ea typeface="Favorit Pro Light" panose="02000006030000020004" pitchFamily="50" charset="0"/>
              </a:rPr>
              <a:t>Levíssimos – Categoria L7</a:t>
            </a:r>
          </a:p>
        </p:txBody>
      </p:sp>
      <p:pic>
        <p:nvPicPr>
          <p:cNvPr id="13" name="Imagem 8">
            <a:extLst>
              <a:ext uri="{FF2B5EF4-FFF2-40B4-BE49-F238E27FC236}">
                <a16:creationId xmlns:a16="http://schemas.microsoft.com/office/drawing/2014/main" id="{0661BC5D-9513-428A-8552-6B467E9910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" y="93209"/>
            <a:ext cx="1471068" cy="1176854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307F4712-20B5-4CBA-B097-72BF7867D6ED}"/>
              </a:ext>
            </a:extLst>
          </p:cNvPr>
          <p:cNvSpPr/>
          <p:nvPr/>
        </p:nvSpPr>
        <p:spPr>
          <a:xfrm>
            <a:off x="1899820" y="164614"/>
            <a:ext cx="9693023" cy="523221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23683B9-3B63-43A9-B6A5-2B424D1880B8}"/>
              </a:ext>
            </a:extLst>
          </p:cNvPr>
          <p:cNvSpPr txBox="1"/>
          <p:nvPr/>
        </p:nvSpPr>
        <p:spPr>
          <a:xfrm>
            <a:off x="2389370" y="174573"/>
            <a:ext cx="854519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pt-BR" sz="2800" b="1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Resolução Contran 573 - 16/12/2015</a:t>
            </a:r>
            <a:endParaRPr lang="pt-BR" sz="2000" b="1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F7A5E1B-BC67-4A67-B929-E44930C4405F}"/>
              </a:ext>
            </a:extLst>
          </p:cNvPr>
          <p:cNvSpPr/>
          <p:nvPr/>
        </p:nvSpPr>
        <p:spPr>
          <a:xfrm>
            <a:off x="11191222" y="290263"/>
            <a:ext cx="401621" cy="39137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83695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6">
            <a:extLst>
              <a:ext uri="{FF2B5EF4-FFF2-40B4-BE49-F238E27FC236}">
                <a16:creationId xmlns:a16="http://schemas.microsoft.com/office/drawing/2014/main" id="{D5168CE0-74E6-4E29-AA86-4B37AF6702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/>
          <a:stretch/>
        </p:blipFill>
        <p:spPr>
          <a:xfrm>
            <a:off x="1491905" y="4901429"/>
            <a:ext cx="2941227" cy="186786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581247" y="708457"/>
            <a:ext cx="2738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err="1"/>
              <a:t>Micromobilidade</a:t>
            </a:r>
            <a:endParaRPr lang="pt-BR" sz="28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4538710" y="735713"/>
            <a:ext cx="3243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Consumidores Finais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575" y="2829218"/>
            <a:ext cx="2928384" cy="143394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9133054" y="735713"/>
            <a:ext cx="2264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Infraestrutura</a:t>
            </a:r>
          </a:p>
        </p:txBody>
      </p:sp>
      <p:pic>
        <p:nvPicPr>
          <p:cNvPr id="45" name="Imagem 44" descr="Carro branco visto de frente&#10;&#10;Descrição gerada automaticamente">
            <a:extLst>
              <a:ext uri="{FF2B5EF4-FFF2-40B4-BE49-F238E27FC236}">
                <a16:creationId xmlns:a16="http://schemas.microsoft.com/office/drawing/2014/main" id="{3F145C8F-FC70-CA4E-8F79-E0F77EDE0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27" y="5033565"/>
            <a:ext cx="3566731" cy="1776052"/>
          </a:xfrm>
          <a:prstGeom prst="rect">
            <a:avLst/>
          </a:prstGeom>
        </p:spPr>
      </p:pic>
      <p:pic>
        <p:nvPicPr>
          <p:cNvPr id="46" name="Imagem 45" descr="Carro branco parado&#10;&#10;Descrição gerada automaticamente">
            <a:extLst>
              <a:ext uri="{FF2B5EF4-FFF2-40B4-BE49-F238E27FC236}">
                <a16:creationId xmlns:a16="http://schemas.microsoft.com/office/drawing/2014/main" id="{07ACA1B3-36CA-9244-A7BF-C53A7B69A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564" y="4014650"/>
            <a:ext cx="2456356" cy="152367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F479158-4A87-4F68-89E9-FBD570D3D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897" y="1231677"/>
            <a:ext cx="2742844" cy="1674674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75A78F7B-D58C-477B-9B76-DFC7F3E68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69" y="1174193"/>
            <a:ext cx="2957463" cy="1972259"/>
          </a:xfrm>
          <a:prstGeom prst="rect">
            <a:avLst/>
          </a:prstGeom>
        </p:spPr>
      </p:pic>
      <p:pic>
        <p:nvPicPr>
          <p:cNvPr id="31" name="Espaço Reservado para Conteúdo 3">
            <a:extLst>
              <a:ext uri="{FF2B5EF4-FFF2-40B4-BE49-F238E27FC236}">
                <a16:creationId xmlns:a16="http://schemas.microsoft.com/office/drawing/2014/main" id="{7625A55A-CD2C-4E0E-9B82-41C3277D46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" b="1212"/>
          <a:stretch/>
        </p:blipFill>
        <p:spPr>
          <a:xfrm>
            <a:off x="1475669" y="2986654"/>
            <a:ext cx="2949854" cy="19064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7C6426C-15D4-4016-8CA9-23CE0A7958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9583" y="1259041"/>
            <a:ext cx="2505668" cy="18453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FEBF71-995B-4FBE-8D3A-4413A78E21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3752"/>
          <a:stretch/>
        </p:blipFill>
        <p:spPr>
          <a:xfrm>
            <a:off x="8340222" y="1250906"/>
            <a:ext cx="1472193" cy="1705223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D0BB6DD-8843-4056-835F-D0B14F745196}"/>
              </a:ext>
            </a:extLst>
          </p:cNvPr>
          <p:cNvGrpSpPr/>
          <p:nvPr/>
        </p:nvGrpSpPr>
        <p:grpSpPr>
          <a:xfrm>
            <a:off x="1679069" y="164615"/>
            <a:ext cx="9713036" cy="557675"/>
            <a:chOff x="1744665" y="-146587"/>
            <a:chExt cx="14935201" cy="1093151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F0E3EB27-F611-4F41-B457-3128751D1619}"/>
                </a:ext>
              </a:extLst>
            </p:cNvPr>
            <p:cNvGrpSpPr/>
            <p:nvPr/>
          </p:nvGrpSpPr>
          <p:grpSpPr>
            <a:xfrm>
              <a:off x="1744665" y="-146587"/>
              <a:ext cx="14935201" cy="1093151"/>
              <a:chOff x="65565" y="-3925448"/>
              <a:chExt cx="14344421" cy="1913890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44084C7D-217A-4EC6-A35D-F4B7F7DD13CA}"/>
                  </a:ext>
                </a:extLst>
              </p:cNvPr>
              <p:cNvSpPr/>
              <p:nvPr/>
            </p:nvSpPr>
            <p:spPr>
              <a:xfrm>
                <a:off x="65565" y="-3925448"/>
                <a:ext cx="1434442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9B760429-AD68-45AE-BDC5-04F06A26AB39}"/>
                </a:ext>
              </a:extLst>
            </p:cNvPr>
            <p:cNvSpPr txBox="1"/>
            <p:nvPr/>
          </p:nvSpPr>
          <p:spPr>
            <a:xfrm>
              <a:off x="2836856" y="-111409"/>
              <a:ext cx="13139473" cy="844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sz="2800" b="1" u="sng" dirty="0"/>
                <a:t>Veículos Levíssimos e Leves + Infraestrutura</a:t>
              </a:r>
            </a:p>
          </p:txBody>
        </p:sp>
      </p:grp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1DD25F43-7BCA-4EAA-8480-1E4880F83859}"/>
              </a:ext>
            </a:extLst>
          </p:cNvPr>
          <p:cNvSpPr/>
          <p:nvPr/>
        </p:nvSpPr>
        <p:spPr>
          <a:xfrm>
            <a:off x="10935392" y="308261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DCE5BC-E96B-4C68-94B7-4D1BC9B2C5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0222" y="2994430"/>
            <a:ext cx="3185029" cy="165863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A1C2B03-BB9F-40CE-A2B8-207DA73ACE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3786" y="4667791"/>
            <a:ext cx="3181466" cy="192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83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8B39A8-6D5B-4C5C-A2CC-39803A5B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48" y="1632347"/>
            <a:ext cx="6647002" cy="4816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800" b="1" u="sng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Veículos Levíssimos categoria L7 </a:t>
            </a:r>
          </a:p>
          <a:p>
            <a:r>
              <a:rPr lang="pt-BR" sz="18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As dimensões reduzidas, peso e eficiência energética os colocam numa posição interessante como veículo urbano para o transporte de pessoas e cargas.  </a:t>
            </a:r>
          </a:p>
          <a:p>
            <a:r>
              <a:rPr lang="pt-BR" sz="18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Veículos com velocidades limitadas entre 75 a 90 km/h os mesmos apresentam segurança passiva e dinâmica condizente com a aplicação primordialmente urbana com possibilidade de fazer uso de vias intermunicipais.</a:t>
            </a:r>
          </a:p>
          <a:p>
            <a:r>
              <a:rPr lang="pt-BR" sz="18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São veículos que apresentam uma certa facilidade de condução e entre as melhores opções para atender pessoas com deficiência, entretanto precisamos garantir a segurança dos que a usam para reduzir acidentes.</a:t>
            </a:r>
          </a:p>
          <a:p>
            <a:r>
              <a:rPr lang="pt-BR" sz="18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Seu valor o torna um veículo com uma grande capacidade de inserir pessoas e profissionais no mundo da mobilidade elétrica.</a:t>
            </a:r>
          </a:p>
          <a:p>
            <a:r>
              <a:rPr lang="pt-BR" sz="18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Ao mesmo tempo em que o tema de segurança é muito relevante.</a:t>
            </a:r>
          </a:p>
        </p:txBody>
      </p:sp>
      <p:pic>
        <p:nvPicPr>
          <p:cNvPr id="4" name="Imagem 8">
            <a:extLst>
              <a:ext uri="{FF2B5EF4-FFF2-40B4-BE49-F238E27FC236}">
                <a16:creationId xmlns:a16="http://schemas.microsoft.com/office/drawing/2014/main" id="{1055F55C-B8D3-42C9-A676-8F2076605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" y="93209"/>
            <a:ext cx="1471068" cy="1176854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CF80E35-C83C-4DFD-87E6-ED23CACD4353}"/>
              </a:ext>
            </a:extLst>
          </p:cNvPr>
          <p:cNvSpPr/>
          <p:nvPr/>
        </p:nvSpPr>
        <p:spPr>
          <a:xfrm>
            <a:off x="1938450" y="408913"/>
            <a:ext cx="9693023" cy="523221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A8DF791-A3E9-411B-A7DE-AF94B6F3717C}"/>
              </a:ext>
            </a:extLst>
          </p:cNvPr>
          <p:cNvSpPr/>
          <p:nvPr/>
        </p:nvSpPr>
        <p:spPr>
          <a:xfrm>
            <a:off x="11229852" y="534562"/>
            <a:ext cx="401621" cy="39137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DFAC6C7-757B-4DCB-93C4-02510A5828A5}"/>
              </a:ext>
            </a:extLst>
          </p:cNvPr>
          <p:cNvSpPr txBox="1">
            <a:spLocks/>
          </p:cNvSpPr>
          <p:nvPr/>
        </p:nvSpPr>
        <p:spPr>
          <a:xfrm>
            <a:off x="1628652" y="333898"/>
            <a:ext cx="96012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latin typeface="+mn-lt"/>
                <a:ea typeface="Favorit Pro Light" panose="02000006030000020004" pitchFamily="50" charset="0"/>
              </a:rPr>
              <a:t>Levíssimos – Categoria L7</a:t>
            </a:r>
            <a:endParaRPr lang="pt-BR" sz="3600" b="1" dirty="0">
              <a:latin typeface="+mn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52A11CD-B831-4B14-8F1E-F1192EF5D3D3}"/>
              </a:ext>
            </a:extLst>
          </p:cNvPr>
          <p:cNvSpPr txBox="1"/>
          <p:nvPr/>
        </p:nvSpPr>
        <p:spPr>
          <a:xfrm>
            <a:off x="7239000" y="1632347"/>
            <a:ext cx="4608652" cy="452431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1800" b="1" u="sng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Resolução Contran 573 </a:t>
            </a:r>
          </a:p>
          <a:p>
            <a:r>
              <a:rPr lang="pt-BR" dirty="0"/>
              <a:t>Art. 4º Devem ser observados os seguintes requisitos de circulação nas vias públicas para os veículos previstos no Art. 3º desta Resolução:</a:t>
            </a:r>
          </a:p>
          <a:p>
            <a:r>
              <a:rPr lang="pt-BR" dirty="0"/>
              <a:t>I - Placas de identificação traseira, com dimensões idênticas às de motocicleta e que atendam à legislação vigente;</a:t>
            </a:r>
          </a:p>
          <a:p>
            <a:r>
              <a:rPr lang="pt-BR" dirty="0"/>
              <a:t>II - Lanterna de marcha à ré na cor branca quando o veículo permitir este tipo de deslocamento;</a:t>
            </a:r>
          </a:p>
          <a:p>
            <a:r>
              <a:rPr lang="pt-BR" dirty="0"/>
              <a:t>III - Transporte apenas de passageiro maior de 7 anos.</a:t>
            </a:r>
          </a:p>
          <a:p>
            <a:r>
              <a:rPr lang="pt-BR" b="1" u="sng" dirty="0"/>
              <a:t>IV - Circulação restrita às vias urbanas, sendo proibida sua circulação em rodovias federais, estaduais e do Distrito Federal;</a:t>
            </a:r>
          </a:p>
        </p:txBody>
      </p:sp>
    </p:spTree>
    <p:extLst>
      <p:ext uri="{BB962C8B-B14F-4D97-AF65-F5344CB8AC3E}">
        <p14:creationId xmlns:p14="http://schemas.microsoft.com/office/powerpoint/2010/main" val="135246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8B39A8-6D5B-4C5C-A2CC-39803A5B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425" y="1461285"/>
            <a:ext cx="708660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u="sng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Gargalos</a:t>
            </a:r>
            <a:r>
              <a:rPr lang="pt-BR" sz="3200" b="1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:</a:t>
            </a:r>
            <a:endParaRPr lang="pt-BR" sz="1800" b="1" dirty="0">
              <a:latin typeface="Favorit Pro Light" panose="02000006030000020004" pitchFamily="50" charset="0"/>
              <a:ea typeface="Favorit Pro Light" panose="02000006030000020004" pitchFamily="50" charset="0"/>
            </a:endParaRPr>
          </a:p>
          <a:p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Quando comercializados sob o NCM 8711.30.00 o mesmo tem </a:t>
            </a:r>
            <a:r>
              <a:rPr lang="pt-BR" sz="2000" b="1" u="sng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uma taxa de importação de 20% e IPI de 35%.</a:t>
            </a:r>
          </a:p>
          <a:p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Falta de conhecimento da portaria 573 gera insegurança por parte dos proprietários na condução dos mesmos.</a:t>
            </a:r>
          </a:p>
          <a:p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Insegurança em poder atravessar um rodovia ou cruzar um pequenos espaço das rodovias.</a:t>
            </a:r>
          </a:p>
        </p:txBody>
      </p:sp>
      <p:pic>
        <p:nvPicPr>
          <p:cNvPr id="4" name="Imagem 8">
            <a:extLst>
              <a:ext uri="{FF2B5EF4-FFF2-40B4-BE49-F238E27FC236}">
                <a16:creationId xmlns:a16="http://schemas.microsoft.com/office/drawing/2014/main" id="{1055F55C-B8D3-42C9-A676-8F2076605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" y="93209"/>
            <a:ext cx="1471068" cy="1176854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CF80E35-C83C-4DFD-87E6-ED23CACD4353}"/>
              </a:ext>
            </a:extLst>
          </p:cNvPr>
          <p:cNvSpPr/>
          <p:nvPr/>
        </p:nvSpPr>
        <p:spPr>
          <a:xfrm>
            <a:off x="1938450" y="408913"/>
            <a:ext cx="9693023" cy="523221"/>
          </a:xfrm>
          <a:custGeom>
            <a:avLst/>
            <a:gdLst/>
            <a:ahLst/>
            <a:cxnLst/>
            <a:rect l="l" t="t" r="r" b="b"/>
            <a:pathLst>
              <a:path w="14344421" h="1913890">
                <a:moveTo>
                  <a:pt x="14219960" y="1913890"/>
                </a:moveTo>
                <a:lnTo>
                  <a:pt x="124460" y="1913890"/>
                </a:lnTo>
                <a:cubicBezTo>
                  <a:pt x="55880" y="1913890"/>
                  <a:pt x="0" y="1858010"/>
                  <a:pt x="0" y="17894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219960" y="0"/>
                </a:lnTo>
                <a:cubicBezTo>
                  <a:pt x="14288540" y="0"/>
                  <a:pt x="14344421" y="55880"/>
                  <a:pt x="14344421" y="124460"/>
                </a:cubicBezTo>
                <a:lnTo>
                  <a:pt x="14344421" y="1789430"/>
                </a:lnTo>
                <a:cubicBezTo>
                  <a:pt x="14344421" y="1858010"/>
                  <a:pt x="14288540" y="1913890"/>
                  <a:pt x="14219960" y="1913890"/>
                </a:cubicBezTo>
                <a:close/>
              </a:path>
            </a:pathLst>
          </a:custGeom>
          <a:solidFill>
            <a:srgbClr val="E8E8E8"/>
          </a:solidFill>
        </p:spPr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A8DF791-A3E9-411B-A7DE-AF94B6F3717C}"/>
              </a:ext>
            </a:extLst>
          </p:cNvPr>
          <p:cNvSpPr/>
          <p:nvPr/>
        </p:nvSpPr>
        <p:spPr>
          <a:xfrm>
            <a:off x="11229852" y="534562"/>
            <a:ext cx="401621" cy="39137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DFAC6C7-757B-4DCB-93C4-02510A5828A5}"/>
              </a:ext>
            </a:extLst>
          </p:cNvPr>
          <p:cNvSpPr txBox="1">
            <a:spLocks/>
          </p:cNvSpPr>
          <p:nvPr/>
        </p:nvSpPr>
        <p:spPr>
          <a:xfrm>
            <a:off x="1628652" y="333898"/>
            <a:ext cx="96012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latin typeface="+mn-lt"/>
                <a:ea typeface="Favorit Pro Light" panose="02000006030000020004" pitchFamily="50" charset="0"/>
              </a:rPr>
              <a:t>Levíssimos – Categoria L7</a:t>
            </a:r>
            <a:endParaRPr lang="pt-BR" sz="3600" b="1" dirty="0">
              <a:latin typeface="+mn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C1AEDC-03E0-4DAB-91AC-53E86875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42" y="1585767"/>
            <a:ext cx="3415927" cy="49383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9727AD3-1DD2-4ABA-A113-09DE12D3BEF3}"/>
              </a:ext>
            </a:extLst>
          </p:cNvPr>
          <p:cNvSpPr txBox="1"/>
          <p:nvPr/>
        </p:nvSpPr>
        <p:spPr>
          <a:xfrm>
            <a:off x="4162425" y="4154222"/>
            <a:ext cx="7844155" cy="236988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pt-BR" sz="2800" b="1" u="sng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Oportunidades</a:t>
            </a:r>
            <a:endParaRPr lang="pt-BR" sz="2000" b="1" u="sng" dirty="0">
              <a:latin typeface="Favorit Pro Light" panose="02000006030000020004" pitchFamily="50" charset="0"/>
              <a:ea typeface="Favorit Pro Light" panose="020000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Necessidade de ofertar mobilidade limpa e barata a todos.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Importância da </a:t>
            </a:r>
            <a:r>
              <a:rPr lang="pt-BR" sz="2000" dirty="0" err="1">
                <a:latin typeface="Favorit Pro Light" panose="02000006030000020004" pitchFamily="50" charset="0"/>
                <a:ea typeface="Favorit Pro Light" panose="02000006030000020004" pitchFamily="50" charset="0"/>
              </a:rPr>
              <a:t>micromobilidade</a:t>
            </a:r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 no contexto </a:t>
            </a:r>
            <a:r>
              <a:rPr lang="pt-BR" sz="2000" dirty="0" err="1">
                <a:latin typeface="Favorit Pro Light" panose="02000006030000020004" pitchFamily="50" charset="0"/>
                <a:ea typeface="Favorit Pro Light" panose="02000006030000020004" pitchFamily="50" charset="0"/>
              </a:rPr>
              <a:t>pós-COVID</a:t>
            </a:r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Muitas cidades são cortadas por rodovias (desafios aos usuários).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Favorit Pro Light" panose="02000006030000020004" pitchFamily="50" charset="0"/>
                <a:ea typeface="Favorit Pro Light" panose="02000006030000020004" pitchFamily="50" charset="0"/>
              </a:rPr>
              <a:t>Oportunidade de industrialização no Brasil.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Favorit Pro Light" panose="02000006030000020004" pitchFamily="50" charset="0"/>
              </a:rPr>
              <a:t>Gerar oportunidades de negócios e empregos (coleta seletiva, entregas urbanas, pequenos deslocamentos, off </a:t>
            </a:r>
            <a:r>
              <a:rPr lang="pt-BR" sz="2000" dirty="0" err="1">
                <a:latin typeface="Favorit Pro Light" panose="02000006030000020004" pitchFamily="50" charset="0"/>
              </a:rPr>
              <a:t>road</a:t>
            </a:r>
            <a:r>
              <a:rPr lang="pt-BR" sz="2000" dirty="0">
                <a:latin typeface="Favorit Pro Light" panose="02000006030000020004" pitchFamily="50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082619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E184003-237A-4943-BA0D-B62EDFD69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743068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51208" y="2082022"/>
            <a:ext cx="334610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u="sng" dirty="0">
                <a:solidFill>
                  <a:srgbClr val="00B050"/>
                </a:solidFill>
                <a:ea typeface="Roboto Black" pitchFamily="2" charset="0"/>
              </a:rPr>
              <a:t>OBRIGADO</a:t>
            </a:r>
          </a:p>
          <a:p>
            <a:endParaRPr lang="pt-BR" sz="2800" b="1" dirty="0">
              <a:ea typeface="Roboto Black" pitchFamily="2" charset="0"/>
            </a:endParaRPr>
          </a:p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a typeface="Roboto Black" pitchFamily="2" charset="0"/>
              </a:rPr>
              <a:t>Adalberto Maluf</a:t>
            </a:r>
          </a:p>
          <a:p>
            <a:endParaRPr lang="pt-BR" sz="2000" b="1" dirty="0">
              <a:solidFill>
                <a:schemeClr val="accent1">
                  <a:lumMod val="75000"/>
                </a:schemeClr>
              </a:solidFill>
              <a:ea typeface="Roboto Black" pitchFamily="2" charset="0"/>
            </a:endParaRP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a typeface="Roboto Black" pitchFamily="2" charset="0"/>
              </a:rPr>
              <a:t>Presidente do Conselho</a:t>
            </a: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a typeface="Roboto Black" pitchFamily="2" charset="0"/>
              </a:rPr>
              <a:t>ABVE</a:t>
            </a:r>
          </a:p>
        </p:txBody>
      </p:sp>
    </p:spTree>
    <p:extLst>
      <p:ext uri="{BB962C8B-B14F-4D97-AF65-F5344CB8AC3E}">
        <p14:creationId xmlns:p14="http://schemas.microsoft.com/office/powerpoint/2010/main" val="27623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1" y="3942472"/>
            <a:ext cx="3968988" cy="264599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/>
          <a:stretch/>
        </p:blipFill>
        <p:spPr>
          <a:xfrm>
            <a:off x="631432" y="1572127"/>
            <a:ext cx="3910442" cy="2532367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1679069" y="863156"/>
            <a:ext cx="2102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10"/>
            <a:r>
              <a:rPr lang="pt-BR" sz="2400" b="1" dirty="0">
                <a:ea typeface="Proxima Nova Alt Bold"/>
                <a:cs typeface="Proxima Nova Alt Bold"/>
                <a:sym typeface="Proxima Nova Alt Bold"/>
              </a:rPr>
              <a:t>Frotas públicas</a:t>
            </a:r>
          </a:p>
        </p:txBody>
      </p:sp>
      <p:pic>
        <p:nvPicPr>
          <p:cNvPr id="22" name="Picture 2" descr="Resultado de imagem para carbono zero byd">
            <a:extLst>
              <a:ext uri="{FF2B5EF4-FFF2-40B4-BE49-F238E27FC236}">
                <a16:creationId xmlns:a16="http://schemas.microsoft.com/office/drawing/2014/main" id="{555230A0-E8EA-4E61-B48A-F5E80C4FC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5" t="11602" b="39873"/>
          <a:stretch/>
        </p:blipFill>
        <p:spPr bwMode="auto">
          <a:xfrm>
            <a:off x="4768960" y="1409609"/>
            <a:ext cx="3441761" cy="182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4F908A7C-E3EA-469C-9918-B2F5D6827FA7}"/>
              </a:ext>
            </a:extLst>
          </p:cNvPr>
          <p:cNvSpPr/>
          <p:nvPr/>
        </p:nvSpPr>
        <p:spPr>
          <a:xfrm>
            <a:off x="5468943" y="906904"/>
            <a:ext cx="5364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10"/>
            <a:r>
              <a:rPr lang="pt-BR" sz="2400" b="1" dirty="0">
                <a:ea typeface="Proxima Nova Alt Bold"/>
                <a:cs typeface="Proxima Nova Alt Bold"/>
                <a:sym typeface="Proxima Nova Alt Bold"/>
              </a:rPr>
              <a:t>Logística urbana e frotas compartilhadas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4887ACE4-A3C2-4C41-AEB8-957AEE1D1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618" y="3183764"/>
            <a:ext cx="3328907" cy="182653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175151D-357C-43CE-A8A1-33EA8AC70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618" y="4942123"/>
            <a:ext cx="3441761" cy="1646341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31CC8ED1-40DB-438D-8D2F-F1E4A7D34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618" y="5010303"/>
            <a:ext cx="3360257" cy="159370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4527AFC9-76B9-4DAB-A251-1594BDC986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651"/>
          <a:stretch/>
        </p:blipFill>
        <p:spPr>
          <a:xfrm>
            <a:off x="4826792" y="3132725"/>
            <a:ext cx="3328907" cy="1726124"/>
          </a:xfrm>
          <a:prstGeom prst="rect">
            <a:avLst/>
          </a:prstGeom>
        </p:spPr>
      </p:pic>
      <p:pic>
        <p:nvPicPr>
          <p:cNvPr id="30" name="Picture 2" descr="Image result for ecorodovias veiculo eletrico BYD">
            <a:extLst>
              <a:ext uri="{FF2B5EF4-FFF2-40B4-BE49-F238E27FC236}">
                <a16:creationId xmlns:a16="http://schemas.microsoft.com/office/drawing/2014/main" id="{B9A43AF1-B422-4C1B-A9CF-35F05B27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429" y="1368569"/>
            <a:ext cx="3357446" cy="18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7E48E19-CF1D-44BD-849E-8CCD6AC8EA05}"/>
              </a:ext>
            </a:extLst>
          </p:cNvPr>
          <p:cNvGrpSpPr/>
          <p:nvPr/>
        </p:nvGrpSpPr>
        <p:grpSpPr>
          <a:xfrm>
            <a:off x="1679069" y="164615"/>
            <a:ext cx="9713036" cy="557675"/>
            <a:chOff x="1744665" y="-146587"/>
            <a:chExt cx="14935201" cy="1093151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9CD38A49-50AC-4BC0-AC2C-0258D153DD61}"/>
                </a:ext>
              </a:extLst>
            </p:cNvPr>
            <p:cNvGrpSpPr/>
            <p:nvPr/>
          </p:nvGrpSpPr>
          <p:grpSpPr>
            <a:xfrm>
              <a:off x="1744665" y="-146587"/>
              <a:ext cx="14935201" cy="1093151"/>
              <a:chOff x="65565" y="-3925448"/>
              <a:chExt cx="14344421" cy="1913890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D69DB52D-2C6C-450B-A47B-9E1D3D0F40AE}"/>
                  </a:ext>
                </a:extLst>
              </p:cNvPr>
              <p:cNvSpPr/>
              <p:nvPr/>
            </p:nvSpPr>
            <p:spPr>
              <a:xfrm>
                <a:off x="65565" y="-3925448"/>
                <a:ext cx="1434442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89B84262-78B7-4DD2-85BF-7455E5EA8417}"/>
                </a:ext>
              </a:extLst>
            </p:cNvPr>
            <p:cNvSpPr txBox="1"/>
            <p:nvPr/>
          </p:nvSpPr>
          <p:spPr>
            <a:xfrm>
              <a:off x="2493400" y="-44194"/>
              <a:ext cx="13139473" cy="7239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sz="2400" b="1" u="sng" dirty="0"/>
                <a:t>Diversas Aplicações e Novos Modelos Compartilhamento</a:t>
              </a:r>
            </a:p>
          </p:txBody>
        </p:sp>
      </p:grp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0E2163B-C9BF-4499-B018-FDC133EBC488}"/>
              </a:ext>
            </a:extLst>
          </p:cNvPr>
          <p:cNvSpPr/>
          <p:nvPr/>
        </p:nvSpPr>
        <p:spPr>
          <a:xfrm>
            <a:off x="10935392" y="308261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C4EC18-7822-4385-A8C9-606E05C5402E}"/>
              </a:ext>
            </a:extLst>
          </p:cNvPr>
          <p:cNvSpPr txBox="1"/>
          <p:nvPr/>
        </p:nvSpPr>
        <p:spPr>
          <a:xfrm>
            <a:off x="599391" y="6493889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São José dos Campos</a:t>
            </a:r>
          </a:p>
        </p:txBody>
      </p:sp>
    </p:spTree>
    <p:extLst>
      <p:ext uri="{BB962C8B-B14F-4D97-AF65-F5344CB8AC3E}">
        <p14:creationId xmlns:p14="http://schemas.microsoft.com/office/powerpoint/2010/main" val="12999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F24E9A2E-C6BE-405A-A8B3-08939BD5DBD2}"/>
              </a:ext>
            </a:extLst>
          </p:cNvPr>
          <p:cNvSpPr txBox="1">
            <a:spLocks/>
          </p:cNvSpPr>
          <p:nvPr/>
        </p:nvSpPr>
        <p:spPr>
          <a:xfrm>
            <a:off x="204121" y="3168227"/>
            <a:ext cx="7056408" cy="688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>
                <a:latin typeface="+mn-lt"/>
              </a:rPr>
              <a:t>Compactador de resíduos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FF904EB6-1AC9-477C-A418-3AB5E8762980}"/>
              </a:ext>
            </a:extLst>
          </p:cNvPr>
          <p:cNvSpPr txBox="1">
            <a:spLocks/>
          </p:cNvSpPr>
          <p:nvPr/>
        </p:nvSpPr>
        <p:spPr>
          <a:xfrm>
            <a:off x="1157720" y="736350"/>
            <a:ext cx="5038657" cy="407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>
                <a:latin typeface="+mn-lt"/>
              </a:rPr>
              <a:t>Híbridos e Trólebus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C68976C-29B3-4276-9A34-A137BD7FA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19858"/>
          <a:stretch/>
        </p:blipFill>
        <p:spPr>
          <a:xfrm>
            <a:off x="1157720" y="1157941"/>
            <a:ext cx="5123102" cy="217494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E00FD27-46A7-4619-812B-A6A495560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689" y="3710175"/>
            <a:ext cx="4949206" cy="2553490"/>
          </a:xfrm>
          <a:prstGeom prst="rect">
            <a:avLst/>
          </a:prstGeom>
        </p:spPr>
      </p:pic>
      <p:pic>
        <p:nvPicPr>
          <p:cNvPr id="13" name="Picture 2" descr="Resultado de imagem para onibus eletrico brasilia solar">
            <a:extLst>
              <a:ext uri="{FF2B5EF4-FFF2-40B4-BE49-F238E27FC236}">
                <a16:creationId xmlns:a16="http://schemas.microsoft.com/office/drawing/2014/main" id="{1AC3C4E6-B205-4493-96FC-09CE299CC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8"/>
          <a:stretch/>
        </p:blipFill>
        <p:spPr bwMode="auto">
          <a:xfrm>
            <a:off x="6855689" y="1157941"/>
            <a:ext cx="4949206" cy="23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2D7E36F4-ED18-4868-91B0-BC89420DEAC8}"/>
              </a:ext>
            </a:extLst>
          </p:cNvPr>
          <p:cNvSpPr txBox="1">
            <a:spLocks/>
          </p:cNvSpPr>
          <p:nvPr/>
        </p:nvSpPr>
        <p:spPr>
          <a:xfrm>
            <a:off x="6882860" y="666807"/>
            <a:ext cx="46335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dirty="0">
                <a:latin typeface="+mn-lt"/>
              </a:rPr>
              <a:t>Ônibus 100% elétricos à bateria</a:t>
            </a:r>
          </a:p>
        </p:txBody>
      </p:sp>
      <p:pic>
        <p:nvPicPr>
          <p:cNvPr id="19" name="Imagem 3">
            <a:extLst>
              <a:ext uri="{FF2B5EF4-FFF2-40B4-BE49-F238E27FC236}">
                <a16:creationId xmlns:a16="http://schemas.microsoft.com/office/drawing/2014/main" id="{98EDF6B8-DB00-4AEF-A6FD-E282769578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" t="19976" r="10244" b="19321"/>
          <a:stretch/>
        </p:blipFill>
        <p:spPr>
          <a:xfrm>
            <a:off x="591226" y="3641558"/>
            <a:ext cx="6123708" cy="262252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E5B149B-1386-4818-AA9B-D996820C139C}"/>
              </a:ext>
            </a:extLst>
          </p:cNvPr>
          <p:cNvSpPr txBox="1"/>
          <p:nvPr/>
        </p:nvSpPr>
        <p:spPr>
          <a:xfrm>
            <a:off x="2512380" y="6258664"/>
            <a:ext cx="152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Rio de Janeiro</a:t>
            </a:r>
            <a:endParaRPr lang="en-US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9C1D0BE-7EFE-4B88-A51B-DCAA89F1975B}"/>
              </a:ext>
            </a:extLst>
          </p:cNvPr>
          <p:cNvSpPr txBox="1"/>
          <p:nvPr/>
        </p:nvSpPr>
        <p:spPr>
          <a:xfrm>
            <a:off x="9124253" y="6233230"/>
            <a:ext cx="87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Brasília</a:t>
            </a:r>
            <a:endParaRPr lang="en-US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C2B7FB-791E-41EC-80E8-F3951F05BAC9}"/>
              </a:ext>
            </a:extLst>
          </p:cNvPr>
          <p:cNvSpPr txBox="1"/>
          <p:nvPr/>
        </p:nvSpPr>
        <p:spPr>
          <a:xfrm>
            <a:off x="10425780" y="3202001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 err="1">
                <a:solidFill>
                  <a:srgbClr val="464646"/>
                </a:solidFill>
                <a:effectLst/>
                <a:latin typeface="Lato"/>
              </a:rPr>
              <a:t>Pecém</a:t>
            </a:r>
            <a:r>
              <a:rPr lang="en-US" sz="1600" b="1" i="0" dirty="0">
                <a:solidFill>
                  <a:srgbClr val="464646"/>
                </a:solidFill>
                <a:effectLst/>
                <a:latin typeface="Lato"/>
              </a:rPr>
              <a:t> (CE)</a:t>
            </a:r>
            <a:endParaRPr lang="en-US" sz="1600" b="1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37F6BA-8FF8-46A9-9EC9-CCC800594B67}"/>
              </a:ext>
            </a:extLst>
          </p:cNvPr>
          <p:cNvSpPr txBox="1"/>
          <p:nvPr/>
        </p:nvSpPr>
        <p:spPr>
          <a:xfrm>
            <a:off x="4901194" y="2961105"/>
            <a:ext cx="109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São Paulo</a:t>
            </a:r>
            <a:endParaRPr lang="en-US" dirty="0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92238BE-A31C-4AEF-83AB-48C39D4D8168}"/>
              </a:ext>
            </a:extLst>
          </p:cNvPr>
          <p:cNvGrpSpPr/>
          <p:nvPr/>
        </p:nvGrpSpPr>
        <p:grpSpPr>
          <a:xfrm>
            <a:off x="1679069" y="164615"/>
            <a:ext cx="9713036" cy="557675"/>
            <a:chOff x="1744665" y="-146587"/>
            <a:chExt cx="14935201" cy="1093151"/>
          </a:xfrm>
        </p:grpSpPr>
        <p:grpSp>
          <p:nvGrpSpPr>
            <p:cNvPr id="23" name="Group 3">
              <a:extLst>
                <a:ext uri="{FF2B5EF4-FFF2-40B4-BE49-F238E27FC236}">
                  <a16:creationId xmlns:a16="http://schemas.microsoft.com/office/drawing/2014/main" id="{B0F930AB-A420-4CFB-B55C-23B3D5ABA538}"/>
                </a:ext>
              </a:extLst>
            </p:cNvPr>
            <p:cNvGrpSpPr/>
            <p:nvPr/>
          </p:nvGrpSpPr>
          <p:grpSpPr>
            <a:xfrm>
              <a:off x="1744665" y="-146587"/>
              <a:ext cx="14935201" cy="1093151"/>
              <a:chOff x="65565" y="-3925448"/>
              <a:chExt cx="14344421" cy="1913890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FB490CB1-F67D-4701-9D9A-E3D81BAF3F22}"/>
                  </a:ext>
                </a:extLst>
              </p:cNvPr>
              <p:cNvSpPr/>
              <p:nvPr/>
            </p:nvSpPr>
            <p:spPr>
              <a:xfrm>
                <a:off x="65565" y="-3925448"/>
                <a:ext cx="1434442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5EAAB35E-76F0-4D87-9454-9372B78A0582}"/>
                </a:ext>
              </a:extLst>
            </p:cNvPr>
            <p:cNvSpPr txBox="1"/>
            <p:nvPr/>
          </p:nvSpPr>
          <p:spPr>
            <a:xfrm>
              <a:off x="2836856" y="-111409"/>
              <a:ext cx="13139473" cy="844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sz="2800" b="1" u="sng" dirty="0"/>
                <a:t>Veículos Pesados: Mobilidade Urbana</a:t>
              </a:r>
            </a:p>
          </p:txBody>
        </p:sp>
      </p:grp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8954EC21-5DB3-4EFC-803D-648F93CCD1E5}"/>
              </a:ext>
            </a:extLst>
          </p:cNvPr>
          <p:cNvSpPr/>
          <p:nvPr/>
        </p:nvSpPr>
        <p:spPr>
          <a:xfrm>
            <a:off x="10935392" y="308261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05920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BF3179D-9FD9-F947-9A2D-0FE0909BC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6645DFC-FCFE-DC45-9636-039FE95949E2}"/>
              </a:ext>
            </a:extLst>
          </p:cNvPr>
          <p:cNvSpPr txBox="1">
            <a:spLocks/>
          </p:cNvSpPr>
          <p:nvPr/>
        </p:nvSpPr>
        <p:spPr>
          <a:xfrm>
            <a:off x="1242875" y="2019159"/>
            <a:ext cx="4119238" cy="230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40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GRANDES </a:t>
            </a:r>
          </a:p>
          <a:p>
            <a:pPr>
              <a:lnSpc>
                <a:spcPct val="100000"/>
              </a:lnSpc>
            </a:pPr>
            <a:r>
              <a:rPr lang="pt-BR" sz="40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TENDÊNCIAS </a:t>
            </a:r>
          </a:p>
          <a:p>
            <a:pPr>
              <a:lnSpc>
                <a:spcPct val="100000"/>
              </a:lnSpc>
            </a:pPr>
            <a:r>
              <a:rPr lang="pt-BR" sz="40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</a:rPr>
              <a:t>GLOBAIS</a:t>
            </a:r>
          </a:p>
        </p:txBody>
      </p:sp>
    </p:spTree>
    <p:extLst>
      <p:ext uri="{BB962C8B-B14F-4D97-AF65-F5344CB8AC3E}">
        <p14:creationId xmlns:p14="http://schemas.microsoft.com/office/powerpoint/2010/main" val="429345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6434" b="7327"/>
          <a:stretch/>
        </p:blipFill>
        <p:spPr>
          <a:xfrm>
            <a:off x="46483" y="1690706"/>
            <a:ext cx="5581650" cy="34406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26" y="5656895"/>
            <a:ext cx="1869184" cy="81356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744" y="5584551"/>
            <a:ext cx="1285389" cy="778309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839738" y="125736"/>
            <a:ext cx="9427798" cy="815298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latin typeface="+mn-lt"/>
              </a:rPr>
              <a:t>             </a:t>
            </a:r>
            <a:endParaRPr lang="pt-BR" sz="2800" b="1" u="sng" dirty="0">
              <a:latin typeface="+mn-lt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3787" b="8582"/>
          <a:stretch/>
        </p:blipFill>
        <p:spPr>
          <a:xfrm>
            <a:off x="5543550" y="1772848"/>
            <a:ext cx="6887879" cy="3257154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1FB52B7-D6AA-4536-8107-0D6427569B98}"/>
              </a:ext>
            </a:extLst>
          </p:cNvPr>
          <p:cNvGrpSpPr/>
          <p:nvPr/>
        </p:nvGrpSpPr>
        <p:grpSpPr>
          <a:xfrm>
            <a:off x="2034470" y="252404"/>
            <a:ext cx="9713036" cy="912804"/>
            <a:chOff x="1744665" y="-146587"/>
            <a:chExt cx="14935201" cy="1093151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5081566-729E-49D6-A8C8-876FADC87E9A}"/>
                </a:ext>
              </a:extLst>
            </p:cNvPr>
            <p:cNvGrpSpPr/>
            <p:nvPr/>
          </p:nvGrpSpPr>
          <p:grpSpPr>
            <a:xfrm>
              <a:off x="1744665" y="-146587"/>
              <a:ext cx="14935201" cy="1093151"/>
              <a:chOff x="65565" y="-3925448"/>
              <a:chExt cx="14344421" cy="1913890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4F40AF7C-B32A-4842-B8A0-7CA7FFF1662A}"/>
                  </a:ext>
                </a:extLst>
              </p:cNvPr>
              <p:cNvSpPr/>
              <p:nvPr/>
            </p:nvSpPr>
            <p:spPr>
              <a:xfrm>
                <a:off x="65565" y="-3925448"/>
                <a:ext cx="1434442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E7FB77AD-BB92-4750-9B02-8C96BF17F01A}"/>
                </a:ext>
              </a:extLst>
            </p:cNvPr>
            <p:cNvSpPr txBox="1"/>
            <p:nvPr/>
          </p:nvSpPr>
          <p:spPr>
            <a:xfrm>
              <a:off x="2640251" y="-43543"/>
              <a:ext cx="12344398" cy="8846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sz="2400" b="1" dirty="0"/>
                <a:t>Transformação Conjunta dos Setores </a:t>
              </a:r>
              <a:br>
                <a:rPr lang="pt-BR" sz="2400" b="1" dirty="0"/>
              </a:br>
              <a:r>
                <a:rPr lang="pt-BR" sz="2400" b="1" dirty="0"/>
                <a:t>Automotivo e Energia</a:t>
              </a:r>
              <a:endParaRPr lang="pt-BR" altLang="zh-CN" sz="2400" b="1" dirty="0"/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35557BF8-9FDD-42B9-A9FF-E6D7C4C87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735"/>
            <a:ext cx="1471068" cy="1176854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69B9357-3F1E-4C82-8583-8804C6C55241}"/>
              </a:ext>
            </a:extLst>
          </p:cNvPr>
          <p:cNvSpPr/>
          <p:nvPr/>
        </p:nvSpPr>
        <p:spPr>
          <a:xfrm>
            <a:off x="11227470" y="735575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5940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5"/>
          <p:cNvGrpSpPr/>
          <p:nvPr/>
        </p:nvGrpSpPr>
        <p:grpSpPr>
          <a:xfrm>
            <a:off x="364080" y="1893962"/>
            <a:ext cx="6453995" cy="3954572"/>
            <a:chOff x="2563329" y="925579"/>
            <a:chExt cx="9377736" cy="5267179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 rotWithShape="1">
            <a:blip r:embed="rId2"/>
            <a:srcRect t="12609" b="12993"/>
            <a:stretch/>
          </p:blipFill>
          <p:spPr>
            <a:xfrm>
              <a:off x="2563329" y="960120"/>
              <a:ext cx="9377736" cy="52326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Rectangle 5"/>
            <p:cNvSpPr/>
            <p:nvPr/>
          </p:nvSpPr>
          <p:spPr>
            <a:xfrm>
              <a:off x="9032765" y="1695450"/>
              <a:ext cx="2908300" cy="1016000"/>
            </a:xfrm>
            <a:custGeom>
              <a:avLst/>
              <a:gdLst>
                <a:gd name="connsiteX0" fmla="*/ 0 w 2203450"/>
                <a:gd name="connsiteY0" fmla="*/ 0 h 876300"/>
                <a:gd name="connsiteX1" fmla="*/ 2203450 w 2203450"/>
                <a:gd name="connsiteY1" fmla="*/ 0 h 876300"/>
                <a:gd name="connsiteX2" fmla="*/ 2203450 w 2203450"/>
                <a:gd name="connsiteY2" fmla="*/ 876300 h 876300"/>
                <a:gd name="connsiteX3" fmla="*/ 0 w 2203450"/>
                <a:gd name="connsiteY3" fmla="*/ 876300 h 876300"/>
                <a:gd name="connsiteX4" fmla="*/ 0 w 2203450"/>
                <a:gd name="connsiteY4" fmla="*/ 0 h 876300"/>
                <a:gd name="connsiteX0" fmla="*/ 0 w 2908300"/>
                <a:gd name="connsiteY0" fmla="*/ 133350 h 876300"/>
                <a:gd name="connsiteX1" fmla="*/ 2908300 w 2908300"/>
                <a:gd name="connsiteY1" fmla="*/ 0 h 876300"/>
                <a:gd name="connsiteX2" fmla="*/ 2908300 w 2908300"/>
                <a:gd name="connsiteY2" fmla="*/ 876300 h 876300"/>
                <a:gd name="connsiteX3" fmla="*/ 704850 w 2908300"/>
                <a:gd name="connsiteY3" fmla="*/ 876300 h 876300"/>
                <a:gd name="connsiteX4" fmla="*/ 0 w 2908300"/>
                <a:gd name="connsiteY4" fmla="*/ 133350 h 876300"/>
                <a:gd name="connsiteX0" fmla="*/ 0 w 2908300"/>
                <a:gd name="connsiteY0" fmla="*/ 133350 h 1016000"/>
                <a:gd name="connsiteX1" fmla="*/ 2908300 w 2908300"/>
                <a:gd name="connsiteY1" fmla="*/ 0 h 1016000"/>
                <a:gd name="connsiteX2" fmla="*/ 2908300 w 2908300"/>
                <a:gd name="connsiteY2" fmla="*/ 876300 h 1016000"/>
                <a:gd name="connsiteX3" fmla="*/ 488950 w 2908300"/>
                <a:gd name="connsiteY3" fmla="*/ 1016000 h 1016000"/>
                <a:gd name="connsiteX4" fmla="*/ 0 w 2908300"/>
                <a:gd name="connsiteY4" fmla="*/ 13335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8300" h="1016000">
                  <a:moveTo>
                    <a:pt x="0" y="133350"/>
                  </a:moveTo>
                  <a:lnTo>
                    <a:pt x="2908300" y="0"/>
                  </a:lnTo>
                  <a:lnTo>
                    <a:pt x="2908300" y="876300"/>
                  </a:lnTo>
                  <a:lnTo>
                    <a:pt x="488950" y="1016000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8" dirty="0"/>
            </a:p>
          </p:txBody>
        </p:sp>
        <p:sp>
          <p:nvSpPr>
            <p:cNvPr id="27" name="Rectangle 5"/>
            <p:cNvSpPr/>
            <p:nvPr/>
          </p:nvSpPr>
          <p:spPr>
            <a:xfrm>
              <a:off x="2722079" y="1124237"/>
              <a:ext cx="2787650" cy="1111250"/>
            </a:xfrm>
            <a:custGeom>
              <a:avLst/>
              <a:gdLst>
                <a:gd name="connsiteX0" fmla="*/ 0 w 2203450"/>
                <a:gd name="connsiteY0" fmla="*/ 0 h 876300"/>
                <a:gd name="connsiteX1" fmla="*/ 2203450 w 2203450"/>
                <a:gd name="connsiteY1" fmla="*/ 0 h 876300"/>
                <a:gd name="connsiteX2" fmla="*/ 2203450 w 2203450"/>
                <a:gd name="connsiteY2" fmla="*/ 876300 h 876300"/>
                <a:gd name="connsiteX3" fmla="*/ 0 w 2203450"/>
                <a:gd name="connsiteY3" fmla="*/ 876300 h 876300"/>
                <a:gd name="connsiteX4" fmla="*/ 0 w 2203450"/>
                <a:gd name="connsiteY4" fmla="*/ 0 h 876300"/>
                <a:gd name="connsiteX0" fmla="*/ 0 w 2908300"/>
                <a:gd name="connsiteY0" fmla="*/ 133350 h 876300"/>
                <a:gd name="connsiteX1" fmla="*/ 2908300 w 2908300"/>
                <a:gd name="connsiteY1" fmla="*/ 0 h 876300"/>
                <a:gd name="connsiteX2" fmla="*/ 2908300 w 2908300"/>
                <a:gd name="connsiteY2" fmla="*/ 876300 h 876300"/>
                <a:gd name="connsiteX3" fmla="*/ 704850 w 2908300"/>
                <a:gd name="connsiteY3" fmla="*/ 876300 h 876300"/>
                <a:gd name="connsiteX4" fmla="*/ 0 w 2908300"/>
                <a:gd name="connsiteY4" fmla="*/ 133350 h 876300"/>
                <a:gd name="connsiteX0" fmla="*/ 0 w 2908300"/>
                <a:gd name="connsiteY0" fmla="*/ 133350 h 1016000"/>
                <a:gd name="connsiteX1" fmla="*/ 2908300 w 2908300"/>
                <a:gd name="connsiteY1" fmla="*/ 0 h 1016000"/>
                <a:gd name="connsiteX2" fmla="*/ 2908300 w 2908300"/>
                <a:gd name="connsiteY2" fmla="*/ 876300 h 1016000"/>
                <a:gd name="connsiteX3" fmla="*/ 488950 w 2908300"/>
                <a:gd name="connsiteY3" fmla="*/ 1016000 h 1016000"/>
                <a:gd name="connsiteX4" fmla="*/ 0 w 2908300"/>
                <a:gd name="connsiteY4" fmla="*/ 133350 h 1016000"/>
                <a:gd name="connsiteX0" fmla="*/ 0 w 2908300"/>
                <a:gd name="connsiteY0" fmla="*/ 133350 h 1016000"/>
                <a:gd name="connsiteX1" fmla="*/ 2908300 w 2908300"/>
                <a:gd name="connsiteY1" fmla="*/ 0 h 1016000"/>
                <a:gd name="connsiteX2" fmla="*/ 2749550 w 2908300"/>
                <a:gd name="connsiteY2" fmla="*/ 742950 h 1016000"/>
                <a:gd name="connsiteX3" fmla="*/ 488950 w 2908300"/>
                <a:gd name="connsiteY3" fmla="*/ 1016000 h 1016000"/>
                <a:gd name="connsiteX4" fmla="*/ 0 w 2908300"/>
                <a:gd name="connsiteY4" fmla="*/ 133350 h 1016000"/>
                <a:gd name="connsiteX0" fmla="*/ 0 w 2946400"/>
                <a:gd name="connsiteY0" fmla="*/ 133350 h 1016000"/>
                <a:gd name="connsiteX1" fmla="*/ 2908300 w 2946400"/>
                <a:gd name="connsiteY1" fmla="*/ 0 h 1016000"/>
                <a:gd name="connsiteX2" fmla="*/ 2946400 w 2946400"/>
                <a:gd name="connsiteY2" fmla="*/ 565150 h 1016000"/>
                <a:gd name="connsiteX3" fmla="*/ 488950 w 2946400"/>
                <a:gd name="connsiteY3" fmla="*/ 1016000 h 1016000"/>
                <a:gd name="connsiteX4" fmla="*/ 0 w 2946400"/>
                <a:gd name="connsiteY4" fmla="*/ 133350 h 1016000"/>
                <a:gd name="connsiteX0" fmla="*/ 0 w 2946400"/>
                <a:gd name="connsiteY0" fmla="*/ 133350 h 1111250"/>
                <a:gd name="connsiteX1" fmla="*/ 2908300 w 2946400"/>
                <a:gd name="connsiteY1" fmla="*/ 0 h 1111250"/>
                <a:gd name="connsiteX2" fmla="*/ 2946400 w 2946400"/>
                <a:gd name="connsiteY2" fmla="*/ 565150 h 1111250"/>
                <a:gd name="connsiteX3" fmla="*/ 1924050 w 2946400"/>
                <a:gd name="connsiteY3" fmla="*/ 1111250 h 1111250"/>
                <a:gd name="connsiteX4" fmla="*/ 0 w 2946400"/>
                <a:gd name="connsiteY4" fmla="*/ 133350 h 1111250"/>
                <a:gd name="connsiteX0" fmla="*/ 0 w 1225550"/>
                <a:gd name="connsiteY0" fmla="*/ 165100 h 1111250"/>
                <a:gd name="connsiteX1" fmla="*/ 1187450 w 1225550"/>
                <a:gd name="connsiteY1" fmla="*/ 0 h 1111250"/>
                <a:gd name="connsiteX2" fmla="*/ 1225550 w 1225550"/>
                <a:gd name="connsiteY2" fmla="*/ 565150 h 1111250"/>
                <a:gd name="connsiteX3" fmla="*/ 203200 w 1225550"/>
                <a:gd name="connsiteY3" fmla="*/ 1111250 h 1111250"/>
                <a:gd name="connsiteX4" fmla="*/ 0 w 1225550"/>
                <a:gd name="connsiteY4" fmla="*/ 165100 h 1111250"/>
                <a:gd name="connsiteX0" fmla="*/ 0 w 2787650"/>
                <a:gd name="connsiteY0" fmla="*/ 323850 h 1111250"/>
                <a:gd name="connsiteX1" fmla="*/ 2749550 w 2787650"/>
                <a:gd name="connsiteY1" fmla="*/ 0 h 1111250"/>
                <a:gd name="connsiteX2" fmla="*/ 2787650 w 2787650"/>
                <a:gd name="connsiteY2" fmla="*/ 565150 h 1111250"/>
                <a:gd name="connsiteX3" fmla="*/ 1765300 w 2787650"/>
                <a:gd name="connsiteY3" fmla="*/ 1111250 h 1111250"/>
                <a:gd name="connsiteX4" fmla="*/ 0 w 2787650"/>
                <a:gd name="connsiteY4" fmla="*/ 3238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50" h="1111250">
                  <a:moveTo>
                    <a:pt x="0" y="323850"/>
                  </a:moveTo>
                  <a:lnTo>
                    <a:pt x="2749550" y="0"/>
                  </a:lnTo>
                  <a:lnTo>
                    <a:pt x="2787650" y="565150"/>
                  </a:lnTo>
                  <a:lnTo>
                    <a:pt x="1765300" y="1111250"/>
                  </a:lnTo>
                  <a:lnTo>
                    <a:pt x="0" y="32385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8" dirty="0"/>
            </a:p>
          </p:txBody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8450" y="4451388"/>
              <a:ext cx="253477" cy="241262"/>
            </a:xfrm>
            <a:prstGeom prst="rect">
              <a:avLst/>
            </a:prstGeom>
          </p:spPr>
        </p:pic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2600" y="4596319"/>
              <a:ext cx="202415" cy="192661"/>
            </a:xfrm>
            <a:prstGeom prst="rect">
              <a:avLst/>
            </a:prstGeom>
          </p:spPr>
        </p:pic>
        <p:pic>
          <p:nvPicPr>
            <p:cNvPr id="3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0719" y="4548154"/>
              <a:ext cx="202415" cy="192661"/>
            </a:xfrm>
            <a:prstGeom prst="rect">
              <a:avLst/>
            </a:prstGeom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1993" y="4666556"/>
              <a:ext cx="161075" cy="153313"/>
            </a:xfrm>
            <a:prstGeom prst="rect">
              <a:avLst/>
            </a:prstGeom>
          </p:spPr>
        </p:pic>
        <p:sp>
          <p:nvSpPr>
            <p:cNvPr id="32" name="Rectangle 5"/>
            <p:cNvSpPr/>
            <p:nvPr/>
          </p:nvSpPr>
          <p:spPr>
            <a:xfrm>
              <a:off x="6461016" y="5232443"/>
              <a:ext cx="2019300" cy="676275"/>
            </a:xfrm>
            <a:custGeom>
              <a:avLst/>
              <a:gdLst>
                <a:gd name="connsiteX0" fmla="*/ 0 w 2203450"/>
                <a:gd name="connsiteY0" fmla="*/ 0 h 876300"/>
                <a:gd name="connsiteX1" fmla="*/ 2203450 w 2203450"/>
                <a:gd name="connsiteY1" fmla="*/ 0 h 876300"/>
                <a:gd name="connsiteX2" fmla="*/ 2203450 w 2203450"/>
                <a:gd name="connsiteY2" fmla="*/ 876300 h 876300"/>
                <a:gd name="connsiteX3" fmla="*/ 0 w 2203450"/>
                <a:gd name="connsiteY3" fmla="*/ 876300 h 876300"/>
                <a:gd name="connsiteX4" fmla="*/ 0 w 2203450"/>
                <a:gd name="connsiteY4" fmla="*/ 0 h 876300"/>
                <a:gd name="connsiteX0" fmla="*/ 0 w 2908300"/>
                <a:gd name="connsiteY0" fmla="*/ 133350 h 876300"/>
                <a:gd name="connsiteX1" fmla="*/ 2908300 w 2908300"/>
                <a:gd name="connsiteY1" fmla="*/ 0 h 876300"/>
                <a:gd name="connsiteX2" fmla="*/ 2908300 w 2908300"/>
                <a:gd name="connsiteY2" fmla="*/ 876300 h 876300"/>
                <a:gd name="connsiteX3" fmla="*/ 704850 w 2908300"/>
                <a:gd name="connsiteY3" fmla="*/ 876300 h 876300"/>
                <a:gd name="connsiteX4" fmla="*/ 0 w 2908300"/>
                <a:gd name="connsiteY4" fmla="*/ 133350 h 876300"/>
                <a:gd name="connsiteX0" fmla="*/ 0 w 2908300"/>
                <a:gd name="connsiteY0" fmla="*/ 133350 h 1016000"/>
                <a:gd name="connsiteX1" fmla="*/ 2908300 w 2908300"/>
                <a:gd name="connsiteY1" fmla="*/ 0 h 1016000"/>
                <a:gd name="connsiteX2" fmla="*/ 2908300 w 2908300"/>
                <a:gd name="connsiteY2" fmla="*/ 876300 h 1016000"/>
                <a:gd name="connsiteX3" fmla="*/ 488950 w 2908300"/>
                <a:gd name="connsiteY3" fmla="*/ 1016000 h 1016000"/>
                <a:gd name="connsiteX4" fmla="*/ 0 w 2908300"/>
                <a:gd name="connsiteY4" fmla="*/ 133350 h 1016000"/>
                <a:gd name="connsiteX0" fmla="*/ 0 w 2908300"/>
                <a:gd name="connsiteY0" fmla="*/ 92075 h 974725"/>
                <a:gd name="connsiteX1" fmla="*/ 1866900 w 2908300"/>
                <a:gd name="connsiteY1" fmla="*/ 0 h 974725"/>
                <a:gd name="connsiteX2" fmla="*/ 2908300 w 2908300"/>
                <a:gd name="connsiteY2" fmla="*/ 835025 h 974725"/>
                <a:gd name="connsiteX3" fmla="*/ 488950 w 2908300"/>
                <a:gd name="connsiteY3" fmla="*/ 974725 h 974725"/>
                <a:gd name="connsiteX4" fmla="*/ 0 w 2908300"/>
                <a:gd name="connsiteY4" fmla="*/ 92075 h 974725"/>
                <a:gd name="connsiteX0" fmla="*/ 0 w 3051175"/>
                <a:gd name="connsiteY0" fmla="*/ 92075 h 974725"/>
                <a:gd name="connsiteX1" fmla="*/ 1866900 w 3051175"/>
                <a:gd name="connsiteY1" fmla="*/ 0 h 974725"/>
                <a:gd name="connsiteX2" fmla="*/ 3051175 w 3051175"/>
                <a:gd name="connsiteY2" fmla="*/ 669925 h 974725"/>
                <a:gd name="connsiteX3" fmla="*/ 488950 w 3051175"/>
                <a:gd name="connsiteY3" fmla="*/ 974725 h 974725"/>
                <a:gd name="connsiteX4" fmla="*/ 0 w 3051175"/>
                <a:gd name="connsiteY4" fmla="*/ 92075 h 974725"/>
                <a:gd name="connsiteX0" fmla="*/ 0 w 3051175"/>
                <a:gd name="connsiteY0" fmla="*/ 92075 h 676275"/>
                <a:gd name="connsiteX1" fmla="*/ 1866900 w 3051175"/>
                <a:gd name="connsiteY1" fmla="*/ 0 h 676275"/>
                <a:gd name="connsiteX2" fmla="*/ 3051175 w 3051175"/>
                <a:gd name="connsiteY2" fmla="*/ 669925 h 676275"/>
                <a:gd name="connsiteX3" fmla="*/ 1076325 w 3051175"/>
                <a:gd name="connsiteY3" fmla="*/ 676275 h 676275"/>
                <a:gd name="connsiteX4" fmla="*/ 0 w 3051175"/>
                <a:gd name="connsiteY4" fmla="*/ 92075 h 676275"/>
                <a:gd name="connsiteX0" fmla="*/ 38100 w 1974850"/>
                <a:gd name="connsiteY0" fmla="*/ 282575 h 676275"/>
                <a:gd name="connsiteX1" fmla="*/ 790575 w 1974850"/>
                <a:gd name="connsiteY1" fmla="*/ 0 h 676275"/>
                <a:gd name="connsiteX2" fmla="*/ 1974850 w 1974850"/>
                <a:gd name="connsiteY2" fmla="*/ 669925 h 676275"/>
                <a:gd name="connsiteX3" fmla="*/ 0 w 1974850"/>
                <a:gd name="connsiteY3" fmla="*/ 676275 h 676275"/>
                <a:gd name="connsiteX4" fmla="*/ 38100 w 1974850"/>
                <a:gd name="connsiteY4" fmla="*/ 282575 h 676275"/>
                <a:gd name="connsiteX0" fmla="*/ 0 w 2019300"/>
                <a:gd name="connsiteY0" fmla="*/ 257175 h 676275"/>
                <a:gd name="connsiteX1" fmla="*/ 835025 w 2019300"/>
                <a:gd name="connsiteY1" fmla="*/ 0 h 676275"/>
                <a:gd name="connsiteX2" fmla="*/ 2019300 w 2019300"/>
                <a:gd name="connsiteY2" fmla="*/ 669925 h 676275"/>
                <a:gd name="connsiteX3" fmla="*/ 44450 w 2019300"/>
                <a:gd name="connsiteY3" fmla="*/ 676275 h 676275"/>
                <a:gd name="connsiteX4" fmla="*/ 0 w 2019300"/>
                <a:gd name="connsiteY4" fmla="*/ 25717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300" h="676275">
                  <a:moveTo>
                    <a:pt x="0" y="257175"/>
                  </a:moveTo>
                  <a:lnTo>
                    <a:pt x="835025" y="0"/>
                  </a:lnTo>
                  <a:lnTo>
                    <a:pt x="2019300" y="669925"/>
                  </a:lnTo>
                  <a:lnTo>
                    <a:pt x="44450" y="676275"/>
                  </a:lnTo>
                  <a:lnTo>
                    <a:pt x="0" y="257175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8" dirty="0"/>
            </a:p>
          </p:txBody>
        </p:sp>
        <p:sp>
          <p:nvSpPr>
            <p:cNvPr id="33" name="Rectangle 5"/>
            <p:cNvSpPr/>
            <p:nvPr/>
          </p:nvSpPr>
          <p:spPr>
            <a:xfrm>
              <a:off x="10026593" y="5103419"/>
              <a:ext cx="1130300" cy="723106"/>
            </a:xfrm>
            <a:custGeom>
              <a:avLst/>
              <a:gdLst>
                <a:gd name="connsiteX0" fmla="*/ 0 w 2203450"/>
                <a:gd name="connsiteY0" fmla="*/ 0 h 876300"/>
                <a:gd name="connsiteX1" fmla="*/ 2203450 w 2203450"/>
                <a:gd name="connsiteY1" fmla="*/ 0 h 876300"/>
                <a:gd name="connsiteX2" fmla="*/ 2203450 w 2203450"/>
                <a:gd name="connsiteY2" fmla="*/ 876300 h 876300"/>
                <a:gd name="connsiteX3" fmla="*/ 0 w 2203450"/>
                <a:gd name="connsiteY3" fmla="*/ 876300 h 876300"/>
                <a:gd name="connsiteX4" fmla="*/ 0 w 2203450"/>
                <a:gd name="connsiteY4" fmla="*/ 0 h 876300"/>
                <a:gd name="connsiteX0" fmla="*/ 0 w 2908300"/>
                <a:gd name="connsiteY0" fmla="*/ 133350 h 876300"/>
                <a:gd name="connsiteX1" fmla="*/ 2908300 w 2908300"/>
                <a:gd name="connsiteY1" fmla="*/ 0 h 876300"/>
                <a:gd name="connsiteX2" fmla="*/ 2908300 w 2908300"/>
                <a:gd name="connsiteY2" fmla="*/ 876300 h 876300"/>
                <a:gd name="connsiteX3" fmla="*/ 704850 w 2908300"/>
                <a:gd name="connsiteY3" fmla="*/ 876300 h 876300"/>
                <a:gd name="connsiteX4" fmla="*/ 0 w 2908300"/>
                <a:gd name="connsiteY4" fmla="*/ 133350 h 876300"/>
                <a:gd name="connsiteX0" fmla="*/ 0 w 2908300"/>
                <a:gd name="connsiteY0" fmla="*/ 133350 h 1016000"/>
                <a:gd name="connsiteX1" fmla="*/ 2908300 w 2908300"/>
                <a:gd name="connsiteY1" fmla="*/ 0 h 1016000"/>
                <a:gd name="connsiteX2" fmla="*/ 2908300 w 2908300"/>
                <a:gd name="connsiteY2" fmla="*/ 876300 h 1016000"/>
                <a:gd name="connsiteX3" fmla="*/ 488950 w 2908300"/>
                <a:gd name="connsiteY3" fmla="*/ 1016000 h 1016000"/>
                <a:gd name="connsiteX4" fmla="*/ 0 w 2908300"/>
                <a:gd name="connsiteY4" fmla="*/ 133350 h 1016000"/>
                <a:gd name="connsiteX0" fmla="*/ 0 w 2908300"/>
                <a:gd name="connsiteY0" fmla="*/ 92075 h 974725"/>
                <a:gd name="connsiteX1" fmla="*/ 1866900 w 2908300"/>
                <a:gd name="connsiteY1" fmla="*/ 0 h 974725"/>
                <a:gd name="connsiteX2" fmla="*/ 2908300 w 2908300"/>
                <a:gd name="connsiteY2" fmla="*/ 835025 h 974725"/>
                <a:gd name="connsiteX3" fmla="*/ 488950 w 2908300"/>
                <a:gd name="connsiteY3" fmla="*/ 974725 h 974725"/>
                <a:gd name="connsiteX4" fmla="*/ 0 w 2908300"/>
                <a:gd name="connsiteY4" fmla="*/ 92075 h 974725"/>
                <a:gd name="connsiteX0" fmla="*/ 0 w 3051175"/>
                <a:gd name="connsiteY0" fmla="*/ 92075 h 974725"/>
                <a:gd name="connsiteX1" fmla="*/ 1866900 w 3051175"/>
                <a:gd name="connsiteY1" fmla="*/ 0 h 974725"/>
                <a:gd name="connsiteX2" fmla="*/ 3051175 w 3051175"/>
                <a:gd name="connsiteY2" fmla="*/ 669925 h 974725"/>
                <a:gd name="connsiteX3" fmla="*/ 488950 w 3051175"/>
                <a:gd name="connsiteY3" fmla="*/ 974725 h 974725"/>
                <a:gd name="connsiteX4" fmla="*/ 0 w 3051175"/>
                <a:gd name="connsiteY4" fmla="*/ 92075 h 974725"/>
                <a:gd name="connsiteX0" fmla="*/ 0 w 3051175"/>
                <a:gd name="connsiteY0" fmla="*/ 92075 h 676275"/>
                <a:gd name="connsiteX1" fmla="*/ 1866900 w 3051175"/>
                <a:gd name="connsiteY1" fmla="*/ 0 h 676275"/>
                <a:gd name="connsiteX2" fmla="*/ 3051175 w 3051175"/>
                <a:gd name="connsiteY2" fmla="*/ 669925 h 676275"/>
                <a:gd name="connsiteX3" fmla="*/ 1076325 w 3051175"/>
                <a:gd name="connsiteY3" fmla="*/ 676275 h 676275"/>
                <a:gd name="connsiteX4" fmla="*/ 0 w 3051175"/>
                <a:gd name="connsiteY4" fmla="*/ 92075 h 676275"/>
                <a:gd name="connsiteX0" fmla="*/ 38100 w 1974850"/>
                <a:gd name="connsiteY0" fmla="*/ 282575 h 676275"/>
                <a:gd name="connsiteX1" fmla="*/ 790575 w 1974850"/>
                <a:gd name="connsiteY1" fmla="*/ 0 h 676275"/>
                <a:gd name="connsiteX2" fmla="*/ 1974850 w 1974850"/>
                <a:gd name="connsiteY2" fmla="*/ 669925 h 676275"/>
                <a:gd name="connsiteX3" fmla="*/ 0 w 1974850"/>
                <a:gd name="connsiteY3" fmla="*/ 676275 h 676275"/>
                <a:gd name="connsiteX4" fmla="*/ 38100 w 1974850"/>
                <a:gd name="connsiteY4" fmla="*/ 282575 h 676275"/>
                <a:gd name="connsiteX0" fmla="*/ 0 w 2019300"/>
                <a:gd name="connsiteY0" fmla="*/ 257175 h 676275"/>
                <a:gd name="connsiteX1" fmla="*/ 835025 w 2019300"/>
                <a:gd name="connsiteY1" fmla="*/ 0 h 676275"/>
                <a:gd name="connsiteX2" fmla="*/ 2019300 w 2019300"/>
                <a:gd name="connsiteY2" fmla="*/ 669925 h 676275"/>
                <a:gd name="connsiteX3" fmla="*/ 44450 w 2019300"/>
                <a:gd name="connsiteY3" fmla="*/ 676275 h 676275"/>
                <a:gd name="connsiteX4" fmla="*/ 0 w 2019300"/>
                <a:gd name="connsiteY4" fmla="*/ 257175 h 676275"/>
                <a:gd name="connsiteX0" fmla="*/ 6350 w 1974850"/>
                <a:gd name="connsiteY0" fmla="*/ 0 h 733425"/>
                <a:gd name="connsiteX1" fmla="*/ 790575 w 1974850"/>
                <a:gd name="connsiteY1" fmla="*/ 57150 h 733425"/>
                <a:gd name="connsiteX2" fmla="*/ 1974850 w 1974850"/>
                <a:gd name="connsiteY2" fmla="*/ 727075 h 733425"/>
                <a:gd name="connsiteX3" fmla="*/ 0 w 1974850"/>
                <a:gd name="connsiteY3" fmla="*/ 733425 h 733425"/>
                <a:gd name="connsiteX4" fmla="*/ 6350 w 1974850"/>
                <a:gd name="connsiteY4" fmla="*/ 0 h 733425"/>
                <a:gd name="connsiteX0" fmla="*/ 9525 w 1978025"/>
                <a:gd name="connsiteY0" fmla="*/ 0 h 727075"/>
                <a:gd name="connsiteX1" fmla="*/ 793750 w 1978025"/>
                <a:gd name="connsiteY1" fmla="*/ 57150 h 727075"/>
                <a:gd name="connsiteX2" fmla="*/ 1978025 w 1978025"/>
                <a:gd name="connsiteY2" fmla="*/ 727075 h 727075"/>
                <a:gd name="connsiteX3" fmla="*/ 0 w 1978025"/>
                <a:gd name="connsiteY3" fmla="*/ 701675 h 727075"/>
                <a:gd name="connsiteX4" fmla="*/ 9525 w 1978025"/>
                <a:gd name="connsiteY4" fmla="*/ 0 h 727075"/>
                <a:gd name="connsiteX0" fmla="*/ 9525 w 1130300"/>
                <a:gd name="connsiteY0" fmla="*/ 0 h 701675"/>
                <a:gd name="connsiteX1" fmla="*/ 793750 w 1130300"/>
                <a:gd name="connsiteY1" fmla="*/ 57150 h 701675"/>
                <a:gd name="connsiteX2" fmla="*/ 1130300 w 1130300"/>
                <a:gd name="connsiteY2" fmla="*/ 69850 h 701675"/>
                <a:gd name="connsiteX3" fmla="*/ 0 w 1130300"/>
                <a:gd name="connsiteY3" fmla="*/ 701675 h 701675"/>
                <a:gd name="connsiteX4" fmla="*/ 9525 w 1130300"/>
                <a:gd name="connsiteY4" fmla="*/ 0 h 701675"/>
                <a:gd name="connsiteX0" fmla="*/ 9525 w 1130300"/>
                <a:gd name="connsiteY0" fmla="*/ 0 h 701675"/>
                <a:gd name="connsiteX1" fmla="*/ 787400 w 1130300"/>
                <a:gd name="connsiteY1" fmla="*/ 50800 h 701675"/>
                <a:gd name="connsiteX2" fmla="*/ 1130300 w 1130300"/>
                <a:gd name="connsiteY2" fmla="*/ 69850 h 701675"/>
                <a:gd name="connsiteX3" fmla="*/ 0 w 1130300"/>
                <a:gd name="connsiteY3" fmla="*/ 701675 h 701675"/>
                <a:gd name="connsiteX4" fmla="*/ 9525 w 1130300"/>
                <a:gd name="connsiteY4" fmla="*/ 0 h 701675"/>
                <a:gd name="connsiteX0" fmla="*/ 9525 w 1130300"/>
                <a:gd name="connsiteY0" fmla="*/ 0 h 723106"/>
                <a:gd name="connsiteX1" fmla="*/ 787400 w 1130300"/>
                <a:gd name="connsiteY1" fmla="*/ 50800 h 723106"/>
                <a:gd name="connsiteX2" fmla="*/ 1130300 w 1130300"/>
                <a:gd name="connsiteY2" fmla="*/ 69850 h 723106"/>
                <a:gd name="connsiteX3" fmla="*/ 0 w 1130300"/>
                <a:gd name="connsiteY3" fmla="*/ 723106 h 723106"/>
                <a:gd name="connsiteX4" fmla="*/ 9525 w 1130300"/>
                <a:gd name="connsiteY4" fmla="*/ 0 h 72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300" h="723106">
                  <a:moveTo>
                    <a:pt x="9525" y="0"/>
                  </a:moveTo>
                  <a:lnTo>
                    <a:pt x="787400" y="50800"/>
                  </a:lnTo>
                  <a:lnTo>
                    <a:pt x="1130300" y="69850"/>
                  </a:lnTo>
                  <a:lnTo>
                    <a:pt x="0" y="723106"/>
                  </a:lnTo>
                  <a:cubicBezTo>
                    <a:pt x="2117" y="478631"/>
                    <a:pt x="7408" y="244475"/>
                    <a:pt x="9525" y="0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8" dirty="0"/>
            </a:p>
          </p:txBody>
        </p:sp>
        <p:sp>
          <p:nvSpPr>
            <p:cNvPr id="34" name="Rectangle 5"/>
            <p:cNvSpPr/>
            <p:nvPr/>
          </p:nvSpPr>
          <p:spPr>
            <a:xfrm>
              <a:off x="10257508" y="4789649"/>
              <a:ext cx="1579687" cy="1165859"/>
            </a:xfrm>
            <a:custGeom>
              <a:avLst/>
              <a:gdLst>
                <a:gd name="connsiteX0" fmla="*/ 0 w 2203450"/>
                <a:gd name="connsiteY0" fmla="*/ 0 h 876300"/>
                <a:gd name="connsiteX1" fmla="*/ 2203450 w 2203450"/>
                <a:gd name="connsiteY1" fmla="*/ 0 h 876300"/>
                <a:gd name="connsiteX2" fmla="*/ 2203450 w 2203450"/>
                <a:gd name="connsiteY2" fmla="*/ 876300 h 876300"/>
                <a:gd name="connsiteX3" fmla="*/ 0 w 2203450"/>
                <a:gd name="connsiteY3" fmla="*/ 876300 h 876300"/>
                <a:gd name="connsiteX4" fmla="*/ 0 w 2203450"/>
                <a:gd name="connsiteY4" fmla="*/ 0 h 876300"/>
                <a:gd name="connsiteX0" fmla="*/ 0 w 2908300"/>
                <a:gd name="connsiteY0" fmla="*/ 133350 h 876300"/>
                <a:gd name="connsiteX1" fmla="*/ 2908300 w 2908300"/>
                <a:gd name="connsiteY1" fmla="*/ 0 h 876300"/>
                <a:gd name="connsiteX2" fmla="*/ 2908300 w 2908300"/>
                <a:gd name="connsiteY2" fmla="*/ 876300 h 876300"/>
                <a:gd name="connsiteX3" fmla="*/ 704850 w 2908300"/>
                <a:gd name="connsiteY3" fmla="*/ 876300 h 876300"/>
                <a:gd name="connsiteX4" fmla="*/ 0 w 2908300"/>
                <a:gd name="connsiteY4" fmla="*/ 133350 h 876300"/>
                <a:gd name="connsiteX0" fmla="*/ 0 w 2908300"/>
                <a:gd name="connsiteY0" fmla="*/ 133350 h 1016000"/>
                <a:gd name="connsiteX1" fmla="*/ 2908300 w 2908300"/>
                <a:gd name="connsiteY1" fmla="*/ 0 h 1016000"/>
                <a:gd name="connsiteX2" fmla="*/ 2908300 w 2908300"/>
                <a:gd name="connsiteY2" fmla="*/ 876300 h 1016000"/>
                <a:gd name="connsiteX3" fmla="*/ 488950 w 2908300"/>
                <a:gd name="connsiteY3" fmla="*/ 1016000 h 1016000"/>
                <a:gd name="connsiteX4" fmla="*/ 0 w 2908300"/>
                <a:gd name="connsiteY4" fmla="*/ 133350 h 1016000"/>
                <a:gd name="connsiteX0" fmla="*/ 0 w 2908300"/>
                <a:gd name="connsiteY0" fmla="*/ 92075 h 974725"/>
                <a:gd name="connsiteX1" fmla="*/ 1866900 w 2908300"/>
                <a:gd name="connsiteY1" fmla="*/ 0 h 974725"/>
                <a:gd name="connsiteX2" fmla="*/ 2908300 w 2908300"/>
                <a:gd name="connsiteY2" fmla="*/ 835025 h 974725"/>
                <a:gd name="connsiteX3" fmla="*/ 488950 w 2908300"/>
                <a:gd name="connsiteY3" fmla="*/ 974725 h 974725"/>
                <a:gd name="connsiteX4" fmla="*/ 0 w 2908300"/>
                <a:gd name="connsiteY4" fmla="*/ 92075 h 974725"/>
                <a:gd name="connsiteX0" fmla="*/ 0 w 3051175"/>
                <a:gd name="connsiteY0" fmla="*/ 92075 h 974725"/>
                <a:gd name="connsiteX1" fmla="*/ 1866900 w 3051175"/>
                <a:gd name="connsiteY1" fmla="*/ 0 h 974725"/>
                <a:gd name="connsiteX2" fmla="*/ 3051175 w 3051175"/>
                <a:gd name="connsiteY2" fmla="*/ 669925 h 974725"/>
                <a:gd name="connsiteX3" fmla="*/ 488950 w 3051175"/>
                <a:gd name="connsiteY3" fmla="*/ 974725 h 974725"/>
                <a:gd name="connsiteX4" fmla="*/ 0 w 3051175"/>
                <a:gd name="connsiteY4" fmla="*/ 92075 h 974725"/>
                <a:gd name="connsiteX0" fmla="*/ 0 w 3051175"/>
                <a:gd name="connsiteY0" fmla="*/ 92075 h 676275"/>
                <a:gd name="connsiteX1" fmla="*/ 1866900 w 3051175"/>
                <a:gd name="connsiteY1" fmla="*/ 0 h 676275"/>
                <a:gd name="connsiteX2" fmla="*/ 3051175 w 3051175"/>
                <a:gd name="connsiteY2" fmla="*/ 669925 h 676275"/>
                <a:gd name="connsiteX3" fmla="*/ 1076325 w 3051175"/>
                <a:gd name="connsiteY3" fmla="*/ 676275 h 676275"/>
                <a:gd name="connsiteX4" fmla="*/ 0 w 3051175"/>
                <a:gd name="connsiteY4" fmla="*/ 92075 h 676275"/>
                <a:gd name="connsiteX0" fmla="*/ 38100 w 1974850"/>
                <a:gd name="connsiteY0" fmla="*/ 282575 h 676275"/>
                <a:gd name="connsiteX1" fmla="*/ 790575 w 1974850"/>
                <a:gd name="connsiteY1" fmla="*/ 0 h 676275"/>
                <a:gd name="connsiteX2" fmla="*/ 1974850 w 1974850"/>
                <a:gd name="connsiteY2" fmla="*/ 669925 h 676275"/>
                <a:gd name="connsiteX3" fmla="*/ 0 w 1974850"/>
                <a:gd name="connsiteY3" fmla="*/ 676275 h 676275"/>
                <a:gd name="connsiteX4" fmla="*/ 38100 w 1974850"/>
                <a:gd name="connsiteY4" fmla="*/ 282575 h 676275"/>
                <a:gd name="connsiteX0" fmla="*/ 0 w 2019300"/>
                <a:gd name="connsiteY0" fmla="*/ 257175 h 676275"/>
                <a:gd name="connsiteX1" fmla="*/ 835025 w 2019300"/>
                <a:gd name="connsiteY1" fmla="*/ 0 h 676275"/>
                <a:gd name="connsiteX2" fmla="*/ 2019300 w 2019300"/>
                <a:gd name="connsiteY2" fmla="*/ 669925 h 676275"/>
                <a:gd name="connsiteX3" fmla="*/ 44450 w 2019300"/>
                <a:gd name="connsiteY3" fmla="*/ 676275 h 676275"/>
                <a:gd name="connsiteX4" fmla="*/ 0 w 2019300"/>
                <a:gd name="connsiteY4" fmla="*/ 257175 h 676275"/>
                <a:gd name="connsiteX0" fmla="*/ 6350 w 1974850"/>
                <a:gd name="connsiteY0" fmla="*/ 0 h 733425"/>
                <a:gd name="connsiteX1" fmla="*/ 790575 w 1974850"/>
                <a:gd name="connsiteY1" fmla="*/ 57150 h 733425"/>
                <a:gd name="connsiteX2" fmla="*/ 1974850 w 1974850"/>
                <a:gd name="connsiteY2" fmla="*/ 727075 h 733425"/>
                <a:gd name="connsiteX3" fmla="*/ 0 w 1974850"/>
                <a:gd name="connsiteY3" fmla="*/ 733425 h 733425"/>
                <a:gd name="connsiteX4" fmla="*/ 6350 w 1974850"/>
                <a:gd name="connsiteY4" fmla="*/ 0 h 733425"/>
                <a:gd name="connsiteX0" fmla="*/ 9525 w 1978025"/>
                <a:gd name="connsiteY0" fmla="*/ 0 h 727075"/>
                <a:gd name="connsiteX1" fmla="*/ 793750 w 1978025"/>
                <a:gd name="connsiteY1" fmla="*/ 57150 h 727075"/>
                <a:gd name="connsiteX2" fmla="*/ 1978025 w 1978025"/>
                <a:gd name="connsiteY2" fmla="*/ 727075 h 727075"/>
                <a:gd name="connsiteX3" fmla="*/ 0 w 1978025"/>
                <a:gd name="connsiteY3" fmla="*/ 701675 h 727075"/>
                <a:gd name="connsiteX4" fmla="*/ 9525 w 1978025"/>
                <a:gd name="connsiteY4" fmla="*/ 0 h 727075"/>
                <a:gd name="connsiteX0" fmla="*/ 9525 w 1130300"/>
                <a:gd name="connsiteY0" fmla="*/ 0 h 701675"/>
                <a:gd name="connsiteX1" fmla="*/ 793750 w 1130300"/>
                <a:gd name="connsiteY1" fmla="*/ 57150 h 701675"/>
                <a:gd name="connsiteX2" fmla="*/ 1130300 w 1130300"/>
                <a:gd name="connsiteY2" fmla="*/ 69850 h 701675"/>
                <a:gd name="connsiteX3" fmla="*/ 0 w 1130300"/>
                <a:gd name="connsiteY3" fmla="*/ 701675 h 701675"/>
                <a:gd name="connsiteX4" fmla="*/ 9525 w 1130300"/>
                <a:gd name="connsiteY4" fmla="*/ 0 h 701675"/>
                <a:gd name="connsiteX0" fmla="*/ 9525 w 1130300"/>
                <a:gd name="connsiteY0" fmla="*/ 0 h 701675"/>
                <a:gd name="connsiteX1" fmla="*/ 787400 w 1130300"/>
                <a:gd name="connsiteY1" fmla="*/ 50800 h 701675"/>
                <a:gd name="connsiteX2" fmla="*/ 1130300 w 1130300"/>
                <a:gd name="connsiteY2" fmla="*/ 69850 h 701675"/>
                <a:gd name="connsiteX3" fmla="*/ 0 w 1130300"/>
                <a:gd name="connsiteY3" fmla="*/ 701675 h 701675"/>
                <a:gd name="connsiteX4" fmla="*/ 9525 w 1130300"/>
                <a:gd name="connsiteY4" fmla="*/ 0 h 701675"/>
                <a:gd name="connsiteX0" fmla="*/ 11 w 1419236"/>
                <a:gd name="connsiteY0" fmla="*/ 0 h 650875"/>
                <a:gd name="connsiteX1" fmla="*/ 1076336 w 1419236"/>
                <a:gd name="connsiteY1" fmla="*/ 0 h 650875"/>
                <a:gd name="connsiteX2" fmla="*/ 1419236 w 1419236"/>
                <a:gd name="connsiteY2" fmla="*/ 19050 h 650875"/>
                <a:gd name="connsiteX3" fmla="*/ 288936 w 1419236"/>
                <a:gd name="connsiteY3" fmla="*/ 650875 h 650875"/>
                <a:gd name="connsiteX4" fmla="*/ 11 w 1419236"/>
                <a:gd name="connsiteY4" fmla="*/ 0 h 650875"/>
                <a:gd name="connsiteX0" fmla="*/ 11 w 1419236"/>
                <a:gd name="connsiteY0" fmla="*/ 603250 h 1254125"/>
                <a:gd name="connsiteX1" fmla="*/ 1035061 w 1419236"/>
                <a:gd name="connsiteY1" fmla="*/ 0 h 1254125"/>
                <a:gd name="connsiteX2" fmla="*/ 1419236 w 1419236"/>
                <a:gd name="connsiteY2" fmla="*/ 622300 h 1254125"/>
                <a:gd name="connsiteX3" fmla="*/ 288936 w 1419236"/>
                <a:gd name="connsiteY3" fmla="*/ 1254125 h 1254125"/>
                <a:gd name="connsiteX4" fmla="*/ 11 w 1419236"/>
                <a:gd name="connsiteY4" fmla="*/ 603250 h 1254125"/>
                <a:gd name="connsiteX0" fmla="*/ 11 w 1168411"/>
                <a:gd name="connsiteY0" fmla="*/ 603250 h 1254125"/>
                <a:gd name="connsiteX1" fmla="*/ 1035061 w 1168411"/>
                <a:gd name="connsiteY1" fmla="*/ 0 h 1254125"/>
                <a:gd name="connsiteX2" fmla="*/ 1168411 w 1168411"/>
                <a:gd name="connsiteY2" fmla="*/ 155575 h 1254125"/>
                <a:gd name="connsiteX3" fmla="*/ 288936 w 1168411"/>
                <a:gd name="connsiteY3" fmla="*/ 1254125 h 1254125"/>
                <a:gd name="connsiteX4" fmla="*/ 11 w 1168411"/>
                <a:gd name="connsiteY4" fmla="*/ 603250 h 1254125"/>
                <a:gd name="connsiteX0" fmla="*/ 71 w 1168471"/>
                <a:gd name="connsiteY0" fmla="*/ 603250 h 819150"/>
                <a:gd name="connsiteX1" fmla="*/ 1035121 w 1168471"/>
                <a:gd name="connsiteY1" fmla="*/ 0 h 819150"/>
                <a:gd name="connsiteX2" fmla="*/ 1168471 w 1168471"/>
                <a:gd name="connsiteY2" fmla="*/ 155575 h 819150"/>
                <a:gd name="connsiteX3" fmla="*/ 41346 w 1168471"/>
                <a:gd name="connsiteY3" fmla="*/ 819150 h 819150"/>
                <a:gd name="connsiteX4" fmla="*/ 71 w 1168471"/>
                <a:gd name="connsiteY4" fmla="*/ 603250 h 819150"/>
                <a:gd name="connsiteX0" fmla="*/ 71 w 1168471"/>
                <a:gd name="connsiteY0" fmla="*/ 603250 h 838200"/>
                <a:gd name="connsiteX1" fmla="*/ 1035121 w 1168471"/>
                <a:gd name="connsiteY1" fmla="*/ 0 h 838200"/>
                <a:gd name="connsiteX2" fmla="*/ 1168471 w 1168471"/>
                <a:gd name="connsiteY2" fmla="*/ 155575 h 838200"/>
                <a:gd name="connsiteX3" fmla="*/ 41346 w 1168471"/>
                <a:gd name="connsiteY3" fmla="*/ 838200 h 838200"/>
                <a:gd name="connsiteX4" fmla="*/ 71 w 1168471"/>
                <a:gd name="connsiteY4" fmla="*/ 603250 h 838200"/>
                <a:gd name="connsiteX0" fmla="*/ 71 w 1054171"/>
                <a:gd name="connsiteY0" fmla="*/ 603250 h 838200"/>
                <a:gd name="connsiteX1" fmla="*/ 1035121 w 1054171"/>
                <a:gd name="connsiteY1" fmla="*/ 0 h 838200"/>
                <a:gd name="connsiteX2" fmla="*/ 1054171 w 1054171"/>
                <a:gd name="connsiteY2" fmla="*/ 241300 h 838200"/>
                <a:gd name="connsiteX3" fmla="*/ 41346 w 1054171"/>
                <a:gd name="connsiteY3" fmla="*/ 838200 h 838200"/>
                <a:gd name="connsiteX4" fmla="*/ 71 w 1054171"/>
                <a:gd name="connsiteY4" fmla="*/ 603250 h 838200"/>
                <a:gd name="connsiteX0" fmla="*/ 71 w 1125602"/>
                <a:gd name="connsiteY0" fmla="*/ 603250 h 838200"/>
                <a:gd name="connsiteX1" fmla="*/ 1035121 w 1125602"/>
                <a:gd name="connsiteY1" fmla="*/ 0 h 838200"/>
                <a:gd name="connsiteX2" fmla="*/ 1054171 w 1125602"/>
                <a:gd name="connsiteY2" fmla="*/ 241300 h 838200"/>
                <a:gd name="connsiteX3" fmla="*/ 41346 w 1125602"/>
                <a:gd name="connsiteY3" fmla="*/ 838200 h 838200"/>
                <a:gd name="connsiteX4" fmla="*/ 71 w 1125602"/>
                <a:gd name="connsiteY4" fmla="*/ 603250 h 838200"/>
                <a:gd name="connsiteX0" fmla="*/ 71 w 1097745"/>
                <a:gd name="connsiteY0" fmla="*/ 603250 h 838200"/>
                <a:gd name="connsiteX1" fmla="*/ 1035121 w 1097745"/>
                <a:gd name="connsiteY1" fmla="*/ 0 h 838200"/>
                <a:gd name="connsiteX2" fmla="*/ 1016071 w 1097745"/>
                <a:gd name="connsiteY2" fmla="*/ 338932 h 838200"/>
                <a:gd name="connsiteX3" fmla="*/ 41346 w 1097745"/>
                <a:gd name="connsiteY3" fmla="*/ 838200 h 838200"/>
                <a:gd name="connsiteX4" fmla="*/ 71 w 1097745"/>
                <a:gd name="connsiteY4" fmla="*/ 603250 h 838200"/>
                <a:gd name="connsiteX0" fmla="*/ 71 w 1127000"/>
                <a:gd name="connsiteY0" fmla="*/ 648494 h 883444"/>
                <a:gd name="connsiteX1" fmla="*/ 1106558 w 1127000"/>
                <a:gd name="connsiteY1" fmla="*/ 0 h 883444"/>
                <a:gd name="connsiteX2" fmla="*/ 1016071 w 1127000"/>
                <a:gd name="connsiteY2" fmla="*/ 384176 h 883444"/>
                <a:gd name="connsiteX3" fmla="*/ 41346 w 1127000"/>
                <a:gd name="connsiteY3" fmla="*/ 883444 h 883444"/>
                <a:gd name="connsiteX4" fmla="*/ 71 w 1127000"/>
                <a:gd name="connsiteY4" fmla="*/ 648494 h 883444"/>
                <a:gd name="connsiteX0" fmla="*/ 71 w 1406724"/>
                <a:gd name="connsiteY0" fmla="*/ 819944 h 1054894"/>
                <a:gd name="connsiteX1" fmla="*/ 1406595 w 1406724"/>
                <a:gd name="connsiteY1" fmla="*/ 0 h 1054894"/>
                <a:gd name="connsiteX2" fmla="*/ 1016071 w 1406724"/>
                <a:gd name="connsiteY2" fmla="*/ 555626 h 1054894"/>
                <a:gd name="connsiteX3" fmla="*/ 41346 w 1406724"/>
                <a:gd name="connsiteY3" fmla="*/ 1054894 h 1054894"/>
                <a:gd name="connsiteX4" fmla="*/ 71 w 1406724"/>
                <a:gd name="connsiteY4" fmla="*/ 819944 h 1054894"/>
                <a:gd name="connsiteX0" fmla="*/ 71 w 1407853"/>
                <a:gd name="connsiteY0" fmla="*/ 819944 h 1054894"/>
                <a:gd name="connsiteX1" fmla="*/ 1406595 w 1407853"/>
                <a:gd name="connsiteY1" fmla="*/ 0 h 1054894"/>
                <a:gd name="connsiteX2" fmla="*/ 1232765 w 1407853"/>
                <a:gd name="connsiteY2" fmla="*/ 381794 h 1054894"/>
                <a:gd name="connsiteX3" fmla="*/ 41346 w 1407853"/>
                <a:gd name="connsiteY3" fmla="*/ 1054894 h 1054894"/>
                <a:gd name="connsiteX4" fmla="*/ 71 w 1407853"/>
                <a:gd name="connsiteY4" fmla="*/ 819944 h 1054894"/>
                <a:gd name="connsiteX0" fmla="*/ 71 w 1406915"/>
                <a:gd name="connsiteY0" fmla="*/ 819944 h 1054894"/>
                <a:gd name="connsiteX1" fmla="*/ 1406595 w 1406915"/>
                <a:gd name="connsiteY1" fmla="*/ 0 h 1054894"/>
                <a:gd name="connsiteX2" fmla="*/ 1156565 w 1406915"/>
                <a:gd name="connsiteY2" fmla="*/ 474663 h 1054894"/>
                <a:gd name="connsiteX3" fmla="*/ 41346 w 1406915"/>
                <a:gd name="connsiteY3" fmla="*/ 1054894 h 1054894"/>
                <a:gd name="connsiteX4" fmla="*/ 71 w 1406915"/>
                <a:gd name="connsiteY4" fmla="*/ 819944 h 1054894"/>
                <a:gd name="connsiteX0" fmla="*/ 71 w 1406915"/>
                <a:gd name="connsiteY0" fmla="*/ 819944 h 1054894"/>
                <a:gd name="connsiteX1" fmla="*/ 1406595 w 1406915"/>
                <a:gd name="connsiteY1" fmla="*/ 0 h 1054894"/>
                <a:gd name="connsiteX2" fmla="*/ 1156565 w 1406915"/>
                <a:gd name="connsiteY2" fmla="*/ 484188 h 1054894"/>
                <a:gd name="connsiteX3" fmla="*/ 41346 w 1406915"/>
                <a:gd name="connsiteY3" fmla="*/ 1054894 h 1054894"/>
                <a:gd name="connsiteX4" fmla="*/ 71 w 1406915"/>
                <a:gd name="connsiteY4" fmla="*/ 819944 h 1054894"/>
                <a:gd name="connsiteX0" fmla="*/ 71 w 1521040"/>
                <a:gd name="connsiteY0" fmla="*/ 881857 h 1116807"/>
                <a:gd name="connsiteX1" fmla="*/ 1520895 w 1521040"/>
                <a:gd name="connsiteY1" fmla="*/ 0 h 1116807"/>
                <a:gd name="connsiteX2" fmla="*/ 1156565 w 1521040"/>
                <a:gd name="connsiteY2" fmla="*/ 546101 h 1116807"/>
                <a:gd name="connsiteX3" fmla="*/ 41346 w 1521040"/>
                <a:gd name="connsiteY3" fmla="*/ 1116807 h 1116807"/>
                <a:gd name="connsiteX4" fmla="*/ 71 w 1521040"/>
                <a:gd name="connsiteY4" fmla="*/ 881857 h 1116807"/>
                <a:gd name="connsiteX0" fmla="*/ 71 w 1526781"/>
                <a:gd name="connsiteY0" fmla="*/ 881857 h 1116807"/>
                <a:gd name="connsiteX1" fmla="*/ 1520895 w 1526781"/>
                <a:gd name="connsiteY1" fmla="*/ 0 h 1116807"/>
                <a:gd name="connsiteX2" fmla="*/ 1156565 w 1526781"/>
                <a:gd name="connsiteY2" fmla="*/ 546101 h 1116807"/>
                <a:gd name="connsiteX3" fmla="*/ 41346 w 1526781"/>
                <a:gd name="connsiteY3" fmla="*/ 1116807 h 1116807"/>
                <a:gd name="connsiteX4" fmla="*/ 71 w 1526781"/>
                <a:gd name="connsiteY4" fmla="*/ 881857 h 1116807"/>
                <a:gd name="connsiteX0" fmla="*/ 71 w 1526545"/>
                <a:gd name="connsiteY0" fmla="*/ 881857 h 1116807"/>
                <a:gd name="connsiteX1" fmla="*/ 1520895 w 1526545"/>
                <a:gd name="connsiteY1" fmla="*/ 0 h 1116807"/>
                <a:gd name="connsiteX2" fmla="*/ 1144659 w 1526545"/>
                <a:gd name="connsiteY2" fmla="*/ 546101 h 1116807"/>
                <a:gd name="connsiteX3" fmla="*/ 41346 w 1526545"/>
                <a:gd name="connsiteY3" fmla="*/ 1116807 h 1116807"/>
                <a:gd name="connsiteX4" fmla="*/ 71 w 1526545"/>
                <a:gd name="connsiteY4" fmla="*/ 881857 h 1116807"/>
                <a:gd name="connsiteX0" fmla="*/ 71 w 1527020"/>
                <a:gd name="connsiteY0" fmla="*/ 881857 h 1116807"/>
                <a:gd name="connsiteX1" fmla="*/ 1520895 w 1527020"/>
                <a:gd name="connsiteY1" fmla="*/ 0 h 1116807"/>
                <a:gd name="connsiteX2" fmla="*/ 1144659 w 1527020"/>
                <a:gd name="connsiteY2" fmla="*/ 546101 h 1116807"/>
                <a:gd name="connsiteX3" fmla="*/ 41346 w 1527020"/>
                <a:gd name="connsiteY3" fmla="*/ 1116807 h 1116807"/>
                <a:gd name="connsiteX4" fmla="*/ 71 w 1527020"/>
                <a:gd name="connsiteY4" fmla="*/ 881857 h 111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7020" h="1116807">
                  <a:moveTo>
                    <a:pt x="71" y="881857"/>
                  </a:moveTo>
                  <a:lnTo>
                    <a:pt x="1520895" y="0"/>
                  </a:lnTo>
                  <a:cubicBezTo>
                    <a:pt x="1567727" y="170920"/>
                    <a:pt x="1336747" y="388674"/>
                    <a:pt x="1144659" y="546101"/>
                  </a:cubicBezTo>
                  <a:lnTo>
                    <a:pt x="41346" y="1116807"/>
                  </a:lnTo>
                  <a:cubicBezTo>
                    <a:pt x="43463" y="872332"/>
                    <a:pt x="-2046" y="1126332"/>
                    <a:pt x="71" y="881857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8" dirty="0"/>
            </a:p>
          </p:txBody>
        </p:sp>
        <p:cxnSp>
          <p:nvCxnSpPr>
            <p:cNvPr id="35" name="Straight Connector 20"/>
            <p:cNvCxnSpPr/>
            <p:nvPr/>
          </p:nvCxnSpPr>
          <p:spPr>
            <a:xfrm flipV="1">
              <a:off x="10322719" y="5036344"/>
              <a:ext cx="1076924" cy="62627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/>
            <p:cNvSpPr/>
            <p:nvPr/>
          </p:nvSpPr>
          <p:spPr>
            <a:xfrm>
              <a:off x="3119202" y="925579"/>
              <a:ext cx="711731" cy="321004"/>
            </a:xfrm>
            <a:custGeom>
              <a:avLst/>
              <a:gdLst>
                <a:gd name="connsiteX0" fmla="*/ 0 w 760715"/>
                <a:gd name="connsiteY0" fmla="*/ 0 h 348737"/>
                <a:gd name="connsiteX1" fmla="*/ 760715 w 760715"/>
                <a:gd name="connsiteY1" fmla="*/ 0 h 348737"/>
                <a:gd name="connsiteX2" fmla="*/ 760715 w 760715"/>
                <a:gd name="connsiteY2" fmla="*/ 348737 h 348737"/>
                <a:gd name="connsiteX3" fmla="*/ 0 w 760715"/>
                <a:gd name="connsiteY3" fmla="*/ 348737 h 348737"/>
                <a:gd name="connsiteX4" fmla="*/ 0 w 760715"/>
                <a:gd name="connsiteY4" fmla="*/ 0 h 348737"/>
                <a:gd name="connsiteX0" fmla="*/ 75501 w 760715"/>
                <a:gd name="connsiteY0" fmla="*/ 50334 h 348737"/>
                <a:gd name="connsiteX1" fmla="*/ 760715 w 760715"/>
                <a:gd name="connsiteY1" fmla="*/ 0 h 348737"/>
                <a:gd name="connsiteX2" fmla="*/ 760715 w 760715"/>
                <a:gd name="connsiteY2" fmla="*/ 348737 h 348737"/>
                <a:gd name="connsiteX3" fmla="*/ 0 w 760715"/>
                <a:gd name="connsiteY3" fmla="*/ 348737 h 348737"/>
                <a:gd name="connsiteX4" fmla="*/ 75501 w 760715"/>
                <a:gd name="connsiteY4" fmla="*/ 50334 h 34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715" h="348737">
                  <a:moveTo>
                    <a:pt x="75501" y="50334"/>
                  </a:moveTo>
                  <a:lnTo>
                    <a:pt x="760715" y="0"/>
                  </a:lnTo>
                  <a:lnTo>
                    <a:pt x="760715" y="348737"/>
                  </a:lnTo>
                  <a:lnTo>
                    <a:pt x="0" y="348737"/>
                  </a:lnTo>
                  <a:lnTo>
                    <a:pt x="75501" y="50334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798" dirty="0"/>
            </a:p>
          </p:txBody>
        </p:sp>
      </p:grpSp>
      <p:sp>
        <p:nvSpPr>
          <p:cNvPr id="39" name="Retângulo 38"/>
          <p:cNvSpPr/>
          <p:nvPr/>
        </p:nvSpPr>
        <p:spPr>
          <a:xfrm>
            <a:off x="1752108" y="1221763"/>
            <a:ext cx="3722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400" b="1" u="sng" dirty="0"/>
              <a:t>Casa &amp; Rede conectada</a:t>
            </a:r>
          </a:p>
        </p:txBody>
      </p:sp>
      <p:sp>
        <p:nvSpPr>
          <p:cNvPr id="41" name="TextBox 13"/>
          <p:cNvSpPr txBox="1"/>
          <p:nvPr/>
        </p:nvSpPr>
        <p:spPr>
          <a:xfrm rot="1901462">
            <a:off x="2978945" y="5102093"/>
            <a:ext cx="1301213" cy="83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99" b="1" dirty="0"/>
              <a:t>Corrente Contínua é armazenada</a:t>
            </a:r>
          </a:p>
          <a:p>
            <a:pPr algn="ctr"/>
            <a:r>
              <a:rPr lang="pt-BR" sz="1199" b="1" dirty="0"/>
              <a:t>BYD </a:t>
            </a:r>
            <a:r>
              <a:rPr lang="pt-BR" sz="1199" b="1" dirty="0" err="1"/>
              <a:t>B-Box</a:t>
            </a:r>
            <a:endParaRPr lang="pt-BR" sz="1199" b="1" dirty="0"/>
          </a:p>
        </p:txBody>
      </p:sp>
      <p:sp>
        <p:nvSpPr>
          <p:cNvPr id="42" name="TextBox 14"/>
          <p:cNvSpPr txBox="1"/>
          <p:nvPr/>
        </p:nvSpPr>
        <p:spPr>
          <a:xfrm>
            <a:off x="4184021" y="5925876"/>
            <a:ext cx="2090360" cy="645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99" b="1" dirty="0"/>
              <a:t>Um inversor converte corrente continua para alternada (DC-AC)</a:t>
            </a:r>
          </a:p>
        </p:txBody>
      </p:sp>
      <p:sp>
        <p:nvSpPr>
          <p:cNvPr id="43" name="TextBox 15"/>
          <p:cNvSpPr txBox="1"/>
          <p:nvPr/>
        </p:nvSpPr>
        <p:spPr>
          <a:xfrm rot="19897478">
            <a:off x="5002725" y="2247014"/>
            <a:ext cx="1802086" cy="10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99" b="1" dirty="0"/>
              <a:t>Paineis solares convertem energia solar em energia em corrente contínua (DC)</a:t>
            </a:r>
          </a:p>
        </p:txBody>
      </p:sp>
      <p:sp>
        <p:nvSpPr>
          <p:cNvPr id="44" name="TextBox 16"/>
          <p:cNvSpPr txBox="1"/>
          <p:nvPr/>
        </p:nvSpPr>
        <p:spPr>
          <a:xfrm>
            <a:off x="587134" y="1966493"/>
            <a:ext cx="2024720" cy="83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99" b="1" dirty="0"/>
              <a:t>Corrente alternada (AC) é utilizada pelas luzes, eletrodomésticos e outros equipamentos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1" y="6085001"/>
            <a:ext cx="1017199" cy="486703"/>
          </a:xfrm>
          <a:prstGeom prst="rect">
            <a:avLst/>
          </a:prstGeom>
        </p:spPr>
      </p:pic>
      <p:grpSp>
        <p:nvGrpSpPr>
          <p:cNvPr id="51" name="Agrupar 50">
            <a:extLst>
              <a:ext uri="{FF2B5EF4-FFF2-40B4-BE49-F238E27FC236}">
                <a16:creationId xmlns:a16="http://schemas.microsoft.com/office/drawing/2014/main" id="{574178B6-25A0-4234-80ED-3AC7444CAF3C}"/>
              </a:ext>
            </a:extLst>
          </p:cNvPr>
          <p:cNvGrpSpPr/>
          <p:nvPr/>
        </p:nvGrpSpPr>
        <p:grpSpPr>
          <a:xfrm>
            <a:off x="1922306" y="160741"/>
            <a:ext cx="9482682" cy="606947"/>
            <a:chOff x="1744665" y="-146587"/>
            <a:chExt cx="14935201" cy="1093151"/>
          </a:xfrm>
        </p:grpSpPr>
        <p:grpSp>
          <p:nvGrpSpPr>
            <p:cNvPr id="52" name="Group 3">
              <a:extLst>
                <a:ext uri="{FF2B5EF4-FFF2-40B4-BE49-F238E27FC236}">
                  <a16:creationId xmlns:a16="http://schemas.microsoft.com/office/drawing/2014/main" id="{0D28F8BC-E9A5-4E5E-BEBF-D0650211D4C6}"/>
                </a:ext>
              </a:extLst>
            </p:cNvPr>
            <p:cNvGrpSpPr/>
            <p:nvPr/>
          </p:nvGrpSpPr>
          <p:grpSpPr>
            <a:xfrm>
              <a:off x="1744665" y="-146587"/>
              <a:ext cx="14935201" cy="1093151"/>
              <a:chOff x="65565" y="-3925448"/>
              <a:chExt cx="14344421" cy="1913890"/>
            </a:xfrm>
          </p:grpSpPr>
          <p:sp>
            <p:nvSpPr>
              <p:cNvPr id="54" name="Freeform 4">
                <a:extLst>
                  <a:ext uri="{FF2B5EF4-FFF2-40B4-BE49-F238E27FC236}">
                    <a16:creationId xmlns:a16="http://schemas.microsoft.com/office/drawing/2014/main" id="{53907450-355D-4306-A78D-F4CAA1665324}"/>
                  </a:ext>
                </a:extLst>
              </p:cNvPr>
              <p:cNvSpPr/>
              <p:nvPr/>
            </p:nvSpPr>
            <p:spPr>
              <a:xfrm>
                <a:off x="65565" y="-3925448"/>
                <a:ext cx="1434442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53" name="TextBox 5">
              <a:extLst>
                <a:ext uri="{FF2B5EF4-FFF2-40B4-BE49-F238E27FC236}">
                  <a16:creationId xmlns:a16="http://schemas.microsoft.com/office/drawing/2014/main" id="{D5C61CAE-D6EF-4E4A-ACFF-B9DC554950BB}"/>
                </a:ext>
              </a:extLst>
            </p:cNvPr>
            <p:cNvSpPr txBox="1"/>
            <p:nvPr/>
          </p:nvSpPr>
          <p:spPr>
            <a:xfrm>
              <a:off x="1987443" y="20278"/>
              <a:ext cx="13097544" cy="7760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altLang="zh-CN" sz="2800" b="1" dirty="0"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Veículo Elétrica (VE), Casa, Rede e Smartphone</a:t>
              </a:r>
            </a:p>
          </p:txBody>
        </p:sp>
      </p:grpSp>
      <p:pic>
        <p:nvPicPr>
          <p:cNvPr id="49" name="Imagem 48" descr="Forma&#10;&#10;Descrição gerada automaticamente">
            <a:extLst>
              <a:ext uri="{FF2B5EF4-FFF2-40B4-BE49-F238E27FC236}">
                <a16:creationId xmlns:a16="http://schemas.microsoft.com/office/drawing/2014/main" id="{9BC9C73E-7DF2-46BE-A757-3A4FE4D2EE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0" r="9507" b="52495"/>
          <a:stretch/>
        </p:blipFill>
        <p:spPr>
          <a:xfrm>
            <a:off x="7034609" y="3858934"/>
            <a:ext cx="4776296" cy="2268858"/>
          </a:xfrm>
          <a:prstGeom prst="rect">
            <a:avLst/>
          </a:prstGeom>
        </p:spPr>
      </p:pic>
      <p:pic>
        <p:nvPicPr>
          <p:cNvPr id="50" name="Imagem 49" descr="Forma&#10;&#10;Descrição gerada automaticamente">
            <a:extLst>
              <a:ext uri="{FF2B5EF4-FFF2-40B4-BE49-F238E27FC236}">
                <a16:creationId xmlns:a16="http://schemas.microsoft.com/office/drawing/2014/main" id="{86A87D2A-7005-44BF-81CD-BA8F869785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6" t="54056" r="7972" b="3923"/>
          <a:stretch/>
        </p:blipFill>
        <p:spPr>
          <a:xfrm>
            <a:off x="6937745" y="1893961"/>
            <a:ext cx="4716857" cy="1924619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61AF5940-A115-441A-A63B-85CB0D8AD22E}"/>
              </a:ext>
            </a:extLst>
          </p:cNvPr>
          <p:cNvSpPr txBox="1"/>
          <p:nvPr/>
        </p:nvSpPr>
        <p:spPr>
          <a:xfrm>
            <a:off x="7185637" y="1343551"/>
            <a:ext cx="4113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2400" b="1" u="sng" dirty="0"/>
              <a:t>GD, Armazenamento e VE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4B6CDCC1-FF0E-4EF0-A5D2-EF3C40B014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2950B3F5-049A-488C-8830-924DBD36249F}"/>
              </a:ext>
            </a:extLst>
          </p:cNvPr>
          <p:cNvSpPr/>
          <p:nvPr/>
        </p:nvSpPr>
        <p:spPr>
          <a:xfrm>
            <a:off x="10935392" y="308261"/>
            <a:ext cx="469596" cy="4109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4914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1712C96A-89D5-4E7E-A8A2-D9C0E5070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8" r="8362" b="3116"/>
          <a:stretch/>
        </p:blipFill>
        <p:spPr>
          <a:xfrm>
            <a:off x="352425" y="1205689"/>
            <a:ext cx="5912293" cy="4791832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22F5527D-096B-48C5-80BE-87637EA0C418}"/>
              </a:ext>
            </a:extLst>
          </p:cNvPr>
          <p:cNvGrpSpPr/>
          <p:nvPr/>
        </p:nvGrpSpPr>
        <p:grpSpPr>
          <a:xfrm>
            <a:off x="2007838" y="237628"/>
            <a:ext cx="9299100" cy="529876"/>
            <a:chOff x="1744665" y="-146588"/>
            <a:chExt cx="14935201" cy="872778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E915D954-A97D-4621-8BE1-84E097B7F016}"/>
                </a:ext>
              </a:extLst>
            </p:cNvPr>
            <p:cNvGrpSpPr/>
            <p:nvPr/>
          </p:nvGrpSpPr>
          <p:grpSpPr>
            <a:xfrm>
              <a:off x="1744665" y="-146588"/>
              <a:ext cx="14935201" cy="872778"/>
              <a:chOff x="65565" y="-3925448"/>
              <a:chExt cx="14344421" cy="1528060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C50E447D-B77A-4043-9EDC-77649A369F18}"/>
                  </a:ext>
                </a:extLst>
              </p:cNvPr>
              <p:cNvSpPr/>
              <p:nvPr/>
            </p:nvSpPr>
            <p:spPr>
              <a:xfrm>
                <a:off x="65565" y="-3925448"/>
                <a:ext cx="14344421" cy="1528060"/>
              </a:xfrm>
              <a:custGeom>
                <a:avLst/>
                <a:gdLst/>
                <a:ahLst/>
                <a:cxnLst/>
                <a:rect l="l" t="t" r="r" b="b"/>
                <a:pathLst>
                  <a:path w="14344421" h="1913890">
                    <a:moveTo>
                      <a:pt x="14219960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219960" y="0"/>
                    </a:lnTo>
                    <a:cubicBezTo>
                      <a:pt x="14288540" y="0"/>
                      <a:pt x="14344421" y="55880"/>
                      <a:pt x="14344421" y="124460"/>
                    </a:cubicBezTo>
                    <a:lnTo>
                      <a:pt x="14344421" y="1789430"/>
                    </a:lnTo>
                    <a:cubicBezTo>
                      <a:pt x="14344421" y="1858010"/>
                      <a:pt x="14288540" y="1913890"/>
                      <a:pt x="14219960" y="1913890"/>
                    </a:cubicBezTo>
                    <a:close/>
                  </a:path>
                </a:pathLst>
              </a:custGeom>
              <a:solidFill>
                <a:srgbClr val="E8E8E8"/>
              </a:solidFill>
            </p:spPr>
          </p:sp>
        </p:grp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7AF8948D-D7ED-4B23-A4E5-328935D9D5AC}"/>
                </a:ext>
              </a:extLst>
            </p:cNvPr>
            <p:cNvSpPr txBox="1"/>
            <p:nvPr/>
          </p:nvSpPr>
          <p:spPr>
            <a:xfrm>
              <a:off x="2702345" y="-14369"/>
              <a:ext cx="12344398" cy="7097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BR" altLang="zh-CN" sz="2800" b="1" dirty="0">
                  <a:latin typeface="Calibri" panose="020F0502020204030204" pitchFamily="34" charset="0"/>
                  <a:ea typeface="MS PGothic" panose="020B0600070205080204" pitchFamily="34" charset="-128"/>
                </a:rPr>
                <a:t>A nova rede elétrica nas cidades inteligentes</a:t>
              </a:r>
            </a:p>
          </p:txBody>
        </p:sp>
      </p:grp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236B608-7C07-45B4-96ED-602107973D00}"/>
              </a:ext>
            </a:extLst>
          </p:cNvPr>
          <p:cNvSpPr/>
          <p:nvPr/>
        </p:nvSpPr>
        <p:spPr>
          <a:xfrm>
            <a:off x="10886386" y="387404"/>
            <a:ext cx="420552" cy="36933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57F75777-B1B4-4F36-98F3-16EA0A0B7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8" r="3782" b="3043"/>
          <a:stretch/>
        </p:blipFill>
        <p:spPr>
          <a:xfrm>
            <a:off x="6350444" y="1682335"/>
            <a:ext cx="5841556" cy="310977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1B8AE77-10BF-46AE-A694-5FCB573EBDD7}"/>
              </a:ext>
            </a:extLst>
          </p:cNvPr>
          <p:cNvSpPr txBox="1"/>
          <p:nvPr/>
        </p:nvSpPr>
        <p:spPr>
          <a:xfrm>
            <a:off x="3750125" y="6435706"/>
            <a:ext cx="3954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Calibri" panose="020F0502020204030204" pitchFamily="34" charset="0"/>
              </a:rPr>
              <a:t>Nota Técnica nº 0076/2021-SRD/ANEEL</a:t>
            </a:r>
            <a:endParaRPr lang="pt-BR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C1E4A6-93B3-44C3-9BDD-DFC289362FD8}"/>
              </a:ext>
            </a:extLst>
          </p:cNvPr>
          <p:cNvSpPr txBox="1"/>
          <p:nvPr/>
        </p:nvSpPr>
        <p:spPr>
          <a:xfrm>
            <a:off x="6350444" y="1335033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>
                <a:highlight>
                  <a:srgbClr val="FFFF00"/>
                </a:highlight>
              </a:rPr>
              <a:t>CASA+SOLAR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B1E04D-3F0A-4F70-B4A2-5B674F6F0B5E}"/>
              </a:ext>
            </a:extLst>
          </p:cNvPr>
          <p:cNvSpPr txBox="1"/>
          <p:nvPr/>
        </p:nvSpPr>
        <p:spPr>
          <a:xfrm>
            <a:off x="10290107" y="2785525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>
                <a:highlight>
                  <a:srgbClr val="FFFF00"/>
                </a:highlight>
              </a:rPr>
              <a:t>CASA+SOLAR</a:t>
            </a:r>
          </a:p>
          <a:p>
            <a:r>
              <a:rPr lang="pt-BR" b="1" dirty="0"/>
              <a:t>         </a:t>
            </a:r>
            <a:r>
              <a:rPr lang="pt-BR" b="1" u="sng" dirty="0">
                <a:highlight>
                  <a:srgbClr val="FFFF00"/>
                </a:highlight>
              </a:rPr>
              <a:t>+VE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9B7970-DE2A-40DC-959A-8E7E97DCF243}"/>
              </a:ext>
            </a:extLst>
          </p:cNvPr>
          <p:cNvSpPr txBox="1"/>
          <p:nvPr/>
        </p:nvSpPr>
        <p:spPr>
          <a:xfrm>
            <a:off x="10759787" y="1261153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>
                <a:highlight>
                  <a:srgbClr val="FFFF00"/>
                </a:highlight>
              </a:rPr>
              <a:t>CASA+VE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A0E2390-EA41-4E90-A571-87D4BEE40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" y="38073"/>
            <a:ext cx="1197718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in Logo Master">
  <a:themeElements>
    <a:clrScheme name="REN2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AC00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87E8"/>
        </a:solidFill>
        <a:ln>
          <a:noFill/>
        </a:ln>
      </a:spPr>
      <a:bodyPr rtlCol="0" anchor="t" anchorCtr="0"/>
      <a:lstStyle>
        <a:defPPr algn="ctr">
          <a:defRPr sz="900" i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 anchor="t" anchorCtr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4450</TotalTime>
  <Words>1048</Words>
  <Application>Microsoft Office PowerPoint</Application>
  <PresentationFormat>Widescreen</PresentationFormat>
  <Paragraphs>167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45" baseType="lpstr">
      <vt:lpstr>AppleMyungjo Regular</vt:lpstr>
      <vt:lpstr>Arial</vt:lpstr>
      <vt:lpstr>Calibri</vt:lpstr>
      <vt:lpstr>Calibri Light</vt:lpstr>
      <vt:lpstr>Favorit Pro Light</vt:lpstr>
      <vt:lpstr>Lato</vt:lpstr>
      <vt:lpstr>opensans</vt:lpstr>
      <vt:lpstr>Proxima</vt:lpstr>
      <vt:lpstr>Roboto</vt:lpstr>
      <vt:lpstr>Systemschrift</vt:lpstr>
      <vt:lpstr>Wingdings</vt:lpstr>
      <vt:lpstr>Tema do Office</vt:lpstr>
      <vt:lpstr>Main Logo Master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Adalberto Maluf</dc:creator>
  <cp:lastModifiedBy>Adalberto.Maluf@byd.com</cp:lastModifiedBy>
  <cp:revision>340</cp:revision>
  <cp:lastPrinted>2021-02-18T21:21:33Z</cp:lastPrinted>
  <dcterms:created xsi:type="dcterms:W3CDTF">2017-05-23T21:06:19Z</dcterms:created>
  <dcterms:modified xsi:type="dcterms:W3CDTF">2021-10-21T13:35:34Z</dcterms:modified>
</cp:coreProperties>
</file>