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3" r:id="rId2"/>
  </p:sldMasterIdLst>
  <p:notesMasterIdLst>
    <p:notesMasterId r:id="rId13"/>
  </p:notesMasterIdLst>
  <p:handoutMasterIdLst>
    <p:handoutMasterId r:id="rId14"/>
  </p:handoutMasterIdLst>
  <p:sldIdLst>
    <p:sldId id="734" r:id="rId3"/>
    <p:sldId id="736" r:id="rId4"/>
    <p:sldId id="735" r:id="rId5"/>
    <p:sldId id="737" r:id="rId6"/>
    <p:sldId id="738" r:id="rId7"/>
    <p:sldId id="739" r:id="rId8"/>
    <p:sldId id="743" r:id="rId9"/>
    <p:sldId id="741" r:id="rId10"/>
    <p:sldId id="742" r:id="rId11"/>
    <p:sldId id="726" r:id="rId12"/>
  </p:sldIdLst>
  <p:sldSz cx="9144000" cy="6858000" type="screen4x3"/>
  <p:notesSz cx="6888163" cy="100187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1500" kern="1200">
        <a:solidFill>
          <a:srgbClr val="000000"/>
        </a:solidFill>
        <a:latin typeface="Arial Black" panose="020B0A040201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0" userDrawn="1">
          <p15:clr>
            <a:srgbClr val="A4A3A4"/>
          </p15:clr>
        </p15:guide>
        <p15:guide id="2" pos="22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D672B"/>
    <a:srgbClr val="D8E4BC"/>
    <a:srgbClr val="FFFFCC"/>
    <a:srgbClr val="EF884F"/>
    <a:srgbClr val="F7C000"/>
    <a:srgbClr val="FF3300"/>
    <a:srgbClr val="FF6600"/>
    <a:srgbClr val="3BB8E5"/>
    <a:srgbClr val="345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2" autoAdjust="0"/>
    <p:restoredTop sz="92475" autoAdjust="0"/>
  </p:normalViewPr>
  <p:slideViewPr>
    <p:cSldViewPr>
      <p:cViewPr>
        <p:scale>
          <a:sx n="70" d="100"/>
          <a:sy n="70" d="100"/>
        </p:scale>
        <p:origin x="638" y="-49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366" y="66"/>
      </p:cViewPr>
      <p:guideLst>
        <p:guide orient="horz" pos="2940"/>
        <p:guide pos="22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6339622" y="9552467"/>
            <a:ext cx="546935" cy="392545"/>
          </a:xfrm>
          <a:prstGeom prst="rect">
            <a:avLst/>
          </a:prstGeom>
        </p:spPr>
        <p:txBody>
          <a:bodyPr vert="horz" wrap="square" lIns="90108" tIns="45054" rIns="90108" bIns="450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6E13FDC-A8D3-41FD-8F0F-4679F671D17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7360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"/>
          <p:cNvSpPr>
            <a:spLocks noChangeArrowheads="1"/>
          </p:cNvSpPr>
          <p:nvPr/>
        </p:nvSpPr>
        <p:spPr bwMode="auto">
          <a:xfrm>
            <a:off x="5" y="1"/>
            <a:ext cx="6888163" cy="100187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altLang="pt-BR" sz="1800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1" y="3"/>
            <a:ext cx="2984014" cy="50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00938" y="1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itchFamily="34" charset="0"/>
              <a:buNone/>
              <a:tabLst>
                <a:tab pos="0" algn="l"/>
                <a:tab pos="916851" algn="l"/>
                <a:tab pos="1833701" algn="l"/>
                <a:tab pos="2750552" algn="l"/>
                <a:tab pos="3667404" algn="l"/>
                <a:tab pos="4584254" algn="l"/>
                <a:tab pos="5501104" algn="l"/>
                <a:tab pos="6417955" algn="l"/>
                <a:tab pos="7334807" algn="l"/>
                <a:tab pos="8251658" algn="l"/>
                <a:tab pos="9168507" algn="l"/>
                <a:tab pos="10085359" algn="l"/>
              </a:tabLst>
              <a:defRPr sz="1100">
                <a:solidFill>
                  <a:srgbClr val="000000"/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497" y="4760211"/>
            <a:ext cx="5507957" cy="45070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" y="9515616"/>
            <a:ext cx="2984014" cy="50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>
            <a:lvl1pPr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15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itchFamily="34" charset="0"/>
              <a:buNone/>
              <a:defRPr/>
            </a:pPr>
            <a:endParaRPr lang="pt-BR" sz="1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00938" y="9515615"/>
            <a:ext cx="2982404" cy="4998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240" tIns="46926" rIns="90240" bIns="469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latin typeface="Calibri" panose="020F0502020204030204" pitchFamily="34" charset="0"/>
                <a:ea typeface="Lucida Sans Unicode" panose="020B0602030504020204" pitchFamily="34" charset="0"/>
              </a:defRPr>
            </a:lvl1pPr>
          </a:lstStyle>
          <a:p>
            <a:pPr>
              <a:defRPr/>
            </a:pPr>
            <a:fld id="{7FB0B620-9286-4406-BD56-20C8B13E9F4E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1" name="Espaço Reservado para Imagem de Slide 10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08" tIns="45054" rIns="90108" bIns="45054" rtlCol="0" anchor="ctr"/>
          <a:lstStyle/>
          <a:p>
            <a:pPr lv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0489549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3135543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10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914095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2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847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3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83215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4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3848724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5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3885587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6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023334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7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479319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8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245613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32128" indent="-28158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2635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76894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27433" indent="-22527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77974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28516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79058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29597" indent="-225270" defTabSz="44271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6725" algn="l"/>
                <a:tab pos="1833452" algn="l"/>
                <a:tab pos="2750177" algn="l"/>
                <a:tab pos="3666902" algn="l"/>
                <a:tab pos="4583629" algn="l"/>
                <a:tab pos="5500354" algn="l"/>
                <a:tab pos="6417080" algn="l"/>
                <a:tab pos="7333806" algn="l"/>
                <a:tab pos="8250530" algn="l"/>
                <a:tab pos="9167257" algn="l"/>
                <a:tab pos="10083983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0EB23519-4D0B-48F5-BEE3-A0E4E687AC17}" type="slidenum">
              <a:rPr lang="en-GB" altLang="pt-BR" smtClean="0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9</a:t>
            </a:fld>
            <a:endParaRPr lang="en-GB" altLang="pt-BR" dirty="0" smtClean="0">
              <a:latin typeface="Calibri" panose="020F0502020204030204" pitchFamily="34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6625" y="747713"/>
            <a:ext cx="5011738" cy="37607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493" y="4760215"/>
            <a:ext cx="5509566" cy="450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685" tIns="45842" rIns="91685" bIns="45842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334260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20385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28627" y="1643063"/>
            <a:ext cx="4037013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8039" y="1643063"/>
            <a:ext cx="4038600" cy="4524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62078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pic>
        <p:nvPicPr>
          <p:cNvPr id="3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26281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8013" cy="114141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6" y="1643063"/>
            <a:ext cx="8228013" cy="452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30048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00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:\Users\nadiaferreira\Downloads\Capa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62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4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70AEBE20-0DD0-254F-A73F-E5D82B6A430F}" type="datetimeFigureOut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04/05/2018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101F70F1-5260-DD46-ABC1-7C43A7EE7685}" type="slidenum">
              <a:rPr lang="pt-BR" sz="1800" smtClean="0">
                <a:solidFill>
                  <a:prstClr val="black"/>
                </a:solidFill>
                <a:latin typeface="Calibri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 sz="1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767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 userDrawn="1"/>
        </p:nvSpPr>
        <p:spPr>
          <a:xfrm>
            <a:off x="539552" y="548680"/>
            <a:ext cx="8228013" cy="1141412"/>
          </a:xfrm>
          <a:prstGeom prst="rect">
            <a:avLst/>
          </a:prstGeom>
        </p:spPr>
        <p:txBody>
          <a:bodyPr/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+mj-lt"/>
                <a:ea typeface="Lucida Sans Unicode" pitchFamily="34" charset="0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2800">
                <a:solidFill>
                  <a:srgbClr val="000000"/>
                </a:solidFill>
                <a:latin typeface="Arial Black" pitchFamily="34" charset="0"/>
                <a:ea typeface="Lucida Sans Unicode" pitchFamily="34" charset="0"/>
                <a:cs typeface="Lucida Sans Unicode" pitchFamily="34" charset="0"/>
              </a:defRPr>
            </a:lvl5pPr>
            <a:lvl6pPr marL="4572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6pPr>
            <a:lvl7pPr marL="9144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7pPr>
            <a:lvl8pPr marL="1371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8pPr>
            <a:lvl9pPr marL="18288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itchFamily="34" charset="0"/>
              <a:defRPr sz="2800">
                <a:solidFill>
                  <a:srgbClr val="000000"/>
                </a:solidFill>
                <a:latin typeface="Arial Black" pitchFamily="34" charset="0"/>
                <a:cs typeface="Lucida Sans Unicode" pitchFamily="34" charset="0"/>
              </a:defRPr>
            </a:lvl9pPr>
          </a:lstStyle>
          <a:p>
            <a:r>
              <a:rPr lang="pt-BR" kern="0" dirty="0" err="1" smtClean="0"/>
              <a:t>Cliqueparaeditaroestilodotítulomestre</a:t>
            </a:r>
            <a:endParaRPr lang="pt-BR" kern="0" dirty="0"/>
          </a:p>
        </p:txBody>
      </p:sp>
      <p:pic>
        <p:nvPicPr>
          <p:cNvPr id="11" name="Picture 5" descr="D:\Users\nadiaferreira\Downloads\Página miolo - apresentação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Consultor\Downloads\GovFederal+MEC_OrdemEProgresso_horizontal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424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</p:sldLayoutIdLst>
  <p:transition spd="slow"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anose="020B0A04020102020204" pitchFamily="34" charset="0"/>
        <a:defRPr sz="2800">
          <a:solidFill>
            <a:srgbClr val="000000"/>
          </a:solidFill>
          <a:latin typeface="Arial Black" pitchFamily="34" charset="0"/>
          <a:ea typeface="Lucida Sans Unicode" pitchFamily="34" charset="0"/>
          <a:cs typeface="Lucida Sans Unicode" pitchFamily="34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 Black" pitchFamily="34" charset="0"/>
        <a:defRPr sz="2800">
          <a:solidFill>
            <a:srgbClr val="000000"/>
          </a:solidFill>
          <a:latin typeface="Arial Black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526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611580" y="2708920"/>
            <a:ext cx="811972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54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SITUAÇÃO ORÇAMENTÁRIA </a:t>
            </a:r>
          </a:p>
          <a:p>
            <a:pPr algn="ctr"/>
            <a:r>
              <a:rPr lang="pt-BR" altLang="pt-BR" sz="54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UnB</a:t>
            </a:r>
            <a:endParaRPr lang="pt-BR" altLang="pt-BR" sz="54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altLang="pt-BR" sz="54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3424140" y="5445224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8630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5503521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2"/>
          <p:cNvSpPr txBox="1">
            <a:spLocks noChangeArrowheads="1"/>
          </p:cNvSpPr>
          <p:nvPr/>
        </p:nvSpPr>
        <p:spPr bwMode="auto">
          <a:xfrm>
            <a:off x="2699792" y="5085184"/>
            <a:ext cx="37030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6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153042" y="1935170"/>
            <a:ext cx="30367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Dotação Atual </a:t>
            </a:r>
            <a:r>
              <a:rPr lang="pt-BR" altLang="pt-BR" sz="2000" b="1" u="sng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Discricionária</a:t>
            </a:r>
          </a:p>
          <a:p>
            <a:pPr algn="ctr"/>
            <a:r>
              <a:rPr lang="pt-BR" altLang="pt-BR" sz="20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Todas as fontes</a:t>
            </a: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645579"/>
              </p:ext>
            </p:extLst>
          </p:nvPr>
        </p:nvGraphicFramePr>
        <p:xfrm>
          <a:off x="827583" y="2708919"/>
          <a:ext cx="7560840" cy="2820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1470">
                  <a:extLst>
                    <a:ext uri="{9D8B030D-6E8A-4147-A177-3AD203B41FA5}">
                      <a16:colId xmlns:a16="http://schemas.microsoft.com/office/drawing/2014/main" val="1654438733"/>
                    </a:ext>
                  </a:extLst>
                </a:gridCol>
                <a:gridCol w="772583">
                  <a:extLst>
                    <a:ext uri="{9D8B030D-6E8A-4147-A177-3AD203B41FA5}">
                      <a16:colId xmlns:a16="http://schemas.microsoft.com/office/drawing/2014/main" val="2874713952"/>
                    </a:ext>
                  </a:extLst>
                </a:gridCol>
                <a:gridCol w="1499772">
                  <a:extLst>
                    <a:ext uri="{9D8B030D-6E8A-4147-A177-3AD203B41FA5}">
                      <a16:colId xmlns:a16="http://schemas.microsoft.com/office/drawing/2014/main" val="348794738"/>
                    </a:ext>
                  </a:extLst>
                </a:gridCol>
                <a:gridCol w="768218">
                  <a:extLst>
                    <a:ext uri="{9D8B030D-6E8A-4147-A177-3AD203B41FA5}">
                      <a16:colId xmlns:a16="http://schemas.microsoft.com/office/drawing/2014/main" val="3927727730"/>
                    </a:ext>
                  </a:extLst>
                </a:gridCol>
                <a:gridCol w="1527707">
                  <a:extLst>
                    <a:ext uri="{9D8B030D-6E8A-4147-A177-3AD203B41FA5}">
                      <a16:colId xmlns:a16="http://schemas.microsoft.com/office/drawing/2014/main" val="2938397049"/>
                    </a:ext>
                  </a:extLst>
                </a:gridCol>
                <a:gridCol w="721951">
                  <a:extLst>
                    <a:ext uri="{9D8B030D-6E8A-4147-A177-3AD203B41FA5}">
                      <a16:colId xmlns:a16="http://schemas.microsoft.com/office/drawing/2014/main" val="3620648058"/>
                    </a:ext>
                  </a:extLst>
                </a:gridCol>
                <a:gridCol w="1449139">
                  <a:extLst>
                    <a:ext uri="{9D8B030D-6E8A-4147-A177-3AD203B41FA5}">
                      <a16:colId xmlns:a16="http://schemas.microsoft.com/office/drawing/2014/main" val="1940550630"/>
                    </a:ext>
                  </a:extLst>
                </a:gridCol>
              </a:tblGrid>
              <a:tr h="31981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2018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170375"/>
                  </a:ext>
                </a:extLst>
              </a:tr>
              <a:tr h="581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Ordem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IFES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% part Matriz ANDIFES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Ordem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Montante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Ordem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Montante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5323528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UFMG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3,50%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295.054.928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255.639.034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3404614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UFPA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3,13%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R$ 195.120.338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193.559.058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8658829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UFF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3,10%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224.613.428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205.270.842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5611166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UnB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3,00%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264.098.690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262.884.599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5582342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UFPE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2,93%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207.491.613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186.277.948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4349656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UFPR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2,87%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R$  237.867.883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R$  210.345.183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2766381"/>
                  </a:ext>
                </a:extLst>
              </a:tr>
            </a:tbl>
          </a:graphicData>
        </a:graphic>
      </p:graphicFrame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3424141" y="5779634"/>
            <a:ext cx="24945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401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830041" y="1943157"/>
            <a:ext cx="36828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Dotação Atual </a:t>
            </a:r>
            <a:r>
              <a:rPr lang="pt-BR" altLang="pt-BR" sz="2000" b="1" u="sng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Despesas Correntes</a:t>
            </a:r>
          </a:p>
          <a:p>
            <a:pPr algn="ctr"/>
            <a:r>
              <a:rPr lang="pt-BR" altLang="pt-BR" sz="20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Todas as fontes</a:t>
            </a: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746567"/>
              </p:ext>
            </p:extLst>
          </p:nvPr>
        </p:nvGraphicFramePr>
        <p:xfrm>
          <a:off x="827584" y="2636912"/>
          <a:ext cx="7272807" cy="2808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972">
                  <a:extLst>
                    <a:ext uri="{9D8B030D-6E8A-4147-A177-3AD203B41FA5}">
                      <a16:colId xmlns:a16="http://schemas.microsoft.com/office/drawing/2014/main" val="777286314"/>
                    </a:ext>
                  </a:extLst>
                </a:gridCol>
                <a:gridCol w="711615">
                  <a:extLst>
                    <a:ext uri="{9D8B030D-6E8A-4147-A177-3AD203B41FA5}">
                      <a16:colId xmlns:a16="http://schemas.microsoft.com/office/drawing/2014/main" val="4010831932"/>
                    </a:ext>
                  </a:extLst>
                </a:gridCol>
                <a:gridCol w="1312592">
                  <a:extLst>
                    <a:ext uri="{9D8B030D-6E8A-4147-A177-3AD203B41FA5}">
                      <a16:colId xmlns:a16="http://schemas.microsoft.com/office/drawing/2014/main" val="2900086350"/>
                    </a:ext>
                  </a:extLst>
                </a:gridCol>
                <a:gridCol w="731972">
                  <a:extLst>
                    <a:ext uri="{9D8B030D-6E8A-4147-A177-3AD203B41FA5}">
                      <a16:colId xmlns:a16="http://schemas.microsoft.com/office/drawing/2014/main" val="2500810650"/>
                    </a:ext>
                  </a:extLst>
                </a:gridCol>
                <a:gridCol w="1525900">
                  <a:extLst>
                    <a:ext uri="{9D8B030D-6E8A-4147-A177-3AD203B41FA5}">
                      <a16:colId xmlns:a16="http://schemas.microsoft.com/office/drawing/2014/main" val="3377391757"/>
                    </a:ext>
                  </a:extLst>
                </a:gridCol>
                <a:gridCol w="731972">
                  <a:extLst>
                    <a:ext uri="{9D8B030D-6E8A-4147-A177-3AD203B41FA5}">
                      <a16:colId xmlns:a16="http://schemas.microsoft.com/office/drawing/2014/main" val="851824689"/>
                    </a:ext>
                  </a:extLst>
                </a:gridCol>
                <a:gridCol w="1526784">
                  <a:extLst>
                    <a:ext uri="{9D8B030D-6E8A-4147-A177-3AD203B41FA5}">
                      <a16:colId xmlns:a16="http://schemas.microsoft.com/office/drawing/2014/main" val="3030572398"/>
                    </a:ext>
                  </a:extLst>
                </a:gridCol>
              </a:tblGrid>
              <a:tr h="31846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76030"/>
                  </a:ext>
                </a:extLst>
              </a:tr>
              <a:tr h="579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Ordem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IFES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% </a:t>
                      </a:r>
                      <a:r>
                        <a:rPr lang="pt-BR" sz="1600" dirty="0" err="1">
                          <a:effectLst/>
                        </a:rPr>
                        <a:t>part</a:t>
                      </a:r>
                      <a:r>
                        <a:rPr lang="pt-BR" sz="1600" dirty="0">
                          <a:effectLst/>
                        </a:rPr>
                        <a:t> Matriz ANDIFES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Ordem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Montante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Ordem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Montante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8062262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UFMG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3,50%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R$ 250.551.199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R$ 238.165.148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4248102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UFPA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3,13%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R$ 164.379.790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R$ 180.075.288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4460161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UFF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3,10%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R$ 191.857.905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R$ 190.005.744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7934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UnB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3,00%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R$ 214.982.852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R$ 229.929.040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9854521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UFPE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2,93%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R$ 174.621.831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R$ 173.901.485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9604619"/>
                  </a:ext>
                </a:extLst>
              </a:tr>
              <a:tr h="31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UFPR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2,87%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R$ 202.289.293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R$ 184.871.139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9446665"/>
                  </a:ext>
                </a:extLst>
              </a:tr>
            </a:tbl>
          </a:graphicData>
        </a:graphic>
      </p:graphicFrame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3424140" y="5445224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8287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081713" y="1943157"/>
            <a:ext cx="31794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Dotação Atual </a:t>
            </a:r>
            <a:r>
              <a:rPr lang="pt-BR" altLang="pt-BR" sz="2000" b="1" u="sng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Investimentos</a:t>
            </a:r>
          </a:p>
          <a:p>
            <a:pPr algn="ctr"/>
            <a:r>
              <a:rPr lang="pt-BR" altLang="pt-BR" sz="20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Todas as fontes</a:t>
            </a: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736308"/>
              </p:ext>
            </p:extLst>
          </p:nvPr>
        </p:nvGraphicFramePr>
        <p:xfrm>
          <a:off x="467544" y="2823166"/>
          <a:ext cx="8050675" cy="2539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5257">
                  <a:extLst>
                    <a:ext uri="{9D8B030D-6E8A-4147-A177-3AD203B41FA5}">
                      <a16:colId xmlns:a16="http://schemas.microsoft.com/office/drawing/2014/main" val="1409128720"/>
                    </a:ext>
                  </a:extLst>
                </a:gridCol>
                <a:gridCol w="809066">
                  <a:extLst>
                    <a:ext uri="{9D8B030D-6E8A-4147-A177-3AD203B41FA5}">
                      <a16:colId xmlns:a16="http://schemas.microsoft.com/office/drawing/2014/main" val="3266364573"/>
                    </a:ext>
                  </a:extLst>
                </a:gridCol>
                <a:gridCol w="1484872">
                  <a:extLst>
                    <a:ext uri="{9D8B030D-6E8A-4147-A177-3AD203B41FA5}">
                      <a16:colId xmlns:a16="http://schemas.microsoft.com/office/drawing/2014/main" val="2103178970"/>
                    </a:ext>
                  </a:extLst>
                </a:gridCol>
                <a:gridCol w="918527">
                  <a:extLst>
                    <a:ext uri="{9D8B030D-6E8A-4147-A177-3AD203B41FA5}">
                      <a16:colId xmlns:a16="http://schemas.microsoft.com/office/drawing/2014/main" val="2086391907"/>
                    </a:ext>
                  </a:extLst>
                </a:gridCol>
                <a:gridCol w="1642878">
                  <a:extLst>
                    <a:ext uri="{9D8B030D-6E8A-4147-A177-3AD203B41FA5}">
                      <a16:colId xmlns:a16="http://schemas.microsoft.com/office/drawing/2014/main" val="1032920185"/>
                    </a:ext>
                  </a:extLst>
                </a:gridCol>
                <a:gridCol w="810017">
                  <a:extLst>
                    <a:ext uri="{9D8B030D-6E8A-4147-A177-3AD203B41FA5}">
                      <a16:colId xmlns:a16="http://schemas.microsoft.com/office/drawing/2014/main" val="2836105369"/>
                    </a:ext>
                  </a:extLst>
                </a:gridCol>
                <a:gridCol w="1580058">
                  <a:extLst>
                    <a:ext uri="{9D8B030D-6E8A-4147-A177-3AD203B41FA5}">
                      <a16:colId xmlns:a16="http://schemas.microsoft.com/office/drawing/2014/main" val="3727198052"/>
                    </a:ext>
                  </a:extLst>
                </a:gridCol>
              </a:tblGrid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022325"/>
                  </a:ext>
                </a:extLst>
              </a:tr>
              <a:tr h="518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Ordem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IFES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% part Matriz ANDIFES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Ordem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Montante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Ordem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Montante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9786997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UFMG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3,50%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R$ 44.503.729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R$ 17.473.886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5593329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UFPA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3,13%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R$ 30.740.548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R$ 13.483.770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1046334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UFF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3,10%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R$ 32.755.523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R$ 15.265.098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7711708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UnB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3,00%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R$ 49.115.838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R$ 32.955.559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2490439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UFPE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2,93%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R$ 32.869.782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R$ 12.376.463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666291"/>
                  </a:ext>
                </a:extLst>
              </a:tr>
              <a:tr h="284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UFPR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2,87%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R$ 35.578.590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R$ 25.474.044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887185"/>
                  </a:ext>
                </a:extLst>
              </a:tr>
            </a:tbl>
          </a:graphicData>
        </a:graphic>
      </p:graphicFrame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3424146" y="5672781"/>
            <a:ext cx="24945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562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3" t="8456" b="1"/>
          <a:stretch/>
        </p:blipFill>
        <p:spPr>
          <a:xfrm>
            <a:off x="2076826" y="1512277"/>
            <a:ext cx="5976664" cy="3984443"/>
          </a:xfrm>
          <a:prstGeom prst="rect">
            <a:avLst/>
          </a:prstGeom>
        </p:spPr>
      </p:pic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098463" y="1208946"/>
            <a:ext cx="51459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Comparativo de gastos em 2017 por universidade</a:t>
            </a:r>
            <a:endParaRPr lang="pt-BR" altLang="pt-BR" sz="2000" b="1" u="sng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1331641" y="1916832"/>
            <a:ext cx="4860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UnB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8" name="CaixaDeTexto 2"/>
          <p:cNvSpPr txBox="1">
            <a:spLocks noChangeArrowheads="1"/>
          </p:cNvSpPr>
          <p:nvPr/>
        </p:nvSpPr>
        <p:spPr bwMode="auto">
          <a:xfrm>
            <a:off x="1331641" y="2492896"/>
            <a:ext cx="6174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UFMG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2" name="CaixaDeTexto 2"/>
          <p:cNvSpPr txBox="1">
            <a:spLocks noChangeArrowheads="1"/>
          </p:cNvSpPr>
          <p:nvPr/>
        </p:nvSpPr>
        <p:spPr bwMode="auto">
          <a:xfrm>
            <a:off x="1331641" y="3062133"/>
            <a:ext cx="5838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UFPR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3" name="CaixaDeTexto 2"/>
          <p:cNvSpPr txBox="1">
            <a:spLocks noChangeArrowheads="1"/>
          </p:cNvSpPr>
          <p:nvPr/>
        </p:nvSpPr>
        <p:spPr bwMode="auto">
          <a:xfrm>
            <a:off x="1331641" y="3648990"/>
            <a:ext cx="47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UFF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4" name="CaixaDeTexto 2"/>
          <p:cNvSpPr txBox="1">
            <a:spLocks noChangeArrowheads="1"/>
          </p:cNvSpPr>
          <p:nvPr/>
        </p:nvSpPr>
        <p:spPr bwMode="auto">
          <a:xfrm>
            <a:off x="1331641" y="4214261"/>
            <a:ext cx="5757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UFPE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5" name="CaixaDeTexto 2"/>
          <p:cNvSpPr txBox="1">
            <a:spLocks noChangeArrowheads="1"/>
          </p:cNvSpPr>
          <p:nvPr/>
        </p:nvSpPr>
        <p:spPr bwMode="auto">
          <a:xfrm>
            <a:off x="1331640" y="4779532"/>
            <a:ext cx="5650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UFPA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6" name="CaixaDeTexto 2"/>
          <p:cNvSpPr txBox="1">
            <a:spLocks noChangeArrowheads="1"/>
          </p:cNvSpPr>
          <p:nvPr/>
        </p:nvSpPr>
        <p:spPr bwMode="auto">
          <a:xfrm>
            <a:off x="3424140" y="5445224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6833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1928544" y="1136938"/>
            <a:ext cx="54857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Comparativo de gastos em 2017 por item de despesa</a:t>
            </a:r>
            <a:endParaRPr lang="pt-BR" altLang="pt-BR" sz="2000" b="1" u="sng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7" t="9767" r="12290" b="2946"/>
          <a:stretch/>
        </p:blipFill>
        <p:spPr>
          <a:xfrm>
            <a:off x="1304891" y="1484784"/>
            <a:ext cx="5682018" cy="4104456"/>
          </a:xfrm>
          <a:prstGeom prst="rect">
            <a:avLst/>
          </a:prstGeom>
        </p:spPr>
      </p:pic>
      <p:sp>
        <p:nvSpPr>
          <p:cNvPr id="7" name="CaixaDeTexto 2"/>
          <p:cNvSpPr txBox="1">
            <a:spLocks noChangeArrowheads="1"/>
          </p:cNvSpPr>
          <p:nvPr/>
        </p:nvSpPr>
        <p:spPr bwMode="auto">
          <a:xfrm>
            <a:off x="570147" y="1916832"/>
            <a:ext cx="4860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UnB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8" name="CaixaDeTexto 2"/>
          <p:cNvSpPr txBox="1">
            <a:spLocks noChangeArrowheads="1"/>
          </p:cNvSpPr>
          <p:nvPr/>
        </p:nvSpPr>
        <p:spPr bwMode="auto">
          <a:xfrm>
            <a:off x="570147" y="2492896"/>
            <a:ext cx="6174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UFMG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2" name="CaixaDeTexto 2"/>
          <p:cNvSpPr txBox="1">
            <a:spLocks noChangeArrowheads="1"/>
          </p:cNvSpPr>
          <p:nvPr/>
        </p:nvSpPr>
        <p:spPr bwMode="auto">
          <a:xfrm>
            <a:off x="570147" y="3132016"/>
            <a:ext cx="5757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UFPE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3" name="CaixaDeTexto 2"/>
          <p:cNvSpPr txBox="1">
            <a:spLocks noChangeArrowheads="1"/>
          </p:cNvSpPr>
          <p:nvPr/>
        </p:nvSpPr>
        <p:spPr bwMode="auto">
          <a:xfrm>
            <a:off x="570147" y="3718873"/>
            <a:ext cx="5650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UFPA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4" name="CaixaDeTexto 2"/>
          <p:cNvSpPr txBox="1">
            <a:spLocks noChangeArrowheads="1"/>
          </p:cNvSpPr>
          <p:nvPr/>
        </p:nvSpPr>
        <p:spPr bwMode="auto">
          <a:xfrm>
            <a:off x="570147" y="4365104"/>
            <a:ext cx="5838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UFPR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15" name="CaixaDeTexto 2"/>
          <p:cNvSpPr txBox="1">
            <a:spLocks noChangeArrowheads="1"/>
          </p:cNvSpPr>
          <p:nvPr/>
        </p:nvSpPr>
        <p:spPr bwMode="auto">
          <a:xfrm>
            <a:off x="570146" y="4941168"/>
            <a:ext cx="47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 dirty="0" smtClean="0">
                <a:cs typeface="Arial" panose="020B0604020202020204" pitchFamily="34" charset="0"/>
              </a:rPr>
              <a:t>UFF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028384" y="1268760"/>
            <a:ext cx="48983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909" y="2034023"/>
            <a:ext cx="1617539" cy="1899033"/>
          </a:xfrm>
          <a:prstGeom prst="rect">
            <a:avLst/>
          </a:prstGeom>
        </p:spPr>
      </p:pic>
      <p:sp>
        <p:nvSpPr>
          <p:cNvPr id="17" name="CaixaDeTexto 2"/>
          <p:cNvSpPr txBox="1">
            <a:spLocks noChangeArrowheads="1"/>
          </p:cNvSpPr>
          <p:nvPr/>
        </p:nvSpPr>
        <p:spPr bwMode="auto">
          <a:xfrm>
            <a:off x="7220584" y="1572358"/>
            <a:ext cx="12186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200" b="1" dirty="0"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1200" b="1" dirty="0" smtClean="0">
                <a:cs typeface="Arial" panose="020B0604020202020204" pitchFamily="34" charset="0"/>
              </a:rPr>
              <a:t>Itens de Despesa</a:t>
            </a:r>
            <a:endParaRPr lang="pt-BR" altLang="pt-BR" sz="1200" dirty="0">
              <a:cs typeface="Arial" panose="020B0604020202020204" pitchFamily="34" charset="0"/>
            </a:endParaRPr>
          </a:p>
        </p:txBody>
      </p:sp>
      <p:sp>
        <p:nvSpPr>
          <p:cNvPr id="16" name="CaixaDeTexto 2"/>
          <p:cNvSpPr txBox="1">
            <a:spLocks noChangeArrowheads="1"/>
          </p:cNvSpPr>
          <p:nvPr/>
        </p:nvSpPr>
        <p:spPr bwMode="auto">
          <a:xfrm>
            <a:off x="3361856" y="5589240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510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12602" y="1118967"/>
            <a:ext cx="86581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Levantamento da quantidade de estagiários nas unidades do MEC realizado em 2017</a:t>
            </a:r>
            <a:endParaRPr lang="pt-BR" altLang="pt-BR" sz="2000" b="1" u="sng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956376" y="1484784"/>
            <a:ext cx="5618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2"/>
          <p:cNvSpPr txBox="1">
            <a:spLocks noChangeArrowheads="1"/>
          </p:cNvSpPr>
          <p:nvPr/>
        </p:nvSpPr>
        <p:spPr bwMode="auto">
          <a:xfrm>
            <a:off x="3424140" y="5445224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360023"/>
              </p:ext>
            </p:extLst>
          </p:nvPr>
        </p:nvGraphicFramePr>
        <p:xfrm>
          <a:off x="977275" y="1592796"/>
          <a:ext cx="7128794" cy="3261360"/>
        </p:xfrm>
        <a:graphic>
          <a:graphicData uri="http://schemas.openxmlformats.org/drawingml/2006/table">
            <a:tbl>
              <a:tblPr/>
              <a:tblGrid>
                <a:gridCol w="1533136">
                  <a:extLst>
                    <a:ext uri="{9D8B030D-6E8A-4147-A177-3AD203B41FA5}">
                      <a16:colId xmlns:a16="http://schemas.microsoft.com/office/drawing/2014/main" val="4175493172"/>
                    </a:ext>
                  </a:extLst>
                </a:gridCol>
                <a:gridCol w="1876288">
                  <a:extLst>
                    <a:ext uri="{9D8B030D-6E8A-4147-A177-3AD203B41FA5}">
                      <a16:colId xmlns:a16="http://schemas.microsoft.com/office/drawing/2014/main" val="2509166479"/>
                    </a:ext>
                  </a:extLst>
                </a:gridCol>
                <a:gridCol w="2255729">
                  <a:extLst>
                    <a:ext uri="{9D8B030D-6E8A-4147-A177-3AD203B41FA5}">
                      <a16:colId xmlns:a16="http://schemas.microsoft.com/office/drawing/2014/main" val="1312083202"/>
                    </a:ext>
                  </a:extLst>
                </a:gridCol>
                <a:gridCol w="1463641">
                  <a:extLst>
                    <a:ext uri="{9D8B030D-6E8A-4147-A177-3AD203B41FA5}">
                      <a16:colId xmlns:a16="http://schemas.microsoft.com/office/drawing/2014/main" val="1435647436"/>
                    </a:ext>
                  </a:extLst>
                </a:gridCol>
              </a:tblGrid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Estagiários NIVEL MEDIO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Estagiáros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NIVEL SUPERIOR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Estágiários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215768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UNB 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047220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UFPB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992936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UFAM   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030104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 ES   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579967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UFPA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089447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UFPR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3931570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UFG  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344804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UFSCAR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5986319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Demais unidades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839402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Universidades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869926"/>
                  </a:ext>
                </a:extLst>
              </a:tr>
              <a:tr h="198022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Geral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936960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49059" y="5157192"/>
            <a:ext cx="67633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UnB concentra 19% do total de estagiários da rede de universidades federais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5396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1091809" y="1124744"/>
            <a:ext cx="71593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Execução orçamentária da UnB em 2017 e 2018 – Despesas correntes</a:t>
            </a:r>
            <a:endParaRPr lang="pt-BR" altLang="pt-BR" sz="2000" b="1" u="sng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" name="CaixaDeTexto 2"/>
          <p:cNvSpPr txBox="1">
            <a:spLocks noChangeArrowheads="1"/>
          </p:cNvSpPr>
          <p:nvPr/>
        </p:nvSpPr>
        <p:spPr bwMode="auto">
          <a:xfrm>
            <a:off x="3424178" y="5725998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956376" y="1484784"/>
            <a:ext cx="5618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609513" y="3785009"/>
            <a:ext cx="78866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Cenário 1 – considerando que a liquidação se refere ao 1° quadrimestre: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Liquidação apurada até 2 de maio : R$ 47,3 milhões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Projeção simples até dezembro (3 quadrimestres): R$ 141,9 milhões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46872" y="4823999"/>
            <a:ext cx="788669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Cenário 2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– considerando que a liquidação se refere ao 1°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trimestre: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Liquidação apurada até 2 de maio: R$ 47,3 milhões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Projeção simples até dezembro (4 trimestres): R$ 189,2 milhões</a:t>
            </a:r>
          </a:p>
          <a:p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Dotação atual: R$ 229,9 milhões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9103"/>
              </p:ext>
            </p:extLst>
          </p:nvPr>
        </p:nvGraphicFramePr>
        <p:xfrm>
          <a:off x="413756" y="1017321"/>
          <a:ext cx="8352928" cy="2306455"/>
        </p:xfrm>
        <a:graphic>
          <a:graphicData uri="http://schemas.openxmlformats.org/drawingml/2006/table">
            <a:tbl>
              <a:tblPr/>
              <a:tblGrid>
                <a:gridCol w="504562">
                  <a:extLst>
                    <a:ext uri="{9D8B030D-6E8A-4147-A177-3AD203B41FA5}">
                      <a16:colId xmlns:a16="http://schemas.microsoft.com/office/drawing/2014/main" val="4174257265"/>
                    </a:ext>
                  </a:extLst>
                </a:gridCol>
                <a:gridCol w="1151623">
                  <a:extLst>
                    <a:ext uri="{9D8B030D-6E8A-4147-A177-3AD203B41FA5}">
                      <a16:colId xmlns:a16="http://schemas.microsoft.com/office/drawing/2014/main" val="295594891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909147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7407935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58517757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984903239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637000396"/>
                    </a:ext>
                  </a:extLst>
                </a:gridCol>
                <a:gridCol w="320913">
                  <a:extLst>
                    <a:ext uri="{9D8B030D-6E8A-4147-A177-3AD203B41FA5}">
                      <a16:colId xmlns:a16="http://schemas.microsoft.com/office/drawing/2014/main" val="3446763466"/>
                    </a:ext>
                  </a:extLst>
                </a:gridCol>
                <a:gridCol w="451611">
                  <a:extLst>
                    <a:ext uri="{9D8B030D-6E8A-4147-A177-3AD203B41FA5}">
                      <a16:colId xmlns:a16="http://schemas.microsoft.com/office/drawing/2014/main" val="542604500"/>
                    </a:ext>
                  </a:extLst>
                </a:gridCol>
                <a:gridCol w="451611">
                  <a:extLst>
                    <a:ext uri="{9D8B030D-6E8A-4147-A177-3AD203B41FA5}">
                      <a16:colId xmlns:a16="http://schemas.microsoft.com/office/drawing/2014/main" val="1304185625"/>
                    </a:ext>
                  </a:extLst>
                </a:gridCol>
              </a:tblGrid>
              <a:tr h="541643">
                <a:tc>
                  <a:txBody>
                    <a:bodyPr/>
                    <a:lstStyle/>
                    <a:p>
                      <a:pPr algn="l" rtl="0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607594"/>
                  </a:ext>
                </a:extLst>
              </a:tr>
              <a:tr h="32981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LIQUIDAÇÃO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PAGAMENTO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456645"/>
                  </a:ext>
                </a:extLst>
              </a:tr>
              <a:tr h="655672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19" marR="4819" marT="48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EMPENHO</a:t>
                      </a:r>
                    </a:p>
                  </a:txBody>
                  <a:tcPr marL="4819" marR="4819" marT="48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VIGÊNCIA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VIGÊNCIA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839152"/>
                  </a:ext>
                </a:extLst>
              </a:tr>
              <a:tr h="38966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58.267.268,23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47.303.332,43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23.898.654,14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71.201.986,57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35.222.358,38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23.843.058,95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59.065.417,33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824551"/>
                  </a:ext>
                </a:extLst>
              </a:tr>
              <a:tr h="38966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205.326.320,15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169.071.465,25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91.374.360,50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260.445.825,75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167.782.383,19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92.693.689,45</a:t>
                      </a: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rtl="0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260.476.072,64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509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640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9962"/>
            <a:ext cx="2722084" cy="60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796047" y="1124744"/>
            <a:ext cx="7750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altLang="pt-BR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Demonstrativo das despesas de exercícios anteriores da UnB – 2017 e 2018</a:t>
            </a:r>
            <a:endParaRPr lang="pt-BR" altLang="pt-BR" sz="2000" b="1" dirty="0" smtClean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9754" y="556088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kern="0" dirty="0" smtClean="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rPr>
              <a:t>SESU</a:t>
            </a:r>
            <a:endParaRPr lang="pt-BR" sz="2400" b="1" kern="0" dirty="0" smtClean="0">
              <a:solidFill>
                <a:schemeClr val="tx1"/>
              </a:solidFill>
              <a:latin typeface="Arial Narrow" panose="020B0606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956376" y="1484784"/>
            <a:ext cx="5618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2"/>
          <p:cNvSpPr txBox="1">
            <a:spLocks noChangeArrowheads="1"/>
          </p:cNvSpPr>
          <p:nvPr/>
        </p:nvSpPr>
        <p:spPr bwMode="auto">
          <a:xfrm>
            <a:off x="3424140" y="5445224"/>
            <a:ext cx="249459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pt-BR" altLang="pt-BR" sz="1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Secretaria </a:t>
            </a:r>
            <a:r>
              <a:rPr lang="pt-BR" altLang="pt-BR" sz="14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Educação Superior</a:t>
            </a:r>
            <a:endParaRPr lang="pt-BR" altLang="pt-BR" sz="1400" b="1" dirty="0" smtClean="0"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1400" dirty="0" smtClean="0">
                <a:cs typeface="Arial" panose="020B0604020202020204" pitchFamily="34" charset="0"/>
              </a:rPr>
              <a:t>Brasília, </a:t>
            </a:r>
            <a:r>
              <a:rPr lang="pt-BR" altLang="pt-BR" sz="1400" dirty="0" smtClean="0">
                <a:cs typeface="Arial" panose="020B0604020202020204" pitchFamily="34" charset="0"/>
              </a:rPr>
              <a:t>04 </a:t>
            </a:r>
            <a:r>
              <a:rPr lang="pt-BR" altLang="pt-BR" sz="1400" dirty="0" smtClean="0">
                <a:cs typeface="Arial" panose="020B0604020202020204" pitchFamily="34" charset="0"/>
              </a:rPr>
              <a:t>de </a:t>
            </a:r>
            <a:r>
              <a:rPr lang="pt-BR" altLang="pt-BR" sz="1400" dirty="0" smtClean="0">
                <a:cs typeface="Arial" panose="020B0604020202020204" pitchFamily="34" charset="0"/>
              </a:rPr>
              <a:t>maio</a:t>
            </a:r>
            <a:r>
              <a:rPr lang="pt-BR" altLang="pt-BR" sz="1400" dirty="0" smtClean="0">
                <a:cs typeface="Arial" panose="020B0604020202020204" pitchFamily="34" charset="0"/>
              </a:rPr>
              <a:t> </a:t>
            </a:r>
            <a:r>
              <a:rPr lang="pt-BR" altLang="pt-BR" sz="1400" dirty="0" smtClean="0">
                <a:cs typeface="Arial" panose="020B0604020202020204" pitchFamily="34" charset="0"/>
              </a:rPr>
              <a:t>de 2018</a:t>
            </a:r>
            <a:endParaRPr lang="pt-BR" altLang="pt-BR" sz="1400" dirty="0">
              <a:cs typeface="Arial" panose="020B0604020202020204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794085"/>
              </p:ext>
            </p:extLst>
          </p:nvPr>
        </p:nvGraphicFramePr>
        <p:xfrm>
          <a:off x="631520" y="1865074"/>
          <a:ext cx="7886700" cy="2386489"/>
        </p:xfrm>
        <a:graphic>
          <a:graphicData uri="http://schemas.openxmlformats.org/drawingml/2006/table">
            <a:tbl>
              <a:tblPr/>
              <a:tblGrid>
                <a:gridCol w="525655">
                  <a:extLst>
                    <a:ext uri="{9D8B030D-6E8A-4147-A177-3AD203B41FA5}">
                      <a16:colId xmlns:a16="http://schemas.microsoft.com/office/drawing/2014/main" val="45809519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2944679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094985250"/>
                    </a:ext>
                  </a:extLst>
                </a:gridCol>
                <a:gridCol w="187408">
                  <a:extLst>
                    <a:ext uri="{9D8B030D-6E8A-4147-A177-3AD203B41FA5}">
                      <a16:colId xmlns:a16="http://schemas.microsoft.com/office/drawing/2014/main" val="2835800975"/>
                    </a:ext>
                  </a:extLst>
                </a:gridCol>
                <a:gridCol w="969368">
                  <a:extLst>
                    <a:ext uri="{9D8B030D-6E8A-4147-A177-3AD203B41FA5}">
                      <a16:colId xmlns:a16="http://schemas.microsoft.com/office/drawing/2014/main" val="2461701"/>
                    </a:ext>
                  </a:extLst>
                </a:gridCol>
                <a:gridCol w="988190">
                  <a:extLst>
                    <a:ext uri="{9D8B030D-6E8A-4147-A177-3AD203B41FA5}">
                      <a16:colId xmlns:a16="http://schemas.microsoft.com/office/drawing/2014/main" val="816836978"/>
                    </a:ext>
                  </a:extLst>
                </a:gridCol>
                <a:gridCol w="1025836">
                  <a:extLst>
                    <a:ext uri="{9D8B030D-6E8A-4147-A177-3AD203B41FA5}">
                      <a16:colId xmlns:a16="http://schemas.microsoft.com/office/drawing/2014/main" val="1376168136"/>
                    </a:ext>
                  </a:extLst>
                </a:gridCol>
                <a:gridCol w="1025836">
                  <a:extLst>
                    <a:ext uri="{9D8B030D-6E8A-4147-A177-3AD203B41FA5}">
                      <a16:colId xmlns:a16="http://schemas.microsoft.com/office/drawing/2014/main" val="1227785470"/>
                    </a:ext>
                  </a:extLst>
                </a:gridCol>
                <a:gridCol w="1148183">
                  <a:extLst>
                    <a:ext uri="{9D8B030D-6E8A-4147-A177-3AD203B41FA5}">
                      <a16:colId xmlns:a16="http://schemas.microsoft.com/office/drawing/2014/main" val="3937869172"/>
                    </a:ext>
                  </a:extLst>
                </a:gridCol>
              </a:tblGrid>
              <a:tr h="214578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Grupo de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CUSTEIO E INVESTIMENTO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101795"/>
                  </a:ext>
                </a:extLst>
              </a:tr>
              <a:tr h="214578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Elemento de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EXERCICIOS ANTERIORES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227151"/>
                  </a:ext>
                </a:extLst>
              </a:tr>
              <a:tr h="2145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81311"/>
                  </a:ext>
                </a:extLst>
              </a:tr>
              <a:tr h="124230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LIQUIDAÇÃO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PAGAMENTO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50933"/>
                  </a:ext>
                </a:extLst>
              </a:tr>
              <a:tr h="124230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47" marR="5647" marT="56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EMPENHO</a:t>
                      </a:r>
                    </a:p>
                  </a:txBody>
                  <a:tcPr marL="5647" marR="5647" marT="56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VIGÊNCIA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VIGÊNCIA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5647" marR="5647" marT="564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040925"/>
                  </a:ext>
                </a:extLst>
              </a:tr>
              <a:tr h="124230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28.705,75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28.203,60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28.203,60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28.203,60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-   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28.203,60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646839"/>
                  </a:ext>
                </a:extLst>
              </a:tr>
              <a:tr h="124230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69.423,38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56.285,38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5.678,34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61.963,72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56.285,38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5.678,34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61.963,72</a:t>
                      </a:r>
                    </a:p>
                  </a:txBody>
                  <a:tcPr marL="5647" marR="5647" marT="5647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62888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796047" y="4581128"/>
            <a:ext cx="77221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Pelos dados oficiais do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Siafi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a UnB levou uma dívida residual de R$ 28 mil de 2017 para 2018.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795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 Black"/>
        <a:ea typeface=""/>
        <a:cs typeface="Lucida Sans Unicode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16486</TotalTime>
  <Words>714</Words>
  <Application>Microsoft Office PowerPoint</Application>
  <PresentationFormat>Apresentação na tela (4:3)</PresentationFormat>
  <Paragraphs>357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 Unicode MS</vt:lpstr>
      <vt:lpstr>ＭＳ Ｐゴシック</vt:lpstr>
      <vt:lpstr>Arial</vt:lpstr>
      <vt:lpstr>Arial Black</vt:lpstr>
      <vt:lpstr>Arial Narrow</vt:lpstr>
      <vt:lpstr>Calibri</vt:lpstr>
      <vt:lpstr>Lucida Sans Unicode</vt:lpstr>
      <vt:lpstr>Times New Roman</vt:lpstr>
      <vt:lpstr>Design padrão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Bianka Araujo Gomes</dc:creator>
  <cp:lastModifiedBy>Mauro Luiz Rabelo</cp:lastModifiedBy>
  <cp:revision>1532</cp:revision>
  <cp:lastPrinted>2018-04-05T12:40:29Z</cp:lastPrinted>
  <dcterms:modified xsi:type="dcterms:W3CDTF">2018-05-04T15:47:00Z</dcterms:modified>
</cp:coreProperties>
</file>