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625" r:id="rId3"/>
    <p:sldId id="626" r:id="rId4"/>
    <p:sldId id="631" r:id="rId5"/>
    <p:sldId id="618" r:id="rId6"/>
    <p:sldId id="632" r:id="rId7"/>
    <p:sldId id="621" r:id="rId8"/>
    <p:sldId id="622" r:id="rId9"/>
    <p:sldId id="633" r:id="rId10"/>
    <p:sldId id="623" r:id="rId11"/>
  </p:sldIdLst>
  <p:sldSz cx="1080135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1902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Estilo E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46F890A9-2807-4EBB-B81D-B2AA78EC7F39}" styleName="Estilo Escuro 2 - Ênfase 5/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89065" autoAdjust="0"/>
  </p:normalViewPr>
  <p:slideViewPr>
    <p:cSldViewPr>
      <p:cViewPr>
        <p:scale>
          <a:sx n="60" d="100"/>
          <a:sy n="60" d="100"/>
        </p:scale>
        <p:origin x="-1248" y="-114"/>
      </p:cViewPr>
      <p:guideLst>
        <p:guide orient="horz" pos="2160"/>
        <p:guide pos="34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D64A20-8307-400A-8A4E-9C706AEF90C0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E6A7B41-6750-4891-A4BD-9BB3D9B3523D}">
      <dgm:prSet custT="1"/>
      <dgm:spPr/>
      <dgm:t>
        <a:bodyPr/>
        <a:lstStyle/>
        <a:p>
          <a:pPr rtl="0"/>
          <a:r>
            <a:rPr lang="pt-BR" sz="1400" dirty="0" smtClean="0"/>
            <a:t>Desrespeito à data base  e reposição de perdas salariais</a:t>
          </a:r>
          <a:endParaRPr lang="pt-BR" sz="1400" dirty="0"/>
        </a:p>
      </dgm:t>
    </dgm:pt>
    <dgm:pt modelId="{E63AED9B-AC4C-4701-965E-2359D24FC327}" type="parTrans" cxnId="{DBD26B84-1147-4CF7-9AB6-32F5BD6EC8E7}">
      <dgm:prSet/>
      <dgm:spPr/>
      <dgm:t>
        <a:bodyPr/>
        <a:lstStyle/>
        <a:p>
          <a:endParaRPr lang="pt-BR"/>
        </a:p>
      </dgm:t>
    </dgm:pt>
    <dgm:pt modelId="{8CF8580E-6DF3-4757-A702-251EDD28541F}" type="sibTrans" cxnId="{DBD26B84-1147-4CF7-9AB6-32F5BD6EC8E7}">
      <dgm:prSet/>
      <dgm:spPr/>
      <dgm:t>
        <a:bodyPr/>
        <a:lstStyle/>
        <a:p>
          <a:endParaRPr lang="pt-BR"/>
        </a:p>
      </dgm:t>
    </dgm:pt>
    <dgm:pt modelId="{C4D88DBD-6161-4533-B841-222EE3570EE8}">
      <dgm:prSet custT="1"/>
      <dgm:spPr/>
      <dgm:t>
        <a:bodyPr/>
        <a:lstStyle/>
        <a:p>
          <a:pPr rtl="0"/>
          <a:r>
            <a:rPr lang="pt-BR" sz="1400" dirty="0" smtClean="0"/>
            <a:t>Desrespeito às vacâncias</a:t>
          </a:r>
          <a:endParaRPr lang="pt-BR" sz="1100" dirty="0"/>
        </a:p>
      </dgm:t>
    </dgm:pt>
    <dgm:pt modelId="{7F2CFB8C-AB61-46BA-8A30-299DB2E7B9B0}" type="parTrans" cxnId="{08DBD1D8-0C97-448E-A61E-67F1835C01C2}">
      <dgm:prSet/>
      <dgm:spPr/>
      <dgm:t>
        <a:bodyPr/>
        <a:lstStyle/>
        <a:p>
          <a:endParaRPr lang="pt-BR"/>
        </a:p>
      </dgm:t>
    </dgm:pt>
    <dgm:pt modelId="{6972DBE1-A524-4610-B8B6-54BB2863E155}" type="sibTrans" cxnId="{08DBD1D8-0C97-448E-A61E-67F1835C01C2}">
      <dgm:prSet/>
      <dgm:spPr/>
      <dgm:t>
        <a:bodyPr/>
        <a:lstStyle/>
        <a:p>
          <a:endParaRPr lang="pt-BR"/>
        </a:p>
      </dgm:t>
    </dgm:pt>
    <dgm:pt modelId="{F664C562-551A-49E1-9FFF-EEC047D66B41}">
      <dgm:prSet custT="1"/>
      <dgm:spPr/>
      <dgm:t>
        <a:bodyPr/>
        <a:lstStyle/>
        <a:p>
          <a:pPr rtl="0"/>
          <a:r>
            <a:rPr lang="pt-BR" sz="1400" dirty="0" smtClean="0"/>
            <a:t>Reajuste linear x Planos de carreira</a:t>
          </a:r>
          <a:endParaRPr lang="pt-BR" sz="1100" dirty="0"/>
        </a:p>
      </dgm:t>
    </dgm:pt>
    <dgm:pt modelId="{9457CC4B-6C04-42FB-BE92-3EBB113B2341}" type="parTrans" cxnId="{695E4DE8-5E4C-4FDE-A585-1A12E6AA1CA4}">
      <dgm:prSet/>
      <dgm:spPr/>
      <dgm:t>
        <a:bodyPr/>
        <a:lstStyle/>
        <a:p>
          <a:endParaRPr lang="pt-BR"/>
        </a:p>
      </dgm:t>
    </dgm:pt>
    <dgm:pt modelId="{C03BB29C-D98C-4BE8-B0FE-43B445E670E0}" type="sibTrans" cxnId="{695E4DE8-5E4C-4FDE-A585-1A12E6AA1CA4}">
      <dgm:prSet/>
      <dgm:spPr/>
      <dgm:t>
        <a:bodyPr/>
        <a:lstStyle/>
        <a:p>
          <a:endParaRPr lang="pt-BR"/>
        </a:p>
      </dgm:t>
    </dgm:pt>
    <dgm:pt modelId="{DC6EE4A2-B49F-4CA9-A221-89B04CE2CC71}">
      <dgm:prSet custT="1"/>
      <dgm:spPr/>
      <dgm:t>
        <a:bodyPr/>
        <a:lstStyle/>
        <a:p>
          <a:pPr rtl="0"/>
          <a:r>
            <a:rPr lang="pt-BR" sz="1400" dirty="0" smtClean="0"/>
            <a:t>Terceirização das atividades meio</a:t>
          </a:r>
          <a:endParaRPr lang="pt-BR" sz="1100" dirty="0"/>
        </a:p>
      </dgm:t>
    </dgm:pt>
    <dgm:pt modelId="{3BFCF9F9-DC0E-4426-AF9D-97578B1F57E2}" type="parTrans" cxnId="{6ED67CFE-64EE-4DFC-B701-CDA6A3EB4B48}">
      <dgm:prSet/>
      <dgm:spPr/>
      <dgm:t>
        <a:bodyPr/>
        <a:lstStyle/>
        <a:p>
          <a:endParaRPr lang="pt-BR"/>
        </a:p>
      </dgm:t>
    </dgm:pt>
    <dgm:pt modelId="{1ED4F131-F193-4B27-B5D7-C941DE87C236}" type="sibTrans" cxnId="{6ED67CFE-64EE-4DFC-B701-CDA6A3EB4B48}">
      <dgm:prSet/>
      <dgm:spPr/>
      <dgm:t>
        <a:bodyPr/>
        <a:lstStyle/>
        <a:p>
          <a:endParaRPr lang="pt-BR"/>
        </a:p>
      </dgm:t>
    </dgm:pt>
    <dgm:pt modelId="{82C808C4-9BAD-4B4E-AE67-4E473581C19B}">
      <dgm:prSet custT="1"/>
      <dgm:spPr/>
      <dgm:t>
        <a:bodyPr/>
        <a:lstStyle/>
        <a:p>
          <a:pPr rtl="0"/>
          <a:r>
            <a:rPr lang="pt-BR" sz="1400" dirty="0" smtClean="0"/>
            <a:t>Fim das progressões , promoções,  concursos e ataque a DE</a:t>
          </a:r>
          <a:endParaRPr lang="pt-BR" sz="1400" dirty="0"/>
        </a:p>
      </dgm:t>
    </dgm:pt>
    <dgm:pt modelId="{E5BFA80E-C82E-4798-9596-8B61A0781B0A}" type="parTrans" cxnId="{40117FD8-EC5E-4BBA-9682-E52E459AF3F3}">
      <dgm:prSet/>
      <dgm:spPr/>
      <dgm:t>
        <a:bodyPr/>
        <a:lstStyle/>
        <a:p>
          <a:endParaRPr lang="pt-BR"/>
        </a:p>
      </dgm:t>
    </dgm:pt>
    <dgm:pt modelId="{71C8DF2C-1B46-4FC9-9184-229825672560}" type="sibTrans" cxnId="{40117FD8-EC5E-4BBA-9682-E52E459AF3F3}">
      <dgm:prSet/>
      <dgm:spPr/>
      <dgm:t>
        <a:bodyPr/>
        <a:lstStyle/>
        <a:p>
          <a:endParaRPr lang="pt-BR"/>
        </a:p>
      </dgm:t>
    </dgm:pt>
    <dgm:pt modelId="{905A29C9-EB0A-42E5-BF75-C762CDF98E41}">
      <dgm:prSet custT="1"/>
      <dgm:spPr/>
      <dgm:t>
        <a:bodyPr/>
        <a:lstStyle/>
        <a:p>
          <a:pPr rtl="0"/>
          <a:r>
            <a:rPr lang="pt-BR" sz="1400" dirty="0" smtClean="0"/>
            <a:t>Reforma Trabalhista e a terceirização plena</a:t>
          </a:r>
          <a:endParaRPr lang="pt-BR" sz="1400" dirty="0"/>
        </a:p>
      </dgm:t>
    </dgm:pt>
    <dgm:pt modelId="{172BE3EC-5F8B-4969-8AF3-9BE20D1CE09D}" type="parTrans" cxnId="{109CE2D4-1985-40C7-AE3A-E27914556D1D}">
      <dgm:prSet/>
      <dgm:spPr/>
      <dgm:t>
        <a:bodyPr/>
        <a:lstStyle/>
        <a:p>
          <a:endParaRPr lang="pt-BR"/>
        </a:p>
      </dgm:t>
    </dgm:pt>
    <dgm:pt modelId="{A5E29BF1-5EE1-46F8-8188-2F8055174065}" type="sibTrans" cxnId="{109CE2D4-1985-40C7-AE3A-E27914556D1D}">
      <dgm:prSet/>
      <dgm:spPr/>
      <dgm:t>
        <a:bodyPr/>
        <a:lstStyle/>
        <a:p>
          <a:endParaRPr lang="pt-BR"/>
        </a:p>
      </dgm:t>
    </dgm:pt>
    <dgm:pt modelId="{0D2322BA-0209-484A-BB11-4849CDA4720F}" type="pres">
      <dgm:prSet presAssocID="{24D64A20-8307-400A-8A4E-9C706AEF90C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6492F5B-B25D-4A43-AB1C-86D6F0E13F8A}" type="pres">
      <dgm:prSet presAssocID="{CE6A7B41-6750-4891-A4BD-9BB3D9B3523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5ECAACF-53FA-4676-9C13-6E47D3155131}" type="pres">
      <dgm:prSet presAssocID="{CE6A7B41-6750-4891-A4BD-9BB3D9B3523D}" presName="spNode" presStyleCnt="0"/>
      <dgm:spPr/>
    </dgm:pt>
    <dgm:pt modelId="{44BA90BD-51C2-466E-AB84-6C28A7C7A64B}" type="pres">
      <dgm:prSet presAssocID="{8CF8580E-6DF3-4757-A702-251EDD28541F}" presName="sibTrans" presStyleLbl="sibTrans1D1" presStyleIdx="0" presStyleCnt="6"/>
      <dgm:spPr/>
      <dgm:t>
        <a:bodyPr/>
        <a:lstStyle/>
        <a:p>
          <a:endParaRPr lang="pt-BR"/>
        </a:p>
      </dgm:t>
    </dgm:pt>
    <dgm:pt modelId="{C3AFC1C7-1944-4921-B04F-6044D49D4C73}" type="pres">
      <dgm:prSet presAssocID="{C4D88DBD-6161-4533-B841-222EE3570EE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6992E29-44AE-4F5C-BC65-21DE07BC729A}" type="pres">
      <dgm:prSet presAssocID="{C4D88DBD-6161-4533-B841-222EE3570EE8}" presName="spNode" presStyleCnt="0"/>
      <dgm:spPr/>
    </dgm:pt>
    <dgm:pt modelId="{4204EEF1-AFDE-45EC-B969-B240DE6F3CC2}" type="pres">
      <dgm:prSet presAssocID="{6972DBE1-A524-4610-B8B6-54BB2863E155}" presName="sibTrans" presStyleLbl="sibTrans1D1" presStyleIdx="1" presStyleCnt="6"/>
      <dgm:spPr/>
      <dgm:t>
        <a:bodyPr/>
        <a:lstStyle/>
        <a:p>
          <a:endParaRPr lang="pt-BR"/>
        </a:p>
      </dgm:t>
    </dgm:pt>
    <dgm:pt modelId="{E1A5CA5B-DE8B-41E2-973C-5C1CB2038A3E}" type="pres">
      <dgm:prSet presAssocID="{F664C562-551A-49E1-9FFF-EEC047D66B4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60E2997-C792-41E1-BDDC-BC96957F2C7A}" type="pres">
      <dgm:prSet presAssocID="{F664C562-551A-49E1-9FFF-EEC047D66B41}" presName="spNode" presStyleCnt="0"/>
      <dgm:spPr/>
    </dgm:pt>
    <dgm:pt modelId="{2914BD25-FFC3-4AF6-AE71-E8A37B0FE313}" type="pres">
      <dgm:prSet presAssocID="{C03BB29C-D98C-4BE8-B0FE-43B445E670E0}" presName="sibTrans" presStyleLbl="sibTrans1D1" presStyleIdx="2" presStyleCnt="6"/>
      <dgm:spPr/>
      <dgm:t>
        <a:bodyPr/>
        <a:lstStyle/>
        <a:p>
          <a:endParaRPr lang="pt-BR"/>
        </a:p>
      </dgm:t>
    </dgm:pt>
    <dgm:pt modelId="{DA99B583-BAA6-47AC-9AAC-173DA2C1B8A6}" type="pres">
      <dgm:prSet presAssocID="{DC6EE4A2-B49F-4CA9-A221-89B04CE2CC7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F987C5C-BA0C-4130-A703-21DF0FD82A04}" type="pres">
      <dgm:prSet presAssocID="{DC6EE4A2-B49F-4CA9-A221-89B04CE2CC71}" presName="spNode" presStyleCnt="0"/>
      <dgm:spPr/>
    </dgm:pt>
    <dgm:pt modelId="{AA521E60-1B74-45C0-9FA3-DBF1623A5FE0}" type="pres">
      <dgm:prSet presAssocID="{1ED4F131-F193-4B27-B5D7-C941DE87C236}" presName="sibTrans" presStyleLbl="sibTrans1D1" presStyleIdx="3" presStyleCnt="6"/>
      <dgm:spPr/>
      <dgm:t>
        <a:bodyPr/>
        <a:lstStyle/>
        <a:p>
          <a:endParaRPr lang="pt-BR"/>
        </a:p>
      </dgm:t>
    </dgm:pt>
    <dgm:pt modelId="{85A72707-7CF0-4393-ABED-7116B3107140}" type="pres">
      <dgm:prSet presAssocID="{82C808C4-9BAD-4B4E-AE67-4E473581C19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8B4237E-C169-48B7-ACD9-7A18C2D01F82}" type="pres">
      <dgm:prSet presAssocID="{82C808C4-9BAD-4B4E-AE67-4E473581C19B}" presName="spNode" presStyleCnt="0"/>
      <dgm:spPr/>
    </dgm:pt>
    <dgm:pt modelId="{8FE849D3-26B8-4CC8-A784-EA8245EC5FB7}" type="pres">
      <dgm:prSet presAssocID="{71C8DF2C-1B46-4FC9-9184-229825672560}" presName="sibTrans" presStyleLbl="sibTrans1D1" presStyleIdx="4" presStyleCnt="6"/>
      <dgm:spPr/>
      <dgm:t>
        <a:bodyPr/>
        <a:lstStyle/>
        <a:p>
          <a:endParaRPr lang="pt-BR"/>
        </a:p>
      </dgm:t>
    </dgm:pt>
    <dgm:pt modelId="{7D4C33F2-A049-4CF3-BBF2-741E1B7602A2}" type="pres">
      <dgm:prSet presAssocID="{905A29C9-EB0A-42E5-BF75-C762CDF98E4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0E3734E-9702-4C6B-940E-77308BE7AD47}" type="pres">
      <dgm:prSet presAssocID="{905A29C9-EB0A-42E5-BF75-C762CDF98E41}" presName="spNode" presStyleCnt="0"/>
      <dgm:spPr/>
    </dgm:pt>
    <dgm:pt modelId="{330B7A16-7A57-4237-ADEA-55C1795E96BE}" type="pres">
      <dgm:prSet presAssocID="{A5E29BF1-5EE1-46F8-8188-2F8055174065}" presName="sibTrans" presStyleLbl="sibTrans1D1" presStyleIdx="5" presStyleCnt="6"/>
      <dgm:spPr/>
      <dgm:t>
        <a:bodyPr/>
        <a:lstStyle/>
        <a:p>
          <a:endParaRPr lang="pt-BR"/>
        </a:p>
      </dgm:t>
    </dgm:pt>
  </dgm:ptLst>
  <dgm:cxnLst>
    <dgm:cxn modelId="{58FBD5A7-B78F-4B1A-B67F-04A8A8FE02E9}" type="presOf" srcId="{CE6A7B41-6750-4891-A4BD-9BB3D9B3523D}" destId="{C6492F5B-B25D-4A43-AB1C-86D6F0E13F8A}" srcOrd="0" destOrd="0" presId="urn:microsoft.com/office/officeart/2005/8/layout/cycle6"/>
    <dgm:cxn modelId="{A81B8544-9288-4664-8ED1-87A258935775}" type="presOf" srcId="{71C8DF2C-1B46-4FC9-9184-229825672560}" destId="{8FE849D3-26B8-4CC8-A784-EA8245EC5FB7}" srcOrd="0" destOrd="0" presId="urn:microsoft.com/office/officeart/2005/8/layout/cycle6"/>
    <dgm:cxn modelId="{B9257B71-912A-4415-9BF2-D07113570E66}" type="presOf" srcId="{A5E29BF1-5EE1-46F8-8188-2F8055174065}" destId="{330B7A16-7A57-4237-ADEA-55C1795E96BE}" srcOrd="0" destOrd="0" presId="urn:microsoft.com/office/officeart/2005/8/layout/cycle6"/>
    <dgm:cxn modelId="{40117FD8-EC5E-4BBA-9682-E52E459AF3F3}" srcId="{24D64A20-8307-400A-8A4E-9C706AEF90C0}" destId="{82C808C4-9BAD-4B4E-AE67-4E473581C19B}" srcOrd="4" destOrd="0" parTransId="{E5BFA80E-C82E-4798-9596-8B61A0781B0A}" sibTransId="{71C8DF2C-1B46-4FC9-9184-229825672560}"/>
    <dgm:cxn modelId="{08DBD1D8-0C97-448E-A61E-67F1835C01C2}" srcId="{24D64A20-8307-400A-8A4E-9C706AEF90C0}" destId="{C4D88DBD-6161-4533-B841-222EE3570EE8}" srcOrd="1" destOrd="0" parTransId="{7F2CFB8C-AB61-46BA-8A30-299DB2E7B9B0}" sibTransId="{6972DBE1-A524-4610-B8B6-54BB2863E155}"/>
    <dgm:cxn modelId="{0434A5CC-C801-4988-82FB-0F5E69177DD6}" type="presOf" srcId="{F664C562-551A-49E1-9FFF-EEC047D66B41}" destId="{E1A5CA5B-DE8B-41E2-973C-5C1CB2038A3E}" srcOrd="0" destOrd="0" presId="urn:microsoft.com/office/officeart/2005/8/layout/cycle6"/>
    <dgm:cxn modelId="{AB9BCBA0-0566-43C8-A8A1-760B83D58EF7}" type="presOf" srcId="{C4D88DBD-6161-4533-B841-222EE3570EE8}" destId="{C3AFC1C7-1944-4921-B04F-6044D49D4C73}" srcOrd="0" destOrd="0" presId="urn:microsoft.com/office/officeart/2005/8/layout/cycle6"/>
    <dgm:cxn modelId="{A39AB845-FA65-4833-BF9C-84D0F101E336}" type="presOf" srcId="{1ED4F131-F193-4B27-B5D7-C941DE87C236}" destId="{AA521E60-1B74-45C0-9FA3-DBF1623A5FE0}" srcOrd="0" destOrd="0" presId="urn:microsoft.com/office/officeart/2005/8/layout/cycle6"/>
    <dgm:cxn modelId="{0B88271B-D8C2-4CD3-9CBE-9B9A0495B666}" type="presOf" srcId="{82C808C4-9BAD-4B4E-AE67-4E473581C19B}" destId="{85A72707-7CF0-4393-ABED-7116B3107140}" srcOrd="0" destOrd="0" presId="urn:microsoft.com/office/officeart/2005/8/layout/cycle6"/>
    <dgm:cxn modelId="{C9E0AFBC-601D-4158-B34F-764E7B75BF84}" type="presOf" srcId="{8CF8580E-6DF3-4757-A702-251EDD28541F}" destId="{44BA90BD-51C2-466E-AB84-6C28A7C7A64B}" srcOrd="0" destOrd="0" presId="urn:microsoft.com/office/officeart/2005/8/layout/cycle6"/>
    <dgm:cxn modelId="{1DE37156-9D31-4A68-AC43-6E3CF68228E1}" type="presOf" srcId="{905A29C9-EB0A-42E5-BF75-C762CDF98E41}" destId="{7D4C33F2-A049-4CF3-BBF2-741E1B7602A2}" srcOrd="0" destOrd="0" presId="urn:microsoft.com/office/officeart/2005/8/layout/cycle6"/>
    <dgm:cxn modelId="{0101E1D3-80EC-497A-B6C2-6878B2B3FB24}" type="presOf" srcId="{DC6EE4A2-B49F-4CA9-A221-89B04CE2CC71}" destId="{DA99B583-BAA6-47AC-9AAC-173DA2C1B8A6}" srcOrd="0" destOrd="0" presId="urn:microsoft.com/office/officeart/2005/8/layout/cycle6"/>
    <dgm:cxn modelId="{919E7E66-09B0-4ABD-817D-ACB0A6942DFF}" type="presOf" srcId="{C03BB29C-D98C-4BE8-B0FE-43B445E670E0}" destId="{2914BD25-FFC3-4AF6-AE71-E8A37B0FE313}" srcOrd="0" destOrd="0" presId="urn:microsoft.com/office/officeart/2005/8/layout/cycle6"/>
    <dgm:cxn modelId="{97F21B13-A8E8-4813-BBC2-6AEBD38EED6D}" type="presOf" srcId="{24D64A20-8307-400A-8A4E-9C706AEF90C0}" destId="{0D2322BA-0209-484A-BB11-4849CDA4720F}" srcOrd="0" destOrd="0" presId="urn:microsoft.com/office/officeart/2005/8/layout/cycle6"/>
    <dgm:cxn modelId="{695E4DE8-5E4C-4FDE-A585-1A12E6AA1CA4}" srcId="{24D64A20-8307-400A-8A4E-9C706AEF90C0}" destId="{F664C562-551A-49E1-9FFF-EEC047D66B41}" srcOrd="2" destOrd="0" parTransId="{9457CC4B-6C04-42FB-BE92-3EBB113B2341}" sibTransId="{C03BB29C-D98C-4BE8-B0FE-43B445E670E0}"/>
    <dgm:cxn modelId="{6911D572-1A18-45D4-AB20-4268B70CE780}" type="presOf" srcId="{6972DBE1-A524-4610-B8B6-54BB2863E155}" destId="{4204EEF1-AFDE-45EC-B969-B240DE6F3CC2}" srcOrd="0" destOrd="0" presId="urn:microsoft.com/office/officeart/2005/8/layout/cycle6"/>
    <dgm:cxn modelId="{6ED67CFE-64EE-4DFC-B701-CDA6A3EB4B48}" srcId="{24D64A20-8307-400A-8A4E-9C706AEF90C0}" destId="{DC6EE4A2-B49F-4CA9-A221-89B04CE2CC71}" srcOrd="3" destOrd="0" parTransId="{3BFCF9F9-DC0E-4426-AF9D-97578B1F57E2}" sibTransId="{1ED4F131-F193-4B27-B5D7-C941DE87C236}"/>
    <dgm:cxn modelId="{109CE2D4-1985-40C7-AE3A-E27914556D1D}" srcId="{24D64A20-8307-400A-8A4E-9C706AEF90C0}" destId="{905A29C9-EB0A-42E5-BF75-C762CDF98E41}" srcOrd="5" destOrd="0" parTransId="{172BE3EC-5F8B-4969-8AF3-9BE20D1CE09D}" sibTransId="{A5E29BF1-5EE1-46F8-8188-2F8055174065}"/>
    <dgm:cxn modelId="{DBD26B84-1147-4CF7-9AB6-32F5BD6EC8E7}" srcId="{24D64A20-8307-400A-8A4E-9C706AEF90C0}" destId="{CE6A7B41-6750-4891-A4BD-9BB3D9B3523D}" srcOrd="0" destOrd="0" parTransId="{E63AED9B-AC4C-4701-965E-2359D24FC327}" sibTransId="{8CF8580E-6DF3-4757-A702-251EDD28541F}"/>
    <dgm:cxn modelId="{96B9F912-4745-4735-BF54-83A406F1ADD1}" type="presParOf" srcId="{0D2322BA-0209-484A-BB11-4849CDA4720F}" destId="{C6492F5B-B25D-4A43-AB1C-86D6F0E13F8A}" srcOrd="0" destOrd="0" presId="urn:microsoft.com/office/officeart/2005/8/layout/cycle6"/>
    <dgm:cxn modelId="{0608A370-B516-4A2B-B869-BBF4A95B902C}" type="presParOf" srcId="{0D2322BA-0209-484A-BB11-4849CDA4720F}" destId="{A5ECAACF-53FA-4676-9C13-6E47D3155131}" srcOrd="1" destOrd="0" presId="urn:microsoft.com/office/officeart/2005/8/layout/cycle6"/>
    <dgm:cxn modelId="{5695EDEA-7B8E-4354-AD5B-5948E14BC255}" type="presParOf" srcId="{0D2322BA-0209-484A-BB11-4849CDA4720F}" destId="{44BA90BD-51C2-466E-AB84-6C28A7C7A64B}" srcOrd="2" destOrd="0" presId="urn:microsoft.com/office/officeart/2005/8/layout/cycle6"/>
    <dgm:cxn modelId="{FE8AF5E2-9258-4E1A-8D9B-7ADC2B4A8C9D}" type="presParOf" srcId="{0D2322BA-0209-484A-BB11-4849CDA4720F}" destId="{C3AFC1C7-1944-4921-B04F-6044D49D4C73}" srcOrd="3" destOrd="0" presId="urn:microsoft.com/office/officeart/2005/8/layout/cycle6"/>
    <dgm:cxn modelId="{286387ED-4076-4985-9DBA-186B362BFE30}" type="presParOf" srcId="{0D2322BA-0209-484A-BB11-4849CDA4720F}" destId="{76992E29-44AE-4F5C-BC65-21DE07BC729A}" srcOrd="4" destOrd="0" presId="urn:microsoft.com/office/officeart/2005/8/layout/cycle6"/>
    <dgm:cxn modelId="{44FF13C4-5754-49E6-80EA-73E3074B7D68}" type="presParOf" srcId="{0D2322BA-0209-484A-BB11-4849CDA4720F}" destId="{4204EEF1-AFDE-45EC-B969-B240DE6F3CC2}" srcOrd="5" destOrd="0" presId="urn:microsoft.com/office/officeart/2005/8/layout/cycle6"/>
    <dgm:cxn modelId="{48AB08E0-9461-4C3E-BA25-71AFC1569710}" type="presParOf" srcId="{0D2322BA-0209-484A-BB11-4849CDA4720F}" destId="{E1A5CA5B-DE8B-41E2-973C-5C1CB2038A3E}" srcOrd="6" destOrd="0" presId="urn:microsoft.com/office/officeart/2005/8/layout/cycle6"/>
    <dgm:cxn modelId="{5A6E61F5-F89D-4E96-9A6C-CAF70737FB85}" type="presParOf" srcId="{0D2322BA-0209-484A-BB11-4849CDA4720F}" destId="{C60E2997-C792-41E1-BDDC-BC96957F2C7A}" srcOrd="7" destOrd="0" presId="urn:microsoft.com/office/officeart/2005/8/layout/cycle6"/>
    <dgm:cxn modelId="{0A027937-58F1-4897-B81B-4374CA2617EA}" type="presParOf" srcId="{0D2322BA-0209-484A-BB11-4849CDA4720F}" destId="{2914BD25-FFC3-4AF6-AE71-E8A37B0FE313}" srcOrd="8" destOrd="0" presId="urn:microsoft.com/office/officeart/2005/8/layout/cycle6"/>
    <dgm:cxn modelId="{C56B48B2-7A60-459D-A24C-D2C56F35E86E}" type="presParOf" srcId="{0D2322BA-0209-484A-BB11-4849CDA4720F}" destId="{DA99B583-BAA6-47AC-9AAC-173DA2C1B8A6}" srcOrd="9" destOrd="0" presId="urn:microsoft.com/office/officeart/2005/8/layout/cycle6"/>
    <dgm:cxn modelId="{6F760F38-5D97-42BD-AF0D-8D8BABC354F0}" type="presParOf" srcId="{0D2322BA-0209-484A-BB11-4849CDA4720F}" destId="{8F987C5C-BA0C-4130-A703-21DF0FD82A04}" srcOrd="10" destOrd="0" presId="urn:microsoft.com/office/officeart/2005/8/layout/cycle6"/>
    <dgm:cxn modelId="{1D797A82-CA11-4D5E-B13B-E88C6FEF7E6A}" type="presParOf" srcId="{0D2322BA-0209-484A-BB11-4849CDA4720F}" destId="{AA521E60-1B74-45C0-9FA3-DBF1623A5FE0}" srcOrd="11" destOrd="0" presId="urn:microsoft.com/office/officeart/2005/8/layout/cycle6"/>
    <dgm:cxn modelId="{AE1737E2-7FD3-420B-9C21-DDA1537F8CB7}" type="presParOf" srcId="{0D2322BA-0209-484A-BB11-4849CDA4720F}" destId="{85A72707-7CF0-4393-ABED-7116B3107140}" srcOrd="12" destOrd="0" presId="urn:microsoft.com/office/officeart/2005/8/layout/cycle6"/>
    <dgm:cxn modelId="{3F03DA86-FB5E-45B8-A0E9-908478566B0E}" type="presParOf" srcId="{0D2322BA-0209-484A-BB11-4849CDA4720F}" destId="{88B4237E-C169-48B7-ACD9-7A18C2D01F82}" srcOrd="13" destOrd="0" presId="urn:microsoft.com/office/officeart/2005/8/layout/cycle6"/>
    <dgm:cxn modelId="{5764B462-A079-4828-B134-DBC18900EFFC}" type="presParOf" srcId="{0D2322BA-0209-484A-BB11-4849CDA4720F}" destId="{8FE849D3-26B8-4CC8-A784-EA8245EC5FB7}" srcOrd="14" destOrd="0" presId="urn:microsoft.com/office/officeart/2005/8/layout/cycle6"/>
    <dgm:cxn modelId="{929F62E7-3F30-4893-ACA8-E51430BD5483}" type="presParOf" srcId="{0D2322BA-0209-484A-BB11-4849CDA4720F}" destId="{7D4C33F2-A049-4CF3-BBF2-741E1B7602A2}" srcOrd="15" destOrd="0" presId="urn:microsoft.com/office/officeart/2005/8/layout/cycle6"/>
    <dgm:cxn modelId="{9251F6E4-A28E-4746-BC90-F9907087215F}" type="presParOf" srcId="{0D2322BA-0209-484A-BB11-4849CDA4720F}" destId="{E0E3734E-9702-4C6B-940E-77308BE7AD47}" srcOrd="16" destOrd="0" presId="urn:microsoft.com/office/officeart/2005/8/layout/cycle6"/>
    <dgm:cxn modelId="{DE4BEFC1-1254-4658-B1B1-9A61CEB8EF11}" type="presParOf" srcId="{0D2322BA-0209-484A-BB11-4849CDA4720F}" destId="{330B7A16-7A57-4237-ADEA-55C1795E96BE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D52A29-51DD-4D2B-BB15-06FB34A4370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6BDED83-6090-4A04-B8EC-1944653D9B19}">
      <dgm:prSet/>
      <dgm:spPr/>
      <dgm:t>
        <a:bodyPr/>
        <a:lstStyle/>
        <a:p>
          <a:pPr rtl="0"/>
          <a:r>
            <a:rPr lang="pt-BR" i="1" dirty="0" smtClean="0">
              <a:solidFill>
                <a:srgbClr val="FF0000"/>
              </a:solidFill>
            </a:rPr>
            <a:t>DESFINANCIAMENTO</a:t>
          </a:r>
          <a:r>
            <a:rPr lang="pt-BR" i="1" dirty="0" smtClean="0"/>
            <a:t>, sucateamento e perda de autonomia </a:t>
          </a:r>
          <a:endParaRPr lang="pt-BR" dirty="0"/>
        </a:p>
      </dgm:t>
    </dgm:pt>
    <dgm:pt modelId="{2E9BCA60-DBB6-4085-879F-A3A4DBA6FA1A}" type="parTrans" cxnId="{642FAB40-DD08-4D35-85E5-45701C53BE96}">
      <dgm:prSet/>
      <dgm:spPr/>
      <dgm:t>
        <a:bodyPr/>
        <a:lstStyle/>
        <a:p>
          <a:endParaRPr lang="pt-BR"/>
        </a:p>
      </dgm:t>
    </dgm:pt>
    <dgm:pt modelId="{9097419F-03B5-4141-9C64-296CD9FF863E}" type="sibTrans" cxnId="{642FAB40-DD08-4D35-85E5-45701C53BE96}">
      <dgm:prSet/>
      <dgm:spPr/>
      <dgm:t>
        <a:bodyPr/>
        <a:lstStyle/>
        <a:p>
          <a:endParaRPr lang="pt-BR"/>
        </a:p>
      </dgm:t>
    </dgm:pt>
    <dgm:pt modelId="{CF7E6274-FDDC-4FAF-953E-E92362497CCB}" type="pres">
      <dgm:prSet presAssocID="{65D52A29-51DD-4D2B-BB15-06FB34A4370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AD28682C-0C2D-4AB7-81CE-FF2CCBF3E0B0}" type="pres">
      <dgm:prSet presAssocID="{C6BDED83-6090-4A04-B8EC-1944653D9B19}" presName="thickLine" presStyleLbl="alignNode1" presStyleIdx="0" presStyleCnt="1" custLinFactNeighborY="-6685"/>
      <dgm:spPr/>
    </dgm:pt>
    <dgm:pt modelId="{B183E600-C342-45E2-AD8B-CCC2B7581456}" type="pres">
      <dgm:prSet presAssocID="{C6BDED83-6090-4A04-B8EC-1944653D9B19}" presName="horz1" presStyleCnt="0"/>
      <dgm:spPr/>
    </dgm:pt>
    <dgm:pt modelId="{06F616AD-C096-4E5B-BDD2-C557E8146609}" type="pres">
      <dgm:prSet presAssocID="{C6BDED83-6090-4A04-B8EC-1944653D9B19}" presName="tx1" presStyleLbl="revTx" presStyleIdx="0" presStyleCnt="1"/>
      <dgm:spPr/>
      <dgm:t>
        <a:bodyPr/>
        <a:lstStyle/>
        <a:p>
          <a:endParaRPr lang="pt-BR"/>
        </a:p>
      </dgm:t>
    </dgm:pt>
    <dgm:pt modelId="{6E242DE7-808E-48E1-87E2-017D9C0DF6E7}" type="pres">
      <dgm:prSet presAssocID="{C6BDED83-6090-4A04-B8EC-1944653D9B19}" presName="vert1" presStyleCnt="0"/>
      <dgm:spPr/>
    </dgm:pt>
  </dgm:ptLst>
  <dgm:cxnLst>
    <dgm:cxn modelId="{798C7A71-CCFF-4BF0-9B0A-9556123DB254}" type="presOf" srcId="{65D52A29-51DD-4D2B-BB15-06FB34A43706}" destId="{CF7E6274-FDDC-4FAF-953E-E92362497CCB}" srcOrd="0" destOrd="0" presId="urn:microsoft.com/office/officeart/2008/layout/LinedList"/>
    <dgm:cxn modelId="{642FAB40-DD08-4D35-85E5-45701C53BE96}" srcId="{65D52A29-51DD-4D2B-BB15-06FB34A43706}" destId="{C6BDED83-6090-4A04-B8EC-1944653D9B19}" srcOrd="0" destOrd="0" parTransId="{2E9BCA60-DBB6-4085-879F-A3A4DBA6FA1A}" sibTransId="{9097419F-03B5-4141-9C64-296CD9FF863E}"/>
    <dgm:cxn modelId="{264DEDA1-B8DA-4363-813B-B2BC0C760704}" type="presOf" srcId="{C6BDED83-6090-4A04-B8EC-1944653D9B19}" destId="{06F616AD-C096-4E5B-BDD2-C557E8146609}" srcOrd="0" destOrd="0" presId="urn:microsoft.com/office/officeart/2008/layout/LinedList"/>
    <dgm:cxn modelId="{6030C6BF-BBA5-4BCA-AE1F-7D0B64637D98}" type="presParOf" srcId="{CF7E6274-FDDC-4FAF-953E-E92362497CCB}" destId="{AD28682C-0C2D-4AB7-81CE-FF2CCBF3E0B0}" srcOrd="0" destOrd="0" presId="urn:microsoft.com/office/officeart/2008/layout/LinedList"/>
    <dgm:cxn modelId="{BFFC9D82-6F3D-42A4-9EC6-DB6CE9A49164}" type="presParOf" srcId="{CF7E6274-FDDC-4FAF-953E-E92362497CCB}" destId="{B183E600-C342-45E2-AD8B-CCC2B7581456}" srcOrd="1" destOrd="0" presId="urn:microsoft.com/office/officeart/2008/layout/LinedList"/>
    <dgm:cxn modelId="{21A4694F-FD8D-44F2-AE79-A9D6579BD41E}" type="presParOf" srcId="{B183E600-C342-45E2-AD8B-CCC2B7581456}" destId="{06F616AD-C096-4E5B-BDD2-C557E8146609}" srcOrd="0" destOrd="0" presId="urn:microsoft.com/office/officeart/2008/layout/LinedList"/>
    <dgm:cxn modelId="{DF1F2C7F-19A8-4C88-B107-ECADFD86AF3A}" type="presParOf" srcId="{B183E600-C342-45E2-AD8B-CCC2B7581456}" destId="{6E242DE7-808E-48E1-87E2-017D9C0DF6E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80D581-F1AD-4F4C-86AA-5F2B4C87CDA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05E2D39B-E8C3-4AC8-B676-F68A7A7B5941}">
      <dgm:prSet/>
      <dgm:spPr/>
      <dgm:t>
        <a:bodyPr/>
        <a:lstStyle/>
        <a:p>
          <a:pPr rtl="0"/>
          <a:r>
            <a:rPr lang="pt-BR" dirty="0" smtClean="0"/>
            <a:t>Cortes sistemáticos de verbas de </a:t>
          </a:r>
          <a:r>
            <a:rPr lang="pt-BR" dirty="0" err="1" smtClean="0"/>
            <a:t>infra-estrutura</a:t>
          </a:r>
          <a:r>
            <a:rPr lang="pt-BR" dirty="0" smtClean="0"/>
            <a:t>, </a:t>
          </a:r>
          <a:r>
            <a:rPr lang="pt-BR" dirty="0" err="1" smtClean="0"/>
            <a:t>precarizando</a:t>
          </a:r>
          <a:r>
            <a:rPr lang="pt-BR" dirty="0" smtClean="0"/>
            <a:t> as condições de trabalho</a:t>
          </a:r>
          <a:endParaRPr lang="pt-BR" dirty="0"/>
        </a:p>
      </dgm:t>
    </dgm:pt>
    <dgm:pt modelId="{C0C32FF1-E4EA-4DA0-B0CF-E1B386913328}" type="parTrans" cxnId="{6472EBA1-D0C8-437C-B23C-9538EBE741D6}">
      <dgm:prSet/>
      <dgm:spPr/>
      <dgm:t>
        <a:bodyPr/>
        <a:lstStyle/>
        <a:p>
          <a:endParaRPr lang="pt-BR"/>
        </a:p>
      </dgm:t>
    </dgm:pt>
    <dgm:pt modelId="{8A83FF4E-617F-40CC-B8BF-31EFBCD7C497}" type="sibTrans" cxnId="{6472EBA1-D0C8-437C-B23C-9538EBE741D6}">
      <dgm:prSet/>
      <dgm:spPr/>
      <dgm:t>
        <a:bodyPr/>
        <a:lstStyle/>
        <a:p>
          <a:endParaRPr lang="pt-BR"/>
        </a:p>
      </dgm:t>
    </dgm:pt>
    <dgm:pt modelId="{D152C734-4BCC-4FBA-9535-58A4DC4AF083}">
      <dgm:prSet/>
      <dgm:spPr/>
      <dgm:t>
        <a:bodyPr/>
        <a:lstStyle/>
        <a:p>
          <a:pPr rtl="0"/>
          <a:r>
            <a:rPr lang="pt-BR" dirty="0" smtClean="0"/>
            <a:t>Cortes crescentes nos recursos de custeio e investimento</a:t>
          </a:r>
          <a:endParaRPr lang="pt-BR" dirty="0"/>
        </a:p>
      </dgm:t>
    </dgm:pt>
    <dgm:pt modelId="{6586DE40-90F5-405D-8EF4-DEBE5DD11E28}" type="parTrans" cxnId="{78CC2A5C-4F15-4844-8B84-311B9CB01CC4}">
      <dgm:prSet/>
      <dgm:spPr/>
      <dgm:t>
        <a:bodyPr/>
        <a:lstStyle/>
        <a:p>
          <a:endParaRPr lang="pt-BR"/>
        </a:p>
      </dgm:t>
    </dgm:pt>
    <dgm:pt modelId="{C135387E-C49D-41C0-8FC1-C1E490076445}" type="sibTrans" cxnId="{78CC2A5C-4F15-4844-8B84-311B9CB01CC4}">
      <dgm:prSet/>
      <dgm:spPr/>
      <dgm:t>
        <a:bodyPr/>
        <a:lstStyle/>
        <a:p>
          <a:endParaRPr lang="pt-BR"/>
        </a:p>
      </dgm:t>
    </dgm:pt>
    <dgm:pt modelId="{7C73ED40-4D88-4869-B0D1-FB885893F108}">
      <dgm:prSet/>
      <dgm:spPr/>
      <dgm:t>
        <a:bodyPr/>
        <a:lstStyle/>
        <a:p>
          <a:pPr rtl="0"/>
          <a:r>
            <a:rPr lang="pt-BR" dirty="0" smtClean="0"/>
            <a:t>Perda da autonomia financeira, asfixia e inviabilização da gestão</a:t>
          </a:r>
          <a:endParaRPr lang="pt-BR" dirty="0"/>
        </a:p>
      </dgm:t>
    </dgm:pt>
    <dgm:pt modelId="{4A10B321-D314-4664-B303-3AC6FA7F4F7A}" type="parTrans" cxnId="{19033E96-19E9-4007-9BA6-46CEE4B5277C}">
      <dgm:prSet/>
      <dgm:spPr/>
      <dgm:t>
        <a:bodyPr/>
        <a:lstStyle/>
        <a:p>
          <a:endParaRPr lang="pt-BR"/>
        </a:p>
      </dgm:t>
    </dgm:pt>
    <dgm:pt modelId="{0BFEB91C-350E-41C3-B97E-EAA80ED788C0}" type="sibTrans" cxnId="{19033E96-19E9-4007-9BA6-46CEE4B5277C}">
      <dgm:prSet/>
      <dgm:spPr/>
      <dgm:t>
        <a:bodyPr/>
        <a:lstStyle/>
        <a:p>
          <a:endParaRPr lang="pt-BR"/>
        </a:p>
      </dgm:t>
    </dgm:pt>
    <dgm:pt modelId="{7DD89B18-48F9-4EB0-B8A3-9E24E45C5DD4}" type="pres">
      <dgm:prSet presAssocID="{DA80D581-F1AD-4F4C-86AA-5F2B4C87CD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0C71B06-0E83-43BE-B016-C72E6F072919}" type="pres">
      <dgm:prSet presAssocID="{05E2D39B-E8C3-4AC8-B676-F68A7A7B5941}" presName="circ1" presStyleLbl="vennNode1" presStyleIdx="0" presStyleCnt="3"/>
      <dgm:spPr/>
      <dgm:t>
        <a:bodyPr/>
        <a:lstStyle/>
        <a:p>
          <a:endParaRPr lang="pt-BR"/>
        </a:p>
      </dgm:t>
    </dgm:pt>
    <dgm:pt modelId="{28520205-21E4-42B8-9760-74B59112CF83}" type="pres">
      <dgm:prSet presAssocID="{05E2D39B-E8C3-4AC8-B676-F68A7A7B594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7F795A8-75A5-4FD8-87DC-E4A4EF0C2FB7}" type="pres">
      <dgm:prSet presAssocID="{D152C734-4BCC-4FBA-9535-58A4DC4AF083}" presName="circ2" presStyleLbl="vennNode1" presStyleIdx="1" presStyleCnt="3"/>
      <dgm:spPr/>
      <dgm:t>
        <a:bodyPr/>
        <a:lstStyle/>
        <a:p>
          <a:endParaRPr lang="pt-BR"/>
        </a:p>
      </dgm:t>
    </dgm:pt>
    <dgm:pt modelId="{2810AAC0-F293-45F9-8BF0-14D67543458B}" type="pres">
      <dgm:prSet presAssocID="{D152C734-4BCC-4FBA-9535-58A4DC4AF08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3F5570C-3578-48A6-81DC-BD5B2F699156}" type="pres">
      <dgm:prSet presAssocID="{7C73ED40-4D88-4869-B0D1-FB885893F108}" presName="circ3" presStyleLbl="vennNode1" presStyleIdx="2" presStyleCnt="3"/>
      <dgm:spPr/>
      <dgm:t>
        <a:bodyPr/>
        <a:lstStyle/>
        <a:p>
          <a:endParaRPr lang="pt-BR"/>
        </a:p>
      </dgm:t>
    </dgm:pt>
    <dgm:pt modelId="{1D2ABFA3-5F5E-4AE4-942D-D007EC97C214}" type="pres">
      <dgm:prSet presAssocID="{7C73ED40-4D88-4869-B0D1-FB885893F10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909A05A1-0962-4D16-B384-8438763205B8}" type="presOf" srcId="{7C73ED40-4D88-4869-B0D1-FB885893F108}" destId="{B3F5570C-3578-48A6-81DC-BD5B2F699156}" srcOrd="0" destOrd="0" presId="urn:microsoft.com/office/officeart/2005/8/layout/venn1"/>
    <dgm:cxn modelId="{3F294E4B-D744-4307-8D8E-91BC1B3CC969}" type="presOf" srcId="{D152C734-4BCC-4FBA-9535-58A4DC4AF083}" destId="{2810AAC0-F293-45F9-8BF0-14D67543458B}" srcOrd="1" destOrd="0" presId="urn:microsoft.com/office/officeart/2005/8/layout/venn1"/>
    <dgm:cxn modelId="{90659D28-25A2-4347-9DC9-DC329895FE1F}" type="presOf" srcId="{05E2D39B-E8C3-4AC8-B676-F68A7A7B5941}" destId="{20C71B06-0E83-43BE-B016-C72E6F072919}" srcOrd="0" destOrd="0" presId="urn:microsoft.com/office/officeart/2005/8/layout/venn1"/>
    <dgm:cxn modelId="{19033E96-19E9-4007-9BA6-46CEE4B5277C}" srcId="{DA80D581-F1AD-4F4C-86AA-5F2B4C87CDA8}" destId="{7C73ED40-4D88-4869-B0D1-FB885893F108}" srcOrd="2" destOrd="0" parTransId="{4A10B321-D314-4664-B303-3AC6FA7F4F7A}" sibTransId="{0BFEB91C-350E-41C3-B97E-EAA80ED788C0}"/>
    <dgm:cxn modelId="{A9EA0F50-B775-4043-89C4-ECC5CB06B4DB}" type="presOf" srcId="{7C73ED40-4D88-4869-B0D1-FB885893F108}" destId="{1D2ABFA3-5F5E-4AE4-942D-D007EC97C214}" srcOrd="1" destOrd="0" presId="urn:microsoft.com/office/officeart/2005/8/layout/venn1"/>
    <dgm:cxn modelId="{AB90B971-B778-4753-B420-FBB739CC0A4B}" type="presOf" srcId="{05E2D39B-E8C3-4AC8-B676-F68A7A7B5941}" destId="{28520205-21E4-42B8-9760-74B59112CF83}" srcOrd="1" destOrd="0" presId="urn:microsoft.com/office/officeart/2005/8/layout/venn1"/>
    <dgm:cxn modelId="{DACAA935-C07B-4C3F-983C-ED2A896EEF22}" type="presOf" srcId="{DA80D581-F1AD-4F4C-86AA-5F2B4C87CDA8}" destId="{7DD89B18-48F9-4EB0-B8A3-9E24E45C5DD4}" srcOrd="0" destOrd="0" presId="urn:microsoft.com/office/officeart/2005/8/layout/venn1"/>
    <dgm:cxn modelId="{8161C176-465F-407D-BF1A-BB713726F8A4}" type="presOf" srcId="{D152C734-4BCC-4FBA-9535-58A4DC4AF083}" destId="{77F795A8-75A5-4FD8-87DC-E4A4EF0C2FB7}" srcOrd="0" destOrd="0" presId="urn:microsoft.com/office/officeart/2005/8/layout/venn1"/>
    <dgm:cxn modelId="{6472EBA1-D0C8-437C-B23C-9538EBE741D6}" srcId="{DA80D581-F1AD-4F4C-86AA-5F2B4C87CDA8}" destId="{05E2D39B-E8C3-4AC8-B676-F68A7A7B5941}" srcOrd="0" destOrd="0" parTransId="{C0C32FF1-E4EA-4DA0-B0CF-E1B386913328}" sibTransId="{8A83FF4E-617F-40CC-B8BF-31EFBCD7C497}"/>
    <dgm:cxn modelId="{78CC2A5C-4F15-4844-8B84-311B9CB01CC4}" srcId="{DA80D581-F1AD-4F4C-86AA-5F2B4C87CDA8}" destId="{D152C734-4BCC-4FBA-9535-58A4DC4AF083}" srcOrd="1" destOrd="0" parTransId="{6586DE40-90F5-405D-8EF4-DEBE5DD11E28}" sibTransId="{C135387E-C49D-41C0-8FC1-C1E490076445}"/>
    <dgm:cxn modelId="{774A8C6A-39AB-4F6E-A0B8-F5AC4CB7502E}" type="presParOf" srcId="{7DD89B18-48F9-4EB0-B8A3-9E24E45C5DD4}" destId="{20C71B06-0E83-43BE-B016-C72E6F072919}" srcOrd="0" destOrd="0" presId="urn:microsoft.com/office/officeart/2005/8/layout/venn1"/>
    <dgm:cxn modelId="{543452FB-5E21-49A9-A4C9-9FDD88A828B3}" type="presParOf" srcId="{7DD89B18-48F9-4EB0-B8A3-9E24E45C5DD4}" destId="{28520205-21E4-42B8-9760-74B59112CF83}" srcOrd="1" destOrd="0" presId="urn:microsoft.com/office/officeart/2005/8/layout/venn1"/>
    <dgm:cxn modelId="{346689DC-5AD4-486E-8161-27F15C9ACC69}" type="presParOf" srcId="{7DD89B18-48F9-4EB0-B8A3-9E24E45C5DD4}" destId="{77F795A8-75A5-4FD8-87DC-E4A4EF0C2FB7}" srcOrd="2" destOrd="0" presId="urn:microsoft.com/office/officeart/2005/8/layout/venn1"/>
    <dgm:cxn modelId="{1029FB23-C383-4014-A79C-E1C6518D5AC1}" type="presParOf" srcId="{7DD89B18-48F9-4EB0-B8A3-9E24E45C5DD4}" destId="{2810AAC0-F293-45F9-8BF0-14D67543458B}" srcOrd="3" destOrd="0" presId="urn:microsoft.com/office/officeart/2005/8/layout/venn1"/>
    <dgm:cxn modelId="{4408751F-4AD8-45C0-960D-9C9831B78AE7}" type="presParOf" srcId="{7DD89B18-48F9-4EB0-B8A3-9E24E45C5DD4}" destId="{B3F5570C-3578-48A6-81DC-BD5B2F699156}" srcOrd="4" destOrd="0" presId="urn:microsoft.com/office/officeart/2005/8/layout/venn1"/>
    <dgm:cxn modelId="{669CEE07-F779-40EB-998C-16005618FFB2}" type="presParOf" srcId="{7DD89B18-48F9-4EB0-B8A3-9E24E45C5DD4}" destId="{1D2ABFA3-5F5E-4AE4-942D-D007EC97C214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492F5B-B25D-4A43-AB1C-86D6F0E13F8A}">
      <dsp:nvSpPr>
        <dsp:cNvPr id="0" name=""/>
        <dsp:cNvSpPr/>
      </dsp:nvSpPr>
      <dsp:spPr>
        <a:xfrm>
          <a:off x="4346182" y="759"/>
          <a:ext cx="1532771" cy="9963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Desrespeito à data base  e reposição de perdas salariais</a:t>
          </a:r>
          <a:endParaRPr lang="pt-BR" sz="1400" kern="1200" dirty="0"/>
        </a:p>
      </dsp:txBody>
      <dsp:txXfrm>
        <a:off x="4394817" y="49394"/>
        <a:ext cx="1435501" cy="899031"/>
      </dsp:txXfrm>
    </dsp:sp>
    <dsp:sp modelId="{44BA90BD-51C2-466E-AB84-6C28A7C7A64B}">
      <dsp:nvSpPr>
        <dsp:cNvPr id="0" name=""/>
        <dsp:cNvSpPr/>
      </dsp:nvSpPr>
      <dsp:spPr>
        <a:xfrm>
          <a:off x="2767162" y="498910"/>
          <a:ext cx="4690810" cy="4690810"/>
        </a:xfrm>
        <a:custGeom>
          <a:avLst/>
          <a:gdLst/>
          <a:ahLst/>
          <a:cxnLst/>
          <a:rect l="0" t="0" r="0" b="0"/>
          <a:pathLst>
            <a:path>
              <a:moveTo>
                <a:pt x="3121567" y="132150"/>
              </a:moveTo>
              <a:arcTo wR="2345405" hR="2345405" stAng="17359509" swAng="149951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AFC1C7-1944-4921-B04F-6044D49D4C73}">
      <dsp:nvSpPr>
        <dsp:cNvPr id="0" name=""/>
        <dsp:cNvSpPr/>
      </dsp:nvSpPr>
      <dsp:spPr>
        <a:xfrm>
          <a:off x="6377362" y="1173462"/>
          <a:ext cx="1532771" cy="9963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Desrespeito às vacâncias</a:t>
          </a:r>
          <a:endParaRPr lang="pt-BR" sz="1100" kern="1200" dirty="0"/>
        </a:p>
      </dsp:txBody>
      <dsp:txXfrm>
        <a:off x="6425997" y="1222097"/>
        <a:ext cx="1435501" cy="899031"/>
      </dsp:txXfrm>
    </dsp:sp>
    <dsp:sp modelId="{4204EEF1-AFDE-45EC-B969-B240DE6F3CC2}">
      <dsp:nvSpPr>
        <dsp:cNvPr id="0" name=""/>
        <dsp:cNvSpPr/>
      </dsp:nvSpPr>
      <dsp:spPr>
        <a:xfrm>
          <a:off x="2767162" y="498910"/>
          <a:ext cx="4690810" cy="4690810"/>
        </a:xfrm>
        <a:custGeom>
          <a:avLst/>
          <a:gdLst/>
          <a:ahLst/>
          <a:cxnLst/>
          <a:rect l="0" t="0" r="0" b="0"/>
          <a:pathLst>
            <a:path>
              <a:moveTo>
                <a:pt x="4595557" y="1683785"/>
              </a:moveTo>
              <a:arcTo wR="2345405" hR="2345405" stAng="20616894" swAng="196621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A5CA5B-DE8B-41E2-973C-5C1CB2038A3E}">
      <dsp:nvSpPr>
        <dsp:cNvPr id="0" name=""/>
        <dsp:cNvSpPr/>
      </dsp:nvSpPr>
      <dsp:spPr>
        <a:xfrm>
          <a:off x="6377362" y="3518867"/>
          <a:ext cx="1532771" cy="9963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Reajuste linear x Planos de carreira</a:t>
          </a:r>
          <a:endParaRPr lang="pt-BR" sz="1100" kern="1200" dirty="0"/>
        </a:p>
      </dsp:txBody>
      <dsp:txXfrm>
        <a:off x="6425997" y="3567502"/>
        <a:ext cx="1435501" cy="899031"/>
      </dsp:txXfrm>
    </dsp:sp>
    <dsp:sp modelId="{2914BD25-FFC3-4AF6-AE71-E8A37B0FE313}">
      <dsp:nvSpPr>
        <dsp:cNvPr id="0" name=""/>
        <dsp:cNvSpPr/>
      </dsp:nvSpPr>
      <dsp:spPr>
        <a:xfrm>
          <a:off x="2767162" y="498910"/>
          <a:ext cx="4690810" cy="4690810"/>
        </a:xfrm>
        <a:custGeom>
          <a:avLst/>
          <a:gdLst/>
          <a:ahLst/>
          <a:cxnLst/>
          <a:rect l="0" t="0" r="0" b="0"/>
          <a:pathLst>
            <a:path>
              <a:moveTo>
                <a:pt x="3983972" y="4023507"/>
              </a:moveTo>
              <a:arcTo wR="2345405" hR="2345405" stAng="2740976" swAng="149951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99B583-BAA6-47AC-9AAC-173DA2C1B8A6}">
      <dsp:nvSpPr>
        <dsp:cNvPr id="0" name=""/>
        <dsp:cNvSpPr/>
      </dsp:nvSpPr>
      <dsp:spPr>
        <a:xfrm>
          <a:off x="4346182" y="4691570"/>
          <a:ext cx="1532771" cy="9963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Terceirização das atividades meio</a:t>
          </a:r>
          <a:endParaRPr lang="pt-BR" sz="1100" kern="1200" dirty="0"/>
        </a:p>
      </dsp:txBody>
      <dsp:txXfrm>
        <a:off x="4394817" y="4740205"/>
        <a:ext cx="1435501" cy="899031"/>
      </dsp:txXfrm>
    </dsp:sp>
    <dsp:sp modelId="{AA521E60-1B74-45C0-9FA3-DBF1623A5FE0}">
      <dsp:nvSpPr>
        <dsp:cNvPr id="0" name=""/>
        <dsp:cNvSpPr/>
      </dsp:nvSpPr>
      <dsp:spPr>
        <a:xfrm>
          <a:off x="2767162" y="498910"/>
          <a:ext cx="4690810" cy="4690810"/>
        </a:xfrm>
        <a:custGeom>
          <a:avLst/>
          <a:gdLst/>
          <a:ahLst/>
          <a:cxnLst/>
          <a:rect l="0" t="0" r="0" b="0"/>
          <a:pathLst>
            <a:path>
              <a:moveTo>
                <a:pt x="1569243" y="4558660"/>
              </a:moveTo>
              <a:arcTo wR="2345405" hR="2345405" stAng="6559509" swAng="149951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A72707-7CF0-4393-ABED-7116B3107140}">
      <dsp:nvSpPr>
        <dsp:cNvPr id="0" name=""/>
        <dsp:cNvSpPr/>
      </dsp:nvSpPr>
      <dsp:spPr>
        <a:xfrm>
          <a:off x="2315001" y="3518867"/>
          <a:ext cx="1532771" cy="9963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Fim das progressões , promoções,  concursos e ataque a DE</a:t>
          </a:r>
          <a:endParaRPr lang="pt-BR" sz="1400" kern="1200" dirty="0"/>
        </a:p>
      </dsp:txBody>
      <dsp:txXfrm>
        <a:off x="2363636" y="3567502"/>
        <a:ext cx="1435501" cy="899031"/>
      </dsp:txXfrm>
    </dsp:sp>
    <dsp:sp modelId="{8FE849D3-26B8-4CC8-A784-EA8245EC5FB7}">
      <dsp:nvSpPr>
        <dsp:cNvPr id="0" name=""/>
        <dsp:cNvSpPr/>
      </dsp:nvSpPr>
      <dsp:spPr>
        <a:xfrm>
          <a:off x="2767162" y="498910"/>
          <a:ext cx="4690810" cy="4690810"/>
        </a:xfrm>
        <a:custGeom>
          <a:avLst/>
          <a:gdLst/>
          <a:ahLst/>
          <a:cxnLst/>
          <a:rect l="0" t="0" r="0" b="0"/>
          <a:pathLst>
            <a:path>
              <a:moveTo>
                <a:pt x="95253" y="3007025"/>
              </a:moveTo>
              <a:arcTo wR="2345405" hR="2345405" stAng="9816894" swAng="196621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4C33F2-A049-4CF3-BBF2-741E1B7602A2}">
      <dsp:nvSpPr>
        <dsp:cNvPr id="0" name=""/>
        <dsp:cNvSpPr/>
      </dsp:nvSpPr>
      <dsp:spPr>
        <a:xfrm>
          <a:off x="2315001" y="1173462"/>
          <a:ext cx="1532771" cy="9963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Reforma Trabalhista e a terceirização plena</a:t>
          </a:r>
          <a:endParaRPr lang="pt-BR" sz="1400" kern="1200" dirty="0"/>
        </a:p>
      </dsp:txBody>
      <dsp:txXfrm>
        <a:off x="2363636" y="1222097"/>
        <a:ext cx="1435501" cy="899031"/>
      </dsp:txXfrm>
    </dsp:sp>
    <dsp:sp modelId="{330B7A16-7A57-4237-ADEA-55C1795E96BE}">
      <dsp:nvSpPr>
        <dsp:cNvPr id="0" name=""/>
        <dsp:cNvSpPr/>
      </dsp:nvSpPr>
      <dsp:spPr>
        <a:xfrm>
          <a:off x="2767162" y="498910"/>
          <a:ext cx="4690810" cy="4690810"/>
        </a:xfrm>
        <a:custGeom>
          <a:avLst/>
          <a:gdLst/>
          <a:ahLst/>
          <a:cxnLst/>
          <a:rect l="0" t="0" r="0" b="0"/>
          <a:pathLst>
            <a:path>
              <a:moveTo>
                <a:pt x="706838" y="667303"/>
              </a:moveTo>
              <a:arcTo wR="2345405" hR="2345405" stAng="13540976" swAng="149951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28682C-0C2D-4AB7-81CE-FF2CCBF3E0B0}">
      <dsp:nvSpPr>
        <dsp:cNvPr id="0" name=""/>
        <dsp:cNvSpPr/>
      </dsp:nvSpPr>
      <dsp:spPr>
        <a:xfrm>
          <a:off x="0" y="0"/>
          <a:ext cx="97930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F616AD-C096-4E5B-BDD2-C557E8146609}">
      <dsp:nvSpPr>
        <dsp:cNvPr id="0" name=""/>
        <dsp:cNvSpPr/>
      </dsp:nvSpPr>
      <dsp:spPr>
        <a:xfrm>
          <a:off x="0" y="0"/>
          <a:ext cx="9793088" cy="1077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100" i="1" kern="1200" dirty="0" smtClean="0">
              <a:solidFill>
                <a:srgbClr val="FF0000"/>
              </a:solidFill>
            </a:rPr>
            <a:t>DESFINANCIAMENTO</a:t>
          </a:r>
          <a:r>
            <a:rPr lang="pt-BR" sz="3100" i="1" kern="1200" dirty="0" smtClean="0"/>
            <a:t>, sucateamento e perda de autonomia </a:t>
          </a:r>
          <a:endParaRPr lang="pt-BR" sz="3100" kern="1200" dirty="0"/>
        </a:p>
      </dsp:txBody>
      <dsp:txXfrm>
        <a:off x="0" y="0"/>
        <a:ext cx="9793088" cy="10772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C71B06-0E83-43BE-B016-C72E6F072919}">
      <dsp:nvSpPr>
        <dsp:cNvPr id="0" name=""/>
        <dsp:cNvSpPr/>
      </dsp:nvSpPr>
      <dsp:spPr>
        <a:xfrm>
          <a:off x="1138740" y="59064"/>
          <a:ext cx="2835086" cy="283508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Cortes sistemáticos de verbas de </a:t>
          </a:r>
          <a:r>
            <a:rPr lang="pt-BR" sz="1800" kern="1200" dirty="0" err="1" smtClean="0"/>
            <a:t>infra-estrutura</a:t>
          </a:r>
          <a:r>
            <a:rPr lang="pt-BR" sz="1800" kern="1200" dirty="0" smtClean="0"/>
            <a:t>, </a:t>
          </a:r>
          <a:r>
            <a:rPr lang="pt-BR" sz="1800" kern="1200" dirty="0" err="1" smtClean="0"/>
            <a:t>precarizando</a:t>
          </a:r>
          <a:r>
            <a:rPr lang="pt-BR" sz="1800" kern="1200" dirty="0" smtClean="0"/>
            <a:t> as condições de trabalho</a:t>
          </a:r>
          <a:endParaRPr lang="pt-BR" sz="1800" kern="1200" dirty="0"/>
        </a:p>
      </dsp:txBody>
      <dsp:txXfrm>
        <a:off x="1516752" y="555204"/>
        <a:ext cx="2079063" cy="1275788"/>
      </dsp:txXfrm>
    </dsp:sp>
    <dsp:sp modelId="{77F795A8-75A5-4FD8-87DC-E4A4EF0C2FB7}">
      <dsp:nvSpPr>
        <dsp:cNvPr id="0" name=""/>
        <dsp:cNvSpPr/>
      </dsp:nvSpPr>
      <dsp:spPr>
        <a:xfrm>
          <a:off x="2161734" y="1830993"/>
          <a:ext cx="2835086" cy="283508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Cortes crescentes nos recursos de custeio e investimento</a:t>
          </a:r>
          <a:endParaRPr lang="pt-BR" sz="1800" kern="1200" dirty="0"/>
        </a:p>
      </dsp:txBody>
      <dsp:txXfrm>
        <a:off x="3028798" y="2563390"/>
        <a:ext cx="1701051" cy="1559297"/>
      </dsp:txXfrm>
    </dsp:sp>
    <dsp:sp modelId="{B3F5570C-3578-48A6-81DC-BD5B2F699156}">
      <dsp:nvSpPr>
        <dsp:cNvPr id="0" name=""/>
        <dsp:cNvSpPr/>
      </dsp:nvSpPr>
      <dsp:spPr>
        <a:xfrm>
          <a:off x="115747" y="1830993"/>
          <a:ext cx="2835086" cy="283508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Perda da autonomia financeira, asfixia e inviabilização da gestão</a:t>
          </a:r>
          <a:endParaRPr lang="pt-BR" sz="1800" kern="1200" dirty="0"/>
        </a:p>
      </dsp:txBody>
      <dsp:txXfrm>
        <a:off x="382717" y="2563390"/>
        <a:ext cx="1701051" cy="15592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6B906-542D-4FAA-95C0-B402F89C5E2F}" type="datetimeFigureOut">
              <a:rPr lang="pt-BR" smtClean="0"/>
              <a:pPr/>
              <a:t>27/09/2017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685800"/>
            <a:ext cx="54006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D58479-A8B0-49B8-826A-20E8DAE8AB3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706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58479-A8B0-49B8-826A-20E8DAE8AB35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5804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10101" y="2130438"/>
            <a:ext cx="9181148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20203" y="3886200"/>
            <a:ext cx="75609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8CBF-ABF3-4C87-9C86-FF8A7276E5EA}" type="datetimeFigureOut">
              <a:rPr lang="pt-BR" smtClean="0"/>
              <a:pPr/>
              <a:t>27/09/2017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8D4C4-EF37-49A8-8535-ADB36AE4E40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8CBF-ABF3-4C87-9C86-FF8A7276E5EA}" type="datetimeFigureOut">
              <a:rPr lang="pt-BR" smtClean="0"/>
              <a:pPr/>
              <a:t>27/09/2017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8D4C4-EF37-49A8-8535-ADB36AE4E40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830979" y="274639"/>
            <a:ext cx="2430304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40067" y="274639"/>
            <a:ext cx="7110889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8CBF-ABF3-4C87-9C86-FF8A7276E5EA}" type="datetimeFigureOut">
              <a:rPr lang="pt-BR" smtClean="0"/>
              <a:pPr/>
              <a:t>27/09/2017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8D4C4-EF37-49A8-8535-ADB36AE4E40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8CBF-ABF3-4C87-9C86-FF8A7276E5EA}" type="datetimeFigureOut">
              <a:rPr lang="pt-BR" smtClean="0"/>
              <a:pPr/>
              <a:t>27/09/2017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8D4C4-EF37-49A8-8535-ADB36AE4E40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3232" y="4406913"/>
            <a:ext cx="918114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53232" y="2906713"/>
            <a:ext cx="918114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8CBF-ABF3-4C87-9C86-FF8A7276E5EA}" type="datetimeFigureOut">
              <a:rPr lang="pt-BR" smtClean="0"/>
              <a:pPr/>
              <a:t>27/09/2017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8D4C4-EF37-49A8-8535-ADB36AE4E40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40068" y="1600204"/>
            <a:ext cx="4770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490686" y="1600204"/>
            <a:ext cx="4770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8CBF-ABF3-4C87-9C86-FF8A7276E5EA}" type="datetimeFigureOut">
              <a:rPr lang="pt-BR" smtClean="0"/>
              <a:pPr/>
              <a:t>27/09/2017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8D4C4-EF37-49A8-8535-ADB36AE4E40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0068" y="1535113"/>
            <a:ext cx="47724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40068" y="2174875"/>
            <a:ext cx="477247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486943" y="1535113"/>
            <a:ext cx="477434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486943" y="2174875"/>
            <a:ext cx="477434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8CBF-ABF3-4C87-9C86-FF8A7276E5EA}" type="datetimeFigureOut">
              <a:rPr lang="pt-BR" smtClean="0"/>
              <a:pPr/>
              <a:t>27/09/2017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8D4C4-EF37-49A8-8535-ADB36AE4E40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8CBF-ABF3-4C87-9C86-FF8A7276E5EA}" type="datetimeFigureOut">
              <a:rPr lang="pt-BR" smtClean="0"/>
              <a:pPr/>
              <a:t>27/09/2017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8D4C4-EF37-49A8-8535-ADB36AE4E40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8CBF-ABF3-4C87-9C86-FF8A7276E5EA}" type="datetimeFigureOut">
              <a:rPr lang="pt-BR" smtClean="0"/>
              <a:pPr/>
              <a:t>27/09/2017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8D4C4-EF37-49A8-8535-ADB36AE4E40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0070" y="273050"/>
            <a:ext cx="355357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23028" y="273052"/>
            <a:ext cx="603825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40070" y="1435102"/>
            <a:ext cx="355357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8CBF-ABF3-4C87-9C86-FF8A7276E5EA}" type="datetimeFigureOut">
              <a:rPr lang="pt-BR" smtClean="0"/>
              <a:pPr/>
              <a:t>27/09/2017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8D4C4-EF37-49A8-8535-ADB36AE4E40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17140" y="4800600"/>
            <a:ext cx="64808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117140" y="612775"/>
            <a:ext cx="64808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117140" y="5367338"/>
            <a:ext cx="64808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8CBF-ABF3-4C87-9C86-FF8A7276E5EA}" type="datetimeFigureOut">
              <a:rPr lang="pt-BR" smtClean="0"/>
              <a:pPr/>
              <a:t>27/09/2017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8D4C4-EF37-49A8-8535-ADB36AE4E40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0068" y="1600204"/>
            <a:ext cx="972121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40067" y="6356363"/>
            <a:ext cx="2520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A8CBF-ABF3-4C87-9C86-FF8A7276E5EA}" type="datetimeFigureOut">
              <a:rPr lang="pt-BR" smtClean="0"/>
              <a:pPr/>
              <a:t>27/09/2017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690461" y="6356363"/>
            <a:ext cx="3420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740968" y="6356363"/>
            <a:ext cx="2520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8D4C4-EF37-49A8-8535-ADB36AE4E40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o_do_Microsoft_Word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348880"/>
            <a:ext cx="10801350" cy="2232248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pt-BR" sz="4800" dirty="0"/>
              <a:t>Os impactos da Reforma da Previdência na Educação brasileira</a:t>
            </a:r>
            <a:endParaRPr lang="pt-BR" sz="4800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807465" y="4725157"/>
            <a:ext cx="9441599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000" b="1" dirty="0" smtClean="0">
                <a:latin typeface="Arial Black" pitchFamily="34" charset="0"/>
              </a:rPr>
              <a:t>Senado Federal</a:t>
            </a:r>
            <a:endParaRPr lang="pt-BR" sz="2000" b="1" dirty="0" smtClean="0">
              <a:latin typeface="Arial Black" pitchFamily="34" charset="0"/>
            </a:endParaRPr>
          </a:p>
          <a:p>
            <a:pPr algn="ctr"/>
            <a:r>
              <a:rPr lang="pt-BR" sz="2000" dirty="0" smtClean="0">
                <a:latin typeface="Arial Black" panose="020B0A04020102020204" pitchFamily="34" charset="0"/>
              </a:rPr>
              <a:t>Setembro – 2017</a:t>
            </a:r>
          </a:p>
          <a:p>
            <a:pPr algn="ctr"/>
            <a:r>
              <a:rPr lang="pt-BR" sz="2000" dirty="0" smtClean="0">
                <a:latin typeface="Arial Black" panose="020B0A04020102020204" pitchFamily="34" charset="0"/>
              </a:rPr>
              <a:t>Brasília - DF</a:t>
            </a:r>
            <a:endParaRPr lang="pt-BR" sz="2000" dirty="0" smtClean="0">
              <a:latin typeface="Arial Black" panose="020B0A04020102020204" pitchFamily="34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4545" y="404665"/>
            <a:ext cx="3060383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25"/>
          <a:stretch/>
        </p:blipFill>
        <p:spPr bwMode="auto">
          <a:xfrm>
            <a:off x="467227" y="980728"/>
            <a:ext cx="10122075" cy="4944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26989" y="260649"/>
            <a:ext cx="10462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rgbClr val="C00000"/>
                </a:solidFill>
              </a:rPr>
              <a:t>Simulação das Despesas Públicas sob o novo Regime Fiscal (2015-2036)</a:t>
            </a:r>
            <a:endParaRPr lang="pt-BR" sz="2800" dirty="0">
              <a:solidFill>
                <a:srgbClr val="C00000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5070" y="6021288"/>
            <a:ext cx="10786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Redução da </a:t>
            </a:r>
            <a:r>
              <a:rPr lang="pt-BR" sz="2400" dirty="0"/>
              <a:t>despesa primária do governo federal de cerca de 20%do PIB em 2016 para algo próximo de 16% do PIB até 2026 e de 12% em 2036</a:t>
            </a:r>
          </a:p>
        </p:txBody>
      </p:sp>
    </p:spTree>
    <p:extLst>
      <p:ext uri="{BB962C8B-B14F-4D97-AF65-F5344CB8AC3E}">
        <p14:creationId xmlns:p14="http://schemas.microsoft.com/office/powerpoint/2010/main" val="305154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pt-BR" sz="3200" b="1" dirty="0" smtClean="0"/>
              <a:t>POLÍTICA ECONÔMICA:</a:t>
            </a:r>
            <a:br>
              <a:rPr lang="pt-BR" sz="3200" b="1" dirty="0" smtClean="0"/>
            </a:br>
            <a:r>
              <a:rPr lang="pt-BR" sz="3200" b="1" dirty="0" smtClean="0"/>
              <a:t>O FINANCIAMENTO DA EDUCAÇÃO E O AJUSTE FISCAL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4131" y="1196752"/>
            <a:ext cx="9721215" cy="4525963"/>
          </a:xfrm>
        </p:spPr>
        <p:txBody>
          <a:bodyPr anchor="ctr">
            <a:normAutofit/>
          </a:bodyPr>
          <a:lstStyle/>
          <a:p>
            <a:pPr algn="just"/>
            <a:r>
              <a:rPr lang="pt-BR" sz="2400" dirty="0">
                <a:latin typeface="Arial" pitchFamily="34" charset="0"/>
                <a:cs typeface="Arial" pitchFamily="34" charset="0"/>
              </a:rPr>
              <a:t>O financiamento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da educação pública e das políticas sociais está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diretamente vinculado às diretrizes da política econômica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vigente desde os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anos 1990 (governo Fernando Henrique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0" indent="0" algn="just"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just">
              <a:buNone/>
            </a:pPr>
            <a:endParaRPr lang="pt-BR" sz="12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pedra angular de tal política se baseia no chamado ajuste fiscal, cuja prioridade absoluta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tem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sido o pagamento dos juros e encargos da dívida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pública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(principal instrumento 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de acumulação do capital, especialmente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na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esfera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financeira).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87802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14" y="116632"/>
            <a:ext cx="10650182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375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PLOA 2018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32" y="1211130"/>
            <a:ext cx="10297219" cy="4994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88032" y="5157192"/>
            <a:ext cx="10297219" cy="1368152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570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747280315"/>
              </p:ext>
            </p:extLst>
          </p:nvPr>
        </p:nvGraphicFramePr>
        <p:xfrm>
          <a:off x="-2016149" y="692696"/>
          <a:ext cx="10225136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2160315" y="3030051"/>
            <a:ext cx="20382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800" u="sng" dirty="0" smtClean="0"/>
              <a:t>Pessoal</a:t>
            </a:r>
            <a:endParaRPr lang="pt-BR" sz="4800" u="sng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244514813"/>
              </p:ext>
            </p:extLst>
          </p:nvPr>
        </p:nvGraphicFramePr>
        <p:xfrm>
          <a:off x="792163" y="138698"/>
          <a:ext cx="9793088" cy="1077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3" name="Diagrama 12"/>
          <p:cNvGraphicFramePr/>
          <p:nvPr>
            <p:extLst>
              <p:ext uri="{D42A27DB-BD31-4B8C-83A1-F6EECF244321}">
                <p14:modId xmlns:p14="http://schemas.microsoft.com/office/powerpoint/2010/main" val="2267791250"/>
              </p:ext>
            </p:extLst>
          </p:nvPr>
        </p:nvGraphicFramePr>
        <p:xfrm>
          <a:off x="5760715" y="2160240"/>
          <a:ext cx="5112568" cy="47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4" name="CaixaDeTexto 13"/>
          <p:cNvSpPr txBox="1"/>
          <p:nvPr/>
        </p:nvSpPr>
        <p:spPr>
          <a:xfrm>
            <a:off x="6966553" y="1681644"/>
            <a:ext cx="2610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u="sng" dirty="0" smtClean="0"/>
              <a:t>Custeio e Capital</a:t>
            </a:r>
            <a:endParaRPr lang="pt-BR" sz="2800" u="sng" dirty="0"/>
          </a:p>
        </p:txBody>
      </p:sp>
    </p:spTree>
    <p:extLst>
      <p:ext uri="{BB962C8B-B14F-4D97-AF65-F5344CB8AC3E}">
        <p14:creationId xmlns:p14="http://schemas.microsoft.com/office/powerpoint/2010/main" val="39608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58" y="188640"/>
            <a:ext cx="10674903" cy="6480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3551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1491340"/>
              </p:ext>
            </p:extLst>
          </p:nvPr>
        </p:nvGraphicFramePr>
        <p:xfrm>
          <a:off x="637346" y="836712"/>
          <a:ext cx="9696777" cy="54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Documento" r:id="rId3" imgW="5386812" imgH="4174549" progId="Word.Document.12">
                  <p:embed/>
                </p:oleObj>
              </mc:Choice>
              <mc:Fallback>
                <p:oleObj name="Documento" r:id="rId3" imgW="5386812" imgH="417454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7346" y="836712"/>
                        <a:ext cx="9696777" cy="540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760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35" y="260648"/>
            <a:ext cx="10541706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643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243" y="-21668"/>
            <a:ext cx="7776864" cy="6902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76034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Capital Própri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21304</TotalTime>
  <Words>213</Words>
  <Application>Microsoft Office PowerPoint</Application>
  <PresentationFormat>Personalizar</PresentationFormat>
  <Paragraphs>25</Paragraphs>
  <Slides>10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2" baseType="lpstr">
      <vt:lpstr>Tema do Office</vt:lpstr>
      <vt:lpstr>Documento</vt:lpstr>
      <vt:lpstr>Os impactos da Reforma da Previdência na Educação brasileira</vt:lpstr>
      <vt:lpstr>POLÍTICA ECONÔMICA: O FINANCIAMENTO DA EDUCAÇÃO E O AJUSTE FISCAL</vt:lpstr>
      <vt:lpstr>Apresentação do PowerPoint</vt:lpstr>
      <vt:lpstr>PLOA 2018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Pessoal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CARREIRA UNIVERSITÁIRA OBTIDA NA DÉCADA DE 80 POR MEIO DO MOVIMENTO DOCENTE</dc:title>
  <dc:creator>Juscelino de Farias Maribondo</dc:creator>
  <cp:lastModifiedBy>Tesoureiro do Andes-SN</cp:lastModifiedBy>
  <cp:revision>569</cp:revision>
  <dcterms:created xsi:type="dcterms:W3CDTF">2012-08-17T02:09:44Z</dcterms:created>
  <dcterms:modified xsi:type="dcterms:W3CDTF">2017-09-27T10:30:58Z</dcterms:modified>
</cp:coreProperties>
</file>