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</p:sldMasterIdLst>
  <p:notesMasterIdLst>
    <p:notesMasterId r:id="rId95"/>
  </p:notesMasterIdLst>
  <p:sldIdLst>
    <p:sldId id="2098" r:id="rId2"/>
    <p:sldId id="2099" r:id="rId3"/>
    <p:sldId id="1343" r:id="rId4"/>
    <p:sldId id="783" r:id="rId5"/>
    <p:sldId id="2146" r:id="rId6"/>
    <p:sldId id="874" r:id="rId7"/>
    <p:sldId id="261" r:id="rId8"/>
    <p:sldId id="1365" r:id="rId9"/>
    <p:sldId id="2171" r:id="rId10"/>
    <p:sldId id="2151" r:id="rId11"/>
    <p:sldId id="1568" r:id="rId12"/>
    <p:sldId id="258" r:id="rId13"/>
    <p:sldId id="2154" r:id="rId14"/>
    <p:sldId id="1257" r:id="rId15"/>
    <p:sldId id="1432" r:id="rId16"/>
    <p:sldId id="2155" r:id="rId17"/>
    <p:sldId id="1994" r:id="rId18"/>
    <p:sldId id="1995" r:id="rId19"/>
    <p:sldId id="2156" r:id="rId20"/>
    <p:sldId id="2101" r:id="rId21"/>
    <p:sldId id="2102" r:id="rId22"/>
    <p:sldId id="2103" r:id="rId23"/>
    <p:sldId id="1411" r:id="rId24"/>
    <p:sldId id="1412" r:id="rId25"/>
    <p:sldId id="2112" r:id="rId26"/>
    <p:sldId id="2157" r:id="rId27"/>
    <p:sldId id="2050" r:id="rId28"/>
    <p:sldId id="1080" r:id="rId29"/>
    <p:sldId id="2158" r:id="rId30"/>
    <p:sldId id="2172" r:id="rId31"/>
    <p:sldId id="2173" r:id="rId32"/>
    <p:sldId id="2106" r:id="rId33"/>
    <p:sldId id="2159" r:id="rId34"/>
    <p:sldId id="2202" r:id="rId35"/>
    <p:sldId id="433" r:id="rId36"/>
    <p:sldId id="2160" r:id="rId37"/>
    <p:sldId id="1614" r:id="rId38"/>
    <p:sldId id="1552" r:id="rId39"/>
    <p:sldId id="2107" r:id="rId40"/>
    <p:sldId id="2108" r:id="rId41"/>
    <p:sldId id="2100" r:id="rId42"/>
    <p:sldId id="2161" r:id="rId43"/>
    <p:sldId id="1624" r:id="rId44"/>
    <p:sldId id="2162" r:id="rId45"/>
    <p:sldId id="2203" r:id="rId46"/>
    <p:sldId id="1043" r:id="rId47"/>
    <p:sldId id="2150" r:id="rId48"/>
    <p:sldId id="2148" r:id="rId49"/>
    <p:sldId id="1044" r:id="rId50"/>
    <p:sldId id="2147" r:id="rId51"/>
    <p:sldId id="2149" r:id="rId52"/>
    <p:sldId id="1636" r:id="rId53"/>
    <p:sldId id="2153" r:id="rId54"/>
    <p:sldId id="2201" r:id="rId55"/>
    <p:sldId id="2125" r:id="rId56"/>
    <p:sldId id="2163" r:id="rId57"/>
    <p:sldId id="790" r:id="rId58"/>
    <p:sldId id="2166" r:id="rId59"/>
    <p:sldId id="2178" r:id="rId60"/>
    <p:sldId id="2179" r:id="rId61"/>
    <p:sldId id="2181" r:id="rId62"/>
    <p:sldId id="1068" r:id="rId63"/>
    <p:sldId id="2164" r:id="rId64"/>
    <p:sldId id="2200" r:id="rId65"/>
    <p:sldId id="2165" r:id="rId66"/>
    <p:sldId id="2199" r:id="rId67"/>
    <p:sldId id="1045" r:id="rId68"/>
    <p:sldId id="2167" r:id="rId69"/>
    <p:sldId id="509" r:id="rId70"/>
    <p:sldId id="2168" r:id="rId71"/>
    <p:sldId id="2186" r:id="rId72"/>
    <p:sldId id="2193" r:id="rId73"/>
    <p:sldId id="2197" r:id="rId74"/>
    <p:sldId id="2189" r:id="rId75"/>
    <p:sldId id="2191" r:id="rId76"/>
    <p:sldId id="1093" r:id="rId77"/>
    <p:sldId id="1621" r:id="rId78"/>
    <p:sldId id="2169" r:id="rId79"/>
    <p:sldId id="1656" r:id="rId80"/>
    <p:sldId id="1651" r:id="rId81"/>
    <p:sldId id="1654" r:id="rId82"/>
    <p:sldId id="2204" r:id="rId83"/>
    <p:sldId id="2170" r:id="rId84"/>
    <p:sldId id="1547" r:id="rId85"/>
    <p:sldId id="1544" r:id="rId86"/>
    <p:sldId id="1543" r:id="rId87"/>
    <p:sldId id="1545" r:id="rId88"/>
    <p:sldId id="1546" r:id="rId89"/>
    <p:sldId id="1604" r:id="rId90"/>
    <p:sldId id="1238" r:id="rId91"/>
    <p:sldId id="2096" r:id="rId92"/>
    <p:sldId id="1252" r:id="rId93"/>
    <p:sldId id="2097" r:id="rId9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25"/>
    <p:restoredTop sz="93333"/>
  </p:normalViewPr>
  <p:slideViewPr>
    <p:cSldViewPr snapToGrid="0" snapToObjects="1">
      <p:cViewPr varScale="1">
        <p:scale>
          <a:sx n="60" d="100"/>
          <a:sy n="60" d="100"/>
        </p:scale>
        <p:origin x="9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BC091-619F-7047-B8E1-663939DC8C3F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70745-6412-9C44-AC63-23E5493AB3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666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xmlns="" id="{6A30DA48-217A-F145-B5A2-A031F41A3FD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4E5F009-9F12-A645-AB07-EE10E1AB0C6F}" type="slidenum">
              <a:rPr lang="en-US" altLang="pt-BR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pt-BR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xmlns="" id="{A8CF45BE-5A79-A748-9A7E-3092CAC54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xmlns="" id="{7959F32F-DD58-F044-A598-0821B961BE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9" name="Text Box 3">
            <a:extLst>
              <a:ext uri="{FF2B5EF4-FFF2-40B4-BE49-F238E27FC236}">
                <a16:creationId xmlns:a16="http://schemas.microsoft.com/office/drawing/2014/main" xmlns="" id="{128B6266-5573-9545-9F57-559AF3979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0957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>
            <a:extLst>
              <a:ext uri="{FF2B5EF4-FFF2-40B4-BE49-F238E27FC236}">
                <a16:creationId xmlns:a16="http://schemas.microsoft.com/office/drawing/2014/main" xmlns="" id="{0C211F59-1078-444F-B4FC-444BC6408C0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E1748D4-6478-8A4B-B15D-2514CA2CE427}" type="slidenum">
              <a:rPr lang="en-US" altLang="pt-BR" smtClean="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pt-BR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xmlns="" id="{D5DB8E4B-F54B-E846-9DC8-047CD2A29C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xmlns="" id="{6B68FD57-C412-434F-9516-9DF1989512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321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78379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54DB3EC-AEA9-0647-BE87-F42A8DED21B0}" type="slidenum">
              <a:rPr lang="en-US" sz="1200">
                <a:latin typeface="Calibri" charset="0"/>
              </a:rPr>
              <a:pPr eaLnBrk="1" hangingPunct="1"/>
              <a:t>8</a:t>
            </a:fld>
            <a:endParaRPr lang="en-US" sz="1200">
              <a:latin typeface="Calibri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52400" indent="-152400" eaLnBrk="1" hangingPunct="1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sz="800">
                <a:latin typeface="Calibri" charset="0"/>
              </a:rPr>
              <a:t>  Every suicide is different; every suicide has its own story.  </a:t>
            </a:r>
          </a:p>
          <a:p>
            <a:pPr marL="152400" indent="-152400"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sz="800">
                <a:latin typeface="Calibri" charset="0"/>
              </a:rPr>
              <a:t>2.  This slide describes one convenient way of organizing the chapters of every story. For example, Fred, an 80 year old white male; his father committed suicide (i.e., biological factors).  At the present time, Fred has major depression (i.e., predisposing factor); Fred starts drinking (i.e., proximal factor).  Fred</a:t>
            </a:r>
            <a:r>
              <a:rPr lang="ja-JP" altLang="en-US" sz="800">
                <a:latin typeface="Calibri" charset="0"/>
              </a:rPr>
              <a:t>’</a:t>
            </a:r>
            <a:r>
              <a:rPr lang="en-US" altLang="ja-JP" sz="800">
                <a:latin typeface="Calibri" charset="0"/>
              </a:rPr>
              <a:t>s wife is caught having an affair with Fred</a:t>
            </a:r>
            <a:r>
              <a:rPr lang="ja-JP" altLang="en-US" sz="800">
                <a:latin typeface="Calibri" charset="0"/>
              </a:rPr>
              <a:t>’</a:t>
            </a:r>
            <a:r>
              <a:rPr lang="en-US" altLang="ja-JP" sz="800">
                <a:latin typeface="Calibri" charset="0"/>
              </a:rPr>
              <a:t>s best friend; Fred has access to a firearm (i.e., immediate triggers)—one story.   </a:t>
            </a:r>
          </a:p>
          <a:p>
            <a:pPr marL="152400" indent="-152400"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sz="800">
                <a:latin typeface="Calibri" charset="0"/>
              </a:rPr>
              <a:t>3.  Jane  is the high school senior with bipolar disorder who has told everyone she is going to Princeton. When she doesn</a:t>
            </a:r>
            <a:r>
              <a:rPr lang="ja-JP" altLang="en-US" sz="800">
                <a:latin typeface="Calibri" charset="0"/>
              </a:rPr>
              <a:t>’</a:t>
            </a:r>
            <a:r>
              <a:rPr lang="en-US" altLang="ja-JP" sz="800">
                <a:latin typeface="Calibri" charset="0"/>
              </a:rPr>
              <a:t>t get accepted, Jane feels publicly humiliated; she impulsively jumps from a parking structure—another story.</a:t>
            </a:r>
          </a:p>
          <a:p>
            <a:pPr marL="152400" indent="-152400"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sz="800">
                <a:latin typeface="Calibri" charset="0"/>
              </a:rPr>
              <a:t>4.  There are countless such stories.  </a:t>
            </a:r>
          </a:p>
          <a:p>
            <a:pPr marL="152400" indent="-152400"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sz="800">
                <a:latin typeface="Calibri" charset="0"/>
              </a:rPr>
              <a:t>5.  The goal of suicide assessment is to </a:t>
            </a:r>
            <a:r>
              <a:rPr lang="ja-JP" altLang="en-US" sz="800">
                <a:latin typeface="Calibri" charset="0"/>
              </a:rPr>
              <a:t>“</a:t>
            </a:r>
            <a:r>
              <a:rPr lang="en-US" altLang="ja-JP" sz="800">
                <a:latin typeface="Calibri" charset="0"/>
              </a:rPr>
              <a:t>read</a:t>
            </a:r>
            <a:r>
              <a:rPr lang="ja-JP" altLang="en-US" sz="800">
                <a:latin typeface="Calibri" charset="0"/>
              </a:rPr>
              <a:t>”</a:t>
            </a:r>
            <a:r>
              <a:rPr lang="en-US" altLang="ja-JP" sz="800">
                <a:latin typeface="Calibri" charset="0"/>
              </a:rPr>
              <a:t> all the chapter</a:t>
            </a:r>
            <a:r>
              <a:rPr lang="ja-JP" altLang="en-US" sz="800">
                <a:latin typeface="Calibri" charset="0"/>
              </a:rPr>
              <a:t>’</a:t>
            </a:r>
            <a:r>
              <a:rPr lang="en-US" altLang="ja-JP" sz="800">
                <a:latin typeface="Calibri" charset="0"/>
              </a:rPr>
              <a:t>s and intervene before the last, and final, chapter is written.  </a:t>
            </a:r>
            <a:endParaRPr lang="en-US" sz="8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991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xmlns="" id="{E53FB5DB-39E5-994C-B557-AB78651B26E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813DD37-C257-314D-AED9-5799F99FCE80}" type="slidenum">
              <a:rPr lang="en-US" altLang="pt-BR" smtClean="0">
                <a:solidFill>
                  <a:srgbClr val="FFFFFF"/>
                </a:solidFill>
                <a:latin typeface="Arial" panose="020B0604020202020204" pitchFamily="34" charset="0"/>
                <a:ea typeface="DejaVu Sans"/>
                <a:cs typeface="DejaVu Sans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pt-BR">
              <a:solidFill>
                <a:srgbClr val="FFFFFF"/>
              </a:solidFill>
              <a:latin typeface="Arial" panose="020B0604020202020204" pitchFamily="34" charset="0"/>
              <a:ea typeface="DejaVu Sans"/>
              <a:cs typeface="DejaVu Sans"/>
            </a:endParaRPr>
          </a:p>
        </p:txBody>
      </p:sp>
      <p:sp>
        <p:nvSpPr>
          <p:cNvPr id="25603" name="Rectangle 1">
            <a:extLst>
              <a:ext uri="{FF2B5EF4-FFF2-40B4-BE49-F238E27FC236}">
                <a16:creationId xmlns:a16="http://schemas.microsoft.com/office/drawing/2014/main" xmlns="" id="{E4E248BE-2634-D546-A147-3F505A4C29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xmlns="" id="{AD26D9D7-93A1-D345-8417-AC02F86E93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79882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xmlns="" id="{B6941061-41FA-7540-9A05-8E92B22E6E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6D316DF-B2E5-E945-9D48-54DADEE8B868}" type="slidenum">
              <a:rPr lang="en-US" altLang="pt-BR" smtClean="0">
                <a:solidFill>
                  <a:srgbClr val="FFFFFF"/>
                </a:solidFill>
                <a:latin typeface="Arial" panose="020B0604020202020204" pitchFamily="34" charset="0"/>
                <a:ea typeface="DejaVu Sans"/>
                <a:cs typeface="DejaVu Sans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pt-BR">
              <a:solidFill>
                <a:srgbClr val="FFFFFF"/>
              </a:solidFill>
              <a:latin typeface="Arial" panose="020B0604020202020204" pitchFamily="34" charset="0"/>
              <a:ea typeface="DejaVu Sans"/>
              <a:cs typeface="DejaVu Sans"/>
            </a:endParaRPr>
          </a:p>
        </p:txBody>
      </p:sp>
      <p:sp>
        <p:nvSpPr>
          <p:cNvPr id="27651" name="Rectangle 1">
            <a:extLst>
              <a:ext uri="{FF2B5EF4-FFF2-40B4-BE49-F238E27FC236}">
                <a16:creationId xmlns:a16="http://schemas.microsoft.com/office/drawing/2014/main" xmlns="" id="{D9441A93-2E6E-4441-B630-46B4621E89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xmlns="" id="{1CC4B229-6D31-054F-946B-DD5DBFA9B1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30956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92" name="Shape 3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n>
                  <a:solidFill>
                    <a:srgbClr val="17375E"/>
                  </a:solidFill>
                </a:ln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ln>
                  <a:noFill/>
                </a:ln>
                <a:solidFill>
                  <a:srgbClr val="000000"/>
                </a:solidFill>
              </a:defRPr>
            </a:pPr>
            <a:r>
              <a:rPr sz="1200">
                <a:ln>
                  <a:solidFill>
                    <a:srgbClr val="17375E"/>
                  </a:solidFill>
                </a:ln>
                <a:solidFill>
                  <a:srgbClr val="FFFFFF"/>
                </a:solidFill>
              </a:rPr>
              <a:t>The rates increased with age in all regions, reaching the highest levels in the elderly from the South (16.3/100000 inhabitants), though it decreased by 22.1% in the period.</a:t>
            </a:r>
          </a:p>
        </p:txBody>
      </p:sp>
    </p:spTree>
    <p:extLst>
      <p:ext uri="{BB962C8B-B14F-4D97-AF65-F5344CB8AC3E}">
        <p14:creationId xmlns:p14="http://schemas.microsoft.com/office/powerpoint/2010/main" val="195023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776F3-888C-47E1-A1FD-B63E4AFD6C54}" type="slidenum">
              <a:rPr lang="pt-BR" smtClean="0"/>
              <a:t>69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360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7DD97-5A07-C64A-9CFD-E94B610B5EEC}" type="slidenum">
              <a:rPr lang="en-US" smtClean="0"/>
              <a:pPr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101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776F3-888C-47E1-A1FD-B63E4AFD6C54}" type="slidenum">
              <a:rPr lang="pt-BR" smtClean="0"/>
              <a:t>93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673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4000"/>
            </a:lvl1pPr>
          </a:lstStyle>
          <a:p>
            <a:pPr lvl="0"/>
            <a:r>
              <a:rPr lang="pt-BR" altLang="x-none" noProof="0"/>
              <a:t>Clique para editar o título Mestre</a:t>
            </a:r>
          </a:p>
        </p:txBody>
      </p:sp>
      <p:sp>
        <p:nvSpPr>
          <p:cNvPr id="1130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pPr lvl="0"/>
            <a:r>
              <a:rPr lang="pt-BR" altLang="x-none" noProof="0"/>
              <a:t>Clique para editar o estilo do subtítulo Mestre</a:t>
            </a:r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xmlns="" id="{50357E37-7B04-8D41-BE06-956BE8D0A1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xmlns="" id="{799089C1-CF64-B849-A42D-1D38B02ACB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xmlns="" id="{A4CE4A3A-C5C6-8140-9217-BF5913C3B2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111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xmlns="" id="{AC3FBFF8-5089-104C-9A24-71542718C7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xmlns="" id="{E00CEF4A-8D05-0746-BA77-3664A2EF5F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xmlns="" id="{4516875F-7E91-B74E-A324-B3917E4D89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109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xmlns="" id="{2921C35D-99F8-D54E-B226-83CC76EA51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xmlns="" id="{9D2AA13C-E832-8348-A972-545E71CCA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xmlns="" id="{C38B557A-ED7B-BD46-A07A-4D836368D8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1035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ítulo, text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Gráfico 3"/>
          <p:cNvSpPr>
            <a:spLocks noGrp="1"/>
          </p:cNvSpPr>
          <p:nvPr>
            <p:ph type="chart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pt-BR" noProof="0"/>
              <a:t>Clique no ícone para adicionar gráfico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xmlns="" id="{953CD2B9-A646-7345-954A-39BC04060E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xmlns="" id="{4666A50A-46EE-694C-B60B-E74B85C2DC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xmlns="" id="{5F333E0D-1EE8-E34E-9582-59E3903C34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8857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xmlns="" id="{C4E9ED36-68B1-7543-A3C1-8C28EE47B7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xmlns="" id="{F4F6ABDC-C3A4-9A46-8A34-7051690FB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xmlns="" id="{A3B55FAF-B6F3-6E4A-88DC-1B7C7889F0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6398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e Texto em cima do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10972800" cy="2189163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941763"/>
            <a:ext cx="10972800" cy="2189162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FEE3EBA-8867-734E-B844-0ACABED193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152AAC6-74F4-2D46-ABFD-F7FA4EFE96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D8AF65D-64FD-6E4C-86A7-310DFAA603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176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4800" y="359465"/>
            <a:ext cx="11480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>
                <a:solidFill>
                  <a:srgbClr val="FFFF00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Date Placeholder 7">
            <a:extLst>
              <a:ext uri="{FF2B5EF4-FFF2-40B4-BE49-F238E27FC236}">
                <a16:creationId xmlns:a16="http://schemas.microsoft.com/office/drawing/2014/main" xmlns="" id="{3F9D6BD8-D422-D247-8878-503EA4060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xmlns="" id="{7B13E466-F237-6446-8F33-59C288A677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xmlns="" id="{C435E87B-CF05-7349-BB1C-63C46A0AF1D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128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7814"/>
            <a:ext cx="10970684" cy="1138237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B3455EB5-F869-6D45-8488-3E9B487F9A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C8531-97AA-B848-A5BA-CCBC930C6D4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34254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48400" y="1828800"/>
            <a:ext cx="5334000" cy="40386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4235C926-8F3C-1F45-8278-2F2CF7C10CEC}" type="slidenum">
              <a:rPr lang="en-US" altLang="x-none"/>
              <a:pPr/>
              <a:t>‹nº›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65602018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pt-BR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7612A-C2E6-9E44-A16C-D5062AC252C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3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xmlns="" id="{C0DA9F29-20C7-AB4C-814C-2DC0485F50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xmlns="" id="{509EF292-F58A-0340-BDDD-DEA5440329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xmlns="" id="{A4E7BAD0-A881-B34A-8271-C7FCB2E2CA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273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xmlns="" id="{21B2DC39-B276-5644-9525-AE8545136B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xmlns="" id="{62C26497-F088-2D49-AE2C-91DCCCD9F6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xmlns="" id="{BD2EC659-62D2-2748-AC55-1AA1723A01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474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xmlns="" id="{223775B0-4F07-C745-B2C4-6BA41C6882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xmlns="" id="{CA46D444-2724-7A49-AD65-2C5DEDA39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xmlns="" id="{0F76F18E-A19B-444A-8BA9-0E351C1FCC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0028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7" name="Rectangle 40">
            <a:extLst>
              <a:ext uri="{FF2B5EF4-FFF2-40B4-BE49-F238E27FC236}">
                <a16:creationId xmlns:a16="http://schemas.microsoft.com/office/drawing/2014/main" xmlns="" id="{B056576B-095D-5040-946C-17EB86CBD0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8" name="Rectangle 41">
            <a:extLst>
              <a:ext uri="{FF2B5EF4-FFF2-40B4-BE49-F238E27FC236}">
                <a16:creationId xmlns:a16="http://schemas.microsoft.com/office/drawing/2014/main" xmlns="" id="{FEF4E99C-BA12-7C4A-AAF6-B39A6C6518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Rectangle 42">
            <a:extLst>
              <a:ext uri="{FF2B5EF4-FFF2-40B4-BE49-F238E27FC236}">
                <a16:creationId xmlns:a16="http://schemas.microsoft.com/office/drawing/2014/main" xmlns="" id="{09CB5855-630D-024A-B1DE-B78EA83791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7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xmlns="" id="{C5A5930E-E720-064D-88E9-A3243F1B9F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xmlns="" id="{6553F9D9-1839-304D-8157-03B8AE007F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xmlns="" id="{187C682E-85A1-6749-AD97-8330EAB22C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1495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>
            <a:extLst>
              <a:ext uri="{FF2B5EF4-FFF2-40B4-BE49-F238E27FC236}">
                <a16:creationId xmlns:a16="http://schemas.microsoft.com/office/drawing/2014/main" xmlns="" id="{23412841-3728-FF42-BF8C-B978F9AEC2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xmlns="" id="{DFCEB00C-A457-6F44-842A-D5214243A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xmlns="" id="{44EC2D08-3F00-7842-B432-5FAE49777A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75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xmlns="" id="{5ECAFA05-6B74-504D-808B-1B8156C5B5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xmlns="" id="{4E1C1A54-13D1-434F-BC59-8DF12085BE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xmlns="" id="{3F11EEF7-1645-2E42-B182-B54BF4E2A8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209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xmlns="" id="{7F1AF696-F2D5-524F-981F-8BC2B6FA3D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xmlns="" id="{1B2E2930-3EE6-9149-907A-C4887C4C0C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xmlns="" id="{91E15E72-CDB5-9C48-A18D-AE23E07DA7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156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9" name="Rectangle 39">
            <a:extLst>
              <a:ext uri="{FF2B5EF4-FFF2-40B4-BE49-F238E27FC236}">
                <a16:creationId xmlns:a16="http://schemas.microsoft.com/office/drawing/2014/main" xmlns="" id="{D5C09558-F340-2840-B387-F7E60D15BB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pt-BR" altLang="x-none" dirty="0"/>
              <a:t>Clique para editar o estilo do título mestre</a:t>
            </a:r>
          </a:p>
        </p:txBody>
      </p:sp>
      <p:sp>
        <p:nvSpPr>
          <p:cNvPr id="10280" name="Rectangle 40">
            <a:extLst>
              <a:ext uri="{FF2B5EF4-FFF2-40B4-BE49-F238E27FC236}">
                <a16:creationId xmlns:a16="http://schemas.microsoft.com/office/drawing/2014/main" xmlns="" id="{DE3BF4C4-4A78-B54E-BBA5-EC4F590DF31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Verdana" charset="0"/>
              </a:defRPr>
            </a:lvl1pPr>
          </a:lstStyle>
          <a:p>
            <a:fld id="{55BD64A5-A1FF-924E-AB8D-F84E8C4F1A31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10281" name="Rectangle 41">
            <a:extLst>
              <a:ext uri="{FF2B5EF4-FFF2-40B4-BE49-F238E27FC236}">
                <a16:creationId xmlns:a16="http://schemas.microsoft.com/office/drawing/2014/main" xmlns="" id="{88F98472-8335-3A41-AF05-986E4248A10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Verdana" charset="0"/>
              </a:defRPr>
            </a:lvl1pPr>
          </a:lstStyle>
          <a:p>
            <a:endParaRPr lang="pt-BR"/>
          </a:p>
        </p:txBody>
      </p:sp>
      <p:sp>
        <p:nvSpPr>
          <p:cNvPr id="10282" name="Rectangle 42">
            <a:extLst>
              <a:ext uri="{FF2B5EF4-FFF2-40B4-BE49-F238E27FC236}">
                <a16:creationId xmlns:a16="http://schemas.microsoft.com/office/drawing/2014/main" xmlns="" id="{777A725F-CAD5-2441-8798-45B54AA65DC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Verdana" charset="0"/>
              </a:defRPr>
            </a:lvl1pPr>
          </a:lstStyle>
          <a:p>
            <a:fld id="{E9CB8AB7-FBF1-7549-8143-5DA39A04756C}" type="slidenum">
              <a:rPr lang="pt-BR" smtClean="0"/>
              <a:t>‹nº›</a:t>
            </a:fld>
            <a:endParaRPr lang="pt-BR"/>
          </a:p>
        </p:txBody>
      </p:sp>
      <p:sp>
        <p:nvSpPr>
          <p:cNvPr id="10283" name="Rectangle 43">
            <a:extLst>
              <a:ext uri="{FF2B5EF4-FFF2-40B4-BE49-F238E27FC236}">
                <a16:creationId xmlns:a16="http://schemas.microsoft.com/office/drawing/2014/main" xmlns="" id="{41922304-C904-7B48-B04A-858A680511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x-none"/>
              <a:t>Clique para editar os estilos do texto mestre</a:t>
            </a:r>
          </a:p>
          <a:p>
            <a:pPr lvl="1"/>
            <a:r>
              <a:rPr lang="pt-BR" altLang="x-none"/>
              <a:t>Segundo nível</a:t>
            </a:r>
          </a:p>
          <a:p>
            <a:pPr lvl="2"/>
            <a:r>
              <a:rPr lang="pt-BR" altLang="x-none"/>
              <a:t>Terceiro nível</a:t>
            </a:r>
          </a:p>
          <a:p>
            <a:pPr lvl="3"/>
            <a:r>
              <a:rPr lang="pt-BR" altLang="x-none"/>
              <a:t>Quarto nível</a:t>
            </a:r>
          </a:p>
          <a:p>
            <a:pPr lvl="4"/>
            <a:r>
              <a:rPr lang="pt-BR" altLang="x-none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3755714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3" r:id="rId1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 kern="12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Verdana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Verdana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Verdana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Verdana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xmlns="" id="{925E66DC-5CCE-4342-9BF4-87701900D8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0664" y="817331"/>
            <a:ext cx="8721725" cy="87195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Prevenção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ao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Suicídio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 que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fazer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?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B61BDAAC-23AE-3C4A-833F-6865ABED196D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16835" y="2279374"/>
            <a:ext cx="11569148" cy="373711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80000"/>
              </a:lnSpc>
              <a:spcBef>
                <a:spcPts val="475"/>
              </a:spcBef>
              <a:buSzPct val="6000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Fabio Gomes de Matos e Souza</a:t>
            </a:r>
          </a:p>
          <a:p>
            <a:pPr marL="0" indent="0" algn="ctr">
              <a:lnSpc>
                <a:spcPct val="80000"/>
              </a:lnSpc>
              <a:spcBef>
                <a:spcPts val="475"/>
              </a:spcBef>
              <a:buSzPct val="6000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475"/>
              </a:spcBef>
              <a:buSzPct val="6000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Professor Titular de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Psiquiatria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da UFC</a:t>
            </a:r>
          </a:p>
          <a:p>
            <a:pPr marL="0" indent="0" algn="ctr">
              <a:lnSpc>
                <a:spcPct val="150000"/>
              </a:lnSpc>
              <a:spcBef>
                <a:spcPts val="475"/>
              </a:spcBef>
              <a:buSzPct val="6000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PhD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em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Psiquiatria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-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Universidade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Edimburgo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Coordenador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do 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PRAVIDA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Programa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Apoio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à</a:t>
            </a: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Vida</a:t>
            </a:r>
            <a:endParaRPr 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>
              <a:lnSpc>
                <a:spcPct val="80000"/>
              </a:lnSpc>
              <a:spcBef>
                <a:spcPts val="475"/>
              </a:spcBef>
              <a:buSzPct val="6000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93598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B9DC55-F671-A14F-9EDA-89C0FD25D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Risco Familiar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A8E3BA4-E99B-3042-9EC5-7393DEE02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Obrigar o sistema público a acompanhar compulsoriamente familiares onde ocorreram suicídios </a:t>
            </a:r>
          </a:p>
        </p:txBody>
      </p:sp>
    </p:spTree>
    <p:extLst>
      <p:ext uri="{BB962C8B-B14F-4D97-AF65-F5344CB8AC3E}">
        <p14:creationId xmlns:p14="http://schemas.microsoft.com/office/powerpoint/2010/main" val="457456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06325"/>
            <a:ext cx="9144000" cy="504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34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ítulo 1">
            <a:extLst>
              <a:ext uri="{FF2B5EF4-FFF2-40B4-BE49-F238E27FC236}">
                <a16:creationId xmlns:a16="http://schemas.microsoft.com/office/drawing/2014/main" xmlns="" id="{1B4966C3-8BC5-AE46-ACCE-7EF1504A7C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 altLang="pt-BR"/>
          </a:p>
        </p:txBody>
      </p:sp>
      <p:sp>
        <p:nvSpPr>
          <p:cNvPr id="17410" name="Espaço Reservado para Conteúdo 2">
            <a:extLst>
              <a:ext uri="{FF2B5EF4-FFF2-40B4-BE49-F238E27FC236}">
                <a16:creationId xmlns:a16="http://schemas.microsoft.com/office/drawing/2014/main" xmlns="" id="{FBE880C9-8564-FC41-8539-B214BA2D98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pt-BR" altLang="pt-BR"/>
          </a:p>
        </p:txBody>
      </p:sp>
      <p:pic>
        <p:nvPicPr>
          <p:cNvPr id="17411" name="Imagem 3">
            <a:extLst>
              <a:ext uri="{FF2B5EF4-FFF2-40B4-BE49-F238E27FC236}">
                <a16:creationId xmlns:a16="http://schemas.microsoft.com/office/drawing/2014/main" xmlns="" id="{C345F2A2-920B-7A41-A65F-68F8020B5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058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9E38DC-1FF7-D047-80BE-58B520A6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Papel do IML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376B727-6416-DE4A-8883-30A09CD17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Dar poderes ao IML através da perícia forense a determinar a causa de óbito por suicídio</a:t>
            </a:r>
          </a:p>
        </p:txBody>
      </p:sp>
    </p:spTree>
    <p:extLst>
      <p:ext uri="{BB962C8B-B14F-4D97-AF65-F5344CB8AC3E}">
        <p14:creationId xmlns:p14="http://schemas.microsoft.com/office/powerpoint/2010/main" val="1850012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302" y="0"/>
            <a:ext cx="8245698" cy="685800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>
            <a:off x="1656424" y="3186684"/>
            <a:ext cx="733806" cy="484632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FEE26139-B313-5C43-8B5A-E5CBDDE88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50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1071564"/>
            <a:ext cx="12066494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Retângulo 2"/>
          <p:cNvSpPr>
            <a:spLocks noChangeArrowheads="1"/>
          </p:cNvSpPr>
          <p:nvPr/>
        </p:nvSpPr>
        <p:spPr bwMode="auto">
          <a:xfrm>
            <a:off x="3810001" y="214313"/>
            <a:ext cx="5330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3200" b="1">
                <a:solidFill>
                  <a:srgbClr val="FFFF00"/>
                </a:solidFill>
                <a:latin typeface="Calibri" charset="0"/>
              </a:rPr>
              <a:t>Suicídio e transtornos mentais</a:t>
            </a:r>
          </a:p>
        </p:txBody>
      </p:sp>
      <p:sp>
        <p:nvSpPr>
          <p:cNvPr id="32771" name="Retângulo 3"/>
          <p:cNvSpPr>
            <a:spLocks noChangeArrowheads="1"/>
          </p:cNvSpPr>
          <p:nvPr/>
        </p:nvSpPr>
        <p:spPr bwMode="auto">
          <a:xfrm>
            <a:off x="7453313" y="6357939"/>
            <a:ext cx="3071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b="1">
                <a:latin typeface="Calibri" charset="0"/>
              </a:rPr>
              <a:t>Fonte: BERTOLOTE, J. M. </a:t>
            </a:r>
            <a:r>
              <a:rPr lang="en-US" b="1" i="1">
                <a:latin typeface="Calibri" charset="0"/>
              </a:rPr>
              <a:t>2002</a:t>
            </a:r>
            <a:endParaRPr lang="pt-BR" b="1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933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D15E9F-B536-0E4D-97F2-389D9045E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Transtornos mentais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C6B643B-908B-BA40-AB78-D32803C4E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Criar ambulatórios para tratar os 5 transtornos mentais mais associados ao suicídio</a:t>
            </a:r>
          </a:p>
          <a:p>
            <a:endParaRPr lang="pt-BR" dirty="0"/>
          </a:p>
          <a:p>
            <a:r>
              <a:rPr lang="pt-BR" dirty="0"/>
              <a:t>Depressão 			– 	</a:t>
            </a:r>
            <a:r>
              <a:rPr lang="pt-BR" dirty="0" err="1"/>
              <a:t>Proadere</a:t>
            </a:r>
            <a:endParaRPr lang="pt-BR" dirty="0"/>
          </a:p>
          <a:p>
            <a:r>
              <a:rPr lang="pt-BR" dirty="0"/>
              <a:t>Psicose 			– 	</a:t>
            </a:r>
            <a:r>
              <a:rPr lang="pt-BR" dirty="0" err="1"/>
              <a:t>Proapp</a:t>
            </a:r>
            <a:endParaRPr lang="pt-BR" dirty="0"/>
          </a:p>
          <a:p>
            <a:r>
              <a:rPr lang="pt-BR" dirty="0"/>
              <a:t>Bipolar				- 	GETA</a:t>
            </a:r>
          </a:p>
          <a:p>
            <a:r>
              <a:rPr lang="pt-BR" dirty="0"/>
              <a:t>Borderline			- 	Pravida, GETA</a:t>
            </a:r>
          </a:p>
          <a:p>
            <a:r>
              <a:rPr lang="pt-BR" dirty="0"/>
              <a:t>Álcool/Drogas		- 	CAPS AD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3232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xmlns="" id="{4CD9A63A-3506-374B-B395-1C9927FD2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381000"/>
            <a:ext cx="9321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DejaVu Sans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pt-BR" sz="2800" b="1">
                <a:solidFill>
                  <a:srgbClr val="FFFF00"/>
                </a:solidFill>
                <a:latin typeface="Arial" panose="020B0604020202020204" pitchFamily="34" charset="0"/>
                <a:ea typeface="DejaVu Sans"/>
              </a:rPr>
              <a:t>As principais causas de incapacidade, 1990</a:t>
            </a:r>
            <a:r>
              <a:rPr lang="en-US" altLang="pt-BR" sz="2800" b="1">
                <a:solidFill>
                  <a:srgbClr val="FF0000"/>
                </a:solidFill>
                <a:latin typeface="Arial" panose="020B0604020202020204" pitchFamily="34" charset="0"/>
                <a:ea typeface="DejaVu Sans"/>
              </a:rPr>
              <a:t> </a:t>
            </a: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xmlns="" id="{B9A784E1-1831-A44A-A2B3-A79A6BBC3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888" y="1751013"/>
            <a:ext cx="102592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DejaVu Sans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Pct val="60000"/>
              <a:buFontTx/>
              <a:buNone/>
            </a:pPr>
            <a:r>
              <a:rPr lang="en-US" altLang="pt-BR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</a:rPr>
              <a:t> 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xmlns="" id="{9D3DA4DE-F4DE-5B4C-B0AF-BEC290F33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75" y="1747839"/>
            <a:ext cx="641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DejaVu Sans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Pct val="60000"/>
              <a:buFontTx/>
              <a:buNone/>
            </a:pPr>
            <a:r>
              <a:rPr lang="en-US" altLang="pt-BR" sz="2000">
                <a:latin typeface="Times New Roman" panose="02020603050405020304" pitchFamily="18" charset="0"/>
                <a:ea typeface="DejaVu Sans"/>
              </a:rPr>
              <a:t> 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xmlns="" id="{08D8DE51-B441-2042-8770-C0120FA93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7900" y="1847851"/>
            <a:ext cx="1752600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DejaVu Sans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pt-BR" sz="2000" b="1">
                <a:solidFill>
                  <a:srgbClr val="FFFF00"/>
                </a:solidFill>
                <a:latin typeface="Arial" panose="020B0604020202020204" pitchFamily="34" charset="0"/>
                <a:ea typeface="DejaVu Sans"/>
              </a:rPr>
              <a:t>percentual do </a:t>
            </a:r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xmlns="" id="{A8F47547-06EA-2849-9867-BFFE2C46D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2025" y="1828801"/>
            <a:ext cx="705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DejaVu Sans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Pct val="60000"/>
              <a:buFontTx/>
              <a:buNone/>
            </a:pPr>
            <a:r>
              <a:rPr lang="en-US" altLang="pt-BR" sz="2000" b="1">
                <a:solidFill>
                  <a:srgbClr val="000000"/>
                </a:solidFill>
                <a:latin typeface="Arial" panose="020B0604020202020204" pitchFamily="34" charset="0"/>
                <a:ea typeface="DejaVu Sans"/>
              </a:rPr>
              <a:t> 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xmlns="" id="{85C39981-6EEE-3044-B961-696EABC93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3389" y="2414588"/>
            <a:ext cx="1587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4583" name="Line 7">
            <a:extLst>
              <a:ext uri="{FF2B5EF4-FFF2-40B4-BE49-F238E27FC236}">
                <a16:creationId xmlns:a16="http://schemas.microsoft.com/office/drawing/2014/main" xmlns="" id="{35BC7845-F94A-0247-8C04-6D8999FF234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31950" y="1335088"/>
            <a:ext cx="9024938" cy="76200"/>
          </a:xfrm>
          <a:prstGeom prst="line">
            <a:avLst/>
          </a:prstGeom>
          <a:noFill/>
          <a:ln w="50760" cap="sq">
            <a:solidFill>
              <a:srgbClr val="F7668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24584" name="Group 8">
            <a:extLst>
              <a:ext uri="{FF2B5EF4-FFF2-40B4-BE49-F238E27FC236}">
                <a16:creationId xmlns:a16="http://schemas.microsoft.com/office/drawing/2014/main" xmlns="" id="{DB2CE388-3618-F145-B708-569446DFD3F8}"/>
              </a:ext>
            </a:extLst>
          </p:cNvPr>
          <p:cNvGrpSpPr>
            <a:grpSpLocks/>
          </p:cNvGrpSpPr>
          <p:nvPr/>
        </p:nvGrpSpPr>
        <p:grpSpPr bwMode="auto">
          <a:xfrm>
            <a:off x="2917826" y="2119314"/>
            <a:ext cx="7470775" cy="4683125"/>
            <a:chOff x="878" y="1335"/>
            <a:chExt cx="4706" cy="2950"/>
          </a:xfrm>
        </p:grpSpPr>
        <p:sp>
          <p:nvSpPr>
            <p:cNvPr id="24585" name="Rectangle 9">
              <a:extLst>
                <a:ext uri="{FF2B5EF4-FFF2-40B4-BE49-F238E27FC236}">
                  <a16:creationId xmlns:a16="http://schemas.microsoft.com/office/drawing/2014/main" xmlns="" id="{FA77D938-A81C-7246-9E9A-E4E4FDC15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3" y="1348"/>
              <a:ext cx="1017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Total de YLD </a:t>
              </a:r>
            </a:p>
          </p:txBody>
        </p:sp>
        <p:sp>
          <p:nvSpPr>
            <p:cNvPr id="24586" name="Rectangle 10">
              <a:extLst>
                <a:ext uri="{FF2B5EF4-FFF2-40B4-BE49-F238E27FC236}">
                  <a16:creationId xmlns:a16="http://schemas.microsoft.com/office/drawing/2014/main" xmlns="" id="{394C907B-DC5B-0049-A05C-B18057468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0" y="1335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pt-BR" sz="2000" b="1">
                  <a:solidFill>
                    <a:srgbClr val="0000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587" name="Rectangle 11">
              <a:extLst>
                <a:ext uri="{FF2B5EF4-FFF2-40B4-BE49-F238E27FC236}">
                  <a16:creationId xmlns:a16="http://schemas.microsoft.com/office/drawing/2014/main" xmlns="" id="{D336559C-7127-BD4B-82BC-4A4F770F0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1607"/>
              <a:ext cx="36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1600" b="1">
                  <a:solidFill>
                    <a:srgbClr val="0000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588" name="Rectangle 12">
              <a:extLst>
                <a:ext uri="{FF2B5EF4-FFF2-40B4-BE49-F238E27FC236}">
                  <a16:creationId xmlns:a16="http://schemas.microsoft.com/office/drawing/2014/main" xmlns="" id="{9B44009E-A2DD-8B41-916F-6A35CF586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6" y="1607"/>
              <a:ext cx="36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1600" b="1"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589" name="Rectangle 13">
              <a:extLst>
                <a:ext uri="{FF2B5EF4-FFF2-40B4-BE49-F238E27FC236}">
                  <a16:creationId xmlns:a16="http://schemas.microsoft.com/office/drawing/2014/main" xmlns="" id="{312AE70D-4226-BD41-8ECD-30852F1D8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1" y="1607"/>
              <a:ext cx="36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1600" b="1">
                  <a:solidFill>
                    <a:srgbClr val="0000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590" name="Rectangle 14">
              <a:extLst>
                <a:ext uri="{FF2B5EF4-FFF2-40B4-BE49-F238E27FC236}">
                  <a16:creationId xmlns:a16="http://schemas.microsoft.com/office/drawing/2014/main" xmlns="" id="{F069996B-9B39-6E41-B9C1-C129DA942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1670"/>
              <a:ext cx="108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1</a:t>
              </a:r>
            </a:p>
          </p:txBody>
        </p:sp>
        <p:sp>
          <p:nvSpPr>
            <p:cNvPr id="24591" name="Rectangle 15">
              <a:extLst>
                <a:ext uri="{FF2B5EF4-FFF2-40B4-BE49-F238E27FC236}">
                  <a16:creationId xmlns:a16="http://schemas.microsoft.com/office/drawing/2014/main" xmlns="" id="{8E3CC70D-905F-CE4D-94B9-21C806419E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1670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592" name="Rectangle 16">
              <a:extLst>
                <a:ext uri="{FF2B5EF4-FFF2-40B4-BE49-F238E27FC236}">
                  <a16:creationId xmlns:a16="http://schemas.microsoft.com/office/drawing/2014/main" xmlns="" id="{28182FD0-CA51-854E-BDF5-73185793D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1670"/>
              <a:ext cx="1710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Depressão unipolar</a:t>
              </a:r>
            </a:p>
          </p:txBody>
        </p:sp>
        <p:sp>
          <p:nvSpPr>
            <p:cNvPr id="24593" name="Rectangle 17">
              <a:extLst>
                <a:ext uri="{FF2B5EF4-FFF2-40B4-BE49-F238E27FC236}">
                  <a16:creationId xmlns:a16="http://schemas.microsoft.com/office/drawing/2014/main" xmlns="" id="{9E4F7A34-AF61-BB42-8E46-FB2F50511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1670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594" name="Rectangle 18">
              <a:extLst>
                <a:ext uri="{FF2B5EF4-FFF2-40B4-BE49-F238E27FC236}">
                  <a16:creationId xmlns:a16="http://schemas.microsoft.com/office/drawing/2014/main" xmlns="" id="{ACD28A52-22EE-4846-93BA-238AC8AF2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5" y="1670"/>
              <a:ext cx="378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14,3</a:t>
              </a:r>
            </a:p>
          </p:txBody>
        </p:sp>
        <p:sp>
          <p:nvSpPr>
            <p:cNvPr id="24595" name="Rectangle 19">
              <a:extLst>
                <a:ext uri="{FF2B5EF4-FFF2-40B4-BE49-F238E27FC236}">
                  <a16:creationId xmlns:a16="http://schemas.microsoft.com/office/drawing/2014/main" xmlns="" id="{BB0F2D2D-225D-EF4B-A733-954972432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3" y="1670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596" name="Rectangle 20">
              <a:extLst>
                <a:ext uri="{FF2B5EF4-FFF2-40B4-BE49-F238E27FC236}">
                  <a16:creationId xmlns:a16="http://schemas.microsoft.com/office/drawing/2014/main" xmlns="" id="{B7AB5028-53FA-134B-AB00-B2D7EFB7A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1909"/>
              <a:ext cx="108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2</a:t>
              </a:r>
            </a:p>
          </p:txBody>
        </p:sp>
        <p:sp>
          <p:nvSpPr>
            <p:cNvPr id="24597" name="Rectangle 21">
              <a:extLst>
                <a:ext uri="{FF2B5EF4-FFF2-40B4-BE49-F238E27FC236}">
                  <a16:creationId xmlns:a16="http://schemas.microsoft.com/office/drawing/2014/main" xmlns="" id="{C4329F13-DB9D-1947-8625-F625A72A5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1909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598" name="Rectangle 22">
              <a:extLst>
                <a:ext uri="{FF2B5EF4-FFF2-40B4-BE49-F238E27FC236}">
                  <a16:creationId xmlns:a16="http://schemas.microsoft.com/office/drawing/2014/main" xmlns="" id="{1D3D2CA0-2498-8443-86A9-389B2B8F8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1909"/>
              <a:ext cx="120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Uso de álcool</a:t>
              </a:r>
            </a:p>
          </p:txBody>
        </p:sp>
        <p:sp>
          <p:nvSpPr>
            <p:cNvPr id="24599" name="Rectangle 23">
              <a:extLst>
                <a:ext uri="{FF2B5EF4-FFF2-40B4-BE49-F238E27FC236}">
                  <a16:creationId xmlns:a16="http://schemas.microsoft.com/office/drawing/2014/main" xmlns="" id="{4E2EDF9D-584B-E34E-87F1-CA4054C28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909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00" name="Rectangle 24">
              <a:extLst>
                <a:ext uri="{FF2B5EF4-FFF2-40B4-BE49-F238E27FC236}">
                  <a16:creationId xmlns:a16="http://schemas.microsoft.com/office/drawing/2014/main" xmlns="" id="{9D9ACBA5-CC90-604E-BA64-D9883C1D1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" y="1909"/>
              <a:ext cx="270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9.6</a:t>
              </a:r>
            </a:p>
          </p:txBody>
        </p:sp>
        <p:sp>
          <p:nvSpPr>
            <p:cNvPr id="24601" name="Rectangle 25">
              <a:extLst>
                <a:ext uri="{FF2B5EF4-FFF2-40B4-BE49-F238E27FC236}">
                  <a16:creationId xmlns:a16="http://schemas.microsoft.com/office/drawing/2014/main" xmlns="" id="{3652EF9A-C3C9-C44F-9888-ADDE9E4B7A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" y="1909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02" name="Rectangle 26">
              <a:extLst>
                <a:ext uri="{FF2B5EF4-FFF2-40B4-BE49-F238E27FC236}">
                  <a16:creationId xmlns:a16="http://schemas.microsoft.com/office/drawing/2014/main" xmlns="" id="{AA2E6A84-0549-8D4F-BAD5-E3D0B89AF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2149"/>
              <a:ext cx="9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3</a:t>
              </a:r>
            </a:p>
          </p:txBody>
        </p:sp>
        <p:sp>
          <p:nvSpPr>
            <p:cNvPr id="24603" name="Rectangle 27">
              <a:extLst>
                <a:ext uri="{FF2B5EF4-FFF2-40B4-BE49-F238E27FC236}">
                  <a16:creationId xmlns:a16="http://schemas.microsoft.com/office/drawing/2014/main" xmlns="" id="{1F2DEFBD-3C72-5644-8DA1-E36BD8253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214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04" name="Rectangle 28">
              <a:extLst>
                <a:ext uri="{FF2B5EF4-FFF2-40B4-BE49-F238E27FC236}">
                  <a16:creationId xmlns:a16="http://schemas.microsoft.com/office/drawing/2014/main" xmlns="" id="{D1F4E8C4-1079-C24F-A3F5-222638FE9C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2149"/>
              <a:ext cx="91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Osteoartrite</a:t>
              </a:r>
            </a:p>
          </p:txBody>
        </p:sp>
        <p:sp>
          <p:nvSpPr>
            <p:cNvPr id="24605" name="Rectangle 29">
              <a:extLst>
                <a:ext uri="{FF2B5EF4-FFF2-40B4-BE49-F238E27FC236}">
                  <a16:creationId xmlns:a16="http://schemas.microsoft.com/office/drawing/2014/main" xmlns="" id="{30D8C106-C9D8-E84F-8179-AFB856F90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9" y="214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06" name="Rectangle 30">
              <a:extLst>
                <a:ext uri="{FF2B5EF4-FFF2-40B4-BE49-F238E27FC236}">
                  <a16:creationId xmlns:a16="http://schemas.microsoft.com/office/drawing/2014/main" xmlns="" id="{13D10E9F-210A-2C4D-9D20-EB4E5F956D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" y="2149"/>
              <a:ext cx="22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5,8</a:t>
              </a:r>
            </a:p>
          </p:txBody>
        </p:sp>
        <p:sp>
          <p:nvSpPr>
            <p:cNvPr id="24607" name="Rectangle 31">
              <a:extLst>
                <a:ext uri="{FF2B5EF4-FFF2-40B4-BE49-F238E27FC236}">
                  <a16:creationId xmlns:a16="http://schemas.microsoft.com/office/drawing/2014/main" xmlns="" id="{038958C8-A016-1B4E-A6D1-86A4139A13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" y="214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08" name="Rectangle 32">
              <a:extLst>
                <a:ext uri="{FF2B5EF4-FFF2-40B4-BE49-F238E27FC236}">
                  <a16:creationId xmlns:a16="http://schemas.microsoft.com/office/drawing/2014/main" xmlns="" id="{76D7DE20-8029-BB49-B0E8-7685CDD79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2389"/>
              <a:ext cx="108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4</a:t>
              </a:r>
            </a:p>
          </p:txBody>
        </p:sp>
        <p:sp>
          <p:nvSpPr>
            <p:cNvPr id="24609" name="Rectangle 33">
              <a:extLst>
                <a:ext uri="{FF2B5EF4-FFF2-40B4-BE49-F238E27FC236}">
                  <a16:creationId xmlns:a16="http://schemas.microsoft.com/office/drawing/2014/main" xmlns="" id="{9E5B6DE9-BDD8-014D-BC03-6C58EE4CE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2389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10" name="Rectangle 34">
              <a:extLst>
                <a:ext uri="{FF2B5EF4-FFF2-40B4-BE49-F238E27FC236}">
                  <a16:creationId xmlns:a16="http://schemas.microsoft.com/office/drawing/2014/main" xmlns="" id="{2CF3DBD4-EABB-AB48-86FA-39721D638A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2389"/>
              <a:ext cx="2905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Transtorno neurocognitivo maior</a:t>
              </a:r>
            </a:p>
          </p:txBody>
        </p:sp>
        <p:sp>
          <p:nvSpPr>
            <p:cNvPr id="24611" name="Rectangle 35">
              <a:extLst>
                <a:ext uri="{FF2B5EF4-FFF2-40B4-BE49-F238E27FC236}">
                  <a16:creationId xmlns:a16="http://schemas.microsoft.com/office/drawing/2014/main" xmlns="" id="{208F0897-E843-1B4C-9723-A63B0D535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2389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12" name="Rectangle 36">
              <a:extLst>
                <a:ext uri="{FF2B5EF4-FFF2-40B4-BE49-F238E27FC236}">
                  <a16:creationId xmlns:a16="http://schemas.microsoft.com/office/drawing/2014/main" xmlns="" id="{2D645139-6E59-254F-A8A7-DF3C42963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" y="2389"/>
              <a:ext cx="270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5.1</a:t>
              </a:r>
            </a:p>
          </p:txBody>
        </p:sp>
        <p:sp>
          <p:nvSpPr>
            <p:cNvPr id="24613" name="Rectangle 37">
              <a:extLst>
                <a:ext uri="{FF2B5EF4-FFF2-40B4-BE49-F238E27FC236}">
                  <a16:creationId xmlns:a16="http://schemas.microsoft.com/office/drawing/2014/main" xmlns="" id="{FD9E708E-1843-D24D-8758-DE35453F85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" y="2389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14" name="Rectangle 38">
              <a:extLst>
                <a:ext uri="{FF2B5EF4-FFF2-40B4-BE49-F238E27FC236}">
                  <a16:creationId xmlns:a16="http://schemas.microsoft.com/office/drawing/2014/main" xmlns="" id="{19980ED8-20FD-564F-BF47-2F6CEC345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2629"/>
              <a:ext cx="108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5</a:t>
              </a:r>
            </a:p>
          </p:txBody>
        </p:sp>
        <p:sp>
          <p:nvSpPr>
            <p:cNvPr id="24615" name="Rectangle 39">
              <a:extLst>
                <a:ext uri="{FF2B5EF4-FFF2-40B4-BE49-F238E27FC236}">
                  <a16:creationId xmlns:a16="http://schemas.microsoft.com/office/drawing/2014/main" xmlns="" id="{2BBBEF7D-3EAC-0245-8DCA-8B3D6FBC1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262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16" name="Rectangle 40">
              <a:extLst>
                <a:ext uri="{FF2B5EF4-FFF2-40B4-BE49-F238E27FC236}">
                  <a16:creationId xmlns:a16="http://schemas.microsoft.com/office/drawing/2014/main" xmlns="" id="{5F0DFD79-7D7B-1541-AE58-5F3E51097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2629"/>
              <a:ext cx="1197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Esquizofrenia</a:t>
              </a:r>
            </a:p>
          </p:txBody>
        </p:sp>
        <p:sp>
          <p:nvSpPr>
            <p:cNvPr id="24617" name="Rectangle 41">
              <a:extLst>
                <a:ext uri="{FF2B5EF4-FFF2-40B4-BE49-F238E27FC236}">
                  <a16:creationId xmlns:a16="http://schemas.microsoft.com/office/drawing/2014/main" xmlns="" id="{5E2D4632-F6C1-BD4F-8E15-616D8F6DF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6" y="262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18" name="Rectangle 42">
              <a:extLst>
                <a:ext uri="{FF2B5EF4-FFF2-40B4-BE49-F238E27FC236}">
                  <a16:creationId xmlns:a16="http://schemas.microsoft.com/office/drawing/2014/main" xmlns="" id="{0F5711EF-B91C-D542-9723-538DA2866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" y="2629"/>
              <a:ext cx="270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4.7</a:t>
              </a:r>
            </a:p>
          </p:txBody>
        </p:sp>
        <p:sp>
          <p:nvSpPr>
            <p:cNvPr id="24619" name="Rectangle 43">
              <a:extLst>
                <a:ext uri="{FF2B5EF4-FFF2-40B4-BE49-F238E27FC236}">
                  <a16:creationId xmlns:a16="http://schemas.microsoft.com/office/drawing/2014/main" xmlns="" id="{7F855DF1-81F1-D743-92AD-208967EB4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" y="262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20" name="Rectangle 44">
              <a:extLst>
                <a:ext uri="{FF2B5EF4-FFF2-40B4-BE49-F238E27FC236}">
                  <a16:creationId xmlns:a16="http://schemas.microsoft.com/office/drawing/2014/main" xmlns="" id="{15D174F9-545D-634F-B923-EA015AB37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2869"/>
              <a:ext cx="108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6</a:t>
              </a:r>
            </a:p>
          </p:txBody>
        </p:sp>
        <p:sp>
          <p:nvSpPr>
            <p:cNvPr id="24621" name="Rectangle 45">
              <a:extLst>
                <a:ext uri="{FF2B5EF4-FFF2-40B4-BE49-F238E27FC236}">
                  <a16:creationId xmlns:a16="http://schemas.microsoft.com/office/drawing/2014/main" xmlns="" id="{139F7A2A-2771-CC45-A65B-28EB07728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286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22" name="Rectangle 46">
              <a:extLst>
                <a:ext uri="{FF2B5EF4-FFF2-40B4-BE49-F238E27FC236}">
                  <a16:creationId xmlns:a16="http://schemas.microsoft.com/office/drawing/2014/main" xmlns="" id="{4C1689A0-F355-204C-AFA6-D0FB0643C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2869"/>
              <a:ext cx="1640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Transtorno bipolar</a:t>
              </a:r>
            </a:p>
          </p:txBody>
        </p:sp>
        <p:sp>
          <p:nvSpPr>
            <p:cNvPr id="24623" name="Rectangle 47">
              <a:extLst>
                <a:ext uri="{FF2B5EF4-FFF2-40B4-BE49-F238E27FC236}">
                  <a16:creationId xmlns:a16="http://schemas.microsoft.com/office/drawing/2014/main" xmlns="" id="{FB34C943-5ECD-0C4C-BE55-CC1248C5A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9" y="286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24" name="Rectangle 48">
              <a:extLst>
                <a:ext uri="{FF2B5EF4-FFF2-40B4-BE49-F238E27FC236}">
                  <a16:creationId xmlns:a16="http://schemas.microsoft.com/office/drawing/2014/main" xmlns="" id="{9EFFBB9E-5BCC-7C4D-8B0C-B491D8FFD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" y="2869"/>
              <a:ext cx="270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3,6</a:t>
              </a:r>
            </a:p>
          </p:txBody>
        </p:sp>
        <p:sp>
          <p:nvSpPr>
            <p:cNvPr id="24625" name="Rectangle 49">
              <a:extLst>
                <a:ext uri="{FF2B5EF4-FFF2-40B4-BE49-F238E27FC236}">
                  <a16:creationId xmlns:a16="http://schemas.microsoft.com/office/drawing/2014/main" xmlns="" id="{2A097A37-5868-CC4B-9839-99892B582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" y="286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26" name="Rectangle 50">
              <a:extLst>
                <a:ext uri="{FF2B5EF4-FFF2-40B4-BE49-F238E27FC236}">
                  <a16:creationId xmlns:a16="http://schemas.microsoft.com/office/drawing/2014/main" xmlns="" id="{153FC48B-60F5-E648-8EC8-C40DD7941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3109"/>
              <a:ext cx="108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7</a:t>
              </a:r>
            </a:p>
          </p:txBody>
        </p:sp>
        <p:sp>
          <p:nvSpPr>
            <p:cNvPr id="24627" name="Rectangle 51">
              <a:extLst>
                <a:ext uri="{FF2B5EF4-FFF2-40B4-BE49-F238E27FC236}">
                  <a16:creationId xmlns:a16="http://schemas.microsoft.com/office/drawing/2014/main" xmlns="" id="{A22EFFAF-FEDB-164B-97E0-20310AE68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3109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28" name="Rectangle 52">
              <a:extLst>
                <a:ext uri="{FF2B5EF4-FFF2-40B4-BE49-F238E27FC236}">
                  <a16:creationId xmlns:a16="http://schemas.microsoft.com/office/drawing/2014/main" xmlns="" id="{C6E440A5-A009-9047-A59D-98A0A7977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3109"/>
              <a:ext cx="2156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 dirty="0" err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Doença</a:t>
              </a:r>
              <a:r>
                <a:rPr lang="en-US" altLang="pt-BR" sz="2000" b="1" dirty="0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cerebrovascular</a:t>
              </a:r>
            </a:p>
          </p:txBody>
        </p:sp>
        <p:sp>
          <p:nvSpPr>
            <p:cNvPr id="24629" name="Rectangle 53">
              <a:extLst>
                <a:ext uri="{FF2B5EF4-FFF2-40B4-BE49-F238E27FC236}">
                  <a16:creationId xmlns:a16="http://schemas.microsoft.com/office/drawing/2014/main" xmlns="" id="{33E6ADF5-A73E-584A-9A64-8A4CF47D3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1" y="3109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30" name="Rectangle 54">
              <a:extLst>
                <a:ext uri="{FF2B5EF4-FFF2-40B4-BE49-F238E27FC236}">
                  <a16:creationId xmlns:a16="http://schemas.microsoft.com/office/drawing/2014/main" xmlns="" id="{53D12F1F-C501-0347-B245-E788DFEC3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" y="3109"/>
              <a:ext cx="270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3,3</a:t>
              </a:r>
            </a:p>
          </p:txBody>
        </p:sp>
        <p:sp>
          <p:nvSpPr>
            <p:cNvPr id="24631" name="Rectangle 55">
              <a:extLst>
                <a:ext uri="{FF2B5EF4-FFF2-40B4-BE49-F238E27FC236}">
                  <a16:creationId xmlns:a16="http://schemas.microsoft.com/office/drawing/2014/main" xmlns="" id="{CBC536C9-0568-5245-B992-01249AA0A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" y="3109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32" name="Rectangle 56">
              <a:extLst>
                <a:ext uri="{FF2B5EF4-FFF2-40B4-BE49-F238E27FC236}">
                  <a16:creationId xmlns:a16="http://schemas.microsoft.com/office/drawing/2014/main" xmlns="" id="{AD81DBE7-2C9E-0F4B-A06B-3B77145EE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3349"/>
              <a:ext cx="90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8</a:t>
              </a:r>
            </a:p>
          </p:txBody>
        </p:sp>
        <p:sp>
          <p:nvSpPr>
            <p:cNvPr id="24633" name="Rectangle 57">
              <a:extLst>
                <a:ext uri="{FF2B5EF4-FFF2-40B4-BE49-F238E27FC236}">
                  <a16:creationId xmlns:a16="http://schemas.microsoft.com/office/drawing/2014/main" xmlns="" id="{ACF6B199-8A7C-2C41-8422-85952706B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334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34" name="Rectangle 58">
              <a:extLst>
                <a:ext uri="{FF2B5EF4-FFF2-40B4-BE49-F238E27FC236}">
                  <a16:creationId xmlns:a16="http://schemas.microsoft.com/office/drawing/2014/main" xmlns="" id="{6593887E-C422-334A-BD8C-C632F63CD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3349"/>
              <a:ext cx="67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Diabetes</a:t>
              </a:r>
            </a:p>
          </p:txBody>
        </p:sp>
        <p:sp>
          <p:nvSpPr>
            <p:cNvPr id="24635" name="Rectangle 59">
              <a:extLst>
                <a:ext uri="{FF2B5EF4-FFF2-40B4-BE49-F238E27FC236}">
                  <a16:creationId xmlns:a16="http://schemas.microsoft.com/office/drawing/2014/main" xmlns="" id="{7628EBDD-1C6B-0B47-81B6-CA3C81320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5" y="334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36" name="Rectangle 60">
              <a:extLst>
                <a:ext uri="{FF2B5EF4-FFF2-40B4-BE49-F238E27FC236}">
                  <a16:creationId xmlns:a16="http://schemas.microsoft.com/office/drawing/2014/main" xmlns="" id="{11A20270-8B85-9548-8D0A-63A6FF57C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" y="3349"/>
              <a:ext cx="22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3.2</a:t>
              </a:r>
            </a:p>
          </p:txBody>
        </p:sp>
        <p:sp>
          <p:nvSpPr>
            <p:cNvPr id="24637" name="Rectangle 61">
              <a:extLst>
                <a:ext uri="{FF2B5EF4-FFF2-40B4-BE49-F238E27FC236}">
                  <a16:creationId xmlns:a16="http://schemas.microsoft.com/office/drawing/2014/main" xmlns="" id="{DE06F00C-4A23-F145-8D36-DEBECD71A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" y="3349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38" name="Rectangle 62">
              <a:extLst>
                <a:ext uri="{FF2B5EF4-FFF2-40B4-BE49-F238E27FC236}">
                  <a16:creationId xmlns:a16="http://schemas.microsoft.com/office/drawing/2014/main" xmlns="" id="{FD8213D8-8839-9F48-BE72-7A41C8B5C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3588"/>
              <a:ext cx="108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9</a:t>
              </a:r>
            </a:p>
          </p:txBody>
        </p:sp>
        <p:sp>
          <p:nvSpPr>
            <p:cNvPr id="24639" name="Rectangle 63">
              <a:extLst>
                <a:ext uri="{FF2B5EF4-FFF2-40B4-BE49-F238E27FC236}">
                  <a16:creationId xmlns:a16="http://schemas.microsoft.com/office/drawing/2014/main" xmlns="" id="{ED890912-41FE-B64E-B74F-5CB65A6BA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" y="3588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40" name="Rectangle 64">
              <a:extLst>
                <a:ext uri="{FF2B5EF4-FFF2-40B4-BE49-F238E27FC236}">
                  <a16:creationId xmlns:a16="http://schemas.microsoft.com/office/drawing/2014/main" xmlns="" id="{539B74D9-FF79-0242-9078-431D6E0D8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3588"/>
              <a:ext cx="371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TOC</a:t>
              </a:r>
            </a:p>
          </p:txBody>
        </p:sp>
        <p:sp>
          <p:nvSpPr>
            <p:cNvPr id="24641" name="Rectangle 65">
              <a:extLst>
                <a:ext uri="{FF2B5EF4-FFF2-40B4-BE49-F238E27FC236}">
                  <a16:creationId xmlns:a16="http://schemas.microsoft.com/office/drawing/2014/main" xmlns="" id="{D81D7DCB-039E-8445-9CCB-C3394916B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7" y="3588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42" name="Rectangle 66">
              <a:extLst>
                <a:ext uri="{FF2B5EF4-FFF2-40B4-BE49-F238E27FC236}">
                  <a16:creationId xmlns:a16="http://schemas.microsoft.com/office/drawing/2014/main" xmlns="" id="{307AC91A-2B9F-1744-9FFE-5EBC81368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" y="3588"/>
              <a:ext cx="270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3.1</a:t>
              </a:r>
            </a:p>
          </p:txBody>
        </p:sp>
        <p:sp>
          <p:nvSpPr>
            <p:cNvPr id="24643" name="Rectangle 67">
              <a:extLst>
                <a:ext uri="{FF2B5EF4-FFF2-40B4-BE49-F238E27FC236}">
                  <a16:creationId xmlns:a16="http://schemas.microsoft.com/office/drawing/2014/main" xmlns="" id="{66701C53-6110-2347-8A8F-D1B015A4E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" y="3588"/>
              <a:ext cx="44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44" name="Rectangle 68">
              <a:extLst>
                <a:ext uri="{FF2B5EF4-FFF2-40B4-BE49-F238E27FC236}">
                  <a16:creationId xmlns:a16="http://schemas.microsoft.com/office/drawing/2014/main" xmlns="" id="{A38282AF-8E87-0348-88CA-66EC8B8AD3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3828"/>
              <a:ext cx="216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10</a:t>
              </a:r>
            </a:p>
          </p:txBody>
        </p:sp>
        <p:sp>
          <p:nvSpPr>
            <p:cNvPr id="24645" name="Rectangle 69">
              <a:extLst>
                <a:ext uri="{FF2B5EF4-FFF2-40B4-BE49-F238E27FC236}">
                  <a16:creationId xmlns:a16="http://schemas.microsoft.com/office/drawing/2014/main" xmlns="" id="{D4A9ACA6-FB6C-8B48-8863-872F42659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" y="3828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46" name="Rectangle 70">
              <a:extLst>
                <a:ext uri="{FF2B5EF4-FFF2-40B4-BE49-F238E27FC236}">
                  <a16:creationId xmlns:a16="http://schemas.microsoft.com/office/drawing/2014/main" xmlns="" id="{FF1B02D4-4EF6-5849-95C0-76332E6F7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4" y="3828"/>
              <a:ext cx="1270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Uso de drogas</a:t>
              </a:r>
            </a:p>
          </p:txBody>
        </p:sp>
        <p:sp>
          <p:nvSpPr>
            <p:cNvPr id="24647" name="Rectangle 71">
              <a:extLst>
                <a:ext uri="{FF2B5EF4-FFF2-40B4-BE49-F238E27FC236}">
                  <a16:creationId xmlns:a16="http://schemas.microsoft.com/office/drawing/2014/main" xmlns="" id="{43C82A91-9830-B041-ACFC-64B165245F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" y="3828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48" name="Rectangle 72">
              <a:extLst>
                <a:ext uri="{FF2B5EF4-FFF2-40B4-BE49-F238E27FC236}">
                  <a16:creationId xmlns:a16="http://schemas.microsoft.com/office/drawing/2014/main" xmlns="" id="{8AEC9C4B-7F0C-1044-B78C-D5360105E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0" y="3828"/>
              <a:ext cx="162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3.</a:t>
              </a:r>
            </a:p>
          </p:txBody>
        </p:sp>
        <p:sp>
          <p:nvSpPr>
            <p:cNvPr id="24649" name="Rectangle 73">
              <a:extLst>
                <a:ext uri="{FF2B5EF4-FFF2-40B4-BE49-F238E27FC236}">
                  <a16:creationId xmlns:a16="http://schemas.microsoft.com/office/drawing/2014/main" xmlns="" id="{4ACBD09A-0FD2-BD45-84E9-1C204AC70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7" y="3828"/>
              <a:ext cx="162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0</a:t>
              </a:r>
            </a:p>
          </p:txBody>
        </p:sp>
        <p:sp>
          <p:nvSpPr>
            <p:cNvPr id="24650" name="Rectangle 74">
              <a:extLst>
                <a:ext uri="{FF2B5EF4-FFF2-40B4-BE49-F238E27FC236}">
                  <a16:creationId xmlns:a16="http://schemas.microsoft.com/office/drawing/2014/main" xmlns="" id="{8653D87D-55B3-C640-804A-BE8F862F1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8" y="3828"/>
              <a:ext cx="5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Pct val="60000"/>
                <a:buFontTx/>
                <a:buNone/>
              </a:pPr>
              <a:r>
                <a:rPr lang="en-US" altLang="pt-BR" sz="2000" b="1">
                  <a:solidFill>
                    <a:srgbClr val="FFFF00"/>
                  </a:solidFill>
                  <a:latin typeface="Arial Black" panose="020B0604020202020204" pitchFamily="34" charset="0"/>
                  <a:ea typeface="DejaVu Sans"/>
                </a:rPr>
                <a:t> </a:t>
              </a:r>
            </a:p>
          </p:txBody>
        </p:sp>
        <p:sp>
          <p:nvSpPr>
            <p:cNvPr id="24651" name="Rectangle 75">
              <a:extLst>
                <a:ext uri="{FF2B5EF4-FFF2-40B4-BE49-F238E27FC236}">
                  <a16:creationId xmlns:a16="http://schemas.microsoft.com/office/drawing/2014/main" xmlns="" id="{B49885CA-24DA-C046-ABE9-60083BEC9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8" y="4070"/>
              <a:ext cx="4706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FFFFFF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  <a:cs typeface="DejaVu Sans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FFFFFF"/>
                  </a:solidFill>
                  <a:latin typeface="Verdana" panose="020B0604030504040204" pitchFamily="34" charset="0"/>
                  <a:ea typeface="DejaVu Sans"/>
                  <a:cs typeface="DejaVu Sans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pt-BR" sz="1600" b="1">
                  <a:latin typeface="Arial" panose="020B0604020202020204" pitchFamily="34" charset="0"/>
                  <a:ea typeface="DejaVu Sans"/>
                </a:rPr>
                <a:t>							Ferrari et al., 2013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71253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>
            <a:extLst>
              <a:ext uri="{FF2B5EF4-FFF2-40B4-BE49-F238E27FC236}">
                <a16:creationId xmlns:a16="http://schemas.microsoft.com/office/drawing/2014/main" xmlns="" id="{267CCBDF-AE74-E349-B680-D931C4C1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74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4" name="Oval 2">
            <a:extLst>
              <a:ext uri="{FF2B5EF4-FFF2-40B4-BE49-F238E27FC236}">
                <a16:creationId xmlns:a16="http://schemas.microsoft.com/office/drawing/2014/main" xmlns="" id="{C7063B14-F543-BB44-B339-67F7D4D4B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4854" y="2745259"/>
            <a:ext cx="1447800" cy="728663"/>
          </a:xfrm>
          <a:prstGeom prst="ellipse">
            <a:avLst/>
          </a:prstGeom>
          <a:noFill/>
          <a:ln w="50760" cap="sq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3315" name="Oval 3">
            <a:extLst>
              <a:ext uri="{FF2B5EF4-FFF2-40B4-BE49-F238E27FC236}">
                <a16:creationId xmlns:a16="http://schemas.microsoft.com/office/drawing/2014/main" xmlns="" id="{6AFBB2B3-8DFD-E54B-8612-01DA32D0C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3863" y="2059459"/>
            <a:ext cx="2486840" cy="685800"/>
          </a:xfrm>
          <a:prstGeom prst="ellipse">
            <a:avLst/>
          </a:prstGeom>
          <a:noFill/>
          <a:ln w="50760" cap="sq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93446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 additive="repl"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 additive="repl"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6B3FF3A-6A49-7642-A221-E0DACF16C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Orçamento para saúde mental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A0DE4C2-2B85-CE41-84D9-C250B8A0D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Determinar pelo menos 10% do orçamento da saúde seja destinado a saúde mental</a:t>
            </a:r>
          </a:p>
          <a:p>
            <a:endParaRPr lang="pt-BR" dirty="0"/>
          </a:p>
          <a:p>
            <a:r>
              <a:rPr lang="pt-BR" dirty="0"/>
              <a:t>Dar um adicional aos hospitais que criarem e mantiverem unidades psiquiátricas em suas instalações (pelo menos 8 leitos) com equipe treinada</a:t>
            </a:r>
          </a:p>
        </p:txBody>
      </p:sp>
    </p:spTree>
    <p:extLst>
      <p:ext uri="{BB962C8B-B14F-4D97-AF65-F5344CB8AC3E}">
        <p14:creationId xmlns:p14="http://schemas.microsoft.com/office/powerpoint/2010/main" val="283110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>
            <a:extLst>
              <a:ext uri="{FF2B5EF4-FFF2-40B4-BE49-F238E27FC236}">
                <a16:creationId xmlns:a16="http://schemas.microsoft.com/office/drawing/2014/main" xmlns="" id="{A3BCF9EF-F4B4-424F-A92F-FA05626A0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20688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 anchorCtr="1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F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t-BR" altLang="pt-BR" sz="3800" b="1">
                <a:solidFill>
                  <a:srgbClr val="FFFF00"/>
                </a:solidFill>
              </a:rPr>
              <a:t>Conflitos de Interesses</a:t>
            </a:r>
          </a:p>
        </p:txBody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xmlns="" id="{1421F9D4-4AAD-6643-A6B0-33E75CE94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1600200"/>
            <a:ext cx="8228013" cy="45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131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3200">
                <a:solidFill>
                  <a:srgbClr val="FFFFFF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indent="-284163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8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4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 sz="2000">
                <a:solidFill>
                  <a:srgbClr val="FFFFFF"/>
                </a:solidFill>
                <a:latin typeface="Verdana" panose="020B0604030504040204" pitchFamily="34" charset="0"/>
                <a:ea typeface="DejaVu Sans"/>
                <a:cs typeface="DejaVu Sans"/>
              </a:defRPr>
            </a:lvl9pPr>
          </a:lstStyle>
          <a:p>
            <a:pPr>
              <a:buClrTx/>
              <a:buFontTx/>
              <a:buNone/>
            </a:pPr>
            <a:r>
              <a:rPr lang="en-US" altLang="pt-BR" sz="2600"/>
              <a:t>Da Acordo com a Norma 1595/2000 do Conselho Federal de Medicina e a Resolução RDC 102/2000 da Agência de Vigilância Sanitária declaro que participo de:</a:t>
            </a:r>
          </a:p>
          <a:p>
            <a:pPr lvl="1">
              <a:buClrTx/>
              <a:buFontTx/>
              <a:buNone/>
            </a:pPr>
            <a:r>
              <a:rPr lang="en-US" altLang="pt-BR" sz="2200"/>
              <a:t>Estudo Clínicos subvencionados por Janssen </a:t>
            </a:r>
          </a:p>
          <a:p>
            <a:pPr lvl="1">
              <a:buClrTx/>
              <a:buFontTx/>
              <a:buNone/>
            </a:pPr>
            <a:r>
              <a:rPr lang="en-US" altLang="pt-BR" sz="2200"/>
              <a:t>Conferencista Cristália, Daiichi-Sankyo, Janssen, Lundbeck, Takeda</a:t>
            </a:r>
          </a:p>
          <a:p>
            <a:pPr lvl="1">
              <a:buClrTx/>
              <a:buFontTx/>
              <a:buNone/>
            </a:pPr>
            <a:r>
              <a:rPr lang="en-US" altLang="pt-BR" sz="2200"/>
              <a:t>Membro consultivo / diretivo / empregado - não</a:t>
            </a:r>
          </a:p>
          <a:p>
            <a:pPr lvl="1">
              <a:buClrTx/>
              <a:buFontTx/>
              <a:buNone/>
            </a:pPr>
            <a:r>
              <a:rPr lang="en-US" altLang="pt-BR" sz="2200"/>
              <a:t>Participo de comitê / conselho Janssen </a:t>
            </a:r>
          </a:p>
          <a:p>
            <a:pPr lvl="1">
              <a:buClrTx/>
              <a:buFontTx/>
              <a:buNone/>
            </a:pPr>
            <a:r>
              <a:rPr lang="en-US" altLang="pt-BR" sz="2200"/>
              <a:t>Tenho interesses financeiros e / ou relacionamentos com nenhum</a:t>
            </a:r>
          </a:p>
          <a:p>
            <a:pPr>
              <a:buClrTx/>
              <a:buFontTx/>
              <a:buNone/>
            </a:pPr>
            <a:endParaRPr lang="en-US" altLang="pt-BR" sz="2200"/>
          </a:p>
        </p:txBody>
      </p:sp>
    </p:spTree>
    <p:extLst>
      <p:ext uri="{BB962C8B-B14F-4D97-AF65-F5344CB8AC3E}">
        <p14:creationId xmlns:p14="http://schemas.microsoft.com/office/powerpoint/2010/main" val="20968473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6FABFEB-E85C-1740-BBDB-AE9B87BAD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53" y="2357626"/>
            <a:ext cx="10972800" cy="1139825"/>
          </a:xfrm>
        </p:spPr>
        <p:txBody>
          <a:bodyPr/>
          <a:lstStyle/>
          <a:p>
            <a:r>
              <a:rPr lang="pt-BR" sz="6000" dirty="0"/>
              <a:t>Acidentes </a:t>
            </a:r>
            <a:br>
              <a:rPr lang="pt-BR" sz="6000" dirty="0"/>
            </a:br>
            <a:r>
              <a:rPr lang="pt-BR" sz="6000" dirty="0"/>
              <a:t>ou </a:t>
            </a:r>
            <a:br>
              <a:rPr lang="pt-BR" sz="6000" dirty="0"/>
            </a:br>
            <a:r>
              <a:rPr lang="pt-BR" sz="6000" dirty="0"/>
              <a:t>Ocorrências de Trânsito?</a:t>
            </a:r>
          </a:p>
        </p:txBody>
      </p:sp>
    </p:spTree>
    <p:extLst>
      <p:ext uri="{BB962C8B-B14F-4D97-AF65-F5344CB8AC3E}">
        <p14:creationId xmlns:p14="http://schemas.microsoft.com/office/powerpoint/2010/main" val="931203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5A7D075-8700-AC42-8BB0-30A797305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1F9F8A7F-CE78-AA48-BEF5-70BEAF3D2F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8689" y="1600200"/>
            <a:ext cx="8054622" cy="4530725"/>
          </a:xfr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93AAF28-B7A9-4B43-93B5-D1FA50ED4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38DB5432-6636-324A-AAB6-187751586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083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6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FD7412-D60E-F94E-AA24-B21FEFDE9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67F44BE-E63A-2940-87A8-48698C227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FB2AD52-1099-3840-BCCF-DC692BEC7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"/>
            <a:ext cx="12096206" cy="67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09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34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12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6228350-DA19-1D41-9A90-67AE85D8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92505"/>
            <a:ext cx="12368464" cy="724301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51F62085-911C-464E-B398-FDE1565A8901}"/>
              </a:ext>
            </a:extLst>
          </p:cNvPr>
          <p:cNvSpPr/>
          <p:nvPr/>
        </p:nvSpPr>
        <p:spPr>
          <a:xfrm>
            <a:off x="405114" y="3429000"/>
            <a:ext cx="11686623" cy="1668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xmlns="" id="{F5B91575-A5F1-6642-83C3-EF47A660BB83}"/>
              </a:ext>
            </a:extLst>
          </p:cNvPr>
          <p:cNvSpPr/>
          <p:nvPr/>
        </p:nvSpPr>
        <p:spPr>
          <a:xfrm>
            <a:off x="405114" y="4247908"/>
            <a:ext cx="11686623" cy="15047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880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A23333-26D2-CA43-96D5-A83201CF4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Acidentes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716FDC2-F651-A44F-B07A-725924C88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Determinar que o nome “</a:t>
            </a:r>
            <a:r>
              <a:rPr lang="pt-BR" dirty="0">
                <a:solidFill>
                  <a:srgbClr val="FFFF00"/>
                </a:solidFill>
              </a:rPr>
              <a:t>acidente de trânsito</a:t>
            </a:r>
            <a:r>
              <a:rPr lang="pt-BR" dirty="0"/>
              <a:t>” seja mencionado nas estatísticas oficiais apenas após a exclusão e investigação de outras causas – suicídio? homicídio? drogas envolvidas? Etc..</a:t>
            </a:r>
          </a:p>
          <a:p>
            <a:r>
              <a:rPr lang="pt-BR" dirty="0"/>
              <a:t>Que a de nominação de </a:t>
            </a:r>
            <a:r>
              <a:rPr lang="pt-BR" dirty="0">
                <a:solidFill>
                  <a:srgbClr val="FFFF00"/>
                </a:solidFill>
              </a:rPr>
              <a:t>ocorrência</a:t>
            </a:r>
            <a:r>
              <a:rPr lang="pt-BR" dirty="0"/>
              <a:t> </a:t>
            </a:r>
            <a:r>
              <a:rPr lang="pt-BR" dirty="0">
                <a:solidFill>
                  <a:srgbClr val="FFFF00"/>
                </a:solidFill>
              </a:rPr>
              <a:t>de trânsito </a:t>
            </a:r>
            <a:r>
              <a:rPr lang="pt-BR" dirty="0"/>
              <a:t>seja adotada</a:t>
            </a:r>
          </a:p>
        </p:txBody>
      </p:sp>
    </p:spTree>
    <p:extLst>
      <p:ext uri="{BB962C8B-B14F-4D97-AF65-F5344CB8AC3E}">
        <p14:creationId xmlns:p14="http://schemas.microsoft.com/office/powerpoint/2010/main" val="2830453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ítulo 1">
            <a:extLst>
              <a:ext uri="{FF2B5EF4-FFF2-40B4-BE49-F238E27FC236}">
                <a16:creationId xmlns:a16="http://schemas.microsoft.com/office/drawing/2014/main" xmlns="" id="{E3C168AD-33D9-7745-8B47-A6AF002066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Descobridores do Lítio</a:t>
            </a:r>
          </a:p>
        </p:txBody>
      </p:sp>
      <p:pic>
        <p:nvPicPr>
          <p:cNvPr id="93186" name="Espaço Reservado para Conteúdo 5">
            <a:extLst>
              <a:ext uri="{FF2B5EF4-FFF2-40B4-BE49-F238E27FC236}">
                <a16:creationId xmlns:a16="http://schemas.microsoft.com/office/drawing/2014/main" xmlns="" id="{3E802690-E51E-7946-AAE3-5994D157AF2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4664" y="1600200"/>
            <a:ext cx="3641725" cy="3632200"/>
          </a:xfrm>
        </p:spPr>
      </p:pic>
      <p:pic>
        <p:nvPicPr>
          <p:cNvPr id="93187" name="Picture 2" descr="A130374">
            <a:extLst>
              <a:ext uri="{FF2B5EF4-FFF2-40B4-BE49-F238E27FC236}">
                <a16:creationId xmlns:a16="http://schemas.microsoft.com/office/drawing/2014/main" xmlns="" id="{B02300FC-BA87-604C-820F-703E1D29234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72138" y="1417638"/>
            <a:ext cx="4538662" cy="3814762"/>
          </a:xfrm>
        </p:spPr>
      </p:pic>
    </p:spTree>
    <p:extLst>
      <p:ext uri="{BB962C8B-B14F-4D97-AF65-F5344CB8AC3E}">
        <p14:creationId xmlns:p14="http://schemas.microsoft.com/office/powerpoint/2010/main" val="2273619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/>
          <p:cNvSpPr>
            <a:spLocks noGrp="1" noChangeArrowheads="1"/>
          </p:cNvSpPr>
          <p:nvPr>
            <p:ph type="title"/>
          </p:nvPr>
        </p:nvSpPr>
        <p:spPr>
          <a:xfrm>
            <a:off x="2171701" y="419100"/>
            <a:ext cx="8089900" cy="8699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pt-BR" sz="26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charset="0"/>
                <a:ea typeface="MS PGothic" charset="0"/>
              </a:rPr>
              <a:t>Taxas de Mortalidade Padronizadas</a:t>
            </a:r>
            <a:br>
              <a:rPr lang="pt-BR" sz="26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charset="0"/>
                <a:ea typeface="MS PGothic" charset="0"/>
              </a:rPr>
            </a:br>
            <a:r>
              <a:rPr lang="pt-BR" sz="26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charset="0"/>
                <a:ea typeface="MS PGothic" charset="0"/>
              </a:rPr>
              <a:t>em Pacientes com Transtorno Bipolar</a:t>
            </a:r>
            <a:r>
              <a:rPr lang="pt-BR" sz="2600" b="0" dirty="0">
                <a:latin typeface="Verdana" charset="0"/>
                <a:ea typeface="MS PGothic" charset="0"/>
              </a:rPr>
              <a:t/>
            </a:r>
            <a:br>
              <a:rPr lang="pt-BR" sz="2600" b="0" dirty="0">
                <a:latin typeface="Verdana" charset="0"/>
                <a:ea typeface="MS PGothic" charset="0"/>
              </a:rPr>
            </a:br>
            <a:r>
              <a:rPr lang="pt-BR" sz="26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charset="0"/>
                <a:ea typeface="MS PGothic" charset="0"/>
              </a:rPr>
              <a:t>Não Tratados </a:t>
            </a:r>
            <a:r>
              <a:rPr lang="pt-BR" sz="2600" b="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charset="0"/>
                <a:ea typeface="MS PGothic" charset="0"/>
              </a:rPr>
              <a:t>x</a:t>
            </a:r>
            <a:r>
              <a:rPr lang="pt-BR" sz="26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charset="0"/>
                <a:ea typeface="MS PGothic" charset="0"/>
              </a:rPr>
              <a:t> Tratados</a:t>
            </a:r>
          </a:p>
        </p:txBody>
      </p:sp>
      <p:sp>
        <p:nvSpPr>
          <p:cNvPr id="27650" name="Rectangle 8"/>
          <p:cNvSpPr>
            <a:spLocks noGrp="1" noChangeArrowheads="1"/>
          </p:cNvSpPr>
          <p:nvPr>
            <p:ph idx="1"/>
          </p:nvPr>
        </p:nvSpPr>
        <p:spPr>
          <a:xfrm>
            <a:off x="1981200" y="1806575"/>
            <a:ext cx="8229600" cy="5334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" charset="0"/>
              <a:buNone/>
            </a:pPr>
            <a:r>
              <a:rPr lang="pt-BR" sz="1800">
                <a:latin typeface="Verdana" charset="0"/>
                <a:ea typeface="MS PGothic" charset="0"/>
              </a:rPr>
              <a:t>Coorte de Zurique, n = 406</a:t>
            </a:r>
          </a:p>
          <a:p>
            <a:pPr eaLnBrk="1" hangingPunct="1">
              <a:buFont typeface="Wingdings" charset="0"/>
              <a:buNone/>
            </a:pPr>
            <a:r>
              <a:rPr lang="pt-BR" sz="1800">
                <a:latin typeface="Verdana" charset="0"/>
                <a:ea typeface="MS PGothic" charset="0"/>
              </a:rPr>
              <a:t>1959-1997</a:t>
            </a:r>
          </a:p>
        </p:txBody>
      </p:sp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1524000" y="6453188"/>
            <a:ext cx="5435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1400">
                <a:solidFill>
                  <a:srgbClr val="539CDF"/>
                </a:solidFill>
                <a:latin typeface="Verdana" charset="0"/>
              </a:rPr>
              <a:t>Angst J. CINP, Bruxelas, Bélgica, 2000</a:t>
            </a:r>
          </a:p>
        </p:txBody>
      </p:sp>
      <p:graphicFrame>
        <p:nvGraphicFramePr>
          <p:cNvPr id="27652" name="Object 7"/>
          <p:cNvGraphicFramePr>
            <a:graphicFrameLocks noChangeAspect="1"/>
          </p:cNvGraphicFramePr>
          <p:nvPr>
            <p:extLst/>
          </p:nvPr>
        </p:nvGraphicFramePr>
        <p:xfrm>
          <a:off x="1844323" y="1939925"/>
          <a:ext cx="8504766" cy="452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Chart" r:id="rId3" imgW="8178800" imgH="4051300" progId="MSGraph.Chart.8">
                  <p:embed followColorScheme="full"/>
                </p:oleObj>
              </mc:Choice>
              <mc:Fallback>
                <p:oleObj name="Chart" r:id="rId3" imgW="8178800" imgH="4051300" progId="MSGraph.Chart.8">
                  <p:embed followColorScheme="full"/>
                  <p:pic>
                    <p:nvPicPr>
                      <p:cNvPr id="2765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 l="3542" r="3542"/>
                      <a:stretch>
                        <a:fillRect/>
                      </a:stretch>
                    </p:blipFill>
                    <p:spPr bwMode="auto">
                      <a:xfrm>
                        <a:off x="1844323" y="1939925"/>
                        <a:ext cx="8504766" cy="452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Text Box 9"/>
          <p:cNvSpPr txBox="1">
            <a:spLocks noChangeArrowheads="1"/>
          </p:cNvSpPr>
          <p:nvPr/>
        </p:nvSpPr>
        <p:spPr bwMode="auto">
          <a:xfrm>
            <a:off x="2496256" y="2624140"/>
            <a:ext cx="12954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pt-BR" sz="1400">
                <a:latin typeface="Verdana" charset="0"/>
              </a:rPr>
              <a:t>* </a:t>
            </a:r>
            <a:r>
              <a:rPr lang="pt-BR" sz="1400" i="1">
                <a:latin typeface="Verdana" charset="0"/>
              </a:rPr>
              <a:t>P</a:t>
            </a:r>
            <a:r>
              <a:rPr lang="pt-BR" sz="1400">
                <a:latin typeface="Verdana" charset="0"/>
              </a:rPr>
              <a:t> &lt; 0,001</a:t>
            </a:r>
          </a:p>
          <a:p>
            <a:pPr eaLnBrk="1" hangingPunct="1">
              <a:spcBef>
                <a:spcPct val="30000"/>
              </a:spcBef>
            </a:pPr>
            <a:r>
              <a:rPr lang="pt-BR" sz="1400" baseline="30000">
                <a:latin typeface="Verdana" charset="0"/>
              </a:rPr>
              <a:t>†</a:t>
            </a:r>
            <a:r>
              <a:rPr lang="pt-BR" sz="1400">
                <a:latin typeface="Verdana" charset="0"/>
              </a:rPr>
              <a:t> </a:t>
            </a:r>
            <a:r>
              <a:rPr lang="pt-BR" sz="1400" i="1">
                <a:latin typeface="Verdana" charset="0"/>
              </a:rPr>
              <a:t>P</a:t>
            </a:r>
            <a:r>
              <a:rPr lang="pt-BR" sz="1400">
                <a:latin typeface="Verdana" charset="0"/>
              </a:rPr>
              <a:t> &lt; 0,05</a:t>
            </a:r>
          </a:p>
        </p:txBody>
      </p:sp>
    </p:spTree>
    <p:extLst>
      <p:ext uri="{BB962C8B-B14F-4D97-AF65-F5344CB8AC3E}">
        <p14:creationId xmlns:p14="http://schemas.microsoft.com/office/powerpoint/2010/main" val="81423102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9D55C67F-6F1D-F042-860A-D7F4E4FF5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Lítio na água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33E57B1-4756-FD44-BC35-9D06CBCD4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Estudar os dados científicos sobre o lítio na água</a:t>
            </a:r>
          </a:p>
        </p:txBody>
      </p:sp>
    </p:spTree>
    <p:extLst>
      <p:ext uri="{BB962C8B-B14F-4D97-AF65-F5344CB8AC3E}">
        <p14:creationId xmlns:p14="http://schemas.microsoft.com/office/powerpoint/2010/main" val="963500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altLang="pt-BR"/>
              <a:t>O espectro do comportamento suicida</a:t>
            </a:r>
            <a:endParaRPr lang="en-US" altLang="pt-BR"/>
          </a:p>
        </p:txBody>
      </p:sp>
      <p:sp>
        <p:nvSpPr>
          <p:cNvPr id="582660" name="Rectangle 4"/>
          <p:cNvSpPr>
            <a:spLocks noChangeArrowheads="1"/>
          </p:cNvSpPr>
          <p:nvPr/>
        </p:nvSpPr>
        <p:spPr bwMode="auto">
          <a:xfrm>
            <a:off x="1372105" y="1799045"/>
            <a:ext cx="9247768" cy="8163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33333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89803" dir="2700000" algn="ctr" rotWithShape="0">
              <a:schemeClr val="bg1">
                <a:alpha val="74998"/>
              </a:schemeClr>
            </a:outerShdw>
          </a:effectLst>
        </p:spPr>
        <p:txBody>
          <a:bodyPr wrap="square" lIns="0" tIns="0" rIns="0" bIns="0" anchor="ctr">
            <a:spAutoFit/>
          </a:bodyPr>
          <a:lstStyle/>
          <a:p>
            <a:pPr algn="ctr"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1944689" y="2768600"/>
            <a:ext cx="167163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pt-BR" sz="2000" b="1" dirty="0" err="1"/>
              <a:t>Pensamentos</a:t>
            </a:r>
            <a:r>
              <a:rPr lang="en-US" altLang="pt-BR" sz="2000" b="1" dirty="0"/>
              <a:t> </a:t>
            </a:r>
            <a:r>
              <a:rPr lang="en-US" altLang="pt-BR" sz="2000" b="1" dirty="0" err="1"/>
              <a:t>suicidas</a:t>
            </a:r>
            <a:endParaRPr lang="en-US" altLang="pt-BR" sz="2000" b="1" dirty="0"/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4735514" y="2768601"/>
            <a:ext cx="126047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pt-BR" sz="2200" b="1"/>
              <a:t>Planos suicidas</a:t>
            </a:r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7135813" y="2768600"/>
            <a:ext cx="12382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 2" charset="2"/>
              <a:buChar char="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pt-BR" sz="1800" b="1"/>
              <a:t>Tentativas de suicídio</a:t>
            </a:r>
          </a:p>
        </p:txBody>
      </p:sp>
      <p:sp>
        <p:nvSpPr>
          <p:cNvPr id="9222" name="Text Box 9"/>
          <p:cNvSpPr txBox="1">
            <a:spLocks noChangeArrowheads="1"/>
          </p:cNvSpPr>
          <p:nvPr/>
        </p:nvSpPr>
        <p:spPr bwMode="auto">
          <a:xfrm>
            <a:off x="9126538" y="2768600"/>
            <a:ext cx="1193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 2" charset="2"/>
              <a:buChar char="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pt-BR" sz="2200" b="1"/>
              <a:t>Suicídio</a:t>
            </a:r>
          </a:p>
        </p:txBody>
      </p:sp>
      <p:sp>
        <p:nvSpPr>
          <p:cNvPr id="582667" name="Text Box 11"/>
          <p:cNvSpPr txBox="1">
            <a:spLocks noChangeArrowheads="1"/>
          </p:cNvSpPr>
          <p:nvPr/>
        </p:nvSpPr>
        <p:spPr bwMode="auto">
          <a:xfrm>
            <a:off x="1489151" y="1927460"/>
            <a:ext cx="4606849" cy="369332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1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wrap="square" lIns="0" tIns="0" rIns="0" bIns="0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pt-BR" sz="2400" b="1" dirty="0" err="1">
                <a:solidFill>
                  <a:srgbClr val="26FF1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Comportamento</a:t>
            </a:r>
            <a:r>
              <a:rPr lang="en-US" altLang="pt-BR" sz="2400" b="1" dirty="0">
                <a:solidFill>
                  <a:srgbClr val="26FF1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pt-BR" sz="2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comunicado</a:t>
            </a:r>
            <a:endParaRPr lang="en-US" altLang="pt-BR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82668" name="Text Box 12"/>
          <p:cNvSpPr txBox="1">
            <a:spLocks noChangeArrowheads="1"/>
          </p:cNvSpPr>
          <p:nvPr/>
        </p:nvSpPr>
        <p:spPr bwMode="auto">
          <a:xfrm>
            <a:off x="6270626" y="1931989"/>
            <a:ext cx="4017963" cy="369887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1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pt-BR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Comportamento</a:t>
            </a:r>
            <a:r>
              <a:rPr lang="en-US" altLang="pt-B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pt-BR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observado</a:t>
            </a:r>
            <a:endParaRPr lang="en-US" altLang="pt-BR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25" name="Text Box 13"/>
          <p:cNvSpPr txBox="1">
            <a:spLocks noChangeArrowheads="1"/>
          </p:cNvSpPr>
          <p:nvPr/>
        </p:nvSpPr>
        <p:spPr bwMode="auto">
          <a:xfrm>
            <a:off x="862711" y="6005596"/>
            <a:ext cx="102665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80" tIns="0" rIns="182880" bIns="91440" anchor="b">
            <a:spAutoFit/>
          </a:bodyPr>
          <a:lstStyle>
            <a:lvl1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 typeface="Wingdings 2" charset="2"/>
              <a:buChar char="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lnSpc>
                <a:spcPct val="90000"/>
              </a:lnSpc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25000"/>
              </a:spcAft>
              <a:buClr>
                <a:schemeClr val="tx2"/>
              </a:buClr>
              <a:buFont typeface="Wingdings" charset="2"/>
              <a:buChar char="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Tx/>
              <a:buFontTx/>
              <a:buNone/>
            </a:pPr>
            <a:r>
              <a:rPr lang="en-US" altLang="pt-BR" sz="1600" dirty="0"/>
              <a:t>Roy et </a:t>
            </a:r>
            <a:r>
              <a:rPr lang="en-US" altLang="pt-BR" sz="1600" dirty="0" err="1"/>
              <a:t>ai</a:t>
            </a:r>
            <a:r>
              <a:rPr lang="en-US" altLang="pt-BR" sz="1600" dirty="0"/>
              <a:t>, 1984; Marco et al, 1987; </a:t>
            </a:r>
            <a:r>
              <a:rPr lang="en-US" altLang="pt-BR" sz="1600" dirty="0" err="1"/>
              <a:t>Heila</a:t>
            </a:r>
            <a:r>
              <a:rPr lang="en-US" altLang="pt-BR" sz="1600" dirty="0"/>
              <a:t> et </a:t>
            </a:r>
            <a:r>
              <a:rPr lang="en-US" altLang="pt-BR" sz="1600" dirty="0" err="1"/>
              <a:t>ai</a:t>
            </a:r>
            <a:r>
              <a:rPr lang="en-US" altLang="pt-BR" sz="1600" dirty="0"/>
              <a:t>, 1998; </a:t>
            </a:r>
            <a:r>
              <a:rPr lang="en-US" altLang="pt-BR" sz="1600" dirty="0" err="1"/>
              <a:t>Harkavy</a:t>
            </a:r>
            <a:r>
              <a:rPr lang="en-US" altLang="pt-BR" sz="1600" dirty="0"/>
              <a:t>-Friedman et </a:t>
            </a:r>
            <a:r>
              <a:rPr lang="en-US" altLang="pt-BR" sz="1600" dirty="0" err="1"/>
              <a:t>ai</a:t>
            </a:r>
            <a:r>
              <a:rPr lang="en-US" altLang="pt-BR" sz="1600" dirty="0"/>
              <a:t>, 1999. </a:t>
            </a:r>
            <a:r>
              <a:rPr lang="en-US" altLang="pt-BR" sz="1600" dirty="0" err="1"/>
              <a:t>Tsuang</a:t>
            </a:r>
            <a:r>
              <a:rPr lang="en-US" altLang="pt-BR" sz="1600" dirty="0"/>
              <a:t> de 1978; </a:t>
            </a:r>
            <a:r>
              <a:rPr lang="en-US" altLang="pt-BR" sz="1600" dirty="0" err="1"/>
              <a:t>Heila</a:t>
            </a:r>
            <a:r>
              <a:rPr lang="en-US" altLang="pt-BR" sz="1600" dirty="0"/>
              <a:t> et </a:t>
            </a:r>
            <a:r>
              <a:rPr lang="en-US" altLang="pt-BR" sz="1600" dirty="0" err="1"/>
              <a:t>ai</a:t>
            </a:r>
            <a:r>
              <a:rPr lang="en-US" altLang="pt-BR" sz="1600" dirty="0"/>
              <a:t>, 1997; </a:t>
            </a:r>
            <a:r>
              <a:rPr lang="en-US" altLang="pt-BR" sz="1600" dirty="0" err="1"/>
              <a:t>Osby</a:t>
            </a:r>
            <a:r>
              <a:rPr lang="en-US" altLang="pt-BR" sz="1600" dirty="0"/>
              <a:t> et </a:t>
            </a:r>
            <a:r>
              <a:rPr lang="en-US" altLang="pt-BR" sz="1600" dirty="0" err="1"/>
              <a:t>ai</a:t>
            </a:r>
            <a:r>
              <a:rPr lang="en-US" altLang="pt-BR" sz="1600" dirty="0"/>
              <a:t>, 2000; </a:t>
            </a:r>
            <a:r>
              <a:rPr lang="en-US" altLang="pt-BR" sz="1600" dirty="0">
                <a:solidFill>
                  <a:srgbClr val="FFFF00"/>
                </a:solidFill>
              </a:rPr>
              <a:t>US Surgeon General</a:t>
            </a:r>
            <a:r>
              <a:rPr lang="en-US" altLang="pt-BR" sz="1600" dirty="0"/>
              <a:t>.</a:t>
            </a:r>
          </a:p>
        </p:txBody>
      </p:sp>
      <p:sp>
        <p:nvSpPr>
          <p:cNvPr id="9226" name="Rectangle 19"/>
          <p:cNvSpPr>
            <a:spLocks noChangeArrowheads="1"/>
          </p:cNvSpPr>
          <p:nvPr/>
        </p:nvSpPr>
        <p:spPr bwMode="auto">
          <a:xfrm>
            <a:off x="1522489" y="0"/>
            <a:ext cx="312587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algn="ctr" defTabSz="7620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algn="ctr" defTabSz="7620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algn="ctr" defTabSz="7620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algn="ctr" defTabSz="7620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algn="ctr" defTabSz="76200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GB" altLang="pt-BR" sz="1400" b="1">
                <a:solidFill>
                  <a:schemeClr val="bg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79147774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076549-C15D-BA48-BF8B-F733101F6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BF81E4B-8B5B-1949-B39E-2AD971245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8D64431-DCCC-EA4D-9925-BC604E883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1" y="0"/>
            <a:ext cx="12154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630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4C3305-7469-304D-8F78-456805786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757E65C-EB6E-D449-8D87-BEC7DA3EC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51FB51A-CE90-9648-8BBC-89ABC4B7A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791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2211365-5B6C-5A43-9843-F265A7F15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980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916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6948E2B-BCB5-0840-856E-81D9F398C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ECT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3ADDEF8-A713-9F43-B4B0-477469C2C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Estimular com financiamento adequado que os hospitais públicos com unidades psiquiátricas tenham a eletroconvulsoterapia</a:t>
            </a:r>
          </a:p>
          <a:p>
            <a:endParaRPr lang="pt-BR" dirty="0"/>
          </a:p>
          <a:p>
            <a:r>
              <a:rPr lang="pt-BR" dirty="0" err="1"/>
              <a:t>Pq</a:t>
            </a:r>
            <a:r>
              <a:rPr lang="pt-BR" dirty="0"/>
              <a:t> a vida de rico vale mais do que a de pobre?</a:t>
            </a:r>
          </a:p>
        </p:txBody>
      </p:sp>
    </p:spTree>
    <p:extLst>
      <p:ext uri="{BB962C8B-B14F-4D97-AF65-F5344CB8AC3E}">
        <p14:creationId xmlns:p14="http://schemas.microsoft.com/office/powerpoint/2010/main" val="3771374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5FED221-78C1-3B4F-8A15-787A4C081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1849" y="-654909"/>
            <a:ext cx="12727459" cy="782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24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100" dirty="0"/>
              <a:t>Lancet </a:t>
            </a:r>
            <a:r>
              <a:rPr lang="pt-BR" sz="3100" dirty="0" err="1"/>
              <a:t>November</a:t>
            </a:r>
            <a:r>
              <a:rPr lang="pt-BR" sz="3100" dirty="0"/>
              <a:t> 03, 2016	</a:t>
            </a:r>
            <a:r>
              <a:rPr lang="pt-BR" sz="3100" b="1" dirty="0" err="1">
                <a:solidFill>
                  <a:srgbClr val="FFFF00"/>
                </a:solidFill>
              </a:rPr>
              <a:t>Increase</a:t>
            </a:r>
            <a:r>
              <a:rPr lang="pt-BR" sz="3100" b="1" dirty="0">
                <a:solidFill>
                  <a:srgbClr val="FFFF00"/>
                </a:solidFill>
              </a:rPr>
              <a:t> in US Suicide Rates </a:t>
            </a:r>
            <a:r>
              <a:rPr lang="pt-BR" sz="3100" b="1" dirty="0" err="1">
                <a:solidFill>
                  <a:srgbClr val="FFFF00"/>
                </a:solidFill>
              </a:rPr>
              <a:t>and</a:t>
            </a:r>
            <a:r>
              <a:rPr lang="pt-BR" sz="3100" b="1" dirty="0">
                <a:solidFill>
                  <a:srgbClr val="FFFF00"/>
                </a:solidFill>
              </a:rPr>
              <a:t> </a:t>
            </a:r>
            <a:r>
              <a:rPr lang="pt-BR" sz="3100" b="1" dirty="0" err="1">
                <a:solidFill>
                  <a:srgbClr val="FFFF00"/>
                </a:solidFill>
              </a:rPr>
              <a:t>the</a:t>
            </a:r>
            <a:r>
              <a:rPr lang="pt-BR" sz="3100" b="1" dirty="0">
                <a:solidFill>
                  <a:srgbClr val="FFFF00"/>
                </a:solidFill>
              </a:rPr>
              <a:t> </a:t>
            </a:r>
            <a:r>
              <a:rPr lang="pt-BR" sz="3100" b="1" dirty="0" err="1">
                <a:solidFill>
                  <a:srgbClr val="FFFF00"/>
                </a:solidFill>
              </a:rPr>
              <a:t>Critical</a:t>
            </a:r>
            <a:r>
              <a:rPr lang="pt-BR" sz="3100" b="1" dirty="0">
                <a:solidFill>
                  <a:srgbClr val="FFFF00"/>
                </a:solidFill>
              </a:rPr>
              <a:t> Decline in </a:t>
            </a:r>
            <a:r>
              <a:rPr lang="pt-BR" sz="3100" b="1" dirty="0" err="1">
                <a:solidFill>
                  <a:srgbClr val="FFFF00"/>
                </a:solidFill>
              </a:rPr>
              <a:t>Psychiatric</a:t>
            </a:r>
            <a:r>
              <a:rPr lang="pt-BR" sz="3100" b="1" dirty="0">
                <a:solidFill>
                  <a:srgbClr val="FFFF00"/>
                </a:solidFill>
              </a:rPr>
              <a:t> </a:t>
            </a:r>
            <a:r>
              <a:rPr lang="pt-BR" sz="3100" b="1" dirty="0" err="1">
                <a:solidFill>
                  <a:srgbClr val="FFFF00"/>
                </a:solidFill>
              </a:rPr>
              <a:t>Beds</a:t>
            </a: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93695"/>
            <a:ext cx="12192000" cy="576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62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B86E97E-2428-B548-9394-F50E2C047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Leitos Psiquiátricos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E5C28B1-FF65-8E45-B1EE-811FC2749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Se acontece um infarto todos nos queremos que esta pessoa seja internada em uma UTI clinica</a:t>
            </a:r>
          </a:p>
          <a:p>
            <a:endParaRPr lang="pt-BR" dirty="0"/>
          </a:p>
          <a:p>
            <a:r>
              <a:rPr lang="pt-BR" dirty="0"/>
              <a:t>O infarto em termos de suade mental é a tentativa de </a:t>
            </a:r>
            <a:r>
              <a:rPr lang="pt-BR" dirty="0" err="1"/>
              <a:t>suicidio</a:t>
            </a:r>
            <a:r>
              <a:rPr lang="pt-BR" dirty="0"/>
              <a:t>  </a:t>
            </a:r>
            <a:r>
              <a:rPr lang="pt-BR" dirty="0" err="1"/>
              <a:t>pq</a:t>
            </a:r>
            <a:r>
              <a:rPr lang="pt-BR" dirty="0"/>
              <a:t> não temos leitos para esta população?</a:t>
            </a:r>
          </a:p>
        </p:txBody>
      </p:sp>
    </p:spTree>
    <p:extLst>
      <p:ext uri="{BB962C8B-B14F-4D97-AF65-F5344CB8AC3E}">
        <p14:creationId xmlns:p14="http://schemas.microsoft.com/office/powerpoint/2010/main" val="16079549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FFFF00"/>
                </a:solidFill>
              </a:rPr>
              <a:t>Existem políticas para a dengue?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Quantas mortes a dengue provocou?</a:t>
            </a:r>
          </a:p>
        </p:txBody>
      </p:sp>
    </p:spTree>
    <p:extLst>
      <p:ext uri="{BB962C8B-B14F-4D97-AF65-F5344CB8AC3E}">
        <p14:creationId xmlns:p14="http://schemas.microsoft.com/office/powerpoint/2010/main" val="25924598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0"/>
            <a:ext cx="9217024" cy="6858000"/>
          </a:xfr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0EC3C641-12A9-1A42-A64E-472A8329F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396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15EE76-3D1C-2540-971B-23CB55409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844F3E3-6580-5140-BFF9-3EF3AD655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DC3CA46-EA58-024D-A622-392743DFE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28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3198E8-460E-A848-B53D-1289CCEA0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Suicídio – Epidemiologia 1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8C23BB0-1458-B247-8E0C-A556202BF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530725"/>
          </a:xfrm>
        </p:spPr>
        <p:txBody>
          <a:bodyPr/>
          <a:lstStyle/>
          <a:p>
            <a:r>
              <a:rPr lang="pt-BR" dirty="0"/>
              <a:t>O suicídio é a </a:t>
            </a:r>
            <a:r>
              <a:rPr lang="pt-BR" b="1" dirty="0">
                <a:solidFill>
                  <a:srgbClr val="FFFF00"/>
                </a:solidFill>
              </a:rPr>
              <a:t>2ª.</a:t>
            </a:r>
            <a:r>
              <a:rPr lang="pt-BR" dirty="0"/>
              <a:t> principal causa de morte entre 15 e 29 anos de idade (WHO, 2014) 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para meninas de 15 a 19 anos, é a </a:t>
            </a:r>
            <a:r>
              <a:rPr lang="pt-BR" b="1" dirty="0">
                <a:solidFill>
                  <a:srgbClr val="FFFF00"/>
                </a:solidFill>
              </a:rPr>
              <a:t>1ª.</a:t>
            </a:r>
            <a:r>
              <a:rPr lang="pt-BR" dirty="0"/>
              <a:t> causa de morte no mundo (OMS, 2014)</a:t>
            </a:r>
          </a:p>
        </p:txBody>
      </p:sp>
    </p:spTree>
    <p:extLst>
      <p:ext uri="{BB962C8B-B14F-4D97-AF65-F5344CB8AC3E}">
        <p14:creationId xmlns:p14="http://schemas.microsoft.com/office/powerpoint/2010/main" val="17500962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0A9AD5-EF78-6146-A025-8B879C31C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EF18BD4-B840-9945-B362-C8D985F93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753CEF8-F8E6-9F41-B124-49B217C61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0" y="0"/>
            <a:ext cx="12072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60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217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6B5F7FF8-D6E4-E749-BDF0-40C6ADDEE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Campanhas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514BA20C-8C15-5E45-97DF-E1CEC7C59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Campanhas de prevenção ao suicídio não só devem ocorrer em setembro mas sim durante todo o ano sobre a prevenção ao suicídio </a:t>
            </a:r>
          </a:p>
        </p:txBody>
      </p:sp>
    </p:spTree>
    <p:extLst>
      <p:ext uri="{BB962C8B-B14F-4D97-AF65-F5344CB8AC3E}">
        <p14:creationId xmlns:p14="http://schemas.microsoft.com/office/powerpoint/2010/main" val="25939234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FF00"/>
                </a:solidFill>
              </a:rPr>
              <a:t>PORTARIA Nº 1.271, DE 6 DE JUNHO DE 2014 - 2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CAPÍTULO </a:t>
            </a:r>
            <a:r>
              <a:rPr lang="pt-BR" dirty="0" err="1"/>
              <a:t>I</a:t>
            </a:r>
            <a:endParaRPr lang="pt-BR" dirty="0"/>
          </a:p>
          <a:p>
            <a:r>
              <a:rPr lang="pt-BR" dirty="0"/>
              <a:t>DAS DISPOSIÇÕES INICIAIS</a:t>
            </a:r>
          </a:p>
          <a:p>
            <a:r>
              <a:rPr lang="pt-BR" dirty="0"/>
              <a:t>Art. 1º Esta Portaria define a Lista Nacional de </a:t>
            </a:r>
            <a:r>
              <a:rPr lang="pt-BR" dirty="0">
                <a:solidFill>
                  <a:srgbClr val="FFFF00"/>
                </a:solidFill>
              </a:rPr>
              <a:t>Notificação Compulsória </a:t>
            </a:r>
            <a:r>
              <a:rPr lang="pt-BR" dirty="0"/>
              <a:t>de doenças, agravos e eventos de saúde pública nos serviços de saúde públicos e privados em todo o território nacional, nos termos do anexo.</a:t>
            </a:r>
          </a:p>
          <a:p>
            <a:r>
              <a:rPr lang="pt-BR" dirty="0"/>
              <a:t>Art. 2º Para fins de notificação compulsória de importância nacional, serão considerados os seguintes conceitos:</a:t>
            </a:r>
          </a:p>
          <a:p>
            <a:r>
              <a:rPr lang="pt-BR" dirty="0" err="1"/>
              <a:t>I</a:t>
            </a:r>
            <a:r>
              <a:rPr lang="pt-BR" dirty="0"/>
              <a:t> - agravo: </a:t>
            </a:r>
            <a:r>
              <a:rPr lang="pt-BR" dirty="0">
                <a:solidFill>
                  <a:srgbClr val="FFFF00"/>
                </a:solidFill>
              </a:rPr>
              <a:t>qualquer dano à integridade física ou mental do indivíduo,</a:t>
            </a:r>
            <a:r>
              <a:rPr lang="pt-BR" dirty="0"/>
              <a:t> provocado por circunstâncias nocivas, tais como </a:t>
            </a:r>
            <a:r>
              <a:rPr lang="pt-BR" dirty="0">
                <a:solidFill>
                  <a:srgbClr val="00B0F0"/>
                </a:solidFill>
              </a:rPr>
              <a:t>acidentes, </a:t>
            </a:r>
            <a:r>
              <a:rPr lang="pt-BR" dirty="0"/>
              <a:t>intoxicações por substâncias químicas, abuso de drogas ou lesões decorrentes de violências interpessoais, como agressões e maus tratos, e </a:t>
            </a:r>
            <a:r>
              <a:rPr lang="pt-BR" b="1" dirty="0">
                <a:solidFill>
                  <a:srgbClr val="00B0F0"/>
                </a:solidFill>
              </a:rPr>
              <a:t>lesão autoprovocada</a:t>
            </a:r>
            <a:r>
              <a:rPr lang="pt-BR" dirty="0"/>
              <a:t>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26942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E49E760-7085-7A43-86E6-6FB45BA2C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Internet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B59E44E-4942-4045-88CC-08D3B5833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Regulamentar o uso de sites de proteção à vida e não sites que ensinem métodos de suicídio</a:t>
            </a:r>
          </a:p>
        </p:txBody>
      </p:sp>
    </p:spTree>
    <p:extLst>
      <p:ext uri="{BB962C8B-B14F-4D97-AF65-F5344CB8AC3E}">
        <p14:creationId xmlns:p14="http://schemas.microsoft.com/office/powerpoint/2010/main" val="31177725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CC12327-3231-414D-A333-DC96E854A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567" y="-642551"/>
            <a:ext cx="12640962" cy="793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737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1115" b="1115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508518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F4AACEF3-8AE0-6C43-9594-AA21B5F78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813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6A8B47F4-3272-9E4A-97EE-8AA741EF3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764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́pia de Captura de tela 2014-09-07 18.08.0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" b="1091"/>
          <a:stretch>
            <a:fillRect/>
          </a:stretch>
        </p:blipFill>
        <p:spPr>
          <a:xfrm>
            <a:off x="0" y="116632"/>
            <a:ext cx="12311270" cy="6624736"/>
          </a:xfrm>
        </p:spPr>
      </p:pic>
    </p:spTree>
    <p:extLst>
      <p:ext uri="{BB962C8B-B14F-4D97-AF65-F5344CB8AC3E}">
        <p14:creationId xmlns:p14="http://schemas.microsoft.com/office/powerpoint/2010/main" val="291824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3198E8-460E-A848-B53D-1289CCEA0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Suicídio – Epidemiologia 1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8C23BB0-1458-B247-8E0C-A556202BF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530725"/>
          </a:xfrm>
        </p:spPr>
        <p:txBody>
          <a:bodyPr/>
          <a:lstStyle/>
          <a:p>
            <a:r>
              <a:rPr lang="pt-BR" dirty="0">
                <a:solidFill>
                  <a:srgbClr val="FFFF00"/>
                </a:solidFill>
              </a:rPr>
              <a:t>75% </a:t>
            </a:r>
            <a:r>
              <a:rPr lang="pt-BR" dirty="0"/>
              <a:t>de todos os suicídios ocorrem em países de baixa e média renda (</a:t>
            </a:r>
            <a:r>
              <a:rPr lang="pt-BR" dirty="0" err="1"/>
              <a:t>LMICs</a:t>
            </a:r>
            <a:r>
              <a:rPr lang="pt-BR" dirty="0"/>
              <a:t>)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Nos países mais ricos, </a:t>
            </a:r>
            <a:r>
              <a:rPr lang="pt-BR" dirty="0">
                <a:solidFill>
                  <a:srgbClr val="FFFF00"/>
                </a:solidFill>
              </a:rPr>
              <a:t>3x </a:t>
            </a:r>
            <a:r>
              <a:rPr lang="pt-BR" dirty="0"/>
              <a:t>mais homens morrem de suicídio do que as mulheres, mas nos países de baixa e média renda a proporção entre homens e mulheres é muito menor em </a:t>
            </a:r>
            <a:r>
              <a:rPr lang="pt-BR" dirty="0">
                <a:solidFill>
                  <a:srgbClr val="FFFF00"/>
                </a:solidFill>
              </a:rPr>
              <a:t>1,5: 1.0</a:t>
            </a:r>
          </a:p>
        </p:txBody>
      </p:sp>
    </p:spTree>
    <p:extLst>
      <p:ext uri="{BB962C8B-B14F-4D97-AF65-F5344CB8AC3E}">
        <p14:creationId xmlns:p14="http://schemas.microsoft.com/office/powerpoint/2010/main" val="15829556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E9749AF-DBC7-4940-BA6F-C46F0D50E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392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5E4242E-014F-094C-875E-109080C1C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289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8153400" cy="744071"/>
          </a:xfrm>
        </p:spPr>
        <p:txBody>
          <a:bodyPr/>
          <a:lstStyle/>
          <a:p>
            <a:r>
              <a:rPr lang="pt-PT" altLang="x-none" sz="4000" dirty="0">
                <a:latin typeface="Batik Regular" charset="0"/>
              </a:rPr>
              <a:t>Comportamentos </a:t>
            </a:r>
            <a:r>
              <a:rPr lang="pt-PT" altLang="x-none" sz="4000" dirty="0" err="1">
                <a:latin typeface="Batik Regular" charset="0"/>
              </a:rPr>
              <a:t>auto-lesivos</a:t>
            </a:r>
            <a:endParaRPr lang="en-US" altLang="x-none" sz="4300" dirty="0">
              <a:latin typeface="Batik Regular" charset="0"/>
            </a:endParaRPr>
          </a:p>
        </p:txBody>
      </p:sp>
      <p:pic>
        <p:nvPicPr>
          <p:cNvPr id="130055" name="Picture 7" descr="bleeding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52282"/>
            <a:ext cx="11618258" cy="5405718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0108542"/>
      </p:ext>
    </p:extLst>
  </p:cSld>
  <p:clrMapOvr>
    <a:masterClrMapping/>
  </p:clrMapOvr>
  <p:transition spd="slow">
    <p:random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387512-C1C8-9841-95CE-E62E9DCD8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Prevenção de suicídio na escola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E7999AD-3763-3849-8AC8-188E4F4D4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Obrigar o sistema escolar a ter uma proporção razoável entre psicólogos e estudantes 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Não um psicólogo para 14.000 estudantes</a:t>
            </a:r>
          </a:p>
        </p:txBody>
      </p:sp>
    </p:spTree>
    <p:extLst>
      <p:ext uri="{BB962C8B-B14F-4D97-AF65-F5344CB8AC3E}">
        <p14:creationId xmlns:p14="http://schemas.microsoft.com/office/powerpoint/2010/main" val="17733584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B742777C-0C0C-4444-963D-BF3D37972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2995" y="-803189"/>
            <a:ext cx="12455611" cy="834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338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4696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BD3CA2BB-A609-244C-B864-9C2F664AD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Escolas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6A385358-A291-1543-BF2D-6FED4E473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Treinar  e estimular a adoção de  treinamentos de professores, diretores, supervisores anualmente</a:t>
            </a:r>
          </a:p>
        </p:txBody>
      </p:sp>
    </p:spTree>
    <p:extLst>
      <p:ext uri="{BB962C8B-B14F-4D97-AF65-F5344CB8AC3E}">
        <p14:creationId xmlns:p14="http://schemas.microsoft.com/office/powerpoint/2010/main" val="40746437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A33C338-0490-0A41-A9B1-8FF51182D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88640"/>
            <a:ext cx="7772400" cy="1143000"/>
          </a:xfrm>
        </p:spPr>
        <p:txBody>
          <a:bodyPr/>
          <a:lstStyle/>
          <a:p>
            <a:r>
              <a:rPr lang="pt-BR" dirty="0"/>
              <a:t>Arma de Fogo 1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5B33BCD-7071-3B4D-A1CC-B65D83D6E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049" y="1484784"/>
            <a:ext cx="10527955" cy="4114800"/>
          </a:xfrm>
        </p:spPr>
        <p:txBody>
          <a:bodyPr/>
          <a:lstStyle/>
          <a:p>
            <a:r>
              <a:rPr lang="pt-BR" sz="2800" dirty="0"/>
              <a:t>O suicídio por </a:t>
            </a:r>
            <a:r>
              <a:rPr lang="pt-BR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arma de fogo </a:t>
            </a:r>
            <a:r>
              <a:rPr lang="pt-BR" sz="2800" dirty="0"/>
              <a:t>é um método altamente letal, responsável pela maioria dos suicídios em alguns países, como os EUA </a:t>
            </a:r>
            <a:r>
              <a:rPr lang="pt-BR" sz="2000" dirty="0"/>
              <a:t>(Brent &amp; Bridge, 2003; Miller et al. 2013). </a:t>
            </a:r>
          </a:p>
          <a:p>
            <a:pPr marL="0" indent="0">
              <a:buNone/>
            </a:pPr>
            <a:endParaRPr lang="pt-BR" sz="2000" dirty="0"/>
          </a:p>
          <a:p>
            <a:r>
              <a:rPr lang="pt-BR" sz="2800" dirty="0"/>
              <a:t>Os dados disponíveis mostram uma estreita correlação entre as proporções de famílias que possuem armas de fogo e a proporção de suicídios por arma de fogo </a:t>
            </a:r>
            <a:r>
              <a:rPr lang="pt-BR" sz="2000" dirty="0"/>
              <a:t>(</a:t>
            </a:r>
            <a:r>
              <a:rPr lang="pt-BR" sz="2000" dirty="0" err="1"/>
              <a:t>Anglemyer</a:t>
            </a:r>
            <a:r>
              <a:rPr lang="pt-BR" sz="2000" dirty="0"/>
              <a:t> et al. 2014). </a:t>
            </a:r>
          </a:p>
        </p:txBody>
      </p:sp>
    </p:spTree>
    <p:extLst>
      <p:ext uri="{BB962C8B-B14F-4D97-AF65-F5344CB8AC3E}">
        <p14:creationId xmlns:p14="http://schemas.microsoft.com/office/powerpoint/2010/main" val="38384389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57DABF-6D17-224D-9AB3-8F4C91F69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Armas de fogo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9C0BC31-370F-1C47-A998-163C595C1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Exigir exame de sanidade mental em todos dos domicílios que existam armas</a:t>
            </a:r>
          </a:p>
        </p:txBody>
      </p:sp>
    </p:spTree>
    <p:extLst>
      <p:ext uri="{BB962C8B-B14F-4D97-AF65-F5344CB8AC3E}">
        <p14:creationId xmlns:p14="http://schemas.microsoft.com/office/powerpoint/2010/main" val="21426882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AB8732-FD75-2D4B-8038-124C52A25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208DC66-E006-524E-AABD-7BFBA82C5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1617E1E-E104-F14F-8122-FC4B84D80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74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341784"/>
            <a:ext cx="8229600" cy="1143000"/>
          </a:xfrm>
        </p:spPr>
        <p:txBody>
          <a:bodyPr/>
          <a:lstStyle/>
          <a:p>
            <a:r>
              <a:rPr lang="pt-BR" dirty="0">
                <a:solidFill>
                  <a:srgbClr val="FFFF00"/>
                </a:solidFill>
              </a:rPr>
              <a:t>Dimensão do Problema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384032" y="1700808"/>
            <a:ext cx="4038600" cy="4853136"/>
          </a:xfrm>
        </p:spPr>
        <p:txBody>
          <a:bodyPr>
            <a:normAutofit fontScale="92500" lnSpcReduction="10000"/>
          </a:bodyPr>
          <a:lstStyle/>
          <a:p>
            <a:r>
              <a:rPr lang="pt-BR" sz="3200" dirty="0">
                <a:solidFill>
                  <a:srgbClr val="15FF29"/>
                </a:solidFill>
              </a:rPr>
              <a:t>11.821 suicídios em 2012</a:t>
            </a:r>
            <a:r>
              <a:rPr lang="pt-BR" sz="3200" dirty="0"/>
              <a:t> (9.198 homens e 2.623 mulheres)</a:t>
            </a:r>
          </a:p>
          <a:p>
            <a:r>
              <a:rPr lang="pt-BR" sz="3200" dirty="0"/>
              <a:t>50% das mortes violentas entre homens e 71% entre mulheres</a:t>
            </a:r>
          </a:p>
          <a:p>
            <a:r>
              <a:rPr lang="pt-BR" sz="3200" dirty="0"/>
              <a:t>15 aos 19 anos</a:t>
            </a:r>
            <a:r>
              <a:rPr lang="pt-BR" sz="3200" dirty="0">
                <a:solidFill>
                  <a:srgbClr val="FFFF00"/>
                </a:solidFill>
              </a:rPr>
              <a:t> 2ª </a:t>
            </a:r>
            <a:r>
              <a:rPr lang="pt-BR" sz="3200" dirty="0"/>
              <a:t>causa de morte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8351" y="1772816"/>
            <a:ext cx="5479441" cy="4968552"/>
          </a:xfrm>
        </p:spPr>
        <p:txBody>
          <a:bodyPr>
            <a:noAutofit/>
          </a:bodyPr>
          <a:lstStyle/>
          <a:p>
            <a:r>
              <a:rPr lang="pt-BR" sz="3200" dirty="0"/>
              <a:t>Índia 	258.000</a:t>
            </a:r>
          </a:p>
          <a:p>
            <a:r>
              <a:rPr lang="pt-BR" sz="3200" dirty="0"/>
              <a:t>China	120.000</a:t>
            </a:r>
          </a:p>
          <a:p>
            <a:r>
              <a:rPr lang="pt-BR" sz="3200" dirty="0"/>
              <a:t>EUA 	43.000</a:t>
            </a:r>
          </a:p>
          <a:p>
            <a:r>
              <a:rPr lang="pt-BR" sz="3200" dirty="0"/>
              <a:t>Rússia	31.000</a:t>
            </a:r>
          </a:p>
          <a:p>
            <a:r>
              <a:rPr lang="pt-BR" sz="3200" dirty="0"/>
              <a:t>Japão 	29.000</a:t>
            </a:r>
          </a:p>
          <a:p>
            <a:r>
              <a:rPr lang="pt-BR" sz="3200" dirty="0"/>
              <a:t>Coreia do Sul	17.000</a:t>
            </a:r>
          </a:p>
          <a:p>
            <a:r>
              <a:rPr lang="pt-BR" sz="3200" dirty="0"/>
              <a:t>Paquistão	13.000</a:t>
            </a:r>
          </a:p>
          <a:p>
            <a:r>
              <a:rPr lang="pt-BR" sz="3200" dirty="0">
                <a:solidFill>
                  <a:srgbClr val="FFFF00"/>
                </a:solidFill>
              </a:rPr>
              <a:t>Brasil		11.821</a:t>
            </a:r>
          </a:p>
        </p:txBody>
      </p:sp>
    </p:spTree>
    <p:extLst>
      <p:ext uri="{BB962C8B-B14F-4D97-AF65-F5344CB8AC3E}">
        <p14:creationId xmlns:p14="http://schemas.microsoft.com/office/powerpoint/2010/main" val="23504969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CD268A-058B-B642-AFA8-659647C87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6C2426B-0873-E746-8399-870CD567C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71BA5B6-7BB9-694E-9B78-EDDAD745A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7"/>
            <a:ext cx="12192000" cy="673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447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9C60C8D-8C81-C142-9666-40811CFFB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9611998-7B15-2848-A8DC-37E3A7955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AB527DB-8B0A-5343-AA46-F6E57636A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656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8" name="Table 388"/>
          <p:cNvGraphicFramePr/>
          <p:nvPr>
            <p:extLst>
              <p:ext uri="{D42A27DB-BD31-4B8C-83A1-F6EECF244321}">
                <p14:modId xmlns:p14="http://schemas.microsoft.com/office/powerpoint/2010/main" val="2947460927"/>
              </p:ext>
            </p:extLst>
          </p:nvPr>
        </p:nvGraphicFramePr>
        <p:xfrm>
          <a:off x="462987" y="980728"/>
          <a:ext cx="10995952" cy="2606973"/>
        </p:xfrm>
        <a:graphic>
          <a:graphicData uri="http://schemas.openxmlformats.org/drawingml/2006/table">
            <a:tbl>
              <a:tblPr/>
              <a:tblGrid>
                <a:gridCol w="22203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1816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75746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524574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800" b="1">
                          <a:solidFill>
                            <a:srgbClr val="FF0000"/>
                          </a:solidFill>
                        </a:rPr>
                        <a:t>IML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 gridSpan="10"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ANO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Total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3251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 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2000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2001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2002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2006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2009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4574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ENVENENAMENT.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48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73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91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95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95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87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83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60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42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701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4574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Total SUICÍDIOS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145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217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253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271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284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378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279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266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276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238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2607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389" name="Table 389"/>
          <p:cNvGraphicFramePr/>
          <p:nvPr>
            <p:extLst>
              <p:ext uri="{D42A27DB-BD31-4B8C-83A1-F6EECF244321}">
                <p14:modId xmlns:p14="http://schemas.microsoft.com/office/powerpoint/2010/main" val="2982578332"/>
              </p:ext>
            </p:extLst>
          </p:nvPr>
        </p:nvGraphicFramePr>
        <p:xfrm>
          <a:off x="462988" y="3736032"/>
          <a:ext cx="10995949" cy="3029653"/>
        </p:xfrm>
        <a:graphic>
          <a:graphicData uri="http://schemas.openxmlformats.org/drawingml/2006/table">
            <a:tbl>
              <a:tblPr/>
              <a:tblGrid>
                <a:gridCol w="1931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5170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80130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721351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400" b="1">
                          <a:solidFill>
                            <a:srgbClr val="FF0000"/>
                          </a:solidFill>
                        </a:rPr>
                        <a:t> CEATOX-IJF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 gridSpan="10"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ANO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Total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4873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 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2000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2001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2002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2006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2009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6230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CARBAMATO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401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523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562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633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540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283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284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251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215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163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3855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7980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Total TENTATIVAS DE SUICÍDIO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1157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1318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1306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1284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1170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673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586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547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>
                          <a:solidFill>
                            <a:srgbClr val="FF0000"/>
                          </a:solidFill>
                        </a:rPr>
                        <a:t>502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374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dirty="0">
                          <a:solidFill>
                            <a:srgbClr val="FF0000"/>
                          </a:solidFill>
                        </a:rPr>
                        <a:t>8917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90" name="Shape 390"/>
          <p:cNvSpPr>
            <a:spLocks noGrp="1"/>
          </p:cNvSpPr>
          <p:nvPr>
            <p:ph type="title"/>
          </p:nvPr>
        </p:nvSpPr>
        <p:spPr>
          <a:xfrm>
            <a:off x="1703512" y="-27384"/>
            <a:ext cx="8856985" cy="1143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 b="1">
                <a:ln>
                  <a:solidFill>
                    <a:srgbClr val="17375E"/>
                  </a:solidFill>
                </a:ln>
                <a:solidFill>
                  <a:srgbClr val="FFC000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</a:rPr>
              <a:t>Comparativo suicídios IML X CEATOX-IJF </a:t>
            </a:r>
            <a:br>
              <a:rPr sz="2800" b="1">
                <a:ln>
                  <a:solidFill>
                    <a:srgbClr val="17375E"/>
                  </a:solidFill>
                </a:ln>
                <a:solidFill>
                  <a:srgbClr val="FFC000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sz="2800" b="1">
                <a:ln>
                  <a:solidFill>
                    <a:srgbClr val="17375E"/>
                  </a:solidFill>
                </a:ln>
                <a:solidFill>
                  <a:srgbClr val="FFC000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</a:rPr>
              <a:t>Fortaleza (2000 – 2009)</a:t>
            </a:r>
          </a:p>
        </p:txBody>
      </p:sp>
    </p:spTree>
    <p:extLst>
      <p:ext uri="{BB962C8B-B14F-4D97-AF65-F5344CB8AC3E}">
        <p14:creationId xmlns:p14="http://schemas.microsoft.com/office/powerpoint/2010/main" val="9083202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546ADFD9-0225-3D42-AE4B-902555146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Chumbinho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62CDA6D6-45F4-8F4E-9D60-95D9296CC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Proibir em todo em território nacional a comercialização de chumbinho</a:t>
            </a:r>
          </a:p>
        </p:txBody>
      </p:sp>
    </p:spTree>
    <p:extLst>
      <p:ext uri="{BB962C8B-B14F-4D97-AF65-F5344CB8AC3E}">
        <p14:creationId xmlns:p14="http://schemas.microsoft.com/office/powerpoint/2010/main" val="31296110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64B586-BA7D-CA45-9988-CC08EB780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0FBAD11-DFC3-7C45-BBDD-2D46511A5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E08B5EC-F22E-0E47-9C5A-FBFAFD1D8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5" y="0"/>
            <a:ext cx="12099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445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471BD0-50E5-0E45-8EF9-C5262914A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Agrotóxicos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2970665-E5F7-F84C-AA86-7E363E1DA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Regulamentar a venda de agrotóxicos apenas para agricultores registrados</a:t>
            </a:r>
          </a:p>
        </p:txBody>
      </p:sp>
    </p:spTree>
    <p:extLst>
      <p:ext uri="{BB962C8B-B14F-4D97-AF65-F5344CB8AC3E}">
        <p14:creationId xmlns:p14="http://schemas.microsoft.com/office/powerpoint/2010/main" val="33231629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F62B5F-DAFA-ED43-A9E0-C87FD55C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3005B0F-8293-734D-AEED-5810341A0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2A6EB11-4309-354D-B50F-8BC9B7185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0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1856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Content Placeholder 3" descr="receita azu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35" y="0"/>
            <a:ext cx="12048565" cy="6858000"/>
          </a:xfrm>
        </p:spPr>
      </p:pic>
    </p:spTree>
    <p:extLst>
      <p:ext uri="{BB962C8B-B14F-4D97-AF65-F5344CB8AC3E}">
        <p14:creationId xmlns:p14="http://schemas.microsoft.com/office/powerpoint/2010/main" val="2465783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5F04FF-DD48-9844-9A1B-BB58EBA24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Tornar a receita azul virtual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6C8C123-6474-ED43-A387-066EAAAC1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Paciente vai no mesmo dia ao </a:t>
            </a:r>
          </a:p>
          <a:p>
            <a:pPr marL="0" indent="0">
              <a:buNone/>
            </a:pPr>
            <a:r>
              <a:rPr lang="pt-BR" dirty="0"/>
              <a:t>médico 1	3 receitas de </a:t>
            </a:r>
            <a:r>
              <a:rPr lang="pt-BR" dirty="0" err="1"/>
              <a:t>diazepam</a:t>
            </a:r>
            <a:r>
              <a:rPr lang="pt-BR" dirty="0"/>
              <a:t>	farmácia A</a:t>
            </a:r>
          </a:p>
          <a:p>
            <a:pPr marL="0" indent="0">
              <a:buNone/>
            </a:pPr>
            <a:r>
              <a:rPr lang="pt-BR" dirty="0"/>
              <a:t>médico 2	3 receitas de </a:t>
            </a:r>
            <a:r>
              <a:rPr lang="pt-BR" dirty="0" err="1"/>
              <a:t>diazepam</a:t>
            </a:r>
            <a:r>
              <a:rPr lang="pt-BR" dirty="0"/>
              <a:t>	farmácia </a:t>
            </a:r>
            <a:r>
              <a:rPr lang="pt-BR" dirty="0" err="1"/>
              <a:t>B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médico 3	3 receitas de </a:t>
            </a:r>
            <a:r>
              <a:rPr lang="pt-BR" dirty="0" err="1"/>
              <a:t>diazepam</a:t>
            </a:r>
            <a:r>
              <a:rPr lang="pt-BR" dirty="0"/>
              <a:t>	farmácia C</a:t>
            </a:r>
          </a:p>
          <a:p>
            <a:pPr marL="0" indent="0">
              <a:buNone/>
            </a:pPr>
            <a:r>
              <a:rPr lang="pt-BR" dirty="0"/>
              <a:t>médico 4	3 receitas de </a:t>
            </a:r>
            <a:r>
              <a:rPr lang="pt-BR" dirty="0" err="1"/>
              <a:t>diazepam</a:t>
            </a:r>
            <a:r>
              <a:rPr lang="pt-BR" dirty="0"/>
              <a:t>	farmácia </a:t>
            </a:r>
            <a:r>
              <a:rPr lang="pt-BR" dirty="0" err="1"/>
              <a:t>D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Nenhum dos médicos sabe o que o outro prescreveu</a:t>
            </a:r>
          </a:p>
          <a:p>
            <a:pPr marL="0" indent="0">
              <a:buNone/>
            </a:pPr>
            <a:r>
              <a:rPr lang="pt-BR" dirty="0"/>
              <a:t>Nenhuma farmácia sabe o que a outra aviou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39512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3756" y="332656"/>
            <a:ext cx="8964487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FF00"/>
                </a:solidFill>
              </a:rPr>
              <a:t>Barreiras </a:t>
            </a:r>
            <a:r>
              <a:rPr lang="pt-BR" dirty="0" err="1">
                <a:solidFill>
                  <a:srgbClr val="FFFF00"/>
                </a:solidFill>
              </a:rPr>
              <a:t>antisuicídio</a:t>
            </a:r>
            <a:r>
              <a:rPr lang="pt-BR" dirty="0">
                <a:solidFill>
                  <a:srgbClr val="FFFF00"/>
                </a:solidFill>
              </a:rPr>
              <a:t> em viadutos e pontes</a:t>
            </a:r>
            <a:r>
              <a:rPr lang="pt-BR" dirty="0"/>
              <a:t/>
            </a:r>
            <a:br>
              <a:rPr lang="pt-BR" dirty="0"/>
            </a:br>
            <a:r>
              <a:rPr lang="pt-BR" sz="2700" dirty="0"/>
              <a:t>Fortaleza -  Rua Nereu Ramos entre Godofredo Maciel e Osório de Paiva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4" y="1908313"/>
            <a:ext cx="12046226" cy="4949687"/>
          </a:xfrm>
        </p:spPr>
      </p:pic>
    </p:spTree>
    <p:extLst>
      <p:ext uri="{BB962C8B-B14F-4D97-AF65-F5344CB8AC3E}">
        <p14:creationId xmlns:p14="http://schemas.microsoft.com/office/powerpoint/2010/main" val="329033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ítulo 1">
            <a:extLst>
              <a:ext uri="{FF2B5EF4-FFF2-40B4-BE49-F238E27FC236}">
                <a16:creationId xmlns:a16="http://schemas.microsoft.com/office/drawing/2014/main" xmlns="" id="{36E07280-8452-C544-BC71-78B698D5D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 altLang="pt-BR"/>
          </a:p>
        </p:txBody>
      </p:sp>
      <p:sp>
        <p:nvSpPr>
          <p:cNvPr id="20482" name="Espaço Reservado para Conteúdo 2">
            <a:extLst>
              <a:ext uri="{FF2B5EF4-FFF2-40B4-BE49-F238E27FC236}">
                <a16:creationId xmlns:a16="http://schemas.microsoft.com/office/drawing/2014/main" xmlns="" id="{CDD6C124-E652-3443-BC79-C498515C14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pt-BR" altLang="pt-BR"/>
          </a:p>
        </p:txBody>
      </p:sp>
      <p:pic>
        <p:nvPicPr>
          <p:cNvPr id="20483" name="Imagem 3">
            <a:extLst>
              <a:ext uri="{FF2B5EF4-FFF2-40B4-BE49-F238E27FC236}">
                <a16:creationId xmlns:a16="http://schemas.microsoft.com/office/drawing/2014/main" xmlns="" id="{48484123-7BC0-A540-BD2A-E7CDB56A0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3071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D24DB2F0-120C-1B44-9E46-456A5855D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Barreira em viadutos e pontes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9411F225-3255-CE4D-B588-BCA486A3B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Tornar obrigatória a adoção de barreiras laterais em pontes, viadutos...</a:t>
            </a:r>
          </a:p>
        </p:txBody>
      </p:sp>
    </p:spTree>
    <p:extLst>
      <p:ext uri="{BB962C8B-B14F-4D97-AF65-F5344CB8AC3E}">
        <p14:creationId xmlns:p14="http://schemas.microsoft.com/office/powerpoint/2010/main" val="9346959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8E44B9-47FF-4142-B2AC-E4C5C701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5B68EC5-51A7-0245-BCDB-CB1B27611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1EE2210-59ED-6643-86EC-8E047EA21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774" y="0"/>
            <a:ext cx="123377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604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B36F69-B976-D447-A948-0DD893200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DE57173-89DB-6547-87A6-76E8F4FBE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9D48E35-A6F8-9A4B-8171-66FB15E3D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793"/>
            <a:ext cx="12192000" cy="673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984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317001-F807-4D46-B054-7F05B513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18D4DAB-7BC1-8B45-8562-AE45AD52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B8DA2A1-BA3E-6847-940B-041A68A80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74" y="0"/>
            <a:ext cx="12072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213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08A3916-04D0-5A4A-9426-2E5E8CF81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3511752-416E-E644-BCE1-90FBA791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EC7D5C1-76A4-2A49-AECD-6CC4FE33F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274"/>
            <a:ext cx="12192000" cy="663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094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FEF74A5-AA54-1042-8A8F-4FF0E5229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0B44236-5189-DF4E-BD24-6E806E136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98F0A2D-1E03-C043-A515-879D6CEDC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2" y="0"/>
            <a:ext cx="121010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448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609600"/>
            <a:ext cx="7772400" cy="5843736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FF00"/>
                </a:solidFill>
              </a:rPr>
              <a:t>SUS</a:t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>Sistema Único de Saúde</a:t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>Municipalizado</a:t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>Prontuário Único de Saúde</a:t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endParaRPr lang="pt-B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64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609600"/>
            <a:ext cx="7772400" cy="5843736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FF00"/>
                </a:solidFill>
              </a:rPr>
              <a:t>SU</a:t>
            </a:r>
            <a:r>
              <a:rPr lang="pt-BR" dirty="0">
                <a:solidFill>
                  <a:srgbClr val="00B0F0"/>
                </a:solidFill>
              </a:rPr>
              <a:t>I</a:t>
            </a:r>
            <a:r>
              <a:rPr lang="pt-BR" dirty="0">
                <a:solidFill>
                  <a:srgbClr val="FFFF00"/>
                </a:solidFill>
              </a:rPr>
              <a:t>S</a:t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>Sistema Único </a:t>
            </a:r>
            <a:r>
              <a:rPr lang="pt-BR" dirty="0">
                <a:solidFill>
                  <a:srgbClr val="00B0F0"/>
                </a:solidFill>
              </a:rPr>
              <a:t>Integrado</a:t>
            </a:r>
            <a:r>
              <a:rPr lang="pt-BR" dirty="0">
                <a:solidFill>
                  <a:srgbClr val="FFFF00"/>
                </a:solidFill>
              </a:rPr>
              <a:t> de Saúde</a:t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>Municipalizado</a:t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>Prontuário Único de Saúde</a:t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r>
              <a:rPr lang="pt-BR" dirty="0">
                <a:solidFill>
                  <a:srgbClr val="FFFF00"/>
                </a:solidFill>
              </a:rPr>
              <a:t/>
            </a:r>
            <a:br>
              <a:rPr lang="pt-BR" dirty="0">
                <a:solidFill>
                  <a:srgbClr val="FFFF00"/>
                </a:solidFill>
              </a:rPr>
            </a:br>
            <a:endParaRPr lang="pt-B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0511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28C16A-035C-B14D-AB1A-D046619D3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SUS em SUIS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A8BB08D-5AB5-9045-A0AF-E2DB9E5B1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Tornar obrigatória a interlocução do sistema de saúde</a:t>
            </a:r>
          </a:p>
        </p:txBody>
      </p:sp>
    </p:spTree>
    <p:extLst>
      <p:ext uri="{BB962C8B-B14F-4D97-AF65-F5344CB8AC3E}">
        <p14:creationId xmlns:p14="http://schemas.microsoft.com/office/powerpoint/2010/main" val="44828250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53E7C2-3077-DB4A-A185-304A66AAE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609600"/>
            <a:ext cx="7772400" cy="1057835"/>
          </a:xfrm>
        </p:spPr>
        <p:txBody>
          <a:bodyPr/>
          <a:lstStyle/>
          <a:p>
            <a:r>
              <a:rPr lang="pt-BR" dirty="0"/>
              <a:t>Quantos </a:t>
            </a:r>
            <a:r>
              <a:rPr lang="pt-BR" dirty="0" err="1"/>
              <a:t>CPF’s</a:t>
            </a:r>
            <a:r>
              <a:rPr lang="pt-BR" dirty="0"/>
              <a:t> você tem??</a:t>
            </a:r>
          </a:p>
        </p:txBody>
      </p:sp>
      <p:sp>
        <p:nvSpPr>
          <p:cNvPr id="3" name="Espaço Reservado para Gráfico 2">
            <a:extLst>
              <a:ext uri="{FF2B5EF4-FFF2-40B4-BE49-F238E27FC236}">
                <a16:creationId xmlns:a16="http://schemas.microsoft.com/office/drawing/2014/main" xmlns="" id="{A695B48B-D94B-F347-9FB9-6D10B05DD299}"/>
              </a:ext>
            </a:extLst>
          </p:cNvPr>
          <p:cNvSpPr>
            <a:spLocks noGrp="1"/>
          </p:cNvSpPr>
          <p:nvPr>
            <p:ph type="chart" idx="1"/>
          </p:nvPr>
        </p:nvSpPr>
        <p:spPr/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8C623D9-44F0-2A4D-89AE-10060F39B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3524"/>
            <a:ext cx="12192000" cy="505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6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2"/>
          <p:cNvGrpSpPr>
            <a:grpSpLocks/>
          </p:cNvGrpSpPr>
          <p:nvPr/>
        </p:nvGrpSpPr>
        <p:grpSpPr bwMode="auto">
          <a:xfrm>
            <a:off x="1739900" y="2454275"/>
            <a:ext cx="8775700" cy="3257550"/>
            <a:chOff x="536" y="1656"/>
            <a:chExt cx="4936" cy="1833"/>
          </a:xfrm>
        </p:grpSpPr>
        <p:grpSp>
          <p:nvGrpSpPr>
            <p:cNvPr id="30758" name="Group 3"/>
            <p:cNvGrpSpPr>
              <a:grpSpLocks/>
            </p:cNvGrpSpPr>
            <p:nvPr/>
          </p:nvGrpSpPr>
          <p:grpSpPr bwMode="auto">
            <a:xfrm>
              <a:off x="536" y="1656"/>
              <a:ext cx="824" cy="1833"/>
              <a:chOff x="536" y="1671"/>
              <a:chExt cx="824" cy="1833"/>
            </a:xfrm>
          </p:grpSpPr>
          <p:sp>
            <p:nvSpPr>
              <p:cNvPr id="30777" name="Oval 4"/>
              <p:cNvSpPr>
                <a:spLocks noChangeArrowheads="1"/>
              </p:cNvSpPr>
              <p:nvPr/>
            </p:nvSpPr>
            <p:spPr bwMode="auto">
              <a:xfrm>
                <a:off x="537" y="1671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78" name="Oval 5"/>
              <p:cNvSpPr>
                <a:spLocks noChangeArrowheads="1"/>
              </p:cNvSpPr>
              <p:nvPr/>
            </p:nvSpPr>
            <p:spPr bwMode="auto">
              <a:xfrm>
                <a:off x="536" y="2045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79" name="Oval 6"/>
              <p:cNvSpPr>
                <a:spLocks noChangeArrowheads="1"/>
              </p:cNvSpPr>
              <p:nvPr/>
            </p:nvSpPr>
            <p:spPr bwMode="auto">
              <a:xfrm>
                <a:off x="536" y="2419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80" name="Oval 7"/>
              <p:cNvSpPr>
                <a:spLocks noChangeArrowheads="1"/>
              </p:cNvSpPr>
              <p:nvPr/>
            </p:nvSpPr>
            <p:spPr bwMode="auto">
              <a:xfrm>
                <a:off x="536" y="2793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81" name="Oval 8"/>
              <p:cNvSpPr>
                <a:spLocks noChangeArrowheads="1"/>
              </p:cNvSpPr>
              <p:nvPr/>
            </p:nvSpPr>
            <p:spPr bwMode="auto">
              <a:xfrm>
                <a:off x="536" y="3167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</p:grpSp>
        <p:grpSp>
          <p:nvGrpSpPr>
            <p:cNvPr id="30759" name="Group 9"/>
            <p:cNvGrpSpPr>
              <a:grpSpLocks/>
            </p:cNvGrpSpPr>
            <p:nvPr/>
          </p:nvGrpSpPr>
          <p:grpSpPr bwMode="auto">
            <a:xfrm>
              <a:off x="1906" y="1656"/>
              <a:ext cx="824" cy="1833"/>
              <a:chOff x="1816" y="1680"/>
              <a:chExt cx="824" cy="1833"/>
            </a:xfrm>
          </p:grpSpPr>
          <p:sp>
            <p:nvSpPr>
              <p:cNvPr id="30772" name="Oval 10"/>
              <p:cNvSpPr>
                <a:spLocks noChangeArrowheads="1"/>
              </p:cNvSpPr>
              <p:nvPr/>
            </p:nvSpPr>
            <p:spPr bwMode="auto">
              <a:xfrm>
                <a:off x="1817" y="1680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73" name="Oval 11"/>
              <p:cNvSpPr>
                <a:spLocks noChangeArrowheads="1"/>
              </p:cNvSpPr>
              <p:nvPr/>
            </p:nvSpPr>
            <p:spPr bwMode="auto">
              <a:xfrm>
                <a:off x="1816" y="2054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74" name="Oval 12"/>
              <p:cNvSpPr>
                <a:spLocks noChangeArrowheads="1"/>
              </p:cNvSpPr>
              <p:nvPr/>
            </p:nvSpPr>
            <p:spPr bwMode="auto">
              <a:xfrm>
                <a:off x="1816" y="2428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75" name="Oval 13"/>
              <p:cNvSpPr>
                <a:spLocks noChangeArrowheads="1"/>
              </p:cNvSpPr>
              <p:nvPr/>
            </p:nvSpPr>
            <p:spPr bwMode="auto">
              <a:xfrm>
                <a:off x="1816" y="2802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76" name="Oval 14"/>
              <p:cNvSpPr>
                <a:spLocks noChangeArrowheads="1"/>
              </p:cNvSpPr>
              <p:nvPr/>
            </p:nvSpPr>
            <p:spPr bwMode="auto">
              <a:xfrm>
                <a:off x="1816" y="3176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</p:grpSp>
        <p:grpSp>
          <p:nvGrpSpPr>
            <p:cNvPr id="30760" name="Group 15"/>
            <p:cNvGrpSpPr>
              <a:grpSpLocks/>
            </p:cNvGrpSpPr>
            <p:nvPr/>
          </p:nvGrpSpPr>
          <p:grpSpPr bwMode="auto">
            <a:xfrm>
              <a:off x="3277" y="1656"/>
              <a:ext cx="824" cy="1833"/>
              <a:chOff x="1816" y="1680"/>
              <a:chExt cx="824" cy="1833"/>
            </a:xfrm>
          </p:grpSpPr>
          <p:sp>
            <p:nvSpPr>
              <p:cNvPr id="30767" name="Oval 16"/>
              <p:cNvSpPr>
                <a:spLocks noChangeArrowheads="1"/>
              </p:cNvSpPr>
              <p:nvPr/>
            </p:nvSpPr>
            <p:spPr bwMode="auto">
              <a:xfrm>
                <a:off x="1817" y="1680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68" name="Oval 17"/>
              <p:cNvSpPr>
                <a:spLocks noChangeArrowheads="1"/>
              </p:cNvSpPr>
              <p:nvPr/>
            </p:nvSpPr>
            <p:spPr bwMode="auto">
              <a:xfrm>
                <a:off x="1816" y="2054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69" name="Oval 18"/>
              <p:cNvSpPr>
                <a:spLocks noChangeArrowheads="1"/>
              </p:cNvSpPr>
              <p:nvPr/>
            </p:nvSpPr>
            <p:spPr bwMode="auto">
              <a:xfrm>
                <a:off x="1816" y="2428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70" name="Oval 19"/>
              <p:cNvSpPr>
                <a:spLocks noChangeArrowheads="1"/>
              </p:cNvSpPr>
              <p:nvPr/>
            </p:nvSpPr>
            <p:spPr bwMode="auto">
              <a:xfrm>
                <a:off x="1816" y="2802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71" name="Oval 20"/>
              <p:cNvSpPr>
                <a:spLocks noChangeArrowheads="1"/>
              </p:cNvSpPr>
              <p:nvPr/>
            </p:nvSpPr>
            <p:spPr bwMode="auto">
              <a:xfrm>
                <a:off x="1816" y="3176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</p:grpSp>
        <p:grpSp>
          <p:nvGrpSpPr>
            <p:cNvPr id="30761" name="Group 21"/>
            <p:cNvGrpSpPr>
              <a:grpSpLocks/>
            </p:cNvGrpSpPr>
            <p:nvPr/>
          </p:nvGrpSpPr>
          <p:grpSpPr bwMode="auto">
            <a:xfrm>
              <a:off x="4648" y="1656"/>
              <a:ext cx="824" cy="1833"/>
              <a:chOff x="1816" y="1680"/>
              <a:chExt cx="824" cy="1833"/>
            </a:xfrm>
          </p:grpSpPr>
          <p:sp>
            <p:nvSpPr>
              <p:cNvPr id="30762" name="Oval 22"/>
              <p:cNvSpPr>
                <a:spLocks noChangeArrowheads="1"/>
              </p:cNvSpPr>
              <p:nvPr/>
            </p:nvSpPr>
            <p:spPr bwMode="auto">
              <a:xfrm>
                <a:off x="1817" y="1680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63" name="Oval 23"/>
              <p:cNvSpPr>
                <a:spLocks noChangeArrowheads="1"/>
              </p:cNvSpPr>
              <p:nvPr/>
            </p:nvSpPr>
            <p:spPr bwMode="auto">
              <a:xfrm>
                <a:off x="1816" y="2054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64" name="Oval 24"/>
              <p:cNvSpPr>
                <a:spLocks noChangeArrowheads="1"/>
              </p:cNvSpPr>
              <p:nvPr/>
            </p:nvSpPr>
            <p:spPr bwMode="auto">
              <a:xfrm>
                <a:off x="1816" y="2428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65" name="Oval 25"/>
              <p:cNvSpPr>
                <a:spLocks noChangeArrowheads="1"/>
              </p:cNvSpPr>
              <p:nvPr/>
            </p:nvSpPr>
            <p:spPr bwMode="auto">
              <a:xfrm>
                <a:off x="1816" y="2802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  <p:sp>
            <p:nvSpPr>
              <p:cNvPr id="30766" name="Oval 26"/>
              <p:cNvSpPr>
                <a:spLocks noChangeArrowheads="1"/>
              </p:cNvSpPr>
              <p:nvPr/>
            </p:nvSpPr>
            <p:spPr bwMode="auto">
              <a:xfrm>
                <a:off x="1816" y="3176"/>
                <a:ext cx="823" cy="337"/>
              </a:xfrm>
              <a:prstGeom prst="ellipse">
                <a:avLst/>
              </a:prstGeom>
              <a:solidFill>
                <a:srgbClr val="0099FF"/>
              </a:solidFill>
              <a:ln w="9525">
                <a:solidFill>
                  <a:srgbClr val="00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>
                  <a:latin typeface="Century Gothic" charset="0"/>
                </a:endParaRPr>
              </a:p>
            </p:txBody>
          </p:sp>
        </p:grpSp>
      </p:grpSp>
      <p:sp>
        <p:nvSpPr>
          <p:cNvPr id="565275" name="Text Box 27"/>
          <p:cNvSpPr txBox="1">
            <a:spLocks noChangeArrowheads="1"/>
          </p:cNvSpPr>
          <p:nvPr/>
        </p:nvSpPr>
        <p:spPr bwMode="auto">
          <a:xfrm>
            <a:off x="102217" y="136252"/>
            <a:ext cx="1252096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>
                <a:solidFill>
                  <a:srgbClr val="FFFF00"/>
                </a:solidFill>
                <a:latin typeface="Arial Black" pitchFamily="-128" charset="0"/>
              </a:rPr>
              <a:t>Suicídio</a:t>
            </a:r>
            <a:r>
              <a:rPr lang="en-US" sz="3200" dirty="0">
                <a:solidFill>
                  <a:srgbClr val="FFFF00"/>
                </a:solidFill>
                <a:latin typeface="Arial Black" pitchFamily="-12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Arial Black" pitchFamily="-128" charset="0"/>
              </a:rPr>
              <a:t>é</a:t>
            </a:r>
            <a:r>
              <a:rPr lang="en-US" sz="3200" dirty="0">
                <a:solidFill>
                  <a:srgbClr val="FFFF00"/>
                </a:solidFill>
                <a:latin typeface="Arial Black" pitchFamily="-128" charset="0"/>
              </a:rPr>
              <a:t> um </a:t>
            </a:r>
            <a:r>
              <a:rPr lang="en-US" sz="3200" dirty="0" err="1">
                <a:solidFill>
                  <a:srgbClr val="FFFF00"/>
                </a:solidFill>
                <a:latin typeface="Arial Black" pitchFamily="-128" charset="0"/>
              </a:rPr>
              <a:t>desfecho</a:t>
            </a:r>
            <a:r>
              <a:rPr lang="en-US" sz="3200" dirty="0">
                <a:solidFill>
                  <a:srgbClr val="FFFF00"/>
                </a:solidFill>
                <a:latin typeface="Arial Black" pitchFamily="-128" charset="0"/>
              </a:rPr>
              <a:t> que </a:t>
            </a:r>
            <a:r>
              <a:rPr lang="en-US" sz="3200" dirty="0" err="1">
                <a:solidFill>
                  <a:srgbClr val="FFFF00"/>
                </a:solidFill>
                <a:latin typeface="Arial Black" pitchFamily="-128" charset="0"/>
              </a:rPr>
              <a:t>requer</a:t>
            </a:r>
            <a:r>
              <a:rPr lang="en-US" sz="3200" dirty="0">
                <a:solidFill>
                  <a:srgbClr val="FFFF00"/>
                </a:solidFill>
                <a:latin typeface="Arial Black" pitchFamily="-12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Arial Black" pitchFamily="-128" charset="0"/>
              </a:rPr>
              <a:t>várias</a:t>
            </a:r>
            <a:r>
              <a:rPr lang="en-US" sz="3200" dirty="0">
                <a:solidFill>
                  <a:srgbClr val="FFFF00"/>
                </a:solidFill>
                <a:latin typeface="Arial Black" pitchFamily="-12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Arial Black" pitchFamily="-128" charset="0"/>
              </a:rPr>
              <a:t>coisas</a:t>
            </a:r>
            <a:endParaRPr lang="en-US" sz="3200" dirty="0">
              <a:solidFill>
                <a:srgbClr val="FFFF00"/>
              </a:solidFill>
              <a:latin typeface="Arial Black" pitchFamily="-128" charset="0"/>
            </a:endParaRPr>
          </a:p>
          <a:p>
            <a:pPr algn="ctr">
              <a:defRPr/>
            </a:pPr>
            <a:r>
              <a:rPr lang="en-US" sz="3200" dirty="0" err="1">
                <a:solidFill>
                  <a:srgbClr val="FFFF00"/>
                </a:solidFill>
                <a:latin typeface="Arial Black" pitchFamily="-128" charset="0"/>
              </a:rPr>
              <a:t>simultaneamente</a:t>
            </a:r>
            <a:endParaRPr lang="en-US" sz="3200" dirty="0">
              <a:solidFill>
                <a:srgbClr val="FFFF00"/>
              </a:solidFill>
              <a:latin typeface="Arial Black" pitchFamily="-128" charset="0"/>
            </a:endParaRPr>
          </a:p>
        </p:txBody>
      </p:sp>
      <p:sp>
        <p:nvSpPr>
          <p:cNvPr id="30723" name="Text Box 28"/>
          <p:cNvSpPr txBox="1">
            <a:spLocks noChangeArrowheads="1"/>
          </p:cNvSpPr>
          <p:nvPr/>
        </p:nvSpPr>
        <p:spPr bwMode="auto">
          <a:xfrm>
            <a:off x="1592034" y="1600201"/>
            <a:ext cx="16562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00FF00"/>
                </a:solidFill>
                <a:latin typeface="Century Gothic" charset="0"/>
              </a:rPr>
              <a:t>Biological</a:t>
            </a:r>
          </a:p>
          <a:p>
            <a:pPr algn="ctr" eaLnBrk="1" hangingPunct="1"/>
            <a:r>
              <a:rPr lang="en-US" b="1" dirty="0">
                <a:solidFill>
                  <a:srgbClr val="00FF00"/>
                </a:solidFill>
                <a:latin typeface="Century Gothic" charset="0"/>
              </a:rPr>
              <a:t>Factors</a:t>
            </a:r>
          </a:p>
        </p:txBody>
      </p:sp>
      <p:sp>
        <p:nvSpPr>
          <p:cNvPr id="30724" name="Text Box 29"/>
          <p:cNvSpPr txBox="1">
            <a:spLocks noChangeArrowheads="1"/>
          </p:cNvSpPr>
          <p:nvPr/>
        </p:nvSpPr>
        <p:spPr bwMode="auto">
          <a:xfrm>
            <a:off x="2033288" y="2449513"/>
            <a:ext cx="8499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Familial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Risk</a:t>
            </a:r>
          </a:p>
        </p:txBody>
      </p:sp>
      <p:sp>
        <p:nvSpPr>
          <p:cNvPr id="30725" name="Text Box 30"/>
          <p:cNvSpPr txBox="1">
            <a:spLocks noChangeArrowheads="1"/>
          </p:cNvSpPr>
          <p:nvPr/>
        </p:nvSpPr>
        <p:spPr bwMode="auto">
          <a:xfrm>
            <a:off x="1822385" y="3173413"/>
            <a:ext cx="12939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Serotonergic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Function</a:t>
            </a:r>
          </a:p>
        </p:txBody>
      </p:sp>
      <p:sp>
        <p:nvSpPr>
          <p:cNvPr id="30726" name="Text Box 31"/>
          <p:cNvSpPr txBox="1">
            <a:spLocks noChangeArrowheads="1"/>
          </p:cNvSpPr>
          <p:nvPr/>
        </p:nvSpPr>
        <p:spPr bwMode="auto">
          <a:xfrm>
            <a:off x="1698954" y="3865563"/>
            <a:ext cx="15408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Neurochemical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Regulators</a:t>
            </a:r>
          </a:p>
        </p:txBody>
      </p:sp>
      <p:sp>
        <p:nvSpPr>
          <p:cNvPr id="30727" name="Text Box 32"/>
          <p:cNvSpPr txBox="1">
            <a:spLocks noChangeArrowheads="1"/>
          </p:cNvSpPr>
          <p:nvPr/>
        </p:nvSpPr>
        <p:spPr bwMode="auto">
          <a:xfrm>
            <a:off x="1806575" y="4560889"/>
            <a:ext cx="14670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>
                <a:latin typeface="Century Gothic" charset="0"/>
              </a:rPr>
              <a:t>Demographics</a:t>
            </a:r>
          </a:p>
        </p:txBody>
      </p:sp>
      <p:sp>
        <p:nvSpPr>
          <p:cNvPr id="30728" name="Text Box 33"/>
          <p:cNvSpPr txBox="1">
            <a:spLocks noChangeArrowheads="1"/>
          </p:cNvSpPr>
          <p:nvPr/>
        </p:nvSpPr>
        <p:spPr bwMode="auto">
          <a:xfrm>
            <a:off x="1676401" y="5249863"/>
            <a:ext cx="1616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latin typeface="Century Gothic" charset="0"/>
              </a:rPr>
              <a:t>Pathophysiology</a:t>
            </a:r>
          </a:p>
        </p:txBody>
      </p:sp>
      <p:sp>
        <p:nvSpPr>
          <p:cNvPr id="30729" name="Line 34"/>
          <p:cNvSpPr>
            <a:spLocks noChangeShapeType="1"/>
          </p:cNvSpPr>
          <p:nvPr/>
        </p:nvSpPr>
        <p:spPr bwMode="auto">
          <a:xfrm flipH="1">
            <a:off x="5981700" y="2776538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30" name="Line 35"/>
          <p:cNvSpPr>
            <a:spLocks noChangeShapeType="1"/>
          </p:cNvSpPr>
          <p:nvPr/>
        </p:nvSpPr>
        <p:spPr bwMode="auto">
          <a:xfrm flipH="1">
            <a:off x="5981700" y="3386138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31" name="Line 36"/>
          <p:cNvSpPr>
            <a:spLocks noChangeShapeType="1"/>
          </p:cNvSpPr>
          <p:nvPr/>
        </p:nvSpPr>
        <p:spPr bwMode="auto">
          <a:xfrm flipH="1">
            <a:off x="5981700" y="3995738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32" name="Line 37"/>
          <p:cNvSpPr>
            <a:spLocks noChangeShapeType="1"/>
          </p:cNvSpPr>
          <p:nvPr/>
        </p:nvSpPr>
        <p:spPr bwMode="auto">
          <a:xfrm flipH="1">
            <a:off x="5981700" y="4605338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33" name="Line 38"/>
          <p:cNvSpPr>
            <a:spLocks noChangeShapeType="1"/>
          </p:cNvSpPr>
          <p:nvPr/>
        </p:nvSpPr>
        <p:spPr bwMode="auto">
          <a:xfrm flipH="1">
            <a:off x="5981700" y="5329238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34" name="Text Box 39"/>
          <p:cNvSpPr txBox="1">
            <a:spLocks noChangeArrowheads="1"/>
          </p:cNvSpPr>
          <p:nvPr/>
        </p:nvSpPr>
        <p:spPr bwMode="auto">
          <a:xfrm>
            <a:off x="8837402" y="1557339"/>
            <a:ext cx="18165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92D050"/>
                </a:solidFill>
                <a:latin typeface="Century Gothic" charset="0"/>
              </a:rPr>
              <a:t>Immediate</a:t>
            </a:r>
          </a:p>
          <a:p>
            <a:pPr algn="ctr" eaLnBrk="1" hangingPunct="1"/>
            <a:r>
              <a:rPr lang="en-US" b="1" dirty="0">
                <a:solidFill>
                  <a:srgbClr val="92D050"/>
                </a:solidFill>
                <a:latin typeface="Century Gothic" charset="0"/>
              </a:rPr>
              <a:t>Triggers</a:t>
            </a:r>
          </a:p>
        </p:txBody>
      </p:sp>
      <p:sp>
        <p:nvSpPr>
          <p:cNvPr id="30735" name="Text Box 40"/>
          <p:cNvSpPr txBox="1">
            <a:spLocks noChangeArrowheads="1"/>
          </p:cNvSpPr>
          <p:nvPr/>
        </p:nvSpPr>
        <p:spPr bwMode="auto">
          <a:xfrm>
            <a:off x="9230543" y="3152775"/>
            <a:ext cx="11112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Access To 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Weapons</a:t>
            </a:r>
          </a:p>
        </p:txBody>
      </p:sp>
      <p:sp>
        <p:nvSpPr>
          <p:cNvPr id="30736" name="Text Box 41"/>
          <p:cNvSpPr txBox="1">
            <a:spLocks noChangeArrowheads="1"/>
          </p:cNvSpPr>
          <p:nvPr/>
        </p:nvSpPr>
        <p:spPr bwMode="auto">
          <a:xfrm>
            <a:off x="9437689" y="3813175"/>
            <a:ext cx="782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latin typeface="Century Gothic" charset="0"/>
              </a:rPr>
              <a:t>Severe</a:t>
            </a:r>
          </a:p>
          <a:p>
            <a:pPr eaLnBrk="1" hangingPunct="1"/>
            <a:r>
              <a:rPr lang="en-US" sz="1400" b="1" dirty="0">
                <a:latin typeface="Century Gothic" charset="0"/>
              </a:rPr>
              <a:t>Defeat</a:t>
            </a:r>
          </a:p>
        </p:txBody>
      </p:sp>
      <p:sp>
        <p:nvSpPr>
          <p:cNvPr id="30737" name="Text Box 42"/>
          <p:cNvSpPr txBox="1">
            <a:spLocks noChangeArrowheads="1"/>
          </p:cNvSpPr>
          <p:nvPr/>
        </p:nvSpPr>
        <p:spPr bwMode="auto">
          <a:xfrm>
            <a:off x="9498014" y="4486275"/>
            <a:ext cx="6848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latin typeface="Century Gothic" charset="0"/>
              </a:rPr>
              <a:t>Major</a:t>
            </a:r>
          </a:p>
          <a:p>
            <a:pPr eaLnBrk="1" hangingPunct="1"/>
            <a:r>
              <a:rPr lang="en-US" sz="1400" b="1" dirty="0">
                <a:latin typeface="Century Gothic" charset="0"/>
              </a:rPr>
              <a:t>Loss</a:t>
            </a:r>
          </a:p>
        </p:txBody>
      </p:sp>
      <p:sp>
        <p:nvSpPr>
          <p:cNvPr id="30738" name="Text Box 43"/>
          <p:cNvSpPr txBox="1">
            <a:spLocks noChangeArrowheads="1"/>
          </p:cNvSpPr>
          <p:nvPr/>
        </p:nvSpPr>
        <p:spPr bwMode="auto">
          <a:xfrm>
            <a:off x="9294814" y="5168900"/>
            <a:ext cx="10903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latin typeface="Century Gothic" charset="0"/>
              </a:rPr>
              <a:t>Worsening</a:t>
            </a:r>
          </a:p>
          <a:p>
            <a:pPr eaLnBrk="1" hangingPunct="1"/>
            <a:r>
              <a:rPr lang="en-US" sz="1400" b="1" dirty="0">
                <a:latin typeface="Century Gothic" charset="0"/>
              </a:rPr>
              <a:t>Prognosis</a:t>
            </a:r>
          </a:p>
        </p:txBody>
      </p:sp>
      <p:sp>
        <p:nvSpPr>
          <p:cNvPr id="30739" name="Text Box 44"/>
          <p:cNvSpPr txBox="1">
            <a:spLocks noChangeArrowheads="1"/>
          </p:cNvSpPr>
          <p:nvPr/>
        </p:nvSpPr>
        <p:spPr bwMode="auto">
          <a:xfrm>
            <a:off x="6556273" y="1560514"/>
            <a:ext cx="14654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>
                <a:solidFill>
                  <a:srgbClr val="00FF00"/>
                </a:solidFill>
                <a:latin typeface="Century Gothic" charset="0"/>
              </a:rPr>
              <a:t>Proximal</a:t>
            </a:r>
          </a:p>
          <a:p>
            <a:pPr algn="ctr" eaLnBrk="1" hangingPunct="1"/>
            <a:r>
              <a:rPr lang="en-US" b="1">
                <a:solidFill>
                  <a:srgbClr val="00FF00"/>
                </a:solidFill>
                <a:latin typeface="Century Gothic" charset="0"/>
              </a:rPr>
              <a:t>Factors</a:t>
            </a:r>
          </a:p>
        </p:txBody>
      </p:sp>
      <p:sp>
        <p:nvSpPr>
          <p:cNvPr id="30740" name="Text Box 45"/>
          <p:cNvSpPr txBox="1">
            <a:spLocks noChangeArrowheads="1"/>
          </p:cNvSpPr>
          <p:nvPr/>
        </p:nvSpPr>
        <p:spPr bwMode="auto">
          <a:xfrm>
            <a:off x="6731000" y="2559050"/>
            <a:ext cx="13795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latin typeface="Century Gothic" charset="0"/>
              </a:rPr>
              <a:t>Hopelessness</a:t>
            </a:r>
          </a:p>
        </p:txBody>
      </p:sp>
      <p:sp>
        <p:nvSpPr>
          <p:cNvPr id="30741" name="Text Box 46"/>
          <p:cNvSpPr txBox="1">
            <a:spLocks noChangeArrowheads="1"/>
          </p:cNvSpPr>
          <p:nvPr/>
        </p:nvSpPr>
        <p:spPr bwMode="auto">
          <a:xfrm>
            <a:off x="6815138" y="3235326"/>
            <a:ext cx="12105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latin typeface="Century Gothic" charset="0"/>
              </a:rPr>
              <a:t>Intoxication</a:t>
            </a:r>
          </a:p>
        </p:txBody>
      </p:sp>
      <p:sp>
        <p:nvSpPr>
          <p:cNvPr id="30742" name="Text Box 47"/>
          <p:cNvSpPr txBox="1">
            <a:spLocks noChangeArrowheads="1"/>
          </p:cNvSpPr>
          <p:nvPr/>
        </p:nvSpPr>
        <p:spPr bwMode="auto">
          <a:xfrm>
            <a:off x="6582181" y="3806825"/>
            <a:ext cx="15247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Impulsiveness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Aggressiveness</a:t>
            </a:r>
          </a:p>
        </p:txBody>
      </p:sp>
      <p:sp>
        <p:nvSpPr>
          <p:cNvPr id="30743" name="Text Box 48"/>
          <p:cNvSpPr txBox="1">
            <a:spLocks noChangeArrowheads="1"/>
          </p:cNvSpPr>
          <p:nvPr/>
        </p:nvSpPr>
        <p:spPr bwMode="auto">
          <a:xfrm>
            <a:off x="6754272" y="4438650"/>
            <a:ext cx="12282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>
                <a:latin typeface="Century Gothic" charset="0"/>
              </a:rPr>
              <a:t>Negative</a:t>
            </a:r>
          </a:p>
          <a:p>
            <a:pPr algn="ctr" eaLnBrk="1" hangingPunct="1"/>
            <a:r>
              <a:rPr lang="en-US" sz="1400" b="1">
                <a:latin typeface="Century Gothic" charset="0"/>
              </a:rPr>
              <a:t>Expectancy</a:t>
            </a:r>
          </a:p>
        </p:txBody>
      </p:sp>
      <p:sp>
        <p:nvSpPr>
          <p:cNvPr id="30744" name="Text Box 49"/>
          <p:cNvSpPr txBox="1">
            <a:spLocks noChangeArrowheads="1"/>
          </p:cNvSpPr>
          <p:nvPr/>
        </p:nvSpPr>
        <p:spPr bwMode="auto">
          <a:xfrm>
            <a:off x="6723013" y="5095875"/>
            <a:ext cx="1290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Severe 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Chronic Pain</a:t>
            </a:r>
          </a:p>
        </p:txBody>
      </p:sp>
      <p:sp>
        <p:nvSpPr>
          <p:cNvPr id="30745" name="Text Box 50"/>
          <p:cNvSpPr txBox="1">
            <a:spLocks noChangeArrowheads="1"/>
          </p:cNvSpPr>
          <p:nvPr/>
        </p:nvSpPr>
        <p:spPr bwMode="auto">
          <a:xfrm>
            <a:off x="3836384" y="1584326"/>
            <a:ext cx="20617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>
                <a:solidFill>
                  <a:srgbClr val="00FF00"/>
                </a:solidFill>
                <a:latin typeface="Century Gothic" charset="0"/>
              </a:rPr>
              <a:t>Predisposing</a:t>
            </a:r>
          </a:p>
          <a:p>
            <a:pPr algn="ctr" eaLnBrk="1" hangingPunct="1"/>
            <a:r>
              <a:rPr lang="en-US" b="1">
                <a:solidFill>
                  <a:srgbClr val="00FF00"/>
                </a:solidFill>
                <a:latin typeface="Century Gothic" charset="0"/>
              </a:rPr>
              <a:t>Factors</a:t>
            </a:r>
          </a:p>
        </p:txBody>
      </p:sp>
      <p:sp>
        <p:nvSpPr>
          <p:cNvPr id="30746" name="Text Box 51"/>
          <p:cNvSpPr txBox="1">
            <a:spLocks noChangeArrowheads="1"/>
          </p:cNvSpPr>
          <p:nvPr/>
        </p:nvSpPr>
        <p:spPr bwMode="auto">
          <a:xfrm>
            <a:off x="4211638" y="2549525"/>
            <a:ext cx="1446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b="1" dirty="0">
                <a:latin typeface="Century Gothic" charset="0"/>
              </a:rPr>
              <a:t>Major Psychiatric</a:t>
            </a:r>
          </a:p>
          <a:p>
            <a:pPr algn="ctr" eaLnBrk="1" hangingPunct="1"/>
            <a:r>
              <a:rPr lang="en-US" sz="1200" b="1" dirty="0">
                <a:latin typeface="Century Gothic" charset="0"/>
              </a:rPr>
              <a:t>Syndromes</a:t>
            </a:r>
          </a:p>
        </p:txBody>
      </p:sp>
      <p:sp>
        <p:nvSpPr>
          <p:cNvPr id="30747" name="Text Box 52"/>
          <p:cNvSpPr txBox="1">
            <a:spLocks noChangeArrowheads="1"/>
          </p:cNvSpPr>
          <p:nvPr/>
        </p:nvSpPr>
        <p:spPr bwMode="auto">
          <a:xfrm>
            <a:off x="4306026" y="3128963"/>
            <a:ext cx="11304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Substance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Use/Abuse</a:t>
            </a:r>
          </a:p>
        </p:txBody>
      </p:sp>
      <p:sp>
        <p:nvSpPr>
          <p:cNvPr id="30748" name="Text Box 53"/>
          <p:cNvSpPr txBox="1">
            <a:spLocks noChangeArrowheads="1"/>
          </p:cNvSpPr>
          <p:nvPr/>
        </p:nvSpPr>
        <p:spPr bwMode="auto">
          <a:xfrm>
            <a:off x="4348125" y="3814763"/>
            <a:ext cx="11240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Personality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Profile</a:t>
            </a:r>
          </a:p>
        </p:txBody>
      </p:sp>
      <p:sp>
        <p:nvSpPr>
          <p:cNvPr id="30749" name="Text Box 54"/>
          <p:cNvSpPr txBox="1">
            <a:spLocks noChangeArrowheads="1"/>
          </p:cNvSpPr>
          <p:nvPr/>
        </p:nvSpPr>
        <p:spPr bwMode="auto">
          <a:xfrm>
            <a:off x="4351206" y="4408488"/>
            <a:ext cx="11432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Abuse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Syndromes</a:t>
            </a:r>
          </a:p>
        </p:txBody>
      </p:sp>
      <p:sp>
        <p:nvSpPr>
          <p:cNvPr id="30750" name="Text Box 55"/>
          <p:cNvSpPr txBox="1">
            <a:spLocks noChangeArrowheads="1"/>
          </p:cNvSpPr>
          <p:nvPr/>
        </p:nvSpPr>
        <p:spPr bwMode="auto">
          <a:xfrm>
            <a:off x="4137026" y="5154613"/>
            <a:ext cx="162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b="1" dirty="0">
                <a:latin typeface="Century Gothic" charset="0"/>
              </a:rPr>
              <a:t>Severe Medical/</a:t>
            </a:r>
          </a:p>
          <a:p>
            <a:pPr algn="ctr" eaLnBrk="1" hangingPunct="1"/>
            <a:r>
              <a:rPr lang="en-US" sz="1200" b="1" dirty="0">
                <a:latin typeface="Century Gothic" charset="0"/>
              </a:rPr>
              <a:t>Neurological Illness</a:t>
            </a:r>
          </a:p>
        </p:txBody>
      </p:sp>
      <p:sp>
        <p:nvSpPr>
          <p:cNvPr id="30751" name="Line 56"/>
          <p:cNvSpPr>
            <a:spLocks noChangeShapeType="1"/>
          </p:cNvSpPr>
          <p:nvPr/>
        </p:nvSpPr>
        <p:spPr bwMode="auto">
          <a:xfrm flipH="1" flipV="1">
            <a:off x="9779000" y="4265613"/>
            <a:ext cx="0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52" name="Line 57"/>
          <p:cNvSpPr>
            <a:spLocks noChangeShapeType="1"/>
          </p:cNvSpPr>
          <p:nvPr/>
        </p:nvSpPr>
        <p:spPr bwMode="auto">
          <a:xfrm flipH="1" flipV="1">
            <a:off x="9779000" y="3641725"/>
            <a:ext cx="0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53" name="Line 58"/>
          <p:cNvSpPr>
            <a:spLocks noChangeShapeType="1"/>
          </p:cNvSpPr>
          <p:nvPr/>
        </p:nvSpPr>
        <p:spPr bwMode="auto">
          <a:xfrm flipH="1" flipV="1">
            <a:off x="9779000" y="3017838"/>
            <a:ext cx="0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54" name="Line 59"/>
          <p:cNvSpPr>
            <a:spLocks noChangeShapeType="1"/>
          </p:cNvSpPr>
          <p:nvPr/>
        </p:nvSpPr>
        <p:spPr bwMode="auto">
          <a:xfrm flipH="1" flipV="1">
            <a:off x="9805988" y="4945063"/>
            <a:ext cx="0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55" name="Text Box 60"/>
          <p:cNvSpPr txBox="1">
            <a:spLocks noChangeArrowheads="1"/>
          </p:cNvSpPr>
          <p:nvPr/>
        </p:nvSpPr>
        <p:spPr bwMode="auto">
          <a:xfrm>
            <a:off x="8949739" y="2555875"/>
            <a:ext cx="17299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 dirty="0">
                <a:latin typeface="Century Gothic" charset="0"/>
              </a:rPr>
              <a:t>Public Humiliation</a:t>
            </a:r>
          </a:p>
          <a:p>
            <a:pPr algn="ctr" eaLnBrk="1" hangingPunct="1"/>
            <a:r>
              <a:rPr lang="en-US" sz="1400" b="1" dirty="0">
                <a:latin typeface="Century Gothic" charset="0"/>
              </a:rPr>
              <a:t>Shame</a:t>
            </a:r>
          </a:p>
        </p:txBody>
      </p:sp>
      <p:sp>
        <p:nvSpPr>
          <p:cNvPr id="30756" name="Line 61"/>
          <p:cNvSpPr>
            <a:spLocks noChangeShapeType="1"/>
          </p:cNvSpPr>
          <p:nvPr/>
        </p:nvSpPr>
        <p:spPr bwMode="auto">
          <a:xfrm flipH="1">
            <a:off x="3378200" y="3789363"/>
            <a:ext cx="685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57" name="Line 62"/>
          <p:cNvSpPr>
            <a:spLocks noChangeShapeType="1"/>
          </p:cNvSpPr>
          <p:nvPr/>
        </p:nvSpPr>
        <p:spPr bwMode="auto">
          <a:xfrm flipH="1">
            <a:off x="8267700" y="3787775"/>
            <a:ext cx="685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155431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A351AC-CF30-564A-B6E6-010F936A0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94447"/>
            <a:ext cx="10363200" cy="1143000"/>
          </a:xfrm>
        </p:spPr>
        <p:txBody>
          <a:bodyPr/>
          <a:lstStyle/>
          <a:p>
            <a:r>
              <a:rPr lang="pt-BR" dirty="0"/>
              <a:t>Quantos Prontuários você já fez?</a:t>
            </a:r>
          </a:p>
        </p:txBody>
      </p:sp>
      <p:sp>
        <p:nvSpPr>
          <p:cNvPr id="3" name="Espaço Reservado para Gráfico 2">
            <a:extLst>
              <a:ext uri="{FF2B5EF4-FFF2-40B4-BE49-F238E27FC236}">
                <a16:creationId xmlns:a16="http://schemas.microsoft.com/office/drawing/2014/main" xmlns="" id="{68F8D165-F286-0045-BE0F-6BBC234C62CF}"/>
              </a:ext>
            </a:extLst>
          </p:cNvPr>
          <p:cNvSpPr>
            <a:spLocks noGrp="1"/>
          </p:cNvSpPr>
          <p:nvPr>
            <p:ph type="chart" idx="1"/>
          </p:nvPr>
        </p:nvSpPr>
        <p:spPr/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4BB8C09-8578-3C42-B282-B89975F01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1226"/>
            <a:ext cx="12192000" cy="499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289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079C6EE-C218-BA4A-922D-8A40FDBDC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Gráfico 2">
            <a:extLst>
              <a:ext uri="{FF2B5EF4-FFF2-40B4-BE49-F238E27FC236}">
                <a16:creationId xmlns:a16="http://schemas.microsoft.com/office/drawing/2014/main" xmlns="" id="{F7F05974-BCB0-5543-812B-58CE0290DD92}"/>
              </a:ext>
            </a:extLst>
          </p:cNvPr>
          <p:cNvSpPr>
            <a:spLocks noGrp="1"/>
          </p:cNvSpPr>
          <p:nvPr>
            <p:ph type="chart" idx="1"/>
          </p:nvPr>
        </p:nvSpPr>
        <p:spPr/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C912441-41F5-E84B-96A8-2934ABDCF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2396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56505E0-2193-5847-9458-B84D0EEFD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64973"/>
            <a:ext cx="12192000" cy="830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88920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582716-20A8-DA49-B418-AF615EA4F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Necessidade de atendimento em 48h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DE07781-3515-CF4E-A60C-E610B64FD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Obrigar o atendimento da tentativa de suicídio em 48 horas e não apenas a comunicação do fato em 24 horas</a:t>
            </a:r>
          </a:p>
        </p:txBody>
      </p:sp>
    </p:spTree>
    <p:extLst>
      <p:ext uri="{BB962C8B-B14F-4D97-AF65-F5344CB8AC3E}">
        <p14:creationId xmlns:p14="http://schemas.microsoft.com/office/powerpoint/2010/main" val="33332272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pt-BR" b="1" dirty="0"/>
              <a:t/>
            </a:r>
            <a:br>
              <a:rPr lang="pt-BR" b="1" dirty="0"/>
            </a:br>
            <a:r>
              <a:rPr lang="pt-BR" b="1" dirty="0">
                <a:solidFill>
                  <a:srgbClr val="FFFF00"/>
                </a:solidFill>
              </a:rPr>
              <a:t>Rede da Vida</a:t>
            </a:r>
            <a:br>
              <a:rPr lang="pt-BR" b="1" dirty="0">
                <a:solidFill>
                  <a:srgbClr val="FFFF00"/>
                </a:solidFill>
              </a:rPr>
            </a:b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idx="1"/>
          </p:nvPr>
        </p:nvSpPr>
        <p:spPr>
          <a:xfrm>
            <a:off x="371061" y="1268760"/>
            <a:ext cx="11449877" cy="5256584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100% dos suicidas tinham um transtorno mental, muitas vezes </a:t>
            </a:r>
            <a:r>
              <a:rPr lang="pt-BR" dirty="0" err="1"/>
              <a:t>não</a:t>
            </a:r>
            <a:r>
              <a:rPr lang="pt-BR" dirty="0"/>
              <a:t> diagnosticado e </a:t>
            </a:r>
            <a:r>
              <a:rPr lang="pt-BR" dirty="0" err="1"/>
              <a:t>não</a:t>
            </a:r>
            <a:r>
              <a:rPr lang="pt-BR" dirty="0"/>
              <a:t> tratado. </a:t>
            </a:r>
          </a:p>
          <a:p>
            <a:r>
              <a:rPr lang="pt-BR" dirty="0"/>
              <a:t>De fato, dos que morrem por </a:t>
            </a:r>
            <a:r>
              <a:rPr lang="pt-BR" dirty="0" err="1"/>
              <a:t>suicídio</a:t>
            </a:r>
            <a:r>
              <a:rPr lang="pt-BR" dirty="0"/>
              <a:t>, cerca de 50% a 60% nunca consultaram com um profissional de </a:t>
            </a:r>
            <a:r>
              <a:rPr lang="pt-BR" dirty="0" err="1"/>
              <a:t>saúde</a:t>
            </a:r>
            <a:r>
              <a:rPr lang="pt-BR" dirty="0"/>
              <a:t> mental no </a:t>
            </a:r>
            <a:r>
              <a:rPr lang="pt-BR" dirty="0" err="1"/>
              <a:t>período</a:t>
            </a:r>
            <a:r>
              <a:rPr lang="pt-BR" dirty="0"/>
              <a:t> de seis meses que antecederam a morte. </a:t>
            </a:r>
          </a:p>
          <a:p>
            <a:r>
              <a:rPr lang="pt-BR" dirty="0"/>
              <a:t>Falar de uma </a:t>
            </a:r>
            <a:r>
              <a:rPr lang="pt-BR" dirty="0">
                <a:solidFill>
                  <a:srgbClr val="FFFF00"/>
                </a:solidFill>
              </a:rPr>
              <a:t>rede de </a:t>
            </a:r>
            <a:r>
              <a:rPr lang="pt-BR" dirty="0" err="1">
                <a:solidFill>
                  <a:srgbClr val="FFFF00"/>
                </a:solidFill>
              </a:rPr>
              <a:t>saúde</a:t>
            </a:r>
            <a:r>
              <a:rPr lang="pt-BR" dirty="0">
                <a:solidFill>
                  <a:srgbClr val="FFFF00"/>
                </a:solidFill>
              </a:rPr>
              <a:t> para </a:t>
            </a:r>
            <a:r>
              <a:rPr lang="pt-BR" dirty="0" err="1">
                <a:solidFill>
                  <a:srgbClr val="FFFF00"/>
                </a:solidFill>
              </a:rPr>
              <a:t>prevenção</a:t>
            </a:r>
            <a:r>
              <a:rPr lang="pt-BR" dirty="0">
                <a:solidFill>
                  <a:srgbClr val="FFFF00"/>
                </a:solidFill>
              </a:rPr>
              <a:t> do </a:t>
            </a:r>
            <a:r>
              <a:rPr lang="pt-BR" dirty="0" err="1">
                <a:solidFill>
                  <a:srgbClr val="FFFF00"/>
                </a:solidFill>
              </a:rPr>
              <a:t>suicídio</a:t>
            </a:r>
            <a:r>
              <a:rPr lang="pt-BR" dirty="0">
                <a:solidFill>
                  <a:srgbClr val="FFFF00"/>
                </a:solidFill>
              </a:rPr>
              <a:t> </a:t>
            </a:r>
            <a:r>
              <a:rPr lang="pt-BR" dirty="0"/>
              <a:t>é </a:t>
            </a:r>
            <a:r>
              <a:rPr lang="pt-BR" dirty="0" err="1"/>
              <a:t>reforçar</a:t>
            </a:r>
            <a:r>
              <a:rPr lang="pt-BR" dirty="0"/>
              <a:t> a importância de ter uma rede bem integrada. </a:t>
            </a:r>
          </a:p>
          <a:p>
            <a:r>
              <a:rPr lang="pt-BR" dirty="0"/>
              <a:t>A </a:t>
            </a:r>
            <a:r>
              <a:rPr lang="pt-BR" dirty="0" err="1"/>
              <a:t>prevenção</a:t>
            </a:r>
            <a:r>
              <a:rPr lang="pt-BR" dirty="0"/>
              <a:t> </a:t>
            </a:r>
            <a:r>
              <a:rPr lang="pt-BR" dirty="0" err="1"/>
              <a:t>não</a:t>
            </a:r>
            <a:r>
              <a:rPr lang="pt-BR" dirty="0"/>
              <a:t> deve iniciar apenas nos centros com foco em </a:t>
            </a:r>
            <a:r>
              <a:rPr lang="pt-BR" dirty="0" err="1"/>
              <a:t>saúde</a:t>
            </a:r>
            <a:r>
              <a:rPr lang="pt-BR" dirty="0"/>
              <a:t> mental, mas deve ser observada </a:t>
            </a:r>
            <a:r>
              <a:rPr lang="pt-BR" dirty="0">
                <a:solidFill>
                  <a:srgbClr val="FFFF00"/>
                </a:solidFill>
              </a:rPr>
              <a:t>em todos os âmbitos </a:t>
            </a:r>
            <a:r>
              <a:rPr lang="pt-BR" dirty="0"/>
              <a:t>do sistema de </a:t>
            </a:r>
            <a:r>
              <a:rPr lang="pt-BR" dirty="0" err="1"/>
              <a:t>saúde</a:t>
            </a:r>
            <a:r>
              <a:rPr lang="pt-BR" dirty="0"/>
              <a:t>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286138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D:\pro-reitoria de extensao\PraVida\pravida 2007\fotos passeata 2007\Beira_Mar 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50019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>
                <a:solidFill>
                  <a:srgbClr val="FFC000"/>
                </a:solidFill>
                <a:latin typeface="Calibri" charset="0"/>
              </a:rPr>
              <a:t>ATOS PÚBLICOS</a:t>
            </a:r>
            <a:endParaRPr lang="pt-BR">
              <a:latin typeface="Calibri" charset="0"/>
            </a:endParaRPr>
          </a:p>
        </p:txBody>
      </p:sp>
      <p:pic>
        <p:nvPicPr>
          <p:cNvPr id="4" name="Picture 2" descr="E:\NOVOPanfleto_fren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024298" y="1142985"/>
            <a:ext cx="4143404" cy="5433973"/>
          </a:xfrm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19520903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Shape 2"/>
          <p:cNvSpPr txBox="1">
            <a:spLocks noChangeArrowheads="1"/>
          </p:cNvSpPr>
          <p:nvPr/>
        </p:nvSpPr>
        <p:spPr bwMode="auto">
          <a:xfrm>
            <a:off x="2495550" y="5538789"/>
            <a:ext cx="78486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pt-BR" sz="3200" b="1" dirty="0" err="1">
                <a:latin typeface="Calibri" charset="0"/>
              </a:rPr>
              <a:t>contato.pravida@gmail.com</a:t>
            </a:r>
            <a:endParaRPr lang="pt-BR" sz="3200" b="1" dirty="0">
              <a:latin typeface="Calibri" charset="0"/>
            </a:endParaRPr>
          </a:p>
          <a:p>
            <a:pPr eaLnBrk="1" hangingPunct="1"/>
            <a:endParaRPr lang="pt-BR" sz="2000" dirty="0"/>
          </a:p>
        </p:txBody>
      </p:sp>
      <p:sp>
        <p:nvSpPr>
          <p:cNvPr id="54274" name="CustomShape 3"/>
          <p:cNvSpPr>
            <a:spLocks noChangeArrowheads="1"/>
          </p:cNvSpPr>
          <p:nvPr/>
        </p:nvSpPr>
        <p:spPr bwMode="auto">
          <a:xfrm>
            <a:off x="1524001" y="0"/>
            <a:ext cx="4932363" cy="908050"/>
          </a:xfrm>
          <a:prstGeom prst="homePlate">
            <a:avLst>
              <a:gd name="adj" fmla="val 4999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542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4" y="42863"/>
            <a:ext cx="617537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CustomShape 4"/>
          <p:cNvSpPr>
            <a:spLocks noChangeArrowheads="1"/>
          </p:cNvSpPr>
          <p:nvPr/>
        </p:nvSpPr>
        <p:spPr bwMode="auto">
          <a:xfrm>
            <a:off x="6424614" y="149226"/>
            <a:ext cx="4135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/>
            <a:r>
              <a:rPr lang="pt-BR" sz="2400" b="1" dirty="0">
                <a:latin typeface="Calibri" charset="0"/>
              </a:rPr>
              <a:t>Universidade Federal do Ceará Fortaleza – CE – Brasil</a:t>
            </a:r>
            <a:endParaRPr lang="pt-BR" dirty="0"/>
          </a:p>
        </p:txBody>
      </p:sp>
      <p:pic>
        <p:nvPicPr>
          <p:cNvPr id="5427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464" y="44450"/>
            <a:ext cx="9810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90489"/>
            <a:ext cx="20161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2" descr="C:\Users\ANCHIETA\Pictures\0909CD08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1389063"/>
            <a:ext cx="58674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7455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3408"/>
            <a:ext cx="12192000" cy="710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6979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4424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7AE20D-7186-1B49-9C62-797E4215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DF71E30-0ABC-3A48-BF53-56F34BCC2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F0BAF44-755E-AE47-AFAD-A010E59B9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1" y="0"/>
            <a:ext cx="12043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7241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21" y="226261"/>
            <a:ext cx="8643997" cy="649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8191518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Título 1">
            <a:extLst>
              <a:ext uri="{FF2B5EF4-FFF2-40B4-BE49-F238E27FC236}">
                <a16:creationId xmlns:a16="http://schemas.microsoft.com/office/drawing/2014/main" xmlns="" id="{D80A6853-618A-5442-BC7C-536330CE44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 altLang="pt-BR"/>
          </a:p>
        </p:txBody>
      </p:sp>
      <p:pic>
        <p:nvPicPr>
          <p:cNvPr id="146434" name="Imagem 3">
            <a:extLst>
              <a:ext uri="{FF2B5EF4-FFF2-40B4-BE49-F238E27FC236}">
                <a16:creationId xmlns:a16="http://schemas.microsoft.com/office/drawing/2014/main" xmlns="" id="{7ABB65A1-2C0A-AA41-AA22-4ED8FE901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48291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altLang="pt-BR">
              <a:ea typeface="ＭＳ Ｐゴシック" charset="-128"/>
            </a:endParaRPr>
          </a:p>
        </p:txBody>
      </p:sp>
      <p:pic>
        <p:nvPicPr>
          <p:cNvPr id="2314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16064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7694CB-945B-9843-BE2F-FDCE8EC91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Obrigado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37AF108-E5F0-D24D-ADA2-3B3E6560F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pPr marL="0" indent="0">
              <a:buNone/>
            </a:pPr>
            <a:r>
              <a:rPr lang="pt-BR" sz="4000" dirty="0"/>
              <a:t>		</a:t>
            </a:r>
          </a:p>
          <a:p>
            <a:pPr marL="0" indent="0">
              <a:buNone/>
            </a:pPr>
            <a:r>
              <a:rPr lang="pt-BR" sz="4000" dirty="0"/>
              <a:t>		</a:t>
            </a:r>
            <a:r>
              <a:rPr lang="pt-BR" sz="4000" dirty="0" err="1"/>
              <a:t>fgmsouza@yahoo.com.br</a:t>
            </a:r>
            <a:endParaRPr lang="pt-BR" sz="4000" dirty="0"/>
          </a:p>
          <a:p>
            <a:pPr marL="0" indent="0">
              <a:buNone/>
            </a:pP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3004069954"/>
      </p:ext>
    </p:extLst>
  </p:cSld>
  <p:clrMapOvr>
    <a:masterClrMapping/>
  </p:clrMapOvr>
</p:sld>
</file>

<file path=ppt/theme/theme1.xml><?xml version="1.0" encoding="utf-8"?>
<a:theme xmlns:a="http://schemas.openxmlformats.org/drawingml/2006/main" name="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TB tipo II _x000b_ Controve%CC%81rsias no Diagno%CC%81stico e Tratamento domingo [Salvo Automaticamente]</Template>
  <TotalTime>3544</TotalTime>
  <Words>1548</Words>
  <Application>Microsoft Office PowerPoint</Application>
  <PresentationFormat>Widescreen</PresentationFormat>
  <Paragraphs>351</Paragraphs>
  <Slides>93</Slides>
  <Notes>9</Notes>
  <HiddenSlides>0</HiddenSlides>
  <MMClips>0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93</vt:i4>
      </vt:variant>
    </vt:vector>
  </HeadingPairs>
  <TitlesOfParts>
    <vt:vector size="107" baseType="lpstr">
      <vt:lpstr>ＭＳ Ｐゴシック</vt:lpstr>
      <vt:lpstr>ＭＳ Ｐゴシック</vt:lpstr>
      <vt:lpstr>Arial</vt:lpstr>
      <vt:lpstr>Arial Black</vt:lpstr>
      <vt:lpstr>Batik Regular</vt:lpstr>
      <vt:lpstr>Calibri</vt:lpstr>
      <vt:lpstr>Century Gothic</vt:lpstr>
      <vt:lpstr>DejaVu Sans</vt:lpstr>
      <vt:lpstr>Times New Roman</vt:lpstr>
      <vt:lpstr>Verdana</vt:lpstr>
      <vt:lpstr>Wingdings</vt:lpstr>
      <vt:lpstr>游ゴシック</vt:lpstr>
      <vt:lpstr>Globo</vt:lpstr>
      <vt:lpstr>Chart</vt:lpstr>
      <vt:lpstr>Prevenção ao Suicídio O que fazer?</vt:lpstr>
      <vt:lpstr>Apresentação do PowerPoint</vt:lpstr>
      <vt:lpstr>O espectro do comportamento suicida</vt:lpstr>
      <vt:lpstr>Suicídio – Epidemiologia 1</vt:lpstr>
      <vt:lpstr>Suicídio – Epidemiologia 1</vt:lpstr>
      <vt:lpstr>Dimensão do Problema</vt:lpstr>
      <vt:lpstr>Apresentação do PowerPoint</vt:lpstr>
      <vt:lpstr>Apresentação do PowerPoint</vt:lpstr>
      <vt:lpstr>Apresentação do PowerPoint</vt:lpstr>
      <vt:lpstr>Risco Familiar</vt:lpstr>
      <vt:lpstr>Apresentação do PowerPoint</vt:lpstr>
      <vt:lpstr>Apresentação do PowerPoint</vt:lpstr>
      <vt:lpstr>Papel do IML</vt:lpstr>
      <vt:lpstr>Apresentação do PowerPoint</vt:lpstr>
      <vt:lpstr>Apresentação do PowerPoint</vt:lpstr>
      <vt:lpstr>Transtornos mentais</vt:lpstr>
      <vt:lpstr>Apresentação do PowerPoint</vt:lpstr>
      <vt:lpstr>Apresentação do PowerPoint</vt:lpstr>
      <vt:lpstr>Orçamento para saúde mental</vt:lpstr>
      <vt:lpstr>Acidentes  ou  Ocorrências de Trânsito?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Acidentes</vt:lpstr>
      <vt:lpstr>Descobridores do Lítio</vt:lpstr>
      <vt:lpstr>Taxas de Mortalidade Padronizadas em Pacientes com Transtorno Bipolar Não Tratados x Tratados</vt:lpstr>
      <vt:lpstr>Lítio na água</vt:lpstr>
      <vt:lpstr>Apresentação do PowerPoint</vt:lpstr>
      <vt:lpstr>Apresentação do PowerPoint</vt:lpstr>
      <vt:lpstr>Apresentação do PowerPoint</vt:lpstr>
      <vt:lpstr>ECT</vt:lpstr>
      <vt:lpstr>Apresentação do PowerPoint</vt:lpstr>
      <vt:lpstr>Lancet November 03, 2016 Increase in US Suicide Rates and the Critical Decline in Psychiatric Beds </vt:lpstr>
      <vt:lpstr>Leitos Psiquiátricos</vt:lpstr>
      <vt:lpstr>Existem políticas para a dengue?</vt:lpstr>
      <vt:lpstr>Apresentação do PowerPoint</vt:lpstr>
      <vt:lpstr>Apresentação do PowerPoint</vt:lpstr>
      <vt:lpstr>Apresentação do PowerPoint</vt:lpstr>
      <vt:lpstr>Apresentação do PowerPoint</vt:lpstr>
      <vt:lpstr>Campanhas</vt:lpstr>
      <vt:lpstr>PORTARIA Nº 1.271, DE 6 DE JUNHO DE 2014 - 2</vt:lpstr>
      <vt:lpstr>Internet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Comportamentos auto-lesivos</vt:lpstr>
      <vt:lpstr>Prevenção de suicídio na escola</vt:lpstr>
      <vt:lpstr>Apresentação do PowerPoint</vt:lpstr>
      <vt:lpstr>Apresentação do PowerPoint</vt:lpstr>
      <vt:lpstr>Escolas</vt:lpstr>
      <vt:lpstr>Arma de Fogo 1</vt:lpstr>
      <vt:lpstr>Armas de fogo</vt:lpstr>
      <vt:lpstr>Apresentação do PowerPoint</vt:lpstr>
      <vt:lpstr>Apresentação do PowerPoint</vt:lpstr>
      <vt:lpstr>Apresentação do PowerPoint</vt:lpstr>
      <vt:lpstr>Comparativo suicídios IML X CEATOX-IJF  Fortaleza (2000 – 2009)</vt:lpstr>
      <vt:lpstr>Chumbinho</vt:lpstr>
      <vt:lpstr>Apresentação do PowerPoint</vt:lpstr>
      <vt:lpstr>Agrotóxicos</vt:lpstr>
      <vt:lpstr>Apresentação do PowerPoint</vt:lpstr>
      <vt:lpstr>Apresentação do PowerPoint</vt:lpstr>
      <vt:lpstr>Tornar a receita azul virtual</vt:lpstr>
      <vt:lpstr>Barreiras antisuicídio em viadutos e pontes Fortaleza -  Rua Nereu Ramos entre Godofredo Maciel e Osório de Paiva</vt:lpstr>
      <vt:lpstr>Barreira em viadutos e pontes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SUS  Sistema Único de Saúde  Municipalizado  Prontuário Único de Saúde   </vt:lpstr>
      <vt:lpstr>SUIS  Sistema Único Integrado de Saúde  Municipalizado  Prontuário Único de Saúde   </vt:lpstr>
      <vt:lpstr>SUS em SUIS</vt:lpstr>
      <vt:lpstr>Quantos CPF’s você tem??</vt:lpstr>
      <vt:lpstr>Quantos Prontuários você já fez?</vt:lpstr>
      <vt:lpstr>Apresentação do PowerPoint</vt:lpstr>
      <vt:lpstr>Apresentação do PowerPoint</vt:lpstr>
      <vt:lpstr>Necessidade de atendimento em 48h</vt:lpstr>
      <vt:lpstr> Rede da Vida </vt:lpstr>
      <vt:lpstr>Apresentação do PowerPoint</vt:lpstr>
      <vt:lpstr>ATOS PÚBLICOS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Saulo Kleber Rodrigues Ribeiro</cp:lastModifiedBy>
  <cp:revision>40</cp:revision>
  <dcterms:created xsi:type="dcterms:W3CDTF">2019-08-16T14:14:10Z</dcterms:created>
  <dcterms:modified xsi:type="dcterms:W3CDTF">2019-09-18T11:29:48Z</dcterms:modified>
</cp:coreProperties>
</file>