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8" r:id="rId4"/>
    <p:sldId id="271" r:id="rId5"/>
    <p:sldId id="272" r:id="rId6"/>
    <p:sldId id="259" r:id="rId7"/>
    <p:sldId id="273" r:id="rId8"/>
    <p:sldId id="274" r:id="rId9"/>
    <p:sldId id="275" r:id="rId10"/>
    <p:sldId id="26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2AC"/>
    <a:srgbClr val="DF4662"/>
    <a:srgbClr val="6E8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 autoAdjust="0"/>
    <p:restoredTop sz="94662" autoAdjust="0"/>
  </p:normalViewPr>
  <p:slideViewPr>
    <p:cSldViewPr snapToGrid="0">
      <p:cViewPr varScale="1">
        <p:scale>
          <a:sx n="67" d="100"/>
          <a:sy n="67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76F6-B2A7-4825-8D3A-388252A82ACB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D510-2713-44C3-A758-40D206F958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1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Cor_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3038969" y="1951734"/>
            <a:ext cx="5087890" cy="12017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AQUI UM TÍTULO INTERESSANTE</a:t>
            </a:r>
            <a:endParaRPr lang="pt-BR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3038969" y="3234292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você deseje, você pode inserir um subtítulo explicativo nesta espaço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3038969" y="4067194"/>
            <a:ext cx="5087890" cy="4424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rgbClr val="6E8FBD"/>
                </a:solidFill>
              </a:defRPr>
            </a:lvl1pPr>
          </a:lstStyle>
          <a:p>
            <a:pPr lvl="0"/>
            <a:r>
              <a:rPr lang="pt-BR" dirty="0" smtClean="0"/>
              <a:t>Seu nome, caso você queira assinar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2184" y="5342562"/>
            <a:ext cx="1513775" cy="11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6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azul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74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amarel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60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amarel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39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amarelo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07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linha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5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linha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13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linha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901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830023" y="1448299"/>
            <a:ext cx="8437265" cy="33189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INSIRA AQUI UMA FRASE SÍNTESE OU CITAÇÃO QUE COMPLEMENTE A SUA APRESENTAÇÃO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901944" y="487885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Se for necessário, atribua autoria :)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91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830023" y="1448299"/>
            <a:ext cx="8437265" cy="33189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AQUI UMA FRASE SÍNTESE OU CITAÇÃO QUE COMPLEMENTE A SUA APRESENTAÇÃO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901944" y="487885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Se for necessário, atribua autoria :)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85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4861977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21230" y="3379876"/>
            <a:ext cx="4861977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22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linhas_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3038969" y="1951734"/>
            <a:ext cx="5087890" cy="12017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INSIRA AQUI UM TÍTULO INTERESSANTE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3038969" y="3234292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Caso você deseje, você pode inserir um subtítulo explicativo nesta espaço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3038969" y="4067194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Seu nome, caso você queira assinar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4170" y="5398017"/>
            <a:ext cx="1490235" cy="11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2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objeto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6996113" y="1139825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01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objeto_direita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68970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8958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68958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747713" y="1139825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31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imagem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6975475" y="1139825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5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imagem_direita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607507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07390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607390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747713" y="1139825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38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ópico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5636501" y="3059629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9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636293" y="3828477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</p:spTree>
    <p:extLst>
      <p:ext uri="{BB962C8B-B14F-4D97-AF65-F5344CB8AC3E}">
        <p14:creationId xmlns:p14="http://schemas.microsoft.com/office/powerpoint/2010/main" val="59752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ópico_objeto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9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6996113" y="1731018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73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ópico_objeto_direita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825178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25062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825061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24854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10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879564" y="1745769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58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ópico_imagem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6975475" y="1745769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44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ópico_imagem_direita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5825178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0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825062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5825061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5824854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16" name="Espaço Reservado para Imagem 2"/>
          <p:cNvSpPr>
            <a:spLocks noGrp="1"/>
          </p:cNvSpPr>
          <p:nvPr>
            <p:ph type="pic" sz="quarter" idx="19" hasCustomPrompt="1"/>
          </p:nvPr>
        </p:nvSpPr>
        <p:spPr>
          <a:xfrm>
            <a:off x="747713" y="1731018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356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mparativo_conteú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925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Comparativo de conteúdos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506" y="2197936"/>
            <a:ext cx="3279965" cy="8637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10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461309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14" name="Espaço Reservado para Conteúdo 15"/>
          <p:cNvSpPr>
            <a:spLocks noGrp="1"/>
          </p:cNvSpPr>
          <p:nvPr>
            <p:ph sz="quarter" idx="16" hasCustomPrompt="1"/>
          </p:nvPr>
        </p:nvSpPr>
        <p:spPr>
          <a:xfrm>
            <a:off x="805322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8"/>
            <a:ext cx="3279758" cy="2065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</p:txBody>
      </p:sp>
    </p:spTree>
    <p:extLst>
      <p:ext uri="{BB962C8B-B14F-4D97-AF65-F5344CB8AC3E}">
        <p14:creationId xmlns:p14="http://schemas.microsoft.com/office/powerpoint/2010/main" val="355418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cor_e_fun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881396" y="1037333"/>
            <a:ext cx="5087890" cy="12017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INSIRA AQUI UM TÍTULO INTERESSANTE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152039" y="2239071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Caso você deseje, você pode inserir um subtítulo explicativo nesta espaço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152039" y="3185684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Seu nome, caso você queira assinar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6154" y="539468"/>
            <a:ext cx="1513775" cy="11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mparativo_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925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Comparativo de imagens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506" y="2197936"/>
            <a:ext cx="3279965" cy="8637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8"/>
            <a:ext cx="3279758" cy="2065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sz="quarter" idx="17" hasCustomPrompt="1"/>
          </p:nvPr>
        </p:nvSpPr>
        <p:spPr>
          <a:xfrm>
            <a:off x="4613099" y="2065107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sz="quarter" idx="18" hasCustomPrompt="1"/>
          </p:nvPr>
        </p:nvSpPr>
        <p:spPr>
          <a:xfrm>
            <a:off x="805322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1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_ocupando_tela_int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15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_com_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5976072"/>
            <a:ext cx="12192000" cy="881928"/>
          </a:xfrm>
          <a:prstGeom prst="rect">
            <a:avLst/>
          </a:prstGeom>
          <a:solidFill>
            <a:srgbClr val="49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162086" y="6148874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Espaço destinado a uma legenda para a imagem</a:t>
            </a:r>
            <a:endParaRPr lang="pt-BR" dirty="0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97535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968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4861977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10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21230" y="3379876"/>
            <a:ext cx="4861977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028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objeto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6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6996113" y="1139825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57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objeto_direita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8958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6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747713" y="1139825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568970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568958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25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imagem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6975475" y="1139825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747713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747596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98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imagem_direita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607507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07390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607390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747713" y="1139825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90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5636501" y="3059629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636293" y="3828477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747713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596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18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_objeto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4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7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6996113" y="1731018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747713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747596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36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linh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88927" y="4222323"/>
            <a:ext cx="5087890" cy="12017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AQUI UM TÍTULO INTERESSANTE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152038" y="4724729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você deseje, você pode inserir um subtítulo explicativo nesta espaço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152038" y="560832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rgbClr val="6E8FBD"/>
                </a:solidFill>
              </a:defRPr>
            </a:lvl1pPr>
          </a:lstStyle>
          <a:p>
            <a:pPr lvl="0"/>
            <a:r>
              <a:rPr lang="pt-BR" dirty="0" smtClean="0"/>
              <a:t>Seu nome, caso você queira assinar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9693" y="2949314"/>
            <a:ext cx="1490235" cy="11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1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_imagem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6975475" y="1745769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82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_objeto_direita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825178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25062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825061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24854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7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879564" y="1745769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2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_imagem_direita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3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5825178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4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825062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5825061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5824854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9" hasCustomPrompt="1"/>
          </p:nvPr>
        </p:nvSpPr>
        <p:spPr>
          <a:xfrm>
            <a:off x="747713" y="1731018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63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mparativo_objeto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5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461309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6" name="Espaço Reservado para Conteúdo 15"/>
          <p:cNvSpPr>
            <a:spLocks noGrp="1"/>
          </p:cNvSpPr>
          <p:nvPr>
            <p:ph sz="quarter" idx="16" hasCustomPrompt="1"/>
          </p:nvPr>
        </p:nvSpPr>
        <p:spPr>
          <a:xfrm>
            <a:off x="805322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8"/>
            <a:ext cx="3279758" cy="2065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747713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Comparativo de objetos</a:t>
            </a:r>
            <a:endParaRPr lang="pt-BR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506" y="2212888"/>
            <a:ext cx="3279965" cy="848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71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mparativo_imagem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8"/>
            <a:ext cx="3279758" cy="2065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sz="quarter" idx="17" hasCustomPrompt="1"/>
          </p:nvPr>
        </p:nvSpPr>
        <p:spPr>
          <a:xfrm>
            <a:off x="4613099" y="2065107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8" hasCustomPrompt="1"/>
          </p:nvPr>
        </p:nvSpPr>
        <p:spPr>
          <a:xfrm>
            <a:off x="805322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9" hasCustomPrompt="1"/>
          </p:nvPr>
        </p:nvSpPr>
        <p:spPr>
          <a:xfrm>
            <a:off x="747713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Comparativo de imagens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0" hasCustomPrompt="1"/>
          </p:nvPr>
        </p:nvSpPr>
        <p:spPr>
          <a:xfrm>
            <a:off x="747506" y="2212888"/>
            <a:ext cx="3279965" cy="848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DF4662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01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4861977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10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21230" y="3379876"/>
            <a:ext cx="4861977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23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objeto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6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6996113" y="1139825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53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objeto_direta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607507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07390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607390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8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737439" y="1139825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50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imagem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6975475" y="1139825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03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corrido_imagem_direta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607507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07390" y="3379877"/>
            <a:ext cx="5673725" cy="23428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607390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747713" y="1139825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10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29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s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5636501" y="3059629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636293" y="3828477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</p:spTree>
    <p:extLst>
      <p:ext uri="{BB962C8B-B14F-4D97-AF65-F5344CB8AC3E}">
        <p14:creationId xmlns:p14="http://schemas.microsoft.com/office/powerpoint/2010/main" val="60661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s_objeto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3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4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7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6996113" y="1731018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5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s_objeto_direita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825178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25062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825061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24854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7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879564" y="1745769"/>
            <a:ext cx="4479925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5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s_imagem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4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713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47506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5" hasCustomPrompt="1"/>
          </p:nvPr>
        </p:nvSpPr>
        <p:spPr>
          <a:xfrm>
            <a:off x="6975475" y="1745769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702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opicos_imagem_direita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3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5825178" y="1140075"/>
            <a:ext cx="5673517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um título interessante para este slide :)</a:t>
            </a:r>
            <a:endParaRPr lang="pt-BR" dirty="0"/>
          </a:p>
        </p:txBody>
      </p:sp>
      <p:sp>
        <p:nvSpPr>
          <p:cNvPr id="4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825062" y="3061382"/>
            <a:ext cx="4040044" cy="63731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Caso necessário, insira aqui um título para lista de tópicos:</a:t>
            </a:r>
            <a:endParaRPr lang="pt-BR" dirty="0"/>
          </a:p>
        </p:txBody>
      </p:sp>
      <p:sp>
        <p:nvSpPr>
          <p:cNvPr id="5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5825061" y="2422633"/>
            <a:ext cx="5673517" cy="536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5824854" y="3830230"/>
            <a:ext cx="4256010" cy="249865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Texto de exemplo para lista de tópico com título.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  <a:p>
            <a:pPr lvl="0"/>
            <a:r>
              <a:rPr lang="pt-BR" dirty="0" smtClean="0"/>
              <a:t>Texto de exemplo para lista de tópico com título.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9" hasCustomPrompt="1"/>
          </p:nvPr>
        </p:nvSpPr>
        <p:spPr>
          <a:xfrm>
            <a:off x="747713" y="1731018"/>
            <a:ext cx="4500563" cy="4583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90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mparativo_objetos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925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Comparativo de conteúdos</a:t>
            </a:r>
            <a:endParaRPr lang="pt-BR" dirty="0"/>
          </a:p>
        </p:txBody>
      </p:sp>
      <p:sp>
        <p:nvSpPr>
          <p:cNvPr id="3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506" y="2197936"/>
            <a:ext cx="3279965" cy="8637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5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461309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6" name="Espaço Reservado para Conteúdo 15"/>
          <p:cNvSpPr>
            <a:spLocks noGrp="1"/>
          </p:cNvSpPr>
          <p:nvPr>
            <p:ph sz="quarter" idx="16" hasCustomPrompt="1"/>
          </p:nvPr>
        </p:nvSpPr>
        <p:spPr>
          <a:xfrm>
            <a:off x="805322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pt-BR" dirty="0" smtClean="0"/>
              <a:t>Insira aqui um objeto qualquer, como gráfico, tabela ou arquivos de mídia</a:t>
            </a:r>
            <a:endParaRPr lang="pt-BR" dirty="0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8"/>
            <a:ext cx="3279758" cy="2065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</p:txBody>
      </p:sp>
    </p:spTree>
    <p:extLst>
      <p:ext uri="{BB962C8B-B14F-4D97-AF65-F5344CB8AC3E}">
        <p14:creationId xmlns:p14="http://schemas.microsoft.com/office/powerpoint/2010/main" val="309750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mparativo_imagem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747830" y="1140075"/>
            <a:ext cx="5673517" cy="925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Comparativo de imagens</a:t>
            </a:r>
            <a:endParaRPr lang="pt-BR" dirty="0"/>
          </a:p>
        </p:txBody>
      </p:sp>
      <p:sp>
        <p:nvSpPr>
          <p:cNvPr id="3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7506" y="2197936"/>
            <a:ext cx="3279965" cy="8637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Caso necessário, insira um subtítulo para seu slide</a:t>
            </a:r>
            <a:endParaRPr lang="pt-BR" dirty="0"/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8065" y="408507"/>
            <a:ext cx="2829406" cy="3106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 DA SEÇÃO OU CAPÍTULO</a:t>
            </a:r>
            <a:endParaRPr lang="pt-BR" dirty="0"/>
          </a:p>
        </p:txBody>
      </p:sp>
      <p:sp>
        <p:nvSpPr>
          <p:cNvPr id="5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379878"/>
            <a:ext cx="3279758" cy="2065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sz="1800" dirty="0" smtClean="0"/>
              <a:t>Este é um exemplo de corpo de texto do slide. Ele sempre será grafado em 18 </a:t>
            </a:r>
            <a:r>
              <a:rPr lang="pt-BR" sz="1800" dirty="0" err="1" smtClean="0"/>
              <a:t>pts</a:t>
            </a:r>
            <a:r>
              <a:rPr lang="pt-BR" sz="1800" dirty="0" smtClean="0"/>
              <a:t> e sua cor deverá ser sempre cinza. É importante sempre deixar uma boa margem ao redor das caixas de texto.</a:t>
            </a:r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sz="quarter" idx="17" hasCustomPrompt="1"/>
          </p:nvPr>
        </p:nvSpPr>
        <p:spPr>
          <a:xfrm>
            <a:off x="4613099" y="2065107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8" hasCustomPrompt="1"/>
          </p:nvPr>
        </p:nvSpPr>
        <p:spPr>
          <a:xfrm>
            <a:off x="8053228" y="2065106"/>
            <a:ext cx="3205534" cy="41918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pt-BR" dirty="0" smtClean="0"/>
              <a:t>Insira aqui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2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grande_grafico_amar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0" hasCustomPrompt="1"/>
          </p:nvPr>
        </p:nvSpPr>
        <p:spPr>
          <a:xfrm>
            <a:off x="574675" y="1335088"/>
            <a:ext cx="11066463" cy="4860925"/>
          </a:xfrm>
        </p:spPr>
        <p:txBody>
          <a:bodyPr anchor="ctr"/>
          <a:lstStyle>
            <a:lvl1pPr marL="0" indent="0" algn="ctr">
              <a:buNone/>
              <a:defRPr sz="14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Insira aqui um objeto qualquer, como gráfico, tabela ou arquivo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805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grande_grafico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8"/>
          <p:cNvSpPr>
            <a:spLocks noGrp="1"/>
          </p:cNvSpPr>
          <p:nvPr>
            <p:ph sz="quarter" idx="10" hasCustomPrompt="1"/>
          </p:nvPr>
        </p:nvSpPr>
        <p:spPr>
          <a:xfrm>
            <a:off x="574675" y="1335088"/>
            <a:ext cx="11066463" cy="4860925"/>
          </a:xfrm>
        </p:spPr>
        <p:txBody>
          <a:bodyPr anchor="ctr"/>
          <a:lstStyle>
            <a:lvl1pPr marL="0" indent="0" algn="ctr">
              <a:buNone/>
              <a:defRPr sz="14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Insira aqui um objeto qualquer, como gráfico, tabela ou arquivo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33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grande_grafico_verme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8"/>
          <p:cNvSpPr>
            <a:spLocks noGrp="1"/>
          </p:cNvSpPr>
          <p:nvPr>
            <p:ph sz="quarter" idx="10" hasCustomPrompt="1"/>
          </p:nvPr>
        </p:nvSpPr>
        <p:spPr>
          <a:xfrm>
            <a:off x="574675" y="1335088"/>
            <a:ext cx="11066463" cy="4860925"/>
          </a:xfrm>
        </p:spPr>
        <p:txBody>
          <a:bodyPr anchor="ctr"/>
          <a:lstStyle>
            <a:lvl1pPr marL="0" indent="0" algn="ctr">
              <a:buNone/>
              <a:defRPr sz="14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Insira aqui um objeto qualquer, como gráfico, tabela ou arquivo de mídia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97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vermelh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417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agradecimento_linh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121212" y="1088709"/>
            <a:ext cx="5087890" cy="12017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OBRIGADO(A)!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400" y="-1818522"/>
            <a:ext cx="9698557" cy="6858000"/>
          </a:xfrm>
          <a:prstGeom prst="rect">
            <a:avLst/>
          </a:prstGeom>
        </p:spPr>
      </p:pic>
      <p:sp>
        <p:nvSpPr>
          <p:cNvPr id="10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504" y="1837009"/>
            <a:ext cx="2420653" cy="453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aqui o seu nome</a:t>
            </a:r>
            <a:endParaRPr lang="pt-BR" dirty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244504" y="2349007"/>
            <a:ext cx="2420653" cy="453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email@email.com.br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503" y="2754140"/>
            <a:ext cx="2420653" cy="453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(0xx) </a:t>
            </a:r>
            <a:r>
              <a:rPr lang="pt-BR" dirty="0" err="1" smtClean="0"/>
              <a:t>xxxx</a:t>
            </a:r>
            <a:r>
              <a:rPr lang="pt-BR" dirty="0" smtClean="0"/>
              <a:t> </a:t>
            </a:r>
            <a:r>
              <a:rPr lang="pt-BR" dirty="0" err="1" smtClean="0"/>
              <a:t>xxxx</a:t>
            </a:r>
            <a:endParaRPr lang="pt-BR" dirty="0"/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2605551" y="2980859"/>
            <a:ext cx="2420653" cy="4534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mathema.com.br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46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agradecimento_c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121212" y="1088709"/>
            <a:ext cx="5087890" cy="12017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OBRIGADO(A)!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504" y="1837009"/>
            <a:ext cx="2420653" cy="453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Insira aqui o seu nome</a:t>
            </a:r>
            <a:endParaRPr lang="pt-BR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244504" y="2349007"/>
            <a:ext cx="2420653" cy="453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email@email.com.br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503" y="2754140"/>
            <a:ext cx="2420653" cy="453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1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(0xx) </a:t>
            </a:r>
            <a:r>
              <a:rPr lang="pt-BR" dirty="0" err="1" smtClean="0"/>
              <a:t>xxxx</a:t>
            </a:r>
            <a:r>
              <a:rPr lang="pt-BR" dirty="0" smtClean="0"/>
              <a:t> </a:t>
            </a:r>
            <a:r>
              <a:rPr lang="pt-BR" dirty="0" err="1" smtClean="0"/>
              <a:t>xxxx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26" y="259380"/>
            <a:ext cx="3580050" cy="3155258"/>
          </a:xfrm>
          <a:prstGeom prst="rect">
            <a:avLst/>
          </a:prstGeom>
        </p:spPr>
      </p:pic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2605551" y="2980859"/>
            <a:ext cx="2420653" cy="4534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 baseline="0">
                <a:solidFill>
                  <a:srgbClr val="4972AC"/>
                </a:solidFill>
              </a:defRPr>
            </a:lvl1pPr>
          </a:lstStyle>
          <a:p>
            <a:pPr lvl="0"/>
            <a:r>
              <a:rPr lang="pt-BR" dirty="0" smtClean="0"/>
              <a:t>mathema.com.br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86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vermelho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82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azul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483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ítulo_azul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953315" y="1920911"/>
            <a:ext cx="5159808" cy="11818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1. TÍTULO INTERESSANTE PARA CAPÍTULO!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3315" y="3213743"/>
            <a:ext cx="5087890" cy="75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Espaço para inserção de um subtítulo explicativo para o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58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D519-5B13-45BE-9C80-8D806441CC2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0B59-E886-4E8A-AC90-0229F77CAA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03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81" r:id="rId19"/>
    <p:sldLayoutId id="2147483668" r:id="rId20"/>
    <p:sldLayoutId id="2147483687" r:id="rId21"/>
    <p:sldLayoutId id="2147483679" r:id="rId22"/>
    <p:sldLayoutId id="2147483688" r:id="rId23"/>
    <p:sldLayoutId id="2147483678" r:id="rId24"/>
    <p:sldLayoutId id="2147483689" r:id="rId25"/>
    <p:sldLayoutId id="2147483677" r:id="rId26"/>
    <p:sldLayoutId id="2147483680" r:id="rId27"/>
    <p:sldLayoutId id="2147483690" r:id="rId28"/>
    <p:sldLayoutId id="2147483686" r:id="rId29"/>
    <p:sldLayoutId id="2147483691" r:id="rId30"/>
    <p:sldLayoutId id="2147483683" r:id="rId31"/>
    <p:sldLayoutId id="2147483682" r:id="rId32"/>
    <p:sldLayoutId id="2147483669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702" r:id="rId40"/>
    <p:sldLayoutId id="2147483698" r:id="rId41"/>
    <p:sldLayoutId id="2147483699" r:id="rId42"/>
    <p:sldLayoutId id="2147483700" r:id="rId43"/>
    <p:sldLayoutId id="2147483701" r:id="rId44"/>
    <p:sldLayoutId id="2147483670" r:id="rId45"/>
    <p:sldLayoutId id="2147483703" r:id="rId46"/>
    <p:sldLayoutId id="2147483714" r:id="rId47"/>
    <p:sldLayoutId id="2147483704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672" r:id="rId57"/>
    <p:sldLayoutId id="2147483673" r:id="rId58"/>
    <p:sldLayoutId id="2147483674" r:id="rId59"/>
    <p:sldLayoutId id="2147483675" r:id="rId60"/>
    <p:sldLayoutId id="2147483676" r:id="rId6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953314" y="1641511"/>
            <a:ext cx="5599885" cy="1181886"/>
          </a:xfrm>
        </p:spPr>
        <p:txBody>
          <a:bodyPr/>
          <a:lstStyle/>
          <a:p>
            <a:r>
              <a:rPr lang="pt-BR" dirty="0" smtClean="0"/>
              <a:t>Base Nacional Comum-</a:t>
            </a:r>
          </a:p>
          <a:p>
            <a:r>
              <a:rPr lang="pt-BR" dirty="0" smtClean="0"/>
              <a:t>Primeiras impressões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953315" y="3569343"/>
            <a:ext cx="5087890" cy="752082"/>
          </a:xfrm>
        </p:spPr>
        <p:txBody>
          <a:bodyPr/>
          <a:lstStyle/>
          <a:p>
            <a:r>
              <a:rPr lang="pt-BR" dirty="0" smtClean="0"/>
              <a:t>Katia Stocco Smole</a:t>
            </a:r>
          </a:p>
          <a:p>
            <a:r>
              <a:rPr lang="pt-BR" dirty="0" smtClean="0"/>
              <a:t>katia@mathema.com.br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63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Katia Stocco Smole</a:t>
            </a:r>
          </a:p>
          <a:p>
            <a:r>
              <a:rPr lang="pt-BR" dirty="0" smtClean="0"/>
              <a:t>katia@mathema.com.br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3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85001"/>
            <a:ext cx="11066463" cy="479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59527" y="387927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VAI ATENDER A BASE QUE QUER A BASE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4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Quem determina o currículo?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149927" y="2078183"/>
            <a:ext cx="9130146" cy="3685308"/>
          </a:xfrm>
        </p:spPr>
        <p:txBody>
          <a:bodyPr/>
          <a:lstStyle/>
          <a:p>
            <a:r>
              <a:rPr lang="pt-BR" sz="2400" dirty="0" smtClean="0"/>
              <a:t> </a:t>
            </a:r>
          </a:p>
          <a:p>
            <a:endParaRPr lang="pt-BR" altLang="pt-BR" sz="2400" i="1" dirty="0">
              <a:ea typeface="MS PGothic" pitchFamily="34" charset="-128"/>
              <a:sym typeface="Helvetica Neue Bold Condensed" pitchFamily="2" charset="0"/>
            </a:endParaRPr>
          </a:p>
          <a:p>
            <a:endParaRPr lang="pt-BR" altLang="pt-BR" sz="2400" i="1" dirty="0" smtClean="0">
              <a:ea typeface="MS PGothic" pitchFamily="34" charset="-128"/>
              <a:sym typeface="Helvetica Neue Bold Condensed" pitchFamily="2" charset="0"/>
            </a:endParaRPr>
          </a:p>
          <a:p>
            <a:pPr algn="ctr"/>
            <a:r>
              <a:rPr lang="pt-BR" altLang="pt-BR" sz="2800" i="1" dirty="0" smtClean="0">
                <a:ea typeface="MS PGothic" pitchFamily="34" charset="-128"/>
                <a:sym typeface="Helvetica Neue Bold Condensed" pitchFamily="2" charset="0"/>
              </a:rPr>
              <a:t>Por vezes é impossível responder isso para um sistema público</a:t>
            </a:r>
            <a:endParaRPr lang="en-US" altLang="pt-BR" sz="2800" i="1" dirty="0">
              <a:ea typeface="MS PGothic" pitchFamily="34" charset="-128"/>
              <a:sym typeface="Helvetica Neue Bold Condensed" pitchFamily="2" charset="0"/>
            </a:endParaRPr>
          </a:p>
          <a:p>
            <a:pPr algn="ctr"/>
            <a:endParaRPr lang="pt-BR" sz="28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59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23" y="1130300"/>
            <a:ext cx="8167531" cy="466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27200" y="5737136"/>
            <a:ext cx="8267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APRENDIZADO ADEQUADO EM MATEMÁTICA  9º ANO- ESTADOS-DADOS INEP- </a:t>
            </a:r>
            <a:r>
              <a:rPr lang="pt-BR" dirty="0" err="1"/>
              <a:t>Qedu</a:t>
            </a:r>
            <a:endParaRPr lang="pt-BR" dirty="0"/>
          </a:p>
          <a:p>
            <a:r>
              <a:rPr lang="pt-BR" dirty="0"/>
              <a:t>Apenas 11,2% dos alunos  brasileiros terminam 9º ano sabendo a matemática esperada</a:t>
            </a:r>
          </a:p>
        </p:txBody>
      </p:sp>
    </p:spTree>
    <p:extLst>
      <p:ext uri="{BB962C8B-B14F-4D97-AF65-F5344CB8AC3E}">
        <p14:creationId xmlns:p14="http://schemas.microsoft.com/office/powerpoint/2010/main" val="145783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Como está a BNCC nesse momento?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658216" y="2742881"/>
            <a:ext cx="8271164" cy="368530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</a:t>
            </a:r>
            <a:r>
              <a:rPr lang="pt-BR" sz="2400" dirty="0" err="1" smtClean="0"/>
              <a:t>Survey</a:t>
            </a:r>
            <a:r>
              <a:rPr lang="pt-BR" sz="2400" dirty="0" smtClean="0"/>
              <a:t> (Movimento pela Base e ITS)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Visão de aproximadamente 90 profissionais (professores e especialistas)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Escolas públicas e particulares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Representativo de todas as regiões do Brasil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Todas as áreas e componentes curriculares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pt-BR" sz="2400" i="1" dirty="0">
              <a:ea typeface="MS PGothic" pitchFamily="34" charset="-128"/>
              <a:sym typeface="Helvetica Neue Bold Condensed" pitchFamily="2" charset="0"/>
            </a:endParaRP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15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Como está a BNCC nesse momento?</a:t>
            </a:r>
          </a:p>
          <a:p>
            <a:r>
              <a:rPr lang="pt-BR" sz="3200" dirty="0" smtClean="0"/>
              <a:t>Aspectos positivos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686791" y="3172692"/>
            <a:ext cx="8271164" cy="368530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Contém temas relevantes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Apresenta progressão ano a 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Propõe bom nível de expectativas para aprendizagem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i="1" dirty="0"/>
          </a:p>
          <a:p>
            <a:endParaRPr lang="en-US" altLang="pt-BR" sz="2400" i="1" dirty="0">
              <a:ea typeface="MS PGothic" pitchFamily="34" charset="-128"/>
              <a:sym typeface="Helvetica Neue Bold Condensed" pitchFamily="2" charset="0"/>
            </a:endParaRP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13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747830" y="1140075"/>
            <a:ext cx="6310195" cy="1181886"/>
          </a:xfrm>
        </p:spPr>
        <p:txBody>
          <a:bodyPr/>
          <a:lstStyle/>
          <a:p>
            <a:r>
              <a:rPr lang="pt-BR" dirty="0" smtClean="0"/>
              <a:t>Como está a BNCC nesse momento?</a:t>
            </a:r>
          </a:p>
          <a:p>
            <a:r>
              <a:rPr lang="pt-BR" sz="2800" dirty="0" smtClean="0"/>
              <a:t>Aspectos a serem melhorados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747830" y="3001242"/>
            <a:ext cx="10053520" cy="3685308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 smtClean="0"/>
              <a:t>Rever profundamente a proposta para educação infantil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 smtClean="0"/>
              <a:t>Posicionamento mais bem definido com relação a alfabetização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 smtClean="0"/>
              <a:t>Equilíbrio maior das habilidades cognitivas esperadas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 smtClean="0"/>
              <a:t>Foco para educação integral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i="1" dirty="0"/>
          </a:p>
          <a:p>
            <a:endParaRPr lang="en-US" altLang="pt-BR" sz="2400" i="1" dirty="0">
              <a:ea typeface="MS PGothic" pitchFamily="34" charset="-128"/>
              <a:sym typeface="Helvetica Neue Bold Condensed" pitchFamily="2" charset="0"/>
            </a:endParaRP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2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747830" y="1140075"/>
            <a:ext cx="6310195" cy="1181886"/>
          </a:xfrm>
        </p:spPr>
        <p:txBody>
          <a:bodyPr/>
          <a:lstStyle/>
          <a:p>
            <a:r>
              <a:rPr lang="pt-BR" dirty="0" smtClean="0"/>
              <a:t>Como está a BNCC nesse momento?</a:t>
            </a:r>
          </a:p>
          <a:p>
            <a:r>
              <a:rPr lang="pt-BR" sz="2800" dirty="0" smtClean="0"/>
              <a:t>Aspectos a serem melhorados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747830" y="3001242"/>
            <a:ext cx="10053520" cy="3685308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 smtClean="0"/>
              <a:t>Melhorar a integração entre áreas e componentes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 smtClean="0"/>
              <a:t>Redimensionar a relação objetivos x tempo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 smtClean="0"/>
              <a:t>Situar mais claramente a questão da educação inclusiva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i="1" dirty="0"/>
          </a:p>
          <a:p>
            <a:endParaRPr lang="en-US" altLang="pt-BR" sz="2400" i="1" dirty="0">
              <a:ea typeface="MS PGothic" pitchFamily="34" charset="-128"/>
              <a:sym typeface="Helvetica Neue Bold Condensed" pitchFamily="2" charset="0"/>
            </a:endParaRP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23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Passos importantes foram dados</a:t>
            </a:r>
          </a:p>
          <a:p>
            <a:endParaRPr lang="pt-BR" sz="3200" dirty="0"/>
          </a:p>
          <a:p>
            <a:r>
              <a:rPr lang="pt-BR" sz="3200" dirty="0" smtClean="0"/>
              <a:t>Desafio de usar as contribuições que virão</a:t>
            </a:r>
          </a:p>
          <a:p>
            <a:r>
              <a:rPr lang="pt-BR" sz="3200" dirty="0"/>
              <a:t> </a:t>
            </a:r>
          </a:p>
          <a:p>
            <a:r>
              <a:rPr lang="pt-BR" sz="3200" dirty="0" smtClean="0"/>
              <a:t>Coragem de afirmar “esta é a BNCC”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87375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 Bold Condensed</vt:lpstr>
      <vt:lpstr>MS PGothic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AMIC&amp;D</dc:creator>
  <cp:lastModifiedBy>Katia Smole</cp:lastModifiedBy>
  <cp:revision>58</cp:revision>
  <dcterms:created xsi:type="dcterms:W3CDTF">2015-05-19T19:46:54Z</dcterms:created>
  <dcterms:modified xsi:type="dcterms:W3CDTF">2015-11-11T12:36:29Z</dcterms:modified>
</cp:coreProperties>
</file>