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0" r:id="rId3"/>
    <p:sldId id="289" r:id="rId4"/>
    <p:sldId id="291" r:id="rId5"/>
    <p:sldId id="300" r:id="rId6"/>
    <p:sldId id="29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2C451B"/>
    <a:srgbClr val="FFFFFF"/>
    <a:srgbClr val="99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94719"/>
  </p:normalViewPr>
  <p:slideViewPr>
    <p:cSldViewPr snapToGrid="0">
      <p:cViewPr varScale="1">
        <p:scale>
          <a:sx n="87" d="100"/>
          <a:sy n="87" d="100"/>
        </p:scale>
        <p:origin x="4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1E1C7-8710-4209-BFB4-C7A4BFF5483E}" type="doc">
      <dgm:prSet loTypeId="urn:microsoft.com/office/officeart/2005/8/layout/radial6" loCatId="cycle" qsTypeId="urn:microsoft.com/office/officeart/2005/8/quickstyle/3d9" qsCatId="3D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BA596845-37EA-49F3-8CD1-5F110D2F1608}">
      <dgm:prSet phldrT="[Texto]"/>
      <dgm:spPr/>
      <dgm:t>
        <a:bodyPr/>
        <a:lstStyle/>
        <a:p>
          <a:r>
            <a:rPr lang="pt-BR" b="1" dirty="0" smtClean="0">
              <a:solidFill>
                <a:srgbClr val="C00000"/>
              </a:solidFill>
            </a:rPr>
            <a:t>Acidente do Trabalho</a:t>
          </a:r>
          <a:endParaRPr lang="pt-BR" b="1" dirty="0">
            <a:solidFill>
              <a:srgbClr val="C00000"/>
            </a:solidFill>
          </a:endParaRPr>
        </a:p>
      </dgm:t>
    </dgm:pt>
    <dgm:pt modelId="{1D58E1E7-A7CD-4331-8566-97B0A66A91A3}" type="parTrans" cxnId="{BCDFA051-A0CA-4BF5-A3CF-DA8B01F03727}">
      <dgm:prSet/>
      <dgm:spPr/>
      <dgm:t>
        <a:bodyPr/>
        <a:lstStyle/>
        <a:p>
          <a:endParaRPr lang="pt-BR"/>
        </a:p>
      </dgm:t>
    </dgm:pt>
    <dgm:pt modelId="{4B94B32E-1107-499F-A16F-8A7236D89D53}" type="sibTrans" cxnId="{BCDFA051-A0CA-4BF5-A3CF-DA8B01F03727}">
      <dgm:prSet/>
      <dgm:spPr/>
      <dgm:t>
        <a:bodyPr/>
        <a:lstStyle/>
        <a:p>
          <a:endParaRPr lang="pt-BR"/>
        </a:p>
      </dgm:t>
    </dgm:pt>
    <dgm:pt modelId="{DEE56DDC-94BE-4EAD-A55E-65838EC09A65}">
      <dgm:prSet phldrT="[Texto]"/>
      <dgm:spPr/>
      <dgm:t>
        <a:bodyPr/>
        <a:lstStyle/>
        <a:p>
          <a:r>
            <a:rPr lang="pt-BR" b="1" dirty="0" smtClean="0"/>
            <a:t>Sociedade</a:t>
          </a:r>
          <a:endParaRPr lang="pt-BR" b="1" dirty="0"/>
        </a:p>
      </dgm:t>
    </dgm:pt>
    <dgm:pt modelId="{90DB27CB-086D-4360-BB8B-4C10155CFD0F}" type="parTrans" cxnId="{04AC552B-27E1-4A69-BE91-2799A0C3F739}">
      <dgm:prSet/>
      <dgm:spPr/>
      <dgm:t>
        <a:bodyPr/>
        <a:lstStyle/>
        <a:p>
          <a:endParaRPr lang="pt-BR"/>
        </a:p>
      </dgm:t>
    </dgm:pt>
    <dgm:pt modelId="{12FE6427-A8CB-4692-A662-45949D04439B}" type="sibTrans" cxnId="{04AC552B-27E1-4A69-BE91-2799A0C3F739}">
      <dgm:prSet/>
      <dgm:spPr/>
      <dgm:t>
        <a:bodyPr/>
        <a:lstStyle/>
        <a:p>
          <a:endParaRPr lang="pt-BR"/>
        </a:p>
      </dgm:t>
    </dgm:pt>
    <dgm:pt modelId="{919E063A-12B3-4F77-B796-B86181C0A27D}">
      <dgm:prSet phldrT="[Texto]"/>
      <dgm:spPr/>
      <dgm:t>
        <a:bodyPr/>
        <a:lstStyle/>
        <a:p>
          <a:r>
            <a:rPr lang="pt-BR" b="1" dirty="0" smtClean="0"/>
            <a:t>Trabalhador</a:t>
          </a:r>
          <a:endParaRPr lang="pt-BR" b="1" dirty="0"/>
        </a:p>
      </dgm:t>
    </dgm:pt>
    <dgm:pt modelId="{8D2CA7ED-20B0-4B92-8AED-FB48E2B645A7}" type="parTrans" cxnId="{6957B3F9-81AC-48B5-B8CE-2F42E66655ED}">
      <dgm:prSet/>
      <dgm:spPr/>
      <dgm:t>
        <a:bodyPr/>
        <a:lstStyle/>
        <a:p>
          <a:endParaRPr lang="pt-BR"/>
        </a:p>
      </dgm:t>
    </dgm:pt>
    <dgm:pt modelId="{1BF1B787-C873-4C1D-8075-EFCE3EDB8606}" type="sibTrans" cxnId="{6957B3F9-81AC-48B5-B8CE-2F42E66655ED}">
      <dgm:prSet/>
      <dgm:spPr/>
      <dgm:t>
        <a:bodyPr/>
        <a:lstStyle/>
        <a:p>
          <a:endParaRPr lang="pt-BR"/>
        </a:p>
      </dgm:t>
    </dgm:pt>
    <dgm:pt modelId="{F287E9B0-5669-43B0-A521-44371C1FA83C}">
      <dgm:prSet phldrT="[Texto]"/>
      <dgm:spPr/>
      <dgm:t>
        <a:bodyPr/>
        <a:lstStyle/>
        <a:p>
          <a:r>
            <a:rPr lang="pt-BR" b="1" dirty="0" smtClean="0"/>
            <a:t>Empregador</a:t>
          </a:r>
          <a:endParaRPr lang="pt-BR" b="1" dirty="0"/>
        </a:p>
      </dgm:t>
    </dgm:pt>
    <dgm:pt modelId="{08FF1D72-CCBC-4AED-A420-6BF4FA1165E3}" type="parTrans" cxnId="{190F2F70-5182-4609-982B-7259DE758756}">
      <dgm:prSet/>
      <dgm:spPr/>
      <dgm:t>
        <a:bodyPr/>
        <a:lstStyle/>
        <a:p>
          <a:endParaRPr lang="pt-BR"/>
        </a:p>
      </dgm:t>
    </dgm:pt>
    <dgm:pt modelId="{C90A1269-523F-49BF-A9EC-4CC1654976FB}" type="sibTrans" cxnId="{190F2F70-5182-4609-982B-7259DE758756}">
      <dgm:prSet/>
      <dgm:spPr/>
      <dgm:t>
        <a:bodyPr/>
        <a:lstStyle/>
        <a:p>
          <a:endParaRPr lang="pt-BR"/>
        </a:p>
      </dgm:t>
    </dgm:pt>
    <dgm:pt modelId="{727CE25C-75A4-45F0-98DE-6849AC7B2F9D}" type="pres">
      <dgm:prSet presAssocID="{FF21E1C7-8710-4209-BFB4-C7A4BFF548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894FAE-EDF6-4F73-A9CD-9BD30A38E91C}" type="pres">
      <dgm:prSet presAssocID="{BA596845-37EA-49F3-8CD1-5F110D2F1608}" presName="centerShape" presStyleLbl="node0" presStyleIdx="0" presStyleCnt="1"/>
      <dgm:spPr/>
      <dgm:t>
        <a:bodyPr/>
        <a:lstStyle/>
        <a:p>
          <a:endParaRPr lang="pt-BR"/>
        </a:p>
      </dgm:t>
    </dgm:pt>
    <dgm:pt modelId="{5AE5D143-4FD6-4646-B317-63CDBC96DF98}" type="pres">
      <dgm:prSet presAssocID="{DEE56DDC-94BE-4EAD-A55E-65838EC09A65}" presName="node" presStyleLbl="node1" presStyleIdx="0" presStyleCnt="3" custScaleX="1533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AA33AC-093F-4861-9931-D7423977D60C}" type="pres">
      <dgm:prSet presAssocID="{DEE56DDC-94BE-4EAD-A55E-65838EC09A65}" presName="dummy" presStyleCnt="0"/>
      <dgm:spPr/>
      <dgm:t>
        <a:bodyPr/>
        <a:lstStyle/>
        <a:p>
          <a:endParaRPr lang="pt-BR"/>
        </a:p>
      </dgm:t>
    </dgm:pt>
    <dgm:pt modelId="{90CDA65A-1A5B-4417-B91F-C83CE39AF0CD}" type="pres">
      <dgm:prSet presAssocID="{12FE6427-A8CB-4692-A662-45949D04439B}" presName="sibTrans" presStyleLbl="sibTrans2D1" presStyleIdx="0" presStyleCnt="3"/>
      <dgm:spPr/>
      <dgm:t>
        <a:bodyPr/>
        <a:lstStyle/>
        <a:p>
          <a:endParaRPr lang="pt-BR"/>
        </a:p>
      </dgm:t>
    </dgm:pt>
    <dgm:pt modelId="{A861F3A9-615F-4953-8C23-104DF710C4D1}" type="pres">
      <dgm:prSet presAssocID="{919E063A-12B3-4F77-B796-B86181C0A27D}" presName="node" presStyleLbl="node1" presStyleIdx="1" presStyleCnt="3" custScaleX="1523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8D3ED4-A81D-4B64-A64D-237290450194}" type="pres">
      <dgm:prSet presAssocID="{919E063A-12B3-4F77-B796-B86181C0A27D}" presName="dummy" presStyleCnt="0"/>
      <dgm:spPr/>
      <dgm:t>
        <a:bodyPr/>
        <a:lstStyle/>
        <a:p>
          <a:endParaRPr lang="pt-BR"/>
        </a:p>
      </dgm:t>
    </dgm:pt>
    <dgm:pt modelId="{0620C983-E66E-47F1-9FEA-6A4E4EB07A9D}" type="pres">
      <dgm:prSet presAssocID="{1BF1B787-C873-4C1D-8075-EFCE3EDB8606}" presName="sibTrans" presStyleLbl="sibTrans2D1" presStyleIdx="1" presStyleCnt="3"/>
      <dgm:spPr/>
      <dgm:t>
        <a:bodyPr/>
        <a:lstStyle/>
        <a:p>
          <a:endParaRPr lang="pt-BR"/>
        </a:p>
      </dgm:t>
    </dgm:pt>
    <dgm:pt modelId="{0B02A218-4CE9-491B-92BD-F1D498FB15B8}" type="pres">
      <dgm:prSet presAssocID="{F287E9B0-5669-43B0-A521-44371C1FA83C}" presName="node" presStyleLbl="node1" presStyleIdx="2" presStyleCnt="3" custScaleX="1414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3BA06C-8EFB-4E96-8540-A4A74D72A306}" type="pres">
      <dgm:prSet presAssocID="{F287E9B0-5669-43B0-A521-44371C1FA83C}" presName="dummy" presStyleCnt="0"/>
      <dgm:spPr/>
      <dgm:t>
        <a:bodyPr/>
        <a:lstStyle/>
        <a:p>
          <a:endParaRPr lang="pt-BR"/>
        </a:p>
      </dgm:t>
    </dgm:pt>
    <dgm:pt modelId="{0556E596-7719-47FE-9F50-7DA7A4FC9F27}" type="pres">
      <dgm:prSet presAssocID="{C90A1269-523F-49BF-A9EC-4CC1654976FB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5FB3B640-CA22-4EB1-8B9F-EB288490F760}" type="presOf" srcId="{F287E9B0-5669-43B0-A521-44371C1FA83C}" destId="{0B02A218-4CE9-491B-92BD-F1D498FB15B8}" srcOrd="0" destOrd="0" presId="urn:microsoft.com/office/officeart/2005/8/layout/radial6"/>
    <dgm:cxn modelId="{6957B3F9-81AC-48B5-B8CE-2F42E66655ED}" srcId="{BA596845-37EA-49F3-8CD1-5F110D2F1608}" destId="{919E063A-12B3-4F77-B796-B86181C0A27D}" srcOrd="1" destOrd="0" parTransId="{8D2CA7ED-20B0-4B92-8AED-FB48E2B645A7}" sibTransId="{1BF1B787-C873-4C1D-8075-EFCE3EDB8606}"/>
    <dgm:cxn modelId="{190F2F70-5182-4609-982B-7259DE758756}" srcId="{BA596845-37EA-49F3-8CD1-5F110D2F1608}" destId="{F287E9B0-5669-43B0-A521-44371C1FA83C}" srcOrd="2" destOrd="0" parTransId="{08FF1D72-CCBC-4AED-A420-6BF4FA1165E3}" sibTransId="{C90A1269-523F-49BF-A9EC-4CC1654976FB}"/>
    <dgm:cxn modelId="{BCDFA051-A0CA-4BF5-A3CF-DA8B01F03727}" srcId="{FF21E1C7-8710-4209-BFB4-C7A4BFF5483E}" destId="{BA596845-37EA-49F3-8CD1-5F110D2F1608}" srcOrd="0" destOrd="0" parTransId="{1D58E1E7-A7CD-4331-8566-97B0A66A91A3}" sibTransId="{4B94B32E-1107-499F-A16F-8A7236D89D53}"/>
    <dgm:cxn modelId="{3F062760-36A1-4099-9A19-C4D42BE01DFD}" type="presOf" srcId="{FF21E1C7-8710-4209-BFB4-C7A4BFF5483E}" destId="{727CE25C-75A4-45F0-98DE-6849AC7B2F9D}" srcOrd="0" destOrd="0" presId="urn:microsoft.com/office/officeart/2005/8/layout/radial6"/>
    <dgm:cxn modelId="{04AC552B-27E1-4A69-BE91-2799A0C3F739}" srcId="{BA596845-37EA-49F3-8CD1-5F110D2F1608}" destId="{DEE56DDC-94BE-4EAD-A55E-65838EC09A65}" srcOrd="0" destOrd="0" parTransId="{90DB27CB-086D-4360-BB8B-4C10155CFD0F}" sibTransId="{12FE6427-A8CB-4692-A662-45949D04439B}"/>
    <dgm:cxn modelId="{0E7BA9BC-B2AF-4745-8F6C-A3FC61761C3E}" type="presOf" srcId="{C90A1269-523F-49BF-A9EC-4CC1654976FB}" destId="{0556E596-7719-47FE-9F50-7DA7A4FC9F27}" srcOrd="0" destOrd="0" presId="urn:microsoft.com/office/officeart/2005/8/layout/radial6"/>
    <dgm:cxn modelId="{0070BDA1-7051-4B04-8226-B7B3EE4B7B9C}" type="presOf" srcId="{1BF1B787-C873-4C1D-8075-EFCE3EDB8606}" destId="{0620C983-E66E-47F1-9FEA-6A4E4EB07A9D}" srcOrd="0" destOrd="0" presId="urn:microsoft.com/office/officeart/2005/8/layout/radial6"/>
    <dgm:cxn modelId="{4D238D02-2232-41F1-BEFA-94A46442B8A8}" type="presOf" srcId="{BA596845-37EA-49F3-8CD1-5F110D2F1608}" destId="{E3894FAE-EDF6-4F73-A9CD-9BD30A38E91C}" srcOrd="0" destOrd="0" presId="urn:microsoft.com/office/officeart/2005/8/layout/radial6"/>
    <dgm:cxn modelId="{72F5DDBA-40B0-4905-BDF6-671482023C59}" type="presOf" srcId="{DEE56DDC-94BE-4EAD-A55E-65838EC09A65}" destId="{5AE5D143-4FD6-4646-B317-63CDBC96DF98}" srcOrd="0" destOrd="0" presId="urn:microsoft.com/office/officeart/2005/8/layout/radial6"/>
    <dgm:cxn modelId="{37AD129E-9023-4718-88ED-B319B42A744A}" type="presOf" srcId="{12FE6427-A8CB-4692-A662-45949D04439B}" destId="{90CDA65A-1A5B-4417-B91F-C83CE39AF0CD}" srcOrd="0" destOrd="0" presId="urn:microsoft.com/office/officeart/2005/8/layout/radial6"/>
    <dgm:cxn modelId="{D9C17ED7-2AA9-4901-8511-6697933F95F2}" type="presOf" srcId="{919E063A-12B3-4F77-B796-B86181C0A27D}" destId="{A861F3A9-615F-4953-8C23-104DF710C4D1}" srcOrd="0" destOrd="0" presId="urn:microsoft.com/office/officeart/2005/8/layout/radial6"/>
    <dgm:cxn modelId="{20BE20D9-3C67-4368-B4E7-464971F228CA}" type="presParOf" srcId="{727CE25C-75A4-45F0-98DE-6849AC7B2F9D}" destId="{E3894FAE-EDF6-4F73-A9CD-9BD30A38E91C}" srcOrd="0" destOrd="0" presId="urn:microsoft.com/office/officeart/2005/8/layout/radial6"/>
    <dgm:cxn modelId="{061A5731-7B7A-4A90-A955-A4C664DD1121}" type="presParOf" srcId="{727CE25C-75A4-45F0-98DE-6849AC7B2F9D}" destId="{5AE5D143-4FD6-4646-B317-63CDBC96DF98}" srcOrd="1" destOrd="0" presId="urn:microsoft.com/office/officeart/2005/8/layout/radial6"/>
    <dgm:cxn modelId="{98C70816-5FE9-4402-9C74-E1F9004F3906}" type="presParOf" srcId="{727CE25C-75A4-45F0-98DE-6849AC7B2F9D}" destId="{13AA33AC-093F-4861-9931-D7423977D60C}" srcOrd="2" destOrd="0" presId="urn:microsoft.com/office/officeart/2005/8/layout/radial6"/>
    <dgm:cxn modelId="{0862D5CD-7000-44A0-985F-CF7C99C69EA5}" type="presParOf" srcId="{727CE25C-75A4-45F0-98DE-6849AC7B2F9D}" destId="{90CDA65A-1A5B-4417-B91F-C83CE39AF0CD}" srcOrd="3" destOrd="0" presId="urn:microsoft.com/office/officeart/2005/8/layout/radial6"/>
    <dgm:cxn modelId="{AFCB1141-7D92-4E37-ACD8-747B6B32CBE0}" type="presParOf" srcId="{727CE25C-75A4-45F0-98DE-6849AC7B2F9D}" destId="{A861F3A9-615F-4953-8C23-104DF710C4D1}" srcOrd="4" destOrd="0" presId="urn:microsoft.com/office/officeart/2005/8/layout/radial6"/>
    <dgm:cxn modelId="{12EB0203-E665-40DF-ACA2-3A479F3246D9}" type="presParOf" srcId="{727CE25C-75A4-45F0-98DE-6849AC7B2F9D}" destId="{ED8D3ED4-A81D-4B64-A64D-237290450194}" srcOrd="5" destOrd="0" presId="urn:microsoft.com/office/officeart/2005/8/layout/radial6"/>
    <dgm:cxn modelId="{E4777FD9-C2D7-4DE6-A8A6-4186919530DE}" type="presParOf" srcId="{727CE25C-75A4-45F0-98DE-6849AC7B2F9D}" destId="{0620C983-E66E-47F1-9FEA-6A4E4EB07A9D}" srcOrd="6" destOrd="0" presId="urn:microsoft.com/office/officeart/2005/8/layout/radial6"/>
    <dgm:cxn modelId="{18D99F36-1019-48A1-B23A-75A292E35E73}" type="presParOf" srcId="{727CE25C-75A4-45F0-98DE-6849AC7B2F9D}" destId="{0B02A218-4CE9-491B-92BD-F1D498FB15B8}" srcOrd="7" destOrd="0" presId="urn:microsoft.com/office/officeart/2005/8/layout/radial6"/>
    <dgm:cxn modelId="{8142E1A3-6599-489F-8248-2CCAF0FDDD19}" type="presParOf" srcId="{727CE25C-75A4-45F0-98DE-6849AC7B2F9D}" destId="{4D3BA06C-8EFB-4E96-8540-A4A74D72A306}" srcOrd="8" destOrd="0" presId="urn:microsoft.com/office/officeart/2005/8/layout/radial6"/>
    <dgm:cxn modelId="{01C054CB-8D62-4155-9EAB-788E4BAB4309}" type="presParOf" srcId="{727CE25C-75A4-45F0-98DE-6849AC7B2F9D}" destId="{0556E596-7719-47FE-9F50-7DA7A4FC9F2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6E596-7719-47FE-9F50-7DA7A4FC9F27}">
      <dsp:nvSpPr>
        <dsp:cNvPr id="0" name=""/>
        <dsp:cNvSpPr/>
      </dsp:nvSpPr>
      <dsp:spPr>
        <a:xfrm>
          <a:off x="1545963" y="722182"/>
          <a:ext cx="4821133" cy="4821133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0C983-E66E-47F1-9FEA-6A4E4EB07A9D}">
      <dsp:nvSpPr>
        <dsp:cNvPr id="0" name=""/>
        <dsp:cNvSpPr/>
      </dsp:nvSpPr>
      <dsp:spPr>
        <a:xfrm>
          <a:off x="1545963" y="722182"/>
          <a:ext cx="4821133" cy="4821133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DA65A-1A5B-4417-B91F-C83CE39AF0CD}">
      <dsp:nvSpPr>
        <dsp:cNvPr id="0" name=""/>
        <dsp:cNvSpPr/>
      </dsp:nvSpPr>
      <dsp:spPr>
        <a:xfrm>
          <a:off x="1545963" y="722182"/>
          <a:ext cx="4821133" cy="4821133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94FAE-EDF6-4F73-A9CD-9BD30A38E91C}">
      <dsp:nvSpPr>
        <dsp:cNvPr id="0" name=""/>
        <dsp:cNvSpPr/>
      </dsp:nvSpPr>
      <dsp:spPr>
        <a:xfrm>
          <a:off x="2847418" y="2023636"/>
          <a:ext cx="2218224" cy="22182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>
              <a:solidFill>
                <a:srgbClr val="C00000"/>
              </a:solidFill>
            </a:rPr>
            <a:t>Acidente do Trabalho</a:t>
          </a:r>
          <a:endParaRPr lang="pt-BR" sz="3100" b="1" kern="1200" dirty="0">
            <a:solidFill>
              <a:srgbClr val="C00000"/>
            </a:solidFill>
          </a:endParaRPr>
        </a:p>
      </dsp:txBody>
      <dsp:txXfrm>
        <a:off x="3172269" y="2348487"/>
        <a:ext cx="1568522" cy="1568522"/>
      </dsp:txXfrm>
    </dsp:sp>
    <dsp:sp modelId="{5AE5D143-4FD6-4646-B317-63CDBC96DF98}">
      <dsp:nvSpPr>
        <dsp:cNvPr id="0" name=""/>
        <dsp:cNvSpPr/>
      </dsp:nvSpPr>
      <dsp:spPr>
        <a:xfrm>
          <a:off x="2766342" y="1702"/>
          <a:ext cx="2380376" cy="15527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Sociedade</a:t>
          </a:r>
          <a:endParaRPr lang="pt-BR" sz="2300" b="1" kern="1200" dirty="0"/>
        </a:p>
      </dsp:txBody>
      <dsp:txXfrm>
        <a:off x="3114940" y="229098"/>
        <a:ext cx="1683180" cy="1097965"/>
      </dsp:txXfrm>
    </dsp:sp>
    <dsp:sp modelId="{A861F3A9-615F-4953-8C23-104DF710C4D1}">
      <dsp:nvSpPr>
        <dsp:cNvPr id="0" name=""/>
        <dsp:cNvSpPr/>
      </dsp:nvSpPr>
      <dsp:spPr>
        <a:xfrm>
          <a:off x="4812578" y="3533704"/>
          <a:ext cx="2366308" cy="15527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Trabalhador</a:t>
          </a:r>
          <a:endParaRPr lang="pt-BR" sz="2300" b="1" kern="1200" dirty="0"/>
        </a:p>
      </dsp:txBody>
      <dsp:txXfrm>
        <a:off x="5159116" y="3761100"/>
        <a:ext cx="1673232" cy="1097965"/>
      </dsp:txXfrm>
    </dsp:sp>
    <dsp:sp modelId="{0B02A218-4CE9-491B-92BD-F1D498FB15B8}">
      <dsp:nvSpPr>
        <dsp:cNvPr id="0" name=""/>
        <dsp:cNvSpPr/>
      </dsp:nvSpPr>
      <dsp:spPr>
        <a:xfrm>
          <a:off x="819218" y="3533704"/>
          <a:ext cx="2196219" cy="15527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Empregador</a:t>
          </a:r>
          <a:endParaRPr lang="pt-BR" sz="2300" b="1" kern="1200" dirty="0"/>
        </a:p>
      </dsp:txBody>
      <dsp:txXfrm>
        <a:off x="1140847" y="3761100"/>
        <a:ext cx="1552961" cy="1097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4FC24-4233-4CC8-931B-E7506B7DAE06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4521-9B8F-45D8-AA35-3B19B2EC9E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44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979CF1-F5F9-460A-AC94-A6B28AB64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574BA1-6983-44FA-80BA-6D640B39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BEB700-0E81-4A20-8C16-FCA540CF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FD3E-CC5F-49C1-9D55-2E0B75FE5825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4A69CD-A6E9-48B2-81BD-C9B7A28F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A492EB-F5C0-4001-ADCC-3140C85D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0B01-6A64-48D1-BAB8-46DDDFF936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7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DC9E6-B755-49AA-9084-4C2A2F56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172F90-1847-44B4-8575-CF3DF6FD2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3A6222-9463-4BB7-AE39-00E0B1E3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FD3E-CC5F-49C1-9D55-2E0B75FE5825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252D19-0E96-41BE-BB76-0388B088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A070DA-1F18-4DE9-9C33-1559DBC6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0B01-6A64-48D1-BAB8-46DDDFF936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4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54572DC-3442-4B0E-9398-7B94701AA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B67C09-635E-4068-9FBF-DB9A8C9DF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F82E0C-792E-4D6F-A223-C416C410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FD3E-CC5F-49C1-9D55-2E0B75FE5825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B6AE1F-8A76-45C0-8B0A-D446FC99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327B1F-58D8-4377-ADAC-792B49B8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0B01-6A64-48D1-BAB8-46DDDFF936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0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0DC17-EEBF-460A-AE0E-262E99D1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B3A87-91E1-4AF1-845F-4D9DFCF4A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6F4B8C-2CF5-4334-BCBD-8BB4BCD5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FD3E-CC5F-49C1-9D55-2E0B75FE5825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1A5CF6-89EA-4F3F-AEFC-4D6A551B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33D0E2-DEDA-481E-93DA-2C937DBE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0B01-6A64-48D1-BAB8-46DDDFF936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2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7AF2A-2323-46E7-B755-9AF73848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CD58A-500D-48EA-AA12-9DC588797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DCC23A-E999-424B-9C0B-914928D5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FD3E-CC5F-49C1-9D55-2E0B75FE5825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46AC1E-849F-4B52-B64E-29FA82D3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F44CE0-1D03-41D1-A9FA-8D04A445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0B01-6A64-48D1-BAB8-46DDDFF936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0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541013-F8FC-48AD-867D-5894558D3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DF8189-1080-4559-9B88-440CF35E7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4121B1-A33F-493A-9406-9212407B3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D72C32-90C5-4D10-ADB5-9AA3CE7A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FD3E-CC5F-49C1-9D55-2E0B75FE5825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97CB2D-2A9A-40D7-8303-D19BC012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D884D8-C8D1-485A-AE22-0E34027E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0B01-6A64-48D1-BAB8-46DDDFF936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6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7DDC3F-0B1F-4EBF-B140-B4B195A4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205BD1-FA74-4734-A5FE-408122376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174521-C917-4BB6-B0EF-6283002B2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CEBECE-04EB-4B1D-89C9-8B2E342B5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6416CF-D118-4230-B02F-26F9EB924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03DA3D2-B7CC-4C7D-8AD6-63AB4F5D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FD3E-CC5F-49C1-9D55-2E0B75FE5825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94107FB-0B92-491C-AD44-E991995B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02D531-77CF-42C0-B603-505FC3A6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0B01-6A64-48D1-BAB8-46DDDFF936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9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74B54-E156-4946-B308-D49460D3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A27FFF-B78F-43D5-AF9B-15024839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FD3E-CC5F-49C1-9D55-2E0B75FE5825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E69775-3F42-4BAC-9E3A-3E39D4E15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9F07F3-F978-47A9-BEA8-31B76CB0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0B01-6A64-48D1-BAB8-46DDDFF936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8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8866B5F-E0A3-4A8F-B870-609E719C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FD3E-CC5F-49C1-9D55-2E0B75FE5825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244F52-17FD-48FA-94EA-B0DE7796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3A7052-D912-416E-AEA4-52E94E79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0B01-6A64-48D1-BAB8-46DDDFF936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5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B2C499-F062-4FCE-937C-92758762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F53562-6B7F-43D5-A4A9-AD68B057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ED442E-B0BC-4D5C-9C5C-6F25AC22D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F1226E-3A7C-445E-A563-078F2F1A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FD3E-CC5F-49C1-9D55-2E0B75FE5825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DC7FD1-C6D8-43E9-954E-D10FF314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4520BE-F444-4134-BEE6-DE09626A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0B01-6A64-48D1-BAB8-46DDDFF936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EB4A4-B800-45F2-9EDB-8A7D4BBA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E1F7AA-2631-432E-9C04-349EED988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469039-A778-4007-A035-316860D26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544D98-1BAE-4C28-9C56-8DA63F28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FD3E-CC5F-49C1-9D55-2E0B75FE5825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D39364-F533-4E03-9FE8-2CA740CC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4FCCA1-A9F2-4388-8334-672756B1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0B01-6A64-48D1-BAB8-46DDDFF936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779152-E94A-4640-A83C-6A196CE8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DA89E9-A4FA-4BA5-8E47-2FFDD15B5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1C9C49-5D3B-49E1-864E-C27302B89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BFD3E-CC5F-49C1-9D55-2E0B75FE5825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C72879-0915-4CA4-BD5B-446E8A2A9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0A0DCC-F253-4096-A676-560A28149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0B01-6A64-48D1-BAB8-46DDDFF936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4ADEF-3738-4624-9607-9EF7089C4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3029" y="280166"/>
            <a:ext cx="6472136" cy="1130571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Ministério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 Trabalho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B4A619-A410-4E1D-85F8-1550C3E5A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7417" y="1476838"/>
            <a:ext cx="6367748" cy="1112126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Secretaria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de Inspeção do Trabalho - SIT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356659" y="4836161"/>
            <a:ext cx="1805650" cy="302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>
                <a:solidFill>
                  <a:srgbClr val="92D050"/>
                </a:solidFill>
              </a:rPr>
              <a:t>CGFIP</a:t>
            </a:r>
            <a:r>
              <a:rPr lang="pt-BR" b="1" dirty="0" smtClean="0">
                <a:solidFill>
                  <a:srgbClr val="92D050"/>
                </a:solidFill>
              </a:rPr>
              <a:t>/DSST/SIT </a:t>
            </a:r>
            <a:r>
              <a:rPr lang="pt-B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</a:t>
            </a:r>
            <a:endParaRPr lang="pt-B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55885" y="5376231"/>
            <a:ext cx="5111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Viviane J. Forte</a:t>
            </a:r>
          </a:p>
          <a:p>
            <a:r>
              <a:rPr lang="pt-BR" b="1" dirty="0" smtClean="0"/>
              <a:t>Auditora-Fiscal do Trabalho</a:t>
            </a:r>
          </a:p>
          <a:p>
            <a:r>
              <a:rPr lang="pt-BR" b="1" dirty="0" smtClean="0"/>
              <a:t>Diretora-Substituta </a:t>
            </a:r>
          </a:p>
          <a:p>
            <a:r>
              <a:rPr lang="pt-BR" b="1" dirty="0" smtClean="0"/>
              <a:t>Departamento de Segurança e Saúde no Trabalho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239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9"/>
          <p:cNvSpPr txBox="1">
            <a:spLocks/>
          </p:cNvSpPr>
          <p:nvPr/>
        </p:nvSpPr>
        <p:spPr>
          <a:xfrm>
            <a:off x="0" y="0"/>
            <a:ext cx="559057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554990">
              <a:spcBef>
                <a:spcPts val="1500"/>
              </a:spcBef>
              <a:defRPr sz="6650"/>
            </a:lvl1pPr>
          </a:lstStyle>
          <a:p>
            <a:pPr marL="0" marR="0" lvl="0" indent="0" algn="ctr" defTabSz="55499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  Inspeção do Trabalho no Brasil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810128" y="1354479"/>
            <a:ext cx="10058500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lvl="1" indent="-363538">
              <a:spcAft>
                <a:spcPts val="400"/>
              </a:spcAft>
              <a:buFont typeface="Arial" charset="0"/>
              <a:buChar char="•"/>
            </a:pPr>
            <a:r>
              <a:rPr lang="pt-BR" sz="2300" b="1" dirty="0" smtClean="0">
                <a:solidFill>
                  <a:srgbClr val="00B050"/>
                </a:solidFill>
              </a:rPr>
              <a:t>Auditores-Fiscais </a:t>
            </a:r>
            <a:r>
              <a:rPr lang="pt-BR" sz="2300" b="1" dirty="0">
                <a:solidFill>
                  <a:srgbClr val="00B050"/>
                </a:solidFill>
              </a:rPr>
              <a:t>do Trabalho</a:t>
            </a:r>
          </a:p>
          <a:p>
            <a:pPr marL="363538" lvl="1" indent="-363538">
              <a:spcAft>
                <a:spcPts val="400"/>
              </a:spcAft>
              <a:buFont typeface="Arial" charset="0"/>
              <a:buChar char="•"/>
            </a:pPr>
            <a:r>
              <a:rPr lang="pt-BR" sz="2300" dirty="0">
                <a:solidFill>
                  <a:srgbClr val="002060"/>
                </a:solidFill>
              </a:rPr>
              <a:t>Atividade Típica de Estado</a:t>
            </a:r>
          </a:p>
          <a:p>
            <a:pPr marL="363538" lvl="1" indent="-363538">
              <a:spcAft>
                <a:spcPts val="400"/>
              </a:spcAft>
              <a:buFont typeface="Arial" charset="0"/>
              <a:buChar char="•"/>
            </a:pPr>
            <a:r>
              <a:rPr lang="pt-BR" sz="2300" dirty="0">
                <a:solidFill>
                  <a:srgbClr val="002060"/>
                </a:solidFill>
              </a:rPr>
              <a:t>Fundamentos legais: </a:t>
            </a:r>
          </a:p>
          <a:p>
            <a:pPr marL="820738" lvl="2" indent="-363538">
              <a:spcAft>
                <a:spcPts val="400"/>
              </a:spcAft>
              <a:buFont typeface="Arial" charset="0"/>
              <a:buChar char="•"/>
            </a:pPr>
            <a:r>
              <a:rPr lang="pt-BR" sz="2300" dirty="0">
                <a:solidFill>
                  <a:srgbClr val="002060"/>
                </a:solidFill>
              </a:rPr>
              <a:t>Constituição Federal, Art. 21, XXIV</a:t>
            </a:r>
          </a:p>
          <a:p>
            <a:pPr marL="820738" lvl="2" indent="-363538">
              <a:spcAft>
                <a:spcPts val="400"/>
              </a:spcAft>
              <a:buFont typeface="Arial" charset="0"/>
              <a:buChar char="•"/>
            </a:pPr>
            <a:r>
              <a:rPr lang="pt-BR" sz="2300" dirty="0">
                <a:solidFill>
                  <a:srgbClr val="002060"/>
                </a:solidFill>
              </a:rPr>
              <a:t>Convenção 81, OIT</a:t>
            </a:r>
          </a:p>
          <a:p>
            <a:pPr marL="820738" lvl="2" indent="-363538">
              <a:spcAft>
                <a:spcPts val="400"/>
              </a:spcAft>
              <a:buFont typeface="Arial" charset="0"/>
              <a:buChar char="•"/>
            </a:pPr>
            <a:r>
              <a:rPr lang="pt-BR" sz="2300" dirty="0">
                <a:solidFill>
                  <a:srgbClr val="002060"/>
                </a:solidFill>
              </a:rPr>
              <a:t>CLT, Título VII</a:t>
            </a:r>
          </a:p>
          <a:p>
            <a:pPr marL="363538" lvl="1" indent="-363538">
              <a:spcAft>
                <a:spcPts val="400"/>
              </a:spcAft>
              <a:buFont typeface="Arial" charset="0"/>
              <a:buChar char="•"/>
            </a:pPr>
            <a:r>
              <a:rPr lang="pt-BR" sz="2300" dirty="0">
                <a:solidFill>
                  <a:srgbClr val="002060"/>
                </a:solidFill>
              </a:rPr>
              <a:t>Autonomia funcional</a:t>
            </a:r>
          </a:p>
          <a:p>
            <a:pPr marL="363538" lvl="1" indent="-363538">
              <a:spcAft>
                <a:spcPts val="400"/>
              </a:spcAft>
              <a:buFont typeface="Arial" charset="0"/>
              <a:buChar char="•"/>
            </a:pPr>
            <a:r>
              <a:rPr lang="pt-BR" sz="2300" dirty="0">
                <a:solidFill>
                  <a:srgbClr val="002060"/>
                </a:solidFill>
              </a:rPr>
              <a:t>Competências: Regulamento da Inspeção do Trabalho – Dec. 4552/02</a:t>
            </a:r>
          </a:p>
          <a:p>
            <a:pPr marL="363538" lvl="1" indent="-363538">
              <a:spcAft>
                <a:spcPts val="400"/>
              </a:spcAft>
              <a:buFont typeface="Arial" charset="0"/>
              <a:buChar char="•"/>
            </a:pPr>
            <a:r>
              <a:rPr lang="pt-BR" sz="2300" dirty="0">
                <a:solidFill>
                  <a:srgbClr val="002060"/>
                </a:solidFill>
              </a:rPr>
              <a:t>Instrumentos da </a:t>
            </a:r>
            <a:r>
              <a:rPr lang="pt-BR" sz="2300" dirty="0" smtClean="0">
                <a:solidFill>
                  <a:srgbClr val="002060"/>
                </a:solidFill>
              </a:rPr>
              <a:t>Fiscalização</a:t>
            </a:r>
            <a:endParaRPr lang="pt-BR" sz="2300" dirty="0">
              <a:solidFill>
                <a:srgbClr val="002060"/>
              </a:solidFill>
            </a:endParaRPr>
          </a:p>
          <a:p>
            <a:pPr marL="820738" lvl="2" indent="-363538">
              <a:spcAft>
                <a:spcPts val="400"/>
              </a:spcAft>
              <a:buFont typeface="Arial" charset="0"/>
              <a:buChar char="•"/>
            </a:pPr>
            <a:r>
              <a:rPr lang="pt-BR" sz="2300" dirty="0">
                <a:solidFill>
                  <a:srgbClr val="002060"/>
                </a:solidFill>
              </a:rPr>
              <a:t>Autos de infração, termos de notificação, embargos e interdições, </a:t>
            </a:r>
            <a:r>
              <a:rPr lang="pt-BR" sz="2300" dirty="0" smtClean="0">
                <a:solidFill>
                  <a:srgbClr val="002060"/>
                </a:solidFill>
              </a:rPr>
              <a:t>procedimentos especiais de fiscalização, dentre outros</a:t>
            </a:r>
            <a:endParaRPr lang="pt-BR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9"/>
          <p:cNvSpPr txBox="1">
            <a:spLocks/>
          </p:cNvSpPr>
          <p:nvPr/>
        </p:nvSpPr>
        <p:spPr>
          <a:xfrm>
            <a:off x="0" y="0"/>
            <a:ext cx="70374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554990">
              <a:spcBef>
                <a:spcPts val="1500"/>
              </a:spcBef>
              <a:defRPr sz="6650"/>
            </a:lvl1pPr>
          </a:lstStyle>
          <a:p>
            <a:pPr marL="0" marR="0" lvl="0" indent="0" algn="ctr" defTabSz="55499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Acidente do Trabalho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5672367"/>
              </p:ext>
            </p:extLst>
          </p:nvPr>
        </p:nvGraphicFramePr>
        <p:xfrm>
          <a:off x="1782502" y="474563"/>
          <a:ext cx="7998106" cy="585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21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9"/>
          <p:cNvSpPr txBox="1">
            <a:spLocks/>
          </p:cNvSpPr>
          <p:nvPr/>
        </p:nvSpPr>
        <p:spPr>
          <a:xfrm>
            <a:off x="0" y="0"/>
            <a:ext cx="662113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554990">
              <a:spcBef>
                <a:spcPts val="1500"/>
              </a:spcBef>
              <a:defRPr sz="6650"/>
            </a:lvl1pPr>
          </a:lstStyle>
          <a:p>
            <a:pPr marL="0" marR="0" lvl="0" indent="0" algn="ctr" defTabSz="55499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  Panorama de Acidentes e Adoecimentos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Espaço Reservado para Conteúdo 6"/>
          <p:cNvSpPr txBox="1">
            <a:spLocks/>
          </p:cNvSpPr>
          <p:nvPr/>
        </p:nvSpPr>
        <p:spPr>
          <a:xfrm>
            <a:off x="154236" y="1167787"/>
            <a:ext cx="11523644" cy="534318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442913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Acidentes Trabalho - Óbitos (CAT)</a:t>
            </a:r>
          </a:p>
          <a:p>
            <a:pPr marL="457200" indent="442913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100" dirty="0" smtClean="0">
                <a:solidFill>
                  <a:srgbClr val="002060"/>
                </a:solidFill>
                <a:latin typeface="Calibri"/>
              </a:rPr>
              <a:t>Transporte Rodoviário de Cargas		</a:t>
            </a:r>
          </a:p>
          <a:p>
            <a:pPr marL="457200" indent="442913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100" dirty="0" smtClean="0">
                <a:solidFill>
                  <a:srgbClr val="002060"/>
                </a:solidFill>
                <a:latin typeface="Calibri"/>
              </a:rPr>
              <a:t>Construção de Edifícios	</a:t>
            </a:r>
          </a:p>
          <a:p>
            <a:pPr marL="457200" indent="442913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100" dirty="0" smtClean="0">
                <a:solidFill>
                  <a:srgbClr val="002060"/>
                </a:solidFill>
                <a:latin typeface="Calibri"/>
              </a:rPr>
              <a:t>Construção Pesada</a:t>
            </a:r>
          </a:p>
          <a:p>
            <a:pPr marL="457200" indent="442913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100" dirty="0" smtClean="0">
                <a:solidFill>
                  <a:srgbClr val="002060"/>
                </a:solidFill>
                <a:latin typeface="Calibri"/>
              </a:rPr>
              <a:t>Geração e Distribuição de </a:t>
            </a:r>
            <a:r>
              <a:rPr lang="pt-BR" sz="2100" dirty="0">
                <a:solidFill>
                  <a:srgbClr val="002060"/>
                </a:solidFill>
                <a:latin typeface="Calibri"/>
              </a:rPr>
              <a:t>E</a:t>
            </a:r>
            <a:r>
              <a:rPr lang="pt-BR" sz="2100" dirty="0" smtClean="0">
                <a:solidFill>
                  <a:srgbClr val="002060"/>
                </a:solidFill>
                <a:latin typeface="Calibri"/>
              </a:rPr>
              <a:t>nergia Elétrica</a:t>
            </a:r>
          </a:p>
          <a:p>
            <a:pPr marL="457200" indent="442913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100" dirty="0" smtClean="0">
                <a:solidFill>
                  <a:srgbClr val="002060"/>
                </a:solidFill>
                <a:latin typeface="Calibri"/>
              </a:rPr>
              <a:t>		</a:t>
            </a:r>
            <a:endParaRPr lang="pt-BR" sz="2100" b="1" dirty="0" smtClean="0">
              <a:solidFill>
                <a:srgbClr val="002060"/>
              </a:solidFill>
              <a:latin typeface="Calibri"/>
            </a:endParaRPr>
          </a:p>
          <a:p>
            <a:pPr marL="457200" indent="442913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Principais </a:t>
            </a:r>
            <a:r>
              <a:rPr lang="pt-BR" sz="2400" b="1" dirty="0">
                <a:solidFill>
                  <a:srgbClr val="002060"/>
                </a:solidFill>
                <a:latin typeface="Calibri"/>
              </a:rPr>
              <a:t>S</a:t>
            </a: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ituações </a:t>
            </a:r>
            <a:r>
              <a:rPr lang="pt-BR" sz="2400" b="1" dirty="0">
                <a:solidFill>
                  <a:srgbClr val="002060"/>
                </a:solidFill>
                <a:latin typeface="Calibri"/>
              </a:rPr>
              <a:t>G</a:t>
            </a: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eradoras:</a:t>
            </a:r>
            <a:endParaRPr lang="pt-BR" sz="2400" b="1" dirty="0">
              <a:solidFill>
                <a:srgbClr val="002060"/>
              </a:solidFill>
              <a:latin typeface="Calibri"/>
            </a:endParaRPr>
          </a:p>
          <a:p>
            <a:pPr lvl="1" indent="44291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>
                <a:solidFill>
                  <a:srgbClr val="002060"/>
                </a:solidFill>
                <a:latin typeface="Calibri"/>
              </a:rPr>
              <a:t>Impactos			</a:t>
            </a:r>
            <a:endParaRPr lang="pt-BR" sz="2000" dirty="0">
              <a:solidFill>
                <a:srgbClr val="002060"/>
              </a:solidFill>
              <a:latin typeface="Calibri"/>
            </a:endParaRPr>
          </a:p>
          <a:p>
            <a:pPr lvl="1" indent="44291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>
                <a:solidFill>
                  <a:srgbClr val="002060"/>
                </a:solidFill>
                <a:latin typeface="Calibri"/>
              </a:rPr>
              <a:t>Quedas c/diferença nível 		</a:t>
            </a:r>
          </a:p>
          <a:p>
            <a:pPr lvl="1" indent="44291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>
                <a:solidFill>
                  <a:srgbClr val="002060"/>
                </a:solidFill>
                <a:latin typeface="Calibri"/>
              </a:rPr>
              <a:t>Energia Elétrica		 	</a:t>
            </a:r>
            <a:endParaRPr lang="pt-BR" sz="2000" dirty="0">
              <a:solidFill>
                <a:srgbClr val="002060"/>
              </a:solidFill>
              <a:latin typeface="Calibri"/>
            </a:endParaRPr>
          </a:p>
          <a:p>
            <a:pPr marL="457200" indent="442913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Adoecimento</a:t>
            </a:r>
            <a:r>
              <a:rPr lang="pt-BR" sz="2400" dirty="0" smtClean="0">
                <a:solidFill>
                  <a:srgbClr val="002060"/>
                </a:solidFill>
                <a:latin typeface="Calibri"/>
              </a:rPr>
              <a:t>:</a:t>
            </a:r>
            <a:endParaRPr lang="pt-BR" sz="2400" dirty="0">
              <a:solidFill>
                <a:srgbClr val="002060"/>
              </a:solidFill>
              <a:latin typeface="Calibri"/>
            </a:endParaRPr>
          </a:p>
          <a:p>
            <a:pPr lvl="1" indent="44291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>
                <a:solidFill>
                  <a:srgbClr val="002060"/>
                </a:solidFill>
                <a:latin typeface="Calibri"/>
              </a:rPr>
              <a:t>Dorsalgia                           		</a:t>
            </a:r>
            <a:endParaRPr lang="pt-BR" sz="2000" dirty="0">
              <a:solidFill>
                <a:srgbClr val="002060"/>
              </a:solidFill>
              <a:latin typeface="Calibri"/>
            </a:endParaRPr>
          </a:p>
          <a:p>
            <a:pPr lvl="1" indent="44291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2060"/>
                </a:solidFill>
                <a:latin typeface="Calibri"/>
              </a:rPr>
              <a:t>L</a:t>
            </a:r>
            <a:r>
              <a:rPr lang="pt-BR" sz="2000" dirty="0" smtClean="0">
                <a:solidFill>
                  <a:srgbClr val="002060"/>
                </a:solidFill>
                <a:latin typeface="Calibri"/>
              </a:rPr>
              <a:t>ER / DORT		</a:t>
            </a:r>
            <a:endParaRPr lang="pt-BR" sz="2000" dirty="0">
              <a:solidFill>
                <a:srgbClr val="002060"/>
              </a:solidFill>
              <a:latin typeface="Calibri"/>
            </a:endParaRPr>
          </a:p>
          <a:p>
            <a:pPr lvl="1" indent="44291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>
                <a:solidFill>
                  <a:srgbClr val="002060"/>
                </a:solidFill>
                <a:latin typeface="Calibri"/>
              </a:rPr>
              <a:t>Adoecimento mental (stress, depressão)	  	   </a:t>
            </a:r>
            <a:endParaRPr lang="pt-BR" sz="2000" dirty="0">
              <a:solidFill>
                <a:prstClr val="black"/>
              </a:solidFill>
              <a:latin typeface="Calibri"/>
            </a:endParaRPr>
          </a:p>
          <a:p>
            <a:pPr lvl="1" algn="ctr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1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9"/>
          <p:cNvSpPr txBox="1">
            <a:spLocks/>
          </p:cNvSpPr>
          <p:nvPr/>
        </p:nvSpPr>
        <p:spPr>
          <a:xfrm>
            <a:off x="0" y="0"/>
            <a:ext cx="662113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554990">
              <a:spcBef>
                <a:spcPts val="1500"/>
              </a:spcBef>
              <a:defRPr sz="6650"/>
            </a:lvl1pPr>
          </a:lstStyle>
          <a:p>
            <a:pPr marL="0" marR="0" lvl="0" indent="0" algn="ctr" defTabSz="55499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 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Organização da Fiscalização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Espaço Reservado para Conteúdo 6"/>
          <p:cNvSpPr txBox="1">
            <a:spLocks/>
          </p:cNvSpPr>
          <p:nvPr/>
        </p:nvSpPr>
        <p:spPr>
          <a:xfrm>
            <a:off x="154236" y="1167787"/>
            <a:ext cx="11523644" cy="53431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442913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Organização da Atuação da Auditoria-Fiscal do Trabalho </a:t>
            </a:r>
          </a:p>
          <a:p>
            <a:pPr marL="457200" indent="442913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002060"/>
              </a:solidFill>
              <a:latin typeface="Calibri"/>
            </a:endParaRPr>
          </a:p>
          <a:p>
            <a:pPr marL="457200" indent="442913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Plano </a:t>
            </a:r>
            <a:r>
              <a:rPr lang="pt-BR" sz="2400" b="1" dirty="0" err="1" smtClean="0">
                <a:solidFill>
                  <a:srgbClr val="002060"/>
                </a:solidFill>
                <a:latin typeface="Calibri"/>
              </a:rPr>
              <a:t>Pluri</a:t>
            </a: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 Anual  - PPA</a:t>
            </a:r>
          </a:p>
          <a:p>
            <a:pPr marL="457200" indent="442913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Diretrizes do Planejamento</a:t>
            </a:r>
          </a:p>
          <a:p>
            <a:pPr marL="914400" lvl="1" indent="442913">
              <a:lnSpc>
                <a:spcPct val="90000"/>
              </a:lnSpc>
              <a:spcBef>
                <a:spcPts val="1000"/>
              </a:spcBef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Definição das atividades prioritárias</a:t>
            </a:r>
          </a:p>
          <a:p>
            <a:pPr marL="914400" lvl="1" indent="442913">
              <a:lnSpc>
                <a:spcPct val="90000"/>
              </a:lnSpc>
              <a:spcBef>
                <a:spcPts val="1000"/>
              </a:spcBef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Metas nacionais e estaduais de fiscalização</a:t>
            </a:r>
            <a:endParaRPr lang="pt-BR" sz="2000" dirty="0">
              <a:solidFill>
                <a:prstClr val="black"/>
              </a:solidFill>
              <a:latin typeface="Calibri"/>
            </a:endParaRPr>
          </a:p>
          <a:p>
            <a:pPr lvl="1" algn="ctr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745735" y="4748269"/>
            <a:ext cx="4572998" cy="1130444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Prioridade para as atividades econômicas que mais acidentam e adoecem </a:t>
            </a:r>
            <a:endParaRPr kumimoji="0" lang="pt-BR" sz="2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4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9"/>
          <p:cNvSpPr txBox="1">
            <a:spLocks/>
          </p:cNvSpPr>
          <p:nvPr/>
        </p:nvSpPr>
        <p:spPr>
          <a:xfrm>
            <a:off x="286439" y="0"/>
            <a:ext cx="559057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554990">
              <a:spcBef>
                <a:spcPts val="1500"/>
              </a:spcBef>
              <a:defRPr sz="6650"/>
            </a:lvl1pPr>
          </a:lstStyle>
          <a:p>
            <a:pPr lvl="0">
              <a:lnSpc>
                <a:spcPct val="90000"/>
              </a:lnSpc>
              <a:defRPr/>
            </a:pPr>
            <a:r>
              <a:rPr lang="pt-BR" sz="2400" b="1" dirty="0" smtClean="0">
                <a:solidFill>
                  <a:schemeClr val="bg1"/>
                </a:solidFill>
                <a:ea typeface="+mj-ea"/>
                <a:cs typeface="+mj-cs"/>
              </a:rPr>
              <a:t>CANPAT</a:t>
            </a:r>
          </a:p>
        </p:txBody>
      </p:sp>
      <p:sp>
        <p:nvSpPr>
          <p:cNvPr id="3" name="Espaço Reservado para Conteúdo 11"/>
          <p:cNvSpPr txBox="1">
            <a:spLocks/>
          </p:cNvSpPr>
          <p:nvPr/>
        </p:nvSpPr>
        <p:spPr>
          <a:xfrm>
            <a:off x="815248" y="1068637"/>
            <a:ext cx="10543142" cy="554148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indent="45085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2060"/>
              </a:solidFill>
              <a:latin typeface="+mn-lt"/>
            </a:endParaRPr>
          </a:p>
          <a:p>
            <a:pPr indent="45085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rgbClr val="002060"/>
                </a:solidFill>
                <a:latin typeface="+mn-lt"/>
              </a:rPr>
              <a:t>Operativo de Fiscalização das atividades envolvendo </a:t>
            </a:r>
            <a:r>
              <a:rPr lang="pt-BR" sz="2800" b="1" dirty="0" smtClean="0">
                <a:solidFill>
                  <a:srgbClr val="002060"/>
                </a:solidFill>
                <a:latin typeface="+mn-lt"/>
              </a:rPr>
              <a:t>trabalho em altura</a:t>
            </a:r>
            <a:r>
              <a:rPr lang="pt-BR" sz="28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lvl="1" indent="450850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002060"/>
                </a:solidFill>
              </a:rPr>
              <a:t>Ênfase no setor da construção</a:t>
            </a:r>
          </a:p>
          <a:p>
            <a:pPr indent="450850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rgbClr val="002060"/>
                </a:solidFill>
                <a:latin typeface="+mn-lt"/>
              </a:rPr>
              <a:t>Operativo de fiscalização para verificar a organização do </a:t>
            </a:r>
            <a:r>
              <a:rPr lang="pt-BR" sz="2800" b="1" dirty="0" smtClean="0">
                <a:solidFill>
                  <a:srgbClr val="002060"/>
                </a:solidFill>
                <a:latin typeface="+mn-lt"/>
              </a:rPr>
              <a:t>SESMT</a:t>
            </a:r>
          </a:p>
          <a:p>
            <a:pPr indent="450850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rgbClr val="002060"/>
                </a:solidFill>
              </a:rPr>
              <a:t>Ações Educativas</a:t>
            </a:r>
          </a:p>
          <a:p>
            <a:pPr indent="450850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rgbClr val="002060"/>
                </a:solidFill>
                <a:latin typeface="+mn-lt"/>
              </a:rPr>
              <a:t>Seminários dia 28 abril nas Unidades federativas</a:t>
            </a:r>
          </a:p>
          <a:p>
            <a:pPr indent="450850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rgbClr val="002060"/>
                </a:solidFill>
              </a:rPr>
              <a:t>Seminários Regionais </a:t>
            </a:r>
          </a:p>
          <a:p>
            <a:pPr indent="450850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</a:rPr>
              <a:t>Outubro – Combate ao trabalho infantil </a:t>
            </a:r>
          </a:p>
          <a:p>
            <a:pPr lvl="1" indent="450850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</a:rPr>
              <a:t>Atividade nas escolas, apresentando o tema trabalho e prevenção de acidentes e doenças</a:t>
            </a:r>
          </a:p>
          <a:p>
            <a:pPr indent="450850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1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80881" y="1747778"/>
            <a:ext cx="58104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rgbClr val="002060"/>
                </a:solidFill>
              </a:rPr>
              <a:t>Segurança e saúde no trabalho,</a:t>
            </a:r>
          </a:p>
          <a:p>
            <a:pPr algn="r"/>
            <a:r>
              <a:rPr lang="pt-BR" sz="2400" b="1" dirty="0" smtClean="0">
                <a:solidFill>
                  <a:srgbClr val="002060"/>
                </a:solidFill>
              </a:rPr>
              <a:t>Direito e dever de todos, todos os dias.</a:t>
            </a:r>
          </a:p>
          <a:p>
            <a:pPr algn="r"/>
            <a:endParaRPr lang="pt-BR" sz="2400" dirty="0" smtClean="0">
              <a:solidFill>
                <a:srgbClr val="002060"/>
              </a:solidFill>
            </a:endParaRPr>
          </a:p>
          <a:p>
            <a:pPr algn="r"/>
            <a:endParaRPr lang="pt-BR" sz="2400" dirty="0" smtClean="0">
              <a:solidFill>
                <a:srgbClr val="002060"/>
              </a:solidFill>
            </a:endParaRPr>
          </a:p>
          <a:p>
            <a:pPr algn="r"/>
            <a:endParaRPr lang="pt-BR" sz="2400" dirty="0" smtClean="0">
              <a:solidFill>
                <a:srgbClr val="002060"/>
              </a:solidFill>
            </a:endParaRPr>
          </a:p>
          <a:p>
            <a:pPr algn="r"/>
            <a:r>
              <a:rPr lang="pt-BR" sz="2200" dirty="0" smtClean="0">
                <a:solidFill>
                  <a:srgbClr val="002060"/>
                </a:solidFill>
              </a:rPr>
              <a:t>Coordenação-Geral de Fiscalização e Projetos</a:t>
            </a:r>
          </a:p>
          <a:p>
            <a:pPr algn="r"/>
            <a:r>
              <a:rPr lang="pt-BR" sz="2200" dirty="0" smtClean="0">
                <a:solidFill>
                  <a:srgbClr val="002060"/>
                </a:solidFill>
              </a:rPr>
              <a:t>Departamento de Segurança e Saúde no Trabalho</a:t>
            </a:r>
          </a:p>
          <a:p>
            <a:pPr algn="r"/>
            <a:endParaRPr lang="pt-BR" sz="2200" dirty="0" smtClean="0">
              <a:solidFill>
                <a:srgbClr val="002060"/>
              </a:solidFill>
            </a:endParaRPr>
          </a:p>
          <a:p>
            <a:pPr algn="r"/>
            <a:r>
              <a:rPr lang="pt-BR" sz="2200" dirty="0" smtClean="0">
                <a:solidFill>
                  <a:srgbClr val="002060"/>
                </a:solidFill>
              </a:rPr>
              <a:t>Secretaria de Inspeção do Trabalho</a:t>
            </a:r>
            <a:endParaRPr lang="pt-BR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247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Ministério do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Macêdo</dc:creator>
  <cp:lastModifiedBy>SRTE/SP - Viviane de Jesus Forte</cp:lastModifiedBy>
  <cp:revision>56</cp:revision>
  <dcterms:created xsi:type="dcterms:W3CDTF">2018-02-22T16:25:38Z</dcterms:created>
  <dcterms:modified xsi:type="dcterms:W3CDTF">2018-04-24T14:57:03Z</dcterms:modified>
</cp:coreProperties>
</file>