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92" r:id="rId4"/>
    <p:sldId id="272" r:id="rId5"/>
    <p:sldId id="294" r:id="rId6"/>
    <p:sldId id="267" r:id="rId7"/>
    <p:sldId id="295" r:id="rId8"/>
    <p:sldId id="298" r:id="rId9"/>
    <p:sldId id="304" r:id="rId10"/>
    <p:sldId id="303" r:id="rId11"/>
    <p:sldId id="293" r:id="rId12"/>
    <p:sldId id="307" r:id="rId13"/>
    <p:sldId id="299" r:id="rId14"/>
    <p:sldId id="308" r:id="rId15"/>
    <p:sldId id="276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0A35"/>
    <a:srgbClr val="AB932B"/>
    <a:srgbClr val="903039"/>
    <a:srgbClr val="9C34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AAC9064-DDE4-46BD-39E6-D829391E80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1CA5B83-8464-6E2C-69FC-49EE15FDFB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1CB26C-FA4A-41BD-BC3A-EA42094DABEF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A57510C-B6F3-7DCB-863F-494C0D7A31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163BFE-345C-4463-82ED-6D4A30720C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8FF79-D58F-4A2A-AC06-26F2F43468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53482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3C61A-0A25-4ACF-B000-394475851ECA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55EF6-7D08-4F9C-AC4A-0BFEB33B13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7683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B5D400-2DB2-7655-E51E-2043BDA93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94B435-0BE5-7270-9AF3-A63F0138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13DD2E-FA65-D0EB-45C6-09538F36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C08B45-5D2B-A2C1-F0C1-B2C9BA3F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B0266A-5EF0-071F-CA0C-5F01B799C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95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B03E5-9986-A2E1-26CD-B7F1F8402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7C193DF-C9C8-AD67-96BA-5710EF9D6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DFC516-0768-E1A4-985E-9AC865A5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570328-72B8-EAB2-965F-EF811B1C1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0DFE8E-62B3-2B9D-0926-7AB58054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13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A28E52-A80A-C733-0D52-D77928C4E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A253851-6E73-A612-9D68-8BE64A7C7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528921-7593-29E6-969F-040827E4C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9A8314-9154-ADFB-E289-BB42CD16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583BA6-8724-D7E7-B28B-EA17DCCF3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997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2BADA-6081-6DBB-99A5-38AA839CD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30EF71-8BCC-6D00-97FA-D494E944E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5A289E-DE79-64EC-A950-09D7760CC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E6968D-0280-AEB7-4A57-A776B157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857D79-8D31-4C2C-CF28-4CF8033C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11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28138-3C09-5684-F7FA-B1E10B4D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656B2AE-B6FB-3F48-6A6B-E6BDA3D38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A819D9-3114-B242-FB00-0ADA7CDCA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479693-6816-68B7-3EAD-4ADE4518B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7068AB-0939-633C-BABA-86DB98EDE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928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180EF6-5A4D-83C7-7875-1CE9EE3CD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1BDE42-C8D4-9DAA-A92F-8C80EE005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AC0882-D294-D3B4-4047-FCC6E6FB9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DE336B-8955-532F-0493-D1ABEB1F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3EC8E0-06DB-2A2A-C8BC-6E4AEF654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A7A5FB2-EFBE-0CF4-8E0E-3F8ADD32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11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61D412-A4CF-DE77-ECA5-A61C76FFA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68ECCC-4724-6085-F8E1-E48343D74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4275F6-1261-000A-30A3-DAD0B6369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6DBD2EB-E4B1-32AF-7FEA-319126427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E61D61C-6253-92D0-A7E0-75DDFC934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5C47194-53BB-622C-58F8-A070AA541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1C12DC1-6A6A-7DB0-5849-3022F7FE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1220E9A-3EAF-E3B7-53BB-467192227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31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D7AAF4-57B8-516F-6C26-CC7A3360D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B241E87-633A-CC63-9F50-18525A9D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39E9CA5-EC8F-2285-BD59-E4406D3E1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B0F5C3A-87EB-542A-4CD4-2B0D2B488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86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0B79E60-8BCF-0050-5E3C-2EBCC464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9A07078-1605-7B9B-969A-CE4DD9E03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35D83B7-E36A-E0A2-8F67-3569B2E68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03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57031F-7612-72E3-CA98-66D9A33B6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AD7DF3-C82A-86BE-35ED-36255CDAF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AC3885-B7A5-287B-9474-F0064246B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A6F13D-A16C-CBD7-D0A9-581B19648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D1E3A58-2CC4-1D91-1E80-0C2B387A5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B538EE-B6FF-131A-93E0-9C48442A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62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6B7E0F-414D-834B-3746-3D983332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465B36-7BB8-7806-3A45-08446DDF15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9D4316E-0FE1-7E01-21A5-825F859F9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4F7E039-E678-9CD6-3C31-30C364E9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1FCE9C-0644-318E-256B-35B21D6D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097F2F-A89A-4C71-B64E-4A2E00B7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77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BBA3624-2833-67D0-6E2E-07A4310B0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6BFF0F-E14D-F031-B786-5E22C77FF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D595E9-CD6C-39AF-6B64-1FFF533751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49CB-82CF-4D68-9E44-0FCD78CE7C01}" type="datetimeFigureOut">
              <a:rPr lang="pt-BR" smtClean="0"/>
              <a:t>25/09/2024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37E261-C70C-3D2E-2D70-5683295D9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B8A67D-BF81-80D1-93C0-A2156BA2DB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24968-7865-4BBD-9F62-8CED2284424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4437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planalto.gov.br/ccivil_03/constituicao/Constituicao.htm#art156a%C2%A76-2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planalto.gov.br/ccivil_03/constituicao/Constituicao.htm#art156a%C2%A76-2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09C323DD-0F79-D29E-EC81-02EFDDDF9986}"/>
              </a:ext>
            </a:extLst>
          </p:cNvPr>
          <p:cNvSpPr/>
          <p:nvPr/>
        </p:nvSpPr>
        <p:spPr>
          <a:xfrm>
            <a:off x="-285135" y="769374"/>
            <a:ext cx="12772103" cy="5281394"/>
          </a:xfrm>
          <a:prstGeom prst="rect">
            <a:avLst/>
          </a:prstGeom>
          <a:solidFill>
            <a:srgbClr val="910A35"/>
          </a:solidFill>
          <a:ln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DF29A83-0E76-AD02-65FD-80CDAEC02904}"/>
              </a:ext>
            </a:extLst>
          </p:cNvPr>
          <p:cNvSpPr/>
          <p:nvPr/>
        </p:nvSpPr>
        <p:spPr>
          <a:xfrm>
            <a:off x="845573" y="481781"/>
            <a:ext cx="10127227" cy="5949985"/>
          </a:xfrm>
          <a:prstGeom prst="rect">
            <a:avLst/>
          </a:prstGeom>
          <a:solidFill>
            <a:srgbClr val="AB9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6962" y="1922940"/>
            <a:ext cx="9198076" cy="1533833"/>
          </a:xfrm>
        </p:spPr>
        <p:txBody>
          <a:bodyPr>
            <a:noAutofit/>
          </a:bodyPr>
          <a:lstStyle/>
          <a:p>
            <a:b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Regulamentação da Reforma Tributária (PL nº 68/2024) e os regimes específicos e diferenciados do IBS/CBS.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F5FBA58-DEFE-541D-3314-2664C434D438}"/>
              </a:ext>
            </a:extLst>
          </p:cNvPr>
          <p:cNvSpPr txBox="1"/>
          <p:nvPr/>
        </p:nvSpPr>
        <p:spPr>
          <a:xfrm>
            <a:off x="3114367" y="4300624"/>
            <a:ext cx="6056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Expositor: Tiago do Vale</a:t>
            </a:r>
          </a:p>
          <a:p>
            <a:pPr algn="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Procurador da Fazenda Nacional</a:t>
            </a:r>
            <a:endParaRPr lang="pt-BR" sz="2400" dirty="0"/>
          </a:p>
        </p:txBody>
      </p:sp>
      <p:pic>
        <p:nvPicPr>
          <p:cNvPr id="6" name="Imagem 5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3A7DAD09-B702-82CB-42B6-B06D313EEB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1038" y="4033746"/>
            <a:ext cx="1524000" cy="136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7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506" y="1211524"/>
            <a:ext cx="10004855" cy="5464579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800" b="1" dirty="0">
                <a:solidFill>
                  <a:srgbClr val="000000"/>
                </a:solidFill>
                <a:latin typeface="+mj-lt"/>
              </a:rPr>
              <a:t>Alíquotas 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500" b="1" dirty="0">
                <a:latin typeface="+mj-lt"/>
              </a:rPr>
              <a:t>Regra geral</a:t>
            </a:r>
            <a:r>
              <a:rPr lang="pt-BR" sz="2500" dirty="0">
                <a:latin typeface="+mj-lt"/>
              </a:rPr>
              <a:t>: a mesma prevista para as operações de crédito que deve ser calculada na forma do Art. 10, inciso I, §1º, da EC nº 132/2023.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latin typeface="+mj-lt"/>
              </a:rPr>
              <a:t> As alíquotas serão nacionalmente uniformes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2500" dirty="0">
                <a:latin typeface="+mj-lt"/>
              </a:rPr>
              <a:t>Cálculo da alíquota: </a:t>
            </a:r>
            <a:r>
              <a:rPr lang="pt-BR" sz="2400" b="1" dirty="0" err="1">
                <a:solidFill>
                  <a:srgbClr val="000000"/>
                </a:solidFill>
                <a:latin typeface="+mj-lt"/>
              </a:rPr>
              <a:t>art</a:t>
            </a:r>
            <a:r>
              <a:rPr lang="pt-BR" sz="2400" b="1" dirty="0">
                <a:solidFill>
                  <a:srgbClr val="000000"/>
                </a:solidFill>
                <a:latin typeface="+mj-lt"/>
              </a:rPr>
              <a:t> 217 do PL 68/2024; e art. 227 do substitutivo ao PL 68/2924):</a:t>
            </a: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2500" dirty="0">
              <a:latin typeface="+mj-lt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dirty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31506" y="238700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54948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Reforma tributária (EC nº 132/2023) e a tributação do IBS e da CBS sobre os serviços financeiros.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645730"/>
            <a:ext cx="9606541" cy="4784567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Art.</a:t>
            </a:r>
            <a:r>
              <a:rPr lang="pt-BR" sz="2200" b="1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2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10, inciso I, §1º, da EC nº 132/2023: 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200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Exclusão da tributação dos serviços remunerados por tarifas e comissõe</a:t>
            </a:r>
            <a:r>
              <a:rPr lang="pt-BR" sz="2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 do regime específico dos serviços financeiros;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e manutenção da carga tributária sobre as operações de crédito durante 5 anos a partir da entrada em vigor do IBS/CBS, levado em conta o patamar de tributação atual dessas operações, considerados os tributos que serão extintos pela EC nº 132/2023 (ICMS, ISS, PIS/</a:t>
            </a:r>
            <a:r>
              <a:rPr lang="pt-BR" sz="2200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Cofins</a:t>
            </a:r>
            <a:r>
              <a:rPr lang="pt-BR" sz="22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“I - os demais serviços financeiros sujeitam-se ao regime específico de que trata o 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156-A, § 6º, II, da Constituição Federal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devendo as alíquotas e as bases de cálculo ser definidas de modo </a:t>
            </a:r>
            <a:r>
              <a:rPr lang="pt-BR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manter, em caráter geral, até o final do quinto ano da entrada em vigor do regime, a carga tributária decorrente dos tributos extintos por esta Emenda Constitucional incidente sobre as operações de crédito na data de sua promulgação (...)”</a:t>
            </a:r>
            <a:endParaRPr lang="pt-BR" sz="20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BR" sz="25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5" name="Título 1">
            <a:extLst>
              <a:ext uri="{FF2B5EF4-FFF2-40B4-BE49-F238E27FC236}">
                <a16:creationId xmlns:a16="http://schemas.microsoft.com/office/drawing/2014/main" id="{AD060C09-2CD4-EAD7-F412-DB21548C4D9D}"/>
              </a:ext>
            </a:extLst>
          </p:cNvPr>
          <p:cNvSpPr txBox="1">
            <a:spLocks/>
          </p:cNvSpPr>
          <p:nvPr/>
        </p:nvSpPr>
        <p:spPr>
          <a:xfrm>
            <a:off x="2040086" y="920168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2" name="Imagem 11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15BA1009-4126-7541-DB17-D094A769E3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4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506" y="1211524"/>
            <a:ext cx="10004855" cy="5464579"/>
          </a:xfrm>
        </p:spPr>
        <p:txBody>
          <a:bodyPr>
            <a:normAutofit fontScale="85000" lnSpcReduction="10000"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600" b="1" dirty="0">
                <a:solidFill>
                  <a:srgbClr val="000000"/>
                </a:solidFill>
                <a:latin typeface="+mj-lt"/>
              </a:rPr>
              <a:t>Alíquotas – artigos  217 do substitutivo ao PLC 68/2024.</a:t>
            </a: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217.  </a:t>
            </a:r>
            <a:r>
              <a:rPr lang="pt-BR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De 2027 a 2033, as alíquotas do IBS e da CBS incidentes sobre os serviços financeiros de que trata o art. 177 serão fixadas de modo a manter a carga tributária incidente sobre as operações de crédito das instituições financeiras bancárias.</a:t>
            </a:r>
            <a:endParaRPr lang="pt-BR" sz="18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1º  O cálculo da alíquota de que trata o </a:t>
            </a:r>
            <a:r>
              <a:rPr lang="pt-BR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será feito de acordo com os seguintes critérios: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- será calculada a proporção da base de cálculo de PIS e da Contribuição para Financiamento da Seguridade Social - COFINS das instituições financeiras bancárias que se refere a: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 tarifas e comissões; e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 demais receitas;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serão calculados os débitos de PIS e COFINS das instituições financeiras bancárias sobre as demais receitas, a que se refere a alínea “b” do inciso I;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III - serão calculados os valores do IPI, ISS, ICMS, PIS e COFINS incidentes sobre as aquisições pelas instituições financeiras e não recuperados como créditos, na proporção que as demais receitas a que se refere a alínea “b” do inciso I representam da base de cálculo total de PIS e COFINS; e</a:t>
            </a:r>
            <a:endParaRPr lang="pt-BR" sz="18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IV - o montante dos débitos de IBS e CBS sobre a base de cálculo dos serviços financeiros de que tratam os incisos I a VI do </a:t>
            </a:r>
            <a:r>
              <a:rPr lang="pt-BR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 art. 171 deverá ser igual ao somatório do montante dos débitos de PIS e COFINS de que trata o inciso II e dos valores dos tributos não recuperados como créditos de que trata o inciso III.</a:t>
            </a:r>
            <a:endParaRPr lang="pt-BR" sz="1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sz="2500" dirty="0">
              <a:latin typeface="+mj-lt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dirty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31506" y="238700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02095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357416"/>
            <a:ext cx="10078490" cy="5291862"/>
          </a:xfrm>
        </p:spPr>
        <p:txBody>
          <a:bodyPr>
            <a:normAutofit fontScale="92500" lnSpcReduction="10000"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600" b="1" dirty="0">
                <a:latin typeface="+mj-lt"/>
              </a:rPr>
              <a:t>Creditamento das operações de crédito.</a:t>
            </a:r>
          </a:p>
          <a:p>
            <a:pPr indent="900430" algn="just">
              <a:spcAft>
                <a:spcPts val="600"/>
              </a:spcAft>
            </a:pPr>
            <a:r>
              <a:rPr lang="pt-BR" sz="1900" dirty="0">
                <a:latin typeface="+mj-lt"/>
              </a:rPr>
              <a:t>“</a:t>
            </a:r>
            <a:r>
              <a:rPr lang="pt-BR" sz="19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181.  Os contribuintes do IBS e da CBS sujeitos ao regime regular que forem tomadores de operações de crédito de que trata o inciso I do caput do art. 171 e </a:t>
            </a:r>
            <a:r>
              <a:rPr lang="pt-BR" sz="19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não estejam sujeitos ao regime específico desta Seção </a:t>
            </a:r>
            <a:r>
              <a:rPr lang="pt-BR" sz="19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poderão apropriar créditos do IBS e da CBS de forma específica, de acordo com as regras deste artigo.</a:t>
            </a:r>
            <a:endParaRPr lang="pt-BR" sz="190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9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1º  Os créditos do IBS e da CBS de que trata o caput serão calculados pela mesma alíquota devida sobre os serviços de operações de crédito, aplicada sobre a parcela das despesas financeiras efetivamente pagas, pelo regime de caixa, que superar os seguintes montantes, após a data do seu pagamento:</a:t>
            </a:r>
            <a:endParaRPr lang="pt-BR" sz="190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9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- a devolução do montante correspondente ao principal, independentemente da forma de amortização disposta no contrato; e</a:t>
            </a:r>
            <a:endParaRPr lang="pt-BR" sz="190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90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o pagamento das despesas financeiras correspondentes à Taxa SELIC, calculada com base na taxa de juros média praticada nas operações compromissadas com títulos públicos federais com prazo de um dia útil.”</a:t>
            </a:r>
          </a:p>
          <a:p>
            <a:pPr indent="900430" algn="just">
              <a:spcAft>
                <a:spcPts val="600"/>
              </a:spcAft>
            </a:pPr>
            <a:r>
              <a:rPr lang="pt-BR" sz="1900" dirty="0">
                <a:solidFill>
                  <a:srgbClr val="000000"/>
                </a:solidFill>
                <a:latin typeface="Arial" panose="020B0604020202020204" pitchFamily="34" charset="0"/>
              </a:rPr>
              <a:t>§ 2º  Aplica-se o disposto neste artigo, também, para os títulos de dívida, incluindo as debêntures e notas comerciais, desde que os devedores sejam contribuintes do IBS e da CBS sujeitos ao regime regular e não estejam sujeitos ao regime específico desta Seção e, durante todo o prazo do título de dívida, os credores estejam sujeitos ao regime específico desta Seção.</a:t>
            </a:r>
          </a:p>
          <a:p>
            <a:pPr indent="900430" algn="just">
              <a:spcAft>
                <a:spcPts val="600"/>
              </a:spcAft>
            </a:pPr>
            <a:endParaRPr lang="pt-BR" sz="1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dirty="0">
              <a:latin typeface="+mj-lt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dirty="0"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14991" y="280976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0047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506" y="1357416"/>
            <a:ext cx="10004855" cy="5318687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b="1" dirty="0">
              <a:latin typeface="+mj-lt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b="1" dirty="0">
                <a:latin typeface="+mj-lt"/>
              </a:rPr>
              <a:t>Rol taxativo de redução de alíquotas, isenção e crédito presumido. (art. 9º, §1º, da EC nº 132/2023 c/c inciso X do art. 156-A da CF)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b="1" dirty="0">
                <a:latin typeface="+mj-lt"/>
              </a:rPr>
              <a:t>Redução linear em relação aos setores contemplados. (art. 9º, §2º, da EC 132/2023).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b="1" dirty="0">
                <a:latin typeface="+mj-lt"/>
              </a:rPr>
              <a:t>Avaliação quinquenal do custo-benefício das listas elaboradas. (art.9º, §10, da EC nº 132/2023).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t-BR" b="1" dirty="0">
                <a:latin typeface="+mj-lt"/>
              </a:rPr>
              <a:t>PLC nº 68/2024 – atualização semestral – medicamentos e dispositivos de saúde e de acessibilidade - </a:t>
            </a:r>
            <a:r>
              <a:rPr lang="pt-BR" b="1" i="1" dirty="0">
                <a:latin typeface="+mj-lt"/>
              </a:rPr>
              <a:t>fast track – </a:t>
            </a:r>
            <a:r>
              <a:rPr lang="pt-BR" b="1" dirty="0">
                <a:latin typeface="+mj-lt"/>
              </a:rPr>
              <a:t>interlocução Ministério da Saúde, Ministério da Fazenda e Comitê Gestor. (</a:t>
            </a:r>
            <a:r>
              <a:rPr lang="pt-BR" b="1" dirty="0" err="1">
                <a:latin typeface="+mj-lt"/>
              </a:rPr>
              <a:t>arts</a:t>
            </a:r>
            <a:r>
              <a:rPr lang="pt-BR" b="1" dirty="0">
                <a:latin typeface="+mj-lt"/>
              </a:rPr>
              <a:t>. 126 a 129 do PLC 68/2024).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b="1" dirty="0">
              <a:latin typeface="+mj-lt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pt-BR" dirty="0">
              <a:latin typeface="+mj-lt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800" dirty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31506" y="238700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os regimes diferenciados CBS/IBS: Art. 9º da EC 132/2023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16933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4978" y="-52089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Harmonização da coisa julgada com os princípios da isonomia, livre concorrência e segurança jurídica.</a:t>
            </a:r>
            <a:br>
              <a:rPr lang="pt-BR" sz="3000" b="1" dirty="0">
                <a:solidFill>
                  <a:srgbClr val="AB932B"/>
                </a:solidFill>
              </a:rPr>
            </a:br>
            <a:endParaRPr lang="pt-BR" sz="3000" b="1" dirty="0">
              <a:solidFill>
                <a:srgbClr val="AB932B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1225" y="1719077"/>
            <a:ext cx="8878103" cy="4775046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Não houve relativização, flexibilização ou ainda “quebra” da coisa julgada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os efeitos decorrentes da coisa julgada, enquanto mantidos os pressupostos fáticos e jurídicos, são preservados; 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Subsistência da necessidade de ação rescisória para desconstituir a coisa julgada</a:t>
            </a:r>
            <a:r>
              <a:rPr lang="pt-B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automaticidade relativa à cessação dos efeitos</a:t>
            </a: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Concretização da isonomia e da livre concorrência</a:t>
            </a:r>
            <a:r>
              <a:rPr lang="pt-B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cessação dos efeitos põe fim à vantagens competitivas. </a:t>
            </a:r>
            <a:endParaRPr lang="pt-B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pt-BR" dirty="0"/>
          </a:p>
        </p:txBody>
      </p:sp>
      <p:pic>
        <p:nvPicPr>
          <p:cNvPr id="6" name="Imagem 5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3A7DAD09-B702-82CB-42B6-B06D313EEB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-9471"/>
            <a:ext cx="1524000" cy="1364754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97F8F926-AEF6-1DC7-A26D-8339AD97ABC0}"/>
              </a:ext>
            </a:extLst>
          </p:cNvPr>
          <p:cNvSpPr/>
          <p:nvPr/>
        </p:nvSpPr>
        <p:spPr>
          <a:xfrm>
            <a:off x="0" y="0"/>
            <a:ext cx="12192000" cy="6943411"/>
          </a:xfrm>
          <a:prstGeom prst="rect">
            <a:avLst/>
          </a:prstGeom>
          <a:solidFill>
            <a:srgbClr val="910A35"/>
          </a:solidFill>
          <a:ln>
            <a:solidFill>
              <a:srgbClr val="910A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166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1703" y="715978"/>
            <a:ext cx="8470598" cy="972824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Reforma tributária (EC nº 132/2023) e a tributação do IBS e da CBS sobre os serviços financeiros.</a:t>
            </a:r>
          </a:p>
        </p:txBody>
      </p:sp>
      <p:pic>
        <p:nvPicPr>
          <p:cNvPr id="6" name="Imagem 5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3A7DAD09-B702-82CB-42B6-B06D313EEB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CB719A6-1950-A969-72D7-A68DF1C3F121}"/>
              </a:ext>
            </a:extLst>
          </p:cNvPr>
          <p:cNvSpPr txBox="1"/>
          <p:nvPr/>
        </p:nvSpPr>
        <p:spPr>
          <a:xfrm>
            <a:off x="1951703" y="1874218"/>
            <a:ext cx="980767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latin typeface="+mj-lt"/>
              </a:rPr>
              <a:t>Panorama constitucional: </a:t>
            </a:r>
            <a:r>
              <a:rPr lang="pt-BR" sz="2500" dirty="0">
                <a:latin typeface="+mj-lt"/>
              </a:rPr>
              <a:t>artigo 156-A, §6º, inciso II, da CF/88 e artigo 10 da Emenda Constitucional nº 132/2023</a:t>
            </a:r>
            <a:r>
              <a:rPr lang="pt-BR" sz="2500" b="1" dirty="0">
                <a:latin typeface="+mj-lt"/>
              </a:rPr>
              <a:t>.</a:t>
            </a:r>
          </a:p>
          <a:p>
            <a:endParaRPr lang="pt-BR" sz="2500" b="1" dirty="0">
              <a:latin typeface="+mj-lt"/>
            </a:endParaRPr>
          </a:p>
          <a:p>
            <a:r>
              <a:rPr lang="pt-BR" sz="2500" b="1" dirty="0">
                <a:latin typeface="+mj-lt"/>
              </a:rPr>
              <a:t>Regime específico* (artigo 156-A, §6º, inciso II) :</a:t>
            </a:r>
            <a:endParaRPr lang="pt-BR" sz="2500" dirty="0">
              <a:latin typeface="+mj-lt"/>
            </a:endParaRPr>
          </a:p>
          <a:p>
            <a:endParaRPr lang="pt-BR" sz="25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+mj-lt"/>
              </a:rPr>
              <a:t>alterações na alíquota, que poderá ser única e uniforme em todo o território nacional;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+mj-lt"/>
              </a:rPr>
              <a:t>alterações nas regras de creditamento – possibilidade de vedação ao crédito em relação ao adquirente do serviço;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dirty="0">
                <a:latin typeface="+mj-lt"/>
              </a:rPr>
              <a:t> alterações na base de cálculo – que poderá ser receita ou faturamento.</a:t>
            </a:r>
          </a:p>
          <a:p>
            <a:endParaRPr lang="pt-BR" sz="2500" b="1" dirty="0">
              <a:solidFill>
                <a:srgbClr val="910A35"/>
              </a:solidFill>
              <a:latin typeface="+mj-lt"/>
            </a:endParaRPr>
          </a:p>
          <a:p>
            <a:endParaRPr lang="pt-BR" sz="2500" b="1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AB932B"/>
              </a:solidFill>
              <a:latin typeface="+mj-lt"/>
            </a:endParaRPr>
          </a:p>
          <a:p>
            <a:endParaRPr lang="pt-BR" sz="2500" b="1" u="sng" dirty="0">
              <a:solidFill>
                <a:srgbClr val="AB932B"/>
              </a:solidFill>
              <a:latin typeface="+mj-lt"/>
            </a:endParaRPr>
          </a:p>
          <a:p>
            <a:endParaRPr lang="pt-BR" sz="2500" b="1" u="sng" dirty="0">
              <a:latin typeface="+mj-lt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BF4E3CB-1265-9C50-3FFB-9DF7AF7F774C}"/>
              </a:ext>
            </a:extLst>
          </p:cNvPr>
          <p:cNvSpPr txBox="1"/>
          <p:nvPr/>
        </p:nvSpPr>
        <p:spPr>
          <a:xfrm>
            <a:off x="1951703" y="6239613"/>
            <a:ext cx="9748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* </a:t>
            </a:r>
            <a:r>
              <a:rPr lang="pt-BR" sz="1600" b="1" dirty="0">
                <a:latin typeface="+mj-lt"/>
              </a:rPr>
              <a:t>Regime específico </a:t>
            </a:r>
            <a:r>
              <a:rPr lang="pt-BR" sz="1600" b="1" i="0" dirty="0">
                <a:effectLst/>
                <a:highlight>
                  <a:srgbClr val="FFFFFF"/>
                </a:highlight>
                <a:latin typeface="+mj-lt"/>
              </a:rPr>
              <a:t> ≠ regime diferenciado  ≠ regime favorecido</a:t>
            </a:r>
            <a:endParaRPr lang="pt-BR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79081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1703" y="715978"/>
            <a:ext cx="8470598" cy="972824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Reforma tributária (EC nº 132/2023) e a tributação do IBS e da CBS sobre os serviços financeiros.</a:t>
            </a:r>
          </a:p>
        </p:txBody>
      </p:sp>
      <p:pic>
        <p:nvPicPr>
          <p:cNvPr id="6" name="Imagem 5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3A7DAD09-B702-82CB-42B6-B06D313EEB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CB719A6-1950-A969-72D7-A68DF1C3F121}"/>
              </a:ext>
            </a:extLst>
          </p:cNvPr>
          <p:cNvSpPr txBox="1"/>
          <p:nvPr/>
        </p:nvSpPr>
        <p:spPr>
          <a:xfrm>
            <a:off x="1951703" y="1785728"/>
            <a:ext cx="9807678" cy="724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1000"/>
              </a:spcBef>
              <a:spcAft>
                <a:spcPts val="800"/>
              </a:spcAft>
            </a:pPr>
            <a:r>
              <a:rPr lang="pt-BR" sz="25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Art. 156, §6º, inciso II, da CF/88.</a:t>
            </a:r>
          </a:p>
          <a:p>
            <a:pPr algn="just">
              <a:spcBef>
                <a:spcPts val="1000"/>
              </a:spcBef>
              <a:spcAft>
                <a:spcPts val="800"/>
              </a:spcAft>
            </a:pPr>
            <a:r>
              <a:rPr lang="pt-BR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“II 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serviços financeiros, operações com bens imóveis, planos de assistência à saúde e concursos de prognósticos, </a:t>
            </a:r>
            <a:r>
              <a:rPr lang="pt-BR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podendo prever:   </a:t>
            </a:r>
          </a:p>
          <a:p>
            <a:pPr marL="342900" indent="-342900" algn="just">
              <a:spcBef>
                <a:spcPts val="1000"/>
              </a:spcBef>
              <a:spcAft>
                <a:spcPts val="800"/>
              </a:spcAft>
              <a:buAutoNum type="alphaLcParenR"/>
            </a:pPr>
            <a:r>
              <a:rPr lang="pt-BR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alterações 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nas alíquotas, nas regras de creditamento e na </a:t>
            </a:r>
            <a:r>
              <a:rPr lang="pt-BR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base de cálculo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admitida, em relação aos adquirentes dos bens e serviços de que trata este inciso, a não aplicação do disposto no § 1º, VIII;     </a:t>
            </a:r>
          </a:p>
          <a:p>
            <a:pPr marL="342900" indent="-342900" algn="just">
              <a:spcBef>
                <a:spcPts val="1000"/>
              </a:spcBef>
              <a:spcAft>
                <a:spcPts val="800"/>
              </a:spcAft>
              <a:buAutoNum type="alphaLcParenR"/>
            </a:pP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hipóteses em que o imposto incidirá sobre a </a:t>
            </a:r>
            <a:r>
              <a:rPr lang="pt-BR" sz="2000" b="1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receita ou o faturamento,</a:t>
            </a:r>
            <a:r>
              <a:rPr lang="pt-BR" sz="2000" i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com alíquota uniforme em todo o território nacional, admitida a não aplicação do disposto no § 1º, V a VII, e, em relação aos adquirentes dos bens e serviços de que trata este inciso, também do disposto no § 1º, VIII; ”</a:t>
            </a:r>
          </a:p>
          <a:p>
            <a:endParaRPr lang="pt-BR" sz="2500" b="1" i="1" dirty="0">
              <a:solidFill>
                <a:srgbClr val="910A35"/>
              </a:solidFill>
              <a:latin typeface="+mj-lt"/>
            </a:endParaRPr>
          </a:p>
          <a:p>
            <a:endParaRPr lang="pt-BR" sz="2500" b="1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910A35"/>
              </a:solidFill>
              <a:latin typeface="+mj-lt"/>
            </a:endParaRPr>
          </a:p>
          <a:p>
            <a:endParaRPr lang="pt-BR" sz="2500" b="1" u="sng" dirty="0">
              <a:solidFill>
                <a:srgbClr val="AB932B"/>
              </a:solidFill>
              <a:latin typeface="+mj-lt"/>
            </a:endParaRPr>
          </a:p>
          <a:p>
            <a:endParaRPr lang="pt-BR" sz="2500" b="1" u="sng" dirty="0">
              <a:solidFill>
                <a:srgbClr val="AB932B"/>
              </a:solidFill>
              <a:latin typeface="+mj-lt"/>
            </a:endParaRPr>
          </a:p>
          <a:p>
            <a:endParaRPr lang="pt-BR" sz="2500" b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3936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Reforma tributária (EC nº 132/2023) e a tributação do IBS e da CBS sobre os serviços financeiros.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645730"/>
            <a:ext cx="9606541" cy="4784567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5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Art.</a:t>
            </a:r>
            <a:r>
              <a:rPr lang="pt-BR" sz="2500" b="1" i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b="1" kern="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10, inciso I, da EC nº 132/2023: rol explicativo do que se considera serviço financeiro.</a:t>
            </a:r>
          </a:p>
          <a:p>
            <a:pPr algn="just"/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“Art. 10. Para fins do disposto no </a:t>
            </a:r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inciso II do § 6º do art. 156-A da Constituição Federal</a:t>
            </a:r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, consideram-se:</a:t>
            </a:r>
          </a:p>
          <a:p>
            <a:pPr algn="just"/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I - serviços financeiros:</a:t>
            </a:r>
          </a:p>
          <a:p>
            <a:pPr algn="just"/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a) operações de crédito, câmbio, seguro, resseguro, consórcio, arrendamento mercantil, faturização, securitização, previdência privada, capitalização, arranjos de pagamento, operações com títulos e valores mobiliários, inclusive negociação e corretagem, </a:t>
            </a:r>
            <a:r>
              <a:rPr lang="pt-BR" sz="2000" b="1" i="1" dirty="0">
                <a:effectLst/>
                <a:highlight>
                  <a:srgbClr val="FFFFFF"/>
                </a:highlight>
                <a:latin typeface="+mj-lt"/>
              </a:rPr>
              <a:t>e outras que impliquem captação, repasse, intermediação, gestão ou administração de recursos</a:t>
            </a:r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; </a:t>
            </a:r>
            <a:r>
              <a:rPr lang="pt-BR" sz="2000" b="1" i="1" dirty="0">
                <a:effectLst/>
                <a:highlight>
                  <a:srgbClr val="FFFFFF"/>
                </a:highlight>
                <a:latin typeface="+mj-lt"/>
              </a:rPr>
              <a:t>(natureza do serviço prestado)</a:t>
            </a:r>
          </a:p>
          <a:p>
            <a:pPr algn="just"/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b) </a:t>
            </a:r>
            <a:r>
              <a:rPr lang="pt-BR" sz="2000" b="1" i="1" dirty="0">
                <a:effectLst/>
                <a:highlight>
                  <a:srgbClr val="FFFFFF"/>
                </a:highlight>
                <a:latin typeface="+mj-lt"/>
              </a:rPr>
              <a:t>outros serviços </a:t>
            </a:r>
            <a:r>
              <a:rPr lang="pt-BR" sz="2000" b="0" i="1" dirty="0">
                <a:effectLst/>
                <a:highlight>
                  <a:srgbClr val="FFFFFF"/>
                </a:highlight>
                <a:latin typeface="+mj-lt"/>
              </a:rPr>
              <a:t>prestados por entidades administradoras de mercados organizados, infraestruturas de mercado e depositárias centrais e por instituições autorizadas a funcionar pelo Banco Central do Brasil, na forma de lei complementar;” </a:t>
            </a:r>
            <a:r>
              <a:rPr lang="pt-BR" sz="2000" b="1" i="1" dirty="0">
                <a:effectLst/>
                <a:highlight>
                  <a:srgbClr val="FFFFFF"/>
                </a:highlight>
                <a:latin typeface="+mj-lt"/>
              </a:rPr>
              <a:t>(quem presta o serviço)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BR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BR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BR" sz="25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5" name="Título 1">
            <a:extLst>
              <a:ext uri="{FF2B5EF4-FFF2-40B4-BE49-F238E27FC236}">
                <a16:creationId xmlns:a16="http://schemas.microsoft.com/office/drawing/2014/main" id="{AD060C09-2CD4-EAD7-F412-DB21548C4D9D}"/>
              </a:ext>
            </a:extLst>
          </p:cNvPr>
          <p:cNvSpPr txBox="1">
            <a:spLocks/>
          </p:cNvSpPr>
          <p:nvPr/>
        </p:nvSpPr>
        <p:spPr>
          <a:xfrm>
            <a:off x="2040086" y="920168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2" name="Imagem 11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15BA1009-4126-7541-DB17-D094A769E3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1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789471"/>
            <a:ext cx="9980167" cy="4925961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000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pt-BR" sz="25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Regulamentação do IBS e da CBS sobre serviços financeiros: PL 68/2024, </a:t>
            </a:r>
            <a:r>
              <a:rPr lang="pt-BR" sz="2500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arts</a:t>
            </a:r>
            <a:r>
              <a:rPr lang="pt-BR" sz="25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170 a 217. 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5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pt-BR" sz="1800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Obs</a:t>
            </a:r>
            <a:r>
              <a:rPr lang="pt-BR" sz="18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pt-BR" sz="1800" b="1" kern="1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arts</a:t>
            </a:r>
            <a:r>
              <a:rPr lang="pt-BR" sz="18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176 a 228, no substitutivo ao PL 68/2024 apresentado pelo Câmara dos Deputados.)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800"/>
              </a:spcAft>
              <a:buFontTx/>
              <a:buChar char="-"/>
            </a:pPr>
            <a:r>
              <a:rPr lang="pt-BR" sz="2800" b="1" dirty="0">
                <a:latin typeface="+mj-lt"/>
              </a:rPr>
              <a:t>Rol explicativo das instituições contempladas pelo regime específico dos serviços financeiros. Cláusulas de aberturas - art. 172, §§ 2º e 3º (art. 178, §§ 2º e 3º do substitutivo do PL 68/2024). </a:t>
            </a:r>
            <a:endParaRPr lang="pt-BR" sz="2800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56194" y="672906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5110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6004" y="1645730"/>
            <a:ext cx="10230357" cy="5069703"/>
          </a:xfrm>
        </p:spPr>
        <p:txBody>
          <a:bodyPr>
            <a:normAutofit lnSpcReduction="10000"/>
          </a:bodyPr>
          <a:lstStyle/>
          <a:p>
            <a:pPr indent="900430" algn="just">
              <a:spcAft>
                <a:spcPts val="600"/>
              </a:spcAft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Art. 172.  Os serviços financeiros ficam sujeitos ao regime específico deste Capítulo quando forem prestados por pessoas físicas e jurídicas supervisionadas pelos órgãos governamentais que compõem o Sistema Financeiro Nacional - SFN e pelos demais fornecedores de que trata este artigo.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1º  As pessoas físicas e jurídicas supervisionadas de que trata o </a:t>
            </a:r>
            <a:r>
              <a:rPr lang="pt-BR" sz="1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na data da publicação desta Lei Complementar, são as seguintes: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2º  Os fornecedores de que trata o </a:t>
            </a:r>
            <a:r>
              <a:rPr lang="pt-BR" sz="1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também incluem os seguintes, ainda que não supervisionados pelos órgãos governamentais que compõem o SFN: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[...]</a:t>
            </a: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 - </a:t>
            </a:r>
            <a:r>
              <a:rPr lang="pt-BR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os demais fornecedores que prestem serviço financeiro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a) no desenvolvimento de atividade econômica;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b) de modo habitual ou em volume que caracterize atividade econômica; ou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c) de forma profissional, ainda que a profissão não seja regulamentada.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§ 3º  Aplica-se o disposto neste Capítulo aos fornecedores que:</a:t>
            </a: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- </a:t>
            </a:r>
            <a:r>
              <a:rPr lang="pt-BR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passarem a ser supervisionadas pelos órgãos governamentais 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 que trata o </a:t>
            </a:r>
            <a:r>
              <a:rPr lang="pt-BR" sz="1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após a data de publicação desta Lei Complementar; ou II - </a:t>
            </a:r>
            <a:r>
              <a:rPr lang="pt-BR" sz="1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vierem a realizar as operações de que tratam os incisos do art. 171</a:t>
            </a:r>
            <a:r>
              <a:rPr lang="pt-BR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pt-BR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nos termos do inciso V do § 2º, ainda que não supervisionadas pelos órgãos governamentais de que trata o </a:t>
            </a:r>
            <a:r>
              <a:rPr lang="pt-BR" sz="1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caput.</a:t>
            </a:r>
            <a:endParaRPr lang="pt-BR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indent="900430" algn="just">
              <a:spcAft>
                <a:spcPts val="600"/>
              </a:spcAft>
            </a:pPr>
            <a:endParaRPr lang="pt-BR" sz="1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56194" y="384592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40265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750142"/>
            <a:ext cx="9980167" cy="4925961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56194" y="741732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8C2BE86-25D5-82E4-4B9A-85700E68A5F1}"/>
              </a:ext>
            </a:extLst>
          </p:cNvPr>
          <p:cNvSpPr txBox="1"/>
          <p:nvPr/>
        </p:nvSpPr>
        <p:spPr>
          <a:xfrm>
            <a:off x="1956195" y="1929003"/>
            <a:ext cx="961637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latin typeface="+mj-lt"/>
              </a:rPr>
              <a:t>Art. 177, parágrafo único, do Substitutivo ao PL 68/2024:</a:t>
            </a:r>
          </a:p>
          <a:p>
            <a:endParaRPr lang="pt-BR" sz="2500" dirty="0">
              <a:latin typeface="+mj-lt"/>
            </a:endParaRPr>
          </a:p>
          <a:p>
            <a:pPr algn="just"/>
            <a:r>
              <a:rPr lang="pt-BR" sz="2500" dirty="0">
                <a:latin typeface="+mj-lt"/>
              </a:rPr>
              <a:t>“Parágrafo único. Aplica-se o disposto neste regime específico à totalidade da contraprestação pelos serviços financeiros previstos nos incisos do caput,</a:t>
            </a:r>
            <a:r>
              <a:rPr lang="pt-BR" sz="2500" b="1" dirty="0">
                <a:latin typeface="+mj-lt"/>
              </a:rPr>
              <a:t> independentemente da sua nomenclatura.”</a:t>
            </a:r>
          </a:p>
        </p:txBody>
      </p:sp>
    </p:spTree>
    <p:extLst>
      <p:ext uri="{BB962C8B-B14F-4D97-AF65-F5344CB8AC3E}">
        <p14:creationId xmlns:p14="http://schemas.microsoft.com/office/powerpoint/2010/main" val="3796687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750142"/>
            <a:ext cx="9980167" cy="4925961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Tx/>
              <a:buChar char="-"/>
            </a:pPr>
            <a:r>
              <a:rPr lang="pt-BR" sz="2500" b="1" kern="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2500" b="1" dirty="0">
                <a:latin typeface="+mj-lt"/>
              </a:rPr>
              <a:t>ase de cálculo: </a:t>
            </a:r>
            <a:r>
              <a:rPr lang="pt-BR" sz="2500" dirty="0">
                <a:latin typeface="+mj-lt"/>
              </a:rPr>
              <a:t>receita, como regra geral.</a:t>
            </a:r>
          </a:p>
          <a:p>
            <a:pPr marL="342900" lvl="0" indent="-342900" algn="just">
              <a:lnSpc>
                <a:spcPct val="100000"/>
              </a:lnSpc>
              <a:spcAft>
                <a:spcPts val="800"/>
              </a:spcAft>
              <a:buFontTx/>
              <a:buChar char="-"/>
            </a:pPr>
            <a:r>
              <a:rPr lang="pt-BR" sz="2500" b="1" dirty="0">
                <a:latin typeface="+mj-lt"/>
              </a:rPr>
              <a:t>Deduções gerais: </a:t>
            </a:r>
            <a:r>
              <a:rPr lang="pt-BR" sz="2500" dirty="0">
                <a:latin typeface="+mj-lt"/>
              </a:rPr>
              <a:t>art. 175 a 178 do PL nº 68/2024  (</a:t>
            </a:r>
            <a:r>
              <a:rPr lang="pt-BR" sz="2500" dirty="0" err="1">
                <a:latin typeface="+mj-lt"/>
              </a:rPr>
              <a:t>arts</a:t>
            </a:r>
            <a:r>
              <a:rPr lang="pt-BR" sz="2500" dirty="0">
                <a:latin typeface="+mj-lt"/>
              </a:rPr>
              <a:t>. 180 a 185 do Substitutivo ao PL 64/2024)</a:t>
            </a: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500" dirty="0"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56194" y="741732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8C2BE86-25D5-82E4-4B9A-85700E68A5F1}"/>
              </a:ext>
            </a:extLst>
          </p:cNvPr>
          <p:cNvSpPr txBox="1"/>
          <p:nvPr/>
        </p:nvSpPr>
        <p:spPr>
          <a:xfrm>
            <a:off x="1956195" y="1929003"/>
            <a:ext cx="961637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>
                <a:latin typeface="+mj-lt"/>
              </a:rPr>
              <a:t>Serviços financeiros: base de cálculo , deduções e creditamento.</a:t>
            </a:r>
          </a:p>
        </p:txBody>
      </p:sp>
    </p:spTree>
    <p:extLst>
      <p:ext uri="{BB962C8B-B14F-4D97-AF65-F5344CB8AC3E}">
        <p14:creationId xmlns:p14="http://schemas.microsoft.com/office/powerpoint/2010/main" val="3371122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7F050A-9377-8AED-9649-D10EB38365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9896" y="-1030184"/>
            <a:ext cx="8470598" cy="2387600"/>
          </a:xfrm>
        </p:spPr>
        <p:txBody>
          <a:bodyPr>
            <a:normAutofit/>
          </a:bodyPr>
          <a:lstStyle/>
          <a:p>
            <a:pPr algn="just"/>
            <a:r>
              <a:rPr lang="pt-BR" sz="3000" b="1" dirty="0">
                <a:solidFill>
                  <a:srgbClr val="AB932B"/>
                </a:solidFill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8124BC-616C-8826-2757-A2E593EC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194" y="1750142"/>
            <a:ext cx="10078490" cy="5107858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Aft>
                <a:spcPts val="800"/>
              </a:spcAft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- despesas financeiras com a captação de recursos utilizados nas operações de que tratam os incisos I, II, IV, V e VI do </a:t>
            </a:r>
            <a:r>
              <a:rPr lang="pt-BR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 art. 171;</a:t>
            </a:r>
            <a:endParaRPr lang="pt-BR" sz="17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 - despesas de câmbio relativas às operações de que trata o inciso III do </a:t>
            </a:r>
            <a:r>
              <a:rPr lang="pt-BR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 art. 171;</a:t>
            </a:r>
            <a:endParaRPr lang="pt-BR" sz="17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III - despesas financeiras resultantes de perdas nas operações de que trata o inciso IV do </a:t>
            </a:r>
            <a:r>
              <a:rPr lang="pt-BR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 art. 171;</a:t>
            </a:r>
            <a:endParaRPr lang="pt-BR" sz="17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IV - encargos financeiros reconhecidos como despesas, ainda que contabilizados no patrimônio líquido, referentes a instrumentos de dívida emitidos pela pessoa jurídica, cujos recursos sejam utilizados nas operações de que tratam os incisos I a VI do </a:t>
            </a:r>
            <a:r>
              <a:rPr lang="pt-BR" sz="17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caput</a:t>
            </a:r>
            <a:r>
              <a:rPr lang="pt-BR" sz="17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do art. 171;</a:t>
            </a:r>
            <a:endParaRPr lang="pt-BR" sz="17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indent="900430" algn="just">
              <a:spcAft>
                <a:spcPts val="600"/>
              </a:spcAft>
            </a:pPr>
            <a:r>
              <a:rPr lang="pt-BR" sz="17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V - provisão para créditos de liquidação duvidosa relativa a operações com serviços financeiros de que tratam os incisos I a VI do </a:t>
            </a:r>
            <a:r>
              <a:rPr lang="pt-BR" sz="17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caput</a:t>
            </a:r>
            <a:r>
              <a:rPr lang="pt-BR" sz="17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 do art. 171, obedecidas as mesmas regras de dedutibilidade da legislação do imposto de renda aplicáveis às instituições financeiras bancárias; “</a:t>
            </a:r>
            <a:endParaRPr lang="pt-BR" sz="1700" b="0" i="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Aft>
                <a:spcPts val="800"/>
              </a:spcAft>
            </a:pPr>
            <a:endParaRPr lang="pt-BR" sz="2500" dirty="0">
              <a:latin typeface="+mj-lt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E80F9164-FF5E-C116-9481-FF35C021443B}"/>
              </a:ext>
            </a:extLst>
          </p:cNvPr>
          <p:cNvGrpSpPr/>
          <p:nvPr/>
        </p:nvGrpSpPr>
        <p:grpSpPr>
          <a:xfrm>
            <a:off x="-78652" y="-49160"/>
            <a:ext cx="1784656" cy="6907160"/>
            <a:chOff x="-78652" y="-49160"/>
            <a:chExt cx="1673157" cy="6907160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F29A83-0E76-AD02-65FD-80CDAEC02904}"/>
                </a:ext>
              </a:extLst>
            </p:cNvPr>
            <p:cNvSpPr/>
            <p:nvPr/>
          </p:nvSpPr>
          <p:spPr>
            <a:xfrm>
              <a:off x="0" y="0"/>
              <a:ext cx="1429966" cy="6858000"/>
            </a:xfrm>
            <a:prstGeom prst="rect">
              <a:avLst/>
            </a:prstGeom>
            <a:solidFill>
              <a:srgbClr val="AB93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09C323DD-0F79-D29E-EC81-02EFDDDF9986}"/>
                </a:ext>
              </a:extLst>
            </p:cNvPr>
            <p:cNvSpPr/>
            <p:nvPr/>
          </p:nvSpPr>
          <p:spPr>
            <a:xfrm>
              <a:off x="-78652" y="-49160"/>
              <a:ext cx="1673157" cy="6858000"/>
            </a:xfrm>
            <a:prstGeom prst="rect">
              <a:avLst/>
            </a:prstGeom>
            <a:solidFill>
              <a:srgbClr val="910A35"/>
            </a:solidFill>
            <a:ln>
              <a:noFill/>
            </a:ln>
            <a:scene3d>
              <a:camera prst="isometricOffAxis2Lef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pic>
        <p:nvPicPr>
          <p:cNvPr id="10" name="Imagem 9" descr="Imagem digital fictícia de personagem de desenho animado&#10;&#10;Descrição gerada automaticamente">
            <a:extLst>
              <a:ext uri="{FF2B5EF4-FFF2-40B4-BE49-F238E27FC236}">
                <a16:creationId xmlns:a16="http://schemas.microsoft.com/office/drawing/2014/main" id="{B3C97E04-1BD6-0AA2-076B-C7F11BB1C3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684" y="280976"/>
            <a:ext cx="1524000" cy="1364754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id="{6154D1A6-2FB3-2ADF-EA5D-EE7FA309141E}"/>
              </a:ext>
            </a:extLst>
          </p:cNvPr>
          <p:cNvSpPr txBox="1">
            <a:spLocks/>
          </p:cNvSpPr>
          <p:nvPr/>
        </p:nvSpPr>
        <p:spPr>
          <a:xfrm>
            <a:off x="1956194" y="741732"/>
            <a:ext cx="8470598" cy="9728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ct val="0"/>
              </a:spcBef>
            </a:pPr>
            <a:r>
              <a:rPr lang="pt-BR" sz="3000" b="1" dirty="0">
                <a:solidFill>
                  <a:srgbClr val="AB932B"/>
                </a:solidFill>
              </a:rPr>
              <a:t>Regulamentação da reforma tributária (PL nº 68/2024) e a tributação do IBS e da CBS sobre os serviços financeiros.</a:t>
            </a:r>
            <a:endParaRPr lang="pt-BR" sz="3000" b="1" dirty="0">
              <a:solidFill>
                <a:srgbClr val="AB932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8C2BE86-25D5-82E4-4B9A-85700E68A5F1}"/>
              </a:ext>
            </a:extLst>
          </p:cNvPr>
          <p:cNvSpPr txBox="1"/>
          <p:nvPr/>
        </p:nvSpPr>
        <p:spPr>
          <a:xfrm>
            <a:off x="1956195" y="1929003"/>
            <a:ext cx="96163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+mj-lt"/>
              </a:rPr>
              <a:t>Deduções relativas a operações de crédito, de câmbio, com títulos e valores mobiliários e instrumentos financeiros derivativos, de securitização e de </a:t>
            </a:r>
            <a:r>
              <a:rPr lang="pt-BR" sz="2000" dirty="0" err="1">
                <a:latin typeface="+mj-lt"/>
              </a:rPr>
              <a:t>faturização</a:t>
            </a:r>
            <a:r>
              <a:rPr lang="pt-BR" sz="2000" dirty="0">
                <a:latin typeface="+mj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639663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5962</TotalTime>
  <Words>2268</Words>
  <Application>Microsoft Office PowerPoint</Application>
  <PresentationFormat>Widescreen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Times New Roman</vt:lpstr>
      <vt:lpstr>Tema do Office</vt:lpstr>
      <vt:lpstr>  Regulamentação da Reforma Tributária (PL nº 68/2024) e os regimes específicos e diferenciados do IBS/CBS. </vt:lpstr>
      <vt:lpstr>Reforma tributária (EC nº 132/2023) e a tributação do IBS e da CBS sobre os serviços financeiros.</vt:lpstr>
      <vt:lpstr>Reforma tributária (EC nº 132/2023) e a tributação do IBS e da CBS sobre os serviços financeiros.</vt:lpstr>
      <vt:lpstr>Reforma tributária (EC nº 132/2023) e a tributação do IBS e da CBS sobre os serviços financeiros.</vt:lpstr>
      <vt:lpstr> </vt:lpstr>
      <vt:lpstr> </vt:lpstr>
      <vt:lpstr> </vt:lpstr>
      <vt:lpstr> </vt:lpstr>
      <vt:lpstr> </vt:lpstr>
      <vt:lpstr> </vt:lpstr>
      <vt:lpstr>Reforma tributária (EC nº 132/2023) e a tributação do IBS e da CBS sobre os serviços financeiros.</vt:lpstr>
      <vt:lpstr> </vt:lpstr>
      <vt:lpstr> </vt:lpstr>
      <vt:lpstr> </vt:lpstr>
      <vt:lpstr>Harmonização da coisa julgada com os princípios da isonomia, livre concorrência e segurança jurídica.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COISA JULGADA E O SUPREMO: O julgamento dos Temas 881 e 885 de repercussão geral e a limitação dos efeitos temporais da coisa julgada em matéria tributária.  Expositora: Anelize Lenzi Ruas de Almeida Procuradora Geral da Fazenda Nacional</dc:title>
  <dc:creator>Tiago do Vale</dc:creator>
  <cp:lastModifiedBy>Juliana Soares Amorim</cp:lastModifiedBy>
  <cp:revision>6</cp:revision>
  <dcterms:created xsi:type="dcterms:W3CDTF">2023-05-22T23:11:05Z</dcterms:created>
  <dcterms:modified xsi:type="dcterms:W3CDTF">2024-09-25T16:42:05Z</dcterms:modified>
</cp:coreProperties>
</file>