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20" r:id="rId2"/>
    <p:sldMasterId id="2147483731" r:id="rId3"/>
    <p:sldMasterId id="2147483831" r:id="rId4"/>
    <p:sldMasterId id="2147483844" r:id="rId5"/>
  </p:sldMasterIdLst>
  <p:notesMasterIdLst>
    <p:notesMasterId r:id="rId41"/>
  </p:notesMasterIdLst>
  <p:sldIdLst>
    <p:sldId id="262" r:id="rId6"/>
    <p:sldId id="492" r:id="rId7"/>
    <p:sldId id="1051" r:id="rId8"/>
    <p:sldId id="1045" r:id="rId9"/>
    <p:sldId id="256" r:id="rId10"/>
    <p:sldId id="1144" r:id="rId11"/>
    <p:sldId id="1168" r:id="rId12"/>
    <p:sldId id="1177" r:id="rId13"/>
    <p:sldId id="259" r:id="rId14"/>
    <p:sldId id="1170" r:id="rId15"/>
    <p:sldId id="1172" r:id="rId16"/>
    <p:sldId id="1178" r:id="rId17"/>
    <p:sldId id="1179" r:id="rId18"/>
    <p:sldId id="264" r:id="rId19"/>
    <p:sldId id="282" r:id="rId20"/>
    <p:sldId id="258" r:id="rId21"/>
    <p:sldId id="277" r:id="rId22"/>
    <p:sldId id="267" r:id="rId23"/>
    <p:sldId id="275" r:id="rId24"/>
    <p:sldId id="268" r:id="rId25"/>
    <p:sldId id="1171" r:id="rId26"/>
    <p:sldId id="775" r:id="rId27"/>
    <p:sldId id="760" r:id="rId28"/>
    <p:sldId id="770" r:id="rId29"/>
    <p:sldId id="270" r:id="rId30"/>
    <p:sldId id="271" r:id="rId31"/>
    <p:sldId id="272" r:id="rId32"/>
    <p:sldId id="273" r:id="rId33"/>
    <p:sldId id="274" r:id="rId34"/>
    <p:sldId id="1176" r:id="rId35"/>
    <p:sldId id="1174" r:id="rId36"/>
    <p:sldId id="280" r:id="rId37"/>
    <p:sldId id="284" r:id="rId38"/>
    <p:sldId id="1175" r:id="rId39"/>
    <p:sldId id="283" r:id="rId40"/>
  </p:sldIdLst>
  <p:sldSz cx="18288000" cy="10287000"/>
  <p:notesSz cx="6858000" cy="9144000"/>
  <p:embeddedFontLst>
    <p:embeddedFont>
      <p:font typeface="Arial Black" panose="020B0604020202020204" pitchFamily="34" charset="0"/>
      <p:bold r:id="rId42"/>
    </p:embeddedFont>
    <p:embeddedFont>
      <p:font typeface="Avenir Book" panose="02000503020000020003" pitchFamily="2" charset="0"/>
      <p:regular r:id="rId43"/>
      <p:italic r:id="rId44"/>
    </p:embeddedFont>
    <p:embeddedFont>
      <p:font typeface="Univers Condensed" panose="020B0506020202050204" pitchFamily="34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080A"/>
    <a:srgbClr val="90D1E2"/>
    <a:srgbClr val="889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71" autoAdjust="0"/>
    <p:restoredTop sz="87921" autoAdjust="0"/>
  </p:normalViewPr>
  <p:slideViewPr>
    <p:cSldViewPr>
      <p:cViewPr varScale="1">
        <p:scale>
          <a:sx n="67" d="100"/>
          <a:sy n="67" d="100"/>
        </p:scale>
        <p:origin x="952" y="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5.fntdata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05D40-437C-7246-AE22-3B189122CE3F}" type="datetimeFigureOut">
              <a:rPr lang="en-BR" smtClean="0"/>
              <a:t>08/07/26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C5AF2-2164-8F48-8A15-4227A3B71D87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71488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ternational_Agency_for_the_Prevention_of_Blindness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5DABD-B088-D747-892D-B3315B3AD75B}" type="slidenum">
              <a:rPr kumimoji="0" lang="en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973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CEC08-BC5E-7B23-9C53-8EA64C5CC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6257F2-AF1C-FED7-8D8B-649CC65A8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D197AE-12C8-1096-8A4C-A2B42C974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D5EFF-2103-6558-4F4A-13DA824EE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10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603767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8969B-1DA8-6FE6-C598-A3BF6BCFD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89573B-CA86-DACF-6185-FE24F12C95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51C01B-F714-19B6-BB51-A92CF687D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36325-4800-3AEA-4347-865C84DC93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11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338932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38820-5C7A-CC59-CF80-965707BD4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D139A4-23C3-4CAE-7A00-2E2631536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9DCB9E-69A9-51AC-01B2-361707A79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F5D0E-0FE4-6526-03F0-1CA4369A05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033871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3275A-2BE3-9E37-4E00-4103721A8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5E8EA-7B08-1A30-D8E3-A5E3068D4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88BCBE-620B-AE6A-5724-D8B5C74DE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BAC85-9567-3596-E47F-A4A2B8811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450982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FD2DA-9FA9-A13C-0F49-CC1F9DEC4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42A8F0-45C8-482F-C6BD-0A1827751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E62AF-EDEB-77AF-8B9D-FF70963246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C816D-1E06-F77C-FAB5-52D6D7D1A7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06616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4C66E-892F-2AAF-1A24-75F3B946D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A4978F-D69C-4EEE-A831-9A5752B4F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981D71-8C34-1F03-0C13-5E1C697BF5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2A86C-ED06-F64F-5A83-732181F9AE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089858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8BB85-CEDA-680E-3720-8EF66A886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032F82-BF35-A7AF-B949-DBB3BECD4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6C56A7-76D3-BC45-2606-3B372F4D6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7991D-7F42-FCFB-9753-3A95CBA60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16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27253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045A9-EC35-9343-D5C0-9E3E25B23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F92399-1D08-6E1C-3ECB-44A2D17002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9C0F5A-1FA1-D9CD-B408-9AFCD9125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C3FB2-FB90-9041-2D75-655EED762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17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03143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94A12-1FAE-4054-1C58-BDF9B598C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436512-9E18-3EDA-431F-4544D0968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A0BC8F-EB69-B976-F726-2AA6C1164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E3144-F712-BFE1-FDE2-8608B643A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18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853738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94240-DC28-DD48-43FE-BE2930932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EAFDBB-A429-18EB-2B7C-3FE5598CF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41145E-4B87-0B47-12E8-09739E743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3FFC9-D3AB-E347-06A7-EB1E40B100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19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47815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79709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0EC0C-6301-BA90-5B08-1E8431DBF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61C35-BD29-A82A-09E7-FFAF0AE7D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1E2977-8B04-CE0F-D354-F38EFF879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D1695-A3D2-7BD5-62D9-E86BBC9560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20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44675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848E6-6561-9534-FB1B-0D193F0B1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F2117B-5B30-F2FA-F009-A90CA9D52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03830E-D9D8-D68B-835D-66DCE4B7C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8B0F6-7F33-0330-F138-376EC7C28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21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79927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F5434-1626-C12A-C52A-0BEC7980B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EE6983-D7FC-BDC2-C735-8E9C3FC886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A45386-D792-E08B-C43C-06C93C2C9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mutiroes</a:t>
            </a:r>
            <a:r>
              <a:rPr lang="en-US" dirty="0"/>
              <a:t> de diabetes </a:t>
            </a:r>
            <a:r>
              <a:rPr lang="en-US" dirty="0" err="1"/>
              <a:t>realizados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serviços</a:t>
            </a:r>
            <a:r>
              <a:rPr lang="en-US" dirty="0"/>
              <a:t> de </a:t>
            </a:r>
            <a:r>
              <a:rPr lang="en-US" dirty="0" err="1"/>
              <a:t>oftalmologia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Brasil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as </a:t>
            </a:r>
            <a:r>
              <a:rPr lang="en-US" dirty="0" err="1"/>
              <a:t>regioes</a:t>
            </a:r>
            <a:r>
              <a:rPr lang="en-US" dirty="0"/>
              <a:t> </a:t>
            </a:r>
            <a:r>
              <a:rPr lang="en-US" dirty="0" err="1"/>
              <a:t>especialmente</a:t>
            </a:r>
            <a:r>
              <a:rPr lang="en-US" dirty="0"/>
              <a:t> no </a:t>
            </a:r>
            <a:r>
              <a:rPr lang="en-US" dirty="0" err="1"/>
              <a:t>mês</a:t>
            </a:r>
            <a:r>
              <a:rPr lang="en-US" dirty="0"/>
              <a:t> de </a:t>
            </a:r>
            <a:r>
              <a:rPr lang="en-US" dirty="0" err="1"/>
              <a:t>novembro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82E90-BF8B-10AF-5E0B-E9C236A7E5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730F2-B6EF-C74E-B86D-B22D593B2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002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7EB6E-6B71-AF79-4DB5-36A69168E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E66752-BF25-C698-AFCD-63B8ED7A6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B916BE-1BDC-DAC2-1585-689347E5D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</a:t>
            </a:r>
            <a:r>
              <a:rPr lang="en-US" dirty="0" err="1"/>
              <a:t>envolvem</a:t>
            </a:r>
            <a:r>
              <a:rPr lang="en-US" dirty="0"/>
              <a:t> </a:t>
            </a:r>
            <a:r>
              <a:rPr lang="en-US" dirty="0" err="1"/>
              <a:t>toda</a:t>
            </a:r>
            <a:r>
              <a:rPr lang="en-US" dirty="0"/>
              <a:t> a </a:t>
            </a:r>
            <a:r>
              <a:rPr lang="en-US" dirty="0" err="1"/>
              <a:t>comunidade</a:t>
            </a:r>
            <a:r>
              <a:rPr lang="en-US" dirty="0"/>
              <a:t> com a </a:t>
            </a:r>
            <a:r>
              <a:rPr lang="en-US" dirty="0" err="1"/>
              <a:t>caminhada</a:t>
            </a:r>
            <a:r>
              <a:rPr lang="en-US" dirty="0"/>
              <a:t>, o </a:t>
            </a:r>
            <a:r>
              <a:rPr lang="en-US" dirty="0" err="1"/>
              <a:t>passeio</a:t>
            </a:r>
            <a:r>
              <a:rPr lang="en-US" dirty="0"/>
              <a:t> de Bicicleta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Aqui o Rafael </a:t>
            </a:r>
            <a:r>
              <a:rPr lang="en-US" dirty="0" err="1"/>
              <a:t>Ernani</a:t>
            </a:r>
            <a:r>
              <a:rPr lang="en-US" dirty="0"/>
              <a:t> que </a:t>
            </a:r>
            <a:r>
              <a:rPr lang="en-US" dirty="0" err="1"/>
              <a:t>é</a:t>
            </a:r>
            <a:r>
              <a:rPr lang="en-US" dirty="0"/>
              <a:t> o </a:t>
            </a:r>
            <a:r>
              <a:rPr lang="en-US" dirty="0" err="1"/>
              <a:t>organizador</a:t>
            </a:r>
            <a:r>
              <a:rPr lang="en-US" dirty="0"/>
              <a:t> junto com a Wilma </a:t>
            </a:r>
            <a:r>
              <a:rPr lang="en-US" dirty="0" err="1"/>
              <a:t>Lelli</a:t>
            </a:r>
            <a:r>
              <a:rPr lang="en-US" dirty="0"/>
              <a:t> que </a:t>
            </a:r>
            <a:r>
              <a:rPr lang="en-US" dirty="0" err="1"/>
              <a:t>é</a:t>
            </a:r>
            <a:r>
              <a:rPr lang="en-US" dirty="0"/>
              <a:t> a </a:t>
            </a:r>
            <a:r>
              <a:rPr lang="en-US" dirty="0" err="1"/>
              <a:t>atual</a:t>
            </a:r>
            <a:r>
              <a:rPr lang="en-US" dirty="0"/>
              <a:t> president do CBO </a:t>
            </a:r>
            <a:r>
              <a:rPr lang="en-US" dirty="0" err="1"/>
              <a:t>numa</a:t>
            </a:r>
            <a:r>
              <a:rPr lang="en-US" dirty="0"/>
              <a:t> </a:t>
            </a:r>
            <a:r>
              <a:rPr lang="en-US" dirty="0" err="1"/>
              <a:t>foto</a:t>
            </a:r>
            <a:r>
              <a:rPr lang="en-US" dirty="0"/>
              <a:t> de </a:t>
            </a:r>
            <a:r>
              <a:rPr lang="en-US" dirty="0" err="1"/>
              <a:t>sabado</a:t>
            </a:r>
            <a:r>
              <a:rPr lang="en-US" dirty="0"/>
              <a:t> passado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feito</a:t>
            </a:r>
            <a:r>
              <a:rPr lang="en-US" dirty="0"/>
              <a:t> o </a:t>
            </a:r>
            <a:r>
              <a:rPr lang="en-US" dirty="0" err="1"/>
              <a:t>mutirao</a:t>
            </a:r>
            <a:r>
              <a:rPr lang="en-US" dirty="0"/>
              <a:t>, parabens a </a:t>
            </a:r>
            <a:r>
              <a:rPr lang="en-US" dirty="0" err="1"/>
              <a:t>eles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7E3C9-52BA-0E03-4BD5-4E632AF149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730F2-B6EF-C74E-B86D-B22D593B2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795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8AE2-89BF-11D6-88AA-0885F4513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328804-C645-05DA-6390-54559B23C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D55419-D2E4-5BE8-0D5D-CC6FE45D2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3A044-8604-43E6-CF67-D149EC2AFC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730F2-B6EF-C74E-B86D-B22D593B2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151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9CF1A-A8B7-94D3-EAC3-01C7337C6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9DB197-5376-7EDE-B9CA-33C32CF0C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0AA129-BCD5-67E1-BC52-242903BE83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9A5A3-8F36-0898-9228-760C63EA8B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25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7375756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D039F-F288-EDB0-9281-802A89998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07FD09-9E59-A326-7A43-580160F00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3357FB-3555-2B2E-6837-67DCA8808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B5127-F2A2-F7A2-FF06-EF1A79C3D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26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6627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D42A2-A3D7-8056-969F-FBBC2746F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0E1BF0-5647-5810-D968-8E9F26022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F91605-7D65-07B7-F5C2-F5D186359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106FA-13AD-DB56-643B-C4CD52EC7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27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0364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EE402-3390-6345-188F-1C66EDA8C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196A36-E8BB-0A36-CBA7-FD82C87C0E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D83543-17D3-9055-3797-0E2CAC67D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681DA8"/>
                </a:solidFill>
                <a:effectLst/>
                <a:latin typeface="Aptos" panose="020B0004020202020204" pitchFamily="34" charset="0"/>
                <a:hlinkClick r:id="rId3"/>
              </a:rPr>
              <a:t>Secretaria estecial de Saude Indigena e agency de prevencao a cegueira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28925-6999-1EBF-EB2B-FA6E0588D5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28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7378297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D3224-E14F-BF1B-44CE-73C89CB98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B7693-1E6F-A724-A60A-9F527735CD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9A7495-28BF-95FF-05EF-61549E320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958A-CEA3-214D-CE50-3C12226CC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29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031706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Há</a:t>
            </a:r>
            <a:r>
              <a:rPr lang="en-US" dirty="0"/>
              <a:t> 8 </a:t>
            </a:r>
            <a:r>
              <a:rPr lang="en-US" dirty="0" err="1"/>
              <a:t>anos</a:t>
            </a:r>
            <a:r>
              <a:rPr lang="en-US" dirty="0"/>
              <a:t> </a:t>
            </a:r>
            <a:r>
              <a:rPr lang="en-US" dirty="0" err="1"/>
              <a:t>apresentamos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slide e continua </a:t>
            </a:r>
            <a:r>
              <a:rPr lang="en-US" dirty="0" err="1"/>
              <a:t>sendo</a:t>
            </a:r>
            <a:r>
              <a:rPr lang="en-US" dirty="0"/>
              <a:t> </a:t>
            </a:r>
            <a:r>
              <a:rPr lang="en-US" dirty="0" err="1"/>
              <a:t>nosso</a:t>
            </a:r>
            <a:r>
              <a:rPr lang="en-US" dirty="0"/>
              <a:t> </a:t>
            </a:r>
            <a:r>
              <a:rPr lang="en-US" dirty="0" err="1"/>
              <a:t>norte</a:t>
            </a:r>
            <a:endParaRPr lang="en-US" dirty="0"/>
          </a:p>
          <a:p>
            <a:r>
              <a:rPr lang="en-US" dirty="0"/>
              <a:t>MBE, </a:t>
            </a:r>
            <a:r>
              <a:rPr lang="en-US" dirty="0" err="1"/>
              <a:t>seguindo</a:t>
            </a:r>
            <a:r>
              <a:rPr lang="en-US" dirty="0"/>
              <a:t> </a:t>
            </a:r>
            <a:r>
              <a:rPr lang="en-US" dirty="0" err="1"/>
              <a:t>diretrizes</a:t>
            </a:r>
            <a:r>
              <a:rPr lang="en-US" dirty="0"/>
              <a:t> de </a:t>
            </a:r>
            <a:r>
              <a:rPr lang="en-US" dirty="0" err="1"/>
              <a:t>orgaos</a:t>
            </a:r>
            <a:r>
              <a:rPr lang="en-US" dirty="0"/>
              <a:t> </a:t>
            </a:r>
            <a:r>
              <a:rPr lang="en-US" dirty="0" err="1"/>
              <a:t>reguladores</a:t>
            </a:r>
            <a:r>
              <a:rPr lang="en-US" dirty="0"/>
              <a:t> </a:t>
            </a:r>
            <a:r>
              <a:rPr lang="en-US" dirty="0" err="1"/>
              <a:t>objetivando</a:t>
            </a:r>
            <a:r>
              <a:rPr lang="en-US" dirty="0"/>
              <a:t> a </a:t>
            </a:r>
            <a:r>
              <a:rPr lang="en-US" dirty="0" err="1"/>
              <a:t>saude</a:t>
            </a:r>
            <a:r>
              <a:rPr lang="en-US" dirty="0"/>
              <a:t> ocular dos </a:t>
            </a:r>
            <a:r>
              <a:rPr lang="en-US" dirty="0" err="1"/>
              <a:t>pacientes</a:t>
            </a:r>
            <a:r>
              <a:rPr lang="en-US" dirty="0"/>
              <a:t> mas </a:t>
            </a:r>
            <a:r>
              <a:rPr lang="en-US" dirty="0" err="1"/>
              <a:t>levando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consideracao</a:t>
            </a:r>
            <a:r>
              <a:rPr lang="en-US" dirty="0"/>
              <a:t> o </a:t>
            </a:r>
            <a:r>
              <a:rPr lang="en-US" dirty="0" err="1"/>
              <a:t>equilibrio</a:t>
            </a:r>
            <a:r>
              <a:rPr lang="en-US" dirty="0"/>
              <a:t> do Sistema de </a:t>
            </a:r>
            <a:r>
              <a:rPr lang="en-US" dirty="0" err="1"/>
              <a:t>saúde</a:t>
            </a:r>
            <a:r>
              <a:rPr lang="en-US" dirty="0"/>
              <a:t> </a:t>
            </a:r>
            <a:r>
              <a:rPr lang="en-US" dirty="0" err="1"/>
              <a:t>comoumtodo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2FDC4F-6045-894B-81E7-7A7037202C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4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1D399-1A1A-6057-B987-9A8E123A4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95F267-166F-E5DA-D6DC-9A4ED624C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0E3B18-0F91-1A50-DCCB-31D7B58B5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41112-440B-D4A8-1D70-AA054A770A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30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14497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2176-2B46-C590-32E5-B3668E1B4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F5603B-8CD4-AE2E-4417-B923D6CCE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48424E-D1C8-72AF-41C0-C460E734A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E9ED6-DF4B-80E9-BB1A-EC398BE10D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31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777759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1CAD2-B279-4498-F92E-1DA51017C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0B828-834B-8BB2-ADE1-675716635E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212BAB-7FBD-B41B-7A9A-0A3E6AE13D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R"/>
              <a:t>Enfim não só nos colcamos a disposicao como enfatizamos nosso interesse em participar de futuras discussoes nos foruns apropriados</a:t>
            </a: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26B06-9544-DDD6-3DA0-8AB1E76FB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5DABD-B088-D747-892D-B3315B3AD75B}" type="slidenum">
              <a:rPr kumimoji="0" lang="en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235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FFC9C-D39B-947E-0837-47E9F6D2B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2B4B5-4969-1087-32A7-E2B530F33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5E1C03-08C6-BE67-D1D1-CDA0C2E82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2530E-280E-944F-47F5-2F93049E7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33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5532058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E6FA6-75FB-9E9D-9656-095B983C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EDA8EA-45D1-BE76-BFE2-A812DF9A85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2EC767-55BC-765B-5D32-23490918A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26F2B-9C5A-4C04-26BA-C297EC6251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34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907708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81963-52CA-39F8-2476-06153F078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A10191-66DF-0683-96D7-997BE2AEE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A47183-3ECC-5C2D-6626-8DE3294F6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5C170-5601-F5A9-D5E1-1AA4A728C1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35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950259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R" dirty="0"/>
              <a:t>Todos envolvidos na Saúde estão interligados, mas cuidando do Sistema de Saúde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32468C-3E6F-4B47-9E25-8B6D1E4BA6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236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130C2-5BC9-0E1F-7E1C-FB872E33D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9FA51D-C414-5497-F393-4FB8D9BE2A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227D0C-B857-F4E5-6EB0-760CD3BE1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1FB18-CAF9-B22A-ACCA-D8C095FE3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5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67976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78F68-BA10-7DCF-59B5-01121767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4BF3CB-59D8-0605-9EF8-02BF5E11F0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CE41DD-9FCC-1C15-1C37-51E8E1D0C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R" dirty="0"/>
              <a:t>Termos de cooperacao com CRMs, AMD, CNJ, 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30DAA-024C-DD9D-FA49-13F8C7F23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C5AF2-2164-8F48-8A15-4227A3B71D87}" type="slidenum">
              <a:rPr kumimoji="0" lang="en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063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DBF6F-B4DC-536C-445B-1C31A0606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0AB26B-990F-F0A9-4799-64A034E90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1C1D93-90E4-2E25-36B4-FFA5A5C51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R" dirty="0"/>
              <a:t>Termos de cooperacao com CRMs, AMD, CNJ, 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9551D-E489-3649-C581-BE819ECC4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3C5AF2-2164-8F48-8A15-4227A3B71D87}" type="slidenum">
              <a:rPr kumimoji="0" lang="en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23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6818A-B570-F118-8571-F0C350D70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F799B6-DD02-D965-F5D6-681A4DE597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E2E11E-34A6-7458-69BF-C7F0B137A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26B55-6960-CDE9-4792-43099E29B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8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389111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B9B1D-AB12-24F8-D229-E264FA60B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B9595B-F415-D161-74DB-0E6704A18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7F572D-4277-C625-590A-B710E328C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C229A-423D-3A4A-0D15-1ED7F60520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5DABD-B088-D747-892D-B3315B3AD75B}" type="slidenum">
              <a:rPr lang="en-BR" smtClean="0"/>
              <a:t>9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083079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8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764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860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627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1F66F-DE8D-FC76-93DD-3D5D2219B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CC701-9826-60A5-9B6A-498FA5990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882452"/>
            <a:ext cx="13716000" cy="2483644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E1E83-8C72-6DC4-2C23-CF1DEF8C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098" y="9329358"/>
            <a:ext cx="12636256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8D3CE07-4412-5BC0-5CAC-5D654F56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B777E-4399-B907-2EF3-37D80178238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6590" y="9213910"/>
            <a:ext cx="1688572" cy="581908"/>
          </a:xfrm>
          <a:prstGeom prst="rect">
            <a:avLst/>
          </a:prstGeom>
        </p:spPr>
      </p:pic>
      <p:sp>
        <p:nvSpPr>
          <p:cNvPr id="7" name="MASK">
            <a:extLst>
              <a:ext uri="{FF2B5EF4-FFF2-40B4-BE49-F238E27FC236}">
                <a16:creationId xmlns:a16="http://schemas.microsoft.com/office/drawing/2014/main" id="{A6131C63-31E3-CD31-38D0-0206A8FDB499}"/>
              </a:ext>
            </a:extLst>
          </p:cNvPr>
          <p:cNvSpPr/>
          <p:nvPr userDrawn="1"/>
        </p:nvSpPr>
        <p:spPr>
          <a:xfrm>
            <a:off x="15987713" y="0"/>
            <a:ext cx="2100262" cy="172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326874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C0CD8-EBFF-249D-3AE2-E69648A6D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253" y="3555377"/>
            <a:ext cx="14625498" cy="3176254"/>
          </a:xfrm>
        </p:spPr>
        <p:txBody>
          <a:bodyPr wrap="square" anchor="ctr">
            <a:spAutoFit/>
          </a:bodyPr>
          <a:lstStyle>
            <a:lvl1pPr algn="ctr">
              <a:defRPr sz="10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32230-9B0A-F415-FE5C-A8F18296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MASK">
            <a:extLst>
              <a:ext uri="{FF2B5EF4-FFF2-40B4-BE49-F238E27FC236}">
                <a16:creationId xmlns:a16="http://schemas.microsoft.com/office/drawing/2014/main" id="{CD49BCA8-DF91-27EA-00C7-2760D81D9202}"/>
              </a:ext>
            </a:extLst>
          </p:cNvPr>
          <p:cNvSpPr/>
          <p:nvPr userDrawn="1"/>
        </p:nvSpPr>
        <p:spPr>
          <a:xfrm>
            <a:off x="15987713" y="0"/>
            <a:ext cx="2100262" cy="172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910111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B27E2C-09BA-188C-EB4C-C98F79BDC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5264" y="259922"/>
            <a:ext cx="108458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2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32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CCE-63F5-F35D-2E3A-6A706DFD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7819-2917-8187-0A17-31C3690E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092A-F5A4-589E-32CA-4B0300F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41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G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CCE-63F5-F35D-2E3A-6A706DFD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7819-2917-8187-0A17-31C3690E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092A-F5A4-589E-32CA-4B0300F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EC8977-8CC9-F13A-DCC0-0A55F0D34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5264" y="259922"/>
            <a:ext cx="108458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19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CCE-63F5-F35D-2E3A-6A706DFD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7819-2917-8187-0A17-31C3690E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092A-F5A4-589E-32CA-4B0300F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C228926-7652-91C7-F219-AC61FEE3F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5835" y="264772"/>
            <a:ext cx="1243438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49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OAKS DER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CCE-63F5-F35D-2E3A-6A706DFD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7819-2917-8187-0A17-31C3690E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092A-F5A4-589E-32CA-4B0300F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AC97811-3CC4-2BF2-6087-3C0491F6F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0099" y="264770"/>
            <a:ext cx="2147274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3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355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D43F28-DE40-5361-3094-F32A272FA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0825C-29E4-E192-B0D0-DD7BC2A2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2F05E-6077-4A1A-A7FA-10C530B0D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5264" y="259922"/>
            <a:ext cx="108458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73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64DC332-5A66-9E84-FF16-9F1020FC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39F7A37-1776-C6CE-F37C-379157FA2F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47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3BCE7CD-23E8-61D3-DE9B-AD252A694CC7}"/>
              </a:ext>
            </a:extLst>
          </p:cNvPr>
          <p:cNvGrpSpPr/>
          <p:nvPr userDrawn="1"/>
        </p:nvGrpSpPr>
        <p:grpSpPr>
          <a:xfrm>
            <a:off x="879712" y="4913985"/>
            <a:ext cx="16486632" cy="1761046"/>
            <a:chOff x="383179" y="834757"/>
            <a:chExt cx="10991088" cy="11740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97700F4-AC3A-F0C1-4E0F-7D78EF2469F5}"/>
                </a:ext>
              </a:extLst>
            </p:cNvPr>
            <p:cNvSpPr/>
            <p:nvPr/>
          </p:nvSpPr>
          <p:spPr>
            <a:xfrm>
              <a:off x="383179" y="834757"/>
              <a:ext cx="10991088" cy="558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50" b="0" i="0" u="none" strike="noStrike" kern="1200" cap="none" spc="0" normalizeH="0" baseline="30000" noProof="0">
                <a:ln>
                  <a:noFill/>
                </a:ln>
                <a:solidFill>
                  <a:srgbClr val="012069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66713B-622F-DECE-5916-28920557B7CC}"/>
                </a:ext>
              </a:extLst>
            </p:cNvPr>
            <p:cNvSpPr/>
            <p:nvPr userDrawn="1"/>
          </p:nvSpPr>
          <p:spPr>
            <a:xfrm>
              <a:off x="383179" y="1384150"/>
              <a:ext cx="10991088" cy="62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50" b="0" i="0" u="none" strike="noStrike" kern="1200" cap="none" spc="0" normalizeH="0" baseline="30000" noProof="0">
                <a:ln>
                  <a:noFill/>
                </a:ln>
                <a:solidFill>
                  <a:srgbClr val="012069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8D3CE07-4412-5BC0-5CAC-5D654F56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3F1D67-54E9-63AE-31EF-676074A2F4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103" y="764472"/>
            <a:ext cx="16551798" cy="3581400"/>
          </a:xfrm>
        </p:spPr>
        <p:txBody>
          <a:bodyPr lIns="0" anchor="b"/>
          <a:lstStyle>
            <a:lvl1pPr algn="l">
              <a:defRPr sz="72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A0CE71-9C15-9BBC-170F-7E7EADBD6A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103" y="7245008"/>
            <a:ext cx="16551798" cy="1421284"/>
          </a:xfrm>
        </p:spPr>
        <p:txBody>
          <a:bodyPr lIns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Affiliations</a:t>
            </a:r>
          </a:p>
        </p:txBody>
      </p:sp>
      <p:sp>
        <p:nvSpPr>
          <p:cNvPr id="12" name="TextBox Factor XII">
            <a:extLst>
              <a:ext uri="{FF2B5EF4-FFF2-40B4-BE49-F238E27FC236}">
                <a16:creationId xmlns:a16="http://schemas.microsoft.com/office/drawing/2014/main" id="{8D61288C-0F6E-555B-2687-898A186D9459}"/>
              </a:ext>
            </a:extLst>
          </p:cNvPr>
          <p:cNvSpPr txBox="1"/>
          <p:nvPr userDrawn="1"/>
        </p:nvSpPr>
        <p:spPr>
          <a:xfrm>
            <a:off x="864108" y="4896092"/>
            <a:ext cx="16555212" cy="1797160"/>
          </a:xfrm>
          <a:prstGeom prst="rect">
            <a:avLst/>
          </a:prstGeom>
          <a:solidFill>
            <a:srgbClr val="FEF0EC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6F1345-7C68-DA83-4DC7-A527FC8F0047}"/>
              </a:ext>
            </a:extLst>
          </p:cNvPr>
          <p:cNvCxnSpPr>
            <a:cxnSpLocks/>
          </p:cNvCxnSpPr>
          <p:nvPr/>
        </p:nvCxnSpPr>
        <p:spPr>
          <a:xfrm>
            <a:off x="879712" y="4895686"/>
            <a:ext cx="0" cy="179098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6B6F861-8BFE-5F26-3607-BBC08658F68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21485" y="4995447"/>
            <a:ext cx="16104394" cy="1591450"/>
          </a:xfrm>
        </p:spPr>
        <p:txBody>
          <a:bodyPr lIns="0" rIns="0" anchor="ctr">
            <a:no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685800" indent="0">
              <a:buNone/>
              <a:defRPr sz="1200"/>
            </a:lvl2pPr>
            <a:lvl3pPr marL="1371600" indent="0">
              <a:buNone/>
              <a:defRPr sz="1200"/>
            </a:lvl3pPr>
            <a:lvl4pPr marL="2057400" indent="0">
              <a:buNone/>
              <a:defRPr sz="1200"/>
            </a:lvl4pPr>
            <a:lvl5pPr marL="2743200" indent="0">
              <a:buNone/>
              <a:defRPr sz="1200"/>
            </a:lvl5pPr>
          </a:lstStyle>
          <a:p>
            <a:pPr lvl="0"/>
            <a:r>
              <a:rPr lang="en-US"/>
              <a:t>Authors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9CBE00-DBE1-4BAA-C50A-D29B2CB8B4D6}"/>
              </a:ext>
            </a:extLst>
          </p:cNvPr>
          <p:cNvCxnSpPr>
            <a:cxnSpLocks/>
          </p:cNvCxnSpPr>
          <p:nvPr userDrawn="1"/>
        </p:nvCxnSpPr>
        <p:spPr>
          <a:xfrm>
            <a:off x="532780" y="1244428"/>
            <a:ext cx="0" cy="179098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5761CBE-EB2F-CCE5-19E1-311B77F6EFA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00100" y="9414921"/>
            <a:ext cx="16619800" cy="261878"/>
          </a:xfrm>
        </p:spPr>
        <p:txBody>
          <a:bodyPr lIns="0" rIns="0" anchor="ctr">
            <a:noAutofit/>
          </a:bodyPr>
          <a:lstStyle>
            <a:lvl1pPr marL="0" indent="0" algn="l">
              <a:buNone/>
              <a:defRPr sz="1500"/>
            </a:lvl1pPr>
            <a:lvl2pPr marL="685800" indent="0">
              <a:buNone/>
              <a:defRPr sz="1200"/>
            </a:lvl2pPr>
            <a:lvl3pPr marL="1371600" indent="0">
              <a:buNone/>
              <a:defRPr sz="1200"/>
            </a:lvl3pPr>
            <a:lvl4pPr marL="2057400" indent="0">
              <a:buNone/>
              <a:defRPr sz="1200"/>
            </a:lvl4pPr>
            <a:lvl5pPr marL="2743200" indent="0">
              <a:buNone/>
              <a:defRPr sz="1200"/>
            </a:lvl5pPr>
          </a:lstStyle>
          <a:p>
            <a:pPr lvl="0"/>
            <a:r>
              <a:rPr lang="en-US"/>
              <a:t>Congress Name, location, and dates</a:t>
            </a:r>
          </a:p>
        </p:txBody>
      </p:sp>
    </p:spTree>
    <p:extLst>
      <p:ext uri="{BB962C8B-B14F-4D97-AF65-F5344CB8AC3E}">
        <p14:creationId xmlns:p14="http://schemas.microsoft.com/office/powerpoint/2010/main" val="7913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3BCE7CD-23E8-61D3-DE9B-AD252A694CC7}"/>
              </a:ext>
            </a:extLst>
          </p:cNvPr>
          <p:cNvGrpSpPr/>
          <p:nvPr userDrawn="1"/>
        </p:nvGrpSpPr>
        <p:grpSpPr>
          <a:xfrm>
            <a:off x="879712" y="4913985"/>
            <a:ext cx="16486632" cy="1761046"/>
            <a:chOff x="383179" y="834757"/>
            <a:chExt cx="10991088" cy="11740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97700F4-AC3A-F0C1-4E0F-7D78EF2469F5}"/>
                </a:ext>
              </a:extLst>
            </p:cNvPr>
            <p:cNvSpPr/>
            <p:nvPr/>
          </p:nvSpPr>
          <p:spPr>
            <a:xfrm>
              <a:off x="383179" y="834757"/>
              <a:ext cx="10991088" cy="558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50" b="0" i="0" u="none" strike="noStrike" kern="1200" cap="none" spc="0" normalizeH="0" baseline="30000" noProof="0">
                <a:ln>
                  <a:noFill/>
                </a:ln>
                <a:solidFill>
                  <a:srgbClr val="012069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66713B-622F-DECE-5916-28920557B7CC}"/>
                </a:ext>
              </a:extLst>
            </p:cNvPr>
            <p:cNvSpPr/>
            <p:nvPr userDrawn="1"/>
          </p:nvSpPr>
          <p:spPr>
            <a:xfrm>
              <a:off x="383179" y="1384150"/>
              <a:ext cx="10991088" cy="62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50" b="0" i="0" u="none" strike="noStrike" kern="1200" cap="none" spc="0" normalizeH="0" baseline="30000" noProof="0">
                <a:ln>
                  <a:noFill/>
                </a:ln>
                <a:solidFill>
                  <a:srgbClr val="012069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8D3CE07-4412-5BC0-5CAC-5D654F56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3F1D67-54E9-63AE-31EF-676074A2F4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8103" y="764472"/>
            <a:ext cx="16551798" cy="3581400"/>
          </a:xfrm>
        </p:spPr>
        <p:txBody>
          <a:bodyPr lIns="0" anchor="b"/>
          <a:lstStyle>
            <a:lvl1pPr algn="l">
              <a:defRPr sz="72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A0CE71-9C15-9BBC-170F-7E7EADBD6A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8103" y="8333961"/>
            <a:ext cx="16551798" cy="974602"/>
          </a:xfrm>
        </p:spPr>
        <p:txBody>
          <a:bodyPr lIns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Affiliations</a:t>
            </a:r>
          </a:p>
        </p:txBody>
      </p:sp>
      <p:sp>
        <p:nvSpPr>
          <p:cNvPr id="12" name="TextBox Factor XII">
            <a:extLst>
              <a:ext uri="{FF2B5EF4-FFF2-40B4-BE49-F238E27FC236}">
                <a16:creationId xmlns:a16="http://schemas.microsoft.com/office/drawing/2014/main" id="{8D61288C-0F6E-555B-2687-898A186D9459}"/>
              </a:ext>
            </a:extLst>
          </p:cNvPr>
          <p:cNvSpPr txBox="1"/>
          <p:nvPr/>
        </p:nvSpPr>
        <p:spPr>
          <a:xfrm>
            <a:off x="864108" y="4896092"/>
            <a:ext cx="16555212" cy="1797160"/>
          </a:xfrm>
          <a:prstGeom prst="rect">
            <a:avLst/>
          </a:prstGeom>
          <a:solidFill>
            <a:srgbClr val="FEF0EC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6F1345-7C68-DA83-4DC7-A527FC8F0047}"/>
              </a:ext>
            </a:extLst>
          </p:cNvPr>
          <p:cNvCxnSpPr>
            <a:cxnSpLocks/>
          </p:cNvCxnSpPr>
          <p:nvPr/>
        </p:nvCxnSpPr>
        <p:spPr>
          <a:xfrm>
            <a:off x="879712" y="4895686"/>
            <a:ext cx="0" cy="179098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6B6F861-8BFE-5F26-3607-BBC08658F68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21485" y="4995447"/>
            <a:ext cx="16104394" cy="1591450"/>
          </a:xfrm>
        </p:spPr>
        <p:txBody>
          <a:bodyPr lIns="0" rIns="0" anchor="ctr">
            <a:no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685800" indent="0">
              <a:buNone/>
              <a:defRPr sz="1200"/>
            </a:lvl2pPr>
            <a:lvl3pPr marL="1371600" indent="0">
              <a:buNone/>
              <a:defRPr sz="1200"/>
            </a:lvl3pPr>
            <a:lvl4pPr marL="2057400" indent="0">
              <a:buNone/>
              <a:defRPr sz="1200"/>
            </a:lvl4pPr>
            <a:lvl5pPr marL="2743200" indent="0">
              <a:buNone/>
              <a:defRPr sz="1200"/>
            </a:lvl5pPr>
          </a:lstStyle>
          <a:p>
            <a:pPr lvl="0"/>
            <a:r>
              <a:rPr lang="en-US"/>
              <a:t>Presentation subheading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9CBE00-DBE1-4BAA-C50A-D29B2CB8B4D6}"/>
              </a:ext>
            </a:extLst>
          </p:cNvPr>
          <p:cNvCxnSpPr>
            <a:cxnSpLocks/>
          </p:cNvCxnSpPr>
          <p:nvPr userDrawn="1"/>
        </p:nvCxnSpPr>
        <p:spPr>
          <a:xfrm>
            <a:off x="532780" y="1244428"/>
            <a:ext cx="0" cy="179098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5761CBE-EB2F-CCE5-19E1-311B77F6EFAC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00100" y="9414921"/>
            <a:ext cx="16619800" cy="261878"/>
          </a:xfrm>
        </p:spPr>
        <p:txBody>
          <a:bodyPr lIns="0" rIns="0" anchor="ctr">
            <a:noAutofit/>
          </a:bodyPr>
          <a:lstStyle>
            <a:lvl1pPr marL="0" indent="0" algn="l">
              <a:buNone/>
              <a:defRPr sz="1500"/>
            </a:lvl1pPr>
            <a:lvl2pPr marL="685800" indent="0">
              <a:buNone/>
              <a:defRPr sz="1200"/>
            </a:lvl2pPr>
            <a:lvl3pPr marL="1371600" indent="0">
              <a:buNone/>
              <a:defRPr sz="1200"/>
            </a:lvl3pPr>
            <a:lvl4pPr marL="2057400" indent="0">
              <a:buNone/>
              <a:defRPr sz="1200"/>
            </a:lvl4pPr>
            <a:lvl5pPr marL="2743200" indent="0">
              <a:buNone/>
              <a:defRPr sz="1200"/>
            </a:lvl5pPr>
          </a:lstStyle>
          <a:p>
            <a:pPr lvl="0"/>
            <a:r>
              <a:rPr lang="en-US"/>
              <a:t>Congress Name, location, and dates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7C567E-6367-D8D7-2AF1-F5FCBABF7D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8685" y="7050882"/>
            <a:ext cx="16540162" cy="10453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650"/>
            </a:lvl3pPr>
            <a:lvl4pPr marL="2057400" indent="0">
              <a:buNone/>
              <a:defRPr sz="1576"/>
            </a:lvl4pPr>
            <a:lvl5pPr marL="2743200" indent="0">
              <a:buNone/>
              <a:defRPr sz="1576"/>
            </a:lvl5pPr>
          </a:lstStyle>
          <a:p>
            <a:pPr lvl="0"/>
            <a:r>
              <a:rPr lang="en-GB"/>
              <a:t>Authors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375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86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No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CCE-63F5-F35D-2E3A-6A706DFD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7819-2917-8187-0A17-31C3690E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092A-F5A4-589E-32CA-4B0300F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43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- Patient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CCE-63F5-F35D-2E3A-6A706DFD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092A-F5A4-589E-32CA-4B0300F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18EA0F-A07F-294E-D46B-0D418FC58EDF}"/>
              </a:ext>
            </a:extLst>
          </p:cNvPr>
          <p:cNvSpPr/>
          <p:nvPr userDrawn="1"/>
        </p:nvSpPr>
        <p:spPr>
          <a:xfrm>
            <a:off x="2408289" y="2578344"/>
            <a:ext cx="6556822" cy="3429000"/>
          </a:xfrm>
          <a:prstGeom prst="rect">
            <a:avLst/>
          </a:prstGeom>
          <a:solidFill>
            <a:srgbClr val="FEE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D5FD96-38B2-9193-0C63-719929E061D9}"/>
              </a:ext>
            </a:extLst>
          </p:cNvPr>
          <p:cNvSpPr/>
          <p:nvPr userDrawn="1"/>
        </p:nvSpPr>
        <p:spPr>
          <a:xfrm>
            <a:off x="2408287" y="6232582"/>
            <a:ext cx="6556822" cy="3429000"/>
          </a:xfrm>
          <a:prstGeom prst="rect">
            <a:avLst/>
          </a:prstGeom>
          <a:solidFill>
            <a:srgbClr val="F6F8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6BB2A9-B3ED-1D22-CF22-F9190D67ABA0}"/>
              </a:ext>
            </a:extLst>
          </p:cNvPr>
          <p:cNvSpPr/>
          <p:nvPr userDrawn="1"/>
        </p:nvSpPr>
        <p:spPr>
          <a:xfrm>
            <a:off x="8939433" y="2577586"/>
            <a:ext cx="6429066" cy="3429000"/>
          </a:xfrm>
          <a:prstGeom prst="rect">
            <a:avLst/>
          </a:prstGeom>
          <a:solidFill>
            <a:srgbClr val="FEE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42B3E2-049F-9F86-C175-D3B382FC6D3C}"/>
              </a:ext>
            </a:extLst>
          </p:cNvPr>
          <p:cNvSpPr/>
          <p:nvPr userDrawn="1"/>
        </p:nvSpPr>
        <p:spPr>
          <a:xfrm>
            <a:off x="8839227" y="6232582"/>
            <a:ext cx="6556822" cy="3429000"/>
          </a:xfrm>
          <a:prstGeom prst="rect">
            <a:avLst/>
          </a:prstGeom>
          <a:solidFill>
            <a:srgbClr val="F6F8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icture Placeholder 27">
            <a:extLst>
              <a:ext uri="{FF2B5EF4-FFF2-40B4-BE49-F238E27FC236}">
                <a16:creationId xmlns:a16="http://schemas.microsoft.com/office/drawing/2014/main" id="{D50C12AE-D7BD-236F-809D-DD776B4606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1726" y="2572638"/>
            <a:ext cx="3429000" cy="3429000"/>
          </a:xfrm>
          <a:ln w="38100">
            <a:solidFill>
              <a:schemeClr val="accent3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9A6634D-52FB-17AC-A140-F41755B2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99706" y="2876345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262EE7AB-939D-4304-F84F-621E37BAD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24618" y="3730043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2D639487-7537-5959-B098-9DC0663B76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2170" y="4488753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Picture Placeholder 27">
            <a:extLst>
              <a:ext uri="{FF2B5EF4-FFF2-40B4-BE49-F238E27FC236}">
                <a16:creationId xmlns:a16="http://schemas.microsoft.com/office/drawing/2014/main" id="{71698D50-6BA7-444C-3A20-D4831065BA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25016" y="6232582"/>
            <a:ext cx="3429000" cy="3429000"/>
          </a:xfrm>
          <a:ln w="38100">
            <a:solidFill>
              <a:schemeClr val="bg1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7E37B6A5-85ED-B404-8B43-21679BD5AD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82996" y="6536287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073A54D4-72E7-4B0F-8D53-63C90D4320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07908" y="7389987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DBA328F6-4A10-3F8D-33B9-33F18749B7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85460" y="8148695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4B4B27F9-F9C0-B685-A643-430BA7A0D8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67644" y="1780233"/>
            <a:ext cx="2143744" cy="6500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8" name="Picture Placeholder 27">
            <a:extLst>
              <a:ext uri="{FF2B5EF4-FFF2-40B4-BE49-F238E27FC236}">
                <a16:creationId xmlns:a16="http://schemas.microsoft.com/office/drawing/2014/main" id="{AE7A1947-A704-2AA8-AF0A-05123B802AA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1681626" y="2572638"/>
            <a:ext cx="3429000" cy="3429000"/>
          </a:xfrm>
          <a:ln w="38100">
            <a:solidFill>
              <a:schemeClr val="accent3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06B3D695-9A01-961B-7EBA-BAADE356D8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9606" y="2876345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9ECFE281-86FE-695D-2828-7FB7837411D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64516" y="3730043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7574AA88-33F1-1037-8C1E-7E0580481F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42068" y="4488753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2" name="Picture Placeholder 27">
            <a:extLst>
              <a:ext uri="{FF2B5EF4-FFF2-40B4-BE49-F238E27FC236}">
                <a16:creationId xmlns:a16="http://schemas.microsoft.com/office/drawing/2014/main" id="{ABD21ECB-56F4-C1E2-58F0-8E514C0C523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1664916" y="6232582"/>
            <a:ext cx="3429000" cy="3429000"/>
          </a:xfrm>
          <a:ln w="38100">
            <a:solidFill>
              <a:schemeClr val="bg1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16662F6D-B9B9-CD9A-03E7-4A4B94823A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22896" y="6536287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1B4847C4-A825-A114-7BEA-B1378583EF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47806" y="7389987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80DC99AD-313B-8C09-53B5-6552EB4935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25358" y="8148695"/>
            <a:ext cx="214374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E9FDEECF-7A12-F03B-040A-D791169FF7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307544" y="1780233"/>
            <a:ext cx="2143744" cy="6500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08200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 - Patient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9CCE-63F5-F35D-2E3A-6A706DFD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3092A-F5A4-589E-32CA-4B0300F9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18EA0F-A07F-294E-D46B-0D418FC58EDF}"/>
              </a:ext>
            </a:extLst>
          </p:cNvPr>
          <p:cNvSpPr/>
          <p:nvPr userDrawn="1"/>
        </p:nvSpPr>
        <p:spPr>
          <a:xfrm>
            <a:off x="806337" y="2578344"/>
            <a:ext cx="16243414" cy="3429000"/>
          </a:xfrm>
          <a:prstGeom prst="rect">
            <a:avLst/>
          </a:prstGeom>
          <a:solidFill>
            <a:srgbClr val="FEE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D5FD96-38B2-9193-0C63-719929E061D9}"/>
              </a:ext>
            </a:extLst>
          </p:cNvPr>
          <p:cNvSpPr/>
          <p:nvPr userDrawn="1"/>
        </p:nvSpPr>
        <p:spPr>
          <a:xfrm>
            <a:off x="806338" y="6232582"/>
            <a:ext cx="16243412" cy="3429000"/>
          </a:xfrm>
          <a:prstGeom prst="rect">
            <a:avLst/>
          </a:prstGeom>
          <a:solidFill>
            <a:srgbClr val="F6F8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icture Placeholder 27">
            <a:extLst>
              <a:ext uri="{FF2B5EF4-FFF2-40B4-BE49-F238E27FC236}">
                <a16:creationId xmlns:a16="http://schemas.microsoft.com/office/drawing/2014/main" id="{D50C12AE-D7BD-236F-809D-DD776B4606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25824" y="2572638"/>
            <a:ext cx="3429000" cy="3429000"/>
          </a:xfrm>
          <a:ln w="38100">
            <a:solidFill>
              <a:schemeClr val="accent3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9A6634D-52FB-17AC-A140-F41755B2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3352" y="2876345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262EE7AB-939D-4304-F84F-621E37BAD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264" y="3730043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2D639487-7537-5959-B098-9DC0663B76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816" y="4488753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Picture Placeholder 27">
            <a:extLst>
              <a:ext uri="{FF2B5EF4-FFF2-40B4-BE49-F238E27FC236}">
                <a16:creationId xmlns:a16="http://schemas.microsoft.com/office/drawing/2014/main" id="{71698D50-6BA7-444C-3A20-D4831065BA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25824" y="6232582"/>
            <a:ext cx="3429000" cy="3429000"/>
          </a:xfrm>
          <a:ln w="38100">
            <a:solidFill>
              <a:schemeClr val="bg1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7E37B6A5-85ED-B404-8B43-21679BD5AD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3352" y="6536287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073A54D4-72E7-4B0F-8D53-63C90D4320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8264" y="7389987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DBA328F6-4A10-3F8D-33B9-33F18749B7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5816" y="8148695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4B4B27F9-F9C0-B685-A643-430BA7A0D86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68454" y="1780233"/>
            <a:ext cx="2143744" cy="6500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9" name="Picture Placeholder 27">
            <a:extLst>
              <a:ext uri="{FF2B5EF4-FFF2-40B4-BE49-F238E27FC236}">
                <a16:creationId xmlns:a16="http://schemas.microsoft.com/office/drawing/2014/main" id="{D95D8B95-537D-E3E3-BB18-ED7EAEF0154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39664" y="2566932"/>
            <a:ext cx="3429000" cy="3429000"/>
          </a:xfrm>
          <a:ln w="38100">
            <a:solidFill>
              <a:schemeClr val="accent3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0" name="Text Placeholder 30">
            <a:extLst>
              <a:ext uri="{FF2B5EF4-FFF2-40B4-BE49-F238E27FC236}">
                <a16:creationId xmlns:a16="http://schemas.microsoft.com/office/drawing/2014/main" id="{7657A9D5-CD2E-DCCF-C0C4-A26A7F1189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7194" y="2870639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1" name="Text Placeholder 30">
            <a:extLst>
              <a:ext uri="{FF2B5EF4-FFF2-40B4-BE49-F238E27FC236}">
                <a16:creationId xmlns:a16="http://schemas.microsoft.com/office/drawing/2014/main" id="{30570F3F-36C4-B01E-331F-BCE6C74496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2104" y="3724337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2" name="Text Placeholder 30">
            <a:extLst>
              <a:ext uri="{FF2B5EF4-FFF2-40B4-BE49-F238E27FC236}">
                <a16:creationId xmlns:a16="http://schemas.microsoft.com/office/drawing/2014/main" id="{064FAD48-CA5E-715B-25A1-73C85D137B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09656" y="4483047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3" name="Picture Placeholder 27">
            <a:extLst>
              <a:ext uri="{FF2B5EF4-FFF2-40B4-BE49-F238E27FC236}">
                <a16:creationId xmlns:a16="http://schemas.microsoft.com/office/drawing/2014/main" id="{49E471D5-D6C6-44DB-4C13-78C6CA6188F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39664" y="6226876"/>
            <a:ext cx="3429000" cy="3429000"/>
          </a:xfrm>
          <a:ln w="38100">
            <a:solidFill>
              <a:schemeClr val="bg1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4" name="Text Placeholder 30">
            <a:extLst>
              <a:ext uri="{FF2B5EF4-FFF2-40B4-BE49-F238E27FC236}">
                <a16:creationId xmlns:a16="http://schemas.microsoft.com/office/drawing/2014/main" id="{EF746617-A930-ED6D-9471-269A3AE0E6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07194" y="6530581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5" name="Text Placeholder 30">
            <a:extLst>
              <a:ext uri="{FF2B5EF4-FFF2-40B4-BE49-F238E27FC236}">
                <a16:creationId xmlns:a16="http://schemas.microsoft.com/office/drawing/2014/main" id="{D390449B-411C-16B8-929B-F1D2BF1039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2104" y="7384281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6" name="Text Placeholder 30">
            <a:extLst>
              <a:ext uri="{FF2B5EF4-FFF2-40B4-BE49-F238E27FC236}">
                <a16:creationId xmlns:a16="http://schemas.microsoft.com/office/drawing/2014/main" id="{24D12C09-688B-479A-9F31-183F67541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9656" y="8142989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7" name="Text Placeholder 30">
            <a:extLst>
              <a:ext uri="{FF2B5EF4-FFF2-40B4-BE49-F238E27FC236}">
                <a16:creationId xmlns:a16="http://schemas.microsoft.com/office/drawing/2014/main" id="{427A2825-7401-887E-24F4-E843D8AEC43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82294" y="1774527"/>
            <a:ext cx="2143744" cy="6500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0" name="Picture Placeholder 27">
            <a:extLst>
              <a:ext uri="{FF2B5EF4-FFF2-40B4-BE49-F238E27FC236}">
                <a16:creationId xmlns:a16="http://schemas.microsoft.com/office/drawing/2014/main" id="{96606C8C-D05D-C350-D9AE-91EA2BC0BF1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3514092" y="2561226"/>
            <a:ext cx="3429000" cy="3429000"/>
          </a:xfrm>
          <a:ln w="38100">
            <a:solidFill>
              <a:schemeClr val="accent3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1" name="Text Placeholder 30">
            <a:extLst>
              <a:ext uri="{FF2B5EF4-FFF2-40B4-BE49-F238E27FC236}">
                <a16:creationId xmlns:a16="http://schemas.microsoft.com/office/drawing/2014/main" id="{F33946D9-3D03-CF7D-79BF-288F805F1C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581622" y="2864933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30">
            <a:extLst>
              <a:ext uri="{FF2B5EF4-FFF2-40B4-BE49-F238E27FC236}">
                <a16:creationId xmlns:a16="http://schemas.microsoft.com/office/drawing/2014/main" id="{1F9689A1-F374-4FCE-4670-C588A8D56ED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606532" y="3718631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Text Placeholder 30">
            <a:extLst>
              <a:ext uri="{FF2B5EF4-FFF2-40B4-BE49-F238E27FC236}">
                <a16:creationId xmlns:a16="http://schemas.microsoft.com/office/drawing/2014/main" id="{339BA992-5952-7B09-0DF9-F094F3381EB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584084" y="4477341"/>
            <a:ext cx="1750864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accent3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4" name="Picture Placeholder 27">
            <a:extLst>
              <a:ext uri="{FF2B5EF4-FFF2-40B4-BE49-F238E27FC236}">
                <a16:creationId xmlns:a16="http://schemas.microsoft.com/office/drawing/2014/main" id="{26919866-965F-F687-EE49-D2CB67822C54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514092" y="6221168"/>
            <a:ext cx="3429000" cy="3429000"/>
          </a:xfrm>
          <a:ln w="38100">
            <a:solidFill>
              <a:schemeClr val="bg1"/>
            </a:solidFill>
          </a:ln>
          <a:effectLst>
            <a:outerShdw blurRad="63500" sx="101135" sy="101135" algn="ctr" rotWithShape="0">
              <a:prstClr val="black">
                <a:alpha val="28839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5" name="Text Placeholder 30">
            <a:extLst>
              <a:ext uri="{FF2B5EF4-FFF2-40B4-BE49-F238E27FC236}">
                <a16:creationId xmlns:a16="http://schemas.microsoft.com/office/drawing/2014/main" id="{EFA3ABB9-B448-4C77-44B9-086345CE3C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1581622" y="6524875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Text Placeholder 30">
            <a:extLst>
              <a:ext uri="{FF2B5EF4-FFF2-40B4-BE49-F238E27FC236}">
                <a16:creationId xmlns:a16="http://schemas.microsoft.com/office/drawing/2014/main" id="{F0CF4172-0561-B939-7809-7F3B66786F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606532" y="7378575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7" name="Text Placeholder 30">
            <a:extLst>
              <a:ext uri="{FF2B5EF4-FFF2-40B4-BE49-F238E27FC236}">
                <a16:creationId xmlns:a16="http://schemas.microsoft.com/office/drawing/2014/main" id="{F1982DB7-704B-4DF9-580F-88DCB72389E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584084" y="8137283"/>
            <a:ext cx="1717528" cy="650082"/>
          </a:xfrm>
        </p:spPr>
        <p:txBody>
          <a:bodyPr anchor="ctr">
            <a:normAutofit/>
          </a:bodyPr>
          <a:lstStyle>
            <a:lvl1pPr marL="0" indent="0" algn="r">
              <a:buNone/>
              <a:defRPr sz="2100" b="0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8" name="Text Placeholder 30">
            <a:extLst>
              <a:ext uri="{FF2B5EF4-FFF2-40B4-BE49-F238E27FC236}">
                <a16:creationId xmlns:a16="http://schemas.microsoft.com/office/drawing/2014/main" id="{238AD5EB-FBF9-B869-843E-54624E5D01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4156722" y="1768821"/>
            <a:ext cx="2143744" cy="6500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685800" indent="0" algn="r">
              <a:buNone/>
              <a:defRPr b="1">
                <a:solidFill>
                  <a:schemeClr val="accent3"/>
                </a:solidFill>
              </a:defRPr>
            </a:lvl2pPr>
            <a:lvl3pPr marL="1371600" indent="0" algn="r">
              <a:buNone/>
              <a:defRPr b="1">
                <a:solidFill>
                  <a:schemeClr val="accent3"/>
                </a:solidFill>
              </a:defRPr>
            </a:lvl3pPr>
            <a:lvl4pPr marL="2057400" indent="0" algn="r">
              <a:buNone/>
              <a:defRPr b="1">
                <a:solidFill>
                  <a:schemeClr val="accent3"/>
                </a:solidFill>
              </a:defRPr>
            </a:lvl4pPr>
            <a:lvl5pPr marL="2743200" indent="0" algn="r">
              <a:buNone/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68143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Box Factor XII">
            <a:extLst>
              <a:ext uri="{FF2B5EF4-FFF2-40B4-BE49-F238E27FC236}">
                <a16:creationId xmlns:a16="http://schemas.microsoft.com/office/drawing/2014/main" id="{FEEBD9EB-19F4-CBF6-4213-8AC434575155}"/>
              </a:ext>
            </a:extLst>
          </p:cNvPr>
          <p:cNvSpPr txBox="1"/>
          <p:nvPr userDrawn="1"/>
        </p:nvSpPr>
        <p:spPr>
          <a:xfrm rot="5400000">
            <a:off x="16412768" y="-31329"/>
            <a:ext cx="1547388" cy="161332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E1E80C1-17A1-71EC-7E95-9A2CF7202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9649" y="323836"/>
            <a:ext cx="1243438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35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OAKS DER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Factor XII">
            <a:extLst>
              <a:ext uri="{FF2B5EF4-FFF2-40B4-BE49-F238E27FC236}">
                <a16:creationId xmlns:a16="http://schemas.microsoft.com/office/drawing/2014/main" id="{C7FC7F44-68F4-C38F-62F8-3BD0C250263C}"/>
              </a:ext>
            </a:extLst>
          </p:cNvPr>
          <p:cNvSpPr txBox="1"/>
          <p:nvPr userDrawn="1"/>
        </p:nvSpPr>
        <p:spPr>
          <a:xfrm rot="5400000">
            <a:off x="15811888" y="-632211"/>
            <a:ext cx="1547388" cy="281508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CF550F4-2DB7-1BC5-CE63-C7DFC669C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24855" y="319769"/>
            <a:ext cx="1421578" cy="900306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EBD881C-F8D3-DD58-84FD-BEB775BD19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7965" y="323836"/>
            <a:ext cx="1243438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9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3"/>
            <a:ext cx="15544800" cy="2043114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77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54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31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0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886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6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40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1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396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Box Factor XII">
            <a:extLst>
              <a:ext uri="{FF2B5EF4-FFF2-40B4-BE49-F238E27FC236}">
                <a16:creationId xmlns:a16="http://schemas.microsoft.com/office/drawing/2014/main" id="{0F7D7709-0470-BF3F-4D74-65F6268CA4A7}"/>
              </a:ext>
            </a:extLst>
          </p:cNvPr>
          <p:cNvSpPr txBox="1"/>
          <p:nvPr userDrawn="1"/>
        </p:nvSpPr>
        <p:spPr>
          <a:xfrm rot="5400000">
            <a:off x="16412768" y="-31329"/>
            <a:ext cx="1547388" cy="161332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0CF75F-A294-03D2-3669-FDA114D8E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4168" y="259922"/>
            <a:ext cx="108458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85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AKS G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Factor XII">
            <a:extLst>
              <a:ext uri="{FF2B5EF4-FFF2-40B4-BE49-F238E27FC236}">
                <a16:creationId xmlns:a16="http://schemas.microsoft.com/office/drawing/2014/main" id="{7EDB13A2-1DD8-133C-E48D-FAE167DDB1B9}"/>
              </a:ext>
            </a:extLst>
          </p:cNvPr>
          <p:cNvSpPr txBox="1"/>
          <p:nvPr userDrawn="1"/>
        </p:nvSpPr>
        <p:spPr>
          <a:xfrm rot="5400000">
            <a:off x="15811888" y="-632211"/>
            <a:ext cx="1547388" cy="281508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AA080AB-658D-A26E-21BE-93009E128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7965" y="323836"/>
            <a:ext cx="1243438" cy="960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832EA4-CCD1-CBCB-906F-2E7A1BBB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4168" y="259922"/>
            <a:ext cx="108458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39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AKS GALE DER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Box Factor XII">
            <a:extLst>
              <a:ext uri="{FF2B5EF4-FFF2-40B4-BE49-F238E27FC236}">
                <a16:creationId xmlns:a16="http://schemas.microsoft.com/office/drawing/2014/main" id="{DD6E864B-BCE5-06E3-4FEE-CE2C8CBF459B}"/>
              </a:ext>
            </a:extLst>
          </p:cNvPr>
          <p:cNvSpPr txBox="1"/>
          <p:nvPr userDrawn="1"/>
        </p:nvSpPr>
        <p:spPr>
          <a:xfrm rot="5400000">
            <a:off x="15116962" y="-1327136"/>
            <a:ext cx="1547388" cy="420493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D3C91E6-8DB0-1E7A-DDA7-6068E0154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3241" y="323836"/>
            <a:ext cx="1243438" cy="960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B4F2B-B441-BF77-9BBB-1292605B47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3532" y="249314"/>
            <a:ext cx="1084580" cy="96012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02BEEB9-811A-7522-3AF0-EE422C76D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9687" y="317589"/>
            <a:ext cx="1421578" cy="90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76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MOSAIC GARLAND GAL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Factor XII">
            <a:extLst>
              <a:ext uri="{FF2B5EF4-FFF2-40B4-BE49-F238E27FC236}">
                <a16:creationId xmlns:a16="http://schemas.microsoft.com/office/drawing/2014/main" id="{F9F551F2-D87F-33CA-F516-576FEA34AB49}"/>
              </a:ext>
            </a:extLst>
          </p:cNvPr>
          <p:cNvSpPr txBox="1"/>
          <p:nvPr userDrawn="1"/>
        </p:nvSpPr>
        <p:spPr>
          <a:xfrm rot="5400000">
            <a:off x="16412768" y="-31329"/>
            <a:ext cx="1547388" cy="161332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logo">
            <a:extLst>
              <a:ext uri="{FF2B5EF4-FFF2-40B4-BE49-F238E27FC236}">
                <a16:creationId xmlns:a16="http://schemas.microsoft.com/office/drawing/2014/main" id="{36863B00-1D07-C004-1900-39C7C7842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4574" y="291777"/>
            <a:ext cx="1042416" cy="10782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009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- MOSAIC GARLAND GAL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Factor XII">
            <a:extLst>
              <a:ext uri="{FF2B5EF4-FFF2-40B4-BE49-F238E27FC236}">
                <a16:creationId xmlns:a16="http://schemas.microsoft.com/office/drawing/2014/main" id="{EECDB599-24B2-36A1-934F-822F0D1D8297}"/>
              </a:ext>
            </a:extLst>
          </p:cNvPr>
          <p:cNvSpPr txBox="1"/>
          <p:nvPr userDrawn="1"/>
        </p:nvSpPr>
        <p:spPr>
          <a:xfrm rot="5400000">
            <a:off x="16412768" y="-31329"/>
            <a:ext cx="1547388" cy="161332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C2B1B1-BD54-6FC3-2F6F-05988884F204}"/>
              </a:ext>
            </a:extLst>
          </p:cNvPr>
          <p:cNvGrpSpPr/>
          <p:nvPr userDrawn="1"/>
        </p:nvGrpSpPr>
        <p:grpSpPr>
          <a:xfrm>
            <a:off x="16334352" y="20953"/>
            <a:ext cx="1704220" cy="1508760"/>
            <a:chOff x="9976147" y="68799"/>
            <a:chExt cx="1204550" cy="1034895"/>
          </a:xfrm>
        </p:grpSpPr>
        <p:pic>
          <p:nvPicPr>
            <p:cNvPr id="14" name="Picture 13" descr="A logo for a research study">
              <a:extLst>
                <a:ext uri="{FF2B5EF4-FFF2-40B4-BE49-F238E27FC236}">
                  <a16:creationId xmlns:a16="http://schemas.microsoft.com/office/drawing/2014/main" id="{B6D3179B-32F6-6E8B-8193-D340843FAB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6526" y1="23770" x2="76526" y2="23770"/>
                          <a14:foregroundMark x1="56338" y1="28962" x2="56338" y2="28962"/>
                          <a14:foregroundMark x1="39437" y1="49727" x2="39437" y2="497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76147" y="68799"/>
              <a:ext cx="1204550" cy="1034895"/>
            </a:xfrm>
            <a:prstGeom prst="rect">
              <a:avLst/>
            </a:prstGeom>
            <a:noFill/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275ECCE-9ABF-04C4-22D7-B1CC3E1CC1EF}"/>
                </a:ext>
              </a:extLst>
            </p:cNvPr>
            <p:cNvSpPr txBox="1"/>
            <p:nvPr userDrawn="1"/>
          </p:nvSpPr>
          <p:spPr>
            <a:xfrm>
              <a:off x="10114312" y="651703"/>
              <a:ext cx="1048710" cy="285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876" b="1" spc="198">
                  <a:solidFill>
                    <a:srgbClr val="325766"/>
                  </a:solidFill>
                  <a:latin typeface="+mj-lt"/>
                </a:rPr>
                <a:t>GARLAND</a:t>
              </a:r>
            </a:p>
            <a:p>
              <a:pPr algn="ctr"/>
              <a:r>
                <a:rPr lang="en-GB" sz="826" b="1">
                  <a:solidFill>
                    <a:srgbClr val="325766"/>
                  </a:solidFill>
                  <a:latin typeface="+mj-lt"/>
                </a:rPr>
                <a:t>GA RESEARCH STUDY</a:t>
              </a:r>
              <a:endParaRPr lang="en-US" sz="826" b="1">
                <a:solidFill>
                  <a:srgbClr val="325766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3610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- MOSAIC GARLAND GAL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Factor XII">
            <a:extLst>
              <a:ext uri="{FF2B5EF4-FFF2-40B4-BE49-F238E27FC236}">
                <a16:creationId xmlns:a16="http://schemas.microsoft.com/office/drawing/2014/main" id="{7D80087B-0BD7-49C8-459B-F1716E4A7C73}"/>
              </a:ext>
            </a:extLst>
          </p:cNvPr>
          <p:cNvSpPr txBox="1"/>
          <p:nvPr userDrawn="1"/>
        </p:nvSpPr>
        <p:spPr>
          <a:xfrm rot="5400000">
            <a:off x="16412768" y="-31329"/>
            <a:ext cx="1547388" cy="161332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90234" dist="46098" dir="5460000" sx="98334" sy="98334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30000" noProof="0">
              <a:ln>
                <a:noFill/>
              </a:ln>
              <a:solidFill>
                <a:srgbClr val="012069"/>
              </a:solidFill>
              <a:effectLst/>
              <a:uLnTx/>
              <a:uFillTx/>
              <a:latin typeface="Univers Condensed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A041D-66DE-0CFD-2DB0-1743A63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9549-BB36-3397-FED8-B3B19182B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F0398-93C2-450B-2811-29495D3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C34C-48CA-7A79-5E0C-F3DB613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28735B-AF7F-DDC9-18FB-83724589B0A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6696448" y="296278"/>
            <a:ext cx="1001268" cy="671004"/>
            <a:chOff x="11189911" y="211497"/>
            <a:chExt cx="682231" cy="463898"/>
          </a:xfrm>
        </p:grpSpPr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4F59CA8F-C1D3-A78E-E2CA-630482FBDCD7}"/>
                </a:ext>
              </a:extLst>
            </p:cNvPr>
            <p:cNvGrpSpPr/>
            <p:nvPr/>
          </p:nvGrpSpPr>
          <p:grpSpPr>
            <a:xfrm>
              <a:off x="11189911" y="211497"/>
              <a:ext cx="682231" cy="463898"/>
              <a:chOff x="11153401" y="184575"/>
              <a:chExt cx="722862" cy="487678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DAA2DB-744B-CB93-380D-8106A289E8E5}"/>
                  </a:ext>
                </a:extLst>
              </p:cNvPr>
              <p:cNvSpPr/>
              <p:nvPr/>
            </p:nvSpPr>
            <p:spPr>
              <a:xfrm>
                <a:off x="11154825" y="185815"/>
                <a:ext cx="720976" cy="485366"/>
              </a:xfrm>
              <a:custGeom>
                <a:avLst/>
                <a:gdLst>
                  <a:gd name="connsiteX0" fmla="*/ 579318 w 720976"/>
                  <a:gd name="connsiteY0" fmla="*/ 65966 h 485366"/>
                  <a:gd name="connsiteX1" fmla="*/ 141662 w 720976"/>
                  <a:gd name="connsiteY1" fmla="*/ 65966 h 485366"/>
                  <a:gd name="connsiteX2" fmla="*/ 1374 w 720976"/>
                  <a:gd name="connsiteY2" fmla="*/ 235759 h 485366"/>
                  <a:gd name="connsiteX3" fmla="*/ 1374 w 720976"/>
                  <a:gd name="connsiteY3" fmla="*/ 249596 h 485366"/>
                  <a:gd name="connsiteX4" fmla="*/ 141676 w 720976"/>
                  <a:gd name="connsiteY4" fmla="*/ 419389 h 485366"/>
                  <a:gd name="connsiteX5" fmla="*/ 579318 w 720976"/>
                  <a:gd name="connsiteY5" fmla="*/ 419389 h 485366"/>
                  <a:gd name="connsiteX6" fmla="*/ 719591 w 720976"/>
                  <a:gd name="connsiteY6" fmla="*/ 249596 h 485366"/>
                  <a:gd name="connsiteX7" fmla="*/ 719591 w 720976"/>
                  <a:gd name="connsiteY7" fmla="*/ 235759 h 485366"/>
                  <a:gd name="connsiteX8" fmla="*/ 579318 w 720976"/>
                  <a:gd name="connsiteY8" fmla="*/ 65966 h 485366"/>
                  <a:gd name="connsiteX9" fmla="*/ 579318 w 720976"/>
                  <a:gd name="connsiteY9" fmla="*/ 65966 h 485366"/>
                  <a:gd name="connsiteX10" fmla="*/ 559277 w 720976"/>
                  <a:gd name="connsiteY10" fmla="*/ 389436 h 485366"/>
                  <a:gd name="connsiteX11" fmla="*/ 161703 w 720976"/>
                  <a:gd name="connsiteY11" fmla="*/ 389436 h 485366"/>
                  <a:gd name="connsiteX12" fmla="*/ 37633 w 720976"/>
                  <a:gd name="connsiteY12" fmla="*/ 242685 h 485366"/>
                  <a:gd name="connsiteX13" fmla="*/ 161703 w 720976"/>
                  <a:gd name="connsiteY13" fmla="*/ 95934 h 485366"/>
                  <a:gd name="connsiteX14" fmla="*/ 559277 w 720976"/>
                  <a:gd name="connsiteY14" fmla="*/ 95934 h 485366"/>
                  <a:gd name="connsiteX15" fmla="*/ 683333 w 720976"/>
                  <a:gd name="connsiteY15" fmla="*/ 242685 h 485366"/>
                  <a:gd name="connsiteX16" fmla="*/ 559277 w 720976"/>
                  <a:gd name="connsiteY16" fmla="*/ 389436 h 485366"/>
                  <a:gd name="connsiteX17" fmla="*/ 559277 w 720976"/>
                  <a:gd name="connsiteY17" fmla="*/ 389436 h 485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0976" h="485366">
                    <a:moveTo>
                      <a:pt x="579318" y="65966"/>
                    </a:moveTo>
                    <a:cubicBezTo>
                      <a:pt x="446693" y="-21989"/>
                      <a:pt x="274288" y="-21989"/>
                      <a:pt x="141662" y="65966"/>
                    </a:cubicBezTo>
                    <a:cubicBezTo>
                      <a:pt x="79129" y="107434"/>
                      <a:pt x="30303" y="166518"/>
                      <a:pt x="1374" y="235759"/>
                    </a:cubicBezTo>
                    <a:cubicBezTo>
                      <a:pt x="-458" y="240189"/>
                      <a:pt x="-458" y="245181"/>
                      <a:pt x="1374" y="249596"/>
                    </a:cubicBezTo>
                    <a:cubicBezTo>
                      <a:pt x="30303" y="318838"/>
                      <a:pt x="79129" y="377922"/>
                      <a:pt x="141676" y="419389"/>
                    </a:cubicBezTo>
                    <a:cubicBezTo>
                      <a:pt x="274288" y="507359"/>
                      <a:pt x="446693" y="507359"/>
                      <a:pt x="579318" y="419389"/>
                    </a:cubicBezTo>
                    <a:cubicBezTo>
                      <a:pt x="641851" y="377922"/>
                      <a:pt x="690677" y="318823"/>
                      <a:pt x="719591" y="249596"/>
                    </a:cubicBezTo>
                    <a:cubicBezTo>
                      <a:pt x="721438" y="245167"/>
                      <a:pt x="721438" y="240189"/>
                      <a:pt x="719591" y="235759"/>
                    </a:cubicBezTo>
                    <a:cubicBezTo>
                      <a:pt x="690677" y="166518"/>
                      <a:pt x="641851" y="107434"/>
                      <a:pt x="579318" y="65966"/>
                    </a:cubicBezTo>
                    <a:lnTo>
                      <a:pt x="579318" y="65966"/>
                    </a:lnTo>
                    <a:close/>
                    <a:moveTo>
                      <a:pt x="559277" y="389436"/>
                    </a:moveTo>
                    <a:cubicBezTo>
                      <a:pt x="438786" y="469282"/>
                      <a:pt x="282194" y="469282"/>
                      <a:pt x="161703" y="389436"/>
                    </a:cubicBezTo>
                    <a:cubicBezTo>
                      <a:pt x="107221" y="353307"/>
                      <a:pt x="64196" y="302404"/>
                      <a:pt x="37633" y="242685"/>
                    </a:cubicBezTo>
                    <a:cubicBezTo>
                      <a:pt x="64181" y="182966"/>
                      <a:pt x="107221" y="132048"/>
                      <a:pt x="161703" y="95934"/>
                    </a:cubicBezTo>
                    <a:cubicBezTo>
                      <a:pt x="282194" y="16073"/>
                      <a:pt x="438786" y="16073"/>
                      <a:pt x="559277" y="95934"/>
                    </a:cubicBezTo>
                    <a:cubicBezTo>
                      <a:pt x="613745" y="132048"/>
                      <a:pt x="656785" y="182952"/>
                      <a:pt x="683333" y="242685"/>
                    </a:cubicBezTo>
                    <a:cubicBezTo>
                      <a:pt x="656785" y="302404"/>
                      <a:pt x="613745" y="353322"/>
                      <a:pt x="559277" y="389436"/>
                    </a:cubicBezTo>
                    <a:lnTo>
                      <a:pt x="559277" y="389436"/>
                    </a:lnTo>
                    <a:close/>
                  </a:path>
                </a:pathLst>
              </a:custGeom>
              <a:solidFill>
                <a:srgbClr val="EF5727"/>
              </a:solidFill>
              <a:ln w="1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82A4A76-9F6E-44E1-8652-75F113F273FC}"/>
                  </a:ext>
                </a:extLst>
              </p:cNvPr>
              <p:cNvSpPr/>
              <p:nvPr/>
            </p:nvSpPr>
            <p:spPr>
              <a:xfrm>
                <a:off x="11153401" y="184575"/>
                <a:ext cx="722862" cy="487678"/>
              </a:xfrm>
              <a:custGeom>
                <a:avLst/>
                <a:gdLst>
                  <a:gd name="connsiteX0" fmla="*/ 0 w 722862"/>
                  <a:gd name="connsiteY0" fmla="*/ 0 h 487678"/>
                  <a:gd name="connsiteX1" fmla="*/ 722863 w 722862"/>
                  <a:gd name="connsiteY1" fmla="*/ 0 h 487678"/>
                  <a:gd name="connsiteX2" fmla="*/ 722863 w 722862"/>
                  <a:gd name="connsiteY2" fmla="*/ 487679 h 487678"/>
                  <a:gd name="connsiteX3" fmla="*/ 0 w 722862"/>
                  <a:gd name="connsiteY3" fmla="*/ 487679 h 487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862" h="487678">
                    <a:moveTo>
                      <a:pt x="0" y="0"/>
                    </a:moveTo>
                    <a:lnTo>
                      <a:pt x="722863" y="0"/>
                    </a:lnTo>
                    <a:lnTo>
                      <a:pt x="722863" y="487679"/>
                    </a:lnTo>
                    <a:lnTo>
                      <a:pt x="0" y="487679"/>
                    </a:lnTo>
                    <a:close/>
                  </a:path>
                </a:pathLst>
              </a:custGeom>
              <a:noFill/>
              <a:ln w="1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C633EC4-1467-A69F-C414-200AB9E0CA82}"/>
                  </a:ext>
                </a:extLst>
              </p:cNvPr>
              <p:cNvSpPr/>
              <p:nvPr/>
            </p:nvSpPr>
            <p:spPr>
              <a:xfrm>
                <a:off x="11331974" y="245177"/>
                <a:ext cx="366665" cy="366642"/>
              </a:xfrm>
              <a:custGeom>
                <a:avLst/>
                <a:gdLst>
                  <a:gd name="connsiteX0" fmla="*/ 53695 w 366665"/>
                  <a:gd name="connsiteY0" fmla="*/ 53684 h 366642"/>
                  <a:gd name="connsiteX1" fmla="*/ 53695 w 366665"/>
                  <a:gd name="connsiteY1" fmla="*/ 312948 h 366642"/>
                  <a:gd name="connsiteX2" fmla="*/ 312959 w 366665"/>
                  <a:gd name="connsiteY2" fmla="*/ 312948 h 366642"/>
                  <a:gd name="connsiteX3" fmla="*/ 312959 w 366665"/>
                  <a:gd name="connsiteY3" fmla="*/ 53684 h 366642"/>
                  <a:gd name="connsiteX4" fmla="*/ 53695 w 366665"/>
                  <a:gd name="connsiteY4" fmla="*/ 53684 h 366642"/>
                  <a:gd name="connsiteX5" fmla="*/ 53695 w 366665"/>
                  <a:gd name="connsiteY5" fmla="*/ 53684 h 366642"/>
                  <a:gd name="connsiteX6" fmla="*/ 287479 w 366665"/>
                  <a:gd name="connsiteY6" fmla="*/ 287467 h 366642"/>
                  <a:gd name="connsiteX7" fmla="*/ 79320 w 366665"/>
                  <a:gd name="connsiteY7" fmla="*/ 287409 h 366642"/>
                  <a:gd name="connsiteX8" fmla="*/ 79320 w 366665"/>
                  <a:gd name="connsiteY8" fmla="*/ 79251 h 366642"/>
                  <a:gd name="connsiteX9" fmla="*/ 287479 w 366665"/>
                  <a:gd name="connsiteY9" fmla="*/ 79194 h 366642"/>
                  <a:gd name="connsiteX10" fmla="*/ 287479 w 366665"/>
                  <a:gd name="connsiteY10" fmla="*/ 287467 h 366642"/>
                  <a:gd name="connsiteX11" fmla="*/ 287479 w 366665"/>
                  <a:gd name="connsiteY11" fmla="*/ 287467 h 366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6665" h="366642">
                    <a:moveTo>
                      <a:pt x="53695" y="53684"/>
                    </a:moveTo>
                    <a:cubicBezTo>
                      <a:pt x="-17898" y="125278"/>
                      <a:pt x="-17898" y="241354"/>
                      <a:pt x="53695" y="312948"/>
                    </a:cubicBezTo>
                    <a:cubicBezTo>
                      <a:pt x="125289" y="384541"/>
                      <a:pt x="241366" y="384541"/>
                      <a:pt x="312959" y="312948"/>
                    </a:cubicBezTo>
                    <a:cubicBezTo>
                      <a:pt x="384567" y="241354"/>
                      <a:pt x="384567" y="125278"/>
                      <a:pt x="312959" y="53684"/>
                    </a:cubicBezTo>
                    <a:cubicBezTo>
                      <a:pt x="241380" y="-17895"/>
                      <a:pt x="125289" y="-17895"/>
                      <a:pt x="53695" y="53684"/>
                    </a:cubicBezTo>
                    <a:lnTo>
                      <a:pt x="53695" y="53684"/>
                    </a:lnTo>
                    <a:close/>
                    <a:moveTo>
                      <a:pt x="287479" y="287467"/>
                    </a:moveTo>
                    <a:cubicBezTo>
                      <a:pt x="229982" y="344921"/>
                      <a:pt x="136803" y="344892"/>
                      <a:pt x="79320" y="287409"/>
                    </a:cubicBezTo>
                    <a:cubicBezTo>
                      <a:pt x="21866" y="229927"/>
                      <a:pt x="21866" y="136734"/>
                      <a:pt x="79320" y="79251"/>
                    </a:cubicBezTo>
                    <a:cubicBezTo>
                      <a:pt x="136788" y="21769"/>
                      <a:pt x="229967" y="21740"/>
                      <a:pt x="287479" y="79194"/>
                    </a:cubicBezTo>
                    <a:cubicBezTo>
                      <a:pt x="345034" y="136691"/>
                      <a:pt x="345034" y="229970"/>
                      <a:pt x="287479" y="287467"/>
                    </a:cubicBezTo>
                    <a:lnTo>
                      <a:pt x="287479" y="287467"/>
                    </a:lnTo>
                    <a:close/>
                  </a:path>
                </a:pathLst>
              </a:custGeom>
              <a:solidFill>
                <a:srgbClr val="12597C"/>
              </a:solidFill>
              <a:ln w="1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  <p:grpSp>
          <p:nvGrpSpPr>
            <p:cNvPr id="21" name="Graphic 12">
              <a:extLst>
                <a:ext uri="{FF2B5EF4-FFF2-40B4-BE49-F238E27FC236}">
                  <a16:creationId xmlns:a16="http://schemas.microsoft.com/office/drawing/2014/main" id="{8E7F16B3-7B7B-D8D0-A452-FAE4EBEF0EB7}"/>
                </a:ext>
              </a:extLst>
            </p:cNvPr>
            <p:cNvGrpSpPr/>
            <p:nvPr/>
          </p:nvGrpSpPr>
          <p:grpSpPr>
            <a:xfrm>
              <a:off x="11437897" y="330933"/>
              <a:ext cx="194801" cy="201394"/>
              <a:chOff x="11416156" y="310133"/>
              <a:chExt cx="206403" cy="211718"/>
            </a:xfrm>
            <a:solidFill>
              <a:srgbClr val="12597C"/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84140B1-C8FE-FFB2-69FE-62BD7876ADF5}"/>
                  </a:ext>
                </a:extLst>
              </p:cNvPr>
              <p:cNvSpPr/>
              <p:nvPr/>
            </p:nvSpPr>
            <p:spPr>
              <a:xfrm>
                <a:off x="11531627" y="421070"/>
                <a:ext cx="29693" cy="6665"/>
              </a:xfrm>
              <a:custGeom>
                <a:avLst/>
                <a:gdLst>
                  <a:gd name="connsiteX0" fmla="*/ 3333 w 29693"/>
                  <a:gd name="connsiteY0" fmla="*/ 0 h 6665"/>
                  <a:gd name="connsiteX1" fmla="*/ 0 w 29693"/>
                  <a:gd name="connsiteY1" fmla="*/ 3333 h 6665"/>
                  <a:gd name="connsiteX2" fmla="*/ 3333 w 29693"/>
                  <a:gd name="connsiteY2" fmla="*/ 6666 h 6665"/>
                  <a:gd name="connsiteX3" fmla="*/ 26361 w 29693"/>
                  <a:gd name="connsiteY3" fmla="*/ 6666 h 6665"/>
                  <a:gd name="connsiteX4" fmla="*/ 29694 w 29693"/>
                  <a:gd name="connsiteY4" fmla="*/ 3333 h 6665"/>
                  <a:gd name="connsiteX5" fmla="*/ 26361 w 29693"/>
                  <a:gd name="connsiteY5" fmla="*/ 0 h 6665"/>
                  <a:gd name="connsiteX6" fmla="*/ 3333 w 29693"/>
                  <a:gd name="connsiteY6" fmla="*/ 0 h 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693" h="6665">
                    <a:moveTo>
                      <a:pt x="3333" y="0"/>
                    </a:moveTo>
                    <a:cubicBezTo>
                      <a:pt x="1327" y="0"/>
                      <a:pt x="0" y="1342"/>
                      <a:pt x="0" y="3333"/>
                    </a:cubicBezTo>
                    <a:cubicBezTo>
                      <a:pt x="0" y="5324"/>
                      <a:pt x="1327" y="6666"/>
                      <a:pt x="3333" y="6666"/>
                    </a:cubicBezTo>
                    <a:lnTo>
                      <a:pt x="26361" y="6666"/>
                    </a:lnTo>
                    <a:cubicBezTo>
                      <a:pt x="28366" y="6666"/>
                      <a:pt x="29694" y="5338"/>
                      <a:pt x="29694" y="3333"/>
                    </a:cubicBezTo>
                    <a:cubicBezTo>
                      <a:pt x="29694" y="1327"/>
                      <a:pt x="28366" y="0"/>
                      <a:pt x="26361" y="0"/>
                    </a:cubicBezTo>
                    <a:lnTo>
                      <a:pt x="3333" y="0"/>
                    </a:lnTo>
                    <a:close/>
                  </a:path>
                </a:pathLst>
              </a:custGeom>
              <a:solidFill>
                <a:srgbClr val="12597C"/>
              </a:solidFill>
              <a:ln w="1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A795765-2DF2-BE8F-8FB2-EDB8979CC481}"/>
                  </a:ext>
                </a:extLst>
              </p:cNvPr>
              <p:cNvSpPr/>
              <p:nvPr/>
            </p:nvSpPr>
            <p:spPr>
              <a:xfrm>
                <a:off x="11465213" y="310133"/>
                <a:ext cx="110781" cy="127630"/>
              </a:xfrm>
              <a:custGeom>
                <a:avLst/>
                <a:gdLst>
                  <a:gd name="connsiteX0" fmla="*/ 32709 w 110781"/>
                  <a:gd name="connsiteY0" fmla="*/ 81907 h 127630"/>
                  <a:gd name="connsiteX1" fmla="*/ 0 w 110781"/>
                  <a:gd name="connsiteY1" fmla="*/ 116289 h 127630"/>
                  <a:gd name="connsiteX2" fmla="*/ 0 w 110781"/>
                  <a:gd name="connsiteY2" fmla="*/ 124297 h 127630"/>
                  <a:gd name="connsiteX3" fmla="*/ 3333 w 110781"/>
                  <a:gd name="connsiteY3" fmla="*/ 127630 h 127630"/>
                  <a:gd name="connsiteX4" fmla="*/ 6666 w 110781"/>
                  <a:gd name="connsiteY4" fmla="*/ 124297 h 127630"/>
                  <a:gd name="connsiteX5" fmla="*/ 6666 w 110781"/>
                  <a:gd name="connsiteY5" fmla="*/ 116289 h 127630"/>
                  <a:gd name="connsiteX6" fmla="*/ 32363 w 110781"/>
                  <a:gd name="connsiteY6" fmla="*/ 88587 h 127630"/>
                  <a:gd name="connsiteX7" fmla="*/ 52058 w 110781"/>
                  <a:gd name="connsiteY7" fmla="*/ 108282 h 127630"/>
                  <a:gd name="connsiteX8" fmla="*/ 52058 w 110781"/>
                  <a:gd name="connsiteY8" fmla="*/ 123965 h 127630"/>
                  <a:gd name="connsiteX9" fmla="*/ 55391 w 110781"/>
                  <a:gd name="connsiteY9" fmla="*/ 127298 h 127630"/>
                  <a:gd name="connsiteX10" fmla="*/ 58724 w 110781"/>
                  <a:gd name="connsiteY10" fmla="*/ 123965 h 127630"/>
                  <a:gd name="connsiteX11" fmla="*/ 58724 w 110781"/>
                  <a:gd name="connsiteY11" fmla="*/ 108282 h 127630"/>
                  <a:gd name="connsiteX12" fmla="*/ 78418 w 110781"/>
                  <a:gd name="connsiteY12" fmla="*/ 88587 h 127630"/>
                  <a:gd name="connsiteX13" fmla="*/ 104115 w 110781"/>
                  <a:gd name="connsiteY13" fmla="*/ 116289 h 127630"/>
                  <a:gd name="connsiteX14" fmla="*/ 104115 w 110781"/>
                  <a:gd name="connsiteY14" fmla="*/ 124297 h 127630"/>
                  <a:gd name="connsiteX15" fmla="*/ 107448 w 110781"/>
                  <a:gd name="connsiteY15" fmla="*/ 127630 h 127630"/>
                  <a:gd name="connsiteX16" fmla="*/ 110781 w 110781"/>
                  <a:gd name="connsiteY16" fmla="*/ 124297 h 127630"/>
                  <a:gd name="connsiteX17" fmla="*/ 110781 w 110781"/>
                  <a:gd name="connsiteY17" fmla="*/ 116289 h 127630"/>
                  <a:gd name="connsiteX18" fmla="*/ 78072 w 110781"/>
                  <a:gd name="connsiteY18" fmla="*/ 81907 h 127630"/>
                  <a:gd name="connsiteX19" fmla="*/ 68391 w 110781"/>
                  <a:gd name="connsiteY19" fmla="*/ 71893 h 127630"/>
                  <a:gd name="connsiteX20" fmla="*/ 81405 w 110781"/>
                  <a:gd name="connsiteY20" fmla="*/ 48534 h 127630"/>
                  <a:gd name="connsiteX21" fmla="*/ 81405 w 110781"/>
                  <a:gd name="connsiteY21" fmla="*/ 44191 h 127630"/>
                  <a:gd name="connsiteX22" fmla="*/ 89745 w 110781"/>
                  <a:gd name="connsiteY22" fmla="*/ 22159 h 127630"/>
                  <a:gd name="connsiteX23" fmla="*/ 58045 w 110781"/>
                  <a:gd name="connsiteY23" fmla="*/ 7139 h 127630"/>
                  <a:gd name="connsiteX24" fmla="*/ 31007 w 110781"/>
                  <a:gd name="connsiteY24" fmla="*/ 11150 h 127630"/>
                  <a:gd name="connsiteX25" fmla="*/ 22999 w 110781"/>
                  <a:gd name="connsiteY25" fmla="*/ 21495 h 127630"/>
                  <a:gd name="connsiteX26" fmla="*/ 26678 w 110781"/>
                  <a:gd name="connsiteY26" fmla="*/ 44523 h 127630"/>
                  <a:gd name="connsiteX27" fmla="*/ 26678 w 110781"/>
                  <a:gd name="connsiteY27" fmla="*/ 48866 h 127630"/>
                  <a:gd name="connsiteX28" fmla="*/ 41366 w 110781"/>
                  <a:gd name="connsiteY28" fmla="*/ 72889 h 127630"/>
                  <a:gd name="connsiteX29" fmla="*/ 32695 w 110781"/>
                  <a:gd name="connsiteY29" fmla="*/ 81892 h 127630"/>
                  <a:gd name="connsiteX30" fmla="*/ 32695 w 110781"/>
                  <a:gd name="connsiteY30" fmla="*/ 81892 h 127630"/>
                  <a:gd name="connsiteX31" fmla="*/ 30372 w 110781"/>
                  <a:gd name="connsiteY31" fmla="*/ 36515 h 127630"/>
                  <a:gd name="connsiteX32" fmla="*/ 29708 w 110781"/>
                  <a:gd name="connsiteY32" fmla="*/ 23169 h 127630"/>
                  <a:gd name="connsiteX33" fmla="*/ 59070 w 110781"/>
                  <a:gd name="connsiteY33" fmla="*/ 14497 h 127630"/>
                  <a:gd name="connsiteX34" fmla="*/ 63081 w 110781"/>
                  <a:gd name="connsiteY34" fmla="*/ 12492 h 127630"/>
                  <a:gd name="connsiteX35" fmla="*/ 64077 w 110781"/>
                  <a:gd name="connsiteY35" fmla="*/ 10486 h 127630"/>
                  <a:gd name="connsiteX36" fmla="*/ 83093 w 110781"/>
                  <a:gd name="connsiteY36" fmla="*/ 20831 h 127630"/>
                  <a:gd name="connsiteX37" fmla="*/ 77755 w 110781"/>
                  <a:gd name="connsiteY37" fmla="*/ 37179 h 127630"/>
                  <a:gd name="connsiteX38" fmla="*/ 73744 w 110781"/>
                  <a:gd name="connsiteY38" fmla="*/ 31176 h 127630"/>
                  <a:gd name="connsiteX39" fmla="*/ 68405 w 110781"/>
                  <a:gd name="connsiteY39" fmla="*/ 28507 h 127630"/>
                  <a:gd name="connsiteX40" fmla="*/ 38697 w 110781"/>
                  <a:gd name="connsiteY40" fmla="*/ 28507 h 127630"/>
                  <a:gd name="connsiteX41" fmla="*/ 33027 w 110781"/>
                  <a:gd name="connsiteY41" fmla="*/ 31840 h 127630"/>
                  <a:gd name="connsiteX42" fmla="*/ 30357 w 110781"/>
                  <a:gd name="connsiteY42" fmla="*/ 36515 h 127630"/>
                  <a:gd name="connsiteX43" fmla="*/ 33705 w 110781"/>
                  <a:gd name="connsiteY43" fmla="*/ 48866 h 127630"/>
                  <a:gd name="connsiteX44" fmla="*/ 33705 w 110781"/>
                  <a:gd name="connsiteY44" fmla="*/ 44191 h 127630"/>
                  <a:gd name="connsiteX45" fmla="*/ 38711 w 110781"/>
                  <a:gd name="connsiteY45" fmla="*/ 34841 h 127630"/>
                  <a:gd name="connsiteX46" fmla="*/ 68088 w 110781"/>
                  <a:gd name="connsiteY46" fmla="*/ 34841 h 127630"/>
                  <a:gd name="connsiteX47" fmla="*/ 74768 w 110781"/>
                  <a:gd name="connsiteY47" fmla="*/ 44523 h 127630"/>
                  <a:gd name="connsiteX48" fmla="*/ 74768 w 110781"/>
                  <a:gd name="connsiteY48" fmla="*/ 48866 h 127630"/>
                  <a:gd name="connsiteX49" fmla="*/ 54409 w 110781"/>
                  <a:gd name="connsiteY49" fmla="*/ 69556 h 127630"/>
                  <a:gd name="connsiteX50" fmla="*/ 33719 w 110781"/>
                  <a:gd name="connsiteY50" fmla="*/ 48866 h 127630"/>
                  <a:gd name="connsiteX51" fmla="*/ 33719 w 110781"/>
                  <a:gd name="connsiteY51" fmla="*/ 48866 h 127630"/>
                  <a:gd name="connsiteX52" fmla="*/ 48061 w 110781"/>
                  <a:gd name="connsiteY52" fmla="*/ 75226 h 127630"/>
                  <a:gd name="connsiteX53" fmla="*/ 62417 w 110781"/>
                  <a:gd name="connsiteY53" fmla="*/ 74894 h 127630"/>
                  <a:gd name="connsiteX54" fmla="*/ 71767 w 110781"/>
                  <a:gd name="connsiteY54" fmla="*/ 85903 h 127630"/>
                  <a:gd name="connsiteX55" fmla="*/ 55420 w 110781"/>
                  <a:gd name="connsiteY55" fmla="*/ 102251 h 127630"/>
                  <a:gd name="connsiteX56" fmla="*/ 38726 w 110781"/>
                  <a:gd name="connsiteY56" fmla="*/ 85903 h 127630"/>
                  <a:gd name="connsiteX57" fmla="*/ 48075 w 110781"/>
                  <a:gd name="connsiteY57" fmla="*/ 75226 h 127630"/>
                  <a:gd name="connsiteX58" fmla="*/ 48075 w 110781"/>
                  <a:gd name="connsiteY58" fmla="*/ 75226 h 12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10781" h="127630">
                    <a:moveTo>
                      <a:pt x="32709" y="81907"/>
                    </a:moveTo>
                    <a:cubicBezTo>
                      <a:pt x="14688" y="82902"/>
                      <a:pt x="0" y="97922"/>
                      <a:pt x="0" y="116289"/>
                    </a:cubicBezTo>
                    <a:lnTo>
                      <a:pt x="0" y="124297"/>
                    </a:lnTo>
                    <a:cubicBezTo>
                      <a:pt x="0" y="126303"/>
                      <a:pt x="1327" y="127630"/>
                      <a:pt x="3333" y="127630"/>
                    </a:cubicBezTo>
                    <a:cubicBezTo>
                      <a:pt x="5339" y="127630"/>
                      <a:pt x="6666" y="126288"/>
                      <a:pt x="6666" y="124297"/>
                    </a:cubicBezTo>
                    <a:lnTo>
                      <a:pt x="6666" y="116289"/>
                    </a:lnTo>
                    <a:cubicBezTo>
                      <a:pt x="6666" y="101933"/>
                      <a:pt x="18007" y="89582"/>
                      <a:pt x="32363" y="88587"/>
                    </a:cubicBezTo>
                    <a:lnTo>
                      <a:pt x="52058" y="108282"/>
                    </a:lnTo>
                    <a:lnTo>
                      <a:pt x="52058" y="123965"/>
                    </a:lnTo>
                    <a:cubicBezTo>
                      <a:pt x="52058" y="125971"/>
                      <a:pt x="53385" y="127298"/>
                      <a:pt x="55391" y="127298"/>
                    </a:cubicBezTo>
                    <a:cubicBezTo>
                      <a:pt x="57396" y="127298"/>
                      <a:pt x="58724" y="125971"/>
                      <a:pt x="58724" y="123965"/>
                    </a:cubicBezTo>
                    <a:lnTo>
                      <a:pt x="58724" y="108282"/>
                    </a:lnTo>
                    <a:lnTo>
                      <a:pt x="78418" y="88587"/>
                    </a:lnTo>
                    <a:cubicBezTo>
                      <a:pt x="92775" y="89582"/>
                      <a:pt x="104115" y="101933"/>
                      <a:pt x="104115" y="116289"/>
                    </a:cubicBezTo>
                    <a:lnTo>
                      <a:pt x="104115" y="124297"/>
                    </a:lnTo>
                    <a:cubicBezTo>
                      <a:pt x="104115" y="126303"/>
                      <a:pt x="105443" y="127630"/>
                      <a:pt x="107448" y="127630"/>
                    </a:cubicBezTo>
                    <a:cubicBezTo>
                      <a:pt x="109454" y="127630"/>
                      <a:pt x="110781" y="126288"/>
                      <a:pt x="110781" y="124297"/>
                    </a:cubicBezTo>
                    <a:lnTo>
                      <a:pt x="110781" y="116289"/>
                    </a:lnTo>
                    <a:cubicBezTo>
                      <a:pt x="110781" y="97936"/>
                      <a:pt x="96093" y="82917"/>
                      <a:pt x="78072" y="81907"/>
                    </a:cubicBezTo>
                    <a:cubicBezTo>
                      <a:pt x="73397" y="79237"/>
                      <a:pt x="70396" y="75904"/>
                      <a:pt x="68391" y="71893"/>
                    </a:cubicBezTo>
                    <a:cubicBezTo>
                      <a:pt x="76398" y="67219"/>
                      <a:pt x="81405" y="58547"/>
                      <a:pt x="81405" y="48534"/>
                    </a:cubicBezTo>
                    <a:lnTo>
                      <a:pt x="81405" y="44191"/>
                    </a:lnTo>
                    <a:cubicBezTo>
                      <a:pt x="86412" y="35519"/>
                      <a:pt x="88417" y="28175"/>
                      <a:pt x="89745" y="22159"/>
                    </a:cubicBezTo>
                    <a:cubicBezTo>
                      <a:pt x="93078" y="6143"/>
                      <a:pt x="68722" y="-9540"/>
                      <a:pt x="58045" y="7139"/>
                    </a:cubicBezTo>
                    <a:cubicBezTo>
                      <a:pt x="47700" y="5133"/>
                      <a:pt x="38019" y="6475"/>
                      <a:pt x="31007" y="11150"/>
                    </a:cubicBezTo>
                    <a:cubicBezTo>
                      <a:pt x="26664" y="13819"/>
                      <a:pt x="23994" y="17484"/>
                      <a:pt x="22999" y="21495"/>
                    </a:cubicBezTo>
                    <a:cubicBezTo>
                      <a:pt x="20661" y="33514"/>
                      <a:pt x="25004" y="41522"/>
                      <a:pt x="26678" y="44523"/>
                    </a:cubicBezTo>
                    <a:lnTo>
                      <a:pt x="26678" y="48866"/>
                    </a:lnTo>
                    <a:cubicBezTo>
                      <a:pt x="26678" y="59211"/>
                      <a:pt x="32680" y="68229"/>
                      <a:pt x="41366" y="72889"/>
                    </a:cubicBezTo>
                    <a:cubicBezTo>
                      <a:pt x="39693" y="76554"/>
                      <a:pt x="36691" y="79569"/>
                      <a:pt x="32695" y="81892"/>
                    </a:cubicBezTo>
                    <a:lnTo>
                      <a:pt x="32695" y="81892"/>
                    </a:lnTo>
                    <a:close/>
                    <a:moveTo>
                      <a:pt x="30372" y="36515"/>
                    </a:moveTo>
                    <a:cubicBezTo>
                      <a:pt x="29376" y="33514"/>
                      <a:pt x="28698" y="28839"/>
                      <a:pt x="29708" y="23169"/>
                    </a:cubicBezTo>
                    <a:cubicBezTo>
                      <a:pt x="30704" y="17830"/>
                      <a:pt x="41727" y="10486"/>
                      <a:pt x="59070" y="14497"/>
                    </a:cubicBezTo>
                    <a:cubicBezTo>
                      <a:pt x="60744" y="14829"/>
                      <a:pt x="62403" y="14165"/>
                      <a:pt x="63081" y="12492"/>
                    </a:cubicBezTo>
                    <a:cubicBezTo>
                      <a:pt x="63081" y="12492"/>
                      <a:pt x="63413" y="11496"/>
                      <a:pt x="64077" y="10486"/>
                    </a:cubicBezTo>
                    <a:cubicBezTo>
                      <a:pt x="70425" y="1151"/>
                      <a:pt x="85099" y="12492"/>
                      <a:pt x="83093" y="20831"/>
                    </a:cubicBezTo>
                    <a:cubicBezTo>
                      <a:pt x="82098" y="25506"/>
                      <a:pt x="80756" y="30845"/>
                      <a:pt x="77755" y="37179"/>
                    </a:cubicBezTo>
                    <a:lnTo>
                      <a:pt x="73744" y="31176"/>
                    </a:lnTo>
                    <a:cubicBezTo>
                      <a:pt x="72416" y="29503"/>
                      <a:pt x="70411" y="28507"/>
                      <a:pt x="68405" y="28507"/>
                    </a:cubicBezTo>
                    <a:lnTo>
                      <a:pt x="38697" y="28507"/>
                    </a:lnTo>
                    <a:cubicBezTo>
                      <a:pt x="36360" y="28507"/>
                      <a:pt x="34022" y="29835"/>
                      <a:pt x="33027" y="31840"/>
                    </a:cubicBezTo>
                    <a:lnTo>
                      <a:pt x="30357" y="36515"/>
                    </a:lnTo>
                    <a:close/>
                    <a:moveTo>
                      <a:pt x="33705" y="48866"/>
                    </a:moveTo>
                    <a:lnTo>
                      <a:pt x="33705" y="44191"/>
                    </a:lnTo>
                    <a:lnTo>
                      <a:pt x="38711" y="34841"/>
                    </a:lnTo>
                    <a:lnTo>
                      <a:pt x="68088" y="34841"/>
                    </a:lnTo>
                    <a:lnTo>
                      <a:pt x="74768" y="44523"/>
                    </a:lnTo>
                    <a:lnTo>
                      <a:pt x="74768" y="48866"/>
                    </a:lnTo>
                    <a:cubicBezTo>
                      <a:pt x="74768" y="60221"/>
                      <a:pt x="65418" y="69556"/>
                      <a:pt x="54409" y="69556"/>
                    </a:cubicBezTo>
                    <a:cubicBezTo>
                      <a:pt x="43401" y="69556"/>
                      <a:pt x="33719" y="60553"/>
                      <a:pt x="33719" y="48866"/>
                    </a:cubicBezTo>
                    <a:lnTo>
                      <a:pt x="33719" y="48866"/>
                    </a:lnTo>
                    <a:close/>
                    <a:moveTo>
                      <a:pt x="48061" y="75226"/>
                    </a:moveTo>
                    <a:cubicBezTo>
                      <a:pt x="53068" y="76554"/>
                      <a:pt x="57742" y="76222"/>
                      <a:pt x="62417" y="74894"/>
                    </a:cubicBezTo>
                    <a:cubicBezTo>
                      <a:pt x="64423" y="79237"/>
                      <a:pt x="67424" y="82570"/>
                      <a:pt x="71767" y="85903"/>
                    </a:cubicBezTo>
                    <a:lnTo>
                      <a:pt x="55420" y="102251"/>
                    </a:lnTo>
                    <a:lnTo>
                      <a:pt x="38726" y="85903"/>
                    </a:lnTo>
                    <a:cubicBezTo>
                      <a:pt x="43069" y="82902"/>
                      <a:pt x="46070" y="79223"/>
                      <a:pt x="48075" y="75226"/>
                    </a:cubicBezTo>
                    <a:lnTo>
                      <a:pt x="48075" y="75226"/>
                    </a:lnTo>
                    <a:close/>
                  </a:path>
                </a:pathLst>
              </a:custGeom>
              <a:solidFill>
                <a:srgbClr val="12597C"/>
              </a:solidFill>
              <a:ln w="1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E98E1EC-D786-3705-CBAB-BC7EF6AEA775}"/>
                  </a:ext>
                </a:extLst>
              </p:cNvPr>
              <p:cNvSpPr/>
              <p:nvPr/>
            </p:nvSpPr>
            <p:spPr>
              <a:xfrm>
                <a:off x="11452039" y="443517"/>
                <a:ext cx="170520" cy="74234"/>
              </a:xfrm>
              <a:custGeom>
                <a:avLst/>
                <a:gdLst>
                  <a:gd name="connsiteX0" fmla="*/ 169030 w 170520"/>
                  <a:gd name="connsiteY0" fmla="*/ 6929 h 74234"/>
                  <a:gd name="connsiteX1" fmla="*/ 159680 w 170520"/>
                  <a:gd name="connsiteY1" fmla="*/ 249 h 74234"/>
                  <a:gd name="connsiteX2" fmla="*/ 149335 w 170520"/>
                  <a:gd name="connsiteY2" fmla="*/ 2254 h 74234"/>
                  <a:gd name="connsiteX3" fmla="*/ 127303 w 170520"/>
                  <a:gd name="connsiteY3" fmla="*/ 15932 h 74234"/>
                  <a:gd name="connsiteX4" fmla="*/ 125629 w 170520"/>
                  <a:gd name="connsiteY4" fmla="*/ 20275 h 74234"/>
                  <a:gd name="connsiteX5" fmla="*/ 128630 w 170520"/>
                  <a:gd name="connsiteY5" fmla="*/ 22281 h 74234"/>
                  <a:gd name="connsiteX6" fmla="*/ 152985 w 170520"/>
                  <a:gd name="connsiteY6" fmla="*/ 7593 h 74234"/>
                  <a:gd name="connsiteX7" fmla="*/ 157992 w 170520"/>
                  <a:gd name="connsiteY7" fmla="*/ 6597 h 74234"/>
                  <a:gd name="connsiteX8" fmla="*/ 162335 w 170520"/>
                  <a:gd name="connsiteY8" fmla="*/ 8935 h 74234"/>
                  <a:gd name="connsiteX9" fmla="*/ 162999 w 170520"/>
                  <a:gd name="connsiteY9" fmla="*/ 14605 h 74234"/>
                  <a:gd name="connsiteX10" fmla="*/ 148642 w 170520"/>
                  <a:gd name="connsiteY10" fmla="*/ 28629 h 74234"/>
                  <a:gd name="connsiteX11" fmla="*/ 101923 w 170520"/>
                  <a:gd name="connsiteY11" fmla="*/ 64671 h 74234"/>
                  <a:gd name="connsiteX12" fmla="*/ 54872 w 170520"/>
                  <a:gd name="connsiteY12" fmla="*/ 59333 h 74234"/>
                  <a:gd name="connsiteX13" fmla="*/ 1805 w 170520"/>
                  <a:gd name="connsiteY13" fmla="*/ 59997 h 74234"/>
                  <a:gd name="connsiteX14" fmla="*/ 477 w 170520"/>
                  <a:gd name="connsiteY14" fmla="*/ 64671 h 74234"/>
                  <a:gd name="connsiteX15" fmla="*/ 5152 w 170520"/>
                  <a:gd name="connsiteY15" fmla="*/ 65999 h 74234"/>
                  <a:gd name="connsiteX16" fmla="*/ 51539 w 170520"/>
                  <a:gd name="connsiteY16" fmla="*/ 65335 h 74234"/>
                  <a:gd name="connsiteX17" fmla="*/ 103943 w 170520"/>
                  <a:gd name="connsiteY17" fmla="*/ 71337 h 74234"/>
                  <a:gd name="connsiteX18" fmla="*/ 153332 w 170520"/>
                  <a:gd name="connsiteY18" fmla="*/ 33621 h 74234"/>
                  <a:gd name="connsiteX19" fmla="*/ 167010 w 170520"/>
                  <a:gd name="connsiteY19" fmla="*/ 20607 h 74234"/>
                  <a:gd name="connsiteX20" fmla="*/ 169015 w 170520"/>
                  <a:gd name="connsiteY20" fmla="*/ 6929 h 74234"/>
                  <a:gd name="connsiteX21" fmla="*/ 169015 w 170520"/>
                  <a:gd name="connsiteY21" fmla="*/ 6929 h 7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0520" h="74234">
                    <a:moveTo>
                      <a:pt x="169030" y="6929"/>
                    </a:moveTo>
                    <a:cubicBezTo>
                      <a:pt x="167024" y="3264"/>
                      <a:pt x="163359" y="1259"/>
                      <a:pt x="159680" y="249"/>
                    </a:cubicBezTo>
                    <a:cubicBezTo>
                      <a:pt x="156015" y="-415"/>
                      <a:pt x="152336" y="249"/>
                      <a:pt x="149335" y="2254"/>
                    </a:cubicBezTo>
                    <a:cubicBezTo>
                      <a:pt x="146666" y="3596"/>
                      <a:pt x="140664" y="9930"/>
                      <a:pt x="127303" y="15932"/>
                    </a:cubicBezTo>
                    <a:cubicBezTo>
                      <a:pt x="125629" y="16596"/>
                      <a:pt x="124965" y="18602"/>
                      <a:pt x="125629" y="20275"/>
                    </a:cubicBezTo>
                    <a:cubicBezTo>
                      <a:pt x="126293" y="21603"/>
                      <a:pt x="127303" y="22281"/>
                      <a:pt x="128630" y="22281"/>
                    </a:cubicBezTo>
                    <a:cubicBezTo>
                      <a:pt x="131631" y="22281"/>
                      <a:pt x="147315" y="12599"/>
                      <a:pt x="152985" y="7593"/>
                    </a:cubicBezTo>
                    <a:cubicBezTo>
                      <a:pt x="154313" y="6597"/>
                      <a:pt x="156318" y="6265"/>
                      <a:pt x="157992" y="6597"/>
                    </a:cubicBezTo>
                    <a:cubicBezTo>
                      <a:pt x="158656" y="6929"/>
                      <a:pt x="157992" y="6597"/>
                      <a:pt x="162335" y="8935"/>
                    </a:cubicBezTo>
                    <a:cubicBezTo>
                      <a:pt x="164009" y="10608"/>
                      <a:pt x="164009" y="12599"/>
                      <a:pt x="162999" y="14605"/>
                    </a:cubicBezTo>
                    <a:cubicBezTo>
                      <a:pt x="162667" y="15269"/>
                      <a:pt x="148989" y="28283"/>
                      <a:pt x="148642" y="28629"/>
                    </a:cubicBezTo>
                    <a:cubicBezTo>
                      <a:pt x="132627" y="44313"/>
                      <a:pt x="114606" y="62334"/>
                      <a:pt x="101923" y="64671"/>
                    </a:cubicBezTo>
                    <a:cubicBezTo>
                      <a:pt x="75231" y="68682"/>
                      <a:pt x="79891" y="69014"/>
                      <a:pt x="54872" y="59333"/>
                    </a:cubicBezTo>
                    <a:cubicBezTo>
                      <a:pt x="37847" y="52652"/>
                      <a:pt x="18166" y="50993"/>
                      <a:pt x="1805" y="59997"/>
                    </a:cubicBezTo>
                    <a:cubicBezTo>
                      <a:pt x="131" y="60992"/>
                      <a:pt x="-533" y="62998"/>
                      <a:pt x="477" y="64671"/>
                    </a:cubicBezTo>
                    <a:cubicBezTo>
                      <a:pt x="1473" y="66345"/>
                      <a:pt x="3478" y="67009"/>
                      <a:pt x="5152" y="65999"/>
                    </a:cubicBezTo>
                    <a:cubicBezTo>
                      <a:pt x="19176" y="58323"/>
                      <a:pt x="36851" y="59997"/>
                      <a:pt x="51539" y="65335"/>
                    </a:cubicBezTo>
                    <a:cubicBezTo>
                      <a:pt x="69560" y="73343"/>
                      <a:pt x="75231" y="77354"/>
                      <a:pt x="103943" y="71337"/>
                    </a:cubicBezTo>
                    <a:cubicBezTo>
                      <a:pt x="117621" y="68336"/>
                      <a:pt x="133319" y="52984"/>
                      <a:pt x="153332" y="33621"/>
                    </a:cubicBezTo>
                    <a:cubicBezTo>
                      <a:pt x="164341" y="22613"/>
                      <a:pt x="165351" y="21949"/>
                      <a:pt x="167010" y="20607"/>
                    </a:cubicBezTo>
                    <a:cubicBezTo>
                      <a:pt x="170675" y="17274"/>
                      <a:pt x="171685" y="11272"/>
                      <a:pt x="169015" y="6929"/>
                    </a:cubicBezTo>
                    <a:lnTo>
                      <a:pt x="169015" y="6929"/>
                    </a:lnTo>
                    <a:close/>
                  </a:path>
                </a:pathLst>
              </a:custGeom>
              <a:solidFill>
                <a:srgbClr val="12597C"/>
              </a:solidFill>
              <a:ln w="1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39BAEFD-60F1-C581-1A91-444142F5CE3C}"/>
                  </a:ext>
                </a:extLst>
              </p:cNvPr>
              <p:cNvSpPr/>
              <p:nvPr/>
            </p:nvSpPr>
            <p:spPr>
              <a:xfrm>
                <a:off x="11416156" y="444905"/>
                <a:ext cx="162699" cy="76946"/>
              </a:xfrm>
              <a:custGeom>
                <a:avLst/>
                <a:gdLst>
                  <a:gd name="connsiteX0" fmla="*/ 3333 w 162699"/>
                  <a:gd name="connsiteY0" fmla="*/ 58262 h 76946"/>
                  <a:gd name="connsiteX1" fmla="*/ 0 w 162699"/>
                  <a:gd name="connsiteY1" fmla="*/ 61595 h 76946"/>
                  <a:gd name="connsiteX2" fmla="*/ 0 w 162699"/>
                  <a:gd name="connsiteY2" fmla="*/ 73614 h 76946"/>
                  <a:gd name="connsiteX3" fmla="*/ 3333 w 162699"/>
                  <a:gd name="connsiteY3" fmla="*/ 76947 h 76946"/>
                  <a:gd name="connsiteX4" fmla="*/ 27024 w 162699"/>
                  <a:gd name="connsiteY4" fmla="*/ 76947 h 76946"/>
                  <a:gd name="connsiteX5" fmla="*/ 30357 w 162699"/>
                  <a:gd name="connsiteY5" fmla="*/ 73614 h 76946"/>
                  <a:gd name="connsiteX6" fmla="*/ 30357 w 162699"/>
                  <a:gd name="connsiteY6" fmla="*/ 28900 h 76946"/>
                  <a:gd name="connsiteX7" fmla="*/ 31353 w 162699"/>
                  <a:gd name="connsiteY7" fmla="*/ 28568 h 76946"/>
                  <a:gd name="connsiteX8" fmla="*/ 58724 w 162699"/>
                  <a:gd name="connsiteY8" fmla="*/ 7546 h 76946"/>
                  <a:gd name="connsiteX9" fmla="*/ 133809 w 162699"/>
                  <a:gd name="connsiteY9" fmla="*/ 26895 h 76946"/>
                  <a:gd name="connsiteX10" fmla="*/ 149825 w 162699"/>
                  <a:gd name="connsiteY10" fmla="*/ 29564 h 76946"/>
                  <a:gd name="connsiteX11" fmla="*/ 154499 w 162699"/>
                  <a:gd name="connsiteY11" fmla="*/ 40241 h 76946"/>
                  <a:gd name="connsiteX12" fmla="*/ 133477 w 162699"/>
                  <a:gd name="connsiteY12" fmla="*/ 36908 h 76946"/>
                  <a:gd name="connsiteX13" fmla="*/ 88417 w 162699"/>
                  <a:gd name="connsiteY13" fmla="*/ 39245 h 76946"/>
                  <a:gd name="connsiteX14" fmla="*/ 87090 w 162699"/>
                  <a:gd name="connsiteY14" fmla="*/ 43588 h 76946"/>
                  <a:gd name="connsiteX15" fmla="*/ 91433 w 162699"/>
                  <a:gd name="connsiteY15" fmla="*/ 44916 h 76946"/>
                  <a:gd name="connsiteX16" fmla="*/ 132482 w 162699"/>
                  <a:gd name="connsiteY16" fmla="*/ 43242 h 76946"/>
                  <a:gd name="connsiteX17" fmla="*/ 160516 w 162699"/>
                  <a:gd name="connsiteY17" fmla="*/ 43574 h 76946"/>
                  <a:gd name="connsiteX18" fmla="*/ 151513 w 162699"/>
                  <a:gd name="connsiteY18" fmla="*/ 23216 h 76946"/>
                  <a:gd name="connsiteX19" fmla="*/ 135497 w 162699"/>
                  <a:gd name="connsiteY19" fmla="*/ 20546 h 76946"/>
                  <a:gd name="connsiteX20" fmla="*/ 56732 w 162699"/>
                  <a:gd name="connsiteY20" fmla="*/ 852 h 76946"/>
                  <a:gd name="connsiteX21" fmla="*/ 30372 w 162699"/>
                  <a:gd name="connsiteY21" fmla="*/ 20878 h 76946"/>
                  <a:gd name="connsiteX22" fmla="*/ 30372 w 162699"/>
                  <a:gd name="connsiteY22" fmla="*/ 14530 h 76946"/>
                  <a:gd name="connsiteX23" fmla="*/ 27039 w 162699"/>
                  <a:gd name="connsiteY23" fmla="*/ 11197 h 76946"/>
                  <a:gd name="connsiteX24" fmla="*/ 3347 w 162699"/>
                  <a:gd name="connsiteY24" fmla="*/ 11197 h 76946"/>
                  <a:gd name="connsiteX25" fmla="*/ 14 w 162699"/>
                  <a:gd name="connsiteY25" fmla="*/ 14530 h 76946"/>
                  <a:gd name="connsiteX26" fmla="*/ 14 w 162699"/>
                  <a:gd name="connsiteY26" fmla="*/ 45565 h 76946"/>
                  <a:gd name="connsiteX27" fmla="*/ 3347 w 162699"/>
                  <a:gd name="connsiteY27" fmla="*/ 48898 h 76946"/>
                  <a:gd name="connsiteX28" fmla="*/ 6680 w 162699"/>
                  <a:gd name="connsiteY28" fmla="*/ 45565 h 76946"/>
                  <a:gd name="connsiteX29" fmla="*/ 6680 w 162699"/>
                  <a:gd name="connsiteY29" fmla="*/ 17863 h 76946"/>
                  <a:gd name="connsiteX30" fmla="*/ 23706 w 162699"/>
                  <a:gd name="connsiteY30" fmla="*/ 17863 h 76946"/>
                  <a:gd name="connsiteX31" fmla="*/ 23706 w 162699"/>
                  <a:gd name="connsiteY31" fmla="*/ 70266 h 76946"/>
                  <a:gd name="connsiteX32" fmla="*/ 6680 w 162699"/>
                  <a:gd name="connsiteY32" fmla="*/ 70266 h 76946"/>
                  <a:gd name="connsiteX33" fmla="*/ 6680 w 162699"/>
                  <a:gd name="connsiteY33" fmla="*/ 61595 h 76946"/>
                  <a:gd name="connsiteX34" fmla="*/ 3347 w 162699"/>
                  <a:gd name="connsiteY34" fmla="*/ 58262 h 76946"/>
                  <a:gd name="connsiteX35" fmla="*/ 3347 w 162699"/>
                  <a:gd name="connsiteY35" fmla="*/ 58262 h 76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2699" h="76946">
                    <a:moveTo>
                      <a:pt x="3333" y="58262"/>
                    </a:moveTo>
                    <a:cubicBezTo>
                      <a:pt x="1327" y="58262"/>
                      <a:pt x="0" y="59604"/>
                      <a:pt x="0" y="61595"/>
                    </a:cubicBezTo>
                    <a:lnTo>
                      <a:pt x="0" y="73614"/>
                    </a:lnTo>
                    <a:cubicBezTo>
                      <a:pt x="0" y="75619"/>
                      <a:pt x="1327" y="76947"/>
                      <a:pt x="3333" y="76947"/>
                    </a:cubicBezTo>
                    <a:lnTo>
                      <a:pt x="27024" y="76947"/>
                    </a:lnTo>
                    <a:cubicBezTo>
                      <a:pt x="29030" y="76947"/>
                      <a:pt x="30357" y="75619"/>
                      <a:pt x="30357" y="73614"/>
                    </a:cubicBezTo>
                    <a:cubicBezTo>
                      <a:pt x="30357" y="68939"/>
                      <a:pt x="30357" y="90307"/>
                      <a:pt x="30357" y="28900"/>
                    </a:cubicBezTo>
                    <a:cubicBezTo>
                      <a:pt x="30689" y="28900"/>
                      <a:pt x="31021" y="28568"/>
                      <a:pt x="31353" y="28568"/>
                    </a:cubicBezTo>
                    <a:cubicBezTo>
                      <a:pt x="47368" y="17560"/>
                      <a:pt x="42030" y="10216"/>
                      <a:pt x="58724" y="7546"/>
                    </a:cubicBezTo>
                    <a:cubicBezTo>
                      <a:pt x="84089" y="3203"/>
                      <a:pt x="100104" y="18887"/>
                      <a:pt x="133809" y="26895"/>
                    </a:cubicBezTo>
                    <a:cubicBezTo>
                      <a:pt x="142812" y="28900"/>
                      <a:pt x="147833" y="29232"/>
                      <a:pt x="149825" y="29564"/>
                    </a:cubicBezTo>
                    <a:cubicBezTo>
                      <a:pt x="155827" y="30891"/>
                      <a:pt x="157832" y="37904"/>
                      <a:pt x="154499" y="40241"/>
                    </a:cubicBezTo>
                    <a:cubicBezTo>
                      <a:pt x="148151" y="42247"/>
                      <a:pt x="133145" y="36908"/>
                      <a:pt x="133477" y="36908"/>
                    </a:cubicBezTo>
                    <a:cubicBezTo>
                      <a:pt x="119467" y="33243"/>
                      <a:pt x="101778" y="32565"/>
                      <a:pt x="88417" y="39245"/>
                    </a:cubicBezTo>
                    <a:cubicBezTo>
                      <a:pt x="86744" y="39909"/>
                      <a:pt x="86080" y="41915"/>
                      <a:pt x="87090" y="43588"/>
                    </a:cubicBezTo>
                    <a:cubicBezTo>
                      <a:pt x="87754" y="45262"/>
                      <a:pt x="89759" y="45926"/>
                      <a:pt x="91433" y="44916"/>
                    </a:cubicBezTo>
                    <a:cubicBezTo>
                      <a:pt x="105111" y="38235"/>
                      <a:pt x="122800" y="40905"/>
                      <a:pt x="132482" y="43242"/>
                    </a:cubicBezTo>
                    <a:cubicBezTo>
                      <a:pt x="138484" y="44570"/>
                      <a:pt x="154514" y="51914"/>
                      <a:pt x="160516" y="43574"/>
                    </a:cubicBezTo>
                    <a:cubicBezTo>
                      <a:pt x="165854" y="35898"/>
                      <a:pt x="160848" y="25221"/>
                      <a:pt x="151513" y="23216"/>
                    </a:cubicBezTo>
                    <a:cubicBezTo>
                      <a:pt x="151513" y="23216"/>
                      <a:pt x="141831" y="22220"/>
                      <a:pt x="135497" y="20546"/>
                    </a:cubicBezTo>
                    <a:cubicBezTo>
                      <a:pt x="100119" y="11875"/>
                      <a:pt x="85431" y="-3823"/>
                      <a:pt x="56732" y="852"/>
                    </a:cubicBezTo>
                    <a:cubicBezTo>
                      <a:pt x="39707" y="3853"/>
                      <a:pt x="40039" y="13534"/>
                      <a:pt x="30372" y="20878"/>
                    </a:cubicBezTo>
                    <a:lnTo>
                      <a:pt x="30372" y="14530"/>
                    </a:lnTo>
                    <a:cubicBezTo>
                      <a:pt x="30372" y="12524"/>
                      <a:pt x="29044" y="11197"/>
                      <a:pt x="27039" y="11197"/>
                    </a:cubicBezTo>
                    <a:lnTo>
                      <a:pt x="3347" y="11197"/>
                    </a:lnTo>
                    <a:cubicBezTo>
                      <a:pt x="1342" y="11197"/>
                      <a:pt x="14" y="12524"/>
                      <a:pt x="14" y="14530"/>
                    </a:cubicBezTo>
                    <a:lnTo>
                      <a:pt x="14" y="45565"/>
                    </a:lnTo>
                    <a:cubicBezTo>
                      <a:pt x="14" y="47571"/>
                      <a:pt x="1342" y="48898"/>
                      <a:pt x="3347" y="48898"/>
                    </a:cubicBezTo>
                    <a:cubicBezTo>
                      <a:pt x="5353" y="48898"/>
                      <a:pt x="6680" y="47556"/>
                      <a:pt x="6680" y="45565"/>
                    </a:cubicBezTo>
                    <a:lnTo>
                      <a:pt x="6680" y="17863"/>
                    </a:lnTo>
                    <a:lnTo>
                      <a:pt x="23706" y="17863"/>
                    </a:lnTo>
                    <a:cubicBezTo>
                      <a:pt x="23706" y="19190"/>
                      <a:pt x="23706" y="72589"/>
                      <a:pt x="23706" y="70266"/>
                    </a:cubicBezTo>
                    <a:lnTo>
                      <a:pt x="6680" y="70266"/>
                    </a:lnTo>
                    <a:lnTo>
                      <a:pt x="6680" y="61595"/>
                    </a:lnTo>
                    <a:cubicBezTo>
                      <a:pt x="6680" y="59589"/>
                      <a:pt x="5007" y="58262"/>
                      <a:pt x="3347" y="58262"/>
                    </a:cubicBezTo>
                    <a:lnTo>
                      <a:pt x="3347" y="58262"/>
                    </a:lnTo>
                    <a:close/>
                  </a:path>
                </a:pathLst>
              </a:custGeom>
              <a:solidFill>
                <a:srgbClr val="12597C"/>
              </a:solidFill>
              <a:ln w="14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3C939D7-C84D-5773-D663-A879B5E1A5E0}"/>
              </a:ext>
            </a:extLst>
          </p:cNvPr>
          <p:cNvSpPr txBox="1"/>
          <p:nvPr userDrawn="1"/>
        </p:nvSpPr>
        <p:spPr>
          <a:xfrm>
            <a:off x="16641257" y="1057596"/>
            <a:ext cx="1151098" cy="2979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936" b="1">
                <a:solidFill>
                  <a:srgbClr val="325766"/>
                </a:solidFill>
                <a:latin typeface="Arial Black" panose="020B0A04020102020204" pitchFamily="34" charset="0"/>
              </a:rPr>
              <a:t>GALTOS</a:t>
            </a:r>
            <a:endParaRPr lang="en-US" sz="1936" b="1">
              <a:solidFill>
                <a:srgbClr val="32576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615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C0CD8-EBFF-249D-3AE2-E69648A6D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253" y="3555377"/>
            <a:ext cx="14625498" cy="3176254"/>
          </a:xfrm>
        </p:spPr>
        <p:txBody>
          <a:bodyPr wrap="square" anchor="ctr">
            <a:spAutoFit/>
          </a:bodyPr>
          <a:lstStyle>
            <a:lvl1pPr algn="ctr">
              <a:defRPr sz="10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32230-9B0A-F415-FE5C-A8F18296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7BF2E-04E5-4B1E-AFD9-FB0985459B2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MASK">
            <a:extLst>
              <a:ext uri="{FF2B5EF4-FFF2-40B4-BE49-F238E27FC236}">
                <a16:creationId xmlns:a16="http://schemas.microsoft.com/office/drawing/2014/main" id="{CD49BCA8-DF91-27EA-00C7-2760D81D9202}"/>
              </a:ext>
            </a:extLst>
          </p:cNvPr>
          <p:cNvSpPr/>
          <p:nvPr userDrawn="1"/>
        </p:nvSpPr>
        <p:spPr>
          <a:xfrm>
            <a:off x="15987713" y="0"/>
            <a:ext cx="2100262" cy="172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298106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C17F-CFFA-DF5E-2690-56FE22DE8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74F6A7-3842-464C-B29C-AAE457616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A784C-D0E3-0495-78C0-D5E6A6AA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08/07/26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17E3A-F671-61D1-C156-5C6058E0F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BE3D-D280-12BD-51C9-9B261B20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492253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4CF0-C554-03DA-3BFA-AE1AB69DA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14AB-85BA-C3FA-F775-928225A66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2C168-6E6E-AA64-D798-15063935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08/07/26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68E56-CC8E-C0D2-B56C-26D89B439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FC7B2-C9EC-58DA-A4E5-A041CF9C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550720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C41-1F80-7F4A-E4A7-D3D3292F7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0CE03-4880-18EB-A806-0A708121F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30B7A-66DA-E7B3-17EF-F850E486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08/07/26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FE756-8C84-C567-4034-1E37BB0FC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976DE-0713-7038-855E-3FABEA72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55160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0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0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7041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64901-0031-E4D6-B10C-CEDF34921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B48FE-138D-37A5-17C9-8EFC873D6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7945C-11B8-081A-DC9E-0083F2455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99862-F8F0-B42C-A53E-F0AACD38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08/07/26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6345D-350E-81AA-47EE-DEFC4768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2609A-A9E8-65BE-1FF8-754918AAE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59356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BABDF-4933-4CAA-6F47-65E2FFDA8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1615F-A299-3E19-0AF5-085A0DD5C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A78CE-50C4-983A-BD20-2EA9842D3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B0F9FD-52F7-B325-236B-4D59C82CD1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A5D17F-E894-7622-C0A4-180F9A0F2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F30383-646B-F133-9308-99E970274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08/07/26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D8BA96-DE4C-82EB-7964-B0714F70C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39AA4F-DD90-883C-BABB-38F472E3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18610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05E2C-3E43-113B-BEAF-736E20BA7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106B4-D132-35C8-EA6C-D47C3D434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08/07/26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E4AD7-4D0A-D4A6-3072-0CC54B38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81CFE6-7117-A987-E1FC-FCFEE351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70250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E62A5-FCB3-08E8-1A41-FA6C523F2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08/07/26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39C7C5-8368-EE93-FA16-9989C3293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B2998-25C4-6C3E-7FF3-9CEE89AC2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546445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D574-ADF7-38B2-5C05-D2559ABE5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C4BA9-0356-E348-DA63-366800AE4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B10FE-FDDE-50FD-6391-302EEC943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8B35F-E8D3-68F2-CAEE-09A956E4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08/07/26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C08A8-2F6B-6B25-09A8-007733445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0B04A-FD7E-B84D-64AF-B796C0C62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4328859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A2C7B-765B-3353-A003-F9A4246C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A3AF60-5E6C-7F66-FD18-F4507C0BB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1D328-B0DB-09CB-ADED-CEBB73BED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CCB47-6CC3-DBCC-ECB5-5B6799739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08/07/26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FE09A7-A2F4-C639-2E25-636C6B3FF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B6794-95BA-B487-55BA-1117831B1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458343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C0B79-B2D1-2BFA-37E1-F79373FAA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7FDD05-08D0-B263-34F9-FA728412C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3B962-070B-6197-3BC6-8BFA3DD9A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08/07/26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F7810-317A-9D6E-FB93-2CC07CFA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D0CAF-DDFA-1FAE-2CF7-7D58F010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60307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BB7164-2D50-64F2-D354-8C6B3ACB85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36B771-020B-C737-EF3B-D2C27CEA0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4FD55-B156-D766-E8BE-697D30A7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CF68-FC0A-B14A-953B-74F0C1B6A6F3}" type="datetimeFigureOut">
              <a:rPr lang="en-BR" smtClean="0"/>
              <a:t>08/07/26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ADE5C-116D-FC31-E57D-C3E89EE5F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63D0B-0D3E-CCC2-883A-8C2EB589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411256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914378" lvl="0" indent="-68578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  <p:pic>
        <p:nvPicPr>
          <p:cNvPr id="22" name="Google Shape;2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898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74" indent="0">
              <a:buNone/>
              <a:defRPr sz="3000" b="1"/>
            </a:lvl2pPr>
            <a:lvl3pPr marL="1371546" indent="0">
              <a:buNone/>
              <a:defRPr sz="2700" b="1"/>
            </a:lvl3pPr>
            <a:lvl4pPr marL="2057318" indent="0">
              <a:buNone/>
              <a:defRPr sz="2400" b="1"/>
            </a:lvl4pPr>
            <a:lvl5pPr marL="2743090" indent="0">
              <a:buNone/>
              <a:defRPr sz="2400" b="1"/>
            </a:lvl5pPr>
            <a:lvl6pPr marL="3428864" indent="0">
              <a:buNone/>
              <a:defRPr sz="2400" b="1"/>
            </a:lvl6pPr>
            <a:lvl7pPr marL="4114636" indent="0">
              <a:buNone/>
              <a:defRPr sz="2400" b="1"/>
            </a:lvl7pPr>
            <a:lvl8pPr marL="4800408" indent="0">
              <a:buNone/>
              <a:defRPr sz="2400" b="1"/>
            </a:lvl8pPr>
            <a:lvl9pPr marL="5486180" indent="0">
              <a:buNone/>
              <a:defRPr sz="24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5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74" indent="0">
              <a:buNone/>
              <a:defRPr sz="3000" b="1"/>
            </a:lvl2pPr>
            <a:lvl3pPr marL="1371546" indent="0">
              <a:buNone/>
              <a:defRPr sz="2700" b="1"/>
            </a:lvl3pPr>
            <a:lvl4pPr marL="2057318" indent="0">
              <a:buNone/>
              <a:defRPr sz="2400" b="1"/>
            </a:lvl4pPr>
            <a:lvl5pPr marL="2743090" indent="0">
              <a:buNone/>
              <a:defRPr sz="2400" b="1"/>
            </a:lvl5pPr>
            <a:lvl6pPr marL="3428864" indent="0">
              <a:buNone/>
              <a:defRPr sz="2400" b="1"/>
            </a:lvl6pPr>
            <a:lvl7pPr marL="4114636" indent="0">
              <a:buNone/>
              <a:defRPr sz="2400" b="1"/>
            </a:lvl7pPr>
            <a:lvl8pPr marL="4800408" indent="0">
              <a:buNone/>
              <a:defRPr sz="2400" b="1"/>
            </a:lvl8pPr>
            <a:lvl9pPr marL="5486180" indent="0">
              <a:buNone/>
              <a:defRPr sz="24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5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676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00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90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103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06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28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608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60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12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185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4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8785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Slide de Títul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;p8">
            <a:extLst>
              <a:ext uri="{FF2B5EF4-FFF2-40B4-BE49-F238E27FC236}">
                <a16:creationId xmlns:a16="http://schemas.microsoft.com/office/drawing/2014/main" id="{6A18450B-E1F1-1DF8-C936-D2AEB7B15EA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3" b="9283"/>
          <a:stretch>
            <a:fillRect/>
          </a:stretch>
        </p:blipFill>
        <p:spPr bwMode="auto">
          <a:xfrm>
            <a:off x="15128082" y="404812"/>
            <a:ext cx="2824163" cy="89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;p8">
            <a:extLst>
              <a:ext uri="{FF2B5EF4-FFF2-40B4-BE49-F238E27FC236}">
                <a16:creationId xmlns:a16="http://schemas.microsoft.com/office/drawing/2014/main" id="{5A5A1354-BC83-7686-8741-76B267871E9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r="874"/>
          <a:stretch>
            <a:fillRect/>
          </a:stretch>
        </p:blipFill>
        <p:spPr bwMode="auto">
          <a:xfrm>
            <a:off x="0" y="9553576"/>
            <a:ext cx="18288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888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19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6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774" indent="0">
              <a:buNone/>
              <a:defRPr sz="1800"/>
            </a:lvl2pPr>
            <a:lvl3pPr marL="1371546" indent="0">
              <a:buNone/>
              <a:defRPr sz="1500"/>
            </a:lvl3pPr>
            <a:lvl4pPr marL="2057318" indent="0">
              <a:buNone/>
              <a:defRPr sz="1350"/>
            </a:lvl4pPr>
            <a:lvl5pPr marL="2743090" indent="0">
              <a:buNone/>
              <a:defRPr sz="1350"/>
            </a:lvl5pPr>
            <a:lvl6pPr marL="3428864" indent="0">
              <a:buNone/>
              <a:defRPr sz="1350"/>
            </a:lvl6pPr>
            <a:lvl7pPr marL="4114636" indent="0">
              <a:buNone/>
              <a:defRPr sz="1350"/>
            </a:lvl7pPr>
            <a:lvl8pPr marL="4800408" indent="0">
              <a:buNone/>
              <a:defRPr sz="1350"/>
            </a:lvl8pPr>
            <a:lvl9pPr marL="5486180" indent="0">
              <a:buNone/>
              <a:defRPr sz="135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035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774" indent="0">
              <a:buNone/>
              <a:defRPr sz="4200"/>
            </a:lvl2pPr>
            <a:lvl3pPr marL="1371546" indent="0">
              <a:buNone/>
              <a:defRPr sz="3600"/>
            </a:lvl3pPr>
            <a:lvl4pPr marL="2057318" indent="0">
              <a:buNone/>
              <a:defRPr sz="3000"/>
            </a:lvl4pPr>
            <a:lvl5pPr marL="2743090" indent="0">
              <a:buNone/>
              <a:defRPr sz="3000"/>
            </a:lvl5pPr>
            <a:lvl6pPr marL="3428864" indent="0">
              <a:buNone/>
              <a:defRPr sz="3000"/>
            </a:lvl6pPr>
            <a:lvl7pPr marL="4114636" indent="0">
              <a:buNone/>
              <a:defRPr sz="3000"/>
            </a:lvl7pPr>
            <a:lvl8pPr marL="4800408" indent="0">
              <a:buNone/>
              <a:defRPr sz="3000"/>
            </a:lvl8pPr>
            <a:lvl9pPr marL="548618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2"/>
          </a:xfrm>
        </p:spPr>
        <p:txBody>
          <a:bodyPr/>
          <a:lstStyle>
            <a:lvl1pPr marL="0" indent="0">
              <a:buNone/>
              <a:defRPr sz="2100"/>
            </a:lvl1pPr>
            <a:lvl2pPr marL="685774" indent="0">
              <a:buNone/>
              <a:defRPr sz="1800"/>
            </a:lvl2pPr>
            <a:lvl3pPr marL="1371546" indent="0">
              <a:buNone/>
              <a:defRPr sz="1500"/>
            </a:lvl3pPr>
            <a:lvl4pPr marL="2057318" indent="0">
              <a:buNone/>
              <a:defRPr sz="1350"/>
            </a:lvl4pPr>
            <a:lvl5pPr marL="2743090" indent="0">
              <a:buNone/>
              <a:defRPr sz="1350"/>
            </a:lvl5pPr>
            <a:lvl6pPr marL="3428864" indent="0">
              <a:buNone/>
              <a:defRPr sz="1350"/>
            </a:lvl6pPr>
            <a:lvl7pPr marL="4114636" indent="0">
              <a:buNone/>
              <a:defRPr sz="1350"/>
            </a:lvl7pPr>
            <a:lvl8pPr marL="4800408" indent="0">
              <a:buNone/>
              <a:defRPr sz="1350"/>
            </a:lvl8pPr>
            <a:lvl9pPr marL="5486180" indent="0">
              <a:buNone/>
              <a:defRPr sz="135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7/8/26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5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0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74"/>
            <a:fld id="{E39A3016-1E13-D64D-A433-E49189AED7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74"/>
              <a:t>7/8/26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8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74"/>
            <a:fld id="{C8090A86-306F-E540-9ADB-CEA9279238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creen Shot 2017-04-17 at 6.36.24 PM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1477" y="9067529"/>
            <a:ext cx="6248398" cy="10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2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74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30" indent="-514330" algn="l" defTabSz="68577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380" indent="-428608" algn="l" defTabSz="685774" rtl="0" eaLnBrk="1" latinLnBrk="0" hangingPunct="1">
        <a:spcBef>
          <a:spcPct val="20000"/>
        </a:spcBef>
        <a:buFont typeface="Arial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32" indent="-342886" algn="l" defTabSz="685774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04" indent="-342886" algn="l" defTabSz="68577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976" indent="-342886" algn="l" defTabSz="685774" rtl="0" eaLnBrk="1" latinLnBrk="0" hangingPunct="1">
        <a:spcBef>
          <a:spcPct val="20000"/>
        </a:spcBef>
        <a:buFont typeface="Arial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748" indent="-342886" algn="l" defTabSz="685774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22" indent="-342886" algn="l" defTabSz="685774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294" indent="-342886" algn="l" defTabSz="685774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066" indent="-342886" algn="l" defTabSz="685774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4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6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18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90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864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36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08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180" algn="l" defTabSz="68577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showing the growth of a number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EB6919D-A017-9294-B628-6030796F264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CCBBA6-9167-52C9-8EB5-7BB9CFC6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561405"/>
            <a:ext cx="15006448" cy="12245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A2D18-AE03-7BF4-2EE2-D2CB0DD32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2077375"/>
            <a:ext cx="16687800" cy="7188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C7D6D-DE14-5504-DF2A-1E3F2EF1B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099" y="9329358"/>
            <a:ext cx="16140114" cy="5476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76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80505-1B75-5FA1-442A-281961E97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049751" y="9471615"/>
            <a:ext cx="659606" cy="315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E7BF2E-04E5-4B1E-AFD9-FB0985459B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6A09843-2C59-31DF-4C11-4FD3BDAD49D9}"/>
              </a:ext>
            </a:extLst>
          </p:cNvPr>
          <p:cNvSpPr/>
          <p:nvPr userDrawn="1"/>
        </p:nvSpPr>
        <p:spPr>
          <a:xfrm>
            <a:off x="557214" y="350046"/>
            <a:ext cx="578644" cy="585788"/>
          </a:xfrm>
          <a:custGeom>
            <a:avLst/>
            <a:gdLst>
              <a:gd name="connsiteX0" fmla="*/ 0 w 385763"/>
              <a:gd name="connsiteY0" fmla="*/ 390525 h 390525"/>
              <a:gd name="connsiteX1" fmla="*/ 0 w 385763"/>
              <a:gd name="connsiteY1" fmla="*/ 0 h 390525"/>
              <a:gd name="connsiteX2" fmla="*/ 385763 w 385763"/>
              <a:gd name="connsiteY2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763" h="390525">
                <a:moveTo>
                  <a:pt x="0" y="390525"/>
                </a:moveTo>
                <a:lnTo>
                  <a:pt x="0" y="0"/>
                </a:lnTo>
                <a:lnTo>
                  <a:pt x="385763" y="0"/>
                </a:lnTo>
              </a:path>
            </a:pathLst>
          </a:custGeom>
          <a:noFill/>
          <a:ln w="25400">
            <a:solidFill>
              <a:schemeClr val="accent3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0FE184F-BF82-7769-18B2-76552136E762}"/>
              </a:ext>
            </a:extLst>
          </p:cNvPr>
          <p:cNvSpPr/>
          <p:nvPr userDrawn="1"/>
        </p:nvSpPr>
        <p:spPr>
          <a:xfrm flipH="1" flipV="1">
            <a:off x="17248582" y="9347598"/>
            <a:ext cx="578644" cy="585788"/>
          </a:xfrm>
          <a:custGeom>
            <a:avLst/>
            <a:gdLst>
              <a:gd name="connsiteX0" fmla="*/ 0 w 385763"/>
              <a:gd name="connsiteY0" fmla="*/ 390525 h 390525"/>
              <a:gd name="connsiteX1" fmla="*/ 0 w 385763"/>
              <a:gd name="connsiteY1" fmla="*/ 0 h 390525"/>
              <a:gd name="connsiteX2" fmla="*/ 385763 w 385763"/>
              <a:gd name="connsiteY2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763" h="390525">
                <a:moveTo>
                  <a:pt x="0" y="390525"/>
                </a:moveTo>
                <a:lnTo>
                  <a:pt x="0" y="0"/>
                </a:lnTo>
                <a:lnTo>
                  <a:pt x="385763" y="0"/>
                </a:lnTo>
              </a:path>
            </a:pathLst>
          </a:custGeom>
          <a:noFill/>
          <a:ln w="25400">
            <a:solidFill>
              <a:schemeClr val="accent3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37858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428626" indent="-428626" algn="l" defTabSz="13716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Calibri" panose="020F0502020204030204" pitchFamily="34" charset="0"/>
        <a:buChar char="‒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Calibri" panose="020F050202020403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showing the growth of a number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EB6919D-A017-9294-B628-6030796F264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CCBBA6-9167-52C9-8EB5-7BB9CFC6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561405"/>
            <a:ext cx="15006448" cy="12245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A2D18-AE03-7BF4-2EE2-D2CB0DD32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2303757"/>
            <a:ext cx="16687800" cy="6961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C7D6D-DE14-5504-DF2A-1E3F2EF1B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0099" y="9329358"/>
            <a:ext cx="16140114" cy="5476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76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80505-1B75-5FA1-442A-281961E97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049751" y="9471615"/>
            <a:ext cx="659606" cy="315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E7BF2E-04E5-4B1E-AFD9-FB0985459B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6A09843-2C59-31DF-4C11-4FD3BDAD49D9}"/>
              </a:ext>
            </a:extLst>
          </p:cNvPr>
          <p:cNvSpPr/>
          <p:nvPr userDrawn="1"/>
        </p:nvSpPr>
        <p:spPr>
          <a:xfrm>
            <a:off x="557214" y="350046"/>
            <a:ext cx="578644" cy="585788"/>
          </a:xfrm>
          <a:custGeom>
            <a:avLst/>
            <a:gdLst>
              <a:gd name="connsiteX0" fmla="*/ 0 w 385763"/>
              <a:gd name="connsiteY0" fmla="*/ 390525 h 390525"/>
              <a:gd name="connsiteX1" fmla="*/ 0 w 385763"/>
              <a:gd name="connsiteY1" fmla="*/ 0 h 390525"/>
              <a:gd name="connsiteX2" fmla="*/ 385763 w 385763"/>
              <a:gd name="connsiteY2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763" h="390525">
                <a:moveTo>
                  <a:pt x="0" y="390525"/>
                </a:moveTo>
                <a:lnTo>
                  <a:pt x="0" y="0"/>
                </a:lnTo>
                <a:lnTo>
                  <a:pt x="385763" y="0"/>
                </a:lnTo>
              </a:path>
            </a:pathLst>
          </a:custGeom>
          <a:noFill/>
          <a:ln w="25400">
            <a:solidFill>
              <a:schemeClr val="accent3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0FE184F-BF82-7769-18B2-76552136E762}"/>
              </a:ext>
            </a:extLst>
          </p:cNvPr>
          <p:cNvSpPr/>
          <p:nvPr userDrawn="1"/>
        </p:nvSpPr>
        <p:spPr>
          <a:xfrm flipH="1" flipV="1">
            <a:off x="17248582" y="9347598"/>
            <a:ext cx="578644" cy="585788"/>
          </a:xfrm>
          <a:custGeom>
            <a:avLst/>
            <a:gdLst>
              <a:gd name="connsiteX0" fmla="*/ 0 w 385763"/>
              <a:gd name="connsiteY0" fmla="*/ 390525 h 390525"/>
              <a:gd name="connsiteX1" fmla="*/ 0 w 385763"/>
              <a:gd name="connsiteY1" fmla="*/ 0 h 390525"/>
              <a:gd name="connsiteX2" fmla="*/ 385763 w 385763"/>
              <a:gd name="connsiteY2" fmla="*/ 0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763" h="390525">
                <a:moveTo>
                  <a:pt x="0" y="390525"/>
                </a:moveTo>
                <a:lnTo>
                  <a:pt x="0" y="0"/>
                </a:lnTo>
                <a:lnTo>
                  <a:pt x="385763" y="0"/>
                </a:lnTo>
              </a:path>
            </a:pathLst>
          </a:custGeom>
          <a:noFill/>
          <a:ln w="25400">
            <a:solidFill>
              <a:schemeClr val="accent3">
                <a:alpha val="2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3527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428626" indent="-428626" algn="l" defTabSz="13716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Calibri" panose="020F0502020204030204" pitchFamily="34" charset="0"/>
        <a:buChar char="‒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Calibri" panose="020F0502020204030204" pitchFamily="34" charset="0"/>
        <a:buChar char="‒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AB5432-DA67-16D9-B9FF-0C93BC8FE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FB297-8007-6E9F-9DC8-1A0BBB4F3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87FBD-5B60-B421-D39A-E3FF5F861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ECCF68-FC0A-B14A-953B-74F0C1B6A6F3}" type="datetimeFigureOut">
              <a:rPr lang="en-BR" smtClean="0"/>
              <a:t>08/07/26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F0D8E-944A-D545-9803-BBA5E3DC7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10D2-5535-25F0-900F-BFFF2EA4F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157EF1-EE03-574B-856A-6CA291AFFFBB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07245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4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7.jp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8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9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B8F4B58-AD0B-C083-627F-CFC24A6E39AA}"/>
              </a:ext>
            </a:extLst>
          </p:cNvPr>
          <p:cNvSpPr/>
          <p:nvPr/>
        </p:nvSpPr>
        <p:spPr>
          <a:xfrm>
            <a:off x="655583" y="1"/>
            <a:ext cx="11889539" cy="9969203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BR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17C93E7-F9C2-E173-EF34-D66C698DF382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BR" sz="27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85E17-6F92-0656-DB75-3DA207DA8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1683544"/>
            <a:ext cx="15163800" cy="3581400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Cegueira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Evitável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no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Brasil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: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uma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Responsabilidade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Compartilhada</a:t>
            </a:r>
            <a: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br>
              <a:rPr lang="en-US" sz="6000" dirty="0">
                <a:solidFill>
                  <a:srgbClr val="000000"/>
                </a:solidFill>
                <a:latin typeface="Avenir Book" panose="02000503020000020003" pitchFamily="2" charset="0"/>
              </a:rPr>
            </a:br>
            <a:endParaRPr lang="en-BR" sz="6000" dirty="0">
              <a:latin typeface="Avenir Book" panose="02000503020000020003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B59E6F-5C00-AE93-0E65-9D8332CCC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6172488"/>
            <a:ext cx="13716000" cy="1545432"/>
          </a:xfrm>
        </p:spPr>
        <p:txBody>
          <a:bodyPr>
            <a:normAutofit fontScale="85000" lnSpcReduction="20000"/>
          </a:bodyPr>
          <a:lstStyle/>
          <a:p>
            <a:r>
              <a:rPr lang="en-BR" dirty="0">
                <a:latin typeface="Avenir Book" panose="02000503020000020003" pitchFamily="2" charset="0"/>
              </a:rPr>
              <a:t>Dr. Mauro Goldbaum</a:t>
            </a:r>
          </a:p>
          <a:p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Secretário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Geral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do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Conselho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Brasileiro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Oftalmologia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(CBO)</a:t>
            </a:r>
          </a:p>
          <a:p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Vice-Presidente da </a:t>
            </a:r>
            <a:r>
              <a:rPr lang="en-US" dirty="0" err="1">
                <a:solidFill>
                  <a:srgbClr val="000000"/>
                </a:solidFill>
                <a:latin typeface="Avenir Book" panose="02000503020000020003" pitchFamily="2" charset="0"/>
              </a:rPr>
              <a:t>Sociedade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venir Book" panose="02000503020000020003" pitchFamily="2" charset="0"/>
              </a:rPr>
              <a:t>Brasileira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 de Retina e </a:t>
            </a:r>
            <a:r>
              <a:rPr lang="en-US" dirty="0" err="1">
                <a:solidFill>
                  <a:srgbClr val="000000"/>
                </a:solidFill>
                <a:latin typeface="Avenir Book" panose="02000503020000020003" pitchFamily="2" charset="0"/>
              </a:rPr>
              <a:t>Vítreo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 (SBRV)</a:t>
            </a:r>
            <a:endParaRPr lang="en-US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132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3863E-A5C2-C509-9E92-0AEE6C5E3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475F3A5-DA09-3577-01C6-51BC5FA1C599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36C408C-E42F-9DEB-6B64-8D98770FBB4E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E5A6F-AB61-C745-4E7F-D9A92E891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2" y="668990"/>
            <a:ext cx="7576101" cy="8951259"/>
          </a:xfrm>
          <a:prstGeom prst="rect">
            <a:avLst/>
          </a:prstGeom>
        </p:spPr>
      </p:pic>
      <p:pic>
        <p:nvPicPr>
          <p:cNvPr id="7" name="Picture 6" descr="A close up of an eye&#10;&#10;Description automatically generated">
            <a:extLst>
              <a:ext uri="{FF2B5EF4-FFF2-40B4-BE49-F238E27FC236}">
                <a16:creationId xmlns:a16="http://schemas.microsoft.com/office/drawing/2014/main" id="{9DBF6201-5919-DEB6-6DE2-34B6CBAFB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31" y="668989"/>
            <a:ext cx="7548758" cy="895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51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2F1B7-8F1E-16B3-12A5-CFAC7DFA0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E9DA769-8A0F-5105-C21C-FC24CA9EEC75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AEC4BBF-9BC4-140A-2593-5D18E11EEE93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E86E53-9F6B-B386-77FD-8174080CB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2" y="668990"/>
            <a:ext cx="7576101" cy="8951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62E4C-EA1E-5F4D-0C61-E29C71897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666750"/>
            <a:ext cx="7581900" cy="89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92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B7654-A1AE-7E43-7EA5-FE0817497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ECA698A-F90A-6875-872E-923F4CFA45EE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968F511-FDB2-0C77-63B1-030A96A28218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12DE1F-5AB7-6DF0-6490-A24649486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Erros Refracionais</a:t>
            </a:r>
          </a:p>
        </p:txBody>
      </p:sp>
      <p:pic>
        <p:nvPicPr>
          <p:cNvPr id="6" name="Picture 5" descr="A map of the world with text and black text&#10;&#10;Description automatically generated">
            <a:extLst>
              <a:ext uri="{FF2B5EF4-FFF2-40B4-BE49-F238E27FC236}">
                <a16:creationId xmlns:a16="http://schemas.microsoft.com/office/drawing/2014/main" id="{CF532218-6152-CEB9-6407-356A1E323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r="4019" b="12116"/>
          <a:stretch/>
        </p:blipFill>
        <p:spPr>
          <a:xfrm>
            <a:off x="3778319" y="2366008"/>
            <a:ext cx="9506603" cy="7277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24CDCC-964D-9622-1176-A09A71BBDA92}"/>
              </a:ext>
            </a:extLst>
          </p:cNvPr>
          <p:cNvSpPr txBox="1"/>
          <p:nvPr/>
        </p:nvSpPr>
        <p:spPr>
          <a:xfrm>
            <a:off x="762000" y="9799926"/>
            <a:ext cx="9720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Ávila, Marcos.  Saúde ocular no SUS : duas décadas de conquistas e novos desafios. São Paulo : CBO, 2023.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063B03-2A56-CA46-E5DF-EC26BD79301B}"/>
              </a:ext>
            </a:extLst>
          </p:cNvPr>
          <p:cNvSpPr/>
          <p:nvPr/>
        </p:nvSpPr>
        <p:spPr>
          <a:xfrm>
            <a:off x="3795129" y="2414097"/>
            <a:ext cx="7391400" cy="1083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F5187-37E4-C6B8-CAB4-8CB42079A22E}"/>
              </a:ext>
            </a:extLst>
          </p:cNvPr>
          <p:cNvSpPr txBox="1"/>
          <p:nvPr/>
        </p:nvSpPr>
        <p:spPr>
          <a:xfrm>
            <a:off x="4333068" y="2790430"/>
            <a:ext cx="4810932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DB080A"/>
            </a:solidFill>
          </a:ln>
        </p:spPr>
        <p:txBody>
          <a:bodyPr wrap="none" rtlCol="0">
            <a:spAutoFit/>
          </a:bodyPr>
          <a:lstStyle/>
          <a:p>
            <a:r>
              <a:rPr lang="en-BR" sz="3200" dirty="0"/>
              <a:t>Refração é um Ato Médico</a:t>
            </a:r>
          </a:p>
        </p:txBody>
      </p:sp>
    </p:spTree>
    <p:extLst>
      <p:ext uri="{BB962C8B-B14F-4D97-AF65-F5344CB8AC3E}">
        <p14:creationId xmlns:p14="http://schemas.microsoft.com/office/powerpoint/2010/main" val="2318333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980C9-C54A-31A6-DBF9-FEF7898C3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CC828B8-EB0B-4ED0-2538-D9B33CE8660E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E8498A0-2FE8-7F7A-8DA8-6620C0628948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89324-2B9A-CE49-6FD3-7F13DD374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Erros Refracionais</a:t>
            </a:r>
          </a:p>
        </p:txBody>
      </p:sp>
      <p:pic>
        <p:nvPicPr>
          <p:cNvPr id="6" name="Picture 5" descr="A map of the world with text and black text&#10;&#10;Description automatically generated">
            <a:extLst>
              <a:ext uri="{FF2B5EF4-FFF2-40B4-BE49-F238E27FC236}">
                <a16:creationId xmlns:a16="http://schemas.microsoft.com/office/drawing/2014/main" id="{63C5FBCD-2FA5-B670-A906-438727BC2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r="4019" b="12116"/>
          <a:stretch/>
        </p:blipFill>
        <p:spPr>
          <a:xfrm>
            <a:off x="3778319" y="2366008"/>
            <a:ext cx="9506603" cy="7277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7DF864-C73B-A1CA-7067-F0DDD004557A}"/>
              </a:ext>
            </a:extLst>
          </p:cNvPr>
          <p:cNvSpPr txBox="1"/>
          <p:nvPr/>
        </p:nvSpPr>
        <p:spPr>
          <a:xfrm>
            <a:off x="762000" y="9799926"/>
            <a:ext cx="9720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Ávila, Marcos.  Saúde ocular no SUS : duas décadas de conquistas e novos desafios. São Paulo : CBO, 2023.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E4F25-C97B-E7BB-9A62-C689DAD1D2C7}"/>
              </a:ext>
            </a:extLst>
          </p:cNvPr>
          <p:cNvSpPr txBox="1"/>
          <p:nvPr/>
        </p:nvSpPr>
        <p:spPr>
          <a:xfrm>
            <a:off x="12208564" y="4745574"/>
            <a:ext cx="5120697" cy="1938992"/>
          </a:xfrm>
          <a:prstGeom prst="rect">
            <a:avLst/>
          </a:prstGeom>
          <a:solidFill>
            <a:srgbClr val="90D1E2"/>
          </a:solidFill>
        </p:spPr>
        <p:txBody>
          <a:bodyPr wrap="none" rtlCol="0">
            <a:spAutoFit/>
          </a:bodyPr>
          <a:lstStyle/>
          <a:p>
            <a:r>
              <a:rPr lang="en-BR" sz="2400" dirty="0"/>
              <a:t>Consultas Oftalmológicas em 2024</a:t>
            </a:r>
          </a:p>
          <a:p>
            <a:endParaRPr lang="en-BR" sz="2400" dirty="0"/>
          </a:p>
          <a:p>
            <a:r>
              <a:rPr lang="en-BR" sz="2400" dirty="0"/>
              <a:t>No SUS: 12,6 milhões</a:t>
            </a:r>
          </a:p>
          <a:p>
            <a:endParaRPr lang="en-BR" sz="2400" dirty="0"/>
          </a:p>
          <a:p>
            <a:r>
              <a:rPr lang="en-BR" sz="2400" dirty="0"/>
              <a:t>Na Saúde Suplementar: 15,2 milhões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6CF321-E1D4-483B-FCC0-95CF53CA740E}"/>
              </a:ext>
            </a:extLst>
          </p:cNvPr>
          <p:cNvSpPr/>
          <p:nvPr/>
        </p:nvSpPr>
        <p:spPr>
          <a:xfrm>
            <a:off x="3795129" y="2414097"/>
            <a:ext cx="7391400" cy="1083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8D4D8B-2BB5-71DE-E468-3B08D535BF5F}"/>
              </a:ext>
            </a:extLst>
          </p:cNvPr>
          <p:cNvSpPr txBox="1"/>
          <p:nvPr/>
        </p:nvSpPr>
        <p:spPr>
          <a:xfrm>
            <a:off x="4333068" y="2790430"/>
            <a:ext cx="4810932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DB080A"/>
            </a:solidFill>
          </a:ln>
        </p:spPr>
        <p:txBody>
          <a:bodyPr wrap="none" rtlCol="0">
            <a:spAutoFit/>
          </a:bodyPr>
          <a:lstStyle/>
          <a:p>
            <a:r>
              <a:rPr lang="en-BR" sz="3200" dirty="0"/>
              <a:t>Refração é um Ato Médico</a:t>
            </a:r>
          </a:p>
        </p:txBody>
      </p:sp>
    </p:spTree>
    <p:extLst>
      <p:ext uri="{BB962C8B-B14F-4D97-AF65-F5344CB8AC3E}">
        <p14:creationId xmlns:p14="http://schemas.microsoft.com/office/powerpoint/2010/main" val="3576686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FEC8D-7C0A-D5F8-A414-6FC63537B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9CADF3B-A1A9-F4D1-8AD0-BD4B15ACEBE7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B162F67-ED2E-F085-6FDA-EFDF6DE02EF9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D54FC-D15F-DFF1-ED42-024D2D9C3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Catarata</a:t>
            </a:r>
          </a:p>
        </p:txBody>
      </p:sp>
      <p:pic>
        <p:nvPicPr>
          <p:cNvPr id="8" name="Picture 7" descr="A screenshot of a table&#10;&#10;Description automatically generated">
            <a:extLst>
              <a:ext uri="{FF2B5EF4-FFF2-40B4-BE49-F238E27FC236}">
                <a16:creationId xmlns:a16="http://schemas.microsoft.com/office/drawing/2014/main" id="{49B26438-9627-5544-3729-741076112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703" y="114300"/>
            <a:ext cx="6376086" cy="10058400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A01EDEA5-EEF7-66E6-6F03-2D0196B9B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5" y="3229757"/>
            <a:ext cx="10927894" cy="225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336A89-A53F-B517-C11E-2488271EAD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1" y="5500113"/>
            <a:ext cx="10927901" cy="47707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F9F51FB-371B-89E8-98C2-B0C01ACFC8FD}"/>
              </a:ext>
            </a:extLst>
          </p:cNvPr>
          <p:cNvSpPr/>
          <p:nvPr/>
        </p:nvSpPr>
        <p:spPr>
          <a:xfrm>
            <a:off x="7607594" y="3776417"/>
            <a:ext cx="2527006" cy="22814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75585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0AD63-CE70-0452-8CF1-B271BC3A7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D3EBB6-C031-329D-5561-D59FE43A9D33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F540AE0-083F-1214-37E8-CCCC272E4B9B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4495AF2-0D34-E7B8-96A3-0554033C7FF3}"/>
              </a:ext>
            </a:extLst>
          </p:cNvPr>
          <p:cNvGrpSpPr/>
          <p:nvPr/>
        </p:nvGrpSpPr>
        <p:grpSpPr>
          <a:xfrm>
            <a:off x="1143000" y="343048"/>
            <a:ext cx="7772400" cy="9600903"/>
            <a:chOff x="1143000" y="19050"/>
            <a:chExt cx="7772400" cy="9600903"/>
          </a:xfrm>
        </p:grpSpPr>
        <p:pic>
          <p:nvPicPr>
            <p:cNvPr id="3" name="Picture 2" descr="A table with numbers and text&#10;&#10;Description automatically generated">
              <a:extLst>
                <a:ext uri="{FF2B5EF4-FFF2-40B4-BE49-F238E27FC236}">
                  <a16:creationId xmlns:a16="http://schemas.microsoft.com/office/drawing/2014/main" id="{0C5D76AC-A186-4F8B-0B05-24B32F93F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9050"/>
              <a:ext cx="7772400" cy="3654638"/>
            </a:xfrm>
            <a:prstGeom prst="rect">
              <a:avLst/>
            </a:prstGeom>
          </p:spPr>
        </p:pic>
        <p:pic>
          <p:nvPicPr>
            <p:cNvPr id="7" name="Picture 6" descr="A screenshot of a screen shot of a table&#10;&#10;Description automatically generated">
              <a:extLst>
                <a:ext uri="{FF2B5EF4-FFF2-40B4-BE49-F238E27FC236}">
                  <a16:creationId xmlns:a16="http://schemas.microsoft.com/office/drawing/2014/main" id="{BE19BA30-3492-52A7-395D-135C133EE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3619500"/>
              <a:ext cx="7772400" cy="6000453"/>
            </a:xfrm>
            <a:prstGeom prst="rect">
              <a:avLst/>
            </a:prstGeom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C92F5DE-7E58-5CBF-51F3-78BC3E8809BC}"/>
              </a:ext>
            </a:extLst>
          </p:cNvPr>
          <p:cNvSpPr/>
          <p:nvPr/>
        </p:nvSpPr>
        <p:spPr>
          <a:xfrm>
            <a:off x="2133600" y="5646593"/>
            <a:ext cx="5486400" cy="195154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420713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873ABCA-C3BB-9897-F8A7-96836D649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8CEBEC44-8B8B-DCA9-01FB-C31B969567BF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031AF6C-398F-3002-F764-2BF8774788B3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FF0224CC-BD95-99E2-F155-784FBB3CE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" y="279399"/>
            <a:ext cx="12250095" cy="1002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70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3B10EA9-9840-EBFE-7230-5A7D951E8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C1673B1D-5787-5F1A-515C-5FA39C1893FC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6880532-4213-3872-159C-664F0D5A83FD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pic>
        <p:nvPicPr>
          <p:cNvPr id="3" name="Picture 2" descr="A map of brazil with brown and white text&#10;&#10;Description automatically generated">
            <a:extLst>
              <a:ext uri="{FF2B5EF4-FFF2-40B4-BE49-F238E27FC236}">
                <a16:creationId xmlns:a16="http://schemas.microsoft.com/office/drawing/2014/main" id="{DFDD49D1-FD6C-79EE-614A-654DB76FE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03" y="130543"/>
            <a:ext cx="11557097" cy="1002591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BD6473-B013-85E9-AC06-392CDFB78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0" y="1918489"/>
            <a:ext cx="7877408" cy="6788945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  <a:spcAft>
                <a:spcPts val="2400"/>
              </a:spcAft>
              <a:buClr>
                <a:srgbClr val="9AAFB5"/>
              </a:buClr>
            </a:pPr>
            <a:r>
              <a:rPr lang="en-US" sz="4001" dirty="0">
                <a:latin typeface="Avenir Book" panose="02000503020000020003" pitchFamily="2" charset="0"/>
              </a:rPr>
              <a:t>16.784 </a:t>
            </a:r>
            <a:r>
              <a:rPr lang="en-US" sz="4001" dirty="0" err="1">
                <a:latin typeface="Avenir Book" panose="02000503020000020003" pitchFamily="2" charset="0"/>
              </a:rPr>
              <a:t>Médicos</a:t>
            </a:r>
            <a:r>
              <a:rPr lang="en-US" sz="4001" dirty="0">
                <a:latin typeface="Avenir Book" panose="02000503020000020003" pitchFamily="2" charset="0"/>
              </a:rPr>
              <a:t> </a:t>
            </a:r>
            <a:r>
              <a:rPr lang="en-US" sz="4001" dirty="0" err="1">
                <a:latin typeface="Avenir Book" panose="02000503020000020003" pitchFamily="2" charset="0"/>
              </a:rPr>
              <a:t>Oftalmologistas</a:t>
            </a:r>
            <a:r>
              <a:rPr lang="en-US" sz="4001" dirty="0">
                <a:latin typeface="Avenir Book" panose="02000503020000020003" pitchFamily="2" charset="0"/>
              </a:rPr>
              <a:t> </a:t>
            </a:r>
            <a:r>
              <a:rPr lang="en-US" sz="4001" dirty="0" err="1">
                <a:latin typeface="Avenir Book" panose="02000503020000020003" pitchFamily="2" charset="0"/>
              </a:rPr>
              <a:t>em</a:t>
            </a:r>
            <a:r>
              <a:rPr lang="en-US" sz="4001" dirty="0">
                <a:latin typeface="Avenir Book" panose="02000503020000020003" pitchFamily="2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930534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BF2B5-DF8E-5BAF-8688-1524651F2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D1E58416-152B-A4FB-038D-C253847498E6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1492006-2E76-0643-743B-552B0D0F156E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CA04A5-0B42-6124-8D3C-ECCB63844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Glaucoma</a:t>
            </a:r>
          </a:p>
        </p:txBody>
      </p:sp>
      <p:pic>
        <p:nvPicPr>
          <p:cNvPr id="7" name="Picture 6" descr="A group of men sitting at a table with a green statue&#10;&#10;Description automatically generated">
            <a:extLst>
              <a:ext uri="{FF2B5EF4-FFF2-40B4-BE49-F238E27FC236}">
                <a16:creationId xmlns:a16="http://schemas.microsoft.com/office/drawing/2014/main" id="{057B99CA-E768-C1A7-9CD0-114D8F820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14" y="788375"/>
            <a:ext cx="12076225" cy="91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65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C6D27-1B35-FDC1-BF83-1AF7673EA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441B29E-5F4C-142F-B2BE-34EE9E527AD1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4F1E17E-13ED-71DD-0FD8-D4983EDA1EC0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95E3F-F3CF-A894-C9C9-C15AEA1F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Glaucoma</a:t>
            </a:r>
          </a:p>
        </p:txBody>
      </p:sp>
      <p:pic>
        <p:nvPicPr>
          <p:cNvPr id="8" name="Picture 7" descr="Several pictures of buildings at night&#10;&#10;Description automatically generated">
            <a:extLst>
              <a:ext uri="{FF2B5EF4-FFF2-40B4-BE49-F238E27FC236}">
                <a16:creationId xmlns:a16="http://schemas.microsoft.com/office/drawing/2014/main" id="{44C0439B-F65C-415E-F1BB-E39623A8B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1" y="2643025"/>
            <a:ext cx="7772400" cy="6371285"/>
          </a:xfrm>
          <a:prstGeom prst="rect">
            <a:avLst/>
          </a:prstGeom>
        </p:spPr>
      </p:pic>
      <p:pic>
        <p:nvPicPr>
          <p:cNvPr id="10" name="Picture 9" descr="A diagram of a number of podcasts&#10;&#10;Description automatically generated with medium confidence">
            <a:extLst>
              <a:ext uri="{FF2B5EF4-FFF2-40B4-BE49-F238E27FC236}">
                <a16:creationId xmlns:a16="http://schemas.microsoft.com/office/drawing/2014/main" id="{ACAE5AAB-4A36-2164-E05D-880A951E0E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0" y="440696"/>
            <a:ext cx="9029700" cy="95285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6388FB0-CE93-DC20-3CE8-41ED1031877C}"/>
              </a:ext>
            </a:extLst>
          </p:cNvPr>
          <p:cNvSpPr/>
          <p:nvPr/>
        </p:nvSpPr>
        <p:spPr>
          <a:xfrm>
            <a:off x="11563350" y="4252449"/>
            <a:ext cx="1981200" cy="1905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274AFC-CDB1-DBB8-10C3-B33D3E527FF2}"/>
              </a:ext>
            </a:extLst>
          </p:cNvPr>
          <p:cNvSpPr/>
          <p:nvPr/>
        </p:nvSpPr>
        <p:spPr>
          <a:xfrm>
            <a:off x="13568962" y="7500323"/>
            <a:ext cx="1981200" cy="1905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859276-7DA2-12D7-9AC6-1AB7F26F94CB}"/>
              </a:ext>
            </a:extLst>
          </p:cNvPr>
          <p:cNvSpPr/>
          <p:nvPr/>
        </p:nvSpPr>
        <p:spPr>
          <a:xfrm>
            <a:off x="13544550" y="4252449"/>
            <a:ext cx="1981200" cy="1905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5BFD23-E98B-6119-F5B5-07E628D9173B}"/>
              </a:ext>
            </a:extLst>
          </p:cNvPr>
          <p:cNvSpPr/>
          <p:nvPr/>
        </p:nvSpPr>
        <p:spPr>
          <a:xfrm>
            <a:off x="12553950" y="2736069"/>
            <a:ext cx="1981200" cy="1905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99C3D74-AE99-A333-159D-82BE781951DD}"/>
              </a:ext>
            </a:extLst>
          </p:cNvPr>
          <p:cNvSpPr/>
          <p:nvPr/>
        </p:nvSpPr>
        <p:spPr>
          <a:xfrm>
            <a:off x="14535150" y="2736068"/>
            <a:ext cx="1981200" cy="1905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060364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F827-6DD6-DD53-FB0A-FDFDB1E1E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2E2F259E-4910-A9DB-EFD7-ED8AC8BC9F04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8067C32-D4A2-2A1D-F80C-495FC11FB02C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58017-3B68-19EA-2615-AC72F1BC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Conflito de Interesses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90A54-EABB-6238-AB1F-A98672A70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2420390"/>
            <a:ext cx="16465825" cy="6527007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Médico Oftalmologista focado em Doenças da Retina em clínica privada, hospital secundário do SUS e voluntário no Hospital das Clínicas da FMUSP.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Há 11 anos trabalho voluntariamente na SBRV na discussão de medicamentos e protocolos junto a Agências Reguladoras.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Represento o CBO voluntariamente.</a:t>
            </a:r>
          </a:p>
          <a:p>
            <a:pPr marL="1800225"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343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C3907-20F6-6952-6E15-853F4D473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8D875D6-BB8A-FA70-A978-C03E0513335B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0816CE0-E905-44C4-ABBB-BB0FB5BDD37B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005712-E632-C5C2-325C-6875E6A5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Retinopatia Diabética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1875C-639D-B78C-E81C-260E08BEF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21" y="2315510"/>
            <a:ext cx="5410857" cy="7628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F6E231-EF24-2337-DD1A-802B570EB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9" y="2315510"/>
            <a:ext cx="5400590" cy="76183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0373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DD796-88A5-35FE-E86F-F2AEA171D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445343D3-1F08-605F-C7FD-20362E2DB3B2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5577DB8-0596-2081-1A08-C3FF6F460EE7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09DCC-82D8-5C83-AA57-585E3869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Retinopatia Diabética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3966E7-8E8F-86E0-D68C-D9EF7B2EB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31" y="2191400"/>
            <a:ext cx="14401800" cy="80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38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E2A3E-4A52-84F8-47AB-4A2A0DDDD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8CFA62A7-9880-944A-21FF-050B93D72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8270" y="0"/>
            <a:ext cx="1550908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499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BF56F-4E03-79A6-5BBC-FFE9E0EF6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aminhada Azul dá a largada para o Mutirão do Diabético">
            <a:extLst>
              <a:ext uri="{FF2B5EF4-FFF2-40B4-BE49-F238E27FC236}">
                <a16:creationId xmlns:a16="http://schemas.microsoft.com/office/drawing/2014/main" id="{0EBFE17D-BEA3-41E7-6975-BCC7868FE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040" y="0"/>
            <a:ext cx="896499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4" name="Picture 4" descr="Mutirão do Diabetes de Itabuna inova com a utilização de novas tecnologias  - Unidos pelo Diabetes">
            <a:extLst>
              <a:ext uri="{FF2B5EF4-FFF2-40B4-BE49-F238E27FC236}">
                <a16:creationId xmlns:a16="http://schemas.microsoft.com/office/drawing/2014/main" id="{E41F8BBD-25CA-DD52-909B-E53CB2C53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039" y="5344900"/>
            <a:ext cx="8964998" cy="49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F4005B14-05FB-E97C-4056-24B8D60FF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710" y="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80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69DC4-87A7-6B5E-2935-929645968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62AE169-B042-8B37-BE04-B624A71F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6803" y="216692"/>
            <a:ext cx="7405902" cy="49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isto Redentor é iluminado em ação do Novembro Diabetes Azul - Santuário  Cristo Redentor">
            <a:extLst>
              <a:ext uri="{FF2B5EF4-FFF2-40B4-BE49-F238E27FC236}">
                <a16:creationId xmlns:a16="http://schemas.microsoft.com/office/drawing/2014/main" id="{C62FE716-C8BB-BB94-38D3-047CBDDAD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124" y="0"/>
            <a:ext cx="82296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premo Tribunal Federal">
            <a:extLst>
              <a:ext uri="{FF2B5EF4-FFF2-40B4-BE49-F238E27FC236}">
                <a16:creationId xmlns:a16="http://schemas.microsoft.com/office/drawing/2014/main" id="{D2A86467-8614-BCE7-1BFB-820972923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9086" y="5409074"/>
            <a:ext cx="7353620" cy="448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56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2B23622-B802-424F-5DE9-EA11106A1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2B339FB-B32D-4E4C-3015-E43138277B48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CB42586-08C5-BDA4-CD57-322E44DFC38C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165D9-9296-C126-6DF7-E0F039CE7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Urgências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A5DDE-9B4A-0146-B467-B5305AE5F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2801390"/>
            <a:ext cx="16465825" cy="5694910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>
                <a:latin typeface="Avenir Book" panose="02000503020000020003" pitchFamily="2" charset="0"/>
              </a:rPr>
              <a:t>mmm</a:t>
            </a:r>
            <a:endParaRPr lang="pt-BR" sz="3000" dirty="0">
              <a:latin typeface="Avenir Book" panose="02000503020000020003" pitchFamily="2" charset="0"/>
            </a:endParaRPr>
          </a:p>
          <a:p>
            <a:pPr marL="1800225"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30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407CD-4216-C2CD-8864-9ED70E5D4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E0B30876-74F3-B94B-A068-B966704765FC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B3A5346-36F7-988C-3163-F440C4B7C5F8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4E5C99-D9F8-115F-1BB7-FE75285C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Doenças Específicas</a:t>
            </a:r>
          </a:p>
        </p:txBody>
      </p:sp>
      <p:pic>
        <p:nvPicPr>
          <p:cNvPr id="7" name="Picture 6" descr="A collage of people in different poses&#10;&#10;Description automatically generated">
            <a:extLst>
              <a:ext uri="{FF2B5EF4-FFF2-40B4-BE49-F238E27FC236}">
                <a16:creationId xmlns:a16="http://schemas.microsoft.com/office/drawing/2014/main" id="{4708EF05-BF77-814E-70E3-D17F520AD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32" y="1881239"/>
            <a:ext cx="14995603" cy="840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03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CDDAB-9E41-85B9-00A5-BFB1B73C4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FE201182-2996-A526-D910-3EF3F5BBB7BE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E19B5-F67C-D570-50FB-C01B49671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População Infantil</a:t>
            </a:r>
          </a:p>
        </p:txBody>
      </p:sp>
      <p:pic>
        <p:nvPicPr>
          <p:cNvPr id="7" name="Picture 6" descr="A collage of people in different poses&#10;&#10;Description automatically generated">
            <a:extLst>
              <a:ext uri="{FF2B5EF4-FFF2-40B4-BE49-F238E27FC236}">
                <a16:creationId xmlns:a16="http://schemas.microsoft.com/office/drawing/2014/main" id="{B7D8FC4F-9703-218B-3D1F-33F0B39B2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33" y="1834312"/>
            <a:ext cx="15036068" cy="842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31C70-477E-5FB5-7648-1836E1444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67DCE63-3205-5C68-1CFF-FDE297C1FF8B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8531A62-E1C0-ED8E-E6EE-A80E06CE52A9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754EC-DA8E-D5E0-A7F4-C4389D11C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População Indígena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EA41-816E-BB38-67BA-6CFB384D3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182390"/>
            <a:ext cx="6263792" cy="5694910"/>
          </a:xfrm>
        </p:spPr>
        <p:txBody>
          <a:bodyPr>
            <a:no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900"/>
              </a:spcAft>
            </a:pPr>
            <a:r>
              <a:rPr lang="pt-BR" sz="3200" dirty="0">
                <a:latin typeface="Avenir Book" panose="02000503020000020003" pitchFamily="2" charset="0"/>
              </a:rPr>
              <a:t>Reunião CBO com Secretaria especial de Saúde Indígena (SESAI) e </a:t>
            </a:r>
            <a:r>
              <a:rPr lang="pt-BR" sz="3200" dirty="0" err="1">
                <a:latin typeface="Avenir Book" panose="02000503020000020003" pitchFamily="2" charset="0"/>
              </a:rPr>
              <a:t>International</a:t>
            </a:r>
            <a:r>
              <a:rPr lang="pt-BR" sz="3200" dirty="0">
                <a:latin typeface="Avenir Book" panose="02000503020000020003" pitchFamily="2" charset="0"/>
              </a:rPr>
              <a:t> </a:t>
            </a:r>
            <a:r>
              <a:rPr lang="pt-BR" sz="3200" dirty="0" err="1">
                <a:latin typeface="Avenir Book" panose="02000503020000020003" pitchFamily="2" charset="0"/>
              </a:rPr>
              <a:t>Agency</a:t>
            </a:r>
            <a:r>
              <a:rPr lang="pt-BR" sz="3200" dirty="0">
                <a:latin typeface="Avenir Book" panose="02000503020000020003" pitchFamily="2" charset="0"/>
              </a:rPr>
              <a:t> for </a:t>
            </a:r>
            <a:r>
              <a:rPr lang="pt-BR" sz="3200" dirty="0" err="1">
                <a:latin typeface="Avenir Book" panose="02000503020000020003" pitchFamily="2" charset="0"/>
              </a:rPr>
              <a:t>the</a:t>
            </a:r>
            <a:r>
              <a:rPr lang="pt-BR" sz="3200" dirty="0">
                <a:latin typeface="Avenir Book" panose="02000503020000020003" pitchFamily="2" charset="0"/>
              </a:rPr>
              <a:t> </a:t>
            </a:r>
            <a:r>
              <a:rPr lang="pt-BR" sz="3200" dirty="0" err="1">
                <a:latin typeface="Avenir Book" panose="02000503020000020003" pitchFamily="2" charset="0"/>
              </a:rPr>
              <a:t>Prevention</a:t>
            </a:r>
            <a:r>
              <a:rPr lang="pt-BR" sz="3200" dirty="0">
                <a:latin typeface="Avenir Book" panose="02000503020000020003" pitchFamily="2" charset="0"/>
              </a:rPr>
              <a:t> </a:t>
            </a:r>
            <a:r>
              <a:rPr lang="pt-BR" sz="3200" dirty="0" err="1">
                <a:latin typeface="Avenir Book" panose="02000503020000020003" pitchFamily="2" charset="0"/>
              </a:rPr>
              <a:t>of</a:t>
            </a:r>
            <a:r>
              <a:rPr lang="pt-BR" sz="3200" dirty="0">
                <a:latin typeface="Avenir Book" panose="02000503020000020003" pitchFamily="2" charset="0"/>
              </a:rPr>
              <a:t> </a:t>
            </a:r>
            <a:r>
              <a:rPr lang="pt-BR" sz="3200" dirty="0" err="1">
                <a:latin typeface="Avenir Book" panose="02000503020000020003" pitchFamily="2" charset="0"/>
              </a:rPr>
              <a:t>Blindness</a:t>
            </a:r>
            <a:r>
              <a:rPr lang="pt-BR" sz="3200" dirty="0">
                <a:latin typeface="Avenir Book" panose="02000503020000020003" pitchFamily="2" charset="0"/>
              </a:rPr>
              <a:t> (IAPB)</a:t>
            </a:r>
          </a:p>
        </p:txBody>
      </p:sp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F659F6D-8D0D-1ACE-222C-0A3E31993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20931"/>
          <a:stretch/>
        </p:blipFill>
        <p:spPr>
          <a:xfrm>
            <a:off x="7348577" y="2801390"/>
            <a:ext cx="10562620" cy="517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6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65543-1331-BF98-DBA7-5176DFECD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74E7F25-79C7-AD81-0595-5E87EA743613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65E5223-4ED3-551D-6339-B60B34723E96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C6083-02A4-476D-DD2A-1076BA38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População Em Situação de Rua</a:t>
            </a:r>
          </a:p>
        </p:txBody>
      </p:sp>
      <p:pic>
        <p:nvPicPr>
          <p:cNvPr id="7" name="Picture 6" descr="A collage of a person shaking hands with a person&#10;&#10;Description automatically generated">
            <a:extLst>
              <a:ext uri="{FF2B5EF4-FFF2-40B4-BE49-F238E27FC236}">
                <a16:creationId xmlns:a16="http://schemas.microsoft.com/office/drawing/2014/main" id="{F87A6D1E-C158-108C-66B6-469F32D08C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33" y="1807998"/>
            <a:ext cx="15083011" cy="845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49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589C495-AAA9-6D44-DEE5-225F485BED88}"/>
              </a:ext>
            </a:extLst>
          </p:cNvPr>
          <p:cNvSpPr/>
          <p:nvPr/>
        </p:nvSpPr>
        <p:spPr>
          <a:xfrm>
            <a:off x="0" y="0"/>
            <a:ext cx="18288000" cy="10854941"/>
          </a:xfrm>
          <a:custGeom>
            <a:avLst/>
            <a:gdLst/>
            <a:ahLst/>
            <a:cxnLst/>
            <a:rect l="l" t="t" r="r" b="b"/>
            <a:pathLst>
              <a:path w="18288000" h="10854941">
                <a:moveTo>
                  <a:pt x="0" y="0"/>
                </a:moveTo>
                <a:lnTo>
                  <a:pt x="18288000" y="0"/>
                </a:lnTo>
                <a:lnTo>
                  <a:pt x="18288000" y="10854941"/>
                </a:lnTo>
                <a:lnTo>
                  <a:pt x="0" y="1085494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6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4238" b="-34238"/>
            </a:stretch>
          </a:blipFill>
        </p:spPr>
        <p:txBody>
          <a:bodyPr/>
          <a:lstStyle/>
          <a:p>
            <a:endParaRPr lang="en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venir Book" panose="02000503020000020003" pitchFamily="2" charset="0"/>
              </a:rPr>
              <a:t>Apresentação</a:t>
            </a:r>
            <a:r>
              <a:rPr lang="en-US" dirty="0">
                <a:latin typeface="Avenir Book" panose="02000503020000020003" pitchFamily="2" charset="0"/>
              </a:rPr>
              <a:t> </a:t>
            </a:r>
            <a:r>
              <a:rPr lang="en-US" dirty="0" err="1">
                <a:latin typeface="Avenir Book" panose="02000503020000020003" pitchFamily="2" charset="0"/>
              </a:rPr>
              <a:t>para</a:t>
            </a:r>
            <a:r>
              <a:rPr lang="en-US" dirty="0">
                <a:latin typeface="Avenir Book" panose="02000503020000020003" pitchFamily="2" charset="0"/>
              </a:rPr>
              <a:t> </a:t>
            </a:r>
            <a:r>
              <a:rPr lang="en-US" dirty="0" err="1">
                <a:latin typeface="Avenir Book" panose="02000503020000020003" pitchFamily="2" charset="0"/>
              </a:rPr>
              <a:t>Rol</a:t>
            </a:r>
            <a:r>
              <a:rPr lang="en-US" dirty="0">
                <a:latin typeface="Avenir Book" panose="02000503020000020003" pitchFamily="2" charset="0"/>
              </a:rPr>
              <a:t>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>
                <a:latin typeface="Avenir Book" panose="02000503020000020003" pitchFamily="2" charset="0"/>
              </a:rPr>
              <a:t>Respeito à </a:t>
            </a:r>
            <a:r>
              <a:rPr lang="is-IS" b="1" dirty="0">
                <a:solidFill>
                  <a:srgbClr val="900101"/>
                </a:solidFill>
                <a:latin typeface="Avenir Book" panose="02000503020000020003" pitchFamily="2" charset="0"/>
              </a:rPr>
              <a:t>medicina baseada em evidência </a:t>
            </a:r>
            <a:r>
              <a:rPr lang="is-IS" dirty="0">
                <a:latin typeface="Avenir Book" panose="02000503020000020003" pitchFamily="2" charset="0"/>
              </a:rPr>
              <a:t>e consistente com</a:t>
            </a:r>
            <a:r>
              <a:rPr lang="is-IS" b="1" dirty="0">
                <a:solidFill>
                  <a:srgbClr val="900101"/>
                </a:solidFill>
                <a:latin typeface="Avenir Book" panose="02000503020000020003" pitchFamily="2" charset="0"/>
              </a:rPr>
              <a:t> diretrizes de órgãos reguladores reconhecidos</a:t>
            </a:r>
            <a:r>
              <a:rPr lang="is-IS" dirty="0">
                <a:latin typeface="Avenir Book" panose="02000503020000020003" pitchFamily="2" charset="0"/>
              </a:rPr>
              <a:t>, tendo em consideração tanto a </a:t>
            </a:r>
            <a:r>
              <a:rPr lang="is-IS" b="1" dirty="0">
                <a:solidFill>
                  <a:srgbClr val="900101"/>
                </a:solidFill>
                <a:latin typeface="Avenir Book" panose="02000503020000020003" pitchFamily="2" charset="0"/>
              </a:rPr>
              <a:t>saúde ocular dos  pacientes</a:t>
            </a:r>
            <a:r>
              <a:rPr lang="is-IS" b="1" dirty="0">
                <a:latin typeface="Avenir Book" panose="02000503020000020003" pitchFamily="2" charset="0"/>
              </a:rPr>
              <a:t> </a:t>
            </a:r>
            <a:r>
              <a:rPr lang="is-IS" dirty="0">
                <a:latin typeface="Avenir Book" panose="02000503020000020003" pitchFamily="2" charset="0"/>
              </a:rPr>
              <a:t>como o </a:t>
            </a:r>
            <a:r>
              <a:rPr lang="is-IS" b="1" dirty="0">
                <a:solidFill>
                  <a:srgbClr val="900101"/>
                </a:solidFill>
                <a:latin typeface="Avenir Book" panose="02000503020000020003" pitchFamily="2" charset="0"/>
              </a:rPr>
              <a:t>equilíbrio do sistema de saúde</a:t>
            </a:r>
            <a:r>
              <a:rPr lang="is-IS" dirty="0">
                <a:solidFill>
                  <a:srgbClr val="900101"/>
                </a:solidFill>
                <a:latin typeface="Avenir Book" panose="02000503020000020003" pitchFamily="2" charset="0"/>
              </a:rPr>
              <a:t> </a:t>
            </a:r>
            <a:r>
              <a:rPr lang="is-IS" dirty="0">
                <a:latin typeface="Avenir Book" panose="02000503020000020003" pitchFamily="2" charset="0"/>
              </a:rPr>
              <a:t>como um todo.  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4" name="Picture 3" descr="Screen Shot 2017-12-04 at 3.57.53 PM.png">
            <a:extLst>
              <a:ext uri="{FF2B5EF4-FFF2-40B4-BE49-F238E27FC236}">
                <a16:creationId xmlns:a16="http://schemas.microsoft.com/office/drawing/2014/main" id="{4181E956-6AB5-6F7D-284B-EACA260285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8040" y="9245494"/>
            <a:ext cx="6830936" cy="78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03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51104-24E0-FAFE-C8C7-4A7D7600B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32FD1FA-3FD8-23E6-6FCC-1404140DE842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9287623-B9FC-F138-9EF8-C40052C4CB2E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054AA8-25EE-9C37-D47E-D985C8B64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População Em Situação de Rua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CD8DF0A-E7AD-868A-CC9A-CE9F25074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33" y="1815216"/>
            <a:ext cx="14988675" cy="844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55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2E4B4-4840-995D-EFE8-88B6D3F32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EF47A490-E8E8-7045-09A9-AFA49A233020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E091764-CD8A-7298-829C-24BA6C180EE0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DF2D93-9FAB-2DE0-635B-45BF17C76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60"/>
          <a:stretch/>
        </p:blipFill>
        <p:spPr>
          <a:xfrm>
            <a:off x="381000" y="-28342"/>
            <a:ext cx="13049250" cy="103153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06320D-AD7B-2E14-E4C8-A2D223A5D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6931" r="66666" b="16242"/>
          <a:stretch/>
        </p:blipFill>
        <p:spPr>
          <a:xfrm>
            <a:off x="13430250" y="-49649"/>
            <a:ext cx="4456230" cy="2656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DF730D-F4A2-1339-E2BE-758FC8BCC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8" t="67477" r="33267"/>
          <a:stretch/>
        </p:blipFill>
        <p:spPr>
          <a:xfrm>
            <a:off x="13430251" y="2523686"/>
            <a:ext cx="4499686" cy="521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41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C9CC9-48B8-870F-6BA9-B7B115D9C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4180C83-BACB-3FDB-3A67-02DEEC5BF2FA}"/>
              </a:ext>
            </a:extLst>
          </p:cNvPr>
          <p:cNvSpPr/>
          <p:nvPr/>
        </p:nvSpPr>
        <p:spPr>
          <a:xfrm>
            <a:off x="655583" y="1"/>
            <a:ext cx="11889539" cy="9969203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R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175B08C-5B56-AD95-954E-FB06974CC2C5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R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1264C-BE74-E1CB-31B0-1633C9CBB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1683544"/>
            <a:ext cx="15163800" cy="3581400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rgbClr val="000000"/>
                </a:solidFill>
                <a:latin typeface="Avenir Book" panose="02000503020000020003" pitchFamily="2" charset="0"/>
              </a:rPr>
              <a:t>Obrigado</a:t>
            </a:r>
            <a:endParaRPr lang="en-BR" sz="6000" dirty="0">
              <a:latin typeface="Avenir Book" panose="02000503020000020003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9163C5-5D5B-822C-E027-89B38ACC0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6172488"/>
            <a:ext cx="13716000" cy="1545432"/>
          </a:xfrm>
        </p:spPr>
        <p:txBody>
          <a:bodyPr>
            <a:normAutofit fontScale="85000" lnSpcReduction="20000"/>
          </a:bodyPr>
          <a:lstStyle/>
          <a:p>
            <a:r>
              <a:rPr lang="en-BR" dirty="0">
                <a:latin typeface="Avenir Book" panose="02000503020000020003" pitchFamily="2" charset="0"/>
              </a:rPr>
              <a:t>Dr. Mauro Goldbaum</a:t>
            </a:r>
          </a:p>
          <a:p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Secretário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Geral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do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Conselho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Brasileiro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Oftalmologia</a:t>
            </a:r>
            <a:r>
              <a:rPr lang="en-US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 (CBO)</a:t>
            </a:r>
          </a:p>
          <a:p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Vice-Presidente da </a:t>
            </a:r>
            <a:r>
              <a:rPr lang="en-US" dirty="0" err="1">
                <a:solidFill>
                  <a:srgbClr val="000000"/>
                </a:solidFill>
                <a:latin typeface="Avenir Book" panose="02000503020000020003" pitchFamily="2" charset="0"/>
              </a:rPr>
              <a:t>Sociedade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venir Book" panose="02000503020000020003" pitchFamily="2" charset="0"/>
              </a:rPr>
              <a:t>Brasileira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 de Retina e </a:t>
            </a:r>
            <a:r>
              <a:rPr lang="en-US" dirty="0" err="1">
                <a:solidFill>
                  <a:srgbClr val="000000"/>
                </a:solidFill>
                <a:latin typeface="Avenir Book" panose="02000503020000020003" pitchFamily="2" charset="0"/>
              </a:rPr>
              <a:t>Vítreo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</a:rPr>
              <a:t> (SBRV)</a:t>
            </a:r>
            <a:endParaRPr lang="en-US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24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38FB0-DFFE-16A9-BBF5-3ADA1D76A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188F302A-9797-3051-A4F6-58EA855E7817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9367B7A-489C-C2BA-B6FA-818EF62F5A6F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6C6236-9A3E-0B0F-5C3A-000D7253F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666750"/>
            <a:ext cx="7581900" cy="89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17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82476-C020-2DD7-BD4E-D6C6418DE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9E0A68A-846B-7D74-F7D8-A4F395BB408A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D03CEC5-9D08-7B0A-0993-49F4D88B6FB3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8A504-18DB-3BA0-E931-E653EDB0A0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60"/>
          <a:stretch/>
        </p:blipFill>
        <p:spPr>
          <a:xfrm>
            <a:off x="2619375" y="-28342"/>
            <a:ext cx="13049250" cy="1031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59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6D737-F68F-6D29-1D45-125EDAE4E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7F209A5-E74F-7BDA-0A3E-F82B23BCEE80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1D54093-F5A2-EBB6-BF9A-AC8E356DC122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</p:spTree>
    <p:extLst>
      <p:ext uri="{BB962C8B-B14F-4D97-AF65-F5344CB8AC3E}">
        <p14:creationId xmlns:p14="http://schemas.microsoft.com/office/powerpoint/2010/main" val="3259068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2E0DF7-677E-8BAB-4625-1ED5EBE188BC}"/>
              </a:ext>
            </a:extLst>
          </p:cNvPr>
          <p:cNvCxnSpPr>
            <a:cxnSpLocks/>
          </p:cNvCxnSpPr>
          <p:nvPr/>
        </p:nvCxnSpPr>
        <p:spPr>
          <a:xfrm flipH="1">
            <a:off x="6474159" y="6663993"/>
            <a:ext cx="55564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0C04065-2D5C-860A-0586-B2E7E9969041}"/>
              </a:ext>
            </a:extLst>
          </p:cNvPr>
          <p:cNvCxnSpPr>
            <a:cxnSpLocks/>
          </p:cNvCxnSpPr>
          <p:nvPr/>
        </p:nvCxnSpPr>
        <p:spPr>
          <a:xfrm flipH="1" flipV="1">
            <a:off x="6323279" y="6663993"/>
            <a:ext cx="4013639" cy="14886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652B78C-69FE-94B0-F312-28FA73F6A707}"/>
              </a:ext>
            </a:extLst>
          </p:cNvPr>
          <p:cNvCxnSpPr>
            <a:cxnSpLocks/>
          </p:cNvCxnSpPr>
          <p:nvPr/>
        </p:nvCxnSpPr>
        <p:spPr>
          <a:xfrm flipH="1">
            <a:off x="7966385" y="6663993"/>
            <a:ext cx="4098186" cy="15014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reeform 5">
            <a:extLst>
              <a:ext uri="{FF2B5EF4-FFF2-40B4-BE49-F238E27FC236}">
                <a16:creationId xmlns:a16="http://schemas.microsoft.com/office/drawing/2014/main" id="{44522109-8B5E-FEB4-FB2A-02EFAF4A90D7}"/>
              </a:ext>
            </a:extLst>
          </p:cNvPr>
          <p:cNvSpPr/>
          <p:nvPr/>
        </p:nvSpPr>
        <p:spPr>
          <a:xfrm>
            <a:off x="0" y="0"/>
            <a:ext cx="18288000" cy="10854941"/>
          </a:xfrm>
          <a:custGeom>
            <a:avLst/>
            <a:gdLst/>
            <a:ahLst/>
            <a:cxnLst/>
            <a:rect l="l" t="t" r="r" b="b"/>
            <a:pathLst>
              <a:path w="18288000" h="10854941">
                <a:moveTo>
                  <a:pt x="0" y="0"/>
                </a:moveTo>
                <a:lnTo>
                  <a:pt x="18288000" y="0"/>
                </a:lnTo>
                <a:lnTo>
                  <a:pt x="18288000" y="10854941"/>
                </a:lnTo>
                <a:lnTo>
                  <a:pt x="0" y="1085494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6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4238" b="-34238"/>
            </a:stretch>
          </a:blipFill>
        </p:spPr>
        <p:txBody>
          <a:bodyPr/>
          <a:lstStyle/>
          <a:p>
            <a:endParaRPr lang="en-BR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606181" y="1909206"/>
            <a:ext cx="2564970" cy="44514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98303" y="2890044"/>
            <a:ext cx="4300102" cy="3621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21100" y="2739147"/>
            <a:ext cx="3300516" cy="52437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004529" y="2588246"/>
            <a:ext cx="4052634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21101" y="2739149"/>
            <a:ext cx="1093886" cy="54134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474161" y="2588249"/>
            <a:ext cx="697822" cy="3923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71982" y="2739148"/>
            <a:ext cx="5092224" cy="17353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114986" y="1909206"/>
            <a:ext cx="1056164" cy="62434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171153" y="1909206"/>
            <a:ext cx="1150466" cy="5922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171152" y="1909207"/>
            <a:ext cx="2527252" cy="46023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171153" y="1909207"/>
            <a:ext cx="2942174" cy="25652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323279" y="1909207"/>
            <a:ext cx="2847874" cy="25652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323279" y="2437350"/>
            <a:ext cx="4733882" cy="20371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474159" y="2437351"/>
            <a:ext cx="4583002" cy="4074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114987" y="2437351"/>
            <a:ext cx="2942174" cy="55455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0321616" y="2588247"/>
            <a:ext cx="735544" cy="53946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1057160" y="2588249"/>
            <a:ext cx="641244" cy="3923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7-12-04 at 3.57.53 PM.png">
            <a:extLst>
              <a:ext uri="{FF2B5EF4-FFF2-40B4-BE49-F238E27FC236}">
                <a16:creationId xmlns:a16="http://schemas.microsoft.com/office/drawing/2014/main" id="{BB4006D8-B04B-1A0A-13B2-EBD8B9B814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8040" y="9245494"/>
            <a:ext cx="6830936" cy="781756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5355FEE-E0D6-0426-4093-2FBC091FE0F8}"/>
              </a:ext>
            </a:extLst>
          </p:cNvPr>
          <p:cNvCxnSpPr>
            <a:cxnSpLocks/>
          </p:cNvCxnSpPr>
          <p:nvPr/>
        </p:nvCxnSpPr>
        <p:spPr>
          <a:xfrm flipH="1">
            <a:off x="6271522" y="4363258"/>
            <a:ext cx="5759101" cy="575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3C1F0C6-4301-FE8C-D1B2-DD8136BCB249}"/>
              </a:ext>
            </a:extLst>
          </p:cNvPr>
          <p:cNvCxnSpPr>
            <a:cxnSpLocks/>
          </p:cNvCxnSpPr>
          <p:nvPr/>
        </p:nvCxnSpPr>
        <p:spPr>
          <a:xfrm flipH="1" flipV="1">
            <a:off x="6271522" y="4445691"/>
            <a:ext cx="5569846" cy="2134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3ABD5E7-837C-1EED-0A2F-2C25D86AED5D}"/>
              </a:ext>
            </a:extLst>
          </p:cNvPr>
          <p:cNvCxnSpPr>
            <a:cxnSpLocks/>
          </p:cNvCxnSpPr>
          <p:nvPr/>
        </p:nvCxnSpPr>
        <p:spPr>
          <a:xfrm flipH="1" flipV="1">
            <a:off x="6271522" y="4420823"/>
            <a:ext cx="4050094" cy="3665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08CF530-3BC2-931E-74BC-16710FC6553B}"/>
              </a:ext>
            </a:extLst>
          </p:cNvPr>
          <p:cNvCxnSpPr>
            <a:cxnSpLocks/>
          </p:cNvCxnSpPr>
          <p:nvPr/>
        </p:nvCxnSpPr>
        <p:spPr>
          <a:xfrm flipH="1">
            <a:off x="6517933" y="4377460"/>
            <a:ext cx="5546638" cy="2134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702D87E-7979-10D3-0873-84BD86118397}"/>
              </a:ext>
            </a:extLst>
          </p:cNvPr>
          <p:cNvCxnSpPr>
            <a:cxnSpLocks/>
          </p:cNvCxnSpPr>
          <p:nvPr/>
        </p:nvCxnSpPr>
        <p:spPr>
          <a:xfrm flipH="1">
            <a:off x="8114986" y="4406596"/>
            <a:ext cx="3877262" cy="37375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6C3F40A-B5A2-9B13-324F-B6E5BF138715}"/>
              </a:ext>
            </a:extLst>
          </p:cNvPr>
          <p:cNvCxnSpPr>
            <a:cxnSpLocks/>
          </p:cNvCxnSpPr>
          <p:nvPr/>
        </p:nvCxnSpPr>
        <p:spPr>
          <a:xfrm flipH="1">
            <a:off x="10336918" y="4363252"/>
            <a:ext cx="1674913" cy="37380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6AA8CE5-F9D4-E603-6A45-A92B52D390BE}"/>
              </a:ext>
            </a:extLst>
          </p:cNvPr>
          <p:cNvCxnSpPr>
            <a:cxnSpLocks/>
          </p:cNvCxnSpPr>
          <p:nvPr/>
        </p:nvCxnSpPr>
        <p:spPr>
          <a:xfrm flipH="1" flipV="1">
            <a:off x="6266485" y="4488675"/>
            <a:ext cx="1873371" cy="3676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8E2C77A-ECC0-7E0B-163B-4C1523D44F75}"/>
              </a:ext>
            </a:extLst>
          </p:cNvPr>
          <p:cNvGrpSpPr/>
          <p:nvPr/>
        </p:nvGrpSpPr>
        <p:grpSpPr>
          <a:xfrm>
            <a:off x="5145987" y="915972"/>
            <a:ext cx="8076189" cy="7975554"/>
            <a:chOff x="5145987" y="915972"/>
            <a:chExt cx="8076189" cy="7975554"/>
          </a:xfrm>
        </p:grpSpPr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E18DC4AA-C155-4CC3-6C83-4931E244073A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13800000"/>
                <a:gd name="adj2" fmla="val 162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A2AA4CB7-E15C-7113-D0FA-52F6A897959B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11400000"/>
                <a:gd name="adj2" fmla="val 138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24B251B1-AEF6-6F75-A1CA-EBFD20CD61B5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9000000"/>
                <a:gd name="adj2" fmla="val 114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0A62544C-8DBE-D89A-7D79-AD8216FE0209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6600000"/>
                <a:gd name="adj2" fmla="val 90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18" name="Block Arc 17">
              <a:extLst>
                <a:ext uri="{FF2B5EF4-FFF2-40B4-BE49-F238E27FC236}">
                  <a16:creationId xmlns:a16="http://schemas.microsoft.com/office/drawing/2014/main" id="{E8BD196D-E004-52DD-DD77-B7607DA15FE6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4200000"/>
                <a:gd name="adj2" fmla="val 66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7318382B-6E33-90C6-B7C0-A4374990B410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1800000"/>
                <a:gd name="adj2" fmla="val 42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22" name="Block Arc 21">
              <a:extLst>
                <a:ext uri="{FF2B5EF4-FFF2-40B4-BE49-F238E27FC236}">
                  <a16:creationId xmlns:a16="http://schemas.microsoft.com/office/drawing/2014/main" id="{A26CF8ED-8AB8-F07B-3515-4C52ECC1307F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21000000"/>
                <a:gd name="adj2" fmla="val 18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24" name="Block Arc 23">
              <a:extLst>
                <a:ext uri="{FF2B5EF4-FFF2-40B4-BE49-F238E27FC236}">
                  <a16:creationId xmlns:a16="http://schemas.microsoft.com/office/drawing/2014/main" id="{E3F99F56-96B7-87FA-9DC5-905A2E2D81A3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18600000"/>
                <a:gd name="adj2" fmla="val 210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26" name="Block Arc 25">
              <a:extLst>
                <a:ext uri="{FF2B5EF4-FFF2-40B4-BE49-F238E27FC236}">
                  <a16:creationId xmlns:a16="http://schemas.microsoft.com/office/drawing/2014/main" id="{44A5A508-AAC0-FF45-F75F-54CF4DD8ED79}"/>
                </a:ext>
              </a:extLst>
            </p:cNvPr>
            <p:cNvSpPr/>
            <p:nvPr/>
          </p:nvSpPr>
          <p:spPr>
            <a:xfrm>
              <a:off x="5768671" y="1589750"/>
              <a:ext cx="6830820" cy="6830820"/>
            </a:xfrm>
            <a:prstGeom prst="blockArc">
              <a:avLst>
                <a:gd name="adj1" fmla="val 16200000"/>
                <a:gd name="adj2" fmla="val 18600000"/>
                <a:gd name="adj3" fmla="val 306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BR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344A054-2379-E0C0-1E0A-AFCA333B13A7}"/>
                </a:ext>
              </a:extLst>
            </p:cNvPr>
            <p:cNvSpPr/>
            <p:nvPr/>
          </p:nvSpPr>
          <p:spPr>
            <a:xfrm>
              <a:off x="8146861" y="3967940"/>
              <a:ext cx="2074440" cy="2074440"/>
            </a:xfrm>
            <a:custGeom>
              <a:avLst/>
              <a:gdLst>
                <a:gd name="connsiteX0" fmla="*/ 0 w 2074440"/>
                <a:gd name="connsiteY0" fmla="*/ 1037220 h 2074440"/>
                <a:gd name="connsiteX1" fmla="*/ 1037220 w 2074440"/>
                <a:gd name="connsiteY1" fmla="*/ 0 h 2074440"/>
                <a:gd name="connsiteX2" fmla="*/ 2074440 w 2074440"/>
                <a:gd name="connsiteY2" fmla="*/ 1037220 h 2074440"/>
                <a:gd name="connsiteX3" fmla="*/ 1037220 w 2074440"/>
                <a:gd name="connsiteY3" fmla="*/ 2074440 h 2074440"/>
                <a:gd name="connsiteX4" fmla="*/ 0 w 2074440"/>
                <a:gd name="connsiteY4" fmla="*/ 1037220 h 207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440" h="2074440">
                  <a:moveTo>
                    <a:pt x="0" y="1037220"/>
                  </a:moveTo>
                  <a:cubicBezTo>
                    <a:pt x="0" y="464379"/>
                    <a:pt x="464379" y="0"/>
                    <a:pt x="1037220" y="0"/>
                  </a:cubicBezTo>
                  <a:cubicBezTo>
                    <a:pt x="1610061" y="0"/>
                    <a:pt x="2074440" y="464379"/>
                    <a:pt x="2074440" y="1037220"/>
                  </a:cubicBezTo>
                  <a:cubicBezTo>
                    <a:pt x="2074440" y="1610061"/>
                    <a:pt x="1610061" y="2074440"/>
                    <a:pt x="1037220" y="2074440"/>
                  </a:cubicBezTo>
                  <a:cubicBezTo>
                    <a:pt x="464379" y="2074440"/>
                    <a:pt x="0" y="1610061"/>
                    <a:pt x="0" y="1037220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4115" tIns="324115" rIns="324115" bIns="324115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 err="1"/>
                <a:t>Sistema</a:t>
              </a:r>
              <a:r>
                <a:rPr lang="en-US" sz="2400" kern="1200" dirty="0"/>
                <a:t> de </a:t>
              </a:r>
              <a:r>
                <a:rPr lang="en-US" sz="2400" kern="1200" dirty="0" err="1"/>
                <a:t>Saúde</a:t>
              </a:r>
              <a:endParaRPr lang="en-US" sz="2400" kern="120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94A733D-6027-F34E-2D55-4CE30C0765B0}"/>
                </a:ext>
              </a:extLst>
            </p:cNvPr>
            <p:cNvSpPr/>
            <p:nvPr/>
          </p:nvSpPr>
          <p:spPr>
            <a:xfrm>
              <a:off x="8197425" y="915972"/>
              <a:ext cx="1973313" cy="1452108"/>
            </a:xfrm>
            <a:custGeom>
              <a:avLst/>
              <a:gdLst>
                <a:gd name="connsiteX0" fmla="*/ 0 w 1973313"/>
                <a:gd name="connsiteY0" fmla="*/ 726054 h 1452108"/>
                <a:gd name="connsiteX1" fmla="*/ 986657 w 1973313"/>
                <a:gd name="connsiteY1" fmla="*/ 0 h 1452108"/>
                <a:gd name="connsiteX2" fmla="*/ 1973314 w 1973313"/>
                <a:gd name="connsiteY2" fmla="*/ 726054 h 1452108"/>
                <a:gd name="connsiteX3" fmla="*/ 986657 w 1973313"/>
                <a:gd name="connsiteY3" fmla="*/ 1452108 h 1452108"/>
                <a:gd name="connsiteX4" fmla="*/ 0 w 1973313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3313" h="1452108">
                  <a:moveTo>
                    <a:pt x="0" y="726054"/>
                  </a:moveTo>
                  <a:cubicBezTo>
                    <a:pt x="0" y="325065"/>
                    <a:pt x="441741" y="0"/>
                    <a:pt x="986657" y="0"/>
                  </a:cubicBezTo>
                  <a:cubicBezTo>
                    <a:pt x="1531573" y="0"/>
                    <a:pt x="1973314" y="325065"/>
                    <a:pt x="1973314" y="726054"/>
                  </a:cubicBezTo>
                  <a:cubicBezTo>
                    <a:pt x="1973314" y="1127043"/>
                    <a:pt x="1531573" y="1452108"/>
                    <a:pt x="986657" y="1452108"/>
                  </a:cubicBezTo>
                  <a:cubicBezTo>
                    <a:pt x="441741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225" tIns="227896" rIns="304225" bIns="22789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 err="1"/>
                <a:t>Pacientes</a:t>
              </a:r>
              <a:endParaRPr lang="en-US" sz="1600" kern="120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FD581D2-E677-54B9-4792-4EFCE6666B35}"/>
                </a:ext>
              </a:extLst>
            </p:cNvPr>
            <p:cNvSpPr/>
            <p:nvPr/>
          </p:nvSpPr>
          <p:spPr>
            <a:xfrm>
              <a:off x="10502957" y="1702796"/>
              <a:ext cx="1685810" cy="1452108"/>
            </a:xfrm>
            <a:custGeom>
              <a:avLst/>
              <a:gdLst>
                <a:gd name="connsiteX0" fmla="*/ 0 w 1685810"/>
                <a:gd name="connsiteY0" fmla="*/ 726054 h 1452108"/>
                <a:gd name="connsiteX1" fmla="*/ 842905 w 1685810"/>
                <a:gd name="connsiteY1" fmla="*/ 0 h 1452108"/>
                <a:gd name="connsiteX2" fmla="*/ 1685810 w 1685810"/>
                <a:gd name="connsiteY2" fmla="*/ 726054 h 1452108"/>
                <a:gd name="connsiteX3" fmla="*/ 842905 w 1685810"/>
                <a:gd name="connsiteY3" fmla="*/ 1452108 h 1452108"/>
                <a:gd name="connsiteX4" fmla="*/ 0 w 1685810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5810" h="1452108">
                  <a:moveTo>
                    <a:pt x="0" y="726054"/>
                  </a:moveTo>
                  <a:cubicBezTo>
                    <a:pt x="0" y="325065"/>
                    <a:pt x="377381" y="0"/>
                    <a:pt x="842905" y="0"/>
                  </a:cubicBezTo>
                  <a:cubicBezTo>
                    <a:pt x="1308429" y="0"/>
                    <a:pt x="1685810" y="325065"/>
                    <a:pt x="1685810" y="726054"/>
                  </a:cubicBezTo>
                  <a:cubicBezTo>
                    <a:pt x="1685810" y="1127043"/>
                    <a:pt x="1308429" y="1452108"/>
                    <a:pt x="842905" y="1452108"/>
                  </a:cubicBezTo>
                  <a:cubicBezTo>
                    <a:pt x="377381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851" tIns="226626" rIns="260851" bIns="226626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 err="1"/>
                <a:t>Assoc</a:t>
              </a:r>
              <a:r>
                <a:rPr lang="en-US" sz="1400" kern="1200" dirty="0"/>
                <a:t> de </a:t>
              </a:r>
              <a:r>
                <a:rPr lang="en-US" sz="1400" kern="1200" dirty="0" err="1"/>
                <a:t>Pacientes</a:t>
              </a:r>
              <a:endParaRPr lang="en-US" sz="1400" kern="120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AD50C61-8C9D-B673-64A0-E8038EA3A346}"/>
                </a:ext>
              </a:extLst>
            </p:cNvPr>
            <p:cNvSpPr/>
            <p:nvPr/>
          </p:nvSpPr>
          <p:spPr>
            <a:xfrm>
              <a:off x="11770068" y="3695104"/>
              <a:ext cx="1452108" cy="1452108"/>
            </a:xfrm>
            <a:custGeom>
              <a:avLst/>
              <a:gdLst>
                <a:gd name="connsiteX0" fmla="*/ 0 w 1452108"/>
                <a:gd name="connsiteY0" fmla="*/ 726054 h 1452108"/>
                <a:gd name="connsiteX1" fmla="*/ 726054 w 1452108"/>
                <a:gd name="connsiteY1" fmla="*/ 0 h 1452108"/>
                <a:gd name="connsiteX2" fmla="*/ 1452108 w 1452108"/>
                <a:gd name="connsiteY2" fmla="*/ 726054 h 1452108"/>
                <a:gd name="connsiteX3" fmla="*/ 726054 w 1452108"/>
                <a:gd name="connsiteY3" fmla="*/ 1452108 h 1452108"/>
                <a:gd name="connsiteX4" fmla="*/ 0 w 1452108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108" h="1452108">
                  <a:moveTo>
                    <a:pt x="0" y="726054"/>
                  </a:moveTo>
                  <a:cubicBezTo>
                    <a:pt x="0" y="325065"/>
                    <a:pt x="325065" y="0"/>
                    <a:pt x="726054" y="0"/>
                  </a:cubicBezTo>
                  <a:cubicBezTo>
                    <a:pt x="1127043" y="0"/>
                    <a:pt x="1452108" y="325065"/>
                    <a:pt x="1452108" y="726054"/>
                  </a:cubicBezTo>
                  <a:cubicBezTo>
                    <a:pt x="1452108" y="1127043"/>
                    <a:pt x="1127043" y="1452108"/>
                    <a:pt x="726054" y="1452108"/>
                  </a:cubicBezTo>
                  <a:cubicBezTo>
                    <a:pt x="325065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96" tIns="227896" rIns="227896" bIns="22789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Ag. </a:t>
              </a:r>
              <a:r>
                <a:rPr lang="en-US" sz="1600" kern="1200" dirty="0" err="1"/>
                <a:t>Reguladoras</a:t>
              </a:r>
              <a:endParaRPr lang="en-US" sz="1600" kern="1200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CB1D052-C617-6AF1-6F53-110932B4CD37}"/>
                </a:ext>
              </a:extLst>
            </p:cNvPr>
            <p:cNvSpPr/>
            <p:nvPr/>
          </p:nvSpPr>
          <p:spPr>
            <a:xfrm>
              <a:off x="11370587" y="5960673"/>
              <a:ext cx="1452108" cy="1452108"/>
            </a:xfrm>
            <a:custGeom>
              <a:avLst/>
              <a:gdLst>
                <a:gd name="connsiteX0" fmla="*/ 0 w 1452108"/>
                <a:gd name="connsiteY0" fmla="*/ 726054 h 1452108"/>
                <a:gd name="connsiteX1" fmla="*/ 726054 w 1452108"/>
                <a:gd name="connsiteY1" fmla="*/ 0 h 1452108"/>
                <a:gd name="connsiteX2" fmla="*/ 1452108 w 1452108"/>
                <a:gd name="connsiteY2" fmla="*/ 726054 h 1452108"/>
                <a:gd name="connsiteX3" fmla="*/ 726054 w 1452108"/>
                <a:gd name="connsiteY3" fmla="*/ 1452108 h 1452108"/>
                <a:gd name="connsiteX4" fmla="*/ 0 w 1452108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108" h="1452108">
                  <a:moveTo>
                    <a:pt x="0" y="726054"/>
                  </a:moveTo>
                  <a:cubicBezTo>
                    <a:pt x="0" y="325065"/>
                    <a:pt x="325065" y="0"/>
                    <a:pt x="726054" y="0"/>
                  </a:cubicBezTo>
                  <a:cubicBezTo>
                    <a:pt x="1127043" y="0"/>
                    <a:pt x="1452108" y="325065"/>
                    <a:pt x="1452108" y="726054"/>
                  </a:cubicBezTo>
                  <a:cubicBezTo>
                    <a:pt x="1452108" y="1127043"/>
                    <a:pt x="1127043" y="1452108"/>
                    <a:pt x="726054" y="1452108"/>
                  </a:cubicBezTo>
                  <a:cubicBezTo>
                    <a:pt x="325065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96" tIns="227896" rIns="227896" bIns="22789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Ind. </a:t>
              </a:r>
              <a:r>
                <a:rPr lang="en-US" sz="1600" kern="1200" dirty="0" err="1"/>
                <a:t>Fárma</a:t>
              </a:r>
              <a:endParaRPr lang="en-US" sz="1600" kern="1200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AFB3E74-0796-22CE-2C75-EC0D86E164DB}"/>
                </a:ext>
              </a:extLst>
            </p:cNvPr>
            <p:cNvSpPr/>
            <p:nvPr/>
          </p:nvSpPr>
          <p:spPr>
            <a:xfrm>
              <a:off x="9608287" y="7439418"/>
              <a:ext cx="1452108" cy="1452108"/>
            </a:xfrm>
            <a:custGeom>
              <a:avLst/>
              <a:gdLst>
                <a:gd name="connsiteX0" fmla="*/ 0 w 1452108"/>
                <a:gd name="connsiteY0" fmla="*/ 726054 h 1452108"/>
                <a:gd name="connsiteX1" fmla="*/ 726054 w 1452108"/>
                <a:gd name="connsiteY1" fmla="*/ 0 h 1452108"/>
                <a:gd name="connsiteX2" fmla="*/ 1452108 w 1452108"/>
                <a:gd name="connsiteY2" fmla="*/ 726054 h 1452108"/>
                <a:gd name="connsiteX3" fmla="*/ 726054 w 1452108"/>
                <a:gd name="connsiteY3" fmla="*/ 1452108 h 1452108"/>
                <a:gd name="connsiteX4" fmla="*/ 0 w 1452108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108" h="1452108">
                  <a:moveTo>
                    <a:pt x="0" y="726054"/>
                  </a:moveTo>
                  <a:cubicBezTo>
                    <a:pt x="0" y="325065"/>
                    <a:pt x="325065" y="0"/>
                    <a:pt x="726054" y="0"/>
                  </a:cubicBezTo>
                  <a:cubicBezTo>
                    <a:pt x="1127043" y="0"/>
                    <a:pt x="1452108" y="325065"/>
                    <a:pt x="1452108" y="726054"/>
                  </a:cubicBezTo>
                  <a:cubicBezTo>
                    <a:pt x="1452108" y="1127043"/>
                    <a:pt x="1127043" y="1452108"/>
                    <a:pt x="726054" y="1452108"/>
                  </a:cubicBezTo>
                  <a:cubicBezTo>
                    <a:pt x="325065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6626" tIns="226626" rIns="226626" bIns="2266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Outros</a:t>
              </a: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5E3CC9-7DFD-0BEB-B825-1FDB0D3BDBA5}"/>
                </a:ext>
              </a:extLst>
            </p:cNvPr>
            <p:cNvSpPr/>
            <p:nvPr/>
          </p:nvSpPr>
          <p:spPr>
            <a:xfrm>
              <a:off x="7307768" y="7439418"/>
              <a:ext cx="1452108" cy="1452108"/>
            </a:xfrm>
            <a:custGeom>
              <a:avLst/>
              <a:gdLst>
                <a:gd name="connsiteX0" fmla="*/ 0 w 1452108"/>
                <a:gd name="connsiteY0" fmla="*/ 726054 h 1452108"/>
                <a:gd name="connsiteX1" fmla="*/ 726054 w 1452108"/>
                <a:gd name="connsiteY1" fmla="*/ 0 h 1452108"/>
                <a:gd name="connsiteX2" fmla="*/ 1452108 w 1452108"/>
                <a:gd name="connsiteY2" fmla="*/ 726054 h 1452108"/>
                <a:gd name="connsiteX3" fmla="*/ 726054 w 1452108"/>
                <a:gd name="connsiteY3" fmla="*/ 1452108 h 1452108"/>
                <a:gd name="connsiteX4" fmla="*/ 0 w 1452108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108" h="1452108">
                  <a:moveTo>
                    <a:pt x="0" y="726054"/>
                  </a:moveTo>
                  <a:cubicBezTo>
                    <a:pt x="0" y="325065"/>
                    <a:pt x="325065" y="0"/>
                    <a:pt x="726054" y="0"/>
                  </a:cubicBezTo>
                  <a:cubicBezTo>
                    <a:pt x="1127043" y="0"/>
                    <a:pt x="1452108" y="325065"/>
                    <a:pt x="1452108" y="726054"/>
                  </a:cubicBezTo>
                  <a:cubicBezTo>
                    <a:pt x="1452108" y="1127043"/>
                    <a:pt x="1127043" y="1452108"/>
                    <a:pt x="726054" y="1452108"/>
                  </a:cubicBezTo>
                  <a:cubicBezTo>
                    <a:pt x="325065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96" tIns="227896" rIns="227896" bIns="22789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SUS</a:t>
              </a: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2B27588-B566-40F9-DFAB-9BF40F17CC4A}"/>
                </a:ext>
              </a:extLst>
            </p:cNvPr>
            <p:cNvSpPr/>
            <p:nvPr/>
          </p:nvSpPr>
          <p:spPr>
            <a:xfrm>
              <a:off x="5545468" y="5960673"/>
              <a:ext cx="1452108" cy="1452108"/>
            </a:xfrm>
            <a:custGeom>
              <a:avLst/>
              <a:gdLst>
                <a:gd name="connsiteX0" fmla="*/ 0 w 1452108"/>
                <a:gd name="connsiteY0" fmla="*/ 726054 h 1452108"/>
                <a:gd name="connsiteX1" fmla="*/ 726054 w 1452108"/>
                <a:gd name="connsiteY1" fmla="*/ 0 h 1452108"/>
                <a:gd name="connsiteX2" fmla="*/ 1452108 w 1452108"/>
                <a:gd name="connsiteY2" fmla="*/ 726054 h 1452108"/>
                <a:gd name="connsiteX3" fmla="*/ 726054 w 1452108"/>
                <a:gd name="connsiteY3" fmla="*/ 1452108 h 1452108"/>
                <a:gd name="connsiteX4" fmla="*/ 0 w 1452108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108" h="1452108">
                  <a:moveTo>
                    <a:pt x="0" y="726054"/>
                  </a:moveTo>
                  <a:cubicBezTo>
                    <a:pt x="0" y="325065"/>
                    <a:pt x="325065" y="0"/>
                    <a:pt x="726054" y="0"/>
                  </a:cubicBezTo>
                  <a:cubicBezTo>
                    <a:pt x="1127043" y="0"/>
                    <a:pt x="1452108" y="325065"/>
                    <a:pt x="1452108" y="726054"/>
                  </a:cubicBezTo>
                  <a:cubicBezTo>
                    <a:pt x="1452108" y="1127043"/>
                    <a:pt x="1127043" y="1452108"/>
                    <a:pt x="726054" y="1452108"/>
                  </a:cubicBezTo>
                  <a:cubicBezTo>
                    <a:pt x="325065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96" tIns="227896" rIns="227896" bIns="22789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Op. de </a:t>
              </a:r>
              <a:r>
                <a:rPr lang="en-US" sz="1600" kern="1200" dirty="0" err="1"/>
                <a:t>Saúde</a:t>
              </a:r>
              <a:endParaRPr lang="en-US" sz="1600" kern="1200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895DB3F-CCD0-48C7-493C-2E0FA455F424}"/>
                </a:ext>
              </a:extLst>
            </p:cNvPr>
            <p:cNvSpPr/>
            <p:nvPr/>
          </p:nvSpPr>
          <p:spPr>
            <a:xfrm>
              <a:off x="5145987" y="3695104"/>
              <a:ext cx="1452108" cy="1452108"/>
            </a:xfrm>
            <a:custGeom>
              <a:avLst/>
              <a:gdLst>
                <a:gd name="connsiteX0" fmla="*/ 0 w 1452108"/>
                <a:gd name="connsiteY0" fmla="*/ 726054 h 1452108"/>
                <a:gd name="connsiteX1" fmla="*/ 726054 w 1452108"/>
                <a:gd name="connsiteY1" fmla="*/ 0 h 1452108"/>
                <a:gd name="connsiteX2" fmla="*/ 1452108 w 1452108"/>
                <a:gd name="connsiteY2" fmla="*/ 726054 h 1452108"/>
                <a:gd name="connsiteX3" fmla="*/ 726054 w 1452108"/>
                <a:gd name="connsiteY3" fmla="*/ 1452108 h 1452108"/>
                <a:gd name="connsiteX4" fmla="*/ 0 w 1452108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108" h="1452108">
                  <a:moveTo>
                    <a:pt x="0" y="726054"/>
                  </a:moveTo>
                  <a:cubicBezTo>
                    <a:pt x="0" y="325065"/>
                    <a:pt x="325065" y="0"/>
                    <a:pt x="726054" y="0"/>
                  </a:cubicBezTo>
                  <a:cubicBezTo>
                    <a:pt x="1127043" y="0"/>
                    <a:pt x="1452108" y="325065"/>
                    <a:pt x="1452108" y="726054"/>
                  </a:cubicBezTo>
                  <a:cubicBezTo>
                    <a:pt x="1452108" y="1127043"/>
                    <a:pt x="1127043" y="1452108"/>
                    <a:pt x="726054" y="1452108"/>
                  </a:cubicBezTo>
                  <a:cubicBezTo>
                    <a:pt x="325065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96" tIns="227896" rIns="227896" bIns="22789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Soc. </a:t>
              </a:r>
              <a:r>
                <a:rPr lang="en-US" sz="1600" kern="1200" dirty="0" err="1"/>
                <a:t>Representativas</a:t>
              </a:r>
              <a:endParaRPr lang="en-US" sz="1600" kern="1200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9C5DBEF-A1A7-A0F6-6AEA-F992846D85C2}"/>
                </a:ext>
              </a:extLst>
            </p:cNvPr>
            <p:cNvSpPr/>
            <p:nvPr/>
          </p:nvSpPr>
          <p:spPr>
            <a:xfrm>
              <a:off x="6296246" y="1702796"/>
              <a:ext cx="1452108" cy="1452108"/>
            </a:xfrm>
            <a:custGeom>
              <a:avLst/>
              <a:gdLst>
                <a:gd name="connsiteX0" fmla="*/ 0 w 1452108"/>
                <a:gd name="connsiteY0" fmla="*/ 726054 h 1452108"/>
                <a:gd name="connsiteX1" fmla="*/ 726054 w 1452108"/>
                <a:gd name="connsiteY1" fmla="*/ 0 h 1452108"/>
                <a:gd name="connsiteX2" fmla="*/ 1452108 w 1452108"/>
                <a:gd name="connsiteY2" fmla="*/ 726054 h 1452108"/>
                <a:gd name="connsiteX3" fmla="*/ 726054 w 1452108"/>
                <a:gd name="connsiteY3" fmla="*/ 1452108 h 1452108"/>
                <a:gd name="connsiteX4" fmla="*/ 0 w 1452108"/>
                <a:gd name="connsiteY4" fmla="*/ 726054 h 145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108" h="1452108">
                  <a:moveTo>
                    <a:pt x="0" y="726054"/>
                  </a:moveTo>
                  <a:cubicBezTo>
                    <a:pt x="0" y="325065"/>
                    <a:pt x="325065" y="0"/>
                    <a:pt x="726054" y="0"/>
                  </a:cubicBezTo>
                  <a:cubicBezTo>
                    <a:pt x="1127043" y="0"/>
                    <a:pt x="1452108" y="325065"/>
                    <a:pt x="1452108" y="726054"/>
                  </a:cubicBezTo>
                  <a:cubicBezTo>
                    <a:pt x="1452108" y="1127043"/>
                    <a:pt x="1127043" y="1452108"/>
                    <a:pt x="726054" y="1452108"/>
                  </a:cubicBezTo>
                  <a:cubicBezTo>
                    <a:pt x="325065" y="1452108"/>
                    <a:pt x="0" y="1127043"/>
                    <a:pt x="0" y="72605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7896" tIns="227896" rIns="227896" bIns="22789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 err="1"/>
                <a:t>Trabalhadores</a:t>
              </a:r>
              <a:r>
                <a:rPr lang="en-US" sz="1600" kern="1200" dirty="0"/>
                <a:t> </a:t>
              </a:r>
              <a:r>
                <a:rPr lang="en-US" sz="1600" kern="1200" dirty="0" err="1"/>
                <a:t>Saúde</a:t>
              </a:r>
              <a:endParaRPr lang="en-US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3901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28FE5-2CCA-5E86-8701-0297C5D59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86918D0-61C3-B69B-352D-D8CD45064D30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3E064BE-8DA0-7526-2B93-66F2C54FB278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31BB2-C479-CBEB-BBC2-8F4484EED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Book" panose="02000503020000020003" pitchFamily="2" charset="0"/>
              </a:rPr>
              <a:t>CBO e </a:t>
            </a:r>
            <a:r>
              <a:rPr lang="en-US" dirty="0" err="1">
                <a:latin typeface="Avenir Book" panose="02000503020000020003" pitchFamily="2" charset="0"/>
              </a:rPr>
              <a:t>Políticas</a:t>
            </a:r>
            <a:r>
              <a:rPr lang="en-US" dirty="0">
                <a:latin typeface="Avenir Book" panose="02000503020000020003" pitchFamily="2" charset="0"/>
              </a:rPr>
              <a:t> </a:t>
            </a:r>
            <a:r>
              <a:rPr lang="en-US" dirty="0" err="1">
                <a:latin typeface="Avenir Book" panose="02000503020000020003" pitchFamily="2" charset="0"/>
              </a:rPr>
              <a:t>Públicas</a:t>
            </a:r>
            <a:endParaRPr lang="en-BR" dirty="0">
              <a:latin typeface="Avenir Book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A411A-C1AE-1526-30BF-706F00E23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36033"/>
            <a:ext cx="17068799" cy="569491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500"/>
              </a:spcAft>
            </a:pPr>
            <a:r>
              <a:rPr lang="pt-BR" sz="2800" dirty="0">
                <a:latin typeface="Avenir Book" panose="02000503020000020003" pitchFamily="2" charset="0"/>
              </a:rPr>
              <a:t>Reuniões técnicas e institucionais com diferentes secretarias do Ministério da Saúde (MS), como SEIDIGI, SAES e SAPS;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500"/>
              </a:spcAft>
            </a:pPr>
            <a:r>
              <a:rPr lang="pt-BR" sz="2800" dirty="0">
                <a:latin typeface="Avenir Book" panose="02000503020000020003" pitchFamily="2" charset="0"/>
              </a:rPr>
              <a:t>﻿Contribuição para revisão de </a:t>
            </a:r>
            <a:r>
              <a:rPr lang="pt-BR" sz="2800" dirty="0">
                <a:solidFill>
                  <a:srgbClr val="DB080A"/>
                </a:solidFill>
                <a:latin typeface="Avenir Book" panose="02000503020000020003" pitchFamily="2" charset="0"/>
              </a:rPr>
              <a:t>Protocolos Clínicos e Diretrizes Terapêuticas, como os de retinopatia diabética e glaucoma</a:t>
            </a:r>
            <a:r>
              <a:rPr lang="pt-BR" sz="2800" dirty="0">
                <a:latin typeface="Avenir Book" panose="02000503020000020003" pitchFamily="2" charset="0"/>
              </a:rPr>
              <a:t>;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500"/>
              </a:spcAft>
            </a:pPr>
            <a:r>
              <a:rPr lang="pt-BR" sz="2800" dirty="0">
                <a:latin typeface="Avenir Book" panose="02000503020000020003" pitchFamily="2" charset="0"/>
              </a:rPr>
              <a:t>﻿Criação dos documentos </a:t>
            </a:r>
            <a:r>
              <a:rPr lang="pt-BR" sz="2800" dirty="0">
                <a:solidFill>
                  <a:srgbClr val="DB080A"/>
                </a:solidFill>
                <a:latin typeface="Avenir Book" panose="02000503020000020003" pitchFamily="2" charset="0"/>
              </a:rPr>
              <a:t>Triagem Ocular Neonatal e Reabilitação Visual</a:t>
            </a:r>
            <a:r>
              <a:rPr lang="pt-BR" sz="2800" dirty="0">
                <a:latin typeface="Avenir Book" panose="02000503020000020003" pitchFamily="2" charset="0"/>
              </a:rPr>
              <a:t>, junto ao DAET (SAES), do MS;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500"/>
              </a:spcAft>
            </a:pPr>
            <a:r>
              <a:rPr lang="pt-BR" sz="2800" dirty="0">
                <a:latin typeface="Avenir Book" panose="02000503020000020003" pitchFamily="2" charset="0"/>
              </a:rPr>
              <a:t>﻿Programa de </a:t>
            </a:r>
            <a:r>
              <a:rPr lang="pt-BR" sz="2800" dirty="0">
                <a:solidFill>
                  <a:srgbClr val="DB080A"/>
                </a:solidFill>
                <a:latin typeface="Avenir Book" panose="02000503020000020003" pitchFamily="2" charset="0"/>
              </a:rPr>
              <a:t>rastreio de </a:t>
            </a:r>
            <a:r>
              <a:rPr lang="pt-BR" sz="2800" dirty="0" err="1">
                <a:solidFill>
                  <a:srgbClr val="DB080A"/>
                </a:solidFill>
                <a:latin typeface="Avenir Book" panose="02000503020000020003" pitchFamily="2" charset="0"/>
              </a:rPr>
              <a:t>triquíase</a:t>
            </a:r>
            <a:r>
              <a:rPr lang="pt-BR" sz="2800" dirty="0">
                <a:solidFill>
                  <a:srgbClr val="DB080A"/>
                </a:solidFill>
                <a:latin typeface="Avenir Book" panose="02000503020000020003" pitchFamily="2" charset="0"/>
              </a:rPr>
              <a:t> tracomatosa</a:t>
            </a:r>
            <a:r>
              <a:rPr lang="pt-BR" sz="2800" dirty="0">
                <a:latin typeface="Avenir Book" panose="02000503020000020003" pitchFamily="2" charset="0"/>
              </a:rPr>
              <a:t>, sob demanda do MS;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500"/>
              </a:spcAft>
            </a:pPr>
            <a:r>
              <a:rPr lang="pt-BR" sz="2800" dirty="0">
                <a:latin typeface="Avenir Book" panose="02000503020000020003" pitchFamily="2" charset="0"/>
              </a:rPr>
              <a:t>﻿Atuação junto a instâncias de pactuação </a:t>
            </a:r>
            <a:r>
              <a:rPr lang="pt-BR" sz="2800" dirty="0" err="1">
                <a:latin typeface="Avenir Book" panose="02000503020000020003" pitchFamily="2" charset="0"/>
              </a:rPr>
              <a:t>inter-federativas</a:t>
            </a:r>
            <a:r>
              <a:rPr lang="pt-BR" sz="2800" dirty="0">
                <a:latin typeface="Avenir Book" panose="02000503020000020003" pitchFamily="2" charset="0"/>
              </a:rPr>
              <a:t>, como CONASS e CONASEMS, resultando em participação ativa em projetos de planificação;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500"/>
              </a:spcAft>
            </a:pPr>
            <a:r>
              <a:rPr lang="pt-BR" sz="2800" dirty="0">
                <a:latin typeface="Avenir Book" panose="02000503020000020003" pitchFamily="2" charset="0"/>
              </a:rPr>
              <a:t>Criação do Protocolo para atendimento oftalmológico por meio das </a:t>
            </a:r>
            <a:r>
              <a:rPr lang="pt-BR" sz="2800" dirty="0">
                <a:solidFill>
                  <a:srgbClr val="DB080A"/>
                </a:solidFill>
                <a:latin typeface="Avenir Book" panose="02000503020000020003" pitchFamily="2" charset="0"/>
              </a:rPr>
              <a:t>Ofertas de Cuidado Integrados </a:t>
            </a:r>
            <a:r>
              <a:rPr lang="pt-BR" sz="2800" dirty="0">
                <a:latin typeface="Avenir Book" panose="02000503020000020003" pitchFamily="2" charset="0"/>
              </a:rPr>
              <a:t>para o MS.</a:t>
            </a:r>
          </a:p>
          <a:p>
            <a:pPr marL="1800225" algn="just">
              <a:lnSpc>
                <a:spcPct val="100000"/>
              </a:lnSpc>
              <a:spcBef>
                <a:spcPts val="1200"/>
              </a:spcBef>
              <a:spcAft>
                <a:spcPts val="1500"/>
              </a:spcAft>
            </a:pPr>
            <a:endParaRPr lang="pt-BR" sz="28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881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397C75-23BC-3C7F-1557-A010DB034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E4AC5015-A0FE-A2EB-DC00-EAA64278D6BA}"/>
              </a:ext>
            </a:extLst>
          </p:cNvPr>
          <p:cNvSpPr/>
          <p:nvPr/>
        </p:nvSpPr>
        <p:spPr>
          <a:xfrm>
            <a:off x="0" y="0"/>
            <a:ext cx="18288000" cy="10854941"/>
          </a:xfrm>
          <a:custGeom>
            <a:avLst/>
            <a:gdLst/>
            <a:ahLst/>
            <a:cxnLst/>
            <a:rect l="l" t="t" r="r" b="b"/>
            <a:pathLst>
              <a:path w="18288000" h="10854941">
                <a:moveTo>
                  <a:pt x="0" y="0"/>
                </a:moveTo>
                <a:lnTo>
                  <a:pt x="18288000" y="0"/>
                </a:lnTo>
                <a:lnTo>
                  <a:pt x="18288000" y="10854941"/>
                </a:lnTo>
                <a:lnTo>
                  <a:pt x="0" y="108549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 t="-34238" b="-342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DC2F54F-C50C-5763-DA61-F05E75E07FC2}"/>
              </a:ext>
            </a:extLst>
          </p:cNvPr>
          <p:cNvSpPr/>
          <p:nvPr/>
        </p:nvSpPr>
        <p:spPr>
          <a:xfrm>
            <a:off x="7575013" y="9483202"/>
            <a:ext cx="3137975" cy="0"/>
          </a:xfrm>
          <a:prstGeom prst="line">
            <a:avLst/>
          </a:prstGeom>
          <a:ln w="38100" cap="flat">
            <a:solidFill>
              <a:srgbClr val="05396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EF9C1DC-E50B-CE33-A03F-1B66FD74E69C}"/>
              </a:ext>
            </a:extLst>
          </p:cNvPr>
          <p:cNvSpPr/>
          <p:nvPr/>
        </p:nvSpPr>
        <p:spPr>
          <a:xfrm>
            <a:off x="15152293" y="9212805"/>
            <a:ext cx="2107007" cy="578895"/>
          </a:xfrm>
          <a:custGeom>
            <a:avLst/>
            <a:gdLst/>
            <a:ahLst/>
            <a:cxnLst/>
            <a:rect l="l" t="t" r="r" b="b"/>
            <a:pathLst>
              <a:path w="2107007" h="578895">
                <a:moveTo>
                  <a:pt x="0" y="0"/>
                </a:moveTo>
                <a:lnTo>
                  <a:pt x="2107007" y="0"/>
                </a:lnTo>
                <a:lnTo>
                  <a:pt x="2107007" y="578894"/>
                </a:lnTo>
                <a:lnTo>
                  <a:pt x="0" y="578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5CC432A-DED8-610E-CDE8-C64CE540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427030"/>
            <a:ext cx="16230600" cy="1363670"/>
          </a:xfrm>
        </p:spPr>
        <p:txBody>
          <a:bodyPr/>
          <a:lstStyle/>
          <a:p>
            <a:pPr algn="l"/>
            <a:r>
              <a:rPr lang="en-BR" dirty="0"/>
              <a:t>CBO e Políticas Públicas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D2B119-AC45-838B-7005-7139F815F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2247903"/>
            <a:ext cx="7211902" cy="640079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◦"/>
            </a:pPr>
            <a:r>
              <a:rPr lang="pt-BR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Termo de Cooperação</a:t>
            </a:r>
          </a:p>
          <a:p>
            <a:pPr marL="742950" marR="0" lvl="1" indent="-34290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◦"/>
              <a:tabLst/>
              <a:defRPr/>
            </a:pPr>
            <a:r>
              <a:rPr kumimoji="0" lang="pt-BR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Conselhos Regionais de Medicina</a:t>
            </a:r>
          </a:p>
          <a:p>
            <a:pPr marL="742950" marR="0" lvl="1" indent="-34290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◦"/>
              <a:tabLst/>
              <a:defRPr/>
            </a:pPr>
            <a:r>
              <a:rPr kumimoji="0" lang="pt-BR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Associação Médica Brasileira</a:t>
            </a:r>
          </a:p>
          <a:p>
            <a:pPr marL="742950" marR="0" lvl="1" indent="-342900" algn="l" defTabSz="914400" rtl="0" eaLnBrk="1" fontAlgn="auto" latinLnBrk="0" hangingPunct="1">
              <a:lnSpc>
                <a:spcPct val="115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◦"/>
              <a:tabLst/>
              <a:defRPr/>
            </a:pPr>
            <a:r>
              <a:rPr kumimoji="0" lang="pt-BR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Conselho Nacional de Justiça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None/>
            </a:pPr>
            <a:endParaRPr lang="pt-BR" sz="2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◦"/>
            </a:pPr>
            <a:r>
              <a:rPr lang="pt-BR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Acordo de Cooperação Técnica com Ministério da Saúde</a:t>
            </a:r>
          </a:p>
          <a:p>
            <a:pPr lvl="1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◦"/>
            </a:pPr>
            <a:endParaRPr lang="pt-BR" sz="2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C1DC0B87-5CCB-F156-093F-29A0F03A1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r="18172" b="35080"/>
          <a:stretch/>
        </p:blipFill>
        <p:spPr>
          <a:xfrm>
            <a:off x="8871278" y="2247903"/>
            <a:ext cx="8786046" cy="472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37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0401F9-D950-F3DC-6EE2-995C92DE9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899BC1CD-100F-65E4-B5E3-709DDABE191F}"/>
              </a:ext>
            </a:extLst>
          </p:cNvPr>
          <p:cNvSpPr/>
          <p:nvPr/>
        </p:nvSpPr>
        <p:spPr>
          <a:xfrm>
            <a:off x="0" y="0"/>
            <a:ext cx="18288000" cy="10854941"/>
          </a:xfrm>
          <a:custGeom>
            <a:avLst/>
            <a:gdLst/>
            <a:ahLst/>
            <a:cxnLst/>
            <a:rect l="l" t="t" r="r" b="b"/>
            <a:pathLst>
              <a:path w="18288000" h="10854941">
                <a:moveTo>
                  <a:pt x="0" y="0"/>
                </a:moveTo>
                <a:lnTo>
                  <a:pt x="18288000" y="0"/>
                </a:lnTo>
                <a:lnTo>
                  <a:pt x="18288000" y="10854941"/>
                </a:lnTo>
                <a:lnTo>
                  <a:pt x="0" y="108549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99"/>
            </a:blip>
            <a:stretch>
              <a:fillRect t="-34238" b="-3423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E9650116-3559-A1DA-CFEF-10E8D1B9C4CB}"/>
              </a:ext>
            </a:extLst>
          </p:cNvPr>
          <p:cNvSpPr/>
          <p:nvPr/>
        </p:nvSpPr>
        <p:spPr>
          <a:xfrm>
            <a:off x="7575013" y="9483202"/>
            <a:ext cx="3137975" cy="0"/>
          </a:xfrm>
          <a:prstGeom prst="line">
            <a:avLst/>
          </a:prstGeom>
          <a:ln w="38100" cap="flat">
            <a:solidFill>
              <a:srgbClr val="05396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620FFEB-8EB6-7444-9AB8-D3E3B55C1C13}"/>
              </a:ext>
            </a:extLst>
          </p:cNvPr>
          <p:cNvSpPr/>
          <p:nvPr/>
        </p:nvSpPr>
        <p:spPr>
          <a:xfrm>
            <a:off x="15152293" y="9212805"/>
            <a:ext cx="2107007" cy="578895"/>
          </a:xfrm>
          <a:custGeom>
            <a:avLst/>
            <a:gdLst/>
            <a:ahLst/>
            <a:cxnLst/>
            <a:rect l="l" t="t" r="r" b="b"/>
            <a:pathLst>
              <a:path w="2107007" h="578895">
                <a:moveTo>
                  <a:pt x="0" y="0"/>
                </a:moveTo>
                <a:lnTo>
                  <a:pt x="2107007" y="0"/>
                </a:lnTo>
                <a:lnTo>
                  <a:pt x="2107007" y="578894"/>
                </a:lnTo>
                <a:lnTo>
                  <a:pt x="0" y="578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9E7A8E-A126-2F37-CE30-60BDA6BAB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427030"/>
            <a:ext cx="16230600" cy="1363670"/>
          </a:xfrm>
        </p:spPr>
        <p:txBody>
          <a:bodyPr/>
          <a:lstStyle/>
          <a:p>
            <a:pPr algn="l"/>
            <a:r>
              <a:rPr lang="en-BR" dirty="0"/>
              <a:t>CBO e Políticas Públicas</a:t>
            </a:r>
          </a:p>
        </p:txBody>
      </p:sp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7B5B995-0A94-394C-7B3B-85E2772745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" r="2720" b="23264"/>
          <a:stretch/>
        </p:blipFill>
        <p:spPr>
          <a:xfrm>
            <a:off x="8839200" y="4974900"/>
            <a:ext cx="9127066" cy="5048616"/>
          </a:xfrm>
          <a:prstGeom prst="rect">
            <a:avLst/>
          </a:prstGeom>
        </p:spPr>
      </p:pic>
      <p:pic>
        <p:nvPicPr>
          <p:cNvPr id="12" name="Picture 11" descr="A green white and blue background with text&#10;&#10;Description automatically generated">
            <a:extLst>
              <a:ext uri="{FF2B5EF4-FFF2-40B4-BE49-F238E27FC236}">
                <a16:creationId xmlns:a16="http://schemas.microsoft.com/office/drawing/2014/main" id="{FB21E4E4-30A7-CFFC-762C-B9DF21760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3" y="1733249"/>
            <a:ext cx="8400451" cy="470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31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E2ED7-F782-A8D7-C4F6-F9DF7A002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05EDEF6-991C-A403-1282-1785F850835A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A899D5C-15E1-2D41-6D6D-82D3C14F12C8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8FA37-AAD8-10AD-1CC6-F0ACAA37A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Demanda Oftalmológica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EF3AD-BD29-DB0C-F3E0-3ABD6EC04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2801390"/>
            <a:ext cx="16465825" cy="5694910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Doenças Prevalentes</a:t>
            </a:r>
          </a:p>
          <a:p>
            <a:pPr lvl="1" algn="just">
              <a:spcBef>
                <a:spcPts val="600"/>
              </a:spcBef>
              <a:spcAft>
                <a:spcPts val="900"/>
              </a:spcAft>
            </a:pPr>
            <a:r>
              <a:rPr lang="pt-BR" sz="3000" dirty="0">
                <a:latin typeface="Avenir Book" panose="02000503020000020003" pitchFamily="2" charset="0"/>
              </a:rPr>
              <a:t>Não Tempo-Dependente</a:t>
            </a:r>
          </a:p>
          <a:p>
            <a:pPr lvl="1" algn="just">
              <a:spcBef>
                <a:spcPts val="600"/>
              </a:spcBef>
              <a:spcAft>
                <a:spcPts val="900"/>
              </a:spcAft>
            </a:pPr>
            <a:r>
              <a:rPr lang="pt-BR" sz="3000" dirty="0">
                <a:latin typeface="Avenir Book" panose="02000503020000020003" pitchFamily="2" charset="0"/>
              </a:rPr>
              <a:t>Tempo-Dependente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Urgências /Doenças Específicas</a:t>
            </a:r>
          </a:p>
          <a:p>
            <a:pPr marL="685800" lvl="1" indent="0" algn="just">
              <a:spcBef>
                <a:spcPts val="600"/>
              </a:spcBef>
              <a:spcAft>
                <a:spcPts val="900"/>
              </a:spcAft>
              <a:buNone/>
            </a:pPr>
            <a:r>
              <a:rPr lang="pt-BR" sz="3000" dirty="0">
                <a:latin typeface="Avenir Book" panose="02000503020000020003" pitchFamily="2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Populações Vulneráveis</a:t>
            </a:r>
          </a:p>
          <a:p>
            <a:pPr marL="1800225"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53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68DBE-CA63-084D-730C-040BD2CF5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E571BF0A-D542-60BD-81BB-A8985A87808D}"/>
              </a:ext>
            </a:extLst>
          </p:cNvPr>
          <p:cNvSpPr/>
          <p:nvPr/>
        </p:nvSpPr>
        <p:spPr>
          <a:xfrm>
            <a:off x="8403731" y="565990"/>
            <a:ext cx="9836877" cy="8359169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5516DCE-AEE9-DE5C-5291-AA5935EC5A7E}"/>
              </a:ext>
            </a:extLst>
          </p:cNvPr>
          <p:cNvSpPr/>
          <p:nvPr/>
        </p:nvSpPr>
        <p:spPr>
          <a:xfrm>
            <a:off x="16252903" y="8925158"/>
            <a:ext cx="1658294" cy="1044045"/>
          </a:xfrm>
          <a:custGeom>
            <a:avLst/>
            <a:gdLst/>
            <a:ahLst/>
            <a:cxnLst/>
            <a:rect l="l" t="t" r="r" b="b"/>
            <a:pathLst>
              <a:path w="13434022" h="11253939">
                <a:moveTo>
                  <a:pt x="0" y="0"/>
                </a:moveTo>
                <a:lnTo>
                  <a:pt x="13434022" y="0"/>
                </a:lnTo>
                <a:lnTo>
                  <a:pt x="13434022" y="11253939"/>
                </a:lnTo>
                <a:lnTo>
                  <a:pt x="0" y="11253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BR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1264E-BE25-33DD-B972-619FFCFBC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R" dirty="0">
                <a:latin typeface="Avenir Book" panose="02000503020000020003" pitchFamily="2" charset="0"/>
              </a:rPr>
              <a:t>Demanda Oftalmológica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7676C-D8A0-16EA-AF90-35DEB6D3F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2801390"/>
            <a:ext cx="16465825" cy="5694910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Doenças Prevalentes</a:t>
            </a:r>
          </a:p>
          <a:p>
            <a:pPr lvl="1" algn="just">
              <a:spcBef>
                <a:spcPts val="600"/>
              </a:spcBef>
              <a:spcAft>
                <a:spcPts val="900"/>
              </a:spcAft>
            </a:pPr>
            <a:r>
              <a:rPr lang="pt-BR" sz="3000" dirty="0">
                <a:latin typeface="Avenir Book" panose="02000503020000020003" pitchFamily="2" charset="0"/>
              </a:rPr>
              <a:t>Não Tempo-Dependente: Erros </a:t>
            </a:r>
            <a:r>
              <a:rPr lang="pt-BR" sz="3000" dirty="0" err="1">
                <a:latin typeface="Avenir Book" panose="02000503020000020003" pitchFamily="2" charset="0"/>
              </a:rPr>
              <a:t>Refracionais</a:t>
            </a:r>
            <a:r>
              <a:rPr lang="pt-BR" sz="3000" dirty="0">
                <a:latin typeface="Avenir Book" panose="02000503020000020003" pitchFamily="2" charset="0"/>
              </a:rPr>
              <a:t>, Catarata</a:t>
            </a:r>
          </a:p>
          <a:p>
            <a:pPr lvl="1" algn="just">
              <a:spcBef>
                <a:spcPts val="600"/>
              </a:spcBef>
              <a:spcAft>
                <a:spcPts val="900"/>
              </a:spcAft>
            </a:pPr>
            <a:r>
              <a:rPr lang="pt-BR" sz="3000" dirty="0">
                <a:latin typeface="Avenir Book" panose="02000503020000020003" pitchFamily="2" charset="0"/>
              </a:rPr>
              <a:t>Tempo-Dependente: Glaucoma, Retinopatia Diabética</a:t>
            </a: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Urgências/Doenças Específicas</a:t>
            </a:r>
          </a:p>
          <a:p>
            <a:pPr lvl="1" algn="just">
              <a:spcBef>
                <a:spcPts val="600"/>
              </a:spcBef>
              <a:spcAft>
                <a:spcPts val="900"/>
              </a:spcAft>
            </a:pPr>
            <a:r>
              <a:rPr lang="pt-BR" sz="3000" dirty="0">
                <a:latin typeface="Avenir Book" panose="02000503020000020003" pitchFamily="2" charset="0"/>
              </a:rPr>
              <a:t>Descolamento de Retina, Degeneração Macular </a:t>
            </a:r>
            <a:r>
              <a:rPr lang="pt-BR" sz="3000" dirty="0" err="1">
                <a:latin typeface="Avenir Book" panose="02000503020000020003" pitchFamily="2" charset="0"/>
              </a:rPr>
              <a:t>Neovascular</a:t>
            </a:r>
            <a:r>
              <a:rPr lang="pt-BR" sz="3000" dirty="0">
                <a:latin typeface="Avenir Book" panose="02000503020000020003" pitchFamily="2" charset="0"/>
              </a:rPr>
              <a:t>, </a:t>
            </a:r>
            <a:r>
              <a:rPr lang="pt-BR" sz="3000" dirty="0" err="1">
                <a:latin typeface="Avenir Book" panose="02000503020000020003" pitchFamily="2" charset="0"/>
              </a:rPr>
              <a:t>Retinoblastoma</a:t>
            </a:r>
            <a:endParaRPr lang="pt-BR" sz="3000" dirty="0">
              <a:latin typeface="Avenir Book" panose="02000503020000020003" pitchFamily="2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pt-BR" sz="3600" dirty="0">
                <a:latin typeface="Avenir Book" panose="02000503020000020003" pitchFamily="2" charset="0"/>
              </a:rPr>
              <a:t>Populações Vulneráveis</a:t>
            </a:r>
          </a:p>
          <a:p>
            <a:pPr lvl="1" algn="just">
              <a:spcBef>
                <a:spcPts val="600"/>
              </a:spcBef>
              <a:spcAft>
                <a:spcPts val="900"/>
              </a:spcAft>
            </a:pPr>
            <a:r>
              <a:rPr lang="pt-BR" sz="3000" dirty="0">
                <a:latin typeface="Avenir Book" panose="02000503020000020003" pitchFamily="2" charset="0"/>
              </a:rPr>
              <a:t>Infantil, Indígenas, Situação de Rua</a:t>
            </a:r>
          </a:p>
          <a:p>
            <a:pPr marL="1800225" algn="just">
              <a:spcBef>
                <a:spcPts val="600"/>
              </a:spcBef>
              <a:spcAft>
                <a:spcPts val="900"/>
              </a:spcAft>
            </a:pPr>
            <a:endParaRPr lang="pt-BR" sz="36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16477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Apellis">
      <a:dk1>
        <a:srgbClr val="000000"/>
      </a:dk1>
      <a:lt1>
        <a:srgbClr val="FFFFFF"/>
      </a:lt1>
      <a:dk2>
        <a:srgbClr val="88949F"/>
      </a:dk2>
      <a:lt2>
        <a:srgbClr val="F6F7F7"/>
      </a:lt2>
      <a:accent1>
        <a:srgbClr val="1E8E8B"/>
      </a:accent1>
      <a:accent2>
        <a:srgbClr val="2BCBC7"/>
      </a:accent2>
      <a:accent3>
        <a:srgbClr val="F05323"/>
      </a:accent3>
      <a:accent4>
        <a:srgbClr val="005D83"/>
      </a:accent4>
      <a:accent5>
        <a:srgbClr val="AC0B3D"/>
      </a:accent5>
      <a:accent6>
        <a:srgbClr val="0070C0"/>
      </a:accent6>
      <a:hlink>
        <a:srgbClr val="0070C0"/>
      </a:hlink>
      <a:folHlink>
        <a:srgbClr val="ABC380"/>
      </a:folHlink>
    </a:clrScheme>
    <a:fontScheme name="Apell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 w="1905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Apellis">
      <a:dk1>
        <a:srgbClr val="000000"/>
      </a:dk1>
      <a:lt1>
        <a:srgbClr val="FFFFFF"/>
      </a:lt1>
      <a:dk2>
        <a:srgbClr val="88949F"/>
      </a:dk2>
      <a:lt2>
        <a:srgbClr val="F6F7F7"/>
      </a:lt2>
      <a:accent1>
        <a:srgbClr val="1E8E8B"/>
      </a:accent1>
      <a:accent2>
        <a:srgbClr val="2BCBC7"/>
      </a:accent2>
      <a:accent3>
        <a:srgbClr val="F05323"/>
      </a:accent3>
      <a:accent4>
        <a:srgbClr val="005D83"/>
      </a:accent4>
      <a:accent5>
        <a:srgbClr val="AC0B3D"/>
      </a:accent5>
      <a:accent6>
        <a:srgbClr val="0070C0"/>
      </a:accent6>
      <a:hlink>
        <a:srgbClr val="0070C0"/>
      </a:hlink>
      <a:folHlink>
        <a:srgbClr val="ABC380"/>
      </a:folHlink>
    </a:clrScheme>
    <a:fontScheme name="Apelli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24938</TotalTime>
  <Words>706</Words>
  <Application>Microsoft Macintosh PowerPoint</Application>
  <PresentationFormat>Custom</PresentationFormat>
  <Paragraphs>133</Paragraphs>
  <Slides>35</Slides>
  <Notes>35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Calibri</vt:lpstr>
      <vt:lpstr>Aptos Display</vt:lpstr>
      <vt:lpstr>Arial Black</vt:lpstr>
      <vt:lpstr>Aptos</vt:lpstr>
      <vt:lpstr>Univers Condensed</vt:lpstr>
      <vt:lpstr>Avenir Book</vt:lpstr>
      <vt:lpstr>Arial</vt:lpstr>
      <vt:lpstr>1_Office Theme</vt:lpstr>
      <vt:lpstr>4_Office Theme</vt:lpstr>
      <vt:lpstr>2_Office Theme</vt:lpstr>
      <vt:lpstr>5_Office Theme</vt:lpstr>
      <vt:lpstr>Office Theme</vt:lpstr>
      <vt:lpstr>Cegueira Evitável no Brasil: uma Responsabilidade Compartilhada  </vt:lpstr>
      <vt:lpstr>Conflito de Interesses</vt:lpstr>
      <vt:lpstr>Apresentação para Rol 2018</vt:lpstr>
      <vt:lpstr>PowerPoint Presentation</vt:lpstr>
      <vt:lpstr>CBO e Políticas Públicas</vt:lpstr>
      <vt:lpstr>CBO e Políticas Públicas</vt:lpstr>
      <vt:lpstr>CBO e Políticas Públicas</vt:lpstr>
      <vt:lpstr>Demanda Oftalmológica</vt:lpstr>
      <vt:lpstr>Demanda Oftalmológica</vt:lpstr>
      <vt:lpstr>PowerPoint Presentation</vt:lpstr>
      <vt:lpstr>PowerPoint Presentation</vt:lpstr>
      <vt:lpstr>Erros Refracionais</vt:lpstr>
      <vt:lpstr>Erros Refracionais</vt:lpstr>
      <vt:lpstr>Catarata</vt:lpstr>
      <vt:lpstr>PowerPoint Presentation</vt:lpstr>
      <vt:lpstr>PowerPoint Presentation</vt:lpstr>
      <vt:lpstr>PowerPoint Presentation</vt:lpstr>
      <vt:lpstr>Glaucoma</vt:lpstr>
      <vt:lpstr>Glaucoma</vt:lpstr>
      <vt:lpstr>Retinopatia Diabética</vt:lpstr>
      <vt:lpstr>Retinopatia Diabética</vt:lpstr>
      <vt:lpstr>PowerPoint Presentation</vt:lpstr>
      <vt:lpstr>PowerPoint Presentation</vt:lpstr>
      <vt:lpstr>PowerPoint Presentation</vt:lpstr>
      <vt:lpstr>Urgências</vt:lpstr>
      <vt:lpstr>Doenças Específicas</vt:lpstr>
      <vt:lpstr>População Infantil</vt:lpstr>
      <vt:lpstr>População Indígena</vt:lpstr>
      <vt:lpstr>População Em Situação de Rua</vt:lpstr>
      <vt:lpstr>População Em Situação de Rua</vt:lpstr>
      <vt:lpstr>PowerPoint Presentation</vt:lpstr>
      <vt:lpstr>Obrigado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apresentação - Convenção CBO</dc:title>
  <dc:subject/>
  <dc:creator/>
  <cp:keywords/>
  <dc:description/>
  <cp:lastModifiedBy>Mauro Goldbaum</cp:lastModifiedBy>
  <cp:revision>91</cp:revision>
  <dcterms:created xsi:type="dcterms:W3CDTF">2006-08-16T00:00:00Z</dcterms:created>
  <dcterms:modified xsi:type="dcterms:W3CDTF">2026-07-08T17:18:26Z</dcterms:modified>
  <cp:category/>
  <dc:identifier>DAG_Q9H8EWI</dc:identifier>
</cp:coreProperties>
</file>