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3"/>
  </p:notesMasterIdLst>
  <p:handoutMasterIdLst>
    <p:handoutMasterId r:id="rId34"/>
  </p:handoutMasterIdLst>
  <p:sldIdLst>
    <p:sldId id="844" r:id="rId2"/>
    <p:sldId id="807" r:id="rId3"/>
    <p:sldId id="1022" r:id="rId4"/>
    <p:sldId id="1029" r:id="rId5"/>
    <p:sldId id="1030" r:id="rId6"/>
    <p:sldId id="949" r:id="rId7"/>
    <p:sldId id="850" r:id="rId8"/>
    <p:sldId id="952" r:id="rId9"/>
    <p:sldId id="1035" r:id="rId10"/>
    <p:sldId id="911" r:id="rId11"/>
    <p:sldId id="967" r:id="rId12"/>
    <p:sldId id="983" r:id="rId13"/>
    <p:sldId id="996" r:id="rId14"/>
    <p:sldId id="997" r:id="rId15"/>
    <p:sldId id="1032" r:id="rId16"/>
    <p:sldId id="999" r:id="rId17"/>
    <p:sldId id="1000" r:id="rId18"/>
    <p:sldId id="1025" r:id="rId19"/>
    <p:sldId id="1001" r:id="rId20"/>
    <p:sldId id="1003" r:id="rId21"/>
    <p:sldId id="1004" r:id="rId22"/>
    <p:sldId id="1005" r:id="rId23"/>
    <p:sldId id="1010" r:id="rId24"/>
    <p:sldId id="1011" r:id="rId25"/>
    <p:sldId id="1006" r:id="rId26"/>
    <p:sldId id="1009" r:id="rId27"/>
    <p:sldId id="1002" r:id="rId28"/>
    <p:sldId id="1033" r:id="rId29"/>
    <p:sldId id="1018" r:id="rId30"/>
    <p:sldId id="1019" r:id="rId31"/>
    <p:sldId id="1021" r:id="rId32"/>
  </p:sldIdLst>
  <p:sldSz cx="9144000" cy="6858000" type="screen4x3"/>
  <p:notesSz cx="6883400" cy="9906000"/>
  <p:defaultTextStyle>
    <a:defPPr>
      <a:defRPr lang="pt-BR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66"/>
    <a:srgbClr val="0000FF"/>
    <a:srgbClr val="008000"/>
    <a:srgbClr val="000099"/>
    <a:srgbClr val="001746"/>
    <a:srgbClr val="001642"/>
    <a:srgbClr val="00194C"/>
    <a:srgbClr val="000E2A"/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94" autoAdjust="0"/>
    <p:restoredTop sz="85053" autoAdjust="0"/>
  </p:normalViewPr>
  <p:slideViewPr>
    <p:cSldViewPr>
      <p:cViewPr>
        <p:scale>
          <a:sx n="90" d="100"/>
          <a:sy n="90" d="100"/>
        </p:scale>
        <p:origin x="-822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6" y="-78"/>
      </p:cViewPr>
      <p:guideLst>
        <p:guide orient="horz" pos="3120"/>
        <p:guide pos="216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807" cy="49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001" y="0"/>
            <a:ext cx="2982807" cy="49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3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8837"/>
            <a:ext cx="2982807" cy="49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3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001" y="9408837"/>
            <a:ext cx="2982807" cy="49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03EF793E-9FA6-47AC-BF11-17EFF82C122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6270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807" cy="49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001" y="0"/>
            <a:ext cx="2982807" cy="49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5200" y="742950"/>
            <a:ext cx="4953000" cy="3716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340" y="4706038"/>
            <a:ext cx="5506720" cy="445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8837"/>
            <a:ext cx="2982807" cy="49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001" y="9408837"/>
            <a:ext cx="2982807" cy="49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84A95C95-370D-490E-898E-D171D3BCD1D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54252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pitchFamily="34" charset="0"/>
            </a:endParaRPr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60E549-78A4-47FA-A1C2-C2C57064D31F}" type="slidenum">
              <a:rPr lang="pt-BR" smtClean="0">
                <a:latin typeface="Arial" pitchFamily="34" charset="0"/>
              </a:rPr>
              <a:pPr/>
              <a:t>1</a:t>
            </a:fld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F94FA1-C53B-4ED3-A1E4-73A13BFF8B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F94FA1-C53B-4ED3-A1E4-73A13BFF8B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86889B-0973-4490-836D-84E3D24996C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AB4612-E3EB-452E-8AA8-1C1DE5F4AFAC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6451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FBB6A-7204-4448-A75A-AA3AAE666C21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pitchFamily="34" charset="0"/>
            </a:endParaRPr>
          </a:p>
        </p:txBody>
      </p:sp>
      <p:sp>
        <p:nvSpPr>
          <p:cNvPr id="727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2053D9-584C-4361-A248-EADF9B93E392}" type="slidenum">
              <a:rPr lang="pt-BR" smtClean="0">
                <a:latin typeface="Arial" pitchFamily="34" charset="0"/>
              </a:rPr>
              <a:pPr/>
              <a:t>10</a:t>
            </a:fld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9F3FC2E-9BF9-486E-BD34-93120D2C828A}" type="slidenum">
              <a:rPr lang="en-US" smtClean="0"/>
              <a:pPr eaLnBrk="1" hangingPunct="1"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11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5E92EE4-A393-4403-8744-6F9DEAD5FE14}" type="slidenum">
              <a:rPr lang="en-US" smtClean="0"/>
              <a:pPr eaLnBrk="1" hangingPunct="1"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6097CEE-5E4A-4E09-ADBA-5B41595E922D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6097CEE-5E4A-4E09-ADBA-5B41595E922D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F94FA1-C53B-4ED3-A1E4-73A13BFF8B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F94FA1-C53B-4ED3-A1E4-73A13BFF8B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7F240D-29B1-4528-9EEB-B91F8146133B}" type="datetimeFigureOut">
              <a:rPr lang="pt-BR" smtClean="0"/>
              <a:pPr/>
              <a:t>13/08/2013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7F240D-29B1-4528-9EEB-B91F8146133B}" type="datetimeFigureOut">
              <a:rPr lang="pt-BR" smtClean="0"/>
              <a:pPr/>
              <a:t>13/08/2013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 userDrawn="1"/>
        </p:nvGrpSpPr>
        <p:grpSpPr>
          <a:xfrm>
            <a:off x="1208584" y="1616378"/>
            <a:ext cx="4680520" cy="3746435"/>
            <a:chOff x="2411760" y="1556792"/>
            <a:chExt cx="4680520" cy="3746435"/>
          </a:xfrm>
          <a:solidFill>
            <a:schemeClr val="bg1">
              <a:lumMod val="95000"/>
            </a:schemeClr>
          </a:solidFill>
        </p:grpSpPr>
        <p:cxnSp>
          <p:nvCxnSpPr>
            <p:cNvPr id="3" name="Conector reto 9"/>
            <p:cNvCxnSpPr/>
            <p:nvPr/>
          </p:nvCxnSpPr>
          <p:spPr>
            <a:xfrm>
              <a:off x="2483768" y="3429000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to 10"/>
            <p:cNvCxnSpPr/>
            <p:nvPr/>
          </p:nvCxnSpPr>
          <p:spPr>
            <a:xfrm flipV="1">
              <a:off x="2483768" y="2492896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Forma livre 11"/>
            <p:cNvSpPr/>
            <p:nvPr/>
          </p:nvSpPr>
          <p:spPr>
            <a:xfrm>
              <a:off x="3179135" y="2381693"/>
              <a:ext cx="2498651" cy="2094614"/>
            </a:xfrm>
            <a:custGeom>
              <a:avLst/>
              <a:gdLst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31358 w 2562446"/>
                <a:gd name="connsiteY2" fmla="*/ 1105786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59369 w 2562446"/>
                <a:gd name="connsiteY2" fmla="*/ 1111102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79204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68572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651" h="2094614">
                  <a:moveTo>
                    <a:pt x="2498651" y="1052623"/>
                  </a:moveTo>
                  <a:lnTo>
                    <a:pt x="0" y="0"/>
                  </a:lnTo>
                  <a:lnTo>
                    <a:pt x="995574" y="1068572"/>
                  </a:lnTo>
                  <a:lnTo>
                    <a:pt x="31898" y="2094614"/>
                  </a:lnTo>
                  <a:lnTo>
                    <a:pt x="2498651" y="10526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cxnSp>
          <p:nvCxnSpPr>
            <p:cNvPr id="6" name="Conector reto 12"/>
            <p:cNvCxnSpPr/>
            <p:nvPr/>
          </p:nvCxnSpPr>
          <p:spPr>
            <a:xfrm>
              <a:off x="2483768" y="1628800"/>
              <a:ext cx="4608512" cy="1800199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13"/>
            <p:cNvCxnSpPr/>
            <p:nvPr/>
          </p:nvCxnSpPr>
          <p:spPr>
            <a:xfrm rot="10800000" flipV="1">
              <a:off x="2483768" y="3428998"/>
              <a:ext cx="4608512" cy="180020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14"/>
            <p:cNvCxnSpPr/>
            <p:nvPr/>
          </p:nvCxnSpPr>
          <p:spPr>
            <a:xfrm rot="16200000" flipH="1">
              <a:off x="2411761" y="1700807"/>
              <a:ext cx="1800201" cy="165618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15"/>
            <p:cNvCxnSpPr/>
            <p:nvPr/>
          </p:nvCxnSpPr>
          <p:spPr>
            <a:xfrm rot="5400000" flipH="1" flipV="1">
              <a:off x="2411760" y="3501008"/>
              <a:ext cx="1800200" cy="165618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16"/>
            <p:cNvCxnSpPr/>
            <p:nvPr/>
          </p:nvCxnSpPr>
          <p:spPr>
            <a:xfrm rot="10800000" flipV="1">
              <a:off x="3131840" y="3429000"/>
              <a:ext cx="2592288" cy="108012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7"/>
            <p:cNvCxnSpPr/>
            <p:nvPr/>
          </p:nvCxnSpPr>
          <p:spPr>
            <a:xfrm rot="5400000" flipH="1" flipV="1">
              <a:off x="2267744" y="256490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8"/>
            <p:cNvCxnSpPr/>
            <p:nvPr/>
          </p:nvCxnSpPr>
          <p:spPr>
            <a:xfrm rot="16200000" flipH="1">
              <a:off x="2267744" y="364502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9"/>
            <p:cNvSpPr/>
            <p:nvPr/>
          </p:nvSpPr>
          <p:spPr>
            <a:xfrm>
              <a:off x="2411760" y="15567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4" name="Elipse 20"/>
            <p:cNvSpPr/>
            <p:nvPr/>
          </p:nvSpPr>
          <p:spPr>
            <a:xfrm>
              <a:off x="2411760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5" name="Elipse 21"/>
            <p:cNvSpPr/>
            <p:nvPr/>
          </p:nvSpPr>
          <p:spPr>
            <a:xfrm>
              <a:off x="4644008" y="2420888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6" name="Elipse 22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7" name="Elipse 23"/>
            <p:cNvSpPr/>
            <p:nvPr/>
          </p:nvSpPr>
          <p:spPr>
            <a:xfrm>
              <a:off x="2426643" y="5159211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8" name="Elipse 24"/>
            <p:cNvSpPr/>
            <p:nvPr/>
          </p:nvSpPr>
          <p:spPr>
            <a:xfrm>
              <a:off x="4028272" y="3367624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9" name="Elipse 25"/>
            <p:cNvSpPr/>
            <p:nvPr/>
          </p:nvSpPr>
          <p:spPr>
            <a:xfrm>
              <a:off x="4644008" y="4293096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20" name="Elipse 26"/>
            <p:cNvSpPr/>
            <p:nvPr/>
          </p:nvSpPr>
          <p:spPr>
            <a:xfrm>
              <a:off x="6948264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21" name="Conector reto 27"/>
            <p:cNvCxnSpPr/>
            <p:nvPr/>
          </p:nvCxnSpPr>
          <p:spPr>
            <a:xfrm rot="10800000">
              <a:off x="3131840" y="2348880"/>
              <a:ext cx="2545946" cy="108543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ipse 28"/>
            <p:cNvSpPr/>
            <p:nvPr/>
          </p:nvSpPr>
          <p:spPr>
            <a:xfrm>
              <a:off x="5580112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23" name="Elipse 29"/>
            <p:cNvSpPr/>
            <p:nvPr/>
          </p:nvSpPr>
          <p:spPr>
            <a:xfrm>
              <a:off x="3059832" y="227687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</p:grpSp>
      <p:grpSp>
        <p:nvGrpSpPr>
          <p:cNvPr id="24" name="Grupo 30"/>
          <p:cNvGrpSpPr/>
          <p:nvPr userDrawn="1"/>
        </p:nvGrpSpPr>
        <p:grpSpPr>
          <a:xfrm>
            <a:off x="5969496" y="815906"/>
            <a:ext cx="2727920" cy="2026627"/>
            <a:chOff x="2411760" y="1556792"/>
            <a:chExt cx="4680520" cy="3746435"/>
          </a:xfrm>
          <a:solidFill>
            <a:schemeClr val="bg1">
              <a:lumMod val="95000"/>
            </a:schemeClr>
          </a:solidFill>
        </p:grpSpPr>
        <p:cxnSp>
          <p:nvCxnSpPr>
            <p:cNvPr id="25" name="Conector reto 31"/>
            <p:cNvCxnSpPr/>
            <p:nvPr/>
          </p:nvCxnSpPr>
          <p:spPr>
            <a:xfrm>
              <a:off x="2483768" y="3429000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32"/>
            <p:cNvCxnSpPr/>
            <p:nvPr/>
          </p:nvCxnSpPr>
          <p:spPr>
            <a:xfrm flipV="1">
              <a:off x="2483768" y="2492896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orma livre 33"/>
            <p:cNvSpPr/>
            <p:nvPr/>
          </p:nvSpPr>
          <p:spPr>
            <a:xfrm>
              <a:off x="3179135" y="2381693"/>
              <a:ext cx="2498651" cy="2094614"/>
            </a:xfrm>
            <a:custGeom>
              <a:avLst/>
              <a:gdLst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31358 w 2562446"/>
                <a:gd name="connsiteY2" fmla="*/ 1105786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59369 w 2562446"/>
                <a:gd name="connsiteY2" fmla="*/ 1111102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79204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68572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651" h="2094614">
                  <a:moveTo>
                    <a:pt x="2498651" y="1052623"/>
                  </a:moveTo>
                  <a:lnTo>
                    <a:pt x="0" y="0"/>
                  </a:lnTo>
                  <a:lnTo>
                    <a:pt x="995574" y="1068572"/>
                  </a:lnTo>
                  <a:lnTo>
                    <a:pt x="31898" y="2094614"/>
                  </a:lnTo>
                  <a:lnTo>
                    <a:pt x="2498651" y="10526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28" name="Conector reto 34"/>
            <p:cNvCxnSpPr/>
            <p:nvPr/>
          </p:nvCxnSpPr>
          <p:spPr>
            <a:xfrm>
              <a:off x="2483768" y="1628800"/>
              <a:ext cx="4608512" cy="1800199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35"/>
            <p:cNvCxnSpPr/>
            <p:nvPr/>
          </p:nvCxnSpPr>
          <p:spPr>
            <a:xfrm rot="10800000" flipV="1">
              <a:off x="2483768" y="3428998"/>
              <a:ext cx="4608512" cy="180020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36"/>
            <p:cNvCxnSpPr/>
            <p:nvPr/>
          </p:nvCxnSpPr>
          <p:spPr>
            <a:xfrm rot="16200000" flipH="1">
              <a:off x="2411761" y="1700807"/>
              <a:ext cx="1800201" cy="165618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7"/>
            <p:cNvCxnSpPr/>
            <p:nvPr/>
          </p:nvCxnSpPr>
          <p:spPr>
            <a:xfrm rot="5400000" flipH="1" flipV="1">
              <a:off x="2411760" y="3501008"/>
              <a:ext cx="1800200" cy="165618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8"/>
            <p:cNvCxnSpPr/>
            <p:nvPr/>
          </p:nvCxnSpPr>
          <p:spPr>
            <a:xfrm rot="10800000" flipV="1">
              <a:off x="3131840" y="3429000"/>
              <a:ext cx="2592288" cy="108012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9"/>
            <p:cNvCxnSpPr/>
            <p:nvPr/>
          </p:nvCxnSpPr>
          <p:spPr>
            <a:xfrm rot="5400000" flipH="1" flipV="1">
              <a:off x="2267744" y="256490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40"/>
            <p:cNvCxnSpPr/>
            <p:nvPr/>
          </p:nvCxnSpPr>
          <p:spPr>
            <a:xfrm rot="16200000" flipH="1">
              <a:off x="2267744" y="364502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Elipse 41"/>
            <p:cNvSpPr/>
            <p:nvPr/>
          </p:nvSpPr>
          <p:spPr>
            <a:xfrm>
              <a:off x="2411760" y="15567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36" name="Elipse 42"/>
            <p:cNvSpPr/>
            <p:nvPr/>
          </p:nvSpPr>
          <p:spPr>
            <a:xfrm>
              <a:off x="2411760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37" name="Elipse 43"/>
            <p:cNvSpPr/>
            <p:nvPr/>
          </p:nvSpPr>
          <p:spPr>
            <a:xfrm>
              <a:off x="4644008" y="2420888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38" name="Elipse 44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39" name="Elipse 45"/>
            <p:cNvSpPr/>
            <p:nvPr/>
          </p:nvSpPr>
          <p:spPr>
            <a:xfrm>
              <a:off x="2426643" y="5159211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0" name="Elipse 46"/>
            <p:cNvSpPr/>
            <p:nvPr/>
          </p:nvSpPr>
          <p:spPr>
            <a:xfrm>
              <a:off x="4028272" y="3367624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1" name="Elipse 47"/>
            <p:cNvSpPr/>
            <p:nvPr/>
          </p:nvSpPr>
          <p:spPr>
            <a:xfrm>
              <a:off x="4644008" y="4293096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2" name="Elipse 48"/>
            <p:cNvSpPr/>
            <p:nvPr/>
          </p:nvSpPr>
          <p:spPr>
            <a:xfrm>
              <a:off x="6948264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43" name="Conector reto 49"/>
            <p:cNvCxnSpPr/>
            <p:nvPr/>
          </p:nvCxnSpPr>
          <p:spPr>
            <a:xfrm rot="10800000">
              <a:off x="3131840" y="2348880"/>
              <a:ext cx="2545946" cy="108543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ipse 50"/>
            <p:cNvSpPr/>
            <p:nvPr/>
          </p:nvSpPr>
          <p:spPr>
            <a:xfrm>
              <a:off x="5580112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5" name="Elipse 51"/>
            <p:cNvSpPr/>
            <p:nvPr/>
          </p:nvSpPr>
          <p:spPr>
            <a:xfrm>
              <a:off x="3059832" y="227687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</p:grpSp>
      <p:grpSp>
        <p:nvGrpSpPr>
          <p:cNvPr id="46" name="Grupo 52"/>
          <p:cNvGrpSpPr/>
          <p:nvPr userDrawn="1"/>
        </p:nvGrpSpPr>
        <p:grpSpPr>
          <a:xfrm>
            <a:off x="5969496" y="4066669"/>
            <a:ext cx="2871936" cy="2242651"/>
            <a:chOff x="2411760" y="1556792"/>
            <a:chExt cx="4680520" cy="3746435"/>
          </a:xfrm>
          <a:solidFill>
            <a:schemeClr val="bg1">
              <a:lumMod val="95000"/>
            </a:schemeClr>
          </a:solidFill>
        </p:grpSpPr>
        <p:cxnSp>
          <p:nvCxnSpPr>
            <p:cNvPr id="47" name="Conector reto 53"/>
            <p:cNvCxnSpPr/>
            <p:nvPr/>
          </p:nvCxnSpPr>
          <p:spPr>
            <a:xfrm>
              <a:off x="2483768" y="3429000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54"/>
            <p:cNvCxnSpPr/>
            <p:nvPr/>
          </p:nvCxnSpPr>
          <p:spPr>
            <a:xfrm flipV="1">
              <a:off x="2483768" y="2492896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orma livre 55"/>
            <p:cNvSpPr/>
            <p:nvPr/>
          </p:nvSpPr>
          <p:spPr>
            <a:xfrm>
              <a:off x="3179135" y="2381693"/>
              <a:ext cx="2498651" cy="2094614"/>
            </a:xfrm>
            <a:custGeom>
              <a:avLst/>
              <a:gdLst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31358 w 2562446"/>
                <a:gd name="connsiteY2" fmla="*/ 1105786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59369 w 2562446"/>
                <a:gd name="connsiteY2" fmla="*/ 1111102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79204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68572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651" h="2094614">
                  <a:moveTo>
                    <a:pt x="2498651" y="1052623"/>
                  </a:moveTo>
                  <a:lnTo>
                    <a:pt x="0" y="0"/>
                  </a:lnTo>
                  <a:lnTo>
                    <a:pt x="995574" y="1068572"/>
                  </a:lnTo>
                  <a:lnTo>
                    <a:pt x="31898" y="2094614"/>
                  </a:lnTo>
                  <a:lnTo>
                    <a:pt x="2498651" y="10526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50" name="Conector reto 56"/>
            <p:cNvCxnSpPr/>
            <p:nvPr/>
          </p:nvCxnSpPr>
          <p:spPr>
            <a:xfrm>
              <a:off x="2483768" y="1628800"/>
              <a:ext cx="4608512" cy="1800199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7"/>
            <p:cNvCxnSpPr/>
            <p:nvPr/>
          </p:nvCxnSpPr>
          <p:spPr>
            <a:xfrm rot="10800000" flipV="1">
              <a:off x="2483768" y="3428998"/>
              <a:ext cx="4608512" cy="180020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8"/>
            <p:cNvCxnSpPr/>
            <p:nvPr/>
          </p:nvCxnSpPr>
          <p:spPr>
            <a:xfrm rot="16200000" flipH="1">
              <a:off x="2411761" y="1700807"/>
              <a:ext cx="1800201" cy="165618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9"/>
            <p:cNvCxnSpPr/>
            <p:nvPr/>
          </p:nvCxnSpPr>
          <p:spPr>
            <a:xfrm rot="5400000" flipH="1" flipV="1">
              <a:off x="2411760" y="3501008"/>
              <a:ext cx="1800200" cy="165618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60"/>
            <p:cNvCxnSpPr/>
            <p:nvPr/>
          </p:nvCxnSpPr>
          <p:spPr>
            <a:xfrm rot="10800000" flipV="1">
              <a:off x="3131840" y="3429000"/>
              <a:ext cx="2592288" cy="108012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61"/>
            <p:cNvCxnSpPr/>
            <p:nvPr/>
          </p:nvCxnSpPr>
          <p:spPr>
            <a:xfrm rot="5400000" flipH="1" flipV="1">
              <a:off x="2267744" y="256490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62"/>
            <p:cNvCxnSpPr/>
            <p:nvPr/>
          </p:nvCxnSpPr>
          <p:spPr>
            <a:xfrm rot="16200000" flipH="1">
              <a:off x="2267744" y="364502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ipse 63"/>
            <p:cNvSpPr/>
            <p:nvPr/>
          </p:nvSpPr>
          <p:spPr>
            <a:xfrm>
              <a:off x="2411760" y="15567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58" name="Elipse 64"/>
            <p:cNvSpPr/>
            <p:nvPr/>
          </p:nvSpPr>
          <p:spPr>
            <a:xfrm>
              <a:off x="2411760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59" name="Elipse 65"/>
            <p:cNvSpPr/>
            <p:nvPr/>
          </p:nvSpPr>
          <p:spPr>
            <a:xfrm>
              <a:off x="4644008" y="2420888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0" name="Elipse 66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1" name="Elipse 67"/>
            <p:cNvSpPr/>
            <p:nvPr/>
          </p:nvSpPr>
          <p:spPr>
            <a:xfrm>
              <a:off x="2426643" y="5159211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2" name="Elipse 68"/>
            <p:cNvSpPr/>
            <p:nvPr/>
          </p:nvSpPr>
          <p:spPr>
            <a:xfrm>
              <a:off x="4028272" y="3367624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3" name="Elipse 69"/>
            <p:cNvSpPr/>
            <p:nvPr/>
          </p:nvSpPr>
          <p:spPr>
            <a:xfrm>
              <a:off x="4644008" y="4293096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4" name="Elipse 70"/>
            <p:cNvSpPr/>
            <p:nvPr/>
          </p:nvSpPr>
          <p:spPr>
            <a:xfrm>
              <a:off x="6948264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65" name="Conector reto 71"/>
            <p:cNvCxnSpPr/>
            <p:nvPr/>
          </p:nvCxnSpPr>
          <p:spPr>
            <a:xfrm rot="10800000">
              <a:off x="3131840" y="2348880"/>
              <a:ext cx="2545946" cy="108543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Elipse 72"/>
            <p:cNvSpPr/>
            <p:nvPr/>
          </p:nvSpPr>
          <p:spPr>
            <a:xfrm>
              <a:off x="5580112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7" name="Elipse 73"/>
            <p:cNvSpPr/>
            <p:nvPr/>
          </p:nvSpPr>
          <p:spPr>
            <a:xfrm>
              <a:off x="3059832" y="227687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</p:grpSp>
      <p:sp>
        <p:nvSpPr>
          <p:cNvPr id="68" name="CaixaDeTexto 6"/>
          <p:cNvSpPr txBox="1"/>
          <p:nvPr userDrawn="1"/>
        </p:nvSpPr>
        <p:spPr>
          <a:xfrm>
            <a:off x="160338" y="404813"/>
            <a:ext cx="8983662" cy="71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809625" algn="l"/>
              </a:tabLst>
              <a:defRPr/>
            </a:pPr>
            <a:r>
              <a:rPr lang="pt-BR" sz="1800" b="0" dirty="0">
                <a:solidFill>
                  <a:srgbClr val="000066"/>
                </a:solidFill>
                <a:latin typeface="Arial Rounded MT Bold" pitchFamily="34" charset="0"/>
                <a:cs typeface="+mn-cs"/>
              </a:rPr>
              <a:t>	</a:t>
            </a:r>
            <a:endParaRPr lang="pt-BR" sz="1800" dirty="0">
              <a:solidFill>
                <a:srgbClr val="000066"/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69" name="CaixaDeTexto 7"/>
          <p:cNvSpPr txBox="1"/>
          <p:nvPr userDrawn="1"/>
        </p:nvSpPr>
        <p:spPr>
          <a:xfrm>
            <a:off x="741363" y="44450"/>
            <a:ext cx="8423275" cy="43180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7356475" algn="r"/>
              </a:tabLst>
              <a:defRPr/>
            </a:pPr>
            <a:r>
              <a:rPr lang="pt-BR" sz="16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" pitchFamily="18" charset="0"/>
                <a:cs typeface="+mn-cs"/>
              </a:rPr>
              <a:t>Comissão Coordenadora do Programa Aeronave de Combate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7356475" algn="r"/>
              </a:tabLst>
              <a:defRPr/>
            </a:pPr>
            <a:r>
              <a:rPr lang="pt-BR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	</a:t>
            </a:r>
          </a:p>
        </p:txBody>
      </p:sp>
      <p:grpSp>
        <p:nvGrpSpPr>
          <p:cNvPr id="70" name="Grupo 8"/>
          <p:cNvGrpSpPr>
            <a:grpSpLocks/>
          </p:cNvGrpSpPr>
          <p:nvPr userDrawn="1"/>
        </p:nvGrpSpPr>
        <p:grpSpPr bwMode="auto">
          <a:xfrm>
            <a:off x="117475" y="44450"/>
            <a:ext cx="623888" cy="720725"/>
            <a:chOff x="35496" y="44624"/>
            <a:chExt cx="688954" cy="839662"/>
          </a:xfrm>
        </p:grpSpPr>
        <p:sp>
          <p:nvSpPr>
            <p:cNvPr id="71" name="Retângulo 9"/>
            <p:cNvSpPr/>
            <p:nvPr userDrawn="1"/>
          </p:nvSpPr>
          <p:spPr>
            <a:xfrm>
              <a:off x="107372" y="477401"/>
              <a:ext cx="433006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72" name="Picture 3" descr="K:\PFX-2\DIVERSOS\Documentos PF-X2 2010\PF-X2\DOM DA COPAC\COPAC DOM COLORIDO.jpg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49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" name="Retângulo 72"/>
          <p:cNvSpPr/>
          <p:nvPr userDrawn="1"/>
        </p:nvSpPr>
        <p:spPr>
          <a:xfrm>
            <a:off x="0" y="6565900"/>
            <a:ext cx="9144000" cy="3032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/>
              <a:t>SECRETO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 userDrawn="1"/>
        </p:nvGrpSpPr>
        <p:grpSpPr>
          <a:xfrm>
            <a:off x="1115616" y="1616378"/>
            <a:ext cx="4320480" cy="3746435"/>
            <a:chOff x="2411760" y="1556792"/>
            <a:chExt cx="4680520" cy="3746435"/>
          </a:xfrm>
          <a:solidFill>
            <a:schemeClr val="bg1">
              <a:lumMod val="95000"/>
            </a:schemeClr>
          </a:solidFill>
        </p:grpSpPr>
        <p:cxnSp>
          <p:nvCxnSpPr>
            <p:cNvPr id="3" name="Conector reto 9"/>
            <p:cNvCxnSpPr/>
            <p:nvPr/>
          </p:nvCxnSpPr>
          <p:spPr>
            <a:xfrm>
              <a:off x="2483768" y="3429000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to 10"/>
            <p:cNvCxnSpPr/>
            <p:nvPr/>
          </p:nvCxnSpPr>
          <p:spPr>
            <a:xfrm flipV="1">
              <a:off x="2483768" y="2492896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Forma livre 11"/>
            <p:cNvSpPr/>
            <p:nvPr/>
          </p:nvSpPr>
          <p:spPr>
            <a:xfrm>
              <a:off x="3179135" y="2381693"/>
              <a:ext cx="2498651" cy="2094614"/>
            </a:xfrm>
            <a:custGeom>
              <a:avLst/>
              <a:gdLst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31358 w 2562446"/>
                <a:gd name="connsiteY2" fmla="*/ 1105786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59369 w 2562446"/>
                <a:gd name="connsiteY2" fmla="*/ 1111102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79204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68572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651" h="2094614">
                  <a:moveTo>
                    <a:pt x="2498651" y="1052623"/>
                  </a:moveTo>
                  <a:lnTo>
                    <a:pt x="0" y="0"/>
                  </a:lnTo>
                  <a:lnTo>
                    <a:pt x="995574" y="1068572"/>
                  </a:lnTo>
                  <a:lnTo>
                    <a:pt x="31898" y="2094614"/>
                  </a:lnTo>
                  <a:lnTo>
                    <a:pt x="2498651" y="10526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cxnSp>
          <p:nvCxnSpPr>
            <p:cNvPr id="6" name="Conector reto 12"/>
            <p:cNvCxnSpPr/>
            <p:nvPr/>
          </p:nvCxnSpPr>
          <p:spPr>
            <a:xfrm>
              <a:off x="2483768" y="1628800"/>
              <a:ext cx="4608512" cy="1800199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13"/>
            <p:cNvCxnSpPr/>
            <p:nvPr/>
          </p:nvCxnSpPr>
          <p:spPr>
            <a:xfrm rot="10800000" flipV="1">
              <a:off x="2483768" y="3428998"/>
              <a:ext cx="4608512" cy="180020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14"/>
            <p:cNvCxnSpPr/>
            <p:nvPr/>
          </p:nvCxnSpPr>
          <p:spPr>
            <a:xfrm rot="16200000" flipH="1">
              <a:off x="2411761" y="1700807"/>
              <a:ext cx="1800201" cy="165618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15"/>
            <p:cNvCxnSpPr/>
            <p:nvPr/>
          </p:nvCxnSpPr>
          <p:spPr>
            <a:xfrm rot="5400000" flipH="1" flipV="1">
              <a:off x="2411760" y="3501008"/>
              <a:ext cx="1800200" cy="165618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16"/>
            <p:cNvCxnSpPr/>
            <p:nvPr/>
          </p:nvCxnSpPr>
          <p:spPr>
            <a:xfrm rot="10800000" flipV="1">
              <a:off x="3131840" y="3429000"/>
              <a:ext cx="2592288" cy="108012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7"/>
            <p:cNvCxnSpPr/>
            <p:nvPr/>
          </p:nvCxnSpPr>
          <p:spPr>
            <a:xfrm rot="5400000" flipH="1" flipV="1">
              <a:off x="2267744" y="256490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8"/>
            <p:cNvCxnSpPr/>
            <p:nvPr/>
          </p:nvCxnSpPr>
          <p:spPr>
            <a:xfrm rot="16200000" flipH="1">
              <a:off x="2267744" y="364502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9"/>
            <p:cNvSpPr/>
            <p:nvPr/>
          </p:nvSpPr>
          <p:spPr>
            <a:xfrm>
              <a:off x="2411760" y="15567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4" name="Elipse 20"/>
            <p:cNvSpPr/>
            <p:nvPr/>
          </p:nvSpPr>
          <p:spPr>
            <a:xfrm>
              <a:off x="2411760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5" name="Elipse 21"/>
            <p:cNvSpPr/>
            <p:nvPr/>
          </p:nvSpPr>
          <p:spPr>
            <a:xfrm>
              <a:off x="4644008" y="2420888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6" name="Elipse 22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7" name="Elipse 23"/>
            <p:cNvSpPr/>
            <p:nvPr/>
          </p:nvSpPr>
          <p:spPr>
            <a:xfrm>
              <a:off x="2426643" y="5159211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8" name="Elipse 24"/>
            <p:cNvSpPr/>
            <p:nvPr/>
          </p:nvSpPr>
          <p:spPr>
            <a:xfrm>
              <a:off x="4028272" y="3367624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9" name="Elipse 25"/>
            <p:cNvSpPr/>
            <p:nvPr/>
          </p:nvSpPr>
          <p:spPr>
            <a:xfrm>
              <a:off x="4644008" y="4293096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20" name="Elipse 26"/>
            <p:cNvSpPr/>
            <p:nvPr/>
          </p:nvSpPr>
          <p:spPr>
            <a:xfrm>
              <a:off x="6948264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21" name="Conector reto 27"/>
            <p:cNvCxnSpPr/>
            <p:nvPr/>
          </p:nvCxnSpPr>
          <p:spPr>
            <a:xfrm rot="10800000">
              <a:off x="3131840" y="2348880"/>
              <a:ext cx="2545946" cy="108543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ipse 28"/>
            <p:cNvSpPr/>
            <p:nvPr/>
          </p:nvSpPr>
          <p:spPr>
            <a:xfrm>
              <a:off x="5580112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23" name="Elipse 29"/>
            <p:cNvSpPr/>
            <p:nvPr/>
          </p:nvSpPr>
          <p:spPr>
            <a:xfrm>
              <a:off x="3059832" y="227687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</p:grpSp>
      <p:grpSp>
        <p:nvGrpSpPr>
          <p:cNvPr id="24" name="Grupo 30"/>
          <p:cNvGrpSpPr/>
          <p:nvPr userDrawn="1"/>
        </p:nvGrpSpPr>
        <p:grpSpPr>
          <a:xfrm>
            <a:off x="5510304" y="815906"/>
            <a:ext cx="2518080" cy="2026627"/>
            <a:chOff x="2411760" y="1556792"/>
            <a:chExt cx="4680520" cy="3746435"/>
          </a:xfrm>
          <a:solidFill>
            <a:schemeClr val="bg1">
              <a:lumMod val="95000"/>
            </a:schemeClr>
          </a:solidFill>
        </p:grpSpPr>
        <p:cxnSp>
          <p:nvCxnSpPr>
            <p:cNvPr id="25" name="Conector reto 31"/>
            <p:cNvCxnSpPr/>
            <p:nvPr/>
          </p:nvCxnSpPr>
          <p:spPr>
            <a:xfrm>
              <a:off x="2483768" y="3429000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32"/>
            <p:cNvCxnSpPr/>
            <p:nvPr/>
          </p:nvCxnSpPr>
          <p:spPr>
            <a:xfrm flipV="1">
              <a:off x="2483768" y="2492896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orma livre 33"/>
            <p:cNvSpPr/>
            <p:nvPr/>
          </p:nvSpPr>
          <p:spPr>
            <a:xfrm>
              <a:off x="3179135" y="2381693"/>
              <a:ext cx="2498651" cy="2094614"/>
            </a:xfrm>
            <a:custGeom>
              <a:avLst/>
              <a:gdLst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31358 w 2562446"/>
                <a:gd name="connsiteY2" fmla="*/ 1105786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59369 w 2562446"/>
                <a:gd name="connsiteY2" fmla="*/ 1111102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79204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68572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651" h="2094614">
                  <a:moveTo>
                    <a:pt x="2498651" y="1052623"/>
                  </a:moveTo>
                  <a:lnTo>
                    <a:pt x="0" y="0"/>
                  </a:lnTo>
                  <a:lnTo>
                    <a:pt x="995574" y="1068572"/>
                  </a:lnTo>
                  <a:lnTo>
                    <a:pt x="31898" y="2094614"/>
                  </a:lnTo>
                  <a:lnTo>
                    <a:pt x="2498651" y="10526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28" name="Conector reto 34"/>
            <p:cNvCxnSpPr/>
            <p:nvPr/>
          </p:nvCxnSpPr>
          <p:spPr>
            <a:xfrm>
              <a:off x="2483768" y="1628800"/>
              <a:ext cx="4608512" cy="1800199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35"/>
            <p:cNvCxnSpPr/>
            <p:nvPr/>
          </p:nvCxnSpPr>
          <p:spPr>
            <a:xfrm rot="10800000" flipV="1">
              <a:off x="2483768" y="3428998"/>
              <a:ext cx="4608512" cy="180020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36"/>
            <p:cNvCxnSpPr/>
            <p:nvPr/>
          </p:nvCxnSpPr>
          <p:spPr>
            <a:xfrm rot="16200000" flipH="1">
              <a:off x="2411761" y="1700807"/>
              <a:ext cx="1800201" cy="165618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7"/>
            <p:cNvCxnSpPr/>
            <p:nvPr/>
          </p:nvCxnSpPr>
          <p:spPr>
            <a:xfrm rot="5400000" flipH="1" flipV="1">
              <a:off x="2411760" y="3501008"/>
              <a:ext cx="1800200" cy="165618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8"/>
            <p:cNvCxnSpPr/>
            <p:nvPr/>
          </p:nvCxnSpPr>
          <p:spPr>
            <a:xfrm rot="10800000" flipV="1">
              <a:off x="3131840" y="3429000"/>
              <a:ext cx="2592288" cy="108012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9"/>
            <p:cNvCxnSpPr/>
            <p:nvPr/>
          </p:nvCxnSpPr>
          <p:spPr>
            <a:xfrm rot="5400000" flipH="1" flipV="1">
              <a:off x="2267744" y="256490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40"/>
            <p:cNvCxnSpPr/>
            <p:nvPr/>
          </p:nvCxnSpPr>
          <p:spPr>
            <a:xfrm rot="16200000" flipH="1">
              <a:off x="2267744" y="364502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Elipse 41"/>
            <p:cNvSpPr/>
            <p:nvPr/>
          </p:nvSpPr>
          <p:spPr>
            <a:xfrm>
              <a:off x="2411760" y="15567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36" name="Elipse 42"/>
            <p:cNvSpPr/>
            <p:nvPr/>
          </p:nvSpPr>
          <p:spPr>
            <a:xfrm>
              <a:off x="2411760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37" name="Elipse 43"/>
            <p:cNvSpPr/>
            <p:nvPr/>
          </p:nvSpPr>
          <p:spPr>
            <a:xfrm>
              <a:off x="4644008" y="2420888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38" name="Elipse 44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39" name="Elipse 45"/>
            <p:cNvSpPr/>
            <p:nvPr/>
          </p:nvSpPr>
          <p:spPr>
            <a:xfrm>
              <a:off x="2426643" y="5159211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0" name="Elipse 46"/>
            <p:cNvSpPr/>
            <p:nvPr/>
          </p:nvSpPr>
          <p:spPr>
            <a:xfrm>
              <a:off x="4028272" y="3367624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1" name="Elipse 47"/>
            <p:cNvSpPr/>
            <p:nvPr/>
          </p:nvSpPr>
          <p:spPr>
            <a:xfrm>
              <a:off x="4644008" y="4293096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2" name="Elipse 48"/>
            <p:cNvSpPr/>
            <p:nvPr/>
          </p:nvSpPr>
          <p:spPr>
            <a:xfrm>
              <a:off x="6948264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43" name="Conector reto 49"/>
            <p:cNvCxnSpPr/>
            <p:nvPr/>
          </p:nvCxnSpPr>
          <p:spPr>
            <a:xfrm rot="10800000">
              <a:off x="3131840" y="2348880"/>
              <a:ext cx="2545946" cy="108543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ipse 50"/>
            <p:cNvSpPr/>
            <p:nvPr/>
          </p:nvSpPr>
          <p:spPr>
            <a:xfrm>
              <a:off x="5580112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5" name="Elipse 51"/>
            <p:cNvSpPr/>
            <p:nvPr/>
          </p:nvSpPr>
          <p:spPr>
            <a:xfrm>
              <a:off x="3059832" y="227687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</p:grpSp>
      <p:grpSp>
        <p:nvGrpSpPr>
          <p:cNvPr id="46" name="Grupo 52"/>
          <p:cNvGrpSpPr/>
          <p:nvPr userDrawn="1"/>
        </p:nvGrpSpPr>
        <p:grpSpPr>
          <a:xfrm>
            <a:off x="5510304" y="4066670"/>
            <a:ext cx="2651018" cy="2242651"/>
            <a:chOff x="2411760" y="1556792"/>
            <a:chExt cx="4680520" cy="3746435"/>
          </a:xfrm>
          <a:solidFill>
            <a:schemeClr val="bg1">
              <a:lumMod val="95000"/>
            </a:schemeClr>
          </a:solidFill>
        </p:grpSpPr>
        <p:cxnSp>
          <p:nvCxnSpPr>
            <p:cNvPr id="47" name="Conector reto 53"/>
            <p:cNvCxnSpPr/>
            <p:nvPr/>
          </p:nvCxnSpPr>
          <p:spPr>
            <a:xfrm>
              <a:off x="2483768" y="3429000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54"/>
            <p:cNvCxnSpPr/>
            <p:nvPr/>
          </p:nvCxnSpPr>
          <p:spPr>
            <a:xfrm flipV="1">
              <a:off x="2483768" y="2492896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orma livre 55"/>
            <p:cNvSpPr/>
            <p:nvPr/>
          </p:nvSpPr>
          <p:spPr>
            <a:xfrm>
              <a:off x="3179135" y="2381693"/>
              <a:ext cx="2498651" cy="2094614"/>
            </a:xfrm>
            <a:custGeom>
              <a:avLst/>
              <a:gdLst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31358 w 2562446"/>
                <a:gd name="connsiteY2" fmla="*/ 1105786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59369 w 2562446"/>
                <a:gd name="connsiteY2" fmla="*/ 1111102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79204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68572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651" h="2094614">
                  <a:moveTo>
                    <a:pt x="2498651" y="1052623"/>
                  </a:moveTo>
                  <a:lnTo>
                    <a:pt x="0" y="0"/>
                  </a:lnTo>
                  <a:lnTo>
                    <a:pt x="995574" y="1068572"/>
                  </a:lnTo>
                  <a:lnTo>
                    <a:pt x="31898" y="2094614"/>
                  </a:lnTo>
                  <a:lnTo>
                    <a:pt x="2498651" y="10526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50" name="Conector reto 56"/>
            <p:cNvCxnSpPr/>
            <p:nvPr/>
          </p:nvCxnSpPr>
          <p:spPr>
            <a:xfrm>
              <a:off x="2483768" y="1628800"/>
              <a:ext cx="4608512" cy="1800199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7"/>
            <p:cNvCxnSpPr/>
            <p:nvPr/>
          </p:nvCxnSpPr>
          <p:spPr>
            <a:xfrm rot="10800000" flipV="1">
              <a:off x="2483768" y="3428998"/>
              <a:ext cx="4608512" cy="180020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8"/>
            <p:cNvCxnSpPr/>
            <p:nvPr/>
          </p:nvCxnSpPr>
          <p:spPr>
            <a:xfrm rot="16200000" flipH="1">
              <a:off x="2411761" y="1700807"/>
              <a:ext cx="1800201" cy="165618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9"/>
            <p:cNvCxnSpPr/>
            <p:nvPr/>
          </p:nvCxnSpPr>
          <p:spPr>
            <a:xfrm rot="5400000" flipH="1" flipV="1">
              <a:off x="2411760" y="3501008"/>
              <a:ext cx="1800200" cy="165618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60"/>
            <p:cNvCxnSpPr/>
            <p:nvPr/>
          </p:nvCxnSpPr>
          <p:spPr>
            <a:xfrm rot="10800000" flipV="1">
              <a:off x="3131840" y="3429000"/>
              <a:ext cx="2592288" cy="108012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61"/>
            <p:cNvCxnSpPr/>
            <p:nvPr/>
          </p:nvCxnSpPr>
          <p:spPr>
            <a:xfrm rot="5400000" flipH="1" flipV="1">
              <a:off x="2267744" y="256490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62"/>
            <p:cNvCxnSpPr/>
            <p:nvPr/>
          </p:nvCxnSpPr>
          <p:spPr>
            <a:xfrm rot="16200000" flipH="1">
              <a:off x="2267744" y="364502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ipse 63"/>
            <p:cNvSpPr/>
            <p:nvPr/>
          </p:nvSpPr>
          <p:spPr>
            <a:xfrm>
              <a:off x="2411760" y="15567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58" name="Elipse 64"/>
            <p:cNvSpPr/>
            <p:nvPr/>
          </p:nvSpPr>
          <p:spPr>
            <a:xfrm>
              <a:off x="2411760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59" name="Elipse 65"/>
            <p:cNvSpPr/>
            <p:nvPr/>
          </p:nvSpPr>
          <p:spPr>
            <a:xfrm>
              <a:off x="4644008" y="2420888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0" name="Elipse 66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1" name="Elipse 67"/>
            <p:cNvSpPr/>
            <p:nvPr/>
          </p:nvSpPr>
          <p:spPr>
            <a:xfrm>
              <a:off x="2426643" y="5159211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2" name="Elipse 68"/>
            <p:cNvSpPr/>
            <p:nvPr/>
          </p:nvSpPr>
          <p:spPr>
            <a:xfrm>
              <a:off x="4028272" y="3367624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3" name="Elipse 69"/>
            <p:cNvSpPr/>
            <p:nvPr/>
          </p:nvSpPr>
          <p:spPr>
            <a:xfrm>
              <a:off x="4644008" y="4293096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4" name="Elipse 70"/>
            <p:cNvSpPr/>
            <p:nvPr/>
          </p:nvSpPr>
          <p:spPr>
            <a:xfrm>
              <a:off x="6948264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65" name="Conector reto 71"/>
            <p:cNvCxnSpPr/>
            <p:nvPr/>
          </p:nvCxnSpPr>
          <p:spPr>
            <a:xfrm rot="10800000">
              <a:off x="3131840" y="2348880"/>
              <a:ext cx="2545946" cy="108543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Elipse 72"/>
            <p:cNvSpPr/>
            <p:nvPr/>
          </p:nvSpPr>
          <p:spPr>
            <a:xfrm>
              <a:off x="5580112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7" name="Elipse 73"/>
            <p:cNvSpPr/>
            <p:nvPr/>
          </p:nvSpPr>
          <p:spPr>
            <a:xfrm>
              <a:off x="3059832" y="227687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</p:grpSp>
      <p:sp>
        <p:nvSpPr>
          <p:cNvPr id="68" name="CaixaDeTexto 6"/>
          <p:cNvSpPr txBox="1"/>
          <p:nvPr userDrawn="1"/>
        </p:nvSpPr>
        <p:spPr>
          <a:xfrm>
            <a:off x="179388" y="404813"/>
            <a:ext cx="8956675" cy="71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809625" algn="l"/>
              </a:tabLst>
              <a:defRPr/>
            </a:pPr>
            <a:r>
              <a:rPr lang="pt-BR" sz="1800" b="0" dirty="0">
                <a:solidFill>
                  <a:srgbClr val="000066"/>
                </a:solidFill>
                <a:latin typeface="Arial Rounded MT Bold" pitchFamily="34" charset="0"/>
                <a:cs typeface="+mn-cs"/>
              </a:rPr>
              <a:t>	</a:t>
            </a:r>
            <a:endParaRPr lang="pt-BR" sz="1800" dirty="0">
              <a:solidFill>
                <a:srgbClr val="000066"/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69" name="CaixaDeTexto 7"/>
          <p:cNvSpPr txBox="1"/>
          <p:nvPr userDrawn="1"/>
        </p:nvSpPr>
        <p:spPr>
          <a:xfrm>
            <a:off x="684213" y="44450"/>
            <a:ext cx="7775575" cy="43180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7356475" algn="r"/>
              </a:tabLst>
              <a:defRPr/>
            </a:pPr>
            <a:r>
              <a:rPr lang="pt-BR" sz="16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" pitchFamily="18" charset="0"/>
                <a:cs typeface="+mn-cs"/>
              </a:rPr>
              <a:t>Comissão Coordenadora do Programa Aeronave de Combate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tabLst>
                <a:tab pos="7356475" algn="r"/>
              </a:tabLst>
              <a:defRPr/>
            </a:pPr>
            <a:r>
              <a:rPr lang="pt-BR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	</a:t>
            </a:r>
          </a:p>
        </p:txBody>
      </p:sp>
      <p:grpSp>
        <p:nvGrpSpPr>
          <p:cNvPr id="70" name="Grupo 8"/>
          <p:cNvGrpSpPr>
            <a:grpSpLocks/>
          </p:cNvGrpSpPr>
          <p:nvPr userDrawn="1"/>
        </p:nvGrpSpPr>
        <p:grpSpPr bwMode="auto">
          <a:xfrm>
            <a:off x="107950" y="44450"/>
            <a:ext cx="576263" cy="720725"/>
            <a:chOff x="35496" y="44624"/>
            <a:chExt cx="688954" cy="839662"/>
          </a:xfrm>
        </p:grpSpPr>
        <p:sp>
          <p:nvSpPr>
            <p:cNvPr id="71" name="Retângulo 9"/>
            <p:cNvSpPr/>
            <p:nvPr userDrawn="1"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72" name="Picture 3" descr="K:\PFX-2\DIVERSOS\Documentos PF-X2 2010\PF-X2\DOM DA COPAC\COPAC DOM COLORIDO.jpg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49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7F240D-29B1-4528-9EEB-B91F8146133B}" type="datetimeFigureOut">
              <a:rPr lang="pt-BR" smtClean="0"/>
              <a:pPr/>
              <a:t>13/08/2013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7F240D-29B1-4528-9EEB-B91F8146133B}" type="datetimeFigureOut">
              <a:rPr lang="pt-BR" smtClean="0"/>
              <a:pPr/>
              <a:t>13/08/2013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7F240D-29B1-4528-9EEB-B91F8146133B}" type="datetimeFigureOut">
              <a:rPr lang="pt-BR" smtClean="0"/>
              <a:pPr/>
              <a:t>13/08/2013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7F240D-29B1-4528-9EEB-B91F8146133B}" type="datetimeFigureOut">
              <a:rPr lang="pt-BR" smtClean="0"/>
              <a:pPr/>
              <a:t>13/08/2013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7F240D-29B1-4528-9EEB-B91F8146133B}" type="datetimeFigureOut">
              <a:rPr lang="pt-BR" smtClean="0"/>
              <a:pPr/>
              <a:t>13/08/2013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7F240D-29B1-4528-9EEB-B91F8146133B}" type="datetimeFigureOut">
              <a:rPr lang="pt-BR" smtClean="0"/>
              <a:pPr/>
              <a:t>13/08/2013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5" name="Grupo 8"/>
          <p:cNvGrpSpPr/>
          <p:nvPr userDrawn="1"/>
        </p:nvGrpSpPr>
        <p:grpSpPr>
          <a:xfrm>
            <a:off x="1115616" y="1616378"/>
            <a:ext cx="4320480" cy="3746435"/>
            <a:chOff x="2411760" y="1556792"/>
            <a:chExt cx="4680520" cy="3746435"/>
          </a:xfrm>
          <a:solidFill>
            <a:schemeClr val="bg1">
              <a:lumMod val="95000"/>
            </a:schemeClr>
          </a:solidFill>
        </p:grpSpPr>
        <p:cxnSp>
          <p:nvCxnSpPr>
            <p:cNvPr id="6" name="Conector reto 9"/>
            <p:cNvCxnSpPr/>
            <p:nvPr/>
          </p:nvCxnSpPr>
          <p:spPr>
            <a:xfrm>
              <a:off x="2483768" y="3429000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10"/>
            <p:cNvCxnSpPr/>
            <p:nvPr/>
          </p:nvCxnSpPr>
          <p:spPr>
            <a:xfrm flipV="1">
              <a:off x="2483768" y="2492896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orma livre 11"/>
            <p:cNvSpPr/>
            <p:nvPr/>
          </p:nvSpPr>
          <p:spPr>
            <a:xfrm>
              <a:off x="3179135" y="2381693"/>
              <a:ext cx="2498651" cy="2094614"/>
            </a:xfrm>
            <a:custGeom>
              <a:avLst/>
              <a:gdLst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31358 w 2562446"/>
                <a:gd name="connsiteY2" fmla="*/ 1105786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59369 w 2562446"/>
                <a:gd name="connsiteY2" fmla="*/ 1111102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79204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68572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651" h="2094614">
                  <a:moveTo>
                    <a:pt x="2498651" y="1052623"/>
                  </a:moveTo>
                  <a:lnTo>
                    <a:pt x="0" y="0"/>
                  </a:lnTo>
                  <a:lnTo>
                    <a:pt x="995574" y="1068572"/>
                  </a:lnTo>
                  <a:lnTo>
                    <a:pt x="31898" y="2094614"/>
                  </a:lnTo>
                  <a:lnTo>
                    <a:pt x="2498651" y="10526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cxnSp>
          <p:nvCxnSpPr>
            <p:cNvPr id="9" name="Conector reto 12"/>
            <p:cNvCxnSpPr/>
            <p:nvPr/>
          </p:nvCxnSpPr>
          <p:spPr>
            <a:xfrm>
              <a:off x="2483768" y="1628800"/>
              <a:ext cx="4608512" cy="1800199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13"/>
            <p:cNvCxnSpPr/>
            <p:nvPr/>
          </p:nvCxnSpPr>
          <p:spPr>
            <a:xfrm rot="10800000" flipV="1">
              <a:off x="2483768" y="3428998"/>
              <a:ext cx="4608512" cy="180020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4"/>
            <p:cNvCxnSpPr/>
            <p:nvPr/>
          </p:nvCxnSpPr>
          <p:spPr>
            <a:xfrm rot="16200000" flipH="1">
              <a:off x="2411761" y="1700807"/>
              <a:ext cx="1800201" cy="165618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5"/>
            <p:cNvCxnSpPr/>
            <p:nvPr/>
          </p:nvCxnSpPr>
          <p:spPr>
            <a:xfrm rot="5400000" flipH="1" flipV="1">
              <a:off x="2411760" y="3501008"/>
              <a:ext cx="1800200" cy="165618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6"/>
            <p:cNvCxnSpPr/>
            <p:nvPr/>
          </p:nvCxnSpPr>
          <p:spPr>
            <a:xfrm rot="10800000" flipV="1">
              <a:off x="3131840" y="3429000"/>
              <a:ext cx="2592288" cy="108012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7"/>
            <p:cNvCxnSpPr/>
            <p:nvPr/>
          </p:nvCxnSpPr>
          <p:spPr>
            <a:xfrm rot="5400000" flipH="1" flipV="1">
              <a:off x="2267744" y="256490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8"/>
            <p:cNvCxnSpPr/>
            <p:nvPr/>
          </p:nvCxnSpPr>
          <p:spPr>
            <a:xfrm rot="16200000" flipH="1">
              <a:off x="2267744" y="364502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ipse 19"/>
            <p:cNvSpPr/>
            <p:nvPr/>
          </p:nvSpPr>
          <p:spPr>
            <a:xfrm>
              <a:off x="2411760" y="15567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7" name="Elipse 20"/>
            <p:cNvSpPr/>
            <p:nvPr/>
          </p:nvSpPr>
          <p:spPr>
            <a:xfrm>
              <a:off x="2411760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8" name="Elipse 21"/>
            <p:cNvSpPr/>
            <p:nvPr/>
          </p:nvSpPr>
          <p:spPr>
            <a:xfrm>
              <a:off x="4644008" y="2420888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9" name="Elipse 22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20" name="Elipse 23"/>
            <p:cNvSpPr/>
            <p:nvPr/>
          </p:nvSpPr>
          <p:spPr>
            <a:xfrm>
              <a:off x="2426643" y="5159211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21" name="Elipse 24"/>
            <p:cNvSpPr/>
            <p:nvPr/>
          </p:nvSpPr>
          <p:spPr>
            <a:xfrm>
              <a:off x="4028272" y="3367624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22" name="Elipse 25"/>
            <p:cNvSpPr/>
            <p:nvPr/>
          </p:nvSpPr>
          <p:spPr>
            <a:xfrm>
              <a:off x="4644008" y="4293096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23" name="Elipse 26"/>
            <p:cNvSpPr/>
            <p:nvPr/>
          </p:nvSpPr>
          <p:spPr>
            <a:xfrm>
              <a:off x="6948264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24" name="Conector reto 27"/>
            <p:cNvCxnSpPr/>
            <p:nvPr/>
          </p:nvCxnSpPr>
          <p:spPr>
            <a:xfrm rot="10800000">
              <a:off x="3131840" y="2348880"/>
              <a:ext cx="2545946" cy="108543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ipse 28"/>
            <p:cNvSpPr/>
            <p:nvPr/>
          </p:nvSpPr>
          <p:spPr>
            <a:xfrm>
              <a:off x="5580112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26" name="Elipse 29"/>
            <p:cNvSpPr/>
            <p:nvPr/>
          </p:nvSpPr>
          <p:spPr>
            <a:xfrm>
              <a:off x="3059832" y="227687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</p:grpSp>
      <p:grpSp>
        <p:nvGrpSpPr>
          <p:cNvPr id="27" name="Grupo 30"/>
          <p:cNvGrpSpPr/>
          <p:nvPr userDrawn="1"/>
        </p:nvGrpSpPr>
        <p:grpSpPr>
          <a:xfrm>
            <a:off x="5510304" y="815906"/>
            <a:ext cx="2518080" cy="2026627"/>
            <a:chOff x="2411760" y="1556792"/>
            <a:chExt cx="4680520" cy="3746435"/>
          </a:xfrm>
          <a:solidFill>
            <a:schemeClr val="bg1">
              <a:lumMod val="95000"/>
            </a:schemeClr>
          </a:solidFill>
        </p:grpSpPr>
        <p:cxnSp>
          <p:nvCxnSpPr>
            <p:cNvPr id="28" name="Conector reto 31"/>
            <p:cNvCxnSpPr/>
            <p:nvPr/>
          </p:nvCxnSpPr>
          <p:spPr>
            <a:xfrm>
              <a:off x="2483768" y="3429000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32"/>
            <p:cNvCxnSpPr/>
            <p:nvPr/>
          </p:nvCxnSpPr>
          <p:spPr>
            <a:xfrm flipV="1">
              <a:off x="2483768" y="2492896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orma livre 33"/>
            <p:cNvSpPr/>
            <p:nvPr/>
          </p:nvSpPr>
          <p:spPr>
            <a:xfrm>
              <a:off x="3179135" y="2381693"/>
              <a:ext cx="2498651" cy="2094614"/>
            </a:xfrm>
            <a:custGeom>
              <a:avLst/>
              <a:gdLst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31358 w 2562446"/>
                <a:gd name="connsiteY2" fmla="*/ 1105786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59369 w 2562446"/>
                <a:gd name="connsiteY2" fmla="*/ 1111102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79204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68572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651" h="2094614">
                  <a:moveTo>
                    <a:pt x="2498651" y="1052623"/>
                  </a:moveTo>
                  <a:lnTo>
                    <a:pt x="0" y="0"/>
                  </a:lnTo>
                  <a:lnTo>
                    <a:pt x="995574" y="1068572"/>
                  </a:lnTo>
                  <a:lnTo>
                    <a:pt x="31898" y="2094614"/>
                  </a:lnTo>
                  <a:lnTo>
                    <a:pt x="2498651" y="10526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31" name="Conector reto 34"/>
            <p:cNvCxnSpPr/>
            <p:nvPr/>
          </p:nvCxnSpPr>
          <p:spPr>
            <a:xfrm>
              <a:off x="2483768" y="1628800"/>
              <a:ext cx="4608512" cy="1800199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5"/>
            <p:cNvCxnSpPr/>
            <p:nvPr/>
          </p:nvCxnSpPr>
          <p:spPr>
            <a:xfrm rot="10800000" flipV="1">
              <a:off x="2483768" y="3428998"/>
              <a:ext cx="4608512" cy="180020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6"/>
            <p:cNvCxnSpPr/>
            <p:nvPr/>
          </p:nvCxnSpPr>
          <p:spPr>
            <a:xfrm rot="16200000" flipH="1">
              <a:off x="2411761" y="1700807"/>
              <a:ext cx="1800201" cy="165618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7"/>
            <p:cNvCxnSpPr/>
            <p:nvPr/>
          </p:nvCxnSpPr>
          <p:spPr>
            <a:xfrm rot="5400000" flipH="1" flipV="1">
              <a:off x="2411760" y="3501008"/>
              <a:ext cx="1800200" cy="165618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8"/>
            <p:cNvCxnSpPr/>
            <p:nvPr/>
          </p:nvCxnSpPr>
          <p:spPr>
            <a:xfrm rot="10800000" flipV="1">
              <a:off x="3131840" y="3429000"/>
              <a:ext cx="2592288" cy="108012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9"/>
            <p:cNvCxnSpPr/>
            <p:nvPr/>
          </p:nvCxnSpPr>
          <p:spPr>
            <a:xfrm rot="5400000" flipH="1" flipV="1">
              <a:off x="2267744" y="256490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40"/>
            <p:cNvCxnSpPr/>
            <p:nvPr/>
          </p:nvCxnSpPr>
          <p:spPr>
            <a:xfrm rot="16200000" flipH="1">
              <a:off x="2267744" y="364502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Elipse 41"/>
            <p:cNvSpPr/>
            <p:nvPr/>
          </p:nvSpPr>
          <p:spPr>
            <a:xfrm>
              <a:off x="2411760" y="15567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39" name="Elipse 42"/>
            <p:cNvSpPr/>
            <p:nvPr/>
          </p:nvSpPr>
          <p:spPr>
            <a:xfrm>
              <a:off x="2411760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0" name="Elipse 43"/>
            <p:cNvSpPr/>
            <p:nvPr/>
          </p:nvSpPr>
          <p:spPr>
            <a:xfrm>
              <a:off x="4644008" y="2420888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1" name="Elipse 44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2" name="Elipse 45"/>
            <p:cNvSpPr/>
            <p:nvPr/>
          </p:nvSpPr>
          <p:spPr>
            <a:xfrm>
              <a:off x="2426643" y="5159211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3" name="Elipse 46"/>
            <p:cNvSpPr/>
            <p:nvPr/>
          </p:nvSpPr>
          <p:spPr>
            <a:xfrm>
              <a:off x="4028272" y="3367624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4" name="Elipse 47"/>
            <p:cNvSpPr/>
            <p:nvPr/>
          </p:nvSpPr>
          <p:spPr>
            <a:xfrm>
              <a:off x="4644008" y="4293096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5" name="Elipse 48"/>
            <p:cNvSpPr/>
            <p:nvPr/>
          </p:nvSpPr>
          <p:spPr>
            <a:xfrm>
              <a:off x="6948264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46" name="Conector reto 49"/>
            <p:cNvCxnSpPr/>
            <p:nvPr/>
          </p:nvCxnSpPr>
          <p:spPr>
            <a:xfrm rot="10800000">
              <a:off x="3131840" y="2348880"/>
              <a:ext cx="2545946" cy="108543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Elipse 50"/>
            <p:cNvSpPr/>
            <p:nvPr/>
          </p:nvSpPr>
          <p:spPr>
            <a:xfrm>
              <a:off x="5580112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8" name="Elipse 51"/>
            <p:cNvSpPr/>
            <p:nvPr/>
          </p:nvSpPr>
          <p:spPr>
            <a:xfrm>
              <a:off x="3059832" y="227687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</p:grpSp>
      <p:grpSp>
        <p:nvGrpSpPr>
          <p:cNvPr id="49" name="Grupo 52"/>
          <p:cNvGrpSpPr/>
          <p:nvPr userDrawn="1"/>
        </p:nvGrpSpPr>
        <p:grpSpPr>
          <a:xfrm>
            <a:off x="5510304" y="4066670"/>
            <a:ext cx="2651018" cy="2242651"/>
            <a:chOff x="2411760" y="1556792"/>
            <a:chExt cx="4680520" cy="3746435"/>
          </a:xfrm>
          <a:solidFill>
            <a:schemeClr val="bg1">
              <a:lumMod val="95000"/>
            </a:schemeClr>
          </a:solidFill>
        </p:grpSpPr>
        <p:cxnSp>
          <p:nvCxnSpPr>
            <p:cNvPr id="50" name="Conector reto 53"/>
            <p:cNvCxnSpPr/>
            <p:nvPr/>
          </p:nvCxnSpPr>
          <p:spPr>
            <a:xfrm>
              <a:off x="2483768" y="3429000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4"/>
            <p:cNvCxnSpPr/>
            <p:nvPr/>
          </p:nvCxnSpPr>
          <p:spPr>
            <a:xfrm flipV="1">
              <a:off x="2483768" y="2492896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orma livre 55"/>
            <p:cNvSpPr/>
            <p:nvPr/>
          </p:nvSpPr>
          <p:spPr>
            <a:xfrm>
              <a:off x="3179135" y="2381693"/>
              <a:ext cx="2498651" cy="2094614"/>
            </a:xfrm>
            <a:custGeom>
              <a:avLst/>
              <a:gdLst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31358 w 2562446"/>
                <a:gd name="connsiteY2" fmla="*/ 1105786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59369 w 2562446"/>
                <a:gd name="connsiteY2" fmla="*/ 1111102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79204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68572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651" h="2094614">
                  <a:moveTo>
                    <a:pt x="2498651" y="1052623"/>
                  </a:moveTo>
                  <a:lnTo>
                    <a:pt x="0" y="0"/>
                  </a:lnTo>
                  <a:lnTo>
                    <a:pt x="995574" y="1068572"/>
                  </a:lnTo>
                  <a:lnTo>
                    <a:pt x="31898" y="2094614"/>
                  </a:lnTo>
                  <a:lnTo>
                    <a:pt x="2498651" y="10526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53" name="Conector reto 56"/>
            <p:cNvCxnSpPr/>
            <p:nvPr/>
          </p:nvCxnSpPr>
          <p:spPr>
            <a:xfrm>
              <a:off x="2483768" y="1628800"/>
              <a:ext cx="4608512" cy="1800199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7"/>
            <p:cNvCxnSpPr/>
            <p:nvPr/>
          </p:nvCxnSpPr>
          <p:spPr>
            <a:xfrm rot="10800000" flipV="1">
              <a:off x="2483768" y="3428998"/>
              <a:ext cx="4608512" cy="180020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8"/>
            <p:cNvCxnSpPr/>
            <p:nvPr/>
          </p:nvCxnSpPr>
          <p:spPr>
            <a:xfrm rot="16200000" flipH="1">
              <a:off x="2411761" y="1700807"/>
              <a:ext cx="1800201" cy="165618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9"/>
            <p:cNvCxnSpPr/>
            <p:nvPr/>
          </p:nvCxnSpPr>
          <p:spPr>
            <a:xfrm rot="5400000" flipH="1" flipV="1">
              <a:off x="2411760" y="3501008"/>
              <a:ext cx="1800200" cy="165618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60"/>
            <p:cNvCxnSpPr/>
            <p:nvPr/>
          </p:nvCxnSpPr>
          <p:spPr>
            <a:xfrm rot="10800000" flipV="1">
              <a:off x="3131840" y="3429000"/>
              <a:ext cx="2592288" cy="108012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61"/>
            <p:cNvCxnSpPr/>
            <p:nvPr/>
          </p:nvCxnSpPr>
          <p:spPr>
            <a:xfrm rot="5400000" flipH="1" flipV="1">
              <a:off x="2267744" y="256490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62"/>
            <p:cNvCxnSpPr/>
            <p:nvPr/>
          </p:nvCxnSpPr>
          <p:spPr>
            <a:xfrm rot="16200000" flipH="1">
              <a:off x="2267744" y="364502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Elipse 63"/>
            <p:cNvSpPr/>
            <p:nvPr/>
          </p:nvSpPr>
          <p:spPr>
            <a:xfrm>
              <a:off x="2411760" y="15567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1" name="Elipse 64"/>
            <p:cNvSpPr/>
            <p:nvPr/>
          </p:nvSpPr>
          <p:spPr>
            <a:xfrm>
              <a:off x="2411760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2" name="Elipse 65"/>
            <p:cNvSpPr/>
            <p:nvPr/>
          </p:nvSpPr>
          <p:spPr>
            <a:xfrm>
              <a:off x="4644008" y="2420888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3" name="Elipse 66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4" name="Elipse 67"/>
            <p:cNvSpPr/>
            <p:nvPr/>
          </p:nvSpPr>
          <p:spPr>
            <a:xfrm>
              <a:off x="2426643" y="5159211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5" name="Elipse 68"/>
            <p:cNvSpPr/>
            <p:nvPr/>
          </p:nvSpPr>
          <p:spPr>
            <a:xfrm>
              <a:off x="4028272" y="3367624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6" name="Elipse 69"/>
            <p:cNvSpPr/>
            <p:nvPr/>
          </p:nvSpPr>
          <p:spPr>
            <a:xfrm>
              <a:off x="4644008" y="4293096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7" name="Elipse 70"/>
            <p:cNvSpPr/>
            <p:nvPr/>
          </p:nvSpPr>
          <p:spPr>
            <a:xfrm>
              <a:off x="6948264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68" name="Conector reto 71"/>
            <p:cNvCxnSpPr/>
            <p:nvPr/>
          </p:nvCxnSpPr>
          <p:spPr>
            <a:xfrm rot="10800000">
              <a:off x="3131840" y="2348880"/>
              <a:ext cx="2545946" cy="108543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Elipse 72"/>
            <p:cNvSpPr/>
            <p:nvPr/>
          </p:nvSpPr>
          <p:spPr>
            <a:xfrm>
              <a:off x="5580112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70" name="Elipse 73"/>
            <p:cNvSpPr/>
            <p:nvPr/>
          </p:nvSpPr>
          <p:spPr>
            <a:xfrm>
              <a:off x="3059832" y="227687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</p:grpSp>
      <p:grpSp>
        <p:nvGrpSpPr>
          <p:cNvPr id="73" name="Grupo 8"/>
          <p:cNvGrpSpPr>
            <a:grpSpLocks/>
          </p:cNvGrpSpPr>
          <p:nvPr userDrawn="1"/>
        </p:nvGrpSpPr>
        <p:grpSpPr bwMode="auto">
          <a:xfrm>
            <a:off x="107950" y="44450"/>
            <a:ext cx="576263" cy="720725"/>
            <a:chOff x="35496" y="44624"/>
            <a:chExt cx="688954" cy="839662"/>
          </a:xfrm>
        </p:grpSpPr>
        <p:sp>
          <p:nvSpPr>
            <p:cNvPr id="74" name="Retângulo 9"/>
            <p:cNvSpPr/>
            <p:nvPr userDrawn="1"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75" name="Picture 3" descr="K:\PFX-2\DIVERSOS\Documentos PF-X2 2010\PF-X2\DOM DA COPAC\COPAC DOM COLORIDO.jpg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49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7F240D-29B1-4528-9EEB-B91F8146133B}" type="datetimeFigureOut">
              <a:rPr lang="pt-BR" smtClean="0"/>
              <a:pPr/>
              <a:t>13/08/2013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7F240D-29B1-4528-9EEB-B91F8146133B}" type="datetimeFigureOut">
              <a:rPr lang="pt-BR" smtClean="0"/>
              <a:pPr/>
              <a:t>13/08/2013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14" descr="logo FAB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1667" y="44624"/>
            <a:ext cx="4306317" cy="80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8" r:id="rId12"/>
    <p:sldLayoutId id="2147483689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jpe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4.jpeg"/><Relationship Id="rId15" Type="http://schemas.openxmlformats.org/officeDocument/2006/relationships/image" Target="../media/image31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3.jpe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15"/>
          <p:cNvPicPr>
            <a:picLocks noChangeAspect="1" noChangeArrowheads="1"/>
          </p:cNvPicPr>
          <p:nvPr/>
        </p:nvPicPr>
        <p:blipFill>
          <a:blip r:embed="rId3" cstate="print"/>
          <a:srcRect r="10629"/>
          <a:stretch>
            <a:fillRect/>
          </a:stretch>
        </p:blipFill>
        <p:spPr bwMode="auto">
          <a:xfrm>
            <a:off x="0" y="1360"/>
            <a:ext cx="9201150" cy="685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14" descr="logo F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675" y="138113"/>
            <a:ext cx="6034088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AutoShape 4" descr="data:image/jpeg;base64,/9j/4AAQSkZJRgABAQAAAQABAAD/2wCEAAkGBhQSEBQSERMVFREUFRQaERAYGCMZGhQcExMXFBgaFRcaHCceGholJRcXIDIhJTMpOCwsFR4xNTAqNSYrLCkBCQoKDgwOGQ8PGC4kHiU1LDU1NTUrNSkqMC0yLio1KTQyKyw0LCkqNTA1LykwNSopLDQtMDQsLDApLzUsLCwsLP/AABEIAFgAlAMBIgACEQEDEQH/xAAaAAEAAwEBAQAAAAAAAAAAAAAABQYHAQQD/8QANhAAAgECAwUFBwMEAwAAAAAAAQIAAxEEEiEFBhOj4wcXIjFUFEFRYWRxgTKRoSNSsdFTk+H/xAAaAQEAAwEBAQAAAAAAAAAAAAAAAwQFAgYB/8QAMBEAAgECAwUIAQQDAAAAAAAAAAECAxEEEiETFFGh0QUVMUFSYXGBMkKxweEiIzT/2gAMAwEAAhEDEQA/ANxiIgCIiAIiIAiIgCIiAIiIAiIgCIiAIiIAiIgCInDAOxKBtftT4FerR9nzcNyubi2vb32yG08vfF9LzunIHiKa0uaUeysXJKSho/ddTSYma98g9LzunHfIPS87pz5vNPidd0Yz0c11NKiZr3x/S87px3x/S87pxvNLiO58Z6Oa6mlRM175B6XndOO+Mel53TjeaXEd0Yz0c11NKiZr3x/S83px3yD0vO6cbzS4jujGejmuppUTNu+L6Xm9Oc75B6XndON5p8R3RjPRzXU0qJmvfH9LzunO98X0vN6cbzS4jujGejmuppMSB3Q3n9upPU4fDy1MmXNmvZVa98o/u/iT0mjJSV0Z9WlKlNwmrNCIidEYnDOzhgGNbzNX9sxGU0snEa1zRvb55vF+8i9z8CK2OoIVzLnuw8wQgLG/y0E9W9Yw/t2JzGvn4rZsqpa/yJa9pLdkuCzYqrUI0p07X+Bdv9Kf3mSlmq29z3UqmxwTmlb/ABXlbVq32XDeTH4LBBDWw6HiEhQtJCfCAT5201ErG199sA9CotHDWqsjKjGigALC1yR8PP8AEs29FDZ9aoq4yqoqUwbIahQgPY6gH32Eoe9ezMEHoUsAwZqj2dg5cDMVVR97tf8AEs1pTV7WtzMjs+nRqKKqKebxv+nj+xd92NiUaOzqb1aVNmFI1HLIpOoNS1yPhaV3st2StZsRWqorLdVVWUEAsS7WBGlvCJat+cRwNm1QmnhWmv2YhP8AF58OzLBcPZ6t76jO/wCL5R/CzrKtpGPBEG2nutas3rOSX8nk2tvTs/DVno1MMC6WzFaKEagNodPjK7vTvXg6+HNLDYfJVZl8XCVdA2oBGtz5ScxuJ2LVqNUqMjVGN2bx6ny932lH3rfDDED2EAUgi6i+rXJP6tdNBIa05JPVW5mjgKFOU43hUUlrd6RujQNjbnYbBYbj4pFqVUXPVYjMEsLkIvlp5X989OxN68HjQ9PhBQoBy1VQKwJtpqR+J5Nj9p2GqoFxP9JyPHcZkb42Ivp8iPfPZiNycBi04lJEAYeGrSNh97Dwm0njay2VrcDMqKSlJ41TUm9H5L605MoW+exKKY5KWGK5KwTwKbhWdymlvwbfOaRtilhMHh+LUoUyiZF0pqWN7KPMazO9293zT2wmHazcF2YkeRCLmU2/KzSd6dm0MRTWliavDXNmADhC2UW9/mNZHRTtOSVmWsfUSnQpObcUrtrxaf8ASI7YWKwGPDinh0ulsyNSVTZr2IsPLQ/tKNvbsUYXHZMLlUNTzhXK2W5IIBqae64+8u2CxWztmU24dVSW1azCpUew0Gn/AIJm+3dtri8W9aqHWmRZFWxZQosB4iB8SfvOazWRJ2zexP2dCbrzlDNsrfq1u/jzNJ7MzU9mqcUoW4xtkyWtw0/49PjLjKV2WCn7NV4RcjjG+cKDfhp5ZSRbyl1luj+CMLtD/pn8/AiIkpRE4Z2cMAyHeRMT7XXyUaJTiNlY06RJGmpJOa8m+yx6VLDVHeoitUqfpLAECmLDQn4lp9dr9lYr4irW9oy8Ry2XhXtf55xeeTucHquT1JQUKkZ5lG/j5nqJ4nCVcOqMqtvC9ovyKdvdjuNjq73uM5VT8k8I/wAT6bkUlbH0M5UKrFyWNh4FJGp+dpbu536rk9Sc7nR6rk9SQ7CpmzNF19o4LY7JVLaW8HwtwO9q+10ahRp03VruzMFYH9C6Xsfi38S1bKq0KeDp0BWprakqkiooIJSxI187kmVQdjg9VyepHc4PVcnqSwtqpOWXx9zMluLoQoqtbK2/xerZ9R2d7P8AVN/20/8AUr2ysTh8FtYgMWw63TiMQ1syjxEgWIBk53Nj1XJ6k73O/VcnqTh056OMLfZZhisNaUauIck1b8WvvwJ7b272F2gqNxguS+V6bKbhrXBGo9wnxpbSwWysNwlqZzdmyBgz1GPn5aL/ABIbucHquT1IHY4PVcnqST/ZfMoK/wAlNbo4qnPENwXllaPj2fY9amNxWLrMiFhoGYCxdr2F/OwUCRXaftNa2MVUIZadMDMDcEsSxsR+P2k33OD1XJ6kDsdHquT1JE4VXDJl5l6GJwMcTt9r5WSyvTSxm09ey1qGp/SVXax8LqrC3v0fS8v3c99VyepHc6PVcnqSFYerw5l6Xa2Datn5PoTnZwKns9TjIiNxTYIqqCOGmtk0v5y3SA3Q3Y9hpPS4nEzVM+bLltdVW1rn+3+ZPzTpJqKTPHYycZ15Sg9H7W5MRESQqiIiAIiIAiIgCIiAIiIAiIgCIiAIiIAiIgCIiAIiIAiIgCIiAIiIAiIgCIiAIiIAiIgCIiAIiIB//9k="/>
          <p:cNvSpPr>
            <a:spLocks noChangeAspect="1" noChangeArrowheads="1"/>
          </p:cNvSpPr>
          <p:nvPr/>
        </p:nvSpPr>
        <p:spPr bwMode="auto">
          <a:xfrm>
            <a:off x="0" y="-12223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54" name="AutoShape 6" descr="data:image/jpeg;base64,/9j/4AAQSkZJRgABAQAAAQABAAD/2wCEAAkGBhQSEBQSERMVFREUFRQaERAYGCMZGhQcExMXFBgaFRcaHCceGholJRcXIDIhJTMpOCwsFR4xNTAqNSYrLCkBCQoKDgwOGQ8PGC4kHiU1LDU1NTUrNSkqMC0yLio1KTQyKyw0LCkqNTA1LykwNSopLDQtMDQsLDApLzUsLCwsLP/AABEIAFgAlAMBIgACEQEDEQH/xAAaAAEAAwEBAQAAAAAAAAAAAAAABQYHAQQD/8QANhAAAgECAwUFBwMEAwAAAAAAAQIAAxEEEiEFBhOj4wcXIjFUFEFRYWRxgTKRoSNSsdFTk+H/xAAaAQEAAwEBAQAAAAAAAAAAAAAAAwQFAgYB/8QAMBEAAgECAwUIAQQDAAAAAAAAAAECAxEEEiETFFGh0QUVMUFSYXGBMkKxweEiIzT/2gAMAwEAAhEDEQA/ANxiIgCIiAIiIAiIgCIiAIiIAiIgCIiAIiIAiIgCInDAOxKBtftT4FerR9nzcNyubi2vb32yG08vfF9LzunIHiKa0uaUeysXJKSho/ddTSYma98g9LzunHfIPS87pz5vNPidd0Yz0c11NKiZr3x/S87px3x/S87pxvNLiO58Z6Oa6mlRM175B6XndOO+Mel53TjeaXEd0Yz0c11NKiZr3x/S83px3yD0vO6cbzS4jujGejmuppUTNu+L6Xm9Oc75B6XndON5p8R3RjPRzXU0qJmvfH9LzunO98X0vN6cbzS4jujGejmuppMSB3Q3n9upPU4fDy1MmXNmvZVa98o/u/iT0mjJSV0Z9WlKlNwmrNCIidEYnDOzhgGNbzNX9sxGU0snEa1zRvb55vF+8i9z8CK2OoIVzLnuw8wQgLG/y0E9W9Yw/t2JzGvn4rZsqpa/yJa9pLdkuCzYqrUI0p07X+Bdv9Kf3mSlmq29z3UqmxwTmlb/ABXlbVq32XDeTH4LBBDWw6HiEhQtJCfCAT5201ErG199sA9CotHDWqsjKjGigALC1yR8PP8AEs29FDZ9aoq4yqoqUwbIahQgPY6gH32Eoe9ezMEHoUsAwZqj2dg5cDMVVR97tf8AEs1pTV7WtzMjs+nRqKKqKebxv+nj+xd92NiUaOzqb1aVNmFI1HLIpOoNS1yPhaV3st2StZsRWqorLdVVWUEAsS7WBGlvCJat+cRwNm1QmnhWmv2YhP8AF58OzLBcPZ6t76jO/wCL5R/CzrKtpGPBEG2nutas3rOSX8nk2tvTs/DVno1MMC6WzFaKEagNodPjK7vTvXg6+HNLDYfJVZl8XCVdA2oBGtz5ScxuJ2LVqNUqMjVGN2bx6ny932lH3rfDDED2EAUgi6i+rXJP6tdNBIa05JPVW5mjgKFOU43hUUlrd6RujQNjbnYbBYbj4pFqVUXPVYjMEsLkIvlp5X989OxN68HjQ9PhBQoBy1VQKwJtpqR+J5Nj9p2GqoFxP9JyPHcZkb42Ivp8iPfPZiNycBi04lJEAYeGrSNh97Dwm0njay2VrcDMqKSlJ41TUm9H5L605MoW+exKKY5KWGK5KwTwKbhWdymlvwbfOaRtilhMHh+LUoUyiZF0pqWN7KPMazO9293zT2wmHazcF2YkeRCLmU2/KzSd6dm0MRTWliavDXNmADhC2UW9/mNZHRTtOSVmWsfUSnQpObcUrtrxaf8ASI7YWKwGPDinh0ulsyNSVTZr2IsPLQ/tKNvbsUYXHZMLlUNTzhXK2W5IIBqae64+8u2CxWztmU24dVSW1azCpUew0Gn/AIJm+3dtri8W9aqHWmRZFWxZQosB4iB8SfvOazWRJ2zexP2dCbrzlDNsrfq1u/jzNJ7MzU9mqcUoW4xtkyWtw0/49PjLjKV2WCn7NV4RcjjG+cKDfhp5ZSRbyl1luj+CMLtD/pn8/AiIkpRE4Z2cMAyHeRMT7XXyUaJTiNlY06RJGmpJOa8m+yx6VLDVHeoitUqfpLAECmLDQn4lp9dr9lYr4irW9oy8Ry2XhXtf55xeeTucHquT1JQUKkZ5lG/j5nqJ4nCVcOqMqtvC9ovyKdvdjuNjq73uM5VT8k8I/wAT6bkUlbH0M5UKrFyWNh4FJGp+dpbu536rk9Sc7nR6rk9SQ7CpmzNF19o4LY7JVLaW8HwtwO9q+10ahRp03VruzMFYH9C6Xsfi38S1bKq0KeDp0BWprakqkiooIJSxI187kmVQdjg9VyepHc4PVcnqSwtqpOWXx9zMluLoQoqtbK2/xerZ9R2d7P8AVN/20/8AUr2ysTh8FtYgMWw63TiMQ1syjxEgWIBk53Nj1XJ6k73O/VcnqTh056OMLfZZhisNaUauIck1b8WvvwJ7b272F2gqNxguS+V6bKbhrXBGo9wnxpbSwWysNwlqZzdmyBgz1GPn5aL/ABIbucHquT1IHY4PVcnqST/ZfMoK/wAlNbo4qnPENwXllaPj2fY9amNxWLrMiFhoGYCxdr2F/OwUCRXaftNa2MVUIZadMDMDcEsSxsR+P2k33OD1XJ6kDsdHquT1JE4VXDJl5l6GJwMcTt9r5WSyvTSxm09ey1qGp/SVXax8LqrC3v0fS8v3c99VyepHc6PVcnqSFYerw5l6Xa2Datn5PoTnZwKns9TjIiNxTYIqqCOGmtk0v5y3SA3Q3Y9hpPS4nEzVM+bLltdVW1rn+3+ZPzTpJqKTPHYycZ15Sg9H7W5MRESQqiIiAIiIAiIgCIiAIiIAiIgCIiAIiIAiIgCIiAIiIAiIgCIiAIiIAiIgCIiAIiIAiIgCIiAIiIB//9k="/>
          <p:cNvSpPr>
            <a:spLocks noChangeAspect="1" noChangeArrowheads="1"/>
          </p:cNvSpPr>
          <p:nvPr/>
        </p:nvSpPr>
        <p:spPr bwMode="auto">
          <a:xfrm>
            <a:off x="152400" y="301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tângulo 3"/>
          <p:cNvSpPr>
            <a:spLocks noChangeArrowheads="1"/>
          </p:cNvSpPr>
          <p:nvPr/>
        </p:nvSpPr>
        <p:spPr bwMode="auto">
          <a:xfrm>
            <a:off x="323850" y="1340768"/>
            <a:ext cx="8496300" cy="533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2000" b="1" dirty="0">
                <a:solidFill>
                  <a:srgbClr val="000066"/>
                </a:solidFill>
              </a:rPr>
              <a:t>Projeto Capacitação Operacional da FAB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b="1" dirty="0">
                <a:solidFill>
                  <a:srgbClr val="FF0000"/>
                </a:solidFill>
              </a:rPr>
              <a:t>	</a:t>
            </a:r>
            <a:r>
              <a:rPr lang="pt-BR" sz="1800" b="1" dirty="0">
                <a:solidFill>
                  <a:srgbClr val="FF0000"/>
                </a:solidFill>
                <a:sym typeface="Wingdings" pitchFamily="2" charset="2"/>
              </a:rPr>
              <a:t> </a:t>
            </a:r>
            <a:r>
              <a:rPr lang="pt-BR" sz="1800" b="1" dirty="0">
                <a:solidFill>
                  <a:srgbClr val="FF0000"/>
                </a:solidFill>
              </a:rPr>
              <a:t>Subprojeto Aeronave de Caça Multimissão (F-X2)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 smtClean="0">
                <a:solidFill>
                  <a:srgbClr val="000066"/>
                </a:solidFill>
              </a:rPr>
              <a:t>	</a:t>
            </a:r>
            <a:r>
              <a:rPr lang="pt-BR" sz="1800" dirty="0" smtClean="0">
                <a:solidFill>
                  <a:srgbClr val="000066"/>
                </a:solidFill>
                <a:sym typeface="Wingdings" pitchFamily="2" charset="2"/>
              </a:rPr>
              <a:t> </a:t>
            </a:r>
            <a:r>
              <a:rPr lang="pt-BR" sz="1800" dirty="0" smtClean="0">
                <a:solidFill>
                  <a:srgbClr val="000066"/>
                </a:solidFill>
              </a:rPr>
              <a:t>Subprojeto Aeronave Pesada para Transporte Presidencial (VC-X2)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rgbClr val="000066"/>
                </a:solidFill>
              </a:rPr>
              <a:t>	</a:t>
            </a:r>
            <a:r>
              <a:rPr lang="pt-BR" sz="1800" dirty="0">
                <a:solidFill>
                  <a:srgbClr val="000066"/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rgbClr val="000066"/>
                </a:solidFill>
              </a:rPr>
              <a:t>Subprojeto Helicóptero Médio de Emprego Geral (H-XBR/EC-725)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rgbClr val="000066"/>
                </a:solidFill>
              </a:rPr>
              <a:t>	</a:t>
            </a:r>
            <a:r>
              <a:rPr lang="pt-BR" sz="1800" dirty="0">
                <a:solidFill>
                  <a:srgbClr val="000066"/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rgbClr val="000066"/>
                </a:solidFill>
              </a:rPr>
              <a:t>Subprojeto Aeronave Pesada de Carga e Reabastecimento (KC-X2)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rgbClr val="000066"/>
                </a:solidFill>
              </a:rPr>
              <a:t>	</a:t>
            </a:r>
            <a:r>
              <a:rPr lang="pt-BR" sz="1800" dirty="0">
                <a:solidFill>
                  <a:srgbClr val="000066"/>
                </a:solidFill>
                <a:sym typeface="Wingdings" pitchFamily="2" charset="2"/>
              </a:rPr>
              <a:t> </a:t>
            </a:r>
            <a:r>
              <a:rPr lang="pt-BR" sz="1800" dirty="0" smtClean="0">
                <a:solidFill>
                  <a:srgbClr val="000066"/>
                </a:solidFill>
              </a:rPr>
              <a:t>Subprojeto Unidade Celular de Comando e Controle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 smtClean="0">
                <a:solidFill>
                  <a:srgbClr val="000066"/>
                </a:solidFill>
              </a:rPr>
              <a:t>	</a:t>
            </a:r>
            <a:r>
              <a:rPr lang="pt-BR" sz="1800" dirty="0" smtClean="0">
                <a:solidFill>
                  <a:srgbClr val="000066"/>
                </a:solidFill>
                <a:sym typeface="Wingdings" pitchFamily="2" charset="2"/>
              </a:rPr>
              <a:t> </a:t>
            </a:r>
            <a:r>
              <a:rPr lang="pt-BR" sz="1800" dirty="0" smtClean="0">
                <a:solidFill>
                  <a:srgbClr val="000066"/>
                </a:solidFill>
              </a:rPr>
              <a:t>Subprojeto Aeronaves de Transporte, Ensaios e Inspeção em Voo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rgbClr val="000066"/>
                </a:solidFill>
              </a:rPr>
              <a:t>	</a:t>
            </a:r>
            <a:r>
              <a:rPr lang="pt-BR" sz="1800" dirty="0">
                <a:solidFill>
                  <a:srgbClr val="000066"/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rgbClr val="000066"/>
                </a:solidFill>
              </a:rPr>
              <a:t>Subprojeto Aeronaves de Busca e Resgate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rgbClr val="000066"/>
                </a:solidFill>
              </a:rPr>
              <a:t>	</a:t>
            </a:r>
            <a:r>
              <a:rPr lang="pt-BR" sz="1800" dirty="0">
                <a:solidFill>
                  <a:srgbClr val="000066"/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rgbClr val="000066"/>
                </a:solidFill>
              </a:rPr>
              <a:t>Subprojeto Aeronaves de Patrulha Marítima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rgbClr val="000066"/>
                </a:solidFill>
              </a:rPr>
              <a:t>	</a:t>
            </a:r>
            <a:r>
              <a:rPr lang="pt-BR" sz="1800" dirty="0">
                <a:solidFill>
                  <a:srgbClr val="000066"/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rgbClr val="000066"/>
                </a:solidFill>
              </a:rPr>
              <a:t>Subprojeto Aeronaves de Reconhecimento / VANT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rgbClr val="000066"/>
                </a:solidFill>
              </a:rPr>
              <a:t>	</a:t>
            </a:r>
            <a:r>
              <a:rPr lang="pt-BR" sz="1800" dirty="0">
                <a:solidFill>
                  <a:srgbClr val="000066"/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rgbClr val="000066"/>
                </a:solidFill>
              </a:rPr>
              <a:t>Subprojeto Aeronaves de Asas Rotativas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rgbClr val="000066"/>
                </a:solidFill>
              </a:rPr>
              <a:t>	</a:t>
            </a:r>
            <a:r>
              <a:rPr lang="pt-BR" sz="1800" dirty="0">
                <a:solidFill>
                  <a:srgbClr val="000066"/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rgbClr val="000066"/>
                </a:solidFill>
              </a:rPr>
              <a:t>Subprojeto Aeronaves de Instrução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rgbClr val="000066"/>
                </a:solidFill>
              </a:rPr>
              <a:t>	</a:t>
            </a:r>
            <a:r>
              <a:rPr lang="pt-BR" sz="1800" dirty="0">
                <a:solidFill>
                  <a:srgbClr val="000066"/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rgbClr val="000066"/>
                </a:solidFill>
              </a:rPr>
              <a:t>Subprojeto Segurança Terrestre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rgbClr val="000066"/>
                </a:solidFill>
              </a:rPr>
              <a:t>	</a:t>
            </a:r>
            <a:r>
              <a:rPr lang="pt-BR" sz="1800" dirty="0">
                <a:solidFill>
                  <a:srgbClr val="000066"/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rgbClr val="000066"/>
                </a:solidFill>
              </a:rPr>
              <a:t>Subprojeto Sistemas Bélicos </a:t>
            </a:r>
          </a:p>
        </p:txBody>
      </p:sp>
      <p:pic>
        <p:nvPicPr>
          <p:cNvPr id="8" name="Picture 2" descr="http://t3.gstatic.com/images?q=tbn:ANd9GcTfG87OUwmXMbBKCEucIC2MVWeU2f2FQZEF4mZU2FLYJyhWm5o_O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4119" y="122533"/>
            <a:ext cx="538537" cy="786187"/>
          </a:xfrm>
          <a:prstGeom prst="rect">
            <a:avLst/>
          </a:prstGeom>
          <a:noFill/>
          <a:scene3d>
            <a:camera prst="orthographicFront">
              <a:rot lat="486000" lon="2070000" rev="21539999"/>
            </a:camera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5496" y="807095"/>
            <a:ext cx="9108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PLANO DE ARTICULAÇÃO </a:t>
            </a:r>
            <a:r>
              <a:rPr lang="pt-B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 EQUIPAMENTO </a:t>
            </a:r>
            <a:r>
              <a:rPr lang="pt-BR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 DEFESA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40419"/>
            <a:ext cx="2160240" cy="162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9" name="Text Box 3"/>
          <p:cNvSpPr txBox="1">
            <a:spLocks noChangeArrowheads="1"/>
          </p:cNvSpPr>
          <p:nvPr/>
        </p:nvSpPr>
        <p:spPr bwMode="auto">
          <a:xfrm>
            <a:off x="3132138" y="1699642"/>
            <a:ext cx="2590800" cy="38100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FFFF00"/>
            </a:extrusionClr>
            <a:contourClr>
              <a:srgbClr val="FFFF00"/>
            </a:contourClr>
          </a:sp3d>
          <a:extLst/>
        </p:spPr>
        <p:txBody>
          <a:bodyPr>
            <a:flatTx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CONCEITUAL</a:t>
            </a:r>
          </a:p>
        </p:txBody>
      </p:sp>
      <p:sp>
        <p:nvSpPr>
          <p:cNvPr id="403460" name="Text Box 4"/>
          <p:cNvSpPr txBox="1">
            <a:spLocks noChangeArrowheads="1"/>
          </p:cNvSpPr>
          <p:nvPr/>
        </p:nvSpPr>
        <p:spPr bwMode="auto">
          <a:xfrm>
            <a:off x="5884863" y="4976242"/>
            <a:ext cx="2662237" cy="381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/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DES./AQUIS.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5946775" y="3799905"/>
            <a:ext cx="2528888" cy="414337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/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DEFINIÇÃO</a:t>
            </a:r>
          </a:p>
        </p:txBody>
      </p:sp>
      <p:sp>
        <p:nvSpPr>
          <p:cNvPr id="403462" name="Text Box 6"/>
          <p:cNvSpPr txBox="1">
            <a:spLocks noChangeArrowheads="1"/>
          </p:cNvSpPr>
          <p:nvPr/>
        </p:nvSpPr>
        <p:spPr bwMode="auto">
          <a:xfrm>
            <a:off x="6003925" y="2437830"/>
            <a:ext cx="2395538" cy="381000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/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VIABILIDADE</a:t>
            </a:r>
          </a:p>
        </p:txBody>
      </p:sp>
      <p:sp>
        <p:nvSpPr>
          <p:cNvPr id="403463" name="Text Box 7"/>
          <p:cNvSpPr txBox="1">
            <a:spLocks noChangeArrowheads="1"/>
          </p:cNvSpPr>
          <p:nvPr/>
        </p:nvSpPr>
        <p:spPr bwMode="auto">
          <a:xfrm>
            <a:off x="3995738" y="6043042"/>
            <a:ext cx="2528887" cy="381000"/>
          </a:xfrm>
          <a:prstGeom prst="rect">
            <a:avLst/>
          </a:prstGeom>
          <a:solidFill>
            <a:srgbClr val="008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/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PRODUÇÃO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03464" name="Text Box 8"/>
          <p:cNvSpPr txBox="1">
            <a:spLocks noChangeArrowheads="1"/>
          </p:cNvSpPr>
          <p:nvPr/>
        </p:nvSpPr>
        <p:spPr bwMode="auto">
          <a:xfrm>
            <a:off x="1060450" y="5587430"/>
            <a:ext cx="2395538" cy="381000"/>
          </a:xfrm>
          <a:prstGeom prst="rect">
            <a:avLst/>
          </a:prstGeom>
          <a:solidFill>
            <a:srgbClr val="9933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3300"/>
            </a:extrusionClr>
          </a:sp3d>
          <a:extLst/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IMPLANTAÇÃO</a:t>
            </a:r>
          </a:p>
        </p:txBody>
      </p:sp>
      <p:sp>
        <p:nvSpPr>
          <p:cNvPr id="403465" name="Text Box 9"/>
          <p:cNvSpPr txBox="1">
            <a:spLocks noChangeArrowheads="1"/>
          </p:cNvSpPr>
          <p:nvPr/>
        </p:nvSpPr>
        <p:spPr bwMode="auto">
          <a:xfrm>
            <a:off x="250825" y="2347342"/>
            <a:ext cx="2662238" cy="381000"/>
          </a:xfrm>
          <a:prstGeom prst="rect">
            <a:avLst/>
          </a:prstGeom>
          <a:solidFill>
            <a:srgbClr val="00B0F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00B0F0"/>
            </a:extrusionClr>
            <a:contourClr>
              <a:srgbClr val="00B0F0"/>
            </a:contourClr>
          </a:sp3d>
          <a:extLst/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DESATIVAÇÃO</a:t>
            </a:r>
            <a:endParaRPr lang="pt-BR" sz="1800" dirty="0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03466" name="Text Box 10"/>
          <p:cNvSpPr txBox="1">
            <a:spLocks noChangeArrowheads="1"/>
          </p:cNvSpPr>
          <p:nvPr/>
        </p:nvSpPr>
        <p:spPr bwMode="auto">
          <a:xfrm>
            <a:off x="323850" y="3644330"/>
            <a:ext cx="2528888" cy="381000"/>
          </a:xfrm>
          <a:prstGeom prst="rect">
            <a:avLst/>
          </a:prstGeom>
          <a:solidFill>
            <a:srgbClr val="92D05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92D050"/>
            </a:extrusionClr>
            <a:contourClr>
              <a:srgbClr val="92D050"/>
            </a:contourClr>
          </a:sp3d>
          <a:extLst/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REVITALIZAÇÃO</a:t>
            </a:r>
          </a:p>
        </p:txBody>
      </p:sp>
      <p:sp>
        <p:nvSpPr>
          <p:cNvPr id="27658" name="AutoShape 11"/>
          <p:cNvSpPr>
            <a:spLocks noChangeArrowheads="1"/>
          </p:cNvSpPr>
          <p:nvPr/>
        </p:nvSpPr>
        <p:spPr bwMode="auto">
          <a:xfrm>
            <a:off x="3351213" y="2537842"/>
            <a:ext cx="2667000" cy="1295400"/>
          </a:xfrm>
          <a:prstGeom prst="curvedDownArrow">
            <a:avLst>
              <a:gd name="adj1" fmla="val 41176"/>
              <a:gd name="adj2" fmla="val 82353"/>
              <a:gd name="adj3" fmla="val 74236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pt-BR" sz="1800" b="0">
              <a:solidFill>
                <a:srgbClr val="0070C0"/>
              </a:solidFill>
            </a:endParaRPr>
          </a:p>
        </p:txBody>
      </p:sp>
      <p:sp>
        <p:nvSpPr>
          <p:cNvPr id="27659" name="AutoShape 12"/>
          <p:cNvSpPr>
            <a:spLocks noChangeArrowheads="1"/>
          </p:cNvSpPr>
          <p:nvPr/>
        </p:nvSpPr>
        <p:spPr bwMode="auto">
          <a:xfrm flipH="1">
            <a:off x="3065463" y="4214242"/>
            <a:ext cx="2590800" cy="1219200"/>
          </a:xfrm>
          <a:prstGeom prst="curvedUpArrow">
            <a:avLst>
              <a:gd name="adj1" fmla="val 42500"/>
              <a:gd name="adj2" fmla="val 85000"/>
              <a:gd name="adj3" fmla="val 67319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pt-BR" sz="1800" b="0">
              <a:solidFill>
                <a:srgbClr val="0070C0"/>
              </a:solidFill>
            </a:endParaRPr>
          </a:p>
        </p:txBody>
      </p:sp>
      <p:sp>
        <p:nvSpPr>
          <p:cNvPr id="27660" name="Text Box 14"/>
          <p:cNvSpPr txBox="1">
            <a:spLocks noChangeArrowheads="1"/>
          </p:cNvSpPr>
          <p:nvPr/>
        </p:nvSpPr>
        <p:spPr bwMode="auto">
          <a:xfrm>
            <a:off x="611188" y="612083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pt-BR" sz="1400" b="0" dirty="0">
                <a:solidFill>
                  <a:srgbClr val="000066"/>
                </a:solidFill>
              </a:rPr>
              <a:t>Diretriz e planos setoriais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pt-BR" sz="1400" b="0" dirty="0">
                <a:solidFill>
                  <a:srgbClr val="000066"/>
                </a:solidFill>
              </a:rPr>
              <a:t>Preparo para Receber o Produto</a:t>
            </a:r>
          </a:p>
        </p:txBody>
      </p:sp>
      <p:sp>
        <p:nvSpPr>
          <p:cNvPr id="403471" name="Text Box 15"/>
          <p:cNvSpPr txBox="1">
            <a:spLocks noChangeArrowheads="1"/>
          </p:cNvSpPr>
          <p:nvPr/>
        </p:nvSpPr>
        <p:spPr bwMode="auto">
          <a:xfrm>
            <a:off x="5795963" y="1628205"/>
            <a:ext cx="1727200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8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NOP ;  ROP</a:t>
            </a:r>
          </a:p>
        </p:txBody>
      </p:sp>
      <p:sp>
        <p:nvSpPr>
          <p:cNvPr id="403472" name="Text Box 16"/>
          <p:cNvSpPr txBox="1">
            <a:spLocks noChangeArrowheads="1"/>
          </p:cNvSpPr>
          <p:nvPr/>
        </p:nvSpPr>
        <p:spPr bwMode="auto">
          <a:xfrm>
            <a:off x="5651500" y="2923605"/>
            <a:ext cx="3492500" cy="65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fontAlgn="auto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Informações iniciais,</a:t>
            </a:r>
          </a:p>
          <a:p>
            <a:pPr eaLnBrk="1" fontAlgn="auto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b="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Altn</a:t>
            </a:r>
            <a:r>
              <a:rPr lang="pt-BR" sz="1400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/Riscos/Prazos/Custo-</a:t>
            </a:r>
            <a:r>
              <a:rPr lang="pt-BR" sz="1400" b="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Benef</a:t>
            </a:r>
            <a:r>
              <a:rPr lang="pt-BR" sz="1400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eaLnBrk="1" fontAlgn="auto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Estratégia de Realização</a:t>
            </a:r>
            <a:endParaRPr lang="pt-BR" sz="1400" b="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03473" name="Text Box 17"/>
          <p:cNvSpPr txBox="1">
            <a:spLocks noChangeArrowheads="1"/>
          </p:cNvSpPr>
          <p:nvPr/>
        </p:nvSpPr>
        <p:spPr bwMode="auto">
          <a:xfrm>
            <a:off x="6084888" y="4341242"/>
            <a:ext cx="2303462" cy="258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fontAlgn="auto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8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RTLI - Seleção</a:t>
            </a:r>
          </a:p>
        </p:txBody>
      </p:sp>
      <p:sp>
        <p:nvSpPr>
          <p:cNvPr id="403475" name="Text Box 19"/>
          <p:cNvSpPr txBox="1">
            <a:spLocks noChangeArrowheads="1"/>
          </p:cNvSpPr>
          <p:nvPr/>
        </p:nvSpPr>
        <p:spPr bwMode="auto">
          <a:xfrm>
            <a:off x="4181475" y="6476430"/>
            <a:ext cx="2447925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Seg. suficiente no </a:t>
            </a:r>
            <a:r>
              <a:rPr lang="pt-BR" sz="1400" b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Projeto.</a:t>
            </a:r>
            <a:endParaRPr lang="pt-BR" sz="1400" b="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03476" name="Text Box 20"/>
          <p:cNvSpPr txBox="1">
            <a:spLocks noChangeArrowheads="1"/>
          </p:cNvSpPr>
          <p:nvPr/>
        </p:nvSpPr>
        <p:spPr bwMode="auto">
          <a:xfrm>
            <a:off x="323850" y="2779142"/>
            <a:ext cx="2592388" cy="4585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fontAlgn="auto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Planejada</a:t>
            </a:r>
          </a:p>
          <a:p>
            <a:pPr eaLnBrk="1" fontAlgn="auto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Encerra o Ciclo de Vida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764952"/>
            <a:ext cx="9144000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defTabSz="449263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CICLO DE VIDA DE SISTEMAS E </a:t>
            </a:r>
            <a:r>
              <a:rPr lang="pt-B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MATERIAIS </a:t>
            </a:r>
            <a:r>
              <a:rPr lang="pt-BR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DA </a:t>
            </a:r>
            <a:r>
              <a:rPr lang="pt-B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AERONÁUTICA</a:t>
            </a:r>
          </a:p>
          <a:p>
            <a:pPr defTabSz="449263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1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(MÉDIA DE 40 ANOS)</a:t>
            </a:r>
            <a:endParaRPr lang="pt-BR" sz="18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9750" y="4579367"/>
            <a:ext cx="2395538" cy="381000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/>
        </p:spPr>
        <p:txBody>
          <a:bodyPr>
            <a:flatTx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UTILIZAÇÃO</a:t>
            </a:r>
          </a:p>
        </p:txBody>
      </p:sp>
      <p:grpSp>
        <p:nvGrpSpPr>
          <p:cNvPr id="24" name="Grupo 8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25" name="Retângulo 9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26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133350" y="1862138"/>
            <a:ext cx="8899525" cy="4524375"/>
            <a:chOff x="0" y="0"/>
            <a:chExt cx="8152" cy="4088"/>
          </a:xfrm>
        </p:grpSpPr>
        <p:sp>
          <p:nvSpPr>
            <p:cNvPr id="30795" name="Rectangle 79"/>
            <p:cNvSpPr>
              <a:spLocks/>
            </p:cNvSpPr>
            <p:nvPr/>
          </p:nvSpPr>
          <p:spPr bwMode="auto">
            <a:xfrm>
              <a:off x="48" y="40"/>
              <a:ext cx="8048" cy="3888"/>
            </a:xfrm>
            <a:prstGeom prst="rect">
              <a:avLst/>
            </a:prstGeom>
            <a:solidFill>
              <a:srgbClr val="2D51BB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 eaLnBrk="1" hangingPunct="1"/>
              <a:endParaRPr lang="pt-BR" sz="1600" b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pic>
          <p:nvPicPr>
            <p:cNvPr id="30796" name="Picture 80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8152" cy="40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0723" name="Line 82"/>
          <p:cNvSpPr>
            <a:spLocks noChangeShapeType="1"/>
          </p:cNvSpPr>
          <p:nvPr/>
        </p:nvSpPr>
        <p:spPr bwMode="auto">
          <a:xfrm rot="10800000">
            <a:off x="2397125" y="2212975"/>
            <a:ext cx="1588" cy="2633663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909638" y="1604963"/>
            <a:ext cx="922337" cy="563562"/>
            <a:chOff x="0" y="0"/>
            <a:chExt cx="844" cy="509"/>
          </a:xfrm>
        </p:grpSpPr>
        <p:sp>
          <p:nvSpPr>
            <p:cNvPr id="30793" name="AutoShape 83"/>
            <p:cNvSpPr>
              <a:spLocks/>
            </p:cNvSpPr>
            <p:nvPr/>
          </p:nvSpPr>
          <p:spPr bwMode="auto">
            <a:xfrm>
              <a:off x="4" y="0"/>
              <a:ext cx="840" cy="509"/>
            </a:xfrm>
            <a:custGeom>
              <a:avLst/>
              <a:gdLst>
                <a:gd name="T0" fmla="*/ 0 w 21600"/>
                <a:gd name="T1" fmla="*/ 0 h 19255"/>
                <a:gd name="T2" fmla="*/ 1 w 21600"/>
                <a:gd name="T3" fmla="*/ 0 h 19255"/>
                <a:gd name="T4" fmla="*/ 1 w 21600"/>
                <a:gd name="T5" fmla="*/ 0 h 19255"/>
                <a:gd name="T6" fmla="*/ 0 w 21600"/>
                <a:gd name="T7" fmla="*/ 0 h 19255"/>
                <a:gd name="T8" fmla="*/ 0 w 21600"/>
                <a:gd name="T9" fmla="*/ 0 h 19255"/>
                <a:gd name="T10" fmla="*/ 0 w 21600"/>
                <a:gd name="T11" fmla="*/ 0 h 192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19255"/>
                <a:gd name="T20" fmla="*/ 21600 w 21600"/>
                <a:gd name="T21" fmla="*/ 19255 h 192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19255">
                  <a:moveTo>
                    <a:pt x="0" y="0"/>
                  </a:moveTo>
                  <a:lnTo>
                    <a:pt x="21600" y="0"/>
                  </a:lnTo>
                  <a:lnTo>
                    <a:pt x="21600" y="15641"/>
                  </a:lnTo>
                  <a:cubicBezTo>
                    <a:pt x="10800" y="15641"/>
                    <a:pt x="10800" y="21600"/>
                    <a:pt x="0" y="18214"/>
                  </a:cubicBez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4F81BD"/>
            </a:solidFill>
            <a:ln w="254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94" name="Rectangle 84"/>
            <p:cNvSpPr>
              <a:spLocks/>
            </p:cNvSpPr>
            <p:nvPr/>
          </p:nvSpPr>
          <p:spPr bwMode="auto">
            <a:xfrm>
              <a:off x="0" y="69"/>
              <a:ext cx="840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600" b="1" dirty="0" err="1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  <a:sym typeface="Calibri Bold" pitchFamily="34" charset="0"/>
                </a:rPr>
                <a:t>Ofertas</a:t>
              </a:r>
              <a:endParaRPr lang="en-US" sz="1600" b="1" dirty="0">
                <a:solidFill>
                  <a:srgbClr val="FFFFFF"/>
                </a:solidFill>
                <a:latin typeface="Calibri" pitchFamily="34" charset="0"/>
                <a:ea typeface="MS PGothic" pitchFamily="34" charset="-128"/>
                <a:sym typeface="Calibri Bold" pitchFamily="34" charset="0"/>
              </a:endParaRPr>
            </a:p>
          </p:txBody>
        </p:sp>
      </p:grpSp>
      <p:grpSp>
        <p:nvGrpSpPr>
          <p:cNvPr id="4" name="Group 88"/>
          <p:cNvGrpSpPr>
            <a:grpSpLocks/>
          </p:cNvGrpSpPr>
          <p:nvPr/>
        </p:nvGrpSpPr>
        <p:grpSpPr bwMode="auto">
          <a:xfrm>
            <a:off x="465138" y="2924175"/>
            <a:ext cx="1833562" cy="566738"/>
            <a:chOff x="0" y="0"/>
            <a:chExt cx="1680" cy="512"/>
          </a:xfrm>
        </p:grpSpPr>
        <p:sp>
          <p:nvSpPr>
            <p:cNvPr id="30791" name="Rectangle 86"/>
            <p:cNvSpPr>
              <a:spLocks/>
            </p:cNvSpPr>
            <p:nvPr/>
          </p:nvSpPr>
          <p:spPr bwMode="auto">
            <a:xfrm>
              <a:off x="40" y="32"/>
              <a:ext cx="1600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400" b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Avaliação de Requisitos</a:t>
              </a:r>
            </a:p>
          </p:txBody>
        </p:sp>
        <p:pic>
          <p:nvPicPr>
            <p:cNvPr id="30792" name="Picture 87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80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4316413" y="5732463"/>
            <a:ext cx="2481262" cy="1009650"/>
            <a:chOff x="0" y="0"/>
            <a:chExt cx="2272" cy="912"/>
          </a:xfrm>
        </p:grpSpPr>
        <p:sp>
          <p:nvSpPr>
            <p:cNvPr id="30789" name="Rectangle 89"/>
            <p:cNvSpPr>
              <a:spLocks/>
            </p:cNvSpPr>
            <p:nvPr/>
          </p:nvSpPr>
          <p:spPr bwMode="auto">
            <a:xfrm>
              <a:off x="40" y="32"/>
              <a:ext cx="2192" cy="800"/>
            </a:xfrm>
            <a:prstGeom prst="rect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64658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600" b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Ratificação pela Autoridade Decisora</a:t>
              </a:r>
            </a:p>
          </p:txBody>
        </p:sp>
        <p:pic>
          <p:nvPicPr>
            <p:cNvPr id="30790" name="Picture 90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272" cy="9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0787" name="Rectangle 92"/>
          <p:cNvSpPr>
            <a:spLocks/>
          </p:cNvSpPr>
          <p:nvPr/>
        </p:nvSpPr>
        <p:spPr bwMode="auto">
          <a:xfrm>
            <a:off x="499307" y="4093071"/>
            <a:ext cx="1747762" cy="442764"/>
          </a:xfrm>
          <a:prstGeom prst="rect">
            <a:avLst/>
          </a:prstGeom>
          <a:solidFill>
            <a:srgbClr val="4F81BD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/>
            <a:r>
              <a:rPr lang="en-US" sz="1200" b="1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Avaliação</a:t>
            </a: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de 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Transf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.Tec</a:t>
            </a: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  <a:ea typeface="MS PGothic" pitchFamily="34" charset="-128"/>
              </a:rPr>
              <a:t>.</a:t>
            </a:r>
            <a:endParaRPr lang="en-US" sz="1200" b="1" dirty="0">
              <a:solidFill>
                <a:srgbClr val="FFFF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30788" name="Picture 9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77072"/>
            <a:ext cx="1835150" cy="566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7" name="Group 97"/>
          <p:cNvGrpSpPr>
            <a:grpSpLocks/>
          </p:cNvGrpSpPr>
          <p:nvPr/>
        </p:nvGrpSpPr>
        <p:grpSpPr bwMode="auto">
          <a:xfrm>
            <a:off x="465138" y="3490913"/>
            <a:ext cx="1833562" cy="566737"/>
            <a:chOff x="0" y="0"/>
            <a:chExt cx="1680" cy="512"/>
          </a:xfrm>
        </p:grpSpPr>
        <p:sp>
          <p:nvSpPr>
            <p:cNvPr id="30785" name="Rectangle 95"/>
            <p:cNvSpPr>
              <a:spLocks/>
            </p:cNvSpPr>
            <p:nvPr/>
          </p:nvSpPr>
          <p:spPr bwMode="auto">
            <a:xfrm>
              <a:off x="40" y="32"/>
              <a:ext cx="1600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400" b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Avaliação de Custos</a:t>
              </a:r>
            </a:p>
          </p:txBody>
        </p:sp>
        <p:pic>
          <p:nvPicPr>
            <p:cNvPr id="30786" name="Picture 96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80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8" name="Group 100"/>
          <p:cNvGrpSpPr>
            <a:grpSpLocks/>
          </p:cNvGrpSpPr>
          <p:nvPr/>
        </p:nvGrpSpPr>
        <p:grpSpPr bwMode="auto">
          <a:xfrm>
            <a:off x="465138" y="2357438"/>
            <a:ext cx="1835150" cy="566737"/>
            <a:chOff x="0" y="0"/>
            <a:chExt cx="1680" cy="512"/>
          </a:xfrm>
        </p:grpSpPr>
        <p:sp>
          <p:nvSpPr>
            <p:cNvPr id="30783" name="Rectangle 98"/>
            <p:cNvSpPr>
              <a:spLocks/>
            </p:cNvSpPr>
            <p:nvPr/>
          </p:nvSpPr>
          <p:spPr bwMode="auto">
            <a:xfrm>
              <a:off x="40" y="32"/>
              <a:ext cx="1600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400" b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Avaliação de Riscos</a:t>
              </a:r>
            </a:p>
          </p:txBody>
        </p:sp>
        <p:pic>
          <p:nvPicPr>
            <p:cNvPr id="30784" name="Picture 99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80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9" name="Group 103"/>
          <p:cNvGrpSpPr>
            <a:grpSpLocks/>
          </p:cNvGrpSpPr>
          <p:nvPr/>
        </p:nvGrpSpPr>
        <p:grpSpPr bwMode="auto">
          <a:xfrm>
            <a:off x="2500313" y="4057650"/>
            <a:ext cx="1833562" cy="566738"/>
            <a:chOff x="0" y="0"/>
            <a:chExt cx="1680" cy="512"/>
          </a:xfrm>
        </p:grpSpPr>
        <p:sp>
          <p:nvSpPr>
            <p:cNvPr id="30781" name="Rectangle 101"/>
            <p:cNvSpPr>
              <a:spLocks/>
            </p:cNvSpPr>
            <p:nvPr/>
          </p:nvSpPr>
          <p:spPr bwMode="auto">
            <a:xfrm>
              <a:off x="40" y="32"/>
              <a:ext cx="1600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400" b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Voos Avaliação</a:t>
              </a:r>
            </a:p>
          </p:txBody>
        </p:sp>
        <p:pic>
          <p:nvPicPr>
            <p:cNvPr id="30782" name="Picture 10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80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0" name="Group 106"/>
          <p:cNvGrpSpPr>
            <a:grpSpLocks/>
          </p:cNvGrpSpPr>
          <p:nvPr/>
        </p:nvGrpSpPr>
        <p:grpSpPr bwMode="auto">
          <a:xfrm>
            <a:off x="2500313" y="3490913"/>
            <a:ext cx="1833562" cy="566737"/>
            <a:chOff x="0" y="0"/>
            <a:chExt cx="1680" cy="512"/>
          </a:xfrm>
        </p:grpSpPr>
        <p:sp>
          <p:nvSpPr>
            <p:cNvPr id="30779" name="Rectangle 104"/>
            <p:cNvSpPr>
              <a:spLocks/>
            </p:cNvSpPr>
            <p:nvPr/>
          </p:nvSpPr>
          <p:spPr bwMode="auto">
            <a:xfrm>
              <a:off x="40" y="32"/>
              <a:ext cx="1600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400" b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Reu Face-to-Face</a:t>
              </a:r>
            </a:p>
          </p:txBody>
        </p:sp>
        <p:pic>
          <p:nvPicPr>
            <p:cNvPr id="30780" name="Picture 105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80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1" name="Group 109"/>
          <p:cNvGrpSpPr>
            <a:grpSpLocks/>
          </p:cNvGrpSpPr>
          <p:nvPr/>
        </p:nvGrpSpPr>
        <p:grpSpPr bwMode="auto">
          <a:xfrm>
            <a:off x="2508250" y="2924175"/>
            <a:ext cx="1835150" cy="566738"/>
            <a:chOff x="0" y="0"/>
            <a:chExt cx="1680" cy="512"/>
          </a:xfrm>
        </p:grpSpPr>
        <p:sp>
          <p:nvSpPr>
            <p:cNvPr id="30777" name="Rectangle 107"/>
            <p:cNvSpPr>
              <a:spLocks/>
            </p:cNvSpPr>
            <p:nvPr/>
          </p:nvSpPr>
          <p:spPr bwMode="auto">
            <a:xfrm>
              <a:off x="40" y="32"/>
              <a:ext cx="1600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400" b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Visitas Técnicas</a:t>
              </a:r>
            </a:p>
          </p:txBody>
        </p:sp>
        <p:pic>
          <p:nvPicPr>
            <p:cNvPr id="30778" name="Picture 108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80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2" name="Group 112"/>
          <p:cNvGrpSpPr>
            <a:grpSpLocks/>
          </p:cNvGrpSpPr>
          <p:nvPr/>
        </p:nvGrpSpPr>
        <p:grpSpPr bwMode="auto">
          <a:xfrm>
            <a:off x="2508250" y="2357438"/>
            <a:ext cx="1835150" cy="566737"/>
            <a:chOff x="0" y="0"/>
            <a:chExt cx="1680" cy="512"/>
          </a:xfrm>
        </p:grpSpPr>
        <p:sp>
          <p:nvSpPr>
            <p:cNvPr id="30775" name="Rectangle 110"/>
            <p:cNvSpPr>
              <a:spLocks/>
            </p:cNvSpPr>
            <p:nvPr/>
          </p:nvSpPr>
          <p:spPr bwMode="auto">
            <a:xfrm>
              <a:off x="40" y="32"/>
              <a:ext cx="1600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400" b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Clarificações</a:t>
              </a:r>
            </a:p>
          </p:txBody>
        </p:sp>
        <p:pic>
          <p:nvPicPr>
            <p:cNvPr id="30776" name="Picture 11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80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0734" name="Line 113"/>
          <p:cNvSpPr>
            <a:spLocks noChangeShapeType="1"/>
          </p:cNvSpPr>
          <p:nvPr/>
        </p:nvSpPr>
        <p:spPr bwMode="auto">
          <a:xfrm>
            <a:off x="2395538" y="2206625"/>
            <a:ext cx="1031875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5" name="Line 114"/>
          <p:cNvSpPr>
            <a:spLocks noChangeShapeType="1"/>
          </p:cNvSpPr>
          <p:nvPr/>
        </p:nvSpPr>
        <p:spPr bwMode="auto">
          <a:xfrm>
            <a:off x="3416300" y="2206625"/>
            <a:ext cx="3175" cy="152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arrow" w="sm" len="sm"/>
          </a:ln>
        </p:spPr>
        <p:txBody>
          <a:bodyPr lIns="0" tIns="0" rIns="0" bIns="0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17"/>
          <p:cNvGrpSpPr>
            <a:grpSpLocks/>
          </p:cNvGrpSpPr>
          <p:nvPr/>
        </p:nvGrpSpPr>
        <p:grpSpPr bwMode="auto">
          <a:xfrm>
            <a:off x="6256338" y="2357438"/>
            <a:ext cx="2559050" cy="566737"/>
            <a:chOff x="0" y="0"/>
            <a:chExt cx="2344" cy="512"/>
          </a:xfrm>
        </p:grpSpPr>
        <p:sp>
          <p:nvSpPr>
            <p:cNvPr id="30773" name="Rectangle 115"/>
            <p:cNvSpPr>
              <a:spLocks/>
            </p:cNvSpPr>
            <p:nvPr/>
          </p:nvSpPr>
          <p:spPr bwMode="auto">
            <a:xfrm>
              <a:off x="40" y="32"/>
              <a:ext cx="2264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400" b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Avaliação da Oferta Revisada</a:t>
              </a:r>
            </a:p>
          </p:txBody>
        </p:sp>
        <p:pic>
          <p:nvPicPr>
            <p:cNvPr id="30774" name="Picture 116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344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4" name="Group 120"/>
          <p:cNvGrpSpPr>
            <a:grpSpLocks/>
          </p:cNvGrpSpPr>
          <p:nvPr/>
        </p:nvGrpSpPr>
        <p:grpSpPr bwMode="auto">
          <a:xfrm>
            <a:off x="6256338" y="2924175"/>
            <a:ext cx="2559050" cy="566738"/>
            <a:chOff x="0" y="0"/>
            <a:chExt cx="2344" cy="512"/>
          </a:xfrm>
        </p:grpSpPr>
        <p:sp>
          <p:nvSpPr>
            <p:cNvPr id="30771" name="Rectangle 118"/>
            <p:cNvSpPr>
              <a:spLocks/>
            </p:cNvSpPr>
            <p:nvPr/>
          </p:nvSpPr>
          <p:spPr bwMode="auto">
            <a:xfrm>
              <a:off x="40" y="32"/>
              <a:ext cx="2264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400" b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Relatório da Oferta Revisada</a:t>
              </a:r>
            </a:p>
          </p:txBody>
        </p:sp>
        <p:pic>
          <p:nvPicPr>
            <p:cNvPr id="30772" name="Picture 119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344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0738" name="Line 121"/>
          <p:cNvSpPr>
            <a:spLocks noChangeShapeType="1"/>
          </p:cNvSpPr>
          <p:nvPr/>
        </p:nvSpPr>
        <p:spPr bwMode="auto">
          <a:xfrm>
            <a:off x="3408363" y="4572000"/>
            <a:ext cx="0" cy="87313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9" name="Line 122"/>
          <p:cNvSpPr>
            <a:spLocks noChangeShapeType="1"/>
          </p:cNvSpPr>
          <p:nvPr/>
        </p:nvSpPr>
        <p:spPr bwMode="auto">
          <a:xfrm>
            <a:off x="3408363" y="4651375"/>
            <a:ext cx="1023937" cy="158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0" name="Line 123"/>
          <p:cNvSpPr>
            <a:spLocks noChangeShapeType="1"/>
          </p:cNvSpPr>
          <p:nvPr/>
        </p:nvSpPr>
        <p:spPr bwMode="auto">
          <a:xfrm rot="10800000">
            <a:off x="4429125" y="2189163"/>
            <a:ext cx="1588" cy="24669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1" name="Line 124"/>
          <p:cNvSpPr>
            <a:spLocks noChangeShapeType="1"/>
          </p:cNvSpPr>
          <p:nvPr/>
        </p:nvSpPr>
        <p:spPr bwMode="auto">
          <a:xfrm>
            <a:off x="4430713" y="2198688"/>
            <a:ext cx="809625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2" name="Line 125"/>
          <p:cNvSpPr>
            <a:spLocks noChangeShapeType="1"/>
          </p:cNvSpPr>
          <p:nvPr/>
        </p:nvSpPr>
        <p:spPr bwMode="auto">
          <a:xfrm>
            <a:off x="5233988" y="2206625"/>
            <a:ext cx="0" cy="1603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arrow" w="sm" len="sm"/>
          </a:ln>
        </p:spPr>
        <p:txBody>
          <a:bodyPr lIns="0" tIns="0" rIns="0" bIns="0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3" name="Line 126"/>
          <p:cNvSpPr>
            <a:spLocks noChangeShapeType="1"/>
          </p:cNvSpPr>
          <p:nvPr/>
        </p:nvSpPr>
        <p:spPr bwMode="auto">
          <a:xfrm>
            <a:off x="5241925" y="3171825"/>
            <a:ext cx="0" cy="2921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arrow" w="sm" len="sm"/>
          </a:ln>
        </p:spPr>
        <p:txBody>
          <a:bodyPr lIns="0" tIns="0" rIns="0" bIns="0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4" name="Line 127"/>
          <p:cNvSpPr>
            <a:spLocks noChangeShapeType="1"/>
          </p:cNvSpPr>
          <p:nvPr/>
        </p:nvSpPr>
        <p:spPr bwMode="auto">
          <a:xfrm rot="10800000" flipH="1">
            <a:off x="5238750" y="3168650"/>
            <a:ext cx="102393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69" name="Rectangle 128"/>
          <p:cNvSpPr>
            <a:spLocks/>
          </p:cNvSpPr>
          <p:nvPr/>
        </p:nvSpPr>
        <p:spPr bwMode="auto">
          <a:xfrm>
            <a:off x="6307945" y="3526334"/>
            <a:ext cx="2471710" cy="442763"/>
          </a:xfrm>
          <a:prstGeom prst="rect">
            <a:avLst/>
          </a:prstGeom>
          <a:solidFill>
            <a:srgbClr val="4F81BD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/>
            <a:r>
              <a:rPr lang="en-US" sz="1400" b="0" dirty="0" err="1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Avaliação</a:t>
            </a:r>
            <a:r>
              <a:rPr lang="en-US" sz="1400" b="0" dirty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sz="1400" b="0" dirty="0" err="1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da</a:t>
            </a:r>
            <a:r>
              <a:rPr lang="en-US" sz="1400" b="0" dirty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Ú</a:t>
            </a:r>
            <a:r>
              <a:rPr lang="en-US" sz="1400" b="0" dirty="0" err="1" smtClean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ltima</a:t>
            </a:r>
            <a:r>
              <a:rPr lang="en-US" sz="1400" b="0" dirty="0" smtClean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sz="1400" b="0" dirty="0" err="1" smtClean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oferta</a:t>
            </a:r>
            <a:endParaRPr lang="en-US" sz="1400" b="0" dirty="0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30770" name="Picture 129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1422" y="3501008"/>
            <a:ext cx="2559050" cy="566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746" name="Line 131"/>
          <p:cNvSpPr>
            <a:spLocks noChangeShapeType="1"/>
          </p:cNvSpPr>
          <p:nvPr/>
        </p:nvSpPr>
        <p:spPr bwMode="auto">
          <a:xfrm rot="10800000" flipH="1">
            <a:off x="5761038" y="2598738"/>
            <a:ext cx="509587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arrow" w="sm" len="sm"/>
          </a:ln>
        </p:spPr>
        <p:txBody>
          <a:bodyPr lIns="0" tIns="0" rIns="0" bIns="0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7" name="Line 132"/>
          <p:cNvSpPr>
            <a:spLocks noChangeShapeType="1"/>
          </p:cNvSpPr>
          <p:nvPr/>
        </p:nvSpPr>
        <p:spPr bwMode="auto">
          <a:xfrm rot="10800000" flipH="1">
            <a:off x="5765800" y="3748088"/>
            <a:ext cx="511175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arrow" w="sm" len="sm"/>
          </a:ln>
        </p:spPr>
        <p:txBody>
          <a:bodyPr lIns="0" tIns="0" rIns="0" bIns="0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oup 135"/>
          <p:cNvGrpSpPr>
            <a:grpSpLocks/>
          </p:cNvGrpSpPr>
          <p:nvPr/>
        </p:nvGrpSpPr>
        <p:grpSpPr bwMode="auto">
          <a:xfrm>
            <a:off x="4741863" y="2392363"/>
            <a:ext cx="987425" cy="665162"/>
            <a:chOff x="0" y="0"/>
            <a:chExt cx="903" cy="600"/>
          </a:xfrm>
        </p:grpSpPr>
        <p:sp>
          <p:nvSpPr>
            <p:cNvPr id="30767" name="AutoShape 133"/>
            <p:cNvSpPr>
              <a:spLocks/>
            </p:cNvSpPr>
            <p:nvPr/>
          </p:nvSpPr>
          <p:spPr bwMode="auto">
            <a:xfrm>
              <a:off x="1" y="0"/>
              <a:ext cx="902" cy="600"/>
            </a:xfrm>
            <a:custGeom>
              <a:avLst/>
              <a:gdLst>
                <a:gd name="T0" fmla="*/ 0 w 21600"/>
                <a:gd name="T1" fmla="*/ 0 h 19255"/>
                <a:gd name="T2" fmla="*/ 2 w 21600"/>
                <a:gd name="T3" fmla="*/ 0 h 19255"/>
                <a:gd name="T4" fmla="*/ 2 w 21600"/>
                <a:gd name="T5" fmla="*/ 0 h 19255"/>
                <a:gd name="T6" fmla="*/ 0 w 21600"/>
                <a:gd name="T7" fmla="*/ 1 h 19255"/>
                <a:gd name="T8" fmla="*/ 0 w 21600"/>
                <a:gd name="T9" fmla="*/ 0 h 19255"/>
                <a:gd name="T10" fmla="*/ 0 w 21600"/>
                <a:gd name="T11" fmla="*/ 0 h 192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19255"/>
                <a:gd name="T20" fmla="*/ 21600 w 21600"/>
                <a:gd name="T21" fmla="*/ 19255 h 192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19255">
                  <a:moveTo>
                    <a:pt x="0" y="0"/>
                  </a:moveTo>
                  <a:lnTo>
                    <a:pt x="21600" y="0"/>
                  </a:lnTo>
                  <a:lnTo>
                    <a:pt x="21600" y="15641"/>
                  </a:lnTo>
                  <a:cubicBezTo>
                    <a:pt x="10800" y="15641"/>
                    <a:pt x="10800" y="21600"/>
                    <a:pt x="0" y="18214"/>
                  </a:cubicBez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68" name="Rectangle 134"/>
            <p:cNvSpPr>
              <a:spLocks/>
            </p:cNvSpPr>
            <p:nvPr/>
          </p:nvSpPr>
          <p:spPr bwMode="auto">
            <a:xfrm>
              <a:off x="0" y="34"/>
              <a:ext cx="9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400" b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Ofertas</a:t>
              </a:r>
            </a:p>
            <a:p>
              <a:pPr eaLnBrk="1" hangingPunct="1"/>
              <a:r>
                <a:rPr lang="en-US" sz="1400" b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Revisadas</a:t>
              </a:r>
            </a:p>
          </p:txBody>
        </p:sp>
      </p:grpSp>
      <p:grpSp>
        <p:nvGrpSpPr>
          <p:cNvPr id="17" name="Group 138"/>
          <p:cNvGrpSpPr>
            <a:grpSpLocks/>
          </p:cNvGrpSpPr>
          <p:nvPr/>
        </p:nvGrpSpPr>
        <p:grpSpPr bwMode="auto">
          <a:xfrm>
            <a:off x="4745038" y="3463925"/>
            <a:ext cx="985837" cy="665163"/>
            <a:chOff x="0" y="0"/>
            <a:chExt cx="903" cy="600"/>
          </a:xfrm>
        </p:grpSpPr>
        <p:sp>
          <p:nvSpPr>
            <p:cNvPr id="30765" name="AutoShape 136"/>
            <p:cNvSpPr>
              <a:spLocks/>
            </p:cNvSpPr>
            <p:nvPr/>
          </p:nvSpPr>
          <p:spPr bwMode="auto">
            <a:xfrm>
              <a:off x="1" y="0"/>
              <a:ext cx="902" cy="600"/>
            </a:xfrm>
            <a:custGeom>
              <a:avLst/>
              <a:gdLst>
                <a:gd name="T0" fmla="*/ 0 w 21600"/>
                <a:gd name="T1" fmla="*/ 0 h 19255"/>
                <a:gd name="T2" fmla="*/ 2 w 21600"/>
                <a:gd name="T3" fmla="*/ 0 h 19255"/>
                <a:gd name="T4" fmla="*/ 2 w 21600"/>
                <a:gd name="T5" fmla="*/ 0 h 19255"/>
                <a:gd name="T6" fmla="*/ 0 w 21600"/>
                <a:gd name="T7" fmla="*/ 1 h 19255"/>
                <a:gd name="T8" fmla="*/ 0 w 21600"/>
                <a:gd name="T9" fmla="*/ 0 h 19255"/>
                <a:gd name="T10" fmla="*/ 0 w 21600"/>
                <a:gd name="T11" fmla="*/ 0 h 192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19255"/>
                <a:gd name="T20" fmla="*/ 21600 w 21600"/>
                <a:gd name="T21" fmla="*/ 19255 h 192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19255">
                  <a:moveTo>
                    <a:pt x="0" y="0"/>
                  </a:moveTo>
                  <a:lnTo>
                    <a:pt x="21600" y="0"/>
                  </a:lnTo>
                  <a:lnTo>
                    <a:pt x="21600" y="15641"/>
                  </a:lnTo>
                  <a:cubicBezTo>
                    <a:pt x="10800" y="15641"/>
                    <a:pt x="10800" y="21600"/>
                    <a:pt x="0" y="18214"/>
                  </a:cubicBez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66" name="Rectangle 137"/>
            <p:cNvSpPr>
              <a:spLocks/>
            </p:cNvSpPr>
            <p:nvPr/>
          </p:nvSpPr>
          <p:spPr bwMode="auto">
            <a:xfrm>
              <a:off x="0" y="34"/>
              <a:ext cx="9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400" b="1" dirty="0" err="1" smtClean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Última</a:t>
              </a:r>
              <a:r>
                <a:rPr lang="en-US" sz="1400" b="1" dirty="0" smtClean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 </a:t>
              </a:r>
              <a:r>
                <a:rPr lang="en-US" sz="1400" b="1" dirty="0" err="1" smtClean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Oferta</a:t>
              </a:r>
              <a:endParaRPr lang="en-US" sz="1400" b="1" dirty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grpSp>
        <p:nvGrpSpPr>
          <p:cNvPr id="18" name="Group 141"/>
          <p:cNvGrpSpPr>
            <a:grpSpLocks/>
          </p:cNvGrpSpPr>
          <p:nvPr/>
        </p:nvGrpSpPr>
        <p:grpSpPr bwMode="auto">
          <a:xfrm>
            <a:off x="482600" y="4860925"/>
            <a:ext cx="3851275" cy="568325"/>
            <a:chOff x="0" y="0"/>
            <a:chExt cx="3528" cy="512"/>
          </a:xfrm>
        </p:grpSpPr>
        <p:sp>
          <p:nvSpPr>
            <p:cNvPr id="30763" name="AutoShape 139"/>
            <p:cNvSpPr>
              <a:spLocks/>
            </p:cNvSpPr>
            <p:nvPr/>
          </p:nvSpPr>
          <p:spPr bwMode="auto">
            <a:xfrm>
              <a:off x="20" y="0"/>
              <a:ext cx="3508" cy="512"/>
            </a:xfrm>
            <a:custGeom>
              <a:avLst/>
              <a:gdLst>
                <a:gd name="T0" fmla="*/ 0 w 21600"/>
                <a:gd name="T1" fmla="*/ 0 h 19255"/>
                <a:gd name="T2" fmla="*/ 93 w 21600"/>
                <a:gd name="T3" fmla="*/ 0 h 19255"/>
                <a:gd name="T4" fmla="*/ 93 w 21600"/>
                <a:gd name="T5" fmla="*/ 0 h 19255"/>
                <a:gd name="T6" fmla="*/ 0 w 21600"/>
                <a:gd name="T7" fmla="*/ 0 h 19255"/>
                <a:gd name="T8" fmla="*/ 0 w 21600"/>
                <a:gd name="T9" fmla="*/ 0 h 19255"/>
                <a:gd name="T10" fmla="*/ 0 w 21600"/>
                <a:gd name="T11" fmla="*/ 0 h 192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19255"/>
                <a:gd name="T20" fmla="*/ 21600 w 21600"/>
                <a:gd name="T21" fmla="*/ 19255 h 192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19255">
                  <a:moveTo>
                    <a:pt x="0" y="0"/>
                  </a:moveTo>
                  <a:lnTo>
                    <a:pt x="21600" y="0"/>
                  </a:lnTo>
                  <a:lnTo>
                    <a:pt x="21600" y="15641"/>
                  </a:lnTo>
                  <a:cubicBezTo>
                    <a:pt x="10800" y="15641"/>
                    <a:pt x="10800" y="21600"/>
                    <a:pt x="0" y="18214"/>
                  </a:cubicBez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4F81BD"/>
            </a:solidFill>
            <a:ln w="254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64" name="Rectangle 140"/>
            <p:cNvSpPr>
              <a:spLocks/>
            </p:cNvSpPr>
            <p:nvPr/>
          </p:nvSpPr>
          <p:spPr bwMode="auto">
            <a:xfrm>
              <a:off x="0" y="69"/>
              <a:ext cx="3510" cy="2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400" b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  <a:sym typeface="Calibri Bold" pitchFamily="34" charset="0"/>
                </a:rPr>
                <a:t>Relatório Preliminar</a:t>
              </a:r>
            </a:p>
          </p:txBody>
        </p:sp>
      </p:grpSp>
      <p:sp>
        <p:nvSpPr>
          <p:cNvPr id="30751" name="Line 142"/>
          <p:cNvSpPr>
            <a:spLocks noChangeShapeType="1"/>
          </p:cNvSpPr>
          <p:nvPr/>
        </p:nvSpPr>
        <p:spPr bwMode="auto">
          <a:xfrm>
            <a:off x="1355725" y="4589463"/>
            <a:ext cx="0" cy="276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arrow" w="sm" len="sm"/>
          </a:ln>
        </p:spPr>
        <p:txBody>
          <a:bodyPr lIns="0" tIns="0" rIns="0" bIns="0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2" name="Line 143"/>
          <p:cNvSpPr>
            <a:spLocks noChangeShapeType="1"/>
          </p:cNvSpPr>
          <p:nvPr/>
        </p:nvSpPr>
        <p:spPr bwMode="auto">
          <a:xfrm>
            <a:off x="1387475" y="2170113"/>
            <a:ext cx="1588" cy="1889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arrow" w="sm" len="sm"/>
          </a:ln>
        </p:spPr>
        <p:txBody>
          <a:bodyPr lIns="0" tIns="0" rIns="0" bIns="0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3" name="Line 144"/>
          <p:cNvSpPr>
            <a:spLocks noChangeShapeType="1"/>
          </p:cNvSpPr>
          <p:nvPr/>
        </p:nvSpPr>
        <p:spPr bwMode="auto">
          <a:xfrm rot="10800000" flipH="1">
            <a:off x="5530850" y="4498975"/>
            <a:ext cx="2095500" cy="1222375"/>
          </a:xfrm>
          <a:prstGeom prst="line">
            <a:avLst/>
          </a:prstGeom>
          <a:noFill/>
          <a:ln w="101600">
            <a:solidFill>
              <a:srgbClr val="00DE00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oup 147"/>
          <p:cNvGrpSpPr>
            <a:grpSpLocks/>
          </p:cNvGrpSpPr>
          <p:nvPr/>
        </p:nvGrpSpPr>
        <p:grpSpPr bwMode="auto">
          <a:xfrm>
            <a:off x="6273800" y="4057650"/>
            <a:ext cx="2559050" cy="566738"/>
            <a:chOff x="0" y="0"/>
            <a:chExt cx="2344" cy="512"/>
          </a:xfrm>
        </p:grpSpPr>
        <p:sp>
          <p:nvSpPr>
            <p:cNvPr id="30761" name="Rectangle 145"/>
            <p:cNvSpPr>
              <a:spLocks/>
            </p:cNvSpPr>
            <p:nvPr/>
          </p:nvSpPr>
          <p:spPr bwMode="auto">
            <a:xfrm>
              <a:off x="40" y="32"/>
              <a:ext cx="2264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400" b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Relatório Final da Avaliação</a:t>
              </a:r>
            </a:p>
          </p:txBody>
        </p:sp>
        <p:pic>
          <p:nvPicPr>
            <p:cNvPr id="30762" name="Picture 146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344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73" name="Rectangle 2"/>
          <p:cNvSpPr txBox="1">
            <a:spLocks noChangeArrowheads="1"/>
          </p:cNvSpPr>
          <p:nvPr/>
        </p:nvSpPr>
        <p:spPr>
          <a:xfrm>
            <a:off x="0" y="854993"/>
            <a:ext cx="9144000" cy="48577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pt-BR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PROCESSO DE SELEÇÃO</a:t>
            </a:r>
          </a:p>
        </p:txBody>
      </p:sp>
      <p:grpSp>
        <p:nvGrpSpPr>
          <p:cNvPr id="80" name="Grupo 8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81" name="Retângulo 9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82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2"/>
          <p:cNvGrpSpPr>
            <a:grpSpLocks/>
          </p:cNvGrpSpPr>
          <p:nvPr/>
        </p:nvGrpSpPr>
        <p:grpSpPr bwMode="auto">
          <a:xfrm>
            <a:off x="4621213" y="5878215"/>
            <a:ext cx="3527995" cy="791145"/>
            <a:chOff x="4627563" y="5816600"/>
            <a:chExt cx="3527995" cy="789075"/>
          </a:xfrm>
        </p:grpSpPr>
        <p:sp>
          <p:nvSpPr>
            <p:cNvPr id="17" name="CaixaDeTexto 16"/>
            <p:cNvSpPr txBox="1"/>
            <p:nvPr/>
          </p:nvSpPr>
          <p:spPr>
            <a:xfrm>
              <a:off x="4650358" y="6129088"/>
              <a:ext cx="3505200" cy="4765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 eaLnBrk="0" hangingPunct="0">
                <a:lnSpc>
                  <a:spcPts val="1500"/>
                </a:lnSpc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Emissão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dos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Requisitos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Operacionais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Preliminares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( ROP)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para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a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Aeronave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F-X</a:t>
              </a:r>
            </a:p>
          </p:txBody>
        </p:sp>
        <p:sp>
          <p:nvSpPr>
            <p:cNvPr id="11329" name="CaixaDeTexto 17"/>
            <p:cNvSpPr txBox="1">
              <a:spLocks noChangeArrowheads="1"/>
            </p:cNvSpPr>
            <p:nvPr/>
          </p:nvSpPr>
          <p:spPr bwMode="auto">
            <a:xfrm>
              <a:off x="4635500" y="5816600"/>
              <a:ext cx="1081088" cy="270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l" eaLnBrk="0" hangingPunct="0"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1995</a:t>
              </a:r>
            </a:p>
          </p:txBody>
        </p:sp>
        <p:cxnSp>
          <p:nvCxnSpPr>
            <p:cNvPr id="19" name="Conector reto 18"/>
            <p:cNvCxnSpPr/>
            <p:nvPr/>
          </p:nvCxnSpPr>
          <p:spPr>
            <a:xfrm>
              <a:off x="4627563" y="6062019"/>
              <a:ext cx="720725" cy="15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71"/>
          <p:cNvGrpSpPr>
            <a:grpSpLocks/>
          </p:cNvGrpSpPr>
          <p:nvPr/>
        </p:nvGrpSpPr>
        <p:grpSpPr bwMode="auto">
          <a:xfrm>
            <a:off x="852488" y="5682499"/>
            <a:ext cx="3613150" cy="482805"/>
            <a:chOff x="840064" y="5510410"/>
            <a:chExt cx="3612029" cy="482814"/>
          </a:xfrm>
        </p:grpSpPr>
        <p:sp>
          <p:nvSpPr>
            <p:cNvPr id="11325" name="CaixaDeTexto 20"/>
            <p:cNvSpPr txBox="1">
              <a:spLocks noChangeArrowheads="1"/>
            </p:cNvSpPr>
            <p:nvPr/>
          </p:nvSpPr>
          <p:spPr bwMode="auto">
            <a:xfrm>
              <a:off x="3295164" y="5510410"/>
              <a:ext cx="1079165" cy="269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r" eaLnBrk="0" hangingPunct="0">
                <a:defRPr/>
              </a:pPr>
              <a:r>
                <a:rPr lang="en-US" sz="1400" b="1">
                  <a:solidFill>
                    <a:srgbClr val="002060"/>
                  </a:solidFill>
                  <a:latin typeface="+mn-lt"/>
                  <a:cs typeface="+mn-cs"/>
                </a:rPr>
                <a:t>Ago 1996</a:t>
              </a:r>
            </a:p>
          </p:txBody>
        </p:sp>
        <p:cxnSp>
          <p:nvCxnSpPr>
            <p:cNvPr id="22" name="Conector reto 21"/>
            <p:cNvCxnSpPr/>
            <p:nvPr/>
          </p:nvCxnSpPr>
          <p:spPr>
            <a:xfrm>
              <a:off x="2046190" y="5754889"/>
              <a:ext cx="2339249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ixaDeTexto 22"/>
            <p:cNvSpPr txBox="1"/>
            <p:nvPr/>
          </p:nvSpPr>
          <p:spPr>
            <a:xfrm>
              <a:off x="840064" y="5685243"/>
              <a:ext cx="3612029" cy="3079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Emissão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do “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Pedido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de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Informações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”</a:t>
              </a:r>
            </a:p>
          </p:txBody>
        </p:sp>
      </p:grpSp>
      <p:grpSp>
        <p:nvGrpSpPr>
          <p:cNvPr id="4" name="Grupo 70"/>
          <p:cNvGrpSpPr>
            <a:grpSpLocks/>
          </p:cNvGrpSpPr>
          <p:nvPr/>
        </p:nvGrpSpPr>
        <p:grpSpPr bwMode="auto">
          <a:xfrm>
            <a:off x="4323680" y="5284616"/>
            <a:ext cx="2768600" cy="520648"/>
            <a:chOff x="4330030" y="4114800"/>
            <a:chExt cx="2768600" cy="520221"/>
          </a:xfrm>
        </p:grpSpPr>
        <p:sp>
          <p:nvSpPr>
            <p:cNvPr id="25" name="CaixaDeTexto 24"/>
            <p:cNvSpPr txBox="1"/>
            <p:nvPr/>
          </p:nvSpPr>
          <p:spPr>
            <a:xfrm>
              <a:off x="4330030" y="4327299"/>
              <a:ext cx="2768600" cy="3077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342900" indent="-342900"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Presidente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aprova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o PFCEAB</a:t>
              </a:r>
            </a:p>
          </p:txBody>
        </p:sp>
        <p:sp>
          <p:nvSpPr>
            <p:cNvPr id="11323" name="CaixaDeTexto 25"/>
            <p:cNvSpPr txBox="1">
              <a:spLocks noChangeArrowheads="1"/>
            </p:cNvSpPr>
            <p:nvPr/>
          </p:nvSpPr>
          <p:spPr bwMode="auto">
            <a:xfrm>
              <a:off x="4648200" y="4114800"/>
              <a:ext cx="1081088" cy="26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eaLnBrk="0" hangingPunct="0">
                <a:defRPr/>
              </a:pPr>
              <a:r>
                <a:rPr lang="en-US" sz="1400" b="1">
                  <a:solidFill>
                    <a:srgbClr val="002060"/>
                  </a:solidFill>
                  <a:latin typeface="+mn-lt"/>
                  <a:cs typeface="+mn-cs"/>
                </a:rPr>
                <a:t>Jul 2000</a:t>
              </a:r>
            </a:p>
          </p:txBody>
        </p:sp>
        <p:cxnSp>
          <p:nvCxnSpPr>
            <p:cNvPr id="27" name="Conector reto 26"/>
            <p:cNvCxnSpPr/>
            <p:nvPr/>
          </p:nvCxnSpPr>
          <p:spPr>
            <a:xfrm flipV="1">
              <a:off x="4627563" y="4347225"/>
              <a:ext cx="958899" cy="134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o 69"/>
          <p:cNvGrpSpPr>
            <a:grpSpLocks/>
          </p:cNvGrpSpPr>
          <p:nvPr/>
        </p:nvGrpSpPr>
        <p:grpSpPr bwMode="auto">
          <a:xfrm>
            <a:off x="1855788" y="5009852"/>
            <a:ext cx="2573337" cy="498475"/>
            <a:chOff x="1854200" y="3810000"/>
            <a:chExt cx="2572800" cy="498672"/>
          </a:xfrm>
        </p:grpSpPr>
        <p:sp>
          <p:nvSpPr>
            <p:cNvPr id="29" name="CaixaDeTexto 28"/>
            <p:cNvSpPr txBox="1"/>
            <p:nvPr/>
          </p:nvSpPr>
          <p:spPr>
            <a:xfrm>
              <a:off x="1854200" y="4000575"/>
              <a:ext cx="2572800" cy="3080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Emissão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do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Pedido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de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Oferta</a:t>
              </a:r>
              <a:endParaRPr lang="en-US" sz="14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1320" name="CaixaDeTexto 29"/>
            <p:cNvSpPr txBox="1">
              <a:spLocks noChangeArrowheads="1"/>
            </p:cNvSpPr>
            <p:nvPr/>
          </p:nvSpPr>
          <p:spPr bwMode="auto">
            <a:xfrm>
              <a:off x="3276303" y="3810000"/>
              <a:ext cx="1080861" cy="269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r" eaLnBrk="0" hangingPunct="0">
                <a:defRPr/>
              </a:pPr>
              <a:r>
                <a:rPr lang="en-US" sz="1400" b="1">
                  <a:solidFill>
                    <a:srgbClr val="002060"/>
                  </a:solidFill>
                  <a:latin typeface="+mn-lt"/>
                  <a:cs typeface="+mn-cs"/>
                </a:rPr>
                <a:t>Set 2001</a:t>
              </a:r>
            </a:p>
          </p:txBody>
        </p:sp>
        <p:cxnSp>
          <p:nvCxnSpPr>
            <p:cNvPr id="31" name="Conector reto 30"/>
            <p:cNvCxnSpPr/>
            <p:nvPr/>
          </p:nvCxnSpPr>
          <p:spPr>
            <a:xfrm>
              <a:off x="3484222" y="4054572"/>
              <a:ext cx="899925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o 65"/>
          <p:cNvGrpSpPr>
            <a:grpSpLocks/>
          </p:cNvGrpSpPr>
          <p:nvPr/>
        </p:nvGrpSpPr>
        <p:grpSpPr bwMode="auto">
          <a:xfrm>
            <a:off x="4419055" y="3356992"/>
            <a:ext cx="4437959" cy="796925"/>
            <a:chOff x="4417891" y="1871772"/>
            <a:chExt cx="4439125" cy="797169"/>
          </a:xfrm>
        </p:grpSpPr>
        <p:sp>
          <p:nvSpPr>
            <p:cNvPr id="36" name="CaixaDeTexto 35"/>
            <p:cNvSpPr txBox="1"/>
            <p:nvPr/>
          </p:nvSpPr>
          <p:spPr>
            <a:xfrm>
              <a:off x="4417891" y="2248004"/>
              <a:ext cx="2890009" cy="3078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400" dirty="0" err="1" smtClean="0">
                  <a:solidFill>
                    <a:srgbClr val="002060"/>
                  </a:solidFill>
                  <a:latin typeface="+mn-lt"/>
                </a:rPr>
                <a:t>Recebimento</a:t>
              </a:r>
              <a:r>
                <a:rPr lang="en-US" sz="1400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do 1°Mirage 2000</a:t>
              </a:r>
            </a:p>
          </p:txBody>
        </p:sp>
        <p:sp>
          <p:nvSpPr>
            <p:cNvPr id="11316" name="CaixaDeTexto 36"/>
            <p:cNvSpPr txBox="1">
              <a:spLocks noChangeArrowheads="1"/>
            </p:cNvSpPr>
            <p:nvPr/>
          </p:nvSpPr>
          <p:spPr bwMode="auto">
            <a:xfrm>
              <a:off x="4628041" y="2070375"/>
              <a:ext cx="1079783" cy="2699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l" eaLnBrk="0" hangingPunct="0"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Set 2006</a:t>
              </a:r>
            </a:p>
          </p:txBody>
        </p:sp>
        <p:cxnSp>
          <p:nvCxnSpPr>
            <p:cNvPr id="38" name="Conector reto 37"/>
            <p:cNvCxnSpPr/>
            <p:nvPr/>
          </p:nvCxnSpPr>
          <p:spPr>
            <a:xfrm>
              <a:off x="4628041" y="2303952"/>
              <a:ext cx="2699459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Imagem 44" descr="1.jpg"/>
            <p:cNvPicPr>
              <a:picLocks noChangeAspect="1"/>
            </p:cNvPicPr>
            <p:nvPr/>
          </p:nvPicPr>
          <p:blipFill>
            <a:blip r:embed="rId3" cstate="print"/>
            <a:srcRect l="2881" t="10791" r="3827" b="15827"/>
            <a:stretch>
              <a:fillRect/>
            </a:stretch>
          </p:blipFill>
          <p:spPr>
            <a:xfrm>
              <a:off x="7332616" y="1871772"/>
              <a:ext cx="1524400" cy="79716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upo 68"/>
          <p:cNvGrpSpPr>
            <a:grpSpLocks/>
          </p:cNvGrpSpPr>
          <p:nvPr/>
        </p:nvGrpSpPr>
        <p:grpSpPr bwMode="auto">
          <a:xfrm>
            <a:off x="4349775" y="4221088"/>
            <a:ext cx="3030537" cy="523702"/>
            <a:chOff x="4351406" y="2730500"/>
            <a:chExt cx="3030000" cy="523915"/>
          </a:xfrm>
        </p:grpSpPr>
        <p:sp>
          <p:nvSpPr>
            <p:cNvPr id="47" name="CaixaDeTexto 46"/>
            <p:cNvSpPr txBox="1"/>
            <p:nvPr/>
          </p:nvSpPr>
          <p:spPr>
            <a:xfrm>
              <a:off x="4351406" y="2946315"/>
              <a:ext cx="3030000" cy="3081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Cancelamento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do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Projeto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F-X BR</a:t>
              </a:r>
            </a:p>
          </p:txBody>
        </p:sp>
        <p:sp>
          <p:nvSpPr>
            <p:cNvPr id="11313" name="CaixaDeTexto 47"/>
            <p:cNvSpPr txBox="1">
              <a:spLocks noChangeArrowheads="1"/>
            </p:cNvSpPr>
            <p:nvPr/>
          </p:nvSpPr>
          <p:spPr bwMode="auto">
            <a:xfrm>
              <a:off x="4660889" y="2730500"/>
              <a:ext cx="1079309" cy="2699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algn="l" eaLnBrk="0" hangingPunct="0">
                <a:defRPr/>
              </a:pPr>
              <a:r>
                <a:rPr lang="en-US" sz="1400" b="1" dirty="0" err="1">
                  <a:solidFill>
                    <a:srgbClr val="002060"/>
                  </a:solidFill>
                  <a:latin typeface="+mn-lt"/>
                  <a:cs typeface="+mn-cs"/>
                </a:rPr>
                <a:t>Fev</a:t>
              </a: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 2005</a:t>
              </a:r>
            </a:p>
          </p:txBody>
        </p:sp>
        <p:cxnSp>
          <p:nvCxnSpPr>
            <p:cNvPr id="49" name="Conector reto 48"/>
            <p:cNvCxnSpPr/>
            <p:nvPr/>
          </p:nvCxnSpPr>
          <p:spPr>
            <a:xfrm>
              <a:off x="4622795" y="2954429"/>
              <a:ext cx="899953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o 67"/>
          <p:cNvGrpSpPr>
            <a:grpSpLocks/>
          </p:cNvGrpSpPr>
          <p:nvPr/>
        </p:nvGrpSpPr>
        <p:grpSpPr bwMode="auto">
          <a:xfrm>
            <a:off x="698500" y="3717032"/>
            <a:ext cx="3730625" cy="990600"/>
            <a:chOff x="685800" y="2349500"/>
            <a:chExt cx="3728500" cy="990600"/>
          </a:xfrm>
        </p:grpSpPr>
        <p:sp>
          <p:nvSpPr>
            <p:cNvPr id="50" name="CaixaDeTexto 49"/>
            <p:cNvSpPr txBox="1"/>
            <p:nvPr/>
          </p:nvSpPr>
          <p:spPr>
            <a:xfrm>
              <a:off x="1842429" y="2811463"/>
              <a:ext cx="2571871" cy="307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Desativação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do Mirage III</a:t>
              </a:r>
            </a:p>
          </p:txBody>
        </p:sp>
        <p:sp>
          <p:nvSpPr>
            <p:cNvPr id="11309" name="CaixaDeTexto 50"/>
            <p:cNvSpPr txBox="1">
              <a:spLocks noChangeArrowheads="1"/>
            </p:cNvSpPr>
            <p:nvPr/>
          </p:nvSpPr>
          <p:spPr bwMode="auto">
            <a:xfrm>
              <a:off x="3276711" y="2549525"/>
              <a:ext cx="1080471" cy="269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r" eaLnBrk="0" hangingPunct="0">
                <a:defRPr/>
              </a:pPr>
              <a:r>
                <a:rPr lang="en-US" sz="1400" b="1" dirty="0" err="1">
                  <a:solidFill>
                    <a:srgbClr val="002060"/>
                  </a:solidFill>
                  <a:latin typeface="+mn-lt"/>
                  <a:cs typeface="+mn-cs"/>
                </a:rPr>
                <a:t>Dez</a:t>
              </a: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 2005</a:t>
              </a:r>
            </a:p>
          </p:txBody>
        </p:sp>
        <p:cxnSp>
          <p:nvCxnSpPr>
            <p:cNvPr id="52" name="Conector reto 51"/>
            <p:cNvCxnSpPr/>
            <p:nvPr/>
          </p:nvCxnSpPr>
          <p:spPr>
            <a:xfrm>
              <a:off x="2043926" y="2834160"/>
              <a:ext cx="2340229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Imagem 52" descr="mirage_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0" y="2349500"/>
              <a:ext cx="1485054" cy="9906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upo 96"/>
          <p:cNvGrpSpPr>
            <a:grpSpLocks/>
          </p:cNvGrpSpPr>
          <p:nvPr/>
        </p:nvGrpSpPr>
        <p:grpSpPr bwMode="auto">
          <a:xfrm>
            <a:off x="1320800" y="2348880"/>
            <a:ext cx="3108325" cy="560190"/>
            <a:chOff x="1324428" y="1244600"/>
            <a:chExt cx="3107872" cy="559821"/>
          </a:xfrm>
        </p:grpSpPr>
        <p:sp>
          <p:nvSpPr>
            <p:cNvPr id="55" name="CaixaDeTexto 54"/>
            <p:cNvSpPr txBox="1"/>
            <p:nvPr/>
          </p:nvSpPr>
          <p:spPr>
            <a:xfrm>
              <a:off x="1324428" y="1496847"/>
              <a:ext cx="3107872" cy="3075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0" hangingPunct="0">
                <a:tabLst>
                  <a:tab pos="0" algn="l"/>
                </a:tabLst>
                <a:defRPr/>
              </a:pPr>
              <a:r>
                <a:rPr lang="en-US" sz="1400" dirty="0" err="1" smtClean="0">
                  <a:solidFill>
                    <a:srgbClr val="002060"/>
                  </a:solidFill>
                  <a:latin typeface="+mn-lt"/>
                </a:rPr>
                <a:t>Emissão</a:t>
              </a:r>
              <a:r>
                <a:rPr lang="en-US" sz="1400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do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Pedido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de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Oferta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(RFP)</a:t>
              </a:r>
            </a:p>
          </p:txBody>
        </p:sp>
        <p:sp>
          <p:nvSpPr>
            <p:cNvPr id="11306" name="CaixaDeTexto 55"/>
            <p:cNvSpPr txBox="1">
              <a:spLocks noChangeArrowheads="1"/>
            </p:cNvSpPr>
            <p:nvPr/>
          </p:nvSpPr>
          <p:spPr bwMode="auto">
            <a:xfrm>
              <a:off x="3302165" y="1244600"/>
              <a:ext cx="1079343" cy="269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r" eaLnBrk="0" hangingPunct="0"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Out 2008</a:t>
              </a:r>
            </a:p>
          </p:txBody>
        </p:sp>
        <p:cxnSp>
          <p:nvCxnSpPr>
            <p:cNvPr id="57" name="Conector reto 56"/>
            <p:cNvCxnSpPr/>
            <p:nvPr/>
          </p:nvCxnSpPr>
          <p:spPr>
            <a:xfrm>
              <a:off x="3506923" y="1490501"/>
              <a:ext cx="899981" cy="15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o 98"/>
          <p:cNvGrpSpPr>
            <a:grpSpLocks/>
          </p:cNvGrpSpPr>
          <p:nvPr/>
        </p:nvGrpSpPr>
        <p:grpSpPr bwMode="auto">
          <a:xfrm>
            <a:off x="4252436" y="2780928"/>
            <a:ext cx="3609975" cy="531342"/>
            <a:chOff x="4268124" y="1524000"/>
            <a:chExt cx="3612029" cy="531351"/>
          </a:xfrm>
        </p:grpSpPr>
        <p:sp>
          <p:nvSpPr>
            <p:cNvPr id="11302" name="CaixaDeTexto 57"/>
            <p:cNvSpPr txBox="1">
              <a:spLocks noChangeArrowheads="1"/>
            </p:cNvSpPr>
            <p:nvPr/>
          </p:nvSpPr>
          <p:spPr bwMode="auto">
            <a:xfrm>
              <a:off x="4648229" y="1524000"/>
              <a:ext cx="1080114" cy="269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l" eaLnBrk="0" hangingPunct="0"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Jun 2008</a:t>
              </a:r>
            </a:p>
          </p:txBody>
        </p:sp>
        <p:cxnSp>
          <p:nvCxnSpPr>
            <p:cNvPr id="59" name="Conector reto 58"/>
            <p:cNvCxnSpPr/>
            <p:nvPr/>
          </p:nvCxnSpPr>
          <p:spPr>
            <a:xfrm>
              <a:off x="4648229" y="1755779"/>
              <a:ext cx="900625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ixaDeTexto 59"/>
            <p:cNvSpPr txBox="1"/>
            <p:nvPr/>
          </p:nvSpPr>
          <p:spPr>
            <a:xfrm>
              <a:off x="4268124" y="1747371"/>
              <a:ext cx="3612029" cy="30798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Emissão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do “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Pedido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de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Informações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”</a:t>
              </a:r>
            </a:p>
          </p:txBody>
        </p:sp>
      </p:grpSp>
      <p:grpSp>
        <p:nvGrpSpPr>
          <p:cNvPr id="12" name="Grupo 99"/>
          <p:cNvGrpSpPr>
            <a:grpSpLocks/>
          </p:cNvGrpSpPr>
          <p:nvPr/>
        </p:nvGrpSpPr>
        <p:grpSpPr bwMode="auto">
          <a:xfrm>
            <a:off x="2135188" y="3284984"/>
            <a:ext cx="2286000" cy="485775"/>
            <a:chOff x="2133600" y="2032000"/>
            <a:chExt cx="2286000" cy="485970"/>
          </a:xfrm>
        </p:grpSpPr>
        <p:sp>
          <p:nvSpPr>
            <p:cNvPr id="11299" name="CaixaDeTexto 91"/>
            <p:cNvSpPr txBox="1">
              <a:spLocks noChangeArrowheads="1"/>
            </p:cNvSpPr>
            <p:nvPr/>
          </p:nvSpPr>
          <p:spPr bwMode="auto">
            <a:xfrm>
              <a:off x="3136900" y="2032000"/>
              <a:ext cx="1227137" cy="269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r" eaLnBrk="0" hangingPunct="0">
                <a:defRPr/>
              </a:pPr>
              <a:r>
                <a:rPr lang="en-US" sz="1400" b="1">
                  <a:solidFill>
                    <a:srgbClr val="002060"/>
                  </a:solidFill>
                  <a:latin typeface="+mn-lt"/>
                  <a:cs typeface="+mn-cs"/>
                </a:rPr>
                <a:t>Abr 2008</a:t>
              </a:r>
            </a:p>
          </p:txBody>
        </p:sp>
        <p:cxnSp>
          <p:nvCxnSpPr>
            <p:cNvPr id="93" name="Conector reto 92"/>
            <p:cNvCxnSpPr/>
            <p:nvPr/>
          </p:nvCxnSpPr>
          <p:spPr>
            <a:xfrm>
              <a:off x="3378200" y="2262279"/>
              <a:ext cx="1022350" cy="31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CaixaDeTexto 93"/>
            <p:cNvSpPr txBox="1"/>
            <p:nvPr/>
          </p:nvSpPr>
          <p:spPr>
            <a:xfrm>
              <a:off x="2133600" y="2209871"/>
              <a:ext cx="2286000" cy="3080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Ativado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o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Projeto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F-X2</a:t>
              </a:r>
            </a:p>
          </p:txBody>
        </p:sp>
      </p:grpSp>
      <p:sp>
        <p:nvSpPr>
          <p:cNvPr id="65" name="Placa 64"/>
          <p:cNvSpPr/>
          <p:nvPr/>
        </p:nvSpPr>
        <p:spPr>
          <a:xfrm>
            <a:off x="2051720" y="548680"/>
            <a:ext cx="4893717" cy="360363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pt-BR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CRONOGRAMA DE EVENTOS</a:t>
            </a:r>
          </a:p>
        </p:txBody>
      </p:sp>
      <p:grpSp>
        <p:nvGrpSpPr>
          <p:cNvPr id="14" name="Grupo 96"/>
          <p:cNvGrpSpPr>
            <a:grpSpLocks/>
          </p:cNvGrpSpPr>
          <p:nvPr/>
        </p:nvGrpSpPr>
        <p:grpSpPr bwMode="auto">
          <a:xfrm>
            <a:off x="4612476" y="1916832"/>
            <a:ext cx="3760180" cy="506537"/>
            <a:chOff x="1308006" y="1100713"/>
            <a:chExt cx="3111249" cy="506537"/>
          </a:xfrm>
        </p:grpSpPr>
        <p:sp>
          <p:nvSpPr>
            <p:cNvPr id="77" name="CaixaDeTexto 54"/>
            <p:cNvSpPr txBox="1"/>
            <p:nvPr/>
          </p:nvSpPr>
          <p:spPr>
            <a:xfrm>
              <a:off x="1311383" y="1316737"/>
              <a:ext cx="3107872" cy="2905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 eaLnBrk="0" hangingPunct="0">
                <a:lnSpc>
                  <a:spcPts val="1500"/>
                </a:lnSpc>
                <a:tabLst>
                  <a:tab pos="0" algn="l"/>
                </a:tabLst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Entrega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do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Relatório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Final</a:t>
              </a:r>
            </a:p>
          </p:txBody>
        </p:sp>
        <p:sp>
          <p:nvSpPr>
            <p:cNvPr id="11292" name="CaixaDeTexto 55"/>
            <p:cNvSpPr txBox="1">
              <a:spLocks noChangeArrowheads="1"/>
            </p:cNvSpPr>
            <p:nvPr/>
          </p:nvSpPr>
          <p:spPr bwMode="auto">
            <a:xfrm>
              <a:off x="1334096" y="1100713"/>
              <a:ext cx="1080378" cy="26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l" eaLnBrk="0" hangingPunct="0"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Jan 2010</a:t>
              </a:r>
            </a:p>
          </p:txBody>
        </p:sp>
        <p:cxnSp>
          <p:nvCxnSpPr>
            <p:cNvPr id="79" name="Conector reto 56"/>
            <p:cNvCxnSpPr/>
            <p:nvPr/>
          </p:nvCxnSpPr>
          <p:spPr>
            <a:xfrm>
              <a:off x="1308006" y="1316737"/>
              <a:ext cx="899522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o 96"/>
          <p:cNvGrpSpPr>
            <a:grpSpLocks/>
          </p:cNvGrpSpPr>
          <p:nvPr/>
        </p:nvGrpSpPr>
        <p:grpSpPr bwMode="auto">
          <a:xfrm>
            <a:off x="1316038" y="1124744"/>
            <a:ext cx="3206246" cy="578544"/>
            <a:chOff x="1324428" y="1113935"/>
            <a:chExt cx="3204143" cy="578544"/>
          </a:xfrm>
        </p:grpSpPr>
        <p:sp>
          <p:nvSpPr>
            <p:cNvPr id="86" name="CaixaDeTexto 54"/>
            <p:cNvSpPr txBox="1"/>
            <p:nvPr/>
          </p:nvSpPr>
          <p:spPr>
            <a:xfrm>
              <a:off x="1324428" y="1401967"/>
              <a:ext cx="3107872" cy="2905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0" hangingPunct="0">
                <a:lnSpc>
                  <a:spcPts val="1500"/>
                </a:lnSpc>
                <a:tabLst>
                  <a:tab pos="0" algn="l"/>
                </a:tabLst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Desativação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do Mirage 2000</a:t>
              </a:r>
            </a:p>
          </p:txBody>
        </p:sp>
        <p:sp>
          <p:nvSpPr>
            <p:cNvPr id="11286" name="CaixaDeTexto 55"/>
            <p:cNvSpPr txBox="1">
              <a:spLocks noChangeArrowheads="1"/>
            </p:cNvSpPr>
            <p:nvPr/>
          </p:nvSpPr>
          <p:spPr bwMode="auto">
            <a:xfrm>
              <a:off x="3301155" y="1113935"/>
              <a:ext cx="1080378" cy="26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r" eaLnBrk="0" hangingPunct="0">
                <a:defRPr/>
              </a:pPr>
              <a:r>
                <a:rPr lang="en-US" sz="1400" b="1" dirty="0" err="1">
                  <a:solidFill>
                    <a:srgbClr val="002060"/>
                  </a:solidFill>
                  <a:latin typeface="+mn-lt"/>
                  <a:cs typeface="+mn-cs"/>
                </a:rPr>
                <a:t>Dez</a:t>
              </a: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 2013</a:t>
              </a:r>
            </a:p>
          </p:txBody>
        </p:sp>
        <p:cxnSp>
          <p:nvCxnSpPr>
            <p:cNvPr id="88" name="Conector reto 56"/>
            <p:cNvCxnSpPr/>
            <p:nvPr/>
          </p:nvCxnSpPr>
          <p:spPr>
            <a:xfrm>
              <a:off x="1987667" y="1401967"/>
              <a:ext cx="2540904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o 8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70" name="Retângulo 9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71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  <p:pic>
        <p:nvPicPr>
          <p:cNvPr id="72" name="Imagem 71" descr="1.jpg"/>
          <p:cNvPicPr>
            <a:picLocks noChangeAspect="1"/>
          </p:cNvPicPr>
          <p:nvPr/>
        </p:nvPicPr>
        <p:blipFill>
          <a:blip r:embed="rId3" cstate="print"/>
          <a:srcRect l="2881" t="10791" r="3827" b="15827"/>
          <a:stretch>
            <a:fillRect/>
          </a:stretch>
        </p:blipFill>
        <p:spPr bwMode="auto">
          <a:xfrm>
            <a:off x="455712" y="980728"/>
            <a:ext cx="1524000" cy="7969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tângulo 4"/>
          <p:cNvSpPr/>
          <p:nvPr/>
        </p:nvSpPr>
        <p:spPr>
          <a:xfrm rot="16200000">
            <a:off x="1641166" y="3738524"/>
            <a:ext cx="5760640" cy="24504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400"/>
          </a:p>
        </p:txBody>
      </p:sp>
      <p:cxnSp>
        <p:nvCxnSpPr>
          <p:cNvPr id="20" name="Conector reto 19"/>
          <p:cNvCxnSpPr/>
          <p:nvPr/>
        </p:nvCxnSpPr>
        <p:spPr>
          <a:xfrm flipV="1">
            <a:off x="4067944" y="1700808"/>
            <a:ext cx="841623" cy="48793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upo 68"/>
          <p:cNvGrpSpPr>
            <a:grpSpLocks/>
          </p:cNvGrpSpPr>
          <p:nvPr/>
        </p:nvGrpSpPr>
        <p:grpSpPr bwMode="auto">
          <a:xfrm>
            <a:off x="4355976" y="4705498"/>
            <a:ext cx="3030537" cy="523702"/>
            <a:chOff x="4351406" y="2730500"/>
            <a:chExt cx="3030000" cy="523915"/>
          </a:xfrm>
        </p:grpSpPr>
        <p:sp>
          <p:nvSpPr>
            <p:cNvPr id="62" name="CaixaDeTexto 61"/>
            <p:cNvSpPr txBox="1"/>
            <p:nvPr/>
          </p:nvSpPr>
          <p:spPr>
            <a:xfrm>
              <a:off x="4351406" y="2946315"/>
              <a:ext cx="3030000" cy="3081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400" dirty="0" err="1" smtClean="0">
                  <a:solidFill>
                    <a:srgbClr val="002060"/>
                  </a:solidFill>
                  <a:latin typeface="+mn-lt"/>
                </a:rPr>
                <a:t>Suspensão</a:t>
              </a:r>
              <a:r>
                <a:rPr lang="en-US" sz="1400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do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</a:rPr>
                <a:t>Projeto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 F-X BR</a:t>
              </a:r>
            </a:p>
          </p:txBody>
        </p:sp>
        <p:sp>
          <p:nvSpPr>
            <p:cNvPr id="63" name="CaixaDeTexto 47"/>
            <p:cNvSpPr txBox="1">
              <a:spLocks noChangeArrowheads="1"/>
            </p:cNvSpPr>
            <p:nvPr/>
          </p:nvSpPr>
          <p:spPr bwMode="auto">
            <a:xfrm>
              <a:off x="4660889" y="2730500"/>
              <a:ext cx="1079309" cy="2699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algn="l" eaLnBrk="0" hangingPunct="0">
                <a:defRPr/>
              </a:pPr>
              <a:r>
                <a:rPr lang="en-US" sz="1400" b="1" dirty="0" smtClean="0">
                  <a:solidFill>
                    <a:srgbClr val="002060"/>
                  </a:solidFill>
                  <a:latin typeface="+mn-lt"/>
                </a:rPr>
                <a:t>mar</a:t>
              </a:r>
              <a:r>
                <a:rPr lang="en-US" sz="1400" b="1" dirty="0" smtClean="0">
                  <a:solidFill>
                    <a:srgbClr val="002060"/>
                  </a:solidFill>
                  <a:latin typeface="+mn-lt"/>
                  <a:cs typeface="+mn-cs"/>
                </a:rPr>
                <a:t> 2003</a:t>
              </a:r>
              <a:endParaRPr lang="en-US" sz="1400" b="1" dirty="0">
                <a:solidFill>
                  <a:srgbClr val="002060"/>
                </a:solidFill>
                <a:latin typeface="+mn-lt"/>
                <a:cs typeface="+mn-cs"/>
              </a:endParaRPr>
            </a:p>
          </p:txBody>
        </p:sp>
        <p:cxnSp>
          <p:nvCxnSpPr>
            <p:cNvPr id="64" name="Conector reto 63"/>
            <p:cNvCxnSpPr/>
            <p:nvPr/>
          </p:nvCxnSpPr>
          <p:spPr>
            <a:xfrm>
              <a:off x="4622795" y="2954429"/>
              <a:ext cx="899953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8558177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Imagem 71" descr="FUNDO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13384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ca 4"/>
          <p:cNvSpPr/>
          <p:nvPr/>
        </p:nvSpPr>
        <p:spPr>
          <a:xfrm>
            <a:off x="0" y="908720"/>
            <a:ext cx="9144000" cy="576387"/>
          </a:xfrm>
          <a:prstGeom prst="plaque">
            <a:avLst>
              <a:gd name="adj" fmla="val 12298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</a:t>
            </a:r>
            <a:r>
              <a:rPr lang="pt-B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PROJETO F-X2</a:t>
            </a:r>
          </a:p>
        </p:txBody>
      </p:sp>
      <p:sp>
        <p:nvSpPr>
          <p:cNvPr id="6" name="Retângulo 5"/>
          <p:cNvSpPr/>
          <p:nvPr/>
        </p:nvSpPr>
        <p:spPr>
          <a:xfrm>
            <a:off x="323528" y="1514326"/>
            <a:ext cx="8558980" cy="30608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44000" tIns="144000" rIns="144000" bIns="14400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sz="2000" b="1" dirty="0" smtClean="0"/>
              <a:t>	Selecionar </a:t>
            </a:r>
            <a:r>
              <a:rPr lang="pt-BR" sz="2000" b="1" dirty="0"/>
              <a:t>uma aeronave </a:t>
            </a:r>
            <a:r>
              <a:rPr lang="pt-BR" sz="2000" b="1" u="sng" dirty="0" smtClean="0"/>
              <a:t>multiemprego</a:t>
            </a:r>
            <a:r>
              <a:rPr lang="pt-BR" sz="2000" b="1" dirty="0" smtClean="0"/>
              <a:t> </a:t>
            </a:r>
            <a:r>
              <a:rPr lang="pt-BR" sz="2000" b="1" dirty="0"/>
              <a:t>para substituir, no curto prazo, os aviões </a:t>
            </a:r>
            <a:r>
              <a:rPr lang="pt-BR" sz="2000" b="1" dirty="0">
                <a:solidFill>
                  <a:srgbClr val="FF0000"/>
                </a:solidFill>
              </a:rPr>
              <a:t>MIRAGE F-2000</a:t>
            </a:r>
            <a:r>
              <a:rPr lang="pt-BR" sz="2000" b="1" dirty="0"/>
              <a:t>, e, a </a:t>
            </a:r>
            <a:r>
              <a:rPr lang="pt-BR" sz="2000" b="1" dirty="0" smtClean="0"/>
              <a:t>longo prazo, os </a:t>
            </a:r>
            <a:r>
              <a:rPr lang="pt-BR" sz="2000" b="1" dirty="0">
                <a:solidFill>
                  <a:srgbClr val="FF0000"/>
                </a:solidFill>
              </a:rPr>
              <a:t>F-5M</a:t>
            </a:r>
            <a:r>
              <a:rPr lang="pt-BR" sz="2000" b="1" dirty="0"/>
              <a:t> e </a:t>
            </a:r>
            <a:r>
              <a:rPr lang="pt-BR" sz="2000" b="1" dirty="0">
                <a:solidFill>
                  <a:srgbClr val="FF0000"/>
                </a:solidFill>
              </a:rPr>
              <a:t>A-1M</a:t>
            </a:r>
            <a:r>
              <a:rPr lang="pt-BR" sz="2000" b="1" dirty="0"/>
              <a:t>,</a:t>
            </a:r>
            <a:r>
              <a:rPr lang="pt-BR" sz="2000" b="1" dirty="0">
                <a:solidFill>
                  <a:srgbClr val="FF0000"/>
                </a:solidFill>
              </a:rPr>
              <a:t> </a:t>
            </a:r>
            <a:r>
              <a:rPr lang="pt-BR" sz="2000" b="1" dirty="0"/>
              <a:t>a fim de modernizar e padronizar a frota da FAB, com vistas ao cumprimento da missão constitucional, </a:t>
            </a:r>
            <a:r>
              <a:rPr lang="pt-BR" sz="2000" b="1" dirty="0" smtClean="0"/>
              <a:t>reduzindo os custos logísticos e possibilitando </a:t>
            </a:r>
            <a:r>
              <a:rPr lang="pt-BR" sz="2000" b="1" dirty="0"/>
              <a:t>o desenvolvimento da indústria de defesa nacional </a:t>
            </a:r>
            <a:r>
              <a:rPr lang="pt-BR" sz="2000" b="1" dirty="0">
                <a:solidFill>
                  <a:srgbClr val="FF0000"/>
                </a:solidFill>
              </a:rPr>
              <a:t>com foco na transferência de </a:t>
            </a:r>
            <a:r>
              <a:rPr lang="pt-BR" sz="2000" b="1" dirty="0" smtClean="0">
                <a:solidFill>
                  <a:srgbClr val="FF0000"/>
                </a:solidFill>
              </a:rPr>
              <a:t>tecnologias.</a:t>
            </a:r>
            <a:endParaRPr lang="pt-BR" sz="2000" b="1" dirty="0">
              <a:solidFill>
                <a:srgbClr val="FF0000"/>
              </a:solidFill>
            </a:endParaRPr>
          </a:p>
        </p:txBody>
      </p:sp>
      <p:grpSp>
        <p:nvGrpSpPr>
          <p:cNvPr id="7" name="Grupo 8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8" name="Retângulo 9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9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xmlns="" val="26106723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a 30"/>
          <p:cNvSpPr/>
          <p:nvPr/>
        </p:nvSpPr>
        <p:spPr>
          <a:xfrm>
            <a:off x="-107504" y="1268437"/>
            <a:ext cx="9144000" cy="360363"/>
          </a:xfrm>
          <a:prstGeom prst="plaque">
            <a:avLst>
              <a:gd name="adj" fmla="val 12298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EMPRESAS E CONSÓRCIOS PARTICIPANTES</a:t>
            </a:r>
          </a:p>
        </p:txBody>
      </p:sp>
      <p:grpSp>
        <p:nvGrpSpPr>
          <p:cNvPr id="2" name="Grupo 78"/>
          <p:cNvGrpSpPr>
            <a:grpSpLocks/>
          </p:cNvGrpSpPr>
          <p:nvPr/>
        </p:nvGrpSpPr>
        <p:grpSpPr bwMode="auto">
          <a:xfrm>
            <a:off x="179512" y="1916832"/>
            <a:ext cx="2852738" cy="2700337"/>
            <a:chOff x="266699" y="1027044"/>
            <a:chExt cx="2852421" cy="2700000"/>
          </a:xfrm>
        </p:grpSpPr>
        <p:sp>
          <p:nvSpPr>
            <p:cNvPr id="48" name="Retângulo 47"/>
            <p:cNvSpPr/>
            <p:nvPr/>
          </p:nvSpPr>
          <p:spPr bwMode="auto">
            <a:xfrm>
              <a:off x="274636" y="1027044"/>
              <a:ext cx="2842896" cy="2700000"/>
            </a:xfrm>
            <a:prstGeom prst="rect">
              <a:avLst/>
            </a:prstGeom>
            <a:solidFill>
              <a:schemeClr val="bg1">
                <a:lumMod val="50000"/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304795" y="1027044"/>
              <a:ext cx="2804801" cy="5396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CaixaDeTexto 31"/>
            <p:cNvSpPr txBox="1"/>
            <p:nvPr/>
          </p:nvSpPr>
          <p:spPr bwMode="auto">
            <a:xfrm>
              <a:off x="1231792" y="1103234"/>
              <a:ext cx="1853994" cy="368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USN/BOEING</a:t>
              </a:r>
            </a:p>
          </p:txBody>
        </p:sp>
        <p:pic>
          <p:nvPicPr>
            <p:cNvPr id="1082" name="Imagem 34" descr="bandeira_eua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15" y="1185035"/>
              <a:ext cx="480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3" name="Imagem 52" descr="FA-18EF_Super_Hornet_DVD_6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0F0F2"/>
                </a:clrFrom>
                <a:clrTo>
                  <a:srgbClr val="F0F0F2">
                    <a:alpha val="0"/>
                  </a:srgbClr>
                </a:clrTo>
              </a:clrChange>
              <a:lum bright="12000" contrast="1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93" t="34480"/>
            <a:stretch>
              <a:fillRect/>
            </a:stretch>
          </p:blipFill>
          <p:spPr bwMode="auto">
            <a:xfrm>
              <a:off x="1143000" y="2667000"/>
              <a:ext cx="1976120" cy="943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CaixaDeTexto 55"/>
            <p:cNvSpPr txBox="1"/>
            <p:nvPr/>
          </p:nvSpPr>
          <p:spPr bwMode="auto">
            <a:xfrm>
              <a:off x="266699" y="2971488"/>
              <a:ext cx="1828597" cy="6460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F-18 E/F</a:t>
              </a:r>
            </a:p>
            <a:p>
              <a:pPr algn="ctr">
                <a:defRPr/>
              </a:pPr>
              <a:r>
                <a:rPr lang="en-US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 Hornet</a:t>
              </a:r>
              <a:endParaRPr lang="en-US" sz="1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" name="Grupo 45"/>
            <p:cNvGrpSpPr>
              <a:grpSpLocks/>
            </p:cNvGrpSpPr>
            <p:nvPr/>
          </p:nvGrpSpPr>
          <p:grpSpPr bwMode="auto">
            <a:xfrm>
              <a:off x="419099" y="1676505"/>
              <a:ext cx="2590800" cy="990495"/>
              <a:chOff x="381000" y="1981305"/>
              <a:chExt cx="2590800" cy="990495"/>
            </a:xfrm>
          </p:grpSpPr>
          <p:pic>
            <p:nvPicPr>
              <p:cNvPr id="1086" name="Picture 6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9550" y="2286073"/>
                <a:ext cx="1492250" cy="333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7" name="Imagem 22" descr="usn-logo.jpg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AFFF9"/>
                  </a:clrFrom>
                  <a:clrTo>
                    <a:srgbClr val="FAFF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1981305"/>
                <a:ext cx="990600" cy="990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" name="Grupo 77"/>
          <p:cNvGrpSpPr>
            <a:grpSpLocks/>
          </p:cNvGrpSpPr>
          <p:nvPr/>
        </p:nvGrpSpPr>
        <p:grpSpPr bwMode="auto">
          <a:xfrm>
            <a:off x="3059832" y="1916832"/>
            <a:ext cx="2884488" cy="2701925"/>
            <a:chOff x="276664" y="3732250"/>
            <a:chExt cx="2884221" cy="2701470"/>
          </a:xfrm>
        </p:grpSpPr>
        <p:sp>
          <p:nvSpPr>
            <p:cNvPr id="6" name="Retângulo 5"/>
            <p:cNvSpPr/>
            <p:nvPr/>
          </p:nvSpPr>
          <p:spPr bwMode="auto">
            <a:xfrm>
              <a:off x="279839" y="3732250"/>
              <a:ext cx="2844537" cy="2701470"/>
            </a:xfrm>
            <a:prstGeom prst="rect">
              <a:avLst/>
            </a:prstGeom>
            <a:solidFill>
              <a:schemeClr val="bg1">
                <a:lumMod val="50000"/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276664" y="3732250"/>
              <a:ext cx="2844537" cy="53965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" name="CaixaDeTexto 36"/>
            <p:cNvSpPr txBox="1"/>
            <p:nvPr/>
          </p:nvSpPr>
          <p:spPr bwMode="auto">
            <a:xfrm>
              <a:off x="1219552" y="3810025"/>
              <a:ext cx="1854028" cy="3682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RAFALE TEAM</a:t>
              </a:r>
            </a:p>
          </p:txBody>
        </p:sp>
        <p:pic>
          <p:nvPicPr>
            <p:cNvPr id="1076" name="Imagem 37" descr="bandeira_franca.gif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784" y="3858250"/>
              <a:ext cx="504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914690" y="4358489"/>
            <a:ext cx="1444391" cy="457151"/>
          </p:xfrm>
          <a:graphic>
            <a:graphicData uri="http://schemas.openxmlformats.org/presentationml/2006/ole">
              <p:oleObj spid="_x0000_s81922" name="Corel DESIGNER" r:id="rId9" imgW="2286000" imgH="725424" progId="">
                <p:embed/>
              </p:oleObj>
            </a:graphicData>
          </a:graphic>
        </p:graphicFrame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341485" y="4968024"/>
            <a:ext cx="1139825" cy="314401"/>
          </p:xfrm>
          <a:graphic>
            <a:graphicData uri="http://schemas.openxmlformats.org/presentationml/2006/ole">
              <p:oleObj spid="_x0000_s81923" name="Corel DESIGNER" r:id="rId10" imgW="1728216" imgH="475488" progId="">
                <p:embed/>
              </p:oleObj>
            </a:graphicData>
          </a:graphic>
        </p:graphicFrame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1789285" y="5044216"/>
            <a:ext cx="1091695" cy="143985"/>
          </p:xfrm>
          <a:graphic>
            <a:graphicData uri="http://schemas.openxmlformats.org/presentationml/2006/ole">
              <p:oleObj spid="_x0000_s81924" name="Corel DESIGNER" r:id="rId11" imgW="1853184" imgH="228600" progId="">
                <p:embed/>
              </p:oleObj>
            </a:graphicData>
          </a:graphic>
        </p:graphicFrame>
        <p:sp>
          <p:nvSpPr>
            <p:cNvPr id="57" name="CaixaDeTexto 56"/>
            <p:cNvSpPr txBox="1"/>
            <p:nvPr/>
          </p:nvSpPr>
          <p:spPr bwMode="auto">
            <a:xfrm>
              <a:off x="1560833" y="5905172"/>
              <a:ext cx="1600052" cy="3698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RAFALE</a:t>
              </a:r>
            </a:p>
          </p:txBody>
        </p:sp>
        <p:pic>
          <p:nvPicPr>
            <p:cNvPr id="1078" name="Imagem 43" descr="RAFALE.tif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85" y="5295900"/>
              <a:ext cx="1974850" cy="1069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o 80"/>
          <p:cNvGrpSpPr>
            <a:grpSpLocks/>
          </p:cNvGrpSpPr>
          <p:nvPr/>
        </p:nvGrpSpPr>
        <p:grpSpPr bwMode="auto">
          <a:xfrm>
            <a:off x="5940152" y="1952799"/>
            <a:ext cx="2852738" cy="2700337"/>
            <a:chOff x="6120772" y="1027044"/>
            <a:chExt cx="2853224" cy="2700000"/>
          </a:xfrm>
        </p:grpSpPr>
        <p:sp>
          <p:nvSpPr>
            <p:cNvPr id="47" name="Retângulo 46"/>
            <p:cNvSpPr/>
            <p:nvPr/>
          </p:nvSpPr>
          <p:spPr bwMode="auto">
            <a:xfrm>
              <a:off x="6120772" y="1027044"/>
              <a:ext cx="2843697" cy="2700000"/>
            </a:xfrm>
            <a:prstGeom prst="rect">
              <a:avLst/>
            </a:prstGeom>
            <a:solidFill>
              <a:schemeClr val="bg1">
                <a:lumMod val="50000"/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6130299" y="1027044"/>
              <a:ext cx="2843697" cy="5396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" name="CaixaDeTexto 39"/>
            <p:cNvSpPr txBox="1"/>
            <p:nvPr/>
          </p:nvSpPr>
          <p:spPr bwMode="auto">
            <a:xfrm>
              <a:off x="6971817" y="1101647"/>
              <a:ext cx="1854516" cy="3698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SAAB AB</a:t>
              </a:r>
            </a:p>
          </p:txBody>
        </p:sp>
        <p:pic>
          <p:nvPicPr>
            <p:cNvPr id="1069" name="Imagem 41" descr="bandeira-suecia-gr.jpg"/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5786" y="1185035"/>
              <a:ext cx="504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0" name="Imagem 23" descr="Saab.jpg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9899" y="1916995"/>
              <a:ext cx="1409700" cy="45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CaixaDeTexto 57"/>
            <p:cNvSpPr txBox="1"/>
            <p:nvPr/>
          </p:nvSpPr>
          <p:spPr bwMode="auto">
            <a:xfrm>
              <a:off x="7429095" y="3123869"/>
              <a:ext cx="1524260" cy="3698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GRIPEN NG</a:t>
              </a:r>
            </a:p>
          </p:txBody>
        </p:sp>
        <p:pic>
          <p:nvPicPr>
            <p:cNvPr id="1072" name="Imagem 42" descr="GRIPEN.tif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299" y="2731476"/>
              <a:ext cx="1758950" cy="811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435786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77521E-7 L 0.32048 -0.3998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0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79512" y="764704"/>
            <a:ext cx="86409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</a:t>
            </a:r>
          </a:p>
          <a:p>
            <a:pPr algn="ctr"/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pt-BR" sz="2000" dirty="0" smtClean="0"/>
              <a:t>	O problema consiste em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comparar e selecionar sistemas complexos</a:t>
            </a:r>
            <a:r>
              <a:rPr lang="pt-BR" sz="2000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pt-BR" sz="2000" dirty="0"/>
              <a:t>	</a:t>
            </a:r>
            <a:r>
              <a:rPr lang="pt-BR" sz="2000" dirty="0" smtClean="0"/>
              <a:t>Entende-se por sistema complexo o conjunto de bens e serviços associados à gerência da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aquisição</a:t>
            </a:r>
            <a:r>
              <a:rPr lang="pt-BR" sz="2000" dirty="0" smtClean="0"/>
              <a:t>, da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operação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sz="2000" dirty="0" smtClean="0"/>
              <a:t>e do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suporte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sz="2000" dirty="0" smtClean="0"/>
              <a:t>de uma frota de 36 aeronaves de caça de multiemprego por todo seu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ciclo de vida </a:t>
            </a:r>
            <a:r>
              <a:rPr lang="pt-BR" sz="2000" dirty="0"/>
              <a:t>e todas as suas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</a:rPr>
              <a:t>implicações</a:t>
            </a:r>
            <a:r>
              <a:rPr lang="pt-BR" sz="2000" dirty="0"/>
              <a:t>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sistêmicas</a:t>
            </a:r>
            <a:r>
              <a:rPr lang="pt-BR" sz="2000" dirty="0" smtClean="0"/>
              <a:t>.</a:t>
            </a:r>
          </a:p>
          <a:p>
            <a:pPr algn="just"/>
            <a:endParaRPr lang="pt-BR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DO TRABALHO</a:t>
            </a:r>
          </a:p>
          <a:p>
            <a:pPr algn="ctr"/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pt-BR" sz="2000" dirty="0" smtClean="0"/>
              <a:t>	O objetivo </a:t>
            </a:r>
            <a:r>
              <a:rPr lang="pt-BR" sz="2000" dirty="0"/>
              <a:t>principal do trabalho é classificar os concorrentes do Projeto F-X2 em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relação aos requisitos do COMAER, </a:t>
            </a:r>
            <a:r>
              <a:rPr lang="pt-BR" sz="2000" dirty="0" smtClean="0"/>
              <a:t>a fim de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assessorar </a:t>
            </a:r>
            <a:r>
              <a:rPr lang="pt-BR" sz="2000" dirty="0"/>
              <a:t>as Autoridades competentes na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 tomada de decisão</a:t>
            </a:r>
            <a:r>
              <a:rPr lang="pt-BR" sz="2000" dirty="0" smtClean="0"/>
              <a:t>.</a:t>
            </a:r>
          </a:p>
        </p:txBody>
      </p:sp>
      <p:grpSp>
        <p:nvGrpSpPr>
          <p:cNvPr id="3" name="Grupo 8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5" name="Retângulo 9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6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xmlns="" val="23026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eta para a direita 43"/>
          <p:cNvSpPr/>
          <p:nvPr/>
        </p:nvSpPr>
        <p:spPr>
          <a:xfrm>
            <a:off x="2677344" y="1568152"/>
            <a:ext cx="533400" cy="3810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88900" dist="50800" dir="1800000" sx="102000" sy="102000" algn="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Seta para a direita 44"/>
          <p:cNvSpPr/>
          <p:nvPr/>
        </p:nvSpPr>
        <p:spPr>
          <a:xfrm>
            <a:off x="5725344" y="1606252"/>
            <a:ext cx="533400" cy="3810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88900" dist="50800" dir="1800000" sx="102000" sy="102000" algn="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Seta para a direita 45"/>
          <p:cNvSpPr/>
          <p:nvPr/>
        </p:nvSpPr>
        <p:spPr>
          <a:xfrm rot="5400000">
            <a:off x="7283476" y="2918321"/>
            <a:ext cx="754062" cy="4318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88900" dist="50800" dir="1800000" sx="102000" sy="102000" algn="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Seta para a direita 49"/>
          <p:cNvSpPr/>
          <p:nvPr/>
        </p:nvSpPr>
        <p:spPr>
          <a:xfrm rot="10800000">
            <a:off x="5725344" y="4003377"/>
            <a:ext cx="533400" cy="3810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88900" dist="50800" dir="1800000" sx="102000" sy="102000" algn="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Seta para a direita 50"/>
          <p:cNvSpPr/>
          <p:nvPr/>
        </p:nvSpPr>
        <p:spPr>
          <a:xfrm rot="10800000">
            <a:off x="2677344" y="3965277"/>
            <a:ext cx="533400" cy="3810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88900" dist="50800" dir="1800000" sx="102000" sy="102000" algn="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upo 24"/>
          <p:cNvGrpSpPr>
            <a:grpSpLocks/>
          </p:cNvGrpSpPr>
          <p:nvPr/>
        </p:nvGrpSpPr>
        <p:grpSpPr bwMode="auto">
          <a:xfrm>
            <a:off x="467544" y="1339552"/>
            <a:ext cx="1981200" cy="1184224"/>
            <a:chOff x="609600" y="1485900"/>
            <a:chExt cx="1981200" cy="118402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8" name="Elipse 47"/>
            <p:cNvSpPr/>
            <p:nvPr/>
          </p:nvSpPr>
          <p:spPr>
            <a:xfrm>
              <a:off x="609600" y="1485900"/>
              <a:ext cx="1981200" cy="83806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88900" dist="50800" dir="1800000" sx="102000" sy="102000" algn="l" rotWithShape="0">
                <a:prstClr val="black">
                  <a:alpha val="6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EMISSÃO </a:t>
              </a:r>
              <a:r>
                <a:rPr lang="en-US" sz="1400" b="1" dirty="0" smtClean="0">
                  <a:solidFill>
                    <a:sysClr val="windowText" lastClr="000000"/>
                  </a:solidFill>
                </a:rPr>
                <a:t>DO PEDIDO DE  OFERTA</a:t>
              </a:r>
              <a:endParaRPr lang="en-US" sz="14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47" name="CaixaDeTexto 51"/>
            <p:cNvSpPr txBox="1">
              <a:spLocks noChangeArrowheads="1"/>
            </p:cNvSpPr>
            <p:nvPr/>
          </p:nvSpPr>
          <p:spPr bwMode="auto">
            <a:xfrm>
              <a:off x="1123948" y="2362200"/>
              <a:ext cx="952504" cy="30772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/>
                <a:t>30 OUT 08</a:t>
              </a:r>
            </a:p>
          </p:txBody>
        </p:sp>
      </p:grpSp>
      <p:grpSp>
        <p:nvGrpSpPr>
          <p:cNvPr id="3" name="Grupo 25"/>
          <p:cNvGrpSpPr>
            <a:grpSpLocks/>
          </p:cNvGrpSpPr>
          <p:nvPr/>
        </p:nvGrpSpPr>
        <p:grpSpPr bwMode="auto">
          <a:xfrm>
            <a:off x="3439344" y="1339552"/>
            <a:ext cx="1981200" cy="1184275"/>
            <a:chOff x="3581400" y="1485900"/>
            <a:chExt cx="1981200" cy="118407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0" name="Elipse 39"/>
            <p:cNvSpPr/>
            <p:nvPr/>
          </p:nvSpPr>
          <p:spPr>
            <a:xfrm>
              <a:off x="3581400" y="1485900"/>
              <a:ext cx="1981200" cy="83806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88900" dist="50800" dir="1800000" sx="102000" sy="102000" algn="l" rotWithShape="0">
                <a:prstClr val="black">
                  <a:alpha val="6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ANÁLISE DAS 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OFERTAS</a:t>
              </a:r>
            </a:p>
          </p:txBody>
        </p:sp>
        <p:sp>
          <p:nvSpPr>
            <p:cNvPr id="9245" name="CaixaDeTexto 52"/>
            <p:cNvSpPr txBox="1">
              <a:spLocks noChangeArrowheads="1"/>
            </p:cNvSpPr>
            <p:nvPr/>
          </p:nvSpPr>
          <p:spPr bwMode="auto">
            <a:xfrm>
              <a:off x="3857702" y="2362200"/>
              <a:ext cx="1428596" cy="3077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/>
                <a:t>02 a 20 FEV 09</a:t>
              </a:r>
            </a:p>
          </p:txBody>
        </p:sp>
      </p:grpSp>
      <p:grpSp>
        <p:nvGrpSpPr>
          <p:cNvPr id="4" name="Grupo 26"/>
          <p:cNvGrpSpPr>
            <a:grpSpLocks/>
          </p:cNvGrpSpPr>
          <p:nvPr/>
        </p:nvGrpSpPr>
        <p:grpSpPr bwMode="auto">
          <a:xfrm>
            <a:off x="6669907" y="1339552"/>
            <a:ext cx="1981200" cy="1184224"/>
            <a:chOff x="6811601" y="1485900"/>
            <a:chExt cx="1981200" cy="118402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7" name="Elipse 46"/>
            <p:cNvSpPr/>
            <p:nvPr/>
          </p:nvSpPr>
          <p:spPr>
            <a:xfrm>
              <a:off x="6811601" y="1485900"/>
              <a:ext cx="1981200" cy="83806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effectLst>
              <a:outerShdw blurRad="88900" dist="50800" dir="1800000" sx="102000" sy="102000" algn="l" rotWithShape="0">
                <a:prstClr val="black">
                  <a:alpha val="6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REUNIÕES </a:t>
              </a:r>
            </a:p>
            <a:p>
              <a:pPr algn="ctr">
                <a:defRPr/>
              </a:pPr>
              <a:r>
                <a:rPr lang="en-US" sz="1400" b="1" i="1" dirty="0">
                  <a:solidFill>
                    <a:sysClr val="windowText" lastClr="000000"/>
                  </a:solidFill>
                </a:rPr>
                <a:t>FACE TO FACE</a:t>
              </a:r>
            </a:p>
          </p:txBody>
        </p:sp>
        <p:sp>
          <p:nvSpPr>
            <p:cNvPr id="9243" name="CaixaDeTexto 53"/>
            <p:cNvSpPr txBox="1">
              <a:spLocks noChangeArrowheads="1"/>
            </p:cNvSpPr>
            <p:nvPr/>
          </p:nvSpPr>
          <p:spPr bwMode="auto">
            <a:xfrm>
              <a:off x="7134390" y="2362200"/>
              <a:ext cx="1505540" cy="30772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/>
                <a:t>02 a 20 MAR 09</a:t>
              </a:r>
            </a:p>
          </p:txBody>
        </p:sp>
      </p:grpSp>
      <p:grpSp>
        <p:nvGrpSpPr>
          <p:cNvPr id="5" name="Grupo 27"/>
          <p:cNvGrpSpPr>
            <a:grpSpLocks/>
          </p:cNvGrpSpPr>
          <p:nvPr/>
        </p:nvGrpSpPr>
        <p:grpSpPr bwMode="auto">
          <a:xfrm>
            <a:off x="6555607" y="3736677"/>
            <a:ext cx="2209800" cy="1222325"/>
            <a:chOff x="6697301" y="4648200"/>
            <a:chExt cx="2209800" cy="12221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2" name="Elipse 41"/>
            <p:cNvSpPr/>
            <p:nvPr/>
          </p:nvSpPr>
          <p:spPr>
            <a:xfrm>
              <a:off x="6697301" y="4648200"/>
              <a:ext cx="2209800" cy="838064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88900" dist="50800" dir="1800000" sx="102000" sy="102000" algn="l" rotWithShape="0">
                <a:prstClr val="black">
                  <a:alpha val="6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VISITAS TÉCNICAS e VOOS DE AVALIAÇÃO</a:t>
              </a:r>
            </a:p>
          </p:txBody>
        </p:sp>
        <p:sp>
          <p:nvSpPr>
            <p:cNvPr id="9241" name="CaixaDeTexto 54"/>
            <p:cNvSpPr txBox="1">
              <a:spLocks noChangeArrowheads="1"/>
            </p:cNvSpPr>
            <p:nvPr/>
          </p:nvSpPr>
          <p:spPr bwMode="auto">
            <a:xfrm>
              <a:off x="6811601" y="5562600"/>
              <a:ext cx="2006648" cy="30772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/>
                <a:t>30 MAR a 17 ABR 09</a:t>
              </a:r>
            </a:p>
          </p:txBody>
        </p:sp>
      </p:grpSp>
      <p:grpSp>
        <p:nvGrpSpPr>
          <p:cNvPr id="6" name="Grupo 28"/>
          <p:cNvGrpSpPr>
            <a:grpSpLocks/>
          </p:cNvGrpSpPr>
          <p:nvPr/>
        </p:nvGrpSpPr>
        <p:grpSpPr bwMode="auto">
          <a:xfrm>
            <a:off x="3439344" y="3736677"/>
            <a:ext cx="1981200" cy="1222375"/>
            <a:chOff x="3581400" y="4648200"/>
            <a:chExt cx="1981200" cy="122217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1" name="Elipse 40"/>
            <p:cNvSpPr/>
            <p:nvPr/>
          </p:nvSpPr>
          <p:spPr>
            <a:xfrm>
              <a:off x="3581400" y="4648200"/>
              <a:ext cx="1981200" cy="838064"/>
            </a:xfrm>
            <a:prstGeom prst="ellipse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  <a:effectLst>
              <a:outerShdw blurRad="88900" dist="50800" dir="1800000" sx="102000" sy="102000" algn="l" rotWithShape="0">
                <a:prstClr val="black">
                  <a:alpha val="6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ANÁLISE DAS OFERTAS REVISADAS</a:t>
              </a:r>
            </a:p>
          </p:txBody>
        </p:sp>
        <p:sp>
          <p:nvSpPr>
            <p:cNvPr id="9239" name="CaixaDeTexto 55"/>
            <p:cNvSpPr txBox="1">
              <a:spLocks noChangeArrowheads="1"/>
            </p:cNvSpPr>
            <p:nvPr/>
          </p:nvSpPr>
          <p:spPr bwMode="auto">
            <a:xfrm>
              <a:off x="3872930" y="5562600"/>
              <a:ext cx="1398140" cy="3077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/>
                <a:t>04 a 29 MAI 09</a:t>
              </a:r>
            </a:p>
          </p:txBody>
        </p:sp>
      </p:grpSp>
      <p:grpSp>
        <p:nvGrpSpPr>
          <p:cNvPr id="7" name="Grupo 29"/>
          <p:cNvGrpSpPr>
            <a:grpSpLocks/>
          </p:cNvGrpSpPr>
          <p:nvPr/>
        </p:nvGrpSpPr>
        <p:grpSpPr bwMode="auto">
          <a:xfrm>
            <a:off x="467544" y="3736677"/>
            <a:ext cx="1981200" cy="1222325"/>
            <a:chOff x="609600" y="4648200"/>
            <a:chExt cx="1981200" cy="12221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9" name="Elipse 48"/>
            <p:cNvSpPr/>
            <p:nvPr/>
          </p:nvSpPr>
          <p:spPr>
            <a:xfrm>
              <a:off x="609600" y="4648200"/>
              <a:ext cx="1981200" cy="838064"/>
            </a:xfrm>
            <a:prstGeom prst="ellipse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  <a:effectLst>
              <a:outerShdw blurRad="88900" dist="50800" dir="1800000" sx="102000" sy="102000" algn="l" rotWithShape="0">
                <a:prstClr val="black">
                  <a:alpha val="6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ANÁLISE DA</a:t>
              </a:r>
              <a:br>
                <a:rPr lang="en-US" sz="1400" b="1" dirty="0">
                  <a:solidFill>
                    <a:schemeClr val="tx1"/>
                  </a:solidFill>
                </a:rPr>
              </a:br>
              <a:r>
                <a:rPr lang="en-US" sz="1400" b="1" dirty="0" smtClean="0">
                  <a:solidFill>
                    <a:schemeClr val="tx1"/>
                  </a:solidFill>
                </a:rPr>
                <a:t>ÚLTIMA OFERTA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9237" name="CaixaDeTexto 56"/>
            <p:cNvSpPr txBox="1">
              <a:spLocks noChangeArrowheads="1"/>
            </p:cNvSpPr>
            <p:nvPr/>
          </p:nvSpPr>
          <p:spPr bwMode="auto">
            <a:xfrm>
              <a:off x="609600" y="5562600"/>
              <a:ext cx="1981200" cy="30772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/>
                <a:t>08 JUN a  29 OUT 09</a:t>
              </a:r>
            </a:p>
          </p:txBody>
        </p:sp>
      </p:grpSp>
      <p:grpSp>
        <p:nvGrpSpPr>
          <p:cNvPr id="8" name="Grupo 30"/>
          <p:cNvGrpSpPr>
            <a:grpSpLocks/>
          </p:cNvGrpSpPr>
          <p:nvPr/>
        </p:nvGrpSpPr>
        <p:grpSpPr bwMode="auto">
          <a:xfrm>
            <a:off x="1077144" y="2753221"/>
            <a:ext cx="1765300" cy="762000"/>
            <a:chOff x="1219200" y="3276600"/>
            <a:chExt cx="1765300" cy="762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Retângulo de cantos arredondados 23"/>
            <p:cNvSpPr/>
            <p:nvPr/>
          </p:nvSpPr>
          <p:spPr>
            <a:xfrm>
              <a:off x="1219200" y="3429000"/>
              <a:ext cx="1600200" cy="609600"/>
            </a:xfrm>
            <a:prstGeom prst="roundRect">
              <a:avLst>
                <a:gd name="adj" fmla="val 208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ysClr val="windowText" lastClr="000000"/>
                  </a:solidFill>
                </a:rPr>
                <a:t>CLARIFIÇÕES</a:t>
              </a:r>
            </a:p>
          </p:txBody>
        </p:sp>
        <p:sp>
          <p:nvSpPr>
            <p:cNvPr id="23" name="Retângulo de cantos arredondados 22"/>
            <p:cNvSpPr/>
            <p:nvPr/>
          </p:nvSpPr>
          <p:spPr>
            <a:xfrm>
              <a:off x="1295400" y="3352800"/>
              <a:ext cx="1600200" cy="609600"/>
            </a:xfrm>
            <a:prstGeom prst="roundRect">
              <a:avLst>
                <a:gd name="adj" fmla="val 208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ysClr val="windowText" lastClr="000000"/>
                  </a:solidFill>
                </a:rPr>
                <a:t>CLARIFIÇÕES</a:t>
              </a:r>
            </a:p>
          </p:txBody>
        </p:sp>
        <p:sp>
          <p:nvSpPr>
            <p:cNvPr id="59" name="Retângulo de cantos arredondados 58"/>
            <p:cNvSpPr/>
            <p:nvPr/>
          </p:nvSpPr>
          <p:spPr>
            <a:xfrm>
              <a:off x="1384300" y="3276600"/>
              <a:ext cx="1600200" cy="609600"/>
            </a:xfrm>
            <a:prstGeom prst="roundRect">
              <a:avLst>
                <a:gd name="adj" fmla="val 208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CLARIFICAÇÕES</a:t>
              </a:r>
            </a:p>
          </p:txBody>
        </p:sp>
      </p:grpSp>
      <p:sp>
        <p:nvSpPr>
          <p:cNvPr id="60" name="Retângulo de cantos arredondados 59"/>
          <p:cNvSpPr/>
          <p:nvPr/>
        </p:nvSpPr>
        <p:spPr>
          <a:xfrm>
            <a:off x="3042344" y="2752071"/>
            <a:ext cx="1600200" cy="7207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ysClr val="windowText" lastClr="000000"/>
                </a:solidFill>
              </a:rPr>
              <a:t>REUNIÕES SOBRE </a:t>
            </a:r>
            <a:r>
              <a:rPr lang="en-US" sz="1400" b="1" i="1" dirty="0">
                <a:solidFill>
                  <a:sysClr val="windowText" lastClr="000000"/>
                </a:solidFill>
              </a:rPr>
              <a:t>Transferência de </a:t>
            </a:r>
            <a:r>
              <a:rPr lang="en-US" sz="1400" b="1" i="1" dirty="0" err="1">
                <a:solidFill>
                  <a:sysClr val="windowText" lastClr="000000"/>
                </a:solidFill>
              </a:rPr>
              <a:t>Tecnologia</a:t>
            </a:r>
            <a:endParaRPr lang="en-US" sz="1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61" name="Retângulo de cantos arredondados 60"/>
          <p:cNvSpPr/>
          <p:nvPr/>
        </p:nvSpPr>
        <p:spPr>
          <a:xfrm>
            <a:off x="4823644" y="2748180"/>
            <a:ext cx="1622524" cy="7200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ysClr val="windowText" lastClr="000000"/>
                </a:solidFill>
              </a:rPr>
              <a:t>REUNIÕES SOBRE FINANCIAMENTO</a:t>
            </a:r>
          </a:p>
        </p:txBody>
      </p:sp>
      <p:sp>
        <p:nvSpPr>
          <p:cNvPr id="32" name="Placa 31"/>
          <p:cNvSpPr/>
          <p:nvPr/>
        </p:nvSpPr>
        <p:spPr>
          <a:xfrm>
            <a:off x="0" y="692696"/>
            <a:ext cx="9144000" cy="515144"/>
          </a:xfrm>
          <a:prstGeom prst="plaque">
            <a:avLst>
              <a:gd name="adj" fmla="val 12298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METODOLOGIA DO PROCESSO DE SELEÇÃO</a:t>
            </a:r>
          </a:p>
        </p:txBody>
      </p:sp>
      <p:grpSp>
        <p:nvGrpSpPr>
          <p:cNvPr id="39" name="Grupo 8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43" name="Retângulo 9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52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xmlns="" val="114842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0" y="1236227"/>
            <a:ext cx="8964687" cy="2768836"/>
            <a:chOff x="619944" y="5022545"/>
            <a:chExt cx="7772400" cy="1574807"/>
          </a:xfrm>
        </p:grpSpPr>
        <p:sp>
          <p:nvSpPr>
            <p:cNvPr id="37" name="Retângulo 36"/>
            <p:cNvSpPr/>
            <p:nvPr/>
          </p:nvSpPr>
          <p:spPr>
            <a:xfrm>
              <a:off x="619944" y="5073352"/>
              <a:ext cx="7772400" cy="1524000"/>
            </a:xfrm>
            <a:prstGeom prst="rect">
              <a:avLst/>
            </a:prstGeom>
            <a:gradFill flip="none" rotWithShape="0">
              <a:gsLst>
                <a:gs pos="26000">
                  <a:schemeClr val="accent1">
                    <a:lumMod val="75000"/>
                    <a:alpha val="87000"/>
                  </a:schemeClr>
                </a:gs>
                <a:gs pos="100000">
                  <a:srgbClr val="FFEBF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CaixaDeTexto 35"/>
            <p:cNvSpPr txBox="1"/>
            <p:nvPr/>
          </p:nvSpPr>
          <p:spPr bwMode="auto">
            <a:xfrm>
              <a:off x="5194132" y="6182844"/>
              <a:ext cx="1762125" cy="33259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>
              <a:outerShdw blurRad="50800" dist="50800" dir="2400000" sx="102000" sy="102000" algn="t" rotWithShape="0">
                <a:prstClr val="black">
                  <a:alpha val="6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+ 26.000</a:t>
              </a:r>
              <a:r>
                <a:rPr 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/>
              </a:r>
              <a:br>
                <a:rPr 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</a:br>
              <a:r>
                <a:rPr lang="en-US" sz="1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homens</a:t>
              </a:r>
              <a:r>
                <a:rPr 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/</a:t>
              </a:r>
              <a:r>
                <a:rPr lang="en-US" sz="1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hora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grpSp>
          <p:nvGrpSpPr>
            <p:cNvPr id="10" name="Grupo 51"/>
            <p:cNvGrpSpPr>
              <a:grpSpLocks/>
            </p:cNvGrpSpPr>
            <p:nvPr/>
          </p:nvGrpSpPr>
          <p:grpSpPr bwMode="auto">
            <a:xfrm>
              <a:off x="2086634" y="5022545"/>
              <a:ext cx="3734711" cy="1492898"/>
              <a:chOff x="2151984" y="4991098"/>
              <a:chExt cx="3735961" cy="1493454"/>
            </a:xfrm>
          </p:grpSpPr>
          <p:sp>
            <p:nvSpPr>
              <p:cNvPr id="35" name="CaixaDeTexto 34"/>
              <p:cNvSpPr txBox="1"/>
              <p:nvPr/>
            </p:nvSpPr>
            <p:spPr>
              <a:xfrm>
                <a:off x="2151984" y="6151831"/>
                <a:ext cx="1762715" cy="33272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50800" dir="2400000" sx="102000" sy="102000" algn="t" rotWithShape="0">
                  <a:prstClr val="black">
                    <a:alpha val="6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marL="342900" indent="-342900" algn="ctr">
                  <a:defRPr/>
                </a:pPr>
                <a:r>
                  <a:rPr lang="en-US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121 VOLUMES</a:t>
                </a:r>
              </a:p>
              <a:p>
                <a:pPr marL="342900" indent="-342900" algn="ctr">
                  <a:defRPr/>
                </a:pPr>
                <a:r>
                  <a:rPr lang="en-US" sz="16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+ 28.000 </a:t>
                </a:r>
                <a:r>
                  <a:rPr lang="en-US" sz="1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páginas</a:t>
                </a:r>
                <a:endParaRPr 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pic>
            <p:nvPicPr>
              <p:cNvPr id="32791" name="Imagem 42" descr="PUBLICACOES.ti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6312" y="4991098"/>
                <a:ext cx="2861633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9" name="Grupo 8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43" name="Retângulo 9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52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748158" y="4149080"/>
            <a:ext cx="7772400" cy="1500187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pt-BR" b="1" dirty="0" smtClean="0">
                <a:solidFill>
                  <a:schemeClr val="tx1"/>
                </a:solidFill>
              </a:rPr>
              <a:t>Desde o início das atividades, em 1995, nove Gerentes passaram pelo Projeto do novo caça.</a:t>
            </a:r>
          </a:p>
          <a:p>
            <a:pPr marL="342900" indent="-342900">
              <a:buFontTx/>
              <a:buChar char="-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07987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1968427" y="1978989"/>
            <a:ext cx="5112568" cy="61642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38160" tIns="0" rIns="3816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000" b="1" dirty="0" smtClean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TÉCNICO-OPERACIONAL</a:t>
            </a:r>
            <a:endParaRPr lang="pt-BR" sz="2000" b="1" dirty="0">
              <a:solidFill>
                <a:srgbClr val="0000FF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1968427" y="4116016"/>
            <a:ext cx="5112568" cy="616420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38160" tIns="0" rIns="3816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COMERCIAL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1968427" y="3409474"/>
            <a:ext cx="5112568" cy="61642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38160" tIns="0" rIns="3816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ea typeface="Times New Roman" pitchFamily="18" charset="0"/>
                <a:cs typeface="Arial" pitchFamily="34" charset="0"/>
              </a:rPr>
              <a:t>INDUSTRIAL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cs typeface="Arial" pitchFamily="34" charset="0"/>
            </a:endParaRPr>
          </a:p>
        </p:txBody>
      </p:sp>
      <p:sp>
        <p:nvSpPr>
          <p:cNvPr id="8" name="AutoShape 24"/>
          <p:cNvSpPr>
            <a:spLocks noChangeArrowheads="1"/>
          </p:cNvSpPr>
          <p:nvPr/>
        </p:nvSpPr>
        <p:spPr bwMode="auto">
          <a:xfrm>
            <a:off x="1973310" y="4826943"/>
            <a:ext cx="5112568" cy="616420"/>
          </a:xfrm>
          <a:prstGeom prst="flowChartAlternateProcess">
            <a:avLst/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38160" tIns="0" rIns="3816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RISCO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sp>
        <p:nvSpPr>
          <p:cNvPr id="11" name="AutoShape 36"/>
          <p:cNvSpPr>
            <a:spLocks noChangeArrowheads="1"/>
          </p:cNvSpPr>
          <p:nvPr/>
        </p:nvSpPr>
        <p:spPr bwMode="auto">
          <a:xfrm>
            <a:off x="1968407" y="2702932"/>
            <a:ext cx="5112613" cy="61642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38160" tIns="0" rIns="3816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LOGÍSTICA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1979712" y="5548884"/>
            <a:ext cx="5112568" cy="616420"/>
          </a:xfrm>
          <a:prstGeom prst="flowChartAlternateProcess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38160" tIns="0" rIns="3816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CONTRAPARTIDAS TECNOLÓGICAS</a:t>
            </a:r>
            <a:r>
              <a:rPr kumimoji="0" lang="pt-BR" sz="20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 E INDUSTRIAIS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itchFamily="34" charset="0"/>
            </a:endParaRPr>
          </a:p>
        </p:txBody>
      </p:sp>
      <p:sp>
        <p:nvSpPr>
          <p:cNvPr id="25" name="Placa 24"/>
          <p:cNvSpPr/>
          <p:nvPr/>
        </p:nvSpPr>
        <p:spPr>
          <a:xfrm>
            <a:off x="-35343" y="1086366"/>
            <a:ext cx="9144000" cy="515144"/>
          </a:xfrm>
          <a:prstGeom prst="plaque">
            <a:avLst>
              <a:gd name="adj" fmla="val 12298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ÁREAS DE AVALIAÇÃO</a:t>
            </a:r>
            <a:endParaRPr lang="pt-B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upo 8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29" name="Retângulo 9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30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xmlns="" val="357427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611560" y="1268760"/>
            <a:ext cx="7705725" cy="40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90000"/>
              </a:lnSpc>
              <a:spcBef>
                <a:spcPct val="50000"/>
              </a:spcBef>
            </a:pPr>
            <a:r>
              <a:rPr 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</a:t>
            </a:r>
            <a:r>
              <a:rPr lang="pt-BR" sz="32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 eaLnBrk="0" hangingPunct="0">
              <a:lnSpc>
                <a:spcPct val="190000"/>
              </a:lnSpc>
              <a:spcBef>
                <a:spcPct val="50000"/>
              </a:spcBef>
            </a:pPr>
            <a:r>
              <a:rPr lang="pt-BR" sz="2000" dirty="0">
                <a:solidFill>
                  <a:srgbClr val="002060"/>
                </a:solidFill>
              </a:rPr>
              <a:t>	 </a:t>
            </a:r>
            <a:r>
              <a:rPr lang="pt-BR" sz="2400" dirty="0">
                <a:solidFill>
                  <a:srgbClr val="000066"/>
                </a:solidFill>
              </a:rPr>
              <a:t>Apresentar </a:t>
            </a:r>
            <a:r>
              <a:rPr lang="pt-BR" sz="2400" dirty="0" smtClean="0">
                <a:solidFill>
                  <a:srgbClr val="000066"/>
                </a:solidFill>
              </a:rPr>
              <a:t>aos(às</a:t>
            </a:r>
            <a:r>
              <a:rPr lang="pt-BR" sz="2400" dirty="0" smtClean="0">
                <a:solidFill>
                  <a:srgbClr val="000066"/>
                </a:solidFill>
              </a:rPr>
              <a:t>) </a:t>
            </a:r>
            <a:r>
              <a:rPr lang="pt-BR" sz="2400" dirty="0" err="1" smtClean="0">
                <a:solidFill>
                  <a:srgbClr val="000066"/>
                </a:solidFill>
              </a:rPr>
              <a:t>Exmos</a:t>
            </a:r>
            <a:r>
              <a:rPr lang="pt-BR" sz="2400" dirty="0" smtClean="0">
                <a:solidFill>
                  <a:srgbClr val="000066"/>
                </a:solidFill>
              </a:rPr>
              <a:t>.(as) Srs.(as). Parlamentares do Congresso Nacional o processo de seleção utilizado no Projeto Aeronave de Caça Multimissão (FX-2).</a:t>
            </a:r>
            <a:endParaRPr lang="pt-BR" sz="2400" dirty="0">
              <a:solidFill>
                <a:srgbClr val="000066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699792" y="5517232"/>
            <a:ext cx="3528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Congresso Nacional</a:t>
            </a:r>
          </a:p>
          <a:p>
            <a:r>
              <a:rPr lang="pt-BR" sz="1400" dirty="0" smtClean="0"/>
              <a:t>Brasília, 13 de agosto de 2013</a:t>
            </a:r>
            <a:endParaRPr lang="pt-BR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a 8"/>
          <p:cNvSpPr/>
          <p:nvPr/>
        </p:nvSpPr>
        <p:spPr>
          <a:xfrm>
            <a:off x="0" y="859979"/>
            <a:ext cx="9144000" cy="480789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DA ÁREA </a:t>
            </a:r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TÉCNICO-OPERACIONAL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27584" y="3028598"/>
            <a:ext cx="7992888" cy="22006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0">
            <a:spAutoFit/>
          </a:bodyPr>
          <a:lstStyle/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400" b="1" dirty="0" smtClean="0">
                <a:cs typeface="Arial" pitchFamily="34" charset="0"/>
                <a:sym typeface="Wingdings"/>
              </a:rPr>
              <a:t></a:t>
            </a:r>
            <a:r>
              <a:rPr lang="pt-BR" sz="2400" b="1" dirty="0" smtClean="0">
                <a:cs typeface="Arial" pitchFamily="34" charset="0"/>
              </a:rPr>
              <a:t>Características Técnico-Operacionais da Plataforma</a:t>
            </a:r>
            <a:endParaRPr lang="pt-BR" sz="24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400" b="1" dirty="0" smtClean="0">
                <a:cs typeface="Arial" pitchFamily="34" charset="0"/>
                <a:sym typeface="Wingdings"/>
              </a:rPr>
              <a:t></a:t>
            </a:r>
            <a:r>
              <a:rPr lang="pt-BR" sz="2400" b="1" dirty="0" smtClean="0">
                <a:cs typeface="Arial" pitchFamily="34" charset="0"/>
              </a:rPr>
              <a:t>Capacidade de Sobrevivência</a:t>
            </a:r>
            <a:endParaRPr lang="pt-BR" sz="24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400" b="1" dirty="0" smtClean="0">
                <a:cs typeface="Arial" pitchFamily="34" charset="0"/>
                <a:sym typeface="Wingdings"/>
              </a:rPr>
              <a:t></a:t>
            </a:r>
            <a:r>
              <a:rPr lang="pt-BR" sz="2400" b="1" dirty="0" smtClean="0">
                <a:cs typeface="Arial" pitchFamily="34" charset="0"/>
              </a:rPr>
              <a:t>Tecnologias Embarcadas</a:t>
            </a:r>
            <a:endParaRPr lang="pt-BR" sz="24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400" b="1" dirty="0" smtClean="0">
                <a:cs typeface="Arial" pitchFamily="34" charset="0"/>
                <a:sym typeface="Wingdings"/>
              </a:rPr>
              <a:t></a:t>
            </a:r>
            <a:r>
              <a:rPr lang="pt-BR" sz="2400" b="1" dirty="0" smtClean="0">
                <a:cs typeface="Arial" pitchFamily="34" charset="0"/>
              </a:rPr>
              <a:t>Potencial de Crescimento</a:t>
            </a:r>
            <a:endParaRPr lang="pt-BR" sz="24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400" b="1" dirty="0" smtClean="0">
                <a:cs typeface="Arial" pitchFamily="34" charset="0"/>
                <a:sym typeface="Wingdings"/>
              </a:rPr>
              <a:t></a:t>
            </a:r>
            <a:r>
              <a:rPr lang="pt-BR" sz="2400" b="1" dirty="0" smtClean="0">
                <a:cs typeface="Arial" pitchFamily="34" charset="0"/>
              </a:rPr>
              <a:t>Desempenho em Voo</a:t>
            </a:r>
            <a:endParaRPr lang="pt-BR" sz="2400" dirty="0">
              <a:cs typeface="Arial" pitchFamily="34" charset="0"/>
            </a:endParaRPr>
          </a:p>
        </p:txBody>
      </p:sp>
      <p:sp>
        <p:nvSpPr>
          <p:cNvPr id="13" name="CaixaDeTexto 10"/>
          <p:cNvSpPr txBox="1"/>
          <p:nvPr/>
        </p:nvSpPr>
        <p:spPr>
          <a:xfrm>
            <a:off x="179512" y="1412776"/>
            <a:ext cx="8784976" cy="1292662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  <a:buClr>
                <a:srgbClr val="C00000"/>
              </a:buClr>
            </a:pPr>
            <a:r>
              <a:rPr lang="pt-BR" sz="1800" dirty="0" smtClean="0">
                <a:cs typeface="Arial" pitchFamily="34" charset="0"/>
              </a:rPr>
              <a:t>	Aborda de forma sistêmica e integrada as características/capacidades técnicas e operacionais relacionadas a cada sistema de armas.  A avaliação está dividida em cinco atributos principais:</a:t>
            </a:r>
          </a:p>
        </p:txBody>
      </p:sp>
      <p:grpSp>
        <p:nvGrpSpPr>
          <p:cNvPr id="11" name="Grupo 8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14" name="Retângulo 9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5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xmlns="" val="1157952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a 8"/>
          <p:cNvSpPr/>
          <p:nvPr/>
        </p:nvSpPr>
        <p:spPr>
          <a:xfrm>
            <a:off x="-17011" y="908720"/>
            <a:ext cx="9161011" cy="360040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DA ÁREA </a:t>
            </a:r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LOGÍSTICA</a:t>
            </a:r>
            <a:endParaRPr lang="pt-BR" sz="2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27584" y="3028598"/>
            <a:ext cx="7200800" cy="22006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0">
            <a:spAutoFit/>
          </a:bodyPr>
          <a:lstStyle/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1800" b="1" dirty="0" smtClean="0">
                <a:cs typeface="Arial" pitchFamily="34" charset="0"/>
                <a:sym typeface="Wingdings"/>
              </a:rPr>
              <a:t></a:t>
            </a:r>
            <a:r>
              <a:rPr lang="pt-BR" sz="2000" b="1" dirty="0" smtClean="0">
                <a:cs typeface="Arial" pitchFamily="34" charset="0"/>
              </a:rPr>
              <a:t>Plano de Apoio Logístico Integrado</a:t>
            </a:r>
            <a:endParaRPr lang="pt-BR" sz="20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000" b="1" dirty="0" smtClean="0">
                <a:cs typeface="Arial" pitchFamily="34" charset="0"/>
                <a:sym typeface="Wingdings"/>
              </a:rPr>
              <a:t></a:t>
            </a:r>
            <a:r>
              <a:rPr lang="pt-BR" sz="2000" b="1" dirty="0" smtClean="0">
                <a:cs typeface="Arial" pitchFamily="34" charset="0"/>
              </a:rPr>
              <a:t>Confiabilidade, </a:t>
            </a:r>
            <a:r>
              <a:rPr lang="pt-BR" sz="2000" b="1" dirty="0" err="1" smtClean="0">
                <a:cs typeface="Arial" pitchFamily="34" charset="0"/>
              </a:rPr>
              <a:t>Manutenabilidade</a:t>
            </a:r>
            <a:r>
              <a:rPr lang="pt-BR" sz="2000" b="1" dirty="0" smtClean="0">
                <a:cs typeface="Arial" pitchFamily="34" charset="0"/>
              </a:rPr>
              <a:t> e Disponibilidade</a:t>
            </a:r>
            <a:endParaRPr lang="pt-BR" sz="20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000" b="1" dirty="0" smtClean="0">
                <a:cs typeface="Arial" pitchFamily="34" charset="0"/>
                <a:sym typeface="Wingdings"/>
              </a:rPr>
              <a:t></a:t>
            </a:r>
            <a:r>
              <a:rPr lang="pt-BR" sz="2000" b="1" dirty="0" err="1" smtClean="0">
                <a:cs typeface="Arial" pitchFamily="34" charset="0"/>
              </a:rPr>
              <a:t>Desdobrabilidade</a:t>
            </a:r>
            <a:endParaRPr lang="pt-BR" sz="20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000" b="1" dirty="0" smtClean="0">
                <a:cs typeface="Arial" pitchFamily="34" charset="0"/>
                <a:sym typeface="Wingdings"/>
              </a:rPr>
              <a:t></a:t>
            </a:r>
            <a:r>
              <a:rPr lang="pt-BR" sz="2000" b="1" dirty="0" smtClean="0">
                <a:cs typeface="Arial" pitchFamily="34" charset="0"/>
              </a:rPr>
              <a:t>Suporte ao Armamento</a:t>
            </a:r>
            <a:endParaRPr lang="pt-BR" sz="20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000" b="1" dirty="0" smtClean="0">
                <a:cs typeface="Arial" pitchFamily="34" charset="0"/>
                <a:sym typeface="Wingdings"/>
              </a:rPr>
              <a:t></a:t>
            </a:r>
            <a:r>
              <a:rPr lang="pt-BR" sz="2000" b="1" dirty="0" smtClean="0">
                <a:cs typeface="Arial" pitchFamily="34" charset="0"/>
              </a:rPr>
              <a:t>Suporte ao Simulador</a:t>
            </a:r>
            <a:endParaRPr lang="pt-BR" sz="2000" dirty="0">
              <a:cs typeface="Arial" pitchFamily="34" charset="0"/>
            </a:endParaRPr>
          </a:p>
        </p:txBody>
      </p:sp>
      <p:sp>
        <p:nvSpPr>
          <p:cNvPr id="13" name="CaixaDeTexto 10"/>
          <p:cNvSpPr txBox="1"/>
          <p:nvPr/>
        </p:nvSpPr>
        <p:spPr>
          <a:xfrm>
            <a:off x="179512" y="1484784"/>
            <a:ext cx="8784975" cy="1241365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  <a:buClr>
                <a:srgbClr val="C00000"/>
              </a:buClr>
            </a:pPr>
            <a:r>
              <a:rPr lang="pt-BR" sz="1800" dirty="0" smtClean="0">
                <a:cs typeface="Arial" pitchFamily="34" charset="0"/>
              </a:rPr>
              <a:t>	Aborda de forma sistêmica características logísticas relacionadas ao apoio ao sistema de armas durante todo o seu ciclo de vida.  A avaliação está dividida em cinco atributos principais:</a:t>
            </a:r>
          </a:p>
        </p:txBody>
      </p:sp>
      <p:grpSp>
        <p:nvGrpSpPr>
          <p:cNvPr id="11" name="Grupo 8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14" name="Retângulo 9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5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xmlns="" val="1345203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a 8"/>
          <p:cNvSpPr/>
          <p:nvPr/>
        </p:nvSpPr>
        <p:spPr>
          <a:xfrm>
            <a:off x="1" y="836712"/>
            <a:ext cx="9144000" cy="514376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DA ÁREA </a:t>
            </a:r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INDUSTRIAL</a:t>
            </a:r>
            <a:endParaRPr lang="pt-BR" sz="2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331640" y="3140968"/>
            <a:ext cx="5472608" cy="22006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0">
            <a:spAutoFit/>
          </a:bodyPr>
          <a:lstStyle/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400" b="1" dirty="0" smtClean="0">
                <a:cs typeface="Arial" pitchFamily="34" charset="0"/>
                <a:sym typeface="Wingdings"/>
              </a:rPr>
              <a:t></a:t>
            </a:r>
            <a:r>
              <a:rPr lang="pt-BR" sz="2400" b="1" dirty="0" smtClean="0">
                <a:cs typeface="Arial" pitchFamily="34" charset="0"/>
              </a:rPr>
              <a:t>Plano de Certificação</a:t>
            </a:r>
            <a:endParaRPr lang="pt-BR" sz="24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400" b="1" dirty="0" smtClean="0">
                <a:cs typeface="Arial" pitchFamily="34" charset="0"/>
                <a:sym typeface="Wingdings"/>
              </a:rPr>
              <a:t></a:t>
            </a:r>
            <a:r>
              <a:rPr lang="pt-BR" sz="2400" b="1" dirty="0" smtClean="0">
                <a:cs typeface="Arial" pitchFamily="34" charset="0"/>
              </a:rPr>
              <a:t>Plano de Adequação</a:t>
            </a:r>
            <a:endParaRPr lang="pt-BR" sz="24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400" b="1" dirty="0" smtClean="0">
                <a:cs typeface="Arial" pitchFamily="34" charset="0"/>
                <a:sym typeface="Wingdings"/>
              </a:rPr>
              <a:t></a:t>
            </a:r>
            <a:r>
              <a:rPr lang="pt-BR" sz="2400" b="1" dirty="0" smtClean="0">
                <a:cs typeface="Arial" pitchFamily="34" charset="0"/>
              </a:rPr>
              <a:t>Plano de Produção</a:t>
            </a:r>
            <a:endParaRPr lang="pt-BR" sz="24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400" b="1" dirty="0" smtClean="0">
                <a:cs typeface="Arial" pitchFamily="34" charset="0"/>
                <a:sym typeface="Wingdings"/>
              </a:rPr>
              <a:t></a:t>
            </a:r>
            <a:r>
              <a:rPr lang="pt-BR" sz="2400" b="1" dirty="0" smtClean="0">
                <a:cs typeface="Arial" pitchFamily="34" charset="0"/>
              </a:rPr>
              <a:t>Gerenciamento de Configuração</a:t>
            </a:r>
            <a:endParaRPr lang="pt-BR" sz="24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400" b="1" dirty="0" smtClean="0">
                <a:cs typeface="Arial" pitchFamily="34" charset="0"/>
                <a:sym typeface="Wingdings"/>
              </a:rPr>
              <a:t></a:t>
            </a:r>
            <a:r>
              <a:rPr lang="pt-BR" sz="2400" b="1" dirty="0" smtClean="0">
                <a:cs typeface="Arial" pitchFamily="34" charset="0"/>
              </a:rPr>
              <a:t>Plano da Qualidade</a:t>
            </a:r>
            <a:endParaRPr lang="pt-BR" sz="2400" dirty="0">
              <a:cs typeface="Arial" pitchFamily="34" charset="0"/>
            </a:endParaRPr>
          </a:p>
        </p:txBody>
      </p:sp>
      <p:sp>
        <p:nvSpPr>
          <p:cNvPr id="13" name="CaixaDeTexto 10"/>
          <p:cNvSpPr txBox="1"/>
          <p:nvPr/>
        </p:nvSpPr>
        <p:spPr>
          <a:xfrm>
            <a:off x="107504" y="1412776"/>
            <a:ext cx="8784975" cy="1241365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  <a:buClr>
                <a:srgbClr val="C00000"/>
              </a:buClr>
            </a:pPr>
            <a:r>
              <a:rPr lang="pt-BR" sz="1800" dirty="0" smtClean="0">
                <a:cs typeface="Arial" pitchFamily="34" charset="0"/>
              </a:rPr>
              <a:t>	Aborda de forma sistêmica características relacionadas à produção das aeronaves e subconjuntos do sistema de armas.  A avaliação está dividida em cinco atributos principais:</a:t>
            </a:r>
          </a:p>
        </p:txBody>
      </p:sp>
      <p:grpSp>
        <p:nvGrpSpPr>
          <p:cNvPr id="11" name="Grupo 8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14" name="Retângulo 9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5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xmlns="" val="342557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1"/>
          <p:cNvSpPr txBox="1">
            <a:spLocks noChangeArrowheads="1"/>
          </p:cNvSpPr>
          <p:nvPr/>
        </p:nvSpPr>
        <p:spPr bwMode="auto">
          <a:xfrm>
            <a:off x="899592" y="3284984"/>
            <a:ext cx="4968552" cy="14130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tIns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800" b="1" dirty="0" smtClean="0">
                <a:cs typeface="Arial" pitchFamily="34" charset="0"/>
                <a:sym typeface="Wingdings"/>
              </a:rPr>
              <a:t></a:t>
            </a:r>
            <a:r>
              <a:rPr lang="pt-BR" sz="2800" b="1" dirty="0" smtClean="0">
                <a:cs typeface="Arial" pitchFamily="34" charset="0"/>
              </a:rPr>
              <a:t>Aquisição</a:t>
            </a:r>
            <a:endParaRPr lang="pt-BR" sz="2800" dirty="0">
              <a:cs typeface="Arial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800" b="1" dirty="0" smtClean="0">
                <a:cs typeface="Arial" pitchFamily="34" charset="0"/>
                <a:sym typeface="Wingdings"/>
              </a:rPr>
              <a:t></a:t>
            </a:r>
            <a:r>
              <a:rPr lang="pt-BR" sz="2800" b="1" dirty="0" smtClean="0">
                <a:cs typeface="Arial" pitchFamily="34" charset="0"/>
              </a:rPr>
              <a:t>Operação </a:t>
            </a:r>
            <a:r>
              <a:rPr lang="pt-BR" sz="2800" b="1" dirty="0">
                <a:cs typeface="Arial" pitchFamily="34" charset="0"/>
              </a:rPr>
              <a:t>e </a:t>
            </a:r>
            <a:r>
              <a:rPr lang="pt-BR" sz="2800" b="1" dirty="0" smtClean="0">
                <a:cs typeface="Arial" pitchFamily="34" charset="0"/>
              </a:rPr>
              <a:t>Suporte</a:t>
            </a:r>
            <a:endParaRPr lang="pt-BR" sz="2800" dirty="0">
              <a:cs typeface="Arial" pitchFamily="34" charset="0"/>
            </a:endParaRPr>
          </a:p>
        </p:txBody>
      </p:sp>
      <p:sp>
        <p:nvSpPr>
          <p:cNvPr id="7" name="CaixaDeTexto 10"/>
          <p:cNvSpPr txBox="1">
            <a:spLocks noChangeArrowheads="1"/>
          </p:cNvSpPr>
          <p:nvPr/>
        </p:nvSpPr>
        <p:spPr bwMode="auto">
          <a:xfrm>
            <a:off x="179513" y="1628800"/>
            <a:ext cx="8784976" cy="124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  <a:buClr>
                <a:srgbClr val="C00000"/>
              </a:buClr>
            </a:pPr>
            <a:r>
              <a:rPr lang="pt-BR" sz="1800" dirty="0" smtClean="0">
                <a:cs typeface="Arial" pitchFamily="34" charset="0"/>
              </a:rPr>
              <a:t>	A </a:t>
            </a:r>
            <a:r>
              <a:rPr lang="pt-BR" sz="1800" dirty="0">
                <a:cs typeface="Arial" pitchFamily="34" charset="0"/>
              </a:rPr>
              <a:t>avaliação da área está dividida entre os custos de aquisição do sistema de armas e os custos de operação e suporte ao sistema durante todo o </a:t>
            </a:r>
            <a:r>
              <a:rPr lang="pt-BR" sz="1800" dirty="0" smtClean="0">
                <a:cs typeface="Arial" pitchFamily="34" charset="0"/>
              </a:rPr>
              <a:t>seu</a:t>
            </a:r>
            <a:br>
              <a:rPr lang="pt-BR" sz="1800" dirty="0" smtClean="0">
                <a:cs typeface="Arial" pitchFamily="34" charset="0"/>
              </a:rPr>
            </a:br>
            <a:r>
              <a:rPr lang="pt-BR" sz="1800" dirty="0" smtClean="0">
                <a:cs typeface="Arial" pitchFamily="34" charset="0"/>
              </a:rPr>
              <a:t>ciclo </a:t>
            </a:r>
            <a:r>
              <a:rPr lang="pt-BR" sz="1800" dirty="0">
                <a:cs typeface="Arial" pitchFamily="34" charset="0"/>
              </a:rPr>
              <a:t>de vida.</a:t>
            </a:r>
          </a:p>
        </p:txBody>
      </p:sp>
      <p:sp>
        <p:nvSpPr>
          <p:cNvPr id="8" name="Placa 7"/>
          <p:cNvSpPr/>
          <p:nvPr/>
        </p:nvSpPr>
        <p:spPr>
          <a:xfrm>
            <a:off x="0" y="908720"/>
            <a:ext cx="9143999" cy="524680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DA ÁREA COMERCIAL</a:t>
            </a:r>
            <a:endParaRPr lang="pt-B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upo 8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10" name="Retângulo 9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1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xmlns="" val="470191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a 8"/>
          <p:cNvSpPr/>
          <p:nvPr/>
        </p:nvSpPr>
        <p:spPr>
          <a:xfrm>
            <a:off x="1" y="692696"/>
            <a:ext cx="9144000" cy="552848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DA ÁREA </a:t>
            </a:r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RISCO</a:t>
            </a:r>
            <a:endParaRPr lang="pt-BR" sz="2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043608" y="2780928"/>
            <a:ext cx="6624736" cy="29700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0">
            <a:spAutoFit/>
          </a:bodyPr>
          <a:lstStyle/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000" b="1" dirty="0" smtClean="0">
                <a:cs typeface="Arial" pitchFamily="34" charset="0"/>
                <a:sym typeface="Wingdings"/>
              </a:rPr>
              <a:t></a:t>
            </a:r>
            <a:r>
              <a:rPr lang="pt-BR" sz="2000" b="1" dirty="0" smtClean="0">
                <a:cs typeface="Arial" pitchFamily="34" charset="0"/>
              </a:rPr>
              <a:t>Incerteza Técnico-Operacional</a:t>
            </a:r>
            <a:endParaRPr lang="pt-BR" sz="20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000" b="1" dirty="0" smtClean="0">
                <a:cs typeface="Arial" pitchFamily="34" charset="0"/>
                <a:sym typeface="Wingdings"/>
              </a:rPr>
              <a:t></a:t>
            </a:r>
            <a:r>
              <a:rPr lang="pt-BR" sz="2000" b="1" dirty="0" smtClean="0">
                <a:cs typeface="Arial" pitchFamily="34" charset="0"/>
              </a:rPr>
              <a:t>Incerteza Logística</a:t>
            </a:r>
            <a:endParaRPr lang="pt-BR" sz="20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000" b="1" dirty="0" smtClean="0">
                <a:cs typeface="Arial" pitchFamily="34" charset="0"/>
                <a:sym typeface="Wingdings"/>
              </a:rPr>
              <a:t></a:t>
            </a:r>
            <a:r>
              <a:rPr lang="pt-BR" sz="2000" b="1" dirty="0" smtClean="0">
                <a:cs typeface="Arial" pitchFamily="34" charset="0"/>
              </a:rPr>
              <a:t>Incerteza de Custos e Preços</a:t>
            </a:r>
            <a:endParaRPr lang="pt-BR" sz="20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000" b="1" dirty="0" smtClean="0">
                <a:cs typeface="Arial" pitchFamily="34" charset="0"/>
                <a:sym typeface="Wingdings"/>
              </a:rPr>
              <a:t></a:t>
            </a:r>
            <a:r>
              <a:rPr lang="pt-BR" sz="2000" b="1" dirty="0" smtClean="0">
                <a:cs typeface="Arial" pitchFamily="34" charset="0"/>
              </a:rPr>
              <a:t>Incerteza Industrial</a:t>
            </a:r>
            <a:endParaRPr lang="pt-BR" sz="20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000" b="1" dirty="0" smtClean="0">
                <a:cs typeface="Arial" pitchFamily="34" charset="0"/>
                <a:sym typeface="Wingdings"/>
              </a:rPr>
              <a:t></a:t>
            </a:r>
            <a:r>
              <a:rPr lang="pt-BR" sz="2000" b="1" dirty="0" smtClean="0">
                <a:cs typeface="Arial" pitchFamily="34" charset="0"/>
              </a:rPr>
              <a:t>Incerteza das Contrapartidas Industrial e Tecnológica</a:t>
            </a:r>
            <a:endParaRPr lang="pt-BR" sz="2000" dirty="0" smtClean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000" b="1" dirty="0" smtClean="0">
                <a:cs typeface="Arial" pitchFamily="34" charset="0"/>
                <a:sym typeface="Wingdings"/>
              </a:rPr>
              <a:t></a:t>
            </a:r>
            <a:r>
              <a:rPr lang="pt-BR" sz="2000" b="1" dirty="0" smtClean="0">
                <a:cs typeface="Arial" pitchFamily="34" charset="0"/>
              </a:rPr>
              <a:t>Incerteza Contratual</a:t>
            </a:r>
            <a:endParaRPr lang="pt-BR" sz="2000" dirty="0" smtClean="0">
              <a:cs typeface="Arial" pitchFamily="34" charset="0"/>
            </a:endParaRPr>
          </a:p>
        </p:txBody>
      </p:sp>
      <p:sp>
        <p:nvSpPr>
          <p:cNvPr id="13" name="CaixaDeTexto 10"/>
          <p:cNvSpPr txBox="1"/>
          <p:nvPr/>
        </p:nvSpPr>
        <p:spPr>
          <a:xfrm>
            <a:off x="107504" y="1251531"/>
            <a:ext cx="8856984" cy="1292662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  <a:buClr>
                <a:srgbClr val="C00000"/>
              </a:buClr>
            </a:pPr>
            <a:r>
              <a:rPr lang="pt-BR" sz="1800" dirty="0" smtClean="0">
                <a:cs typeface="Arial" pitchFamily="34" charset="0"/>
              </a:rPr>
              <a:t>	Aborda as incertezas verificadas por todas as áreas de avaliação. Está dividida conforme as respectivas áreas definidas pela metodologia acrescidas da incerteza contratual:</a:t>
            </a:r>
          </a:p>
        </p:txBody>
      </p:sp>
      <p:grpSp>
        <p:nvGrpSpPr>
          <p:cNvPr id="10" name="Grupo 9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11" name="Retângulo 10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4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xmlns="" val="326207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11"/>
          <p:cNvSpPr txBox="1">
            <a:spLocks noChangeArrowheads="1"/>
          </p:cNvSpPr>
          <p:nvPr/>
        </p:nvSpPr>
        <p:spPr bwMode="auto">
          <a:xfrm>
            <a:off x="1115616" y="3573016"/>
            <a:ext cx="7378080" cy="81560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tIns="0">
            <a:spAutoFit/>
          </a:bodyPr>
          <a:lstStyle/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800" b="1" dirty="0" smtClean="0">
                <a:cs typeface="Arial" pitchFamily="34" charset="0"/>
                <a:sym typeface="Wingdings"/>
              </a:rPr>
              <a:t></a:t>
            </a:r>
            <a:r>
              <a:rPr lang="pt-BR" sz="2800" b="1" dirty="0" smtClean="0">
                <a:cs typeface="Arial" pitchFamily="34" charset="0"/>
              </a:rPr>
              <a:t>Transferência </a:t>
            </a:r>
            <a:r>
              <a:rPr lang="pt-BR" sz="2800" b="1" dirty="0">
                <a:cs typeface="Arial" pitchFamily="34" charset="0"/>
              </a:rPr>
              <a:t>de </a:t>
            </a:r>
            <a:r>
              <a:rPr lang="pt-BR" sz="2800" b="1" dirty="0" smtClean="0">
                <a:cs typeface="Arial" pitchFamily="34" charset="0"/>
              </a:rPr>
              <a:t>Tecnologia</a:t>
            </a:r>
            <a:endParaRPr lang="pt-BR" sz="2800" dirty="0"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2800" b="1" dirty="0" smtClean="0">
                <a:cs typeface="Arial" pitchFamily="34" charset="0"/>
                <a:sym typeface="Wingdings"/>
              </a:rPr>
              <a:t></a:t>
            </a:r>
            <a:r>
              <a:rPr lang="pt-BR" sz="2800" b="1" dirty="0" smtClean="0">
                <a:cs typeface="Arial" pitchFamily="34" charset="0"/>
              </a:rPr>
              <a:t>Cooperação Industrial</a:t>
            </a:r>
            <a:endParaRPr lang="pt-BR" sz="2800" dirty="0">
              <a:cs typeface="Arial" pitchFamily="34" charset="0"/>
            </a:endParaRPr>
          </a:p>
        </p:txBody>
      </p:sp>
      <p:sp>
        <p:nvSpPr>
          <p:cNvPr id="6" name="CaixaDeTexto 10"/>
          <p:cNvSpPr txBox="1">
            <a:spLocks noChangeArrowheads="1"/>
          </p:cNvSpPr>
          <p:nvPr/>
        </p:nvSpPr>
        <p:spPr bwMode="auto">
          <a:xfrm>
            <a:off x="146248" y="1268760"/>
            <a:ext cx="8818239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  <a:buClr>
                <a:srgbClr val="C00000"/>
              </a:buClr>
            </a:pPr>
            <a:r>
              <a:rPr lang="pt-BR" sz="1800" dirty="0" smtClean="0">
                <a:cs typeface="Arial" pitchFamily="34" charset="0"/>
              </a:rPr>
              <a:t>	Aborda </a:t>
            </a:r>
            <a:r>
              <a:rPr lang="pt-BR" sz="1800" dirty="0">
                <a:cs typeface="Arial" pitchFamily="34" charset="0"/>
              </a:rPr>
              <a:t>de forma sistêmica características relacionadas à praticas compensatórias, como condição para a aquisição de sistemas de armas, com a intenção de gerar benefícios de natureza comercial, industrial e tecnológica.  A avaliação </a:t>
            </a:r>
            <a:r>
              <a:rPr lang="pt-BR" sz="1800" dirty="0" smtClean="0">
                <a:cs typeface="Arial" pitchFamily="34" charset="0"/>
              </a:rPr>
              <a:t>compõe-se de dois </a:t>
            </a:r>
            <a:r>
              <a:rPr lang="pt-BR" sz="1800" dirty="0">
                <a:cs typeface="Arial" pitchFamily="34" charset="0"/>
              </a:rPr>
              <a:t>atributos principais:</a:t>
            </a:r>
          </a:p>
        </p:txBody>
      </p:sp>
      <p:sp>
        <p:nvSpPr>
          <p:cNvPr id="8" name="Placa 7"/>
          <p:cNvSpPr/>
          <p:nvPr/>
        </p:nvSpPr>
        <p:spPr>
          <a:xfrm>
            <a:off x="0" y="764704"/>
            <a:ext cx="9143999" cy="360000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</a:t>
            </a:r>
            <a:r>
              <a:rPr lang="pt-BR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ÁREA DE </a:t>
            </a:r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CONTRAPARTIDAS</a:t>
            </a:r>
            <a:endParaRPr lang="pt-BR" sz="2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upo 12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14" name="Retângulo 13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5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xmlns="" val="151945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07546013"/>
              </p:ext>
            </p:extLst>
          </p:nvPr>
        </p:nvGraphicFramePr>
        <p:xfrm>
          <a:off x="60206" y="2029316"/>
          <a:ext cx="4608512" cy="3454658"/>
        </p:xfrm>
        <a:graphic>
          <a:graphicData uri="http://schemas.openxmlformats.org/drawingml/2006/table">
            <a:tbl>
              <a:tblPr/>
              <a:tblGrid>
                <a:gridCol w="4608512"/>
              </a:tblGrid>
              <a:tr h="28665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ÁREAS DE INTERESSE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Aviônica</a:t>
                      </a: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e Sensores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Fusão </a:t>
                      </a: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 Dados e Consciência Situacional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Networking </a:t>
                      </a:r>
                      <a:r>
                        <a:rPr lang="pt-BR" sz="14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Warfare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do Motor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RCS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Sobrevivência </a:t>
                      </a:r>
                      <a:r>
                        <a:rPr lang="pt-BR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  </a:t>
                      </a: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Vulnerabilidade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</a:t>
                      </a:r>
                      <a:r>
                        <a:rPr lang="pt-BR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 Armamentos </a:t>
                      </a: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 Novas Configurações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Integridade </a:t>
                      </a:r>
                      <a:r>
                        <a:rPr lang="pt-BR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Estrutural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71910128"/>
              </p:ext>
            </p:extLst>
          </p:nvPr>
        </p:nvGraphicFramePr>
        <p:xfrm>
          <a:off x="4788024" y="2032224"/>
          <a:ext cx="4267199" cy="4637136"/>
        </p:xfrm>
        <a:graphic>
          <a:graphicData uri="http://schemas.openxmlformats.org/drawingml/2006/table">
            <a:tbl>
              <a:tblPr/>
              <a:tblGrid>
                <a:gridCol w="4267199"/>
              </a:tblGrid>
              <a:tr h="28800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COOPERAÇÃO INDUSTRIAL BUSCADA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Produção Nacional da Célula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Produção Nacional de Partes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Desenvolvimento de </a:t>
                      </a:r>
                      <a:r>
                        <a:rPr lang="pt-BR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Software</a:t>
                      </a:r>
                      <a:endParaRPr lang="pt-BR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de Aviônicos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e Qualificação de Armamentos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Manutenção do Motor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Manutenção do </a:t>
                      </a:r>
                      <a:r>
                        <a:rPr lang="pt-BR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Software</a:t>
                      </a:r>
                      <a:endParaRPr lang="pt-BR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Manutenção da Célula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Manutenção do Sistema de Controle de Voo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Manutenção do Radar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Manutenção da Aviônica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3568360" y="1335360"/>
            <a:ext cx="2007280" cy="33855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indent="-342900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Requisitos do RFP</a:t>
            </a:r>
          </a:p>
        </p:txBody>
      </p:sp>
      <p:sp>
        <p:nvSpPr>
          <p:cNvPr id="11" name="Seta dobrada para cima 10"/>
          <p:cNvSpPr/>
          <p:nvPr/>
        </p:nvSpPr>
        <p:spPr>
          <a:xfrm rot="10800000">
            <a:off x="2667000" y="1411561"/>
            <a:ext cx="762000" cy="457200"/>
          </a:xfrm>
          <a:prstGeom prst="bentUpArrow">
            <a:avLst>
              <a:gd name="adj1" fmla="val 50000"/>
              <a:gd name="adj2" fmla="val 33333"/>
              <a:gd name="adj3" fmla="val 17858"/>
            </a:avLst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dobrada para cima 11"/>
          <p:cNvSpPr/>
          <p:nvPr/>
        </p:nvSpPr>
        <p:spPr>
          <a:xfrm rot="10800000" flipH="1">
            <a:off x="5693228" y="1411561"/>
            <a:ext cx="762000" cy="457200"/>
          </a:xfrm>
          <a:prstGeom prst="bentUpArrow">
            <a:avLst>
              <a:gd name="adj1" fmla="val 50000"/>
              <a:gd name="adj2" fmla="val 33333"/>
              <a:gd name="adj3" fmla="val 17858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Placa 8"/>
          <p:cNvSpPr/>
          <p:nvPr/>
        </p:nvSpPr>
        <p:spPr>
          <a:xfrm>
            <a:off x="0" y="764704"/>
            <a:ext cx="9143999" cy="360000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</a:t>
            </a:r>
            <a:r>
              <a:rPr lang="pt-BR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ÁREA DE </a:t>
            </a:r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CONTRAPARTIDAS</a:t>
            </a:r>
            <a:endParaRPr lang="pt-BR" sz="2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upo 12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14" name="Retângulo 13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5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xmlns="" val="1937274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386536907"/>
              </p:ext>
            </p:extLst>
          </p:nvPr>
        </p:nvGraphicFramePr>
        <p:xfrm>
          <a:off x="323528" y="1916832"/>
          <a:ext cx="8534400" cy="4510086"/>
        </p:xfrm>
        <a:graphic>
          <a:graphicData uri="http://schemas.openxmlformats.org/drawingml/2006/table">
            <a:tbl>
              <a:tblPr/>
              <a:tblGrid>
                <a:gridCol w="2438402"/>
                <a:gridCol w="6095998"/>
              </a:tblGrid>
              <a:tr h="39536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FATORES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DESCRIÇÃO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45719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Aviônica</a:t>
                      </a: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e Sensores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de </a:t>
                      </a:r>
                      <a:r>
                        <a:rPr lang="pt-BR" sz="14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aviônicos</a:t>
                      </a: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e sensores, incluindo aspectos associados a </a:t>
                      </a:r>
                      <a:r>
                        <a:rPr lang="pt-BR" sz="1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software</a:t>
                      </a: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processos e dispositivos de controle de voo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19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Fusão de Dados e Consciência Situacional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Fusão de dados e </a:t>
                      </a:r>
                      <a:r>
                        <a:rPr lang="pt-BR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sensores,visando </a:t>
                      </a: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prover consciência situacional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19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Networking </a:t>
                      </a:r>
                      <a:r>
                        <a:rPr lang="pt-BR" sz="14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Warfare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Capacidades nativas e potencial de crescimento dos sistemas da aeronave para operar em ambiente de rede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19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do Motor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do motor, incluindo estudos de compatibilidade, geração de energia e procedimentos de monitoração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19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RCS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Critérios de minimização de RCS (seção-reta radar) e tecnologias associadas, incluindo antenas, sensores e cargas externas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19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Sobrevivência e</a:t>
                      </a:r>
                      <a:b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Vulnerabilidade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Aspectos de sobrevivência e vulnerabilidade, materiais </a:t>
                      </a:r>
                      <a:r>
                        <a:rPr lang="pt-BR" sz="14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auto-vedantes</a:t>
                      </a: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e tecnologias de blindagem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786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Armamentos e Novas Configurações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Instalação, integração, teste e certificação de novos armamentos e configurações, incluindo armamentos desenvolvidos pela indústria nacional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786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Integridade Estrutural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Conhecimento completo do programa de integridade estrutural da célula,visando permitir monitoração e controle do </a:t>
                      </a:r>
                      <a:r>
                        <a:rPr lang="pt-BR" sz="14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ciclo-de-vida</a:t>
                      </a: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da aeronave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Placa 4"/>
          <p:cNvSpPr/>
          <p:nvPr/>
        </p:nvSpPr>
        <p:spPr>
          <a:xfrm>
            <a:off x="360984" y="1268760"/>
            <a:ext cx="8424936" cy="360040"/>
          </a:xfrm>
          <a:prstGeom prst="plaque">
            <a:avLst>
              <a:gd name="adj" fmla="val 12298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ÁREAS DE </a:t>
            </a:r>
            <a: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INTERESSE</a:t>
            </a:r>
            <a:endParaRPr lang="pt-BR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ca 5"/>
          <p:cNvSpPr/>
          <p:nvPr/>
        </p:nvSpPr>
        <p:spPr>
          <a:xfrm>
            <a:off x="0" y="764704"/>
            <a:ext cx="9143999" cy="360000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</a:t>
            </a:r>
            <a:r>
              <a:rPr lang="pt-BR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ÁREA DE </a:t>
            </a:r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CONTRAPARTIDAS</a:t>
            </a:r>
            <a:endParaRPr lang="pt-BR" sz="2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upo 7"/>
          <p:cNvGrpSpPr>
            <a:grpSpLocks/>
          </p:cNvGrpSpPr>
          <p:nvPr/>
        </p:nvGrpSpPr>
        <p:grpSpPr bwMode="auto">
          <a:xfrm>
            <a:off x="8388424" y="116632"/>
            <a:ext cx="576263" cy="720725"/>
            <a:chOff x="-50356" y="44624"/>
            <a:chExt cx="688954" cy="839662"/>
          </a:xfrm>
          <a:effectLst>
            <a:outerShdw blurRad="152400" dist="254000" dir="8400000" algn="ctr" rotWithShape="0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9" name="Retângulo 8"/>
            <p:cNvSpPr/>
            <p:nvPr/>
          </p:nvSpPr>
          <p:spPr>
            <a:xfrm>
              <a:off x="107618" y="477401"/>
              <a:ext cx="432731" cy="21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0" name="Picture 3" descr="K:\PFX-2\DIVERSOS\Documentos PF-X2 2010\PF-X2\DOM DA COPAC\COPAC DOM COLORIDO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0356" y="44624"/>
              <a:ext cx="688954" cy="83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xmlns="" val="32986437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490662"/>
            <a:ext cx="8229600" cy="850106"/>
          </a:xfrm>
        </p:spPr>
        <p:txBody>
          <a:bodyPr/>
          <a:lstStyle/>
          <a:p>
            <a:r>
              <a:rPr lang="pt-BR" dirty="0" smtClean="0"/>
              <a:t>Consideração Final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2188840"/>
          </a:xfrm>
        </p:spPr>
        <p:txBody>
          <a:bodyPr/>
          <a:lstStyle/>
          <a:p>
            <a:r>
              <a:rPr lang="pt-BR" dirty="0" smtClean="0"/>
              <a:t>Relatório Final </a:t>
            </a:r>
          </a:p>
          <a:p>
            <a:pPr lvl="1"/>
            <a:r>
              <a:rPr lang="pt-BR" dirty="0" smtClean="0"/>
              <a:t> classificou os concorrentes do Projeto F-X2 em 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relação aos requisitos, </a:t>
            </a:r>
            <a:r>
              <a:rPr lang="pt-BR" dirty="0" smtClean="0"/>
              <a:t>a fim de 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assessorar </a:t>
            </a:r>
            <a:r>
              <a:rPr lang="pt-BR" dirty="0" smtClean="0"/>
              <a:t>as Autoridades competentes na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 tomada de decisão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3717032"/>
            <a:ext cx="3552396" cy="2664296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4644008" y="3789040"/>
            <a:ext cx="3744416" cy="2421886"/>
            <a:chOff x="971600" y="1799202"/>
            <a:chExt cx="6485536" cy="4370589"/>
          </a:xfrm>
        </p:grpSpPr>
        <p:sp>
          <p:nvSpPr>
            <p:cNvPr id="6" name="Seta para a direita 5"/>
            <p:cNvSpPr/>
            <p:nvPr/>
          </p:nvSpPr>
          <p:spPr bwMode="auto">
            <a:xfrm rot="21000000">
              <a:off x="1932485" y="1799202"/>
              <a:ext cx="5399157" cy="1361602"/>
            </a:xfrm>
            <a:prstGeom prst="rightArrow">
              <a:avLst/>
            </a:prstGeom>
            <a:solidFill>
              <a:srgbClr val="006600"/>
            </a:solidFill>
            <a:ln w="34925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112" charset="-128"/>
                  <a:cs typeface="Arial" pitchFamily="34" charset="0"/>
                </a:rPr>
                <a:t>REORGANIZAÇÃO DAS </a:t>
              </a:r>
            </a:p>
            <a:p>
              <a:pPr algn="ctr">
                <a:defRPr/>
              </a:pPr>
              <a:r>
                <a:rPr lang="pt-BR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112" charset="-128"/>
                  <a:cs typeface="Arial" pitchFamily="34" charset="0"/>
                </a:rPr>
                <a:t>FORÇAS ARMADAS</a:t>
              </a:r>
            </a:p>
          </p:txBody>
        </p:sp>
        <p:sp>
          <p:nvSpPr>
            <p:cNvPr id="7" name="Seta para a direita 6"/>
            <p:cNvSpPr/>
            <p:nvPr/>
          </p:nvSpPr>
          <p:spPr bwMode="auto">
            <a:xfrm>
              <a:off x="2212153" y="3246889"/>
              <a:ext cx="5244983" cy="1361602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112" charset="-128"/>
                  <a:cs typeface="Arial" pitchFamily="34" charset="0"/>
                </a:rPr>
                <a:t>REESTRUTURAÇÃO DA </a:t>
              </a:r>
            </a:p>
            <a:p>
              <a:pPr algn="ctr">
                <a:defRPr/>
              </a:pPr>
              <a:r>
                <a:rPr lang="pt-B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112" charset="-128"/>
                  <a:cs typeface="Arial" pitchFamily="34" charset="0"/>
                </a:rPr>
                <a:t>INDÚSTRIA DE DEFESA</a:t>
              </a:r>
            </a:p>
          </p:txBody>
        </p:sp>
        <p:sp>
          <p:nvSpPr>
            <p:cNvPr id="8" name="Seta para a direita 7"/>
            <p:cNvSpPr/>
            <p:nvPr/>
          </p:nvSpPr>
          <p:spPr bwMode="auto">
            <a:xfrm rot="600000">
              <a:off x="1981829" y="4808189"/>
              <a:ext cx="5363176" cy="1361602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112" charset="-128"/>
                  <a:cs typeface="Arial" pitchFamily="34" charset="0"/>
                </a:rPr>
                <a:t>COMPOSIÇÃO DOS EFETIVOS </a:t>
              </a:r>
            </a:p>
            <a:p>
              <a:pPr algn="ctr">
                <a:defRPr/>
              </a:pPr>
              <a:r>
                <a:rPr lang="pt-BR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112" charset="-128"/>
                  <a:cs typeface="Arial" pitchFamily="34" charset="0"/>
                </a:rPr>
                <a:t>DAS FORÇAS ARMADAS</a:t>
              </a:r>
            </a:p>
          </p:txBody>
        </p:sp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1600" y="2363759"/>
              <a:ext cx="2690118" cy="36093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HeroicExtremeRightFacing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32"/>
          <p:cNvGrpSpPr/>
          <p:nvPr/>
        </p:nvGrpSpPr>
        <p:grpSpPr>
          <a:xfrm>
            <a:off x="142844" y="1605032"/>
            <a:ext cx="1863707" cy="2272140"/>
            <a:chOff x="63500" y="1590248"/>
            <a:chExt cx="1863707" cy="227214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34938" y="2278063"/>
              <a:ext cx="431800" cy="1584325"/>
              <a:chOff x="204" y="1162"/>
              <a:chExt cx="272" cy="998"/>
            </a:xfrm>
          </p:grpSpPr>
          <p:sp>
            <p:nvSpPr>
              <p:cNvPr id="6357" name="Line 4"/>
              <p:cNvSpPr>
                <a:spLocks noChangeShapeType="1"/>
              </p:cNvSpPr>
              <p:nvPr/>
            </p:nvSpPr>
            <p:spPr bwMode="auto">
              <a:xfrm flipV="1">
                <a:off x="204" y="1162"/>
                <a:ext cx="0" cy="998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8" name="Line 5"/>
              <p:cNvSpPr>
                <a:spLocks noChangeShapeType="1"/>
              </p:cNvSpPr>
              <p:nvPr/>
            </p:nvSpPr>
            <p:spPr bwMode="auto">
              <a:xfrm>
                <a:off x="204" y="1162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355" name="Picture 6" descr="bandeirante 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6376" y="2150747"/>
              <a:ext cx="1222352" cy="323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6" name="Text Box 7"/>
            <p:cNvSpPr txBox="1">
              <a:spLocks noChangeArrowheads="1"/>
            </p:cNvSpPr>
            <p:nvPr/>
          </p:nvSpPr>
          <p:spPr bwMode="auto">
            <a:xfrm>
              <a:off x="63500" y="1590248"/>
              <a:ext cx="186370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dirty="0" err="1">
                  <a:latin typeface="Arial Narrow" pitchFamily="34" charset="0"/>
                </a:rPr>
                <a:t>Bandeirante</a:t>
              </a:r>
              <a:r>
                <a:rPr lang="en-US" sz="1600" dirty="0">
                  <a:latin typeface="Arial Narrow" pitchFamily="34" charset="0"/>
                </a:rPr>
                <a:t> (1970)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428751" y="2586536"/>
            <a:ext cx="2303462" cy="1433513"/>
            <a:chOff x="900" y="1530"/>
            <a:chExt cx="1451" cy="903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947" y="1889"/>
              <a:ext cx="75" cy="544"/>
              <a:chOff x="204" y="1162"/>
              <a:chExt cx="272" cy="998"/>
            </a:xfrm>
          </p:grpSpPr>
          <p:sp>
            <p:nvSpPr>
              <p:cNvPr id="6352" name="Line 10"/>
              <p:cNvSpPr>
                <a:spLocks noChangeShapeType="1"/>
              </p:cNvSpPr>
              <p:nvPr/>
            </p:nvSpPr>
            <p:spPr bwMode="auto">
              <a:xfrm flipV="1">
                <a:off x="204" y="1162"/>
                <a:ext cx="0" cy="998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" name="Line 11"/>
              <p:cNvSpPr>
                <a:spLocks noChangeShapeType="1"/>
              </p:cNvSpPr>
              <p:nvPr/>
            </p:nvSpPr>
            <p:spPr bwMode="auto">
              <a:xfrm>
                <a:off x="204" y="1162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50" name="Text Box 12"/>
            <p:cNvSpPr txBox="1">
              <a:spLocks noChangeArrowheads="1"/>
            </p:cNvSpPr>
            <p:nvPr/>
          </p:nvSpPr>
          <p:spPr bwMode="auto">
            <a:xfrm>
              <a:off x="900" y="1530"/>
              <a:ext cx="145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dirty="0" err="1">
                  <a:latin typeface="Arial Narrow" pitchFamily="34" charset="0"/>
                </a:rPr>
                <a:t>Bandeirulha</a:t>
              </a:r>
              <a:r>
                <a:rPr lang="en-US" sz="1600" dirty="0">
                  <a:latin typeface="Arial Narrow" pitchFamily="34" charset="0"/>
                </a:rPr>
                <a:t> (1976)</a:t>
              </a:r>
            </a:p>
          </p:txBody>
        </p:sp>
        <p:pic>
          <p:nvPicPr>
            <p:cNvPr id="6351" name="Picture 13" descr="Bandeirulha_direit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5" y="1839"/>
              <a:ext cx="759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3857618" y="2524613"/>
            <a:ext cx="1909763" cy="1514476"/>
            <a:chOff x="2395" y="1501"/>
            <a:chExt cx="1203" cy="954"/>
          </a:xfrm>
        </p:grpSpPr>
        <p:grpSp>
          <p:nvGrpSpPr>
            <p:cNvPr id="7" name="Group 15"/>
            <p:cNvGrpSpPr>
              <a:grpSpLocks/>
            </p:cNvGrpSpPr>
            <p:nvPr/>
          </p:nvGrpSpPr>
          <p:grpSpPr bwMode="auto">
            <a:xfrm rot="5400000">
              <a:off x="2988" y="1972"/>
              <a:ext cx="710" cy="256"/>
              <a:chOff x="204" y="1162"/>
              <a:chExt cx="272" cy="998"/>
            </a:xfrm>
          </p:grpSpPr>
          <p:sp>
            <p:nvSpPr>
              <p:cNvPr id="6347" name="Line 16"/>
              <p:cNvSpPr>
                <a:spLocks noChangeShapeType="1"/>
              </p:cNvSpPr>
              <p:nvPr/>
            </p:nvSpPr>
            <p:spPr bwMode="auto">
              <a:xfrm flipV="1">
                <a:off x="204" y="1162"/>
                <a:ext cx="0" cy="998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8" name="Line 17"/>
              <p:cNvSpPr>
                <a:spLocks noChangeShapeType="1"/>
              </p:cNvSpPr>
              <p:nvPr/>
            </p:nvSpPr>
            <p:spPr bwMode="auto">
              <a:xfrm>
                <a:off x="204" y="1162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345" name="Picture 18" descr="ST_diagona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0" y="1501"/>
              <a:ext cx="770" cy="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6" name="Text Box 19"/>
            <p:cNvSpPr txBox="1">
              <a:spLocks noChangeArrowheads="1"/>
            </p:cNvSpPr>
            <p:nvPr/>
          </p:nvSpPr>
          <p:spPr bwMode="auto">
            <a:xfrm>
              <a:off x="2395" y="1922"/>
              <a:ext cx="120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dirty="0">
                  <a:latin typeface="Arial Narrow" pitchFamily="34" charset="0"/>
                </a:rPr>
                <a:t>Super </a:t>
              </a:r>
              <a:r>
                <a:rPr lang="en-US" sz="1600" dirty="0" err="1">
                  <a:latin typeface="Arial Narrow" pitchFamily="34" charset="0"/>
                </a:rPr>
                <a:t>Tucano</a:t>
              </a:r>
              <a:r>
                <a:rPr lang="en-US" sz="1600" dirty="0">
                  <a:latin typeface="Arial Narrow" pitchFamily="34" charset="0"/>
                </a:rPr>
                <a:t> (1995)</a:t>
              </a: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4097338" y="4020049"/>
            <a:ext cx="1984375" cy="2547938"/>
            <a:chOff x="2581" y="2433"/>
            <a:chExt cx="1250" cy="1605"/>
          </a:xfrm>
        </p:grpSpPr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3532" y="2433"/>
              <a:ext cx="272" cy="839"/>
              <a:chOff x="3651" y="2160"/>
              <a:chExt cx="272" cy="1134"/>
            </a:xfrm>
          </p:grpSpPr>
          <p:sp>
            <p:nvSpPr>
              <p:cNvPr id="6333" name="Line 34"/>
              <p:cNvSpPr>
                <a:spLocks noChangeShapeType="1"/>
              </p:cNvSpPr>
              <p:nvPr/>
            </p:nvSpPr>
            <p:spPr bwMode="auto">
              <a:xfrm flipV="1">
                <a:off x="3923" y="2160"/>
                <a:ext cx="0" cy="1134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4" name="Line 35"/>
              <p:cNvSpPr>
                <a:spLocks noChangeShapeType="1"/>
              </p:cNvSpPr>
              <p:nvPr/>
            </p:nvSpPr>
            <p:spPr bwMode="auto">
              <a:xfrm>
                <a:off x="3651" y="3294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31" name="Text Box 36"/>
            <p:cNvSpPr txBox="1">
              <a:spLocks noChangeArrowheads="1"/>
            </p:cNvSpPr>
            <p:nvPr/>
          </p:nvSpPr>
          <p:spPr bwMode="auto">
            <a:xfrm>
              <a:off x="3060" y="3825"/>
              <a:ext cx="77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dirty="0">
                  <a:latin typeface="Arial Narrow" pitchFamily="34" charset="0"/>
                </a:rPr>
                <a:t>SIVAM (1997)</a:t>
              </a:r>
            </a:p>
          </p:txBody>
        </p:sp>
        <p:pic>
          <p:nvPicPr>
            <p:cNvPr id="6332" name="Picture 37" descr="AEW-e-MULTI-INT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81" y="3285"/>
              <a:ext cx="1156" cy="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2000223" y="4015292"/>
            <a:ext cx="1500188" cy="2727326"/>
            <a:chOff x="1270" y="2433"/>
            <a:chExt cx="945" cy="1718"/>
          </a:xfrm>
        </p:grpSpPr>
        <p:sp>
          <p:nvSpPr>
            <p:cNvPr id="6325" name="Text Box 39"/>
            <p:cNvSpPr txBox="1">
              <a:spLocks noChangeArrowheads="1"/>
            </p:cNvSpPr>
            <p:nvPr/>
          </p:nvSpPr>
          <p:spPr bwMode="auto">
            <a:xfrm>
              <a:off x="1405" y="3918"/>
              <a:ext cx="8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dirty="0">
                  <a:latin typeface="Arial Narrow" pitchFamily="34" charset="0"/>
                </a:rPr>
                <a:t>AMX (1981)</a:t>
              </a:r>
            </a:p>
          </p:txBody>
        </p:sp>
        <p:grpSp>
          <p:nvGrpSpPr>
            <p:cNvPr id="11" name="Group 40"/>
            <p:cNvGrpSpPr>
              <a:grpSpLocks/>
            </p:cNvGrpSpPr>
            <p:nvPr/>
          </p:nvGrpSpPr>
          <p:grpSpPr bwMode="auto">
            <a:xfrm>
              <a:off x="1355" y="2433"/>
              <a:ext cx="272" cy="1428"/>
              <a:chOff x="3651" y="2160"/>
              <a:chExt cx="272" cy="1134"/>
            </a:xfrm>
          </p:grpSpPr>
          <p:sp>
            <p:nvSpPr>
              <p:cNvPr id="6328" name="Line 41"/>
              <p:cNvSpPr>
                <a:spLocks noChangeShapeType="1"/>
              </p:cNvSpPr>
              <p:nvPr/>
            </p:nvSpPr>
            <p:spPr bwMode="auto">
              <a:xfrm flipV="1">
                <a:off x="3923" y="2160"/>
                <a:ext cx="0" cy="1134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9" name="Line 42"/>
              <p:cNvSpPr>
                <a:spLocks noChangeShapeType="1"/>
              </p:cNvSpPr>
              <p:nvPr/>
            </p:nvSpPr>
            <p:spPr bwMode="auto">
              <a:xfrm>
                <a:off x="3651" y="3294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327" name="Picture 43" descr="AMX-T_Diagonal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70" y="3404"/>
              <a:ext cx="795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785814" y="4021637"/>
            <a:ext cx="1500188" cy="1720852"/>
            <a:chOff x="495" y="2434"/>
            <a:chExt cx="945" cy="1084"/>
          </a:xfrm>
        </p:grpSpPr>
        <p:grpSp>
          <p:nvGrpSpPr>
            <p:cNvPr id="13" name="Group 45"/>
            <p:cNvGrpSpPr>
              <a:grpSpLocks/>
            </p:cNvGrpSpPr>
            <p:nvPr/>
          </p:nvGrpSpPr>
          <p:grpSpPr bwMode="auto">
            <a:xfrm>
              <a:off x="1014" y="2434"/>
              <a:ext cx="142" cy="522"/>
              <a:chOff x="3651" y="2160"/>
              <a:chExt cx="272" cy="1134"/>
            </a:xfrm>
          </p:grpSpPr>
          <p:sp>
            <p:nvSpPr>
              <p:cNvPr id="6323" name="Line 46"/>
              <p:cNvSpPr>
                <a:spLocks noChangeShapeType="1"/>
              </p:cNvSpPr>
              <p:nvPr/>
            </p:nvSpPr>
            <p:spPr bwMode="auto">
              <a:xfrm flipV="1">
                <a:off x="3923" y="2160"/>
                <a:ext cx="0" cy="1134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4" name="Line 47"/>
              <p:cNvSpPr>
                <a:spLocks noChangeShapeType="1"/>
              </p:cNvSpPr>
              <p:nvPr/>
            </p:nvSpPr>
            <p:spPr bwMode="auto">
              <a:xfrm>
                <a:off x="3651" y="3294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21" name="Text Box 48"/>
            <p:cNvSpPr txBox="1">
              <a:spLocks noChangeArrowheads="1"/>
            </p:cNvSpPr>
            <p:nvPr/>
          </p:nvSpPr>
          <p:spPr bwMode="auto">
            <a:xfrm>
              <a:off x="495" y="3285"/>
              <a:ext cx="94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dirty="0" err="1">
                  <a:latin typeface="Arial Narrow" pitchFamily="34" charset="0"/>
                </a:rPr>
                <a:t>Tucano</a:t>
              </a:r>
              <a:r>
                <a:rPr lang="en-US" dirty="0">
                  <a:latin typeface="Arial Narrow" pitchFamily="34" charset="0"/>
                </a:rPr>
                <a:t> (1978)</a:t>
              </a:r>
            </a:p>
          </p:txBody>
        </p:sp>
        <p:pic>
          <p:nvPicPr>
            <p:cNvPr id="6322" name="Picture 49" descr="TUCANO_Esquerd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0" y="2835"/>
              <a:ext cx="620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7" name="Title 1"/>
          <p:cNvSpPr txBox="1">
            <a:spLocks/>
          </p:cNvSpPr>
          <p:nvPr/>
        </p:nvSpPr>
        <p:spPr bwMode="auto">
          <a:xfrm>
            <a:off x="0" y="840702"/>
            <a:ext cx="9144000" cy="5000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5" tIns="45718" rIns="91435" bIns="45718">
            <a:noAutofit/>
          </a:bodyPr>
          <a:lstStyle/>
          <a:p>
            <a:pPr algn="ctr" eaLnBrk="0" hangingPunct="0">
              <a:lnSpc>
                <a:spcPct val="110000"/>
              </a:lnSpc>
              <a:buClr>
                <a:srgbClr val="336699"/>
              </a:buClr>
              <a:defRPr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PRINCIPAIS CONTRATOS DE DESENVOLVIMENTO COM O GOVERNO BRASILEIRO</a:t>
            </a:r>
            <a:endParaRPr lang="pt-BR" b="1" dirty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14" name="Group 53"/>
          <p:cNvGrpSpPr>
            <a:grpSpLocks/>
          </p:cNvGrpSpPr>
          <p:nvPr/>
        </p:nvGrpSpPr>
        <p:grpSpPr bwMode="auto">
          <a:xfrm>
            <a:off x="1" y="3766051"/>
            <a:ext cx="9148763" cy="1098551"/>
            <a:chOff x="0" y="2273"/>
            <a:chExt cx="5763" cy="692"/>
          </a:xfrm>
        </p:grpSpPr>
        <p:grpSp>
          <p:nvGrpSpPr>
            <p:cNvPr id="15" name="Group 54"/>
            <p:cNvGrpSpPr>
              <a:grpSpLocks/>
            </p:cNvGrpSpPr>
            <p:nvPr/>
          </p:nvGrpSpPr>
          <p:grpSpPr bwMode="auto">
            <a:xfrm>
              <a:off x="0" y="2273"/>
              <a:ext cx="5748" cy="692"/>
              <a:chOff x="0" y="2273"/>
              <a:chExt cx="5748" cy="692"/>
            </a:xfrm>
          </p:grpSpPr>
          <p:sp>
            <p:nvSpPr>
              <p:cNvPr id="6183" name="Rectangle 55"/>
              <p:cNvSpPr>
                <a:spLocks noChangeArrowheads="1"/>
              </p:cNvSpPr>
              <p:nvPr/>
            </p:nvSpPr>
            <p:spPr bwMode="auto">
              <a:xfrm>
                <a:off x="0" y="2732"/>
                <a:ext cx="41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1970</a:t>
                </a:r>
              </a:p>
            </p:txBody>
          </p:sp>
          <p:sp>
            <p:nvSpPr>
              <p:cNvPr id="6184" name="Rectangle 56"/>
              <p:cNvSpPr>
                <a:spLocks noChangeArrowheads="1"/>
              </p:cNvSpPr>
              <p:nvPr/>
            </p:nvSpPr>
            <p:spPr bwMode="auto">
              <a:xfrm>
                <a:off x="1244" y="2732"/>
                <a:ext cx="411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1980</a:t>
                </a:r>
              </a:p>
            </p:txBody>
          </p:sp>
          <p:sp>
            <p:nvSpPr>
              <p:cNvPr id="6185" name="Rectangle 57"/>
              <p:cNvSpPr>
                <a:spLocks noChangeArrowheads="1"/>
              </p:cNvSpPr>
              <p:nvPr/>
            </p:nvSpPr>
            <p:spPr bwMode="auto">
              <a:xfrm>
                <a:off x="2632" y="2732"/>
                <a:ext cx="411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1990</a:t>
                </a:r>
              </a:p>
            </p:txBody>
          </p:sp>
          <p:sp>
            <p:nvSpPr>
              <p:cNvPr id="6186" name="Rectangle 58"/>
              <p:cNvSpPr>
                <a:spLocks noChangeArrowheads="1"/>
              </p:cNvSpPr>
              <p:nvPr/>
            </p:nvSpPr>
            <p:spPr bwMode="auto">
              <a:xfrm>
                <a:off x="4014" y="2732"/>
                <a:ext cx="411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2000</a:t>
                </a:r>
              </a:p>
            </p:txBody>
          </p:sp>
          <p:sp>
            <p:nvSpPr>
              <p:cNvPr id="6187" name="Line 59"/>
              <p:cNvSpPr>
                <a:spLocks noChangeShapeType="1"/>
              </p:cNvSpPr>
              <p:nvPr/>
            </p:nvSpPr>
            <p:spPr bwMode="auto">
              <a:xfrm flipH="1">
                <a:off x="4208" y="2413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8" name="Line 60"/>
              <p:cNvSpPr>
                <a:spLocks noChangeShapeType="1"/>
              </p:cNvSpPr>
              <p:nvPr/>
            </p:nvSpPr>
            <p:spPr bwMode="auto">
              <a:xfrm flipH="1">
                <a:off x="5546" y="2397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9" name="Line 61"/>
              <p:cNvSpPr>
                <a:spLocks noChangeShapeType="1"/>
              </p:cNvSpPr>
              <p:nvPr/>
            </p:nvSpPr>
            <p:spPr bwMode="auto">
              <a:xfrm flipH="1">
                <a:off x="1465" y="2421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0" name="Line 62"/>
              <p:cNvSpPr>
                <a:spLocks noChangeShapeType="1"/>
              </p:cNvSpPr>
              <p:nvPr/>
            </p:nvSpPr>
            <p:spPr bwMode="auto">
              <a:xfrm flipH="1">
                <a:off x="121" y="2419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1" name="Line 63"/>
              <p:cNvSpPr>
                <a:spLocks noChangeShapeType="1"/>
              </p:cNvSpPr>
              <p:nvPr/>
            </p:nvSpPr>
            <p:spPr bwMode="auto">
              <a:xfrm flipH="1">
                <a:off x="2826" y="2424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" name="Group 64"/>
              <p:cNvGrpSpPr>
                <a:grpSpLocks/>
              </p:cNvGrpSpPr>
              <p:nvPr/>
            </p:nvGrpSpPr>
            <p:grpSpPr bwMode="auto">
              <a:xfrm>
                <a:off x="9" y="2273"/>
                <a:ext cx="5739" cy="272"/>
                <a:chOff x="9" y="2273"/>
                <a:chExt cx="5739" cy="272"/>
              </a:xfrm>
            </p:grpSpPr>
            <p:sp>
              <p:nvSpPr>
                <p:cNvPr id="1004609" name="AutoShape 65"/>
                <p:cNvSpPr>
                  <a:spLocks noChangeArrowheads="1"/>
                </p:cNvSpPr>
                <p:nvPr/>
              </p:nvSpPr>
              <p:spPr bwMode="auto">
                <a:xfrm>
                  <a:off x="5657" y="2273"/>
                  <a:ext cx="91" cy="272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gradFill rotWithShape="1">
                  <a:gsLst>
                    <a:gs pos="0">
                      <a:srgbClr val="205AA7">
                        <a:gamma/>
                        <a:shade val="46275"/>
                        <a:invGamma/>
                      </a:srgbClr>
                    </a:gs>
                    <a:gs pos="50000">
                      <a:srgbClr val="205AA7">
                        <a:alpha val="80000"/>
                      </a:srgbClr>
                    </a:gs>
                    <a:gs pos="100000">
                      <a:srgbClr val="205AA7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grpSp>
              <p:nvGrpSpPr>
                <p:cNvPr id="17" name="Group 66"/>
                <p:cNvGrpSpPr>
                  <a:grpSpLocks/>
                </p:cNvGrpSpPr>
                <p:nvPr/>
              </p:nvGrpSpPr>
              <p:grpSpPr bwMode="auto">
                <a:xfrm>
                  <a:off x="9" y="2343"/>
                  <a:ext cx="5643" cy="134"/>
                  <a:chOff x="9" y="2343"/>
                  <a:chExt cx="5723" cy="134"/>
                </a:xfrm>
              </p:grpSpPr>
              <p:sp>
                <p:nvSpPr>
                  <p:cNvPr id="1004611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9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336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2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14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3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285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4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423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5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561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6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699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7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8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97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9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111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0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125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1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139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2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153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3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4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181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5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195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6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209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7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223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8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237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0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265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1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279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293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3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307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4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321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5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6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349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7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363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8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377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9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391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0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405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419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2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433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3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447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461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5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475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6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489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7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517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8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531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9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545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50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559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51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</p:grpSp>
          </p:grpSp>
        </p:grpSp>
        <p:sp>
          <p:nvSpPr>
            <p:cNvPr id="6182" name="Rectangle 108"/>
            <p:cNvSpPr>
              <a:spLocks noChangeArrowheads="1"/>
            </p:cNvSpPr>
            <p:nvPr/>
          </p:nvSpPr>
          <p:spPr bwMode="auto">
            <a:xfrm>
              <a:off x="5352" y="2732"/>
              <a:ext cx="411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003399"/>
                  </a:solidFill>
                </a:rPr>
                <a:t>2010</a:t>
              </a:r>
            </a:p>
          </p:txBody>
        </p:sp>
      </p:grpSp>
      <p:grpSp>
        <p:nvGrpSpPr>
          <p:cNvPr id="18" name="Group 109"/>
          <p:cNvGrpSpPr>
            <a:grpSpLocks/>
          </p:cNvGrpSpPr>
          <p:nvPr/>
        </p:nvGrpSpPr>
        <p:grpSpPr bwMode="auto">
          <a:xfrm>
            <a:off x="6564314" y="4018462"/>
            <a:ext cx="2516187" cy="2220914"/>
            <a:chOff x="4135" y="2432"/>
            <a:chExt cx="1585" cy="1399"/>
          </a:xfrm>
        </p:grpSpPr>
        <p:pic>
          <p:nvPicPr>
            <p:cNvPr id="6160" name="Picture 110" descr="F-5BR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3" y="3066"/>
              <a:ext cx="76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1" name="Picture 111" descr="AMX-T_Diagonal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76" y="2716"/>
              <a:ext cx="393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112"/>
            <p:cNvGrpSpPr>
              <a:grpSpLocks/>
            </p:cNvGrpSpPr>
            <p:nvPr/>
          </p:nvGrpSpPr>
          <p:grpSpPr bwMode="auto">
            <a:xfrm rot="5400000">
              <a:off x="4167" y="2967"/>
              <a:ext cx="283" cy="181"/>
              <a:chOff x="3651" y="2160"/>
              <a:chExt cx="272" cy="1134"/>
            </a:xfrm>
          </p:grpSpPr>
          <p:sp>
            <p:nvSpPr>
              <p:cNvPr id="6179" name="Line 113"/>
              <p:cNvSpPr>
                <a:spLocks noChangeShapeType="1"/>
              </p:cNvSpPr>
              <p:nvPr/>
            </p:nvSpPr>
            <p:spPr bwMode="auto">
              <a:xfrm flipV="1">
                <a:off x="3923" y="2160"/>
                <a:ext cx="0" cy="1134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0" name="Line 114"/>
              <p:cNvSpPr>
                <a:spLocks noChangeShapeType="1"/>
              </p:cNvSpPr>
              <p:nvPr/>
            </p:nvSpPr>
            <p:spPr bwMode="auto">
              <a:xfrm>
                <a:off x="3651" y="3294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15"/>
            <p:cNvGrpSpPr>
              <a:grpSpLocks/>
            </p:cNvGrpSpPr>
            <p:nvPr/>
          </p:nvGrpSpPr>
          <p:grpSpPr bwMode="auto">
            <a:xfrm>
              <a:off x="5252" y="2887"/>
              <a:ext cx="295" cy="287"/>
              <a:chOff x="3651" y="2160"/>
              <a:chExt cx="272" cy="1134"/>
            </a:xfrm>
          </p:grpSpPr>
          <p:sp>
            <p:nvSpPr>
              <p:cNvPr id="6177" name="Line 116"/>
              <p:cNvSpPr>
                <a:spLocks noChangeShapeType="1"/>
              </p:cNvSpPr>
              <p:nvPr/>
            </p:nvSpPr>
            <p:spPr bwMode="auto">
              <a:xfrm flipV="1">
                <a:off x="3923" y="2160"/>
                <a:ext cx="0" cy="1134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8" name="Line 117"/>
              <p:cNvSpPr>
                <a:spLocks noChangeShapeType="1"/>
              </p:cNvSpPr>
              <p:nvPr/>
            </p:nvSpPr>
            <p:spPr bwMode="auto">
              <a:xfrm>
                <a:off x="3651" y="3294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64" name="Text Box 118"/>
            <p:cNvSpPr txBox="1">
              <a:spLocks noChangeArrowheads="1"/>
            </p:cNvSpPr>
            <p:nvPr/>
          </p:nvSpPr>
          <p:spPr bwMode="auto">
            <a:xfrm>
              <a:off x="4393" y="3463"/>
              <a:ext cx="113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dirty="0" err="1">
                  <a:latin typeface="Arial Narrow" pitchFamily="34" charset="0"/>
                </a:rPr>
                <a:t>Programas</a:t>
              </a:r>
              <a:r>
                <a:rPr lang="en-US" sz="1600" dirty="0">
                  <a:latin typeface="Arial Narrow" pitchFamily="34" charset="0"/>
                </a:rPr>
                <a:t> de </a:t>
              </a:r>
              <a:r>
                <a:rPr lang="en-US" sz="1600" dirty="0" err="1">
                  <a:latin typeface="Arial Narrow" pitchFamily="34" charset="0"/>
                </a:rPr>
                <a:t>modernização</a:t>
              </a:r>
              <a:endParaRPr lang="en-US" sz="1600" dirty="0">
                <a:latin typeface="Arial Narrow" pitchFamily="34" charset="0"/>
              </a:endParaRPr>
            </a:p>
          </p:txBody>
        </p:sp>
        <p:sp>
          <p:nvSpPr>
            <p:cNvPr id="6165" name="Text Box 119"/>
            <p:cNvSpPr txBox="1">
              <a:spLocks noChangeArrowheads="1"/>
            </p:cNvSpPr>
            <p:nvPr/>
          </p:nvSpPr>
          <p:spPr bwMode="auto">
            <a:xfrm>
              <a:off x="4602" y="3218"/>
              <a:ext cx="50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i="1" dirty="0">
                  <a:latin typeface="Arial Narrow" pitchFamily="34" charset="0"/>
                </a:rPr>
                <a:t>F-5M</a:t>
              </a:r>
            </a:p>
          </p:txBody>
        </p:sp>
        <p:sp>
          <p:nvSpPr>
            <p:cNvPr id="6166" name="Text Box 120"/>
            <p:cNvSpPr txBox="1">
              <a:spLocks noChangeArrowheads="1"/>
            </p:cNvSpPr>
            <p:nvPr/>
          </p:nvSpPr>
          <p:spPr bwMode="auto">
            <a:xfrm>
              <a:off x="4135" y="3199"/>
              <a:ext cx="50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200" dirty="0" err="1">
                  <a:latin typeface="Arial Narrow" pitchFamily="34" charset="0"/>
                </a:rPr>
                <a:t>Lote</a:t>
              </a:r>
              <a:r>
                <a:rPr lang="en-US" sz="1200" dirty="0">
                  <a:latin typeface="Arial Narrow" pitchFamily="34" charset="0"/>
                </a:rPr>
                <a:t> I</a:t>
              </a:r>
            </a:p>
          </p:txBody>
        </p:sp>
        <p:sp>
          <p:nvSpPr>
            <p:cNvPr id="6167" name="Text Box 121"/>
            <p:cNvSpPr txBox="1">
              <a:spLocks noChangeArrowheads="1"/>
            </p:cNvSpPr>
            <p:nvPr/>
          </p:nvSpPr>
          <p:spPr bwMode="auto">
            <a:xfrm>
              <a:off x="5215" y="3166"/>
              <a:ext cx="50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200" dirty="0" err="1">
                  <a:latin typeface="Arial Narrow" pitchFamily="34" charset="0"/>
                </a:rPr>
                <a:t>Lote</a:t>
              </a:r>
              <a:r>
                <a:rPr lang="en-US" sz="1200" dirty="0">
                  <a:latin typeface="Arial Narrow" pitchFamily="34" charset="0"/>
                </a:rPr>
                <a:t> II</a:t>
              </a:r>
            </a:p>
          </p:txBody>
        </p:sp>
        <p:sp>
          <p:nvSpPr>
            <p:cNvPr id="6168" name="Text Box 122"/>
            <p:cNvSpPr txBox="1">
              <a:spLocks noChangeArrowheads="1"/>
            </p:cNvSpPr>
            <p:nvPr/>
          </p:nvSpPr>
          <p:spPr bwMode="auto">
            <a:xfrm>
              <a:off x="4419" y="2833"/>
              <a:ext cx="50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i="1" dirty="0">
                  <a:latin typeface="Arial Narrow" pitchFamily="34" charset="0"/>
                </a:rPr>
                <a:t>A-1M</a:t>
              </a:r>
            </a:p>
          </p:txBody>
        </p:sp>
        <p:grpSp>
          <p:nvGrpSpPr>
            <p:cNvPr id="21" name="Group 123"/>
            <p:cNvGrpSpPr>
              <a:grpSpLocks/>
            </p:cNvGrpSpPr>
            <p:nvPr/>
          </p:nvGrpSpPr>
          <p:grpSpPr bwMode="auto">
            <a:xfrm rot="5400000">
              <a:off x="4508" y="2521"/>
              <a:ext cx="359" cy="181"/>
              <a:chOff x="3651" y="2160"/>
              <a:chExt cx="272" cy="1134"/>
            </a:xfrm>
          </p:grpSpPr>
          <p:sp>
            <p:nvSpPr>
              <p:cNvPr id="6175" name="Line 124"/>
              <p:cNvSpPr>
                <a:spLocks noChangeShapeType="1"/>
              </p:cNvSpPr>
              <p:nvPr/>
            </p:nvSpPr>
            <p:spPr bwMode="auto">
              <a:xfrm flipV="1">
                <a:off x="3923" y="2160"/>
                <a:ext cx="0" cy="1134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6" name="Line 125"/>
              <p:cNvSpPr>
                <a:spLocks noChangeShapeType="1"/>
              </p:cNvSpPr>
              <p:nvPr/>
            </p:nvSpPr>
            <p:spPr bwMode="auto">
              <a:xfrm>
                <a:off x="3651" y="3294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170" name="Picture 126" descr="AF1_Direita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76" y="2579"/>
              <a:ext cx="481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127"/>
            <p:cNvGrpSpPr>
              <a:grpSpLocks/>
            </p:cNvGrpSpPr>
            <p:nvPr/>
          </p:nvGrpSpPr>
          <p:grpSpPr bwMode="auto">
            <a:xfrm>
              <a:off x="5337" y="2471"/>
              <a:ext cx="106" cy="210"/>
              <a:chOff x="3651" y="2160"/>
              <a:chExt cx="272" cy="1134"/>
            </a:xfrm>
          </p:grpSpPr>
          <p:sp>
            <p:nvSpPr>
              <p:cNvPr id="6173" name="Line 128"/>
              <p:cNvSpPr>
                <a:spLocks noChangeShapeType="1"/>
              </p:cNvSpPr>
              <p:nvPr/>
            </p:nvSpPr>
            <p:spPr bwMode="auto">
              <a:xfrm flipV="1">
                <a:off x="3923" y="2160"/>
                <a:ext cx="0" cy="1134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4" name="Line 129"/>
              <p:cNvSpPr>
                <a:spLocks noChangeShapeType="1"/>
              </p:cNvSpPr>
              <p:nvPr/>
            </p:nvSpPr>
            <p:spPr bwMode="auto">
              <a:xfrm>
                <a:off x="3651" y="3294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72" name="Text Box 130"/>
            <p:cNvSpPr txBox="1">
              <a:spLocks noChangeArrowheads="1"/>
            </p:cNvSpPr>
            <p:nvPr/>
          </p:nvSpPr>
          <p:spPr bwMode="auto">
            <a:xfrm>
              <a:off x="4507" y="2537"/>
              <a:ext cx="50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i="1" dirty="0">
                  <a:latin typeface="Arial Narrow" pitchFamily="34" charset="0"/>
                </a:rPr>
                <a:t>A-4</a:t>
              </a:r>
            </a:p>
          </p:txBody>
        </p:sp>
      </p:grpSp>
      <p:grpSp>
        <p:nvGrpSpPr>
          <p:cNvPr id="23" name="Grupo 136"/>
          <p:cNvGrpSpPr/>
          <p:nvPr/>
        </p:nvGrpSpPr>
        <p:grpSpPr>
          <a:xfrm>
            <a:off x="2" y="4301040"/>
            <a:ext cx="1643041" cy="2255238"/>
            <a:chOff x="1" y="4143380"/>
            <a:chExt cx="1643041" cy="2255238"/>
          </a:xfrm>
        </p:grpSpPr>
        <p:pic>
          <p:nvPicPr>
            <p:cNvPr id="132" name="Picture 327" descr="XAVANTE_Direita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" y="5643579"/>
              <a:ext cx="1285852" cy="405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" name="Text Box 7"/>
            <p:cNvSpPr txBox="1">
              <a:spLocks noChangeArrowheads="1"/>
            </p:cNvSpPr>
            <p:nvPr/>
          </p:nvSpPr>
          <p:spPr bwMode="auto">
            <a:xfrm>
              <a:off x="71406" y="6060064"/>
              <a:ext cx="157163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dirty="0" err="1" smtClean="0">
                  <a:latin typeface="Arial Narrow" pitchFamily="34" charset="0"/>
                </a:rPr>
                <a:t>Xavante</a:t>
              </a:r>
              <a:r>
                <a:rPr lang="en-US" sz="1600" dirty="0" smtClean="0">
                  <a:latin typeface="Arial Narrow" pitchFamily="34" charset="0"/>
                </a:rPr>
                <a:t> </a:t>
              </a:r>
              <a:r>
                <a:rPr lang="en-US" sz="1600" dirty="0">
                  <a:latin typeface="Arial Narrow" pitchFamily="34" charset="0"/>
                </a:rPr>
                <a:t>(1970)</a:t>
              </a:r>
            </a:p>
          </p:txBody>
        </p:sp>
        <p:sp>
          <p:nvSpPr>
            <p:cNvPr id="135" name="Line 4"/>
            <p:cNvSpPr>
              <a:spLocks noChangeShapeType="1"/>
            </p:cNvSpPr>
            <p:nvPr/>
          </p:nvSpPr>
          <p:spPr bwMode="auto">
            <a:xfrm flipV="1">
              <a:off x="214282" y="4143380"/>
              <a:ext cx="0" cy="1584325"/>
            </a:xfrm>
            <a:prstGeom prst="line">
              <a:avLst/>
            </a:prstGeom>
            <a:noFill/>
            <a:ln w="28575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upo 139"/>
          <p:cNvGrpSpPr/>
          <p:nvPr/>
        </p:nvGrpSpPr>
        <p:grpSpPr>
          <a:xfrm>
            <a:off x="1500166" y="5229735"/>
            <a:ext cx="3429024" cy="1143008"/>
            <a:chOff x="2071670" y="1071546"/>
            <a:chExt cx="3429024" cy="1143008"/>
          </a:xfrm>
        </p:grpSpPr>
        <p:sp>
          <p:nvSpPr>
            <p:cNvPr id="139" name="Texto explicativo em seta para a esquerda 138"/>
            <p:cNvSpPr/>
            <p:nvPr/>
          </p:nvSpPr>
          <p:spPr>
            <a:xfrm>
              <a:off x="2071670" y="1071546"/>
              <a:ext cx="3214710" cy="1143008"/>
            </a:xfrm>
            <a:prstGeom prst="leftArrowCallout">
              <a:avLst>
                <a:gd name="adj1" fmla="val 25000"/>
                <a:gd name="adj2" fmla="val 19920"/>
                <a:gd name="adj3" fmla="val 59540"/>
                <a:gd name="adj4" fmla="val 76464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  <a:alpha val="7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CaixaDeTexto 137"/>
            <p:cNvSpPr txBox="1"/>
            <p:nvPr/>
          </p:nvSpPr>
          <p:spPr>
            <a:xfrm>
              <a:off x="2928926" y="1142984"/>
              <a:ext cx="25717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latin typeface="Arial Narrow" pitchFamily="34" charset="0"/>
                </a:rPr>
                <a:t>Domínio dos métodos e processos de fabricação seriada de aeronaves</a:t>
              </a:r>
              <a:endParaRPr lang="en-US" dirty="0">
                <a:latin typeface="Arial Narrow" pitchFamily="34" charset="0"/>
              </a:endParaRPr>
            </a:p>
          </p:txBody>
        </p:sp>
      </p:grpSp>
      <p:grpSp>
        <p:nvGrpSpPr>
          <p:cNvPr id="25" name="Grupo 140"/>
          <p:cNvGrpSpPr/>
          <p:nvPr/>
        </p:nvGrpSpPr>
        <p:grpSpPr>
          <a:xfrm>
            <a:off x="1571604" y="1443520"/>
            <a:ext cx="3286148" cy="1143008"/>
            <a:chOff x="2071670" y="1071546"/>
            <a:chExt cx="3286148" cy="1143008"/>
          </a:xfrm>
        </p:grpSpPr>
        <p:sp>
          <p:nvSpPr>
            <p:cNvPr id="142" name="Texto explicativo em seta para a esquerda 141"/>
            <p:cNvSpPr/>
            <p:nvPr/>
          </p:nvSpPr>
          <p:spPr>
            <a:xfrm>
              <a:off x="2071670" y="1071546"/>
              <a:ext cx="3071834" cy="1143008"/>
            </a:xfrm>
            <a:prstGeom prst="leftArrowCallout">
              <a:avLst>
                <a:gd name="adj1" fmla="val 25000"/>
                <a:gd name="adj2" fmla="val 19920"/>
                <a:gd name="adj3" fmla="val 59540"/>
                <a:gd name="adj4" fmla="val 76464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  <a:alpha val="7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CaixaDeTexto 142"/>
            <p:cNvSpPr txBox="1"/>
            <p:nvPr/>
          </p:nvSpPr>
          <p:spPr>
            <a:xfrm>
              <a:off x="2928926" y="1214422"/>
              <a:ext cx="24288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latin typeface="Arial Narrow" pitchFamily="34" charset="0"/>
                </a:rPr>
                <a:t>Criação e início das atividades industriais da Embraer</a:t>
              </a:r>
              <a:endParaRPr lang="en-US" dirty="0">
                <a:latin typeface="Arial Narrow" pitchFamily="34" charset="0"/>
              </a:endParaRPr>
            </a:p>
          </p:txBody>
        </p:sp>
      </p:grpSp>
      <p:grpSp>
        <p:nvGrpSpPr>
          <p:cNvPr id="26" name="Grupo 146"/>
          <p:cNvGrpSpPr/>
          <p:nvPr/>
        </p:nvGrpSpPr>
        <p:grpSpPr>
          <a:xfrm>
            <a:off x="5429256" y="2157900"/>
            <a:ext cx="3571900" cy="1143008"/>
            <a:chOff x="2071670" y="1071546"/>
            <a:chExt cx="3571900" cy="1143008"/>
          </a:xfrm>
        </p:grpSpPr>
        <p:sp>
          <p:nvSpPr>
            <p:cNvPr id="148" name="Texto explicativo em seta para a esquerda 147"/>
            <p:cNvSpPr/>
            <p:nvPr/>
          </p:nvSpPr>
          <p:spPr>
            <a:xfrm>
              <a:off x="2071670" y="1071546"/>
              <a:ext cx="3429024" cy="1143008"/>
            </a:xfrm>
            <a:prstGeom prst="leftArrowCallout">
              <a:avLst>
                <a:gd name="adj1" fmla="val 25000"/>
                <a:gd name="adj2" fmla="val 19920"/>
                <a:gd name="adj3" fmla="val 59540"/>
                <a:gd name="adj4" fmla="val 76464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  <a:alpha val="7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CaixaDeTexto 148"/>
            <p:cNvSpPr txBox="1"/>
            <p:nvPr/>
          </p:nvSpPr>
          <p:spPr>
            <a:xfrm>
              <a:off x="2928926" y="1214422"/>
              <a:ext cx="27146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latin typeface="Arial Narrow" pitchFamily="34" charset="0"/>
                </a:rPr>
                <a:t>Início de integração de sistemas e Software de Missão da aeronave</a:t>
              </a:r>
              <a:endParaRPr lang="en-US" dirty="0">
                <a:latin typeface="Arial Narrow" pitchFamily="34" charset="0"/>
              </a:endParaRPr>
            </a:p>
          </p:txBody>
        </p:sp>
      </p:grpSp>
      <p:sp>
        <p:nvSpPr>
          <p:cNvPr id="152" name="CaixaDeTexto 151"/>
          <p:cNvSpPr txBox="1"/>
          <p:nvPr/>
        </p:nvSpPr>
        <p:spPr>
          <a:xfrm>
            <a:off x="5572132" y="4372478"/>
            <a:ext cx="2643206" cy="923326"/>
          </a:xfrm>
          <a:prstGeom prst="rect">
            <a:avLst/>
          </a:prstGeom>
          <a:gradFill>
            <a:gsLst>
              <a:gs pos="0">
                <a:srgbClr val="FFFF00">
                  <a:tint val="66000"/>
                  <a:satMod val="160000"/>
                  <a:alpha val="7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wrap="square" lIns="91435" tIns="45718" rIns="91435" bIns="45718" rtlCol="0">
            <a:spAutoFit/>
          </a:bodyPr>
          <a:lstStyle/>
          <a:p>
            <a:r>
              <a:rPr lang="pt-BR" dirty="0" smtClean="0">
                <a:latin typeface="Arial Narrow" pitchFamily="34" charset="0"/>
              </a:rPr>
              <a:t>Integração de sistemas duais complexos de vigilância e monitoramento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154" name="CaixaDeTexto 153"/>
          <p:cNvSpPr txBox="1"/>
          <p:nvPr/>
        </p:nvSpPr>
        <p:spPr>
          <a:xfrm>
            <a:off x="6000760" y="2877644"/>
            <a:ext cx="2928926" cy="923326"/>
          </a:xfrm>
          <a:prstGeom prst="rect">
            <a:avLst/>
          </a:prstGeom>
          <a:gradFill>
            <a:gsLst>
              <a:gs pos="0">
                <a:srgbClr val="FFFF00">
                  <a:tint val="66000"/>
                  <a:satMod val="160000"/>
                  <a:alpha val="7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wrap="square" lIns="91435" tIns="45718" rIns="91435" bIns="45718" rtlCol="0">
            <a:spAutoFit/>
          </a:bodyPr>
          <a:lstStyle/>
          <a:p>
            <a:r>
              <a:rPr lang="pt-BR" dirty="0" smtClean="0">
                <a:latin typeface="Arial Narrow" pitchFamily="34" charset="0"/>
              </a:rPr>
              <a:t>Domínio da integração de sistemas e Software de Missão da aeronave</a:t>
            </a:r>
            <a:endParaRPr lang="en-US" dirty="0">
              <a:latin typeface="Arial Narrow" pitchFamily="34" charset="0"/>
            </a:endParaRPr>
          </a:p>
        </p:txBody>
      </p:sp>
      <p:grpSp>
        <p:nvGrpSpPr>
          <p:cNvPr id="27" name="Grupo 150"/>
          <p:cNvGrpSpPr/>
          <p:nvPr/>
        </p:nvGrpSpPr>
        <p:grpSpPr>
          <a:xfrm>
            <a:off x="1928794" y="1372082"/>
            <a:ext cx="1214446" cy="852490"/>
            <a:chOff x="1857356" y="1214422"/>
            <a:chExt cx="1214446" cy="852490"/>
          </a:xfrm>
        </p:grpSpPr>
        <p:pic>
          <p:nvPicPr>
            <p:cNvPr id="147" name="Picture 336" descr="Xingu_Direita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49438" y="1643050"/>
              <a:ext cx="979488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0" name="Text Box 12"/>
            <p:cNvSpPr txBox="1">
              <a:spLocks noChangeArrowheads="1"/>
            </p:cNvSpPr>
            <p:nvPr/>
          </p:nvSpPr>
          <p:spPr bwMode="auto">
            <a:xfrm>
              <a:off x="1857356" y="1214422"/>
              <a:ext cx="121444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dirty="0" smtClean="0">
                  <a:latin typeface="Arial Narrow" pitchFamily="34" charset="0"/>
                </a:rPr>
                <a:t>Xingu (1976</a:t>
              </a:r>
              <a:r>
                <a:rPr lang="en-US" sz="1600" dirty="0">
                  <a:latin typeface="Arial Narrow" pitchFamily="34" charset="0"/>
                </a:rPr>
                <a:t>)</a:t>
              </a:r>
            </a:p>
          </p:txBody>
        </p:sp>
      </p:grpSp>
      <p:grpSp>
        <p:nvGrpSpPr>
          <p:cNvPr id="28" name="Grupo 162"/>
          <p:cNvGrpSpPr/>
          <p:nvPr/>
        </p:nvGrpSpPr>
        <p:grpSpPr>
          <a:xfrm>
            <a:off x="3143240" y="1229206"/>
            <a:ext cx="5857916" cy="1624438"/>
            <a:chOff x="3143240" y="1071546"/>
            <a:chExt cx="5857916" cy="1624438"/>
          </a:xfrm>
        </p:grpSpPr>
        <p:grpSp>
          <p:nvGrpSpPr>
            <p:cNvPr id="29" name="Grupo 160"/>
            <p:cNvGrpSpPr/>
            <p:nvPr/>
          </p:nvGrpSpPr>
          <p:grpSpPr>
            <a:xfrm>
              <a:off x="3143240" y="1071546"/>
              <a:ext cx="5857916" cy="1474789"/>
              <a:chOff x="3143240" y="1071546"/>
              <a:chExt cx="5857916" cy="1474789"/>
            </a:xfrm>
          </p:grpSpPr>
          <p:sp>
            <p:nvSpPr>
              <p:cNvPr id="153" name="CaixaDeTexto 152"/>
              <p:cNvSpPr txBox="1"/>
              <p:nvPr/>
            </p:nvSpPr>
            <p:spPr>
              <a:xfrm>
                <a:off x="3143240" y="1362662"/>
                <a:ext cx="1857388" cy="646331"/>
              </a:xfrm>
              <a:prstGeom prst="rect">
                <a:avLst/>
              </a:prstGeom>
              <a:gradFill>
                <a:gsLst>
                  <a:gs pos="0">
                    <a:srgbClr val="FFFF00">
                      <a:tint val="66000"/>
                      <a:satMod val="160000"/>
                      <a:alpha val="7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0800000" scaled="1"/>
              </a:gradFill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>
                    <a:latin typeface="Arial Narrow" pitchFamily="34" charset="0"/>
                  </a:rPr>
                  <a:t>Pressurização</a:t>
                </a:r>
              </a:p>
              <a:p>
                <a:r>
                  <a:rPr lang="pt-BR" dirty="0" err="1" smtClean="0">
                    <a:latin typeface="Arial Narrow" pitchFamily="34" charset="0"/>
                  </a:rPr>
                  <a:t>Empenagem</a:t>
                </a:r>
                <a:r>
                  <a:rPr lang="pt-BR" dirty="0" smtClean="0">
                    <a:latin typeface="Arial Narrow" pitchFamily="34" charset="0"/>
                  </a:rPr>
                  <a:t> em “T”</a:t>
                </a:r>
                <a:endParaRPr lang="en-US" dirty="0">
                  <a:latin typeface="Arial Narrow" pitchFamily="34" charset="0"/>
                </a:endParaRPr>
              </a:p>
            </p:txBody>
          </p:sp>
          <p:pic>
            <p:nvPicPr>
              <p:cNvPr id="156" name="Picture 363" descr="VC-97 Brasília_Direita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916633" y="1071546"/>
                <a:ext cx="1512887" cy="42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7" name="Picture 366" descr="MP-México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059509" y="1285860"/>
                <a:ext cx="1584325" cy="1260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8" name="Text Box 12"/>
              <p:cNvSpPr txBox="1">
                <a:spLocks noChangeArrowheads="1"/>
              </p:cNvSpPr>
              <p:nvPr/>
            </p:nvSpPr>
            <p:spPr bwMode="auto">
              <a:xfrm>
                <a:off x="7500958" y="1142984"/>
                <a:ext cx="135732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600" dirty="0" smtClean="0">
                    <a:latin typeface="Arial Narrow" pitchFamily="34" charset="0"/>
                  </a:rPr>
                  <a:t>Brasília (1983)</a:t>
                </a:r>
                <a:endParaRPr lang="en-US" sz="1600" dirty="0">
                  <a:latin typeface="Arial Narrow" pitchFamily="34" charset="0"/>
                </a:endParaRPr>
              </a:p>
            </p:txBody>
          </p:sp>
          <p:sp>
            <p:nvSpPr>
              <p:cNvPr id="159" name="Text Box 12"/>
              <p:cNvSpPr txBox="1">
                <a:spLocks noChangeArrowheads="1"/>
              </p:cNvSpPr>
              <p:nvPr/>
            </p:nvSpPr>
            <p:spPr bwMode="auto">
              <a:xfrm>
                <a:off x="7500958" y="1733124"/>
                <a:ext cx="150019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600" dirty="0" smtClean="0">
                    <a:latin typeface="Arial Narrow" pitchFamily="34" charset="0"/>
                  </a:rPr>
                  <a:t>EMB 145 (1994)</a:t>
                </a:r>
                <a:endParaRPr lang="en-US" sz="1600" dirty="0">
                  <a:latin typeface="Arial Narrow" pitchFamily="34" charset="0"/>
                </a:endParaRPr>
              </a:p>
            </p:txBody>
          </p:sp>
          <p:sp>
            <p:nvSpPr>
              <p:cNvPr id="160" name="Seta para a direita 159"/>
              <p:cNvSpPr/>
              <p:nvPr/>
            </p:nvSpPr>
            <p:spPr>
              <a:xfrm>
                <a:off x="5214942" y="1571612"/>
                <a:ext cx="571504" cy="285752"/>
              </a:xfrm>
              <a:prstGeom prst="rightArrow">
                <a:avLst/>
              </a:prstGeom>
              <a:gradFill>
                <a:gsLst>
                  <a:gs pos="0">
                    <a:srgbClr val="FFFF00">
                      <a:tint val="66000"/>
                      <a:satMod val="160000"/>
                      <a:alpha val="7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0800000" scaled="1"/>
              </a:gra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2" name="Text Box 12"/>
            <p:cNvSpPr txBox="1">
              <a:spLocks noChangeArrowheads="1"/>
            </p:cNvSpPr>
            <p:nvPr/>
          </p:nvSpPr>
          <p:spPr bwMode="auto">
            <a:xfrm>
              <a:off x="6429388" y="2357430"/>
              <a:ext cx="1857388" cy="338554"/>
            </a:xfrm>
            <a:prstGeom prst="rect">
              <a:avLst/>
            </a:prstGeom>
            <a:gradFill>
              <a:gsLst>
                <a:gs pos="0">
                  <a:srgbClr val="FFFF00">
                    <a:tint val="66000"/>
                    <a:satMod val="160000"/>
                    <a:alpha val="7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0800000" scaled="1"/>
            </a:gradFill>
            <a:ln w="9525">
              <a:solidFill>
                <a:schemeClr val="accent1">
                  <a:shade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dirty="0" err="1" smtClean="0">
                  <a:latin typeface="Arial Narrow" pitchFamily="34" charset="0"/>
                </a:rPr>
                <a:t>Sucessos</a:t>
              </a:r>
              <a:r>
                <a:rPr lang="en-US" sz="1600" dirty="0" smtClean="0">
                  <a:latin typeface="Arial Narrow" pitchFamily="34" charset="0"/>
                </a:rPr>
                <a:t> </a:t>
              </a:r>
              <a:r>
                <a:rPr lang="en-US" sz="1600" dirty="0" err="1" smtClean="0">
                  <a:latin typeface="Arial Narrow" pitchFamily="34" charset="0"/>
                </a:rPr>
                <a:t>Comerciais</a:t>
              </a:r>
              <a:r>
                <a:rPr lang="en-US" sz="1600" dirty="0" smtClean="0">
                  <a:latin typeface="Arial Narrow" pitchFamily="34" charset="0"/>
                </a:rPr>
                <a:t> </a:t>
              </a:r>
              <a:endParaRPr lang="en-US" sz="1600" dirty="0">
                <a:latin typeface="Arial Narrow" pitchFamily="34" charset="0"/>
              </a:endParaRPr>
            </a:p>
          </p:txBody>
        </p:sp>
      </p:grpSp>
      <p:grpSp>
        <p:nvGrpSpPr>
          <p:cNvPr id="30" name="Grupo 168"/>
          <p:cNvGrpSpPr/>
          <p:nvPr/>
        </p:nvGrpSpPr>
        <p:grpSpPr>
          <a:xfrm>
            <a:off x="3286116" y="4819742"/>
            <a:ext cx="5857916" cy="1624438"/>
            <a:chOff x="3286116" y="4662082"/>
            <a:chExt cx="5857916" cy="1624438"/>
          </a:xfrm>
        </p:grpSpPr>
        <p:sp>
          <p:nvSpPr>
            <p:cNvPr id="146" name="CaixaDeTexto 145"/>
            <p:cNvSpPr txBox="1"/>
            <p:nvPr/>
          </p:nvSpPr>
          <p:spPr>
            <a:xfrm>
              <a:off x="3286116" y="5000637"/>
              <a:ext cx="2443180" cy="923330"/>
            </a:xfrm>
            <a:prstGeom prst="rect">
              <a:avLst/>
            </a:prstGeom>
            <a:gradFill>
              <a:gsLst>
                <a:gs pos="0">
                  <a:srgbClr val="FFFF00">
                    <a:tint val="66000"/>
                    <a:satMod val="160000"/>
                    <a:alpha val="7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0800000" scaled="1"/>
            </a:gradFill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latin typeface="Arial Narrow" pitchFamily="34" charset="0"/>
                </a:rPr>
                <a:t>Desenvolvimento de parte do sistema de missão e </a:t>
              </a:r>
              <a:r>
                <a:rPr lang="pt-BR" dirty="0" err="1" smtClean="0">
                  <a:latin typeface="Arial Narrow" pitchFamily="34" charset="0"/>
                </a:rPr>
                <a:t>fly-by-wire</a:t>
              </a:r>
              <a:endParaRPr lang="en-US" dirty="0">
                <a:latin typeface="Arial Narrow" pitchFamily="34" charset="0"/>
              </a:endParaRPr>
            </a:p>
          </p:txBody>
        </p:sp>
        <p:grpSp>
          <p:nvGrpSpPr>
            <p:cNvPr id="31" name="Grupo 166"/>
            <p:cNvGrpSpPr/>
            <p:nvPr/>
          </p:nvGrpSpPr>
          <p:grpSpPr>
            <a:xfrm>
              <a:off x="6172321" y="4662082"/>
              <a:ext cx="2971711" cy="1624438"/>
              <a:chOff x="6100882" y="4643446"/>
              <a:chExt cx="2971711" cy="1624438"/>
            </a:xfrm>
          </p:grpSpPr>
          <p:pic>
            <p:nvPicPr>
              <p:cNvPr id="164" name="Picture 5" descr="~7684044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r="8333" b="28418"/>
              <a:stretch>
                <a:fillRect/>
              </a:stretch>
            </p:blipFill>
            <p:spPr bwMode="auto">
              <a:xfrm>
                <a:off x="6100882" y="4786322"/>
                <a:ext cx="2971711" cy="12376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5" name="Text Box 12"/>
              <p:cNvSpPr txBox="1">
                <a:spLocks noChangeArrowheads="1"/>
              </p:cNvSpPr>
              <p:nvPr/>
            </p:nvSpPr>
            <p:spPr bwMode="auto">
              <a:xfrm>
                <a:off x="6643702" y="4643446"/>
                <a:ext cx="2071702" cy="338554"/>
              </a:xfrm>
              <a:prstGeom prst="rect">
                <a:avLst/>
              </a:prstGeom>
              <a:gradFill>
                <a:gsLst>
                  <a:gs pos="0">
                    <a:srgbClr val="FFFF00">
                      <a:tint val="66000"/>
                      <a:satMod val="160000"/>
                      <a:alpha val="7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0800000" scaled="1"/>
              </a:gradFill>
              <a:ln w="9525">
                <a:solidFill>
                  <a:schemeClr val="accent1">
                    <a:shade val="5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 dirty="0" err="1" smtClean="0">
                    <a:latin typeface="Arial Narrow" pitchFamily="34" charset="0"/>
                  </a:rPr>
                  <a:t>Família</a:t>
                </a:r>
                <a:r>
                  <a:rPr lang="en-US" sz="1600" dirty="0" smtClean="0">
                    <a:latin typeface="Arial Narrow" pitchFamily="34" charset="0"/>
                  </a:rPr>
                  <a:t> 170/190 (1999) </a:t>
                </a:r>
                <a:endParaRPr lang="en-US" sz="1600" dirty="0">
                  <a:latin typeface="Arial Narrow" pitchFamily="34" charset="0"/>
                </a:endParaRPr>
              </a:p>
            </p:txBody>
          </p:sp>
          <p:sp>
            <p:nvSpPr>
              <p:cNvPr id="166" name="Text Box 12"/>
              <p:cNvSpPr txBox="1">
                <a:spLocks noChangeArrowheads="1"/>
              </p:cNvSpPr>
              <p:nvPr/>
            </p:nvSpPr>
            <p:spPr bwMode="auto">
              <a:xfrm>
                <a:off x="6643702" y="5929330"/>
                <a:ext cx="2071702" cy="338554"/>
              </a:xfrm>
              <a:prstGeom prst="rect">
                <a:avLst/>
              </a:prstGeom>
              <a:gradFill>
                <a:gsLst>
                  <a:gs pos="0">
                    <a:srgbClr val="FFFF00">
                      <a:tint val="66000"/>
                      <a:satMod val="160000"/>
                      <a:alpha val="7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0800000" scaled="1"/>
              </a:gradFill>
              <a:ln w="9525">
                <a:solidFill>
                  <a:schemeClr val="accent1">
                    <a:shade val="5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 dirty="0" err="1" smtClean="0">
                    <a:latin typeface="Arial Narrow" pitchFamily="34" charset="0"/>
                  </a:rPr>
                  <a:t>Sucesso</a:t>
                </a:r>
                <a:r>
                  <a:rPr lang="en-US" sz="1600" dirty="0" smtClean="0">
                    <a:latin typeface="Arial Narrow" pitchFamily="34" charset="0"/>
                  </a:rPr>
                  <a:t> </a:t>
                </a:r>
                <a:r>
                  <a:rPr lang="en-US" sz="1600" dirty="0" err="1" smtClean="0">
                    <a:latin typeface="Arial Narrow" pitchFamily="34" charset="0"/>
                  </a:rPr>
                  <a:t>Comercial</a:t>
                </a:r>
                <a:r>
                  <a:rPr lang="en-US" sz="1600" dirty="0" smtClean="0">
                    <a:latin typeface="Arial Narrow" pitchFamily="34" charset="0"/>
                  </a:rPr>
                  <a:t> </a:t>
                </a:r>
                <a:endParaRPr lang="en-US" sz="1600" dirty="0">
                  <a:latin typeface="Arial Narrow" pitchFamily="34" charset="0"/>
                </a:endParaRPr>
              </a:p>
            </p:txBody>
          </p:sp>
        </p:grpSp>
        <p:sp>
          <p:nvSpPr>
            <p:cNvPr id="168" name="Seta para a direita 167"/>
            <p:cNvSpPr/>
            <p:nvPr/>
          </p:nvSpPr>
          <p:spPr>
            <a:xfrm>
              <a:off x="5715008" y="5286388"/>
              <a:ext cx="571504" cy="285752"/>
            </a:xfrm>
            <a:prstGeom prst="rightArrow">
              <a:avLst/>
            </a:prstGeom>
            <a:gradFill>
              <a:gsLst>
                <a:gs pos="0">
                  <a:srgbClr val="FFFF00">
                    <a:tint val="66000"/>
                    <a:satMod val="160000"/>
                    <a:alpha val="7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0800000" scaled="1"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2" grpId="1" animBg="1"/>
      <p:bldP spid="1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1678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000628" y="500043"/>
            <a:ext cx="4141688" cy="2754313"/>
            <a:chOff x="3417" y="916"/>
            <a:chExt cx="2343" cy="1477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 rot="5400000">
              <a:off x="4679" y="1652"/>
              <a:ext cx="1158" cy="323"/>
              <a:chOff x="204" y="1162"/>
              <a:chExt cx="272" cy="998"/>
            </a:xfrm>
          </p:grpSpPr>
          <p:sp>
            <p:nvSpPr>
              <p:cNvPr id="6338" name="Line 27"/>
              <p:cNvSpPr>
                <a:spLocks noChangeShapeType="1"/>
              </p:cNvSpPr>
              <p:nvPr/>
            </p:nvSpPr>
            <p:spPr bwMode="auto">
              <a:xfrm flipV="1">
                <a:off x="204" y="1162"/>
                <a:ext cx="0" cy="998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9" name="Line 28"/>
              <p:cNvSpPr>
                <a:spLocks noChangeShapeType="1"/>
              </p:cNvSpPr>
              <p:nvPr/>
            </p:nvSpPr>
            <p:spPr bwMode="auto">
              <a:xfrm>
                <a:off x="204" y="1162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36" name="Text Box 29"/>
            <p:cNvSpPr txBox="1">
              <a:spLocks noChangeArrowheads="1"/>
            </p:cNvSpPr>
            <p:nvPr/>
          </p:nvSpPr>
          <p:spPr bwMode="auto">
            <a:xfrm>
              <a:off x="4180" y="1797"/>
              <a:ext cx="876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dirty="0">
                  <a:latin typeface="Arial Narrow" pitchFamily="34" charset="0"/>
                </a:rPr>
                <a:t>KC-390 (2009)</a:t>
              </a:r>
            </a:p>
          </p:txBody>
        </p:sp>
        <p:pic>
          <p:nvPicPr>
            <p:cNvPr id="6337" name="Picture 30" descr="KC390siluet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7" y="916"/>
              <a:ext cx="2343" cy="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" y="3608391"/>
            <a:ext cx="9148763" cy="1098551"/>
            <a:chOff x="0" y="2273"/>
            <a:chExt cx="5763" cy="692"/>
          </a:xfrm>
        </p:grpSpPr>
        <p:grpSp>
          <p:nvGrpSpPr>
            <p:cNvPr id="5" name="Group 54"/>
            <p:cNvGrpSpPr>
              <a:grpSpLocks/>
            </p:cNvGrpSpPr>
            <p:nvPr/>
          </p:nvGrpSpPr>
          <p:grpSpPr bwMode="auto">
            <a:xfrm>
              <a:off x="0" y="2273"/>
              <a:ext cx="5748" cy="692"/>
              <a:chOff x="0" y="2273"/>
              <a:chExt cx="5748" cy="692"/>
            </a:xfrm>
          </p:grpSpPr>
          <p:sp>
            <p:nvSpPr>
              <p:cNvPr id="6183" name="Rectangle 55"/>
              <p:cNvSpPr>
                <a:spLocks noChangeArrowheads="1"/>
              </p:cNvSpPr>
              <p:nvPr/>
            </p:nvSpPr>
            <p:spPr bwMode="auto">
              <a:xfrm>
                <a:off x="0" y="2732"/>
                <a:ext cx="41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1970</a:t>
                </a:r>
              </a:p>
            </p:txBody>
          </p:sp>
          <p:sp>
            <p:nvSpPr>
              <p:cNvPr id="6184" name="Rectangle 56"/>
              <p:cNvSpPr>
                <a:spLocks noChangeArrowheads="1"/>
              </p:cNvSpPr>
              <p:nvPr/>
            </p:nvSpPr>
            <p:spPr bwMode="auto">
              <a:xfrm>
                <a:off x="1244" y="2732"/>
                <a:ext cx="411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1980</a:t>
                </a:r>
              </a:p>
            </p:txBody>
          </p:sp>
          <p:sp>
            <p:nvSpPr>
              <p:cNvPr id="6185" name="Rectangle 57"/>
              <p:cNvSpPr>
                <a:spLocks noChangeArrowheads="1"/>
              </p:cNvSpPr>
              <p:nvPr/>
            </p:nvSpPr>
            <p:spPr bwMode="auto">
              <a:xfrm>
                <a:off x="2632" y="2732"/>
                <a:ext cx="411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1990</a:t>
                </a:r>
              </a:p>
            </p:txBody>
          </p:sp>
          <p:sp>
            <p:nvSpPr>
              <p:cNvPr id="6186" name="Rectangle 58"/>
              <p:cNvSpPr>
                <a:spLocks noChangeArrowheads="1"/>
              </p:cNvSpPr>
              <p:nvPr/>
            </p:nvSpPr>
            <p:spPr bwMode="auto">
              <a:xfrm>
                <a:off x="4014" y="2732"/>
                <a:ext cx="411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2000</a:t>
                </a:r>
              </a:p>
            </p:txBody>
          </p:sp>
          <p:sp>
            <p:nvSpPr>
              <p:cNvPr id="6187" name="Line 59"/>
              <p:cNvSpPr>
                <a:spLocks noChangeShapeType="1"/>
              </p:cNvSpPr>
              <p:nvPr/>
            </p:nvSpPr>
            <p:spPr bwMode="auto">
              <a:xfrm flipH="1">
                <a:off x="4208" y="2413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8" name="Line 60"/>
              <p:cNvSpPr>
                <a:spLocks noChangeShapeType="1"/>
              </p:cNvSpPr>
              <p:nvPr/>
            </p:nvSpPr>
            <p:spPr bwMode="auto">
              <a:xfrm flipH="1">
                <a:off x="5546" y="2397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9" name="Line 61"/>
              <p:cNvSpPr>
                <a:spLocks noChangeShapeType="1"/>
              </p:cNvSpPr>
              <p:nvPr/>
            </p:nvSpPr>
            <p:spPr bwMode="auto">
              <a:xfrm flipH="1">
                <a:off x="1465" y="2421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0" name="Line 62"/>
              <p:cNvSpPr>
                <a:spLocks noChangeShapeType="1"/>
              </p:cNvSpPr>
              <p:nvPr/>
            </p:nvSpPr>
            <p:spPr bwMode="auto">
              <a:xfrm flipH="1">
                <a:off x="121" y="2419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1" name="Line 63"/>
              <p:cNvSpPr>
                <a:spLocks noChangeShapeType="1"/>
              </p:cNvSpPr>
              <p:nvPr/>
            </p:nvSpPr>
            <p:spPr bwMode="auto">
              <a:xfrm flipH="1">
                <a:off x="2826" y="2424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64"/>
              <p:cNvGrpSpPr>
                <a:grpSpLocks/>
              </p:cNvGrpSpPr>
              <p:nvPr/>
            </p:nvGrpSpPr>
            <p:grpSpPr bwMode="auto">
              <a:xfrm>
                <a:off x="9" y="2273"/>
                <a:ext cx="5739" cy="272"/>
                <a:chOff x="9" y="2273"/>
                <a:chExt cx="5739" cy="272"/>
              </a:xfrm>
            </p:grpSpPr>
            <p:sp>
              <p:nvSpPr>
                <p:cNvPr id="1004609" name="AutoShape 65"/>
                <p:cNvSpPr>
                  <a:spLocks noChangeArrowheads="1"/>
                </p:cNvSpPr>
                <p:nvPr/>
              </p:nvSpPr>
              <p:spPr bwMode="auto">
                <a:xfrm>
                  <a:off x="5657" y="2273"/>
                  <a:ext cx="91" cy="272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gradFill rotWithShape="1">
                  <a:gsLst>
                    <a:gs pos="0">
                      <a:srgbClr val="205AA7">
                        <a:gamma/>
                        <a:shade val="46275"/>
                        <a:invGamma/>
                      </a:srgbClr>
                    </a:gs>
                    <a:gs pos="50000">
                      <a:srgbClr val="205AA7">
                        <a:alpha val="80000"/>
                      </a:srgbClr>
                    </a:gs>
                    <a:gs pos="100000">
                      <a:srgbClr val="205AA7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grpSp>
              <p:nvGrpSpPr>
                <p:cNvPr id="7" name="Group 66"/>
                <p:cNvGrpSpPr>
                  <a:grpSpLocks/>
                </p:cNvGrpSpPr>
                <p:nvPr/>
              </p:nvGrpSpPr>
              <p:grpSpPr bwMode="auto">
                <a:xfrm>
                  <a:off x="9" y="2343"/>
                  <a:ext cx="5643" cy="134"/>
                  <a:chOff x="9" y="2343"/>
                  <a:chExt cx="5723" cy="134"/>
                </a:xfrm>
              </p:grpSpPr>
              <p:sp>
                <p:nvSpPr>
                  <p:cNvPr id="1004611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9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336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2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14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3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285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4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423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5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561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6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699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7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8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97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9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111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0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125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1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139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2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153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3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4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181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5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195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6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209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7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223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8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237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0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265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1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279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293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3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307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4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321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5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6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349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7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363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8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377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9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391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0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405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419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2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433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3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447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461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5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475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6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489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7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517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8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531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9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545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50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559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51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</p:grpSp>
          </p:grpSp>
        </p:grpSp>
        <p:sp>
          <p:nvSpPr>
            <p:cNvPr id="6182" name="Rectangle 108"/>
            <p:cNvSpPr>
              <a:spLocks noChangeArrowheads="1"/>
            </p:cNvSpPr>
            <p:nvPr/>
          </p:nvSpPr>
          <p:spPr bwMode="auto">
            <a:xfrm>
              <a:off x="5352" y="2732"/>
              <a:ext cx="411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003399"/>
                  </a:solidFill>
                </a:rPr>
                <a:t>2010</a:t>
              </a:r>
            </a:p>
          </p:txBody>
        </p:sp>
      </p:grpSp>
      <p:sp>
        <p:nvSpPr>
          <p:cNvPr id="155" name="CaixaDeTexto 154"/>
          <p:cNvSpPr txBox="1"/>
          <p:nvPr/>
        </p:nvSpPr>
        <p:spPr>
          <a:xfrm>
            <a:off x="1187624" y="2532964"/>
            <a:ext cx="6072230" cy="3416316"/>
          </a:xfrm>
          <a:prstGeom prst="rect">
            <a:avLst/>
          </a:prstGeom>
          <a:gradFill>
            <a:gsLst>
              <a:gs pos="0">
                <a:srgbClr val="FFFF00">
                  <a:tint val="66000"/>
                  <a:satMod val="160000"/>
                  <a:alpha val="7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wrap="square" lIns="91435" tIns="45718" rIns="91435" bIns="45718" rtlCol="0">
            <a:spAutoFit/>
          </a:bodyPr>
          <a:lstStyle/>
          <a:p>
            <a:pPr marL="176204" indent="-176204" algn="ctr">
              <a:lnSpc>
                <a:spcPct val="150000"/>
              </a:lnSpc>
            </a:pPr>
            <a:r>
              <a:rPr lang="pt-BR" sz="2400" b="1" dirty="0" smtClean="0"/>
              <a:t>Novo Salto Tecnológico e Industrial</a:t>
            </a:r>
          </a:p>
          <a:p>
            <a:pPr marL="176204" indent="-176204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Tecnologia  “</a:t>
            </a:r>
            <a:r>
              <a:rPr lang="pt-BR" sz="2400" dirty="0" err="1" smtClean="0"/>
              <a:t>Full</a:t>
            </a:r>
            <a:r>
              <a:rPr lang="pt-BR" sz="2400" dirty="0" smtClean="0"/>
              <a:t> </a:t>
            </a:r>
            <a:r>
              <a:rPr lang="pt-BR" sz="2400" dirty="0" err="1" smtClean="0"/>
              <a:t>Fly-By-Wire</a:t>
            </a:r>
            <a:r>
              <a:rPr lang="pt-BR" sz="2400" dirty="0" smtClean="0"/>
              <a:t>”</a:t>
            </a:r>
          </a:p>
          <a:p>
            <a:pPr marL="176204" indent="-176204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Novos processos de manufatura</a:t>
            </a:r>
          </a:p>
          <a:p>
            <a:pPr marL="176204" indent="-176204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Avião Virtual</a:t>
            </a:r>
          </a:p>
          <a:p>
            <a:pPr marL="176204" indent="-176204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Manutenção Preditiva</a:t>
            </a:r>
          </a:p>
          <a:p>
            <a:pPr marL="176204" indent="-176204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Parcerias Estratégicas</a:t>
            </a: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73216"/>
            <a:ext cx="1559947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CaixaDeTexto 65"/>
          <p:cNvSpPr txBox="1"/>
          <p:nvPr/>
        </p:nvSpPr>
        <p:spPr>
          <a:xfrm>
            <a:off x="0" y="6525344"/>
            <a:ext cx="53955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7" name="CaixaDeTexto 66"/>
          <p:cNvSpPr txBox="1"/>
          <p:nvPr/>
        </p:nvSpPr>
        <p:spPr>
          <a:xfrm>
            <a:off x="8028384" y="6525344"/>
            <a:ext cx="1115616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8" name="CaixaDeTexto 67"/>
          <p:cNvSpPr txBox="1"/>
          <p:nvPr/>
        </p:nvSpPr>
        <p:spPr>
          <a:xfrm>
            <a:off x="7524328" y="544522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?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TE_5586.jpg"/>
          <p:cNvPicPr>
            <a:picLocks noChangeAspect="1"/>
          </p:cNvPicPr>
          <p:nvPr/>
        </p:nvPicPr>
        <p:blipFill>
          <a:blip r:embed="rId2" cstate="print"/>
          <a:srcRect l="7408" t="2610" r="3699" b="1452"/>
          <a:stretch>
            <a:fillRect/>
          </a:stretch>
        </p:blipFill>
        <p:spPr>
          <a:xfrm>
            <a:off x="-36512" y="0"/>
            <a:ext cx="9505056" cy="6813376"/>
          </a:xfrm>
          <a:prstGeom prst="rect">
            <a:avLst/>
          </a:prstGeom>
        </p:spPr>
      </p:pic>
      <p:pic>
        <p:nvPicPr>
          <p:cNvPr id="5" name="Picture 14" descr="logo F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0"/>
            <a:ext cx="6034088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5652120" y="530120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OBRIGADO!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27"/>
          <p:cNvGrpSpPr>
            <a:grpSpLocks/>
          </p:cNvGrpSpPr>
          <p:nvPr/>
        </p:nvGrpSpPr>
        <p:grpSpPr bwMode="auto">
          <a:xfrm>
            <a:off x="2771774" y="1484312"/>
            <a:ext cx="3816449" cy="4392959"/>
            <a:chOff x="560772" y="1495810"/>
            <a:chExt cx="2085413" cy="2544497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3977" y="1495810"/>
              <a:ext cx="1872208" cy="254449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203200" dir="2700000" algn="tl" rotWithShape="0">
                <a:srgbClr val="000000">
                  <a:alpha val="2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6" name="Retângulo 5"/>
            <p:cNvSpPr/>
            <p:nvPr/>
          </p:nvSpPr>
          <p:spPr>
            <a:xfrm>
              <a:off x="560772" y="3194043"/>
              <a:ext cx="1275962" cy="66365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pt-BR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63525" indent="-263525" algn="ctr">
                <a:defRPr/>
              </a:pPr>
              <a:r>
                <a:rPr lang="pt-BR" sz="1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DEC Nº</a:t>
              </a:r>
            </a:p>
            <a:p>
              <a:pPr marL="263525" indent="-263525" algn="ctr">
                <a:defRPr/>
              </a:pPr>
              <a:r>
                <a:rPr lang="pt-BR" sz="1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6703 </a:t>
              </a:r>
            </a:p>
            <a:p>
              <a:pPr marL="263525" indent="-263525" algn="ctr">
                <a:defRPr/>
              </a:pPr>
              <a:r>
                <a:rPr lang="pt-BR" sz="1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 Dez  </a:t>
              </a:r>
              <a:r>
                <a:rPr lang="pt-BR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08</a:t>
              </a:r>
            </a:p>
            <a:p>
              <a:pPr marL="263525" indent="-263525" algn="ctr">
                <a:defRPr/>
              </a:pPr>
              <a:endParaRPr lang="pt-BR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63525" indent="-263525" algn="ctr">
                <a:defRPr/>
              </a:pPr>
              <a:r>
                <a:rPr lang="pt-BR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2ª Ed. mar  2012</a:t>
              </a:r>
              <a:endParaRPr lang="pt-B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339752" y="591071"/>
            <a:ext cx="5184576" cy="677689"/>
          </a:xfrm>
          <a:prstGeom prst="rect">
            <a:avLst/>
          </a:prstGeom>
          <a:ln>
            <a:noFill/>
          </a:ln>
          <a:effectLst>
            <a:outerShdw blurRad="40000" dist="762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0" hangingPunct="0">
              <a:lnSpc>
                <a:spcPct val="110000"/>
              </a:lnSpc>
              <a:buClr>
                <a:srgbClr val="336699"/>
              </a:buClr>
              <a:defRPr/>
            </a:pP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ESTRATÉGIA NACIONAL DE DEFESA</a:t>
            </a:r>
            <a:endParaRPr lang="pt-BR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ángulo redondeado 13"/>
          <p:cNvSpPr>
            <a:spLocks noChangeArrowheads="1"/>
          </p:cNvSpPr>
          <p:nvPr/>
        </p:nvSpPr>
        <p:spPr bwMode="auto">
          <a:xfrm>
            <a:off x="1115616" y="6019502"/>
            <a:ext cx="7499350" cy="57785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 i="1" dirty="0">
                <a:solidFill>
                  <a:srgbClr val="003399"/>
                </a:solidFill>
                <a:latin typeface="Verdana" pitchFamily="34" charset="0"/>
              </a:rPr>
              <a:t>... marco para a Defesa Nacional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038792" y="1938731"/>
            <a:ext cx="6485536" cy="4370589"/>
            <a:chOff x="971600" y="1799202"/>
            <a:chExt cx="6485536" cy="4370589"/>
          </a:xfrm>
        </p:grpSpPr>
        <p:sp>
          <p:nvSpPr>
            <p:cNvPr id="4" name="Seta para a direita 3"/>
            <p:cNvSpPr/>
            <p:nvPr/>
          </p:nvSpPr>
          <p:spPr bwMode="auto">
            <a:xfrm rot="21000000">
              <a:off x="1932485" y="1799202"/>
              <a:ext cx="5399157" cy="1361602"/>
            </a:xfrm>
            <a:prstGeom prst="rightArrow">
              <a:avLst/>
            </a:prstGeom>
            <a:solidFill>
              <a:srgbClr val="006600"/>
            </a:solidFill>
            <a:ln w="34925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112" charset="-128"/>
                  <a:cs typeface="Arial" pitchFamily="34" charset="0"/>
                </a:rPr>
                <a:t>REORGANIZAÇÃO DAS </a:t>
              </a:r>
            </a:p>
            <a:p>
              <a:pPr algn="ctr">
                <a:defRPr/>
              </a:pPr>
              <a:r>
                <a:rPr lang="pt-B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112" charset="-128"/>
                  <a:cs typeface="Arial" pitchFamily="34" charset="0"/>
                </a:rPr>
                <a:t>FORÇAS ARMADAS</a:t>
              </a:r>
            </a:p>
          </p:txBody>
        </p:sp>
        <p:sp>
          <p:nvSpPr>
            <p:cNvPr id="5" name="Seta para a direita 4"/>
            <p:cNvSpPr/>
            <p:nvPr/>
          </p:nvSpPr>
          <p:spPr bwMode="auto">
            <a:xfrm>
              <a:off x="2212153" y="3246889"/>
              <a:ext cx="5244983" cy="1361602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112" charset="-128"/>
                  <a:cs typeface="Arial" pitchFamily="34" charset="0"/>
                </a:rPr>
                <a:t>REESTRUTURAÇÃO DA </a:t>
              </a:r>
            </a:p>
            <a:p>
              <a:pPr algn="ctr">
                <a:defRPr/>
              </a:pPr>
              <a:r>
                <a:rPr lang="pt-B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112" charset="-128"/>
                  <a:cs typeface="Arial" pitchFamily="34" charset="0"/>
                </a:rPr>
                <a:t>INDÚSTRIA DE DEFESA</a:t>
              </a:r>
            </a:p>
          </p:txBody>
        </p:sp>
        <p:sp>
          <p:nvSpPr>
            <p:cNvPr id="6" name="Seta para a direita 5"/>
            <p:cNvSpPr/>
            <p:nvPr/>
          </p:nvSpPr>
          <p:spPr bwMode="auto">
            <a:xfrm rot="600000">
              <a:off x="1981828" y="4808189"/>
              <a:ext cx="5363176" cy="1361602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112" charset="-128"/>
                  <a:cs typeface="Arial" pitchFamily="34" charset="0"/>
                </a:rPr>
                <a:t>COMPOSIÇÃO DOS EFETIVOS </a:t>
              </a:r>
            </a:p>
            <a:p>
              <a:pPr algn="ctr">
                <a:defRPr/>
              </a:pPr>
              <a:r>
                <a:rPr lang="pt-B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112" charset="-128"/>
                  <a:cs typeface="Arial" pitchFamily="34" charset="0"/>
                </a:rPr>
                <a:t>DAS FORÇAS ARMADAS</a:t>
              </a:r>
              <a:endParaRPr lang="pt-BR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  <a:cs typeface="Arial" pitchFamily="34" charset="0"/>
              </a:endParaRPr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1600" y="2363759"/>
              <a:ext cx="2690117" cy="36093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HeroicExtremeRightFacing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</p:pic>
      </p:grp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691680" y="663079"/>
            <a:ext cx="5184576" cy="605681"/>
          </a:xfrm>
          <a:prstGeom prst="rect">
            <a:avLst/>
          </a:prstGeom>
          <a:ln>
            <a:noFill/>
          </a:ln>
          <a:effectLst>
            <a:outerShdw blurRad="40000" dist="762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0" hangingPunct="0">
              <a:lnSpc>
                <a:spcPct val="110000"/>
              </a:lnSpc>
              <a:buClr>
                <a:srgbClr val="336699"/>
              </a:buClr>
              <a:defRPr/>
            </a:pP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ESTRATÉGIA NACIONAL DE DEFESA</a:t>
            </a:r>
            <a:endParaRPr lang="pt-BR" sz="2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2627313" y="1941513"/>
            <a:ext cx="6337300" cy="4008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-363538">
              <a:spcAft>
                <a:spcPct val="40000"/>
              </a:spcAft>
            </a:pPr>
            <a:r>
              <a:rPr lang="pt-BR" sz="2400" i="1" dirty="0">
                <a:solidFill>
                  <a:srgbClr val="000066"/>
                </a:solidFill>
                <a:cs typeface="Arial" pitchFamily="34" charset="0"/>
              </a:rPr>
              <a:t>...</a:t>
            </a:r>
          </a:p>
          <a:p>
            <a:pPr indent="-363538">
              <a:spcAft>
                <a:spcPct val="40000"/>
              </a:spcAft>
            </a:pPr>
            <a:r>
              <a:rPr lang="pt-BR" sz="2400" i="1" dirty="0">
                <a:solidFill>
                  <a:srgbClr val="000066"/>
                </a:solidFill>
                <a:cs typeface="Arial" pitchFamily="34" charset="0"/>
              </a:rPr>
              <a:t>“O Brasil é pacífico por tradição e por convicção.”</a:t>
            </a:r>
            <a:endParaRPr lang="pt-BR" sz="2400" dirty="0">
              <a:solidFill>
                <a:srgbClr val="000066"/>
              </a:solidFill>
              <a:cs typeface="Arial" pitchFamily="34" charset="0"/>
            </a:endParaRPr>
          </a:p>
          <a:p>
            <a:pPr indent="-363538">
              <a:spcAft>
                <a:spcPct val="40000"/>
              </a:spcAft>
            </a:pPr>
            <a:r>
              <a:rPr lang="pt-BR" sz="2400" i="1" dirty="0">
                <a:solidFill>
                  <a:srgbClr val="000066"/>
                </a:solidFill>
                <a:cs typeface="Arial" pitchFamily="34" charset="0"/>
              </a:rPr>
              <a:t>...</a:t>
            </a:r>
          </a:p>
          <a:p>
            <a:pPr indent="-363538">
              <a:spcAft>
                <a:spcPct val="40000"/>
              </a:spcAft>
            </a:pPr>
            <a:r>
              <a:rPr lang="pt-BR" sz="2400" i="1" dirty="0">
                <a:solidFill>
                  <a:srgbClr val="000066"/>
                </a:solidFill>
                <a:cs typeface="Arial" pitchFamily="34" charset="0"/>
              </a:rPr>
              <a:t>“ Porém, se o Brasil quiser ocupar o lugar que lhe cabe no mundo, precisará estar preparado para defender-se não somente das agressões, mas também das ameaças.” </a:t>
            </a:r>
          </a:p>
          <a:p>
            <a:pPr indent="-363538">
              <a:spcAft>
                <a:spcPct val="40000"/>
              </a:spcAft>
            </a:pPr>
            <a:r>
              <a:rPr lang="pt-BR" sz="2400" i="1" dirty="0">
                <a:solidFill>
                  <a:srgbClr val="000066"/>
                </a:solidFill>
                <a:cs typeface="Arial" pitchFamily="34" charset="0"/>
              </a:rPr>
              <a:t>...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46085"/>
            <a:ext cx="2289495" cy="30718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30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5125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65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>
              <a:buClr>
                <a:srgbClr val="00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ESTRATÉGIA NACIONAL DE DEFESA</a:t>
            </a:r>
            <a:endParaRPr lang="en-US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6376" y="188640"/>
            <a:ext cx="1008112" cy="1226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  <a:sp3d prstMaterial="metal">
            <a:bevelT w="88900" h="88900"/>
          </a:sp3d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6"/>
          <p:cNvSpPr txBox="1">
            <a:spLocks noChangeArrowheads="1"/>
          </p:cNvSpPr>
          <p:nvPr/>
        </p:nvSpPr>
        <p:spPr bwMode="auto">
          <a:xfrm>
            <a:off x="613862" y="2132856"/>
            <a:ext cx="816458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180000" algn="l">
              <a:spcAft>
                <a:spcPts val="600"/>
              </a:spcAft>
              <a:defRPr/>
            </a:pPr>
            <a:r>
              <a:rPr lang="pt-BR" sz="1800" b="1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A PRIORIDADE DA VIGILÂNCIA AÉREA</a:t>
            </a:r>
          </a:p>
          <a:p>
            <a:pPr marL="180000" algn="l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b="1" i="1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 </a:t>
            </a:r>
            <a:r>
              <a:rPr lang="pt-BR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Autonomia tecnológica em aparatos de visualização e comunicações.</a:t>
            </a:r>
          </a:p>
          <a:p>
            <a:pPr marL="180000" algn="l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 Plataformas e sistemas próprios de monitoramento.</a:t>
            </a:r>
          </a:p>
        </p:txBody>
      </p:sp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611560" y="3249564"/>
            <a:ext cx="82089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180000" algn="l">
              <a:spcAft>
                <a:spcPts val="600"/>
              </a:spcAft>
              <a:defRPr/>
            </a:pPr>
            <a:r>
              <a:rPr lang="pt-BR" sz="1800" b="1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O PODER PARA ASSEGURAR SUPERIORIDADE AÉREA LOCAL</a:t>
            </a:r>
          </a:p>
          <a:p>
            <a:pPr marL="180000" algn="l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i="1" dirty="0">
                <a:ln w="50800"/>
                <a:solidFill>
                  <a:srgbClr val="FF0000"/>
                </a:solidFill>
                <a:ea typeface="Arial" pitchFamily="-112" charset="0"/>
                <a:cs typeface="Arial" pitchFamily="34" charset="0"/>
              </a:rPr>
              <a:t> </a:t>
            </a:r>
            <a:r>
              <a:rPr lang="pt-BR" b="1" dirty="0">
                <a:ln w="50800"/>
                <a:solidFill>
                  <a:srgbClr val="FF0000"/>
                </a:solidFill>
                <a:ea typeface="Arial" pitchFamily="-112" charset="0"/>
                <a:cs typeface="Arial" pitchFamily="34" charset="0"/>
              </a:rPr>
              <a:t>Adequação da frota de vetores de combate (2015 a 2025). </a:t>
            </a:r>
          </a:p>
          <a:p>
            <a:pPr marL="180000" algn="l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 Atualização dos sistemas de armas e armamentos inteligentes embarcados.</a:t>
            </a:r>
          </a:p>
        </p:txBody>
      </p:sp>
      <p:sp>
        <p:nvSpPr>
          <p:cNvPr id="11" name="CaixaDeTexto 6"/>
          <p:cNvSpPr txBox="1">
            <a:spLocks noChangeArrowheads="1"/>
          </p:cNvSpPr>
          <p:nvPr/>
        </p:nvSpPr>
        <p:spPr bwMode="auto">
          <a:xfrm>
            <a:off x="611560" y="4413012"/>
            <a:ext cx="8208912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180000" algn="l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800" b="1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CAPACIDADE DE LEVAR PODER MILITAR A QUALQUER PARTE DO PAÍS </a:t>
            </a:r>
          </a:p>
          <a:p>
            <a:pPr marL="180000" algn="l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pt-BR" b="1" i="1" dirty="0">
                <a:ln w="50800"/>
                <a:solidFill>
                  <a:srgbClr val="000066"/>
                </a:solidFill>
                <a:cs typeface="Arial" pitchFamily="34" charset="0"/>
              </a:rPr>
              <a:t>  </a:t>
            </a:r>
            <a:r>
              <a:rPr lang="pt-BR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Frota de aeronaves de transporte.</a:t>
            </a:r>
          </a:p>
          <a:p>
            <a:pPr marL="180000" algn="l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pt-BR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  Sistemas de armas de grande precisão.</a:t>
            </a:r>
          </a:p>
          <a:p>
            <a:pPr marL="180000" algn="l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pt-BR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  Meios de transporte para apoiar o EB e a MB (estratégia da presença</a:t>
            </a:r>
            <a:r>
              <a:rPr lang="pt-BR" dirty="0" smtClean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).</a:t>
            </a:r>
            <a:endParaRPr lang="pt-BR" dirty="0">
              <a:ln w="50800"/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9847" y="1336378"/>
            <a:ext cx="8674154" cy="652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l" defTabSz="449263">
              <a:buClr>
                <a:srgbClr val="003399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OBJETIVOS ESTRATÉGICOS PARA A FAB</a:t>
            </a:r>
          </a:p>
        </p:txBody>
      </p:sp>
      <p:pic>
        <p:nvPicPr>
          <p:cNvPr id="8" name="Imagen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188640"/>
            <a:ext cx="1584176" cy="19268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  <a:sp3d prstMaterial="metal">
            <a:bevelT w="88900" h="88900"/>
          </a:sp3d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65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>
              <a:buClr>
                <a:srgbClr val="00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ESTRATÉGIA NACIONAL DE DEFESA</a:t>
            </a:r>
            <a:endParaRPr lang="en-US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6"/>
          <p:cNvSpPr txBox="1">
            <a:spLocks noChangeArrowheads="1"/>
          </p:cNvSpPr>
          <p:nvPr/>
        </p:nvSpPr>
        <p:spPr bwMode="auto">
          <a:xfrm>
            <a:off x="611560" y="5853172"/>
            <a:ext cx="8208912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180000" algn="l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800" b="1" dirty="0" smtClean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DOMÍNIO </a:t>
            </a:r>
            <a:r>
              <a:rPr lang="en-US" sz="1800" b="1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DE POTENCIAL AEROESTRATÉGICO</a:t>
            </a:r>
            <a:endParaRPr lang="pt-BR" sz="1800" b="1" dirty="0">
              <a:ln w="50800"/>
              <a:solidFill>
                <a:srgbClr val="000066"/>
              </a:solidFill>
              <a:ea typeface="Arial" pitchFamily="-112" charset="0"/>
              <a:cs typeface="Arial" pitchFamily="34" charset="0"/>
            </a:endParaRPr>
          </a:p>
          <a:p>
            <a:pPr marL="180000" algn="l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pt-BR" b="1" i="1" dirty="0">
                <a:ln w="50800"/>
                <a:solidFill>
                  <a:srgbClr val="000066"/>
                </a:solidFill>
                <a:cs typeface="Arial" pitchFamily="34" charset="0"/>
              </a:rPr>
              <a:t>  </a:t>
            </a:r>
            <a:r>
              <a:rPr lang="pt-BR" dirty="0">
                <a:ln w="50800"/>
                <a:solidFill>
                  <a:srgbClr val="000066"/>
                </a:solidFill>
                <a:cs typeface="Arial" pitchFamily="34" charset="0"/>
              </a:rPr>
              <a:t>Plataformas adequadas, sistemas de armas, recursos de inteligência, etc.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627784" y="2199289"/>
            <a:ext cx="6336977" cy="1988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-363538">
              <a:spcAft>
                <a:spcPct val="40000"/>
              </a:spcAft>
              <a:defRPr/>
            </a:pPr>
            <a:r>
              <a:rPr lang="pt-BR" sz="1800" i="1" dirty="0">
                <a:solidFill>
                  <a:srgbClr val="000066"/>
                </a:solidFill>
                <a:cs typeface="Arial" pitchFamily="34" charset="0"/>
              </a:rPr>
              <a:t>...</a:t>
            </a:r>
          </a:p>
          <a:p>
            <a:pPr>
              <a:defRPr/>
            </a:pPr>
            <a:r>
              <a:rPr lang="pt-BR" sz="2000" b="1" i="1" dirty="0">
                <a:solidFill>
                  <a:srgbClr val="000066"/>
                </a:solidFill>
                <a:cs typeface="Arial" pitchFamily="34" charset="0"/>
              </a:rPr>
              <a:t>“Serão buscadas parcerias com outros </a:t>
            </a:r>
            <a:r>
              <a:rPr lang="pt-BR" sz="2000" b="1" i="1" dirty="0" smtClean="0">
                <a:solidFill>
                  <a:srgbClr val="000066"/>
                </a:solidFill>
                <a:cs typeface="Arial" pitchFamily="34" charset="0"/>
              </a:rPr>
              <a:t>países</a:t>
            </a:r>
            <a:r>
              <a:rPr lang="pt-BR" sz="2000" b="1" i="1" dirty="0">
                <a:solidFill>
                  <a:srgbClr val="000066"/>
                </a:solidFill>
                <a:cs typeface="Arial" pitchFamily="34" charset="0"/>
              </a:rPr>
              <a:t>, com o propósito de desenvolver </a:t>
            </a:r>
            <a:r>
              <a:rPr lang="pt-BR" sz="2000" b="1" i="1" dirty="0" smtClean="0">
                <a:solidFill>
                  <a:srgbClr val="000066"/>
                </a:solidFill>
                <a:cs typeface="Arial" pitchFamily="34" charset="0"/>
              </a:rPr>
              <a:t>a capacitação tecnológica</a:t>
            </a:r>
          </a:p>
          <a:p>
            <a:pPr>
              <a:defRPr/>
            </a:pPr>
            <a:r>
              <a:rPr lang="pt-BR" sz="2000" b="1" i="1" dirty="0" smtClean="0">
                <a:solidFill>
                  <a:srgbClr val="000066"/>
                </a:solidFill>
                <a:cs typeface="Arial" pitchFamily="34" charset="0"/>
              </a:rPr>
              <a:t>e </a:t>
            </a:r>
            <a:r>
              <a:rPr lang="pt-BR" sz="2000" b="1" i="1" dirty="0">
                <a:solidFill>
                  <a:srgbClr val="000066"/>
                </a:solidFill>
                <a:cs typeface="Arial" pitchFamily="34" charset="0"/>
              </a:rPr>
              <a:t>a fabricação de produtos de defesa </a:t>
            </a:r>
            <a:r>
              <a:rPr lang="pt-BR" sz="2000" b="1" i="1" dirty="0" smtClean="0">
                <a:solidFill>
                  <a:srgbClr val="000066"/>
                </a:solidFill>
                <a:cs typeface="Arial" pitchFamily="34" charset="0"/>
              </a:rPr>
              <a:t>nacional...” </a:t>
            </a:r>
            <a:endParaRPr lang="pt-BR" sz="2000" b="1" i="1" dirty="0">
              <a:solidFill>
                <a:srgbClr val="000066"/>
              </a:solidFill>
              <a:cs typeface="Arial" pitchFamily="34" charset="0"/>
            </a:endParaRPr>
          </a:p>
          <a:p>
            <a:pPr indent="-363538">
              <a:spcAft>
                <a:spcPct val="40000"/>
              </a:spcAft>
              <a:defRPr/>
            </a:pPr>
            <a:r>
              <a:rPr lang="pt-BR" sz="1800" i="1" dirty="0">
                <a:solidFill>
                  <a:srgbClr val="000066"/>
                </a:solidFill>
                <a:cs typeface="Arial" pitchFamily="34" charset="0"/>
              </a:rPr>
              <a:t>...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2830331"/>
            <a:ext cx="2289495" cy="30718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30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4595" y="1412776"/>
            <a:ext cx="8626448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algn="just">
              <a:defRPr/>
            </a:pPr>
            <a:r>
              <a:rPr lang="pt-BR" sz="2000" dirty="0" smtClean="0">
                <a:solidFill>
                  <a:srgbClr val="000066"/>
                </a:solidFill>
              </a:rPr>
              <a:t>	</a:t>
            </a:r>
            <a:r>
              <a:rPr lang="pt-BR" sz="2000" b="1" u="sng" dirty="0" smtClean="0">
                <a:solidFill>
                  <a:srgbClr val="000066"/>
                </a:solidFill>
              </a:rPr>
              <a:t>Capacitar </a:t>
            </a:r>
            <a:r>
              <a:rPr lang="pt-BR" sz="2000" b="1" u="sng" dirty="0">
                <a:solidFill>
                  <a:srgbClr val="000066"/>
                </a:solidFill>
              </a:rPr>
              <a:t>a indústria nacional de material de defesa </a:t>
            </a:r>
            <a:r>
              <a:rPr lang="pt-BR" sz="2000" b="1" dirty="0">
                <a:solidFill>
                  <a:srgbClr val="000066"/>
                </a:solidFill>
              </a:rPr>
              <a:t>para que conquiste autonomia em tecnologias indispensáveis à defesa.</a:t>
            </a:r>
            <a:endParaRPr lang="en-US" sz="2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65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>
              <a:buClr>
                <a:srgbClr val="00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ESTRATÉGIA NACIONAL DE DEFESA</a:t>
            </a:r>
            <a:endParaRPr lang="en-US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555825" y="4309353"/>
            <a:ext cx="648067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1" dirty="0" smtClean="0">
                <a:solidFill>
                  <a:srgbClr val="000066"/>
                </a:solidFill>
                <a:cs typeface="Arial" pitchFamily="34" charset="0"/>
              </a:rPr>
              <a:t>“</a:t>
            </a:r>
            <a:r>
              <a:rPr lang="pt-BR" sz="2000" b="1" i="1" dirty="0">
                <a:solidFill>
                  <a:srgbClr val="000066"/>
                </a:solidFill>
                <a:cs typeface="Arial" pitchFamily="34" charset="0"/>
              </a:rPr>
              <a:t>Convém solução híbrida, que providencie o </a:t>
            </a:r>
            <a:r>
              <a:rPr lang="pt-BR" sz="2000" b="1" i="1" dirty="0" smtClean="0">
                <a:solidFill>
                  <a:srgbClr val="000066"/>
                </a:solidFill>
                <a:cs typeface="Arial" pitchFamily="34" charset="0"/>
              </a:rPr>
              <a:t>avião</a:t>
            </a:r>
          </a:p>
          <a:p>
            <a:r>
              <a:rPr lang="pt-BR" sz="2000" b="1" i="1" dirty="0" smtClean="0">
                <a:solidFill>
                  <a:srgbClr val="000066"/>
                </a:solidFill>
                <a:cs typeface="Arial" pitchFamily="34" charset="0"/>
              </a:rPr>
              <a:t>de </a:t>
            </a:r>
            <a:r>
              <a:rPr lang="pt-BR" sz="2000" b="1" i="1" dirty="0">
                <a:solidFill>
                  <a:srgbClr val="000066"/>
                </a:solidFill>
                <a:cs typeface="Arial" pitchFamily="34" charset="0"/>
              </a:rPr>
              <a:t>combate dentro do intervalo temporal </a:t>
            </a:r>
            <a:r>
              <a:rPr lang="pt-BR" sz="2000" b="1" i="1" dirty="0" smtClean="0">
                <a:solidFill>
                  <a:srgbClr val="000066"/>
                </a:solidFill>
                <a:cs typeface="Arial" pitchFamily="34" charset="0"/>
              </a:rPr>
              <a:t>necessário, </a:t>
            </a:r>
            <a:r>
              <a:rPr lang="pt-BR" sz="2000" b="1" i="1" dirty="0">
                <a:solidFill>
                  <a:srgbClr val="000066"/>
                </a:solidFill>
                <a:cs typeface="Arial" pitchFamily="34" charset="0"/>
              </a:rPr>
              <a:t>mas que o faça de maneira a criar condições </a:t>
            </a:r>
            <a:r>
              <a:rPr lang="pt-BR" sz="2000" b="1" i="1" dirty="0" smtClean="0">
                <a:solidFill>
                  <a:srgbClr val="000066"/>
                </a:solidFill>
                <a:cs typeface="Arial" pitchFamily="34" charset="0"/>
              </a:rPr>
              <a:t>para</a:t>
            </a:r>
          </a:p>
          <a:p>
            <a:r>
              <a:rPr lang="pt-BR" sz="2000" b="1" i="1" dirty="0" smtClean="0">
                <a:solidFill>
                  <a:srgbClr val="000066"/>
                </a:solidFill>
                <a:cs typeface="Arial" pitchFamily="34" charset="0"/>
              </a:rPr>
              <a:t>a </a:t>
            </a:r>
            <a:r>
              <a:rPr lang="pt-BR" sz="2000" b="1" i="1" dirty="0">
                <a:solidFill>
                  <a:srgbClr val="000066"/>
                </a:solidFill>
                <a:cs typeface="Arial" pitchFamily="34" charset="0"/>
              </a:rPr>
              <a:t>fabricação nacional de caças tripulados avançados,”</a:t>
            </a:r>
          </a:p>
          <a:p>
            <a:r>
              <a:rPr lang="pt-BR" sz="1800" i="1" dirty="0" smtClean="0">
                <a:solidFill>
                  <a:srgbClr val="000066"/>
                </a:solidFill>
                <a:cs typeface="Arial" pitchFamily="34" charset="0"/>
              </a:rPr>
              <a:t>...</a:t>
            </a:r>
            <a:endParaRPr lang="pt-BR" sz="1800" i="1" dirty="0">
              <a:solidFill>
                <a:srgbClr val="000066"/>
              </a:solidFill>
              <a:cs typeface="Arial" pitchFamily="34" charset="0"/>
            </a:endParaRPr>
          </a:p>
        </p:txBody>
      </p:sp>
      <p:pic>
        <p:nvPicPr>
          <p:cNvPr id="15" name="Imagen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7922" y="188640"/>
            <a:ext cx="676566" cy="822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  <a:sp3d prstMaterial="metal">
            <a:bevelT w="88900" h="88900"/>
          </a:sp3d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2.bp.blogspot.com/-2Zwqc4DbYAc/TbcRxO6vVDI/AAAAAAAAKw4/zGpv3KKopKU/s320/livro_branco_de_defesa.JPG"/>
          <p:cNvPicPr>
            <a:picLocks noChangeAspect="1" noChangeArrowheads="1"/>
          </p:cNvPicPr>
          <p:nvPr/>
        </p:nvPicPr>
        <p:blipFill>
          <a:blip r:embed="rId2" cstate="print"/>
          <a:srcRect l="7958" r="8683"/>
          <a:stretch>
            <a:fillRect/>
          </a:stretch>
        </p:blipFill>
        <p:spPr bwMode="auto">
          <a:xfrm>
            <a:off x="179512" y="3356992"/>
            <a:ext cx="1675916" cy="252028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126" y="1340768"/>
            <a:ext cx="4897202" cy="5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858058" y="548680"/>
            <a:ext cx="4378238" cy="432048"/>
          </a:xfrm>
          <a:prstGeom prst="rect">
            <a:avLst/>
          </a:prstGeom>
          <a:ln>
            <a:noFill/>
          </a:ln>
          <a:effectLst>
            <a:outerShdw blurRad="40000" dist="762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0" hangingPunct="0">
              <a:lnSpc>
                <a:spcPct val="110000"/>
              </a:lnSpc>
              <a:buClr>
                <a:srgbClr val="336699"/>
              </a:buClr>
              <a:defRPr/>
            </a:pP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Livro Branco de Defesa Nacional</a:t>
            </a:r>
            <a:endParaRPr lang="pt-BR" sz="20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CaixaDeTexto 8"/>
          <p:cNvSpPr txBox="1"/>
          <p:nvPr/>
        </p:nvSpPr>
        <p:spPr>
          <a:xfrm flipH="1">
            <a:off x="1331640" y="98072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err="1" smtClean="0">
                <a:solidFill>
                  <a:srgbClr val="20497D"/>
                </a:solidFill>
              </a:rPr>
              <a:t>Cap</a:t>
            </a:r>
            <a:r>
              <a:rPr lang="pt-BR" b="1" i="1" dirty="0" smtClean="0">
                <a:solidFill>
                  <a:srgbClr val="20497D"/>
                </a:solidFill>
              </a:rPr>
              <a:t> 5: PAED – Plano de Articulação e Equipamento de Defesa </a:t>
            </a:r>
            <a:endParaRPr lang="pt-BR" b="1" i="1" dirty="0">
              <a:solidFill>
                <a:srgbClr val="20497D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283968" y="2636912"/>
            <a:ext cx="1584176" cy="136815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8138</TotalTime>
  <Words>1254</Words>
  <Application>Microsoft Office PowerPoint</Application>
  <PresentationFormat>Apresentação na tela (4:3)</PresentationFormat>
  <Paragraphs>331</Paragraphs>
  <Slides>31</Slides>
  <Notes>13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3" baseType="lpstr">
      <vt:lpstr>Tema do Office</vt:lpstr>
      <vt:lpstr>Corel DESIGNER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Consideração Final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CRE</dc:title>
  <dc:subject>Projeto F-X2</dc:subject>
  <dc:creator>Crepaldi - Brig Ar - COPAC</dc:creator>
  <cp:keywords>F-X2</cp:keywords>
  <dc:description>Apresentração ao Senado Federal dia 13 de agosto de 2013.</dc:description>
  <cp:lastModifiedBy>crepaldijaca</cp:lastModifiedBy>
  <cp:revision>1057</cp:revision>
  <dcterms:created xsi:type="dcterms:W3CDTF">2007-05-08T18:16:28Z</dcterms:created>
  <dcterms:modified xsi:type="dcterms:W3CDTF">2013-08-13T14:53:59Z</dcterms:modified>
  <cp:contentStatus>ostensivo</cp:contentStatus>
</cp:coreProperties>
</file>