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bookmarkIdSeed="2">
  <p:sldMasterIdLst>
    <p:sldMasterId id="2147483661" r:id="rId1"/>
  </p:sldMasterIdLst>
  <p:notesMasterIdLst>
    <p:notesMasterId r:id="rId24"/>
  </p:notesMasterIdLst>
  <p:handoutMasterIdLst>
    <p:handoutMasterId r:id="rId25"/>
  </p:handoutMasterIdLst>
  <p:sldIdLst>
    <p:sldId id="256" r:id="rId2"/>
    <p:sldId id="468" r:id="rId3"/>
    <p:sldId id="469" r:id="rId4"/>
    <p:sldId id="470" r:id="rId5"/>
    <p:sldId id="471" r:id="rId6"/>
    <p:sldId id="260" r:id="rId7"/>
    <p:sldId id="458" r:id="rId8"/>
    <p:sldId id="459" r:id="rId9"/>
    <p:sldId id="460" r:id="rId10"/>
    <p:sldId id="462" r:id="rId11"/>
    <p:sldId id="463" r:id="rId12"/>
    <p:sldId id="257" r:id="rId13"/>
    <p:sldId id="464" r:id="rId14"/>
    <p:sldId id="466" r:id="rId15"/>
    <p:sldId id="465" r:id="rId16"/>
    <p:sldId id="467" r:id="rId17"/>
    <p:sldId id="472" r:id="rId18"/>
    <p:sldId id="473" r:id="rId19"/>
    <p:sldId id="474" r:id="rId20"/>
    <p:sldId id="475" r:id="rId21"/>
    <p:sldId id="477" r:id="rId22"/>
    <p:sldId id="476" r:id="rId23"/>
  </p:sldIdLst>
  <p:sldSz cx="9144000" cy="6858000" type="screen4x3"/>
  <p:notesSz cx="6797675" cy="9926638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" initials="U" lastIdx="4" clrIdx="0"/>
  <p:cmAuthor id="1" name="Felipe Scudeler Salto" initials="FSS" lastIdx="3" clrIdx="1">
    <p:extLst>
      <p:ext uri="{19B8F6BF-5375-455C-9EA6-DF929625EA0E}">
        <p15:presenceInfo xmlns:p15="http://schemas.microsoft.com/office/powerpoint/2012/main" userId="S-1-5-21-2124552659-1916301338-1672037986-18216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597A"/>
    <a:srgbClr val="005D89"/>
    <a:srgbClr val="BD534B"/>
    <a:srgbClr val="CC7C76"/>
    <a:srgbClr val="D697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90" autoAdjust="0"/>
    <p:restoredTop sz="94660"/>
  </p:normalViewPr>
  <p:slideViewPr>
    <p:cSldViewPr>
      <p:cViewPr varScale="1">
        <p:scale>
          <a:sx n="87" d="100"/>
          <a:sy n="87" d="100"/>
        </p:scale>
        <p:origin x="157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8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C97AD2-97EC-475A-83F5-B811D37F483F}" type="datetimeFigureOut">
              <a:rPr lang="pt-BR" smtClean="0"/>
              <a:t>19/08/2019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6B156F-BBD9-4870-9CB4-C9060AC57C7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8580690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83" name="Shape 83"/>
          <p:cNvSpPr>
            <a:spLocks noGrp="1"/>
          </p:cNvSpPr>
          <p:nvPr>
            <p:ph type="body" sz="quarter" idx="1"/>
          </p:nvPr>
        </p:nvSpPr>
        <p:spPr>
          <a:xfrm>
            <a:off x="906357" y="4715153"/>
            <a:ext cx="4984962" cy="4466987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9409636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latinLnBrk="0">
      <a:defRPr sz="1200">
        <a:latin typeface="+mj-lt"/>
        <a:ea typeface="+mj-ea"/>
        <a:cs typeface="+mj-cs"/>
        <a:sym typeface="Calibri"/>
      </a:defRPr>
    </a:lvl1pPr>
    <a:lvl2pPr indent="228600" latinLnBrk="0">
      <a:defRPr sz="1200">
        <a:latin typeface="+mj-lt"/>
        <a:ea typeface="+mj-ea"/>
        <a:cs typeface="+mj-cs"/>
        <a:sym typeface="Calibri"/>
      </a:defRPr>
    </a:lvl2pPr>
    <a:lvl3pPr indent="457200" latinLnBrk="0">
      <a:defRPr sz="1200">
        <a:latin typeface="+mj-lt"/>
        <a:ea typeface="+mj-ea"/>
        <a:cs typeface="+mj-cs"/>
        <a:sym typeface="Calibri"/>
      </a:defRPr>
    </a:lvl3pPr>
    <a:lvl4pPr indent="685800" latinLnBrk="0">
      <a:defRPr sz="1200">
        <a:latin typeface="+mj-lt"/>
        <a:ea typeface="+mj-ea"/>
        <a:cs typeface="+mj-cs"/>
        <a:sym typeface="Calibri"/>
      </a:defRPr>
    </a:lvl4pPr>
    <a:lvl5pPr indent="914400" latinLnBrk="0">
      <a:defRPr sz="1200">
        <a:latin typeface="+mj-lt"/>
        <a:ea typeface="+mj-ea"/>
        <a:cs typeface="+mj-cs"/>
        <a:sym typeface="Calibri"/>
      </a:defRPr>
    </a:lvl5pPr>
    <a:lvl6pPr indent="1143000" latinLnBrk="0">
      <a:defRPr sz="1200">
        <a:latin typeface="+mj-lt"/>
        <a:ea typeface="+mj-ea"/>
        <a:cs typeface="+mj-cs"/>
        <a:sym typeface="Calibri"/>
      </a:defRPr>
    </a:lvl6pPr>
    <a:lvl7pPr indent="1371600" latinLnBrk="0">
      <a:defRPr sz="1200">
        <a:latin typeface="+mj-lt"/>
        <a:ea typeface="+mj-ea"/>
        <a:cs typeface="+mj-cs"/>
        <a:sym typeface="Calibri"/>
      </a:defRPr>
    </a:lvl7pPr>
    <a:lvl8pPr indent="1600200" latinLnBrk="0">
      <a:defRPr sz="1200">
        <a:latin typeface="+mj-lt"/>
        <a:ea typeface="+mj-ea"/>
        <a:cs typeface="+mj-cs"/>
        <a:sym typeface="Calibri"/>
      </a:defRPr>
    </a:lvl8pPr>
    <a:lvl9pPr indent="18288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841550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017943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786340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71504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dirty="0" smtClean="0"/>
              <a:t>Clique para editar o título mestre</a:t>
            </a:r>
            <a:endParaRPr lang="en-U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>
          <a:xfrm>
            <a:off x="4419600" y="6172200"/>
            <a:ext cx="2133600" cy="3683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58429509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>
            <a:spLocks noGrp="1"/>
          </p:cNvSpPr>
          <p:nvPr>
            <p:ph type="title"/>
          </p:nvPr>
        </p:nvSpPr>
        <p:spPr>
          <a:xfrm>
            <a:off x="971599" y="274638"/>
            <a:ext cx="6984777" cy="1143001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3200">
                <a:solidFill>
                  <a:srgbClr val="19597A"/>
                </a:solidFill>
                <a:latin typeface="Source Sans Pro Semibold"/>
                <a:ea typeface="Source Sans Pro Semibold"/>
                <a:cs typeface="Source Sans Pro Semibold"/>
                <a:sym typeface="Source Sans Pro Semibold"/>
              </a:defRPr>
            </a:lvl1pPr>
          </a:lstStyle>
          <a:p>
            <a:r>
              <a:t>Texto do Título</a:t>
            </a:r>
          </a:p>
        </p:txBody>
      </p:sp>
      <p:sp>
        <p:nvSpPr>
          <p:cNvPr id="22" name="Shape 2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>
                <a:solidFill>
                  <a:srgbClr val="19597A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>
              <a:defRPr>
                <a:solidFill>
                  <a:srgbClr val="19597A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>
              <a:defRPr>
                <a:solidFill>
                  <a:srgbClr val="19597A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>
              <a:defRPr>
                <a:solidFill>
                  <a:srgbClr val="19597A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>
              <a:defRPr>
                <a:solidFill>
                  <a:srgbClr val="19597A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</a:lstStyle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23" name="Shape 23"/>
          <p:cNvSpPr>
            <a:spLocks noGrp="1"/>
          </p:cNvSpPr>
          <p:nvPr>
            <p:ph type="sldNum" sz="quarter" idx="2"/>
          </p:nvPr>
        </p:nvSpPr>
        <p:spPr>
          <a:xfrm>
            <a:off x="4419600" y="6172200"/>
            <a:ext cx="2133600" cy="3683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10181436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1.jpeg" descr="barra_azul.jpg"/>
          <p:cNvPicPr>
            <a:picLocks noChangeAspect="1"/>
          </p:cNvPicPr>
          <p:nvPr/>
        </p:nvPicPr>
        <p:blipFill>
          <a:blip r:embed="rId4" cstate="print">
            <a:extLst/>
          </a:blip>
          <a:stretch>
            <a:fillRect/>
          </a:stretch>
        </p:blipFill>
        <p:spPr>
          <a:xfrm>
            <a:off x="0" y="6093295"/>
            <a:ext cx="9144000" cy="16682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hape 5"/>
          <p:cNvSpPr>
            <a:spLocks noGrp="1"/>
          </p:cNvSpPr>
          <p:nvPr>
            <p:ph type="title"/>
          </p:nvPr>
        </p:nvSpPr>
        <p:spPr>
          <a:xfrm>
            <a:off x="457200" y="92074"/>
            <a:ext cx="8229600" cy="150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ctr"/>
          <a:lstStyle/>
          <a:p>
            <a:r>
              <a:t>Texto do Título</a:t>
            </a:r>
          </a:p>
        </p:txBody>
      </p:sp>
      <p:sp>
        <p:nvSpPr>
          <p:cNvPr id="6" name="Shape 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/>
          <a:lstStyle/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</p:spTree>
    <p:extLst>
      <p:ext uri="{BB962C8B-B14F-4D97-AF65-F5344CB8AC3E}">
        <p14:creationId xmlns:p14="http://schemas.microsoft.com/office/powerpoint/2010/main" val="3147606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</p:sldLayoutIdLst>
  <p:transition spd="med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783771" marR="0" indent="-32657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219200" marR="0" indent="-3048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17373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21945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26517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31089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35661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40233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fsalto@Senado.leg.br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2.senado.leg.br/bdsf/bitstream/handle/id/551026/RAF23_DEZ2018_TopicoEspecial_CargaTributaria.pdf" TargetMode="Externa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cielo.br/scielo.php?script=sci_arttext&amp;pid=S0101-31572014000100004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2.senado.leg.br/bdsf/bitstream/handle/id/551026/RAF23_DEZ2018_TopicoEspecial_CargaTributaria.pdf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2.senado.leg.br/bdsf/bitstream/handle/id/547744/EE_07_Divida_Bruta.pdf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2.senado.leg.br/bdsf/bitstream/handle/id/547744/EE_07_Divida_Bruta.pdf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844824"/>
            <a:ext cx="6858000" cy="3960440"/>
          </a:xfrm>
        </p:spPr>
        <p:txBody>
          <a:bodyPr/>
          <a:lstStyle/>
          <a:p>
            <a:r>
              <a:rPr lang="en-US" sz="2400" dirty="0" err="1" smtClean="0">
                <a:latin typeface="Cambria" panose="02040503050406030204" pitchFamily="18" charset="0"/>
              </a:rPr>
              <a:t>Visão</a:t>
            </a:r>
            <a:r>
              <a:rPr lang="en-US" sz="2400" dirty="0" smtClean="0">
                <a:latin typeface="Cambria" panose="02040503050406030204" pitchFamily="18" charset="0"/>
              </a:rPr>
              <a:t> </a:t>
            </a:r>
            <a:r>
              <a:rPr lang="en-US" sz="2400" dirty="0" err="1" smtClean="0">
                <a:latin typeface="Cambria" panose="02040503050406030204" pitchFamily="18" charset="0"/>
              </a:rPr>
              <a:t>geral</a:t>
            </a:r>
            <a:r>
              <a:rPr lang="en-US" sz="2400" dirty="0" smtClean="0">
                <a:latin typeface="Cambria" panose="02040503050406030204" pitchFamily="18" charset="0"/>
              </a:rPr>
              <a:t> da Instituição Fiscal Independente (IFI) do Senado Federal </a:t>
            </a:r>
            <a:r>
              <a:rPr lang="en-US" sz="2400" dirty="0" err="1" smtClean="0">
                <a:latin typeface="Cambria" panose="02040503050406030204" pitchFamily="18" charset="0"/>
              </a:rPr>
              <a:t>sobre</a:t>
            </a:r>
            <a:r>
              <a:rPr lang="en-US" sz="2400" dirty="0" smtClean="0">
                <a:latin typeface="Cambria" panose="02040503050406030204" pitchFamily="18" charset="0"/>
              </a:rPr>
              <a:t> a </a:t>
            </a:r>
            <a:r>
              <a:rPr lang="en-US" sz="2400" dirty="0" err="1" smtClean="0">
                <a:latin typeface="Cambria" panose="02040503050406030204" pitchFamily="18" charset="0"/>
              </a:rPr>
              <a:t>Reforma</a:t>
            </a:r>
            <a:r>
              <a:rPr lang="en-US" sz="2400" dirty="0" smtClean="0">
                <a:latin typeface="Cambria" panose="02040503050406030204" pitchFamily="18" charset="0"/>
              </a:rPr>
              <a:t> </a:t>
            </a:r>
            <a:r>
              <a:rPr lang="en-US" sz="2400" dirty="0" err="1" smtClean="0">
                <a:latin typeface="Cambria" panose="02040503050406030204" pitchFamily="18" charset="0"/>
              </a:rPr>
              <a:t>Tributária</a:t>
            </a:r>
            <a:r>
              <a:rPr lang="en-US" sz="2400" dirty="0" smtClean="0">
                <a:latin typeface="Cambria" panose="02040503050406030204" pitchFamily="18" charset="0"/>
              </a:rPr>
              <a:t> </a:t>
            </a:r>
            <a:r>
              <a:rPr lang="en-US" sz="4000" dirty="0" smtClean="0">
                <a:latin typeface="Cambria" panose="02040503050406030204" pitchFamily="18" charset="0"/>
              </a:rPr>
              <a:t/>
            </a:r>
            <a:br>
              <a:rPr lang="en-US" sz="4000" dirty="0" smtClean="0">
                <a:latin typeface="Cambria" panose="02040503050406030204" pitchFamily="18" charset="0"/>
              </a:rPr>
            </a:br>
            <a:r>
              <a:rPr lang="en-US" sz="4000" dirty="0">
                <a:latin typeface="Cambria" panose="02040503050406030204" pitchFamily="18" charset="0"/>
              </a:rPr>
              <a:t/>
            </a:r>
            <a:br>
              <a:rPr lang="en-US" sz="4000" dirty="0">
                <a:latin typeface="Cambria" panose="02040503050406030204" pitchFamily="18" charset="0"/>
              </a:rPr>
            </a:br>
            <a:r>
              <a:rPr lang="en-US" sz="2800" dirty="0" smtClean="0">
                <a:latin typeface="Cambria" panose="02040503050406030204" pitchFamily="18" charset="0"/>
              </a:rPr>
              <a:t>Felipe Salto</a:t>
            </a:r>
            <a:r>
              <a:rPr lang="en-US" sz="3200" dirty="0" smtClean="0">
                <a:latin typeface="Cambria" panose="02040503050406030204" pitchFamily="18" charset="0"/>
              </a:rPr>
              <a:t/>
            </a:r>
            <a:br>
              <a:rPr lang="en-US" sz="3200" dirty="0" smtClean="0">
                <a:latin typeface="Cambria" panose="02040503050406030204" pitchFamily="18" charset="0"/>
              </a:rPr>
            </a:br>
            <a:r>
              <a:rPr lang="en-US" sz="1600" dirty="0" err="1" smtClean="0">
                <a:latin typeface="Cambria" panose="02040503050406030204" pitchFamily="18" charset="0"/>
              </a:rPr>
              <a:t>Diretor-Executivo</a:t>
            </a:r>
            <a:r>
              <a:rPr lang="en-US" sz="1600" dirty="0" smtClean="0">
                <a:latin typeface="Cambria" panose="02040503050406030204" pitchFamily="18" charset="0"/>
              </a:rPr>
              <a:t> da IFI</a:t>
            </a:r>
            <a:r>
              <a:rPr lang="en-US" sz="1800" dirty="0" smtClean="0">
                <a:latin typeface="Cambria" panose="02040503050406030204" pitchFamily="18" charset="0"/>
              </a:rPr>
              <a:t/>
            </a:r>
            <a:br>
              <a:rPr lang="en-US" sz="1800" dirty="0" smtClean="0">
                <a:latin typeface="Cambria" panose="02040503050406030204" pitchFamily="18" charset="0"/>
              </a:rPr>
            </a:br>
            <a:r>
              <a:rPr lang="en-US" sz="1800" dirty="0" smtClean="0">
                <a:latin typeface="Cambria" panose="02040503050406030204" pitchFamily="18" charset="0"/>
              </a:rPr>
              <a:t/>
            </a:r>
            <a:br>
              <a:rPr lang="en-US" sz="1800" dirty="0" smtClean="0">
                <a:latin typeface="Cambria" panose="02040503050406030204" pitchFamily="18" charset="0"/>
              </a:rPr>
            </a:br>
            <a:r>
              <a:rPr lang="en-US" sz="1600" dirty="0" smtClean="0">
                <a:latin typeface="Cambria" panose="02040503050406030204" pitchFamily="18" charset="0"/>
                <a:hlinkClick r:id="rId2"/>
              </a:rPr>
              <a:t>fsalto@senado.leg.br</a:t>
            </a:r>
            <a:r>
              <a:rPr lang="en-US" sz="1600" dirty="0" smtClean="0">
                <a:latin typeface="Cambria" panose="02040503050406030204" pitchFamily="18" charset="0"/>
              </a:rPr>
              <a:t> </a:t>
            </a:r>
            <a:br>
              <a:rPr lang="en-US" sz="1600" dirty="0" smtClean="0">
                <a:latin typeface="Cambria" panose="02040503050406030204" pitchFamily="18" charset="0"/>
              </a:rPr>
            </a:br>
            <a:r>
              <a:rPr lang="en-US" sz="1600" dirty="0" smtClean="0">
                <a:latin typeface="Cambria" panose="02040503050406030204" pitchFamily="18" charset="0"/>
              </a:rPr>
              <a:t/>
            </a:r>
            <a:br>
              <a:rPr lang="en-US" sz="1600" dirty="0" smtClean="0">
                <a:latin typeface="Cambria" panose="02040503050406030204" pitchFamily="18" charset="0"/>
              </a:rPr>
            </a:br>
            <a:r>
              <a:rPr lang="en-US" sz="1600" dirty="0" smtClean="0">
                <a:latin typeface="Cambria" panose="02040503050406030204" pitchFamily="18" charset="0"/>
              </a:rPr>
              <a:t/>
            </a:r>
            <a:br>
              <a:rPr lang="en-US" sz="1600" dirty="0" smtClean="0">
                <a:latin typeface="Cambria" panose="02040503050406030204" pitchFamily="18" charset="0"/>
              </a:rPr>
            </a:br>
            <a:r>
              <a:rPr lang="en-US" sz="1600" dirty="0">
                <a:latin typeface="Cambria" panose="02040503050406030204" pitchFamily="18" charset="0"/>
              </a:rPr>
              <a:t/>
            </a:r>
            <a:br>
              <a:rPr lang="en-US" sz="1600" dirty="0">
                <a:latin typeface="Cambria" panose="02040503050406030204" pitchFamily="18" charset="0"/>
              </a:rPr>
            </a:br>
            <a:r>
              <a:rPr lang="en-US" sz="1600" dirty="0" smtClean="0">
                <a:latin typeface="Cambria" panose="02040503050406030204" pitchFamily="18" charset="0"/>
              </a:rPr>
              <a:t>Brasília, 19 de </a:t>
            </a:r>
            <a:r>
              <a:rPr lang="en-US" sz="1600" dirty="0" err="1" smtClean="0">
                <a:latin typeface="Cambria" panose="02040503050406030204" pitchFamily="18" charset="0"/>
              </a:rPr>
              <a:t>agosto</a:t>
            </a:r>
            <a:r>
              <a:rPr lang="en-US" sz="1600" dirty="0" smtClean="0">
                <a:latin typeface="Cambria" panose="02040503050406030204" pitchFamily="18" charset="0"/>
              </a:rPr>
              <a:t> de 2019</a:t>
            </a:r>
            <a:endParaRPr lang="en-US" sz="4000" dirty="0">
              <a:latin typeface="Cambria" panose="02040503050406030204" pitchFamily="18" charset="0"/>
            </a:endParaRPr>
          </a:p>
        </p:txBody>
      </p:sp>
      <p:sp>
        <p:nvSpPr>
          <p:cNvPr id="5" name="Retângulo de cantos arredondados 4"/>
          <p:cNvSpPr/>
          <p:nvPr/>
        </p:nvSpPr>
        <p:spPr>
          <a:xfrm>
            <a:off x="118521" y="282682"/>
            <a:ext cx="8856984" cy="1080120"/>
          </a:xfrm>
          <a:prstGeom prst="roundRect">
            <a:avLst/>
          </a:prstGeom>
          <a:solidFill>
            <a:srgbClr val="19597A"/>
          </a:solidFill>
          <a:ln w="25400" cap="flat">
            <a:noFill/>
            <a:prstDash val="solid"/>
            <a:round/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107504" y="558586"/>
            <a:ext cx="8856984" cy="52321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700" i="0" u="none" strike="noStrike" cap="none" spc="0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Cambria" panose="02040503050406030204" pitchFamily="18" charset="0"/>
                <a:sym typeface="Calibri"/>
              </a:rPr>
              <a:t>Reunião </a:t>
            </a:r>
            <a:r>
              <a:rPr kumimoji="0" lang="en-US" sz="2700" i="0" u="none" strike="noStrike" cap="none" spc="0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Cambria" panose="02040503050406030204" pitchFamily="18" charset="0"/>
                <a:sym typeface="Calibri"/>
              </a:rPr>
              <a:t>na</a:t>
            </a:r>
            <a:r>
              <a:rPr kumimoji="0" lang="en-US" sz="2700" i="0" u="none" strike="noStrike" cap="none" spc="0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Cambria" panose="02040503050406030204" pitchFamily="18" charset="0"/>
                <a:sym typeface="Calibri"/>
              </a:rPr>
              <a:t> CCJ/Senado – </a:t>
            </a:r>
            <a:r>
              <a:rPr kumimoji="0" lang="en-US" sz="2700" i="0" u="none" strike="noStrike" cap="none" spc="0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Cambria" panose="02040503050406030204" pitchFamily="18" charset="0"/>
                <a:sym typeface="Calibri"/>
              </a:rPr>
              <a:t>Reforma</a:t>
            </a:r>
            <a:r>
              <a:rPr kumimoji="0" lang="en-US" sz="2700" i="0" u="none" strike="noStrike" cap="none" spc="0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Cambria" panose="02040503050406030204" pitchFamily="18" charset="0"/>
                <a:sym typeface="Calibri"/>
              </a:rPr>
              <a:t> </a:t>
            </a:r>
            <a:r>
              <a:rPr kumimoji="0" lang="en-US" sz="2700" i="0" u="none" strike="noStrike" cap="none" spc="0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Cambria" panose="02040503050406030204" pitchFamily="18" charset="0"/>
                <a:sym typeface="Calibri"/>
              </a:rPr>
              <a:t>Tributária</a:t>
            </a:r>
            <a:endParaRPr kumimoji="0" lang="en-US" sz="2700" i="0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latin typeface="Cambria" panose="02040503050406030204" pitchFamily="18" charset="0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247099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6"/>
          <p:cNvSpPr txBox="1"/>
          <p:nvPr/>
        </p:nvSpPr>
        <p:spPr>
          <a:xfrm>
            <a:off x="107504" y="313494"/>
            <a:ext cx="8856984" cy="52321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800" dirty="0" err="1" smtClean="0">
                <a:solidFill>
                  <a:srgbClr val="005D89"/>
                </a:solidFill>
                <a:latin typeface="Cambria" panose="02040503050406030204" pitchFamily="18" charset="0"/>
              </a:rPr>
              <a:t>Distorções</a:t>
            </a:r>
            <a:r>
              <a:rPr lang="en-US" sz="2800" dirty="0">
                <a:solidFill>
                  <a:srgbClr val="005D89"/>
                </a:solidFill>
                <a:latin typeface="Cambria" panose="02040503050406030204" pitchFamily="18" charset="0"/>
              </a:rPr>
              <a:t> </a:t>
            </a:r>
            <a:r>
              <a:rPr lang="en-US" sz="2800" dirty="0" err="1" smtClean="0">
                <a:solidFill>
                  <a:srgbClr val="005D89"/>
                </a:solidFill>
                <a:latin typeface="Cambria" panose="02040503050406030204" pitchFamily="18" charset="0"/>
              </a:rPr>
              <a:t>geradas</a:t>
            </a:r>
            <a:r>
              <a:rPr lang="en-US" sz="2800" dirty="0" smtClean="0">
                <a:solidFill>
                  <a:srgbClr val="005D89"/>
                </a:solidFill>
                <a:latin typeface="Cambria" panose="02040503050406030204" pitchFamily="18" charset="0"/>
              </a:rPr>
              <a:t> </a:t>
            </a:r>
            <a:r>
              <a:rPr lang="en-US" sz="2800" dirty="0" err="1" smtClean="0">
                <a:solidFill>
                  <a:srgbClr val="005D89"/>
                </a:solidFill>
                <a:latin typeface="Cambria" panose="02040503050406030204" pitchFamily="18" charset="0"/>
              </a:rPr>
              <a:t>pelo</a:t>
            </a:r>
            <a:r>
              <a:rPr lang="en-US" sz="2800" dirty="0" smtClean="0">
                <a:solidFill>
                  <a:srgbClr val="005D89"/>
                </a:solidFill>
                <a:latin typeface="Cambria" panose="02040503050406030204" pitchFamily="18" charset="0"/>
              </a:rPr>
              <a:t> </a:t>
            </a:r>
            <a:r>
              <a:rPr lang="en-US" sz="2800" dirty="0" err="1" smtClean="0">
                <a:solidFill>
                  <a:srgbClr val="005D89"/>
                </a:solidFill>
                <a:latin typeface="Cambria" panose="02040503050406030204" pitchFamily="18" charset="0"/>
              </a:rPr>
              <a:t>imposto</a:t>
            </a:r>
            <a:endParaRPr lang="en-US" sz="2800" dirty="0">
              <a:solidFill>
                <a:srgbClr val="005D89"/>
              </a:solidFill>
              <a:latin typeface="Cambria" panose="02040503050406030204" pitchFamily="18" charset="0"/>
            </a:endParaRPr>
          </a:p>
        </p:txBody>
      </p:sp>
      <p:sp>
        <p:nvSpPr>
          <p:cNvPr id="8" name="Retângulo de cantos arredondados 7"/>
          <p:cNvSpPr/>
          <p:nvPr/>
        </p:nvSpPr>
        <p:spPr>
          <a:xfrm>
            <a:off x="251520" y="260648"/>
            <a:ext cx="8740908" cy="648072"/>
          </a:xfrm>
          <a:prstGeom prst="roundRect">
            <a:avLst/>
          </a:prstGeom>
          <a:noFill/>
          <a:ln w="25400" cap="flat">
            <a:solidFill>
              <a:schemeClr val="accent1"/>
            </a:solidFill>
            <a:prstDash val="solid"/>
            <a:round/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cxnSp>
        <p:nvCxnSpPr>
          <p:cNvPr id="4" name="Conector de seta reta 3"/>
          <p:cNvCxnSpPr/>
          <p:nvPr/>
        </p:nvCxnSpPr>
        <p:spPr>
          <a:xfrm flipV="1">
            <a:off x="611560" y="1839386"/>
            <a:ext cx="0" cy="2952328"/>
          </a:xfrm>
          <a:prstGeom prst="straightConnector1">
            <a:avLst/>
          </a:prstGeom>
          <a:noFill/>
          <a:ln w="25400" cap="flat">
            <a:solidFill>
              <a:schemeClr val="tx1"/>
            </a:solidFill>
            <a:prstDash val="solid"/>
            <a:round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0" name="Conector de seta reta 9"/>
          <p:cNvCxnSpPr/>
          <p:nvPr/>
        </p:nvCxnSpPr>
        <p:spPr>
          <a:xfrm flipV="1">
            <a:off x="611560" y="4791714"/>
            <a:ext cx="3312368" cy="8384"/>
          </a:xfrm>
          <a:prstGeom prst="straightConnector1">
            <a:avLst/>
          </a:prstGeom>
          <a:noFill/>
          <a:ln w="25400" cap="flat">
            <a:solidFill>
              <a:schemeClr val="tx1"/>
            </a:solidFill>
            <a:prstDash val="solid"/>
            <a:round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3" name="Conector reto 12"/>
          <p:cNvCxnSpPr/>
          <p:nvPr/>
        </p:nvCxnSpPr>
        <p:spPr>
          <a:xfrm flipV="1">
            <a:off x="611558" y="2748323"/>
            <a:ext cx="2534125" cy="1823176"/>
          </a:xfrm>
          <a:prstGeom prst="line">
            <a:avLst/>
          </a:prstGeom>
          <a:noFill/>
          <a:ln w="28575" cap="flat">
            <a:solidFill>
              <a:schemeClr val="accent1">
                <a:lumMod val="60000"/>
                <a:lumOff val="40000"/>
              </a:schemeClr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4" name="Conector reto 13"/>
          <p:cNvCxnSpPr/>
          <p:nvPr/>
        </p:nvCxnSpPr>
        <p:spPr>
          <a:xfrm>
            <a:off x="611559" y="2343441"/>
            <a:ext cx="2646673" cy="2228057"/>
          </a:xfrm>
          <a:prstGeom prst="line">
            <a:avLst/>
          </a:prstGeom>
          <a:noFill/>
          <a:ln w="28575" cap="flat">
            <a:solidFill>
              <a:schemeClr val="accent1">
                <a:lumMod val="60000"/>
                <a:lumOff val="40000"/>
              </a:schemeClr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7" name="CaixaDeTexto 16"/>
          <p:cNvSpPr txBox="1"/>
          <p:nvPr/>
        </p:nvSpPr>
        <p:spPr>
          <a:xfrm>
            <a:off x="3195465" y="2378993"/>
            <a:ext cx="288031" cy="369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t-BR" sz="18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O</a:t>
            </a:r>
            <a:endParaRPr kumimoji="0" lang="pt-BR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8" name="CaixaDeTexto 17"/>
          <p:cNvSpPr txBox="1"/>
          <p:nvPr/>
        </p:nvSpPr>
        <p:spPr>
          <a:xfrm>
            <a:off x="3339480" y="4242364"/>
            <a:ext cx="288031" cy="369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t-BR" sz="18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D</a:t>
            </a:r>
            <a:endParaRPr kumimoji="0" lang="pt-BR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cxnSp>
        <p:nvCxnSpPr>
          <p:cNvPr id="22" name="Conector reto 21"/>
          <p:cNvCxnSpPr/>
          <p:nvPr/>
        </p:nvCxnSpPr>
        <p:spPr>
          <a:xfrm>
            <a:off x="2051720" y="3567577"/>
            <a:ext cx="0" cy="1224136"/>
          </a:xfrm>
          <a:prstGeom prst="line">
            <a:avLst/>
          </a:prstGeom>
          <a:noFill/>
          <a:ln w="19050" cap="flat">
            <a:solidFill>
              <a:schemeClr val="tx1"/>
            </a:solidFill>
            <a:prstDash val="sysDot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3" name="Conector reto 22"/>
          <p:cNvCxnSpPr/>
          <p:nvPr/>
        </p:nvCxnSpPr>
        <p:spPr>
          <a:xfrm flipH="1">
            <a:off x="611557" y="3567577"/>
            <a:ext cx="1440162" cy="0"/>
          </a:xfrm>
          <a:prstGeom prst="line">
            <a:avLst/>
          </a:prstGeom>
          <a:noFill/>
          <a:ln w="19050" cap="flat">
            <a:solidFill>
              <a:schemeClr val="tx1"/>
            </a:solidFill>
            <a:prstDash val="sysDot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6" name="CaixaDeTexto 25"/>
          <p:cNvSpPr txBox="1"/>
          <p:nvPr/>
        </p:nvSpPr>
        <p:spPr>
          <a:xfrm>
            <a:off x="1907704" y="4859076"/>
            <a:ext cx="360040" cy="32316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t-BR" sz="1500" b="0" i="1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q</a:t>
            </a:r>
            <a:r>
              <a:rPr kumimoji="0" lang="pt-BR" sz="1200" b="0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e</a:t>
            </a:r>
            <a:endParaRPr kumimoji="0" lang="pt-BR" sz="15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7" name="CaixaDeTexto 26"/>
          <p:cNvSpPr txBox="1"/>
          <p:nvPr/>
        </p:nvSpPr>
        <p:spPr>
          <a:xfrm>
            <a:off x="201739" y="3405996"/>
            <a:ext cx="360040" cy="32316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t-BR" sz="1500" b="0" i="1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p</a:t>
            </a:r>
            <a:r>
              <a:rPr kumimoji="0" lang="pt-BR" sz="1200" b="0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e</a:t>
            </a:r>
            <a:endParaRPr kumimoji="0" lang="pt-BR" sz="15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43" name="CaixaDeTexto 42"/>
          <p:cNvSpPr txBox="1"/>
          <p:nvPr/>
        </p:nvSpPr>
        <p:spPr>
          <a:xfrm>
            <a:off x="611556" y="3090689"/>
            <a:ext cx="1039336" cy="49244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pt-BR" sz="1250" dirty="0" smtClean="0"/>
              <a:t>excedente do consumidor</a:t>
            </a:r>
            <a:endParaRPr kumimoji="0" lang="pt-BR" sz="125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Calibri"/>
            </a:endParaRPr>
          </a:p>
        </p:txBody>
      </p:sp>
      <p:sp>
        <p:nvSpPr>
          <p:cNvPr id="44" name="CaixaDeTexto 43"/>
          <p:cNvSpPr txBox="1"/>
          <p:nvPr/>
        </p:nvSpPr>
        <p:spPr>
          <a:xfrm>
            <a:off x="634296" y="3651202"/>
            <a:ext cx="1039336" cy="49244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pt-BR" sz="1250" dirty="0" smtClean="0"/>
              <a:t>excedente do produtor</a:t>
            </a:r>
            <a:endParaRPr kumimoji="0" lang="pt-BR" sz="125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Calibri"/>
            </a:endParaRPr>
          </a:p>
        </p:txBody>
      </p:sp>
      <p:sp>
        <p:nvSpPr>
          <p:cNvPr id="45" name="CaixaDeTexto 44"/>
          <p:cNvSpPr txBox="1"/>
          <p:nvPr/>
        </p:nvSpPr>
        <p:spPr>
          <a:xfrm>
            <a:off x="381759" y="1196752"/>
            <a:ext cx="3758193" cy="584773"/>
          </a:xfrm>
          <a:prstGeom prst="rect">
            <a:avLst/>
          </a:prstGeom>
          <a:noFill/>
          <a:ln w="12700" cap="flat">
            <a:noFill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t-BR" sz="16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Equilíbrio</a:t>
            </a:r>
            <a:r>
              <a:rPr kumimoji="0" lang="pt-BR" sz="16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 de mercado e excedentes do consumidor e do produtor</a:t>
            </a:r>
            <a:endParaRPr kumimoji="0" lang="pt-BR" sz="16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cxnSp>
        <p:nvCxnSpPr>
          <p:cNvPr id="46" name="Conector de seta reta 45"/>
          <p:cNvCxnSpPr/>
          <p:nvPr/>
        </p:nvCxnSpPr>
        <p:spPr>
          <a:xfrm flipV="1">
            <a:off x="4932040" y="1839103"/>
            <a:ext cx="0" cy="2952328"/>
          </a:xfrm>
          <a:prstGeom prst="straightConnector1">
            <a:avLst/>
          </a:prstGeom>
          <a:noFill/>
          <a:ln w="25400" cap="flat">
            <a:solidFill>
              <a:schemeClr val="tx1"/>
            </a:solidFill>
            <a:prstDash val="solid"/>
            <a:round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47" name="Conector de seta reta 46"/>
          <p:cNvCxnSpPr/>
          <p:nvPr/>
        </p:nvCxnSpPr>
        <p:spPr>
          <a:xfrm flipV="1">
            <a:off x="4932040" y="4791431"/>
            <a:ext cx="3312368" cy="8384"/>
          </a:xfrm>
          <a:prstGeom prst="straightConnector1">
            <a:avLst/>
          </a:prstGeom>
          <a:noFill/>
          <a:ln w="25400" cap="flat">
            <a:solidFill>
              <a:schemeClr val="tx1"/>
            </a:solidFill>
            <a:prstDash val="solid"/>
            <a:round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48" name="Conector reto 47"/>
          <p:cNvCxnSpPr/>
          <p:nvPr/>
        </p:nvCxnSpPr>
        <p:spPr>
          <a:xfrm flipV="1">
            <a:off x="4932038" y="2748040"/>
            <a:ext cx="2534125" cy="1823176"/>
          </a:xfrm>
          <a:prstGeom prst="line">
            <a:avLst/>
          </a:prstGeom>
          <a:noFill/>
          <a:ln w="25400" cap="flat">
            <a:solidFill>
              <a:schemeClr val="accent1">
                <a:lumMod val="60000"/>
                <a:lumOff val="40000"/>
              </a:schemeClr>
            </a:solidFill>
            <a:prstDash val="sysDash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49" name="Conector reto 48"/>
          <p:cNvCxnSpPr/>
          <p:nvPr/>
        </p:nvCxnSpPr>
        <p:spPr>
          <a:xfrm>
            <a:off x="4932039" y="2343158"/>
            <a:ext cx="2646673" cy="2228057"/>
          </a:xfrm>
          <a:prstGeom prst="line">
            <a:avLst/>
          </a:prstGeom>
          <a:noFill/>
          <a:ln w="28575" cap="flat">
            <a:solidFill>
              <a:schemeClr val="accent1">
                <a:lumMod val="60000"/>
                <a:lumOff val="40000"/>
              </a:schemeClr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50" name="CaixaDeTexto 49"/>
          <p:cNvSpPr txBox="1"/>
          <p:nvPr/>
        </p:nvSpPr>
        <p:spPr>
          <a:xfrm>
            <a:off x="7504831" y="2429864"/>
            <a:ext cx="288031" cy="369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t-BR" sz="18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O</a:t>
            </a:r>
            <a:endParaRPr kumimoji="0" lang="pt-BR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51" name="CaixaDeTexto 50"/>
          <p:cNvSpPr txBox="1"/>
          <p:nvPr/>
        </p:nvSpPr>
        <p:spPr>
          <a:xfrm>
            <a:off x="7659960" y="4242081"/>
            <a:ext cx="288031" cy="369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t-BR" sz="18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D</a:t>
            </a:r>
            <a:endParaRPr kumimoji="0" lang="pt-BR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52" name="CaixaDeTexto 51"/>
          <p:cNvSpPr txBox="1"/>
          <p:nvPr/>
        </p:nvSpPr>
        <p:spPr>
          <a:xfrm>
            <a:off x="6228184" y="4858793"/>
            <a:ext cx="360040" cy="32316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t-BR" sz="1500" b="0" i="1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q</a:t>
            </a:r>
            <a:r>
              <a:rPr kumimoji="0" lang="pt-BR" sz="1200" b="0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e</a:t>
            </a:r>
            <a:endParaRPr kumimoji="0" lang="pt-BR" sz="15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53" name="CaixaDeTexto 52"/>
          <p:cNvSpPr txBox="1"/>
          <p:nvPr/>
        </p:nvSpPr>
        <p:spPr>
          <a:xfrm>
            <a:off x="4522219" y="3405713"/>
            <a:ext cx="360040" cy="32316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t-BR" sz="1500" b="0" i="1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p</a:t>
            </a:r>
            <a:r>
              <a:rPr kumimoji="0" lang="pt-BR" sz="1200" b="0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e</a:t>
            </a:r>
            <a:endParaRPr kumimoji="0" lang="pt-BR" sz="15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cxnSp>
        <p:nvCxnSpPr>
          <p:cNvPr id="54" name="Conector reto 53"/>
          <p:cNvCxnSpPr/>
          <p:nvPr/>
        </p:nvCxnSpPr>
        <p:spPr>
          <a:xfrm>
            <a:off x="6372200" y="3567295"/>
            <a:ext cx="0" cy="1224136"/>
          </a:xfrm>
          <a:prstGeom prst="line">
            <a:avLst/>
          </a:prstGeom>
          <a:noFill/>
          <a:ln w="19050" cap="flat">
            <a:solidFill>
              <a:schemeClr val="tx1"/>
            </a:solidFill>
            <a:prstDash val="sysDot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55" name="Conector reto 54"/>
          <p:cNvCxnSpPr/>
          <p:nvPr/>
        </p:nvCxnSpPr>
        <p:spPr>
          <a:xfrm flipH="1">
            <a:off x="4932038" y="3567295"/>
            <a:ext cx="1440162" cy="0"/>
          </a:xfrm>
          <a:prstGeom prst="line">
            <a:avLst/>
          </a:prstGeom>
          <a:noFill/>
          <a:ln w="19050" cap="flat">
            <a:solidFill>
              <a:schemeClr val="tx1"/>
            </a:solidFill>
            <a:prstDash val="sysDot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56" name="Conector reto 55"/>
          <p:cNvCxnSpPr/>
          <p:nvPr/>
        </p:nvCxnSpPr>
        <p:spPr>
          <a:xfrm flipV="1">
            <a:off x="4939209" y="2060848"/>
            <a:ext cx="2382938" cy="1739228"/>
          </a:xfrm>
          <a:prstGeom prst="line">
            <a:avLst/>
          </a:prstGeom>
          <a:noFill/>
          <a:ln w="28575" cap="flat">
            <a:solidFill>
              <a:schemeClr val="accent1">
                <a:lumMod val="60000"/>
                <a:lumOff val="40000"/>
              </a:schemeClr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58" name="CaixaDeTexto 57"/>
          <p:cNvSpPr txBox="1"/>
          <p:nvPr/>
        </p:nvSpPr>
        <p:spPr>
          <a:xfrm>
            <a:off x="7380312" y="1772816"/>
            <a:ext cx="337813" cy="369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t-BR" sz="18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O’</a:t>
            </a:r>
            <a:endParaRPr kumimoji="0" lang="pt-BR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cxnSp>
        <p:nvCxnSpPr>
          <p:cNvPr id="59" name="Conector reto 58"/>
          <p:cNvCxnSpPr/>
          <p:nvPr/>
        </p:nvCxnSpPr>
        <p:spPr>
          <a:xfrm>
            <a:off x="5868144" y="3140968"/>
            <a:ext cx="0" cy="1650462"/>
          </a:xfrm>
          <a:prstGeom prst="line">
            <a:avLst/>
          </a:prstGeom>
          <a:noFill/>
          <a:ln w="19050" cap="flat">
            <a:solidFill>
              <a:schemeClr val="tx1"/>
            </a:solidFill>
            <a:prstDash val="sysDot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61" name="Conector reto 60"/>
          <p:cNvCxnSpPr/>
          <p:nvPr/>
        </p:nvCxnSpPr>
        <p:spPr>
          <a:xfrm flipH="1">
            <a:off x="4932040" y="3140968"/>
            <a:ext cx="936104" cy="0"/>
          </a:xfrm>
          <a:prstGeom prst="line">
            <a:avLst/>
          </a:prstGeom>
          <a:noFill/>
          <a:ln w="19050" cap="flat">
            <a:solidFill>
              <a:schemeClr val="tx1"/>
            </a:solidFill>
            <a:prstDash val="sysDot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63" name="CaixaDeTexto 62"/>
          <p:cNvSpPr txBox="1"/>
          <p:nvPr/>
        </p:nvSpPr>
        <p:spPr>
          <a:xfrm>
            <a:off x="5796136" y="4850063"/>
            <a:ext cx="360040" cy="32316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t-BR" sz="1500" b="0" i="1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q</a:t>
            </a:r>
            <a:r>
              <a:rPr lang="pt-BR" sz="1200" dirty="0" smtClean="0"/>
              <a:t>’</a:t>
            </a:r>
            <a:endParaRPr kumimoji="0" lang="pt-BR" sz="15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64" name="CaixaDeTexto 63"/>
          <p:cNvSpPr txBox="1"/>
          <p:nvPr/>
        </p:nvSpPr>
        <p:spPr>
          <a:xfrm>
            <a:off x="4572000" y="2961821"/>
            <a:ext cx="360040" cy="32316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t-BR" sz="1500" b="0" i="1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p</a:t>
            </a:r>
            <a:r>
              <a:rPr lang="pt-BR" sz="1200" dirty="0" smtClean="0"/>
              <a:t>’</a:t>
            </a:r>
            <a:endParaRPr kumimoji="0" lang="pt-BR" sz="15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65" name="CaixaDeTexto 64"/>
          <p:cNvSpPr txBox="1"/>
          <p:nvPr/>
        </p:nvSpPr>
        <p:spPr>
          <a:xfrm>
            <a:off x="3765370" y="4859870"/>
            <a:ext cx="288031" cy="369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t-BR" sz="18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Q</a:t>
            </a:r>
            <a:endParaRPr kumimoji="0" lang="pt-BR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66" name="CaixaDeTexto 65"/>
          <p:cNvSpPr txBox="1"/>
          <p:nvPr/>
        </p:nvSpPr>
        <p:spPr>
          <a:xfrm>
            <a:off x="190882" y="1651916"/>
            <a:ext cx="288031" cy="369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t-BR" sz="18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P</a:t>
            </a:r>
            <a:endParaRPr kumimoji="0" lang="pt-BR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67" name="CaixaDeTexto 66"/>
          <p:cNvSpPr txBox="1"/>
          <p:nvPr/>
        </p:nvSpPr>
        <p:spPr>
          <a:xfrm>
            <a:off x="4511361" y="1651633"/>
            <a:ext cx="288031" cy="369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t-BR" sz="18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P</a:t>
            </a:r>
            <a:endParaRPr kumimoji="0" lang="pt-BR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68" name="CaixaDeTexto 67"/>
          <p:cNvSpPr txBox="1"/>
          <p:nvPr/>
        </p:nvSpPr>
        <p:spPr>
          <a:xfrm>
            <a:off x="8100392" y="4859870"/>
            <a:ext cx="288031" cy="369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t-BR" sz="18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Q</a:t>
            </a:r>
            <a:endParaRPr kumimoji="0" lang="pt-BR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cxnSp>
        <p:nvCxnSpPr>
          <p:cNvPr id="70" name="Conector de seta reta 69"/>
          <p:cNvCxnSpPr/>
          <p:nvPr/>
        </p:nvCxnSpPr>
        <p:spPr>
          <a:xfrm>
            <a:off x="5220072" y="3645024"/>
            <a:ext cx="0" cy="630507"/>
          </a:xfrm>
          <a:prstGeom prst="straightConnector1">
            <a:avLst/>
          </a:prstGeom>
          <a:noFill/>
          <a:ln w="19050" cap="flat">
            <a:solidFill>
              <a:schemeClr val="accent1">
                <a:lumMod val="60000"/>
                <a:lumOff val="40000"/>
              </a:schemeClr>
            </a:solidFill>
            <a:prstDash val="solid"/>
            <a:round/>
            <a:headEnd type="triangle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71" name="CaixaDeTexto 70"/>
          <p:cNvSpPr txBox="1"/>
          <p:nvPr/>
        </p:nvSpPr>
        <p:spPr>
          <a:xfrm>
            <a:off x="5023058" y="3870160"/>
            <a:ext cx="288031" cy="33855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t-BR" sz="1600" b="0" i="1" u="none" strike="noStrike" cap="none" spc="0" normalizeH="0" dirty="0" smtClean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t</a:t>
            </a:r>
            <a:endParaRPr kumimoji="0" lang="pt-BR" sz="1600" b="0" i="1" u="none" strike="noStrike" cap="none" spc="0" normalizeH="0" dirty="0">
              <a:ln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cxnSp>
        <p:nvCxnSpPr>
          <p:cNvPr id="72" name="Conector de seta reta 71"/>
          <p:cNvCxnSpPr/>
          <p:nvPr/>
        </p:nvCxnSpPr>
        <p:spPr>
          <a:xfrm>
            <a:off x="6804248" y="2492896"/>
            <a:ext cx="0" cy="648072"/>
          </a:xfrm>
          <a:prstGeom prst="straightConnector1">
            <a:avLst/>
          </a:prstGeom>
          <a:noFill/>
          <a:ln w="19050" cap="flat">
            <a:solidFill>
              <a:schemeClr val="accent1">
                <a:lumMod val="60000"/>
                <a:lumOff val="40000"/>
              </a:schemeClr>
            </a:solidFill>
            <a:prstDash val="solid"/>
            <a:round/>
            <a:headEnd type="triangle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73" name="CaixaDeTexto 72"/>
          <p:cNvSpPr txBox="1"/>
          <p:nvPr/>
        </p:nvSpPr>
        <p:spPr>
          <a:xfrm>
            <a:off x="6588225" y="2703199"/>
            <a:ext cx="288031" cy="33855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t-BR" sz="1600" b="0" i="1" u="none" strike="noStrike" cap="none" spc="0" normalizeH="0" dirty="0" smtClean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t</a:t>
            </a:r>
            <a:endParaRPr kumimoji="0" lang="pt-BR" sz="1600" b="0" i="1" u="none" strike="noStrike" cap="none" spc="0" normalizeH="0" dirty="0">
              <a:ln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76" name="CaixaDeTexto 75"/>
          <p:cNvSpPr txBox="1"/>
          <p:nvPr/>
        </p:nvSpPr>
        <p:spPr>
          <a:xfrm>
            <a:off x="4788024" y="1196752"/>
            <a:ext cx="3758193" cy="584773"/>
          </a:xfrm>
          <a:prstGeom prst="rect">
            <a:avLst/>
          </a:prstGeom>
          <a:noFill/>
          <a:ln w="12700" cap="flat">
            <a:noFill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t-BR" sz="16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Alteração do equilíbrio</a:t>
            </a:r>
            <a:r>
              <a:rPr kumimoji="0" lang="pt-BR" sz="16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 de mercado provocado por um tributo</a:t>
            </a:r>
            <a:endParaRPr kumimoji="0" lang="pt-BR" sz="16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0635743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6"/>
          <p:cNvSpPr txBox="1"/>
          <p:nvPr/>
        </p:nvSpPr>
        <p:spPr>
          <a:xfrm>
            <a:off x="107504" y="313494"/>
            <a:ext cx="8856984" cy="52321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800" dirty="0" smtClean="0">
                <a:solidFill>
                  <a:srgbClr val="005D89"/>
                </a:solidFill>
                <a:latin typeface="Cambria" panose="02040503050406030204" pitchFamily="18" charset="0"/>
              </a:rPr>
              <a:t>O </a:t>
            </a:r>
            <a:r>
              <a:rPr lang="en-US" sz="2800" dirty="0" err="1" smtClean="0">
                <a:solidFill>
                  <a:srgbClr val="005D89"/>
                </a:solidFill>
                <a:latin typeface="Cambria" panose="02040503050406030204" pitchFamily="18" charset="0"/>
              </a:rPr>
              <a:t>chamado</a:t>
            </a:r>
            <a:r>
              <a:rPr lang="en-US" sz="2800" dirty="0" smtClean="0">
                <a:solidFill>
                  <a:srgbClr val="005D89"/>
                </a:solidFill>
                <a:latin typeface="Cambria" panose="02040503050406030204" pitchFamily="18" charset="0"/>
              </a:rPr>
              <a:t> peso </a:t>
            </a:r>
            <a:r>
              <a:rPr lang="en-US" sz="2800" dirty="0" err="1" smtClean="0">
                <a:solidFill>
                  <a:srgbClr val="005D89"/>
                </a:solidFill>
                <a:latin typeface="Cambria" panose="02040503050406030204" pitchFamily="18" charset="0"/>
              </a:rPr>
              <a:t>morto</a:t>
            </a:r>
            <a:endParaRPr lang="en-US" sz="2800" dirty="0">
              <a:solidFill>
                <a:srgbClr val="005D89"/>
              </a:solidFill>
              <a:latin typeface="Cambria" panose="02040503050406030204" pitchFamily="18" charset="0"/>
            </a:endParaRPr>
          </a:p>
        </p:txBody>
      </p:sp>
      <p:sp>
        <p:nvSpPr>
          <p:cNvPr id="8" name="Retângulo de cantos arredondados 7"/>
          <p:cNvSpPr/>
          <p:nvPr/>
        </p:nvSpPr>
        <p:spPr>
          <a:xfrm>
            <a:off x="251520" y="260648"/>
            <a:ext cx="8740908" cy="648072"/>
          </a:xfrm>
          <a:prstGeom prst="roundRect">
            <a:avLst/>
          </a:prstGeom>
          <a:noFill/>
          <a:ln w="25400" cap="flat">
            <a:solidFill>
              <a:schemeClr val="accent1"/>
            </a:solidFill>
            <a:prstDash val="solid"/>
            <a:round/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45" name="CaixaDeTexto 44"/>
          <p:cNvSpPr txBox="1"/>
          <p:nvPr/>
        </p:nvSpPr>
        <p:spPr>
          <a:xfrm>
            <a:off x="381759" y="1196752"/>
            <a:ext cx="7862649" cy="338552"/>
          </a:xfrm>
          <a:prstGeom prst="rect">
            <a:avLst/>
          </a:prstGeom>
          <a:noFill/>
          <a:ln w="12700" cap="flat">
            <a:noFill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t-BR" sz="16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Efeitos da tributação sobre o bem-estar social</a:t>
            </a:r>
            <a:endParaRPr kumimoji="0" lang="pt-BR" sz="16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cxnSp>
        <p:nvCxnSpPr>
          <p:cNvPr id="46" name="Conector de seta reta 45"/>
          <p:cNvCxnSpPr/>
          <p:nvPr/>
        </p:nvCxnSpPr>
        <p:spPr>
          <a:xfrm flipV="1">
            <a:off x="4932040" y="1839103"/>
            <a:ext cx="0" cy="2952328"/>
          </a:xfrm>
          <a:prstGeom prst="straightConnector1">
            <a:avLst/>
          </a:prstGeom>
          <a:noFill/>
          <a:ln w="25400" cap="flat">
            <a:solidFill>
              <a:schemeClr val="tx1"/>
            </a:solidFill>
            <a:prstDash val="solid"/>
            <a:round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47" name="Conector de seta reta 46"/>
          <p:cNvCxnSpPr/>
          <p:nvPr/>
        </p:nvCxnSpPr>
        <p:spPr>
          <a:xfrm flipV="1">
            <a:off x="4932040" y="4791431"/>
            <a:ext cx="3312368" cy="8384"/>
          </a:xfrm>
          <a:prstGeom prst="straightConnector1">
            <a:avLst/>
          </a:prstGeom>
          <a:noFill/>
          <a:ln w="25400" cap="flat">
            <a:solidFill>
              <a:schemeClr val="tx1"/>
            </a:solidFill>
            <a:prstDash val="solid"/>
            <a:round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50" name="CaixaDeTexto 49"/>
          <p:cNvSpPr txBox="1"/>
          <p:nvPr/>
        </p:nvSpPr>
        <p:spPr>
          <a:xfrm>
            <a:off x="7504831" y="2429864"/>
            <a:ext cx="288031" cy="369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t-BR" sz="18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O</a:t>
            </a:r>
            <a:endParaRPr kumimoji="0" lang="pt-BR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51" name="CaixaDeTexto 50"/>
          <p:cNvSpPr txBox="1"/>
          <p:nvPr/>
        </p:nvSpPr>
        <p:spPr>
          <a:xfrm>
            <a:off x="7659960" y="4242081"/>
            <a:ext cx="288031" cy="369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t-BR" sz="18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D</a:t>
            </a:r>
            <a:endParaRPr kumimoji="0" lang="pt-BR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52" name="CaixaDeTexto 51"/>
          <p:cNvSpPr txBox="1"/>
          <p:nvPr/>
        </p:nvSpPr>
        <p:spPr>
          <a:xfrm>
            <a:off x="6228184" y="4858793"/>
            <a:ext cx="360040" cy="32316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t-BR" sz="1500" b="0" i="1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q</a:t>
            </a:r>
            <a:r>
              <a:rPr kumimoji="0" lang="pt-BR" sz="1200" b="0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e</a:t>
            </a:r>
            <a:endParaRPr kumimoji="0" lang="pt-BR" sz="15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53" name="CaixaDeTexto 52"/>
          <p:cNvSpPr txBox="1"/>
          <p:nvPr/>
        </p:nvSpPr>
        <p:spPr>
          <a:xfrm>
            <a:off x="4522219" y="3405713"/>
            <a:ext cx="360040" cy="32316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t-BR" sz="1500" b="0" i="1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p</a:t>
            </a:r>
            <a:r>
              <a:rPr kumimoji="0" lang="pt-BR" sz="1200" b="0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e</a:t>
            </a:r>
            <a:endParaRPr kumimoji="0" lang="pt-BR" sz="15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cxnSp>
        <p:nvCxnSpPr>
          <p:cNvPr id="54" name="Conector reto 53"/>
          <p:cNvCxnSpPr/>
          <p:nvPr/>
        </p:nvCxnSpPr>
        <p:spPr>
          <a:xfrm>
            <a:off x="6372200" y="3567295"/>
            <a:ext cx="0" cy="1224136"/>
          </a:xfrm>
          <a:prstGeom prst="line">
            <a:avLst/>
          </a:prstGeom>
          <a:noFill/>
          <a:ln w="19050" cap="flat">
            <a:solidFill>
              <a:schemeClr val="tx1"/>
            </a:solidFill>
            <a:prstDash val="sysDot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56" name="Conector reto 55"/>
          <p:cNvCxnSpPr/>
          <p:nvPr/>
        </p:nvCxnSpPr>
        <p:spPr>
          <a:xfrm flipV="1">
            <a:off x="4939209" y="2060848"/>
            <a:ext cx="2382938" cy="1739228"/>
          </a:xfrm>
          <a:prstGeom prst="line">
            <a:avLst/>
          </a:prstGeom>
          <a:noFill/>
          <a:ln w="28575" cap="flat">
            <a:solidFill>
              <a:schemeClr val="accent1">
                <a:lumMod val="60000"/>
                <a:lumOff val="40000"/>
              </a:schemeClr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58" name="CaixaDeTexto 57"/>
          <p:cNvSpPr txBox="1"/>
          <p:nvPr/>
        </p:nvSpPr>
        <p:spPr>
          <a:xfrm>
            <a:off x="7380312" y="1772816"/>
            <a:ext cx="337813" cy="369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t-BR" sz="18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O’</a:t>
            </a:r>
            <a:endParaRPr kumimoji="0" lang="pt-BR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cxnSp>
        <p:nvCxnSpPr>
          <p:cNvPr id="61" name="Conector reto 60"/>
          <p:cNvCxnSpPr/>
          <p:nvPr/>
        </p:nvCxnSpPr>
        <p:spPr>
          <a:xfrm flipH="1">
            <a:off x="4932040" y="3140968"/>
            <a:ext cx="936104" cy="0"/>
          </a:xfrm>
          <a:prstGeom prst="line">
            <a:avLst/>
          </a:prstGeom>
          <a:noFill/>
          <a:ln w="19050" cap="flat">
            <a:solidFill>
              <a:schemeClr val="tx1"/>
            </a:solidFill>
            <a:prstDash val="sysDot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63" name="CaixaDeTexto 62"/>
          <p:cNvSpPr txBox="1"/>
          <p:nvPr/>
        </p:nvSpPr>
        <p:spPr>
          <a:xfrm>
            <a:off x="5796136" y="4850063"/>
            <a:ext cx="360040" cy="32316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t-BR" sz="1500" b="0" i="1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q</a:t>
            </a:r>
            <a:r>
              <a:rPr lang="pt-BR" sz="1200" dirty="0" smtClean="0"/>
              <a:t>’</a:t>
            </a:r>
            <a:endParaRPr kumimoji="0" lang="pt-BR" sz="15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64" name="CaixaDeTexto 63"/>
          <p:cNvSpPr txBox="1"/>
          <p:nvPr/>
        </p:nvSpPr>
        <p:spPr>
          <a:xfrm>
            <a:off x="4572000" y="2961821"/>
            <a:ext cx="360040" cy="32316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t-BR" sz="1500" b="0" i="1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p</a:t>
            </a:r>
            <a:r>
              <a:rPr lang="pt-BR" sz="1200" dirty="0" smtClean="0"/>
              <a:t>’</a:t>
            </a:r>
            <a:endParaRPr kumimoji="0" lang="pt-BR" sz="15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67" name="CaixaDeTexto 66"/>
          <p:cNvSpPr txBox="1"/>
          <p:nvPr/>
        </p:nvSpPr>
        <p:spPr>
          <a:xfrm>
            <a:off x="4511361" y="1651633"/>
            <a:ext cx="288031" cy="369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t-BR" sz="18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P</a:t>
            </a:r>
            <a:endParaRPr kumimoji="0" lang="pt-BR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68" name="CaixaDeTexto 67"/>
          <p:cNvSpPr txBox="1"/>
          <p:nvPr/>
        </p:nvSpPr>
        <p:spPr>
          <a:xfrm>
            <a:off x="8100392" y="4859870"/>
            <a:ext cx="288031" cy="369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t-BR" sz="18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Q</a:t>
            </a:r>
            <a:endParaRPr kumimoji="0" lang="pt-BR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cxnSp>
        <p:nvCxnSpPr>
          <p:cNvPr id="42" name="Conector de seta reta 41"/>
          <p:cNvCxnSpPr/>
          <p:nvPr/>
        </p:nvCxnSpPr>
        <p:spPr>
          <a:xfrm flipV="1">
            <a:off x="600191" y="1839103"/>
            <a:ext cx="0" cy="2952328"/>
          </a:xfrm>
          <a:prstGeom prst="straightConnector1">
            <a:avLst/>
          </a:prstGeom>
          <a:noFill/>
          <a:ln w="25400" cap="flat">
            <a:solidFill>
              <a:schemeClr val="tx1"/>
            </a:solidFill>
            <a:prstDash val="solid"/>
            <a:round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57" name="Conector de seta reta 56"/>
          <p:cNvCxnSpPr/>
          <p:nvPr/>
        </p:nvCxnSpPr>
        <p:spPr>
          <a:xfrm flipV="1">
            <a:off x="600191" y="4791431"/>
            <a:ext cx="3312368" cy="8384"/>
          </a:xfrm>
          <a:prstGeom prst="straightConnector1">
            <a:avLst/>
          </a:prstGeom>
          <a:noFill/>
          <a:ln w="25400" cap="flat">
            <a:solidFill>
              <a:schemeClr val="tx1"/>
            </a:solidFill>
            <a:prstDash val="solid"/>
            <a:round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60" name="Conector reto 59"/>
          <p:cNvCxnSpPr/>
          <p:nvPr/>
        </p:nvCxnSpPr>
        <p:spPr>
          <a:xfrm flipV="1">
            <a:off x="600189" y="2748040"/>
            <a:ext cx="2534125" cy="1823176"/>
          </a:xfrm>
          <a:prstGeom prst="line">
            <a:avLst/>
          </a:prstGeom>
          <a:noFill/>
          <a:ln w="25400" cap="flat">
            <a:solidFill>
              <a:schemeClr val="accent1">
                <a:lumMod val="60000"/>
                <a:lumOff val="40000"/>
              </a:schemeClr>
            </a:solidFill>
            <a:prstDash val="sysDash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62" name="Conector reto 61"/>
          <p:cNvCxnSpPr/>
          <p:nvPr/>
        </p:nvCxnSpPr>
        <p:spPr>
          <a:xfrm>
            <a:off x="600190" y="2343158"/>
            <a:ext cx="2646673" cy="2228057"/>
          </a:xfrm>
          <a:prstGeom prst="line">
            <a:avLst/>
          </a:prstGeom>
          <a:noFill/>
          <a:ln w="28575" cap="flat">
            <a:solidFill>
              <a:schemeClr val="accent1">
                <a:lumMod val="60000"/>
                <a:lumOff val="40000"/>
              </a:schemeClr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69" name="CaixaDeTexto 68"/>
          <p:cNvSpPr txBox="1"/>
          <p:nvPr/>
        </p:nvSpPr>
        <p:spPr>
          <a:xfrm>
            <a:off x="3172982" y="2429864"/>
            <a:ext cx="288031" cy="369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t-BR" sz="18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O</a:t>
            </a:r>
            <a:endParaRPr kumimoji="0" lang="pt-BR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74" name="CaixaDeTexto 73"/>
          <p:cNvSpPr txBox="1"/>
          <p:nvPr/>
        </p:nvSpPr>
        <p:spPr>
          <a:xfrm>
            <a:off x="3328111" y="4242081"/>
            <a:ext cx="288031" cy="369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t-BR" sz="18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D</a:t>
            </a:r>
            <a:endParaRPr kumimoji="0" lang="pt-BR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75" name="CaixaDeTexto 74"/>
          <p:cNvSpPr txBox="1"/>
          <p:nvPr/>
        </p:nvSpPr>
        <p:spPr>
          <a:xfrm>
            <a:off x="1896335" y="4858793"/>
            <a:ext cx="360040" cy="32316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t-BR" sz="1500" b="0" i="1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q</a:t>
            </a:r>
            <a:r>
              <a:rPr kumimoji="0" lang="pt-BR" sz="1200" b="0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e</a:t>
            </a:r>
            <a:endParaRPr kumimoji="0" lang="pt-BR" sz="15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77" name="CaixaDeTexto 76"/>
          <p:cNvSpPr txBox="1"/>
          <p:nvPr/>
        </p:nvSpPr>
        <p:spPr>
          <a:xfrm>
            <a:off x="190370" y="3405713"/>
            <a:ext cx="360040" cy="32316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t-BR" sz="1500" b="0" i="1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p</a:t>
            </a:r>
            <a:r>
              <a:rPr kumimoji="0" lang="pt-BR" sz="1200" b="0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e</a:t>
            </a:r>
            <a:endParaRPr kumimoji="0" lang="pt-BR" sz="15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cxnSp>
        <p:nvCxnSpPr>
          <p:cNvPr id="78" name="Conector reto 77"/>
          <p:cNvCxnSpPr/>
          <p:nvPr/>
        </p:nvCxnSpPr>
        <p:spPr>
          <a:xfrm>
            <a:off x="2040351" y="3567295"/>
            <a:ext cx="0" cy="1224136"/>
          </a:xfrm>
          <a:prstGeom prst="line">
            <a:avLst/>
          </a:prstGeom>
          <a:noFill/>
          <a:ln w="19050" cap="flat">
            <a:solidFill>
              <a:schemeClr val="tx1"/>
            </a:solidFill>
            <a:prstDash val="sysDot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81" name="CaixaDeTexto 80"/>
          <p:cNvSpPr txBox="1"/>
          <p:nvPr/>
        </p:nvSpPr>
        <p:spPr>
          <a:xfrm>
            <a:off x="3048463" y="1772816"/>
            <a:ext cx="337813" cy="369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t-BR" sz="18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O’</a:t>
            </a:r>
            <a:endParaRPr kumimoji="0" lang="pt-BR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cxnSp>
        <p:nvCxnSpPr>
          <p:cNvPr id="82" name="Conector reto 81"/>
          <p:cNvCxnSpPr/>
          <p:nvPr/>
        </p:nvCxnSpPr>
        <p:spPr>
          <a:xfrm>
            <a:off x="1536295" y="3140968"/>
            <a:ext cx="0" cy="1650462"/>
          </a:xfrm>
          <a:prstGeom prst="line">
            <a:avLst/>
          </a:prstGeom>
          <a:noFill/>
          <a:ln w="19050" cap="flat">
            <a:solidFill>
              <a:schemeClr val="tx1"/>
            </a:solidFill>
            <a:prstDash val="sysDot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83" name="Conector reto 82"/>
          <p:cNvCxnSpPr/>
          <p:nvPr/>
        </p:nvCxnSpPr>
        <p:spPr>
          <a:xfrm flipH="1">
            <a:off x="600191" y="3140968"/>
            <a:ext cx="936104" cy="0"/>
          </a:xfrm>
          <a:prstGeom prst="line">
            <a:avLst/>
          </a:prstGeom>
          <a:noFill/>
          <a:ln w="19050" cap="flat">
            <a:solidFill>
              <a:schemeClr val="tx1"/>
            </a:solidFill>
            <a:prstDash val="sysDot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84" name="CaixaDeTexto 83"/>
          <p:cNvSpPr txBox="1"/>
          <p:nvPr/>
        </p:nvSpPr>
        <p:spPr>
          <a:xfrm>
            <a:off x="1464287" y="4850063"/>
            <a:ext cx="360040" cy="32316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t-BR" sz="1500" b="0" i="1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q</a:t>
            </a:r>
            <a:r>
              <a:rPr lang="pt-BR" sz="1200" dirty="0" smtClean="0"/>
              <a:t>’</a:t>
            </a:r>
            <a:endParaRPr kumimoji="0" lang="pt-BR" sz="15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85" name="CaixaDeTexto 84"/>
          <p:cNvSpPr txBox="1"/>
          <p:nvPr/>
        </p:nvSpPr>
        <p:spPr>
          <a:xfrm>
            <a:off x="240151" y="2961821"/>
            <a:ext cx="360040" cy="32316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t-BR" sz="1500" b="0" i="1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p</a:t>
            </a:r>
            <a:r>
              <a:rPr lang="pt-BR" sz="1200" dirty="0" smtClean="0"/>
              <a:t>’</a:t>
            </a:r>
            <a:endParaRPr kumimoji="0" lang="pt-BR" sz="15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86" name="CaixaDeTexto 85"/>
          <p:cNvSpPr txBox="1"/>
          <p:nvPr/>
        </p:nvSpPr>
        <p:spPr>
          <a:xfrm>
            <a:off x="179512" y="1651633"/>
            <a:ext cx="288031" cy="369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t-BR" sz="18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P</a:t>
            </a:r>
            <a:endParaRPr kumimoji="0" lang="pt-BR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87" name="CaixaDeTexto 86"/>
          <p:cNvSpPr txBox="1"/>
          <p:nvPr/>
        </p:nvSpPr>
        <p:spPr>
          <a:xfrm>
            <a:off x="3768543" y="4859870"/>
            <a:ext cx="288031" cy="369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t-BR" sz="18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Q</a:t>
            </a:r>
            <a:endParaRPr kumimoji="0" lang="pt-BR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cxnSp>
        <p:nvCxnSpPr>
          <p:cNvPr id="15" name="Conector reto 14"/>
          <p:cNvCxnSpPr/>
          <p:nvPr/>
        </p:nvCxnSpPr>
        <p:spPr>
          <a:xfrm>
            <a:off x="600189" y="3933056"/>
            <a:ext cx="936106" cy="0"/>
          </a:xfrm>
          <a:prstGeom prst="line">
            <a:avLst/>
          </a:prstGeom>
          <a:noFill/>
          <a:ln w="19050" cap="flat">
            <a:solidFill>
              <a:schemeClr val="tx1"/>
            </a:solidFill>
            <a:prstDash val="sysDot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6" name="Retângulo 15"/>
          <p:cNvSpPr/>
          <p:nvPr/>
        </p:nvSpPr>
        <p:spPr>
          <a:xfrm>
            <a:off x="616702" y="3144311"/>
            <a:ext cx="896320" cy="77880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cxnSp>
        <p:nvCxnSpPr>
          <p:cNvPr id="79" name="Conector reto 78"/>
          <p:cNvCxnSpPr/>
          <p:nvPr/>
        </p:nvCxnSpPr>
        <p:spPr>
          <a:xfrm flipH="1">
            <a:off x="600189" y="3567295"/>
            <a:ext cx="1440162" cy="0"/>
          </a:xfrm>
          <a:prstGeom prst="line">
            <a:avLst/>
          </a:prstGeom>
          <a:noFill/>
          <a:ln w="19050" cap="flat">
            <a:solidFill>
              <a:schemeClr val="tx1"/>
            </a:solidFill>
            <a:prstDash val="sysDot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80" name="Conector reto 79"/>
          <p:cNvCxnSpPr/>
          <p:nvPr/>
        </p:nvCxnSpPr>
        <p:spPr>
          <a:xfrm flipV="1">
            <a:off x="607360" y="2060848"/>
            <a:ext cx="2382938" cy="1739228"/>
          </a:xfrm>
          <a:prstGeom prst="line">
            <a:avLst/>
          </a:prstGeom>
          <a:noFill/>
          <a:ln w="28575" cap="flat">
            <a:solidFill>
              <a:schemeClr val="accent1">
                <a:lumMod val="60000"/>
                <a:lumOff val="40000"/>
              </a:schemeClr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9" name="CaixaDeTexto 18"/>
          <p:cNvSpPr txBox="1"/>
          <p:nvPr/>
        </p:nvSpPr>
        <p:spPr>
          <a:xfrm>
            <a:off x="611560" y="1844824"/>
            <a:ext cx="975385" cy="49244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t-BR" sz="125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Arrecadação do governo</a:t>
            </a:r>
            <a:endParaRPr kumimoji="0" lang="pt-BR" sz="125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cxnSp>
        <p:nvCxnSpPr>
          <p:cNvPr id="21" name="Conector de seta reta 20"/>
          <p:cNvCxnSpPr/>
          <p:nvPr/>
        </p:nvCxnSpPr>
        <p:spPr>
          <a:xfrm>
            <a:off x="1077995" y="2303920"/>
            <a:ext cx="0" cy="990547"/>
          </a:xfrm>
          <a:prstGeom prst="straightConnector1">
            <a:avLst/>
          </a:prstGeom>
          <a:noFill/>
          <a:ln w="15875" cap="flat">
            <a:solidFill>
              <a:schemeClr val="tx1"/>
            </a:solidFill>
            <a:prstDash val="solid"/>
            <a:round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8" name="Triângulo retângulo 27"/>
          <p:cNvSpPr/>
          <p:nvPr/>
        </p:nvSpPr>
        <p:spPr>
          <a:xfrm>
            <a:off x="5868144" y="3140968"/>
            <a:ext cx="504056" cy="426327"/>
          </a:xfrm>
          <a:prstGeom prst="rtTriangle">
            <a:avLst/>
          </a:prstGeom>
          <a:solidFill>
            <a:schemeClr val="accent6">
              <a:lumMod val="60000"/>
              <a:lumOff val="40000"/>
            </a:schemeClr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93" name="Triângulo retângulo 92"/>
          <p:cNvSpPr/>
          <p:nvPr/>
        </p:nvSpPr>
        <p:spPr>
          <a:xfrm rot="5400000">
            <a:off x="5934256" y="3467784"/>
            <a:ext cx="355816" cy="488043"/>
          </a:xfrm>
          <a:prstGeom prst="rtTriangle">
            <a:avLst/>
          </a:prstGeom>
          <a:solidFill>
            <a:schemeClr val="accent6">
              <a:lumMod val="60000"/>
              <a:lumOff val="40000"/>
            </a:schemeClr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cxnSp>
        <p:nvCxnSpPr>
          <p:cNvPr id="55" name="Conector reto 54"/>
          <p:cNvCxnSpPr/>
          <p:nvPr/>
        </p:nvCxnSpPr>
        <p:spPr>
          <a:xfrm flipH="1">
            <a:off x="4932038" y="3567295"/>
            <a:ext cx="1440162" cy="0"/>
          </a:xfrm>
          <a:prstGeom prst="line">
            <a:avLst/>
          </a:prstGeom>
          <a:noFill/>
          <a:ln w="19050" cap="flat">
            <a:solidFill>
              <a:schemeClr val="tx1"/>
            </a:solidFill>
            <a:prstDash val="sysDot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49" name="Conector reto 48"/>
          <p:cNvCxnSpPr/>
          <p:nvPr/>
        </p:nvCxnSpPr>
        <p:spPr>
          <a:xfrm>
            <a:off x="4932039" y="2343158"/>
            <a:ext cx="2646673" cy="2228057"/>
          </a:xfrm>
          <a:prstGeom prst="line">
            <a:avLst/>
          </a:prstGeom>
          <a:noFill/>
          <a:ln w="28575" cap="flat">
            <a:solidFill>
              <a:schemeClr val="accent1">
                <a:lumMod val="60000"/>
                <a:lumOff val="40000"/>
              </a:schemeClr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59" name="Conector reto 58"/>
          <p:cNvCxnSpPr/>
          <p:nvPr/>
        </p:nvCxnSpPr>
        <p:spPr>
          <a:xfrm>
            <a:off x="5868144" y="3140968"/>
            <a:ext cx="0" cy="1650462"/>
          </a:xfrm>
          <a:prstGeom prst="line">
            <a:avLst/>
          </a:prstGeom>
          <a:noFill/>
          <a:ln w="19050" cap="flat">
            <a:solidFill>
              <a:schemeClr val="tx1"/>
            </a:solidFill>
            <a:prstDash val="sysDot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48" name="Conector reto 47"/>
          <p:cNvCxnSpPr/>
          <p:nvPr/>
        </p:nvCxnSpPr>
        <p:spPr>
          <a:xfrm flipV="1">
            <a:off x="4932038" y="2748040"/>
            <a:ext cx="2534125" cy="1823176"/>
          </a:xfrm>
          <a:prstGeom prst="line">
            <a:avLst/>
          </a:prstGeom>
          <a:noFill/>
          <a:ln w="25400" cap="flat">
            <a:solidFill>
              <a:schemeClr val="accent1">
                <a:lumMod val="60000"/>
                <a:lumOff val="40000"/>
              </a:schemeClr>
            </a:solidFill>
            <a:prstDash val="sysDash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94" name="Conector de seta reta 93"/>
          <p:cNvCxnSpPr/>
          <p:nvPr/>
        </p:nvCxnSpPr>
        <p:spPr>
          <a:xfrm>
            <a:off x="5976156" y="2466639"/>
            <a:ext cx="0" cy="990547"/>
          </a:xfrm>
          <a:prstGeom prst="straightConnector1">
            <a:avLst/>
          </a:prstGeom>
          <a:noFill/>
          <a:ln w="15875" cap="flat">
            <a:solidFill>
              <a:schemeClr val="tx1"/>
            </a:solidFill>
            <a:prstDash val="solid"/>
            <a:round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95" name="CaixaDeTexto 94"/>
          <p:cNvSpPr txBox="1"/>
          <p:nvPr/>
        </p:nvSpPr>
        <p:spPr>
          <a:xfrm>
            <a:off x="5436096" y="2015844"/>
            <a:ext cx="1041709" cy="47705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t-BR" sz="125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Perda de “peso morto”</a:t>
            </a:r>
            <a:endParaRPr kumimoji="0" lang="pt-BR" sz="125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5955603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-202562" y="1679196"/>
            <a:ext cx="9095042" cy="4630124"/>
          </a:xfrm>
        </p:spPr>
        <p:txBody>
          <a:bodyPr/>
          <a:lstStyle/>
          <a:p>
            <a:pPr marL="971550" lvl="1" indent="-5143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Cambria" panose="02040503050406030204" pitchFamily="18" charset="0"/>
              </a:rPr>
              <a:t>27 </a:t>
            </a:r>
            <a:r>
              <a:rPr lang="en-US" sz="2400" dirty="0" err="1" smtClean="0">
                <a:latin typeface="Cambria" panose="02040503050406030204" pitchFamily="18" charset="0"/>
              </a:rPr>
              <a:t>legislações</a:t>
            </a:r>
            <a:r>
              <a:rPr lang="en-US" sz="2400" dirty="0" smtClean="0">
                <a:latin typeface="Cambria" panose="02040503050406030204" pitchFamily="18" charset="0"/>
              </a:rPr>
              <a:t> </a:t>
            </a:r>
            <a:r>
              <a:rPr lang="en-US" sz="2400" dirty="0" err="1" smtClean="0">
                <a:latin typeface="Cambria" panose="02040503050406030204" pitchFamily="18" charset="0"/>
              </a:rPr>
              <a:t>diferentes</a:t>
            </a:r>
            <a:endParaRPr lang="en-US" sz="2400" dirty="0" smtClean="0">
              <a:latin typeface="Cambria" panose="02040503050406030204" pitchFamily="18" charset="0"/>
            </a:endParaRPr>
          </a:p>
          <a:p>
            <a:pPr marL="971550" lvl="1" indent="-5143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400" dirty="0" smtClean="0">
              <a:latin typeface="Cambria" panose="02040503050406030204" pitchFamily="18" charset="0"/>
            </a:endParaRPr>
          </a:p>
          <a:p>
            <a:pPr marL="971550" lvl="1" indent="-5143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err="1" smtClean="0">
                <a:latin typeface="Cambria" panose="02040503050406030204" pitchFamily="18" charset="0"/>
              </a:rPr>
              <a:t>Alíquotas</a:t>
            </a:r>
            <a:r>
              <a:rPr lang="en-US" sz="2400" dirty="0" smtClean="0">
                <a:latin typeface="Cambria" panose="02040503050406030204" pitchFamily="18" charset="0"/>
              </a:rPr>
              <a:t> </a:t>
            </a:r>
            <a:r>
              <a:rPr lang="en-US" sz="2400" dirty="0" err="1" smtClean="0">
                <a:latin typeface="Cambria" panose="02040503050406030204" pitchFamily="18" charset="0"/>
              </a:rPr>
              <a:t>internas</a:t>
            </a:r>
            <a:r>
              <a:rPr lang="en-US" sz="2400" dirty="0" smtClean="0">
                <a:latin typeface="Cambria" panose="02040503050406030204" pitchFamily="18" charset="0"/>
              </a:rPr>
              <a:t> e </a:t>
            </a:r>
            <a:r>
              <a:rPr lang="en-US" sz="2400" dirty="0" err="1" smtClean="0">
                <a:latin typeface="Cambria" panose="02040503050406030204" pitchFamily="18" charset="0"/>
              </a:rPr>
              <a:t>interestaduais</a:t>
            </a:r>
            <a:endParaRPr lang="en-US" sz="2400" dirty="0" smtClean="0">
              <a:latin typeface="Cambria" panose="02040503050406030204" pitchFamily="18" charset="0"/>
            </a:endParaRPr>
          </a:p>
          <a:p>
            <a:pPr marL="971550" lvl="1" indent="-5143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400" dirty="0" smtClean="0">
              <a:latin typeface="Cambria" panose="02040503050406030204" pitchFamily="18" charset="0"/>
            </a:endParaRPr>
          </a:p>
          <a:p>
            <a:pPr marL="971550" lvl="1" indent="-5143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err="1" smtClean="0">
                <a:latin typeface="Cambria" panose="02040503050406030204" pitchFamily="18" charset="0"/>
              </a:rPr>
              <a:t>Aumento</a:t>
            </a:r>
            <a:r>
              <a:rPr lang="en-US" sz="2400" dirty="0" smtClean="0">
                <a:latin typeface="Cambria" panose="02040503050406030204" pitchFamily="18" charset="0"/>
              </a:rPr>
              <a:t> de </a:t>
            </a:r>
            <a:r>
              <a:rPr lang="en-US" sz="2400" dirty="0" err="1" smtClean="0">
                <a:latin typeface="Cambria" panose="02040503050406030204" pitchFamily="18" charset="0"/>
              </a:rPr>
              <a:t>carga</a:t>
            </a:r>
            <a:r>
              <a:rPr lang="en-US" sz="2400" dirty="0" smtClean="0">
                <a:latin typeface="Cambria" panose="02040503050406030204" pitchFamily="18" charset="0"/>
              </a:rPr>
              <a:t> via </a:t>
            </a:r>
            <a:r>
              <a:rPr lang="en-US" sz="2400" dirty="0" err="1" smtClean="0">
                <a:latin typeface="Cambria" panose="02040503050406030204" pitchFamily="18" charset="0"/>
              </a:rPr>
              <a:t>mudanças</a:t>
            </a:r>
            <a:r>
              <a:rPr lang="en-US" sz="2400" dirty="0" smtClean="0">
                <a:latin typeface="Cambria" panose="02040503050406030204" pitchFamily="18" charset="0"/>
              </a:rPr>
              <a:t> da base </a:t>
            </a:r>
            <a:r>
              <a:rPr lang="en-US" sz="2400" i="1" dirty="0" smtClean="0">
                <a:latin typeface="Cambria" panose="02040503050406030204" pitchFamily="18" charset="0"/>
              </a:rPr>
              <a:t>(</a:t>
            </a:r>
            <a:r>
              <a:rPr lang="en-US" sz="2400" i="1" dirty="0" err="1" smtClean="0">
                <a:latin typeface="Cambria" panose="02040503050406030204" pitchFamily="18" charset="0"/>
              </a:rPr>
              <a:t>transparência</a:t>
            </a:r>
            <a:r>
              <a:rPr lang="en-US" sz="2400" i="1" dirty="0" smtClean="0">
                <a:latin typeface="Cambria" panose="02040503050406030204" pitchFamily="18" charset="0"/>
              </a:rPr>
              <a:t>)</a:t>
            </a:r>
          </a:p>
          <a:p>
            <a:pPr marL="971550" lvl="1" indent="-5143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400" dirty="0" smtClean="0">
              <a:latin typeface="Cambria" panose="02040503050406030204" pitchFamily="18" charset="0"/>
            </a:endParaRPr>
          </a:p>
          <a:p>
            <a:pPr marL="971550" lvl="1" indent="-5143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Cambria" panose="02040503050406030204" pitchFamily="18" charset="0"/>
              </a:rPr>
              <a:t>Guerra fiscal: </a:t>
            </a:r>
            <a:r>
              <a:rPr lang="en-US" sz="2400" dirty="0" err="1" smtClean="0">
                <a:latin typeface="Cambria" panose="02040503050406030204" pitchFamily="18" charset="0"/>
              </a:rPr>
              <a:t>custo</a:t>
            </a:r>
            <a:r>
              <a:rPr lang="en-US" sz="2400" dirty="0" smtClean="0">
                <a:latin typeface="Cambria" panose="02040503050406030204" pitchFamily="18" charset="0"/>
              </a:rPr>
              <a:t> </a:t>
            </a:r>
            <a:r>
              <a:rPr lang="en-US" sz="2400" dirty="0" err="1" smtClean="0">
                <a:latin typeface="Cambria" panose="02040503050406030204" pitchFamily="18" charset="0"/>
              </a:rPr>
              <a:t>impeditivo</a:t>
            </a:r>
            <a:r>
              <a:rPr lang="en-US" sz="2400" dirty="0" smtClean="0">
                <a:latin typeface="Cambria" panose="02040503050406030204" pitchFamily="18" charset="0"/>
              </a:rPr>
              <a:t> para a </a:t>
            </a:r>
            <a:r>
              <a:rPr lang="en-US" sz="2400" dirty="0" err="1" smtClean="0">
                <a:latin typeface="Cambria" panose="02040503050406030204" pitchFamily="18" charset="0"/>
              </a:rPr>
              <a:t>economia</a:t>
            </a:r>
            <a:endParaRPr lang="en-US" sz="2400" dirty="0" smtClean="0">
              <a:latin typeface="Cambria" panose="02040503050406030204" pitchFamily="18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107504" y="547569"/>
            <a:ext cx="8856984" cy="52321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800" dirty="0" smtClean="0">
                <a:solidFill>
                  <a:srgbClr val="005D89"/>
                </a:solidFill>
                <a:latin typeface="Cambria" panose="02040503050406030204" pitchFamily="18" charset="0"/>
              </a:rPr>
              <a:t>ICMS – principal </a:t>
            </a:r>
            <a:r>
              <a:rPr lang="en-US" sz="2800" dirty="0" err="1" smtClean="0">
                <a:solidFill>
                  <a:srgbClr val="005D89"/>
                </a:solidFill>
                <a:latin typeface="Cambria" panose="02040503050406030204" pitchFamily="18" charset="0"/>
              </a:rPr>
              <a:t>nó</a:t>
            </a:r>
            <a:r>
              <a:rPr lang="en-US" sz="2800" dirty="0" smtClean="0">
                <a:solidFill>
                  <a:srgbClr val="005D89"/>
                </a:solidFill>
                <a:latin typeface="Cambria" panose="02040503050406030204" pitchFamily="18" charset="0"/>
              </a:rPr>
              <a:t> do Sistema </a:t>
            </a:r>
            <a:r>
              <a:rPr lang="en-US" sz="2800" dirty="0" err="1" smtClean="0">
                <a:solidFill>
                  <a:srgbClr val="005D89"/>
                </a:solidFill>
                <a:latin typeface="Cambria" panose="02040503050406030204" pitchFamily="18" charset="0"/>
              </a:rPr>
              <a:t>Tributário</a:t>
            </a:r>
            <a:r>
              <a:rPr lang="en-US" sz="2800" dirty="0" smtClean="0">
                <a:solidFill>
                  <a:srgbClr val="005D89"/>
                </a:solidFill>
                <a:latin typeface="Cambria" panose="02040503050406030204" pitchFamily="18" charset="0"/>
              </a:rPr>
              <a:t> </a:t>
            </a:r>
            <a:r>
              <a:rPr lang="en-US" sz="2800" dirty="0" err="1" smtClean="0">
                <a:solidFill>
                  <a:srgbClr val="005D89"/>
                </a:solidFill>
                <a:latin typeface="Cambria" panose="02040503050406030204" pitchFamily="18" charset="0"/>
              </a:rPr>
              <a:t>brasileiro</a:t>
            </a:r>
            <a:endParaRPr lang="en-US" sz="2800" dirty="0">
              <a:solidFill>
                <a:srgbClr val="005D89"/>
              </a:solidFill>
              <a:latin typeface="Cambria" panose="02040503050406030204" pitchFamily="18" charset="0"/>
            </a:endParaRPr>
          </a:p>
        </p:txBody>
      </p:sp>
      <p:sp>
        <p:nvSpPr>
          <p:cNvPr id="8" name="Retângulo de cantos arredondados 7"/>
          <p:cNvSpPr/>
          <p:nvPr/>
        </p:nvSpPr>
        <p:spPr>
          <a:xfrm>
            <a:off x="135444" y="260648"/>
            <a:ext cx="8856984" cy="1080120"/>
          </a:xfrm>
          <a:prstGeom prst="roundRect">
            <a:avLst/>
          </a:prstGeom>
          <a:noFill/>
          <a:ln w="25400" cap="flat">
            <a:solidFill>
              <a:schemeClr val="accent1"/>
            </a:solidFill>
            <a:prstDash val="solid"/>
            <a:round/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7544124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-274570" y="1607188"/>
            <a:ext cx="9095042" cy="4630124"/>
          </a:xfrm>
        </p:spPr>
        <p:txBody>
          <a:bodyPr/>
          <a:lstStyle/>
          <a:p>
            <a:pPr marL="971550" lvl="1" indent="-5143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b="1" dirty="0" err="1" smtClean="0">
                <a:latin typeface="Cambria" panose="02040503050406030204" pitchFamily="18" charset="0"/>
              </a:rPr>
              <a:t>Estados</a:t>
            </a:r>
            <a:r>
              <a:rPr lang="en-US" sz="2200" b="1" dirty="0" smtClean="0">
                <a:latin typeface="Cambria" panose="02040503050406030204" pitchFamily="18" charset="0"/>
              </a:rPr>
              <a:t> </a:t>
            </a:r>
            <a:r>
              <a:rPr lang="en-US" sz="2200" b="1" dirty="0" err="1" smtClean="0">
                <a:latin typeface="Cambria" panose="02040503050406030204" pitchFamily="18" charset="0"/>
              </a:rPr>
              <a:t>ricos</a:t>
            </a:r>
            <a:r>
              <a:rPr lang="en-US" sz="2200" b="1" dirty="0" smtClean="0">
                <a:latin typeface="Cambria" panose="02040503050406030204" pitchFamily="18" charset="0"/>
              </a:rPr>
              <a:t> </a:t>
            </a:r>
            <a:r>
              <a:rPr lang="en-US" sz="2200" dirty="0" err="1" smtClean="0">
                <a:latin typeface="Cambria" panose="02040503050406030204" pitchFamily="18" charset="0"/>
              </a:rPr>
              <a:t>utilizam</a:t>
            </a:r>
            <a:r>
              <a:rPr lang="en-US" sz="2200" dirty="0" smtClean="0">
                <a:latin typeface="Cambria" panose="02040503050406030204" pitchFamily="18" charset="0"/>
              </a:rPr>
              <a:t> o </a:t>
            </a:r>
            <a:r>
              <a:rPr lang="en-US" sz="2200" dirty="0" err="1" smtClean="0">
                <a:latin typeface="Cambria" panose="02040503050406030204" pitchFamily="18" charset="0"/>
              </a:rPr>
              <a:t>mecanismo</a:t>
            </a:r>
            <a:r>
              <a:rPr lang="en-US" sz="2200" dirty="0" smtClean="0">
                <a:latin typeface="Cambria" panose="02040503050406030204" pitchFamily="18" charset="0"/>
              </a:rPr>
              <a:t> da </a:t>
            </a:r>
            <a:r>
              <a:rPr lang="en-US" sz="2200" dirty="0" err="1" smtClean="0">
                <a:latin typeface="Cambria" panose="02040503050406030204" pitchFamily="18" charset="0"/>
              </a:rPr>
              <a:t>substituição</a:t>
            </a:r>
            <a:r>
              <a:rPr lang="en-US" sz="2200" dirty="0" smtClean="0">
                <a:latin typeface="Cambria" panose="02040503050406030204" pitchFamily="18" charset="0"/>
              </a:rPr>
              <a:t> </a:t>
            </a:r>
            <a:r>
              <a:rPr lang="en-US" sz="2200" dirty="0" err="1" smtClean="0">
                <a:latin typeface="Cambria" panose="02040503050406030204" pitchFamily="18" charset="0"/>
              </a:rPr>
              <a:t>tributário</a:t>
            </a:r>
            <a:r>
              <a:rPr lang="en-US" sz="2200" dirty="0" smtClean="0">
                <a:latin typeface="Cambria" panose="02040503050406030204" pitchFamily="18" charset="0"/>
              </a:rPr>
              <a:t>, que </a:t>
            </a:r>
            <a:r>
              <a:rPr lang="en-US" sz="2200" dirty="0" err="1" smtClean="0">
                <a:latin typeface="Cambria" panose="02040503050406030204" pitchFamily="18" charset="0"/>
              </a:rPr>
              <a:t>em</a:t>
            </a:r>
            <a:r>
              <a:rPr lang="en-US" sz="2200" dirty="0" smtClean="0">
                <a:latin typeface="Cambria" panose="02040503050406030204" pitchFamily="18" charset="0"/>
              </a:rPr>
              <a:t> </a:t>
            </a:r>
            <a:r>
              <a:rPr lang="en-US" sz="2200" dirty="0" err="1" smtClean="0">
                <a:latin typeface="Cambria" panose="02040503050406030204" pitchFamily="18" charset="0"/>
              </a:rPr>
              <a:t>teoria</a:t>
            </a:r>
            <a:r>
              <a:rPr lang="en-US" sz="2200" dirty="0" smtClean="0">
                <a:latin typeface="Cambria" panose="02040503050406030204" pitchFamily="18" charset="0"/>
              </a:rPr>
              <a:t> </a:t>
            </a:r>
            <a:r>
              <a:rPr lang="en-US" sz="2200" dirty="0" err="1" smtClean="0">
                <a:latin typeface="Cambria" panose="02040503050406030204" pitchFamily="18" charset="0"/>
              </a:rPr>
              <a:t>só</a:t>
            </a:r>
            <a:r>
              <a:rPr lang="en-US" sz="2200" dirty="0" smtClean="0">
                <a:latin typeface="Cambria" panose="02040503050406030204" pitchFamily="18" charset="0"/>
              </a:rPr>
              <a:t> </a:t>
            </a:r>
            <a:r>
              <a:rPr lang="en-US" sz="2200" dirty="0" err="1" smtClean="0">
                <a:latin typeface="Cambria" panose="02040503050406030204" pitchFamily="18" charset="0"/>
              </a:rPr>
              <a:t>seria</a:t>
            </a:r>
            <a:r>
              <a:rPr lang="en-US" sz="2200" dirty="0" smtClean="0">
                <a:latin typeface="Cambria" panose="02040503050406030204" pitchFamily="18" charset="0"/>
              </a:rPr>
              <a:t> </a:t>
            </a:r>
            <a:r>
              <a:rPr lang="en-US" sz="2200" dirty="0" err="1" smtClean="0">
                <a:latin typeface="Cambria" panose="02040503050406030204" pitchFamily="18" charset="0"/>
              </a:rPr>
              <a:t>aplicável</a:t>
            </a:r>
            <a:r>
              <a:rPr lang="en-US" sz="2200" dirty="0" smtClean="0">
                <a:latin typeface="Cambria" panose="02040503050406030204" pitchFamily="18" charset="0"/>
              </a:rPr>
              <a:t> a bens </a:t>
            </a:r>
            <a:r>
              <a:rPr lang="en-US" sz="2200" dirty="0" err="1" smtClean="0">
                <a:latin typeface="Cambria" panose="02040503050406030204" pitchFamily="18" charset="0"/>
              </a:rPr>
              <a:t>muito</a:t>
            </a:r>
            <a:r>
              <a:rPr lang="en-US" sz="2200" dirty="0" smtClean="0">
                <a:latin typeface="Cambria" panose="02040503050406030204" pitchFamily="18" charset="0"/>
              </a:rPr>
              <a:t> </a:t>
            </a:r>
            <a:r>
              <a:rPr lang="en-US" sz="2200" dirty="0" err="1" smtClean="0">
                <a:latin typeface="Cambria" panose="02040503050406030204" pitchFamily="18" charset="0"/>
              </a:rPr>
              <a:t>específicos</a:t>
            </a:r>
            <a:r>
              <a:rPr lang="en-US" sz="2200" dirty="0" smtClean="0">
                <a:latin typeface="Cambria" panose="02040503050406030204" pitchFamily="18" charset="0"/>
              </a:rPr>
              <a:t>, com </a:t>
            </a:r>
            <a:r>
              <a:rPr lang="en-US" sz="2200" dirty="0" err="1" smtClean="0">
                <a:latin typeface="Cambria" panose="02040503050406030204" pitchFamily="18" charset="0"/>
              </a:rPr>
              <a:t>cigarros</a:t>
            </a:r>
            <a:r>
              <a:rPr lang="en-US" sz="2200" dirty="0" smtClean="0">
                <a:latin typeface="Cambria" panose="02040503050406030204" pitchFamily="18" charset="0"/>
              </a:rPr>
              <a:t> e </a:t>
            </a:r>
            <a:r>
              <a:rPr lang="en-US" sz="2200" dirty="0" err="1" smtClean="0">
                <a:latin typeface="Cambria" panose="02040503050406030204" pitchFamily="18" charset="0"/>
              </a:rPr>
              <a:t>bebidas</a:t>
            </a:r>
            <a:r>
              <a:rPr lang="en-US" sz="2200" dirty="0" smtClean="0">
                <a:latin typeface="Cambria" panose="02040503050406030204" pitchFamily="18" charset="0"/>
              </a:rPr>
              <a:t> (</a:t>
            </a:r>
            <a:r>
              <a:rPr lang="en-US" sz="2200" dirty="0" err="1" smtClean="0">
                <a:latin typeface="Cambria" panose="02040503050406030204" pitchFamily="18" charset="0"/>
              </a:rPr>
              <a:t>espalhados</a:t>
            </a:r>
            <a:r>
              <a:rPr lang="en-US" sz="2200" dirty="0" smtClean="0">
                <a:latin typeface="Cambria" panose="02040503050406030204" pitchFamily="18" charset="0"/>
              </a:rPr>
              <a:t> no </a:t>
            </a:r>
            <a:r>
              <a:rPr lang="en-US" sz="2200" dirty="0" err="1" smtClean="0">
                <a:latin typeface="Cambria" panose="02040503050406030204" pitchFamily="18" charset="0"/>
              </a:rPr>
              <a:t>varejo</a:t>
            </a:r>
            <a:r>
              <a:rPr lang="en-US" sz="2200" dirty="0" smtClean="0">
                <a:latin typeface="Cambria" panose="02040503050406030204" pitchFamily="18" charset="0"/>
              </a:rPr>
              <a:t> e </a:t>
            </a:r>
            <a:r>
              <a:rPr lang="en-US" sz="2200" dirty="0" err="1" smtClean="0">
                <a:latin typeface="Cambria" panose="02040503050406030204" pitchFamily="18" charset="0"/>
              </a:rPr>
              <a:t>concentrados</a:t>
            </a:r>
            <a:r>
              <a:rPr lang="en-US" sz="2200" dirty="0" smtClean="0">
                <a:latin typeface="Cambria" panose="02040503050406030204" pitchFamily="18" charset="0"/>
              </a:rPr>
              <a:t> </a:t>
            </a:r>
            <a:r>
              <a:rPr lang="en-US" sz="2200" dirty="0" err="1" smtClean="0">
                <a:latin typeface="Cambria" panose="02040503050406030204" pitchFamily="18" charset="0"/>
              </a:rPr>
              <a:t>na</a:t>
            </a:r>
            <a:r>
              <a:rPr lang="en-US" sz="2200" dirty="0" smtClean="0">
                <a:latin typeface="Cambria" panose="02040503050406030204" pitchFamily="18" charset="0"/>
              </a:rPr>
              <a:t> </a:t>
            </a:r>
            <a:r>
              <a:rPr lang="en-US" sz="2200" dirty="0" err="1" smtClean="0">
                <a:latin typeface="Cambria" panose="02040503050406030204" pitchFamily="18" charset="0"/>
              </a:rPr>
              <a:t>produção</a:t>
            </a:r>
            <a:r>
              <a:rPr lang="en-US" sz="2200" dirty="0" smtClean="0">
                <a:latin typeface="Cambria" panose="02040503050406030204" pitchFamily="18" charset="0"/>
              </a:rPr>
              <a:t>)</a:t>
            </a:r>
          </a:p>
          <a:p>
            <a:pPr marL="971550" lvl="1" indent="-5143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200" dirty="0" smtClean="0">
              <a:latin typeface="Cambria" panose="02040503050406030204" pitchFamily="18" charset="0"/>
            </a:endParaRPr>
          </a:p>
          <a:p>
            <a:pPr marL="971550" lvl="1" indent="-5143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b="1" dirty="0" err="1" smtClean="0">
                <a:latin typeface="Cambria" panose="02040503050406030204" pitchFamily="18" charset="0"/>
              </a:rPr>
              <a:t>Estados</a:t>
            </a:r>
            <a:r>
              <a:rPr lang="en-US" sz="2200" b="1" dirty="0" smtClean="0">
                <a:latin typeface="Cambria" panose="02040503050406030204" pitchFamily="18" charset="0"/>
              </a:rPr>
              <a:t> </a:t>
            </a:r>
            <a:r>
              <a:rPr lang="en-US" sz="2200" b="1" dirty="0" err="1" smtClean="0">
                <a:latin typeface="Cambria" panose="02040503050406030204" pitchFamily="18" charset="0"/>
              </a:rPr>
              <a:t>pobres</a:t>
            </a:r>
            <a:r>
              <a:rPr lang="en-US" sz="2200" b="1" dirty="0" smtClean="0">
                <a:latin typeface="Cambria" panose="02040503050406030204" pitchFamily="18" charset="0"/>
              </a:rPr>
              <a:t> </a:t>
            </a:r>
            <a:r>
              <a:rPr lang="en-US" sz="2200" dirty="0" err="1" smtClean="0">
                <a:latin typeface="Cambria" panose="02040503050406030204" pitchFamily="18" charset="0"/>
              </a:rPr>
              <a:t>concedem</a:t>
            </a:r>
            <a:r>
              <a:rPr lang="en-US" sz="2200" dirty="0" smtClean="0">
                <a:latin typeface="Cambria" panose="02040503050406030204" pitchFamily="18" charset="0"/>
              </a:rPr>
              <a:t> </a:t>
            </a:r>
            <a:r>
              <a:rPr lang="en-US" sz="2200" dirty="0" err="1" smtClean="0">
                <a:latin typeface="Cambria" panose="02040503050406030204" pitchFamily="18" charset="0"/>
              </a:rPr>
              <a:t>incentivos</a:t>
            </a:r>
            <a:r>
              <a:rPr lang="en-US" sz="2200" dirty="0" smtClean="0">
                <a:latin typeface="Cambria" panose="02040503050406030204" pitchFamily="18" charset="0"/>
              </a:rPr>
              <a:t> com base no </a:t>
            </a:r>
            <a:r>
              <a:rPr lang="en-US" sz="2200" dirty="0" err="1" smtClean="0">
                <a:latin typeface="Cambria" panose="02040503050406030204" pitchFamily="18" charset="0"/>
              </a:rPr>
              <a:t>diferencial</a:t>
            </a:r>
            <a:r>
              <a:rPr lang="en-US" sz="2200" dirty="0" smtClean="0">
                <a:latin typeface="Cambria" panose="02040503050406030204" pitchFamily="18" charset="0"/>
              </a:rPr>
              <a:t> de </a:t>
            </a:r>
            <a:r>
              <a:rPr lang="en-US" sz="2200" dirty="0" err="1" smtClean="0">
                <a:latin typeface="Cambria" panose="02040503050406030204" pitchFamily="18" charset="0"/>
              </a:rPr>
              <a:t>alíquotas</a:t>
            </a:r>
            <a:r>
              <a:rPr lang="en-US" sz="2200" dirty="0" smtClean="0">
                <a:latin typeface="Cambria" panose="02040503050406030204" pitchFamily="18" charset="0"/>
              </a:rPr>
              <a:t> </a:t>
            </a:r>
            <a:r>
              <a:rPr lang="en-US" sz="2200" dirty="0" err="1" smtClean="0">
                <a:latin typeface="Cambria" panose="02040503050406030204" pitchFamily="18" charset="0"/>
              </a:rPr>
              <a:t>interestaduais</a:t>
            </a:r>
            <a:endParaRPr lang="en-US" sz="2200" dirty="0" smtClean="0">
              <a:latin typeface="Cambria" panose="02040503050406030204" pitchFamily="18" charset="0"/>
            </a:endParaRPr>
          </a:p>
          <a:p>
            <a:pPr marL="1428750" lvl="2" indent="-5143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 err="1" smtClean="0">
                <a:latin typeface="Cambria" panose="02040503050406030204" pitchFamily="18" charset="0"/>
              </a:rPr>
              <a:t>Resultado</a:t>
            </a:r>
            <a:r>
              <a:rPr lang="en-US" dirty="0" smtClean="0">
                <a:latin typeface="Cambria" panose="02040503050406030204" pitchFamily="18" charset="0"/>
              </a:rPr>
              <a:t>: Guerra fiscal (e </a:t>
            </a:r>
            <a:r>
              <a:rPr lang="en-US" dirty="0" err="1" smtClean="0">
                <a:latin typeface="Cambria" panose="02040503050406030204" pitchFamily="18" charset="0"/>
              </a:rPr>
              <a:t>não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competição</a:t>
            </a:r>
            <a:r>
              <a:rPr lang="en-US" dirty="0" smtClean="0">
                <a:latin typeface="Cambria" panose="02040503050406030204" pitchFamily="18" charset="0"/>
              </a:rPr>
              <a:t>, </a:t>
            </a:r>
            <a:r>
              <a:rPr lang="en-US" dirty="0" err="1" smtClean="0">
                <a:latin typeface="Cambria" panose="02040503050406030204" pitchFamily="18" charset="0"/>
              </a:rPr>
              <a:t>como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em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países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federativos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saudáveis</a:t>
            </a:r>
            <a:r>
              <a:rPr lang="en-US" dirty="0" smtClean="0">
                <a:latin typeface="Cambria" panose="02040503050406030204" pitchFamily="18" charset="0"/>
              </a:rPr>
              <a:t>)</a:t>
            </a:r>
          </a:p>
          <a:p>
            <a:pPr marL="1428750" lvl="2" indent="-5143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 err="1" smtClean="0">
                <a:latin typeface="Cambria" panose="02040503050406030204" pitchFamily="18" charset="0"/>
              </a:rPr>
              <a:t>Migrar</a:t>
            </a:r>
            <a:r>
              <a:rPr lang="en-US" dirty="0" smtClean="0">
                <a:latin typeface="Cambria" panose="02040503050406030204" pitchFamily="18" charset="0"/>
              </a:rPr>
              <a:t> para o </a:t>
            </a:r>
            <a:r>
              <a:rPr lang="en-US" dirty="0" err="1" smtClean="0">
                <a:latin typeface="Cambria" panose="02040503050406030204" pitchFamily="18" charset="0"/>
              </a:rPr>
              <a:t>Imposto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sobre</a:t>
            </a:r>
            <a:r>
              <a:rPr lang="en-US" dirty="0" smtClean="0">
                <a:latin typeface="Cambria" panose="02040503050406030204" pitchFamily="18" charset="0"/>
              </a:rPr>
              <a:t> Valor </a:t>
            </a:r>
            <a:r>
              <a:rPr lang="en-US" dirty="0" err="1" smtClean="0">
                <a:latin typeface="Cambria" panose="02040503050406030204" pitchFamily="18" charset="0"/>
              </a:rPr>
              <a:t>Agregado</a:t>
            </a:r>
            <a:r>
              <a:rPr lang="en-US" dirty="0" smtClean="0">
                <a:latin typeface="Cambria" panose="02040503050406030204" pitchFamily="18" charset="0"/>
              </a:rPr>
              <a:t> (IVA) </a:t>
            </a:r>
            <a:r>
              <a:rPr lang="en-US" dirty="0" err="1" smtClean="0">
                <a:latin typeface="Cambria" panose="02040503050406030204" pitchFamily="18" charset="0"/>
              </a:rPr>
              <a:t>ajudaria</a:t>
            </a:r>
            <a:r>
              <a:rPr lang="en-US" dirty="0" smtClean="0">
                <a:latin typeface="Cambria" panose="02040503050406030204" pitchFamily="18" charset="0"/>
              </a:rPr>
              <a:t> a resolver o </a:t>
            </a:r>
            <a:r>
              <a:rPr lang="en-US" dirty="0" err="1" smtClean="0">
                <a:latin typeface="Cambria" panose="02040503050406030204" pitchFamily="18" charset="0"/>
              </a:rPr>
              <a:t>problema</a:t>
            </a:r>
            <a:endParaRPr lang="en-US" dirty="0" smtClean="0">
              <a:latin typeface="Cambria" panose="02040503050406030204" pitchFamily="18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107504" y="547569"/>
            <a:ext cx="8856984" cy="52321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800" dirty="0" smtClean="0">
                <a:solidFill>
                  <a:srgbClr val="005D89"/>
                </a:solidFill>
                <a:latin typeface="Cambria" panose="02040503050406030204" pitchFamily="18" charset="0"/>
              </a:rPr>
              <a:t>ICMS – principal </a:t>
            </a:r>
            <a:r>
              <a:rPr lang="en-US" sz="2800" dirty="0" err="1" smtClean="0">
                <a:solidFill>
                  <a:srgbClr val="005D89"/>
                </a:solidFill>
                <a:latin typeface="Cambria" panose="02040503050406030204" pitchFamily="18" charset="0"/>
              </a:rPr>
              <a:t>nó</a:t>
            </a:r>
            <a:r>
              <a:rPr lang="en-US" sz="2800" dirty="0" smtClean="0">
                <a:solidFill>
                  <a:srgbClr val="005D89"/>
                </a:solidFill>
                <a:latin typeface="Cambria" panose="02040503050406030204" pitchFamily="18" charset="0"/>
              </a:rPr>
              <a:t> do Sistema </a:t>
            </a:r>
            <a:r>
              <a:rPr lang="en-US" sz="2800" dirty="0" err="1" smtClean="0">
                <a:solidFill>
                  <a:srgbClr val="005D89"/>
                </a:solidFill>
                <a:latin typeface="Cambria" panose="02040503050406030204" pitchFamily="18" charset="0"/>
              </a:rPr>
              <a:t>Tributário</a:t>
            </a:r>
            <a:r>
              <a:rPr lang="en-US" sz="2800" dirty="0" smtClean="0">
                <a:solidFill>
                  <a:srgbClr val="005D89"/>
                </a:solidFill>
                <a:latin typeface="Cambria" panose="02040503050406030204" pitchFamily="18" charset="0"/>
              </a:rPr>
              <a:t> </a:t>
            </a:r>
            <a:r>
              <a:rPr lang="en-US" sz="2800" dirty="0" err="1" smtClean="0">
                <a:solidFill>
                  <a:srgbClr val="005D89"/>
                </a:solidFill>
                <a:latin typeface="Cambria" panose="02040503050406030204" pitchFamily="18" charset="0"/>
              </a:rPr>
              <a:t>brasileiro</a:t>
            </a:r>
            <a:endParaRPr lang="en-US" sz="2800" dirty="0">
              <a:solidFill>
                <a:srgbClr val="005D89"/>
              </a:solidFill>
              <a:latin typeface="Cambria" panose="02040503050406030204" pitchFamily="18" charset="0"/>
            </a:endParaRPr>
          </a:p>
        </p:txBody>
      </p:sp>
      <p:sp>
        <p:nvSpPr>
          <p:cNvPr id="8" name="Retângulo de cantos arredondados 7"/>
          <p:cNvSpPr/>
          <p:nvPr/>
        </p:nvSpPr>
        <p:spPr>
          <a:xfrm>
            <a:off x="135444" y="260648"/>
            <a:ext cx="8856984" cy="1080120"/>
          </a:xfrm>
          <a:prstGeom prst="roundRect">
            <a:avLst/>
          </a:prstGeom>
          <a:noFill/>
          <a:ln w="25400" cap="flat">
            <a:solidFill>
              <a:schemeClr val="accent1"/>
            </a:solidFill>
            <a:prstDash val="solid"/>
            <a:round/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9318150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6"/>
          <p:cNvSpPr txBox="1"/>
          <p:nvPr/>
        </p:nvSpPr>
        <p:spPr>
          <a:xfrm>
            <a:off x="35496" y="332656"/>
            <a:ext cx="8856984" cy="46166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400" dirty="0" err="1" smtClean="0">
                <a:solidFill>
                  <a:srgbClr val="005D89"/>
                </a:solidFill>
                <a:latin typeface="Cambria" panose="02040503050406030204" pitchFamily="18" charset="0"/>
              </a:rPr>
              <a:t>Carga</a:t>
            </a:r>
            <a:r>
              <a:rPr lang="en-US" sz="2400" dirty="0" smtClean="0">
                <a:solidFill>
                  <a:srgbClr val="005D89"/>
                </a:solidFill>
                <a:latin typeface="Cambria" panose="02040503050406030204" pitchFamily="18" charset="0"/>
              </a:rPr>
              <a:t> </a:t>
            </a:r>
            <a:r>
              <a:rPr lang="en-US" sz="2400" dirty="0" err="1" smtClean="0">
                <a:solidFill>
                  <a:srgbClr val="005D89"/>
                </a:solidFill>
                <a:latin typeface="Cambria" panose="02040503050406030204" pitchFamily="18" charset="0"/>
              </a:rPr>
              <a:t>tributária</a:t>
            </a:r>
            <a:r>
              <a:rPr lang="en-US" sz="2400" dirty="0" smtClean="0">
                <a:solidFill>
                  <a:srgbClr val="005D89"/>
                </a:solidFill>
                <a:latin typeface="Cambria" panose="02040503050406030204" pitchFamily="18" charset="0"/>
              </a:rPr>
              <a:t>: </a:t>
            </a:r>
            <a:r>
              <a:rPr lang="en-US" sz="2400" dirty="0" err="1" smtClean="0">
                <a:solidFill>
                  <a:srgbClr val="005D89"/>
                </a:solidFill>
                <a:latin typeface="Cambria" panose="02040503050406030204" pitchFamily="18" charset="0"/>
              </a:rPr>
              <a:t>Brasil</a:t>
            </a:r>
            <a:r>
              <a:rPr lang="en-US" sz="2400" dirty="0" smtClean="0">
                <a:solidFill>
                  <a:srgbClr val="005D89"/>
                </a:solidFill>
                <a:latin typeface="Cambria" panose="02040503050406030204" pitchFamily="18" charset="0"/>
              </a:rPr>
              <a:t> x OCDE</a:t>
            </a:r>
            <a:endParaRPr lang="en-US" sz="2400" dirty="0">
              <a:solidFill>
                <a:srgbClr val="005D89"/>
              </a:solidFill>
              <a:latin typeface="Cambria" panose="02040503050406030204" pitchFamily="18" charset="0"/>
            </a:endParaRPr>
          </a:p>
        </p:txBody>
      </p:sp>
      <p:sp>
        <p:nvSpPr>
          <p:cNvPr id="8" name="Retângulo de cantos arredondados 7"/>
          <p:cNvSpPr/>
          <p:nvPr/>
        </p:nvSpPr>
        <p:spPr>
          <a:xfrm>
            <a:off x="196435" y="260649"/>
            <a:ext cx="8685028" cy="595226"/>
          </a:xfrm>
          <a:prstGeom prst="roundRect">
            <a:avLst/>
          </a:prstGeom>
          <a:noFill/>
          <a:ln w="25400" cap="flat">
            <a:solidFill>
              <a:schemeClr val="accent1"/>
            </a:solidFill>
            <a:prstDash val="solid"/>
            <a:round/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0" y="6381328"/>
            <a:ext cx="8992428" cy="27699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r>
              <a:rPr lang="en-US" sz="1200" dirty="0" smtClean="0"/>
              <a:t>Fonte: IFI (2018). - </a:t>
            </a:r>
            <a:r>
              <a:rPr lang="pt-BR" sz="1200" dirty="0">
                <a:hlinkClick r:id="rId2"/>
              </a:rPr>
              <a:t>https://</a:t>
            </a:r>
            <a:r>
              <a:rPr lang="pt-BR" sz="1200" dirty="0" smtClean="0">
                <a:hlinkClick r:id="rId2"/>
              </a:rPr>
              <a:t>www2.senado.leg.br/bdsf/bitstream/handle/id/551026/RAF23_DEZ2018_TopicoEspecial_CargaTributaria.pdf</a:t>
            </a:r>
            <a:r>
              <a:rPr lang="pt-BR" sz="1200" dirty="0" smtClean="0"/>
              <a:t> </a:t>
            </a:r>
            <a:r>
              <a:rPr lang="en-US" sz="1200" dirty="0" smtClean="0"/>
              <a:t> </a:t>
            </a:r>
            <a:endParaRPr kumimoji="0" lang="en-US" sz="12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Calibri"/>
            </a:endParaRP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1494" y="987209"/>
            <a:ext cx="8424936" cy="5084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041096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6"/>
          <p:cNvSpPr txBox="1"/>
          <p:nvPr/>
        </p:nvSpPr>
        <p:spPr>
          <a:xfrm>
            <a:off x="107504" y="404664"/>
            <a:ext cx="8856984" cy="52321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800" dirty="0" err="1" smtClean="0">
                <a:solidFill>
                  <a:srgbClr val="005D89"/>
                </a:solidFill>
                <a:latin typeface="Cambria" panose="02040503050406030204" pitchFamily="18" charset="0"/>
              </a:rPr>
              <a:t>Carga</a:t>
            </a:r>
            <a:r>
              <a:rPr lang="en-US" sz="2800" dirty="0" smtClean="0">
                <a:solidFill>
                  <a:srgbClr val="005D89"/>
                </a:solidFill>
                <a:latin typeface="Cambria" panose="02040503050406030204" pitchFamily="18" charset="0"/>
              </a:rPr>
              <a:t> </a:t>
            </a:r>
            <a:r>
              <a:rPr lang="en-US" sz="2800" dirty="0" err="1" smtClean="0">
                <a:solidFill>
                  <a:srgbClr val="005D89"/>
                </a:solidFill>
                <a:latin typeface="Cambria" panose="02040503050406030204" pitchFamily="18" charset="0"/>
              </a:rPr>
              <a:t>tributária</a:t>
            </a:r>
            <a:r>
              <a:rPr lang="en-US" sz="2800" dirty="0" smtClean="0">
                <a:solidFill>
                  <a:srgbClr val="005D89"/>
                </a:solidFill>
                <a:latin typeface="Cambria" panose="02040503050406030204" pitchFamily="18" charset="0"/>
              </a:rPr>
              <a:t> e Estado </a:t>
            </a:r>
            <a:r>
              <a:rPr lang="en-US" sz="2800" dirty="0" err="1" smtClean="0">
                <a:solidFill>
                  <a:srgbClr val="005D89"/>
                </a:solidFill>
                <a:latin typeface="Cambria" panose="02040503050406030204" pitchFamily="18" charset="0"/>
              </a:rPr>
              <a:t>democrático</a:t>
            </a:r>
            <a:endParaRPr lang="en-US" sz="2800" dirty="0">
              <a:solidFill>
                <a:srgbClr val="005D89"/>
              </a:solidFill>
              <a:latin typeface="Cambria" panose="02040503050406030204" pitchFamily="18" charset="0"/>
            </a:endParaRPr>
          </a:p>
        </p:txBody>
      </p:sp>
      <p:sp>
        <p:nvSpPr>
          <p:cNvPr id="8" name="Retângulo de cantos arredondados 7"/>
          <p:cNvSpPr/>
          <p:nvPr/>
        </p:nvSpPr>
        <p:spPr>
          <a:xfrm>
            <a:off x="107504" y="260648"/>
            <a:ext cx="8884924" cy="841301"/>
          </a:xfrm>
          <a:prstGeom prst="roundRect">
            <a:avLst/>
          </a:prstGeom>
          <a:noFill/>
          <a:ln w="25400" cap="flat">
            <a:solidFill>
              <a:schemeClr val="accent1"/>
            </a:solidFill>
            <a:prstDash val="solid"/>
            <a:round/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0623" y="1245966"/>
            <a:ext cx="6945753" cy="4824536"/>
          </a:xfrm>
          <a:prstGeom prst="rect">
            <a:avLst/>
          </a:prstGeom>
        </p:spPr>
      </p:pic>
      <p:sp>
        <p:nvSpPr>
          <p:cNvPr id="10" name="CaixaDeTexto 9"/>
          <p:cNvSpPr txBox="1"/>
          <p:nvPr/>
        </p:nvSpPr>
        <p:spPr>
          <a:xfrm>
            <a:off x="323528" y="6381328"/>
            <a:ext cx="8992428" cy="27699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r>
              <a:rPr lang="en-US" sz="1200" dirty="0" smtClean="0"/>
              <a:t>Fonte: Salto (2014). </a:t>
            </a:r>
            <a:r>
              <a:rPr lang="en-US" sz="1200" dirty="0" err="1" smtClean="0"/>
              <a:t>Revista</a:t>
            </a:r>
            <a:r>
              <a:rPr lang="en-US" sz="1200" dirty="0" smtClean="0"/>
              <a:t> de </a:t>
            </a:r>
            <a:r>
              <a:rPr lang="en-US" sz="1200" dirty="0" err="1" smtClean="0"/>
              <a:t>Economia</a:t>
            </a:r>
            <a:r>
              <a:rPr lang="en-US" sz="1200" dirty="0" smtClean="0"/>
              <a:t> </a:t>
            </a:r>
            <a:r>
              <a:rPr lang="en-US" sz="1200" dirty="0" err="1" smtClean="0"/>
              <a:t>Política</a:t>
            </a:r>
            <a:r>
              <a:rPr lang="en-US" sz="1200" dirty="0" smtClean="0"/>
              <a:t> – </a:t>
            </a:r>
            <a:r>
              <a:rPr lang="en-US" sz="1200" dirty="0" smtClean="0">
                <a:hlinkClick r:id="rId3"/>
              </a:rPr>
              <a:t>http://www.scielo.br/scielo.php?script=sci_arttext&amp;pid=S0101-31572014000100004</a:t>
            </a:r>
            <a:r>
              <a:rPr lang="en-US" sz="1200" dirty="0" smtClean="0"/>
              <a:t>  </a:t>
            </a:r>
            <a:endParaRPr kumimoji="0" lang="en-US" sz="12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7871449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6"/>
          <p:cNvSpPr txBox="1"/>
          <p:nvPr/>
        </p:nvSpPr>
        <p:spPr>
          <a:xfrm>
            <a:off x="107504" y="404664"/>
            <a:ext cx="8856984" cy="52321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800" dirty="0" err="1" smtClean="0">
                <a:solidFill>
                  <a:srgbClr val="005D89"/>
                </a:solidFill>
                <a:latin typeface="Cambria" panose="02040503050406030204" pitchFamily="18" charset="0"/>
              </a:rPr>
              <a:t>Carga</a:t>
            </a:r>
            <a:r>
              <a:rPr lang="en-US" sz="2800" dirty="0" smtClean="0">
                <a:solidFill>
                  <a:srgbClr val="005D89"/>
                </a:solidFill>
                <a:latin typeface="Cambria" panose="02040503050406030204" pitchFamily="18" charset="0"/>
              </a:rPr>
              <a:t> </a:t>
            </a:r>
            <a:r>
              <a:rPr lang="en-US" sz="2800" dirty="0" err="1" smtClean="0">
                <a:solidFill>
                  <a:srgbClr val="005D89"/>
                </a:solidFill>
                <a:latin typeface="Cambria" panose="02040503050406030204" pitchFamily="18" charset="0"/>
              </a:rPr>
              <a:t>tributária</a:t>
            </a:r>
            <a:r>
              <a:rPr lang="en-US" sz="2800" dirty="0" smtClean="0">
                <a:solidFill>
                  <a:srgbClr val="005D89"/>
                </a:solidFill>
                <a:latin typeface="Cambria" panose="02040503050406030204" pitchFamily="18" charset="0"/>
              </a:rPr>
              <a:t> e </a:t>
            </a:r>
            <a:r>
              <a:rPr lang="en-US" sz="2800" dirty="0" err="1" smtClean="0">
                <a:solidFill>
                  <a:srgbClr val="005D89"/>
                </a:solidFill>
                <a:latin typeface="Cambria" panose="02040503050406030204" pitchFamily="18" charset="0"/>
              </a:rPr>
              <a:t>Gastos</a:t>
            </a:r>
            <a:r>
              <a:rPr lang="en-US" sz="2800" dirty="0" smtClean="0">
                <a:solidFill>
                  <a:srgbClr val="005D89"/>
                </a:solidFill>
                <a:latin typeface="Cambria" panose="02040503050406030204" pitchFamily="18" charset="0"/>
              </a:rPr>
              <a:t> </a:t>
            </a:r>
            <a:r>
              <a:rPr lang="en-US" sz="2800" dirty="0" err="1" smtClean="0">
                <a:solidFill>
                  <a:srgbClr val="005D89"/>
                </a:solidFill>
                <a:latin typeface="Cambria" panose="02040503050406030204" pitchFamily="18" charset="0"/>
              </a:rPr>
              <a:t>Sociais</a:t>
            </a:r>
            <a:endParaRPr lang="en-US" sz="2800" dirty="0">
              <a:solidFill>
                <a:srgbClr val="005D89"/>
              </a:solidFill>
              <a:latin typeface="Cambria" panose="02040503050406030204" pitchFamily="18" charset="0"/>
            </a:endParaRPr>
          </a:p>
        </p:txBody>
      </p:sp>
      <p:sp>
        <p:nvSpPr>
          <p:cNvPr id="8" name="Retângulo de cantos arredondados 7"/>
          <p:cNvSpPr/>
          <p:nvPr/>
        </p:nvSpPr>
        <p:spPr>
          <a:xfrm>
            <a:off x="135444" y="260648"/>
            <a:ext cx="8856984" cy="810139"/>
          </a:xfrm>
          <a:prstGeom prst="roundRect">
            <a:avLst/>
          </a:prstGeom>
          <a:noFill/>
          <a:ln w="25400" cap="flat">
            <a:solidFill>
              <a:schemeClr val="accent1"/>
            </a:solidFill>
            <a:prstDash val="solid"/>
            <a:round/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120" y="1148701"/>
            <a:ext cx="8467725" cy="4924059"/>
          </a:xfrm>
          <a:prstGeom prst="rect">
            <a:avLst/>
          </a:prstGeom>
        </p:spPr>
      </p:pic>
      <p:sp>
        <p:nvSpPr>
          <p:cNvPr id="6" name="CaixaDeTexto 5"/>
          <p:cNvSpPr txBox="1"/>
          <p:nvPr/>
        </p:nvSpPr>
        <p:spPr>
          <a:xfrm>
            <a:off x="327120" y="6381328"/>
            <a:ext cx="8992428" cy="27699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r>
              <a:rPr lang="en-US" sz="1200" dirty="0" smtClean="0"/>
              <a:t>Fonte: IFI (2018). - </a:t>
            </a:r>
            <a:r>
              <a:rPr lang="pt-BR" sz="1200" dirty="0">
                <a:hlinkClick r:id="rId3"/>
              </a:rPr>
              <a:t>https://</a:t>
            </a:r>
            <a:r>
              <a:rPr lang="pt-BR" sz="1200" dirty="0" smtClean="0">
                <a:hlinkClick r:id="rId3"/>
              </a:rPr>
              <a:t>www2.senado.leg.br/bdsf/bitstream/handle/id/551026/RAF23_DEZ2018_TopicoEspecial_CargaTributaria.pdf</a:t>
            </a:r>
            <a:r>
              <a:rPr lang="pt-BR" sz="1200" dirty="0" smtClean="0"/>
              <a:t> </a:t>
            </a:r>
            <a:r>
              <a:rPr lang="en-US" sz="1200" dirty="0" smtClean="0"/>
              <a:t> </a:t>
            </a:r>
            <a:endParaRPr kumimoji="0" lang="en-US" sz="12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192755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6"/>
          <p:cNvSpPr txBox="1"/>
          <p:nvPr/>
        </p:nvSpPr>
        <p:spPr>
          <a:xfrm>
            <a:off x="107504" y="404664"/>
            <a:ext cx="8856984" cy="52321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800" dirty="0" smtClean="0">
                <a:solidFill>
                  <a:srgbClr val="005D89"/>
                </a:solidFill>
                <a:latin typeface="Cambria" panose="02040503050406030204" pitchFamily="18" charset="0"/>
              </a:rPr>
              <a:t>3 </a:t>
            </a:r>
            <a:r>
              <a:rPr lang="en-US" sz="2800" dirty="0" err="1" smtClean="0">
                <a:solidFill>
                  <a:srgbClr val="005D89"/>
                </a:solidFill>
                <a:latin typeface="Cambria" panose="02040503050406030204" pitchFamily="18" charset="0"/>
              </a:rPr>
              <a:t>Propostas</a:t>
            </a:r>
            <a:r>
              <a:rPr lang="en-US" sz="2800" dirty="0" smtClean="0">
                <a:solidFill>
                  <a:srgbClr val="005D89"/>
                </a:solidFill>
                <a:latin typeface="Cambria" panose="02040503050406030204" pitchFamily="18" charset="0"/>
              </a:rPr>
              <a:t> de </a:t>
            </a:r>
            <a:r>
              <a:rPr lang="en-US" sz="2800" dirty="0" err="1" smtClean="0">
                <a:solidFill>
                  <a:srgbClr val="005D89"/>
                </a:solidFill>
                <a:latin typeface="Cambria" panose="02040503050406030204" pitchFamily="18" charset="0"/>
              </a:rPr>
              <a:t>reforma</a:t>
            </a:r>
            <a:r>
              <a:rPr lang="en-US" sz="2800" dirty="0">
                <a:solidFill>
                  <a:srgbClr val="005D89"/>
                </a:solidFill>
                <a:latin typeface="Cambria" panose="02040503050406030204" pitchFamily="18" charset="0"/>
              </a:rPr>
              <a:t> </a:t>
            </a:r>
            <a:r>
              <a:rPr lang="en-US" sz="2800" dirty="0" err="1" smtClean="0">
                <a:solidFill>
                  <a:srgbClr val="005D89"/>
                </a:solidFill>
                <a:latin typeface="Cambria" panose="02040503050406030204" pitchFamily="18" charset="0"/>
              </a:rPr>
              <a:t>na</a:t>
            </a:r>
            <a:r>
              <a:rPr lang="en-US" sz="2800" dirty="0" smtClean="0">
                <a:solidFill>
                  <a:srgbClr val="005D89"/>
                </a:solidFill>
                <a:latin typeface="Cambria" panose="02040503050406030204" pitchFamily="18" charset="0"/>
              </a:rPr>
              <a:t> mesa</a:t>
            </a:r>
            <a:endParaRPr lang="en-US" sz="2800" dirty="0">
              <a:solidFill>
                <a:srgbClr val="005D89"/>
              </a:solidFill>
              <a:latin typeface="Cambria" panose="02040503050406030204" pitchFamily="18" charset="0"/>
            </a:endParaRPr>
          </a:p>
        </p:txBody>
      </p:sp>
      <p:sp>
        <p:nvSpPr>
          <p:cNvPr id="8" name="Retângulo de cantos arredondados 7"/>
          <p:cNvSpPr/>
          <p:nvPr/>
        </p:nvSpPr>
        <p:spPr>
          <a:xfrm>
            <a:off x="135444" y="260648"/>
            <a:ext cx="8856984" cy="810139"/>
          </a:xfrm>
          <a:prstGeom prst="roundRect">
            <a:avLst/>
          </a:prstGeom>
          <a:noFill/>
          <a:ln w="25400" cap="flat">
            <a:solidFill>
              <a:schemeClr val="accent1"/>
            </a:solidFill>
            <a:prstDash val="solid"/>
            <a:round/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6" name="Subtítulo 2"/>
          <p:cNvSpPr>
            <a:spLocks noGrp="1"/>
          </p:cNvSpPr>
          <p:nvPr>
            <p:ph type="subTitle" idx="1"/>
          </p:nvPr>
        </p:nvSpPr>
        <p:spPr>
          <a:xfrm>
            <a:off x="-213579" y="1484784"/>
            <a:ext cx="9095042" cy="4630124"/>
          </a:xfrm>
        </p:spPr>
        <p:txBody>
          <a:bodyPr/>
          <a:lstStyle/>
          <a:p>
            <a:pPr marL="971550" lvl="1" indent="-5143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err="1" smtClean="0">
                <a:latin typeface="Cambria" panose="02040503050406030204" pitchFamily="18" charset="0"/>
              </a:rPr>
              <a:t>Proposta</a:t>
            </a:r>
            <a:r>
              <a:rPr lang="en-US" sz="2400" dirty="0" smtClean="0">
                <a:latin typeface="Cambria" panose="02040503050406030204" pitchFamily="18" charset="0"/>
              </a:rPr>
              <a:t> Appy/CCIF/</a:t>
            </a:r>
            <a:r>
              <a:rPr lang="en-US" sz="2400" dirty="0" err="1" smtClean="0">
                <a:latin typeface="Cambria" panose="02040503050406030204" pitchFamily="18" charset="0"/>
              </a:rPr>
              <a:t>Deputado</a:t>
            </a:r>
            <a:r>
              <a:rPr lang="en-US" sz="2400" dirty="0" smtClean="0">
                <a:latin typeface="Cambria" panose="02040503050406030204" pitchFamily="18" charset="0"/>
              </a:rPr>
              <a:t> </a:t>
            </a:r>
            <a:r>
              <a:rPr lang="en-US" sz="2400" dirty="0" err="1" smtClean="0">
                <a:latin typeface="Cambria" panose="02040503050406030204" pitchFamily="18" charset="0"/>
              </a:rPr>
              <a:t>Baleia</a:t>
            </a:r>
            <a:r>
              <a:rPr lang="en-US" sz="2400" dirty="0" smtClean="0">
                <a:latin typeface="Cambria" panose="02040503050406030204" pitchFamily="18" charset="0"/>
              </a:rPr>
              <a:t> Rossi</a:t>
            </a:r>
          </a:p>
          <a:p>
            <a:pPr marL="971550" lvl="1" indent="-5143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400" dirty="0" smtClean="0">
              <a:latin typeface="Cambria" panose="02040503050406030204" pitchFamily="18" charset="0"/>
            </a:endParaRPr>
          </a:p>
          <a:p>
            <a:pPr marL="971550" lvl="1" indent="-5143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err="1" smtClean="0">
                <a:latin typeface="Cambria" panose="02040503050406030204" pitchFamily="18" charset="0"/>
              </a:rPr>
              <a:t>Proposta</a:t>
            </a:r>
            <a:r>
              <a:rPr lang="en-US" sz="2400" dirty="0" smtClean="0">
                <a:latin typeface="Cambria" panose="02040503050406030204" pitchFamily="18" charset="0"/>
              </a:rPr>
              <a:t> </a:t>
            </a:r>
            <a:r>
              <a:rPr lang="en-US" sz="2400" dirty="0" err="1" smtClean="0">
                <a:latin typeface="Cambria" panose="02040503050406030204" pitchFamily="18" charset="0"/>
              </a:rPr>
              <a:t>Hauly</a:t>
            </a:r>
            <a:r>
              <a:rPr lang="en-US" sz="2400" dirty="0" smtClean="0">
                <a:latin typeface="Cambria" panose="02040503050406030204" pitchFamily="18" charset="0"/>
              </a:rPr>
              <a:t>/Senado/Presidente Davi </a:t>
            </a:r>
            <a:r>
              <a:rPr lang="en-US" sz="2400" dirty="0" err="1" smtClean="0">
                <a:latin typeface="Cambria" panose="02040503050406030204" pitchFamily="18" charset="0"/>
              </a:rPr>
              <a:t>Alcolumbre</a:t>
            </a:r>
            <a:endParaRPr lang="en-US" sz="2400" dirty="0" smtClean="0">
              <a:latin typeface="Cambria" panose="02040503050406030204" pitchFamily="18" charset="0"/>
            </a:endParaRPr>
          </a:p>
          <a:p>
            <a:pPr marL="971550" lvl="1" indent="-5143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400" dirty="0" smtClean="0">
              <a:latin typeface="Cambria" panose="02040503050406030204" pitchFamily="18" charset="0"/>
            </a:endParaRPr>
          </a:p>
          <a:p>
            <a:pPr marL="971550" lvl="1" indent="-5143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err="1" smtClean="0">
                <a:latin typeface="Cambria" panose="02040503050406030204" pitchFamily="18" charset="0"/>
              </a:rPr>
              <a:t>Proposta</a:t>
            </a:r>
            <a:r>
              <a:rPr lang="en-US" sz="2400" dirty="0" smtClean="0">
                <a:latin typeface="Cambria" panose="02040503050406030204" pitchFamily="18" charset="0"/>
              </a:rPr>
              <a:t> </a:t>
            </a:r>
            <a:r>
              <a:rPr lang="en-US" sz="2400" dirty="0" err="1" smtClean="0">
                <a:latin typeface="Cambria" panose="02040503050406030204" pitchFamily="18" charset="0"/>
              </a:rPr>
              <a:t>Governo</a:t>
            </a:r>
            <a:r>
              <a:rPr lang="en-US" sz="2400" dirty="0" smtClean="0">
                <a:latin typeface="Cambria" panose="02040503050406030204" pitchFamily="18" charset="0"/>
              </a:rPr>
              <a:t>/Secretário Marcos </a:t>
            </a:r>
            <a:r>
              <a:rPr lang="en-US" sz="2400" dirty="0" err="1" smtClean="0">
                <a:latin typeface="Cambria" panose="02040503050406030204" pitchFamily="18" charset="0"/>
              </a:rPr>
              <a:t>Cintra</a:t>
            </a:r>
            <a:r>
              <a:rPr lang="en-US" sz="2400" dirty="0" smtClean="0">
                <a:latin typeface="Cambria" panose="02040503050406030204" pitchFamily="18" charset="0"/>
              </a:rPr>
              <a:t> (</a:t>
            </a:r>
            <a:r>
              <a:rPr lang="en-US" sz="2400" dirty="0" err="1" smtClean="0">
                <a:latin typeface="Cambria" panose="02040503050406030204" pitchFamily="18" charset="0"/>
              </a:rPr>
              <a:t>ainda</a:t>
            </a:r>
            <a:r>
              <a:rPr lang="en-US" sz="2400" dirty="0" smtClean="0">
                <a:latin typeface="Cambria" panose="02040503050406030204" pitchFamily="18" charset="0"/>
              </a:rPr>
              <a:t> </a:t>
            </a:r>
            <a:r>
              <a:rPr lang="en-US" sz="2400" dirty="0" err="1" smtClean="0">
                <a:latin typeface="Cambria" panose="02040503050406030204" pitchFamily="18" charset="0"/>
              </a:rPr>
              <a:t>não</a:t>
            </a:r>
            <a:r>
              <a:rPr lang="en-US" sz="2400" dirty="0" smtClean="0">
                <a:latin typeface="Cambria" panose="02040503050406030204" pitchFamily="18" charset="0"/>
              </a:rPr>
              <a:t> </a:t>
            </a:r>
            <a:r>
              <a:rPr lang="en-US" sz="2400" dirty="0" err="1" smtClean="0">
                <a:latin typeface="Cambria" panose="02040503050406030204" pitchFamily="18" charset="0"/>
              </a:rPr>
              <a:t>apresentada</a:t>
            </a:r>
            <a:r>
              <a:rPr lang="en-US" sz="2400" dirty="0" smtClean="0">
                <a:latin typeface="Cambria" panose="020405030504060302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67084343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6"/>
          <p:cNvSpPr txBox="1"/>
          <p:nvPr/>
        </p:nvSpPr>
        <p:spPr>
          <a:xfrm>
            <a:off x="107504" y="404664"/>
            <a:ext cx="8856984" cy="52321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800" dirty="0" err="1" smtClean="0">
                <a:solidFill>
                  <a:srgbClr val="005D89"/>
                </a:solidFill>
                <a:latin typeface="Cambria" panose="02040503050406030204" pitchFamily="18" charset="0"/>
              </a:rPr>
              <a:t>Convergências</a:t>
            </a:r>
            <a:endParaRPr lang="en-US" sz="2800" dirty="0">
              <a:solidFill>
                <a:srgbClr val="005D89"/>
              </a:solidFill>
              <a:latin typeface="Cambria" panose="02040503050406030204" pitchFamily="18" charset="0"/>
            </a:endParaRPr>
          </a:p>
        </p:txBody>
      </p:sp>
      <p:sp>
        <p:nvSpPr>
          <p:cNvPr id="8" name="Retângulo de cantos arredondados 7"/>
          <p:cNvSpPr/>
          <p:nvPr/>
        </p:nvSpPr>
        <p:spPr>
          <a:xfrm>
            <a:off x="135444" y="260648"/>
            <a:ext cx="8856984" cy="810139"/>
          </a:xfrm>
          <a:prstGeom prst="roundRect">
            <a:avLst/>
          </a:prstGeom>
          <a:noFill/>
          <a:ln w="25400" cap="flat">
            <a:solidFill>
              <a:schemeClr val="accent1"/>
            </a:solidFill>
            <a:prstDash val="solid"/>
            <a:round/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6" name="Subtítulo 2"/>
          <p:cNvSpPr>
            <a:spLocks noGrp="1"/>
          </p:cNvSpPr>
          <p:nvPr>
            <p:ph type="subTitle" idx="1"/>
          </p:nvPr>
        </p:nvSpPr>
        <p:spPr>
          <a:xfrm>
            <a:off x="-213579" y="1484784"/>
            <a:ext cx="9095042" cy="4630124"/>
          </a:xfrm>
        </p:spPr>
        <p:txBody>
          <a:bodyPr/>
          <a:lstStyle/>
          <a:p>
            <a:pPr marL="971550" lvl="1" indent="-5143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err="1" smtClean="0">
                <a:latin typeface="Cambria" panose="02040503050406030204" pitchFamily="18" charset="0"/>
              </a:rPr>
              <a:t>Todas</a:t>
            </a:r>
            <a:r>
              <a:rPr lang="en-US" sz="2400" dirty="0" smtClean="0">
                <a:latin typeface="Cambria" panose="02040503050406030204" pitchFamily="18" charset="0"/>
              </a:rPr>
              <a:t> as </a:t>
            </a:r>
            <a:r>
              <a:rPr lang="en-US" sz="2400" dirty="0" err="1" smtClean="0">
                <a:latin typeface="Cambria" panose="02040503050406030204" pitchFamily="18" charset="0"/>
              </a:rPr>
              <a:t>propostas</a:t>
            </a:r>
            <a:r>
              <a:rPr lang="en-US" sz="2400" dirty="0" smtClean="0">
                <a:latin typeface="Cambria" panose="02040503050406030204" pitchFamily="18" charset="0"/>
              </a:rPr>
              <a:t> </a:t>
            </a:r>
            <a:r>
              <a:rPr lang="en-US" sz="2400" dirty="0" err="1" smtClean="0">
                <a:latin typeface="Cambria" panose="02040503050406030204" pitchFamily="18" charset="0"/>
              </a:rPr>
              <a:t>propõem</a:t>
            </a:r>
            <a:r>
              <a:rPr lang="en-US" sz="2400" dirty="0" smtClean="0">
                <a:latin typeface="Cambria" panose="02040503050406030204" pitchFamily="18" charset="0"/>
              </a:rPr>
              <a:t> a </a:t>
            </a:r>
            <a:r>
              <a:rPr lang="en-US" sz="2400" dirty="0" err="1" smtClean="0">
                <a:latin typeface="Cambria" panose="02040503050406030204" pitchFamily="18" charset="0"/>
              </a:rPr>
              <a:t>criação</a:t>
            </a:r>
            <a:r>
              <a:rPr lang="en-US" sz="2400" dirty="0" smtClean="0">
                <a:latin typeface="Cambria" panose="02040503050406030204" pitchFamily="18" charset="0"/>
              </a:rPr>
              <a:t> de um </a:t>
            </a:r>
            <a:r>
              <a:rPr lang="en-US" sz="2400" dirty="0" err="1" smtClean="0">
                <a:latin typeface="Cambria" panose="02040503050406030204" pitchFamily="18" charset="0"/>
              </a:rPr>
              <a:t>imposto</a:t>
            </a:r>
            <a:r>
              <a:rPr lang="en-US" sz="2400" dirty="0" smtClean="0">
                <a:latin typeface="Cambria" panose="02040503050406030204" pitchFamily="18" charset="0"/>
              </a:rPr>
              <a:t> no </a:t>
            </a:r>
            <a:r>
              <a:rPr lang="en-US" sz="2400" dirty="0" err="1" smtClean="0">
                <a:latin typeface="Cambria" panose="02040503050406030204" pitchFamily="18" charset="0"/>
              </a:rPr>
              <a:t>modelo</a:t>
            </a:r>
            <a:r>
              <a:rPr lang="en-US" sz="2400" dirty="0" smtClean="0">
                <a:latin typeface="Cambria" panose="02040503050406030204" pitchFamily="18" charset="0"/>
              </a:rPr>
              <a:t> IVA</a:t>
            </a:r>
          </a:p>
          <a:p>
            <a:pPr marL="971550" lvl="1" indent="-5143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400" dirty="0" smtClean="0">
              <a:latin typeface="Cambria" panose="02040503050406030204" pitchFamily="18" charset="0"/>
            </a:endParaRPr>
          </a:p>
          <a:p>
            <a:pPr marL="971550" lvl="1" indent="-5143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err="1" smtClean="0">
                <a:latin typeface="Cambria" panose="02040503050406030204" pitchFamily="18" charset="0"/>
              </a:rPr>
              <a:t>Todas</a:t>
            </a:r>
            <a:r>
              <a:rPr lang="en-US" sz="2400" dirty="0" smtClean="0">
                <a:latin typeface="Cambria" panose="02040503050406030204" pitchFamily="18" charset="0"/>
              </a:rPr>
              <a:t> as </a:t>
            </a:r>
            <a:r>
              <a:rPr lang="en-US" sz="2400" dirty="0" err="1" smtClean="0">
                <a:latin typeface="Cambria" panose="02040503050406030204" pitchFamily="18" charset="0"/>
              </a:rPr>
              <a:t>propostas</a:t>
            </a:r>
            <a:r>
              <a:rPr lang="en-US" sz="2400" dirty="0" smtClean="0">
                <a:latin typeface="Cambria" panose="02040503050406030204" pitchFamily="18" charset="0"/>
              </a:rPr>
              <a:t> </a:t>
            </a:r>
            <a:r>
              <a:rPr lang="en-US" sz="2400" dirty="0" err="1" smtClean="0">
                <a:latin typeface="Cambria" panose="02040503050406030204" pitchFamily="18" charset="0"/>
              </a:rPr>
              <a:t>preocupam</a:t>
            </a:r>
            <a:r>
              <a:rPr lang="en-US" sz="2400" dirty="0" smtClean="0">
                <a:latin typeface="Cambria" panose="02040503050406030204" pitchFamily="18" charset="0"/>
              </a:rPr>
              <a:t>-se, de </a:t>
            </a:r>
            <a:r>
              <a:rPr lang="en-US" sz="2400" dirty="0" err="1" smtClean="0">
                <a:latin typeface="Cambria" panose="02040503050406030204" pitchFamily="18" charset="0"/>
              </a:rPr>
              <a:t>maneiras</a:t>
            </a:r>
            <a:r>
              <a:rPr lang="en-US" sz="2400" dirty="0" smtClean="0">
                <a:latin typeface="Cambria" panose="02040503050406030204" pitchFamily="18" charset="0"/>
              </a:rPr>
              <a:t> </a:t>
            </a:r>
            <a:r>
              <a:rPr lang="en-US" sz="2400" dirty="0" err="1" smtClean="0">
                <a:latin typeface="Cambria" panose="02040503050406030204" pitchFamily="18" charset="0"/>
              </a:rPr>
              <a:t>distintas</a:t>
            </a:r>
            <a:r>
              <a:rPr lang="en-US" sz="2400" dirty="0" smtClean="0">
                <a:latin typeface="Cambria" panose="02040503050406030204" pitchFamily="18" charset="0"/>
              </a:rPr>
              <a:t>, com a questão da </a:t>
            </a:r>
            <a:r>
              <a:rPr lang="en-US" sz="2400" dirty="0" err="1" smtClean="0">
                <a:latin typeface="Cambria" panose="02040503050406030204" pitchFamily="18" charset="0"/>
              </a:rPr>
              <a:t>autonomia</a:t>
            </a:r>
            <a:r>
              <a:rPr lang="en-US" sz="2400" dirty="0" smtClean="0">
                <a:latin typeface="Cambria" panose="02040503050406030204" pitchFamily="18" charset="0"/>
              </a:rPr>
              <a:t> federative</a:t>
            </a:r>
          </a:p>
          <a:p>
            <a:pPr marL="971550" lvl="1" indent="-5143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400" dirty="0" smtClean="0">
              <a:latin typeface="Cambria" panose="02040503050406030204" pitchFamily="18" charset="0"/>
            </a:endParaRPr>
          </a:p>
          <a:p>
            <a:pPr marL="971550" lvl="1" indent="-5143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err="1" smtClean="0">
                <a:latin typeface="Cambria" panose="02040503050406030204" pitchFamily="18" charset="0"/>
              </a:rPr>
              <a:t>Todas</a:t>
            </a:r>
            <a:r>
              <a:rPr lang="en-US" sz="2400" dirty="0" smtClean="0">
                <a:latin typeface="Cambria" panose="02040503050406030204" pitchFamily="18" charset="0"/>
              </a:rPr>
              <a:t> as </a:t>
            </a:r>
            <a:r>
              <a:rPr lang="en-US" sz="2400" dirty="0" err="1" smtClean="0">
                <a:latin typeface="Cambria" panose="02040503050406030204" pitchFamily="18" charset="0"/>
              </a:rPr>
              <a:t>propostas</a:t>
            </a:r>
            <a:r>
              <a:rPr lang="en-US" sz="2400" dirty="0" smtClean="0">
                <a:latin typeface="Cambria" panose="02040503050406030204" pitchFamily="18" charset="0"/>
              </a:rPr>
              <a:t> </a:t>
            </a:r>
            <a:r>
              <a:rPr lang="en-US" sz="2400" dirty="0" err="1" smtClean="0">
                <a:latin typeface="Cambria" panose="02040503050406030204" pitchFamily="18" charset="0"/>
              </a:rPr>
              <a:t>buscam</a:t>
            </a:r>
            <a:r>
              <a:rPr lang="en-US" sz="2400" dirty="0" smtClean="0">
                <a:latin typeface="Cambria" panose="02040503050406030204" pitchFamily="18" charset="0"/>
              </a:rPr>
              <a:t> </a:t>
            </a:r>
            <a:r>
              <a:rPr lang="en-US" sz="2400" dirty="0" err="1" smtClean="0">
                <a:latin typeface="Cambria" panose="02040503050406030204" pitchFamily="18" charset="0"/>
              </a:rPr>
              <a:t>evitar</a:t>
            </a:r>
            <a:r>
              <a:rPr lang="en-US" sz="2400" dirty="0" smtClean="0">
                <a:latin typeface="Cambria" panose="02040503050406030204" pitchFamily="18" charset="0"/>
              </a:rPr>
              <a:t> </a:t>
            </a:r>
            <a:r>
              <a:rPr lang="en-US" sz="2400" dirty="0" err="1" smtClean="0">
                <a:latin typeface="Cambria" panose="02040503050406030204" pitchFamily="18" charset="0"/>
              </a:rPr>
              <a:t>aumento</a:t>
            </a:r>
            <a:r>
              <a:rPr lang="en-US" sz="2400" dirty="0" smtClean="0">
                <a:latin typeface="Cambria" panose="02040503050406030204" pitchFamily="18" charset="0"/>
              </a:rPr>
              <a:t> de </a:t>
            </a:r>
            <a:r>
              <a:rPr lang="en-US" sz="2400" dirty="0" err="1" smtClean="0">
                <a:latin typeface="Cambria" panose="02040503050406030204" pitchFamily="18" charset="0"/>
              </a:rPr>
              <a:t>carga</a:t>
            </a:r>
            <a:r>
              <a:rPr lang="en-US" sz="2400" dirty="0" smtClean="0">
                <a:latin typeface="Cambria" panose="02040503050406030204" pitchFamily="18" charset="0"/>
              </a:rPr>
              <a:t> </a:t>
            </a:r>
            <a:r>
              <a:rPr lang="en-US" sz="2400" dirty="0" err="1" smtClean="0">
                <a:latin typeface="Cambria" panose="02040503050406030204" pitchFamily="18" charset="0"/>
              </a:rPr>
              <a:t>tributária</a:t>
            </a:r>
            <a:endParaRPr lang="en-US" sz="2400" dirty="0" smtClean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805422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6"/>
          <p:cNvSpPr txBox="1"/>
          <p:nvPr/>
        </p:nvSpPr>
        <p:spPr>
          <a:xfrm>
            <a:off x="107504" y="382630"/>
            <a:ext cx="8856984" cy="52321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800" dirty="0" err="1" smtClean="0">
                <a:solidFill>
                  <a:srgbClr val="005D89"/>
                </a:solidFill>
                <a:latin typeface="Cambria" panose="02040503050406030204" pitchFamily="18" charset="0"/>
              </a:rPr>
              <a:t>Proposta</a:t>
            </a:r>
            <a:r>
              <a:rPr lang="en-US" sz="2800" dirty="0" smtClean="0">
                <a:solidFill>
                  <a:srgbClr val="005D89"/>
                </a:solidFill>
                <a:latin typeface="Cambria" panose="02040503050406030204" pitchFamily="18" charset="0"/>
              </a:rPr>
              <a:t> </a:t>
            </a:r>
            <a:r>
              <a:rPr lang="en-US" sz="2800" dirty="0" err="1" smtClean="0">
                <a:solidFill>
                  <a:srgbClr val="005D89"/>
                </a:solidFill>
                <a:latin typeface="Cambria" panose="02040503050406030204" pitchFamily="18" charset="0"/>
              </a:rPr>
              <a:t>Hauly</a:t>
            </a:r>
            <a:endParaRPr lang="en-US" sz="2800" dirty="0">
              <a:solidFill>
                <a:srgbClr val="005D89"/>
              </a:solidFill>
              <a:latin typeface="Cambria" panose="02040503050406030204" pitchFamily="18" charset="0"/>
            </a:endParaRPr>
          </a:p>
        </p:txBody>
      </p:sp>
      <p:sp>
        <p:nvSpPr>
          <p:cNvPr id="8" name="Retângulo de cantos arredondados 7"/>
          <p:cNvSpPr/>
          <p:nvPr/>
        </p:nvSpPr>
        <p:spPr>
          <a:xfrm>
            <a:off x="135444" y="227597"/>
            <a:ext cx="8856984" cy="810139"/>
          </a:xfrm>
          <a:prstGeom prst="roundRect">
            <a:avLst/>
          </a:prstGeom>
          <a:noFill/>
          <a:ln w="25400" cap="flat">
            <a:solidFill>
              <a:schemeClr val="accent1"/>
            </a:solidFill>
            <a:prstDash val="solid"/>
            <a:round/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6" name="Subtítulo 2"/>
          <p:cNvSpPr>
            <a:spLocks noGrp="1"/>
          </p:cNvSpPr>
          <p:nvPr>
            <p:ph type="subTitle" idx="1"/>
          </p:nvPr>
        </p:nvSpPr>
        <p:spPr>
          <a:xfrm>
            <a:off x="-213579" y="1030702"/>
            <a:ext cx="9095042" cy="4630124"/>
          </a:xfrm>
        </p:spPr>
        <p:txBody>
          <a:bodyPr/>
          <a:lstStyle/>
          <a:p>
            <a:pPr marL="971550" lvl="1" indent="-5143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950" dirty="0" err="1" smtClean="0">
                <a:latin typeface="Cambria" panose="02040503050406030204" pitchFamily="18" charset="0"/>
              </a:rPr>
              <a:t>Alguns</a:t>
            </a:r>
            <a:r>
              <a:rPr lang="en-US" sz="1950" dirty="0" smtClean="0">
                <a:latin typeface="Cambria" panose="02040503050406030204" pitchFamily="18" charset="0"/>
              </a:rPr>
              <a:t> </a:t>
            </a:r>
            <a:r>
              <a:rPr lang="en-US" sz="1950" dirty="0" err="1" smtClean="0">
                <a:latin typeface="Cambria" panose="02040503050406030204" pitchFamily="18" charset="0"/>
              </a:rPr>
              <a:t>pontos</a:t>
            </a:r>
            <a:r>
              <a:rPr lang="en-US" sz="1950" dirty="0" smtClean="0">
                <a:latin typeface="Cambria" panose="02040503050406030204" pitchFamily="18" charset="0"/>
              </a:rPr>
              <a:t> da </a:t>
            </a:r>
            <a:r>
              <a:rPr lang="en-US" sz="1950" dirty="0" err="1" smtClean="0">
                <a:latin typeface="Cambria" panose="02040503050406030204" pitchFamily="18" charset="0"/>
              </a:rPr>
              <a:t>proposta</a:t>
            </a:r>
            <a:r>
              <a:rPr lang="en-US" sz="1950" dirty="0" smtClean="0">
                <a:latin typeface="Cambria" panose="02040503050406030204" pitchFamily="18" charset="0"/>
              </a:rPr>
              <a:t> para </a:t>
            </a:r>
            <a:r>
              <a:rPr lang="en-US" sz="1950" dirty="0" err="1" smtClean="0">
                <a:latin typeface="Cambria" panose="02040503050406030204" pitchFamily="18" charset="0"/>
              </a:rPr>
              <a:t>discussão</a:t>
            </a:r>
            <a:r>
              <a:rPr lang="en-US" sz="1950" dirty="0" smtClean="0">
                <a:latin typeface="Cambria" panose="02040503050406030204" pitchFamily="18" charset="0"/>
              </a:rPr>
              <a:t>:</a:t>
            </a:r>
          </a:p>
          <a:p>
            <a:pPr marL="1428750" lvl="2" indent="-5143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950" dirty="0" err="1" smtClean="0">
                <a:latin typeface="Cambria" panose="02040503050406030204" pitchFamily="18" charset="0"/>
              </a:rPr>
              <a:t>Imposto</a:t>
            </a:r>
            <a:r>
              <a:rPr lang="en-US" sz="1950" dirty="0" smtClean="0">
                <a:latin typeface="Cambria" panose="02040503050406030204" pitchFamily="18" charset="0"/>
              </a:rPr>
              <a:t> </a:t>
            </a:r>
            <a:r>
              <a:rPr lang="en-US" sz="1950" dirty="0" err="1" smtClean="0">
                <a:latin typeface="Cambria" panose="02040503050406030204" pitchFamily="18" charset="0"/>
              </a:rPr>
              <a:t>sobre</a:t>
            </a:r>
            <a:r>
              <a:rPr lang="en-US" sz="1950" dirty="0" smtClean="0">
                <a:latin typeface="Cambria" panose="02040503050406030204" pitchFamily="18" charset="0"/>
              </a:rPr>
              <a:t> Bens e </a:t>
            </a:r>
            <a:r>
              <a:rPr lang="en-US" sz="1950" dirty="0" err="1" smtClean="0">
                <a:latin typeface="Cambria" panose="02040503050406030204" pitchFamily="18" charset="0"/>
              </a:rPr>
              <a:t>Serviços</a:t>
            </a:r>
            <a:r>
              <a:rPr lang="en-US" sz="1950" dirty="0" smtClean="0">
                <a:latin typeface="Cambria" panose="02040503050406030204" pitchFamily="18" charset="0"/>
              </a:rPr>
              <a:t> (IBS), </a:t>
            </a:r>
            <a:r>
              <a:rPr lang="en-US" sz="1950" dirty="0" err="1" smtClean="0">
                <a:latin typeface="Cambria" panose="02040503050406030204" pitchFamily="18" charset="0"/>
              </a:rPr>
              <a:t>modelo</a:t>
            </a:r>
            <a:r>
              <a:rPr lang="en-US" sz="1950" dirty="0" smtClean="0">
                <a:latin typeface="Cambria" panose="02040503050406030204" pitchFamily="18" charset="0"/>
              </a:rPr>
              <a:t> “</a:t>
            </a:r>
            <a:r>
              <a:rPr lang="en-US" sz="1950" dirty="0" err="1" smtClean="0">
                <a:latin typeface="Cambria" panose="02040503050406030204" pitchFamily="18" charset="0"/>
              </a:rPr>
              <a:t>crédito</a:t>
            </a:r>
            <a:r>
              <a:rPr lang="en-US" sz="1950" dirty="0" smtClean="0">
                <a:latin typeface="Cambria" panose="02040503050406030204" pitchFamily="18" charset="0"/>
              </a:rPr>
              <a:t> e </a:t>
            </a:r>
            <a:r>
              <a:rPr lang="en-US" sz="1950" dirty="0" err="1" smtClean="0">
                <a:latin typeface="Cambria" panose="02040503050406030204" pitchFamily="18" charset="0"/>
              </a:rPr>
              <a:t>débito</a:t>
            </a:r>
            <a:r>
              <a:rPr lang="en-US" sz="1950" dirty="0" smtClean="0">
                <a:latin typeface="Cambria" panose="02040503050406030204" pitchFamily="18" charset="0"/>
              </a:rPr>
              <a:t>”, </a:t>
            </a:r>
            <a:r>
              <a:rPr lang="en-US" sz="1950" dirty="0" err="1" smtClean="0">
                <a:latin typeface="Cambria" panose="02040503050406030204" pitchFamily="18" charset="0"/>
              </a:rPr>
              <a:t>cobrado</a:t>
            </a:r>
            <a:r>
              <a:rPr lang="en-US" sz="1950" dirty="0" smtClean="0">
                <a:latin typeface="Cambria" panose="02040503050406030204" pitchFamily="18" charset="0"/>
              </a:rPr>
              <a:t> no </a:t>
            </a:r>
            <a:r>
              <a:rPr lang="en-US" sz="1950" dirty="0" err="1" smtClean="0">
                <a:latin typeface="Cambria" panose="02040503050406030204" pitchFamily="18" charset="0"/>
              </a:rPr>
              <a:t>destino</a:t>
            </a:r>
            <a:endParaRPr lang="en-US" sz="1950" dirty="0">
              <a:latin typeface="Cambria" panose="02040503050406030204" pitchFamily="18" charset="0"/>
            </a:endParaRPr>
          </a:p>
          <a:p>
            <a:pPr marL="1428750" lvl="2" indent="-5143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950" dirty="0" smtClean="0">
                <a:latin typeface="Cambria" panose="02040503050406030204" pitchFamily="18" charset="0"/>
              </a:rPr>
              <a:t>IBS </a:t>
            </a:r>
            <a:r>
              <a:rPr lang="en-US" sz="1950" dirty="0" err="1" smtClean="0">
                <a:latin typeface="Cambria" panose="02040503050406030204" pitchFamily="18" charset="0"/>
              </a:rPr>
              <a:t>será</a:t>
            </a:r>
            <a:r>
              <a:rPr lang="en-US" sz="1950" dirty="0" smtClean="0">
                <a:latin typeface="Cambria" panose="02040503050406030204" pitchFamily="18" charset="0"/>
              </a:rPr>
              <a:t> </a:t>
            </a:r>
            <a:r>
              <a:rPr lang="en-US" sz="1950" dirty="0" err="1" smtClean="0">
                <a:latin typeface="Cambria" panose="02040503050406030204" pitchFamily="18" charset="0"/>
              </a:rPr>
              <a:t>estadual</a:t>
            </a:r>
            <a:r>
              <a:rPr lang="en-US" sz="1950" dirty="0" smtClean="0">
                <a:latin typeface="Cambria" panose="02040503050406030204" pitchFamily="18" charset="0"/>
              </a:rPr>
              <a:t> e </a:t>
            </a:r>
            <a:r>
              <a:rPr lang="en-US" sz="1950" dirty="0" err="1" smtClean="0">
                <a:latin typeface="Cambria" panose="02040503050406030204" pitchFamily="18" charset="0"/>
              </a:rPr>
              <a:t>haverá</a:t>
            </a:r>
            <a:r>
              <a:rPr lang="en-US" sz="1950" dirty="0" smtClean="0">
                <a:latin typeface="Cambria" panose="02040503050406030204" pitchFamily="18" charset="0"/>
              </a:rPr>
              <a:t> </a:t>
            </a:r>
            <a:r>
              <a:rPr lang="en-US" sz="1950" dirty="0" err="1" smtClean="0">
                <a:latin typeface="Cambria" panose="02040503050406030204" pitchFamily="18" charset="0"/>
              </a:rPr>
              <a:t>sistema</a:t>
            </a:r>
            <a:r>
              <a:rPr lang="en-US" sz="1950" dirty="0" smtClean="0">
                <a:latin typeface="Cambria" panose="02040503050406030204" pitchFamily="18" charset="0"/>
              </a:rPr>
              <a:t> de </a:t>
            </a:r>
            <a:r>
              <a:rPr lang="en-US" sz="1950" dirty="0" err="1" smtClean="0">
                <a:latin typeface="Cambria" panose="02040503050406030204" pitchFamily="18" charset="0"/>
              </a:rPr>
              <a:t>partilha</a:t>
            </a:r>
            <a:r>
              <a:rPr lang="en-US" sz="1950" dirty="0" smtClean="0">
                <a:latin typeface="Cambria" panose="02040503050406030204" pitchFamily="18" charset="0"/>
              </a:rPr>
              <a:t> da </a:t>
            </a:r>
            <a:r>
              <a:rPr lang="en-US" sz="1950" dirty="0" err="1" smtClean="0">
                <a:latin typeface="Cambria" panose="02040503050406030204" pitchFamily="18" charset="0"/>
              </a:rPr>
              <a:t>arrecadação</a:t>
            </a:r>
            <a:r>
              <a:rPr lang="en-US" sz="1950" dirty="0" smtClean="0">
                <a:latin typeface="Cambria" panose="02040503050406030204" pitchFamily="18" charset="0"/>
              </a:rPr>
              <a:t> com a </a:t>
            </a:r>
            <a:r>
              <a:rPr lang="en-US" sz="1950" dirty="0" err="1" smtClean="0">
                <a:latin typeface="Cambria" panose="02040503050406030204" pitchFamily="18" charset="0"/>
              </a:rPr>
              <a:t>União</a:t>
            </a:r>
            <a:r>
              <a:rPr lang="en-US" sz="1950" dirty="0" smtClean="0">
                <a:latin typeface="Cambria" panose="02040503050406030204" pitchFamily="18" charset="0"/>
              </a:rPr>
              <a:t> e </a:t>
            </a:r>
            <a:r>
              <a:rPr lang="en-US" sz="1950" dirty="0" err="1" smtClean="0">
                <a:latin typeface="Cambria" panose="02040503050406030204" pitchFamily="18" charset="0"/>
              </a:rPr>
              <a:t>os</a:t>
            </a:r>
            <a:r>
              <a:rPr lang="en-US" sz="1950" dirty="0" smtClean="0">
                <a:latin typeface="Cambria" panose="02040503050406030204" pitchFamily="18" charset="0"/>
              </a:rPr>
              <a:t> </a:t>
            </a:r>
            <a:r>
              <a:rPr lang="en-US" sz="1950" dirty="0" err="1" smtClean="0">
                <a:latin typeface="Cambria" panose="02040503050406030204" pitchFamily="18" charset="0"/>
              </a:rPr>
              <a:t>Municípios</a:t>
            </a:r>
            <a:endParaRPr lang="en-US" sz="1950" dirty="0" smtClean="0">
              <a:latin typeface="Cambria" panose="02040503050406030204" pitchFamily="18" charset="0"/>
            </a:endParaRPr>
          </a:p>
          <a:p>
            <a:pPr marL="1428750" lvl="2" indent="-5143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950" dirty="0" err="1" smtClean="0">
                <a:latin typeface="Cambria" panose="02040503050406030204" pitchFamily="18" charset="0"/>
              </a:rPr>
              <a:t>Impostos</a:t>
            </a:r>
            <a:r>
              <a:rPr lang="en-US" sz="1950" dirty="0" smtClean="0">
                <a:latin typeface="Cambria" panose="02040503050406030204" pitchFamily="18" charset="0"/>
              </a:rPr>
              <a:t> </a:t>
            </a:r>
            <a:r>
              <a:rPr lang="en-US" sz="1950" dirty="0" err="1" smtClean="0">
                <a:latin typeface="Cambria" panose="02040503050406030204" pitchFamily="18" charset="0"/>
              </a:rPr>
              <a:t>seletivos</a:t>
            </a:r>
            <a:r>
              <a:rPr lang="en-US" sz="1950" dirty="0" smtClean="0">
                <a:latin typeface="Cambria" panose="02040503050406030204" pitchFamily="18" charset="0"/>
              </a:rPr>
              <a:t> </a:t>
            </a:r>
            <a:r>
              <a:rPr lang="en-US" sz="1950" dirty="0" err="1" smtClean="0">
                <a:latin typeface="Cambria" panose="02040503050406030204" pitchFamily="18" charset="0"/>
              </a:rPr>
              <a:t>são</a:t>
            </a:r>
            <a:r>
              <a:rPr lang="en-US" sz="1950" dirty="0" smtClean="0">
                <a:latin typeface="Cambria" panose="02040503050406030204" pitchFamily="18" charset="0"/>
              </a:rPr>
              <a:t> </a:t>
            </a:r>
            <a:r>
              <a:rPr lang="en-US" sz="1950" dirty="0" err="1" smtClean="0">
                <a:latin typeface="Cambria" panose="02040503050406030204" pitchFamily="18" charset="0"/>
              </a:rPr>
              <a:t>criados</a:t>
            </a:r>
            <a:r>
              <a:rPr lang="en-US" sz="1950" dirty="0" smtClean="0">
                <a:latin typeface="Cambria" panose="02040503050406030204" pitchFamily="18" charset="0"/>
              </a:rPr>
              <a:t> para que se preserve a </a:t>
            </a:r>
            <a:r>
              <a:rPr lang="en-US" sz="1950" dirty="0" err="1" smtClean="0">
                <a:latin typeface="Cambria" panose="02040503050406030204" pitchFamily="18" charset="0"/>
              </a:rPr>
              <a:t>arrecadação</a:t>
            </a:r>
            <a:r>
              <a:rPr lang="en-US" sz="1950" dirty="0" smtClean="0">
                <a:latin typeface="Cambria" panose="02040503050406030204" pitchFamily="18" charset="0"/>
              </a:rPr>
              <a:t> (</a:t>
            </a:r>
            <a:r>
              <a:rPr lang="en-US" sz="1950" dirty="0" err="1" smtClean="0">
                <a:latin typeface="Cambria" panose="02040503050406030204" pitchFamily="18" charset="0"/>
              </a:rPr>
              <a:t>problema</a:t>
            </a:r>
            <a:r>
              <a:rPr lang="en-US" sz="1950" dirty="0" smtClean="0">
                <a:latin typeface="Cambria" panose="02040503050406030204" pitchFamily="18" charset="0"/>
              </a:rPr>
              <a:t>: </a:t>
            </a:r>
            <a:r>
              <a:rPr lang="en-US" sz="1950" dirty="0" err="1" smtClean="0">
                <a:latin typeface="Cambria" panose="02040503050406030204" pitchFamily="18" charset="0"/>
              </a:rPr>
              <a:t>distorções</a:t>
            </a:r>
            <a:r>
              <a:rPr lang="en-US" sz="1950" dirty="0" smtClean="0">
                <a:latin typeface="Cambria" panose="02040503050406030204" pitchFamily="18" charset="0"/>
              </a:rPr>
              <a:t> </a:t>
            </a:r>
            <a:r>
              <a:rPr lang="en-US" sz="1950" dirty="0" err="1" smtClean="0">
                <a:latin typeface="Cambria" panose="02040503050406030204" pitchFamily="18" charset="0"/>
              </a:rPr>
              <a:t>alocativas</a:t>
            </a:r>
            <a:r>
              <a:rPr lang="en-US" sz="1950" dirty="0" smtClean="0">
                <a:latin typeface="Cambria" panose="02040503050406030204" pitchFamily="18" charset="0"/>
              </a:rPr>
              <a:t>)</a:t>
            </a:r>
          </a:p>
          <a:p>
            <a:pPr marL="1428750" lvl="2" indent="-5143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950" dirty="0" err="1" smtClean="0">
                <a:latin typeface="Cambria" panose="02040503050406030204" pitchFamily="18" charset="0"/>
              </a:rPr>
              <a:t>Comitê</a:t>
            </a:r>
            <a:r>
              <a:rPr lang="en-US" sz="1950" dirty="0" smtClean="0">
                <a:latin typeface="Cambria" panose="02040503050406030204" pitchFamily="18" charset="0"/>
              </a:rPr>
              <a:t> Gestor </a:t>
            </a:r>
            <a:r>
              <a:rPr lang="en-US" sz="1950" dirty="0" err="1" smtClean="0">
                <a:latin typeface="Cambria" panose="02040503050406030204" pitchFamily="18" charset="0"/>
              </a:rPr>
              <a:t>será</a:t>
            </a:r>
            <a:r>
              <a:rPr lang="en-US" sz="1950" dirty="0" smtClean="0">
                <a:latin typeface="Cambria" panose="02040503050406030204" pitchFamily="18" charset="0"/>
              </a:rPr>
              <a:t> </a:t>
            </a:r>
            <a:r>
              <a:rPr lang="en-US" sz="1950" dirty="0" err="1" smtClean="0">
                <a:latin typeface="Cambria" panose="02040503050406030204" pitchFamily="18" charset="0"/>
              </a:rPr>
              <a:t>composto</a:t>
            </a:r>
            <a:r>
              <a:rPr lang="en-US" sz="1950" dirty="0" smtClean="0">
                <a:latin typeface="Cambria" panose="02040503050406030204" pitchFamily="18" charset="0"/>
              </a:rPr>
              <a:t> </a:t>
            </a:r>
            <a:r>
              <a:rPr lang="en-US" sz="1950" dirty="0" err="1" smtClean="0">
                <a:latin typeface="Cambria" panose="02040503050406030204" pitchFamily="18" charset="0"/>
              </a:rPr>
              <a:t>apenas</a:t>
            </a:r>
            <a:r>
              <a:rPr lang="en-US" sz="1950" dirty="0" smtClean="0">
                <a:latin typeface="Cambria" panose="02040503050406030204" pitchFamily="18" charset="0"/>
              </a:rPr>
              <a:t> </a:t>
            </a:r>
            <a:r>
              <a:rPr lang="en-US" sz="1950" dirty="0" err="1" smtClean="0">
                <a:latin typeface="Cambria" panose="02040503050406030204" pitchFamily="18" charset="0"/>
              </a:rPr>
              <a:t>por</a:t>
            </a:r>
            <a:r>
              <a:rPr lang="en-US" sz="1950" dirty="0" smtClean="0">
                <a:latin typeface="Cambria" panose="02040503050406030204" pitchFamily="18" charset="0"/>
              </a:rPr>
              <a:t> </a:t>
            </a:r>
            <a:r>
              <a:rPr lang="en-US" sz="1950" dirty="0" err="1" smtClean="0">
                <a:latin typeface="Cambria" panose="02040503050406030204" pitchFamily="18" charset="0"/>
              </a:rPr>
              <a:t>Estados</a:t>
            </a:r>
            <a:r>
              <a:rPr lang="en-US" sz="1950" dirty="0" smtClean="0">
                <a:latin typeface="Cambria" panose="02040503050406030204" pitchFamily="18" charset="0"/>
              </a:rPr>
              <a:t> e </a:t>
            </a:r>
            <a:r>
              <a:rPr lang="en-US" sz="1950" dirty="0" err="1" smtClean="0">
                <a:latin typeface="Cambria" panose="02040503050406030204" pitchFamily="18" charset="0"/>
              </a:rPr>
              <a:t>Municípios</a:t>
            </a:r>
            <a:endParaRPr lang="en-US" sz="1950" dirty="0" smtClean="0">
              <a:latin typeface="Cambria" panose="02040503050406030204" pitchFamily="18" charset="0"/>
            </a:endParaRPr>
          </a:p>
          <a:p>
            <a:pPr marL="1428750" lvl="2" indent="-5143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950" dirty="0" smtClean="0">
                <a:latin typeface="Cambria" panose="02040503050406030204" pitchFamily="18" charset="0"/>
              </a:rPr>
              <a:t>“Super </a:t>
            </a:r>
            <a:r>
              <a:rPr lang="en-US" sz="1950" dirty="0" err="1" smtClean="0">
                <a:latin typeface="Cambria" panose="02040503050406030204" pitchFamily="18" charset="0"/>
              </a:rPr>
              <a:t>Fisco</a:t>
            </a:r>
            <a:r>
              <a:rPr lang="en-US" sz="1950" dirty="0" smtClean="0">
                <a:latin typeface="Cambria" panose="02040503050406030204" pitchFamily="18" charset="0"/>
              </a:rPr>
              <a:t>” </a:t>
            </a:r>
            <a:r>
              <a:rPr lang="en-US" sz="1950" dirty="0" err="1" smtClean="0">
                <a:latin typeface="Cambria" panose="02040503050406030204" pitchFamily="18" charset="0"/>
              </a:rPr>
              <a:t>poderá</a:t>
            </a:r>
            <a:r>
              <a:rPr lang="en-US" sz="1950" dirty="0" smtClean="0">
                <a:latin typeface="Cambria" panose="02040503050406030204" pitchFamily="18" charset="0"/>
              </a:rPr>
              <a:t> </a:t>
            </a:r>
            <a:r>
              <a:rPr lang="en-US" sz="1950" dirty="0" err="1" smtClean="0">
                <a:latin typeface="Cambria" panose="02040503050406030204" pitchFamily="18" charset="0"/>
              </a:rPr>
              <a:t>ter</a:t>
            </a:r>
            <a:r>
              <a:rPr lang="en-US" sz="1950" dirty="0" smtClean="0">
                <a:latin typeface="Cambria" panose="02040503050406030204" pitchFamily="18" charset="0"/>
              </a:rPr>
              <a:t> </a:t>
            </a:r>
            <a:r>
              <a:rPr lang="en-US" sz="1950" dirty="0" err="1" smtClean="0">
                <a:latin typeface="Cambria" panose="02040503050406030204" pitchFamily="18" charset="0"/>
              </a:rPr>
              <a:t>efeitos</a:t>
            </a:r>
            <a:r>
              <a:rPr lang="en-US" sz="1950" dirty="0" smtClean="0">
                <a:latin typeface="Cambria" panose="02040503050406030204" pitchFamily="18" charset="0"/>
              </a:rPr>
              <a:t> </a:t>
            </a:r>
            <a:r>
              <a:rPr lang="en-US" sz="1950" dirty="0" err="1" smtClean="0">
                <a:latin typeface="Cambria" panose="02040503050406030204" pitchFamily="18" charset="0"/>
              </a:rPr>
              <a:t>fiscais</a:t>
            </a:r>
            <a:r>
              <a:rPr lang="en-US" sz="1950" dirty="0" smtClean="0">
                <a:latin typeface="Cambria" panose="02040503050406030204" pitchFamily="18" charset="0"/>
              </a:rPr>
              <a:t> </a:t>
            </a:r>
            <a:r>
              <a:rPr lang="en-US" sz="1950" dirty="0" err="1" smtClean="0">
                <a:latin typeface="Cambria" panose="02040503050406030204" pitchFamily="18" charset="0"/>
              </a:rPr>
              <a:t>relevantes</a:t>
            </a:r>
            <a:r>
              <a:rPr lang="en-US" sz="1950" dirty="0" smtClean="0">
                <a:latin typeface="Cambria" panose="02040503050406030204" pitchFamily="18" charset="0"/>
              </a:rPr>
              <a:t>, com </a:t>
            </a:r>
            <a:r>
              <a:rPr lang="en-US" sz="1950" dirty="0" err="1" smtClean="0">
                <a:latin typeface="Cambria" panose="02040503050406030204" pitchFamily="18" charset="0"/>
              </a:rPr>
              <a:t>custo</a:t>
            </a:r>
            <a:r>
              <a:rPr lang="en-US" sz="1950" dirty="0" smtClean="0">
                <a:latin typeface="Cambria" panose="02040503050406030204" pitchFamily="18" charset="0"/>
              </a:rPr>
              <a:t> alto </a:t>
            </a:r>
            <a:r>
              <a:rPr lang="en-US" sz="1950" dirty="0" err="1" smtClean="0">
                <a:latin typeface="Cambria" panose="02040503050406030204" pitchFamily="18" charset="0"/>
              </a:rPr>
              <a:t>ao</a:t>
            </a:r>
            <a:r>
              <a:rPr lang="en-US" sz="1950" dirty="0" smtClean="0">
                <a:latin typeface="Cambria" panose="02040503050406030204" pitchFamily="18" charset="0"/>
              </a:rPr>
              <a:t> </a:t>
            </a:r>
            <a:r>
              <a:rPr lang="en-US" sz="1950" dirty="0" err="1" smtClean="0">
                <a:latin typeface="Cambria" panose="02040503050406030204" pitchFamily="18" charset="0"/>
              </a:rPr>
              <a:t>Erário</a:t>
            </a:r>
            <a:endParaRPr lang="en-US" sz="1950" dirty="0">
              <a:latin typeface="Cambria" panose="02040503050406030204" pitchFamily="18" charset="0"/>
            </a:endParaRPr>
          </a:p>
          <a:p>
            <a:pPr marL="1428750" lvl="2" indent="-5143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950" dirty="0" smtClean="0">
                <a:latin typeface="Cambria" panose="02040503050406030204" pitchFamily="18" charset="0"/>
              </a:rPr>
              <a:t>Fundo para </a:t>
            </a:r>
            <a:r>
              <a:rPr lang="en-US" sz="1950" dirty="0" err="1" smtClean="0">
                <a:latin typeface="Cambria" panose="02040503050406030204" pitchFamily="18" charset="0"/>
              </a:rPr>
              <a:t>compensação</a:t>
            </a:r>
            <a:r>
              <a:rPr lang="en-US" sz="1950" dirty="0" smtClean="0">
                <a:latin typeface="Cambria" panose="02040503050406030204" pitchFamily="18" charset="0"/>
              </a:rPr>
              <a:t> de </a:t>
            </a:r>
            <a:r>
              <a:rPr lang="en-US" sz="1950" dirty="0" err="1" smtClean="0">
                <a:latin typeface="Cambria" panose="02040503050406030204" pitchFamily="18" charset="0"/>
              </a:rPr>
              <a:t>perdas</a:t>
            </a:r>
            <a:r>
              <a:rPr lang="en-US" sz="1950" dirty="0" smtClean="0">
                <a:latin typeface="Cambria" panose="02040503050406030204" pitchFamily="18" charset="0"/>
              </a:rPr>
              <a:t> </a:t>
            </a:r>
            <a:r>
              <a:rPr lang="en-US" sz="1950" dirty="0" err="1" smtClean="0">
                <a:latin typeface="Cambria" panose="02040503050406030204" pitchFamily="18" charset="0"/>
              </a:rPr>
              <a:t>composto</a:t>
            </a:r>
            <a:r>
              <a:rPr lang="en-US" sz="1950" dirty="0" smtClean="0">
                <a:latin typeface="Cambria" panose="02040503050406030204" pitchFamily="18" charset="0"/>
              </a:rPr>
              <a:t> </a:t>
            </a:r>
            <a:r>
              <a:rPr lang="en-US" sz="1950" dirty="0" err="1" smtClean="0">
                <a:latin typeface="Cambria" panose="02040503050406030204" pitchFamily="18" charset="0"/>
              </a:rPr>
              <a:t>por</a:t>
            </a:r>
            <a:r>
              <a:rPr lang="en-US" sz="1950" dirty="0" smtClean="0">
                <a:latin typeface="Cambria" panose="02040503050406030204" pitchFamily="18" charset="0"/>
              </a:rPr>
              <a:t> </a:t>
            </a:r>
            <a:r>
              <a:rPr lang="en-US" sz="1950" dirty="0" err="1" smtClean="0">
                <a:latin typeface="Cambria" panose="02040503050406030204" pitchFamily="18" charset="0"/>
              </a:rPr>
              <a:t>receitas</a:t>
            </a:r>
            <a:r>
              <a:rPr lang="en-US" sz="1950" dirty="0" smtClean="0">
                <a:latin typeface="Cambria" panose="02040503050406030204" pitchFamily="18" charset="0"/>
              </a:rPr>
              <a:t> do IBS + </a:t>
            </a:r>
            <a:r>
              <a:rPr lang="en-US" sz="1950" dirty="0" err="1" smtClean="0">
                <a:latin typeface="Cambria" panose="02040503050406030204" pitchFamily="18" charset="0"/>
              </a:rPr>
              <a:t>lógica</a:t>
            </a:r>
            <a:r>
              <a:rPr lang="en-US" sz="1950" dirty="0" smtClean="0">
                <a:latin typeface="Cambria" panose="02040503050406030204" pitchFamily="18" charset="0"/>
              </a:rPr>
              <a:t> dos </a:t>
            </a:r>
            <a:r>
              <a:rPr lang="en-US" sz="1950" dirty="0" err="1" smtClean="0">
                <a:latin typeface="Cambria" panose="02040503050406030204" pitchFamily="18" charset="0"/>
              </a:rPr>
              <a:t>impostos</a:t>
            </a:r>
            <a:r>
              <a:rPr lang="en-US" sz="1950" dirty="0" smtClean="0">
                <a:latin typeface="Cambria" panose="02040503050406030204" pitchFamily="18" charset="0"/>
              </a:rPr>
              <a:t> </a:t>
            </a:r>
            <a:r>
              <a:rPr lang="en-US" sz="1950" dirty="0" err="1" smtClean="0">
                <a:latin typeface="Cambria" panose="02040503050406030204" pitchFamily="18" charset="0"/>
              </a:rPr>
              <a:t>seletivos</a:t>
            </a:r>
            <a:r>
              <a:rPr lang="en-US" sz="1950" dirty="0" smtClean="0">
                <a:latin typeface="Cambria" panose="02040503050406030204" pitchFamily="18" charset="0"/>
              </a:rPr>
              <a:t> – </a:t>
            </a:r>
            <a:r>
              <a:rPr lang="en-US" sz="1950" dirty="0" err="1" smtClean="0">
                <a:latin typeface="Cambria" panose="02040503050406030204" pitchFamily="18" charset="0"/>
              </a:rPr>
              <a:t>transição</a:t>
            </a:r>
            <a:r>
              <a:rPr lang="en-US" sz="1950" dirty="0" smtClean="0">
                <a:latin typeface="Cambria" panose="02040503050406030204" pitchFamily="18" charset="0"/>
              </a:rPr>
              <a:t> de 15 </a:t>
            </a:r>
            <a:r>
              <a:rPr lang="en-US" sz="1950" dirty="0" err="1" smtClean="0">
                <a:latin typeface="Cambria" panose="02040503050406030204" pitchFamily="18" charset="0"/>
              </a:rPr>
              <a:t>anos</a:t>
            </a:r>
            <a:endParaRPr lang="en-US" sz="1950" dirty="0" smtClean="0">
              <a:latin typeface="Cambria" panose="02040503050406030204" pitchFamily="18" charset="0"/>
            </a:endParaRPr>
          </a:p>
          <a:p>
            <a:pPr marL="1428750" lvl="2" indent="-5143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950" dirty="0" err="1" smtClean="0">
                <a:latin typeface="Cambria" panose="02040503050406030204" pitchFamily="18" charset="0"/>
              </a:rPr>
              <a:t>Destinação</a:t>
            </a:r>
            <a:r>
              <a:rPr lang="en-US" sz="1950" dirty="0" smtClean="0">
                <a:latin typeface="Cambria" panose="02040503050406030204" pitchFamily="18" charset="0"/>
              </a:rPr>
              <a:t> do IBS </a:t>
            </a:r>
            <a:r>
              <a:rPr lang="en-US" sz="1950" dirty="0" err="1" smtClean="0">
                <a:latin typeface="Cambria" panose="02040503050406030204" pitchFamily="18" charset="0"/>
              </a:rPr>
              <a:t>por</a:t>
            </a:r>
            <a:r>
              <a:rPr lang="en-US" sz="1950" dirty="0" smtClean="0">
                <a:latin typeface="Cambria" panose="02040503050406030204" pitchFamily="18" charset="0"/>
              </a:rPr>
              <a:t> </a:t>
            </a:r>
            <a:r>
              <a:rPr lang="en-US" sz="1950" dirty="0" err="1" smtClean="0">
                <a:latin typeface="Cambria" panose="02040503050406030204" pitchFamily="18" charset="0"/>
              </a:rPr>
              <a:t>porcentagens</a:t>
            </a:r>
            <a:r>
              <a:rPr lang="en-US" sz="1950" dirty="0" smtClean="0">
                <a:latin typeface="Cambria" panose="02040503050406030204" pitchFamily="18" charset="0"/>
              </a:rPr>
              <a:t> </a:t>
            </a:r>
            <a:r>
              <a:rPr lang="en-US" sz="1950" dirty="0" err="1" smtClean="0">
                <a:latin typeface="Cambria" panose="02040503050406030204" pitchFamily="18" charset="0"/>
              </a:rPr>
              <a:t>fixas</a:t>
            </a:r>
            <a:r>
              <a:rPr lang="en-US" sz="1950" dirty="0">
                <a:latin typeface="Cambria" panose="02040503050406030204" pitchFamily="18" charset="0"/>
              </a:rPr>
              <a:t> </a:t>
            </a:r>
            <a:r>
              <a:rPr lang="en-US" sz="1950" dirty="0" smtClean="0">
                <a:latin typeface="Cambria" panose="02040503050406030204" pitchFamily="18" charset="0"/>
              </a:rPr>
              <a:t>(</a:t>
            </a:r>
            <a:r>
              <a:rPr lang="en-US" sz="1950" dirty="0" err="1" smtClean="0">
                <a:latin typeface="Cambria" panose="02040503050406030204" pitchFamily="18" charset="0"/>
              </a:rPr>
              <a:t>rigidez</a:t>
            </a:r>
            <a:r>
              <a:rPr lang="en-US" sz="1950" dirty="0" smtClean="0">
                <a:latin typeface="Cambria" panose="02040503050406030204" pitchFamily="18" charset="0"/>
              </a:rPr>
              <a:t>?)</a:t>
            </a:r>
          </a:p>
          <a:p>
            <a:pPr marL="1428750" lvl="2" indent="-5143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200" dirty="0" smtClean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444808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323528" y="980728"/>
            <a:ext cx="8496944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Minion Pro"/>
              </a:rPr>
              <a:t>As regras fiscais, como a regra de ouro, foram criadas para estabelecer certos </a:t>
            </a:r>
            <a:r>
              <a:rPr lang="pt-BR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Minion Pro"/>
              </a:rPr>
              <a:t>controles</a:t>
            </a:r>
            <a:r>
              <a:rPr lang="pt-BR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Minion Pro"/>
              </a:rPr>
              <a:t> à evolução da dívida pública</a:t>
            </a:r>
          </a:p>
          <a:p>
            <a:pPr marL="342900" indent="-34290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Minion Pro"/>
              </a:rPr>
              <a:t>No caso brasileiro, temos: </a:t>
            </a:r>
            <a:r>
              <a:rPr lang="pt-BR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Minion Pro"/>
              </a:rPr>
              <a:t>limite para a dívida </a:t>
            </a:r>
            <a:r>
              <a:rPr lang="pt-BR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Minion Pro"/>
              </a:rPr>
              <a:t>(art. 52 da Constituição Federal, ainda não regulamentado para a União); </a:t>
            </a:r>
            <a:r>
              <a:rPr lang="pt-BR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Minion Pro"/>
              </a:rPr>
              <a:t>regra de ouro </a:t>
            </a:r>
            <a:r>
              <a:rPr lang="pt-BR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Minion Pro"/>
              </a:rPr>
              <a:t>(art. 167 da Constituição Federal); </a:t>
            </a:r>
            <a:r>
              <a:rPr lang="pt-BR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Minion Pro"/>
              </a:rPr>
              <a:t>teto para os gastos públicos </a:t>
            </a:r>
            <a:r>
              <a:rPr lang="pt-BR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Minion Pro"/>
              </a:rPr>
              <a:t>(EC nº 95/2016); </a:t>
            </a:r>
            <a:r>
              <a:rPr lang="pt-BR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Minion Pro"/>
              </a:rPr>
              <a:t>meta de primário </a:t>
            </a:r>
            <a:r>
              <a:rPr lang="pt-BR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Minion Pro"/>
              </a:rPr>
              <a:t>(fixadas anualmente na Lei de Diretrizes Orçamentárias); dentre outros limites que podem ultrapassar uma dezena de dispositivos</a:t>
            </a:r>
          </a:p>
          <a:p>
            <a:pPr marL="342900" indent="-34290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Minion Pro"/>
              </a:rPr>
              <a:t>Apesar das regras, o quadro fiscal é gravíssimo. Todos os indicadores de dívida pública estão crescendo, na esteira de </a:t>
            </a:r>
            <a:r>
              <a:rPr lang="pt-BR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Minion Pro"/>
              </a:rPr>
              <a:t>déficits primários e nominais elevados</a:t>
            </a:r>
          </a:p>
          <a:p>
            <a:pPr marL="342900" indent="-34290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Minion Pro"/>
              </a:rPr>
              <a:t>Contrariando a regra de ouro, os </a:t>
            </a:r>
            <a:r>
              <a:rPr lang="pt-BR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Minion Pro"/>
              </a:rPr>
              <a:t>investimentos estão caindo </a:t>
            </a:r>
            <a:r>
              <a:rPr lang="pt-BR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Minion Pro"/>
              </a:rPr>
              <a:t>enquanto a dívida continua avançando</a:t>
            </a:r>
          </a:p>
          <a:p>
            <a:pPr marL="342900" indent="-34290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Minion Pro"/>
              </a:rPr>
              <a:t>O resultado primário deverá voltar ao campo positivo </a:t>
            </a:r>
            <a:r>
              <a:rPr lang="pt-BR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Minion Pro"/>
              </a:rPr>
              <a:t>apenas em 2026</a:t>
            </a:r>
            <a:r>
              <a:rPr lang="pt-BR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Minion Pro"/>
              </a:rPr>
              <a:t> (ver cenários da IFI/Senado)</a:t>
            </a:r>
          </a:p>
          <a:p>
            <a:pPr marL="342900" indent="-34290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Minion Pro"/>
              </a:rPr>
              <a:t>O teto de gastos poderá ser </a:t>
            </a:r>
            <a:r>
              <a:rPr lang="pt-BR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Minion Pro"/>
              </a:rPr>
              <a:t>rompido</a:t>
            </a:r>
            <a:r>
              <a:rPr lang="pt-BR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Minion Pro"/>
              </a:rPr>
              <a:t> em 2022 (assunto do Módulo III)</a:t>
            </a:r>
          </a:p>
          <a:p>
            <a:pPr marL="342900" indent="-34290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Minion Pro"/>
              </a:rPr>
              <a:t>Reforma tributária ajudaria a desanuviar esse quadro...</a:t>
            </a:r>
          </a:p>
        </p:txBody>
      </p:sp>
      <p:sp>
        <p:nvSpPr>
          <p:cNvPr id="8" name="Retângulo de cantos arredondados 7"/>
          <p:cNvSpPr/>
          <p:nvPr/>
        </p:nvSpPr>
        <p:spPr>
          <a:xfrm>
            <a:off x="135444" y="116632"/>
            <a:ext cx="8757036" cy="792088"/>
          </a:xfrm>
          <a:prstGeom prst="roundRect">
            <a:avLst/>
          </a:prstGeom>
          <a:noFill/>
          <a:ln w="25400" cap="flat">
            <a:solidFill>
              <a:schemeClr val="accent1"/>
            </a:solidFill>
            <a:prstDash val="solid"/>
            <a:round/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9" name="Título 1"/>
          <p:cNvSpPr>
            <a:spLocks noGrp="1"/>
          </p:cNvSpPr>
          <p:nvPr>
            <p:ph type="title"/>
          </p:nvPr>
        </p:nvSpPr>
        <p:spPr>
          <a:xfrm>
            <a:off x="334545" y="292630"/>
            <a:ext cx="8229600" cy="1508126"/>
          </a:xfrm>
        </p:spPr>
        <p:txBody>
          <a:bodyPr>
            <a:normAutofit/>
          </a:bodyPr>
          <a:lstStyle/>
          <a:p>
            <a:r>
              <a:rPr lang="pt-BR" sz="2800" dirty="0" smtClean="0">
                <a:solidFill>
                  <a:srgbClr val="005D89"/>
                </a:solidFill>
                <a:latin typeface="Cambria" panose="02040503050406030204" pitchFamily="18" charset="0"/>
                <a:sym typeface="Source Sans Pro Semibold"/>
              </a:rPr>
              <a:t>Visão geral</a:t>
            </a:r>
            <a:endParaRPr lang="pt-BR" sz="2800" dirty="0">
              <a:solidFill>
                <a:srgbClr val="005D89"/>
              </a:solidFill>
              <a:latin typeface="Cambria" panose="02040503050406030204" pitchFamily="18" charset="0"/>
              <a:sym typeface="Source Sans Pro Semibold"/>
            </a:endParaRPr>
          </a:p>
        </p:txBody>
      </p:sp>
    </p:spTree>
    <p:extLst>
      <p:ext uri="{BB962C8B-B14F-4D97-AF65-F5344CB8AC3E}">
        <p14:creationId xmlns:p14="http://schemas.microsoft.com/office/powerpoint/2010/main" val="397803787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6"/>
          <p:cNvSpPr txBox="1"/>
          <p:nvPr/>
        </p:nvSpPr>
        <p:spPr>
          <a:xfrm>
            <a:off x="107504" y="230469"/>
            <a:ext cx="8856984" cy="52321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800" dirty="0" err="1" smtClean="0">
                <a:solidFill>
                  <a:srgbClr val="005D89"/>
                </a:solidFill>
                <a:latin typeface="Cambria" panose="02040503050406030204" pitchFamily="18" charset="0"/>
              </a:rPr>
              <a:t>Proposta</a:t>
            </a:r>
            <a:r>
              <a:rPr lang="en-US" sz="2800" dirty="0" smtClean="0">
                <a:solidFill>
                  <a:srgbClr val="005D89"/>
                </a:solidFill>
                <a:latin typeface="Cambria" panose="02040503050406030204" pitchFamily="18" charset="0"/>
              </a:rPr>
              <a:t> Appy</a:t>
            </a:r>
            <a:endParaRPr lang="en-US" sz="2800" dirty="0">
              <a:solidFill>
                <a:srgbClr val="005D89"/>
              </a:solidFill>
              <a:latin typeface="Cambria" panose="02040503050406030204" pitchFamily="18" charset="0"/>
            </a:endParaRPr>
          </a:p>
        </p:txBody>
      </p:sp>
      <p:sp>
        <p:nvSpPr>
          <p:cNvPr id="8" name="Retângulo de cantos arredondados 7"/>
          <p:cNvSpPr/>
          <p:nvPr/>
        </p:nvSpPr>
        <p:spPr>
          <a:xfrm>
            <a:off x="135444" y="106410"/>
            <a:ext cx="8856984" cy="810139"/>
          </a:xfrm>
          <a:prstGeom prst="roundRect">
            <a:avLst/>
          </a:prstGeom>
          <a:noFill/>
          <a:ln w="25400" cap="flat">
            <a:solidFill>
              <a:schemeClr val="accent1"/>
            </a:solidFill>
            <a:prstDash val="solid"/>
            <a:round/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6" name="Subtítulo 2"/>
          <p:cNvSpPr>
            <a:spLocks noGrp="1"/>
          </p:cNvSpPr>
          <p:nvPr>
            <p:ph type="subTitle" idx="1"/>
          </p:nvPr>
        </p:nvSpPr>
        <p:spPr>
          <a:xfrm>
            <a:off x="-324544" y="1031124"/>
            <a:ext cx="9357579" cy="4630124"/>
          </a:xfrm>
        </p:spPr>
        <p:txBody>
          <a:bodyPr/>
          <a:lstStyle/>
          <a:p>
            <a:pPr marL="971550" lvl="1" indent="-5143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dirty="0" err="1" smtClean="0">
                <a:latin typeface="Cambria" panose="02040503050406030204" pitchFamily="18" charset="0"/>
              </a:rPr>
              <a:t>Alguns</a:t>
            </a:r>
            <a:r>
              <a:rPr lang="en-US" sz="1800" dirty="0" smtClean="0">
                <a:latin typeface="Cambria" panose="02040503050406030204" pitchFamily="18" charset="0"/>
              </a:rPr>
              <a:t> </a:t>
            </a:r>
            <a:r>
              <a:rPr lang="en-US" sz="1800" dirty="0" err="1" smtClean="0">
                <a:latin typeface="Cambria" panose="02040503050406030204" pitchFamily="18" charset="0"/>
              </a:rPr>
              <a:t>pontos</a:t>
            </a:r>
            <a:r>
              <a:rPr lang="en-US" sz="1800" dirty="0" smtClean="0">
                <a:latin typeface="Cambria" panose="02040503050406030204" pitchFamily="18" charset="0"/>
              </a:rPr>
              <a:t> da </a:t>
            </a:r>
            <a:r>
              <a:rPr lang="en-US" sz="1800" dirty="0" err="1" smtClean="0">
                <a:latin typeface="Cambria" panose="02040503050406030204" pitchFamily="18" charset="0"/>
              </a:rPr>
              <a:t>proposta</a:t>
            </a:r>
            <a:r>
              <a:rPr lang="en-US" sz="1800" dirty="0" smtClean="0">
                <a:latin typeface="Cambria" panose="02040503050406030204" pitchFamily="18" charset="0"/>
              </a:rPr>
              <a:t> para </a:t>
            </a:r>
            <a:r>
              <a:rPr lang="en-US" sz="1800" dirty="0" err="1" smtClean="0">
                <a:latin typeface="Cambria" panose="02040503050406030204" pitchFamily="18" charset="0"/>
              </a:rPr>
              <a:t>discussão</a:t>
            </a:r>
            <a:r>
              <a:rPr lang="en-US" sz="1800" dirty="0" smtClean="0">
                <a:latin typeface="Cambria" panose="02040503050406030204" pitchFamily="18" charset="0"/>
              </a:rPr>
              <a:t>:</a:t>
            </a:r>
          </a:p>
          <a:p>
            <a:pPr marL="1428750" lvl="2" indent="-5143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 err="1" smtClean="0">
                <a:latin typeface="Cambria" panose="02040503050406030204" pitchFamily="18" charset="0"/>
              </a:rPr>
              <a:t>Imposto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sobre</a:t>
            </a:r>
            <a:r>
              <a:rPr lang="en-US" dirty="0" smtClean="0">
                <a:latin typeface="Cambria" panose="02040503050406030204" pitchFamily="18" charset="0"/>
              </a:rPr>
              <a:t> Bens e </a:t>
            </a:r>
            <a:r>
              <a:rPr lang="en-US" dirty="0" err="1" smtClean="0">
                <a:latin typeface="Cambria" panose="02040503050406030204" pitchFamily="18" charset="0"/>
              </a:rPr>
              <a:t>Serviços</a:t>
            </a:r>
            <a:r>
              <a:rPr lang="en-US" dirty="0" smtClean="0">
                <a:latin typeface="Cambria" panose="02040503050406030204" pitchFamily="18" charset="0"/>
              </a:rPr>
              <a:t> (IBS), </a:t>
            </a:r>
            <a:r>
              <a:rPr lang="en-US" dirty="0" err="1" smtClean="0">
                <a:latin typeface="Cambria" panose="02040503050406030204" pitchFamily="18" charset="0"/>
              </a:rPr>
              <a:t>modelo</a:t>
            </a:r>
            <a:r>
              <a:rPr lang="en-US" dirty="0" smtClean="0">
                <a:latin typeface="Cambria" panose="02040503050406030204" pitchFamily="18" charset="0"/>
              </a:rPr>
              <a:t> “</a:t>
            </a:r>
            <a:r>
              <a:rPr lang="en-US" dirty="0" err="1" smtClean="0">
                <a:latin typeface="Cambria" panose="02040503050406030204" pitchFamily="18" charset="0"/>
              </a:rPr>
              <a:t>crédito</a:t>
            </a:r>
            <a:r>
              <a:rPr lang="en-US" dirty="0" smtClean="0">
                <a:latin typeface="Cambria" panose="02040503050406030204" pitchFamily="18" charset="0"/>
              </a:rPr>
              <a:t> e </a:t>
            </a:r>
            <a:r>
              <a:rPr lang="en-US" dirty="0" err="1" smtClean="0">
                <a:latin typeface="Cambria" panose="02040503050406030204" pitchFamily="18" charset="0"/>
              </a:rPr>
              <a:t>débito</a:t>
            </a:r>
            <a:r>
              <a:rPr lang="en-US" dirty="0" smtClean="0">
                <a:latin typeface="Cambria" panose="02040503050406030204" pitchFamily="18" charset="0"/>
              </a:rPr>
              <a:t>”, </a:t>
            </a:r>
            <a:r>
              <a:rPr lang="en-US" dirty="0" err="1" smtClean="0">
                <a:latin typeface="Cambria" panose="02040503050406030204" pitchFamily="18" charset="0"/>
              </a:rPr>
              <a:t>cobrado</a:t>
            </a:r>
            <a:r>
              <a:rPr lang="en-US" dirty="0" smtClean="0">
                <a:latin typeface="Cambria" panose="02040503050406030204" pitchFamily="18" charset="0"/>
              </a:rPr>
              <a:t> no </a:t>
            </a:r>
            <a:r>
              <a:rPr lang="en-US" dirty="0" err="1" smtClean="0">
                <a:latin typeface="Cambria" panose="02040503050406030204" pitchFamily="18" charset="0"/>
              </a:rPr>
              <a:t>destino</a:t>
            </a:r>
            <a:endParaRPr lang="en-US" dirty="0" smtClean="0">
              <a:latin typeface="Cambria" panose="02040503050406030204" pitchFamily="18" charset="0"/>
            </a:endParaRPr>
          </a:p>
          <a:p>
            <a:pPr marL="1428750" lvl="2" indent="-5143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 err="1" smtClean="0">
                <a:latin typeface="Cambria" panose="02040503050406030204" pitchFamily="18" charset="0"/>
              </a:rPr>
              <a:t>Autonomia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na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fixação</a:t>
            </a:r>
            <a:r>
              <a:rPr lang="en-US" dirty="0" smtClean="0">
                <a:latin typeface="Cambria" panose="02040503050406030204" pitchFamily="18" charset="0"/>
              </a:rPr>
              <a:t> da </a:t>
            </a:r>
            <a:r>
              <a:rPr lang="en-US" dirty="0" err="1" smtClean="0">
                <a:latin typeface="Cambria" panose="02040503050406030204" pitchFamily="18" charset="0"/>
              </a:rPr>
              <a:t>alíquota</a:t>
            </a:r>
            <a:r>
              <a:rPr lang="en-US" dirty="0" smtClean="0">
                <a:latin typeface="Cambria" panose="02040503050406030204" pitchFamily="18" charset="0"/>
              </a:rPr>
              <a:t> a </a:t>
            </a:r>
            <a:r>
              <a:rPr lang="en-US" dirty="0" err="1" smtClean="0">
                <a:latin typeface="Cambria" panose="02040503050406030204" pitchFamily="18" charset="0"/>
              </a:rPr>
              <a:t>partir</a:t>
            </a:r>
            <a:r>
              <a:rPr lang="en-US" dirty="0" smtClean="0">
                <a:latin typeface="Cambria" panose="02040503050406030204" pitchFamily="18" charset="0"/>
              </a:rPr>
              <a:t> da </a:t>
            </a:r>
            <a:r>
              <a:rPr lang="en-US" dirty="0" err="1" smtClean="0">
                <a:latin typeface="Cambria" panose="02040503050406030204" pitchFamily="18" charset="0"/>
              </a:rPr>
              <a:t>alíquota</a:t>
            </a:r>
            <a:r>
              <a:rPr lang="en-US" dirty="0" smtClean="0">
                <a:latin typeface="Cambria" panose="02040503050406030204" pitchFamily="18" charset="0"/>
              </a:rPr>
              <a:t> de </a:t>
            </a:r>
            <a:r>
              <a:rPr lang="en-US" dirty="0" err="1" smtClean="0">
                <a:latin typeface="Cambria" panose="02040503050406030204" pitchFamily="18" charset="0"/>
              </a:rPr>
              <a:t>referência</a:t>
            </a:r>
            <a:endParaRPr lang="en-US" dirty="0">
              <a:latin typeface="Cambria" panose="02040503050406030204" pitchFamily="18" charset="0"/>
            </a:endParaRPr>
          </a:p>
          <a:p>
            <a:pPr marL="1428750" lvl="2" indent="-5143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 smtClean="0">
                <a:latin typeface="Cambria" panose="02040503050406030204" pitchFamily="18" charset="0"/>
              </a:rPr>
              <a:t>IBS </a:t>
            </a:r>
            <a:r>
              <a:rPr lang="en-US" dirty="0" err="1" smtClean="0">
                <a:latin typeface="Cambria" panose="02040503050406030204" pitchFamily="18" charset="0"/>
              </a:rPr>
              <a:t>será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nacional</a:t>
            </a:r>
            <a:r>
              <a:rPr lang="en-US" dirty="0" smtClean="0">
                <a:latin typeface="Cambria" panose="02040503050406030204" pitchFamily="18" charset="0"/>
              </a:rPr>
              <a:t> e </a:t>
            </a:r>
            <a:r>
              <a:rPr lang="en-US" dirty="0" err="1" smtClean="0">
                <a:latin typeface="Cambria" panose="02040503050406030204" pitchFamily="18" charset="0"/>
              </a:rPr>
              <a:t>haverá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sistema</a:t>
            </a:r>
            <a:r>
              <a:rPr lang="en-US" dirty="0" smtClean="0">
                <a:latin typeface="Cambria" panose="02040503050406030204" pitchFamily="18" charset="0"/>
              </a:rPr>
              <a:t> de </a:t>
            </a:r>
            <a:r>
              <a:rPr lang="en-US" dirty="0" err="1" smtClean="0">
                <a:latin typeface="Cambria" panose="02040503050406030204" pitchFamily="18" charset="0"/>
              </a:rPr>
              <a:t>partilha</a:t>
            </a:r>
            <a:r>
              <a:rPr lang="en-US" dirty="0" smtClean="0">
                <a:latin typeface="Cambria" panose="02040503050406030204" pitchFamily="18" charset="0"/>
              </a:rPr>
              <a:t> da </a:t>
            </a:r>
            <a:r>
              <a:rPr lang="en-US" dirty="0" err="1" smtClean="0">
                <a:latin typeface="Cambria" panose="02040503050406030204" pitchFamily="18" charset="0"/>
              </a:rPr>
              <a:t>arrecadação</a:t>
            </a:r>
            <a:r>
              <a:rPr lang="en-US" dirty="0" smtClean="0">
                <a:latin typeface="Cambria" panose="02040503050406030204" pitchFamily="18" charset="0"/>
              </a:rPr>
              <a:t> com a </a:t>
            </a:r>
            <a:r>
              <a:rPr lang="en-US" dirty="0" err="1" smtClean="0">
                <a:latin typeface="Cambria" panose="02040503050406030204" pitchFamily="18" charset="0"/>
              </a:rPr>
              <a:t>União</a:t>
            </a:r>
            <a:r>
              <a:rPr lang="en-US" dirty="0" smtClean="0">
                <a:latin typeface="Cambria" panose="02040503050406030204" pitchFamily="18" charset="0"/>
              </a:rPr>
              <a:t> e </a:t>
            </a:r>
            <a:r>
              <a:rPr lang="en-US" dirty="0" err="1" smtClean="0">
                <a:latin typeface="Cambria" panose="02040503050406030204" pitchFamily="18" charset="0"/>
              </a:rPr>
              <a:t>os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Municípios</a:t>
            </a:r>
            <a:r>
              <a:rPr lang="en-US" dirty="0" smtClean="0">
                <a:latin typeface="Cambria" panose="02040503050406030204" pitchFamily="18" charset="0"/>
              </a:rPr>
              <a:t>, </a:t>
            </a:r>
            <a:r>
              <a:rPr lang="en-US" dirty="0" err="1" smtClean="0">
                <a:latin typeface="Cambria" panose="02040503050406030204" pitchFamily="18" charset="0"/>
              </a:rPr>
              <a:t>garantindo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manutenção</a:t>
            </a:r>
            <a:r>
              <a:rPr lang="en-US" dirty="0" smtClean="0">
                <a:latin typeface="Cambria" panose="02040503050406030204" pitchFamily="18" charset="0"/>
              </a:rPr>
              <a:t> de </a:t>
            </a:r>
            <a:r>
              <a:rPr lang="en-US" dirty="0" err="1" smtClean="0">
                <a:latin typeface="Cambria" panose="02040503050406030204" pitchFamily="18" charset="0"/>
              </a:rPr>
              <a:t>níveis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reais</a:t>
            </a:r>
            <a:r>
              <a:rPr lang="en-US" dirty="0" smtClean="0">
                <a:latin typeface="Cambria" panose="02040503050406030204" pitchFamily="18" charset="0"/>
              </a:rPr>
              <a:t> de </a:t>
            </a:r>
            <a:r>
              <a:rPr lang="en-US" dirty="0" err="1" smtClean="0">
                <a:latin typeface="Cambria" panose="02040503050406030204" pitchFamily="18" charset="0"/>
              </a:rPr>
              <a:t>receitas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por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nível</a:t>
            </a:r>
            <a:r>
              <a:rPr lang="en-US" dirty="0" smtClean="0">
                <a:latin typeface="Cambria" panose="02040503050406030204" pitchFamily="18" charset="0"/>
              </a:rPr>
              <a:t> de </a:t>
            </a:r>
            <a:r>
              <a:rPr lang="en-US" dirty="0" err="1" smtClean="0">
                <a:latin typeface="Cambria" panose="02040503050406030204" pitchFamily="18" charset="0"/>
              </a:rPr>
              <a:t>governo</a:t>
            </a:r>
            <a:endParaRPr lang="en-US" dirty="0" smtClean="0">
              <a:latin typeface="Cambria" panose="02040503050406030204" pitchFamily="18" charset="0"/>
            </a:endParaRPr>
          </a:p>
          <a:p>
            <a:pPr marL="1428750" lvl="2" indent="-5143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 err="1" smtClean="0">
                <a:latin typeface="Cambria" panose="02040503050406030204" pitchFamily="18" charset="0"/>
              </a:rPr>
              <a:t>Comitê</a:t>
            </a:r>
            <a:r>
              <a:rPr lang="en-US" dirty="0" smtClean="0">
                <a:latin typeface="Cambria" panose="02040503050406030204" pitchFamily="18" charset="0"/>
              </a:rPr>
              <a:t> Gestor </a:t>
            </a:r>
            <a:r>
              <a:rPr lang="en-US" dirty="0" err="1" smtClean="0">
                <a:latin typeface="Cambria" panose="02040503050406030204" pitchFamily="18" charset="0"/>
              </a:rPr>
              <a:t>será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composto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apenas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por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União</a:t>
            </a:r>
            <a:r>
              <a:rPr lang="en-US" dirty="0" smtClean="0">
                <a:latin typeface="Cambria" panose="02040503050406030204" pitchFamily="18" charset="0"/>
              </a:rPr>
              <a:t>, </a:t>
            </a:r>
            <a:r>
              <a:rPr lang="en-US" dirty="0" err="1" smtClean="0">
                <a:latin typeface="Cambria" panose="02040503050406030204" pitchFamily="18" charset="0"/>
              </a:rPr>
              <a:t>Estados</a:t>
            </a:r>
            <a:r>
              <a:rPr lang="en-US" dirty="0" smtClean="0">
                <a:latin typeface="Cambria" panose="02040503050406030204" pitchFamily="18" charset="0"/>
              </a:rPr>
              <a:t> e </a:t>
            </a:r>
            <a:r>
              <a:rPr lang="en-US" dirty="0" err="1" smtClean="0">
                <a:latin typeface="Cambria" panose="02040503050406030204" pitchFamily="18" charset="0"/>
              </a:rPr>
              <a:t>Municípios</a:t>
            </a:r>
            <a:endParaRPr lang="en-US" dirty="0" smtClean="0">
              <a:latin typeface="Cambria" panose="02040503050406030204" pitchFamily="18" charset="0"/>
            </a:endParaRPr>
          </a:p>
          <a:p>
            <a:pPr marL="1428750" lvl="2" indent="-5143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 err="1" smtClean="0">
                <a:latin typeface="Cambria" panose="02040503050406030204" pitchFamily="18" charset="0"/>
              </a:rPr>
              <a:t>Ajustes</a:t>
            </a:r>
            <a:r>
              <a:rPr lang="en-US" dirty="0" smtClean="0">
                <a:latin typeface="Cambria" panose="02040503050406030204" pitchFamily="18" charset="0"/>
              </a:rPr>
              <a:t> via </a:t>
            </a:r>
            <a:r>
              <a:rPr lang="en-US" dirty="0" err="1" smtClean="0">
                <a:latin typeface="Cambria" panose="02040503050406030204" pitchFamily="18" charset="0"/>
              </a:rPr>
              <a:t>valores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reais</a:t>
            </a:r>
            <a:r>
              <a:rPr lang="en-US" dirty="0" smtClean="0">
                <a:latin typeface="Cambria" panose="02040503050406030204" pitchFamily="18" charset="0"/>
              </a:rPr>
              <a:t> dos </a:t>
            </a:r>
            <a:r>
              <a:rPr lang="en-US" dirty="0" err="1" smtClean="0">
                <a:latin typeface="Cambria" panose="02040503050406030204" pitchFamily="18" charset="0"/>
              </a:rPr>
              <a:t>ganhos</a:t>
            </a:r>
            <a:r>
              <a:rPr lang="en-US" dirty="0" smtClean="0">
                <a:latin typeface="Cambria" panose="02040503050406030204" pitchFamily="18" charset="0"/>
              </a:rPr>
              <a:t> e </a:t>
            </a:r>
            <a:r>
              <a:rPr lang="en-US" dirty="0" err="1" smtClean="0">
                <a:latin typeface="Cambria" panose="02040503050406030204" pitchFamily="18" charset="0"/>
              </a:rPr>
              <a:t>perdas</a:t>
            </a:r>
            <a:r>
              <a:rPr lang="en-US" dirty="0" smtClean="0">
                <a:latin typeface="Cambria" panose="02040503050406030204" pitchFamily="18" charset="0"/>
              </a:rPr>
              <a:t> – </a:t>
            </a:r>
            <a:r>
              <a:rPr lang="en-US" dirty="0" err="1" smtClean="0">
                <a:latin typeface="Cambria" panose="02040503050406030204" pitchFamily="18" charset="0"/>
              </a:rPr>
              <a:t>transição</a:t>
            </a:r>
            <a:r>
              <a:rPr lang="en-US" dirty="0" smtClean="0">
                <a:latin typeface="Cambria" panose="02040503050406030204" pitchFamily="18" charset="0"/>
              </a:rPr>
              <a:t> de 50 </a:t>
            </a:r>
            <a:r>
              <a:rPr lang="en-US" dirty="0" err="1" smtClean="0">
                <a:latin typeface="Cambria" panose="02040503050406030204" pitchFamily="18" charset="0"/>
              </a:rPr>
              <a:t>anos</a:t>
            </a:r>
            <a:endParaRPr lang="en-US" dirty="0" smtClean="0">
              <a:latin typeface="Cambria" panose="02040503050406030204" pitchFamily="18" charset="0"/>
            </a:endParaRPr>
          </a:p>
          <a:p>
            <a:pPr marL="1428750" lvl="2" indent="-5143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 err="1" smtClean="0">
                <a:latin typeface="Cambria" panose="02040503050406030204" pitchFamily="18" charset="0"/>
              </a:rPr>
              <a:t>Conta</a:t>
            </a:r>
            <a:r>
              <a:rPr lang="en-US" dirty="0" smtClean="0">
                <a:latin typeface="Cambria" panose="02040503050406030204" pitchFamily="18" charset="0"/>
              </a:rPr>
              <a:t>-se com </a:t>
            </a:r>
            <a:r>
              <a:rPr lang="en-US" dirty="0" err="1" smtClean="0">
                <a:latin typeface="Cambria" panose="02040503050406030204" pitchFamily="18" charset="0"/>
              </a:rPr>
              <a:t>efeito</a:t>
            </a:r>
            <a:r>
              <a:rPr lang="en-US" dirty="0" smtClean="0">
                <a:latin typeface="Cambria" panose="02040503050406030204" pitchFamily="18" charset="0"/>
              </a:rPr>
              <a:t> do </a:t>
            </a:r>
            <a:r>
              <a:rPr lang="en-US" dirty="0" err="1" smtClean="0">
                <a:latin typeface="Cambria" panose="02040503050406030204" pitchFamily="18" charset="0"/>
              </a:rPr>
              <a:t>crescimento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sobre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receitas</a:t>
            </a:r>
            <a:r>
              <a:rPr lang="en-US" dirty="0" smtClean="0">
                <a:latin typeface="Cambria" panose="02040503050406030204" pitchFamily="18" charset="0"/>
              </a:rPr>
              <a:t> para </a:t>
            </a:r>
            <a:r>
              <a:rPr lang="en-US" dirty="0" err="1" smtClean="0">
                <a:latin typeface="Cambria" panose="02040503050406030204" pitchFamily="18" charset="0"/>
              </a:rPr>
              <a:t>amenizar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argumento</a:t>
            </a:r>
            <a:r>
              <a:rPr lang="en-US" dirty="0" smtClean="0">
                <a:latin typeface="Cambria" panose="02040503050406030204" pitchFamily="18" charset="0"/>
              </a:rPr>
              <a:t> de </a:t>
            </a:r>
            <a:r>
              <a:rPr lang="en-US" dirty="0" err="1" smtClean="0">
                <a:latin typeface="Cambria" panose="02040503050406030204" pitchFamily="18" charset="0"/>
              </a:rPr>
              <a:t>perda</a:t>
            </a:r>
            <a:r>
              <a:rPr lang="en-US" dirty="0" smtClean="0">
                <a:latin typeface="Cambria" panose="02040503050406030204" pitchFamily="18" charset="0"/>
              </a:rPr>
              <a:t> de </a:t>
            </a:r>
            <a:r>
              <a:rPr lang="en-US" dirty="0" err="1" smtClean="0">
                <a:latin typeface="Cambria" panose="02040503050406030204" pitchFamily="18" charset="0"/>
              </a:rPr>
              <a:t>receitas</a:t>
            </a:r>
            <a:r>
              <a:rPr lang="en-US" dirty="0" smtClean="0">
                <a:latin typeface="Cambria" panose="02040503050406030204" pitchFamily="18" charset="0"/>
              </a:rPr>
              <a:t> de </a:t>
            </a:r>
            <a:r>
              <a:rPr lang="en-US" dirty="0" err="1" smtClean="0">
                <a:latin typeface="Cambria" panose="02040503050406030204" pitchFamily="18" charset="0"/>
              </a:rPr>
              <a:t>grandes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Municípios</a:t>
            </a:r>
            <a:r>
              <a:rPr lang="en-US" dirty="0" smtClean="0">
                <a:latin typeface="Cambria" panose="02040503050406030204" pitchFamily="18" charset="0"/>
              </a:rPr>
              <a:t> e </a:t>
            </a:r>
            <a:r>
              <a:rPr lang="en-US" dirty="0" err="1" smtClean="0">
                <a:latin typeface="Cambria" panose="02040503050406030204" pitchFamily="18" charset="0"/>
              </a:rPr>
              <a:t>Estados</a:t>
            </a:r>
            <a:r>
              <a:rPr lang="en-US" dirty="0" smtClean="0">
                <a:latin typeface="Cambria" panose="02040503050406030204" pitchFamily="18" charset="0"/>
              </a:rPr>
              <a:t> (</a:t>
            </a:r>
            <a:r>
              <a:rPr lang="en-US" dirty="0" err="1" smtClean="0">
                <a:latin typeface="Cambria" panose="02040503050406030204" pitchFamily="18" charset="0"/>
              </a:rPr>
              <a:t>exportadores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líquidos</a:t>
            </a:r>
            <a:r>
              <a:rPr lang="en-US" dirty="0" smtClean="0">
                <a:latin typeface="Cambria" panose="02040503050406030204" pitchFamily="18" charset="0"/>
              </a:rPr>
              <a:t>)</a:t>
            </a:r>
          </a:p>
          <a:p>
            <a:pPr marL="1428750" lvl="2" indent="-5143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 smtClean="0">
                <a:latin typeface="Cambria" panose="02040503050406030204" pitchFamily="18" charset="0"/>
              </a:rPr>
              <a:t>Sistema de </a:t>
            </a:r>
            <a:r>
              <a:rPr lang="en-US" dirty="0" err="1" smtClean="0">
                <a:latin typeface="Cambria" panose="02040503050406030204" pitchFamily="18" charset="0"/>
              </a:rPr>
              <a:t>alíquotas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singulares</a:t>
            </a:r>
            <a:r>
              <a:rPr lang="en-US" dirty="0" smtClean="0">
                <a:latin typeface="Cambria" panose="02040503050406030204" pitchFamily="18" charset="0"/>
              </a:rPr>
              <a:t> para </a:t>
            </a:r>
            <a:r>
              <a:rPr lang="en-US" dirty="0" err="1" smtClean="0">
                <a:latin typeface="Cambria" panose="02040503050406030204" pitchFamily="18" charset="0"/>
              </a:rPr>
              <a:t>tratar</a:t>
            </a:r>
            <a:r>
              <a:rPr lang="en-US" dirty="0" smtClean="0">
                <a:latin typeface="Cambria" panose="02040503050406030204" pitchFamily="18" charset="0"/>
              </a:rPr>
              <a:t> de </a:t>
            </a:r>
            <a:r>
              <a:rPr lang="en-US" dirty="0" err="1" smtClean="0">
                <a:latin typeface="Cambria" panose="02040503050406030204" pitchFamily="18" charset="0"/>
              </a:rPr>
              <a:t>vinculações</a:t>
            </a:r>
            <a:endParaRPr lang="en-US" dirty="0">
              <a:latin typeface="Cambria" panose="02040503050406030204" pitchFamily="18" charset="0"/>
            </a:endParaRPr>
          </a:p>
          <a:p>
            <a:pPr marL="1428750" lvl="2" indent="-5143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 err="1" smtClean="0">
                <a:latin typeface="Cambria" panose="02040503050406030204" pitchFamily="18" charset="0"/>
              </a:rPr>
              <a:t>Imposto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seletivo</a:t>
            </a:r>
            <a:r>
              <a:rPr lang="en-US" dirty="0" smtClean="0">
                <a:latin typeface="Cambria" panose="02040503050406030204" pitchFamily="18" charset="0"/>
              </a:rPr>
              <a:t> para </a:t>
            </a:r>
            <a:r>
              <a:rPr lang="en-US" dirty="0" err="1" smtClean="0">
                <a:latin typeface="Cambria" panose="02040503050406030204" pitchFamily="18" charset="0"/>
              </a:rPr>
              <a:t>caso</a:t>
            </a:r>
            <a:r>
              <a:rPr lang="en-US" dirty="0" smtClean="0">
                <a:latin typeface="Cambria" panose="02040503050406030204" pitchFamily="18" charset="0"/>
              </a:rPr>
              <a:t> de </a:t>
            </a:r>
            <a:r>
              <a:rPr lang="en-US" dirty="0" err="1" smtClean="0">
                <a:latin typeface="Cambria" panose="02040503050406030204" pitchFamily="18" charset="0"/>
              </a:rPr>
              <a:t>exernalidades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negativas</a:t>
            </a:r>
            <a:endParaRPr lang="en-US" dirty="0" smtClean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850287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6"/>
          <p:cNvSpPr txBox="1"/>
          <p:nvPr/>
        </p:nvSpPr>
        <p:spPr>
          <a:xfrm>
            <a:off x="107504" y="230469"/>
            <a:ext cx="8856984" cy="52321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800" dirty="0" err="1" smtClean="0">
                <a:solidFill>
                  <a:srgbClr val="005D89"/>
                </a:solidFill>
                <a:latin typeface="Cambria" panose="02040503050406030204" pitchFamily="18" charset="0"/>
              </a:rPr>
              <a:t>Exemplo</a:t>
            </a:r>
            <a:r>
              <a:rPr lang="en-US" sz="2800" dirty="0" smtClean="0">
                <a:solidFill>
                  <a:srgbClr val="005D89"/>
                </a:solidFill>
                <a:latin typeface="Cambria" panose="02040503050406030204" pitchFamily="18" charset="0"/>
              </a:rPr>
              <a:t> de </a:t>
            </a:r>
            <a:r>
              <a:rPr lang="en-US" sz="2800" dirty="0" err="1" smtClean="0">
                <a:solidFill>
                  <a:srgbClr val="005D89"/>
                </a:solidFill>
                <a:latin typeface="Cambria" panose="02040503050406030204" pitchFamily="18" charset="0"/>
              </a:rPr>
              <a:t>como</a:t>
            </a:r>
            <a:r>
              <a:rPr lang="en-US" sz="2800" dirty="0" smtClean="0">
                <a:solidFill>
                  <a:srgbClr val="005D89"/>
                </a:solidFill>
                <a:latin typeface="Cambria" panose="02040503050406030204" pitchFamily="18" charset="0"/>
              </a:rPr>
              <a:t> se </a:t>
            </a:r>
            <a:r>
              <a:rPr lang="en-US" sz="2800" dirty="0" err="1" smtClean="0">
                <a:solidFill>
                  <a:srgbClr val="005D89"/>
                </a:solidFill>
                <a:latin typeface="Cambria" panose="02040503050406030204" pitchFamily="18" charset="0"/>
              </a:rPr>
              <a:t>dará</a:t>
            </a:r>
            <a:r>
              <a:rPr lang="en-US" sz="2800" dirty="0" smtClean="0">
                <a:solidFill>
                  <a:srgbClr val="005D89"/>
                </a:solidFill>
                <a:latin typeface="Cambria" panose="02040503050406030204" pitchFamily="18" charset="0"/>
              </a:rPr>
              <a:t> a </a:t>
            </a:r>
            <a:r>
              <a:rPr lang="en-US" sz="2800" dirty="0" err="1" smtClean="0">
                <a:solidFill>
                  <a:srgbClr val="005D89"/>
                </a:solidFill>
                <a:latin typeface="Cambria" panose="02040503050406030204" pitchFamily="18" charset="0"/>
              </a:rPr>
              <a:t>troca</a:t>
            </a:r>
            <a:r>
              <a:rPr lang="en-US" sz="2800" dirty="0" smtClean="0">
                <a:solidFill>
                  <a:srgbClr val="005D89"/>
                </a:solidFill>
                <a:latin typeface="Cambria" panose="02040503050406030204" pitchFamily="18" charset="0"/>
              </a:rPr>
              <a:t> de </a:t>
            </a:r>
            <a:r>
              <a:rPr lang="en-US" sz="2800" dirty="0" err="1" smtClean="0">
                <a:solidFill>
                  <a:srgbClr val="005D89"/>
                </a:solidFill>
                <a:latin typeface="Cambria" panose="02040503050406030204" pitchFamily="18" charset="0"/>
              </a:rPr>
              <a:t>impostos</a:t>
            </a:r>
            <a:endParaRPr lang="en-US" sz="2800" dirty="0">
              <a:solidFill>
                <a:srgbClr val="005D89"/>
              </a:solidFill>
              <a:latin typeface="Cambria" panose="02040503050406030204" pitchFamily="18" charset="0"/>
            </a:endParaRPr>
          </a:p>
        </p:txBody>
      </p:sp>
      <p:sp>
        <p:nvSpPr>
          <p:cNvPr id="8" name="Retângulo de cantos arredondados 7"/>
          <p:cNvSpPr/>
          <p:nvPr/>
        </p:nvSpPr>
        <p:spPr>
          <a:xfrm>
            <a:off x="135444" y="106410"/>
            <a:ext cx="8856984" cy="810139"/>
          </a:xfrm>
          <a:prstGeom prst="roundRect">
            <a:avLst/>
          </a:prstGeom>
          <a:noFill/>
          <a:ln w="25400" cap="flat">
            <a:solidFill>
              <a:schemeClr val="accent1"/>
            </a:solidFill>
            <a:prstDash val="solid"/>
            <a:round/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560" y="959321"/>
            <a:ext cx="7877175" cy="5133975"/>
          </a:xfrm>
          <a:prstGeom prst="rect">
            <a:avLst/>
          </a:prstGeom>
        </p:spPr>
      </p:pic>
      <p:sp>
        <p:nvSpPr>
          <p:cNvPr id="9" name="CaixaDeTexto 8"/>
          <p:cNvSpPr txBox="1"/>
          <p:nvPr/>
        </p:nvSpPr>
        <p:spPr>
          <a:xfrm>
            <a:off x="0" y="6381328"/>
            <a:ext cx="8992428" cy="27699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r>
              <a:rPr lang="en-US" sz="1200" dirty="0" smtClean="0"/>
              <a:t>Fonte: </a:t>
            </a:r>
            <a:r>
              <a:rPr lang="en-US" sz="1200" dirty="0" err="1" smtClean="0"/>
              <a:t>Apresentação</a:t>
            </a:r>
            <a:r>
              <a:rPr lang="en-US" sz="1200" dirty="0" smtClean="0"/>
              <a:t> do CCIF no Centro de Debates de </a:t>
            </a:r>
            <a:r>
              <a:rPr lang="en-US" sz="1200" dirty="0" err="1" smtClean="0"/>
              <a:t>Políticas</a:t>
            </a:r>
            <a:r>
              <a:rPr lang="en-US" sz="1200" dirty="0" smtClean="0"/>
              <a:t> </a:t>
            </a:r>
            <a:r>
              <a:rPr lang="en-US" sz="1200" dirty="0" err="1" smtClean="0"/>
              <a:t>Públicas</a:t>
            </a:r>
            <a:r>
              <a:rPr lang="en-US" sz="1200" dirty="0" smtClean="0"/>
              <a:t> (CDPP), </a:t>
            </a:r>
            <a:r>
              <a:rPr lang="en-US" sz="1200" dirty="0" err="1" smtClean="0"/>
              <a:t>em</a:t>
            </a:r>
            <a:r>
              <a:rPr lang="en-US" sz="1200" dirty="0" smtClean="0"/>
              <a:t> São Paulo.</a:t>
            </a:r>
            <a:endParaRPr kumimoji="0" lang="en-US" sz="12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5330402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6"/>
          <p:cNvSpPr txBox="1"/>
          <p:nvPr/>
        </p:nvSpPr>
        <p:spPr>
          <a:xfrm>
            <a:off x="107504" y="230469"/>
            <a:ext cx="8856984" cy="52321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800" dirty="0" err="1" smtClean="0">
                <a:solidFill>
                  <a:srgbClr val="005D89"/>
                </a:solidFill>
                <a:latin typeface="Cambria" panose="02040503050406030204" pitchFamily="18" charset="0"/>
              </a:rPr>
              <a:t>Proposta</a:t>
            </a:r>
            <a:r>
              <a:rPr lang="en-US" sz="2800" dirty="0" smtClean="0">
                <a:solidFill>
                  <a:srgbClr val="005D89"/>
                </a:solidFill>
                <a:latin typeface="Cambria" panose="02040503050406030204" pitchFamily="18" charset="0"/>
              </a:rPr>
              <a:t> </a:t>
            </a:r>
            <a:r>
              <a:rPr lang="en-US" sz="2800" dirty="0" err="1" smtClean="0">
                <a:solidFill>
                  <a:srgbClr val="005D89"/>
                </a:solidFill>
                <a:latin typeface="Cambria" panose="02040503050406030204" pitchFamily="18" charset="0"/>
              </a:rPr>
              <a:t>Governo</a:t>
            </a:r>
            <a:endParaRPr lang="en-US" sz="2800" dirty="0">
              <a:solidFill>
                <a:srgbClr val="005D89"/>
              </a:solidFill>
              <a:latin typeface="Cambria" panose="02040503050406030204" pitchFamily="18" charset="0"/>
            </a:endParaRPr>
          </a:p>
        </p:txBody>
      </p:sp>
      <p:sp>
        <p:nvSpPr>
          <p:cNvPr id="8" name="Retângulo de cantos arredondados 7"/>
          <p:cNvSpPr/>
          <p:nvPr/>
        </p:nvSpPr>
        <p:spPr>
          <a:xfrm>
            <a:off x="135444" y="106410"/>
            <a:ext cx="8856984" cy="810139"/>
          </a:xfrm>
          <a:prstGeom prst="roundRect">
            <a:avLst/>
          </a:prstGeom>
          <a:noFill/>
          <a:ln w="25400" cap="flat">
            <a:solidFill>
              <a:schemeClr val="accent1"/>
            </a:solidFill>
            <a:prstDash val="solid"/>
            <a:round/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6" name="Subtítulo 2"/>
          <p:cNvSpPr>
            <a:spLocks noGrp="1"/>
          </p:cNvSpPr>
          <p:nvPr>
            <p:ph type="subTitle" idx="1"/>
          </p:nvPr>
        </p:nvSpPr>
        <p:spPr>
          <a:xfrm>
            <a:off x="-252536" y="1103132"/>
            <a:ext cx="9001000" cy="4630124"/>
          </a:xfrm>
        </p:spPr>
        <p:txBody>
          <a:bodyPr/>
          <a:lstStyle/>
          <a:p>
            <a:pPr marL="971550" lvl="1" indent="-5143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err="1" smtClean="0">
                <a:latin typeface="Cambria" panose="02040503050406030204" pitchFamily="18" charset="0"/>
              </a:rPr>
              <a:t>Alguns</a:t>
            </a:r>
            <a:r>
              <a:rPr lang="en-US" sz="2400" dirty="0" smtClean="0">
                <a:latin typeface="Cambria" panose="02040503050406030204" pitchFamily="18" charset="0"/>
              </a:rPr>
              <a:t> </a:t>
            </a:r>
            <a:r>
              <a:rPr lang="en-US" sz="2400" dirty="0" err="1" smtClean="0">
                <a:latin typeface="Cambria" panose="02040503050406030204" pitchFamily="18" charset="0"/>
              </a:rPr>
              <a:t>pontos</a:t>
            </a:r>
            <a:r>
              <a:rPr lang="en-US" sz="2400" dirty="0" smtClean="0">
                <a:latin typeface="Cambria" panose="02040503050406030204" pitchFamily="18" charset="0"/>
              </a:rPr>
              <a:t> da </a:t>
            </a:r>
            <a:r>
              <a:rPr lang="en-US" sz="2400" dirty="0" err="1" smtClean="0">
                <a:latin typeface="Cambria" panose="02040503050406030204" pitchFamily="18" charset="0"/>
              </a:rPr>
              <a:t>proposta</a:t>
            </a:r>
            <a:r>
              <a:rPr lang="en-US" sz="2400" dirty="0" smtClean="0">
                <a:latin typeface="Cambria" panose="02040503050406030204" pitchFamily="18" charset="0"/>
              </a:rPr>
              <a:t> para </a:t>
            </a:r>
            <a:r>
              <a:rPr lang="en-US" sz="2400" dirty="0" err="1" smtClean="0">
                <a:latin typeface="Cambria" panose="02040503050406030204" pitchFamily="18" charset="0"/>
              </a:rPr>
              <a:t>discussão</a:t>
            </a:r>
            <a:r>
              <a:rPr lang="en-US" sz="2400" dirty="0" smtClean="0">
                <a:latin typeface="Cambria" panose="02040503050406030204" pitchFamily="18" charset="0"/>
              </a:rPr>
              <a:t>:</a:t>
            </a:r>
          </a:p>
          <a:p>
            <a:pPr marL="1428750" lvl="2" indent="-5143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600" dirty="0" smtClean="0">
              <a:latin typeface="Cambria" panose="02040503050406030204" pitchFamily="18" charset="0"/>
            </a:endParaRPr>
          </a:p>
          <a:p>
            <a:pPr marL="1428750" lvl="2" indent="-5143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err="1" smtClean="0">
                <a:latin typeface="Cambria" panose="02040503050406030204" pitchFamily="18" charset="0"/>
              </a:rPr>
              <a:t>Diferentemente</a:t>
            </a:r>
            <a:r>
              <a:rPr lang="en-US" sz="2400" dirty="0" smtClean="0">
                <a:latin typeface="Cambria" panose="02040503050406030204" pitchFamily="18" charset="0"/>
              </a:rPr>
              <a:t> das </a:t>
            </a:r>
            <a:r>
              <a:rPr lang="en-US" sz="2400" dirty="0" err="1" smtClean="0">
                <a:latin typeface="Cambria" panose="02040503050406030204" pitchFamily="18" charset="0"/>
              </a:rPr>
              <a:t>duas</a:t>
            </a:r>
            <a:r>
              <a:rPr lang="en-US" sz="2400" dirty="0" smtClean="0">
                <a:latin typeface="Cambria" panose="02040503050406030204" pitchFamily="18" charset="0"/>
              </a:rPr>
              <a:t> </a:t>
            </a:r>
            <a:r>
              <a:rPr lang="en-US" sz="2400" dirty="0" err="1" smtClean="0">
                <a:latin typeface="Cambria" panose="02040503050406030204" pitchFamily="18" charset="0"/>
              </a:rPr>
              <a:t>anteriores</a:t>
            </a:r>
            <a:r>
              <a:rPr lang="en-US" sz="2400" dirty="0" smtClean="0">
                <a:latin typeface="Cambria" panose="02040503050406030204" pitchFamily="18" charset="0"/>
              </a:rPr>
              <a:t>:</a:t>
            </a:r>
          </a:p>
          <a:p>
            <a:pPr marL="1885950" lvl="3" indent="-5143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err="1" smtClean="0">
                <a:latin typeface="Cambria" panose="02040503050406030204" pitchFamily="18" charset="0"/>
              </a:rPr>
              <a:t>Imposto</a:t>
            </a:r>
            <a:r>
              <a:rPr lang="en-US" sz="2000" dirty="0" smtClean="0">
                <a:latin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</a:rPr>
              <a:t>será</a:t>
            </a:r>
            <a:r>
              <a:rPr lang="en-US" sz="2000" dirty="0" smtClean="0">
                <a:latin typeface="Cambria" panose="02040503050406030204" pitchFamily="18" charset="0"/>
              </a:rPr>
              <a:t> federal (IVA federal)</a:t>
            </a:r>
          </a:p>
          <a:p>
            <a:pPr marL="1885950" lvl="3" indent="-5143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err="1" smtClean="0">
                <a:latin typeface="Cambria" panose="02040503050406030204" pitchFamily="18" charset="0"/>
              </a:rPr>
              <a:t>Há</a:t>
            </a:r>
            <a:r>
              <a:rPr lang="en-US" sz="2000" dirty="0" smtClean="0">
                <a:latin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</a:rPr>
              <a:t>dois</a:t>
            </a:r>
            <a:r>
              <a:rPr lang="en-US" sz="2000" dirty="0" smtClean="0">
                <a:latin typeface="Cambria" panose="02040503050406030204" pitchFamily="18" charset="0"/>
              </a:rPr>
              <a:t> outros </a:t>
            </a:r>
            <a:r>
              <a:rPr lang="en-US" sz="2000" dirty="0" err="1" smtClean="0">
                <a:latin typeface="Cambria" panose="02040503050406030204" pitchFamily="18" charset="0"/>
              </a:rPr>
              <a:t>pilares</a:t>
            </a:r>
            <a:r>
              <a:rPr lang="en-US" sz="2000" dirty="0" smtClean="0">
                <a:latin typeface="Cambria" panose="02040503050406030204" pitchFamily="18" charset="0"/>
              </a:rPr>
              <a:t>: </a:t>
            </a:r>
          </a:p>
          <a:p>
            <a:pPr marL="2343150" lvl="4" indent="-5143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Cambria" panose="02040503050406030204" pitchFamily="18" charset="0"/>
              </a:rPr>
              <a:t>“CP” – nova </a:t>
            </a:r>
            <a:r>
              <a:rPr lang="en-US" sz="2000" dirty="0" err="1" smtClean="0">
                <a:latin typeface="Cambria" panose="02040503050406030204" pitchFamily="18" charset="0"/>
              </a:rPr>
              <a:t>contribuição</a:t>
            </a:r>
            <a:r>
              <a:rPr lang="en-US" sz="2000" dirty="0" smtClean="0">
                <a:latin typeface="Cambria" panose="02040503050406030204" pitchFamily="18" charset="0"/>
              </a:rPr>
              <a:t> a </a:t>
            </a:r>
            <a:r>
              <a:rPr lang="en-US" sz="2000" dirty="0" err="1" smtClean="0">
                <a:latin typeface="Cambria" panose="02040503050406030204" pitchFamily="18" charset="0"/>
              </a:rPr>
              <a:t>substituir</a:t>
            </a:r>
            <a:r>
              <a:rPr lang="en-US" sz="2000" dirty="0" smtClean="0">
                <a:latin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</a:rPr>
              <a:t>tributação</a:t>
            </a:r>
            <a:r>
              <a:rPr lang="en-US" sz="2000" dirty="0" smtClean="0">
                <a:latin typeface="Cambria" panose="02040503050406030204" pitchFamily="18" charset="0"/>
              </a:rPr>
              <a:t> patronal </a:t>
            </a:r>
            <a:r>
              <a:rPr lang="en-US" sz="2000" dirty="0" err="1" smtClean="0">
                <a:latin typeface="Cambria" panose="02040503050406030204" pitchFamily="18" charset="0"/>
              </a:rPr>
              <a:t>sobre</a:t>
            </a:r>
            <a:r>
              <a:rPr lang="en-US" sz="2000" dirty="0" smtClean="0">
                <a:latin typeface="Cambria" panose="02040503050406030204" pitchFamily="18" charset="0"/>
              </a:rPr>
              <a:t> a </a:t>
            </a:r>
            <a:r>
              <a:rPr lang="en-US" sz="2000" dirty="0" err="1" smtClean="0">
                <a:latin typeface="Cambria" panose="02040503050406030204" pitchFamily="18" charset="0"/>
              </a:rPr>
              <a:t>folha</a:t>
            </a:r>
            <a:r>
              <a:rPr lang="en-US" sz="2000" dirty="0" smtClean="0">
                <a:latin typeface="Cambria" panose="02040503050406030204" pitchFamily="18" charset="0"/>
              </a:rPr>
              <a:t> de </a:t>
            </a:r>
            <a:r>
              <a:rPr lang="en-US" sz="2000" dirty="0" err="1" smtClean="0">
                <a:latin typeface="Cambria" panose="02040503050406030204" pitchFamily="18" charset="0"/>
              </a:rPr>
              <a:t>salários</a:t>
            </a:r>
            <a:r>
              <a:rPr lang="en-US" sz="2000" dirty="0" smtClean="0">
                <a:latin typeface="Cambria" panose="02040503050406030204" pitchFamily="18" charset="0"/>
              </a:rPr>
              <a:t> (</a:t>
            </a:r>
            <a:r>
              <a:rPr lang="en-US" sz="2000" dirty="0" err="1" smtClean="0">
                <a:latin typeface="Cambria" panose="02040503050406030204" pitchFamily="18" charset="0"/>
              </a:rPr>
              <a:t>problemas</a:t>
            </a:r>
            <a:r>
              <a:rPr lang="en-US" sz="2000" dirty="0" smtClean="0">
                <a:latin typeface="Cambria" panose="02040503050406030204" pitchFamily="18" charset="0"/>
              </a:rPr>
              <a:t>: </a:t>
            </a:r>
            <a:r>
              <a:rPr lang="en-US" sz="2000" dirty="0" err="1" smtClean="0">
                <a:latin typeface="Cambria" panose="02040503050406030204" pitchFamily="18" charset="0"/>
              </a:rPr>
              <a:t>cumulatividade</a:t>
            </a:r>
            <a:r>
              <a:rPr lang="en-US" sz="2000" dirty="0" smtClean="0">
                <a:latin typeface="Cambria" panose="02040503050406030204" pitchFamily="18" charset="0"/>
              </a:rPr>
              <a:t> e </a:t>
            </a:r>
            <a:r>
              <a:rPr lang="en-US" sz="2000" dirty="0" err="1" smtClean="0">
                <a:latin typeface="Cambria" panose="02040503050406030204" pitchFamily="18" charset="0"/>
              </a:rPr>
              <a:t>desintermediação</a:t>
            </a:r>
            <a:r>
              <a:rPr lang="en-US" sz="2000" dirty="0" smtClean="0">
                <a:latin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</a:rPr>
              <a:t>financeira</a:t>
            </a:r>
            <a:r>
              <a:rPr lang="en-US" sz="2000" dirty="0" smtClean="0">
                <a:latin typeface="Cambria" panose="02040503050406030204" pitchFamily="18" charset="0"/>
              </a:rPr>
              <a:t>)</a:t>
            </a:r>
          </a:p>
          <a:p>
            <a:pPr marL="2343150" lvl="4" indent="-5143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err="1" smtClean="0">
                <a:latin typeface="Cambria" panose="02040503050406030204" pitchFamily="18" charset="0"/>
              </a:rPr>
              <a:t>Fim</a:t>
            </a:r>
            <a:r>
              <a:rPr lang="en-US" sz="2000" dirty="0" smtClean="0">
                <a:latin typeface="Cambria" panose="02040503050406030204" pitchFamily="18" charset="0"/>
              </a:rPr>
              <a:t> das </a:t>
            </a:r>
            <a:r>
              <a:rPr lang="en-US" sz="2000" dirty="0" err="1" smtClean="0">
                <a:latin typeface="Cambria" panose="02040503050406030204" pitchFamily="18" charset="0"/>
              </a:rPr>
              <a:t>deduções</a:t>
            </a:r>
            <a:r>
              <a:rPr lang="en-US" sz="2000" dirty="0" smtClean="0">
                <a:latin typeface="Cambria" panose="02040503050406030204" pitchFamily="18" charset="0"/>
              </a:rPr>
              <a:t> no </a:t>
            </a:r>
            <a:r>
              <a:rPr lang="en-US" sz="2000" dirty="0" err="1" smtClean="0">
                <a:latin typeface="Cambria" panose="02040503050406030204" pitchFamily="18" charset="0"/>
              </a:rPr>
              <a:t>Imposto</a:t>
            </a:r>
            <a:r>
              <a:rPr lang="en-US" sz="2000" dirty="0" smtClean="0">
                <a:latin typeface="Cambria" panose="02040503050406030204" pitchFamily="18" charset="0"/>
              </a:rPr>
              <a:t> de Renda Pessoa </a:t>
            </a:r>
            <a:r>
              <a:rPr lang="en-US" sz="2000" dirty="0" err="1" smtClean="0">
                <a:latin typeface="Cambria" panose="02040503050406030204" pitchFamily="18" charset="0"/>
              </a:rPr>
              <a:t>Física</a:t>
            </a:r>
            <a:r>
              <a:rPr lang="en-US" sz="2000" dirty="0" smtClean="0">
                <a:latin typeface="Cambria" panose="02040503050406030204" pitchFamily="18" charset="0"/>
              </a:rPr>
              <a:t> e </a:t>
            </a:r>
            <a:r>
              <a:rPr lang="en-US" sz="2000" dirty="0" err="1" smtClean="0">
                <a:latin typeface="Cambria" panose="02040503050406030204" pitchFamily="18" charset="0"/>
              </a:rPr>
              <a:t>possibilidade</a:t>
            </a:r>
            <a:r>
              <a:rPr lang="en-US" sz="2000" dirty="0" smtClean="0">
                <a:latin typeface="Cambria" panose="02040503050406030204" pitchFamily="18" charset="0"/>
              </a:rPr>
              <a:t> de </a:t>
            </a:r>
            <a:r>
              <a:rPr lang="en-US" sz="2000" dirty="0" err="1" smtClean="0">
                <a:latin typeface="Cambria" panose="02040503050406030204" pitchFamily="18" charset="0"/>
              </a:rPr>
              <a:t>mudança</a:t>
            </a:r>
            <a:r>
              <a:rPr lang="en-US" sz="2000" dirty="0" smtClean="0">
                <a:latin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</a:rPr>
              <a:t>nas</a:t>
            </a:r>
            <a:r>
              <a:rPr lang="en-US" sz="2000" dirty="0" smtClean="0">
                <a:latin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</a:rPr>
              <a:t>alíquotas</a:t>
            </a:r>
            <a:endParaRPr lang="en-US" sz="2000" dirty="0" smtClean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614334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6"/>
          <p:cNvSpPr txBox="1">
            <a:spLocks/>
          </p:cNvSpPr>
          <p:nvPr/>
        </p:nvSpPr>
        <p:spPr>
          <a:xfrm>
            <a:off x="672551" y="321639"/>
            <a:ext cx="7841646" cy="6340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t">
            <a:normAutofit/>
          </a:bodyPr>
          <a:lstStyle>
            <a:lvl1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0" u="none" strike="noStrike" cap="none" spc="0" baseline="0">
                <a:ln>
                  <a:noFill/>
                </a:ln>
                <a:solidFill>
                  <a:srgbClr val="19597A"/>
                </a:solidFill>
                <a:uFillTx/>
                <a:latin typeface="Source Sans Pro Semibold"/>
                <a:ea typeface="Source Sans Pro Semibold"/>
                <a:cs typeface="Source Sans Pro Semibold"/>
                <a:sym typeface="Source Sans Pro Semibold"/>
              </a:defRPr>
            </a:lvl1pPr>
            <a:lvl2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2pPr>
            <a:lvl3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3pPr>
            <a:lvl4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4pPr>
            <a:lvl5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5pPr>
            <a:lvl6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6pPr>
            <a:lvl7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7pPr>
            <a:lvl8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8pPr>
            <a:lvl9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9pPr>
          </a:lstStyle>
          <a:p>
            <a:pPr hangingPunct="1"/>
            <a:r>
              <a:rPr lang="pt-BR" sz="2800" dirty="0" smtClean="0">
                <a:solidFill>
                  <a:srgbClr val="005D89"/>
                </a:solidFill>
                <a:latin typeface="Cambria" panose="02040503050406030204" pitchFamily="18" charset="0"/>
                <a:ea typeface="+mj-ea"/>
                <a:cs typeface="+mj-cs"/>
              </a:rPr>
              <a:t>Visão geral</a:t>
            </a:r>
            <a:endParaRPr lang="pt-BR" sz="2800" dirty="0">
              <a:solidFill>
                <a:srgbClr val="005D89"/>
              </a:solidFill>
              <a:latin typeface="Cambria" panose="02040503050406030204" pitchFamily="18" charset="0"/>
              <a:ea typeface="+mj-ea"/>
              <a:cs typeface="+mj-cs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71500" y="1556792"/>
            <a:ext cx="9001000" cy="4231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1200"/>
              </a:spcAft>
            </a:pPr>
            <a:r>
              <a:rPr lang="pt-BR" sz="2150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Minion Pro"/>
              </a:rPr>
              <a:t>Dívida </a:t>
            </a:r>
            <a:r>
              <a:rPr lang="pt-BR" sz="2150" baseline="-25000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Minion Pro"/>
              </a:rPr>
              <a:t>dez/2019</a:t>
            </a:r>
            <a:r>
              <a:rPr lang="pt-BR" sz="2150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Minion Pro"/>
              </a:rPr>
              <a:t> = Dívida </a:t>
            </a:r>
            <a:r>
              <a:rPr lang="pt-BR" sz="2150" baseline="-25000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Minion Pro"/>
              </a:rPr>
              <a:t>dez/2018 </a:t>
            </a:r>
            <a:r>
              <a:rPr lang="pt-BR" sz="2150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Minion Pro"/>
              </a:rPr>
              <a:t>+ Déficit Primário </a:t>
            </a:r>
            <a:r>
              <a:rPr lang="pt-BR" sz="2150" baseline="-25000" dirty="0" err="1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Minion Pro"/>
              </a:rPr>
              <a:t>jan</a:t>
            </a:r>
            <a:r>
              <a:rPr lang="pt-BR" sz="2150" baseline="-25000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Minion Pro"/>
              </a:rPr>
              <a:t>-dez/2019 </a:t>
            </a:r>
            <a:r>
              <a:rPr lang="pt-BR" sz="2150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Minion Pro"/>
              </a:rPr>
              <a:t>+ Juros</a:t>
            </a:r>
            <a:r>
              <a:rPr lang="pt-BR" sz="2150" baseline="-25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Minion Pro"/>
              </a:rPr>
              <a:t> </a:t>
            </a:r>
            <a:r>
              <a:rPr lang="pt-BR" sz="2150" baseline="-25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Minion Pro"/>
              </a:rPr>
              <a:t>jan</a:t>
            </a:r>
            <a:r>
              <a:rPr lang="pt-BR" sz="2150" baseline="-25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Minion Pro"/>
              </a:rPr>
              <a:t>-dez/2019</a:t>
            </a:r>
            <a:endParaRPr lang="pt-BR" sz="2150" dirty="0" smtClean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Minion Pro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3405766" y="2935887"/>
            <a:ext cx="432048" cy="369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b="1" dirty="0" smtClean="0">
                <a:solidFill>
                  <a:srgbClr val="005D89"/>
                </a:solidFill>
              </a:rPr>
              <a:t>PIB</a:t>
            </a:r>
            <a:endParaRPr kumimoji="0" lang="en-US" sz="1800" b="1" i="0" u="none" strike="noStrike" cap="none" spc="0" normalizeH="0" baseline="0" dirty="0">
              <a:ln>
                <a:noFill/>
              </a:ln>
              <a:solidFill>
                <a:srgbClr val="005D89"/>
              </a:solidFill>
              <a:effectLst/>
              <a:uFillTx/>
              <a:sym typeface="Calibri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3948779" y="4078650"/>
            <a:ext cx="936104" cy="369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b="1" dirty="0" err="1" smtClean="0">
                <a:solidFill>
                  <a:srgbClr val="005D89"/>
                </a:solidFill>
              </a:rPr>
              <a:t>Receitas</a:t>
            </a:r>
            <a:endParaRPr kumimoji="0" lang="en-US" sz="1800" b="1" i="0" u="none" strike="noStrike" cap="none" spc="0" normalizeH="0" baseline="0" dirty="0">
              <a:ln>
                <a:noFill/>
              </a:ln>
              <a:solidFill>
                <a:srgbClr val="005D89"/>
              </a:solidFill>
              <a:effectLst/>
              <a:uFillTx/>
              <a:sym typeface="Calibri"/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4858812" y="5180371"/>
            <a:ext cx="936104" cy="369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b="1" dirty="0" err="1" smtClean="0">
                <a:solidFill>
                  <a:srgbClr val="005D89"/>
                </a:solidFill>
              </a:rPr>
              <a:t>Primário</a:t>
            </a:r>
            <a:endParaRPr kumimoji="0" lang="en-US" sz="1800" b="1" i="0" u="none" strike="noStrike" cap="none" spc="0" normalizeH="0" baseline="0" dirty="0">
              <a:ln>
                <a:noFill/>
              </a:ln>
              <a:solidFill>
                <a:srgbClr val="005D89"/>
              </a:solidFill>
              <a:effectLst/>
              <a:uFillTx/>
              <a:sym typeface="Calibri"/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5564257" y="4447980"/>
            <a:ext cx="936104" cy="369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b="1" dirty="0" err="1" smtClean="0">
                <a:solidFill>
                  <a:srgbClr val="005D89"/>
                </a:solidFill>
              </a:rPr>
              <a:t>Dívida</a:t>
            </a:r>
            <a:endParaRPr kumimoji="0" lang="en-US" sz="1800" b="1" i="0" u="none" strike="noStrike" cap="none" spc="0" normalizeH="0" baseline="0" dirty="0">
              <a:ln>
                <a:noFill/>
              </a:ln>
              <a:solidFill>
                <a:srgbClr val="005D89"/>
              </a:solidFill>
              <a:effectLst/>
              <a:uFillTx/>
              <a:sym typeface="Calibri"/>
            </a:endParaRPr>
          </a:p>
        </p:txBody>
      </p:sp>
      <p:cxnSp>
        <p:nvCxnSpPr>
          <p:cNvPr id="14" name="Conector de seta reta 13"/>
          <p:cNvCxnSpPr/>
          <p:nvPr/>
        </p:nvCxnSpPr>
        <p:spPr>
          <a:xfrm>
            <a:off x="3807844" y="3314583"/>
            <a:ext cx="428967" cy="656927"/>
          </a:xfrm>
          <a:prstGeom prst="straightConnector1">
            <a:avLst/>
          </a:prstGeom>
          <a:noFill/>
          <a:ln w="25400" cap="flat">
            <a:solidFill>
              <a:srgbClr val="BD534B"/>
            </a:solidFill>
            <a:prstDash val="solid"/>
            <a:round/>
            <a:tailEnd type="triangle"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6" name="Conector de seta reta 15"/>
          <p:cNvCxnSpPr/>
          <p:nvPr/>
        </p:nvCxnSpPr>
        <p:spPr>
          <a:xfrm>
            <a:off x="4670399" y="4475783"/>
            <a:ext cx="428967" cy="656927"/>
          </a:xfrm>
          <a:prstGeom prst="straightConnector1">
            <a:avLst/>
          </a:prstGeom>
          <a:noFill/>
          <a:ln w="25400" cap="flat">
            <a:solidFill>
              <a:srgbClr val="BD534B"/>
            </a:solidFill>
            <a:prstDash val="solid"/>
            <a:round/>
            <a:tailEnd type="triangle"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7" name="CaixaDeTexto 16"/>
          <p:cNvSpPr txBox="1"/>
          <p:nvPr/>
        </p:nvSpPr>
        <p:spPr>
          <a:xfrm>
            <a:off x="2799732" y="4078650"/>
            <a:ext cx="1008112" cy="369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b="1" dirty="0" err="1" smtClean="0">
                <a:solidFill>
                  <a:srgbClr val="005D89"/>
                </a:solidFill>
              </a:rPr>
              <a:t>Despesas</a:t>
            </a:r>
            <a:endParaRPr kumimoji="0" lang="en-US" sz="1800" b="1" i="0" u="none" strike="noStrike" cap="none" spc="0" normalizeH="0" baseline="0" dirty="0">
              <a:ln>
                <a:noFill/>
              </a:ln>
              <a:solidFill>
                <a:srgbClr val="005D89"/>
              </a:solidFill>
              <a:effectLst/>
              <a:uFillTx/>
              <a:sym typeface="Calibri"/>
            </a:endParaRPr>
          </a:p>
        </p:txBody>
      </p:sp>
      <p:cxnSp>
        <p:nvCxnSpPr>
          <p:cNvPr id="18" name="Conector de seta reta 17"/>
          <p:cNvCxnSpPr/>
          <p:nvPr/>
        </p:nvCxnSpPr>
        <p:spPr>
          <a:xfrm flipH="1">
            <a:off x="3078649" y="3324041"/>
            <a:ext cx="327117" cy="678032"/>
          </a:xfrm>
          <a:prstGeom prst="straightConnector1">
            <a:avLst/>
          </a:prstGeom>
          <a:noFill/>
          <a:ln w="25400" cap="flat">
            <a:solidFill>
              <a:srgbClr val="BD534B"/>
            </a:solidFill>
            <a:prstDash val="solid"/>
            <a:round/>
            <a:tailEnd type="triangle"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0" name="Conector de seta reta 19"/>
          <p:cNvCxnSpPr/>
          <p:nvPr/>
        </p:nvCxnSpPr>
        <p:spPr>
          <a:xfrm>
            <a:off x="3522973" y="4572329"/>
            <a:ext cx="1304161" cy="678032"/>
          </a:xfrm>
          <a:prstGeom prst="straightConnector1">
            <a:avLst/>
          </a:prstGeom>
          <a:noFill/>
          <a:ln w="25400" cap="flat">
            <a:solidFill>
              <a:srgbClr val="BD534B"/>
            </a:solidFill>
            <a:prstDash val="solid"/>
            <a:round/>
            <a:tailEnd type="triangle"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2" name="Conector de seta reta 21"/>
          <p:cNvCxnSpPr/>
          <p:nvPr/>
        </p:nvCxnSpPr>
        <p:spPr>
          <a:xfrm flipV="1">
            <a:off x="5608571" y="4874117"/>
            <a:ext cx="114190" cy="311147"/>
          </a:xfrm>
          <a:prstGeom prst="straightConnector1">
            <a:avLst/>
          </a:prstGeom>
          <a:noFill/>
          <a:ln w="25400" cap="flat">
            <a:solidFill>
              <a:srgbClr val="BD534B"/>
            </a:solidFill>
            <a:prstDash val="solid"/>
            <a:round/>
            <a:tailEnd type="triangle"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4" name="Conector de seta reta 23"/>
          <p:cNvCxnSpPr/>
          <p:nvPr/>
        </p:nvCxnSpPr>
        <p:spPr>
          <a:xfrm flipH="1" flipV="1">
            <a:off x="5459784" y="4033458"/>
            <a:ext cx="258312" cy="357715"/>
          </a:xfrm>
          <a:prstGeom prst="straightConnector1">
            <a:avLst/>
          </a:prstGeom>
          <a:noFill/>
          <a:ln w="25400" cap="flat">
            <a:solidFill>
              <a:srgbClr val="BD534B"/>
            </a:solidFill>
            <a:prstDash val="solid"/>
            <a:round/>
            <a:tailEnd type="triangle"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6" name="Conector de seta reta 25"/>
          <p:cNvCxnSpPr/>
          <p:nvPr/>
        </p:nvCxnSpPr>
        <p:spPr>
          <a:xfrm flipH="1" flipV="1">
            <a:off x="3918650" y="3078356"/>
            <a:ext cx="1306699" cy="566171"/>
          </a:xfrm>
          <a:prstGeom prst="straightConnector1">
            <a:avLst/>
          </a:prstGeom>
          <a:noFill/>
          <a:ln w="25400" cap="flat">
            <a:solidFill>
              <a:srgbClr val="BD534B"/>
            </a:solidFill>
            <a:prstDash val="solid"/>
            <a:round/>
            <a:tailEnd type="triangle"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8" name="Conector de seta reta 27"/>
          <p:cNvCxnSpPr/>
          <p:nvPr/>
        </p:nvCxnSpPr>
        <p:spPr>
          <a:xfrm>
            <a:off x="5665666" y="3919567"/>
            <a:ext cx="223085" cy="343748"/>
          </a:xfrm>
          <a:prstGeom prst="straightConnector1">
            <a:avLst/>
          </a:prstGeom>
          <a:noFill/>
          <a:ln w="25400" cap="flat">
            <a:solidFill>
              <a:srgbClr val="BD534B"/>
            </a:solidFill>
            <a:prstDash val="solid"/>
            <a:round/>
            <a:tailEnd type="triangle"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36" name="CaixaDeTexto 35"/>
          <p:cNvSpPr txBox="1"/>
          <p:nvPr/>
        </p:nvSpPr>
        <p:spPr>
          <a:xfrm>
            <a:off x="2952797" y="3355230"/>
            <a:ext cx="457024" cy="369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rgbClr val="005D89"/>
                </a:solidFill>
              </a:rPr>
              <a:t>1</a:t>
            </a: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5D89"/>
              </a:solidFill>
              <a:effectLst/>
              <a:uFillTx/>
              <a:sym typeface="Calibri"/>
            </a:endParaRPr>
          </a:p>
        </p:txBody>
      </p:sp>
      <p:sp>
        <p:nvSpPr>
          <p:cNvPr id="37" name="CaixaDeTexto 36"/>
          <p:cNvSpPr txBox="1"/>
          <p:nvPr/>
        </p:nvSpPr>
        <p:spPr>
          <a:xfrm>
            <a:off x="3798397" y="4864134"/>
            <a:ext cx="457024" cy="369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rgbClr val="005D89"/>
                </a:solidFill>
              </a:rPr>
              <a:t>2</a:t>
            </a: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5D89"/>
              </a:solidFill>
              <a:effectLst/>
              <a:uFillTx/>
              <a:sym typeface="Calibri"/>
            </a:endParaRPr>
          </a:p>
        </p:txBody>
      </p:sp>
      <p:sp>
        <p:nvSpPr>
          <p:cNvPr id="38" name="CaixaDeTexto 37"/>
          <p:cNvSpPr txBox="1"/>
          <p:nvPr/>
        </p:nvSpPr>
        <p:spPr>
          <a:xfrm>
            <a:off x="4018195" y="3373546"/>
            <a:ext cx="457024" cy="369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rgbClr val="005D89"/>
                </a:solidFill>
              </a:rPr>
              <a:t>3</a:t>
            </a: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5D89"/>
              </a:solidFill>
              <a:effectLst/>
              <a:uFillTx/>
              <a:sym typeface="Calibri"/>
            </a:endParaRPr>
          </a:p>
        </p:txBody>
      </p:sp>
      <p:sp>
        <p:nvSpPr>
          <p:cNvPr id="39" name="CaixaDeTexto 38"/>
          <p:cNvSpPr txBox="1"/>
          <p:nvPr/>
        </p:nvSpPr>
        <p:spPr>
          <a:xfrm>
            <a:off x="4853224" y="4495641"/>
            <a:ext cx="457024" cy="369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rgbClr val="005D89"/>
                </a:solidFill>
              </a:rPr>
              <a:t>4</a:t>
            </a: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5D89"/>
              </a:solidFill>
              <a:effectLst/>
              <a:uFillTx/>
              <a:sym typeface="Calibri"/>
            </a:endParaRPr>
          </a:p>
        </p:txBody>
      </p:sp>
      <p:sp>
        <p:nvSpPr>
          <p:cNvPr id="40" name="CaixaDeTexto 39"/>
          <p:cNvSpPr txBox="1"/>
          <p:nvPr/>
        </p:nvSpPr>
        <p:spPr>
          <a:xfrm>
            <a:off x="5789768" y="4948045"/>
            <a:ext cx="457024" cy="369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rgbClr val="005D89"/>
                </a:solidFill>
              </a:rPr>
              <a:t>5</a:t>
            </a: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5D89"/>
              </a:solidFill>
              <a:effectLst/>
              <a:uFillTx/>
              <a:sym typeface="Calibri"/>
            </a:endParaRPr>
          </a:p>
        </p:txBody>
      </p:sp>
      <p:sp>
        <p:nvSpPr>
          <p:cNvPr id="41" name="CaixaDeTexto 40"/>
          <p:cNvSpPr txBox="1"/>
          <p:nvPr/>
        </p:nvSpPr>
        <p:spPr>
          <a:xfrm>
            <a:off x="5360428" y="4124515"/>
            <a:ext cx="457024" cy="369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rgbClr val="005D89"/>
                </a:solidFill>
              </a:rPr>
              <a:t>6</a:t>
            </a: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5D89"/>
              </a:solidFill>
              <a:effectLst/>
              <a:uFillTx/>
              <a:sym typeface="Calibri"/>
            </a:endParaRPr>
          </a:p>
        </p:txBody>
      </p:sp>
      <p:sp>
        <p:nvSpPr>
          <p:cNvPr id="42" name="CaixaDeTexto 41"/>
          <p:cNvSpPr txBox="1"/>
          <p:nvPr/>
        </p:nvSpPr>
        <p:spPr>
          <a:xfrm>
            <a:off x="5803797" y="3726782"/>
            <a:ext cx="457024" cy="369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rgbClr val="005D89"/>
                </a:solidFill>
              </a:rPr>
              <a:t>7</a:t>
            </a: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5D89"/>
              </a:solidFill>
              <a:effectLst/>
              <a:uFillTx/>
              <a:sym typeface="Calibri"/>
            </a:endParaRPr>
          </a:p>
        </p:txBody>
      </p:sp>
      <p:sp>
        <p:nvSpPr>
          <p:cNvPr id="43" name="CaixaDeTexto 42"/>
          <p:cNvSpPr txBox="1"/>
          <p:nvPr/>
        </p:nvSpPr>
        <p:spPr>
          <a:xfrm>
            <a:off x="4572000" y="2809337"/>
            <a:ext cx="457024" cy="369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rgbClr val="005D89"/>
                </a:solidFill>
              </a:rPr>
              <a:t>8</a:t>
            </a: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5D89"/>
              </a:solidFill>
              <a:effectLst/>
              <a:uFillTx/>
              <a:sym typeface="Calibri"/>
            </a:endParaRPr>
          </a:p>
        </p:txBody>
      </p:sp>
      <p:sp>
        <p:nvSpPr>
          <p:cNvPr id="46" name="CaixaDeTexto 45"/>
          <p:cNvSpPr txBox="1"/>
          <p:nvPr/>
        </p:nvSpPr>
        <p:spPr>
          <a:xfrm>
            <a:off x="5185257" y="3656772"/>
            <a:ext cx="936104" cy="369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b="1" dirty="0" err="1" smtClean="0">
                <a:solidFill>
                  <a:srgbClr val="005D89"/>
                </a:solidFill>
              </a:rPr>
              <a:t>Juros</a:t>
            </a:r>
            <a:endParaRPr kumimoji="0" lang="en-US" sz="1800" b="1" i="0" u="none" strike="noStrike" cap="none" spc="0" normalizeH="0" baseline="0" dirty="0">
              <a:ln>
                <a:noFill/>
              </a:ln>
              <a:solidFill>
                <a:srgbClr val="005D89"/>
              </a:solidFill>
              <a:effectLst/>
              <a:uFillTx/>
              <a:sym typeface="Calibri"/>
            </a:endParaRPr>
          </a:p>
        </p:txBody>
      </p:sp>
      <p:sp>
        <p:nvSpPr>
          <p:cNvPr id="48" name="CaixaDeTexto 47"/>
          <p:cNvSpPr txBox="1"/>
          <p:nvPr/>
        </p:nvSpPr>
        <p:spPr>
          <a:xfrm>
            <a:off x="2822492" y="2339590"/>
            <a:ext cx="3621716" cy="369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spc="0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Esquema</a:t>
            </a:r>
            <a:r>
              <a:rPr kumimoji="0" lang="en-US" sz="1800" b="1" i="0" u="none" strike="noStrike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kumimoji="0" lang="en-US" sz="1800" b="1" i="0" u="none" strike="noStrike" cap="none" spc="0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simplificado</a:t>
            </a:r>
            <a:endParaRPr kumimoji="0" lang="en-US" sz="1800" b="1" i="0" u="none" strike="noStrike" cap="none" spc="0" normalizeH="0" baseline="0" dirty="0">
              <a:ln>
                <a:noFill/>
              </a:ln>
              <a:solidFill>
                <a:schemeClr val="tx1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49" name="Retângulo de cantos arredondados 48"/>
          <p:cNvSpPr/>
          <p:nvPr/>
        </p:nvSpPr>
        <p:spPr>
          <a:xfrm>
            <a:off x="2051720" y="2726263"/>
            <a:ext cx="5040560" cy="3084907"/>
          </a:xfrm>
          <a:prstGeom prst="roundRect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9" name="Retângulo de cantos arredondados 28"/>
          <p:cNvSpPr/>
          <p:nvPr/>
        </p:nvSpPr>
        <p:spPr>
          <a:xfrm>
            <a:off x="146461" y="105615"/>
            <a:ext cx="8746019" cy="890368"/>
          </a:xfrm>
          <a:prstGeom prst="roundRect">
            <a:avLst/>
          </a:prstGeom>
          <a:noFill/>
          <a:ln w="25400" cap="flat">
            <a:solidFill>
              <a:schemeClr val="accent1"/>
            </a:solidFill>
            <a:prstDash val="solid"/>
            <a:round/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699495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6"/>
          <p:cNvSpPr txBox="1">
            <a:spLocks/>
          </p:cNvSpPr>
          <p:nvPr/>
        </p:nvSpPr>
        <p:spPr>
          <a:xfrm>
            <a:off x="751785" y="404664"/>
            <a:ext cx="7841646" cy="6340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t">
            <a:normAutofit fontScale="92500"/>
          </a:bodyPr>
          <a:lstStyle>
            <a:lvl1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0" u="none" strike="noStrike" cap="none" spc="0" baseline="0">
                <a:ln>
                  <a:noFill/>
                </a:ln>
                <a:solidFill>
                  <a:srgbClr val="19597A"/>
                </a:solidFill>
                <a:uFillTx/>
                <a:latin typeface="Source Sans Pro Semibold"/>
                <a:ea typeface="Source Sans Pro Semibold"/>
                <a:cs typeface="Source Sans Pro Semibold"/>
                <a:sym typeface="Source Sans Pro Semibold"/>
              </a:defRPr>
            </a:lvl1pPr>
            <a:lvl2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2pPr>
            <a:lvl3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3pPr>
            <a:lvl4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4pPr>
            <a:lvl5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5pPr>
            <a:lvl6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6pPr>
            <a:lvl7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7pPr>
            <a:lvl8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8pPr>
            <a:lvl9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9pPr>
          </a:lstStyle>
          <a:p>
            <a:pPr hangingPunct="1"/>
            <a:r>
              <a:rPr lang="pt-BR" sz="2800" dirty="0" smtClean="0">
                <a:solidFill>
                  <a:srgbClr val="005D89"/>
                </a:solidFill>
                <a:latin typeface="Cambria" panose="02040503050406030204" pitchFamily="18" charset="0"/>
                <a:ea typeface="+mj-ea"/>
                <a:cs typeface="+mj-cs"/>
              </a:rPr>
              <a:t>Dados de dívida bruta e déficit nominal comparados</a:t>
            </a:r>
            <a:endParaRPr lang="pt-BR" sz="2800" dirty="0">
              <a:solidFill>
                <a:srgbClr val="005D89"/>
              </a:solidFill>
              <a:latin typeface="Cambria" panose="02040503050406030204" pitchFamily="18" charset="0"/>
              <a:ea typeface="+mj-ea"/>
              <a:cs typeface="+mj-cs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35496" y="6309320"/>
            <a:ext cx="9108504" cy="27699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r>
              <a:rPr kumimoji="0" lang="en-US" sz="1200" b="0" i="0" u="none" strike="noStrike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FillTx/>
                <a:sym typeface="Calibri"/>
              </a:rPr>
              <a:t>Fonte: </a:t>
            </a:r>
            <a:r>
              <a:rPr kumimoji="0" lang="en-US" sz="1200" b="0" i="0" u="none" strike="noStrike" cap="none" spc="0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uFillTx/>
                <a:sym typeface="Calibri"/>
              </a:rPr>
              <a:t>Estudo</a:t>
            </a:r>
            <a:r>
              <a:rPr kumimoji="0" lang="en-US" sz="1200" b="0" i="0" u="none" strike="noStrike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FillTx/>
                <a:sym typeface="Calibri"/>
              </a:rPr>
              <a:t> Especial nº 7 - </a:t>
            </a:r>
            <a:r>
              <a:rPr lang="pt-BR" sz="1200" dirty="0">
                <a:hlinkClick r:id="rId3"/>
              </a:rPr>
              <a:t>http://</a:t>
            </a:r>
            <a:r>
              <a:rPr lang="pt-BR" sz="1200" dirty="0" smtClean="0">
                <a:hlinkClick r:id="rId3"/>
              </a:rPr>
              <a:t>www2.senado.leg.br/bdsf/bitstream/handle/id/547744/EE_07_Divida_Bruta.pdf</a:t>
            </a:r>
            <a:r>
              <a:rPr lang="pt-BR" sz="1200" dirty="0" smtClean="0"/>
              <a:t> (atualizado para esta aula)</a:t>
            </a:r>
            <a:endParaRPr kumimoji="0" lang="en-US" sz="12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Calibri"/>
            </a:endParaRPr>
          </a:p>
        </p:txBody>
      </p:sp>
      <p:sp>
        <p:nvSpPr>
          <p:cNvPr id="9" name="Retângulo de cantos arredondados 8"/>
          <p:cNvSpPr/>
          <p:nvPr/>
        </p:nvSpPr>
        <p:spPr>
          <a:xfrm>
            <a:off x="251520" y="188640"/>
            <a:ext cx="8740908" cy="911097"/>
          </a:xfrm>
          <a:prstGeom prst="roundRect">
            <a:avLst/>
          </a:prstGeom>
          <a:noFill/>
          <a:ln w="25400" cap="flat">
            <a:solidFill>
              <a:schemeClr val="accent1"/>
            </a:solidFill>
            <a:prstDash val="solid"/>
            <a:round/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graphicFrame>
        <p:nvGraphicFramePr>
          <p:cNvPr id="7" name="Espaço Reservado para Conteúd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9576317"/>
              </p:ext>
            </p:extLst>
          </p:nvPr>
        </p:nvGraphicFramePr>
        <p:xfrm>
          <a:off x="135443" y="1249659"/>
          <a:ext cx="8856985" cy="4273966"/>
        </p:xfrm>
        <a:graphic>
          <a:graphicData uri="http://schemas.openxmlformats.org/drawingml/2006/table">
            <a:tbl>
              <a:tblPr/>
              <a:tblGrid>
                <a:gridCol w="271843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5722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5722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757223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757223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757223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757223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757223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837993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</a:tblGrid>
              <a:tr h="637407">
                <a:tc gridSpan="9">
                  <a:txBody>
                    <a:bodyPr/>
                    <a:lstStyle/>
                    <a:p>
                      <a:pPr algn="ctr" rtl="0" fontAlgn="ctr"/>
                      <a:endParaRPr lang="pt-BR" sz="2400" b="1" i="0" u="none" strike="noStrike" dirty="0">
                        <a:solidFill>
                          <a:srgbClr val="005D8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93" marR="8993" marT="8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02465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993" marR="8993" marT="89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5D8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993" marR="8993" marT="89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5D8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2013</a:t>
                      </a:r>
                    </a:p>
                  </a:txBody>
                  <a:tcPr marL="8993" marR="8993" marT="89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5D8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2014</a:t>
                      </a:r>
                    </a:p>
                  </a:txBody>
                  <a:tcPr marL="8993" marR="8993" marT="89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5D8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2015</a:t>
                      </a:r>
                    </a:p>
                  </a:txBody>
                  <a:tcPr marL="8993" marR="8993" marT="89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5D8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2016</a:t>
                      </a:r>
                    </a:p>
                  </a:txBody>
                  <a:tcPr marL="8993" marR="8993" marT="89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5D8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2017</a:t>
                      </a:r>
                    </a:p>
                  </a:txBody>
                  <a:tcPr marL="8993" marR="8993" marT="89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5D8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2018</a:t>
                      </a:r>
                    </a:p>
                  </a:txBody>
                  <a:tcPr marL="8993" marR="8993" marT="89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5D8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2024</a:t>
                      </a:r>
                    </a:p>
                  </a:txBody>
                  <a:tcPr marL="8993" marR="8993" marT="89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5D8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02465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Brasil</a:t>
                      </a:r>
                    </a:p>
                  </a:txBody>
                  <a:tcPr marL="8993" marR="8993" marT="899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Dívida</a:t>
                      </a:r>
                    </a:p>
                  </a:txBody>
                  <a:tcPr marL="8993" marR="8993" marT="899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60,2</a:t>
                      </a:r>
                    </a:p>
                  </a:txBody>
                  <a:tcPr marL="8993" marR="8993" marT="899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62,3</a:t>
                      </a:r>
                    </a:p>
                  </a:txBody>
                  <a:tcPr marL="8993" marR="8993" marT="899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72,6</a:t>
                      </a:r>
                    </a:p>
                  </a:txBody>
                  <a:tcPr marL="8993" marR="8993" marT="899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78,3</a:t>
                      </a:r>
                    </a:p>
                  </a:txBody>
                  <a:tcPr marL="8993" marR="8993" marT="899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84,1</a:t>
                      </a:r>
                    </a:p>
                  </a:txBody>
                  <a:tcPr marL="8993" marR="8993" marT="899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87,9</a:t>
                      </a:r>
                    </a:p>
                  </a:txBody>
                  <a:tcPr marL="8993" marR="8993" marT="899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97,6</a:t>
                      </a:r>
                    </a:p>
                  </a:txBody>
                  <a:tcPr marL="8993" marR="8993" marT="899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02465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993" marR="8993" marT="899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Déficit</a:t>
                      </a:r>
                    </a:p>
                  </a:txBody>
                  <a:tcPr marL="8993" marR="8993" marT="899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993" marR="8993" marT="899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5,4</a:t>
                      </a:r>
                    </a:p>
                  </a:txBody>
                  <a:tcPr marL="8993" marR="8993" marT="899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10,2</a:t>
                      </a:r>
                    </a:p>
                  </a:txBody>
                  <a:tcPr marL="8993" marR="8993" marT="899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993" marR="8993" marT="899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7,9</a:t>
                      </a:r>
                    </a:p>
                  </a:txBody>
                  <a:tcPr marL="8993" marR="8993" marT="899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6,8</a:t>
                      </a:r>
                    </a:p>
                  </a:txBody>
                  <a:tcPr marL="8993" marR="8993" marT="899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5,8</a:t>
                      </a:r>
                    </a:p>
                  </a:txBody>
                  <a:tcPr marL="8993" marR="8993" marT="899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02465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993" marR="8993" marT="899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5D8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993" marR="8993" marT="899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5D8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993" marR="8993" marT="899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5D8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993" marR="8993" marT="899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5D8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993" marR="8993" marT="899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5D8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993" marR="8993" marT="899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5D8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993" marR="8993" marT="899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5D8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993" marR="8993" marT="899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5D8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993" marR="8993" marT="899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5D8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02465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Emergentes</a:t>
                      </a:r>
                    </a:p>
                  </a:txBody>
                  <a:tcPr marL="8993" marR="8993" marT="899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Dívida</a:t>
                      </a:r>
                    </a:p>
                  </a:txBody>
                  <a:tcPr marL="8993" marR="8993" marT="899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38,7</a:t>
                      </a:r>
                    </a:p>
                  </a:txBody>
                  <a:tcPr marL="8993" marR="8993" marT="899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40,8</a:t>
                      </a:r>
                    </a:p>
                  </a:txBody>
                  <a:tcPr marL="8993" marR="8993" marT="899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43,9</a:t>
                      </a:r>
                    </a:p>
                  </a:txBody>
                  <a:tcPr marL="8993" marR="8993" marT="899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46,8</a:t>
                      </a:r>
                    </a:p>
                  </a:txBody>
                  <a:tcPr marL="8993" marR="8993" marT="899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48,5</a:t>
                      </a:r>
                    </a:p>
                  </a:txBody>
                  <a:tcPr marL="8993" marR="8993" marT="899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50,8</a:t>
                      </a:r>
                    </a:p>
                  </a:txBody>
                  <a:tcPr marL="8993" marR="8993" marT="899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61,2</a:t>
                      </a:r>
                    </a:p>
                  </a:txBody>
                  <a:tcPr marL="8993" marR="8993" marT="899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02465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993" marR="8993" marT="899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Déficit</a:t>
                      </a:r>
                    </a:p>
                  </a:txBody>
                  <a:tcPr marL="8993" marR="8993" marT="899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</a:t>
                      </a:r>
                    </a:p>
                  </a:txBody>
                  <a:tcPr marL="8993" marR="8993" marT="899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</a:t>
                      </a:r>
                    </a:p>
                  </a:txBody>
                  <a:tcPr marL="8993" marR="8993" marT="899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4,4</a:t>
                      </a:r>
                    </a:p>
                  </a:txBody>
                  <a:tcPr marL="8993" marR="8993" marT="899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4,8</a:t>
                      </a:r>
                    </a:p>
                  </a:txBody>
                  <a:tcPr marL="8993" marR="8993" marT="899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4,3</a:t>
                      </a:r>
                    </a:p>
                  </a:txBody>
                  <a:tcPr marL="8993" marR="8993" marT="899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993" marR="8993" marT="899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4,3</a:t>
                      </a:r>
                    </a:p>
                  </a:txBody>
                  <a:tcPr marL="8993" marR="8993" marT="899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402465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993" marR="8993" marT="899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5D8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993" marR="8993" marT="899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5D8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993" marR="8993" marT="899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5D8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993" marR="8993" marT="899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5D8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993" marR="8993" marT="899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5D8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993" marR="8993" marT="899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5D8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993" marR="8993" marT="899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5D8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993" marR="8993" marT="899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5D8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993" marR="8993" marT="899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5D8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402465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Desenvolvidos</a:t>
                      </a:r>
                    </a:p>
                  </a:txBody>
                  <a:tcPr marL="8993" marR="8993" marT="899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Dívida</a:t>
                      </a:r>
                    </a:p>
                  </a:txBody>
                  <a:tcPr marL="8993" marR="8993" marT="899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105,1</a:t>
                      </a:r>
                    </a:p>
                  </a:txBody>
                  <a:tcPr marL="8993" marR="8993" marT="899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104,6</a:t>
                      </a:r>
                    </a:p>
                  </a:txBody>
                  <a:tcPr marL="8993" marR="8993" marT="899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104,2</a:t>
                      </a:r>
                    </a:p>
                  </a:txBody>
                  <a:tcPr marL="8993" marR="8993" marT="899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106,7</a:t>
                      </a:r>
                    </a:p>
                  </a:txBody>
                  <a:tcPr marL="8993" marR="8993" marT="899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104,6</a:t>
                      </a:r>
                    </a:p>
                  </a:txBody>
                  <a:tcPr marL="8993" marR="8993" marT="899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103,6</a:t>
                      </a:r>
                    </a:p>
                  </a:txBody>
                  <a:tcPr marL="8993" marR="8993" marT="899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</a:t>
                      </a:r>
                    </a:p>
                  </a:txBody>
                  <a:tcPr marL="8993" marR="8993" marT="899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416839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993" marR="8993" marT="899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Déficit</a:t>
                      </a:r>
                    </a:p>
                  </a:txBody>
                  <a:tcPr marL="8993" marR="8993" marT="899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3,6</a:t>
                      </a:r>
                    </a:p>
                  </a:txBody>
                  <a:tcPr marL="8993" marR="8993" marT="899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993" marR="8993" marT="899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</a:t>
                      </a:r>
                    </a:p>
                  </a:txBody>
                  <a:tcPr marL="8993" marR="8993" marT="899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</a:t>
                      </a:r>
                    </a:p>
                  </a:txBody>
                  <a:tcPr marL="8993" marR="8993" marT="899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</a:t>
                      </a:r>
                    </a:p>
                  </a:txBody>
                  <a:tcPr marL="8993" marR="8993" marT="899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</a:t>
                      </a:r>
                    </a:p>
                  </a:txBody>
                  <a:tcPr marL="8993" marR="8993" marT="899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993" marR="8993" marT="899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212982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ixaDeTexto 7"/>
          <p:cNvSpPr txBox="1"/>
          <p:nvPr/>
        </p:nvSpPr>
        <p:spPr>
          <a:xfrm>
            <a:off x="35495" y="6309320"/>
            <a:ext cx="8640287" cy="27699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r>
              <a:rPr kumimoji="0" lang="en-US" sz="1200" b="0" i="0" u="none" strike="noStrike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FillTx/>
                <a:sym typeface="Calibri"/>
              </a:rPr>
              <a:t>Fonte: </a:t>
            </a:r>
            <a:r>
              <a:rPr kumimoji="0" lang="en-US" sz="1200" b="0" i="0" u="none" strike="noStrike" cap="none" spc="0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uFillTx/>
                <a:sym typeface="Calibri"/>
              </a:rPr>
              <a:t>Estudo</a:t>
            </a:r>
            <a:r>
              <a:rPr kumimoji="0" lang="en-US" sz="1200" b="0" i="0" u="none" strike="noStrike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FillTx/>
                <a:sym typeface="Calibri"/>
              </a:rPr>
              <a:t> Especial nº 7 - </a:t>
            </a:r>
            <a:r>
              <a:rPr lang="pt-BR" sz="1200" dirty="0">
                <a:hlinkClick r:id="rId3"/>
              </a:rPr>
              <a:t>http://www2.senado.leg.br/bdsf/bitstream/handle/id/547744/EE_07_Divida_Bruta.pdf</a:t>
            </a:r>
            <a:endParaRPr kumimoji="0" lang="en-US" sz="12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Calibri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384379"/>
            <a:ext cx="9144000" cy="4089242"/>
          </a:xfrm>
          <a:prstGeom prst="rect">
            <a:avLst/>
          </a:prstGeom>
        </p:spPr>
      </p:pic>
      <p:sp>
        <p:nvSpPr>
          <p:cNvPr id="9" name="Retângulo de cantos arredondados 8"/>
          <p:cNvSpPr/>
          <p:nvPr/>
        </p:nvSpPr>
        <p:spPr>
          <a:xfrm>
            <a:off x="4549966" y="3645024"/>
            <a:ext cx="720080" cy="432048"/>
          </a:xfrm>
          <a:prstGeom prst="roundRect">
            <a:avLst/>
          </a:prstGeom>
          <a:noFill/>
          <a:ln w="25400" cap="flat">
            <a:solidFill>
              <a:srgbClr val="FF0000"/>
            </a:solidFill>
            <a:prstDash val="solid"/>
            <a:round/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0" name="Retângulo de cantos arredondados 9"/>
          <p:cNvSpPr/>
          <p:nvPr/>
        </p:nvSpPr>
        <p:spPr>
          <a:xfrm>
            <a:off x="135444" y="116632"/>
            <a:ext cx="8829044" cy="1008112"/>
          </a:xfrm>
          <a:prstGeom prst="roundRect">
            <a:avLst/>
          </a:prstGeom>
          <a:noFill/>
          <a:ln w="25400" cap="flat">
            <a:solidFill>
              <a:schemeClr val="accent1"/>
            </a:solidFill>
            <a:prstDash val="solid"/>
            <a:round/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1" name="Título 1"/>
          <p:cNvSpPr>
            <a:spLocks noGrp="1"/>
          </p:cNvSpPr>
          <p:nvPr>
            <p:ph type="title"/>
          </p:nvPr>
        </p:nvSpPr>
        <p:spPr>
          <a:xfrm>
            <a:off x="446183" y="314664"/>
            <a:ext cx="8229600" cy="1508126"/>
          </a:xfrm>
        </p:spPr>
        <p:txBody>
          <a:bodyPr/>
          <a:lstStyle/>
          <a:p>
            <a:r>
              <a:rPr lang="pt-BR" sz="2800" dirty="0" smtClean="0">
                <a:solidFill>
                  <a:srgbClr val="005D89"/>
                </a:solidFill>
                <a:latin typeface="Cambria" panose="02040503050406030204" pitchFamily="18" charset="0"/>
                <a:sym typeface="Source Sans Pro Semibold"/>
              </a:rPr>
              <a:t>Qual o esforço necessário?</a:t>
            </a:r>
            <a:endParaRPr lang="pt-BR" sz="2800" dirty="0">
              <a:solidFill>
                <a:srgbClr val="005D89"/>
              </a:solidFill>
              <a:latin typeface="Cambria" panose="02040503050406030204" pitchFamily="18" charset="0"/>
              <a:sym typeface="Source Sans Pro Semibold"/>
            </a:endParaRPr>
          </a:p>
        </p:txBody>
      </p:sp>
    </p:spTree>
    <p:extLst>
      <p:ext uri="{BB962C8B-B14F-4D97-AF65-F5344CB8AC3E}">
        <p14:creationId xmlns:p14="http://schemas.microsoft.com/office/powerpoint/2010/main" val="18204279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-324544" y="1484784"/>
            <a:ext cx="9145016" cy="4032026"/>
          </a:xfrm>
        </p:spPr>
        <p:txBody>
          <a:bodyPr/>
          <a:lstStyle/>
          <a:p>
            <a:pPr marL="971550" lvl="1" indent="-5143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400" dirty="0" smtClean="0">
                <a:latin typeface="Cambria" panose="02040503050406030204" pitchFamily="18" charset="0"/>
              </a:rPr>
              <a:t>Princípios a serem buscados para um sistema tributário e dados básicos</a:t>
            </a:r>
          </a:p>
          <a:p>
            <a:pPr marL="971550" lvl="1" indent="-5143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pt-BR" sz="2400" dirty="0" smtClean="0">
              <a:latin typeface="Cambria" panose="02040503050406030204" pitchFamily="18" charset="0"/>
            </a:endParaRPr>
          </a:p>
          <a:p>
            <a:pPr marL="971550" lvl="1" indent="-5143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400" dirty="0" smtClean="0">
                <a:latin typeface="Cambria" panose="02040503050406030204" pitchFamily="18" charset="0"/>
              </a:rPr>
              <a:t>A questão do ICMS e o nó górdio a desatar (oxímoro?). As vantagens do IVA e o atraso de 50 anos</a:t>
            </a:r>
          </a:p>
          <a:p>
            <a:pPr marL="971550" lvl="1" indent="-5143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pt-BR" sz="2400" dirty="0" smtClean="0">
              <a:latin typeface="Cambria" panose="02040503050406030204" pitchFamily="18" charset="0"/>
            </a:endParaRPr>
          </a:p>
          <a:p>
            <a:pPr marL="971550" lvl="1" indent="-5143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400" dirty="0" smtClean="0">
                <a:latin typeface="Cambria" panose="02040503050406030204" pitchFamily="18" charset="0"/>
              </a:rPr>
              <a:t>As propostas que estão na mesa e os desafios a enfrentar: dinâmica da arrecadação; autonomia federativa e desenvolvimento regional (outras questões: o debate sobre os novos negócios, economia 4.0, robotização, serviços...)</a:t>
            </a:r>
          </a:p>
          <a:p>
            <a:pPr marL="971550" lvl="1" indent="-5143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pt-BR" sz="2200" dirty="0" smtClean="0">
              <a:latin typeface="Cambria" panose="02040503050406030204" pitchFamily="18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107504" y="424459"/>
            <a:ext cx="8856984" cy="52321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800" dirty="0" smtClean="0">
                <a:solidFill>
                  <a:srgbClr val="005D89"/>
                </a:solidFill>
                <a:latin typeface="Cambria" panose="02040503050406030204" pitchFamily="18" charset="0"/>
              </a:rPr>
              <a:t>Plano de </a:t>
            </a:r>
            <a:r>
              <a:rPr lang="en-US" sz="2800" dirty="0" err="1" smtClean="0">
                <a:solidFill>
                  <a:srgbClr val="005D89"/>
                </a:solidFill>
                <a:latin typeface="Cambria" panose="02040503050406030204" pitchFamily="18" charset="0"/>
              </a:rPr>
              <a:t>voo</a:t>
            </a:r>
            <a:endParaRPr lang="en-US" sz="2800" dirty="0">
              <a:solidFill>
                <a:srgbClr val="005D89"/>
              </a:solidFill>
              <a:latin typeface="Cambria" panose="02040503050406030204" pitchFamily="18" charset="0"/>
            </a:endParaRPr>
          </a:p>
        </p:txBody>
      </p:sp>
      <p:sp>
        <p:nvSpPr>
          <p:cNvPr id="8" name="Retângulo de cantos arredondados 7"/>
          <p:cNvSpPr/>
          <p:nvPr/>
        </p:nvSpPr>
        <p:spPr>
          <a:xfrm>
            <a:off x="135444" y="280443"/>
            <a:ext cx="8829044" cy="772293"/>
          </a:xfrm>
          <a:prstGeom prst="roundRect">
            <a:avLst/>
          </a:prstGeom>
          <a:noFill/>
          <a:ln w="25400" cap="flat">
            <a:solidFill>
              <a:schemeClr val="accent1"/>
            </a:solidFill>
            <a:prstDash val="solid"/>
            <a:round/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9717037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-274570" y="1556792"/>
            <a:ext cx="9145016" cy="4536504"/>
          </a:xfrm>
        </p:spPr>
        <p:txBody>
          <a:bodyPr/>
          <a:lstStyle/>
          <a:p>
            <a:pPr marL="971550" lvl="1" indent="-5143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200" dirty="0" smtClean="0">
                <a:latin typeface="Cambria" panose="02040503050406030204" pitchFamily="18" charset="0"/>
              </a:rPr>
              <a:t>Economista não tem </a:t>
            </a:r>
            <a:r>
              <a:rPr lang="pt-BR" sz="2200" b="1" dirty="0" smtClean="0">
                <a:latin typeface="Cambria" panose="02040503050406030204" pitchFamily="18" charset="0"/>
              </a:rPr>
              <a:t>nada a dizer </a:t>
            </a:r>
            <a:r>
              <a:rPr lang="pt-BR" sz="2200" dirty="0" smtClean="0">
                <a:latin typeface="Cambria" panose="02040503050406030204" pitchFamily="18" charset="0"/>
              </a:rPr>
              <a:t>sobre o tamanho da carga tributária – escolha social (pacto da CF 1988 estabelece modelo de Estado de bem-estar social)</a:t>
            </a:r>
          </a:p>
          <a:p>
            <a:pPr marL="971550" lvl="1" indent="-5143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pt-BR" sz="2200" dirty="0" smtClean="0">
              <a:latin typeface="Cambria" panose="02040503050406030204" pitchFamily="18" charset="0"/>
            </a:endParaRPr>
          </a:p>
          <a:p>
            <a:pPr marL="971550" lvl="1" indent="-5143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200" dirty="0" smtClean="0">
                <a:latin typeface="Cambria" panose="02040503050406030204" pitchFamily="18" charset="0"/>
              </a:rPr>
              <a:t>Agora, é preciso que se busque um sistema tributário baseado em </a:t>
            </a:r>
            <a:r>
              <a:rPr lang="pt-BR" sz="2200" b="1" dirty="0" smtClean="0">
                <a:latin typeface="Cambria" panose="02040503050406030204" pitchFamily="18" charset="0"/>
              </a:rPr>
              <a:t>princípios</a:t>
            </a:r>
            <a:r>
              <a:rPr lang="pt-BR" sz="2200" dirty="0" smtClean="0">
                <a:latin typeface="Cambria" panose="02040503050406030204" pitchFamily="18" charset="0"/>
              </a:rPr>
              <a:t> e que seja capaz de ser escrutinado pela sociedade (evitar abusos e distorções)</a:t>
            </a:r>
          </a:p>
          <a:p>
            <a:pPr marL="971550" lvl="1" indent="-5143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pt-BR" sz="2200" dirty="0" smtClean="0">
              <a:latin typeface="Cambria" panose="02040503050406030204" pitchFamily="18" charset="0"/>
            </a:endParaRPr>
          </a:p>
          <a:p>
            <a:pPr marL="971550" lvl="1" indent="-5143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200" dirty="0" smtClean="0">
                <a:latin typeface="Cambria" panose="02040503050406030204" pitchFamily="18" charset="0"/>
              </a:rPr>
              <a:t>Não existe modelo ótimo, mas existem práticas que deram certo e que deram errado. Hoje, somos o </a:t>
            </a:r>
            <a:r>
              <a:rPr lang="pt-BR" sz="2200" b="1" dirty="0" smtClean="0">
                <a:latin typeface="Cambria" panose="02040503050406030204" pitchFamily="18" charset="0"/>
              </a:rPr>
              <a:t>“patinho feio”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107504" y="547569"/>
            <a:ext cx="8856984" cy="52321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800" dirty="0" err="1" smtClean="0">
                <a:solidFill>
                  <a:srgbClr val="005D89"/>
                </a:solidFill>
                <a:latin typeface="Cambria" panose="02040503050406030204" pitchFamily="18" charset="0"/>
              </a:rPr>
              <a:t>Composição</a:t>
            </a:r>
            <a:r>
              <a:rPr lang="en-US" sz="2800" dirty="0" smtClean="0">
                <a:solidFill>
                  <a:srgbClr val="005D89"/>
                </a:solidFill>
                <a:latin typeface="Cambria" panose="02040503050406030204" pitchFamily="18" charset="0"/>
              </a:rPr>
              <a:t> das </a:t>
            </a:r>
            <a:r>
              <a:rPr lang="en-US" sz="2800" dirty="0" err="1" smtClean="0">
                <a:solidFill>
                  <a:srgbClr val="005D89"/>
                </a:solidFill>
                <a:latin typeface="Cambria" panose="02040503050406030204" pitchFamily="18" charset="0"/>
              </a:rPr>
              <a:t>receitas</a:t>
            </a:r>
            <a:r>
              <a:rPr lang="en-US" sz="2800" dirty="0" smtClean="0">
                <a:solidFill>
                  <a:srgbClr val="005D89"/>
                </a:solidFill>
                <a:latin typeface="Cambria" panose="02040503050406030204" pitchFamily="18" charset="0"/>
              </a:rPr>
              <a:t> da </a:t>
            </a:r>
            <a:r>
              <a:rPr lang="en-US" sz="2800" dirty="0" err="1" smtClean="0">
                <a:solidFill>
                  <a:srgbClr val="005D89"/>
                </a:solidFill>
                <a:latin typeface="Cambria" panose="02040503050406030204" pitchFamily="18" charset="0"/>
              </a:rPr>
              <a:t>União</a:t>
            </a:r>
            <a:r>
              <a:rPr lang="en-US" sz="2800" dirty="0" smtClean="0">
                <a:solidFill>
                  <a:srgbClr val="005D89"/>
                </a:solidFill>
                <a:latin typeface="Cambria" panose="02040503050406030204" pitchFamily="18" charset="0"/>
              </a:rPr>
              <a:t> (</a:t>
            </a:r>
            <a:r>
              <a:rPr lang="en-US" sz="2800" dirty="0" err="1" smtClean="0">
                <a:solidFill>
                  <a:srgbClr val="005D89"/>
                </a:solidFill>
                <a:latin typeface="Cambria" panose="02040503050406030204" pitchFamily="18" charset="0"/>
              </a:rPr>
              <a:t>Tributação</a:t>
            </a:r>
            <a:r>
              <a:rPr lang="en-US" sz="2800" dirty="0" smtClean="0">
                <a:solidFill>
                  <a:srgbClr val="005D89"/>
                </a:solidFill>
                <a:latin typeface="Cambria" panose="02040503050406030204" pitchFamily="18" charset="0"/>
              </a:rPr>
              <a:t>)</a:t>
            </a:r>
            <a:endParaRPr lang="en-US" sz="2800" dirty="0">
              <a:solidFill>
                <a:srgbClr val="005D89"/>
              </a:solidFill>
              <a:latin typeface="Cambria" panose="02040503050406030204" pitchFamily="18" charset="0"/>
            </a:endParaRPr>
          </a:p>
        </p:txBody>
      </p:sp>
      <p:sp>
        <p:nvSpPr>
          <p:cNvPr id="8" name="Retângulo de cantos arredondados 7"/>
          <p:cNvSpPr/>
          <p:nvPr/>
        </p:nvSpPr>
        <p:spPr>
          <a:xfrm>
            <a:off x="135444" y="260648"/>
            <a:ext cx="8856984" cy="1080120"/>
          </a:xfrm>
          <a:prstGeom prst="roundRect">
            <a:avLst/>
          </a:prstGeom>
          <a:noFill/>
          <a:ln w="25400" cap="flat">
            <a:solidFill>
              <a:schemeClr val="accent1"/>
            </a:solidFill>
            <a:prstDash val="solid"/>
            <a:round/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7675813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-274570" y="1412776"/>
            <a:ext cx="9145016" cy="4536504"/>
          </a:xfrm>
        </p:spPr>
        <p:txBody>
          <a:bodyPr/>
          <a:lstStyle/>
          <a:p>
            <a:pPr marL="971550" lvl="1" indent="-514350" algn="just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200" dirty="0" smtClean="0">
                <a:latin typeface="Cambria" panose="02040503050406030204" pitchFamily="18" charset="0"/>
              </a:rPr>
              <a:t>Cinco </a:t>
            </a:r>
            <a:r>
              <a:rPr lang="pt-BR" sz="2200" dirty="0">
                <a:latin typeface="Cambria" panose="02040503050406030204" pitchFamily="18" charset="0"/>
              </a:rPr>
              <a:t>propriedades desejáveis de um sistema </a:t>
            </a:r>
            <a:r>
              <a:rPr lang="pt-BR" sz="2200" dirty="0" smtClean="0">
                <a:latin typeface="Cambria" panose="02040503050406030204" pitchFamily="18" charset="0"/>
              </a:rPr>
              <a:t>tributário</a:t>
            </a:r>
          </a:p>
          <a:p>
            <a:pPr lvl="1">
              <a:lnSpc>
                <a:spcPct val="150000"/>
              </a:lnSpc>
              <a:spcAft>
                <a:spcPts val="600"/>
              </a:spcAft>
            </a:pPr>
            <a:r>
              <a:rPr lang="pt-BR" sz="2200" b="1" dirty="0" smtClean="0">
                <a:latin typeface="Cambria" panose="02040503050406030204" pitchFamily="18" charset="0"/>
              </a:rPr>
              <a:t>Eficiência</a:t>
            </a:r>
          </a:p>
          <a:p>
            <a:pPr lvl="1">
              <a:lnSpc>
                <a:spcPct val="150000"/>
              </a:lnSpc>
              <a:spcAft>
                <a:spcPts val="600"/>
              </a:spcAft>
            </a:pPr>
            <a:r>
              <a:rPr lang="pt-BR" sz="2200" b="1" dirty="0" smtClean="0">
                <a:latin typeface="Cambria" panose="02040503050406030204" pitchFamily="18" charset="0"/>
              </a:rPr>
              <a:t>Simplicidade</a:t>
            </a:r>
          </a:p>
          <a:p>
            <a:pPr lvl="1">
              <a:lnSpc>
                <a:spcPct val="150000"/>
              </a:lnSpc>
              <a:spcAft>
                <a:spcPts val="600"/>
              </a:spcAft>
            </a:pPr>
            <a:r>
              <a:rPr lang="pt-BR" sz="2200" b="1" dirty="0" smtClean="0">
                <a:latin typeface="Cambria" panose="02040503050406030204" pitchFamily="18" charset="0"/>
              </a:rPr>
              <a:t>Transparência</a:t>
            </a:r>
          </a:p>
          <a:p>
            <a:pPr lvl="1">
              <a:lnSpc>
                <a:spcPct val="150000"/>
              </a:lnSpc>
              <a:spcAft>
                <a:spcPts val="600"/>
              </a:spcAft>
            </a:pPr>
            <a:r>
              <a:rPr lang="pt-BR" sz="2200" b="1" dirty="0" smtClean="0">
                <a:latin typeface="Cambria" panose="02040503050406030204" pitchFamily="18" charset="0"/>
              </a:rPr>
              <a:t>Equidade</a:t>
            </a:r>
          </a:p>
          <a:p>
            <a:pPr lvl="1">
              <a:lnSpc>
                <a:spcPct val="150000"/>
              </a:lnSpc>
              <a:spcAft>
                <a:spcPts val="600"/>
              </a:spcAft>
            </a:pPr>
            <a:r>
              <a:rPr lang="pt-BR" sz="2200" b="1" dirty="0" smtClean="0">
                <a:latin typeface="Cambria" panose="02040503050406030204" pitchFamily="18" charset="0"/>
              </a:rPr>
              <a:t>Flexibilidade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107504" y="547569"/>
            <a:ext cx="8856984" cy="52321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800" dirty="0" err="1" smtClean="0">
                <a:solidFill>
                  <a:srgbClr val="005D89"/>
                </a:solidFill>
                <a:latin typeface="Cambria" panose="02040503050406030204" pitchFamily="18" charset="0"/>
              </a:rPr>
              <a:t>Princípios</a:t>
            </a:r>
            <a:r>
              <a:rPr lang="en-US" sz="2800" dirty="0" smtClean="0">
                <a:solidFill>
                  <a:srgbClr val="005D89"/>
                </a:solidFill>
                <a:latin typeface="Cambria" panose="02040503050406030204" pitchFamily="18" charset="0"/>
              </a:rPr>
              <a:t> a </a:t>
            </a:r>
            <a:r>
              <a:rPr lang="en-US" sz="2800" dirty="0" err="1" smtClean="0">
                <a:solidFill>
                  <a:srgbClr val="005D89"/>
                </a:solidFill>
                <a:latin typeface="Cambria" panose="02040503050406030204" pitchFamily="18" charset="0"/>
              </a:rPr>
              <a:t>serem</a:t>
            </a:r>
            <a:r>
              <a:rPr lang="en-US" sz="2800" dirty="0" smtClean="0">
                <a:solidFill>
                  <a:srgbClr val="005D89"/>
                </a:solidFill>
                <a:latin typeface="Cambria" panose="02040503050406030204" pitchFamily="18" charset="0"/>
              </a:rPr>
              <a:t> </a:t>
            </a:r>
            <a:r>
              <a:rPr lang="en-US" sz="2800" dirty="0" err="1" smtClean="0">
                <a:solidFill>
                  <a:srgbClr val="005D89"/>
                </a:solidFill>
                <a:latin typeface="Cambria" panose="02040503050406030204" pitchFamily="18" charset="0"/>
              </a:rPr>
              <a:t>buscados</a:t>
            </a:r>
            <a:endParaRPr lang="en-US" sz="2800" dirty="0">
              <a:solidFill>
                <a:srgbClr val="005D89"/>
              </a:solidFill>
              <a:latin typeface="Cambria" panose="02040503050406030204" pitchFamily="18" charset="0"/>
            </a:endParaRPr>
          </a:p>
        </p:txBody>
      </p:sp>
      <p:sp>
        <p:nvSpPr>
          <p:cNvPr id="8" name="Retângulo de cantos arredondados 7"/>
          <p:cNvSpPr/>
          <p:nvPr/>
        </p:nvSpPr>
        <p:spPr>
          <a:xfrm>
            <a:off x="135444" y="260648"/>
            <a:ext cx="8856984" cy="1080120"/>
          </a:xfrm>
          <a:prstGeom prst="roundRect">
            <a:avLst/>
          </a:prstGeom>
          <a:noFill/>
          <a:ln w="25400" cap="flat">
            <a:solidFill>
              <a:schemeClr val="accent1"/>
            </a:solidFill>
            <a:prstDash val="solid"/>
            <a:round/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5" name="Subtítulo 2"/>
          <p:cNvSpPr txBox="1">
            <a:spLocks/>
          </p:cNvSpPr>
          <p:nvPr/>
        </p:nvSpPr>
        <p:spPr>
          <a:xfrm>
            <a:off x="-324544" y="6309320"/>
            <a:ext cx="9145016" cy="3600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/>
          <a:lstStyle>
            <a:lvl1pPr marL="0" marR="0" indent="0" algn="ctr" defTabSz="914400" rtl="0" latinLnBrk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100000"/>
              <a:buFont typeface="Arial"/>
              <a:buNone/>
              <a:tabLst/>
              <a:defRPr sz="2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1pPr>
            <a:lvl2pPr marL="457200" marR="0" indent="0" algn="ctr" defTabSz="914400" rtl="0" latinLnBrk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100000"/>
              <a:buFont typeface="Arial"/>
              <a:buNone/>
              <a:tabLst/>
              <a:defRPr sz="2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2pPr>
            <a:lvl3pPr marL="914400" marR="0" indent="0" algn="ctr" defTabSz="914400" rtl="0" latinLnBrk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100000"/>
              <a:buFont typeface="Arial"/>
              <a:buNone/>
              <a:tabLst/>
              <a:defRPr sz="1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3pPr>
            <a:lvl4pPr marL="1371600" marR="0" indent="0" algn="ctr" defTabSz="914400" rtl="0" latinLnBrk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100000"/>
              <a:buFont typeface="Arial"/>
              <a:buNone/>
              <a:tabLst/>
              <a:defRPr sz="16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4pPr>
            <a:lvl5pPr marL="1828800" marR="0" indent="0" algn="ctr" defTabSz="914400" rtl="0" latinLnBrk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100000"/>
              <a:buFont typeface="Arial"/>
              <a:buNone/>
              <a:tabLst/>
              <a:defRPr sz="16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5pPr>
            <a:lvl6pPr marL="2286000" marR="0" indent="0" algn="ctr" defTabSz="914400" rtl="0" latinLnBrk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100000"/>
              <a:buFont typeface="Arial"/>
              <a:buNone/>
              <a:tabLst/>
              <a:defRPr sz="16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6pPr>
            <a:lvl7pPr marL="2743200" marR="0" indent="0" algn="ctr" defTabSz="914400" rtl="0" latinLnBrk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100000"/>
              <a:buFont typeface="Arial"/>
              <a:buNone/>
              <a:tabLst/>
              <a:defRPr sz="16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7pPr>
            <a:lvl8pPr marL="3200400" marR="0" indent="0" algn="ctr" defTabSz="914400" rtl="0" latinLnBrk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100000"/>
              <a:buFont typeface="Arial"/>
              <a:buNone/>
              <a:tabLst/>
              <a:defRPr sz="16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8pPr>
            <a:lvl9pPr marL="3657600" marR="0" indent="0" algn="ctr" defTabSz="914400" rtl="0" latinLnBrk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100000"/>
              <a:buFont typeface="Arial"/>
              <a:buNone/>
              <a:tabLst/>
              <a:defRPr sz="16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9pPr>
          </a:lstStyle>
          <a:p>
            <a:pPr lvl="1" algn="just" hangingPunct="1">
              <a:spcAft>
                <a:spcPts val="600"/>
              </a:spcAft>
            </a:pPr>
            <a:r>
              <a:rPr lang="en-US" sz="1300" dirty="0" smtClean="0">
                <a:latin typeface="Cambria" panose="02040503050406030204" pitchFamily="18" charset="0"/>
              </a:rPr>
              <a:t>* Stiglitz, J. (1998). </a:t>
            </a:r>
            <a:r>
              <a:rPr lang="en-US" sz="1300" i="1" dirty="0" smtClean="0">
                <a:latin typeface="Cambria" panose="02040503050406030204" pitchFamily="18" charset="0"/>
              </a:rPr>
              <a:t>Economics of the Public Sector</a:t>
            </a:r>
            <a:r>
              <a:rPr lang="en-US" sz="1300" dirty="0" smtClean="0">
                <a:latin typeface="Cambria" panose="02040503050406030204" pitchFamily="18" charset="0"/>
              </a:rPr>
              <a:t>. New York: W. W. Norton &amp; Company</a:t>
            </a:r>
          </a:p>
        </p:txBody>
      </p:sp>
      <p:sp>
        <p:nvSpPr>
          <p:cNvPr id="2" name="Elipse 1"/>
          <p:cNvSpPr/>
          <p:nvPr/>
        </p:nvSpPr>
        <p:spPr>
          <a:xfrm>
            <a:off x="2710809" y="2049831"/>
            <a:ext cx="3528392" cy="3600400"/>
          </a:xfrm>
          <a:prstGeom prst="ellipse">
            <a:avLst/>
          </a:prstGeom>
          <a:solidFill>
            <a:srgbClr val="00B0F0">
              <a:alpha val="14000"/>
            </a:srgbClr>
          </a:solidFill>
          <a:ln w="25400" cap="flat">
            <a:noFill/>
            <a:prstDash val="solid"/>
            <a:round/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3701682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-274570" y="1412776"/>
            <a:ext cx="9145016" cy="4536504"/>
          </a:xfrm>
        </p:spPr>
        <p:txBody>
          <a:bodyPr/>
          <a:lstStyle/>
          <a:p>
            <a:pPr marL="971550" lvl="1" indent="-5143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200" b="1" dirty="0" smtClean="0">
                <a:latin typeface="Cambria" panose="02040503050406030204" pitchFamily="18" charset="0"/>
              </a:rPr>
              <a:t>Eficiência:</a:t>
            </a:r>
            <a:r>
              <a:rPr lang="pt-BR" sz="2200" dirty="0" smtClean="0">
                <a:latin typeface="Cambria" panose="02040503050406030204" pitchFamily="18" charset="0"/>
              </a:rPr>
              <a:t> distorções </a:t>
            </a:r>
            <a:r>
              <a:rPr lang="pt-BR" sz="2200" dirty="0" err="1" smtClean="0">
                <a:latin typeface="Cambria" panose="02040503050406030204" pitchFamily="18" charset="0"/>
              </a:rPr>
              <a:t>alocativas</a:t>
            </a:r>
            <a:r>
              <a:rPr lang="pt-BR" sz="2200" dirty="0" smtClean="0">
                <a:latin typeface="Cambria" panose="02040503050406030204" pitchFamily="18" charset="0"/>
              </a:rPr>
              <a:t> devem ser evitadas</a:t>
            </a:r>
          </a:p>
          <a:p>
            <a:pPr marL="971550" lvl="1" indent="-5143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pt-BR" sz="2200" dirty="0" smtClean="0">
              <a:latin typeface="Cambria" panose="02040503050406030204" pitchFamily="18" charset="0"/>
            </a:endParaRPr>
          </a:p>
          <a:p>
            <a:pPr marL="971550" lvl="1" indent="-5143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200" b="1" dirty="0" smtClean="0">
                <a:latin typeface="Cambria" panose="02040503050406030204" pitchFamily="18" charset="0"/>
              </a:rPr>
              <a:t>Todo tributo provoca algum grau de distorção...</a:t>
            </a:r>
          </a:p>
          <a:p>
            <a:pPr marL="971550" lvl="1" indent="-5143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pt-BR" sz="2200" dirty="0" smtClean="0">
              <a:latin typeface="Cambria" panose="02040503050406030204" pitchFamily="18" charset="0"/>
            </a:endParaRPr>
          </a:p>
          <a:p>
            <a:pPr marL="971550" lvl="1" indent="-5143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200" i="1" dirty="0" smtClean="0">
                <a:latin typeface="Cambria" panose="02040503050406030204" pitchFamily="18" charset="0"/>
              </a:rPr>
              <a:t>Exemplos:</a:t>
            </a:r>
          </a:p>
          <a:p>
            <a:pPr marL="1656000" lvl="1" indent="-51435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t-BR" i="1" dirty="0" smtClean="0">
                <a:latin typeface="Cambria" panose="02040503050406030204" pitchFamily="18" charset="0"/>
              </a:rPr>
              <a:t>Tributo sobre o salário: desencoraja o trabalho em relação ao ócio</a:t>
            </a:r>
          </a:p>
          <a:p>
            <a:pPr marL="1656000" lvl="1" indent="-51435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t-BR" i="1" dirty="0" smtClean="0">
                <a:latin typeface="Cambria" panose="02040503050406030204" pitchFamily="18" charset="0"/>
              </a:rPr>
              <a:t>Tributo sobre o lucro: desencoraja investimento em relação ao consumo imediato</a:t>
            </a:r>
          </a:p>
          <a:p>
            <a:pPr marL="1656000" lvl="1" indent="-51435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t-BR" i="1" dirty="0" smtClean="0">
                <a:latin typeface="Cambria" panose="02040503050406030204" pitchFamily="18" charset="0"/>
              </a:rPr>
              <a:t>Tributação desequilibrada entre produtos: pode distorcer decisões de consumo e produção na sociedade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107504" y="547569"/>
            <a:ext cx="8856984" cy="52321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800" dirty="0" smtClean="0">
                <a:solidFill>
                  <a:srgbClr val="005D89"/>
                </a:solidFill>
                <a:latin typeface="Cambria" panose="02040503050406030204" pitchFamily="18" charset="0"/>
              </a:rPr>
              <a:t>A Questão da Eficiência</a:t>
            </a:r>
            <a:endParaRPr lang="en-US" sz="2800" dirty="0">
              <a:solidFill>
                <a:srgbClr val="005D89"/>
              </a:solidFill>
              <a:latin typeface="Cambria" panose="02040503050406030204" pitchFamily="18" charset="0"/>
            </a:endParaRPr>
          </a:p>
        </p:txBody>
      </p:sp>
      <p:sp>
        <p:nvSpPr>
          <p:cNvPr id="8" name="Retângulo de cantos arredondados 7"/>
          <p:cNvSpPr/>
          <p:nvPr/>
        </p:nvSpPr>
        <p:spPr>
          <a:xfrm>
            <a:off x="135444" y="260648"/>
            <a:ext cx="8856984" cy="1080120"/>
          </a:xfrm>
          <a:prstGeom prst="roundRect">
            <a:avLst/>
          </a:prstGeom>
          <a:noFill/>
          <a:ln w="25400" cap="flat">
            <a:solidFill>
              <a:schemeClr val="accent1"/>
            </a:solidFill>
            <a:prstDash val="solid"/>
            <a:round/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2010039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Tema do Office">
  <a:themeElements>
    <a:clrScheme name="Tema do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Tema do Offic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Tema do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Tema do Offic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7607</TotalTime>
  <Words>1233</Words>
  <Application>Microsoft Office PowerPoint</Application>
  <PresentationFormat>Apresentação na tela (4:3)</PresentationFormat>
  <Paragraphs>246</Paragraphs>
  <Slides>22</Slides>
  <Notes>4</Notes>
  <HiddenSlides>0</HiddenSlides>
  <MMClips>0</MMClips>
  <ScaleCrop>false</ScaleCrop>
  <HeadingPairs>
    <vt:vector size="6" baseType="variant">
      <vt:variant>
        <vt:lpstr>Fontes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22</vt:i4>
      </vt:variant>
    </vt:vector>
  </HeadingPairs>
  <TitlesOfParts>
    <vt:vector size="32" baseType="lpstr">
      <vt:lpstr>Arial</vt:lpstr>
      <vt:lpstr>Calibri</vt:lpstr>
      <vt:lpstr>Calibri Light</vt:lpstr>
      <vt:lpstr>Cambria</vt:lpstr>
      <vt:lpstr>Helvetica</vt:lpstr>
      <vt:lpstr>Minion Pro</vt:lpstr>
      <vt:lpstr>Source Sans Pro</vt:lpstr>
      <vt:lpstr>Source Sans Pro Semibold</vt:lpstr>
      <vt:lpstr>Wingdings</vt:lpstr>
      <vt:lpstr>1_Tema do Office</vt:lpstr>
      <vt:lpstr>Visão geral da Instituição Fiscal Independente (IFI) do Senado Federal sobre a Reforma Tributária   Felipe Salto Diretor-Executivo da IFI  fsalto@senado.leg.br     Brasília, 19 de agosto de 2019</vt:lpstr>
      <vt:lpstr>Visão geral</vt:lpstr>
      <vt:lpstr>Apresentação do PowerPoint</vt:lpstr>
      <vt:lpstr>Apresentação do PowerPoint</vt:lpstr>
      <vt:lpstr>Qual o esforço necessário?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Anderson Antunes de Azevedo</cp:lastModifiedBy>
  <cp:revision>572</cp:revision>
  <cp:lastPrinted>2018-11-20T11:46:03Z</cp:lastPrinted>
  <dcterms:modified xsi:type="dcterms:W3CDTF">2019-08-19T18:36:05Z</dcterms:modified>
</cp:coreProperties>
</file>