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9022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j-lt"/>
        <a:ea typeface="+mj-ea"/>
        <a:cs typeface="+mj-cs"/>
        <a:sym typeface="Lucida Grande"/>
      </a:defRPr>
    </a:lvl1pPr>
    <a:lvl2pPr indent="228600" defTabSz="457200" latinLnBrk="0">
      <a:defRPr sz="2200">
        <a:latin typeface="+mj-lt"/>
        <a:ea typeface="+mj-ea"/>
        <a:cs typeface="+mj-cs"/>
        <a:sym typeface="Lucida Grande"/>
      </a:defRPr>
    </a:lvl2pPr>
    <a:lvl3pPr indent="457200" defTabSz="457200" latinLnBrk="0">
      <a:defRPr sz="2200">
        <a:latin typeface="+mj-lt"/>
        <a:ea typeface="+mj-ea"/>
        <a:cs typeface="+mj-cs"/>
        <a:sym typeface="Lucida Grande"/>
      </a:defRPr>
    </a:lvl3pPr>
    <a:lvl4pPr indent="685800" defTabSz="457200" latinLnBrk="0">
      <a:defRPr sz="2200">
        <a:latin typeface="+mj-lt"/>
        <a:ea typeface="+mj-ea"/>
        <a:cs typeface="+mj-cs"/>
        <a:sym typeface="Lucida Grande"/>
      </a:defRPr>
    </a:lvl4pPr>
    <a:lvl5pPr indent="914400" defTabSz="457200" latinLnBrk="0">
      <a:defRPr sz="2200">
        <a:latin typeface="+mj-lt"/>
        <a:ea typeface="+mj-ea"/>
        <a:cs typeface="+mj-cs"/>
        <a:sym typeface="Lucida Grande"/>
      </a:defRPr>
    </a:lvl5pPr>
    <a:lvl6pPr indent="1143000" defTabSz="457200" latinLnBrk="0">
      <a:defRPr sz="2200">
        <a:latin typeface="+mj-lt"/>
        <a:ea typeface="+mj-ea"/>
        <a:cs typeface="+mj-cs"/>
        <a:sym typeface="Lucida Grande"/>
      </a:defRPr>
    </a:lvl6pPr>
    <a:lvl7pPr indent="1371600" defTabSz="457200" latinLnBrk="0">
      <a:defRPr sz="2200">
        <a:latin typeface="+mj-lt"/>
        <a:ea typeface="+mj-ea"/>
        <a:cs typeface="+mj-cs"/>
        <a:sym typeface="Lucida Grande"/>
      </a:defRPr>
    </a:lvl7pPr>
    <a:lvl8pPr indent="1600200" defTabSz="457200" latinLnBrk="0">
      <a:defRPr sz="2200">
        <a:latin typeface="+mj-lt"/>
        <a:ea typeface="+mj-ea"/>
        <a:cs typeface="+mj-cs"/>
        <a:sym typeface="Lucida Grande"/>
      </a:defRPr>
    </a:lvl8pPr>
    <a:lvl9pPr indent="1828800" defTabSz="457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4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4" cy="80486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2"/>
          <p:cNvSpPr/>
          <p:nvPr/>
        </p:nvSpPr>
        <p:spPr>
          <a:xfrm>
            <a:off x="0" y="2291994"/>
            <a:ext cx="9144000" cy="1746252"/>
          </a:xfrm>
          <a:prstGeom prst="rect">
            <a:avLst/>
          </a:prstGeom>
          <a:solidFill>
            <a:srgbClr val="0B254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sz="quarter" idx="1"/>
          </p:nvPr>
        </p:nvSpPr>
        <p:spPr>
          <a:xfrm>
            <a:off x="588890" y="2373507"/>
            <a:ext cx="5850753" cy="1493842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3600" b="1">
                <a:solidFill>
                  <a:srgbClr val="E6E9E9"/>
                </a:solidFill>
              </a:defRPr>
            </a:lvl1pPr>
            <a:lvl2pPr marL="849084" indent="-391884">
              <a:buFontTx/>
              <a:defRPr sz="3600" b="1">
                <a:solidFill>
                  <a:srgbClr val="E6E9E9"/>
                </a:solidFill>
              </a:defRPr>
            </a:lvl2pPr>
            <a:lvl3pPr marL="1257300" indent="-342900">
              <a:buFontTx/>
              <a:defRPr sz="3600" b="1">
                <a:solidFill>
                  <a:srgbClr val="E6E9E9"/>
                </a:solidFill>
              </a:defRPr>
            </a:lvl3pPr>
            <a:lvl4pPr marL="1783077" indent="-411477">
              <a:buFontTx/>
              <a:defRPr sz="3600" b="1">
                <a:solidFill>
                  <a:srgbClr val="E6E9E9"/>
                </a:solidFill>
              </a:defRPr>
            </a:lvl4pPr>
            <a:lvl5pPr marL="2240277" indent="-411477">
              <a:buFontTx/>
              <a:defRPr sz="3600" b="1">
                <a:solidFill>
                  <a:srgbClr val="E6E9E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3418142" y="4720521"/>
            <a:ext cx="5585283" cy="6396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2" name="Picture 3" descr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1623" y="843792"/>
            <a:ext cx="874763" cy="89006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7"/>
          <p:cNvSpPr txBox="1"/>
          <p:nvPr/>
        </p:nvSpPr>
        <p:spPr>
          <a:xfrm>
            <a:off x="3124085" y="1800786"/>
            <a:ext cx="3269837" cy="23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900" b="1"/>
            </a:lvl1pPr>
          </a:lstStyle>
          <a:p>
            <a:r>
              <a:t>MINISTÉRIODAECONOMIA</a:t>
            </a:r>
          </a:p>
        </p:txBody>
      </p:sp>
      <p:sp>
        <p:nvSpPr>
          <p:cNvPr id="124" name="Rectangle 9"/>
          <p:cNvSpPr/>
          <p:nvPr/>
        </p:nvSpPr>
        <p:spPr>
          <a:xfrm>
            <a:off x="0" y="4038248"/>
            <a:ext cx="9144000" cy="466887"/>
          </a:xfrm>
          <a:prstGeom prst="rect">
            <a:avLst/>
          </a:prstGeom>
          <a:solidFill>
            <a:srgbClr val="77933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588887" y="3955281"/>
            <a:ext cx="5850757" cy="466887"/>
          </a:xfrm>
          <a:prstGeom prst="rect">
            <a:avLst/>
          </a:prstGeom>
        </p:spPr>
        <p:txBody>
          <a:bodyPr/>
          <a:lstStyle/>
          <a:p>
            <a:pPr marL="277749" indent="-277749" defTabSz="370331">
              <a:spcBef>
                <a:spcPts val="500"/>
              </a:spcBef>
              <a:defRPr sz="2592"/>
            </a:pPr>
            <a:endParaRPr/>
          </a:p>
        </p:txBody>
      </p:sp>
      <p:pic>
        <p:nvPicPr>
          <p:cNvPr id="126" name="Imagem 3" descr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3677" y="5971266"/>
            <a:ext cx="3845471" cy="359539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 txBox="1">
            <a:spLocks noGrp="1"/>
          </p:cNvSpPr>
          <p:nvPr>
            <p:ph type="sldNum" sz="quarter" idx="2"/>
          </p:nvPr>
        </p:nvSpPr>
        <p:spPr>
          <a:xfrm>
            <a:off x="6289223" y="6221732"/>
            <a:ext cx="263978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1" y="163261"/>
            <a:ext cx="5995774" cy="423612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1500">
                <a:solidFill>
                  <a:srgbClr val="0B254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sz="quarter" idx="1"/>
          </p:nvPr>
        </p:nvSpPr>
        <p:spPr>
          <a:xfrm>
            <a:off x="460376" y="6243563"/>
            <a:ext cx="1716087" cy="33341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700">
                <a:solidFill>
                  <a:srgbClr val="6D706D"/>
                </a:solidFill>
              </a:defRPr>
            </a:lvl1pPr>
            <a:lvl2pPr marL="711198" indent="-253998">
              <a:spcBef>
                <a:spcPts val="0"/>
              </a:spcBef>
              <a:buFontTx/>
              <a:defRPr sz="700">
                <a:solidFill>
                  <a:srgbClr val="6D706D"/>
                </a:solidFill>
              </a:defRPr>
            </a:lvl2pPr>
            <a:lvl3pPr marL="1151464" indent="-237064">
              <a:spcBef>
                <a:spcPts val="0"/>
              </a:spcBef>
              <a:buFontTx/>
              <a:defRPr sz="700">
                <a:solidFill>
                  <a:srgbClr val="6D706D"/>
                </a:solidFill>
              </a:defRPr>
            </a:lvl3pPr>
            <a:lvl4pPr marL="1656077" indent="-284477">
              <a:spcBef>
                <a:spcPts val="0"/>
              </a:spcBef>
              <a:buFontTx/>
              <a:defRPr sz="700">
                <a:solidFill>
                  <a:srgbClr val="6D706D"/>
                </a:solidFill>
              </a:defRPr>
            </a:lvl4pPr>
            <a:lvl5pPr marL="2113277" indent="-284477">
              <a:spcBef>
                <a:spcPts val="0"/>
              </a:spcBef>
              <a:buFontTx/>
              <a:defRPr sz="700">
                <a:solidFill>
                  <a:srgbClr val="6D706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Rectangle 9"/>
          <p:cNvSpPr/>
          <p:nvPr/>
        </p:nvSpPr>
        <p:spPr>
          <a:xfrm flipV="1">
            <a:off x="460376" y="645368"/>
            <a:ext cx="7835408" cy="50557"/>
          </a:xfrm>
          <a:prstGeom prst="rect">
            <a:avLst/>
          </a:prstGeom>
          <a:solidFill>
            <a:srgbClr val="77933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7" name="Picture 11" descr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2960" y="6335598"/>
            <a:ext cx="2866919" cy="37359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Rectangle 9"/>
          <p:cNvSpPr/>
          <p:nvPr/>
        </p:nvSpPr>
        <p:spPr>
          <a:xfrm flipV="1">
            <a:off x="6854825" y="645365"/>
            <a:ext cx="1913254" cy="45723"/>
          </a:xfrm>
          <a:prstGeom prst="rect">
            <a:avLst/>
          </a:prstGeom>
          <a:solidFill>
            <a:srgbClr val="0B254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466713" y="381310"/>
            <a:ext cx="4385880" cy="197856"/>
          </a:xfrm>
          <a:prstGeom prst="rect">
            <a:avLst/>
          </a:prstGeom>
        </p:spPr>
        <p:txBody>
          <a:bodyPr/>
          <a:lstStyle/>
          <a:p>
            <a:pPr marL="137160" indent="-137160" defTabSz="182880">
              <a:spcBef>
                <a:spcPts val="200"/>
              </a:spcBef>
              <a:defRPr sz="1280"/>
            </a:pPr>
            <a:endParaRPr/>
          </a:p>
        </p:txBody>
      </p:sp>
      <p:sp>
        <p:nvSpPr>
          <p:cNvPr id="140" name="Straight Connector 22"/>
          <p:cNvSpPr/>
          <p:nvPr/>
        </p:nvSpPr>
        <p:spPr>
          <a:xfrm flipV="1">
            <a:off x="457200" y="6201462"/>
            <a:ext cx="8310883" cy="41000"/>
          </a:xfrm>
          <a:prstGeom prst="line">
            <a:avLst/>
          </a:prstGeom>
          <a:ln w="3175">
            <a:solidFill>
              <a:srgbClr val="2A2A2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1" name="Text Placeholder 33"/>
          <p:cNvSpPr>
            <a:spLocks noGrp="1"/>
          </p:cNvSpPr>
          <p:nvPr>
            <p:ph type="body" sz="quarter" idx="22"/>
          </p:nvPr>
        </p:nvSpPr>
        <p:spPr>
          <a:xfrm>
            <a:off x="460373" y="5868051"/>
            <a:ext cx="3625000" cy="333419"/>
          </a:xfrm>
          <a:prstGeom prst="rect">
            <a:avLst/>
          </a:prstGeom>
        </p:spPr>
        <p:txBody>
          <a:bodyPr anchor="b"/>
          <a:lstStyle/>
          <a:p>
            <a:pPr marL="174878" indent="-174878" defTabSz="233172">
              <a:spcBef>
                <a:spcPts val="300"/>
              </a:spcBef>
              <a:defRPr sz="1632"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sz="quarter" idx="2"/>
          </p:nvPr>
        </p:nvSpPr>
        <p:spPr>
          <a:xfrm>
            <a:off x="8628572" y="6394415"/>
            <a:ext cx="224018" cy="218437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900">
                <a:solidFill>
                  <a:srgbClr val="2A2A2A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2"/>
          <p:cNvSpPr/>
          <p:nvPr/>
        </p:nvSpPr>
        <p:spPr>
          <a:xfrm>
            <a:off x="1" y="2963402"/>
            <a:ext cx="6092141" cy="1694765"/>
          </a:xfrm>
          <a:prstGeom prst="rect">
            <a:avLst/>
          </a:prstGeom>
          <a:solidFill>
            <a:srgbClr val="0B254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Rectangle 9"/>
          <p:cNvSpPr/>
          <p:nvPr/>
        </p:nvSpPr>
        <p:spPr>
          <a:xfrm flipV="1">
            <a:off x="1" y="4607609"/>
            <a:ext cx="6092141" cy="189564"/>
          </a:xfrm>
          <a:prstGeom prst="rect">
            <a:avLst/>
          </a:prstGeom>
          <a:solidFill>
            <a:srgbClr val="77933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sz="quarter" idx="1"/>
          </p:nvPr>
        </p:nvSpPr>
        <p:spPr>
          <a:xfrm>
            <a:off x="241392" y="3061610"/>
            <a:ext cx="5583984" cy="1493842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>
                <a:solidFill>
                  <a:srgbClr val="E6E9E9"/>
                </a:solidFill>
              </a:defRPr>
            </a:lvl1pPr>
            <a:lvl2pPr marL="805542" indent="-348342">
              <a:buFontTx/>
              <a:defRPr>
                <a:solidFill>
                  <a:srgbClr val="E6E9E9"/>
                </a:solidFill>
              </a:defRPr>
            </a:lvl2pPr>
            <a:lvl3pPr>
              <a:buFontTx/>
              <a:defRPr>
                <a:solidFill>
                  <a:srgbClr val="E6E9E9"/>
                </a:solidFill>
              </a:defRPr>
            </a:lvl3pPr>
            <a:lvl4pPr>
              <a:buFontTx/>
              <a:defRPr>
                <a:solidFill>
                  <a:srgbClr val="E6E9E9"/>
                </a:solidFill>
              </a:defRPr>
            </a:lvl4pPr>
            <a:lvl5pPr>
              <a:buFontTx/>
              <a:defRPr>
                <a:solidFill>
                  <a:srgbClr val="E6E9E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ldNum" sz="quarter" idx="2"/>
          </p:nvPr>
        </p:nvSpPr>
        <p:spPr>
          <a:xfrm>
            <a:off x="6289223" y="6221732"/>
            <a:ext cx="263978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812725" y="1721197"/>
            <a:ext cx="5518550" cy="1741292"/>
          </a:xfrm>
          <a:prstGeom prst="rect">
            <a:avLst/>
          </a:prstGeom>
        </p:spPr>
        <p:txBody>
          <a:bodyPr lIns="26787" tIns="26787" rIns="26787" bIns="26787" anchor="b"/>
          <a:lstStyle>
            <a:lvl1pPr defTabSz="410763">
              <a:defRPr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sz="quarter" idx="1"/>
          </p:nvPr>
        </p:nvSpPr>
        <p:spPr>
          <a:xfrm>
            <a:off x="1812725" y="3516064"/>
            <a:ext cx="5518550" cy="596060"/>
          </a:xfrm>
          <a:prstGeom prst="rect">
            <a:avLst/>
          </a:prstGeom>
        </p:spPr>
        <p:txBody>
          <a:bodyPr lIns="26787" tIns="26787" rIns="26787" bIns="26787"/>
          <a:lstStyle>
            <a:lvl1pPr marL="0" indent="0" algn="ctr" defTabSz="410763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410763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410763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410763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410763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sldNum" sz="quarter" idx="2"/>
          </p:nvPr>
        </p:nvSpPr>
        <p:spPr>
          <a:xfrm>
            <a:off x="4459402" y="5759648"/>
            <a:ext cx="221624" cy="214624"/>
          </a:xfrm>
          <a:prstGeom prst="rect">
            <a:avLst/>
          </a:prstGeom>
        </p:spPr>
        <p:txBody>
          <a:bodyPr lIns="26787" tIns="26787" rIns="26787" bIns="26787" anchor="t"/>
          <a:lstStyle>
            <a:lvl1pPr algn="ctr" defTabSz="410763">
              <a:defRPr sz="1100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22" y="755"/>
            <a:ext cx="9087457" cy="685648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3"/>
          <p:cNvSpPr/>
          <p:nvPr/>
        </p:nvSpPr>
        <p:spPr>
          <a:xfrm>
            <a:off x="2257094" y="5839092"/>
            <a:ext cx="345126" cy="4624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" name="Shape 230"/>
          <p:cNvSpPr/>
          <p:nvPr/>
        </p:nvSpPr>
        <p:spPr>
          <a:xfrm>
            <a:off x="971743" y="1016991"/>
            <a:ext cx="313930" cy="72893"/>
          </a:xfrm>
          <a:prstGeom prst="rect">
            <a:avLst/>
          </a:prstGeom>
          <a:solidFill>
            <a:srgbClr val="27498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sz="quarter" idx="2"/>
          </p:nvPr>
        </p:nvSpPr>
        <p:spPr>
          <a:xfrm>
            <a:off x="6294580" y="6232200"/>
            <a:ext cx="258620" cy="24830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1.png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22" y="755"/>
            <a:ext cx="9087455" cy="685648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2257094" y="5839092"/>
            <a:ext cx="345128" cy="4624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sz="quarter" idx="2"/>
          </p:nvPr>
        </p:nvSpPr>
        <p:spPr>
          <a:xfrm>
            <a:off x="6289223" y="6221732"/>
            <a:ext cx="263978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2.png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42" y="755"/>
            <a:ext cx="9087458" cy="685648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/>
          <p:nvPr/>
        </p:nvSpPr>
        <p:spPr>
          <a:xfrm>
            <a:off x="2257094" y="5839092"/>
            <a:ext cx="345128" cy="4624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sz="quarter" idx="2"/>
          </p:nvPr>
        </p:nvSpPr>
        <p:spPr>
          <a:xfrm>
            <a:off x="6289223" y="6221732"/>
            <a:ext cx="263978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sz="quarter" idx="1"/>
          </p:nvPr>
        </p:nvSpPr>
        <p:spPr>
          <a:xfrm>
            <a:off x="4645025" y="1535111"/>
            <a:ext cx="4041775" cy="639769"/>
          </a:xfrm>
          <a:prstGeom prst="rect">
            <a:avLst/>
          </a:prstGeom>
        </p:spPr>
        <p:txBody>
          <a:bodyPr anchor="b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sz="quarter" idx="21"/>
          </p:nvPr>
        </p:nvSpPr>
        <p:spPr>
          <a:xfrm>
            <a:off x="457200" y="1535112"/>
            <a:ext cx="4040188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sz="half" idx="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21"/>
          </p:nvPr>
        </p:nvSpPr>
        <p:spPr>
          <a:xfrm>
            <a:off x="3575050" y="273047"/>
            <a:ext cx="5111750" cy="585311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69" marR="0" indent="-32656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Capa_reforma-tributária.png" descr="Capa_reforma-tributár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318"/>
          <p:cNvSpPr txBox="1">
            <a:spLocks noGrp="1"/>
          </p:cNvSpPr>
          <p:nvPr>
            <p:ph type="sldNum" sz="quarter" idx="4294967295"/>
          </p:nvPr>
        </p:nvSpPr>
        <p:spPr>
          <a:xfrm>
            <a:off x="2265907" y="6168952"/>
            <a:ext cx="254505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FCBD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738" name="Shape 320"/>
          <p:cNvSpPr/>
          <p:nvPr/>
        </p:nvSpPr>
        <p:spPr>
          <a:xfrm>
            <a:off x="1098743" y="1038760"/>
            <a:ext cx="313932" cy="72895"/>
          </a:xfrm>
          <a:prstGeom prst="rect">
            <a:avLst/>
          </a:prstGeom>
          <a:solidFill>
            <a:srgbClr val="008A3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39" name="Shape 164"/>
          <p:cNvSpPr txBox="1"/>
          <p:nvPr/>
        </p:nvSpPr>
        <p:spPr>
          <a:xfrm>
            <a:off x="1054099" y="373678"/>
            <a:ext cx="7213513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 sz="2300"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b="1" dirty="0" err="1"/>
              <a:t>Quem</a:t>
            </a:r>
            <a:r>
              <a:rPr b="1" dirty="0"/>
              <a:t> </a:t>
            </a:r>
            <a:r>
              <a:rPr b="1" dirty="0" err="1"/>
              <a:t>não</a:t>
            </a:r>
            <a:r>
              <a:rPr b="1" dirty="0"/>
              <a:t> é </a:t>
            </a:r>
            <a:r>
              <a:rPr b="1" dirty="0" err="1"/>
              <a:t>contribuinte</a:t>
            </a:r>
            <a:r>
              <a:rPr b="1" dirty="0"/>
              <a:t> da CBS?</a:t>
            </a:r>
            <a:br>
              <a:rPr b="1" dirty="0"/>
            </a:b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Pessoas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jurídicas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que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não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realizam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atividade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econômica</a:t>
            </a:r>
            <a:endParaRPr sz="2200" dirty="0">
              <a:latin typeface="Avenir Light"/>
              <a:ea typeface="Avenir Light"/>
              <a:cs typeface="Avenir Light"/>
              <a:sym typeface="Avenir Light"/>
            </a:endParaRPr>
          </a:p>
        </p:txBody>
      </p:sp>
      <p:sp>
        <p:nvSpPr>
          <p:cNvPr id="740" name="Shape 751"/>
          <p:cNvSpPr txBox="1"/>
          <p:nvPr/>
        </p:nvSpPr>
        <p:spPr>
          <a:xfrm>
            <a:off x="1449359" y="2034644"/>
            <a:ext cx="261895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Condomínios de proprietários de imóveis</a:t>
            </a:r>
          </a:p>
        </p:txBody>
      </p:sp>
      <p:sp>
        <p:nvSpPr>
          <p:cNvPr id="741" name="Shape 753"/>
          <p:cNvSpPr/>
          <p:nvPr/>
        </p:nvSpPr>
        <p:spPr>
          <a:xfrm>
            <a:off x="657675" y="2121505"/>
            <a:ext cx="567044" cy="449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35"/>
                </a:lnTo>
                <a:lnTo>
                  <a:pt x="651" y="1535"/>
                </a:lnTo>
                <a:lnTo>
                  <a:pt x="651" y="18128"/>
                </a:lnTo>
                <a:lnTo>
                  <a:pt x="7648" y="18128"/>
                </a:lnTo>
                <a:lnTo>
                  <a:pt x="7648" y="18831"/>
                </a:lnTo>
                <a:lnTo>
                  <a:pt x="651" y="18831"/>
                </a:lnTo>
                <a:lnTo>
                  <a:pt x="651" y="21600"/>
                </a:lnTo>
                <a:lnTo>
                  <a:pt x="9152" y="21600"/>
                </a:lnTo>
                <a:lnTo>
                  <a:pt x="9152" y="18128"/>
                </a:lnTo>
                <a:lnTo>
                  <a:pt x="10545" y="18128"/>
                </a:lnTo>
                <a:lnTo>
                  <a:pt x="10545" y="21600"/>
                </a:lnTo>
                <a:lnTo>
                  <a:pt x="11148" y="21600"/>
                </a:lnTo>
                <a:lnTo>
                  <a:pt x="11148" y="18128"/>
                </a:lnTo>
                <a:lnTo>
                  <a:pt x="12549" y="18128"/>
                </a:lnTo>
                <a:lnTo>
                  <a:pt x="12549" y="21600"/>
                </a:lnTo>
                <a:lnTo>
                  <a:pt x="20950" y="21600"/>
                </a:lnTo>
                <a:lnTo>
                  <a:pt x="20950" y="18831"/>
                </a:lnTo>
                <a:lnTo>
                  <a:pt x="13969" y="18831"/>
                </a:lnTo>
                <a:lnTo>
                  <a:pt x="13969" y="18128"/>
                </a:lnTo>
                <a:lnTo>
                  <a:pt x="20950" y="18128"/>
                </a:lnTo>
                <a:lnTo>
                  <a:pt x="20950" y="1535"/>
                </a:lnTo>
                <a:lnTo>
                  <a:pt x="21600" y="1535"/>
                </a:lnTo>
                <a:lnTo>
                  <a:pt x="21600" y="0"/>
                </a:lnTo>
                <a:lnTo>
                  <a:pt x="12178" y="0"/>
                </a:lnTo>
                <a:lnTo>
                  <a:pt x="12178" y="1535"/>
                </a:lnTo>
                <a:lnTo>
                  <a:pt x="12829" y="1535"/>
                </a:lnTo>
                <a:lnTo>
                  <a:pt x="12829" y="4086"/>
                </a:lnTo>
                <a:lnTo>
                  <a:pt x="8773" y="4086"/>
                </a:lnTo>
                <a:lnTo>
                  <a:pt x="8773" y="1535"/>
                </a:lnTo>
                <a:lnTo>
                  <a:pt x="9424" y="1535"/>
                </a:lnTo>
                <a:lnTo>
                  <a:pt x="9424" y="0"/>
                </a:lnTo>
                <a:lnTo>
                  <a:pt x="0" y="0"/>
                </a:lnTo>
                <a:close/>
                <a:moveTo>
                  <a:pt x="1764" y="1535"/>
                </a:moveTo>
                <a:lnTo>
                  <a:pt x="2746" y="1535"/>
                </a:lnTo>
                <a:lnTo>
                  <a:pt x="2746" y="3819"/>
                </a:lnTo>
                <a:lnTo>
                  <a:pt x="1764" y="3819"/>
                </a:lnTo>
                <a:lnTo>
                  <a:pt x="1764" y="1535"/>
                </a:lnTo>
                <a:close/>
                <a:moveTo>
                  <a:pt x="4216" y="1535"/>
                </a:moveTo>
                <a:lnTo>
                  <a:pt x="5196" y="1535"/>
                </a:lnTo>
                <a:lnTo>
                  <a:pt x="5196" y="3819"/>
                </a:lnTo>
                <a:lnTo>
                  <a:pt x="4216" y="3819"/>
                </a:lnTo>
                <a:lnTo>
                  <a:pt x="4216" y="1535"/>
                </a:lnTo>
                <a:close/>
                <a:moveTo>
                  <a:pt x="6666" y="1535"/>
                </a:moveTo>
                <a:lnTo>
                  <a:pt x="7648" y="1535"/>
                </a:lnTo>
                <a:lnTo>
                  <a:pt x="7648" y="3819"/>
                </a:lnTo>
                <a:lnTo>
                  <a:pt x="6666" y="3819"/>
                </a:lnTo>
                <a:lnTo>
                  <a:pt x="6666" y="1535"/>
                </a:lnTo>
                <a:close/>
                <a:moveTo>
                  <a:pt x="13967" y="1535"/>
                </a:moveTo>
                <a:lnTo>
                  <a:pt x="14949" y="1535"/>
                </a:lnTo>
                <a:lnTo>
                  <a:pt x="14949" y="3819"/>
                </a:lnTo>
                <a:lnTo>
                  <a:pt x="13967" y="3819"/>
                </a:lnTo>
                <a:lnTo>
                  <a:pt x="13967" y="1535"/>
                </a:lnTo>
                <a:close/>
                <a:moveTo>
                  <a:pt x="16419" y="1535"/>
                </a:moveTo>
                <a:lnTo>
                  <a:pt x="17399" y="1535"/>
                </a:lnTo>
                <a:lnTo>
                  <a:pt x="17399" y="3819"/>
                </a:lnTo>
                <a:lnTo>
                  <a:pt x="16419" y="3819"/>
                </a:lnTo>
                <a:lnTo>
                  <a:pt x="16419" y="1535"/>
                </a:lnTo>
                <a:close/>
                <a:moveTo>
                  <a:pt x="18870" y="1535"/>
                </a:moveTo>
                <a:lnTo>
                  <a:pt x="19852" y="1535"/>
                </a:lnTo>
                <a:lnTo>
                  <a:pt x="19852" y="3819"/>
                </a:lnTo>
                <a:lnTo>
                  <a:pt x="18870" y="3819"/>
                </a:lnTo>
                <a:lnTo>
                  <a:pt x="18870" y="1535"/>
                </a:lnTo>
                <a:close/>
                <a:moveTo>
                  <a:pt x="1764" y="5829"/>
                </a:moveTo>
                <a:lnTo>
                  <a:pt x="2746" y="5829"/>
                </a:lnTo>
                <a:lnTo>
                  <a:pt x="2746" y="8112"/>
                </a:lnTo>
                <a:lnTo>
                  <a:pt x="1764" y="8112"/>
                </a:lnTo>
                <a:lnTo>
                  <a:pt x="1764" y="5829"/>
                </a:lnTo>
                <a:close/>
                <a:moveTo>
                  <a:pt x="4216" y="5829"/>
                </a:moveTo>
                <a:lnTo>
                  <a:pt x="5196" y="5829"/>
                </a:lnTo>
                <a:lnTo>
                  <a:pt x="5196" y="8112"/>
                </a:lnTo>
                <a:lnTo>
                  <a:pt x="4216" y="8112"/>
                </a:lnTo>
                <a:lnTo>
                  <a:pt x="4216" y="5829"/>
                </a:lnTo>
                <a:close/>
                <a:moveTo>
                  <a:pt x="6666" y="5829"/>
                </a:moveTo>
                <a:lnTo>
                  <a:pt x="7648" y="5829"/>
                </a:lnTo>
                <a:lnTo>
                  <a:pt x="7648" y="8112"/>
                </a:lnTo>
                <a:lnTo>
                  <a:pt x="6666" y="8112"/>
                </a:lnTo>
                <a:lnTo>
                  <a:pt x="6666" y="5829"/>
                </a:lnTo>
                <a:close/>
                <a:moveTo>
                  <a:pt x="9152" y="5829"/>
                </a:moveTo>
                <a:lnTo>
                  <a:pt x="10134" y="5829"/>
                </a:lnTo>
                <a:lnTo>
                  <a:pt x="10134" y="8112"/>
                </a:lnTo>
                <a:lnTo>
                  <a:pt x="9152" y="8112"/>
                </a:lnTo>
                <a:lnTo>
                  <a:pt x="9152" y="5829"/>
                </a:lnTo>
                <a:close/>
                <a:moveTo>
                  <a:pt x="11567" y="5829"/>
                </a:moveTo>
                <a:lnTo>
                  <a:pt x="12549" y="5829"/>
                </a:lnTo>
                <a:lnTo>
                  <a:pt x="12549" y="8112"/>
                </a:lnTo>
                <a:lnTo>
                  <a:pt x="11567" y="8112"/>
                </a:lnTo>
                <a:lnTo>
                  <a:pt x="11567" y="5829"/>
                </a:lnTo>
                <a:close/>
                <a:moveTo>
                  <a:pt x="13967" y="5829"/>
                </a:moveTo>
                <a:lnTo>
                  <a:pt x="14949" y="5829"/>
                </a:lnTo>
                <a:lnTo>
                  <a:pt x="14949" y="8112"/>
                </a:lnTo>
                <a:lnTo>
                  <a:pt x="13967" y="8112"/>
                </a:lnTo>
                <a:lnTo>
                  <a:pt x="13967" y="5829"/>
                </a:lnTo>
                <a:close/>
                <a:moveTo>
                  <a:pt x="16419" y="5829"/>
                </a:moveTo>
                <a:lnTo>
                  <a:pt x="17399" y="5829"/>
                </a:lnTo>
                <a:lnTo>
                  <a:pt x="17399" y="8112"/>
                </a:lnTo>
                <a:lnTo>
                  <a:pt x="16419" y="8112"/>
                </a:lnTo>
                <a:lnTo>
                  <a:pt x="16419" y="5829"/>
                </a:lnTo>
                <a:close/>
                <a:moveTo>
                  <a:pt x="18870" y="5829"/>
                </a:moveTo>
                <a:lnTo>
                  <a:pt x="19852" y="5829"/>
                </a:lnTo>
                <a:lnTo>
                  <a:pt x="19852" y="8112"/>
                </a:lnTo>
                <a:lnTo>
                  <a:pt x="18870" y="8112"/>
                </a:lnTo>
                <a:lnTo>
                  <a:pt x="18870" y="5829"/>
                </a:lnTo>
                <a:close/>
                <a:moveTo>
                  <a:pt x="1764" y="10122"/>
                </a:moveTo>
                <a:lnTo>
                  <a:pt x="2746" y="10122"/>
                </a:lnTo>
                <a:lnTo>
                  <a:pt x="2746" y="12408"/>
                </a:lnTo>
                <a:lnTo>
                  <a:pt x="1764" y="12408"/>
                </a:lnTo>
                <a:lnTo>
                  <a:pt x="1764" y="10122"/>
                </a:lnTo>
                <a:close/>
                <a:moveTo>
                  <a:pt x="4216" y="10122"/>
                </a:moveTo>
                <a:lnTo>
                  <a:pt x="5196" y="10122"/>
                </a:lnTo>
                <a:lnTo>
                  <a:pt x="5196" y="12408"/>
                </a:lnTo>
                <a:lnTo>
                  <a:pt x="4216" y="12408"/>
                </a:lnTo>
                <a:lnTo>
                  <a:pt x="4216" y="10122"/>
                </a:lnTo>
                <a:close/>
                <a:moveTo>
                  <a:pt x="6666" y="10122"/>
                </a:moveTo>
                <a:lnTo>
                  <a:pt x="7648" y="10122"/>
                </a:lnTo>
                <a:lnTo>
                  <a:pt x="7648" y="12408"/>
                </a:lnTo>
                <a:lnTo>
                  <a:pt x="6666" y="12408"/>
                </a:lnTo>
                <a:lnTo>
                  <a:pt x="6666" y="10122"/>
                </a:lnTo>
                <a:close/>
                <a:moveTo>
                  <a:pt x="9152" y="10122"/>
                </a:moveTo>
                <a:lnTo>
                  <a:pt x="10134" y="10122"/>
                </a:lnTo>
                <a:lnTo>
                  <a:pt x="10134" y="12408"/>
                </a:lnTo>
                <a:lnTo>
                  <a:pt x="9152" y="12408"/>
                </a:lnTo>
                <a:lnTo>
                  <a:pt x="9152" y="10122"/>
                </a:lnTo>
                <a:close/>
                <a:moveTo>
                  <a:pt x="11567" y="10122"/>
                </a:moveTo>
                <a:lnTo>
                  <a:pt x="12549" y="10122"/>
                </a:lnTo>
                <a:lnTo>
                  <a:pt x="12549" y="12408"/>
                </a:lnTo>
                <a:lnTo>
                  <a:pt x="11567" y="12408"/>
                </a:lnTo>
                <a:lnTo>
                  <a:pt x="11567" y="10122"/>
                </a:lnTo>
                <a:close/>
                <a:moveTo>
                  <a:pt x="13967" y="10122"/>
                </a:moveTo>
                <a:lnTo>
                  <a:pt x="14949" y="10122"/>
                </a:lnTo>
                <a:lnTo>
                  <a:pt x="14949" y="12408"/>
                </a:lnTo>
                <a:lnTo>
                  <a:pt x="13967" y="12408"/>
                </a:lnTo>
                <a:lnTo>
                  <a:pt x="13967" y="10122"/>
                </a:lnTo>
                <a:close/>
                <a:moveTo>
                  <a:pt x="16419" y="10122"/>
                </a:moveTo>
                <a:lnTo>
                  <a:pt x="17399" y="10122"/>
                </a:lnTo>
                <a:lnTo>
                  <a:pt x="17399" y="12408"/>
                </a:lnTo>
                <a:lnTo>
                  <a:pt x="16419" y="12408"/>
                </a:lnTo>
                <a:lnTo>
                  <a:pt x="16419" y="10122"/>
                </a:lnTo>
                <a:close/>
                <a:moveTo>
                  <a:pt x="18870" y="10122"/>
                </a:moveTo>
                <a:lnTo>
                  <a:pt x="19852" y="10122"/>
                </a:lnTo>
                <a:lnTo>
                  <a:pt x="19852" y="12408"/>
                </a:lnTo>
                <a:lnTo>
                  <a:pt x="18870" y="12408"/>
                </a:lnTo>
                <a:lnTo>
                  <a:pt x="18870" y="10122"/>
                </a:lnTo>
                <a:close/>
                <a:moveTo>
                  <a:pt x="1764" y="14418"/>
                </a:moveTo>
                <a:lnTo>
                  <a:pt x="2746" y="14418"/>
                </a:lnTo>
                <a:lnTo>
                  <a:pt x="2746" y="16701"/>
                </a:lnTo>
                <a:lnTo>
                  <a:pt x="1764" y="16701"/>
                </a:lnTo>
                <a:lnTo>
                  <a:pt x="1764" y="14418"/>
                </a:lnTo>
                <a:close/>
                <a:moveTo>
                  <a:pt x="4216" y="14418"/>
                </a:moveTo>
                <a:lnTo>
                  <a:pt x="5196" y="14418"/>
                </a:lnTo>
                <a:lnTo>
                  <a:pt x="5196" y="16701"/>
                </a:lnTo>
                <a:lnTo>
                  <a:pt x="4216" y="16701"/>
                </a:lnTo>
                <a:lnTo>
                  <a:pt x="4216" y="14418"/>
                </a:lnTo>
                <a:close/>
                <a:moveTo>
                  <a:pt x="6666" y="14418"/>
                </a:moveTo>
                <a:lnTo>
                  <a:pt x="7648" y="14418"/>
                </a:lnTo>
                <a:lnTo>
                  <a:pt x="7648" y="16701"/>
                </a:lnTo>
                <a:lnTo>
                  <a:pt x="6666" y="16701"/>
                </a:lnTo>
                <a:lnTo>
                  <a:pt x="6666" y="14418"/>
                </a:lnTo>
                <a:close/>
                <a:moveTo>
                  <a:pt x="9152" y="14418"/>
                </a:moveTo>
                <a:lnTo>
                  <a:pt x="10134" y="14418"/>
                </a:lnTo>
                <a:lnTo>
                  <a:pt x="10134" y="16701"/>
                </a:lnTo>
                <a:lnTo>
                  <a:pt x="9152" y="16701"/>
                </a:lnTo>
                <a:lnTo>
                  <a:pt x="9152" y="14418"/>
                </a:lnTo>
                <a:close/>
                <a:moveTo>
                  <a:pt x="11567" y="14418"/>
                </a:moveTo>
                <a:lnTo>
                  <a:pt x="12549" y="14418"/>
                </a:lnTo>
                <a:lnTo>
                  <a:pt x="12549" y="16701"/>
                </a:lnTo>
                <a:lnTo>
                  <a:pt x="11567" y="16701"/>
                </a:lnTo>
                <a:lnTo>
                  <a:pt x="11567" y="14418"/>
                </a:lnTo>
                <a:close/>
                <a:moveTo>
                  <a:pt x="13967" y="14418"/>
                </a:moveTo>
                <a:lnTo>
                  <a:pt x="14949" y="14418"/>
                </a:lnTo>
                <a:lnTo>
                  <a:pt x="14949" y="16701"/>
                </a:lnTo>
                <a:lnTo>
                  <a:pt x="13967" y="16701"/>
                </a:lnTo>
                <a:lnTo>
                  <a:pt x="13967" y="14418"/>
                </a:lnTo>
                <a:close/>
                <a:moveTo>
                  <a:pt x="16419" y="14418"/>
                </a:moveTo>
                <a:lnTo>
                  <a:pt x="17399" y="14418"/>
                </a:lnTo>
                <a:lnTo>
                  <a:pt x="17399" y="16701"/>
                </a:lnTo>
                <a:lnTo>
                  <a:pt x="16419" y="16701"/>
                </a:lnTo>
                <a:lnTo>
                  <a:pt x="16419" y="14418"/>
                </a:lnTo>
                <a:close/>
                <a:moveTo>
                  <a:pt x="18870" y="14418"/>
                </a:moveTo>
                <a:lnTo>
                  <a:pt x="19852" y="14418"/>
                </a:lnTo>
                <a:lnTo>
                  <a:pt x="19852" y="16701"/>
                </a:lnTo>
                <a:lnTo>
                  <a:pt x="18870" y="16701"/>
                </a:lnTo>
                <a:lnTo>
                  <a:pt x="18870" y="144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1B8E31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42" name="Shape 754"/>
          <p:cNvSpPr txBox="1"/>
          <p:nvPr/>
        </p:nvSpPr>
        <p:spPr>
          <a:xfrm>
            <a:off x="1449360" y="3198944"/>
            <a:ext cx="302260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Instituições filantrópicas e fundações.</a:t>
            </a:r>
          </a:p>
        </p:txBody>
      </p:sp>
      <p:sp>
        <p:nvSpPr>
          <p:cNvPr id="743" name="Shape 756"/>
          <p:cNvSpPr/>
          <p:nvPr/>
        </p:nvSpPr>
        <p:spPr>
          <a:xfrm>
            <a:off x="744332" y="3144071"/>
            <a:ext cx="393717" cy="566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5" h="21600" extrusionOk="0">
                <a:moveTo>
                  <a:pt x="7609" y="0"/>
                </a:moveTo>
                <a:cubicBezTo>
                  <a:pt x="7178" y="0"/>
                  <a:pt x="6826" y="248"/>
                  <a:pt x="6826" y="552"/>
                </a:cubicBezTo>
                <a:cubicBezTo>
                  <a:pt x="6826" y="856"/>
                  <a:pt x="7178" y="1104"/>
                  <a:pt x="7609" y="1104"/>
                </a:cubicBezTo>
                <a:lnTo>
                  <a:pt x="7978" y="1104"/>
                </a:lnTo>
                <a:lnTo>
                  <a:pt x="7978" y="5587"/>
                </a:lnTo>
                <a:lnTo>
                  <a:pt x="53" y="20785"/>
                </a:lnTo>
                <a:cubicBezTo>
                  <a:pt x="-153" y="21181"/>
                  <a:pt x="264" y="21600"/>
                  <a:pt x="863" y="21600"/>
                </a:cubicBezTo>
                <a:lnTo>
                  <a:pt x="20433" y="21600"/>
                </a:lnTo>
                <a:cubicBezTo>
                  <a:pt x="21032" y="21600"/>
                  <a:pt x="21447" y="21181"/>
                  <a:pt x="21241" y="20785"/>
                </a:cubicBezTo>
                <a:lnTo>
                  <a:pt x="13318" y="5587"/>
                </a:lnTo>
                <a:lnTo>
                  <a:pt x="13318" y="1104"/>
                </a:lnTo>
                <a:lnTo>
                  <a:pt x="13687" y="1104"/>
                </a:lnTo>
                <a:cubicBezTo>
                  <a:pt x="14119" y="1104"/>
                  <a:pt x="14470" y="856"/>
                  <a:pt x="14470" y="552"/>
                </a:cubicBezTo>
                <a:cubicBezTo>
                  <a:pt x="14470" y="248"/>
                  <a:pt x="14119" y="0"/>
                  <a:pt x="13687" y="0"/>
                </a:cubicBezTo>
                <a:lnTo>
                  <a:pt x="7609" y="0"/>
                </a:lnTo>
                <a:close/>
                <a:moveTo>
                  <a:pt x="9109" y="7347"/>
                </a:moveTo>
                <a:lnTo>
                  <a:pt x="12202" y="7347"/>
                </a:lnTo>
                <a:lnTo>
                  <a:pt x="12202" y="7725"/>
                </a:lnTo>
                <a:lnTo>
                  <a:pt x="9109" y="7725"/>
                </a:lnTo>
                <a:lnTo>
                  <a:pt x="9109" y="7347"/>
                </a:lnTo>
                <a:close/>
                <a:moveTo>
                  <a:pt x="10498" y="8383"/>
                </a:moveTo>
                <a:lnTo>
                  <a:pt x="12199" y="8383"/>
                </a:lnTo>
                <a:lnTo>
                  <a:pt x="12199" y="8761"/>
                </a:lnTo>
                <a:lnTo>
                  <a:pt x="10498" y="8761"/>
                </a:lnTo>
                <a:lnTo>
                  <a:pt x="10498" y="8383"/>
                </a:lnTo>
                <a:close/>
                <a:moveTo>
                  <a:pt x="10498" y="9420"/>
                </a:moveTo>
                <a:lnTo>
                  <a:pt x="12199" y="9420"/>
                </a:lnTo>
                <a:lnTo>
                  <a:pt x="12199" y="9798"/>
                </a:lnTo>
                <a:lnTo>
                  <a:pt x="10498" y="9798"/>
                </a:lnTo>
                <a:lnTo>
                  <a:pt x="10498" y="9420"/>
                </a:lnTo>
                <a:close/>
                <a:moveTo>
                  <a:pt x="10496" y="10457"/>
                </a:moveTo>
                <a:lnTo>
                  <a:pt x="12197" y="10457"/>
                </a:lnTo>
                <a:lnTo>
                  <a:pt x="12197" y="10834"/>
                </a:lnTo>
                <a:lnTo>
                  <a:pt x="10496" y="10834"/>
                </a:lnTo>
                <a:lnTo>
                  <a:pt x="10496" y="10457"/>
                </a:lnTo>
                <a:close/>
                <a:moveTo>
                  <a:pt x="9104" y="11494"/>
                </a:moveTo>
                <a:lnTo>
                  <a:pt x="12197" y="11494"/>
                </a:lnTo>
                <a:lnTo>
                  <a:pt x="12197" y="11870"/>
                </a:lnTo>
                <a:lnTo>
                  <a:pt x="9104" y="11870"/>
                </a:lnTo>
                <a:lnTo>
                  <a:pt x="9104" y="11494"/>
                </a:lnTo>
                <a:close/>
                <a:moveTo>
                  <a:pt x="10494" y="12530"/>
                </a:moveTo>
                <a:lnTo>
                  <a:pt x="12195" y="12530"/>
                </a:lnTo>
                <a:lnTo>
                  <a:pt x="12195" y="12906"/>
                </a:lnTo>
                <a:lnTo>
                  <a:pt x="10494" y="12906"/>
                </a:lnTo>
                <a:lnTo>
                  <a:pt x="10494" y="12530"/>
                </a:lnTo>
                <a:close/>
                <a:moveTo>
                  <a:pt x="10494" y="13566"/>
                </a:moveTo>
                <a:lnTo>
                  <a:pt x="12195" y="13566"/>
                </a:lnTo>
                <a:lnTo>
                  <a:pt x="12195" y="13944"/>
                </a:lnTo>
                <a:lnTo>
                  <a:pt x="10494" y="13944"/>
                </a:lnTo>
                <a:lnTo>
                  <a:pt x="10494" y="13566"/>
                </a:lnTo>
                <a:close/>
                <a:moveTo>
                  <a:pt x="10491" y="14602"/>
                </a:moveTo>
                <a:lnTo>
                  <a:pt x="12195" y="14602"/>
                </a:lnTo>
                <a:lnTo>
                  <a:pt x="12192" y="14980"/>
                </a:lnTo>
                <a:lnTo>
                  <a:pt x="10491" y="14980"/>
                </a:lnTo>
                <a:lnTo>
                  <a:pt x="10491" y="14602"/>
                </a:lnTo>
                <a:close/>
                <a:moveTo>
                  <a:pt x="9099" y="15638"/>
                </a:moveTo>
                <a:lnTo>
                  <a:pt x="12192" y="15638"/>
                </a:lnTo>
                <a:lnTo>
                  <a:pt x="12192" y="16016"/>
                </a:lnTo>
                <a:lnTo>
                  <a:pt x="9099" y="16016"/>
                </a:lnTo>
                <a:lnTo>
                  <a:pt x="9099" y="15638"/>
                </a:lnTo>
                <a:close/>
                <a:moveTo>
                  <a:pt x="10489" y="16674"/>
                </a:moveTo>
                <a:lnTo>
                  <a:pt x="12192" y="16674"/>
                </a:lnTo>
                <a:lnTo>
                  <a:pt x="12190" y="17052"/>
                </a:lnTo>
                <a:lnTo>
                  <a:pt x="10489" y="17052"/>
                </a:lnTo>
                <a:lnTo>
                  <a:pt x="10489" y="16674"/>
                </a:lnTo>
                <a:close/>
                <a:moveTo>
                  <a:pt x="10489" y="17710"/>
                </a:moveTo>
                <a:lnTo>
                  <a:pt x="12190" y="17710"/>
                </a:lnTo>
                <a:lnTo>
                  <a:pt x="12190" y="18088"/>
                </a:lnTo>
                <a:lnTo>
                  <a:pt x="10489" y="18088"/>
                </a:lnTo>
                <a:lnTo>
                  <a:pt x="10489" y="17710"/>
                </a:lnTo>
                <a:close/>
                <a:moveTo>
                  <a:pt x="10489" y="18746"/>
                </a:moveTo>
                <a:lnTo>
                  <a:pt x="12190" y="18746"/>
                </a:lnTo>
                <a:lnTo>
                  <a:pt x="12187" y="19124"/>
                </a:lnTo>
                <a:lnTo>
                  <a:pt x="10486" y="19124"/>
                </a:lnTo>
                <a:lnTo>
                  <a:pt x="10489" y="18746"/>
                </a:lnTo>
                <a:close/>
                <a:moveTo>
                  <a:pt x="9095" y="19783"/>
                </a:moveTo>
                <a:lnTo>
                  <a:pt x="12187" y="19783"/>
                </a:lnTo>
                <a:lnTo>
                  <a:pt x="12187" y="20161"/>
                </a:lnTo>
                <a:lnTo>
                  <a:pt x="9095" y="20161"/>
                </a:lnTo>
                <a:lnTo>
                  <a:pt x="9095" y="19783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1B8E31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44" name="Shape 757"/>
          <p:cNvSpPr txBox="1"/>
          <p:nvPr/>
        </p:nvSpPr>
        <p:spPr>
          <a:xfrm>
            <a:off x="1449360" y="4281369"/>
            <a:ext cx="300990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Entidades representativas de classes e conselhos de fiscalização de profissões.</a:t>
            </a:r>
          </a:p>
        </p:txBody>
      </p:sp>
      <p:sp>
        <p:nvSpPr>
          <p:cNvPr id="745" name="Shape 128"/>
          <p:cNvSpPr/>
          <p:nvPr/>
        </p:nvSpPr>
        <p:spPr>
          <a:xfrm>
            <a:off x="794155" y="4423947"/>
            <a:ext cx="395664" cy="54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1600" extrusionOk="0">
                <a:moveTo>
                  <a:pt x="12595" y="0"/>
                </a:moveTo>
                <a:cubicBezTo>
                  <a:pt x="11888" y="0"/>
                  <a:pt x="11182" y="175"/>
                  <a:pt x="10642" y="525"/>
                </a:cubicBezTo>
                <a:cubicBezTo>
                  <a:pt x="9564" y="1225"/>
                  <a:pt x="9564" y="2359"/>
                  <a:pt x="10642" y="3059"/>
                </a:cubicBezTo>
                <a:cubicBezTo>
                  <a:pt x="11721" y="3759"/>
                  <a:pt x="13469" y="3759"/>
                  <a:pt x="14547" y="3059"/>
                </a:cubicBezTo>
                <a:cubicBezTo>
                  <a:pt x="15626" y="2359"/>
                  <a:pt x="15626" y="1225"/>
                  <a:pt x="14547" y="525"/>
                </a:cubicBezTo>
                <a:cubicBezTo>
                  <a:pt x="14008" y="175"/>
                  <a:pt x="13302" y="0"/>
                  <a:pt x="12595" y="0"/>
                </a:cubicBezTo>
                <a:close/>
                <a:moveTo>
                  <a:pt x="10897" y="3858"/>
                </a:moveTo>
                <a:cubicBezTo>
                  <a:pt x="10134" y="3888"/>
                  <a:pt x="9610" y="4121"/>
                  <a:pt x="9610" y="4121"/>
                </a:cubicBezTo>
                <a:lnTo>
                  <a:pt x="5783" y="5439"/>
                </a:lnTo>
                <a:lnTo>
                  <a:pt x="2926" y="6234"/>
                </a:lnTo>
                <a:cubicBezTo>
                  <a:pt x="2538" y="6341"/>
                  <a:pt x="2256" y="6567"/>
                  <a:pt x="2177" y="6836"/>
                </a:cubicBezTo>
                <a:lnTo>
                  <a:pt x="1184" y="10206"/>
                </a:lnTo>
                <a:cubicBezTo>
                  <a:pt x="1052" y="10653"/>
                  <a:pt x="1504" y="11086"/>
                  <a:pt x="2192" y="11171"/>
                </a:cubicBezTo>
                <a:cubicBezTo>
                  <a:pt x="2881" y="11256"/>
                  <a:pt x="3545" y="10964"/>
                  <a:pt x="3677" y="10517"/>
                </a:cubicBezTo>
                <a:lnTo>
                  <a:pt x="4545" y="7575"/>
                </a:lnTo>
                <a:lnTo>
                  <a:pt x="7179" y="6843"/>
                </a:lnTo>
                <a:lnTo>
                  <a:pt x="5674" y="11097"/>
                </a:lnTo>
                <a:cubicBezTo>
                  <a:pt x="5594" y="11209"/>
                  <a:pt x="5538" y="11331"/>
                  <a:pt x="5513" y="11460"/>
                </a:cubicBezTo>
                <a:lnTo>
                  <a:pt x="4779" y="15196"/>
                </a:lnTo>
                <a:lnTo>
                  <a:pt x="305" y="19693"/>
                </a:lnTo>
                <a:cubicBezTo>
                  <a:pt x="-266" y="20267"/>
                  <a:pt x="-12" y="21032"/>
                  <a:pt x="872" y="21403"/>
                </a:cubicBezTo>
                <a:cubicBezTo>
                  <a:pt x="1191" y="21536"/>
                  <a:pt x="1547" y="21600"/>
                  <a:pt x="1901" y="21600"/>
                </a:cubicBezTo>
                <a:cubicBezTo>
                  <a:pt x="2526" y="21600"/>
                  <a:pt x="3141" y="21401"/>
                  <a:pt x="3505" y="21035"/>
                </a:cubicBezTo>
                <a:lnTo>
                  <a:pt x="8214" y="16301"/>
                </a:lnTo>
                <a:cubicBezTo>
                  <a:pt x="8368" y="16146"/>
                  <a:pt x="8466" y="15970"/>
                  <a:pt x="8502" y="15787"/>
                </a:cubicBezTo>
                <a:lnTo>
                  <a:pt x="9108" y="12709"/>
                </a:lnTo>
                <a:lnTo>
                  <a:pt x="14079" y="16306"/>
                </a:lnTo>
                <a:lnTo>
                  <a:pt x="15307" y="20589"/>
                </a:lnTo>
                <a:cubicBezTo>
                  <a:pt x="15477" y="21184"/>
                  <a:pt x="16276" y="21600"/>
                  <a:pt x="17176" y="21600"/>
                </a:cubicBezTo>
                <a:cubicBezTo>
                  <a:pt x="17292" y="21600"/>
                  <a:pt x="17409" y="21592"/>
                  <a:pt x="17527" y="21578"/>
                </a:cubicBezTo>
                <a:cubicBezTo>
                  <a:pt x="18561" y="21453"/>
                  <a:pt x="19243" y="20808"/>
                  <a:pt x="19051" y="20137"/>
                </a:cubicBezTo>
                <a:lnTo>
                  <a:pt x="17727" y="15513"/>
                </a:lnTo>
                <a:cubicBezTo>
                  <a:pt x="17663" y="15290"/>
                  <a:pt x="17506" y="15081"/>
                  <a:pt x="17272" y="14912"/>
                </a:cubicBezTo>
                <a:lnTo>
                  <a:pt x="12070" y="11149"/>
                </a:lnTo>
                <a:lnTo>
                  <a:pt x="13099" y="8066"/>
                </a:lnTo>
                <a:lnTo>
                  <a:pt x="14261" y="9345"/>
                </a:lnTo>
                <a:cubicBezTo>
                  <a:pt x="14388" y="9485"/>
                  <a:pt x="14576" y="9597"/>
                  <a:pt x="14800" y="9668"/>
                </a:cubicBezTo>
                <a:lnTo>
                  <a:pt x="19329" y="11102"/>
                </a:lnTo>
                <a:cubicBezTo>
                  <a:pt x="19508" y="11159"/>
                  <a:pt x="19698" y="11185"/>
                  <a:pt x="19885" y="11185"/>
                </a:cubicBezTo>
                <a:cubicBezTo>
                  <a:pt x="20356" y="11185"/>
                  <a:pt x="20806" y="11015"/>
                  <a:pt x="21027" y="10722"/>
                </a:cubicBezTo>
                <a:cubicBezTo>
                  <a:pt x="21334" y="10313"/>
                  <a:pt x="21072" y="9820"/>
                  <a:pt x="20442" y="9620"/>
                </a:cubicBezTo>
                <a:lnTo>
                  <a:pt x="16256" y="8294"/>
                </a:lnTo>
                <a:lnTo>
                  <a:pt x="14441" y="6296"/>
                </a:lnTo>
                <a:lnTo>
                  <a:pt x="13294" y="4732"/>
                </a:lnTo>
                <a:cubicBezTo>
                  <a:pt x="12990" y="4278"/>
                  <a:pt x="12391" y="4063"/>
                  <a:pt x="12007" y="3967"/>
                </a:cubicBezTo>
                <a:cubicBezTo>
                  <a:pt x="11975" y="3959"/>
                  <a:pt x="11942" y="3950"/>
                  <a:pt x="11908" y="3944"/>
                </a:cubicBezTo>
                <a:cubicBezTo>
                  <a:pt x="11757" y="3910"/>
                  <a:pt x="11656" y="3898"/>
                  <a:pt x="11656" y="3898"/>
                </a:cubicBezTo>
                <a:cubicBezTo>
                  <a:pt x="11512" y="3876"/>
                  <a:pt x="11372" y="3864"/>
                  <a:pt x="11238" y="3858"/>
                </a:cubicBezTo>
                <a:cubicBezTo>
                  <a:pt x="11120" y="3852"/>
                  <a:pt x="11006" y="3853"/>
                  <a:pt x="10897" y="3858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B8E3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746" name="CONVERSA.png" descr="CONVER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8220" y="4598272"/>
            <a:ext cx="596182" cy="546103"/>
          </a:xfrm>
          <a:prstGeom prst="rect">
            <a:avLst/>
          </a:prstGeom>
          <a:ln w="12700">
            <a:miter lim="400000"/>
          </a:ln>
        </p:spPr>
      </p:pic>
      <p:sp>
        <p:nvSpPr>
          <p:cNvPr id="747" name="Shape 761"/>
          <p:cNvSpPr txBox="1"/>
          <p:nvPr/>
        </p:nvSpPr>
        <p:spPr>
          <a:xfrm>
            <a:off x="5686664" y="4693522"/>
            <a:ext cx="157391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Partidos políticos</a:t>
            </a:r>
          </a:p>
        </p:txBody>
      </p:sp>
      <p:sp>
        <p:nvSpPr>
          <p:cNvPr id="748" name="Shape 763"/>
          <p:cNvSpPr txBox="1"/>
          <p:nvPr/>
        </p:nvSpPr>
        <p:spPr>
          <a:xfrm>
            <a:off x="5686664" y="2006095"/>
            <a:ext cx="243249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Serviços sociais autônomos</a:t>
            </a:r>
          </a:p>
        </p:txBody>
      </p:sp>
      <p:sp>
        <p:nvSpPr>
          <p:cNvPr id="749" name="Shape 764"/>
          <p:cNvSpPr/>
          <p:nvPr/>
        </p:nvSpPr>
        <p:spPr>
          <a:xfrm>
            <a:off x="4883284" y="1965378"/>
            <a:ext cx="613785" cy="43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45" y="0"/>
                </a:moveTo>
                <a:cubicBezTo>
                  <a:pt x="3144" y="0"/>
                  <a:pt x="3046" y="54"/>
                  <a:pt x="2973" y="152"/>
                </a:cubicBezTo>
                <a:lnTo>
                  <a:pt x="2110" y="1307"/>
                </a:lnTo>
                <a:cubicBezTo>
                  <a:pt x="2009" y="1402"/>
                  <a:pt x="2058" y="1624"/>
                  <a:pt x="2180" y="1624"/>
                </a:cubicBezTo>
                <a:lnTo>
                  <a:pt x="3093" y="1624"/>
                </a:lnTo>
                <a:cubicBezTo>
                  <a:pt x="3177" y="1624"/>
                  <a:pt x="3237" y="1737"/>
                  <a:pt x="3211" y="1849"/>
                </a:cubicBezTo>
                <a:lnTo>
                  <a:pt x="1657" y="8608"/>
                </a:lnTo>
                <a:cubicBezTo>
                  <a:pt x="2546" y="7724"/>
                  <a:pt x="3631" y="7202"/>
                  <a:pt x="4801" y="7202"/>
                </a:cubicBezTo>
                <a:cubicBezTo>
                  <a:pt x="7806" y="7202"/>
                  <a:pt x="10250" y="10637"/>
                  <a:pt x="10250" y="14858"/>
                </a:cubicBezTo>
                <a:cubicBezTo>
                  <a:pt x="10250" y="15112"/>
                  <a:pt x="10243" y="15363"/>
                  <a:pt x="10225" y="15611"/>
                </a:cubicBezTo>
                <a:lnTo>
                  <a:pt x="11334" y="15611"/>
                </a:lnTo>
                <a:cubicBezTo>
                  <a:pt x="11436" y="15611"/>
                  <a:pt x="11528" y="15695"/>
                  <a:pt x="11567" y="15826"/>
                </a:cubicBezTo>
                <a:lnTo>
                  <a:pt x="11774" y="16517"/>
                </a:lnTo>
                <a:cubicBezTo>
                  <a:pt x="11814" y="16649"/>
                  <a:pt x="11904" y="16733"/>
                  <a:pt x="12005" y="16733"/>
                </a:cubicBezTo>
                <a:lnTo>
                  <a:pt x="13961" y="16733"/>
                </a:lnTo>
                <a:cubicBezTo>
                  <a:pt x="13961" y="16723"/>
                  <a:pt x="13959" y="16716"/>
                  <a:pt x="13959" y="16707"/>
                </a:cubicBezTo>
                <a:cubicBezTo>
                  <a:pt x="13959" y="13505"/>
                  <a:pt x="15814" y="10902"/>
                  <a:pt x="18094" y="10902"/>
                </a:cubicBezTo>
                <a:cubicBezTo>
                  <a:pt x="19132" y="10902"/>
                  <a:pt x="20081" y="11443"/>
                  <a:pt x="20808" y="12334"/>
                </a:cubicBezTo>
                <a:lnTo>
                  <a:pt x="21551" y="10625"/>
                </a:lnTo>
                <a:cubicBezTo>
                  <a:pt x="21583" y="10552"/>
                  <a:pt x="21600" y="10471"/>
                  <a:pt x="21600" y="10386"/>
                </a:cubicBezTo>
                <a:lnTo>
                  <a:pt x="21600" y="8186"/>
                </a:lnTo>
                <a:cubicBezTo>
                  <a:pt x="21600" y="7957"/>
                  <a:pt x="21479" y="7762"/>
                  <a:pt x="21317" y="7730"/>
                </a:cubicBezTo>
                <a:lnTo>
                  <a:pt x="16755" y="6811"/>
                </a:lnTo>
                <a:lnTo>
                  <a:pt x="16755" y="4017"/>
                </a:lnTo>
                <a:cubicBezTo>
                  <a:pt x="16755" y="2920"/>
                  <a:pt x="16951" y="2193"/>
                  <a:pt x="17357" y="1768"/>
                </a:cubicBezTo>
                <a:lnTo>
                  <a:pt x="17357" y="410"/>
                </a:lnTo>
                <a:cubicBezTo>
                  <a:pt x="16679" y="790"/>
                  <a:pt x="15904" y="1725"/>
                  <a:pt x="15904" y="4017"/>
                </a:cubicBezTo>
                <a:lnTo>
                  <a:pt x="15904" y="6641"/>
                </a:lnTo>
                <a:lnTo>
                  <a:pt x="13192" y="6094"/>
                </a:lnTo>
                <a:cubicBezTo>
                  <a:pt x="12873" y="6029"/>
                  <a:pt x="12598" y="5746"/>
                  <a:pt x="12457" y="5338"/>
                </a:cubicBezTo>
                <a:lnTo>
                  <a:pt x="11257" y="1854"/>
                </a:lnTo>
                <a:cubicBezTo>
                  <a:pt x="11220" y="1747"/>
                  <a:pt x="11275" y="1624"/>
                  <a:pt x="11360" y="1624"/>
                </a:cubicBezTo>
                <a:lnTo>
                  <a:pt x="11879" y="1624"/>
                </a:lnTo>
                <a:cubicBezTo>
                  <a:pt x="11967" y="1624"/>
                  <a:pt x="12023" y="1487"/>
                  <a:pt x="11978" y="1380"/>
                </a:cubicBezTo>
                <a:lnTo>
                  <a:pt x="11602" y="161"/>
                </a:lnTo>
                <a:cubicBezTo>
                  <a:pt x="11560" y="61"/>
                  <a:pt x="11485" y="0"/>
                  <a:pt x="11402" y="0"/>
                </a:cubicBezTo>
                <a:lnTo>
                  <a:pt x="3245" y="0"/>
                </a:lnTo>
                <a:close/>
                <a:moveTo>
                  <a:pt x="4582" y="1624"/>
                </a:moveTo>
                <a:lnTo>
                  <a:pt x="6330" y="1624"/>
                </a:lnTo>
                <a:cubicBezTo>
                  <a:pt x="6445" y="1624"/>
                  <a:pt x="6539" y="1755"/>
                  <a:pt x="6539" y="1918"/>
                </a:cubicBezTo>
                <a:lnTo>
                  <a:pt x="6539" y="5552"/>
                </a:lnTo>
                <a:cubicBezTo>
                  <a:pt x="6539" y="5714"/>
                  <a:pt x="6445" y="5845"/>
                  <a:pt x="6330" y="5845"/>
                </a:cubicBezTo>
                <a:lnTo>
                  <a:pt x="4049" y="5845"/>
                </a:lnTo>
                <a:cubicBezTo>
                  <a:pt x="3827" y="5845"/>
                  <a:pt x="3664" y="5550"/>
                  <a:pt x="3720" y="5248"/>
                </a:cubicBezTo>
                <a:lnTo>
                  <a:pt x="4347" y="1877"/>
                </a:lnTo>
                <a:cubicBezTo>
                  <a:pt x="4375" y="1727"/>
                  <a:pt x="4471" y="1624"/>
                  <a:pt x="4582" y="1624"/>
                </a:cubicBezTo>
                <a:close/>
                <a:moveTo>
                  <a:pt x="7789" y="1624"/>
                </a:moveTo>
                <a:lnTo>
                  <a:pt x="9959" y="1624"/>
                </a:lnTo>
                <a:cubicBezTo>
                  <a:pt x="10068" y="1624"/>
                  <a:pt x="10164" y="1725"/>
                  <a:pt x="10193" y="1873"/>
                </a:cubicBezTo>
                <a:lnTo>
                  <a:pt x="10889" y="5412"/>
                </a:lnTo>
                <a:cubicBezTo>
                  <a:pt x="10932" y="5629"/>
                  <a:pt x="10815" y="5845"/>
                  <a:pt x="10655" y="5845"/>
                </a:cubicBezTo>
                <a:lnTo>
                  <a:pt x="7789" y="5845"/>
                </a:lnTo>
                <a:cubicBezTo>
                  <a:pt x="7674" y="5845"/>
                  <a:pt x="7580" y="5714"/>
                  <a:pt x="7580" y="5552"/>
                </a:cubicBezTo>
                <a:lnTo>
                  <a:pt x="7580" y="1918"/>
                </a:lnTo>
                <a:cubicBezTo>
                  <a:pt x="7580" y="1755"/>
                  <a:pt x="7674" y="1624"/>
                  <a:pt x="7789" y="1624"/>
                </a:cubicBezTo>
                <a:close/>
                <a:moveTo>
                  <a:pt x="4801" y="8115"/>
                </a:moveTo>
                <a:cubicBezTo>
                  <a:pt x="2150" y="8115"/>
                  <a:pt x="0" y="11134"/>
                  <a:pt x="0" y="14858"/>
                </a:cubicBezTo>
                <a:cubicBezTo>
                  <a:pt x="0" y="18581"/>
                  <a:pt x="2150" y="21600"/>
                  <a:pt x="4801" y="21600"/>
                </a:cubicBezTo>
                <a:cubicBezTo>
                  <a:pt x="7452" y="21600"/>
                  <a:pt x="9601" y="18581"/>
                  <a:pt x="9601" y="14858"/>
                </a:cubicBezTo>
                <a:cubicBezTo>
                  <a:pt x="9601" y="11134"/>
                  <a:pt x="7452" y="8115"/>
                  <a:pt x="4801" y="8115"/>
                </a:cubicBezTo>
                <a:close/>
                <a:moveTo>
                  <a:pt x="4801" y="11115"/>
                </a:moveTo>
                <a:cubicBezTo>
                  <a:pt x="6273" y="11115"/>
                  <a:pt x="7466" y="12791"/>
                  <a:pt x="7466" y="14858"/>
                </a:cubicBezTo>
                <a:cubicBezTo>
                  <a:pt x="7466" y="16925"/>
                  <a:pt x="6273" y="18601"/>
                  <a:pt x="4801" y="18601"/>
                </a:cubicBezTo>
                <a:cubicBezTo>
                  <a:pt x="3329" y="18601"/>
                  <a:pt x="2136" y="16925"/>
                  <a:pt x="2136" y="14858"/>
                </a:cubicBezTo>
                <a:cubicBezTo>
                  <a:pt x="2136" y="12791"/>
                  <a:pt x="3329" y="11115"/>
                  <a:pt x="4801" y="11115"/>
                </a:cubicBezTo>
                <a:close/>
                <a:moveTo>
                  <a:pt x="18094" y="11813"/>
                </a:moveTo>
                <a:cubicBezTo>
                  <a:pt x="16170" y="11813"/>
                  <a:pt x="14610" y="14004"/>
                  <a:pt x="14610" y="16707"/>
                </a:cubicBezTo>
                <a:cubicBezTo>
                  <a:pt x="14610" y="19409"/>
                  <a:pt x="16170" y="21600"/>
                  <a:pt x="18094" y="21600"/>
                </a:cubicBezTo>
                <a:cubicBezTo>
                  <a:pt x="20018" y="21600"/>
                  <a:pt x="21578" y="19409"/>
                  <a:pt x="21578" y="16707"/>
                </a:cubicBezTo>
                <a:cubicBezTo>
                  <a:pt x="21578" y="14004"/>
                  <a:pt x="20018" y="11813"/>
                  <a:pt x="18094" y="11813"/>
                </a:cubicBezTo>
                <a:close/>
                <a:moveTo>
                  <a:pt x="18094" y="14065"/>
                </a:moveTo>
                <a:cubicBezTo>
                  <a:pt x="19132" y="14065"/>
                  <a:pt x="19973" y="15248"/>
                  <a:pt x="19973" y="16707"/>
                </a:cubicBezTo>
                <a:cubicBezTo>
                  <a:pt x="19973" y="18165"/>
                  <a:pt x="19132" y="19346"/>
                  <a:pt x="18094" y="19346"/>
                </a:cubicBezTo>
                <a:cubicBezTo>
                  <a:pt x="17055" y="19346"/>
                  <a:pt x="16213" y="18165"/>
                  <a:pt x="16213" y="16707"/>
                </a:cubicBezTo>
                <a:cubicBezTo>
                  <a:pt x="16213" y="15248"/>
                  <a:pt x="17055" y="14065"/>
                  <a:pt x="18094" y="14065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B8E31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50" name="Shape 766"/>
          <p:cNvSpPr txBox="1"/>
          <p:nvPr/>
        </p:nvSpPr>
        <p:spPr>
          <a:xfrm>
            <a:off x="5686664" y="2809819"/>
            <a:ext cx="238620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Templos de qualquer culto</a:t>
            </a:r>
          </a:p>
        </p:txBody>
      </p:sp>
      <p:sp>
        <p:nvSpPr>
          <p:cNvPr id="751" name="Shape 767"/>
          <p:cNvSpPr/>
          <p:nvPr/>
        </p:nvSpPr>
        <p:spPr>
          <a:xfrm>
            <a:off x="4925648" y="2739973"/>
            <a:ext cx="529056" cy="495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extrusionOk="0">
                <a:moveTo>
                  <a:pt x="11838" y="1"/>
                </a:moveTo>
                <a:cubicBezTo>
                  <a:pt x="11451" y="20"/>
                  <a:pt x="11064" y="444"/>
                  <a:pt x="10677" y="58"/>
                </a:cubicBezTo>
                <a:cubicBezTo>
                  <a:pt x="10677" y="193"/>
                  <a:pt x="10677" y="375"/>
                  <a:pt x="10677" y="559"/>
                </a:cubicBezTo>
                <a:lnTo>
                  <a:pt x="10677" y="2404"/>
                </a:lnTo>
                <a:lnTo>
                  <a:pt x="7941" y="3999"/>
                </a:lnTo>
                <a:lnTo>
                  <a:pt x="5624" y="3999"/>
                </a:lnTo>
                <a:lnTo>
                  <a:pt x="5624" y="5805"/>
                </a:lnTo>
                <a:lnTo>
                  <a:pt x="0" y="5805"/>
                </a:lnTo>
                <a:lnTo>
                  <a:pt x="0" y="7219"/>
                </a:lnTo>
                <a:lnTo>
                  <a:pt x="21600" y="7219"/>
                </a:lnTo>
                <a:lnTo>
                  <a:pt x="21600" y="5805"/>
                </a:lnTo>
                <a:lnTo>
                  <a:pt x="15976" y="5805"/>
                </a:lnTo>
                <a:lnTo>
                  <a:pt x="15976" y="3999"/>
                </a:lnTo>
                <a:lnTo>
                  <a:pt x="13660" y="3999"/>
                </a:lnTo>
                <a:lnTo>
                  <a:pt x="10925" y="2404"/>
                </a:lnTo>
                <a:lnTo>
                  <a:pt x="10925" y="1325"/>
                </a:lnTo>
                <a:cubicBezTo>
                  <a:pt x="11358" y="1431"/>
                  <a:pt x="11792" y="847"/>
                  <a:pt x="12226" y="1278"/>
                </a:cubicBezTo>
                <a:cubicBezTo>
                  <a:pt x="12226" y="979"/>
                  <a:pt x="12226" y="460"/>
                  <a:pt x="12226" y="161"/>
                </a:cubicBezTo>
                <a:cubicBezTo>
                  <a:pt x="12097" y="32"/>
                  <a:pt x="11967" y="-6"/>
                  <a:pt x="11838" y="1"/>
                </a:cubicBezTo>
                <a:close/>
                <a:moveTo>
                  <a:pt x="10800" y="3999"/>
                </a:moveTo>
                <a:cubicBezTo>
                  <a:pt x="11375" y="3999"/>
                  <a:pt x="11841" y="4497"/>
                  <a:pt x="11841" y="5111"/>
                </a:cubicBezTo>
                <a:cubicBezTo>
                  <a:pt x="11841" y="5725"/>
                  <a:pt x="11375" y="6223"/>
                  <a:pt x="10800" y="6223"/>
                </a:cubicBezTo>
                <a:cubicBezTo>
                  <a:pt x="10225" y="6223"/>
                  <a:pt x="9760" y="5725"/>
                  <a:pt x="9761" y="5111"/>
                </a:cubicBezTo>
                <a:cubicBezTo>
                  <a:pt x="9761" y="4497"/>
                  <a:pt x="10225" y="3999"/>
                  <a:pt x="10800" y="3999"/>
                </a:cubicBezTo>
                <a:close/>
                <a:moveTo>
                  <a:pt x="494" y="7753"/>
                </a:moveTo>
                <a:lnTo>
                  <a:pt x="494" y="21594"/>
                </a:lnTo>
                <a:lnTo>
                  <a:pt x="7305" y="21594"/>
                </a:lnTo>
                <a:lnTo>
                  <a:pt x="7305" y="20913"/>
                </a:lnTo>
                <a:lnTo>
                  <a:pt x="8006" y="20913"/>
                </a:lnTo>
                <a:lnTo>
                  <a:pt x="8006" y="20205"/>
                </a:lnTo>
                <a:lnTo>
                  <a:pt x="8704" y="20205"/>
                </a:lnTo>
                <a:lnTo>
                  <a:pt x="8704" y="19498"/>
                </a:lnTo>
                <a:lnTo>
                  <a:pt x="9200" y="19498"/>
                </a:lnTo>
                <a:lnTo>
                  <a:pt x="9200" y="16916"/>
                </a:lnTo>
                <a:lnTo>
                  <a:pt x="8461" y="16916"/>
                </a:lnTo>
                <a:lnTo>
                  <a:pt x="10787" y="15561"/>
                </a:lnTo>
                <a:lnTo>
                  <a:pt x="13110" y="16916"/>
                </a:lnTo>
                <a:lnTo>
                  <a:pt x="12401" y="16916"/>
                </a:lnTo>
                <a:lnTo>
                  <a:pt x="12401" y="19498"/>
                </a:lnTo>
                <a:lnTo>
                  <a:pt x="12898" y="19498"/>
                </a:lnTo>
                <a:lnTo>
                  <a:pt x="12898" y="20205"/>
                </a:lnTo>
                <a:lnTo>
                  <a:pt x="13596" y="20205"/>
                </a:lnTo>
                <a:lnTo>
                  <a:pt x="13596" y="20913"/>
                </a:lnTo>
                <a:lnTo>
                  <a:pt x="14295" y="20913"/>
                </a:lnTo>
                <a:lnTo>
                  <a:pt x="14295" y="21594"/>
                </a:lnTo>
                <a:lnTo>
                  <a:pt x="21107" y="21594"/>
                </a:lnTo>
                <a:lnTo>
                  <a:pt x="21107" y="7753"/>
                </a:lnTo>
                <a:lnTo>
                  <a:pt x="494" y="7753"/>
                </a:lnTo>
                <a:close/>
                <a:moveTo>
                  <a:pt x="1801" y="9133"/>
                </a:moveTo>
                <a:lnTo>
                  <a:pt x="4293" y="9133"/>
                </a:lnTo>
                <a:lnTo>
                  <a:pt x="4293" y="11148"/>
                </a:lnTo>
                <a:lnTo>
                  <a:pt x="1801" y="11148"/>
                </a:lnTo>
                <a:lnTo>
                  <a:pt x="1801" y="9133"/>
                </a:lnTo>
                <a:close/>
                <a:moveTo>
                  <a:pt x="5670" y="9133"/>
                </a:moveTo>
                <a:lnTo>
                  <a:pt x="8162" y="9133"/>
                </a:lnTo>
                <a:lnTo>
                  <a:pt x="8162" y="11148"/>
                </a:lnTo>
                <a:lnTo>
                  <a:pt x="5670" y="11148"/>
                </a:lnTo>
                <a:lnTo>
                  <a:pt x="5670" y="9133"/>
                </a:lnTo>
                <a:close/>
                <a:moveTo>
                  <a:pt x="9539" y="9133"/>
                </a:moveTo>
                <a:lnTo>
                  <a:pt x="12032" y="9133"/>
                </a:lnTo>
                <a:lnTo>
                  <a:pt x="12032" y="11148"/>
                </a:lnTo>
                <a:lnTo>
                  <a:pt x="9539" y="11148"/>
                </a:lnTo>
                <a:lnTo>
                  <a:pt x="9539" y="9133"/>
                </a:lnTo>
                <a:close/>
                <a:moveTo>
                  <a:pt x="13411" y="9133"/>
                </a:moveTo>
                <a:lnTo>
                  <a:pt x="15901" y="9133"/>
                </a:lnTo>
                <a:lnTo>
                  <a:pt x="15901" y="11148"/>
                </a:lnTo>
                <a:lnTo>
                  <a:pt x="13411" y="11148"/>
                </a:lnTo>
                <a:lnTo>
                  <a:pt x="13411" y="9133"/>
                </a:lnTo>
                <a:close/>
                <a:moveTo>
                  <a:pt x="17280" y="9133"/>
                </a:moveTo>
                <a:lnTo>
                  <a:pt x="19771" y="9133"/>
                </a:lnTo>
                <a:lnTo>
                  <a:pt x="19771" y="11148"/>
                </a:lnTo>
                <a:lnTo>
                  <a:pt x="17280" y="11148"/>
                </a:lnTo>
                <a:lnTo>
                  <a:pt x="17280" y="9133"/>
                </a:lnTo>
                <a:close/>
                <a:moveTo>
                  <a:pt x="1801" y="13025"/>
                </a:moveTo>
                <a:lnTo>
                  <a:pt x="4293" y="13025"/>
                </a:lnTo>
                <a:lnTo>
                  <a:pt x="4293" y="15040"/>
                </a:lnTo>
                <a:lnTo>
                  <a:pt x="1801" y="15040"/>
                </a:lnTo>
                <a:lnTo>
                  <a:pt x="1801" y="13025"/>
                </a:lnTo>
                <a:close/>
                <a:moveTo>
                  <a:pt x="5670" y="13025"/>
                </a:moveTo>
                <a:lnTo>
                  <a:pt x="8162" y="13025"/>
                </a:lnTo>
                <a:lnTo>
                  <a:pt x="8162" y="15040"/>
                </a:lnTo>
                <a:lnTo>
                  <a:pt x="5670" y="15040"/>
                </a:lnTo>
                <a:lnTo>
                  <a:pt x="5670" y="13025"/>
                </a:lnTo>
                <a:close/>
                <a:moveTo>
                  <a:pt x="9539" y="13025"/>
                </a:moveTo>
                <a:lnTo>
                  <a:pt x="12032" y="13025"/>
                </a:lnTo>
                <a:lnTo>
                  <a:pt x="12032" y="15040"/>
                </a:lnTo>
                <a:lnTo>
                  <a:pt x="9539" y="15040"/>
                </a:lnTo>
                <a:lnTo>
                  <a:pt x="9539" y="13025"/>
                </a:lnTo>
                <a:close/>
                <a:moveTo>
                  <a:pt x="13411" y="13025"/>
                </a:moveTo>
                <a:lnTo>
                  <a:pt x="15901" y="13025"/>
                </a:lnTo>
                <a:lnTo>
                  <a:pt x="15901" y="15040"/>
                </a:lnTo>
                <a:lnTo>
                  <a:pt x="13411" y="15040"/>
                </a:lnTo>
                <a:lnTo>
                  <a:pt x="13411" y="13025"/>
                </a:lnTo>
                <a:close/>
                <a:moveTo>
                  <a:pt x="17280" y="13025"/>
                </a:moveTo>
                <a:lnTo>
                  <a:pt x="19771" y="13025"/>
                </a:lnTo>
                <a:lnTo>
                  <a:pt x="19771" y="15040"/>
                </a:lnTo>
                <a:lnTo>
                  <a:pt x="17280" y="15040"/>
                </a:lnTo>
                <a:lnTo>
                  <a:pt x="17280" y="13025"/>
                </a:lnTo>
                <a:close/>
                <a:moveTo>
                  <a:pt x="1801" y="16916"/>
                </a:moveTo>
                <a:lnTo>
                  <a:pt x="4293" y="16916"/>
                </a:lnTo>
                <a:lnTo>
                  <a:pt x="4293" y="18931"/>
                </a:lnTo>
                <a:lnTo>
                  <a:pt x="1801" y="18931"/>
                </a:lnTo>
                <a:lnTo>
                  <a:pt x="1801" y="16916"/>
                </a:lnTo>
                <a:close/>
                <a:moveTo>
                  <a:pt x="5670" y="16916"/>
                </a:moveTo>
                <a:lnTo>
                  <a:pt x="8162" y="16916"/>
                </a:lnTo>
                <a:lnTo>
                  <a:pt x="8162" y="18931"/>
                </a:lnTo>
                <a:lnTo>
                  <a:pt x="5670" y="18931"/>
                </a:lnTo>
                <a:lnTo>
                  <a:pt x="5670" y="16916"/>
                </a:lnTo>
                <a:close/>
                <a:moveTo>
                  <a:pt x="9734" y="16916"/>
                </a:moveTo>
                <a:lnTo>
                  <a:pt x="9734" y="19498"/>
                </a:lnTo>
                <a:lnTo>
                  <a:pt x="11868" y="19498"/>
                </a:lnTo>
                <a:lnTo>
                  <a:pt x="11868" y="16916"/>
                </a:lnTo>
                <a:lnTo>
                  <a:pt x="9734" y="16916"/>
                </a:lnTo>
                <a:close/>
                <a:moveTo>
                  <a:pt x="13411" y="16916"/>
                </a:moveTo>
                <a:lnTo>
                  <a:pt x="15901" y="16916"/>
                </a:lnTo>
                <a:lnTo>
                  <a:pt x="15901" y="18931"/>
                </a:lnTo>
                <a:lnTo>
                  <a:pt x="13411" y="18931"/>
                </a:lnTo>
                <a:lnTo>
                  <a:pt x="13411" y="16916"/>
                </a:lnTo>
                <a:close/>
                <a:moveTo>
                  <a:pt x="17280" y="16916"/>
                </a:moveTo>
                <a:lnTo>
                  <a:pt x="19771" y="16916"/>
                </a:lnTo>
                <a:lnTo>
                  <a:pt x="19771" y="18931"/>
                </a:lnTo>
                <a:lnTo>
                  <a:pt x="17280" y="18931"/>
                </a:lnTo>
                <a:lnTo>
                  <a:pt x="17280" y="16916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1B8E31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52" name="Shape 232"/>
          <p:cNvSpPr txBox="1"/>
          <p:nvPr/>
        </p:nvSpPr>
        <p:spPr>
          <a:xfrm>
            <a:off x="5686664" y="3723402"/>
            <a:ext cx="3257044" cy="34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400"/>
              </a:spcBef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Sindicatos.</a:t>
            </a:r>
          </a:p>
        </p:txBody>
      </p:sp>
      <p:pic>
        <p:nvPicPr>
          <p:cNvPr id="753" name="família.png" descr="famíl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9782" y="3656456"/>
            <a:ext cx="827857" cy="479330"/>
          </a:xfrm>
          <a:prstGeom prst="rect">
            <a:avLst/>
          </a:prstGeom>
          <a:ln w="12700">
            <a:miter lim="400000"/>
          </a:ln>
        </p:spPr>
      </p:pic>
      <p:sp>
        <p:nvSpPr>
          <p:cNvPr id="754" name="Shape 167"/>
          <p:cNvSpPr/>
          <p:nvPr/>
        </p:nvSpPr>
        <p:spPr>
          <a:xfrm flipH="1">
            <a:off x="1346199" y="1936748"/>
            <a:ext cx="4" cy="800104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55" name="Shape 167"/>
          <p:cNvSpPr/>
          <p:nvPr/>
        </p:nvSpPr>
        <p:spPr>
          <a:xfrm flipH="1">
            <a:off x="1346199" y="3117848"/>
            <a:ext cx="4" cy="800104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56" name="Shape 167"/>
          <p:cNvSpPr/>
          <p:nvPr/>
        </p:nvSpPr>
        <p:spPr>
          <a:xfrm flipH="1">
            <a:off x="1346199" y="4337048"/>
            <a:ext cx="4" cy="800104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57" name="Shape 167"/>
          <p:cNvSpPr/>
          <p:nvPr/>
        </p:nvSpPr>
        <p:spPr>
          <a:xfrm flipH="1">
            <a:off x="5628559" y="1885456"/>
            <a:ext cx="5190" cy="596879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58" name="Shape 167"/>
          <p:cNvSpPr/>
          <p:nvPr/>
        </p:nvSpPr>
        <p:spPr>
          <a:xfrm flipH="1">
            <a:off x="5628559" y="2689180"/>
            <a:ext cx="5190" cy="596879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59" name="Shape 167"/>
          <p:cNvSpPr/>
          <p:nvPr/>
        </p:nvSpPr>
        <p:spPr>
          <a:xfrm flipH="1">
            <a:off x="5628559" y="3597682"/>
            <a:ext cx="5190" cy="596878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60" name="Shape 167"/>
          <p:cNvSpPr/>
          <p:nvPr/>
        </p:nvSpPr>
        <p:spPr>
          <a:xfrm flipH="1">
            <a:off x="5628559" y="4572884"/>
            <a:ext cx="5190" cy="596878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/>
          <p:nvPr/>
        </p:nvSpPr>
        <p:spPr>
          <a:xfrm>
            <a:off x="4622800" y="1130300"/>
            <a:ext cx="4394200" cy="5041900"/>
          </a:xfrm>
          <a:prstGeom prst="rect">
            <a:avLst/>
          </a:prstGeom>
          <a:solidFill>
            <a:srgbClr val="FCBD00">
              <a:alpha val="13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763" name="Shape 175"/>
          <p:cNvSpPr txBox="1">
            <a:spLocks noGrp="1"/>
          </p:cNvSpPr>
          <p:nvPr>
            <p:ph type="sldNum" sz="quarter" idx="4294967295"/>
          </p:nvPr>
        </p:nvSpPr>
        <p:spPr>
          <a:xfrm>
            <a:off x="2252833" y="6175302"/>
            <a:ext cx="254505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000">
                <a:solidFill>
                  <a:srgbClr val="FCBD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764" name="Shape 320"/>
          <p:cNvSpPr/>
          <p:nvPr/>
        </p:nvSpPr>
        <p:spPr>
          <a:xfrm>
            <a:off x="1098743" y="1038760"/>
            <a:ext cx="313932" cy="72895"/>
          </a:xfrm>
          <a:prstGeom prst="rect">
            <a:avLst/>
          </a:prstGeom>
          <a:solidFill>
            <a:srgbClr val="008A3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65" name="Shape 164"/>
          <p:cNvSpPr txBox="1"/>
          <p:nvPr/>
        </p:nvSpPr>
        <p:spPr>
          <a:xfrm>
            <a:off x="1054097" y="373678"/>
            <a:ext cx="6227667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 sz="2300"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b="1" dirty="0" err="1"/>
              <a:t>Importação</a:t>
            </a:r>
            <a:r>
              <a:rPr b="1" dirty="0"/>
              <a:t> de Bens e </a:t>
            </a:r>
            <a:r>
              <a:rPr b="1" dirty="0" err="1"/>
              <a:t>Serviços</a:t>
            </a:r>
            <a:r>
              <a:rPr dirty="0"/>
              <a:t/>
            </a:r>
            <a:br>
              <a:rPr dirty="0"/>
            </a:b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Fornecedores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estrangeiros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e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plataformas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digitais</a:t>
            </a:r>
            <a:endParaRPr sz="2200" dirty="0">
              <a:latin typeface="Avenir Light"/>
              <a:ea typeface="Avenir Light"/>
              <a:cs typeface="Avenir Light"/>
              <a:sym typeface="Avenir Light"/>
            </a:endParaRPr>
          </a:p>
        </p:txBody>
      </p:sp>
      <p:sp>
        <p:nvSpPr>
          <p:cNvPr id="766" name="Shape 164"/>
          <p:cNvSpPr txBox="1"/>
          <p:nvPr/>
        </p:nvSpPr>
        <p:spPr>
          <a:xfrm>
            <a:off x="6065858" y="1161817"/>
            <a:ext cx="1458733" cy="35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spcBef>
                <a:spcPts val="1200"/>
              </a:spcBef>
              <a:defRPr sz="2300">
                <a:solidFill>
                  <a:srgbClr val="FCBD00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b="1" dirty="0" err="1"/>
              <a:t>Isenções</a:t>
            </a:r>
            <a:r>
              <a:rPr b="1" dirty="0"/>
              <a:t>:</a:t>
            </a:r>
          </a:p>
        </p:txBody>
      </p:sp>
      <p:sp>
        <p:nvSpPr>
          <p:cNvPr id="767" name="Shape 176"/>
          <p:cNvSpPr txBox="1"/>
          <p:nvPr/>
        </p:nvSpPr>
        <p:spPr>
          <a:xfrm>
            <a:off x="4889829" y="1607663"/>
            <a:ext cx="3733801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Remessa sem valor comercial ou encomenda de pessoa física.</a:t>
            </a:r>
          </a:p>
        </p:txBody>
      </p:sp>
      <p:sp>
        <p:nvSpPr>
          <p:cNvPr id="768" name="Shape 779"/>
          <p:cNvSpPr/>
          <p:nvPr/>
        </p:nvSpPr>
        <p:spPr>
          <a:xfrm>
            <a:off x="4763113" y="1756455"/>
            <a:ext cx="35849" cy="47497"/>
          </a:xfrm>
          <a:prstGeom prst="ellipse">
            <a:avLst/>
          </a:prstGeom>
          <a:solidFill>
            <a:srgbClr val="FCCF67"/>
          </a:solidFill>
          <a:ln w="25400">
            <a:solidFill>
              <a:srgbClr val="FCCF67"/>
            </a:solidFill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CCF6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69" name="Shape 178"/>
          <p:cNvSpPr txBox="1"/>
          <p:nvPr/>
        </p:nvSpPr>
        <p:spPr>
          <a:xfrm>
            <a:off x="4889829" y="2250032"/>
            <a:ext cx="4129186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1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Bagagem de viajantes, bens com regimes </a:t>
            </a:r>
          </a:p>
          <a:p>
            <a:pPr defTabSz="914400">
              <a:defRPr sz="1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especiais e itens de loja franca.</a:t>
            </a:r>
          </a:p>
        </p:txBody>
      </p:sp>
      <p:sp>
        <p:nvSpPr>
          <p:cNvPr id="770" name="Shape 781"/>
          <p:cNvSpPr/>
          <p:nvPr/>
        </p:nvSpPr>
        <p:spPr>
          <a:xfrm>
            <a:off x="4763113" y="2407624"/>
            <a:ext cx="35849" cy="47497"/>
          </a:xfrm>
          <a:prstGeom prst="ellipse">
            <a:avLst/>
          </a:prstGeom>
          <a:solidFill>
            <a:srgbClr val="FCCF67"/>
          </a:solidFill>
          <a:ln w="25400">
            <a:solidFill>
              <a:srgbClr val="FCCF67"/>
            </a:solidFill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CCF6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71" name="Shape 782"/>
          <p:cNvSpPr/>
          <p:nvPr/>
        </p:nvSpPr>
        <p:spPr>
          <a:xfrm>
            <a:off x="4763113" y="3469151"/>
            <a:ext cx="35849" cy="47497"/>
          </a:xfrm>
          <a:prstGeom prst="ellipse">
            <a:avLst/>
          </a:prstGeom>
          <a:solidFill>
            <a:srgbClr val="FCCF67"/>
          </a:solidFill>
          <a:ln w="25400">
            <a:solidFill>
              <a:srgbClr val="FCCF67"/>
            </a:solidFill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CCF6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72" name="Shape 180"/>
          <p:cNvSpPr txBox="1"/>
          <p:nvPr/>
        </p:nvSpPr>
        <p:spPr>
          <a:xfrm>
            <a:off x="4889829" y="2889535"/>
            <a:ext cx="4129186" cy="34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Obras de arte doadas a museus.</a:t>
            </a:r>
          </a:p>
        </p:txBody>
      </p:sp>
      <p:sp>
        <p:nvSpPr>
          <p:cNvPr id="773" name="Shape 183"/>
          <p:cNvSpPr txBox="1"/>
          <p:nvPr/>
        </p:nvSpPr>
        <p:spPr>
          <a:xfrm>
            <a:off x="4889829" y="3313138"/>
            <a:ext cx="3733801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Matérias-primas para pesquisas científicas e tecnológicas.</a:t>
            </a:r>
          </a:p>
        </p:txBody>
      </p:sp>
      <p:sp>
        <p:nvSpPr>
          <p:cNvPr id="774" name="Shape 785"/>
          <p:cNvSpPr/>
          <p:nvPr/>
        </p:nvSpPr>
        <p:spPr>
          <a:xfrm>
            <a:off x="4763113" y="4143280"/>
            <a:ext cx="35849" cy="47497"/>
          </a:xfrm>
          <a:prstGeom prst="ellipse">
            <a:avLst/>
          </a:prstGeom>
          <a:solidFill>
            <a:srgbClr val="FCCF67"/>
          </a:solidFill>
          <a:ln w="25400">
            <a:solidFill>
              <a:srgbClr val="FCCF67"/>
            </a:solidFill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CCF6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75" name="Shape 182"/>
          <p:cNvSpPr txBox="1"/>
          <p:nvPr/>
        </p:nvSpPr>
        <p:spPr>
          <a:xfrm>
            <a:off x="4927301" y="3978040"/>
            <a:ext cx="3927243" cy="34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Máquinas e equipamentos.</a:t>
            </a:r>
          </a:p>
        </p:txBody>
      </p:sp>
      <p:sp>
        <p:nvSpPr>
          <p:cNvPr id="776" name="Shape 787"/>
          <p:cNvSpPr/>
          <p:nvPr/>
        </p:nvSpPr>
        <p:spPr>
          <a:xfrm>
            <a:off x="4763113" y="4536447"/>
            <a:ext cx="35849" cy="47497"/>
          </a:xfrm>
          <a:prstGeom prst="ellipse">
            <a:avLst/>
          </a:prstGeom>
          <a:solidFill>
            <a:srgbClr val="FCCF67"/>
          </a:solidFill>
          <a:ln w="25400">
            <a:solidFill>
              <a:srgbClr val="FCCF67"/>
            </a:solidFill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CCF6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77" name="Shape 179"/>
          <p:cNvSpPr txBox="1"/>
          <p:nvPr/>
        </p:nvSpPr>
        <p:spPr>
          <a:xfrm>
            <a:off x="4889829" y="4376242"/>
            <a:ext cx="4129186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Bens característicos de cidades fronteiriças, destinados à subsistência familiar.</a:t>
            </a:r>
          </a:p>
        </p:txBody>
      </p:sp>
      <p:sp>
        <p:nvSpPr>
          <p:cNvPr id="778" name="Shape 789"/>
          <p:cNvSpPr/>
          <p:nvPr/>
        </p:nvSpPr>
        <p:spPr>
          <a:xfrm>
            <a:off x="4763113" y="5170334"/>
            <a:ext cx="35849" cy="47497"/>
          </a:xfrm>
          <a:prstGeom prst="ellipse">
            <a:avLst/>
          </a:prstGeom>
          <a:solidFill>
            <a:srgbClr val="FCCF67"/>
          </a:solidFill>
          <a:ln w="25400">
            <a:solidFill>
              <a:srgbClr val="FCCF67"/>
            </a:solidFill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CCF6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79" name="Shape 177"/>
          <p:cNvSpPr txBox="1"/>
          <p:nvPr/>
        </p:nvSpPr>
        <p:spPr>
          <a:xfrm>
            <a:off x="4889829" y="5003046"/>
            <a:ext cx="3873501" cy="59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Missões diplomáticas e organismos internacionais que o Brasil integra.</a:t>
            </a:r>
          </a:p>
        </p:txBody>
      </p:sp>
      <p:sp>
        <p:nvSpPr>
          <p:cNvPr id="780" name="Shape 791"/>
          <p:cNvSpPr/>
          <p:nvPr/>
        </p:nvSpPr>
        <p:spPr>
          <a:xfrm>
            <a:off x="4763113" y="5816920"/>
            <a:ext cx="35849" cy="47497"/>
          </a:xfrm>
          <a:prstGeom prst="ellipse">
            <a:avLst/>
          </a:prstGeom>
          <a:solidFill>
            <a:srgbClr val="FCCF67"/>
          </a:solidFill>
          <a:ln w="25400">
            <a:solidFill>
              <a:srgbClr val="FCCF67"/>
            </a:solidFill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CCF6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81" name="Shape 167"/>
          <p:cNvSpPr/>
          <p:nvPr/>
        </p:nvSpPr>
        <p:spPr>
          <a:xfrm flipH="1" flipV="1">
            <a:off x="6090184" y="1539615"/>
            <a:ext cx="1331030" cy="3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82" name="Shape 793"/>
          <p:cNvSpPr txBox="1"/>
          <p:nvPr/>
        </p:nvSpPr>
        <p:spPr>
          <a:xfrm>
            <a:off x="348811" y="1710806"/>
            <a:ext cx="539751" cy="86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449A26"/>
                </a:solidFill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r>
              <a:t>?!</a:t>
            </a:r>
          </a:p>
        </p:txBody>
      </p:sp>
      <p:sp>
        <p:nvSpPr>
          <p:cNvPr id="783" name="Shape 232"/>
          <p:cNvSpPr txBox="1"/>
          <p:nvPr/>
        </p:nvSpPr>
        <p:spPr>
          <a:xfrm>
            <a:off x="1075560" y="1973064"/>
            <a:ext cx="3513254" cy="32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800"/>
              </a:spcBef>
              <a:defRPr sz="150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 err="1">
                <a:solidFill>
                  <a:schemeClr val="accent3">
                    <a:lumMod val="75000"/>
                  </a:schemeClr>
                </a:solidFill>
              </a:rPr>
              <a:t>Quem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b="1" dirty="0" err="1">
                <a:solidFill>
                  <a:schemeClr val="accent3">
                    <a:lumMod val="75000"/>
                  </a:schemeClr>
                </a:solidFill>
              </a:rPr>
              <a:t>recolhe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</a:rPr>
              <a:t> a CBS?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O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importador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.</a:t>
            </a:r>
          </a:p>
        </p:txBody>
      </p:sp>
      <p:sp>
        <p:nvSpPr>
          <p:cNvPr id="784" name="Shape 167"/>
          <p:cNvSpPr/>
          <p:nvPr/>
        </p:nvSpPr>
        <p:spPr>
          <a:xfrm flipH="1">
            <a:off x="983076" y="1713981"/>
            <a:ext cx="2" cy="863602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85" name="Shape 796"/>
          <p:cNvSpPr/>
          <p:nvPr/>
        </p:nvSpPr>
        <p:spPr>
          <a:xfrm>
            <a:off x="371867" y="3275686"/>
            <a:ext cx="485066" cy="485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7701" y="0"/>
                  <a:pt x="4910" y="1321"/>
                  <a:pt x="2939" y="3419"/>
                </a:cubicBezTo>
                <a:lnTo>
                  <a:pt x="2929" y="3424"/>
                </a:lnTo>
                <a:lnTo>
                  <a:pt x="2892" y="3415"/>
                </a:lnTo>
                <a:lnTo>
                  <a:pt x="2843" y="3476"/>
                </a:lnTo>
                <a:lnTo>
                  <a:pt x="2823" y="3533"/>
                </a:lnTo>
                <a:lnTo>
                  <a:pt x="2808" y="3562"/>
                </a:lnTo>
                <a:cubicBezTo>
                  <a:pt x="1069" y="5480"/>
                  <a:pt x="0" y="8014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10662" y="126"/>
                </a:moveTo>
                <a:lnTo>
                  <a:pt x="10682" y="138"/>
                </a:lnTo>
                <a:lnTo>
                  <a:pt x="10667" y="133"/>
                </a:lnTo>
                <a:lnTo>
                  <a:pt x="10647" y="130"/>
                </a:lnTo>
                <a:lnTo>
                  <a:pt x="10662" y="126"/>
                </a:lnTo>
                <a:close/>
                <a:moveTo>
                  <a:pt x="12105" y="165"/>
                </a:moveTo>
                <a:lnTo>
                  <a:pt x="12236" y="182"/>
                </a:lnTo>
                <a:lnTo>
                  <a:pt x="12355" y="182"/>
                </a:lnTo>
                <a:lnTo>
                  <a:pt x="12328" y="168"/>
                </a:lnTo>
                <a:lnTo>
                  <a:pt x="12433" y="178"/>
                </a:lnTo>
                <a:lnTo>
                  <a:pt x="12434" y="178"/>
                </a:lnTo>
                <a:cubicBezTo>
                  <a:pt x="14159" y="443"/>
                  <a:pt x="15742" y="1128"/>
                  <a:pt x="17096" y="2111"/>
                </a:cubicBezTo>
                <a:lnTo>
                  <a:pt x="16993" y="2054"/>
                </a:lnTo>
                <a:lnTo>
                  <a:pt x="16873" y="1985"/>
                </a:lnTo>
                <a:lnTo>
                  <a:pt x="16835" y="2001"/>
                </a:lnTo>
                <a:lnTo>
                  <a:pt x="16917" y="2064"/>
                </a:lnTo>
                <a:lnTo>
                  <a:pt x="16988" y="2138"/>
                </a:lnTo>
                <a:lnTo>
                  <a:pt x="17026" y="2176"/>
                </a:lnTo>
                <a:lnTo>
                  <a:pt x="17082" y="2225"/>
                </a:lnTo>
                <a:lnTo>
                  <a:pt x="17127" y="2272"/>
                </a:lnTo>
                <a:lnTo>
                  <a:pt x="17171" y="2331"/>
                </a:lnTo>
                <a:lnTo>
                  <a:pt x="17207" y="2373"/>
                </a:lnTo>
                <a:lnTo>
                  <a:pt x="17207" y="2397"/>
                </a:lnTo>
                <a:lnTo>
                  <a:pt x="17264" y="2469"/>
                </a:lnTo>
                <a:lnTo>
                  <a:pt x="17323" y="2525"/>
                </a:lnTo>
                <a:lnTo>
                  <a:pt x="17373" y="2555"/>
                </a:lnTo>
                <a:lnTo>
                  <a:pt x="17441" y="2633"/>
                </a:lnTo>
                <a:lnTo>
                  <a:pt x="17501" y="2719"/>
                </a:lnTo>
                <a:lnTo>
                  <a:pt x="17538" y="2730"/>
                </a:lnTo>
                <a:lnTo>
                  <a:pt x="17599" y="2771"/>
                </a:lnTo>
                <a:lnTo>
                  <a:pt x="17611" y="2757"/>
                </a:lnTo>
                <a:lnTo>
                  <a:pt x="17707" y="2820"/>
                </a:lnTo>
                <a:lnTo>
                  <a:pt x="17787" y="2904"/>
                </a:lnTo>
                <a:lnTo>
                  <a:pt x="17851" y="2964"/>
                </a:lnTo>
                <a:lnTo>
                  <a:pt x="17902" y="2998"/>
                </a:lnTo>
                <a:lnTo>
                  <a:pt x="17897" y="2969"/>
                </a:lnTo>
                <a:lnTo>
                  <a:pt x="17914" y="2954"/>
                </a:lnTo>
                <a:lnTo>
                  <a:pt x="17993" y="3003"/>
                </a:lnTo>
                <a:lnTo>
                  <a:pt x="18090" y="3064"/>
                </a:lnTo>
                <a:lnTo>
                  <a:pt x="18065" y="3001"/>
                </a:lnTo>
                <a:lnTo>
                  <a:pt x="18099" y="3015"/>
                </a:lnTo>
                <a:lnTo>
                  <a:pt x="18045" y="2944"/>
                </a:lnTo>
                <a:lnTo>
                  <a:pt x="18038" y="2919"/>
                </a:lnTo>
                <a:lnTo>
                  <a:pt x="18038" y="2917"/>
                </a:lnTo>
                <a:lnTo>
                  <a:pt x="17947" y="2830"/>
                </a:lnTo>
                <a:lnTo>
                  <a:pt x="17883" y="2750"/>
                </a:lnTo>
                <a:lnTo>
                  <a:pt x="17872" y="2730"/>
                </a:lnTo>
                <a:cubicBezTo>
                  <a:pt x="18135" y="2962"/>
                  <a:pt x="18387" y="3205"/>
                  <a:pt x="18627" y="3461"/>
                </a:cubicBezTo>
                <a:lnTo>
                  <a:pt x="18520" y="3414"/>
                </a:lnTo>
                <a:lnTo>
                  <a:pt x="18486" y="3405"/>
                </a:lnTo>
                <a:lnTo>
                  <a:pt x="18483" y="3425"/>
                </a:lnTo>
                <a:lnTo>
                  <a:pt x="18420" y="3394"/>
                </a:lnTo>
                <a:lnTo>
                  <a:pt x="18400" y="3415"/>
                </a:lnTo>
                <a:lnTo>
                  <a:pt x="18366" y="3394"/>
                </a:lnTo>
                <a:lnTo>
                  <a:pt x="18260" y="3313"/>
                </a:lnTo>
                <a:lnTo>
                  <a:pt x="18190" y="3276"/>
                </a:lnTo>
                <a:lnTo>
                  <a:pt x="18097" y="3192"/>
                </a:lnTo>
                <a:lnTo>
                  <a:pt x="18035" y="3156"/>
                </a:lnTo>
                <a:lnTo>
                  <a:pt x="18065" y="3218"/>
                </a:lnTo>
                <a:lnTo>
                  <a:pt x="18100" y="3319"/>
                </a:lnTo>
                <a:lnTo>
                  <a:pt x="18070" y="3336"/>
                </a:lnTo>
                <a:lnTo>
                  <a:pt x="18016" y="3348"/>
                </a:lnTo>
                <a:lnTo>
                  <a:pt x="18011" y="3405"/>
                </a:lnTo>
                <a:lnTo>
                  <a:pt x="18043" y="3468"/>
                </a:lnTo>
                <a:lnTo>
                  <a:pt x="18075" y="3565"/>
                </a:lnTo>
                <a:lnTo>
                  <a:pt x="18200" y="3745"/>
                </a:lnTo>
                <a:lnTo>
                  <a:pt x="18178" y="3819"/>
                </a:lnTo>
                <a:lnTo>
                  <a:pt x="18146" y="3831"/>
                </a:lnTo>
                <a:lnTo>
                  <a:pt x="18111" y="3888"/>
                </a:lnTo>
                <a:lnTo>
                  <a:pt x="18018" y="3860"/>
                </a:lnTo>
                <a:lnTo>
                  <a:pt x="17988" y="3890"/>
                </a:lnTo>
                <a:lnTo>
                  <a:pt x="17984" y="4005"/>
                </a:lnTo>
                <a:lnTo>
                  <a:pt x="17932" y="4025"/>
                </a:lnTo>
                <a:lnTo>
                  <a:pt x="17929" y="4097"/>
                </a:lnTo>
                <a:lnTo>
                  <a:pt x="17959" y="4173"/>
                </a:lnTo>
                <a:lnTo>
                  <a:pt x="17962" y="4245"/>
                </a:lnTo>
                <a:lnTo>
                  <a:pt x="17932" y="4252"/>
                </a:lnTo>
                <a:lnTo>
                  <a:pt x="17902" y="4319"/>
                </a:lnTo>
                <a:lnTo>
                  <a:pt x="17900" y="4407"/>
                </a:lnTo>
                <a:lnTo>
                  <a:pt x="17925" y="4461"/>
                </a:lnTo>
                <a:lnTo>
                  <a:pt x="17914" y="4523"/>
                </a:lnTo>
                <a:lnTo>
                  <a:pt x="17880" y="4547"/>
                </a:lnTo>
                <a:lnTo>
                  <a:pt x="17897" y="4614"/>
                </a:lnTo>
                <a:lnTo>
                  <a:pt x="17914" y="4676"/>
                </a:lnTo>
                <a:lnTo>
                  <a:pt x="18001" y="4767"/>
                </a:lnTo>
                <a:lnTo>
                  <a:pt x="18058" y="4853"/>
                </a:lnTo>
                <a:lnTo>
                  <a:pt x="18068" y="4925"/>
                </a:lnTo>
                <a:lnTo>
                  <a:pt x="18107" y="5008"/>
                </a:lnTo>
                <a:lnTo>
                  <a:pt x="18166" y="5169"/>
                </a:lnTo>
                <a:lnTo>
                  <a:pt x="18191" y="5312"/>
                </a:lnTo>
                <a:lnTo>
                  <a:pt x="18176" y="5378"/>
                </a:lnTo>
                <a:lnTo>
                  <a:pt x="18208" y="5469"/>
                </a:lnTo>
                <a:lnTo>
                  <a:pt x="18198" y="5540"/>
                </a:lnTo>
                <a:lnTo>
                  <a:pt x="18159" y="5631"/>
                </a:lnTo>
                <a:lnTo>
                  <a:pt x="18109" y="5639"/>
                </a:lnTo>
                <a:lnTo>
                  <a:pt x="18186" y="5722"/>
                </a:lnTo>
                <a:lnTo>
                  <a:pt x="18267" y="5871"/>
                </a:lnTo>
                <a:lnTo>
                  <a:pt x="18265" y="5937"/>
                </a:lnTo>
                <a:lnTo>
                  <a:pt x="18311" y="6073"/>
                </a:lnTo>
                <a:lnTo>
                  <a:pt x="18326" y="6112"/>
                </a:lnTo>
                <a:lnTo>
                  <a:pt x="18371" y="6163"/>
                </a:lnTo>
                <a:lnTo>
                  <a:pt x="18375" y="6188"/>
                </a:lnTo>
                <a:lnTo>
                  <a:pt x="18414" y="6247"/>
                </a:lnTo>
                <a:lnTo>
                  <a:pt x="18471" y="6280"/>
                </a:lnTo>
                <a:lnTo>
                  <a:pt x="18552" y="6378"/>
                </a:lnTo>
                <a:lnTo>
                  <a:pt x="18594" y="6420"/>
                </a:lnTo>
                <a:lnTo>
                  <a:pt x="18617" y="6466"/>
                </a:lnTo>
                <a:lnTo>
                  <a:pt x="18644" y="6546"/>
                </a:lnTo>
                <a:lnTo>
                  <a:pt x="18681" y="6593"/>
                </a:lnTo>
                <a:lnTo>
                  <a:pt x="18717" y="6629"/>
                </a:lnTo>
                <a:lnTo>
                  <a:pt x="18775" y="6716"/>
                </a:lnTo>
                <a:lnTo>
                  <a:pt x="18844" y="6841"/>
                </a:lnTo>
                <a:lnTo>
                  <a:pt x="18876" y="6976"/>
                </a:lnTo>
                <a:lnTo>
                  <a:pt x="18905" y="7048"/>
                </a:lnTo>
                <a:lnTo>
                  <a:pt x="18981" y="7169"/>
                </a:lnTo>
                <a:lnTo>
                  <a:pt x="19077" y="7279"/>
                </a:lnTo>
                <a:lnTo>
                  <a:pt x="19110" y="7305"/>
                </a:lnTo>
                <a:lnTo>
                  <a:pt x="19201" y="7455"/>
                </a:lnTo>
                <a:lnTo>
                  <a:pt x="19311" y="7600"/>
                </a:lnTo>
                <a:lnTo>
                  <a:pt x="19427" y="7785"/>
                </a:lnTo>
                <a:lnTo>
                  <a:pt x="19550" y="7928"/>
                </a:lnTo>
                <a:lnTo>
                  <a:pt x="19578" y="7942"/>
                </a:lnTo>
                <a:lnTo>
                  <a:pt x="19600" y="7959"/>
                </a:lnTo>
                <a:lnTo>
                  <a:pt x="19705" y="7950"/>
                </a:lnTo>
                <a:lnTo>
                  <a:pt x="19775" y="7940"/>
                </a:lnTo>
                <a:lnTo>
                  <a:pt x="19895" y="7979"/>
                </a:lnTo>
                <a:lnTo>
                  <a:pt x="19960" y="8014"/>
                </a:lnTo>
                <a:lnTo>
                  <a:pt x="20033" y="8092"/>
                </a:lnTo>
                <a:lnTo>
                  <a:pt x="20077" y="8117"/>
                </a:lnTo>
                <a:lnTo>
                  <a:pt x="20166" y="8221"/>
                </a:lnTo>
                <a:lnTo>
                  <a:pt x="20245" y="8226"/>
                </a:lnTo>
                <a:lnTo>
                  <a:pt x="20290" y="8199"/>
                </a:lnTo>
                <a:lnTo>
                  <a:pt x="20418" y="8193"/>
                </a:lnTo>
                <a:lnTo>
                  <a:pt x="20482" y="8206"/>
                </a:lnTo>
                <a:lnTo>
                  <a:pt x="20546" y="8236"/>
                </a:lnTo>
                <a:lnTo>
                  <a:pt x="20617" y="8294"/>
                </a:lnTo>
                <a:lnTo>
                  <a:pt x="20674" y="8339"/>
                </a:lnTo>
                <a:lnTo>
                  <a:pt x="20738" y="8502"/>
                </a:lnTo>
                <a:lnTo>
                  <a:pt x="20774" y="8652"/>
                </a:lnTo>
                <a:lnTo>
                  <a:pt x="20821" y="8800"/>
                </a:lnTo>
                <a:lnTo>
                  <a:pt x="20876" y="8856"/>
                </a:lnTo>
                <a:lnTo>
                  <a:pt x="20900" y="8841"/>
                </a:lnTo>
                <a:lnTo>
                  <a:pt x="20925" y="8876"/>
                </a:lnTo>
                <a:lnTo>
                  <a:pt x="20986" y="8879"/>
                </a:lnTo>
                <a:lnTo>
                  <a:pt x="20989" y="8928"/>
                </a:lnTo>
                <a:lnTo>
                  <a:pt x="21007" y="8970"/>
                </a:lnTo>
                <a:lnTo>
                  <a:pt x="21024" y="9065"/>
                </a:lnTo>
                <a:lnTo>
                  <a:pt x="21055" y="9125"/>
                </a:lnTo>
                <a:lnTo>
                  <a:pt x="21085" y="9272"/>
                </a:lnTo>
                <a:lnTo>
                  <a:pt x="21083" y="9403"/>
                </a:lnTo>
                <a:lnTo>
                  <a:pt x="21068" y="9583"/>
                </a:lnTo>
                <a:lnTo>
                  <a:pt x="21080" y="9623"/>
                </a:lnTo>
                <a:lnTo>
                  <a:pt x="21070" y="9745"/>
                </a:lnTo>
                <a:lnTo>
                  <a:pt x="21041" y="9904"/>
                </a:lnTo>
                <a:lnTo>
                  <a:pt x="21038" y="9962"/>
                </a:lnTo>
                <a:lnTo>
                  <a:pt x="21070" y="10191"/>
                </a:lnTo>
                <a:lnTo>
                  <a:pt x="21102" y="10386"/>
                </a:lnTo>
                <a:lnTo>
                  <a:pt x="21147" y="10638"/>
                </a:lnTo>
                <a:lnTo>
                  <a:pt x="21174" y="10888"/>
                </a:lnTo>
                <a:lnTo>
                  <a:pt x="21174" y="11108"/>
                </a:lnTo>
                <a:lnTo>
                  <a:pt x="21166" y="11137"/>
                </a:lnTo>
                <a:lnTo>
                  <a:pt x="21177" y="11286"/>
                </a:lnTo>
                <a:lnTo>
                  <a:pt x="21171" y="11423"/>
                </a:lnTo>
                <a:lnTo>
                  <a:pt x="21159" y="11618"/>
                </a:lnTo>
                <a:lnTo>
                  <a:pt x="21134" y="11670"/>
                </a:lnTo>
                <a:lnTo>
                  <a:pt x="21125" y="11704"/>
                </a:lnTo>
                <a:lnTo>
                  <a:pt x="21117" y="11830"/>
                </a:lnTo>
                <a:lnTo>
                  <a:pt x="21110" y="11958"/>
                </a:lnTo>
                <a:lnTo>
                  <a:pt x="21110" y="12042"/>
                </a:lnTo>
                <a:lnTo>
                  <a:pt x="21093" y="12148"/>
                </a:lnTo>
                <a:lnTo>
                  <a:pt x="21060" y="12276"/>
                </a:lnTo>
                <a:lnTo>
                  <a:pt x="21028" y="12335"/>
                </a:lnTo>
                <a:lnTo>
                  <a:pt x="20974" y="12416"/>
                </a:lnTo>
                <a:lnTo>
                  <a:pt x="20944" y="12473"/>
                </a:lnTo>
                <a:lnTo>
                  <a:pt x="20888" y="12615"/>
                </a:lnTo>
                <a:lnTo>
                  <a:pt x="20864" y="12689"/>
                </a:lnTo>
                <a:lnTo>
                  <a:pt x="20802" y="12832"/>
                </a:lnTo>
                <a:lnTo>
                  <a:pt x="20750" y="12980"/>
                </a:lnTo>
                <a:lnTo>
                  <a:pt x="20720" y="13099"/>
                </a:lnTo>
                <a:lnTo>
                  <a:pt x="20679" y="13239"/>
                </a:lnTo>
                <a:lnTo>
                  <a:pt x="20659" y="13466"/>
                </a:lnTo>
                <a:lnTo>
                  <a:pt x="20629" y="13591"/>
                </a:lnTo>
                <a:lnTo>
                  <a:pt x="20575" y="13837"/>
                </a:lnTo>
                <a:lnTo>
                  <a:pt x="20540" y="14013"/>
                </a:lnTo>
                <a:lnTo>
                  <a:pt x="20526" y="14109"/>
                </a:lnTo>
                <a:lnTo>
                  <a:pt x="20491" y="14214"/>
                </a:lnTo>
                <a:lnTo>
                  <a:pt x="20403" y="14421"/>
                </a:lnTo>
                <a:lnTo>
                  <a:pt x="20294" y="14707"/>
                </a:lnTo>
                <a:lnTo>
                  <a:pt x="20243" y="14845"/>
                </a:lnTo>
                <a:lnTo>
                  <a:pt x="20168" y="15023"/>
                </a:lnTo>
                <a:lnTo>
                  <a:pt x="20117" y="15170"/>
                </a:lnTo>
                <a:lnTo>
                  <a:pt x="20073" y="15342"/>
                </a:lnTo>
                <a:lnTo>
                  <a:pt x="19974" y="15597"/>
                </a:lnTo>
                <a:lnTo>
                  <a:pt x="19905" y="15767"/>
                </a:lnTo>
                <a:lnTo>
                  <a:pt x="19829" y="15956"/>
                </a:lnTo>
                <a:lnTo>
                  <a:pt x="19752" y="16080"/>
                </a:lnTo>
                <a:lnTo>
                  <a:pt x="19725" y="16091"/>
                </a:lnTo>
                <a:lnTo>
                  <a:pt x="19663" y="16217"/>
                </a:lnTo>
                <a:lnTo>
                  <a:pt x="19600" y="16308"/>
                </a:lnTo>
                <a:lnTo>
                  <a:pt x="19575" y="16358"/>
                </a:lnTo>
                <a:lnTo>
                  <a:pt x="19590" y="16340"/>
                </a:lnTo>
                <a:lnTo>
                  <a:pt x="19551" y="16434"/>
                </a:lnTo>
                <a:lnTo>
                  <a:pt x="19558" y="16456"/>
                </a:lnTo>
                <a:lnTo>
                  <a:pt x="19528" y="16535"/>
                </a:lnTo>
                <a:lnTo>
                  <a:pt x="19540" y="16559"/>
                </a:lnTo>
                <a:lnTo>
                  <a:pt x="19592" y="16535"/>
                </a:lnTo>
                <a:lnTo>
                  <a:pt x="19624" y="16560"/>
                </a:lnTo>
                <a:lnTo>
                  <a:pt x="19681" y="16559"/>
                </a:lnTo>
                <a:lnTo>
                  <a:pt x="19681" y="16591"/>
                </a:lnTo>
                <a:lnTo>
                  <a:pt x="19700" y="16607"/>
                </a:lnTo>
                <a:lnTo>
                  <a:pt x="19688" y="16700"/>
                </a:lnTo>
                <a:lnTo>
                  <a:pt x="19711" y="16700"/>
                </a:lnTo>
                <a:lnTo>
                  <a:pt x="19698" y="16757"/>
                </a:lnTo>
                <a:lnTo>
                  <a:pt x="19728" y="16724"/>
                </a:lnTo>
                <a:lnTo>
                  <a:pt x="19735" y="16745"/>
                </a:lnTo>
                <a:lnTo>
                  <a:pt x="19743" y="16745"/>
                </a:lnTo>
                <a:cubicBezTo>
                  <a:pt x="18476" y="18646"/>
                  <a:pt x="16616" y="20112"/>
                  <a:pt x="14434" y="20900"/>
                </a:cubicBezTo>
                <a:lnTo>
                  <a:pt x="14422" y="20901"/>
                </a:lnTo>
                <a:lnTo>
                  <a:pt x="14326" y="20920"/>
                </a:lnTo>
                <a:lnTo>
                  <a:pt x="14283" y="20918"/>
                </a:lnTo>
                <a:lnTo>
                  <a:pt x="14269" y="20898"/>
                </a:lnTo>
                <a:lnTo>
                  <a:pt x="14241" y="20886"/>
                </a:lnTo>
                <a:lnTo>
                  <a:pt x="14194" y="20881"/>
                </a:lnTo>
                <a:lnTo>
                  <a:pt x="14173" y="20863"/>
                </a:lnTo>
                <a:lnTo>
                  <a:pt x="14148" y="20848"/>
                </a:lnTo>
                <a:lnTo>
                  <a:pt x="14145" y="20822"/>
                </a:lnTo>
                <a:lnTo>
                  <a:pt x="14143" y="20797"/>
                </a:lnTo>
                <a:lnTo>
                  <a:pt x="14131" y="20772"/>
                </a:lnTo>
                <a:lnTo>
                  <a:pt x="14094" y="20757"/>
                </a:lnTo>
                <a:lnTo>
                  <a:pt x="14145" y="20723"/>
                </a:lnTo>
                <a:lnTo>
                  <a:pt x="14204" y="20689"/>
                </a:lnTo>
                <a:lnTo>
                  <a:pt x="14207" y="20659"/>
                </a:lnTo>
                <a:lnTo>
                  <a:pt x="14219" y="20624"/>
                </a:lnTo>
                <a:lnTo>
                  <a:pt x="14212" y="20597"/>
                </a:lnTo>
                <a:lnTo>
                  <a:pt x="14192" y="20572"/>
                </a:lnTo>
                <a:lnTo>
                  <a:pt x="14156" y="20555"/>
                </a:lnTo>
                <a:lnTo>
                  <a:pt x="14079" y="20565"/>
                </a:lnTo>
                <a:lnTo>
                  <a:pt x="14141" y="20526"/>
                </a:lnTo>
                <a:lnTo>
                  <a:pt x="14131" y="20491"/>
                </a:lnTo>
                <a:lnTo>
                  <a:pt x="14066" y="20489"/>
                </a:lnTo>
                <a:lnTo>
                  <a:pt x="13988" y="20509"/>
                </a:lnTo>
                <a:lnTo>
                  <a:pt x="13934" y="20499"/>
                </a:lnTo>
                <a:lnTo>
                  <a:pt x="13985" y="20459"/>
                </a:lnTo>
                <a:lnTo>
                  <a:pt x="14017" y="20435"/>
                </a:lnTo>
                <a:lnTo>
                  <a:pt x="14052" y="20405"/>
                </a:lnTo>
                <a:lnTo>
                  <a:pt x="14054" y="20405"/>
                </a:lnTo>
                <a:lnTo>
                  <a:pt x="14054" y="20403"/>
                </a:lnTo>
                <a:lnTo>
                  <a:pt x="14008" y="20391"/>
                </a:lnTo>
                <a:lnTo>
                  <a:pt x="14037" y="20353"/>
                </a:lnTo>
                <a:lnTo>
                  <a:pt x="13963" y="20370"/>
                </a:lnTo>
                <a:lnTo>
                  <a:pt x="13906" y="20368"/>
                </a:lnTo>
                <a:lnTo>
                  <a:pt x="13852" y="20358"/>
                </a:lnTo>
                <a:lnTo>
                  <a:pt x="13786" y="20356"/>
                </a:lnTo>
                <a:lnTo>
                  <a:pt x="13682" y="20332"/>
                </a:lnTo>
                <a:lnTo>
                  <a:pt x="13625" y="20327"/>
                </a:lnTo>
                <a:lnTo>
                  <a:pt x="13539" y="20334"/>
                </a:lnTo>
                <a:lnTo>
                  <a:pt x="13593" y="20289"/>
                </a:lnTo>
                <a:lnTo>
                  <a:pt x="13569" y="20262"/>
                </a:lnTo>
                <a:lnTo>
                  <a:pt x="13512" y="20247"/>
                </a:lnTo>
                <a:lnTo>
                  <a:pt x="13441" y="20238"/>
                </a:lnTo>
                <a:lnTo>
                  <a:pt x="13411" y="20211"/>
                </a:lnTo>
                <a:lnTo>
                  <a:pt x="13461" y="20171"/>
                </a:lnTo>
                <a:lnTo>
                  <a:pt x="13438" y="20141"/>
                </a:lnTo>
                <a:lnTo>
                  <a:pt x="13360" y="20169"/>
                </a:lnTo>
                <a:lnTo>
                  <a:pt x="13301" y="20203"/>
                </a:lnTo>
                <a:lnTo>
                  <a:pt x="13264" y="20178"/>
                </a:lnTo>
                <a:lnTo>
                  <a:pt x="13298" y="20137"/>
                </a:lnTo>
                <a:lnTo>
                  <a:pt x="13261" y="20109"/>
                </a:lnTo>
                <a:lnTo>
                  <a:pt x="13194" y="20124"/>
                </a:lnTo>
                <a:lnTo>
                  <a:pt x="13106" y="20161"/>
                </a:lnTo>
                <a:lnTo>
                  <a:pt x="13019" y="20188"/>
                </a:lnTo>
                <a:lnTo>
                  <a:pt x="12936" y="20201"/>
                </a:lnTo>
                <a:lnTo>
                  <a:pt x="12860" y="20206"/>
                </a:lnTo>
                <a:lnTo>
                  <a:pt x="12793" y="20210"/>
                </a:lnTo>
                <a:lnTo>
                  <a:pt x="12724" y="20231"/>
                </a:lnTo>
                <a:lnTo>
                  <a:pt x="12655" y="20267"/>
                </a:lnTo>
                <a:lnTo>
                  <a:pt x="12662" y="20304"/>
                </a:lnTo>
                <a:lnTo>
                  <a:pt x="12596" y="20338"/>
                </a:lnTo>
                <a:lnTo>
                  <a:pt x="12522" y="20353"/>
                </a:lnTo>
                <a:lnTo>
                  <a:pt x="12446" y="20373"/>
                </a:lnTo>
                <a:lnTo>
                  <a:pt x="12355" y="20385"/>
                </a:lnTo>
                <a:lnTo>
                  <a:pt x="12285" y="20395"/>
                </a:lnTo>
                <a:lnTo>
                  <a:pt x="12212" y="20401"/>
                </a:lnTo>
                <a:lnTo>
                  <a:pt x="12143" y="20407"/>
                </a:lnTo>
                <a:lnTo>
                  <a:pt x="12073" y="20405"/>
                </a:lnTo>
                <a:lnTo>
                  <a:pt x="12012" y="20393"/>
                </a:lnTo>
                <a:lnTo>
                  <a:pt x="11913" y="20393"/>
                </a:lnTo>
                <a:lnTo>
                  <a:pt x="11842" y="20398"/>
                </a:lnTo>
                <a:lnTo>
                  <a:pt x="11766" y="20428"/>
                </a:lnTo>
                <a:lnTo>
                  <a:pt x="11692" y="20447"/>
                </a:lnTo>
                <a:lnTo>
                  <a:pt x="11618" y="20467"/>
                </a:lnTo>
                <a:lnTo>
                  <a:pt x="11536" y="20477"/>
                </a:lnTo>
                <a:lnTo>
                  <a:pt x="11462" y="20491"/>
                </a:lnTo>
                <a:lnTo>
                  <a:pt x="11428" y="20509"/>
                </a:lnTo>
                <a:lnTo>
                  <a:pt x="11357" y="20580"/>
                </a:lnTo>
                <a:lnTo>
                  <a:pt x="11334" y="20617"/>
                </a:lnTo>
                <a:lnTo>
                  <a:pt x="11396" y="20630"/>
                </a:lnTo>
                <a:lnTo>
                  <a:pt x="11475" y="20629"/>
                </a:lnTo>
                <a:lnTo>
                  <a:pt x="11539" y="20639"/>
                </a:lnTo>
                <a:lnTo>
                  <a:pt x="11499" y="20673"/>
                </a:lnTo>
                <a:lnTo>
                  <a:pt x="11473" y="20706"/>
                </a:lnTo>
                <a:lnTo>
                  <a:pt x="11455" y="20743"/>
                </a:lnTo>
                <a:lnTo>
                  <a:pt x="11386" y="20755"/>
                </a:lnTo>
                <a:lnTo>
                  <a:pt x="11308" y="20758"/>
                </a:lnTo>
                <a:lnTo>
                  <a:pt x="11239" y="20758"/>
                </a:lnTo>
                <a:lnTo>
                  <a:pt x="11169" y="20768"/>
                </a:lnTo>
                <a:lnTo>
                  <a:pt x="11096" y="20779"/>
                </a:lnTo>
                <a:lnTo>
                  <a:pt x="11027" y="20770"/>
                </a:lnTo>
                <a:lnTo>
                  <a:pt x="10968" y="20792"/>
                </a:lnTo>
                <a:lnTo>
                  <a:pt x="10921" y="20829"/>
                </a:lnTo>
                <a:lnTo>
                  <a:pt x="10884" y="20800"/>
                </a:lnTo>
                <a:lnTo>
                  <a:pt x="10827" y="20780"/>
                </a:lnTo>
                <a:lnTo>
                  <a:pt x="10758" y="20777"/>
                </a:lnTo>
                <a:lnTo>
                  <a:pt x="10697" y="20799"/>
                </a:lnTo>
                <a:lnTo>
                  <a:pt x="10633" y="20819"/>
                </a:lnTo>
                <a:lnTo>
                  <a:pt x="10579" y="20846"/>
                </a:lnTo>
                <a:lnTo>
                  <a:pt x="10532" y="20871"/>
                </a:lnTo>
                <a:lnTo>
                  <a:pt x="10497" y="20901"/>
                </a:lnTo>
                <a:lnTo>
                  <a:pt x="10492" y="20868"/>
                </a:lnTo>
                <a:lnTo>
                  <a:pt x="10473" y="20824"/>
                </a:lnTo>
                <a:lnTo>
                  <a:pt x="10473" y="20822"/>
                </a:lnTo>
                <a:lnTo>
                  <a:pt x="10426" y="20790"/>
                </a:lnTo>
                <a:lnTo>
                  <a:pt x="10379" y="20763"/>
                </a:lnTo>
                <a:lnTo>
                  <a:pt x="10308" y="20736"/>
                </a:lnTo>
                <a:lnTo>
                  <a:pt x="10233" y="20723"/>
                </a:lnTo>
                <a:lnTo>
                  <a:pt x="10172" y="20694"/>
                </a:lnTo>
                <a:lnTo>
                  <a:pt x="10120" y="20667"/>
                </a:lnTo>
                <a:lnTo>
                  <a:pt x="10054" y="20642"/>
                </a:lnTo>
                <a:lnTo>
                  <a:pt x="9989" y="20634"/>
                </a:lnTo>
                <a:lnTo>
                  <a:pt x="9980" y="20632"/>
                </a:lnTo>
                <a:lnTo>
                  <a:pt x="9979" y="20632"/>
                </a:lnTo>
                <a:lnTo>
                  <a:pt x="9921" y="20598"/>
                </a:lnTo>
                <a:lnTo>
                  <a:pt x="9896" y="20563"/>
                </a:lnTo>
                <a:lnTo>
                  <a:pt x="9839" y="20533"/>
                </a:lnTo>
                <a:lnTo>
                  <a:pt x="9822" y="20492"/>
                </a:lnTo>
                <a:lnTo>
                  <a:pt x="9803" y="20450"/>
                </a:lnTo>
                <a:lnTo>
                  <a:pt x="9847" y="20418"/>
                </a:lnTo>
                <a:lnTo>
                  <a:pt x="9918" y="20423"/>
                </a:lnTo>
                <a:lnTo>
                  <a:pt x="9952" y="20388"/>
                </a:lnTo>
                <a:lnTo>
                  <a:pt x="9952" y="20386"/>
                </a:lnTo>
                <a:lnTo>
                  <a:pt x="9913" y="20351"/>
                </a:lnTo>
                <a:lnTo>
                  <a:pt x="9856" y="20326"/>
                </a:lnTo>
                <a:lnTo>
                  <a:pt x="9783" y="20312"/>
                </a:lnTo>
                <a:lnTo>
                  <a:pt x="9751" y="20270"/>
                </a:lnTo>
                <a:lnTo>
                  <a:pt x="9825" y="20265"/>
                </a:lnTo>
                <a:lnTo>
                  <a:pt x="9893" y="20252"/>
                </a:lnTo>
                <a:lnTo>
                  <a:pt x="9972" y="20250"/>
                </a:lnTo>
                <a:lnTo>
                  <a:pt x="10043" y="20242"/>
                </a:lnTo>
                <a:lnTo>
                  <a:pt x="10069" y="20194"/>
                </a:lnTo>
                <a:lnTo>
                  <a:pt x="10128" y="20168"/>
                </a:lnTo>
                <a:lnTo>
                  <a:pt x="10186" y="20142"/>
                </a:lnTo>
                <a:lnTo>
                  <a:pt x="10248" y="20124"/>
                </a:lnTo>
                <a:lnTo>
                  <a:pt x="10319" y="20080"/>
                </a:lnTo>
                <a:lnTo>
                  <a:pt x="10349" y="20041"/>
                </a:lnTo>
                <a:lnTo>
                  <a:pt x="10371" y="19999"/>
                </a:lnTo>
                <a:lnTo>
                  <a:pt x="10441" y="19984"/>
                </a:lnTo>
                <a:lnTo>
                  <a:pt x="10475" y="19945"/>
                </a:lnTo>
                <a:lnTo>
                  <a:pt x="10507" y="19897"/>
                </a:lnTo>
                <a:lnTo>
                  <a:pt x="10519" y="19834"/>
                </a:lnTo>
                <a:lnTo>
                  <a:pt x="10504" y="19785"/>
                </a:lnTo>
                <a:lnTo>
                  <a:pt x="10500" y="19738"/>
                </a:lnTo>
                <a:lnTo>
                  <a:pt x="10485" y="19693"/>
                </a:lnTo>
                <a:lnTo>
                  <a:pt x="10482" y="19578"/>
                </a:lnTo>
                <a:lnTo>
                  <a:pt x="10482" y="19577"/>
                </a:lnTo>
                <a:lnTo>
                  <a:pt x="10465" y="19530"/>
                </a:lnTo>
                <a:lnTo>
                  <a:pt x="10435" y="19487"/>
                </a:lnTo>
                <a:lnTo>
                  <a:pt x="10416" y="19437"/>
                </a:lnTo>
                <a:lnTo>
                  <a:pt x="10401" y="19390"/>
                </a:lnTo>
                <a:lnTo>
                  <a:pt x="10374" y="19338"/>
                </a:lnTo>
                <a:lnTo>
                  <a:pt x="10372" y="19338"/>
                </a:lnTo>
                <a:lnTo>
                  <a:pt x="10319" y="19297"/>
                </a:lnTo>
                <a:lnTo>
                  <a:pt x="10260" y="19267"/>
                </a:lnTo>
                <a:lnTo>
                  <a:pt x="10219" y="19227"/>
                </a:lnTo>
                <a:lnTo>
                  <a:pt x="10191" y="19171"/>
                </a:lnTo>
                <a:lnTo>
                  <a:pt x="10199" y="19122"/>
                </a:lnTo>
                <a:lnTo>
                  <a:pt x="10199" y="19121"/>
                </a:lnTo>
                <a:lnTo>
                  <a:pt x="10243" y="19062"/>
                </a:lnTo>
                <a:lnTo>
                  <a:pt x="10287" y="19020"/>
                </a:lnTo>
                <a:lnTo>
                  <a:pt x="10329" y="18974"/>
                </a:lnTo>
                <a:lnTo>
                  <a:pt x="10403" y="18962"/>
                </a:lnTo>
                <a:lnTo>
                  <a:pt x="10457" y="18930"/>
                </a:lnTo>
                <a:lnTo>
                  <a:pt x="10420" y="18883"/>
                </a:lnTo>
                <a:lnTo>
                  <a:pt x="10416" y="18831"/>
                </a:lnTo>
                <a:lnTo>
                  <a:pt x="10428" y="18777"/>
                </a:lnTo>
                <a:lnTo>
                  <a:pt x="10468" y="18735"/>
                </a:lnTo>
                <a:lnTo>
                  <a:pt x="10531" y="18700"/>
                </a:lnTo>
                <a:lnTo>
                  <a:pt x="10590" y="18668"/>
                </a:lnTo>
                <a:lnTo>
                  <a:pt x="10660" y="18654"/>
                </a:lnTo>
                <a:lnTo>
                  <a:pt x="10723" y="18678"/>
                </a:lnTo>
                <a:lnTo>
                  <a:pt x="10761" y="18649"/>
                </a:lnTo>
                <a:lnTo>
                  <a:pt x="10854" y="18609"/>
                </a:lnTo>
                <a:lnTo>
                  <a:pt x="10891" y="18562"/>
                </a:lnTo>
                <a:lnTo>
                  <a:pt x="10844" y="18523"/>
                </a:lnTo>
                <a:lnTo>
                  <a:pt x="10773" y="18538"/>
                </a:lnTo>
                <a:lnTo>
                  <a:pt x="10721" y="18582"/>
                </a:lnTo>
                <a:lnTo>
                  <a:pt x="10655" y="18617"/>
                </a:lnTo>
                <a:lnTo>
                  <a:pt x="10583" y="18634"/>
                </a:lnTo>
                <a:lnTo>
                  <a:pt x="10522" y="18661"/>
                </a:lnTo>
                <a:lnTo>
                  <a:pt x="10468" y="18705"/>
                </a:lnTo>
                <a:lnTo>
                  <a:pt x="10388" y="18713"/>
                </a:lnTo>
                <a:lnTo>
                  <a:pt x="10335" y="18749"/>
                </a:lnTo>
                <a:lnTo>
                  <a:pt x="10290" y="18789"/>
                </a:lnTo>
                <a:lnTo>
                  <a:pt x="10260" y="18850"/>
                </a:lnTo>
                <a:lnTo>
                  <a:pt x="10197" y="18890"/>
                </a:lnTo>
                <a:lnTo>
                  <a:pt x="10145" y="18935"/>
                </a:lnTo>
                <a:lnTo>
                  <a:pt x="10098" y="18988"/>
                </a:lnTo>
                <a:lnTo>
                  <a:pt x="10059" y="19028"/>
                </a:lnTo>
                <a:lnTo>
                  <a:pt x="10029" y="19090"/>
                </a:lnTo>
                <a:lnTo>
                  <a:pt x="10043" y="19142"/>
                </a:lnTo>
                <a:lnTo>
                  <a:pt x="10043" y="19144"/>
                </a:lnTo>
                <a:lnTo>
                  <a:pt x="10064" y="19200"/>
                </a:lnTo>
                <a:lnTo>
                  <a:pt x="10064" y="19201"/>
                </a:lnTo>
                <a:lnTo>
                  <a:pt x="10058" y="19252"/>
                </a:lnTo>
                <a:lnTo>
                  <a:pt x="10058" y="19253"/>
                </a:lnTo>
                <a:lnTo>
                  <a:pt x="10036" y="19307"/>
                </a:lnTo>
                <a:lnTo>
                  <a:pt x="10011" y="19358"/>
                </a:lnTo>
                <a:lnTo>
                  <a:pt x="10011" y="19408"/>
                </a:lnTo>
                <a:lnTo>
                  <a:pt x="10021" y="19459"/>
                </a:lnTo>
                <a:lnTo>
                  <a:pt x="10044" y="19503"/>
                </a:lnTo>
                <a:lnTo>
                  <a:pt x="10071" y="19551"/>
                </a:lnTo>
                <a:lnTo>
                  <a:pt x="10071" y="19553"/>
                </a:lnTo>
                <a:lnTo>
                  <a:pt x="10100" y="19600"/>
                </a:lnTo>
                <a:lnTo>
                  <a:pt x="10125" y="19649"/>
                </a:lnTo>
                <a:lnTo>
                  <a:pt x="10137" y="19700"/>
                </a:lnTo>
                <a:lnTo>
                  <a:pt x="10128" y="19753"/>
                </a:lnTo>
                <a:lnTo>
                  <a:pt x="10100" y="19792"/>
                </a:lnTo>
                <a:lnTo>
                  <a:pt x="10048" y="19821"/>
                </a:lnTo>
                <a:lnTo>
                  <a:pt x="9977" y="19839"/>
                </a:lnTo>
                <a:lnTo>
                  <a:pt x="9901" y="19858"/>
                </a:lnTo>
                <a:lnTo>
                  <a:pt x="9839" y="19878"/>
                </a:lnTo>
                <a:lnTo>
                  <a:pt x="9792" y="19912"/>
                </a:lnTo>
                <a:lnTo>
                  <a:pt x="9743" y="19940"/>
                </a:lnTo>
                <a:lnTo>
                  <a:pt x="9677" y="19959"/>
                </a:lnTo>
                <a:lnTo>
                  <a:pt x="9625" y="19922"/>
                </a:lnTo>
                <a:lnTo>
                  <a:pt x="9559" y="19902"/>
                </a:lnTo>
                <a:lnTo>
                  <a:pt x="9492" y="19922"/>
                </a:lnTo>
                <a:lnTo>
                  <a:pt x="9416" y="19881"/>
                </a:lnTo>
                <a:lnTo>
                  <a:pt x="9415" y="19925"/>
                </a:lnTo>
                <a:lnTo>
                  <a:pt x="9396" y="19972"/>
                </a:lnTo>
                <a:lnTo>
                  <a:pt x="9320" y="19955"/>
                </a:lnTo>
                <a:lnTo>
                  <a:pt x="9250" y="19950"/>
                </a:lnTo>
                <a:lnTo>
                  <a:pt x="9179" y="19955"/>
                </a:lnTo>
                <a:lnTo>
                  <a:pt x="9108" y="19917"/>
                </a:lnTo>
                <a:lnTo>
                  <a:pt x="9049" y="19939"/>
                </a:lnTo>
                <a:lnTo>
                  <a:pt x="8975" y="19928"/>
                </a:lnTo>
                <a:lnTo>
                  <a:pt x="8896" y="19883"/>
                </a:lnTo>
                <a:lnTo>
                  <a:pt x="8916" y="19979"/>
                </a:lnTo>
                <a:lnTo>
                  <a:pt x="8857" y="19999"/>
                </a:lnTo>
                <a:lnTo>
                  <a:pt x="8785" y="19984"/>
                </a:lnTo>
                <a:lnTo>
                  <a:pt x="8736" y="20009"/>
                </a:lnTo>
                <a:lnTo>
                  <a:pt x="8689" y="20045"/>
                </a:lnTo>
                <a:lnTo>
                  <a:pt x="8644" y="20073"/>
                </a:lnTo>
                <a:lnTo>
                  <a:pt x="8575" y="20082"/>
                </a:lnTo>
                <a:lnTo>
                  <a:pt x="8517" y="20050"/>
                </a:lnTo>
                <a:lnTo>
                  <a:pt x="8438" y="20029"/>
                </a:lnTo>
                <a:lnTo>
                  <a:pt x="8366" y="20028"/>
                </a:lnTo>
                <a:lnTo>
                  <a:pt x="8314" y="20050"/>
                </a:lnTo>
                <a:lnTo>
                  <a:pt x="8246" y="20061"/>
                </a:lnTo>
                <a:lnTo>
                  <a:pt x="8196" y="20058"/>
                </a:lnTo>
                <a:lnTo>
                  <a:pt x="8302" y="20130"/>
                </a:lnTo>
                <a:lnTo>
                  <a:pt x="8358" y="20166"/>
                </a:lnTo>
                <a:lnTo>
                  <a:pt x="8425" y="20198"/>
                </a:lnTo>
                <a:lnTo>
                  <a:pt x="8489" y="20189"/>
                </a:lnTo>
                <a:lnTo>
                  <a:pt x="8549" y="20221"/>
                </a:lnTo>
                <a:lnTo>
                  <a:pt x="8615" y="20247"/>
                </a:lnTo>
                <a:lnTo>
                  <a:pt x="8644" y="20297"/>
                </a:lnTo>
                <a:lnTo>
                  <a:pt x="8570" y="20294"/>
                </a:lnTo>
                <a:lnTo>
                  <a:pt x="8499" y="20295"/>
                </a:lnTo>
                <a:lnTo>
                  <a:pt x="8437" y="20311"/>
                </a:lnTo>
                <a:lnTo>
                  <a:pt x="8411" y="20343"/>
                </a:lnTo>
                <a:lnTo>
                  <a:pt x="8369" y="20366"/>
                </a:lnTo>
                <a:lnTo>
                  <a:pt x="8290" y="20356"/>
                </a:lnTo>
                <a:lnTo>
                  <a:pt x="8226" y="20363"/>
                </a:lnTo>
                <a:lnTo>
                  <a:pt x="8132" y="20344"/>
                </a:lnTo>
                <a:lnTo>
                  <a:pt x="8139" y="20386"/>
                </a:lnTo>
                <a:lnTo>
                  <a:pt x="8068" y="20364"/>
                </a:lnTo>
                <a:lnTo>
                  <a:pt x="8006" y="20336"/>
                </a:lnTo>
                <a:lnTo>
                  <a:pt x="7937" y="20317"/>
                </a:lnTo>
                <a:lnTo>
                  <a:pt x="7954" y="20366"/>
                </a:lnTo>
                <a:lnTo>
                  <a:pt x="7940" y="20400"/>
                </a:lnTo>
                <a:lnTo>
                  <a:pt x="7868" y="20400"/>
                </a:lnTo>
                <a:lnTo>
                  <a:pt x="7854" y="20433"/>
                </a:lnTo>
                <a:lnTo>
                  <a:pt x="7871" y="20476"/>
                </a:lnTo>
                <a:lnTo>
                  <a:pt x="7837" y="20501"/>
                </a:lnTo>
                <a:lnTo>
                  <a:pt x="7753" y="20545"/>
                </a:lnTo>
                <a:lnTo>
                  <a:pt x="7726" y="20572"/>
                </a:lnTo>
                <a:lnTo>
                  <a:pt x="7674" y="20588"/>
                </a:lnTo>
                <a:lnTo>
                  <a:pt x="7627" y="20603"/>
                </a:lnTo>
                <a:lnTo>
                  <a:pt x="7622" y="20637"/>
                </a:lnTo>
                <a:lnTo>
                  <a:pt x="7597" y="20662"/>
                </a:lnTo>
                <a:lnTo>
                  <a:pt x="7541" y="20673"/>
                </a:lnTo>
                <a:lnTo>
                  <a:pt x="7538" y="20710"/>
                </a:lnTo>
                <a:lnTo>
                  <a:pt x="7513" y="20716"/>
                </a:lnTo>
                <a:lnTo>
                  <a:pt x="7489" y="20726"/>
                </a:lnTo>
                <a:lnTo>
                  <a:pt x="7509" y="20762"/>
                </a:lnTo>
                <a:lnTo>
                  <a:pt x="7533" y="20795"/>
                </a:lnTo>
                <a:lnTo>
                  <a:pt x="7558" y="20836"/>
                </a:lnTo>
                <a:lnTo>
                  <a:pt x="7560" y="20866"/>
                </a:lnTo>
                <a:lnTo>
                  <a:pt x="7548" y="20893"/>
                </a:lnTo>
                <a:lnTo>
                  <a:pt x="7585" y="20928"/>
                </a:lnTo>
                <a:lnTo>
                  <a:pt x="7608" y="20965"/>
                </a:lnTo>
                <a:lnTo>
                  <a:pt x="7543" y="20957"/>
                </a:lnTo>
                <a:lnTo>
                  <a:pt x="7568" y="20991"/>
                </a:lnTo>
                <a:lnTo>
                  <a:pt x="7632" y="21014"/>
                </a:lnTo>
                <a:lnTo>
                  <a:pt x="7704" y="21028"/>
                </a:lnTo>
                <a:lnTo>
                  <a:pt x="7775" y="21046"/>
                </a:lnTo>
                <a:lnTo>
                  <a:pt x="7787" y="21075"/>
                </a:lnTo>
                <a:lnTo>
                  <a:pt x="7846" y="21110"/>
                </a:lnTo>
                <a:lnTo>
                  <a:pt x="7881" y="21134"/>
                </a:lnTo>
                <a:cubicBezTo>
                  <a:pt x="3371" y="19858"/>
                  <a:pt x="54" y="15713"/>
                  <a:pt x="54" y="10800"/>
                </a:cubicBezTo>
                <a:cubicBezTo>
                  <a:pt x="54" y="8114"/>
                  <a:pt x="1051" y="5662"/>
                  <a:pt x="2687" y="3776"/>
                </a:cubicBezTo>
                <a:lnTo>
                  <a:pt x="2708" y="3824"/>
                </a:lnTo>
                <a:lnTo>
                  <a:pt x="2673" y="3888"/>
                </a:lnTo>
                <a:lnTo>
                  <a:pt x="2606" y="3959"/>
                </a:lnTo>
                <a:lnTo>
                  <a:pt x="2565" y="3971"/>
                </a:lnTo>
                <a:lnTo>
                  <a:pt x="2552" y="3984"/>
                </a:lnTo>
                <a:lnTo>
                  <a:pt x="2575" y="4038"/>
                </a:lnTo>
                <a:lnTo>
                  <a:pt x="2626" y="4043"/>
                </a:lnTo>
                <a:lnTo>
                  <a:pt x="2636" y="4067"/>
                </a:lnTo>
                <a:lnTo>
                  <a:pt x="2660" y="4043"/>
                </a:lnTo>
                <a:lnTo>
                  <a:pt x="2707" y="4074"/>
                </a:lnTo>
                <a:lnTo>
                  <a:pt x="2740" y="4095"/>
                </a:lnTo>
                <a:lnTo>
                  <a:pt x="2724" y="4166"/>
                </a:lnTo>
                <a:lnTo>
                  <a:pt x="2675" y="4274"/>
                </a:lnTo>
                <a:lnTo>
                  <a:pt x="2719" y="4286"/>
                </a:lnTo>
                <a:lnTo>
                  <a:pt x="2776" y="4323"/>
                </a:lnTo>
                <a:lnTo>
                  <a:pt x="2821" y="4375"/>
                </a:lnTo>
                <a:lnTo>
                  <a:pt x="2820" y="4454"/>
                </a:lnTo>
                <a:lnTo>
                  <a:pt x="2841" y="4446"/>
                </a:lnTo>
                <a:lnTo>
                  <a:pt x="2914" y="4372"/>
                </a:lnTo>
                <a:lnTo>
                  <a:pt x="2926" y="4345"/>
                </a:lnTo>
                <a:lnTo>
                  <a:pt x="2907" y="4294"/>
                </a:lnTo>
                <a:lnTo>
                  <a:pt x="2883" y="4247"/>
                </a:lnTo>
                <a:lnTo>
                  <a:pt x="2828" y="4265"/>
                </a:lnTo>
                <a:lnTo>
                  <a:pt x="2853" y="4191"/>
                </a:lnTo>
                <a:lnTo>
                  <a:pt x="2848" y="4136"/>
                </a:lnTo>
                <a:lnTo>
                  <a:pt x="2841" y="4087"/>
                </a:lnTo>
                <a:lnTo>
                  <a:pt x="2862" y="3969"/>
                </a:lnTo>
                <a:lnTo>
                  <a:pt x="2825" y="3927"/>
                </a:lnTo>
                <a:lnTo>
                  <a:pt x="2823" y="3888"/>
                </a:lnTo>
                <a:lnTo>
                  <a:pt x="2808" y="3867"/>
                </a:lnTo>
                <a:lnTo>
                  <a:pt x="2830" y="3786"/>
                </a:lnTo>
                <a:lnTo>
                  <a:pt x="2809" y="3796"/>
                </a:lnTo>
                <a:lnTo>
                  <a:pt x="2820" y="3755"/>
                </a:lnTo>
                <a:lnTo>
                  <a:pt x="2808" y="3752"/>
                </a:lnTo>
                <a:lnTo>
                  <a:pt x="2808" y="3728"/>
                </a:lnTo>
                <a:lnTo>
                  <a:pt x="2781" y="3671"/>
                </a:lnTo>
                <a:cubicBezTo>
                  <a:pt x="2856" y="3587"/>
                  <a:pt x="2932" y="3503"/>
                  <a:pt x="3010" y="3420"/>
                </a:cubicBezTo>
                <a:lnTo>
                  <a:pt x="3013" y="3422"/>
                </a:lnTo>
                <a:lnTo>
                  <a:pt x="2983" y="3474"/>
                </a:lnTo>
                <a:lnTo>
                  <a:pt x="2963" y="3560"/>
                </a:lnTo>
                <a:lnTo>
                  <a:pt x="2968" y="3638"/>
                </a:lnTo>
                <a:lnTo>
                  <a:pt x="2949" y="3678"/>
                </a:lnTo>
                <a:lnTo>
                  <a:pt x="2968" y="3723"/>
                </a:lnTo>
                <a:lnTo>
                  <a:pt x="2998" y="3771"/>
                </a:lnTo>
                <a:lnTo>
                  <a:pt x="3055" y="3757"/>
                </a:lnTo>
                <a:lnTo>
                  <a:pt x="3038" y="3843"/>
                </a:lnTo>
                <a:lnTo>
                  <a:pt x="3077" y="3883"/>
                </a:lnTo>
                <a:lnTo>
                  <a:pt x="3124" y="3893"/>
                </a:lnTo>
                <a:lnTo>
                  <a:pt x="3067" y="3988"/>
                </a:lnTo>
                <a:lnTo>
                  <a:pt x="3074" y="4015"/>
                </a:lnTo>
                <a:lnTo>
                  <a:pt x="3156" y="4035"/>
                </a:lnTo>
                <a:lnTo>
                  <a:pt x="3180" y="4102"/>
                </a:lnTo>
                <a:lnTo>
                  <a:pt x="3266" y="4171"/>
                </a:lnTo>
                <a:lnTo>
                  <a:pt x="3328" y="4277"/>
                </a:lnTo>
                <a:lnTo>
                  <a:pt x="3346" y="4338"/>
                </a:lnTo>
                <a:lnTo>
                  <a:pt x="3338" y="4393"/>
                </a:lnTo>
                <a:lnTo>
                  <a:pt x="3362" y="4446"/>
                </a:lnTo>
                <a:lnTo>
                  <a:pt x="3345" y="4498"/>
                </a:lnTo>
                <a:lnTo>
                  <a:pt x="3303" y="4547"/>
                </a:lnTo>
                <a:lnTo>
                  <a:pt x="3303" y="4585"/>
                </a:lnTo>
                <a:lnTo>
                  <a:pt x="3254" y="4616"/>
                </a:lnTo>
                <a:lnTo>
                  <a:pt x="3264" y="4680"/>
                </a:lnTo>
                <a:lnTo>
                  <a:pt x="3304" y="4754"/>
                </a:lnTo>
                <a:lnTo>
                  <a:pt x="3429" y="4796"/>
                </a:lnTo>
                <a:lnTo>
                  <a:pt x="3469" y="4848"/>
                </a:lnTo>
                <a:lnTo>
                  <a:pt x="3602" y="4853"/>
                </a:lnTo>
                <a:lnTo>
                  <a:pt x="3681" y="4839"/>
                </a:lnTo>
                <a:lnTo>
                  <a:pt x="3708" y="4870"/>
                </a:lnTo>
                <a:lnTo>
                  <a:pt x="3814" y="4910"/>
                </a:lnTo>
                <a:lnTo>
                  <a:pt x="3966" y="4937"/>
                </a:lnTo>
                <a:lnTo>
                  <a:pt x="4075" y="4930"/>
                </a:lnTo>
                <a:lnTo>
                  <a:pt x="4203" y="4966"/>
                </a:lnTo>
                <a:lnTo>
                  <a:pt x="4314" y="4967"/>
                </a:lnTo>
                <a:lnTo>
                  <a:pt x="4417" y="4983"/>
                </a:lnTo>
                <a:lnTo>
                  <a:pt x="4499" y="4949"/>
                </a:lnTo>
                <a:lnTo>
                  <a:pt x="4637" y="4860"/>
                </a:lnTo>
                <a:lnTo>
                  <a:pt x="4728" y="4828"/>
                </a:lnTo>
                <a:lnTo>
                  <a:pt x="4851" y="4841"/>
                </a:lnTo>
                <a:lnTo>
                  <a:pt x="4927" y="4875"/>
                </a:lnTo>
                <a:lnTo>
                  <a:pt x="5085" y="5008"/>
                </a:lnTo>
                <a:lnTo>
                  <a:pt x="5164" y="5057"/>
                </a:lnTo>
                <a:lnTo>
                  <a:pt x="5237" y="5075"/>
                </a:lnTo>
                <a:lnTo>
                  <a:pt x="5341" y="5058"/>
                </a:lnTo>
                <a:lnTo>
                  <a:pt x="5424" y="5070"/>
                </a:lnTo>
                <a:lnTo>
                  <a:pt x="5467" y="5095"/>
                </a:lnTo>
                <a:lnTo>
                  <a:pt x="5562" y="5089"/>
                </a:lnTo>
                <a:lnTo>
                  <a:pt x="5627" y="5109"/>
                </a:lnTo>
                <a:lnTo>
                  <a:pt x="5688" y="5114"/>
                </a:lnTo>
                <a:lnTo>
                  <a:pt x="5787" y="5099"/>
                </a:lnTo>
                <a:lnTo>
                  <a:pt x="5811" y="5058"/>
                </a:lnTo>
                <a:lnTo>
                  <a:pt x="5863" y="5063"/>
                </a:lnTo>
                <a:lnTo>
                  <a:pt x="5886" y="5109"/>
                </a:lnTo>
                <a:lnTo>
                  <a:pt x="5871" y="5122"/>
                </a:lnTo>
                <a:lnTo>
                  <a:pt x="5846" y="5102"/>
                </a:lnTo>
                <a:lnTo>
                  <a:pt x="5824" y="5131"/>
                </a:lnTo>
                <a:lnTo>
                  <a:pt x="5903" y="5191"/>
                </a:lnTo>
                <a:lnTo>
                  <a:pt x="5972" y="5230"/>
                </a:lnTo>
                <a:lnTo>
                  <a:pt x="6004" y="5280"/>
                </a:lnTo>
                <a:lnTo>
                  <a:pt x="6082" y="5334"/>
                </a:lnTo>
                <a:lnTo>
                  <a:pt x="6137" y="5376"/>
                </a:lnTo>
                <a:lnTo>
                  <a:pt x="6094" y="5415"/>
                </a:lnTo>
                <a:lnTo>
                  <a:pt x="6142" y="5430"/>
                </a:lnTo>
                <a:lnTo>
                  <a:pt x="6114" y="5488"/>
                </a:lnTo>
                <a:lnTo>
                  <a:pt x="6109" y="5538"/>
                </a:lnTo>
                <a:lnTo>
                  <a:pt x="6131" y="5568"/>
                </a:lnTo>
                <a:lnTo>
                  <a:pt x="6186" y="5577"/>
                </a:lnTo>
                <a:lnTo>
                  <a:pt x="6225" y="5617"/>
                </a:lnTo>
                <a:lnTo>
                  <a:pt x="6264" y="5572"/>
                </a:lnTo>
                <a:lnTo>
                  <a:pt x="6255" y="5525"/>
                </a:lnTo>
                <a:lnTo>
                  <a:pt x="6299" y="5548"/>
                </a:lnTo>
                <a:lnTo>
                  <a:pt x="6307" y="5595"/>
                </a:lnTo>
                <a:lnTo>
                  <a:pt x="6368" y="5607"/>
                </a:lnTo>
                <a:lnTo>
                  <a:pt x="6437" y="5631"/>
                </a:lnTo>
                <a:lnTo>
                  <a:pt x="6484" y="5664"/>
                </a:lnTo>
                <a:lnTo>
                  <a:pt x="6489" y="5701"/>
                </a:lnTo>
                <a:lnTo>
                  <a:pt x="6466" y="5733"/>
                </a:lnTo>
                <a:lnTo>
                  <a:pt x="6501" y="5764"/>
                </a:lnTo>
                <a:lnTo>
                  <a:pt x="6597" y="5789"/>
                </a:lnTo>
                <a:lnTo>
                  <a:pt x="6617" y="5812"/>
                </a:lnTo>
                <a:lnTo>
                  <a:pt x="6624" y="5774"/>
                </a:lnTo>
                <a:lnTo>
                  <a:pt x="6703" y="5764"/>
                </a:lnTo>
                <a:lnTo>
                  <a:pt x="6748" y="5779"/>
                </a:lnTo>
                <a:lnTo>
                  <a:pt x="6824" y="5780"/>
                </a:lnTo>
                <a:lnTo>
                  <a:pt x="6858" y="5844"/>
                </a:lnTo>
                <a:lnTo>
                  <a:pt x="6917" y="5848"/>
                </a:lnTo>
                <a:lnTo>
                  <a:pt x="6942" y="5816"/>
                </a:lnTo>
                <a:lnTo>
                  <a:pt x="6971" y="5913"/>
                </a:lnTo>
                <a:lnTo>
                  <a:pt x="7056" y="5895"/>
                </a:lnTo>
                <a:lnTo>
                  <a:pt x="7085" y="5866"/>
                </a:lnTo>
                <a:lnTo>
                  <a:pt x="7135" y="5839"/>
                </a:lnTo>
                <a:lnTo>
                  <a:pt x="7051" y="5757"/>
                </a:lnTo>
                <a:lnTo>
                  <a:pt x="7072" y="5718"/>
                </a:lnTo>
                <a:lnTo>
                  <a:pt x="7112" y="5708"/>
                </a:lnTo>
                <a:lnTo>
                  <a:pt x="7189" y="5658"/>
                </a:lnTo>
                <a:lnTo>
                  <a:pt x="7230" y="5595"/>
                </a:lnTo>
                <a:lnTo>
                  <a:pt x="7312" y="5575"/>
                </a:lnTo>
                <a:lnTo>
                  <a:pt x="7401" y="5614"/>
                </a:lnTo>
                <a:lnTo>
                  <a:pt x="7433" y="5666"/>
                </a:lnTo>
                <a:lnTo>
                  <a:pt x="7481" y="5673"/>
                </a:lnTo>
                <a:lnTo>
                  <a:pt x="7433" y="5723"/>
                </a:lnTo>
                <a:lnTo>
                  <a:pt x="7469" y="5811"/>
                </a:lnTo>
                <a:lnTo>
                  <a:pt x="7529" y="5854"/>
                </a:lnTo>
                <a:lnTo>
                  <a:pt x="7603" y="5939"/>
                </a:lnTo>
                <a:lnTo>
                  <a:pt x="7629" y="6082"/>
                </a:lnTo>
                <a:lnTo>
                  <a:pt x="7587" y="6132"/>
                </a:lnTo>
                <a:lnTo>
                  <a:pt x="7625" y="6287"/>
                </a:lnTo>
                <a:lnTo>
                  <a:pt x="7587" y="6393"/>
                </a:lnTo>
                <a:lnTo>
                  <a:pt x="7656" y="6428"/>
                </a:lnTo>
                <a:lnTo>
                  <a:pt x="7582" y="6528"/>
                </a:lnTo>
                <a:lnTo>
                  <a:pt x="7501" y="6647"/>
                </a:lnTo>
                <a:lnTo>
                  <a:pt x="7406" y="6669"/>
                </a:lnTo>
                <a:lnTo>
                  <a:pt x="7363" y="6738"/>
                </a:lnTo>
                <a:lnTo>
                  <a:pt x="7369" y="6826"/>
                </a:lnTo>
                <a:lnTo>
                  <a:pt x="7299" y="6848"/>
                </a:lnTo>
                <a:lnTo>
                  <a:pt x="7324" y="6900"/>
                </a:lnTo>
                <a:lnTo>
                  <a:pt x="7194" y="6986"/>
                </a:lnTo>
                <a:lnTo>
                  <a:pt x="7092" y="7034"/>
                </a:lnTo>
                <a:lnTo>
                  <a:pt x="7105" y="7107"/>
                </a:lnTo>
                <a:lnTo>
                  <a:pt x="7034" y="7231"/>
                </a:lnTo>
                <a:lnTo>
                  <a:pt x="6999" y="7349"/>
                </a:lnTo>
                <a:lnTo>
                  <a:pt x="6935" y="7385"/>
                </a:lnTo>
                <a:lnTo>
                  <a:pt x="6967" y="7548"/>
                </a:lnTo>
                <a:lnTo>
                  <a:pt x="6930" y="7603"/>
                </a:lnTo>
                <a:lnTo>
                  <a:pt x="7043" y="7671"/>
                </a:lnTo>
                <a:lnTo>
                  <a:pt x="7114" y="7578"/>
                </a:lnTo>
                <a:lnTo>
                  <a:pt x="7156" y="7654"/>
                </a:lnTo>
                <a:lnTo>
                  <a:pt x="7058" y="7804"/>
                </a:lnTo>
                <a:lnTo>
                  <a:pt x="6912" y="7937"/>
                </a:lnTo>
                <a:lnTo>
                  <a:pt x="6858" y="8075"/>
                </a:lnTo>
                <a:lnTo>
                  <a:pt x="6952" y="8241"/>
                </a:lnTo>
                <a:lnTo>
                  <a:pt x="6895" y="8332"/>
                </a:lnTo>
                <a:lnTo>
                  <a:pt x="7029" y="8393"/>
                </a:lnTo>
                <a:lnTo>
                  <a:pt x="7179" y="8501"/>
                </a:lnTo>
                <a:lnTo>
                  <a:pt x="7243" y="8634"/>
                </a:lnTo>
                <a:lnTo>
                  <a:pt x="7322" y="8711"/>
                </a:lnTo>
                <a:lnTo>
                  <a:pt x="7514" y="9071"/>
                </a:lnTo>
                <a:lnTo>
                  <a:pt x="7716" y="9408"/>
                </a:lnTo>
                <a:lnTo>
                  <a:pt x="7886" y="9647"/>
                </a:lnTo>
                <a:lnTo>
                  <a:pt x="7859" y="9704"/>
                </a:lnTo>
                <a:lnTo>
                  <a:pt x="7945" y="9857"/>
                </a:lnTo>
                <a:lnTo>
                  <a:pt x="8093" y="9965"/>
                </a:lnTo>
                <a:lnTo>
                  <a:pt x="8437" y="10152"/>
                </a:lnTo>
                <a:lnTo>
                  <a:pt x="8812" y="10325"/>
                </a:lnTo>
                <a:lnTo>
                  <a:pt x="8831" y="10404"/>
                </a:lnTo>
                <a:lnTo>
                  <a:pt x="9021" y="10505"/>
                </a:lnTo>
                <a:lnTo>
                  <a:pt x="9071" y="10778"/>
                </a:lnTo>
                <a:lnTo>
                  <a:pt x="9098" y="11096"/>
                </a:lnTo>
                <a:lnTo>
                  <a:pt x="9063" y="11532"/>
                </a:lnTo>
                <a:lnTo>
                  <a:pt x="9027" y="11940"/>
                </a:lnTo>
                <a:lnTo>
                  <a:pt x="9021" y="12315"/>
                </a:lnTo>
                <a:lnTo>
                  <a:pt x="8937" y="12556"/>
                </a:lnTo>
                <a:lnTo>
                  <a:pt x="8974" y="12791"/>
                </a:lnTo>
                <a:lnTo>
                  <a:pt x="8937" y="12953"/>
                </a:lnTo>
                <a:lnTo>
                  <a:pt x="8997" y="13237"/>
                </a:lnTo>
                <a:lnTo>
                  <a:pt x="8952" y="13525"/>
                </a:lnTo>
                <a:lnTo>
                  <a:pt x="8871" y="13833"/>
                </a:lnTo>
                <a:lnTo>
                  <a:pt x="8807" y="14141"/>
                </a:lnTo>
                <a:lnTo>
                  <a:pt x="8743" y="14153"/>
                </a:lnTo>
                <a:lnTo>
                  <a:pt x="8780" y="14362"/>
                </a:lnTo>
                <a:lnTo>
                  <a:pt x="8844" y="14539"/>
                </a:lnTo>
                <a:lnTo>
                  <a:pt x="8792" y="14670"/>
                </a:lnTo>
                <a:lnTo>
                  <a:pt x="8787" y="15012"/>
                </a:lnTo>
                <a:lnTo>
                  <a:pt x="8778" y="15274"/>
                </a:lnTo>
                <a:lnTo>
                  <a:pt x="8871" y="15293"/>
                </a:lnTo>
                <a:lnTo>
                  <a:pt x="8884" y="15064"/>
                </a:lnTo>
                <a:lnTo>
                  <a:pt x="8987" y="15106"/>
                </a:lnTo>
                <a:lnTo>
                  <a:pt x="8962" y="15483"/>
                </a:lnTo>
                <a:lnTo>
                  <a:pt x="8800" y="15431"/>
                </a:lnTo>
                <a:lnTo>
                  <a:pt x="8799" y="15729"/>
                </a:lnTo>
                <a:lnTo>
                  <a:pt x="8699" y="15894"/>
                </a:lnTo>
                <a:lnTo>
                  <a:pt x="8906" y="15931"/>
                </a:lnTo>
                <a:lnTo>
                  <a:pt x="8792" y="16075"/>
                </a:lnTo>
                <a:lnTo>
                  <a:pt x="8768" y="16245"/>
                </a:lnTo>
                <a:lnTo>
                  <a:pt x="8839" y="16535"/>
                </a:lnTo>
                <a:lnTo>
                  <a:pt x="8921" y="16643"/>
                </a:lnTo>
                <a:lnTo>
                  <a:pt x="8906" y="16744"/>
                </a:lnTo>
                <a:lnTo>
                  <a:pt x="8964" y="16846"/>
                </a:lnTo>
                <a:lnTo>
                  <a:pt x="9127" y="16931"/>
                </a:lnTo>
                <a:lnTo>
                  <a:pt x="9278" y="17037"/>
                </a:lnTo>
                <a:lnTo>
                  <a:pt x="9415" y="17082"/>
                </a:lnTo>
                <a:lnTo>
                  <a:pt x="9463" y="17075"/>
                </a:lnTo>
                <a:lnTo>
                  <a:pt x="9462" y="16920"/>
                </a:lnTo>
                <a:lnTo>
                  <a:pt x="9561" y="16856"/>
                </a:lnTo>
                <a:lnTo>
                  <a:pt x="9613" y="16813"/>
                </a:lnTo>
                <a:lnTo>
                  <a:pt x="9719" y="16809"/>
                </a:lnTo>
                <a:lnTo>
                  <a:pt x="9772" y="16816"/>
                </a:lnTo>
                <a:lnTo>
                  <a:pt x="9682" y="16724"/>
                </a:lnTo>
                <a:lnTo>
                  <a:pt x="9627" y="16548"/>
                </a:lnTo>
                <a:lnTo>
                  <a:pt x="9671" y="16468"/>
                </a:lnTo>
                <a:lnTo>
                  <a:pt x="9780" y="16397"/>
                </a:lnTo>
                <a:lnTo>
                  <a:pt x="9849" y="16192"/>
                </a:lnTo>
                <a:lnTo>
                  <a:pt x="9997" y="16091"/>
                </a:lnTo>
                <a:lnTo>
                  <a:pt x="10036" y="15934"/>
                </a:lnTo>
                <a:lnTo>
                  <a:pt x="9906" y="15900"/>
                </a:lnTo>
                <a:lnTo>
                  <a:pt x="9768" y="15776"/>
                </a:lnTo>
                <a:lnTo>
                  <a:pt x="9798" y="15641"/>
                </a:lnTo>
                <a:lnTo>
                  <a:pt x="9901" y="15547"/>
                </a:lnTo>
                <a:lnTo>
                  <a:pt x="10032" y="15545"/>
                </a:lnTo>
                <a:lnTo>
                  <a:pt x="10061" y="15448"/>
                </a:lnTo>
                <a:lnTo>
                  <a:pt x="10078" y="15267"/>
                </a:lnTo>
                <a:lnTo>
                  <a:pt x="10189" y="15153"/>
                </a:lnTo>
                <a:lnTo>
                  <a:pt x="10320" y="15096"/>
                </a:lnTo>
                <a:lnTo>
                  <a:pt x="10276" y="15001"/>
                </a:lnTo>
                <a:lnTo>
                  <a:pt x="10199" y="15060"/>
                </a:lnTo>
                <a:lnTo>
                  <a:pt x="10100" y="15007"/>
                </a:lnTo>
                <a:lnTo>
                  <a:pt x="10075" y="14825"/>
                </a:lnTo>
                <a:lnTo>
                  <a:pt x="10130" y="14776"/>
                </a:lnTo>
                <a:lnTo>
                  <a:pt x="10273" y="14842"/>
                </a:lnTo>
                <a:lnTo>
                  <a:pt x="10425" y="14816"/>
                </a:lnTo>
                <a:lnTo>
                  <a:pt x="10514" y="14752"/>
                </a:lnTo>
                <a:lnTo>
                  <a:pt x="10487" y="14658"/>
                </a:lnTo>
                <a:lnTo>
                  <a:pt x="10519" y="14520"/>
                </a:lnTo>
                <a:lnTo>
                  <a:pt x="10489" y="14409"/>
                </a:lnTo>
                <a:lnTo>
                  <a:pt x="10655" y="14429"/>
                </a:lnTo>
                <a:lnTo>
                  <a:pt x="10963" y="14397"/>
                </a:lnTo>
                <a:lnTo>
                  <a:pt x="11196" y="14303"/>
                </a:lnTo>
                <a:lnTo>
                  <a:pt x="11359" y="14069"/>
                </a:lnTo>
                <a:lnTo>
                  <a:pt x="11372" y="13978"/>
                </a:lnTo>
                <a:lnTo>
                  <a:pt x="11280" y="13892"/>
                </a:lnTo>
                <a:lnTo>
                  <a:pt x="11310" y="13763"/>
                </a:lnTo>
                <a:lnTo>
                  <a:pt x="11115" y="13594"/>
                </a:lnTo>
                <a:lnTo>
                  <a:pt x="11130" y="13495"/>
                </a:lnTo>
                <a:lnTo>
                  <a:pt x="11223" y="13603"/>
                </a:lnTo>
                <a:lnTo>
                  <a:pt x="11332" y="13601"/>
                </a:lnTo>
                <a:lnTo>
                  <a:pt x="11475" y="13689"/>
                </a:lnTo>
                <a:lnTo>
                  <a:pt x="11564" y="13672"/>
                </a:lnTo>
                <a:lnTo>
                  <a:pt x="11679" y="13715"/>
                </a:lnTo>
                <a:lnTo>
                  <a:pt x="11867" y="13620"/>
                </a:lnTo>
                <a:lnTo>
                  <a:pt x="11948" y="13505"/>
                </a:lnTo>
                <a:lnTo>
                  <a:pt x="12064" y="13402"/>
                </a:lnTo>
                <a:lnTo>
                  <a:pt x="12157" y="13227"/>
                </a:lnTo>
                <a:lnTo>
                  <a:pt x="12278" y="13145"/>
                </a:lnTo>
                <a:lnTo>
                  <a:pt x="12438" y="13005"/>
                </a:lnTo>
                <a:lnTo>
                  <a:pt x="12660" y="12682"/>
                </a:lnTo>
                <a:lnTo>
                  <a:pt x="12788" y="12588"/>
                </a:lnTo>
                <a:lnTo>
                  <a:pt x="12837" y="12497"/>
                </a:lnTo>
                <a:lnTo>
                  <a:pt x="12891" y="12305"/>
                </a:lnTo>
                <a:lnTo>
                  <a:pt x="12875" y="12195"/>
                </a:lnTo>
                <a:lnTo>
                  <a:pt x="12916" y="12054"/>
                </a:lnTo>
                <a:lnTo>
                  <a:pt x="13083" y="11877"/>
                </a:lnTo>
                <a:lnTo>
                  <a:pt x="13301" y="11743"/>
                </a:lnTo>
                <a:lnTo>
                  <a:pt x="13500" y="11707"/>
                </a:lnTo>
                <a:lnTo>
                  <a:pt x="13631" y="11637"/>
                </a:lnTo>
                <a:lnTo>
                  <a:pt x="13907" y="11595"/>
                </a:lnTo>
                <a:lnTo>
                  <a:pt x="14091" y="11620"/>
                </a:lnTo>
                <a:lnTo>
                  <a:pt x="14146" y="11510"/>
                </a:lnTo>
                <a:lnTo>
                  <a:pt x="14295" y="11446"/>
                </a:lnTo>
                <a:lnTo>
                  <a:pt x="14352" y="11251"/>
                </a:lnTo>
                <a:lnTo>
                  <a:pt x="14557" y="11026"/>
                </a:lnTo>
                <a:lnTo>
                  <a:pt x="14621" y="10773"/>
                </a:lnTo>
                <a:lnTo>
                  <a:pt x="14685" y="10704"/>
                </a:lnTo>
                <a:lnTo>
                  <a:pt x="14719" y="10581"/>
                </a:lnTo>
                <a:lnTo>
                  <a:pt x="14801" y="10292"/>
                </a:lnTo>
                <a:lnTo>
                  <a:pt x="14826" y="9931"/>
                </a:lnTo>
                <a:lnTo>
                  <a:pt x="14889" y="9798"/>
                </a:lnTo>
                <a:lnTo>
                  <a:pt x="14932" y="9800"/>
                </a:lnTo>
                <a:lnTo>
                  <a:pt x="15076" y="9657"/>
                </a:lnTo>
                <a:lnTo>
                  <a:pt x="15205" y="9460"/>
                </a:lnTo>
                <a:lnTo>
                  <a:pt x="15469" y="9240"/>
                </a:lnTo>
                <a:lnTo>
                  <a:pt x="15565" y="9132"/>
                </a:lnTo>
                <a:lnTo>
                  <a:pt x="15656" y="8834"/>
                </a:lnTo>
                <a:lnTo>
                  <a:pt x="15634" y="8714"/>
                </a:lnTo>
                <a:lnTo>
                  <a:pt x="15587" y="8465"/>
                </a:lnTo>
                <a:lnTo>
                  <a:pt x="15528" y="8395"/>
                </a:lnTo>
                <a:lnTo>
                  <a:pt x="15380" y="8361"/>
                </a:lnTo>
                <a:lnTo>
                  <a:pt x="15247" y="8283"/>
                </a:lnTo>
                <a:lnTo>
                  <a:pt x="15028" y="8038"/>
                </a:lnTo>
                <a:lnTo>
                  <a:pt x="14768" y="7842"/>
                </a:lnTo>
                <a:lnTo>
                  <a:pt x="14497" y="7810"/>
                </a:lnTo>
                <a:lnTo>
                  <a:pt x="14143" y="7664"/>
                </a:lnTo>
                <a:lnTo>
                  <a:pt x="13928" y="7694"/>
                </a:lnTo>
                <a:lnTo>
                  <a:pt x="13958" y="7597"/>
                </a:lnTo>
                <a:lnTo>
                  <a:pt x="13869" y="7479"/>
                </a:lnTo>
                <a:lnTo>
                  <a:pt x="13559" y="7332"/>
                </a:lnTo>
                <a:lnTo>
                  <a:pt x="13323" y="7243"/>
                </a:lnTo>
                <a:lnTo>
                  <a:pt x="13178" y="7349"/>
                </a:lnTo>
                <a:lnTo>
                  <a:pt x="13172" y="7166"/>
                </a:lnTo>
                <a:lnTo>
                  <a:pt x="12837" y="7109"/>
                </a:lnTo>
                <a:lnTo>
                  <a:pt x="12776" y="7048"/>
                </a:lnTo>
                <a:lnTo>
                  <a:pt x="12919" y="6912"/>
                </a:lnTo>
                <a:lnTo>
                  <a:pt x="12914" y="6787"/>
                </a:lnTo>
                <a:lnTo>
                  <a:pt x="12812" y="6748"/>
                </a:lnTo>
                <a:lnTo>
                  <a:pt x="12700" y="6428"/>
                </a:lnTo>
                <a:lnTo>
                  <a:pt x="12652" y="6327"/>
                </a:lnTo>
                <a:lnTo>
                  <a:pt x="12588" y="6331"/>
                </a:lnTo>
                <a:lnTo>
                  <a:pt x="12554" y="6257"/>
                </a:lnTo>
                <a:lnTo>
                  <a:pt x="12349" y="6095"/>
                </a:lnTo>
                <a:lnTo>
                  <a:pt x="12207" y="6046"/>
                </a:lnTo>
                <a:lnTo>
                  <a:pt x="12142" y="6023"/>
                </a:lnTo>
                <a:lnTo>
                  <a:pt x="11933" y="5966"/>
                </a:lnTo>
                <a:lnTo>
                  <a:pt x="11778" y="5971"/>
                </a:lnTo>
                <a:lnTo>
                  <a:pt x="11758" y="6001"/>
                </a:lnTo>
                <a:lnTo>
                  <a:pt x="11525" y="5957"/>
                </a:lnTo>
                <a:lnTo>
                  <a:pt x="11448" y="5893"/>
                </a:lnTo>
                <a:lnTo>
                  <a:pt x="11342" y="5806"/>
                </a:lnTo>
                <a:lnTo>
                  <a:pt x="11270" y="5801"/>
                </a:lnTo>
                <a:lnTo>
                  <a:pt x="11263" y="5711"/>
                </a:lnTo>
                <a:lnTo>
                  <a:pt x="11142" y="5597"/>
                </a:lnTo>
                <a:lnTo>
                  <a:pt x="11015" y="5531"/>
                </a:lnTo>
                <a:lnTo>
                  <a:pt x="10938" y="5491"/>
                </a:lnTo>
                <a:lnTo>
                  <a:pt x="10839" y="5493"/>
                </a:lnTo>
                <a:lnTo>
                  <a:pt x="10807" y="5358"/>
                </a:lnTo>
                <a:lnTo>
                  <a:pt x="10660" y="5274"/>
                </a:lnTo>
                <a:lnTo>
                  <a:pt x="10505" y="5260"/>
                </a:lnTo>
                <a:lnTo>
                  <a:pt x="10440" y="5181"/>
                </a:lnTo>
                <a:lnTo>
                  <a:pt x="10603" y="5132"/>
                </a:lnTo>
                <a:lnTo>
                  <a:pt x="10372" y="5134"/>
                </a:lnTo>
                <a:lnTo>
                  <a:pt x="10133" y="5146"/>
                </a:lnTo>
                <a:lnTo>
                  <a:pt x="10132" y="5188"/>
                </a:lnTo>
                <a:lnTo>
                  <a:pt x="10022" y="5240"/>
                </a:lnTo>
                <a:lnTo>
                  <a:pt x="9876" y="5222"/>
                </a:lnTo>
                <a:lnTo>
                  <a:pt x="9766" y="5149"/>
                </a:lnTo>
                <a:lnTo>
                  <a:pt x="9561" y="5171"/>
                </a:lnTo>
                <a:lnTo>
                  <a:pt x="9389" y="5174"/>
                </a:lnTo>
                <a:lnTo>
                  <a:pt x="9383" y="5121"/>
                </a:lnTo>
                <a:lnTo>
                  <a:pt x="9260" y="5033"/>
                </a:lnTo>
                <a:lnTo>
                  <a:pt x="9127" y="5036"/>
                </a:lnTo>
                <a:lnTo>
                  <a:pt x="9061" y="4924"/>
                </a:lnTo>
                <a:lnTo>
                  <a:pt x="8994" y="4977"/>
                </a:lnTo>
                <a:lnTo>
                  <a:pt x="9017" y="5055"/>
                </a:lnTo>
                <a:lnTo>
                  <a:pt x="8778" y="5132"/>
                </a:lnTo>
                <a:lnTo>
                  <a:pt x="8785" y="5259"/>
                </a:lnTo>
                <a:lnTo>
                  <a:pt x="8842" y="5314"/>
                </a:lnTo>
                <a:lnTo>
                  <a:pt x="8795" y="5437"/>
                </a:lnTo>
                <a:lnTo>
                  <a:pt x="8713" y="5452"/>
                </a:lnTo>
                <a:lnTo>
                  <a:pt x="8644" y="5323"/>
                </a:lnTo>
                <a:lnTo>
                  <a:pt x="8731" y="5222"/>
                </a:lnTo>
                <a:lnTo>
                  <a:pt x="8736" y="5136"/>
                </a:lnTo>
                <a:lnTo>
                  <a:pt x="8677" y="5063"/>
                </a:lnTo>
                <a:lnTo>
                  <a:pt x="8790" y="5038"/>
                </a:lnTo>
                <a:lnTo>
                  <a:pt x="8797" y="4999"/>
                </a:lnTo>
                <a:lnTo>
                  <a:pt x="8836" y="4942"/>
                </a:lnTo>
                <a:lnTo>
                  <a:pt x="8787" y="4902"/>
                </a:lnTo>
                <a:lnTo>
                  <a:pt x="8719" y="4897"/>
                </a:lnTo>
                <a:lnTo>
                  <a:pt x="8625" y="4979"/>
                </a:lnTo>
                <a:lnTo>
                  <a:pt x="8551" y="5021"/>
                </a:lnTo>
                <a:lnTo>
                  <a:pt x="8398" y="5112"/>
                </a:lnTo>
                <a:lnTo>
                  <a:pt x="8251" y="5109"/>
                </a:lnTo>
                <a:lnTo>
                  <a:pt x="8235" y="5144"/>
                </a:lnTo>
                <a:lnTo>
                  <a:pt x="8117" y="5156"/>
                </a:lnTo>
                <a:lnTo>
                  <a:pt x="8006" y="5242"/>
                </a:lnTo>
                <a:lnTo>
                  <a:pt x="7964" y="5385"/>
                </a:lnTo>
                <a:lnTo>
                  <a:pt x="7960" y="5440"/>
                </a:lnTo>
                <a:lnTo>
                  <a:pt x="7881" y="5466"/>
                </a:lnTo>
                <a:lnTo>
                  <a:pt x="7735" y="5595"/>
                </a:lnTo>
                <a:lnTo>
                  <a:pt x="7639" y="5599"/>
                </a:lnTo>
                <a:lnTo>
                  <a:pt x="7570" y="5558"/>
                </a:lnTo>
                <a:lnTo>
                  <a:pt x="7513" y="5513"/>
                </a:lnTo>
                <a:lnTo>
                  <a:pt x="7430" y="5493"/>
                </a:lnTo>
                <a:lnTo>
                  <a:pt x="7327" y="5498"/>
                </a:lnTo>
                <a:lnTo>
                  <a:pt x="7334" y="5479"/>
                </a:lnTo>
                <a:lnTo>
                  <a:pt x="7233" y="5481"/>
                </a:lnTo>
                <a:lnTo>
                  <a:pt x="7167" y="5538"/>
                </a:lnTo>
                <a:lnTo>
                  <a:pt x="7053" y="5583"/>
                </a:lnTo>
                <a:lnTo>
                  <a:pt x="6972" y="5636"/>
                </a:lnTo>
                <a:lnTo>
                  <a:pt x="6881" y="5659"/>
                </a:lnTo>
                <a:lnTo>
                  <a:pt x="6834" y="5624"/>
                </a:lnTo>
                <a:lnTo>
                  <a:pt x="6816" y="5639"/>
                </a:lnTo>
                <a:lnTo>
                  <a:pt x="6743" y="5641"/>
                </a:lnTo>
                <a:lnTo>
                  <a:pt x="6748" y="5604"/>
                </a:lnTo>
                <a:lnTo>
                  <a:pt x="6688" y="5551"/>
                </a:lnTo>
                <a:lnTo>
                  <a:pt x="6607" y="5491"/>
                </a:lnTo>
                <a:lnTo>
                  <a:pt x="6541" y="5434"/>
                </a:lnTo>
                <a:lnTo>
                  <a:pt x="6503" y="5350"/>
                </a:lnTo>
                <a:lnTo>
                  <a:pt x="6477" y="5326"/>
                </a:lnTo>
                <a:lnTo>
                  <a:pt x="6472" y="5282"/>
                </a:lnTo>
                <a:lnTo>
                  <a:pt x="6513" y="5235"/>
                </a:lnTo>
                <a:lnTo>
                  <a:pt x="6504" y="5193"/>
                </a:lnTo>
                <a:lnTo>
                  <a:pt x="6528" y="5121"/>
                </a:lnTo>
                <a:lnTo>
                  <a:pt x="6556" y="5100"/>
                </a:lnTo>
                <a:lnTo>
                  <a:pt x="6558" y="5028"/>
                </a:lnTo>
                <a:lnTo>
                  <a:pt x="6553" y="4988"/>
                </a:lnTo>
                <a:lnTo>
                  <a:pt x="6565" y="4915"/>
                </a:lnTo>
                <a:lnTo>
                  <a:pt x="6590" y="4848"/>
                </a:lnTo>
                <a:lnTo>
                  <a:pt x="6637" y="4789"/>
                </a:lnTo>
                <a:lnTo>
                  <a:pt x="6625" y="4733"/>
                </a:lnTo>
                <a:lnTo>
                  <a:pt x="6639" y="4696"/>
                </a:lnTo>
                <a:lnTo>
                  <a:pt x="6656" y="4678"/>
                </a:lnTo>
                <a:lnTo>
                  <a:pt x="6614" y="4641"/>
                </a:lnTo>
                <a:lnTo>
                  <a:pt x="6551" y="4626"/>
                </a:lnTo>
                <a:lnTo>
                  <a:pt x="6504" y="4597"/>
                </a:lnTo>
                <a:lnTo>
                  <a:pt x="6455" y="4575"/>
                </a:lnTo>
                <a:lnTo>
                  <a:pt x="6427" y="4575"/>
                </a:lnTo>
                <a:lnTo>
                  <a:pt x="6351" y="4565"/>
                </a:lnTo>
                <a:lnTo>
                  <a:pt x="6314" y="4584"/>
                </a:lnTo>
                <a:lnTo>
                  <a:pt x="6269" y="4595"/>
                </a:lnTo>
                <a:lnTo>
                  <a:pt x="6228" y="4590"/>
                </a:lnTo>
                <a:lnTo>
                  <a:pt x="6174" y="4590"/>
                </a:lnTo>
                <a:lnTo>
                  <a:pt x="6151" y="4611"/>
                </a:lnTo>
                <a:lnTo>
                  <a:pt x="6094" y="4637"/>
                </a:lnTo>
                <a:lnTo>
                  <a:pt x="6013" y="4654"/>
                </a:lnTo>
                <a:lnTo>
                  <a:pt x="5935" y="4653"/>
                </a:lnTo>
                <a:lnTo>
                  <a:pt x="5907" y="4664"/>
                </a:lnTo>
                <a:lnTo>
                  <a:pt x="5893" y="4654"/>
                </a:lnTo>
                <a:lnTo>
                  <a:pt x="5844" y="4664"/>
                </a:lnTo>
                <a:lnTo>
                  <a:pt x="5802" y="4698"/>
                </a:lnTo>
                <a:lnTo>
                  <a:pt x="5785" y="4695"/>
                </a:lnTo>
                <a:lnTo>
                  <a:pt x="5738" y="4685"/>
                </a:lnTo>
                <a:lnTo>
                  <a:pt x="5720" y="4710"/>
                </a:lnTo>
                <a:lnTo>
                  <a:pt x="5669" y="4691"/>
                </a:lnTo>
                <a:lnTo>
                  <a:pt x="5711" y="4631"/>
                </a:lnTo>
                <a:lnTo>
                  <a:pt x="5742" y="4621"/>
                </a:lnTo>
                <a:lnTo>
                  <a:pt x="5782" y="4574"/>
                </a:lnTo>
                <a:lnTo>
                  <a:pt x="5814" y="4491"/>
                </a:lnTo>
                <a:lnTo>
                  <a:pt x="5806" y="4478"/>
                </a:lnTo>
                <a:lnTo>
                  <a:pt x="5833" y="4420"/>
                </a:lnTo>
                <a:lnTo>
                  <a:pt x="5821" y="4398"/>
                </a:lnTo>
                <a:lnTo>
                  <a:pt x="5860" y="4328"/>
                </a:lnTo>
                <a:lnTo>
                  <a:pt x="5870" y="4286"/>
                </a:lnTo>
                <a:lnTo>
                  <a:pt x="5838" y="4291"/>
                </a:lnTo>
                <a:lnTo>
                  <a:pt x="5841" y="4267"/>
                </a:lnTo>
                <a:lnTo>
                  <a:pt x="5876" y="4259"/>
                </a:lnTo>
                <a:lnTo>
                  <a:pt x="5912" y="4291"/>
                </a:lnTo>
                <a:lnTo>
                  <a:pt x="5974" y="4166"/>
                </a:lnTo>
                <a:lnTo>
                  <a:pt x="6011" y="4097"/>
                </a:lnTo>
                <a:lnTo>
                  <a:pt x="5986" y="4075"/>
                </a:lnTo>
                <a:lnTo>
                  <a:pt x="6041" y="3978"/>
                </a:lnTo>
                <a:lnTo>
                  <a:pt x="6149" y="3877"/>
                </a:lnTo>
                <a:lnTo>
                  <a:pt x="6168" y="3804"/>
                </a:lnTo>
                <a:lnTo>
                  <a:pt x="6134" y="3781"/>
                </a:lnTo>
                <a:lnTo>
                  <a:pt x="6031" y="3809"/>
                </a:lnTo>
                <a:lnTo>
                  <a:pt x="5885" y="3828"/>
                </a:lnTo>
                <a:lnTo>
                  <a:pt x="5705" y="3892"/>
                </a:lnTo>
                <a:lnTo>
                  <a:pt x="5587" y="3951"/>
                </a:lnTo>
                <a:lnTo>
                  <a:pt x="5550" y="4000"/>
                </a:lnTo>
                <a:lnTo>
                  <a:pt x="5509" y="4127"/>
                </a:lnTo>
                <a:lnTo>
                  <a:pt x="5452" y="4222"/>
                </a:lnTo>
                <a:lnTo>
                  <a:pt x="5336" y="4304"/>
                </a:lnTo>
                <a:lnTo>
                  <a:pt x="5230" y="4350"/>
                </a:lnTo>
                <a:lnTo>
                  <a:pt x="5102" y="4402"/>
                </a:lnTo>
                <a:lnTo>
                  <a:pt x="4977" y="4444"/>
                </a:lnTo>
                <a:lnTo>
                  <a:pt x="4829" y="4516"/>
                </a:lnTo>
                <a:lnTo>
                  <a:pt x="4777" y="4466"/>
                </a:lnTo>
                <a:lnTo>
                  <a:pt x="4619" y="4464"/>
                </a:lnTo>
                <a:lnTo>
                  <a:pt x="4575" y="4402"/>
                </a:lnTo>
                <a:lnTo>
                  <a:pt x="4560" y="4324"/>
                </a:lnTo>
                <a:lnTo>
                  <a:pt x="4488" y="4237"/>
                </a:lnTo>
                <a:lnTo>
                  <a:pt x="4488" y="4129"/>
                </a:lnTo>
                <a:lnTo>
                  <a:pt x="4461" y="4069"/>
                </a:lnTo>
                <a:lnTo>
                  <a:pt x="4457" y="3994"/>
                </a:lnTo>
                <a:lnTo>
                  <a:pt x="4493" y="3920"/>
                </a:lnTo>
                <a:lnTo>
                  <a:pt x="4563" y="3725"/>
                </a:lnTo>
                <a:lnTo>
                  <a:pt x="4622" y="3617"/>
                </a:lnTo>
                <a:lnTo>
                  <a:pt x="4720" y="3481"/>
                </a:lnTo>
                <a:lnTo>
                  <a:pt x="4710" y="3441"/>
                </a:lnTo>
                <a:lnTo>
                  <a:pt x="4725" y="3377"/>
                </a:lnTo>
                <a:lnTo>
                  <a:pt x="4762" y="3282"/>
                </a:lnTo>
                <a:lnTo>
                  <a:pt x="4818" y="3213"/>
                </a:lnTo>
                <a:lnTo>
                  <a:pt x="4920" y="3131"/>
                </a:lnTo>
                <a:lnTo>
                  <a:pt x="5085" y="3040"/>
                </a:lnTo>
                <a:lnTo>
                  <a:pt x="5254" y="2914"/>
                </a:lnTo>
                <a:lnTo>
                  <a:pt x="5388" y="2858"/>
                </a:lnTo>
                <a:lnTo>
                  <a:pt x="5482" y="2830"/>
                </a:lnTo>
                <a:lnTo>
                  <a:pt x="5580" y="2836"/>
                </a:lnTo>
                <a:lnTo>
                  <a:pt x="5715" y="2796"/>
                </a:lnTo>
                <a:lnTo>
                  <a:pt x="5804" y="2841"/>
                </a:lnTo>
                <a:lnTo>
                  <a:pt x="5912" y="2825"/>
                </a:lnTo>
                <a:lnTo>
                  <a:pt x="5977" y="2789"/>
                </a:lnTo>
                <a:lnTo>
                  <a:pt x="6028" y="2799"/>
                </a:lnTo>
                <a:lnTo>
                  <a:pt x="6063" y="2777"/>
                </a:lnTo>
                <a:lnTo>
                  <a:pt x="6038" y="2757"/>
                </a:lnTo>
                <a:lnTo>
                  <a:pt x="6058" y="2705"/>
                </a:lnTo>
                <a:lnTo>
                  <a:pt x="6041" y="2675"/>
                </a:lnTo>
                <a:lnTo>
                  <a:pt x="6112" y="2646"/>
                </a:lnTo>
                <a:lnTo>
                  <a:pt x="6232" y="2618"/>
                </a:lnTo>
                <a:lnTo>
                  <a:pt x="6363" y="2607"/>
                </a:lnTo>
                <a:lnTo>
                  <a:pt x="6543" y="2565"/>
                </a:lnTo>
                <a:lnTo>
                  <a:pt x="6630" y="2580"/>
                </a:lnTo>
                <a:lnTo>
                  <a:pt x="6689" y="2628"/>
                </a:lnTo>
                <a:lnTo>
                  <a:pt x="6715" y="2629"/>
                </a:lnTo>
                <a:lnTo>
                  <a:pt x="6891" y="2550"/>
                </a:lnTo>
                <a:lnTo>
                  <a:pt x="6947" y="2560"/>
                </a:lnTo>
                <a:lnTo>
                  <a:pt x="7045" y="2650"/>
                </a:lnTo>
                <a:lnTo>
                  <a:pt x="7072" y="2715"/>
                </a:lnTo>
                <a:lnTo>
                  <a:pt x="7018" y="2804"/>
                </a:lnTo>
                <a:lnTo>
                  <a:pt x="7031" y="2853"/>
                </a:lnTo>
                <a:lnTo>
                  <a:pt x="7085" y="2944"/>
                </a:lnTo>
                <a:lnTo>
                  <a:pt x="7149" y="3048"/>
                </a:lnTo>
                <a:lnTo>
                  <a:pt x="7206" y="3072"/>
                </a:lnTo>
                <a:lnTo>
                  <a:pt x="7221" y="3128"/>
                </a:lnTo>
                <a:lnTo>
                  <a:pt x="7300" y="3134"/>
                </a:lnTo>
                <a:lnTo>
                  <a:pt x="7354" y="3112"/>
                </a:lnTo>
                <a:lnTo>
                  <a:pt x="7412" y="3025"/>
                </a:lnTo>
                <a:lnTo>
                  <a:pt x="7428" y="2971"/>
                </a:lnTo>
                <a:lnTo>
                  <a:pt x="7452" y="2882"/>
                </a:lnTo>
                <a:lnTo>
                  <a:pt x="7403" y="2739"/>
                </a:lnTo>
                <a:lnTo>
                  <a:pt x="7415" y="2683"/>
                </a:lnTo>
                <a:lnTo>
                  <a:pt x="7363" y="2601"/>
                </a:lnTo>
                <a:lnTo>
                  <a:pt x="7334" y="2500"/>
                </a:lnTo>
                <a:lnTo>
                  <a:pt x="7327" y="2417"/>
                </a:lnTo>
                <a:lnTo>
                  <a:pt x="7375" y="2328"/>
                </a:lnTo>
                <a:lnTo>
                  <a:pt x="7467" y="2249"/>
                </a:lnTo>
                <a:lnTo>
                  <a:pt x="7571" y="2182"/>
                </a:lnTo>
                <a:lnTo>
                  <a:pt x="7765" y="2087"/>
                </a:lnTo>
                <a:lnTo>
                  <a:pt x="7797" y="2047"/>
                </a:lnTo>
                <a:lnTo>
                  <a:pt x="7888" y="1996"/>
                </a:lnTo>
                <a:lnTo>
                  <a:pt x="7967" y="1981"/>
                </a:lnTo>
                <a:lnTo>
                  <a:pt x="8087" y="1905"/>
                </a:lnTo>
                <a:lnTo>
                  <a:pt x="8257" y="1858"/>
                </a:lnTo>
                <a:lnTo>
                  <a:pt x="8374" y="1769"/>
                </a:lnTo>
                <a:lnTo>
                  <a:pt x="8378" y="1663"/>
                </a:lnTo>
                <a:lnTo>
                  <a:pt x="8371" y="1629"/>
                </a:lnTo>
                <a:lnTo>
                  <a:pt x="8329" y="1624"/>
                </a:lnTo>
                <a:lnTo>
                  <a:pt x="8349" y="1527"/>
                </a:lnTo>
                <a:lnTo>
                  <a:pt x="8260" y="1503"/>
                </a:lnTo>
                <a:lnTo>
                  <a:pt x="8349" y="1512"/>
                </a:lnTo>
                <a:lnTo>
                  <a:pt x="8336" y="1449"/>
                </a:lnTo>
                <a:lnTo>
                  <a:pt x="8376" y="1404"/>
                </a:lnTo>
                <a:lnTo>
                  <a:pt x="8371" y="1486"/>
                </a:lnTo>
                <a:lnTo>
                  <a:pt x="8437" y="1518"/>
                </a:lnTo>
                <a:lnTo>
                  <a:pt x="8373" y="1592"/>
                </a:lnTo>
                <a:lnTo>
                  <a:pt x="8384" y="1594"/>
                </a:lnTo>
                <a:lnTo>
                  <a:pt x="8491" y="1507"/>
                </a:lnTo>
                <a:lnTo>
                  <a:pt x="8549" y="1463"/>
                </a:lnTo>
                <a:lnTo>
                  <a:pt x="8554" y="1426"/>
                </a:lnTo>
                <a:lnTo>
                  <a:pt x="8524" y="1411"/>
                </a:lnTo>
                <a:lnTo>
                  <a:pt x="8507" y="1360"/>
                </a:lnTo>
                <a:lnTo>
                  <a:pt x="8549" y="1380"/>
                </a:lnTo>
                <a:lnTo>
                  <a:pt x="8581" y="1384"/>
                </a:lnTo>
                <a:lnTo>
                  <a:pt x="8585" y="1409"/>
                </a:lnTo>
                <a:lnTo>
                  <a:pt x="8713" y="1325"/>
                </a:lnTo>
                <a:lnTo>
                  <a:pt x="8762" y="1254"/>
                </a:lnTo>
                <a:lnTo>
                  <a:pt x="8719" y="1252"/>
                </a:lnTo>
                <a:lnTo>
                  <a:pt x="8772" y="1224"/>
                </a:lnTo>
                <a:lnTo>
                  <a:pt x="8763" y="1236"/>
                </a:lnTo>
                <a:lnTo>
                  <a:pt x="8857" y="1229"/>
                </a:lnTo>
                <a:lnTo>
                  <a:pt x="9068" y="1188"/>
                </a:lnTo>
                <a:lnTo>
                  <a:pt x="9029" y="1173"/>
                </a:lnTo>
                <a:lnTo>
                  <a:pt x="8810" y="1205"/>
                </a:lnTo>
                <a:lnTo>
                  <a:pt x="8938" y="1170"/>
                </a:lnTo>
                <a:lnTo>
                  <a:pt x="9024" y="1161"/>
                </a:lnTo>
                <a:lnTo>
                  <a:pt x="9088" y="1153"/>
                </a:lnTo>
                <a:lnTo>
                  <a:pt x="9199" y="1131"/>
                </a:lnTo>
                <a:lnTo>
                  <a:pt x="9268" y="1129"/>
                </a:lnTo>
                <a:lnTo>
                  <a:pt x="9369" y="1109"/>
                </a:lnTo>
                <a:lnTo>
                  <a:pt x="9386" y="1084"/>
                </a:lnTo>
                <a:lnTo>
                  <a:pt x="9346" y="1066"/>
                </a:lnTo>
                <a:lnTo>
                  <a:pt x="9356" y="1098"/>
                </a:lnTo>
                <a:lnTo>
                  <a:pt x="9295" y="1099"/>
                </a:lnTo>
                <a:lnTo>
                  <a:pt x="9256" y="1054"/>
                </a:lnTo>
                <a:lnTo>
                  <a:pt x="9268" y="1007"/>
                </a:lnTo>
                <a:lnTo>
                  <a:pt x="9288" y="991"/>
                </a:lnTo>
                <a:lnTo>
                  <a:pt x="9381" y="933"/>
                </a:lnTo>
                <a:lnTo>
                  <a:pt x="9534" y="902"/>
                </a:lnTo>
                <a:lnTo>
                  <a:pt x="9682" y="869"/>
                </a:lnTo>
                <a:lnTo>
                  <a:pt x="9835" y="825"/>
                </a:lnTo>
                <a:lnTo>
                  <a:pt x="9815" y="800"/>
                </a:lnTo>
                <a:lnTo>
                  <a:pt x="9970" y="786"/>
                </a:lnTo>
                <a:lnTo>
                  <a:pt x="10191" y="781"/>
                </a:lnTo>
                <a:lnTo>
                  <a:pt x="9945" y="850"/>
                </a:lnTo>
                <a:lnTo>
                  <a:pt x="9945" y="921"/>
                </a:lnTo>
                <a:lnTo>
                  <a:pt x="10051" y="924"/>
                </a:lnTo>
                <a:lnTo>
                  <a:pt x="10213" y="864"/>
                </a:lnTo>
                <a:lnTo>
                  <a:pt x="10352" y="830"/>
                </a:lnTo>
                <a:lnTo>
                  <a:pt x="10659" y="784"/>
                </a:lnTo>
                <a:lnTo>
                  <a:pt x="10824" y="736"/>
                </a:lnTo>
                <a:lnTo>
                  <a:pt x="10733" y="707"/>
                </a:lnTo>
                <a:lnTo>
                  <a:pt x="10719" y="653"/>
                </a:lnTo>
                <a:lnTo>
                  <a:pt x="10590" y="736"/>
                </a:lnTo>
                <a:lnTo>
                  <a:pt x="10364" y="746"/>
                </a:lnTo>
                <a:lnTo>
                  <a:pt x="10187" y="709"/>
                </a:lnTo>
                <a:lnTo>
                  <a:pt x="10147" y="651"/>
                </a:lnTo>
                <a:lnTo>
                  <a:pt x="10110" y="576"/>
                </a:lnTo>
                <a:lnTo>
                  <a:pt x="10236" y="529"/>
                </a:lnTo>
                <a:lnTo>
                  <a:pt x="10123" y="497"/>
                </a:lnTo>
                <a:lnTo>
                  <a:pt x="9931" y="507"/>
                </a:lnTo>
                <a:lnTo>
                  <a:pt x="9652" y="571"/>
                </a:lnTo>
                <a:lnTo>
                  <a:pt x="9420" y="673"/>
                </a:lnTo>
                <a:lnTo>
                  <a:pt x="9304" y="690"/>
                </a:lnTo>
                <a:lnTo>
                  <a:pt x="9472" y="616"/>
                </a:lnTo>
                <a:lnTo>
                  <a:pt x="9681" y="518"/>
                </a:lnTo>
                <a:lnTo>
                  <a:pt x="9849" y="483"/>
                </a:lnTo>
                <a:lnTo>
                  <a:pt x="9962" y="434"/>
                </a:lnTo>
                <a:lnTo>
                  <a:pt x="10091" y="428"/>
                </a:lnTo>
                <a:lnTo>
                  <a:pt x="10280" y="428"/>
                </a:lnTo>
                <a:lnTo>
                  <a:pt x="10548" y="441"/>
                </a:lnTo>
                <a:lnTo>
                  <a:pt x="10760" y="433"/>
                </a:lnTo>
                <a:lnTo>
                  <a:pt x="10908" y="385"/>
                </a:lnTo>
                <a:lnTo>
                  <a:pt x="11105" y="370"/>
                </a:lnTo>
                <a:lnTo>
                  <a:pt x="11185" y="353"/>
                </a:lnTo>
                <a:lnTo>
                  <a:pt x="11266" y="337"/>
                </a:lnTo>
                <a:lnTo>
                  <a:pt x="11239" y="283"/>
                </a:lnTo>
                <a:lnTo>
                  <a:pt x="11344" y="288"/>
                </a:lnTo>
                <a:lnTo>
                  <a:pt x="11357" y="264"/>
                </a:lnTo>
                <a:lnTo>
                  <a:pt x="11283" y="241"/>
                </a:lnTo>
                <a:lnTo>
                  <a:pt x="11175" y="210"/>
                </a:lnTo>
                <a:lnTo>
                  <a:pt x="11206" y="205"/>
                </a:lnTo>
                <a:lnTo>
                  <a:pt x="11275" y="229"/>
                </a:lnTo>
                <a:lnTo>
                  <a:pt x="11381" y="236"/>
                </a:lnTo>
                <a:lnTo>
                  <a:pt x="11384" y="256"/>
                </a:lnTo>
                <a:lnTo>
                  <a:pt x="11446" y="252"/>
                </a:lnTo>
                <a:lnTo>
                  <a:pt x="11495" y="231"/>
                </a:lnTo>
                <a:lnTo>
                  <a:pt x="11505" y="258"/>
                </a:lnTo>
                <a:lnTo>
                  <a:pt x="11549" y="300"/>
                </a:lnTo>
                <a:lnTo>
                  <a:pt x="11633" y="320"/>
                </a:lnTo>
                <a:lnTo>
                  <a:pt x="11707" y="316"/>
                </a:lnTo>
                <a:lnTo>
                  <a:pt x="11727" y="271"/>
                </a:lnTo>
                <a:lnTo>
                  <a:pt x="11748" y="261"/>
                </a:lnTo>
                <a:lnTo>
                  <a:pt x="11696" y="232"/>
                </a:lnTo>
                <a:lnTo>
                  <a:pt x="11758" y="251"/>
                </a:lnTo>
                <a:lnTo>
                  <a:pt x="11827" y="227"/>
                </a:lnTo>
                <a:lnTo>
                  <a:pt x="11892" y="210"/>
                </a:lnTo>
                <a:lnTo>
                  <a:pt x="12039" y="197"/>
                </a:lnTo>
                <a:lnTo>
                  <a:pt x="12163" y="204"/>
                </a:lnTo>
                <a:lnTo>
                  <a:pt x="12120" y="187"/>
                </a:lnTo>
                <a:lnTo>
                  <a:pt x="12105" y="165"/>
                </a:lnTo>
                <a:close/>
                <a:moveTo>
                  <a:pt x="8544" y="296"/>
                </a:moveTo>
                <a:lnTo>
                  <a:pt x="8558" y="301"/>
                </a:lnTo>
                <a:lnTo>
                  <a:pt x="8549" y="382"/>
                </a:lnTo>
                <a:lnTo>
                  <a:pt x="8443" y="449"/>
                </a:lnTo>
                <a:lnTo>
                  <a:pt x="8339" y="480"/>
                </a:lnTo>
                <a:lnTo>
                  <a:pt x="8211" y="441"/>
                </a:lnTo>
                <a:lnTo>
                  <a:pt x="8186" y="389"/>
                </a:lnTo>
                <a:cubicBezTo>
                  <a:pt x="8241" y="375"/>
                  <a:pt x="8295" y="360"/>
                  <a:pt x="8351" y="347"/>
                </a:cubicBezTo>
                <a:lnTo>
                  <a:pt x="8368" y="343"/>
                </a:lnTo>
                <a:lnTo>
                  <a:pt x="8373" y="342"/>
                </a:lnTo>
                <a:cubicBezTo>
                  <a:pt x="8430" y="328"/>
                  <a:pt x="8486" y="309"/>
                  <a:pt x="8544" y="296"/>
                </a:cubicBezTo>
                <a:close/>
                <a:moveTo>
                  <a:pt x="11253" y="365"/>
                </a:moveTo>
                <a:lnTo>
                  <a:pt x="11153" y="380"/>
                </a:lnTo>
                <a:lnTo>
                  <a:pt x="11086" y="412"/>
                </a:lnTo>
                <a:lnTo>
                  <a:pt x="10978" y="510"/>
                </a:lnTo>
                <a:lnTo>
                  <a:pt x="10876" y="549"/>
                </a:lnTo>
                <a:lnTo>
                  <a:pt x="10935" y="569"/>
                </a:lnTo>
                <a:lnTo>
                  <a:pt x="10857" y="591"/>
                </a:lnTo>
                <a:lnTo>
                  <a:pt x="10881" y="613"/>
                </a:lnTo>
                <a:lnTo>
                  <a:pt x="11137" y="623"/>
                </a:lnTo>
                <a:lnTo>
                  <a:pt x="11276" y="623"/>
                </a:lnTo>
                <a:lnTo>
                  <a:pt x="11408" y="646"/>
                </a:lnTo>
                <a:lnTo>
                  <a:pt x="11322" y="677"/>
                </a:lnTo>
                <a:lnTo>
                  <a:pt x="11403" y="683"/>
                </a:lnTo>
                <a:lnTo>
                  <a:pt x="11537" y="628"/>
                </a:lnTo>
                <a:lnTo>
                  <a:pt x="11576" y="638"/>
                </a:lnTo>
                <a:lnTo>
                  <a:pt x="11566" y="697"/>
                </a:lnTo>
                <a:lnTo>
                  <a:pt x="11658" y="715"/>
                </a:lnTo>
                <a:lnTo>
                  <a:pt x="11717" y="717"/>
                </a:lnTo>
                <a:lnTo>
                  <a:pt x="11749" y="655"/>
                </a:lnTo>
                <a:lnTo>
                  <a:pt x="11694" y="609"/>
                </a:lnTo>
                <a:lnTo>
                  <a:pt x="11664" y="571"/>
                </a:lnTo>
                <a:lnTo>
                  <a:pt x="11579" y="577"/>
                </a:lnTo>
                <a:lnTo>
                  <a:pt x="11601" y="530"/>
                </a:lnTo>
                <a:lnTo>
                  <a:pt x="11468" y="502"/>
                </a:lnTo>
                <a:lnTo>
                  <a:pt x="11414" y="515"/>
                </a:lnTo>
                <a:lnTo>
                  <a:pt x="11297" y="492"/>
                </a:lnTo>
                <a:lnTo>
                  <a:pt x="11335" y="471"/>
                </a:lnTo>
                <a:lnTo>
                  <a:pt x="11246" y="454"/>
                </a:lnTo>
                <a:lnTo>
                  <a:pt x="11170" y="471"/>
                </a:lnTo>
                <a:lnTo>
                  <a:pt x="11238" y="421"/>
                </a:lnTo>
                <a:lnTo>
                  <a:pt x="11292" y="385"/>
                </a:lnTo>
                <a:lnTo>
                  <a:pt x="11310" y="370"/>
                </a:lnTo>
                <a:lnTo>
                  <a:pt x="11253" y="365"/>
                </a:lnTo>
                <a:close/>
                <a:moveTo>
                  <a:pt x="10239" y="448"/>
                </a:moveTo>
                <a:lnTo>
                  <a:pt x="10196" y="454"/>
                </a:lnTo>
                <a:lnTo>
                  <a:pt x="10312" y="483"/>
                </a:lnTo>
                <a:lnTo>
                  <a:pt x="10478" y="505"/>
                </a:lnTo>
                <a:lnTo>
                  <a:pt x="10541" y="503"/>
                </a:lnTo>
                <a:lnTo>
                  <a:pt x="10536" y="492"/>
                </a:lnTo>
                <a:lnTo>
                  <a:pt x="10404" y="463"/>
                </a:lnTo>
                <a:lnTo>
                  <a:pt x="10239" y="448"/>
                </a:lnTo>
                <a:close/>
                <a:moveTo>
                  <a:pt x="10251" y="648"/>
                </a:moveTo>
                <a:lnTo>
                  <a:pt x="10199" y="672"/>
                </a:lnTo>
                <a:lnTo>
                  <a:pt x="10233" y="695"/>
                </a:lnTo>
                <a:lnTo>
                  <a:pt x="10404" y="727"/>
                </a:lnTo>
                <a:lnTo>
                  <a:pt x="10455" y="722"/>
                </a:lnTo>
                <a:lnTo>
                  <a:pt x="10521" y="692"/>
                </a:lnTo>
                <a:lnTo>
                  <a:pt x="10394" y="694"/>
                </a:lnTo>
                <a:lnTo>
                  <a:pt x="10297" y="683"/>
                </a:lnTo>
                <a:lnTo>
                  <a:pt x="10251" y="648"/>
                </a:lnTo>
                <a:close/>
                <a:moveTo>
                  <a:pt x="7836" y="2821"/>
                </a:moveTo>
                <a:lnTo>
                  <a:pt x="7832" y="2836"/>
                </a:lnTo>
                <a:lnTo>
                  <a:pt x="7900" y="2882"/>
                </a:lnTo>
                <a:lnTo>
                  <a:pt x="7886" y="2951"/>
                </a:lnTo>
                <a:lnTo>
                  <a:pt x="7915" y="2966"/>
                </a:lnTo>
                <a:lnTo>
                  <a:pt x="7959" y="2868"/>
                </a:lnTo>
                <a:lnTo>
                  <a:pt x="7836" y="2821"/>
                </a:lnTo>
                <a:close/>
                <a:moveTo>
                  <a:pt x="7821" y="2848"/>
                </a:moveTo>
                <a:lnTo>
                  <a:pt x="7709" y="2855"/>
                </a:lnTo>
                <a:lnTo>
                  <a:pt x="7629" y="2873"/>
                </a:lnTo>
                <a:lnTo>
                  <a:pt x="7632" y="2922"/>
                </a:lnTo>
                <a:lnTo>
                  <a:pt x="7821" y="2882"/>
                </a:lnTo>
                <a:lnTo>
                  <a:pt x="7821" y="2848"/>
                </a:lnTo>
                <a:close/>
                <a:moveTo>
                  <a:pt x="7726" y="3072"/>
                </a:moveTo>
                <a:lnTo>
                  <a:pt x="7676" y="3163"/>
                </a:lnTo>
                <a:lnTo>
                  <a:pt x="7735" y="3197"/>
                </a:lnTo>
                <a:lnTo>
                  <a:pt x="7767" y="3272"/>
                </a:lnTo>
                <a:lnTo>
                  <a:pt x="7809" y="3261"/>
                </a:lnTo>
                <a:lnTo>
                  <a:pt x="7821" y="3180"/>
                </a:lnTo>
                <a:lnTo>
                  <a:pt x="7777" y="3072"/>
                </a:lnTo>
                <a:lnTo>
                  <a:pt x="7726" y="3072"/>
                </a:lnTo>
                <a:close/>
                <a:moveTo>
                  <a:pt x="7263" y="3407"/>
                </a:moveTo>
                <a:lnTo>
                  <a:pt x="7129" y="3422"/>
                </a:lnTo>
                <a:lnTo>
                  <a:pt x="6984" y="3429"/>
                </a:lnTo>
                <a:lnTo>
                  <a:pt x="6940" y="3451"/>
                </a:lnTo>
                <a:lnTo>
                  <a:pt x="6809" y="3479"/>
                </a:lnTo>
                <a:lnTo>
                  <a:pt x="6718" y="3520"/>
                </a:lnTo>
                <a:lnTo>
                  <a:pt x="6636" y="3562"/>
                </a:lnTo>
                <a:lnTo>
                  <a:pt x="6588" y="3619"/>
                </a:lnTo>
                <a:lnTo>
                  <a:pt x="6491" y="3676"/>
                </a:lnTo>
                <a:lnTo>
                  <a:pt x="6561" y="3680"/>
                </a:lnTo>
                <a:lnTo>
                  <a:pt x="6647" y="3651"/>
                </a:lnTo>
                <a:lnTo>
                  <a:pt x="6678" y="3612"/>
                </a:lnTo>
                <a:lnTo>
                  <a:pt x="6748" y="3602"/>
                </a:lnTo>
                <a:lnTo>
                  <a:pt x="6885" y="3511"/>
                </a:lnTo>
                <a:lnTo>
                  <a:pt x="7050" y="3498"/>
                </a:lnTo>
                <a:lnTo>
                  <a:pt x="6981" y="3542"/>
                </a:lnTo>
                <a:lnTo>
                  <a:pt x="7036" y="3562"/>
                </a:lnTo>
                <a:lnTo>
                  <a:pt x="7257" y="3557"/>
                </a:lnTo>
                <a:lnTo>
                  <a:pt x="7304" y="3582"/>
                </a:lnTo>
                <a:lnTo>
                  <a:pt x="7460" y="3602"/>
                </a:lnTo>
                <a:lnTo>
                  <a:pt x="7561" y="3587"/>
                </a:lnTo>
                <a:lnTo>
                  <a:pt x="7592" y="3666"/>
                </a:lnTo>
                <a:lnTo>
                  <a:pt x="7647" y="3702"/>
                </a:lnTo>
                <a:lnTo>
                  <a:pt x="7760" y="3700"/>
                </a:lnTo>
                <a:lnTo>
                  <a:pt x="7827" y="3732"/>
                </a:lnTo>
                <a:lnTo>
                  <a:pt x="7699" y="3824"/>
                </a:lnTo>
                <a:lnTo>
                  <a:pt x="7957" y="3787"/>
                </a:lnTo>
                <a:lnTo>
                  <a:pt x="8080" y="3789"/>
                </a:lnTo>
                <a:lnTo>
                  <a:pt x="8201" y="3772"/>
                </a:lnTo>
                <a:lnTo>
                  <a:pt x="8322" y="3745"/>
                </a:lnTo>
                <a:lnTo>
                  <a:pt x="8347" y="3708"/>
                </a:lnTo>
                <a:lnTo>
                  <a:pt x="8216" y="3659"/>
                </a:lnTo>
                <a:lnTo>
                  <a:pt x="8085" y="3663"/>
                </a:lnTo>
                <a:lnTo>
                  <a:pt x="8103" y="3621"/>
                </a:lnTo>
                <a:lnTo>
                  <a:pt x="7999" y="3601"/>
                </a:lnTo>
                <a:lnTo>
                  <a:pt x="7942" y="3607"/>
                </a:lnTo>
                <a:lnTo>
                  <a:pt x="7839" y="3552"/>
                </a:lnTo>
                <a:lnTo>
                  <a:pt x="7701" y="3478"/>
                </a:lnTo>
                <a:lnTo>
                  <a:pt x="7644" y="3449"/>
                </a:lnTo>
                <a:lnTo>
                  <a:pt x="7479" y="3483"/>
                </a:lnTo>
                <a:lnTo>
                  <a:pt x="7417" y="3437"/>
                </a:lnTo>
                <a:lnTo>
                  <a:pt x="7263" y="3407"/>
                </a:lnTo>
                <a:close/>
                <a:moveTo>
                  <a:pt x="8953" y="3732"/>
                </a:moveTo>
                <a:lnTo>
                  <a:pt x="8812" y="3739"/>
                </a:lnTo>
                <a:lnTo>
                  <a:pt x="8787" y="3766"/>
                </a:lnTo>
                <a:lnTo>
                  <a:pt x="8630" y="3750"/>
                </a:lnTo>
                <a:lnTo>
                  <a:pt x="8521" y="3752"/>
                </a:lnTo>
                <a:lnTo>
                  <a:pt x="8477" y="3794"/>
                </a:lnTo>
                <a:lnTo>
                  <a:pt x="8590" y="3811"/>
                </a:lnTo>
                <a:lnTo>
                  <a:pt x="8585" y="3868"/>
                </a:lnTo>
                <a:lnTo>
                  <a:pt x="8662" y="3927"/>
                </a:lnTo>
                <a:lnTo>
                  <a:pt x="8595" y="3964"/>
                </a:lnTo>
                <a:lnTo>
                  <a:pt x="8459" y="3961"/>
                </a:lnTo>
                <a:lnTo>
                  <a:pt x="8292" y="3952"/>
                </a:lnTo>
                <a:lnTo>
                  <a:pt x="8272" y="4001"/>
                </a:lnTo>
                <a:lnTo>
                  <a:pt x="8366" y="4042"/>
                </a:lnTo>
                <a:lnTo>
                  <a:pt x="8453" y="4008"/>
                </a:lnTo>
                <a:lnTo>
                  <a:pt x="8565" y="4011"/>
                </a:lnTo>
                <a:lnTo>
                  <a:pt x="8652" y="3996"/>
                </a:lnTo>
                <a:lnTo>
                  <a:pt x="8772" y="4015"/>
                </a:lnTo>
                <a:lnTo>
                  <a:pt x="8778" y="4058"/>
                </a:lnTo>
                <a:lnTo>
                  <a:pt x="8825" y="4079"/>
                </a:lnTo>
                <a:lnTo>
                  <a:pt x="8905" y="3973"/>
                </a:lnTo>
                <a:lnTo>
                  <a:pt x="8967" y="3947"/>
                </a:lnTo>
                <a:lnTo>
                  <a:pt x="8992" y="3983"/>
                </a:lnTo>
                <a:lnTo>
                  <a:pt x="9065" y="3969"/>
                </a:lnTo>
                <a:lnTo>
                  <a:pt x="9098" y="3941"/>
                </a:lnTo>
                <a:lnTo>
                  <a:pt x="9159" y="3946"/>
                </a:lnTo>
                <a:lnTo>
                  <a:pt x="9245" y="3936"/>
                </a:lnTo>
                <a:lnTo>
                  <a:pt x="9330" y="3966"/>
                </a:lnTo>
                <a:lnTo>
                  <a:pt x="9401" y="3902"/>
                </a:lnTo>
                <a:lnTo>
                  <a:pt x="9314" y="3850"/>
                </a:lnTo>
                <a:lnTo>
                  <a:pt x="9231" y="3848"/>
                </a:lnTo>
                <a:lnTo>
                  <a:pt x="9240" y="3803"/>
                </a:lnTo>
                <a:lnTo>
                  <a:pt x="9139" y="3809"/>
                </a:lnTo>
                <a:lnTo>
                  <a:pt x="9108" y="3759"/>
                </a:lnTo>
                <a:lnTo>
                  <a:pt x="9059" y="3766"/>
                </a:lnTo>
                <a:lnTo>
                  <a:pt x="8953" y="3732"/>
                </a:lnTo>
                <a:close/>
                <a:moveTo>
                  <a:pt x="9778" y="3905"/>
                </a:moveTo>
                <a:lnTo>
                  <a:pt x="9627" y="3909"/>
                </a:lnTo>
                <a:lnTo>
                  <a:pt x="9600" y="3932"/>
                </a:lnTo>
                <a:lnTo>
                  <a:pt x="9608" y="3996"/>
                </a:lnTo>
                <a:lnTo>
                  <a:pt x="9718" y="3988"/>
                </a:lnTo>
                <a:lnTo>
                  <a:pt x="9857" y="3986"/>
                </a:lnTo>
                <a:lnTo>
                  <a:pt x="9904" y="3947"/>
                </a:lnTo>
                <a:lnTo>
                  <a:pt x="9873" y="3917"/>
                </a:lnTo>
                <a:lnTo>
                  <a:pt x="9778" y="3905"/>
                </a:lnTo>
                <a:close/>
                <a:moveTo>
                  <a:pt x="7671" y="4025"/>
                </a:moveTo>
                <a:lnTo>
                  <a:pt x="7593" y="4043"/>
                </a:lnTo>
                <a:lnTo>
                  <a:pt x="7568" y="4079"/>
                </a:lnTo>
                <a:lnTo>
                  <a:pt x="7666" y="4124"/>
                </a:lnTo>
                <a:lnTo>
                  <a:pt x="7765" y="4139"/>
                </a:lnTo>
                <a:lnTo>
                  <a:pt x="7822" y="4109"/>
                </a:lnTo>
                <a:lnTo>
                  <a:pt x="7949" y="4095"/>
                </a:lnTo>
                <a:lnTo>
                  <a:pt x="7923" y="4057"/>
                </a:lnTo>
                <a:lnTo>
                  <a:pt x="7831" y="4028"/>
                </a:lnTo>
                <a:lnTo>
                  <a:pt x="7711" y="4026"/>
                </a:lnTo>
                <a:lnTo>
                  <a:pt x="7671" y="4025"/>
                </a:lnTo>
                <a:close/>
                <a:moveTo>
                  <a:pt x="10751" y="5105"/>
                </a:moveTo>
                <a:lnTo>
                  <a:pt x="10640" y="5126"/>
                </a:lnTo>
                <a:lnTo>
                  <a:pt x="10645" y="5191"/>
                </a:lnTo>
                <a:lnTo>
                  <a:pt x="10590" y="5237"/>
                </a:lnTo>
                <a:lnTo>
                  <a:pt x="10623" y="5252"/>
                </a:lnTo>
                <a:lnTo>
                  <a:pt x="10785" y="5235"/>
                </a:lnTo>
                <a:lnTo>
                  <a:pt x="10792" y="5112"/>
                </a:lnTo>
                <a:lnTo>
                  <a:pt x="10751" y="5105"/>
                </a:lnTo>
                <a:close/>
                <a:moveTo>
                  <a:pt x="10935" y="16604"/>
                </a:moveTo>
                <a:lnTo>
                  <a:pt x="10857" y="16670"/>
                </a:lnTo>
                <a:lnTo>
                  <a:pt x="10755" y="16626"/>
                </a:lnTo>
                <a:lnTo>
                  <a:pt x="10605" y="16725"/>
                </a:lnTo>
                <a:lnTo>
                  <a:pt x="10662" y="16801"/>
                </a:lnTo>
                <a:lnTo>
                  <a:pt x="10768" y="16727"/>
                </a:lnTo>
                <a:lnTo>
                  <a:pt x="10820" y="16787"/>
                </a:lnTo>
                <a:lnTo>
                  <a:pt x="10985" y="16740"/>
                </a:lnTo>
                <a:lnTo>
                  <a:pt x="11026" y="16683"/>
                </a:lnTo>
                <a:lnTo>
                  <a:pt x="10935" y="16604"/>
                </a:lnTo>
                <a:close/>
                <a:moveTo>
                  <a:pt x="9632" y="16850"/>
                </a:moveTo>
                <a:lnTo>
                  <a:pt x="9531" y="16924"/>
                </a:lnTo>
                <a:lnTo>
                  <a:pt x="9506" y="17038"/>
                </a:lnTo>
                <a:lnTo>
                  <a:pt x="9457" y="17116"/>
                </a:lnTo>
                <a:lnTo>
                  <a:pt x="9297" y="17065"/>
                </a:lnTo>
                <a:lnTo>
                  <a:pt x="9117" y="16966"/>
                </a:lnTo>
                <a:lnTo>
                  <a:pt x="9014" y="16939"/>
                </a:lnTo>
                <a:lnTo>
                  <a:pt x="9206" y="17111"/>
                </a:lnTo>
                <a:lnTo>
                  <a:pt x="9336" y="17191"/>
                </a:lnTo>
                <a:lnTo>
                  <a:pt x="9490" y="17274"/>
                </a:lnTo>
                <a:lnTo>
                  <a:pt x="9610" y="17292"/>
                </a:lnTo>
                <a:lnTo>
                  <a:pt x="9696" y="17338"/>
                </a:lnTo>
                <a:lnTo>
                  <a:pt x="9817" y="17351"/>
                </a:lnTo>
                <a:lnTo>
                  <a:pt x="9908" y="17299"/>
                </a:lnTo>
                <a:lnTo>
                  <a:pt x="9940" y="17232"/>
                </a:lnTo>
                <a:lnTo>
                  <a:pt x="10002" y="17287"/>
                </a:lnTo>
                <a:lnTo>
                  <a:pt x="10106" y="17277"/>
                </a:lnTo>
                <a:lnTo>
                  <a:pt x="10155" y="17197"/>
                </a:lnTo>
                <a:lnTo>
                  <a:pt x="9994" y="17158"/>
                </a:lnTo>
                <a:lnTo>
                  <a:pt x="9837" y="17064"/>
                </a:lnTo>
                <a:lnTo>
                  <a:pt x="9770" y="16942"/>
                </a:lnTo>
                <a:lnTo>
                  <a:pt x="9718" y="16867"/>
                </a:lnTo>
                <a:lnTo>
                  <a:pt x="9632" y="16850"/>
                </a:lnTo>
                <a:close/>
                <a:moveTo>
                  <a:pt x="9876" y="19304"/>
                </a:moveTo>
                <a:lnTo>
                  <a:pt x="9815" y="19328"/>
                </a:lnTo>
                <a:lnTo>
                  <a:pt x="9788" y="19392"/>
                </a:lnTo>
                <a:lnTo>
                  <a:pt x="9812" y="19494"/>
                </a:lnTo>
                <a:lnTo>
                  <a:pt x="9819" y="19541"/>
                </a:lnTo>
                <a:lnTo>
                  <a:pt x="9815" y="19607"/>
                </a:lnTo>
                <a:lnTo>
                  <a:pt x="9741" y="19605"/>
                </a:lnTo>
                <a:lnTo>
                  <a:pt x="9702" y="19624"/>
                </a:lnTo>
                <a:lnTo>
                  <a:pt x="9650" y="19676"/>
                </a:lnTo>
                <a:lnTo>
                  <a:pt x="9671" y="19726"/>
                </a:lnTo>
                <a:lnTo>
                  <a:pt x="9726" y="19758"/>
                </a:lnTo>
                <a:lnTo>
                  <a:pt x="9787" y="19738"/>
                </a:lnTo>
                <a:lnTo>
                  <a:pt x="9852" y="19716"/>
                </a:lnTo>
                <a:lnTo>
                  <a:pt x="9835" y="19767"/>
                </a:lnTo>
                <a:lnTo>
                  <a:pt x="9911" y="19765"/>
                </a:lnTo>
                <a:lnTo>
                  <a:pt x="9974" y="19738"/>
                </a:lnTo>
                <a:lnTo>
                  <a:pt x="10039" y="19718"/>
                </a:lnTo>
                <a:lnTo>
                  <a:pt x="10049" y="19671"/>
                </a:lnTo>
                <a:lnTo>
                  <a:pt x="10054" y="19622"/>
                </a:lnTo>
                <a:lnTo>
                  <a:pt x="10037" y="19567"/>
                </a:lnTo>
                <a:lnTo>
                  <a:pt x="10012" y="19509"/>
                </a:lnTo>
                <a:lnTo>
                  <a:pt x="9982" y="19455"/>
                </a:lnTo>
                <a:lnTo>
                  <a:pt x="9945" y="19398"/>
                </a:lnTo>
                <a:lnTo>
                  <a:pt x="9920" y="19351"/>
                </a:lnTo>
                <a:lnTo>
                  <a:pt x="9876" y="19304"/>
                </a:lnTo>
                <a:close/>
                <a:moveTo>
                  <a:pt x="8448" y="19897"/>
                </a:moveTo>
                <a:lnTo>
                  <a:pt x="8406" y="19922"/>
                </a:lnTo>
                <a:lnTo>
                  <a:pt x="8337" y="19922"/>
                </a:lnTo>
                <a:lnTo>
                  <a:pt x="8258" y="19932"/>
                </a:lnTo>
                <a:lnTo>
                  <a:pt x="8181" y="19934"/>
                </a:lnTo>
                <a:lnTo>
                  <a:pt x="8171" y="19962"/>
                </a:lnTo>
                <a:lnTo>
                  <a:pt x="8245" y="19999"/>
                </a:lnTo>
                <a:lnTo>
                  <a:pt x="8315" y="20006"/>
                </a:lnTo>
                <a:lnTo>
                  <a:pt x="8371" y="19982"/>
                </a:lnTo>
                <a:lnTo>
                  <a:pt x="8435" y="19972"/>
                </a:lnTo>
                <a:lnTo>
                  <a:pt x="8491" y="19952"/>
                </a:lnTo>
                <a:lnTo>
                  <a:pt x="8538" y="19952"/>
                </a:lnTo>
                <a:lnTo>
                  <a:pt x="8448" y="19897"/>
                </a:lnTo>
                <a:close/>
                <a:moveTo>
                  <a:pt x="7743" y="20371"/>
                </a:moveTo>
                <a:lnTo>
                  <a:pt x="7735" y="20407"/>
                </a:lnTo>
                <a:lnTo>
                  <a:pt x="7671" y="20415"/>
                </a:lnTo>
                <a:lnTo>
                  <a:pt x="7608" y="20420"/>
                </a:lnTo>
                <a:lnTo>
                  <a:pt x="7656" y="20452"/>
                </a:lnTo>
                <a:lnTo>
                  <a:pt x="7741" y="20465"/>
                </a:lnTo>
                <a:lnTo>
                  <a:pt x="7794" y="20450"/>
                </a:lnTo>
                <a:lnTo>
                  <a:pt x="7782" y="20412"/>
                </a:lnTo>
                <a:lnTo>
                  <a:pt x="7743" y="20371"/>
                </a:lnTo>
                <a:close/>
                <a:moveTo>
                  <a:pt x="11054" y="20398"/>
                </a:moveTo>
                <a:lnTo>
                  <a:pt x="10983" y="20415"/>
                </a:lnTo>
                <a:lnTo>
                  <a:pt x="10963" y="20413"/>
                </a:lnTo>
                <a:lnTo>
                  <a:pt x="10920" y="20454"/>
                </a:lnTo>
                <a:lnTo>
                  <a:pt x="10881" y="20489"/>
                </a:lnTo>
                <a:lnTo>
                  <a:pt x="10849" y="20526"/>
                </a:lnTo>
                <a:lnTo>
                  <a:pt x="10808" y="20568"/>
                </a:lnTo>
                <a:lnTo>
                  <a:pt x="10766" y="20598"/>
                </a:lnTo>
                <a:lnTo>
                  <a:pt x="10686" y="20622"/>
                </a:lnTo>
                <a:lnTo>
                  <a:pt x="10669" y="20662"/>
                </a:lnTo>
                <a:lnTo>
                  <a:pt x="10699" y="20696"/>
                </a:lnTo>
                <a:lnTo>
                  <a:pt x="10768" y="20708"/>
                </a:lnTo>
                <a:lnTo>
                  <a:pt x="10839" y="20694"/>
                </a:lnTo>
                <a:lnTo>
                  <a:pt x="10909" y="20678"/>
                </a:lnTo>
                <a:lnTo>
                  <a:pt x="10973" y="20659"/>
                </a:lnTo>
                <a:lnTo>
                  <a:pt x="11042" y="20634"/>
                </a:lnTo>
                <a:lnTo>
                  <a:pt x="11074" y="20583"/>
                </a:lnTo>
                <a:lnTo>
                  <a:pt x="11098" y="20541"/>
                </a:lnTo>
                <a:lnTo>
                  <a:pt x="11122" y="20477"/>
                </a:lnTo>
                <a:lnTo>
                  <a:pt x="11101" y="20428"/>
                </a:lnTo>
                <a:lnTo>
                  <a:pt x="11054" y="20398"/>
                </a:lnTo>
                <a:close/>
                <a:moveTo>
                  <a:pt x="7484" y="20487"/>
                </a:moveTo>
                <a:lnTo>
                  <a:pt x="7502" y="20518"/>
                </a:lnTo>
                <a:lnTo>
                  <a:pt x="7582" y="20516"/>
                </a:lnTo>
                <a:lnTo>
                  <a:pt x="7632" y="20501"/>
                </a:lnTo>
                <a:lnTo>
                  <a:pt x="7654" y="20494"/>
                </a:lnTo>
                <a:lnTo>
                  <a:pt x="7548" y="20489"/>
                </a:lnTo>
                <a:lnTo>
                  <a:pt x="7484" y="20487"/>
                </a:lnTo>
                <a:close/>
                <a:moveTo>
                  <a:pt x="10472" y="20553"/>
                </a:moveTo>
                <a:lnTo>
                  <a:pt x="10450" y="20588"/>
                </a:lnTo>
                <a:lnTo>
                  <a:pt x="10423" y="20630"/>
                </a:lnTo>
                <a:lnTo>
                  <a:pt x="10352" y="20620"/>
                </a:lnTo>
                <a:lnTo>
                  <a:pt x="10278" y="20617"/>
                </a:lnTo>
                <a:lnTo>
                  <a:pt x="10298" y="20647"/>
                </a:lnTo>
                <a:lnTo>
                  <a:pt x="10298" y="20651"/>
                </a:lnTo>
                <a:lnTo>
                  <a:pt x="10340" y="20683"/>
                </a:lnTo>
                <a:lnTo>
                  <a:pt x="10409" y="20678"/>
                </a:lnTo>
                <a:lnTo>
                  <a:pt x="10473" y="20691"/>
                </a:lnTo>
                <a:lnTo>
                  <a:pt x="10489" y="20647"/>
                </a:lnTo>
                <a:lnTo>
                  <a:pt x="10504" y="20595"/>
                </a:lnTo>
                <a:lnTo>
                  <a:pt x="10472" y="20553"/>
                </a:lnTo>
                <a:close/>
              </a:path>
            </a:pathLst>
          </a:custGeom>
          <a:solidFill>
            <a:srgbClr val="449A26"/>
          </a:solidFill>
          <a:ln w="25400">
            <a:solidFill>
              <a:srgbClr val="1D9A35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86" name="Shape 167"/>
          <p:cNvSpPr/>
          <p:nvPr/>
        </p:nvSpPr>
        <p:spPr>
          <a:xfrm>
            <a:off x="980070" y="4604817"/>
            <a:ext cx="6014" cy="1015987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87" name="Shape 167"/>
          <p:cNvSpPr/>
          <p:nvPr/>
        </p:nvSpPr>
        <p:spPr>
          <a:xfrm flipH="1">
            <a:off x="983074" y="2925091"/>
            <a:ext cx="5" cy="1186256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88" name="Shape 232"/>
          <p:cNvSpPr txBox="1"/>
          <p:nvPr/>
        </p:nvSpPr>
        <p:spPr>
          <a:xfrm>
            <a:off x="1075560" y="4559091"/>
            <a:ext cx="341478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Fornecedores</a:t>
            </a:r>
            <a:r>
              <a:rPr dirty="0"/>
              <a:t> e </a:t>
            </a:r>
            <a:r>
              <a:rPr dirty="0" err="1"/>
              <a:t>plataformas</a:t>
            </a:r>
            <a:r>
              <a:rPr dirty="0"/>
              <a:t> </a:t>
            </a:r>
            <a:r>
              <a:rPr dirty="0" err="1"/>
              <a:t>digitais</a:t>
            </a:r>
            <a:r>
              <a:rPr dirty="0"/>
              <a:t> </a:t>
            </a:r>
            <a:r>
              <a:rPr dirty="0" err="1"/>
              <a:t>estrangeiros</a:t>
            </a:r>
            <a:r>
              <a:rPr dirty="0"/>
              <a:t> </a:t>
            </a:r>
            <a:r>
              <a:rPr dirty="0" err="1"/>
              <a:t>precisam</a:t>
            </a:r>
            <a:r>
              <a:rPr dirty="0"/>
              <a:t> </a:t>
            </a:r>
            <a:r>
              <a:rPr dirty="0" err="1"/>
              <a:t>apenas</a:t>
            </a:r>
            <a:r>
              <a:rPr dirty="0"/>
              <a:t> </a:t>
            </a:r>
            <a:r>
              <a:rPr dirty="0" err="1"/>
              <a:t>fazer</a:t>
            </a:r>
            <a:r>
              <a:rPr dirty="0"/>
              <a:t> </a:t>
            </a:r>
            <a:r>
              <a:rPr b="1" dirty="0" err="1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cadastro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 </a:t>
            </a:r>
            <a:r>
              <a:rPr b="1" dirty="0" err="1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simplificado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dirty="0"/>
              <a:t>via internet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Receita</a:t>
            </a:r>
            <a:r>
              <a:rPr dirty="0"/>
              <a:t> Federal.</a:t>
            </a:r>
          </a:p>
        </p:txBody>
      </p:sp>
      <p:sp>
        <p:nvSpPr>
          <p:cNvPr id="789" name="Shape 800"/>
          <p:cNvSpPr txBox="1"/>
          <p:nvPr/>
        </p:nvSpPr>
        <p:spPr>
          <a:xfrm>
            <a:off x="1075561" y="3005255"/>
            <a:ext cx="347293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 smtClean="0"/>
              <a:t>N</a:t>
            </a:r>
            <a:r>
              <a:rPr dirty="0" smtClean="0"/>
              <a:t>a </a:t>
            </a:r>
            <a:r>
              <a:rPr dirty="0" err="1" smtClean="0"/>
              <a:t>importação</a:t>
            </a:r>
            <a:r>
              <a:rPr dirty="0" smtClean="0"/>
              <a:t> </a:t>
            </a:r>
            <a:r>
              <a:rPr dirty="0" err="1" smtClean="0"/>
              <a:t>feita</a:t>
            </a:r>
            <a:r>
              <a:rPr dirty="0" smtClean="0"/>
              <a:t> </a:t>
            </a:r>
            <a:r>
              <a:rPr dirty="0" err="1" smtClean="0"/>
              <a:t>por</a:t>
            </a:r>
            <a:r>
              <a:rPr dirty="0" smtClean="0"/>
              <a:t> </a:t>
            </a:r>
            <a:r>
              <a:rPr dirty="0" err="1"/>
              <a:t>pessoa</a:t>
            </a:r>
            <a:r>
              <a:rPr dirty="0"/>
              <a:t> </a:t>
            </a:r>
            <a:r>
              <a:rPr dirty="0" err="1"/>
              <a:t>física</a:t>
            </a:r>
            <a:r>
              <a:rPr dirty="0"/>
              <a:t>,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fornecedores</a:t>
            </a:r>
            <a:r>
              <a:rPr dirty="0"/>
              <a:t> </a:t>
            </a:r>
            <a:r>
              <a:rPr dirty="0" err="1"/>
              <a:t>estrangeiros</a:t>
            </a:r>
            <a:r>
              <a:rPr dirty="0"/>
              <a:t> e </a:t>
            </a:r>
            <a:r>
              <a:rPr dirty="0" err="1"/>
              <a:t>plataformas</a:t>
            </a:r>
            <a:r>
              <a:rPr dirty="0"/>
              <a:t> </a:t>
            </a:r>
            <a:r>
              <a:rPr dirty="0" err="1"/>
              <a:t>digitais</a:t>
            </a:r>
            <a:r>
              <a:rPr dirty="0"/>
              <a:t> </a:t>
            </a:r>
            <a:r>
              <a:rPr dirty="0" err="1"/>
              <a:t>ficam</a:t>
            </a:r>
            <a:r>
              <a:rPr dirty="0"/>
              <a:t> </a:t>
            </a:r>
            <a:r>
              <a:rPr dirty="0" err="1"/>
              <a:t>responsáveis</a:t>
            </a:r>
            <a:r>
              <a:rPr dirty="0"/>
              <a:t> </a:t>
            </a:r>
            <a:r>
              <a:rPr dirty="0" err="1"/>
              <a:t>pelo</a:t>
            </a:r>
            <a:r>
              <a:rPr dirty="0"/>
              <a:t> </a:t>
            </a:r>
            <a:r>
              <a:rPr dirty="0" err="1"/>
              <a:t>recolhimento</a:t>
            </a:r>
            <a:r>
              <a:rPr dirty="0"/>
              <a:t>.</a:t>
            </a:r>
          </a:p>
        </p:txBody>
      </p:sp>
      <p:sp>
        <p:nvSpPr>
          <p:cNvPr id="790" name="Shape 801"/>
          <p:cNvSpPr/>
          <p:nvPr/>
        </p:nvSpPr>
        <p:spPr>
          <a:xfrm>
            <a:off x="391756" y="4933903"/>
            <a:ext cx="443402" cy="357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1D9A35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91" name="Shape 177"/>
          <p:cNvSpPr txBox="1"/>
          <p:nvPr/>
        </p:nvSpPr>
        <p:spPr>
          <a:xfrm>
            <a:off x="4889829" y="5667947"/>
            <a:ext cx="4129186" cy="34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Importações para a Zona Franca de Manaus</a:t>
            </a:r>
          </a:p>
        </p:txBody>
      </p:sp>
      <p:sp>
        <p:nvSpPr>
          <p:cNvPr id="792" name="Shape 803"/>
          <p:cNvSpPr/>
          <p:nvPr/>
        </p:nvSpPr>
        <p:spPr>
          <a:xfrm>
            <a:off x="4763523" y="3055766"/>
            <a:ext cx="35849" cy="47497"/>
          </a:xfrm>
          <a:prstGeom prst="ellipse">
            <a:avLst/>
          </a:prstGeom>
          <a:solidFill>
            <a:srgbClr val="FCCF67"/>
          </a:solidFill>
          <a:ln w="25400">
            <a:solidFill>
              <a:srgbClr val="FCCF67"/>
            </a:solidFill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CCF6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822"/>
          <p:cNvSpPr/>
          <p:nvPr/>
        </p:nvSpPr>
        <p:spPr>
          <a:xfrm>
            <a:off x="1371600" y="3896178"/>
            <a:ext cx="1828800" cy="1796144"/>
          </a:xfrm>
          <a:prstGeom prst="ellipse">
            <a:avLst/>
          </a:prstGeom>
          <a:solidFill>
            <a:srgbClr val="FCF098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95" name="Shape 175"/>
          <p:cNvSpPr txBox="1">
            <a:spLocks noGrp="1"/>
          </p:cNvSpPr>
          <p:nvPr>
            <p:ph type="sldNum" sz="quarter" idx="4294967295"/>
          </p:nvPr>
        </p:nvSpPr>
        <p:spPr>
          <a:xfrm>
            <a:off x="2252833" y="6175302"/>
            <a:ext cx="254505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000">
                <a:solidFill>
                  <a:srgbClr val="FCBD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798" name="Shape 181"/>
          <p:cNvSpPr txBox="1"/>
          <p:nvPr/>
        </p:nvSpPr>
        <p:spPr>
          <a:xfrm>
            <a:off x="4791750" y="4279882"/>
            <a:ext cx="3797304" cy="1084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80000"/>
              </a:lnSpc>
              <a:defRPr sz="17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Os créditos PIS/Cofins poderão ser compensados com quaisquer tributos ou ressarcidos nos casos já previstos em lei.</a:t>
            </a:r>
          </a:p>
        </p:txBody>
      </p:sp>
      <p:sp>
        <p:nvSpPr>
          <p:cNvPr id="799" name="Shape 167"/>
          <p:cNvSpPr/>
          <p:nvPr/>
        </p:nvSpPr>
        <p:spPr>
          <a:xfrm>
            <a:off x="4709908" y="4264760"/>
            <a:ext cx="3585" cy="1054095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00" name="Shape 176"/>
          <p:cNvSpPr txBox="1"/>
          <p:nvPr/>
        </p:nvSpPr>
        <p:spPr>
          <a:xfrm>
            <a:off x="4785505" y="3079955"/>
            <a:ext cx="3073403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Entra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vigor </a:t>
            </a:r>
            <a:r>
              <a:rPr b="1" dirty="0" err="1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seis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 </a:t>
            </a:r>
            <a:r>
              <a:rPr b="1" dirty="0" err="1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meses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dirty="0" err="1"/>
              <a:t>após</a:t>
            </a:r>
            <a:r>
              <a:rPr dirty="0"/>
              <a:t> a </a:t>
            </a:r>
            <a:r>
              <a:rPr dirty="0" err="1"/>
              <a:t>publicação</a:t>
            </a:r>
            <a:r>
              <a:rPr dirty="0"/>
              <a:t> da nova lei.</a:t>
            </a:r>
          </a:p>
        </p:txBody>
      </p:sp>
      <p:pic>
        <p:nvPicPr>
          <p:cNvPr id="801" name="CAUCULADORA.png" descr="CAUCULADO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9026" y="3067463"/>
            <a:ext cx="636445" cy="717909"/>
          </a:xfrm>
          <a:prstGeom prst="rect">
            <a:avLst/>
          </a:prstGeom>
          <a:ln w="12700">
            <a:miter lim="400000"/>
          </a:ln>
        </p:spPr>
      </p:pic>
      <p:sp>
        <p:nvSpPr>
          <p:cNvPr id="802" name="Shape 835"/>
          <p:cNvSpPr/>
          <p:nvPr/>
        </p:nvSpPr>
        <p:spPr>
          <a:xfrm rot="5400000">
            <a:off x="1231900" y="2578100"/>
            <a:ext cx="2032000" cy="1562100"/>
          </a:xfrm>
          <a:prstGeom prst="rightArrow">
            <a:avLst>
              <a:gd name="adj1" fmla="val 43458"/>
              <a:gd name="adj2" fmla="val 55702"/>
            </a:avLst>
          </a:prstGeom>
          <a:solidFill>
            <a:srgbClr val="FCCF67">
              <a:alpha val="72462"/>
            </a:srgbClr>
          </a:solidFill>
          <a:ln w="25400">
            <a:solidFill>
              <a:srgbClr val="FCCF67">
                <a:alpha val="72462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803" name="Shape 836"/>
          <p:cNvSpPr txBox="1"/>
          <p:nvPr/>
        </p:nvSpPr>
        <p:spPr>
          <a:xfrm>
            <a:off x="1303555" y="3934792"/>
            <a:ext cx="1897909" cy="1423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ts val="10400"/>
              </a:lnSpc>
              <a:defRPr sz="5700">
                <a:solidFill>
                  <a:srgbClr val="4D4D4D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CBS</a:t>
            </a:r>
          </a:p>
        </p:txBody>
      </p:sp>
      <p:pic>
        <p:nvPicPr>
          <p:cNvPr id="804" name="pib_8.png" descr="pib_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006586" y="4483791"/>
            <a:ext cx="831684" cy="635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805" name="pib_8.png" descr="pib_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632200" y="4483100"/>
            <a:ext cx="831683" cy="635002"/>
          </a:xfrm>
          <a:prstGeom prst="rect">
            <a:avLst/>
          </a:prstGeom>
          <a:ln w="12700">
            <a:miter lim="400000"/>
          </a:ln>
        </p:spPr>
      </p:pic>
      <p:sp>
        <p:nvSpPr>
          <p:cNvPr id="806" name="Shape 167"/>
          <p:cNvSpPr/>
          <p:nvPr/>
        </p:nvSpPr>
        <p:spPr>
          <a:xfrm>
            <a:off x="4709908" y="2901952"/>
            <a:ext cx="3585" cy="1054096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320"/>
          <p:cNvSpPr/>
          <p:nvPr/>
        </p:nvSpPr>
        <p:spPr>
          <a:xfrm>
            <a:off x="1098743" y="1038760"/>
            <a:ext cx="313932" cy="72895"/>
          </a:xfrm>
          <a:prstGeom prst="rect">
            <a:avLst/>
          </a:prstGeom>
          <a:solidFill>
            <a:srgbClr val="008A3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6" name="Shape 164"/>
          <p:cNvSpPr txBox="1"/>
          <p:nvPr/>
        </p:nvSpPr>
        <p:spPr>
          <a:xfrm>
            <a:off x="1054097" y="408303"/>
            <a:ext cx="450123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defRPr sz="2300"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pt-BR" b="1" dirty="0"/>
              <a:t>Transição para o novo sistema </a:t>
            </a:r>
            <a:br>
              <a:rPr lang="pt-BR" b="1" dirty="0"/>
            </a:br>
            <a:r>
              <a:rPr lang="pt-BR" sz="2200" dirty="0">
                <a:latin typeface="Avenir Light"/>
                <a:ea typeface="Avenir Light"/>
                <a:cs typeface="Avenir Light"/>
                <a:sym typeface="Avenir Light"/>
              </a:rPr>
              <a:t>Quando a CBS entra em vigor?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175"/>
          <p:cNvSpPr txBox="1">
            <a:spLocks noGrp="1"/>
          </p:cNvSpPr>
          <p:nvPr>
            <p:ph type="sldNum" sz="quarter" idx="4294967295"/>
          </p:nvPr>
        </p:nvSpPr>
        <p:spPr>
          <a:xfrm>
            <a:off x="2252833" y="6175302"/>
            <a:ext cx="254505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000">
                <a:solidFill>
                  <a:srgbClr val="FCBD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811" name="Shape 841"/>
          <p:cNvSpPr txBox="1"/>
          <p:nvPr/>
        </p:nvSpPr>
        <p:spPr>
          <a:xfrm>
            <a:off x="2302071" y="2294409"/>
            <a:ext cx="5892801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2000"/>
              </a:spcBef>
              <a:defRPr sz="1900">
                <a:solidFill>
                  <a:srgbClr val="38AD2B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>
                <a:solidFill>
                  <a:schemeClr val="accent3">
                    <a:lumMod val="75000"/>
                  </a:schemeClr>
                </a:solidFill>
              </a:rPr>
              <a:t>Com um </a:t>
            </a:r>
            <a:r>
              <a:rPr b="1" dirty="0" err="1">
                <a:solidFill>
                  <a:schemeClr val="accent3">
                    <a:lumMod val="75000"/>
                  </a:schemeClr>
                </a:solidFill>
              </a:rPr>
              <a:t>sistema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b="1" dirty="0" err="1">
                <a:solidFill>
                  <a:schemeClr val="accent3">
                    <a:lumMod val="75000"/>
                  </a:schemeClr>
                </a:solidFill>
              </a:rPr>
              <a:t>mais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</a:rPr>
              <a:t> simples,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neutro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e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homogêneo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, a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reorganização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das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atividades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empresariais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será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mais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eficiente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.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Isso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impulsionará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a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produtividade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e o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crescimento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econômico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. </a:t>
            </a:r>
          </a:p>
        </p:txBody>
      </p:sp>
      <p:pic>
        <p:nvPicPr>
          <p:cNvPr id="812" name="pib_8.png" descr="pib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237" y="2440800"/>
            <a:ext cx="1282702" cy="979361"/>
          </a:xfrm>
          <a:prstGeom prst="rect">
            <a:avLst/>
          </a:prstGeom>
          <a:ln w="12700">
            <a:miter lim="400000"/>
          </a:ln>
        </p:spPr>
      </p:pic>
      <p:sp>
        <p:nvSpPr>
          <p:cNvPr id="813" name="Shape 167"/>
          <p:cNvSpPr/>
          <p:nvPr/>
        </p:nvSpPr>
        <p:spPr>
          <a:xfrm flipH="1">
            <a:off x="2148759" y="2181180"/>
            <a:ext cx="1701" cy="1498600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14" name="Captura de Tela 2020-07-20 às 23.02.42.png" descr="Captura de Tela 2020-07-20 às 23.02.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055" y="4514654"/>
            <a:ext cx="963816" cy="965602"/>
          </a:xfrm>
          <a:prstGeom prst="rect">
            <a:avLst/>
          </a:prstGeom>
          <a:ln w="12700">
            <a:miter lim="400000"/>
          </a:ln>
        </p:spPr>
      </p:pic>
      <p:sp>
        <p:nvSpPr>
          <p:cNvPr id="815" name="Shape 815"/>
          <p:cNvSpPr txBox="1"/>
          <p:nvPr/>
        </p:nvSpPr>
        <p:spPr>
          <a:xfrm>
            <a:off x="2298700" y="4507578"/>
            <a:ext cx="5892800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90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 err="1">
                <a:solidFill>
                  <a:schemeClr val="accent3">
                    <a:lumMod val="75000"/>
                  </a:schemeClr>
                </a:solidFill>
              </a:rPr>
              <a:t>Impactos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b="1" dirty="0" err="1">
                <a:solidFill>
                  <a:schemeClr val="accent3">
                    <a:lumMod val="75000"/>
                  </a:schemeClr>
                </a:solidFill>
              </a:rPr>
              <a:t>individualizados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Não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há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uniformidade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de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impactos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entre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contribuintes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do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mesmo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setor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de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atividade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econômica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ou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do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mesmo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porte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econômico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.</a:t>
            </a:r>
          </a:p>
        </p:txBody>
      </p:sp>
      <p:sp>
        <p:nvSpPr>
          <p:cNvPr id="816" name="Shape 167"/>
          <p:cNvSpPr/>
          <p:nvPr/>
        </p:nvSpPr>
        <p:spPr>
          <a:xfrm flipH="1">
            <a:off x="2132749" y="4248155"/>
            <a:ext cx="1702" cy="1498600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Shape 320"/>
          <p:cNvSpPr/>
          <p:nvPr/>
        </p:nvSpPr>
        <p:spPr>
          <a:xfrm>
            <a:off x="1098743" y="1038760"/>
            <a:ext cx="313932" cy="72895"/>
          </a:xfrm>
          <a:prstGeom prst="rect">
            <a:avLst/>
          </a:prstGeom>
          <a:solidFill>
            <a:srgbClr val="008A3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2" name="Shape 164"/>
          <p:cNvSpPr txBox="1"/>
          <p:nvPr/>
        </p:nvSpPr>
        <p:spPr>
          <a:xfrm>
            <a:off x="1054097" y="373678"/>
            <a:ext cx="4828245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 sz="2300"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pt-BR" b="1" dirty="0"/>
              <a:t>Impactos econômicos esperados </a:t>
            </a:r>
            <a:br>
              <a:rPr lang="pt-BR" b="1" dirty="0"/>
            </a:br>
            <a:r>
              <a:rPr lang="pt-BR" sz="2200" dirty="0">
                <a:latin typeface="Avenir Light"/>
                <a:ea typeface="Avenir Light"/>
                <a:cs typeface="Avenir Light"/>
                <a:sym typeface="Avenir Light"/>
              </a:rPr>
              <a:t>Quais os efeitos da CBS?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mil\Downloads\WhatsApp Image 2020-07-21 at 13.23.2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2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64"/>
          <p:cNvSpPr txBox="1"/>
          <p:nvPr/>
        </p:nvSpPr>
        <p:spPr>
          <a:xfrm>
            <a:off x="539552" y="4221088"/>
            <a:ext cx="4514056" cy="988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defRPr sz="2300"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pt-BR" sz="7200" b="1" dirty="0"/>
              <a:t>Obrigado!</a:t>
            </a:r>
            <a:endParaRPr lang="pt-BR" sz="7200" dirty="0">
              <a:latin typeface="Avenir Light"/>
              <a:ea typeface="Avenir Light"/>
              <a:cs typeface="Avenir Light"/>
              <a:sym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6515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3"/>
          <p:cNvSpPr/>
          <p:nvPr/>
        </p:nvSpPr>
        <p:spPr>
          <a:xfrm>
            <a:off x="5284264" y="2356322"/>
            <a:ext cx="3352803" cy="2514601"/>
          </a:xfrm>
          <a:prstGeom prst="rect">
            <a:avLst/>
          </a:prstGeom>
          <a:solidFill>
            <a:srgbClr val="FCBD00">
              <a:alpha val="24000"/>
            </a:srgbClr>
          </a:solidFill>
          <a:ln w="25400">
            <a:solidFill>
              <a:srgbClr val="F6FF84">
                <a:alpha val="3705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83" name="Shape 184"/>
          <p:cNvSpPr/>
          <p:nvPr/>
        </p:nvSpPr>
        <p:spPr>
          <a:xfrm>
            <a:off x="6332176" y="2927244"/>
            <a:ext cx="1508673" cy="1515261"/>
          </a:xfrm>
          <a:prstGeom prst="ellipse">
            <a:avLst/>
          </a:prstGeom>
          <a:solidFill>
            <a:srgbClr val="66B132">
              <a:alpha val="31000"/>
            </a:srgbClr>
          </a:solidFill>
          <a:ln w="25400">
            <a:solidFill>
              <a:srgbClr val="449A26">
                <a:alpha val="1550"/>
              </a:srgbClr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184" name="Shape 163"/>
          <p:cNvSpPr/>
          <p:nvPr/>
        </p:nvSpPr>
        <p:spPr>
          <a:xfrm>
            <a:off x="1136843" y="1102260"/>
            <a:ext cx="313932" cy="72895"/>
          </a:xfrm>
          <a:prstGeom prst="rect">
            <a:avLst/>
          </a:prstGeom>
          <a:solidFill>
            <a:srgbClr val="008A3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185" name="Shape 275"/>
          <p:cNvSpPr txBox="1"/>
          <p:nvPr/>
        </p:nvSpPr>
        <p:spPr>
          <a:xfrm>
            <a:off x="6648989" y="5954740"/>
            <a:ext cx="1988078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8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Fonte:  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Doing Business e</a:t>
            </a:r>
            <a:r>
              <a:rPr lang="pt-BR" dirty="0">
                <a:latin typeface="Avenir Book"/>
                <a:ea typeface="Avenir Book"/>
                <a:cs typeface="Avenir Book"/>
                <a:sym typeface="Avenir Book"/>
              </a:rPr>
              <a:t> Observatório do Contencioso</a:t>
            </a:r>
            <a:r>
              <a:rPr lang="en-US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lang="en-US" dirty="0" err="1">
                <a:latin typeface="Avenir Book"/>
                <a:ea typeface="Avenir Book"/>
                <a:cs typeface="Avenir Book"/>
                <a:sym typeface="Avenir Book"/>
              </a:rPr>
              <a:t>Tributário</a:t>
            </a:r>
            <a:endParaRPr dirty="0"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186" name="Shape 167"/>
          <p:cNvSpPr/>
          <p:nvPr/>
        </p:nvSpPr>
        <p:spPr>
          <a:xfrm flipV="1">
            <a:off x="-684158" y="7333749"/>
            <a:ext cx="1695" cy="1485902"/>
          </a:xfrm>
          <a:prstGeom prst="line">
            <a:avLst/>
          </a:prstGeom>
          <a:ln w="1270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7" name="Shape 188"/>
          <p:cNvSpPr txBox="1"/>
          <p:nvPr/>
        </p:nvSpPr>
        <p:spPr>
          <a:xfrm>
            <a:off x="5823140" y="2420987"/>
            <a:ext cx="2273303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914400">
              <a:defRPr sz="2500">
                <a:solidFill>
                  <a:srgbClr val="66B132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b="1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51</a:t>
            </a:r>
            <a:r>
              <a:rPr b="1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% 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do PIB</a:t>
            </a:r>
          </a:p>
        </p:txBody>
      </p:sp>
      <p:sp>
        <p:nvSpPr>
          <p:cNvPr id="188" name="Shape 165"/>
          <p:cNvSpPr txBox="1"/>
          <p:nvPr/>
        </p:nvSpPr>
        <p:spPr>
          <a:xfrm>
            <a:off x="6294561" y="3215684"/>
            <a:ext cx="148590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70000"/>
              </a:lnSpc>
              <a:defRPr spc="-10">
                <a:solidFill>
                  <a:srgbClr val="2B471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>
              <a:lnSpc>
                <a:spcPct val="100000"/>
              </a:lnSpc>
            </a:pPr>
            <a:r>
              <a:rPr b="1" dirty="0" err="1"/>
              <a:t>contencioso</a:t>
            </a:r>
            <a:r>
              <a:rPr b="1" dirty="0"/>
              <a:t> </a:t>
            </a:r>
            <a:r>
              <a:rPr b="1" dirty="0" err="1"/>
              <a:t>tributário</a:t>
            </a:r>
            <a:r>
              <a:rPr b="1" dirty="0"/>
              <a:t> federal</a:t>
            </a:r>
          </a:p>
        </p:txBody>
      </p:sp>
      <p:grpSp>
        <p:nvGrpSpPr>
          <p:cNvPr id="192" name="Group 193"/>
          <p:cNvGrpSpPr/>
          <p:nvPr/>
        </p:nvGrpSpPr>
        <p:grpSpPr>
          <a:xfrm>
            <a:off x="5823141" y="1317670"/>
            <a:ext cx="1092206" cy="789658"/>
            <a:chOff x="0" y="-1"/>
            <a:chExt cx="1092204" cy="789657"/>
          </a:xfrm>
        </p:grpSpPr>
        <p:pic>
          <p:nvPicPr>
            <p:cNvPr id="190" name="LEI.png" descr="LEI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196342"/>
              <a:ext cx="647722" cy="593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relogio_ano.png" descr="relogio_an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851" y="-2"/>
              <a:ext cx="679353" cy="5190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3" name="Shape 167"/>
          <p:cNvSpPr/>
          <p:nvPr/>
        </p:nvSpPr>
        <p:spPr>
          <a:xfrm>
            <a:off x="1363536" y="3566303"/>
            <a:ext cx="1315" cy="686092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4" name="Shape 167"/>
          <p:cNvSpPr/>
          <p:nvPr/>
        </p:nvSpPr>
        <p:spPr>
          <a:xfrm flipH="1">
            <a:off x="1364193" y="4733303"/>
            <a:ext cx="1" cy="554636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5" name="Shape 167"/>
          <p:cNvSpPr/>
          <p:nvPr/>
        </p:nvSpPr>
        <p:spPr>
          <a:xfrm flipH="1">
            <a:off x="1363066" y="2225710"/>
            <a:ext cx="2255" cy="1003298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96" name="CAUCULADORA.png" descr="CAUCULADO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092" y="2267006"/>
            <a:ext cx="714086" cy="805487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248"/>
          <p:cNvSpPr txBox="1"/>
          <p:nvPr/>
        </p:nvSpPr>
        <p:spPr>
          <a:xfrm>
            <a:off x="1443898" y="3561405"/>
            <a:ext cx="3290991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O </a:t>
            </a:r>
            <a:r>
              <a:rPr dirty="0" err="1"/>
              <a:t>brasileiro</a:t>
            </a:r>
            <a:r>
              <a:rPr dirty="0"/>
              <a:t> </a:t>
            </a:r>
            <a:r>
              <a:rPr dirty="0" err="1"/>
              <a:t>paga</a:t>
            </a:r>
            <a:r>
              <a:rPr dirty="0"/>
              <a:t> </a:t>
            </a:r>
            <a:r>
              <a:rPr b="1" dirty="0" err="1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alíquota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 </a:t>
            </a:r>
            <a:r>
              <a:rPr dirty="0" err="1"/>
              <a:t>maior</a:t>
            </a:r>
            <a:r>
              <a:rPr dirty="0"/>
              <a:t> do que a que </a:t>
            </a:r>
            <a:r>
              <a:rPr dirty="0" err="1"/>
              <a:t>enxerga</a:t>
            </a:r>
            <a:r>
              <a:rPr dirty="0"/>
              <a:t>.</a:t>
            </a:r>
          </a:p>
        </p:txBody>
      </p:sp>
      <p:pic>
        <p:nvPicPr>
          <p:cNvPr id="198" name="aliquota.png" descr="aliquo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916" y="3516886"/>
            <a:ext cx="544437" cy="72682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250"/>
          <p:cNvSpPr txBox="1"/>
          <p:nvPr/>
        </p:nvSpPr>
        <p:spPr>
          <a:xfrm>
            <a:off x="1443898" y="4625137"/>
            <a:ext cx="281940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>
                <a:solidFill>
                  <a:srgbClr val="66B132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 err="1">
                <a:solidFill>
                  <a:schemeClr val="accent3">
                    <a:lumMod val="75000"/>
                  </a:schemeClr>
                </a:solidFill>
              </a:rPr>
              <a:t>Concorrência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b="1" dirty="0" err="1">
                <a:solidFill>
                  <a:schemeClr val="accent3">
                    <a:lumMod val="75000"/>
                  </a:schemeClr>
                </a:solidFill>
              </a:rPr>
              <a:t>desleal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entre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empresas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.</a:t>
            </a:r>
          </a:p>
        </p:txBody>
      </p:sp>
      <p:pic>
        <p:nvPicPr>
          <p:cNvPr id="200" name="empresas.png" descr="empresa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3903" y="4709655"/>
            <a:ext cx="870465" cy="46243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164"/>
          <p:cNvSpPr txBox="1"/>
          <p:nvPr/>
        </p:nvSpPr>
        <p:spPr>
          <a:xfrm>
            <a:off x="1079498" y="294775"/>
            <a:ext cx="7093288" cy="858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 sz="2300"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US" b="1" dirty="0"/>
              <a:t>A </a:t>
            </a:r>
            <a:r>
              <a:rPr lang="en-US" b="1" dirty="0" err="1"/>
              <a:t>ordem</a:t>
            </a:r>
            <a:r>
              <a:rPr lang="en-US" b="1" dirty="0"/>
              <a:t> é </a:t>
            </a:r>
            <a:r>
              <a:rPr lang="en-US" b="1" dirty="0" err="1"/>
              <a:t>simplificar</a:t>
            </a:r>
            <a:endParaRPr lang="en-US" sz="2200" b="1" dirty="0"/>
          </a:p>
          <a:p>
            <a:pPr>
              <a:lnSpc>
                <a:spcPct val="90000"/>
              </a:lnSpc>
              <a:spcBef>
                <a:spcPts val="1200"/>
              </a:spcBef>
              <a:defRPr sz="2300"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US" sz="2000" dirty="0" err="1">
                <a:latin typeface="Avenir Book"/>
                <a:ea typeface="Avenir Book"/>
                <a:cs typeface="Avenir Book"/>
                <a:sym typeface="Avenir Book"/>
              </a:rPr>
              <a:t>Sem</a:t>
            </a:r>
            <a:r>
              <a:rPr lang="en-US"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lang="en-US" sz="2000" dirty="0" err="1">
                <a:latin typeface="Avenir Book"/>
                <a:ea typeface="Avenir Book"/>
                <a:cs typeface="Avenir Book"/>
                <a:sym typeface="Avenir Book"/>
              </a:rPr>
              <a:t>aumento</a:t>
            </a:r>
            <a:r>
              <a:rPr lang="en-US" sz="2000" dirty="0">
                <a:latin typeface="Avenir Book"/>
                <a:ea typeface="Avenir Book"/>
                <a:cs typeface="Avenir Book"/>
                <a:sym typeface="Avenir Book"/>
              </a:rPr>
              <a:t> de </a:t>
            </a:r>
            <a:r>
              <a:rPr lang="en-US" sz="2000" dirty="0" err="1">
                <a:latin typeface="Avenir Book"/>
                <a:ea typeface="Avenir Book"/>
                <a:cs typeface="Avenir Book"/>
                <a:sym typeface="Avenir Book"/>
              </a:rPr>
              <a:t>carga</a:t>
            </a:r>
            <a:r>
              <a:rPr lang="en-US" sz="2000" dirty="0">
                <a:latin typeface="Avenir Book"/>
                <a:ea typeface="Avenir Book"/>
                <a:cs typeface="Avenir Book"/>
                <a:sym typeface="Avenir Book"/>
              </a:rPr>
              <a:t> tributária e </a:t>
            </a:r>
            <a:r>
              <a:rPr lang="en-US" sz="2000" dirty="0" err="1">
                <a:latin typeface="Avenir Book"/>
                <a:ea typeface="Avenir Book"/>
                <a:cs typeface="Avenir Book"/>
                <a:sym typeface="Avenir Book"/>
              </a:rPr>
              <a:t>transparência</a:t>
            </a:r>
            <a:r>
              <a:rPr lang="en-US"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lang="en-US" sz="2000" dirty="0" err="1">
                <a:latin typeface="Avenir Book"/>
                <a:ea typeface="Avenir Book"/>
                <a:cs typeface="Avenir Book"/>
                <a:sym typeface="Avenir Book"/>
              </a:rPr>
              <a:t>ao</a:t>
            </a:r>
            <a:r>
              <a:rPr lang="en-US" sz="2000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lang="en-US" sz="2000" dirty="0" err="1">
                <a:latin typeface="Avenir Book"/>
                <a:ea typeface="Avenir Book"/>
                <a:cs typeface="Avenir Book"/>
                <a:sym typeface="Avenir Book"/>
              </a:rPr>
              <a:t>cidadão</a:t>
            </a:r>
            <a:endParaRPr sz="20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202" name="Shape 250"/>
          <p:cNvSpPr txBox="1"/>
          <p:nvPr/>
        </p:nvSpPr>
        <p:spPr>
          <a:xfrm>
            <a:off x="1443898" y="2267006"/>
            <a:ext cx="3594103" cy="769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80000"/>
              </a:lnSpc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Empresas </a:t>
            </a:r>
            <a:r>
              <a:rPr dirty="0" err="1"/>
              <a:t>gastam</a:t>
            </a:r>
            <a:r>
              <a:rPr dirty="0"/>
              <a:t> </a:t>
            </a:r>
            <a:r>
              <a:rPr dirty="0" err="1"/>
              <a:t>cerca</a:t>
            </a:r>
            <a:r>
              <a:rPr dirty="0"/>
              <a:t> </a:t>
            </a:r>
            <a:r>
              <a:rPr lang="en-US" dirty="0" err="1"/>
              <a:t>mais</a:t>
            </a:r>
            <a:r>
              <a:rPr lang="en-US" dirty="0"/>
              <a:t> de</a:t>
            </a:r>
            <a:endParaRPr dirty="0"/>
          </a:p>
          <a:p>
            <a:pPr>
              <a:lnSpc>
                <a:spcPct val="80000"/>
              </a:lnSpc>
              <a:defRPr>
                <a:solidFill>
                  <a:srgbClr val="66B132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>
                <a:solidFill>
                  <a:schemeClr val="accent3">
                    <a:lumMod val="75000"/>
                  </a:schemeClr>
                </a:solidFill>
              </a:rPr>
              <a:t>1.50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0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</a:rPr>
              <a:t> horas/</a:t>
            </a:r>
            <a:r>
              <a:rPr b="1" dirty="0" err="1">
                <a:solidFill>
                  <a:schemeClr val="accent3">
                    <a:lumMod val="75000"/>
                  </a:schemeClr>
                </a:solidFill>
              </a:rPr>
              <a:t>ano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para</a:t>
            </a:r>
            <a:r>
              <a:rPr lang="en-US"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pagar</a:t>
            </a:r>
            <a:r>
              <a:rPr lang="en-US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lang="en-US" dirty="0" err="1">
                <a:latin typeface="Avenir Book"/>
                <a:ea typeface="Avenir Book"/>
                <a:cs typeface="Avenir Book"/>
                <a:sym typeface="Avenir Book"/>
              </a:rPr>
              <a:t>seus</a:t>
            </a:r>
            <a:r>
              <a:rPr lang="en-US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lang="en-US" dirty="0" err="1">
                <a:latin typeface="Avenir Book"/>
                <a:ea typeface="Avenir Book"/>
                <a:cs typeface="Avenir Book"/>
                <a:sym typeface="Avenir Book"/>
              </a:rPr>
              <a:t>impostos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. </a:t>
            </a:r>
          </a:p>
        </p:txBody>
      </p:sp>
      <p:sp>
        <p:nvSpPr>
          <p:cNvPr id="203" name="Shape 167"/>
          <p:cNvSpPr/>
          <p:nvPr/>
        </p:nvSpPr>
        <p:spPr>
          <a:xfrm flipH="1" flipV="1">
            <a:off x="5310859" y="2243716"/>
            <a:ext cx="3276619" cy="6351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4" name="Shape 208"/>
          <p:cNvSpPr txBox="1">
            <a:spLocks noGrp="1"/>
          </p:cNvSpPr>
          <p:nvPr>
            <p:ph type="sldNum" sz="quarter" idx="4294967295"/>
          </p:nvPr>
        </p:nvSpPr>
        <p:spPr>
          <a:xfrm>
            <a:off x="2315692" y="6168952"/>
            <a:ext cx="179321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FCBD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fld id="{86CB4B4D-7CA3-9044-876B-883B54F8677D}" type="slidenum">
              <a:rPr/>
              <a:pPr/>
              <a:t>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12700" y="1549400"/>
            <a:ext cx="4648200" cy="4165600"/>
          </a:xfrm>
          <a:prstGeom prst="rect">
            <a:avLst/>
          </a:prstGeom>
          <a:solidFill>
            <a:srgbClr val="FCBD00">
              <a:alpha val="11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211" name="Shape 320"/>
          <p:cNvSpPr/>
          <p:nvPr/>
        </p:nvSpPr>
        <p:spPr>
          <a:xfrm>
            <a:off x="1098743" y="1038760"/>
            <a:ext cx="313932" cy="72895"/>
          </a:xfrm>
          <a:prstGeom prst="rect">
            <a:avLst/>
          </a:prstGeom>
          <a:solidFill>
            <a:srgbClr val="008A3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12" name="Shape 164"/>
          <p:cNvSpPr txBox="1"/>
          <p:nvPr/>
        </p:nvSpPr>
        <p:spPr>
          <a:xfrm>
            <a:off x="1054099" y="373678"/>
            <a:ext cx="6798336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 sz="2300"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b="1" dirty="0"/>
              <a:t>Uma </a:t>
            </a:r>
            <a:r>
              <a:rPr b="1" dirty="0" err="1"/>
              <a:t>grande</a:t>
            </a:r>
            <a:r>
              <a:rPr b="1" dirty="0"/>
              <a:t> </a:t>
            </a:r>
            <a:r>
              <a:rPr b="1" dirty="0" err="1"/>
              <a:t>reforma</a:t>
            </a:r>
            <a:r>
              <a:rPr b="1" dirty="0"/>
              <a:t> para </a:t>
            </a:r>
            <a:r>
              <a:rPr b="1" dirty="0" err="1"/>
              <a:t>corrigir</a:t>
            </a:r>
            <a:r>
              <a:rPr b="1" dirty="0"/>
              <a:t> </a:t>
            </a:r>
            <a:r>
              <a:rPr b="1" dirty="0" err="1"/>
              <a:t>os</a:t>
            </a:r>
            <a:r>
              <a:rPr b="1" dirty="0"/>
              <a:t> </a:t>
            </a:r>
            <a:r>
              <a:rPr b="1" dirty="0" err="1"/>
              <a:t>problemas</a:t>
            </a:r>
            <a:r>
              <a:rPr b="1" dirty="0"/>
              <a:t/>
            </a:r>
            <a:br>
              <a:rPr b="1" dirty="0"/>
            </a:b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Será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feita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em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fases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</a:p>
        </p:txBody>
      </p:sp>
      <p:sp>
        <p:nvSpPr>
          <p:cNvPr id="213" name="Shape 209"/>
          <p:cNvSpPr txBox="1"/>
          <p:nvPr/>
        </p:nvSpPr>
        <p:spPr>
          <a:xfrm>
            <a:off x="6207259" y="4798874"/>
            <a:ext cx="2861710" cy="79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4" tIns="71434" rIns="71434" bIns="71434" anchor="ctr">
            <a:spAutoFit/>
          </a:bodyPr>
          <a:lstStyle>
            <a:lvl1pPr algn="ctr">
              <a:lnSpc>
                <a:spcPct val="70000"/>
              </a:lnSpc>
              <a:defRPr sz="3000">
                <a:solidFill>
                  <a:srgbClr val="66B132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b="1" dirty="0" err="1"/>
              <a:t>Produtividade</a:t>
            </a:r>
            <a:r>
              <a:rPr b="1" dirty="0"/>
              <a:t> e </a:t>
            </a:r>
            <a:r>
              <a:rPr b="1" dirty="0" err="1"/>
              <a:t>crescimento</a:t>
            </a:r>
            <a:endParaRPr b="1" dirty="0"/>
          </a:p>
        </p:txBody>
      </p:sp>
      <p:sp>
        <p:nvSpPr>
          <p:cNvPr id="214" name="Shape 167"/>
          <p:cNvSpPr/>
          <p:nvPr/>
        </p:nvSpPr>
        <p:spPr>
          <a:xfrm flipH="1" flipV="1">
            <a:off x="4698006" y="4508836"/>
            <a:ext cx="4229101" cy="990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15" name="pib_8.png" descr="pib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8900" y="4647941"/>
            <a:ext cx="1331028" cy="101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20"/>
          <p:cNvSpPr txBox="1"/>
          <p:nvPr/>
        </p:nvSpPr>
        <p:spPr>
          <a:xfrm>
            <a:off x="4721249" y="4673454"/>
            <a:ext cx="558803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6700" b="1">
                <a:solidFill>
                  <a:srgbClr val="FCBD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=</a:t>
            </a:r>
          </a:p>
        </p:txBody>
      </p:sp>
      <p:sp>
        <p:nvSpPr>
          <p:cNvPr id="217" name="Shape 164"/>
          <p:cNvSpPr txBox="1"/>
          <p:nvPr/>
        </p:nvSpPr>
        <p:spPr>
          <a:xfrm>
            <a:off x="913077" y="1786120"/>
            <a:ext cx="1782539" cy="376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spcBef>
                <a:spcPts val="1200"/>
              </a:spcBef>
              <a:defRPr sz="2300">
                <a:solidFill>
                  <a:srgbClr val="FCBD00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b="1" dirty="0" err="1"/>
              <a:t>PRINCÍPIOS</a:t>
            </a:r>
            <a:endParaRPr b="1" dirty="0"/>
          </a:p>
        </p:txBody>
      </p:sp>
      <p:sp>
        <p:nvSpPr>
          <p:cNvPr id="218" name="Shape 176"/>
          <p:cNvSpPr txBox="1"/>
          <p:nvPr/>
        </p:nvSpPr>
        <p:spPr>
          <a:xfrm>
            <a:off x="408185" y="2234938"/>
            <a:ext cx="425271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914400"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en-US" dirty="0" err="1"/>
              <a:t>Redução</a:t>
            </a:r>
            <a:r>
              <a:rPr lang="en-US" dirty="0"/>
              <a:t> dos </a:t>
            </a:r>
            <a:r>
              <a:rPr lang="en-US" dirty="0" err="1"/>
              <a:t>custos</a:t>
            </a:r>
            <a:r>
              <a:rPr lang="en-US" dirty="0"/>
              <a:t> de </a:t>
            </a:r>
            <a:r>
              <a:rPr lang="en-US" dirty="0" err="1"/>
              <a:t>conformidade</a:t>
            </a:r>
            <a:endParaRPr dirty="0"/>
          </a:p>
        </p:txBody>
      </p:sp>
      <p:sp>
        <p:nvSpPr>
          <p:cNvPr id="219" name="Shape 223"/>
          <p:cNvSpPr/>
          <p:nvPr/>
        </p:nvSpPr>
        <p:spPr>
          <a:xfrm>
            <a:off x="284769" y="2350109"/>
            <a:ext cx="45301" cy="47497"/>
          </a:xfrm>
          <a:prstGeom prst="ellipse">
            <a:avLst/>
          </a:prstGeom>
          <a:solidFill>
            <a:srgbClr val="FCCF67"/>
          </a:solidFill>
          <a:ln w="25400">
            <a:solidFill>
              <a:srgbClr val="FCCF67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CBD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21" name="Shape 225"/>
          <p:cNvSpPr txBox="1"/>
          <p:nvPr/>
        </p:nvSpPr>
        <p:spPr>
          <a:xfrm>
            <a:off x="5009281" y="2684375"/>
            <a:ext cx="1650951" cy="89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300">
                <a:solidFill>
                  <a:srgbClr val="66B132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00" b="1" dirty="0">
                <a:solidFill>
                  <a:schemeClr val="accent3">
                    <a:lumMod val="75000"/>
                  </a:schemeClr>
                </a:solidFill>
              </a:rPr>
              <a:t>IVA-Federal</a:t>
            </a:r>
            <a:r>
              <a:rPr sz="1600" b="1" dirty="0"/>
              <a:t/>
            </a:r>
            <a:br>
              <a:rPr sz="1600" b="1" dirty="0"/>
            </a:br>
            <a:r>
              <a:rPr sz="1600" dirty="0">
                <a:solidFill>
                  <a:srgbClr val="000000"/>
                </a:solidFill>
              </a:rPr>
              <a:t>CBS </a:t>
            </a:r>
            <a:r>
              <a:rPr sz="1600" dirty="0" err="1">
                <a:solidFill>
                  <a:srgbClr val="000000"/>
                </a:solidFill>
              </a:rPr>
              <a:t>compatível</a:t>
            </a:r>
            <a:r>
              <a:rPr sz="1600" dirty="0">
                <a:solidFill>
                  <a:srgbClr val="000000"/>
                </a:solidFill>
              </a:rPr>
              <a:t> com as PECs 45 e 110</a:t>
            </a:r>
          </a:p>
        </p:txBody>
      </p:sp>
      <p:sp>
        <p:nvSpPr>
          <p:cNvPr id="224" name="Shape 318"/>
          <p:cNvSpPr/>
          <p:nvPr/>
        </p:nvSpPr>
        <p:spPr>
          <a:xfrm rot="16200000">
            <a:off x="7177884" y="2938540"/>
            <a:ext cx="518167" cy="318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70" y="0"/>
                </a:moveTo>
                <a:cubicBezTo>
                  <a:pt x="4727" y="0"/>
                  <a:pt x="4529" y="339"/>
                  <a:pt x="4529" y="754"/>
                </a:cubicBezTo>
                <a:lnTo>
                  <a:pt x="4529" y="7491"/>
                </a:lnTo>
                <a:cubicBezTo>
                  <a:pt x="4382" y="8825"/>
                  <a:pt x="3672" y="8999"/>
                  <a:pt x="3672" y="8999"/>
                </a:cubicBezTo>
                <a:cubicBezTo>
                  <a:pt x="3377" y="9059"/>
                  <a:pt x="2943" y="8562"/>
                  <a:pt x="2783" y="8363"/>
                </a:cubicBezTo>
                <a:cubicBezTo>
                  <a:pt x="2489" y="7923"/>
                  <a:pt x="2110" y="7658"/>
                  <a:pt x="1698" y="7658"/>
                </a:cubicBezTo>
                <a:cubicBezTo>
                  <a:pt x="760" y="7658"/>
                  <a:pt x="0" y="9026"/>
                  <a:pt x="0" y="10717"/>
                </a:cubicBezTo>
                <a:cubicBezTo>
                  <a:pt x="0" y="12407"/>
                  <a:pt x="760" y="13778"/>
                  <a:pt x="1698" y="13778"/>
                </a:cubicBezTo>
                <a:cubicBezTo>
                  <a:pt x="2082" y="13778"/>
                  <a:pt x="2436" y="13545"/>
                  <a:pt x="2720" y="13157"/>
                </a:cubicBezTo>
                <a:lnTo>
                  <a:pt x="2720" y="13160"/>
                </a:lnTo>
                <a:cubicBezTo>
                  <a:pt x="2746" y="13124"/>
                  <a:pt x="3313" y="12370"/>
                  <a:pt x="3672" y="12443"/>
                </a:cubicBezTo>
                <a:cubicBezTo>
                  <a:pt x="3672" y="12443"/>
                  <a:pt x="4382" y="12617"/>
                  <a:pt x="4529" y="13951"/>
                </a:cubicBezTo>
                <a:lnTo>
                  <a:pt x="4529" y="20846"/>
                </a:lnTo>
                <a:cubicBezTo>
                  <a:pt x="4529" y="21260"/>
                  <a:pt x="4727" y="21600"/>
                  <a:pt x="4970" y="21600"/>
                </a:cubicBezTo>
                <a:lnTo>
                  <a:pt x="9322" y="21600"/>
                </a:lnTo>
                <a:cubicBezTo>
                  <a:pt x="9749" y="21162"/>
                  <a:pt x="9815" y="20388"/>
                  <a:pt x="9815" y="20388"/>
                </a:cubicBezTo>
                <a:cubicBezTo>
                  <a:pt x="9857" y="19778"/>
                  <a:pt x="9419" y="18814"/>
                  <a:pt x="9396" y="18765"/>
                </a:cubicBezTo>
                <a:lnTo>
                  <a:pt x="9394" y="18763"/>
                </a:lnTo>
                <a:cubicBezTo>
                  <a:pt x="9168" y="18278"/>
                  <a:pt x="9032" y="17676"/>
                  <a:pt x="9032" y="17022"/>
                </a:cubicBezTo>
                <a:cubicBezTo>
                  <a:pt x="9032" y="15422"/>
                  <a:pt x="9836" y="14124"/>
                  <a:pt x="10827" y="14124"/>
                </a:cubicBezTo>
                <a:cubicBezTo>
                  <a:pt x="11818" y="14124"/>
                  <a:pt x="12621" y="15422"/>
                  <a:pt x="12621" y="17022"/>
                </a:cubicBezTo>
                <a:cubicBezTo>
                  <a:pt x="12621" y="17724"/>
                  <a:pt x="12467" y="18368"/>
                  <a:pt x="12209" y="18869"/>
                </a:cubicBezTo>
                <a:cubicBezTo>
                  <a:pt x="12092" y="19143"/>
                  <a:pt x="11799" y="19886"/>
                  <a:pt x="11834" y="20388"/>
                </a:cubicBezTo>
                <a:cubicBezTo>
                  <a:pt x="11834" y="20388"/>
                  <a:pt x="11900" y="21162"/>
                  <a:pt x="12327" y="21600"/>
                </a:cubicBezTo>
                <a:lnTo>
                  <a:pt x="16679" y="21600"/>
                </a:lnTo>
                <a:cubicBezTo>
                  <a:pt x="16922" y="21600"/>
                  <a:pt x="17120" y="21261"/>
                  <a:pt x="17120" y="20846"/>
                </a:cubicBezTo>
                <a:lnTo>
                  <a:pt x="17120" y="13499"/>
                </a:lnTo>
                <a:cubicBezTo>
                  <a:pt x="17332" y="12447"/>
                  <a:pt x="17928" y="12299"/>
                  <a:pt x="17928" y="12299"/>
                </a:cubicBezTo>
                <a:cubicBezTo>
                  <a:pt x="18223" y="12239"/>
                  <a:pt x="18657" y="12736"/>
                  <a:pt x="18817" y="12935"/>
                </a:cubicBezTo>
                <a:cubicBezTo>
                  <a:pt x="19111" y="13375"/>
                  <a:pt x="19490" y="13640"/>
                  <a:pt x="19902" y="13640"/>
                </a:cubicBezTo>
                <a:cubicBezTo>
                  <a:pt x="20840" y="13640"/>
                  <a:pt x="21600" y="12272"/>
                  <a:pt x="21600" y="10581"/>
                </a:cubicBezTo>
                <a:cubicBezTo>
                  <a:pt x="21600" y="8891"/>
                  <a:pt x="20840" y="7519"/>
                  <a:pt x="19902" y="7519"/>
                </a:cubicBezTo>
                <a:cubicBezTo>
                  <a:pt x="19518" y="7519"/>
                  <a:pt x="19164" y="7753"/>
                  <a:pt x="18880" y="8141"/>
                </a:cubicBezTo>
                <a:lnTo>
                  <a:pt x="18880" y="8138"/>
                </a:lnTo>
                <a:cubicBezTo>
                  <a:pt x="18854" y="8174"/>
                  <a:pt x="18287" y="8928"/>
                  <a:pt x="17928" y="8855"/>
                </a:cubicBezTo>
                <a:cubicBezTo>
                  <a:pt x="17928" y="8855"/>
                  <a:pt x="17332" y="8707"/>
                  <a:pt x="17120" y="7655"/>
                </a:cubicBezTo>
                <a:lnTo>
                  <a:pt x="17120" y="754"/>
                </a:lnTo>
                <a:cubicBezTo>
                  <a:pt x="17120" y="340"/>
                  <a:pt x="16921" y="0"/>
                  <a:pt x="16678" y="0"/>
                </a:cubicBezTo>
                <a:lnTo>
                  <a:pt x="12110" y="0"/>
                </a:lnTo>
                <a:cubicBezTo>
                  <a:pt x="11780" y="445"/>
                  <a:pt x="11725" y="1085"/>
                  <a:pt x="11725" y="1085"/>
                </a:cubicBezTo>
                <a:cubicBezTo>
                  <a:pt x="11682" y="1697"/>
                  <a:pt x="12124" y="2664"/>
                  <a:pt x="12145" y="2708"/>
                </a:cubicBezTo>
                <a:lnTo>
                  <a:pt x="12142" y="2708"/>
                </a:lnTo>
                <a:cubicBezTo>
                  <a:pt x="12369" y="3193"/>
                  <a:pt x="12506" y="3796"/>
                  <a:pt x="12506" y="4452"/>
                </a:cubicBezTo>
                <a:cubicBezTo>
                  <a:pt x="12506" y="6051"/>
                  <a:pt x="11704" y="7347"/>
                  <a:pt x="10712" y="7347"/>
                </a:cubicBezTo>
                <a:cubicBezTo>
                  <a:pt x="9721" y="7347"/>
                  <a:pt x="8917" y="6051"/>
                  <a:pt x="8917" y="4452"/>
                </a:cubicBezTo>
                <a:cubicBezTo>
                  <a:pt x="8917" y="3749"/>
                  <a:pt x="9072" y="3103"/>
                  <a:pt x="9330" y="2601"/>
                </a:cubicBezTo>
                <a:cubicBezTo>
                  <a:pt x="9447" y="2328"/>
                  <a:pt x="9738" y="1588"/>
                  <a:pt x="9703" y="1085"/>
                </a:cubicBezTo>
                <a:cubicBezTo>
                  <a:pt x="9703" y="1085"/>
                  <a:pt x="9648" y="445"/>
                  <a:pt x="9318" y="0"/>
                </a:cubicBezTo>
                <a:lnTo>
                  <a:pt x="4970" y="0"/>
                </a:lnTo>
                <a:close/>
              </a:path>
            </a:pathLst>
          </a:custGeom>
          <a:ln w="25400">
            <a:solidFill>
              <a:srgbClr val="017100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25" name="Shape 167"/>
          <p:cNvSpPr/>
          <p:nvPr/>
        </p:nvSpPr>
        <p:spPr>
          <a:xfrm flipH="1">
            <a:off x="6945843" y="2620518"/>
            <a:ext cx="2421" cy="952498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0" name="Shape 178"/>
          <p:cNvSpPr txBox="1"/>
          <p:nvPr/>
        </p:nvSpPr>
        <p:spPr>
          <a:xfrm>
            <a:off x="408185" y="2629896"/>
            <a:ext cx="3306179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 err="1"/>
              <a:t>Segurança</a:t>
            </a:r>
            <a:r>
              <a:rPr dirty="0"/>
              <a:t> </a:t>
            </a:r>
            <a:r>
              <a:rPr lang="en-US" dirty="0"/>
              <a:t>Jurídica</a:t>
            </a:r>
            <a:endParaRPr dirty="0"/>
          </a:p>
        </p:txBody>
      </p:sp>
      <p:sp>
        <p:nvSpPr>
          <p:cNvPr id="231" name="Shape 238"/>
          <p:cNvSpPr/>
          <p:nvPr/>
        </p:nvSpPr>
        <p:spPr>
          <a:xfrm>
            <a:off x="289494" y="2810617"/>
            <a:ext cx="35849" cy="47497"/>
          </a:xfrm>
          <a:prstGeom prst="ellipse">
            <a:avLst/>
          </a:prstGeom>
          <a:solidFill>
            <a:srgbClr val="FCCF67"/>
          </a:solidFill>
          <a:ln w="25400">
            <a:solidFill>
              <a:srgbClr val="FCCF67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CBD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32" name="Shape 181"/>
          <p:cNvSpPr txBox="1"/>
          <p:nvPr/>
        </p:nvSpPr>
        <p:spPr>
          <a:xfrm>
            <a:off x="408185" y="3036903"/>
            <a:ext cx="277092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en-US" dirty="0" err="1"/>
              <a:t>Equidade</a:t>
            </a:r>
            <a:endParaRPr dirty="0"/>
          </a:p>
        </p:txBody>
      </p:sp>
      <p:sp>
        <p:nvSpPr>
          <p:cNvPr id="233" name="Shape 240"/>
          <p:cNvSpPr/>
          <p:nvPr/>
        </p:nvSpPr>
        <p:spPr>
          <a:xfrm>
            <a:off x="289494" y="3217624"/>
            <a:ext cx="35849" cy="47497"/>
          </a:xfrm>
          <a:prstGeom prst="ellipse">
            <a:avLst/>
          </a:prstGeom>
          <a:solidFill>
            <a:srgbClr val="FCCF67"/>
          </a:solidFill>
          <a:ln w="25400">
            <a:solidFill>
              <a:srgbClr val="FCCF67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CBD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34" name="Shape 180"/>
          <p:cNvSpPr txBox="1"/>
          <p:nvPr/>
        </p:nvSpPr>
        <p:spPr>
          <a:xfrm>
            <a:off x="408185" y="3443909"/>
            <a:ext cx="3756887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n-US" dirty="0"/>
              <a:t>Fim dos </a:t>
            </a:r>
            <a:r>
              <a:rPr dirty="0" err="1"/>
              <a:t>privilégios</a:t>
            </a:r>
            <a:endParaRPr dirty="0"/>
          </a:p>
        </p:txBody>
      </p:sp>
      <p:sp>
        <p:nvSpPr>
          <p:cNvPr id="235" name="Shape 242"/>
          <p:cNvSpPr/>
          <p:nvPr/>
        </p:nvSpPr>
        <p:spPr>
          <a:xfrm>
            <a:off x="289494" y="3624631"/>
            <a:ext cx="35849" cy="47497"/>
          </a:xfrm>
          <a:prstGeom prst="ellipse">
            <a:avLst/>
          </a:prstGeom>
          <a:solidFill>
            <a:srgbClr val="FCCF67"/>
          </a:solidFill>
          <a:ln w="25400">
            <a:solidFill>
              <a:srgbClr val="FCCF67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CBD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36" name="Shape 183"/>
          <p:cNvSpPr txBox="1"/>
          <p:nvPr/>
        </p:nvSpPr>
        <p:spPr>
          <a:xfrm>
            <a:off x="408183" y="3850916"/>
            <a:ext cx="450432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aumento</a:t>
            </a:r>
            <a:r>
              <a:rPr lang="en-US" dirty="0"/>
              <a:t> de </a:t>
            </a:r>
            <a:r>
              <a:rPr lang="en-US" dirty="0" err="1"/>
              <a:t>carga</a:t>
            </a:r>
            <a:r>
              <a:rPr lang="en-US" dirty="0"/>
              <a:t> tributária </a:t>
            </a:r>
            <a:endParaRPr dirty="0"/>
          </a:p>
        </p:txBody>
      </p:sp>
      <p:sp>
        <p:nvSpPr>
          <p:cNvPr id="237" name="Shape 244"/>
          <p:cNvSpPr/>
          <p:nvPr/>
        </p:nvSpPr>
        <p:spPr>
          <a:xfrm>
            <a:off x="289494" y="4031639"/>
            <a:ext cx="35849" cy="47497"/>
          </a:xfrm>
          <a:prstGeom prst="ellipse">
            <a:avLst/>
          </a:prstGeom>
          <a:solidFill>
            <a:srgbClr val="FCCF67"/>
          </a:solidFill>
          <a:ln w="25400">
            <a:solidFill>
              <a:srgbClr val="FCCF67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CBD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38" name="Shape 182"/>
          <p:cNvSpPr txBox="1"/>
          <p:nvPr/>
        </p:nvSpPr>
        <p:spPr>
          <a:xfrm>
            <a:off x="408183" y="4257923"/>
            <a:ext cx="392724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 err="1"/>
              <a:t>Combate</a:t>
            </a:r>
            <a:r>
              <a:rPr dirty="0"/>
              <a:t> à </a:t>
            </a:r>
            <a:r>
              <a:rPr dirty="0" err="1"/>
              <a:t>evasão</a:t>
            </a:r>
            <a:r>
              <a:rPr lang="en-US" dirty="0"/>
              <a:t> fiscal</a:t>
            </a:r>
            <a:endParaRPr dirty="0"/>
          </a:p>
        </p:txBody>
      </p:sp>
      <p:sp>
        <p:nvSpPr>
          <p:cNvPr id="239" name="Shape 246"/>
          <p:cNvSpPr/>
          <p:nvPr/>
        </p:nvSpPr>
        <p:spPr>
          <a:xfrm>
            <a:off x="289494" y="4438646"/>
            <a:ext cx="35849" cy="47497"/>
          </a:xfrm>
          <a:prstGeom prst="ellipse">
            <a:avLst/>
          </a:prstGeom>
          <a:solidFill>
            <a:srgbClr val="FCCF67"/>
          </a:solidFill>
          <a:ln w="25400">
            <a:solidFill>
              <a:srgbClr val="FCCF67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CBD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40" name="Shape 179"/>
          <p:cNvSpPr txBox="1"/>
          <p:nvPr/>
        </p:nvSpPr>
        <p:spPr>
          <a:xfrm>
            <a:off x="408185" y="4664931"/>
            <a:ext cx="4205893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Neutralidade nas decisões econômicas</a:t>
            </a:r>
          </a:p>
        </p:txBody>
      </p:sp>
      <p:sp>
        <p:nvSpPr>
          <p:cNvPr id="241" name="Shape 248"/>
          <p:cNvSpPr/>
          <p:nvPr/>
        </p:nvSpPr>
        <p:spPr>
          <a:xfrm>
            <a:off x="289494" y="4845653"/>
            <a:ext cx="35849" cy="47497"/>
          </a:xfrm>
          <a:prstGeom prst="ellipse">
            <a:avLst/>
          </a:prstGeom>
          <a:solidFill>
            <a:srgbClr val="FCCF67"/>
          </a:solidFill>
          <a:ln w="25400">
            <a:solidFill>
              <a:srgbClr val="FCCF67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CBD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42" name="Shape 177"/>
          <p:cNvSpPr txBox="1"/>
          <p:nvPr/>
        </p:nvSpPr>
        <p:spPr>
          <a:xfrm>
            <a:off x="408183" y="5071938"/>
            <a:ext cx="4033529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Mais investimento e mais emprego</a:t>
            </a:r>
          </a:p>
        </p:txBody>
      </p:sp>
      <p:sp>
        <p:nvSpPr>
          <p:cNvPr id="243" name="Shape 250"/>
          <p:cNvSpPr/>
          <p:nvPr/>
        </p:nvSpPr>
        <p:spPr>
          <a:xfrm>
            <a:off x="289494" y="5252660"/>
            <a:ext cx="35849" cy="47497"/>
          </a:xfrm>
          <a:prstGeom prst="ellipse">
            <a:avLst/>
          </a:prstGeom>
          <a:solidFill>
            <a:srgbClr val="FCCF67"/>
          </a:solidFill>
          <a:ln w="25400">
            <a:solidFill>
              <a:srgbClr val="FCCF67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CBD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44" name="Shape 167"/>
          <p:cNvSpPr/>
          <p:nvPr/>
        </p:nvSpPr>
        <p:spPr>
          <a:xfrm flipH="1">
            <a:off x="1129922" y="2124477"/>
            <a:ext cx="1331030" cy="4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7" name="Shape 175"/>
          <p:cNvSpPr txBox="1">
            <a:spLocks noGrp="1"/>
          </p:cNvSpPr>
          <p:nvPr>
            <p:ph type="sldNum" sz="quarter" idx="4294967295"/>
          </p:nvPr>
        </p:nvSpPr>
        <p:spPr>
          <a:xfrm>
            <a:off x="2334740" y="6168952"/>
            <a:ext cx="179321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defRPr sz="1000">
                <a:solidFill>
                  <a:srgbClr val="FCBD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fld id="{86CB4B4D-7CA3-9044-876B-883B54F8677D}" type="slidenum">
              <a:rPr/>
              <a:pPr/>
              <a:t>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29"/>
          <p:cNvSpPr txBox="1">
            <a:spLocks noGrp="1"/>
          </p:cNvSpPr>
          <p:nvPr>
            <p:ph type="sldNum" sz="quarter" idx="4294967295"/>
          </p:nvPr>
        </p:nvSpPr>
        <p:spPr>
          <a:xfrm>
            <a:off x="2328017" y="6175302"/>
            <a:ext cx="179321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000">
                <a:solidFill>
                  <a:srgbClr val="FCBD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265" name="Shape 320"/>
          <p:cNvSpPr/>
          <p:nvPr/>
        </p:nvSpPr>
        <p:spPr>
          <a:xfrm>
            <a:off x="1098743" y="1038760"/>
            <a:ext cx="313932" cy="72895"/>
          </a:xfrm>
          <a:prstGeom prst="rect">
            <a:avLst/>
          </a:prstGeom>
          <a:solidFill>
            <a:srgbClr val="008A3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266" name="Shape 164"/>
          <p:cNvSpPr txBox="1"/>
          <p:nvPr/>
        </p:nvSpPr>
        <p:spPr>
          <a:xfrm>
            <a:off x="1054099" y="373678"/>
            <a:ext cx="6035307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 sz="2300"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b="1" dirty="0"/>
              <a:t>Como é </a:t>
            </a:r>
            <a:r>
              <a:rPr b="1" dirty="0" err="1"/>
              <a:t>hoje</a:t>
            </a:r>
            <a:r>
              <a:rPr b="1" dirty="0"/>
              <a:t>?</a:t>
            </a:r>
            <a:br>
              <a:rPr b="1" dirty="0"/>
            </a:b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Por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que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começar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pela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extinção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do PIS/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Cofins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? </a:t>
            </a:r>
          </a:p>
        </p:txBody>
      </p:sp>
      <p:sp>
        <p:nvSpPr>
          <p:cNvPr id="267" name="CaixaDeTexto 6"/>
          <p:cNvSpPr txBox="1"/>
          <p:nvPr/>
        </p:nvSpPr>
        <p:spPr>
          <a:xfrm>
            <a:off x="1135998" y="2939110"/>
            <a:ext cx="3732532" cy="929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R="331470">
              <a:lnSpc>
                <a:spcPct val="80000"/>
              </a:lnSpc>
              <a:defRPr sz="170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pt-BR" b="1" dirty="0" smtClean="0"/>
              <a:t>Um produto pode ser tributado de várias formas</a:t>
            </a:r>
            <a:r>
              <a:rPr b="1" dirty="0" smtClean="0"/>
              <a:t>:</a:t>
            </a:r>
            <a:r>
              <a:rPr lang="pt-BR" b="1" dirty="0" smtClean="0"/>
              <a:t> </a:t>
            </a:r>
            <a:r>
              <a:rPr lang="pt-BR" sz="1700" dirty="0">
                <a:solidFill>
                  <a:srgbClr val="2C2C2C"/>
                </a:solidFill>
                <a:latin typeface="Avenir Book"/>
                <a:ea typeface="Avenir Book"/>
                <a:cs typeface="Avenir Book"/>
              </a:rPr>
              <a:t>suspensão, tributação, alíquota zero e crédito presumido</a:t>
            </a:r>
            <a:endParaRPr sz="1700" dirty="0">
              <a:solidFill>
                <a:srgbClr val="2C2C2C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  <p:pic>
        <p:nvPicPr>
          <p:cNvPr id="268" name="dúvida.png" descr="dúvi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764" y="3066109"/>
            <a:ext cx="573026" cy="59690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167"/>
          <p:cNvSpPr/>
          <p:nvPr/>
        </p:nvSpPr>
        <p:spPr>
          <a:xfrm flipH="1">
            <a:off x="1000246" y="1654181"/>
            <a:ext cx="4754" cy="838188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0" name="CaixaDeTexto 6"/>
          <p:cNvSpPr txBox="1"/>
          <p:nvPr/>
        </p:nvSpPr>
        <p:spPr>
          <a:xfrm>
            <a:off x="1135997" y="1647826"/>
            <a:ext cx="3479805" cy="72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R="331470">
              <a:lnSpc>
                <a:spcPct val="80000"/>
              </a:lnSpc>
              <a:defRPr sz="170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 err="1"/>
              <a:t>Complexidade</a:t>
            </a:r>
            <a:r>
              <a:rPr dirty="0"/>
              <a:t>:</a:t>
            </a:r>
            <a:r>
              <a:rPr dirty="0">
                <a:solidFill>
                  <a:srgbClr val="66B132"/>
                </a:solidFill>
              </a:rPr>
              <a:t> 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Lei com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mais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de 2 mil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páginas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. 60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páginas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de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índice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.</a:t>
            </a:r>
          </a:p>
        </p:txBody>
      </p:sp>
      <p:pic>
        <p:nvPicPr>
          <p:cNvPr id="271" name="papel.png" descr="pap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070" y="1762124"/>
            <a:ext cx="486175" cy="62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CaixaDeTexto 6"/>
          <p:cNvSpPr txBox="1"/>
          <p:nvPr/>
        </p:nvSpPr>
        <p:spPr>
          <a:xfrm>
            <a:off x="5497888" y="4176428"/>
            <a:ext cx="3864857" cy="155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R="331470">
              <a:lnSpc>
                <a:spcPct val="80000"/>
              </a:lnSpc>
              <a:defRPr sz="1700">
                <a:solidFill>
                  <a:srgbClr val="66B132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pt-BR" b="1" dirty="0" smtClean="0"/>
              <a:t>Disputa</a:t>
            </a:r>
            <a:r>
              <a:rPr b="1" dirty="0" smtClean="0"/>
              <a:t> </a:t>
            </a:r>
            <a:r>
              <a:rPr b="1" dirty="0"/>
              <a:t>Judicial: 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No STJ, PIS/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Cofins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representa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25% dos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processos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em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que a PGFN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atua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. No STF, 22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temas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com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repercussão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geral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travam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mais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de 10 mil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processos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nas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instâncias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inferiores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.</a:t>
            </a:r>
          </a:p>
        </p:txBody>
      </p:sp>
      <p:sp>
        <p:nvSpPr>
          <p:cNvPr id="273" name="CaixaDeTexto 6"/>
          <p:cNvSpPr txBox="1"/>
          <p:nvPr/>
        </p:nvSpPr>
        <p:spPr>
          <a:xfrm>
            <a:off x="5497888" y="2880971"/>
            <a:ext cx="3944606" cy="720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R="331470">
              <a:lnSpc>
                <a:spcPct val="80000"/>
              </a:lnSpc>
              <a:defRPr sz="1700">
                <a:solidFill>
                  <a:srgbClr val="66B132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 err="1"/>
              <a:t>Disputa</a:t>
            </a:r>
            <a:r>
              <a:rPr b="1" dirty="0"/>
              <a:t> </a:t>
            </a:r>
            <a:r>
              <a:rPr b="1" dirty="0" err="1"/>
              <a:t>Administrativa</a:t>
            </a:r>
            <a:r>
              <a:rPr b="1" dirty="0"/>
              <a:t>: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Há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cerca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de 71 mil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processos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na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RFB e no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Carf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(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quase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20% do total).</a:t>
            </a:r>
          </a:p>
        </p:txBody>
      </p:sp>
      <p:pic>
        <p:nvPicPr>
          <p:cNvPr id="274" name="LEI.png" descr="LE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1144" y="2985509"/>
            <a:ext cx="700678" cy="641821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CaixaDeTexto 6"/>
          <p:cNvSpPr txBox="1"/>
          <p:nvPr/>
        </p:nvSpPr>
        <p:spPr>
          <a:xfrm>
            <a:off x="1135997" y="4293268"/>
            <a:ext cx="3416305" cy="1138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R="331470">
              <a:lnSpc>
                <a:spcPct val="80000"/>
              </a:lnSpc>
              <a:defRPr sz="170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 err="1"/>
              <a:t>Indefinição</a:t>
            </a:r>
            <a:r>
              <a:rPr b="1" dirty="0"/>
              <a:t> do que é </a:t>
            </a:r>
            <a:r>
              <a:rPr b="1" dirty="0" err="1"/>
              <a:t>insumo</a:t>
            </a:r>
            <a:r>
              <a:rPr b="1" dirty="0"/>
              <a:t>:</a:t>
            </a:r>
            <a:r>
              <a:rPr b="1" dirty="0">
                <a:solidFill>
                  <a:srgbClr val="449A26"/>
                </a:solidFill>
                <a:latin typeface="Avenir Black"/>
                <a:ea typeface="Avenir Black"/>
                <a:cs typeface="Avenir Black"/>
                <a:sym typeface="Avenir Black"/>
              </a:rPr>
              <a:t> 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com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tantas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regras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,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empresas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precisam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até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diferenciar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gastos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com </a:t>
            </a:r>
            <a:r>
              <a:rPr lang="pt-BR"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á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gua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para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produção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 e para </a:t>
            </a:r>
            <a:r>
              <a:rPr dirty="0" err="1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limpeza</a:t>
            </a:r>
            <a:r>
              <a:rPr dirty="0">
                <a:solidFill>
                  <a:srgbClr val="2C2C2C"/>
                </a:solidFill>
                <a:latin typeface="Avenir Book"/>
                <a:ea typeface="Avenir Book"/>
                <a:cs typeface="Avenir Book"/>
                <a:sym typeface="Avenir Book"/>
              </a:rPr>
              <a:t>.</a:t>
            </a:r>
          </a:p>
        </p:txBody>
      </p:sp>
      <p:pic>
        <p:nvPicPr>
          <p:cNvPr id="276" name="LUPA.png" descr="LUP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398" y="4589328"/>
            <a:ext cx="792728" cy="726138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127"/>
          <p:cNvSpPr/>
          <p:nvPr/>
        </p:nvSpPr>
        <p:spPr>
          <a:xfrm>
            <a:off x="4635139" y="4662561"/>
            <a:ext cx="652688" cy="579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226" y="0"/>
                  <a:pt x="9760" y="531"/>
                  <a:pt x="9760" y="1187"/>
                </a:cubicBezTo>
                <a:cubicBezTo>
                  <a:pt x="9760" y="1611"/>
                  <a:pt x="9955" y="1983"/>
                  <a:pt x="10246" y="2193"/>
                </a:cubicBezTo>
                <a:lnTo>
                  <a:pt x="10246" y="2956"/>
                </a:lnTo>
                <a:cubicBezTo>
                  <a:pt x="9939" y="3110"/>
                  <a:pt x="9689" y="3387"/>
                  <a:pt x="9546" y="3734"/>
                </a:cubicBezTo>
                <a:lnTo>
                  <a:pt x="2528" y="3734"/>
                </a:lnTo>
                <a:lnTo>
                  <a:pt x="2528" y="4844"/>
                </a:lnTo>
                <a:lnTo>
                  <a:pt x="3409" y="4844"/>
                </a:lnTo>
                <a:lnTo>
                  <a:pt x="845" y="13979"/>
                </a:lnTo>
                <a:lnTo>
                  <a:pt x="0" y="13979"/>
                </a:lnTo>
                <a:cubicBezTo>
                  <a:pt x="713" y="15444"/>
                  <a:pt x="2079" y="16435"/>
                  <a:pt x="3648" y="16435"/>
                </a:cubicBezTo>
                <a:cubicBezTo>
                  <a:pt x="5218" y="16435"/>
                  <a:pt x="6585" y="15444"/>
                  <a:pt x="7298" y="13979"/>
                </a:cubicBezTo>
                <a:lnTo>
                  <a:pt x="6453" y="13979"/>
                </a:lnTo>
                <a:lnTo>
                  <a:pt x="3888" y="4844"/>
                </a:lnTo>
                <a:lnTo>
                  <a:pt x="9469" y="4844"/>
                </a:lnTo>
                <a:cubicBezTo>
                  <a:pt x="9583" y="5301"/>
                  <a:pt x="9872" y="5673"/>
                  <a:pt x="10246" y="5860"/>
                </a:cubicBezTo>
                <a:lnTo>
                  <a:pt x="10246" y="10137"/>
                </a:lnTo>
                <a:lnTo>
                  <a:pt x="9447" y="13379"/>
                </a:lnTo>
                <a:lnTo>
                  <a:pt x="9447" y="19963"/>
                </a:lnTo>
                <a:lnTo>
                  <a:pt x="6460" y="19963"/>
                </a:lnTo>
                <a:cubicBezTo>
                  <a:pt x="6276" y="19963"/>
                  <a:pt x="6111" y="20093"/>
                  <a:pt x="6046" y="20289"/>
                </a:cubicBezTo>
                <a:lnTo>
                  <a:pt x="5613" y="21600"/>
                </a:lnTo>
                <a:lnTo>
                  <a:pt x="15987" y="21600"/>
                </a:lnTo>
                <a:lnTo>
                  <a:pt x="15552" y="20289"/>
                </a:lnTo>
                <a:cubicBezTo>
                  <a:pt x="15487" y="20093"/>
                  <a:pt x="15322" y="19963"/>
                  <a:pt x="15139" y="19963"/>
                </a:cubicBezTo>
                <a:lnTo>
                  <a:pt x="12153" y="19963"/>
                </a:lnTo>
                <a:lnTo>
                  <a:pt x="12153" y="13379"/>
                </a:lnTo>
                <a:lnTo>
                  <a:pt x="11354" y="10139"/>
                </a:lnTo>
                <a:lnTo>
                  <a:pt x="11354" y="5860"/>
                </a:lnTo>
                <a:cubicBezTo>
                  <a:pt x="11728" y="5673"/>
                  <a:pt x="12016" y="5302"/>
                  <a:pt x="12130" y="4846"/>
                </a:cubicBezTo>
                <a:lnTo>
                  <a:pt x="17710" y="4846"/>
                </a:lnTo>
                <a:lnTo>
                  <a:pt x="15147" y="13979"/>
                </a:lnTo>
                <a:lnTo>
                  <a:pt x="14302" y="13979"/>
                </a:lnTo>
                <a:cubicBezTo>
                  <a:pt x="15015" y="15444"/>
                  <a:pt x="16380" y="16435"/>
                  <a:pt x="17950" y="16435"/>
                </a:cubicBezTo>
                <a:cubicBezTo>
                  <a:pt x="19519" y="16435"/>
                  <a:pt x="20887" y="15444"/>
                  <a:pt x="21600" y="13979"/>
                </a:cubicBezTo>
                <a:lnTo>
                  <a:pt x="20753" y="13979"/>
                </a:lnTo>
                <a:lnTo>
                  <a:pt x="18190" y="4844"/>
                </a:lnTo>
                <a:lnTo>
                  <a:pt x="19072" y="4844"/>
                </a:lnTo>
                <a:lnTo>
                  <a:pt x="19072" y="3734"/>
                </a:lnTo>
                <a:lnTo>
                  <a:pt x="12052" y="3734"/>
                </a:lnTo>
                <a:cubicBezTo>
                  <a:pt x="11909" y="3388"/>
                  <a:pt x="11661" y="3110"/>
                  <a:pt x="11354" y="2956"/>
                </a:cubicBezTo>
                <a:lnTo>
                  <a:pt x="11354" y="2193"/>
                </a:lnTo>
                <a:cubicBezTo>
                  <a:pt x="11645" y="1983"/>
                  <a:pt x="11838" y="1611"/>
                  <a:pt x="11838" y="1187"/>
                </a:cubicBezTo>
                <a:cubicBezTo>
                  <a:pt x="11838" y="531"/>
                  <a:pt x="11374" y="0"/>
                  <a:pt x="10800" y="0"/>
                </a:cubicBezTo>
                <a:close/>
                <a:moveTo>
                  <a:pt x="3486" y="5791"/>
                </a:moveTo>
                <a:lnTo>
                  <a:pt x="3486" y="13979"/>
                </a:lnTo>
                <a:lnTo>
                  <a:pt x="1188" y="13979"/>
                </a:lnTo>
                <a:lnTo>
                  <a:pt x="3486" y="5791"/>
                </a:lnTo>
                <a:close/>
                <a:moveTo>
                  <a:pt x="3812" y="5791"/>
                </a:moveTo>
                <a:lnTo>
                  <a:pt x="6110" y="13979"/>
                </a:lnTo>
                <a:lnTo>
                  <a:pt x="3812" y="13979"/>
                </a:lnTo>
                <a:lnTo>
                  <a:pt x="3812" y="5791"/>
                </a:lnTo>
                <a:close/>
                <a:moveTo>
                  <a:pt x="17788" y="5791"/>
                </a:moveTo>
                <a:lnTo>
                  <a:pt x="17788" y="13979"/>
                </a:lnTo>
                <a:lnTo>
                  <a:pt x="15490" y="13979"/>
                </a:lnTo>
                <a:lnTo>
                  <a:pt x="17788" y="5791"/>
                </a:lnTo>
                <a:close/>
                <a:moveTo>
                  <a:pt x="18114" y="5791"/>
                </a:moveTo>
                <a:lnTo>
                  <a:pt x="20412" y="13979"/>
                </a:lnTo>
                <a:lnTo>
                  <a:pt x="18114" y="13979"/>
                </a:lnTo>
                <a:lnTo>
                  <a:pt x="18114" y="5791"/>
                </a:lnTo>
                <a:close/>
              </a:path>
            </a:pathLst>
          </a:custGeom>
          <a:solidFill>
            <a:srgbClr val="FFFFFF">
              <a:alpha val="67271"/>
            </a:srgbClr>
          </a:solidFill>
          <a:ln w="19050">
            <a:solidFill>
              <a:srgbClr val="027A02">
                <a:alpha val="67271"/>
              </a:srgbClr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78" name="Shape 164"/>
          <p:cNvSpPr txBox="1"/>
          <p:nvPr/>
        </p:nvSpPr>
        <p:spPr>
          <a:xfrm>
            <a:off x="5497888" y="1792481"/>
            <a:ext cx="3462778" cy="472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spcBef>
                <a:spcPts val="1200"/>
              </a:spcBef>
              <a:defRPr sz="170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 err="1"/>
              <a:t>Cumulatividade</a:t>
            </a:r>
            <a:r>
              <a:rPr b="1" dirty="0"/>
              <a:t>:</a:t>
            </a:r>
            <a:r>
              <a:rPr b="1" dirty="0">
                <a:solidFill>
                  <a:srgbClr val="000000"/>
                </a:solidFill>
                <a:latin typeface="Avenir Black"/>
                <a:ea typeface="Avenir Black"/>
                <a:cs typeface="Avenir Black"/>
                <a:sym typeface="Avenir Black"/>
              </a:rPr>
              <a:t> </a:t>
            </a:r>
            <a:r>
              <a:rPr dirty="0" err="1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rPr>
              <a:t>brasileiro</a:t>
            </a:r>
            <a:r>
              <a:rPr dirty="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dirty="0" err="1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rPr>
              <a:t>não</a:t>
            </a:r>
            <a:r>
              <a:rPr dirty="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dirty="0" err="1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rPr>
              <a:t>sabe</a:t>
            </a:r>
            <a:r>
              <a:rPr dirty="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dirty="0" err="1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rPr>
              <a:t>quanto</a:t>
            </a:r>
            <a:r>
              <a:rPr dirty="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dirty="0" err="1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rPr>
              <a:t>paga</a:t>
            </a:r>
            <a:r>
              <a:rPr dirty="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rPr>
              <a:t> de </a:t>
            </a:r>
            <a:r>
              <a:rPr dirty="0" err="1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rPr>
              <a:t>imposto</a:t>
            </a:r>
            <a:r>
              <a:rPr dirty="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rPr>
              <a:t>.</a:t>
            </a:r>
          </a:p>
        </p:txBody>
      </p:sp>
      <p:sp>
        <p:nvSpPr>
          <p:cNvPr id="279" name="Shape 167"/>
          <p:cNvSpPr/>
          <p:nvPr/>
        </p:nvSpPr>
        <p:spPr>
          <a:xfrm>
            <a:off x="5397211" y="1605498"/>
            <a:ext cx="10" cy="812801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0" name="Shape 167"/>
          <p:cNvSpPr/>
          <p:nvPr/>
        </p:nvSpPr>
        <p:spPr>
          <a:xfrm>
            <a:off x="5382224" y="2970539"/>
            <a:ext cx="3" cy="671760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1" name="Shape 167"/>
          <p:cNvSpPr/>
          <p:nvPr/>
        </p:nvSpPr>
        <p:spPr>
          <a:xfrm flipH="1">
            <a:off x="5381079" y="4171347"/>
            <a:ext cx="2260" cy="1562100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82" name="pagamento.png" descr="pagament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31142" y="1726788"/>
            <a:ext cx="637885" cy="63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184"/>
          <p:cNvSpPr/>
          <p:nvPr/>
        </p:nvSpPr>
        <p:spPr>
          <a:xfrm>
            <a:off x="7237411" y="126999"/>
            <a:ext cx="1508673" cy="1515262"/>
          </a:xfrm>
          <a:prstGeom prst="ellipse">
            <a:avLst/>
          </a:prstGeom>
          <a:solidFill>
            <a:srgbClr val="66B132">
              <a:alpha val="23000"/>
            </a:srgbClr>
          </a:solidFill>
          <a:ln w="25400">
            <a:solidFill>
              <a:srgbClr val="449A26">
                <a:alpha val="1150"/>
              </a:srgbClr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558E28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284" name="Shape 165"/>
          <p:cNvSpPr txBox="1"/>
          <p:nvPr/>
        </p:nvSpPr>
        <p:spPr>
          <a:xfrm>
            <a:off x="7248796" y="571209"/>
            <a:ext cx="1485903" cy="688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70000"/>
              </a:lnSpc>
              <a:defRPr spc="-1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 err="1"/>
              <a:t>Problemas</a:t>
            </a:r>
            <a:r>
              <a:rPr b="1" dirty="0"/>
              <a:t> </a:t>
            </a:r>
          </a:p>
          <a:p>
            <a:pPr algn="ctr">
              <a:lnSpc>
                <a:spcPct val="70000"/>
              </a:lnSpc>
              <a:defRPr spc="-1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/>
              <a:t>do PIS/</a:t>
            </a:r>
            <a:r>
              <a:rPr b="1" dirty="0" err="1"/>
              <a:t>Cofins</a:t>
            </a:r>
            <a:endParaRPr b="1" dirty="0"/>
          </a:p>
        </p:txBody>
      </p:sp>
      <p:sp>
        <p:nvSpPr>
          <p:cNvPr id="285" name="Shape 167"/>
          <p:cNvSpPr/>
          <p:nvPr/>
        </p:nvSpPr>
        <p:spPr>
          <a:xfrm flipH="1">
            <a:off x="1013623" y="2945465"/>
            <a:ext cx="4754" cy="838188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6" name="Shape 167"/>
          <p:cNvSpPr/>
          <p:nvPr/>
        </p:nvSpPr>
        <p:spPr>
          <a:xfrm flipH="1">
            <a:off x="995820" y="4184650"/>
            <a:ext cx="2261" cy="1562100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/>
          <p:nvPr/>
        </p:nvSpPr>
        <p:spPr>
          <a:xfrm>
            <a:off x="3048000" y="1449040"/>
            <a:ext cx="5715000" cy="4140200"/>
          </a:xfrm>
          <a:prstGeom prst="rect">
            <a:avLst/>
          </a:prstGeom>
          <a:solidFill>
            <a:srgbClr val="FCBD00">
              <a:alpha val="17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68" name="Shape 257"/>
          <p:cNvSpPr/>
          <p:nvPr/>
        </p:nvSpPr>
        <p:spPr>
          <a:xfrm>
            <a:off x="494916" y="3400938"/>
            <a:ext cx="2149046" cy="2158431"/>
          </a:xfrm>
          <a:prstGeom prst="ellipse">
            <a:avLst/>
          </a:prstGeom>
          <a:solidFill>
            <a:srgbClr val="A3D979">
              <a:alpha val="44000"/>
            </a:srgbClr>
          </a:solidFill>
          <a:ln w="25400">
            <a:solidFill>
              <a:srgbClr val="449A26">
                <a:alpha val="2200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569" name="Shape 320"/>
          <p:cNvSpPr/>
          <p:nvPr/>
        </p:nvSpPr>
        <p:spPr>
          <a:xfrm>
            <a:off x="1098743" y="1038760"/>
            <a:ext cx="313932" cy="72895"/>
          </a:xfrm>
          <a:prstGeom prst="rect">
            <a:avLst/>
          </a:prstGeom>
          <a:solidFill>
            <a:srgbClr val="008A3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571" name="Shape 176"/>
          <p:cNvSpPr txBox="1"/>
          <p:nvPr/>
        </p:nvSpPr>
        <p:spPr>
          <a:xfrm>
            <a:off x="3084748" y="1484784"/>
            <a:ext cx="5796613" cy="403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1700">
                <a:solidFill>
                  <a:srgbClr val="66B132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pt-BR" b="1" dirty="0"/>
              <a:t>Criação da </a:t>
            </a: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Contribuição 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Social sobre Bens e Serviços </a:t>
            </a: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(CBS) nos 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moldes de um IVA </a:t>
            </a: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4.0. </a:t>
            </a:r>
          </a:p>
          <a:p>
            <a:pPr defTabSz="914400">
              <a:defRPr sz="1700">
                <a:solidFill>
                  <a:srgbClr val="66B132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 smtClean="0"/>
              <a:t>Uma nova forma de </a:t>
            </a:r>
            <a:r>
              <a:rPr b="1" dirty="0" err="1" smtClean="0"/>
              <a:t>tributar</a:t>
            </a:r>
            <a:r>
              <a:rPr b="1" dirty="0" smtClean="0"/>
              <a:t> o </a:t>
            </a:r>
            <a:r>
              <a:rPr b="1" dirty="0" err="1" smtClean="0"/>
              <a:t>consumo</a:t>
            </a:r>
            <a:endParaRPr lang="pt-BR" b="1" dirty="0" smtClean="0"/>
          </a:p>
          <a:p>
            <a:pPr marL="551447" lvl="1" indent="-170447" defTabSz="914400">
              <a:spcBef>
                <a:spcPts val="600"/>
              </a:spcBef>
              <a:buSzPct val="100000"/>
              <a:buChar char="•"/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 smtClean="0">
                <a:latin typeface="Avenir Book"/>
                <a:ea typeface="Avenir Book"/>
                <a:cs typeface="Avenir Book"/>
                <a:sym typeface="Avenir Book"/>
              </a:rPr>
              <a:t>Fim </a:t>
            </a:r>
            <a:r>
              <a:rPr lang="pt-BR" dirty="0">
                <a:latin typeface="Avenir Book"/>
                <a:ea typeface="Avenir Book"/>
                <a:cs typeface="Avenir Book"/>
                <a:sym typeface="Avenir Book"/>
              </a:rPr>
              <a:t>do PIS/</a:t>
            </a:r>
            <a:r>
              <a:rPr lang="pt-BR" dirty="0" err="1">
                <a:latin typeface="Avenir Book"/>
                <a:ea typeface="Avenir Book"/>
                <a:cs typeface="Avenir Book"/>
                <a:sym typeface="Avenir Book"/>
              </a:rPr>
              <a:t>Cofins</a:t>
            </a:r>
            <a:r>
              <a:rPr lang="pt-BR" dirty="0">
                <a:latin typeface="Avenir Book"/>
                <a:ea typeface="Avenir Book"/>
                <a:cs typeface="Avenir Book"/>
                <a:sym typeface="Avenir Book"/>
              </a:rPr>
              <a:t>: acabam os tributos </a:t>
            </a:r>
            <a:r>
              <a:rPr lang="pt-BR" dirty="0" smtClean="0">
                <a:latin typeface="Avenir Book"/>
                <a:ea typeface="Avenir Book"/>
                <a:cs typeface="Avenir Book"/>
                <a:sym typeface="Avenir Book"/>
              </a:rPr>
              <a:t>diferenciados </a:t>
            </a:r>
            <a:r>
              <a:rPr lang="pt-BR" dirty="0">
                <a:latin typeface="Avenir Book"/>
                <a:ea typeface="Avenir Book"/>
                <a:cs typeface="Avenir Book"/>
                <a:sym typeface="Avenir Book"/>
              </a:rPr>
              <a:t>para vários setores e mais de uma centena de regimes </a:t>
            </a:r>
            <a:r>
              <a:rPr lang="pt-BR" dirty="0" err="1">
                <a:latin typeface="Avenir Book"/>
                <a:ea typeface="Avenir Book"/>
                <a:cs typeface="Avenir Book"/>
                <a:sym typeface="Avenir Book"/>
              </a:rPr>
              <a:t>especias</a:t>
            </a:r>
            <a:r>
              <a:rPr dirty="0" smtClean="0"/>
              <a:t> </a:t>
            </a:r>
            <a:endParaRPr lang="pt-BR" dirty="0" smtClean="0"/>
          </a:p>
          <a:p>
            <a:pPr marL="551447" lvl="1" indent="-170447" defTabSz="914400">
              <a:spcBef>
                <a:spcPts val="600"/>
              </a:spcBef>
              <a:buSzPct val="100000"/>
              <a:buChar char="•"/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 smtClean="0"/>
              <a:t>Crédito </a:t>
            </a:r>
            <a:r>
              <a:rPr lang="pt-BR" sz="1700" b="1" dirty="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</a:rPr>
              <a:t>financeiro, imediato e monetizado</a:t>
            </a:r>
          </a:p>
          <a:p>
            <a:pPr marL="551447" lvl="1" indent="-170447" defTabSz="914400">
              <a:spcBef>
                <a:spcPts val="600"/>
              </a:spcBef>
              <a:buSzPct val="100000"/>
              <a:buChar char="•"/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 smtClean="0"/>
              <a:t>Incidência somente </a:t>
            </a:r>
            <a:r>
              <a:rPr dirty="0" err="1" smtClean="0"/>
              <a:t>sobre</a:t>
            </a:r>
            <a:r>
              <a:rPr dirty="0" smtClean="0"/>
              <a:t> </a:t>
            </a:r>
            <a:r>
              <a:rPr dirty="0"/>
              <a:t>o </a:t>
            </a:r>
            <a:r>
              <a:rPr sz="1700" b="1" dirty="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</a:rPr>
              <a:t>valor </a:t>
            </a:r>
            <a:r>
              <a:rPr lang="pt-BR" sz="1700" b="1" dirty="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</a:rPr>
              <a:t>agregado </a:t>
            </a:r>
            <a:r>
              <a:rPr lang="pt-BR" dirty="0" smtClean="0"/>
              <a:t>a</a:t>
            </a:r>
            <a:r>
              <a:rPr dirty="0"/>
              <a:t>o </a:t>
            </a:r>
            <a:r>
              <a:rPr dirty="0" err="1"/>
              <a:t>produto</a:t>
            </a:r>
            <a:r>
              <a:rPr lang="pt-BR" dirty="0"/>
              <a:t> ou ao serviço</a:t>
            </a:r>
            <a:r>
              <a:rPr dirty="0"/>
              <a:t>. </a:t>
            </a:r>
          </a:p>
          <a:p>
            <a:pPr marL="551447" lvl="1" indent="-170447" defTabSz="914400">
              <a:spcBef>
                <a:spcPts val="600"/>
              </a:spcBef>
              <a:buSzPct val="100000"/>
              <a:buChar char="•"/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Mais</a:t>
            </a:r>
            <a:r>
              <a:rPr dirty="0"/>
              <a:t> </a:t>
            </a:r>
            <a:r>
              <a:rPr b="1" dirty="0" err="1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transparente</a:t>
            </a:r>
            <a:r>
              <a:rPr dirty="0"/>
              <a:t> </a:t>
            </a:r>
            <a:r>
              <a:rPr dirty="0" err="1"/>
              <a:t>porque</a:t>
            </a:r>
            <a:r>
              <a:rPr dirty="0"/>
              <a:t> </a:t>
            </a:r>
            <a:r>
              <a:rPr dirty="0" err="1"/>
              <a:t>incide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a </a:t>
            </a:r>
            <a:r>
              <a:rPr dirty="0" err="1"/>
              <a:t>receita</a:t>
            </a:r>
            <a:r>
              <a:rPr dirty="0"/>
              <a:t> </a:t>
            </a:r>
            <a:r>
              <a:rPr dirty="0" err="1"/>
              <a:t>bruta</a:t>
            </a:r>
            <a:r>
              <a:rPr dirty="0"/>
              <a:t> e </a:t>
            </a:r>
            <a:r>
              <a:rPr dirty="0" err="1"/>
              <a:t>não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todas</a:t>
            </a:r>
            <a:r>
              <a:rPr dirty="0"/>
              <a:t> as </a:t>
            </a:r>
            <a:r>
              <a:rPr dirty="0" err="1"/>
              <a:t>receitas</a:t>
            </a:r>
            <a:r>
              <a:rPr dirty="0"/>
              <a:t>. </a:t>
            </a:r>
          </a:p>
          <a:p>
            <a:pPr marL="551447" lvl="1" indent="-170447" defTabSz="914400">
              <a:spcBef>
                <a:spcPts val="600"/>
              </a:spcBef>
              <a:buSzPct val="100000"/>
              <a:buChar char="•"/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Alinhada</a:t>
            </a:r>
            <a:r>
              <a:rPr dirty="0"/>
              <a:t> </a:t>
            </a:r>
            <a:r>
              <a:rPr dirty="0" err="1"/>
              <a:t>aos</a:t>
            </a:r>
            <a:r>
              <a:rPr dirty="0"/>
              <a:t> </a:t>
            </a:r>
            <a:r>
              <a:rPr sz="1700" b="1" dirty="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</a:rPr>
              <a:t>IVAs </a:t>
            </a:r>
            <a:r>
              <a:rPr sz="1700" b="1" dirty="0" err="1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</a:rPr>
              <a:t>mais</a:t>
            </a:r>
            <a:r>
              <a:rPr sz="1700" b="1" dirty="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</a:rPr>
              <a:t> </a:t>
            </a:r>
            <a:r>
              <a:rPr sz="1700" b="1" dirty="0" err="1" smtClean="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</a:rPr>
              <a:t>modernos</a:t>
            </a:r>
            <a:r>
              <a:rPr lang="pt-BR" sz="1700" b="1" dirty="0" smtClean="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</a:rPr>
              <a:t>. </a:t>
            </a:r>
          </a:p>
          <a:p>
            <a:pPr marL="551447" lvl="1" indent="-170447" defTabSz="914400">
              <a:spcBef>
                <a:spcPts val="600"/>
              </a:spcBef>
              <a:buSzPct val="100000"/>
              <a:buChar char="•"/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 smtClean="0"/>
              <a:t>Alíquota</a:t>
            </a:r>
            <a:r>
              <a:rPr dirty="0" smtClean="0"/>
              <a:t> </a:t>
            </a:r>
            <a:r>
              <a:rPr dirty="0"/>
              <a:t>de </a:t>
            </a:r>
            <a:r>
              <a:rPr sz="2200" b="1" dirty="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12%</a:t>
            </a:r>
            <a:r>
              <a:rPr b="1" dirty="0"/>
              <a:t>.</a:t>
            </a:r>
          </a:p>
        </p:txBody>
      </p:sp>
      <p:sp>
        <p:nvSpPr>
          <p:cNvPr id="572" name="Shape 318"/>
          <p:cNvSpPr/>
          <p:nvPr/>
        </p:nvSpPr>
        <p:spPr>
          <a:xfrm rot="16200000">
            <a:off x="897417" y="1848305"/>
            <a:ext cx="1343057" cy="903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70" y="0"/>
                </a:moveTo>
                <a:cubicBezTo>
                  <a:pt x="4727" y="0"/>
                  <a:pt x="4529" y="339"/>
                  <a:pt x="4529" y="754"/>
                </a:cubicBezTo>
                <a:lnTo>
                  <a:pt x="4529" y="7491"/>
                </a:lnTo>
                <a:cubicBezTo>
                  <a:pt x="4382" y="8825"/>
                  <a:pt x="3672" y="8999"/>
                  <a:pt x="3672" y="8999"/>
                </a:cubicBezTo>
                <a:cubicBezTo>
                  <a:pt x="3377" y="9059"/>
                  <a:pt x="2943" y="8562"/>
                  <a:pt x="2783" y="8363"/>
                </a:cubicBezTo>
                <a:cubicBezTo>
                  <a:pt x="2489" y="7923"/>
                  <a:pt x="2110" y="7658"/>
                  <a:pt x="1698" y="7658"/>
                </a:cubicBezTo>
                <a:cubicBezTo>
                  <a:pt x="760" y="7658"/>
                  <a:pt x="0" y="9026"/>
                  <a:pt x="0" y="10717"/>
                </a:cubicBezTo>
                <a:cubicBezTo>
                  <a:pt x="0" y="12407"/>
                  <a:pt x="760" y="13778"/>
                  <a:pt x="1698" y="13778"/>
                </a:cubicBezTo>
                <a:cubicBezTo>
                  <a:pt x="2082" y="13778"/>
                  <a:pt x="2436" y="13545"/>
                  <a:pt x="2720" y="13157"/>
                </a:cubicBezTo>
                <a:lnTo>
                  <a:pt x="2720" y="13160"/>
                </a:lnTo>
                <a:cubicBezTo>
                  <a:pt x="2746" y="13124"/>
                  <a:pt x="3313" y="12370"/>
                  <a:pt x="3672" y="12443"/>
                </a:cubicBezTo>
                <a:cubicBezTo>
                  <a:pt x="3672" y="12443"/>
                  <a:pt x="4382" y="12617"/>
                  <a:pt x="4529" y="13951"/>
                </a:cubicBezTo>
                <a:lnTo>
                  <a:pt x="4529" y="20846"/>
                </a:lnTo>
                <a:cubicBezTo>
                  <a:pt x="4529" y="21260"/>
                  <a:pt x="4727" y="21600"/>
                  <a:pt x="4970" y="21600"/>
                </a:cubicBezTo>
                <a:lnTo>
                  <a:pt x="9322" y="21600"/>
                </a:lnTo>
                <a:cubicBezTo>
                  <a:pt x="9749" y="21162"/>
                  <a:pt x="9815" y="20388"/>
                  <a:pt x="9815" y="20388"/>
                </a:cubicBezTo>
                <a:cubicBezTo>
                  <a:pt x="9857" y="19778"/>
                  <a:pt x="9419" y="18814"/>
                  <a:pt x="9396" y="18765"/>
                </a:cubicBezTo>
                <a:lnTo>
                  <a:pt x="9394" y="18763"/>
                </a:lnTo>
                <a:cubicBezTo>
                  <a:pt x="9168" y="18278"/>
                  <a:pt x="9032" y="17676"/>
                  <a:pt x="9032" y="17022"/>
                </a:cubicBezTo>
                <a:cubicBezTo>
                  <a:pt x="9032" y="15422"/>
                  <a:pt x="9836" y="14124"/>
                  <a:pt x="10827" y="14124"/>
                </a:cubicBezTo>
                <a:cubicBezTo>
                  <a:pt x="11818" y="14124"/>
                  <a:pt x="12621" y="15422"/>
                  <a:pt x="12621" y="17022"/>
                </a:cubicBezTo>
                <a:cubicBezTo>
                  <a:pt x="12621" y="17724"/>
                  <a:pt x="12467" y="18368"/>
                  <a:pt x="12209" y="18869"/>
                </a:cubicBezTo>
                <a:cubicBezTo>
                  <a:pt x="12092" y="19143"/>
                  <a:pt x="11799" y="19886"/>
                  <a:pt x="11834" y="20388"/>
                </a:cubicBezTo>
                <a:cubicBezTo>
                  <a:pt x="11834" y="20388"/>
                  <a:pt x="11900" y="21162"/>
                  <a:pt x="12327" y="21600"/>
                </a:cubicBezTo>
                <a:lnTo>
                  <a:pt x="16679" y="21600"/>
                </a:lnTo>
                <a:cubicBezTo>
                  <a:pt x="16922" y="21600"/>
                  <a:pt x="17120" y="21261"/>
                  <a:pt x="17120" y="20846"/>
                </a:cubicBezTo>
                <a:lnTo>
                  <a:pt x="17120" y="13499"/>
                </a:lnTo>
                <a:cubicBezTo>
                  <a:pt x="17332" y="12447"/>
                  <a:pt x="17928" y="12299"/>
                  <a:pt x="17928" y="12299"/>
                </a:cubicBezTo>
                <a:cubicBezTo>
                  <a:pt x="18223" y="12239"/>
                  <a:pt x="18657" y="12736"/>
                  <a:pt x="18817" y="12935"/>
                </a:cubicBezTo>
                <a:cubicBezTo>
                  <a:pt x="19111" y="13375"/>
                  <a:pt x="19490" y="13640"/>
                  <a:pt x="19902" y="13640"/>
                </a:cubicBezTo>
                <a:cubicBezTo>
                  <a:pt x="20840" y="13640"/>
                  <a:pt x="21600" y="12272"/>
                  <a:pt x="21600" y="10581"/>
                </a:cubicBezTo>
                <a:cubicBezTo>
                  <a:pt x="21600" y="8891"/>
                  <a:pt x="20840" y="7519"/>
                  <a:pt x="19902" y="7519"/>
                </a:cubicBezTo>
                <a:cubicBezTo>
                  <a:pt x="19518" y="7519"/>
                  <a:pt x="19164" y="7753"/>
                  <a:pt x="18880" y="8141"/>
                </a:cubicBezTo>
                <a:lnTo>
                  <a:pt x="18880" y="8138"/>
                </a:lnTo>
                <a:cubicBezTo>
                  <a:pt x="18854" y="8174"/>
                  <a:pt x="18287" y="8928"/>
                  <a:pt x="17928" y="8855"/>
                </a:cubicBezTo>
                <a:cubicBezTo>
                  <a:pt x="17928" y="8855"/>
                  <a:pt x="17332" y="8707"/>
                  <a:pt x="17120" y="7655"/>
                </a:cubicBezTo>
                <a:lnTo>
                  <a:pt x="17120" y="754"/>
                </a:lnTo>
                <a:cubicBezTo>
                  <a:pt x="17120" y="340"/>
                  <a:pt x="16921" y="0"/>
                  <a:pt x="16678" y="0"/>
                </a:cubicBezTo>
                <a:lnTo>
                  <a:pt x="12110" y="0"/>
                </a:lnTo>
                <a:cubicBezTo>
                  <a:pt x="11780" y="445"/>
                  <a:pt x="11725" y="1085"/>
                  <a:pt x="11725" y="1085"/>
                </a:cubicBezTo>
                <a:cubicBezTo>
                  <a:pt x="11682" y="1697"/>
                  <a:pt x="12124" y="2664"/>
                  <a:pt x="12145" y="2708"/>
                </a:cubicBezTo>
                <a:lnTo>
                  <a:pt x="12142" y="2708"/>
                </a:lnTo>
                <a:cubicBezTo>
                  <a:pt x="12369" y="3193"/>
                  <a:pt x="12506" y="3796"/>
                  <a:pt x="12506" y="4452"/>
                </a:cubicBezTo>
                <a:cubicBezTo>
                  <a:pt x="12506" y="6051"/>
                  <a:pt x="11704" y="7347"/>
                  <a:pt x="10712" y="7347"/>
                </a:cubicBezTo>
                <a:cubicBezTo>
                  <a:pt x="9721" y="7347"/>
                  <a:pt x="8917" y="6051"/>
                  <a:pt x="8917" y="4452"/>
                </a:cubicBezTo>
                <a:cubicBezTo>
                  <a:pt x="8917" y="3749"/>
                  <a:pt x="9072" y="3103"/>
                  <a:pt x="9330" y="2601"/>
                </a:cubicBezTo>
                <a:cubicBezTo>
                  <a:pt x="9447" y="2328"/>
                  <a:pt x="9738" y="1588"/>
                  <a:pt x="9703" y="1085"/>
                </a:cubicBezTo>
                <a:cubicBezTo>
                  <a:pt x="9703" y="1085"/>
                  <a:pt x="9648" y="445"/>
                  <a:pt x="9318" y="0"/>
                </a:cubicBezTo>
                <a:lnTo>
                  <a:pt x="4970" y="0"/>
                </a:lnTo>
                <a:close/>
              </a:path>
            </a:pathLst>
          </a:custGeom>
          <a:ln w="38100">
            <a:solidFill>
              <a:srgbClr val="019900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73" name="Shape 167"/>
          <p:cNvSpPr/>
          <p:nvPr/>
        </p:nvSpPr>
        <p:spPr>
          <a:xfrm flipH="1">
            <a:off x="753501" y="3216461"/>
            <a:ext cx="1631871" cy="4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4" name="Shape 164"/>
          <p:cNvSpPr txBox="1"/>
          <p:nvPr/>
        </p:nvSpPr>
        <p:spPr>
          <a:xfrm>
            <a:off x="821882" y="4307894"/>
            <a:ext cx="1460503" cy="344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70000"/>
              </a:lnSpc>
              <a:spcBef>
                <a:spcPts val="1200"/>
              </a:spcBef>
              <a:defRPr sz="2200">
                <a:solidFill>
                  <a:srgbClr val="3D8722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pt-BR" b="1" dirty="0" smtClean="0"/>
              <a:t>1</a:t>
            </a:r>
            <a:r>
              <a:rPr b="1" dirty="0" smtClean="0"/>
              <a:t>º </a:t>
            </a:r>
            <a:r>
              <a:rPr b="1" dirty="0" err="1"/>
              <a:t>passo</a:t>
            </a:r>
            <a:r>
              <a:rPr b="1" dirty="0"/>
              <a:t>:</a:t>
            </a:r>
            <a:r>
              <a:rPr b="1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endParaRPr sz="2300" b="1" dirty="0"/>
          </a:p>
        </p:txBody>
      </p:sp>
      <p:sp>
        <p:nvSpPr>
          <p:cNvPr id="575" name="Shape 167"/>
          <p:cNvSpPr/>
          <p:nvPr/>
        </p:nvSpPr>
        <p:spPr>
          <a:xfrm flipV="1">
            <a:off x="2753310" y="1569765"/>
            <a:ext cx="4" cy="4470401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6" name="Shape 222"/>
          <p:cNvSpPr/>
          <p:nvPr/>
        </p:nvSpPr>
        <p:spPr>
          <a:xfrm>
            <a:off x="2904232" y="6039665"/>
            <a:ext cx="5977129" cy="1"/>
          </a:xfrm>
          <a:prstGeom prst="line">
            <a:avLst/>
          </a:prstGeom>
          <a:ln w="25400" cap="rnd">
            <a:solidFill>
              <a:srgbClr val="9BBB59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7" name="Shape 222"/>
          <p:cNvSpPr/>
          <p:nvPr/>
        </p:nvSpPr>
        <p:spPr>
          <a:xfrm>
            <a:off x="2904233" y="1340768"/>
            <a:ext cx="5977129" cy="1"/>
          </a:xfrm>
          <a:prstGeom prst="line">
            <a:avLst/>
          </a:prstGeom>
          <a:ln w="25400" cap="rnd">
            <a:solidFill>
              <a:srgbClr val="9BBB59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8" name="Shape 222"/>
          <p:cNvSpPr/>
          <p:nvPr/>
        </p:nvSpPr>
        <p:spPr>
          <a:xfrm flipH="1">
            <a:off x="8898192" y="1509266"/>
            <a:ext cx="3147" cy="4495800"/>
          </a:xfrm>
          <a:prstGeom prst="line">
            <a:avLst/>
          </a:prstGeom>
          <a:ln w="25400" cap="rnd">
            <a:solidFill>
              <a:srgbClr val="9BBB59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9" name="Shape 222"/>
          <p:cNvSpPr/>
          <p:nvPr/>
        </p:nvSpPr>
        <p:spPr>
          <a:xfrm flipH="1">
            <a:off x="2919031" y="1509266"/>
            <a:ext cx="1" cy="4533901"/>
          </a:xfrm>
          <a:prstGeom prst="line">
            <a:avLst/>
          </a:prstGeom>
          <a:ln w="25400" cap="rnd">
            <a:solidFill>
              <a:srgbClr val="9BBB59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0" name="Shape 272"/>
          <p:cNvSpPr txBox="1">
            <a:spLocks noGrp="1"/>
          </p:cNvSpPr>
          <p:nvPr>
            <p:ph type="sldNum" sz="quarter" idx="4294967295"/>
          </p:nvPr>
        </p:nvSpPr>
        <p:spPr>
          <a:xfrm>
            <a:off x="2315691" y="6168952"/>
            <a:ext cx="179321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FFC642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2" name="Shape 164">
            <a:extLst>
              <a:ext uri="{FF2B5EF4-FFF2-40B4-BE49-F238E27FC236}">
                <a16:creationId xmlns:a16="http://schemas.microsoft.com/office/drawing/2014/main" xmlns="" id="{4F14E097-BA73-1D4A-87CB-73CE9F649182}"/>
              </a:ext>
            </a:extLst>
          </p:cNvPr>
          <p:cNvSpPr txBox="1"/>
          <p:nvPr/>
        </p:nvSpPr>
        <p:spPr>
          <a:xfrm>
            <a:off x="1054099" y="191575"/>
            <a:ext cx="4182235" cy="879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 sz="2300"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n-US" b="1" dirty="0"/>
              <a:t>IVA Federal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 sz="2300"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PL que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cria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lang="en-US" sz="2200" dirty="0">
                <a:latin typeface="Avenir Light"/>
                <a:ea typeface="Avenir Light"/>
                <a:cs typeface="Avenir Light"/>
                <a:sym typeface="Avenir Light"/>
              </a:rPr>
              <a:t>a CBS </a:t>
            </a:r>
            <a:r>
              <a:rPr lang="en-US" sz="2200" dirty="0" smtClean="0">
                <a:latin typeface="Avenir Light"/>
                <a:ea typeface="Avenir Light"/>
                <a:cs typeface="Avenir Light"/>
                <a:sym typeface="Avenir Light"/>
              </a:rPr>
              <a:t>(IVA Federal)</a:t>
            </a:r>
            <a:endParaRPr sz="2200" dirty="0">
              <a:latin typeface="Avenir Light"/>
              <a:ea typeface="Avenir Light"/>
              <a:cs typeface="Avenir Light"/>
              <a:sym typeface="Avenir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175"/>
          <p:cNvSpPr txBox="1">
            <a:spLocks noGrp="1"/>
          </p:cNvSpPr>
          <p:nvPr>
            <p:ph type="sldNum" sz="quarter" idx="4294967295"/>
          </p:nvPr>
        </p:nvSpPr>
        <p:spPr>
          <a:xfrm>
            <a:off x="2328017" y="6175302"/>
            <a:ext cx="179321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000">
                <a:solidFill>
                  <a:srgbClr val="FCBD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583" name="Shape 320"/>
          <p:cNvSpPr/>
          <p:nvPr/>
        </p:nvSpPr>
        <p:spPr>
          <a:xfrm>
            <a:off x="1098743" y="1038760"/>
            <a:ext cx="313932" cy="72895"/>
          </a:xfrm>
          <a:prstGeom prst="rect">
            <a:avLst/>
          </a:prstGeom>
          <a:solidFill>
            <a:srgbClr val="008A3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584" name="Shape 164"/>
          <p:cNvSpPr txBox="1"/>
          <p:nvPr/>
        </p:nvSpPr>
        <p:spPr>
          <a:xfrm>
            <a:off x="1054099" y="373678"/>
            <a:ext cx="6618800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 sz="2300"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b="1" dirty="0"/>
              <a:t>Como </a:t>
            </a:r>
            <a:r>
              <a:rPr b="1" dirty="0" err="1"/>
              <a:t>acabar</a:t>
            </a:r>
            <a:r>
              <a:rPr b="1" dirty="0"/>
              <a:t> com PIS/</a:t>
            </a:r>
            <a:r>
              <a:rPr b="1" dirty="0" err="1"/>
              <a:t>Cofins</a:t>
            </a:r>
            <a:r>
              <a:rPr b="1" dirty="0"/>
              <a:t>?</a:t>
            </a:r>
            <a:br>
              <a:rPr b="1" dirty="0"/>
            </a:b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Extinguir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todos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os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tipos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e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criar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tributo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mais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moderno</a:t>
            </a:r>
            <a:endParaRPr sz="2200" dirty="0">
              <a:latin typeface="Avenir Light"/>
              <a:ea typeface="Avenir Light"/>
              <a:cs typeface="Avenir Light"/>
              <a:sym typeface="Avenir Light"/>
            </a:endParaRPr>
          </a:p>
        </p:txBody>
      </p:sp>
      <p:pic>
        <p:nvPicPr>
          <p:cNvPr id="585" name="like-amrelo.png" descr="like-amre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2640" y="5160855"/>
            <a:ext cx="972771" cy="1136196"/>
          </a:xfrm>
          <a:prstGeom prst="rect">
            <a:avLst/>
          </a:prstGeom>
          <a:ln w="12700">
            <a:miter lim="400000"/>
          </a:ln>
        </p:spPr>
      </p:pic>
      <p:sp>
        <p:nvSpPr>
          <p:cNvPr id="586" name="Shape 222"/>
          <p:cNvSpPr/>
          <p:nvPr/>
        </p:nvSpPr>
        <p:spPr>
          <a:xfrm flipV="1">
            <a:off x="5582515" y="5141934"/>
            <a:ext cx="2959104" cy="1242"/>
          </a:xfrm>
          <a:prstGeom prst="line">
            <a:avLst/>
          </a:prstGeom>
          <a:ln w="25400" cap="rnd">
            <a:solidFill>
              <a:srgbClr val="9BBB59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7" name="Shape 167"/>
          <p:cNvSpPr/>
          <p:nvPr/>
        </p:nvSpPr>
        <p:spPr>
          <a:xfrm flipH="1">
            <a:off x="1576496" y="1474027"/>
            <a:ext cx="4" cy="698503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8" name="CaixaDeTexto 6"/>
          <p:cNvSpPr txBox="1"/>
          <p:nvPr/>
        </p:nvSpPr>
        <p:spPr>
          <a:xfrm>
            <a:off x="1701800" y="1491382"/>
            <a:ext cx="1511300" cy="510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R="331470">
              <a:lnSpc>
                <a:spcPct val="80000"/>
              </a:lnSpc>
              <a:defRPr sz="170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/>
              <a:t>PIS/</a:t>
            </a:r>
            <a:r>
              <a:rPr b="1" dirty="0" err="1"/>
              <a:t>Pasep</a:t>
            </a:r>
            <a:r>
              <a:rPr b="1" dirty="0">
                <a:solidFill>
                  <a:srgbClr val="66B132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sobre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folha</a:t>
            </a:r>
            <a:endParaRPr dirty="0">
              <a:solidFill>
                <a:srgbClr val="000000"/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  <p:pic>
        <p:nvPicPr>
          <p:cNvPr id="589" name="papel.png" descr="pap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425" y="1585533"/>
            <a:ext cx="367110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Shape 167"/>
          <p:cNvSpPr/>
          <p:nvPr/>
        </p:nvSpPr>
        <p:spPr>
          <a:xfrm flipH="1">
            <a:off x="1576496" y="2371724"/>
            <a:ext cx="4" cy="698502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1" name="CaixaDeTexto 6"/>
          <p:cNvSpPr txBox="1"/>
          <p:nvPr/>
        </p:nvSpPr>
        <p:spPr>
          <a:xfrm>
            <a:off x="1701800" y="2412366"/>
            <a:ext cx="2273300" cy="510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R="331470">
              <a:lnSpc>
                <a:spcPct val="80000"/>
              </a:lnSpc>
              <a:defRPr sz="170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/>
              <a:t>PIS/</a:t>
            </a:r>
            <a:r>
              <a:rPr b="1" dirty="0" err="1"/>
              <a:t>Pasep</a:t>
            </a:r>
            <a:endParaRPr b="1" dirty="0">
              <a:solidFill>
                <a:srgbClr val="66B132"/>
              </a:solidFill>
            </a:endParaRPr>
          </a:p>
          <a:p>
            <a:pPr marR="331470">
              <a:lnSpc>
                <a:spcPct val="80000"/>
              </a:lnSpc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importação</a:t>
            </a:r>
            <a:endParaRPr dirty="0"/>
          </a:p>
        </p:txBody>
      </p:sp>
      <p:sp>
        <p:nvSpPr>
          <p:cNvPr id="592" name="Shape 167"/>
          <p:cNvSpPr/>
          <p:nvPr/>
        </p:nvSpPr>
        <p:spPr>
          <a:xfrm flipH="1">
            <a:off x="1576496" y="3244849"/>
            <a:ext cx="4" cy="698502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3" name="CaixaDeTexto 6"/>
          <p:cNvSpPr txBox="1"/>
          <p:nvPr/>
        </p:nvSpPr>
        <p:spPr>
          <a:xfrm>
            <a:off x="1701800" y="3285491"/>
            <a:ext cx="2273300" cy="510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R="331470">
              <a:lnSpc>
                <a:spcPct val="80000"/>
              </a:lnSpc>
              <a:defRPr sz="170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/>
              <a:t>PIS/</a:t>
            </a:r>
            <a:r>
              <a:rPr b="1" dirty="0" err="1"/>
              <a:t>Pasep</a:t>
            </a:r>
            <a:endParaRPr b="1" dirty="0">
              <a:solidFill>
                <a:srgbClr val="66B132"/>
              </a:solidFill>
            </a:endParaRPr>
          </a:p>
          <a:p>
            <a:pPr marR="331470">
              <a:lnSpc>
                <a:spcPct val="80000"/>
              </a:lnSpc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receitas</a:t>
            </a:r>
            <a:endParaRPr dirty="0"/>
          </a:p>
        </p:txBody>
      </p:sp>
      <p:sp>
        <p:nvSpPr>
          <p:cNvPr id="594" name="Shape 167"/>
          <p:cNvSpPr/>
          <p:nvPr/>
        </p:nvSpPr>
        <p:spPr>
          <a:xfrm flipH="1">
            <a:off x="1576496" y="4171949"/>
            <a:ext cx="4" cy="698502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5" name="CaixaDeTexto 6"/>
          <p:cNvSpPr txBox="1"/>
          <p:nvPr/>
        </p:nvSpPr>
        <p:spPr>
          <a:xfrm>
            <a:off x="1701800" y="4212591"/>
            <a:ext cx="2273300" cy="510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R="331470">
              <a:lnSpc>
                <a:spcPct val="80000"/>
              </a:lnSpc>
              <a:defRPr sz="170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 err="1"/>
              <a:t>Cofins</a:t>
            </a:r>
            <a:endParaRPr b="1" dirty="0">
              <a:solidFill>
                <a:srgbClr val="66B132"/>
              </a:solidFill>
            </a:endParaRPr>
          </a:p>
          <a:p>
            <a:pPr marR="331470">
              <a:lnSpc>
                <a:spcPct val="80000"/>
              </a:lnSpc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importação</a:t>
            </a:r>
            <a:endParaRPr dirty="0"/>
          </a:p>
        </p:txBody>
      </p:sp>
      <p:sp>
        <p:nvSpPr>
          <p:cNvPr id="596" name="Shape 167"/>
          <p:cNvSpPr/>
          <p:nvPr/>
        </p:nvSpPr>
        <p:spPr>
          <a:xfrm flipH="1">
            <a:off x="1576496" y="5162549"/>
            <a:ext cx="4" cy="698502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7" name="CaixaDeTexto 6"/>
          <p:cNvSpPr txBox="1"/>
          <p:nvPr/>
        </p:nvSpPr>
        <p:spPr>
          <a:xfrm>
            <a:off x="1701800" y="5203191"/>
            <a:ext cx="2273300" cy="510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R="331470">
              <a:lnSpc>
                <a:spcPct val="80000"/>
              </a:lnSpc>
              <a:defRPr sz="170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 err="1"/>
              <a:t>Cofins</a:t>
            </a:r>
            <a:endParaRPr b="1" dirty="0">
              <a:solidFill>
                <a:srgbClr val="66B132"/>
              </a:solidFill>
            </a:endParaRPr>
          </a:p>
          <a:p>
            <a:pPr marR="331470">
              <a:lnSpc>
                <a:spcPct val="80000"/>
              </a:lnSpc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receitas</a:t>
            </a:r>
            <a:endParaRPr dirty="0"/>
          </a:p>
        </p:txBody>
      </p:sp>
      <p:sp>
        <p:nvSpPr>
          <p:cNvPr id="598" name="Shape 601"/>
          <p:cNvSpPr/>
          <p:nvPr/>
        </p:nvSpPr>
        <p:spPr>
          <a:xfrm>
            <a:off x="5730638" y="2083056"/>
            <a:ext cx="2711920" cy="2896344"/>
          </a:xfrm>
          <a:prstGeom prst="rect">
            <a:avLst/>
          </a:prstGeom>
          <a:solidFill>
            <a:srgbClr val="FED164">
              <a:alpha val="23000"/>
            </a:srgbClr>
          </a:solidFill>
          <a:ln w="25400">
            <a:solidFill>
              <a:srgbClr val="F6FF84">
                <a:alpha val="2582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599" name="Shape 602"/>
          <p:cNvSpPr txBox="1"/>
          <p:nvPr/>
        </p:nvSpPr>
        <p:spPr>
          <a:xfrm>
            <a:off x="5852090" y="3503336"/>
            <a:ext cx="2469015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900">
                <a:solidFill>
                  <a:srgbClr val="232323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Contribuição sobre a Receita decorrente de  Operações com Bens e Serviços</a:t>
            </a:r>
          </a:p>
        </p:txBody>
      </p:sp>
      <p:sp>
        <p:nvSpPr>
          <p:cNvPr id="600" name="Shape 603"/>
          <p:cNvSpPr/>
          <p:nvPr/>
        </p:nvSpPr>
        <p:spPr>
          <a:xfrm>
            <a:off x="6416154" y="2111985"/>
            <a:ext cx="1350115" cy="1351685"/>
          </a:xfrm>
          <a:prstGeom prst="ellipse">
            <a:avLst/>
          </a:prstGeom>
          <a:solidFill>
            <a:srgbClr val="29BD31">
              <a:alpha val="42567"/>
            </a:srgbClr>
          </a:solidFill>
          <a:ln w="25400">
            <a:solidFill>
              <a:srgbClr val="29BD31">
                <a:alpha val="42567"/>
              </a:srgbClr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29BD3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601" name="Shape 604"/>
          <p:cNvSpPr txBox="1"/>
          <p:nvPr/>
        </p:nvSpPr>
        <p:spPr>
          <a:xfrm>
            <a:off x="6142256" y="2164495"/>
            <a:ext cx="1897911" cy="1099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ts val="9000"/>
              </a:lnSpc>
              <a:defRPr sz="4500">
                <a:solidFill>
                  <a:srgbClr val="2B471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b="1" dirty="0"/>
              <a:t>CBS</a:t>
            </a:r>
          </a:p>
        </p:txBody>
      </p:sp>
      <p:sp>
        <p:nvSpPr>
          <p:cNvPr id="602" name="Shape 222"/>
          <p:cNvSpPr/>
          <p:nvPr/>
        </p:nvSpPr>
        <p:spPr>
          <a:xfrm flipV="1">
            <a:off x="5588000" y="1904378"/>
            <a:ext cx="2959102" cy="1244"/>
          </a:xfrm>
          <a:prstGeom prst="line">
            <a:avLst/>
          </a:prstGeom>
          <a:ln w="25400" cap="rnd">
            <a:solidFill>
              <a:srgbClr val="9BBB59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03" name="Shape 222"/>
          <p:cNvSpPr/>
          <p:nvPr/>
        </p:nvSpPr>
        <p:spPr>
          <a:xfrm flipH="1" flipV="1">
            <a:off x="5562600" y="1929780"/>
            <a:ext cx="51902" cy="3200580"/>
          </a:xfrm>
          <a:prstGeom prst="line">
            <a:avLst/>
          </a:prstGeom>
          <a:ln w="25400" cap="rnd">
            <a:solidFill>
              <a:srgbClr val="9BBB59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04" name="Shape 222"/>
          <p:cNvSpPr/>
          <p:nvPr/>
        </p:nvSpPr>
        <p:spPr>
          <a:xfrm flipH="1" flipV="1">
            <a:off x="8559549" y="1943009"/>
            <a:ext cx="51902" cy="3200582"/>
          </a:xfrm>
          <a:prstGeom prst="line">
            <a:avLst/>
          </a:prstGeom>
          <a:ln w="25400" cap="rnd">
            <a:solidFill>
              <a:srgbClr val="9BBB59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05" name="Shape 222"/>
          <p:cNvSpPr/>
          <p:nvPr/>
        </p:nvSpPr>
        <p:spPr>
          <a:xfrm flipV="1">
            <a:off x="3644900" y="2752806"/>
            <a:ext cx="1269997" cy="3715"/>
          </a:xfrm>
          <a:prstGeom prst="line">
            <a:avLst/>
          </a:prstGeom>
          <a:ln w="25400" cap="rnd">
            <a:solidFill>
              <a:srgbClr val="9BBB59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06" name="Shape 222"/>
          <p:cNvSpPr/>
          <p:nvPr/>
        </p:nvSpPr>
        <p:spPr>
          <a:xfrm flipV="1">
            <a:off x="3644900" y="1826941"/>
            <a:ext cx="1269997" cy="3718"/>
          </a:xfrm>
          <a:prstGeom prst="line">
            <a:avLst/>
          </a:prstGeom>
          <a:ln w="25400" cap="rnd">
            <a:solidFill>
              <a:srgbClr val="9BBB59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07" name="Shape 222"/>
          <p:cNvSpPr/>
          <p:nvPr/>
        </p:nvSpPr>
        <p:spPr>
          <a:xfrm flipV="1">
            <a:off x="3657598" y="3558699"/>
            <a:ext cx="1930365" cy="11858"/>
          </a:xfrm>
          <a:prstGeom prst="line">
            <a:avLst/>
          </a:prstGeom>
          <a:ln w="25400" cap="rnd">
            <a:solidFill>
              <a:srgbClr val="9BBB59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08" name="Shape 222"/>
          <p:cNvSpPr/>
          <p:nvPr/>
        </p:nvSpPr>
        <p:spPr>
          <a:xfrm flipV="1">
            <a:off x="3644900" y="4493941"/>
            <a:ext cx="1269997" cy="3718"/>
          </a:xfrm>
          <a:prstGeom prst="line">
            <a:avLst/>
          </a:prstGeom>
          <a:ln w="25400" cap="rnd">
            <a:solidFill>
              <a:srgbClr val="9BBB59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09" name="Shape 222"/>
          <p:cNvSpPr/>
          <p:nvPr/>
        </p:nvSpPr>
        <p:spPr>
          <a:xfrm flipV="1">
            <a:off x="3644900" y="5484541"/>
            <a:ext cx="1269997" cy="3718"/>
          </a:xfrm>
          <a:prstGeom prst="line">
            <a:avLst/>
          </a:prstGeom>
          <a:ln w="25400" cap="rnd">
            <a:solidFill>
              <a:srgbClr val="9BBB59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10" name="Shape 222"/>
          <p:cNvSpPr/>
          <p:nvPr/>
        </p:nvSpPr>
        <p:spPr>
          <a:xfrm flipH="1" flipV="1">
            <a:off x="4888522" y="1831260"/>
            <a:ext cx="42295" cy="3695480"/>
          </a:xfrm>
          <a:prstGeom prst="line">
            <a:avLst/>
          </a:prstGeom>
          <a:ln w="25400" cap="rnd">
            <a:solidFill>
              <a:srgbClr val="9BBB59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11" name="papel.png" descr="pap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425" y="3359150"/>
            <a:ext cx="36711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2" name="papel.png" descr="pap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425" y="2486025"/>
            <a:ext cx="36711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3" name="papel.png" descr="pap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425" y="4286250"/>
            <a:ext cx="36711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papel.png" descr="pap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425" y="5276850"/>
            <a:ext cx="367110" cy="46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318"/>
          <p:cNvSpPr txBox="1">
            <a:spLocks noGrp="1"/>
          </p:cNvSpPr>
          <p:nvPr>
            <p:ph type="sldNum" sz="quarter" idx="4294967295"/>
          </p:nvPr>
        </p:nvSpPr>
        <p:spPr>
          <a:xfrm>
            <a:off x="2265908" y="6168952"/>
            <a:ext cx="254505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FCBD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652" name="Shape 320"/>
          <p:cNvSpPr/>
          <p:nvPr/>
        </p:nvSpPr>
        <p:spPr>
          <a:xfrm>
            <a:off x="1098743" y="1038760"/>
            <a:ext cx="313932" cy="72895"/>
          </a:xfrm>
          <a:prstGeom prst="rect">
            <a:avLst/>
          </a:prstGeom>
          <a:solidFill>
            <a:srgbClr val="008A3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653" name="Shape 232"/>
          <p:cNvSpPr txBox="1"/>
          <p:nvPr/>
        </p:nvSpPr>
        <p:spPr>
          <a:xfrm>
            <a:off x="1433462" y="2027913"/>
            <a:ext cx="3302003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800"/>
              </a:spcBef>
              <a:defRPr sz="1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Tributação</a:t>
            </a:r>
            <a:r>
              <a:rPr dirty="0"/>
              <a:t> </a:t>
            </a:r>
            <a:r>
              <a:rPr dirty="0" err="1"/>
              <a:t>uniforme</a:t>
            </a:r>
            <a:r>
              <a:rPr dirty="0"/>
              <a:t> de bens e </a:t>
            </a:r>
            <a:r>
              <a:rPr dirty="0" err="1"/>
              <a:t>serviços</a:t>
            </a:r>
            <a:r>
              <a:rPr dirty="0"/>
              <a:t>. </a:t>
            </a:r>
            <a:r>
              <a:rPr dirty="0" err="1"/>
              <a:t>Tributo</a:t>
            </a:r>
            <a:r>
              <a:rPr dirty="0"/>
              <a:t> </a:t>
            </a:r>
            <a:r>
              <a:rPr dirty="0" err="1"/>
              <a:t>passará</a:t>
            </a:r>
            <a:r>
              <a:rPr dirty="0"/>
              <a:t> a </a:t>
            </a:r>
            <a:r>
              <a:rPr dirty="0" err="1"/>
              <a:t>ser</a:t>
            </a:r>
            <a:r>
              <a:rPr dirty="0"/>
              <a:t> </a:t>
            </a:r>
            <a:r>
              <a:rPr b="1" dirty="0">
                <a:solidFill>
                  <a:schemeClr val="accent3">
                    <a:satOff val="-7500"/>
                    <a:lumOff val="-10588"/>
                  </a:schemeClr>
                </a:solidFill>
              </a:rPr>
              <a:t>simples</a:t>
            </a:r>
            <a:r>
              <a:rPr dirty="0">
                <a:solidFill>
                  <a:schemeClr val="accent3">
                    <a:satOff val="-7500"/>
                    <a:lumOff val="-10588"/>
                  </a:schemeClr>
                </a:solidFill>
              </a:rPr>
              <a:t> </a:t>
            </a:r>
            <a:r>
              <a:rPr dirty="0"/>
              <a:t>para as </a:t>
            </a:r>
            <a:r>
              <a:rPr dirty="0" err="1"/>
              <a:t>empresas</a:t>
            </a:r>
            <a:r>
              <a:rPr dirty="0"/>
              <a:t> e</a:t>
            </a:r>
            <a:r>
              <a:rPr dirty="0">
                <a:solidFill>
                  <a:schemeClr val="accent3">
                    <a:satOff val="-7500"/>
                    <a:lumOff val="-10588"/>
                  </a:schemeClr>
                </a:solidFill>
              </a:rPr>
              <a:t> </a:t>
            </a:r>
            <a:r>
              <a:rPr b="1" dirty="0" err="1">
                <a:solidFill>
                  <a:schemeClr val="accent3">
                    <a:satOff val="-7500"/>
                    <a:lumOff val="-10588"/>
                  </a:schemeClr>
                </a:solidFill>
              </a:rPr>
              <a:t>transparente</a:t>
            </a:r>
            <a:r>
              <a:rPr dirty="0">
                <a:solidFill>
                  <a:schemeClr val="accent3">
                    <a:satOff val="-7500"/>
                    <a:lumOff val="-10588"/>
                  </a:schemeClr>
                </a:solidFill>
              </a:rPr>
              <a:t> </a:t>
            </a:r>
            <a:r>
              <a:rPr dirty="0"/>
              <a:t>para o </a:t>
            </a:r>
            <a:r>
              <a:rPr dirty="0" err="1"/>
              <a:t>consumidor</a:t>
            </a:r>
            <a:r>
              <a:rPr dirty="0"/>
              <a:t>.</a:t>
            </a:r>
          </a:p>
        </p:txBody>
      </p:sp>
      <p:sp>
        <p:nvSpPr>
          <p:cNvPr id="654" name="Shape 167"/>
          <p:cNvSpPr/>
          <p:nvPr/>
        </p:nvSpPr>
        <p:spPr>
          <a:xfrm flipH="1">
            <a:off x="1326911" y="2099030"/>
            <a:ext cx="556" cy="965203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5" name="Shape 622"/>
          <p:cNvSpPr txBox="1"/>
          <p:nvPr/>
        </p:nvSpPr>
        <p:spPr>
          <a:xfrm>
            <a:off x="5551270" y="4925768"/>
            <a:ext cx="308610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b="1" dirty="0" err="1">
                <a:solidFill>
                  <a:schemeClr val="accent3">
                    <a:satOff val="-7500"/>
                    <a:lumOff val="-10588"/>
                  </a:schemeClr>
                </a:solidFill>
              </a:rPr>
              <a:t>Receitas</a:t>
            </a:r>
            <a:r>
              <a:rPr b="1" dirty="0">
                <a:solidFill>
                  <a:schemeClr val="accent3">
                    <a:satOff val="-7500"/>
                    <a:lumOff val="-10588"/>
                  </a:schemeClr>
                </a:solidFill>
              </a:rPr>
              <a:t> </a:t>
            </a:r>
            <a:r>
              <a:rPr b="1" dirty="0" err="1">
                <a:solidFill>
                  <a:schemeClr val="accent3">
                    <a:satOff val="-7500"/>
                    <a:lumOff val="-10588"/>
                  </a:schemeClr>
                </a:solidFill>
              </a:rPr>
              <a:t>não</a:t>
            </a:r>
            <a:r>
              <a:rPr b="1" dirty="0">
                <a:solidFill>
                  <a:schemeClr val="accent3">
                    <a:satOff val="-7500"/>
                    <a:lumOff val="-10588"/>
                  </a:schemeClr>
                </a:solidFill>
              </a:rPr>
              <a:t> </a:t>
            </a:r>
            <a:r>
              <a:rPr b="1" dirty="0" err="1">
                <a:solidFill>
                  <a:schemeClr val="accent3">
                    <a:satOff val="-7500"/>
                    <a:lumOff val="-10588"/>
                  </a:schemeClr>
                </a:solidFill>
              </a:rPr>
              <a:t>operacionais</a:t>
            </a:r>
            <a:r>
              <a:rPr b="1" dirty="0">
                <a:solidFill>
                  <a:schemeClr val="accent3">
                    <a:satOff val="-7500"/>
                    <a:lumOff val="-10588"/>
                  </a:schemeClr>
                </a:solidFill>
              </a:rPr>
              <a:t> </a:t>
            </a:r>
            <a:r>
              <a:rPr dirty="0" err="1"/>
              <a:t>não</a:t>
            </a:r>
            <a:r>
              <a:rPr dirty="0"/>
              <a:t> </a:t>
            </a:r>
            <a:r>
              <a:rPr dirty="0" err="1"/>
              <a:t>serão</a:t>
            </a:r>
            <a:r>
              <a:rPr dirty="0"/>
              <a:t> </a:t>
            </a:r>
            <a:r>
              <a:rPr dirty="0" err="1" smtClean="0"/>
              <a:t>tributadas</a:t>
            </a:r>
            <a:r>
              <a:rPr dirty="0" smtClean="0"/>
              <a:t>.</a:t>
            </a:r>
            <a:endParaRPr dirty="0"/>
          </a:p>
        </p:txBody>
      </p:sp>
      <p:pic>
        <p:nvPicPr>
          <p:cNvPr id="656" name="pib_8.png" descr="pib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013" y="3600041"/>
            <a:ext cx="749303" cy="572103"/>
          </a:xfrm>
          <a:prstGeom prst="rect">
            <a:avLst/>
          </a:prstGeom>
          <a:ln w="12700">
            <a:miter lim="400000"/>
          </a:ln>
        </p:spPr>
      </p:pic>
      <p:sp>
        <p:nvSpPr>
          <p:cNvPr id="657" name="Shape 624"/>
          <p:cNvSpPr txBox="1"/>
          <p:nvPr/>
        </p:nvSpPr>
        <p:spPr>
          <a:xfrm>
            <a:off x="1410943" y="3488547"/>
            <a:ext cx="3371898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800"/>
              </a:spcBef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b="1" dirty="0" err="1">
                <a:solidFill>
                  <a:schemeClr val="accent3">
                    <a:satOff val="-7500"/>
                    <a:lumOff val="-10588"/>
                  </a:schemeClr>
                </a:solidFill>
                <a:sym typeface="Helvetica"/>
              </a:rPr>
              <a:t>Fim</a:t>
            </a:r>
            <a:r>
              <a:rPr b="1" dirty="0">
                <a:solidFill>
                  <a:schemeClr val="accent3">
                    <a:satOff val="-7500"/>
                    <a:lumOff val="-10588"/>
                  </a:schemeClr>
                </a:solidFill>
                <a:sym typeface="Helvetica"/>
              </a:rPr>
              <a:t> da </a:t>
            </a:r>
            <a:r>
              <a:rPr b="1" dirty="0" err="1">
                <a:solidFill>
                  <a:schemeClr val="accent3">
                    <a:satOff val="-7500"/>
                    <a:lumOff val="-10588"/>
                  </a:schemeClr>
                </a:solidFill>
                <a:sym typeface="Helvetica"/>
              </a:rPr>
              <a:t>cumulatividade</a:t>
            </a:r>
            <a:r>
              <a:rPr b="1" dirty="0">
                <a:solidFill>
                  <a:schemeClr val="accent3">
                    <a:satOff val="-7500"/>
                    <a:lumOff val="-10588"/>
                  </a:schemeClr>
                </a:solidFill>
                <a:sym typeface="Helvetica"/>
              </a:rPr>
              <a:t> </a:t>
            </a:r>
            <a:r>
              <a:rPr dirty="0"/>
              <a:t>com a </a:t>
            </a:r>
            <a:r>
              <a:rPr dirty="0" err="1"/>
              <a:t>cobrança</a:t>
            </a:r>
            <a:r>
              <a:rPr dirty="0"/>
              <a:t> </a:t>
            </a:r>
            <a:r>
              <a:rPr dirty="0" err="1"/>
              <a:t>apenas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o valor </a:t>
            </a:r>
            <a:r>
              <a:rPr dirty="0" err="1"/>
              <a:t>adicionado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empresa</a:t>
            </a:r>
            <a:r>
              <a:rPr dirty="0"/>
              <a:t>.</a:t>
            </a:r>
          </a:p>
        </p:txBody>
      </p:sp>
      <p:sp>
        <p:nvSpPr>
          <p:cNvPr id="658" name="Shape 167"/>
          <p:cNvSpPr/>
          <p:nvPr/>
        </p:nvSpPr>
        <p:spPr>
          <a:xfrm flipH="1">
            <a:off x="1327950" y="3397142"/>
            <a:ext cx="4" cy="977901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59" name="saco-de-dinheiro.png" descr="saco-de-dinhei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495" y="4926515"/>
            <a:ext cx="736602" cy="562765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Shape 232"/>
          <p:cNvSpPr txBox="1"/>
          <p:nvPr/>
        </p:nvSpPr>
        <p:spPr>
          <a:xfrm>
            <a:off x="1414723" y="4781179"/>
            <a:ext cx="3306179" cy="784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800"/>
              </a:spcBef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 err="1"/>
              <a:t>Quem</a:t>
            </a:r>
            <a:r>
              <a:rPr dirty="0"/>
              <a:t> </a:t>
            </a:r>
            <a:r>
              <a:rPr dirty="0" err="1"/>
              <a:t>exporta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investe</a:t>
            </a:r>
            <a:r>
              <a:rPr dirty="0"/>
              <a:t> </a:t>
            </a:r>
            <a:r>
              <a:rPr b="1" dirty="0" err="1">
                <a:solidFill>
                  <a:schemeClr val="accent3">
                    <a:satOff val="-7500"/>
                    <a:lumOff val="-10588"/>
                  </a:schemeClr>
                </a:solidFill>
              </a:rPr>
              <a:t>compensa</a:t>
            </a:r>
            <a:r>
              <a:rPr b="1" dirty="0">
                <a:solidFill>
                  <a:schemeClr val="accent3">
                    <a:satOff val="-7500"/>
                    <a:lumOff val="-10588"/>
                  </a:schemeClr>
                </a:solidFill>
              </a:rPr>
              <a:t> </a:t>
            </a:r>
            <a:r>
              <a:rPr b="1" dirty="0" err="1">
                <a:solidFill>
                  <a:schemeClr val="accent3">
                    <a:satOff val="-7500"/>
                    <a:lumOff val="-10588"/>
                  </a:schemeClr>
                </a:solidFill>
              </a:rPr>
              <a:t>imediatamente</a:t>
            </a:r>
            <a:r>
              <a:rPr b="1" dirty="0">
                <a:solidFill>
                  <a:schemeClr val="accent3">
                    <a:satOff val="-7500"/>
                    <a:lumOff val="-10588"/>
                  </a:schemeClr>
                </a:solidFill>
              </a:rPr>
              <a:t> </a:t>
            </a:r>
            <a:r>
              <a:rPr b="1" dirty="0" err="1">
                <a:solidFill>
                  <a:schemeClr val="accent3">
                    <a:satOff val="-7500"/>
                    <a:lumOff val="-10588"/>
                  </a:schemeClr>
                </a:solidFill>
              </a:rPr>
              <a:t>crédito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recebe</a:t>
            </a:r>
            <a:r>
              <a:rPr dirty="0"/>
              <a:t> o valor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dinheiro</a:t>
            </a:r>
            <a:r>
              <a:rPr dirty="0"/>
              <a:t>.</a:t>
            </a:r>
          </a:p>
        </p:txBody>
      </p:sp>
      <p:sp>
        <p:nvSpPr>
          <p:cNvPr id="661" name="Shape 127"/>
          <p:cNvSpPr/>
          <p:nvPr/>
        </p:nvSpPr>
        <p:spPr>
          <a:xfrm>
            <a:off x="4867269" y="2342133"/>
            <a:ext cx="437037" cy="4789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226" y="0"/>
                  <a:pt x="9760" y="531"/>
                  <a:pt x="9760" y="1187"/>
                </a:cubicBezTo>
                <a:cubicBezTo>
                  <a:pt x="9760" y="1611"/>
                  <a:pt x="9955" y="1983"/>
                  <a:pt x="10246" y="2193"/>
                </a:cubicBezTo>
                <a:lnTo>
                  <a:pt x="10246" y="2956"/>
                </a:lnTo>
                <a:cubicBezTo>
                  <a:pt x="9939" y="3110"/>
                  <a:pt x="9689" y="3387"/>
                  <a:pt x="9546" y="3734"/>
                </a:cubicBezTo>
                <a:lnTo>
                  <a:pt x="2528" y="3734"/>
                </a:lnTo>
                <a:lnTo>
                  <a:pt x="2528" y="4844"/>
                </a:lnTo>
                <a:lnTo>
                  <a:pt x="3409" y="4844"/>
                </a:lnTo>
                <a:lnTo>
                  <a:pt x="845" y="13979"/>
                </a:lnTo>
                <a:lnTo>
                  <a:pt x="0" y="13979"/>
                </a:lnTo>
                <a:cubicBezTo>
                  <a:pt x="713" y="15444"/>
                  <a:pt x="2079" y="16435"/>
                  <a:pt x="3648" y="16435"/>
                </a:cubicBezTo>
                <a:cubicBezTo>
                  <a:pt x="5218" y="16435"/>
                  <a:pt x="6585" y="15444"/>
                  <a:pt x="7298" y="13979"/>
                </a:cubicBezTo>
                <a:lnTo>
                  <a:pt x="6453" y="13979"/>
                </a:lnTo>
                <a:lnTo>
                  <a:pt x="3888" y="4844"/>
                </a:lnTo>
                <a:lnTo>
                  <a:pt x="9469" y="4844"/>
                </a:lnTo>
                <a:cubicBezTo>
                  <a:pt x="9583" y="5301"/>
                  <a:pt x="9872" y="5673"/>
                  <a:pt x="10246" y="5860"/>
                </a:cubicBezTo>
                <a:lnTo>
                  <a:pt x="10246" y="10137"/>
                </a:lnTo>
                <a:lnTo>
                  <a:pt x="9447" y="13379"/>
                </a:lnTo>
                <a:lnTo>
                  <a:pt x="9447" y="19963"/>
                </a:lnTo>
                <a:lnTo>
                  <a:pt x="6460" y="19963"/>
                </a:lnTo>
                <a:cubicBezTo>
                  <a:pt x="6276" y="19963"/>
                  <a:pt x="6111" y="20093"/>
                  <a:pt x="6046" y="20289"/>
                </a:cubicBezTo>
                <a:lnTo>
                  <a:pt x="5613" y="21600"/>
                </a:lnTo>
                <a:lnTo>
                  <a:pt x="15987" y="21600"/>
                </a:lnTo>
                <a:lnTo>
                  <a:pt x="15552" y="20289"/>
                </a:lnTo>
                <a:cubicBezTo>
                  <a:pt x="15487" y="20093"/>
                  <a:pt x="15322" y="19963"/>
                  <a:pt x="15139" y="19963"/>
                </a:cubicBezTo>
                <a:lnTo>
                  <a:pt x="12153" y="19963"/>
                </a:lnTo>
                <a:lnTo>
                  <a:pt x="12153" y="13379"/>
                </a:lnTo>
                <a:lnTo>
                  <a:pt x="11354" y="10139"/>
                </a:lnTo>
                <a:lnTo>
                  <a:pt x="11354" y="5860"/>
                </a:lnTo>
                <a:cubicBezTo>
                  <a:pt x="11728" y="5673"/>
                  <a:pt x="12016" y="5302"/>
                  <a:pt x="12130" y="4846"/>
                </a:cubicBezTo>
                <a:lnTo>
                  <a:pt x="17710" y="4846"/>
                </a:lnTo>
                <a:lnTo>
                  <a:pt x="15147" y="13979"/>
                </a:lnTo>
                <a:lnTo>
                  <a:pt x="14302" y="13979"/>
                </a:lnTo>
                <a:cubicBezTo>
                  <a:pt x="15015" y="15444"/>
                  <a:pt x="16380" y="16435"/>
                  <a:pt x="17950" y="16435"/>
                </a:cubicBezTo>
                <a:cubicBezTo>
                  <a:pt x="19519" y="16435"/>
                  <a:pt x="20887" y="15444"/>
                  <a:pt x="21600" y="13979"/>
                </a:cubicBezTo>
                <a:lnTo>
                  <a:pt x="20753" y="13979"/>
                </a:lnTo>
                <a:lnTo>
                  <a:pt x="18190" y="4844"/>
                </a:lnTo>
                <a:lnTo>
                  <a:pt x="19072" y="4844"/>
                </a:lnTo>
                <a:lnTo>
                  <a:pt x="19072" y="3734"/>
                </a:lnTo>
                <a:lnTo>
                  <a:pt x="12052" y="3734"/>
                </a:lnTo>
                <a:cubicBezTo>
                  <a:pt x="11909" y="3388"/>
                  <a:pt x="11661" y="3110"/>
                  <a:pt x="11354" y="2956"/>
                </a:cubicBezTo>
                <a:lnTo>
                  <a:pt x="11354" y="2193"/>
                </a:lnTo>
                <a:cubicBezTo>
                  <a:pt x="11645" y="1983"/>
                  <a:pt x="11838" y="1611"/>
                  <a:pt x="11838" y="1187"/>
                </a:cubicBezTo>
                <a:cubicBezTo>
                  <a:pt x="11838" y="531"/>
                  <a:pt x="11374" y="0"/>
                  <a:pt x="10800" y="0"/>
                </a:cubicBezTo>
                <a:close/>
                <a:moveTo>
                  <a:pt x="3486" y="5791"/>
                </a:moveTo>
                <a:lnTo>
                  <a:pt x="3486" y="13979"/>
                </a:lnTo>
                <a:lnTo>
                  <a:pt x="1188" y="13979"/>
                </a:lnTo>
                <a:lnTo>
                  <a:pt x="3486" y="5791"/>
                </a:lnTo>
                <a:close/>
                <a:moveTo>
                  <a:pt x="3812" y="5791"/>
                </a:moveTo>
                <a:lnTo>
                  <a:pt x="6110" y="13979"/>
                </a:lnTo>
                <a:lnTo>
                  <a:pt x="3812" y="13979"/>
                </a:lnTo>
                <a:lnTo>
                  <a:pt x="3812" y="5791"/>
                </a:lnTo>
                <a:close/>
                <a:moveTo>
                  <a:pt x="17788" y="5791"/>
                </a:moveTo>
                <a:lnTo>
                  <a:pt x="17788" y="13979"/>
                </a:lnTo>
                <a:lnTo>
                  <a:pt x="15490" y="13979"/>
                </a:lnTo>
                <a:lnTo>
                  <a:pt x="17788" y="5791"/>
                </a:lnTo>
                <a:close/>
                <a:moveTo>
                  <a:pt x="18114" y="5791"/>
                </a:moveTo>
                <a:lnTo>
                  <a:pt x="20412" y="13979"/>
                </a:lnTo>
                <a:lnTo>
                  <a:pt x="18114" y="13979"/>
                </a:lnTo>
                <a:lnTo>
                  <a:pt x="18114" y="5791"/>
                </a:lnTo>
                <a:close/>
              </a:path>
            </a:pathLst>
          </a:custGeom>
          <a:solidFill>
            <a:srgbClr val="FFFFFF">
              <a:alpha val="67271"/>
            </a:srgbClr>
          </a:solidFill>
          <a:ln w="12700">
            <a:solidFill>
              <a:srgbClr val="177A2A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62" name="Shape 167"/>
          <p:cNvSpPr/>
          <p:nvPr/>
        </p:nvSpPr>
        <p:spPr>
          <a:xfrm>
            <a:off x="5436109" y="2137131"/>
            <a:ext cx="4" cy="889001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63" name="Shape 635"/>
          <p:cNvSpPr txBox="1"/>
          <p:nvPr/>
        </p:nvSpPr>
        <p:spPr>
          <a:xfrm>
            <a:off x="5527876" y="3719380"/>
            <a:ext cx="3218945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b="1" dirty="0" err="1">
                <a:solidFill>
                  <a:schemeClr val="accent3">
                    <a:satOff val="-7500"/>
                    <a:lumOff val="-10588"/>
                  </a:schemeClr>
                </a:solidFill>
                <a:sym typeface="Helvetica"/>
              </a:rPr>
              <a:t>Mais</a:t>
            </a:r>
            <a:r>
              <a:rPr b="1" dirty="0">
                <a:solidFill>
                  <a:schemeClr val="accent3">
                    <a:satOff val="-7500"/>
                    <a:lumOff val="-10588"/>
                  </a:schemeClr>
                </a:solidFill>
                <a:sym typeface="Helvetica"/>
              </a:rPr>
              <a:t> </a:t>
            </a:r>
            <a:r>
              <a:rPr b="1" dirty="0" err="1">
                <a:solidFill>
                  <a:schemeClr val="accent3">
                    <a:satOff val="-7500"/>
                    <a:lumOff val="-10588"/>
                  </a:schemeClr>
                </a:solidFill>
                <a:sym typeface="Helvetica"/>
              </a:rPr>
              <a:t>concorrência</a:t>
            </a:r>
            <a:r>
              <a:rPr b="1" dirty="0">
                <a:solidFill>
                  <a:schemeClr val="accent3">
                    <a:satOff val="-7500"/>
                    <a:lumOff val="-10588"/>
                  </a:schemeClr>
                </a:solidFill>
                <a:sym typeface="Helvetica"/>
              </a:rPr>
              <a:t> </a:t>
            </a:r>
            <a:r>
              <a:rPr dirty="0"/>
              <a:t>entre </a:t>
            </a:r>
            <a:r>
              <a:rPr dirty="0" err="1"/>
              <a:t>empresas</a:t>
            </a:r>
            <a:r>
              <a:rPr dirty="0"/>
              <a:t>.</a:t>
            </a:r>
          </a:p>
        </p:txBody>
      </p:sp>
      <p:sp>
        <p:nvSpPr>
          <p:cNvPr id="664" name="Shape 637"/>
          <p:cNvSpPr/>
          <p:nvPr/>
        </p:nvSpPr>
        <p:spPr>
          <a:xfrm>
            <a:off x="4942444" y="5004422"/>
            <a:ext cx="287506" cy="406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2" y="0"/>
                </a:moveTo>
                <a:cubicBezTo>
                  <a:pt x="681" y="0"/>
                  <a:pt x="0" y="481"/>
                  <a:pt x="0" y="1075"/>
                </a:cubicBezTo>
                <a:lnTo>
                  <a:pt x="0" y="20525"/>
                </a:lnTo>
                <a:cubicBezTo>
                  <a:pt x="0" y="21119"/>
                  <a:pt x="681" y="21600"/>
                  <a:pt x="1522" y="21600"/>
                </a:cubicBezTo>
                <a:lnTo>
                  <a:pt x="20081" y="21600"/>
                </a:lnTo>
                <a:cubicBezTo>
                  <a:pt x="20922" y="21600"/>
                  <a:pt x="21600" y="21119"/>
                  <a:pt x="21600" y="20525"/>
                </a:cubicBezTo>
                <a:lnTo>
                  <a:pt x="21600" y="1075"/>
                </a:lnTo>
                <a:cubicBezTo>
                  <a:pt x="21592" y="481"/>
                  <a:pt x="20912" y="0"/>
                  <a:pt x="20071" y="0"/>
                </a:cubicBezTo>
                <a:lnTo>
                  <a:pt x="1522" y="0"/>
                </a:lnTo>
                <a:close/>
                <a:moveTo>
                  <a:pt x="2866" y="1696"/>
                </a:moveTo>
                <a:lnTo>
                  <a:pt x="18734" y="1696"/>
                </a:lnTo>
                <a:cubicBezTo>
                  <a:pt x="19017" y="1696"/>
                  <a:pt x="19254" y="1857"/>
                  <a:pt x="19254" y="2062"/>
                </a:cubicBezTo>
                <a:lnTo>
                  <a:pt x="19254" y="4985"/>
                </a:lnTo>
                <a:cubicBezTo>
                  <a:pt x="19254" y="5185"/>
                  <a:pt x="19024" y="5351"/>
                  <a:pt x="18734" y="5351"/>
                </a:cubicBezTo>
                <a:lnTo>
                  <a:pt x="2866" y="5351"/>
                </a:lnTo>
                <a:cubicBezTo>
                  <a:pt x="2583" y="5351"/>
                  <a:pt x="2348" y="5190"/>
                  <a:pt x="2348" y="4985"/>
                </a:cubicBezTo>
                <a:lnTo>
                  <a:pt x="2348" y="2062"/>
                </a:lnTo>
                <a:cubicBezTo>
                  <a:pt x="2348" y="1862"/>
                  <a:pt x="2576" y="1696"/>
                  <a:pt x="2866" y="1696"/>
                </a:cubicBezTo>
                <a:close/>
                <a:moveTo>
                  <a:pt x="17580" y="6615"/>
                </a:moveTo>
                <a:cubicBezTo>
                  <a:pt x="17771" y="6615"/>
                  <a:pt x="17924" y="6723"/>
                  <a:pt x="17924" y="6858"/>
                </a:cubicBezTo>
                <a:cubicBezTo>
                  <a:pt x="17924" y="6993"/>
                  <a:pt x="17771" y="7101"/>
                  <a:pt x="17580" y="7101"/>
                </a:cubicBezTo>
                <a:cubicBezTo>
                  <a:pt x="17389" y="7106"/>
                  <a:pt x="17236" y="6993"/>
                  <a:pt x="17236" y="6858"/>
                </a:cubicBezTo>
                <a:cubicBezTo>
                  <a:pt x="17236" y="6723"/>
                  <a:pt x="17389" y="6615"/>
                  <a:pt x="17580" y="6615"/>
                </a:cubicBezTo>
                <a:close/>
                <a:moveTo>
                  <a:pt x="2890" y="6674"/>
                </a:moveTo>
                <a:lnTo>
                  <a:pt x="5121" y="6674"/>
                </a:lnTo>
                <a:cubicBezTo>
                  <a:pt x="5419" y="6674"/>
                  <a:pt x="5663" y="6847"/>
                  <a:pt x="5663" y="7057"/>
                </a:cubicBezTo>
                <a:lnTo>
                  <a:pt x="5663" y="8073"/>
                </a:lnTo>
                <a:cubicBezTo>
                  <a:pt x="5663" y="8284"/>
                  <a:pt x="5419" y="8456"/>
                  <a:pt x="5121" y="8456"/>
                </a:cubicBezTo>
                <a:lnTo>
                  <a:pt x="2890" y="8456"/>
                </a:lnTo>
                <a:cubicBezTo>
                  <a:pt x="2592" y="8456"/>
                  <a:pt x="2348" y="8284"/>
                  <a:pt x="2348" y="8073"/>
                </a:cubicBezTo>
                <a:lnTo>
                  <a:pt x="2348" y="7057"/>
                </a:lnTo>
                <a:cubicBezTo>
                  <a:pt x="2348" y="6847"/>
                  <a:pt x="2592" y="6674"/>
                  <a:pt x="2890" y="6674"/>
                </a:cubicBezTo>
                <a:close/>
                <a:moveTo>
                  <a:pt x="7400" y="6674"/>
                </a:moveTo>
                <a:lnTo>
                  <a:pt x="9669" y="6674"/>
                </a:lnTo>
                <a:cubicBezTo>
                  <a:pt x="9967" y="6674"/>
                  <a:pt x="10211" y="6847"/>
                  <a:pt x="10211" y="7057"/>
                </a:cubicBezTo>
                <a:lnTo>
                  <a:pt x="10211" y="8073"/>
                </a:lnTo>
                <a:cubicBezTo>
                  <a:pt x="10211" y="8284"/>
                  <a:pt x="9967" y="8456"/>
                  <a:pt x="9669" y="8456"/>
                </a:cubicBezTo>
                <a:lnTo>
                  <a:pt x="7400" y="8456"/>
                </a:lnTo>
                <a:cubicBezTo>
                  <a:pt x="7102" y="8456"/>
                  <a:pt x="6858" y="8284"/>
                  <a:pt x="6858" y="8073"/>
                </a:cubicBezTo>
                <a:lnTo>
                  <a:pt x="6858" y="7057"/>
                </a:lnTo>
                <a:cubicBezTo>
                  <a:pt x="6858" y="6847"/>
                  <a:pt x="7102" y="6674"/>
                  <a:pt x="7400" y="6674"/>
                </a:cubicBezTo>
                <a:close/>
                <a:moveTo>
                  <a:pt x="11924" y="6674"/>
                </a:moveTo>
                <a:lnTo>
                  <a:pt x="14195" y="6674"/>
                </a:lnTo>
                <a:cubicBezTo>
                  <a:pt x="14493" y="6674"/>
                  <a:pt x="14738" y="6847"/>
                  <a:pt x="14738" y="7057"/>
                </a:cubicBezTo>
                <a:lnTo>
                  <a:pt x="14738" y="8073"/>
                </a:lnTo>
                <a:cubicBezTo>
                  <a:pt x="14738" y="8284"/>
                  <a:pt x="14493" y="8456"/>
                  <a:pt x="14195" y="8456"/>
                </a:cubicBezTo>
                <a:lnTo>
                  <a:pt x="11924" y="8456"/>
                </a:lnTo>
                <a:cubicBezTo>
                  <a:pt x="11626" y="8456"/>
                  <a:pt x="11382" y="8284"/>
                  <a:pt x="11382" y="8073"/>
                </a:cubicBezTo>
                <a:lnTo>
                  <a:pt x="11382" y="7057"/>
                </a:lnTo>
                <a:cubicBezTo>
                  <a:pt x="11382" y="6847"/>
                  <a:pt x="11626" y="6674"/>
                  <a:pt x="11924" y="6674"/>
                </a:cubicBezTo>
                <a:close/>
                <a:moveTo>
                  <a:pt x="16433" y="7290"/>
                </a:moveTo>
                <a:lnTo>
                  <a:pt x="18743" y="7290"/>
                </a:lnTo>
                <a:lnTo>
                  <a:pt x="18743" y="7685"/>
                </a:lnTo>
                <a:lnTo>
                  <a:pt x="16433" y="7685"/>
                </a:lnTo>
                <a:lnTo>
                  <a:pt x="16433" y="7290"/>
                </a:lnTo>
                <a:close/>
                <a:moveTo>
                  <a:pt x="17580" y="7867"/>
                </a:moveTo>
                <a:cubicBezTo>
                  <a:pt x="17771" y="7867"/>
                  <a:pt x="17924" y="7975"/>
                  <a:pt x="17924" y="8110"/>
                </a:cubicBezTo>
                <a:cubicBezTo>
                  <a:pt x="17924" y="8245"/>
                  <a:pt x="17771" y="8353"/>
                  <a:pt x="17580" y="8353"/>
                </a:cubicBezTo>
                <a:cubicBezTo>
                  <a:pt x="17389" y="8353"/>
                  <a:pt x="17236" y="8245"/>
                  <a:pt x="17236" y="8110"/>
                </a:cubicBezTo>
                <a:cubicBezTo>
                  <a:pt x="17236" y="7975"/>
                  <a:pt x="17389" y="7867"/>
                  <a:pt x="17580" y="7867"/>
                </a:cubicBezTo>
                <a:close/>
                <a:moveTo>
                  <a:pt x="2890" y="9580"/>
                </a:moveTo>
                <a:lnTo>
                  <a:pt x="5121" y="9580"/>
                </a:lnTo>
                <a:cubicBezTo>
                  <a:pt x="5419" y="9580"/>
                  <a:pt x="5663" y="9752"/>
                  <a:pt x="5663" y="9963"/>
                </a:cubicBezTo>
                <a:lnTo>
                  <a:pt x="5663" y="10979"/>
                </a:lnTo>
                <a:cubicBezTo>
                  <a:pt x="5663" y="11189"/>
                  <a:pt x="5419" y="11362"/>
                  <a:pt x="5121" y="11362"/>
                </a:cubicBezTo>
                <a:lnTo>
                  <a:pt x="2890" y="11362"/>
                </a:lnTo>
                <a:cubicBezTo>
                  <a:pt x="2592" y="11362"/>
                  <a:pt x="2348" y="11189"/>
                  <a:pt x="2348" y="10979"/>
                </a:cubicBezTo>
                <a:lnTo>
                  <a:pt x="2348" y="9963"/>
                </a:lnTo>
                <a:cubicBezTo>
                  <a:pt x="2348" y="9752"/>
                  <a:pt x="2592" y="9580"/>
                  <a:pt x="2890" y="9580"/>
                </a:cubicBezTo>
                <a:close/>
                <a:moveTo>
                  <a:pt x="7400" y="9580"/>
                </a:moveTo>
                <a:lnTo>
                  <a:pt x="9669" y="9580"/>
                </a:lnTo>
                <a:cubicBezTo>
                  <a:pt x="9967" y="9580"/>
                  <a:pt x="10211" y="9752"/>
                  <a:pt x="10211" y="9963"/>
                </a:cubicBezTo>
                <a:lnTo>
                  <a:pt x="10211" y="10979"/>
                </a:lnTo>
                <a:cubicBezTo>
                  <a:pt x="10211" y="11189"/>
                  <a:pt x="9967" y="11362"/>
                  <a:pt x="9669" y="11362"/>
                </a:cubicBezTo>
                <a:lnTo>
                  <a:pt x="7400" y="11362"/>
                </a:lnTo>
                <a:cubicBezTo>
                  <a:pt x="7102" y="11362"/>
                  <a:pt x="6858" y="11189"/>
                  <a:pt x="6858" y="10979"/>
                </a:cubicBezTo>
                <a:lnTo>
                  <a:pt x="6858" y="9963"/>
                </a:lnTo>
                <a:cubicBezTo>
                  <a:pt x="6858" y="9752"/>
                  <a:pt x="7102" y="9580"/>
                  <a:pt x="7400" y="9580"/>
                </a:cubicBezTo>
                <a:close/>
                <a:moveTo>
                  <a:pt x="11924" y="9580"/>
                </a:moveTo>
                <a:lnTo>
                  <a:pt x="14195" y="9580"/>
                </a:lnTo>
                <a:cubicBezTo>
                  <a:pt x="14493" y="9580"/>
                  <a:pt x="14738" y="9752"/>
                  <a:pt x="14738" y="9963"/>
                </a:cubicBezTo>
                <a:lnTo>
                  <a:pt x="14738" y="10979"/>
                </a:lnTo>
                <a:cubicBezTo>
                  <a:pt x="14738" y="11189"/>
                  <a:pt x="14493" y="11362"/>
                  <a:pt x="14195" y="11362"/>
                </a:cubicBezTo>
                <a:lnTo>
                  <a:pt x="11924" y="11362"/>
                </a:lnTo>
                <a:cubicBezTo>
                  <a:pt x="11626" y="11362"/>
                  <a:pt x="11382" y="11189"/>
                  <a:pt x="11382" y="10979"/>
                </a:cubicBezTo>
                <a:lnTo>
                  <a:pt x="11382" y="9963"/>
                </a:lnTo>
                <a:cubicBezTo>
                  <a:pt x="11382" y="9752"/>
                  <a:pt x="11626" y="9580"/>
                  <a:pt x="11924" y="9580"/>
                </a:cubicBezTo>
                <a:close/>
                <a:moveTo>
                  <a:pt x="16969" y="9752"/>
                </a:moveTo>
                <a:lnTo>
                  <a:pt x="17587" y="10189"/>
                </a:lnTo>
                <a:lnTo>
                  <a:pt x="18208" y="9752"/>
                </a:lnTo>
                <a:lnTo>
                  <a:pt x="18598" y="10027"/>
                </a:lnTo>
                <a:lnTo>
                  <a:pt x="17979" y="10466"/>
                </a:lnTo>
                <a:lnTo>
                  <a:pt x="18598" y="10903"/>
                </a:lnTo>
                <a:lnTo>
                  <a:pt x="18199" y="11183"/>
                </a:lnTo>
                <a:lnTo>
                  <a:pt x="17580" y="10746"/>
                </a:lnTo>
                <a:lnTo>
                  <a:pt x="16961" y="11183"/>
                </a:lnTo>
                <a:lnTo>
                  <a:pt x="16572" y="10908"/>
                </a:lnTo>
                <a:lnTo>
                  <a:pt x="17191" y="10471"/>
                </a:lnTo>
                <a:lnTo>
                  <a:pt x="16572" y="10034"/>
                </a:lnTo>
                <a:lnTo>
                  <a:pt x="16969" y="9752"/>
                </a:lnTo>
                <a:close/>
                <a:moveTo>
                  <a:pt x="2890" y="12437"/>
                </a:moveTo>
                <a:lnTo>
                  <a:pt x="5121" y="12437"/>
                </a:lnTo>
                <a:cubicBezTo>
                  <a:pt x="5419" y="12437"/>
                  <a:pt x="5663" y="12609"/>
                  <a:pt x="5663" y="12820"/>
                </a:cubicBezTo>
                <a:lnTo>
                  <a:pt x="5663" y="13834"/>
                </a:lnTo>
                <a:cubicBezTo>
                  <a:pt x="5663" y="14045"/>
                  <a:pt x="5419" y="14219"/>
                  <a:pt x="5121" y="14219"/>
                </a:cubicBezTo>
                <a:lnTo>
                  <a:pt x="2890" y="14219"/>
                </a:lnTo>
                <a:cubicBezTo>
                  <a:pt x="2592" y="14219"/>
                  <a:pt x="2348" y="14045"/>
                  <a:pt x="2348" y="13834"/>
                </a:cubicBezTo>
                <a:lnTo>
                  <a:pt x="2348" y="12820"/>
                </a:lnTo>
                <a:cubicBezTo>
                  <a:pt x="2348" y="12609"/>
                  <a:pt x="2592" y="12437"/>
                  <a:pt x="2890" y="12437"/>
                </a:cubicBezTo>
                <a:close/>
                <a:moveTo>
                  <a:pt x="7400" y="12437"/>
                </a:moveTo>
                <a:lnTo>
                  <a:pt x="9669" y="12437"/>
                </a:lnTo>
                <a:cubicBezTo>
                  <a:pt x="9967" y="12437"/>
                  <a:pt x="10211" y="12609"/>
                  <a:pt x="10211" y="12820"/>
                </a:cubicBezTo>
                <a:lnTo>
                  <a:pt x="10211" y="13834"/>
                </a:lnTo>
                <a:cubicBezTo>
                  <a:pt x="10211" y="14045"/>
                  <a:pt x="9967" y="14219"/>
                  <a:pt x="9669" y="14219"/>
                </a:cubicBezTo>
                <a:lnTo>
                  <a:pt x="7400" y="14219"/>
                </a:lnTo>
                <a:cubicBezTo>
                  <a:pt x="7102" y="14219"/>
                  <a:pt x="6858" y="14045"/>
                  <a:pt x="6858" y="13834"/>
                </a:cubicBezTo>
                <a:lnTo>
                  <a:pt x="6858" y="12820"/>
                </a:lnTo>
                <a:cubicBezTo>
                  <a:pt x="6858" y="12609"/>
                  <a:pt x="7102" y="12437"/>
                  <a:pt x="7400" y="12437"/>
                </a:cubicBezTo>
                <a:close/>
                <a:moveTo>
                  <a:pt x="11924" y="12437"/>
                </a:moveTo>
                <a:lnTo>
                  <a:pt x="14195" y="12437"/>
                </a:lnTo>
                <a:cubicBezTo>
                  <a:pt x="14493" y="12437"/>
                  <a:pt x="14738" y="12609"/>
                  <a:pt x="14738" y="12820"/>
                </a:cubicBezTo>
                <a:lnTo>
                  <a:pt x="14738" y="13834"/>
                </a:lnTo>
                <a:cubicBezTo>
                  <a:pt x="14738" y="14045"/>
                  <a:pt x="14493" y="14219"/>
                  <a:pt x="14195" y="14219"/>
                </a:cubicBezTo>
                <a:lnTo>
                  <a:pt x="11924" y="14219"/>
                </a:lnTo>
                <a:cubicBezTo>
                  <a:pt x="11626" y="14219"/>
                  <a:pt x="11382" y="14045"/>
                  <a:pt x="11382" y="13834"/>
                </a:cubicBezTo>
                <a:lnTo>
                  <a:pt x="11382" y="12820"/>
                </a:lnTo>
                <a:cubicBezTo>
                  <a:pt x="11382" y="12609"/>
                  <a:pt x="11626" y="12437"/>
                  <a:pt x="11924" y="12437"/>
                </a:cubicBezTo>
                <a:close/>
                <a:moveTo>
                  <a:pt x="16426" y="13127"/>
                </a:moveTo>
                <a:lnTo>
                  <a:pt x="18734" y="13127"/>
                </a:lnTo>
                <a:lnTo>
                  <a:pt x="18734" y="13522"/>
                </a:lnTo>
                <a:lnTo>
                  <a:pt x="16426" y="13522"/>
                </a:lnTo>
                <a:lnTo>
                  <a:pt x="16426" y="13127"/>
                </a:lnTo>
                <a:close/>
                <a:moveTo>
                  <a:pt x="2890" y="15292"/>
                </a:moveTo>
                <a:lnTo>
                  <a:pt x="5121" y="15292"/>
                </a:lnTo>
                <a:cubicBezTo>
                  <a:pt x="5419" y="15292"/>
                  <a:pt x="5663" y="15466"/>
                  <a:pt x="5663" y="15677"/>
                </a:cubicBezTo>
                <a:lnTo>
                  <a:pt x="5663" y="16691"/>
                </a:lnTo>
                <a:cubicBezTo>
                  <a:pt x="5663" y="16902"/>
                  <a:pt x="5419" y="17074"/>
                  <a:pt x="5121" y="17074"/>
                </a:cubicBezTo>
                <a:lnTo>
                  <a:pt x="2890" y="17074"/>
                </a:lnTo>
                <a:cubicBezTo>
                  <a:pt x="2592" y="17074"/>
                  <a:pt x="2348" y="16902"/>
                  <a:pt x="2348" y="16691"/>
                </a:cubicBezTo>
                <a:lnTo>
                  <a:pt x="2348" y="15677"/>
                </a:lnTo>
                <a:cubicBezTo>
                  <a:pt x="2348" y="15466"/>
                  <a:pt x="2592" y="15292"/>
                  <a:pt x="2890" y="15292"/>
                </a:cubicBezTo>
                <a:close/>
                <a:moveTo>
                  <a:pt x="7400" y="15292"/>
                </a:moveTo>
                <a:lnTo>
                  <a:pt x="9669" y="15292"/>
                </a:lnTo>
                <a:cubicBezTo>
                  <a:pt x="9967" y="15292"/>
                  <a:pt x="10211" y="15466"/>
                  <a:pt x="10211" y="15677"/>
                </a:cubicBezTo>
                <a:lnTo>
                  <a:pt x="10211" y="16691"/>
                </a:lnTo>
                <a:cubicBezTo>
                  <a:pt x="10211" y="16902"/>
                  <a:pt x="9967" y="17074"/>
                  <a:pt x="9669" y="17074"/>
                </a:cubicBezTo>
                <a:lnTo>
                  <a:pt x="7400" y="17074"/>
                </a:lnTo>
                <a:cubicBezTo>
                  <a:pt x="7102" y="17074"/>
                  <a:pt x="6858" y="16902"/>
                  <a:pt x="6858" y="16691"/>
                </a:cubicBezTo>
                <a:lnTo>
                  <a:pt x="6858" y="15677"/>
                </a:lnTo>
                <a:cubicBezTo>
                  <a:pt x="6858" y="15466"/>
                  <a:pt x="7102" y="15292"/>
                  <a:pt x="7400" y="15292"/>
                </a:cubicBezTo>
                <a:close/>
                <a:moveTo>
                  <a:pt x="11924" y="15292"/>
                </a:moveTo>
                <a:lnTo>
                  <a:pt x="14195" y="15292"/>
                </a:lnTo>
                <a:cubicBezTo>
                  <a:pt x="14493" y="15292"/>
                  <a:pt x="14738" y="15466"/>
                  <a:pt x="14738" y="15677"/>
                </a:cubicBezTo>
                <a:lnTo>
                  <a:pt x="14738" y="16691"/>
                </a:lnTo>
                <a:cubicBezTo>
                  <a:pt x="14738" y="16902"/>
                  <a:pt x="14493" y="17074"/>
                  <a:pt x="14195" y="17074"/>
                </a:cubicBezTo>
                <a:lnTo>
                  <a:pt x="11924" y="17074"/>
                </a:lnTo>
                <a:cubicBezTo>
                  <a:pt x="11626" y="17074"/>
                  <a:pt x="11382" y="16902"/>
                  <a:pt x="11382" y="16691"/>
                </a:cubicBezTo>
                <a:lnTo>
                  <a:pt x="11382" y="15677"/>
                </a:lnTo>
                <a:cubicBezTo>
                  <a:pt x="11382" y="15466"/>
                  <a:pt x="11626" y="15292"/>
                  <a:pt x="11924" y="15292"/>
                </a:cubicBezTo>
                <a:close/>
                <a:moveTo>
                  <a:pt x="17305" y="15368"/>
                </a:moveTo>
                <a:lnTo>
                  <a:pt x="17864" y="15368"/>
                </a:lnTo>
                <a:lnTo>
                  <a:pt x="17864" y="15984"/>
                </a:lnTo>
                <a:lnTo>
                  <a:pt x="18734" y="15984"/>
                </a:lnTo>
                <a:lnTo>
                  <a:pt x="18734" y="16379"/>
                </a:lnTo>
                <a:lnTo>
                  <a:pt x="17864" y="16379"/>
                </a:lnTo>
                <a:lnTo>
                  <a:pt x="17864" y="17000"/>
                </a:lnTo>
                <a:lnTo>
                  <a:pt x="17305" y="17000"/>
                </a:lnTo>
                <a:lnTo>
                  <a:pt x="17305" y="16379"/>
                </a:lnTo>
                <a:lnTo>
                  <a:pt x="16433" y="16379"/>
                </a:lnTo>
                <a:lnTo>
                  <a:pt x="16433" y="15984"/>
                </a:lnTo>
                <a:lnTo>
                  <a:pt x="17305" y="15984"/>
                </a:lnTo>
                <a:lnTo>
                  <a:pt x="17305" y="15368"/>
                </a:lnTo>
                <a:close/>
                <a:moveTo>
                  <a:pt x="2897" y="18144"/>
                </a:moveTo>
                <a:lnTo>
                  <a:pt x="9669" y="18144"/>
                </a:lnTo>
                <a:cubicBezTo>
                  <a:pt x="9967" y="18144"/>
                  <a:pt x="10211" y="18316"/>
                  <a:pt x="10211" y="18527"/>
                </a:cubicBezTo>
                <a:lnTo>
                  <a:pt x="10211" y="19543"/>
                </a:lnTo>
                <a:cubicBezTo>
                  <a:pt x="10211" y="19754"/>
                  <a:pt x="9967" y="19926"/>
                  <a:pt x="9669" y="19926"/>
                </a:cubicBezTo>
                <a:lnTo>
                  <a:pt x="2897" y="19926"/>
                </a:lnTo>
                <a:cubicBezTo>
                  <a:pt x="2599" y="19926"/>
                  <a:pt x="2355" y="19754"/>
                  <a:pt x="2355" y="19543"/>
                </a:cubicBezTo>
                <a:lnTo>
                  <a:pt x="2355" y="18527"/>
                </a:lnTo>
                <a:cubicBezTo>
                  <a:pt x="2355" y="18316"/>
                  <a:pt x="2599" y="18144"/>
                  <a:pt x="2897" y="18144"/>
                </a:cubicBezTo>
                <a:close/>
                <a:moveTo>
                  <a:pt x="11924" y="18144"/>
                </a:moveTo>
                <a:lnTo>
                  <a:pt x="14195" y="18144"/>
                </a:lnTo>
                <a:cubicBezTo>
                  <a:pt x="14493" y="18144"/>
                  <a:pt x="14738" y="18316"/>
                  <a:pt x="14738" y="18527"/>
                </a:cubicBezTo>
                <a:lnTo>
                  <a:pt x="14738" y="19543"/>
                </a:lnTo>
                <a:cubicBezTo>
                  <a:pt x="14738" y="19754"/>
                  <a:pt x="14493" y="19926"/>
                  <a:pt x="14195" y="19926"/>
                </a:cubicBezTo>
                <a:lnTo>
                  <a:pt x="11924" y="19926"/>
                </a:lnTo>
                <a:cubicBezTo>
                  <a:pt x="11626" y="19926"/>
                  <a:pt x="11382" y="19754"/>
                  <a:pt x="11382" y="19543"/>
                </a:cubicBezTo>
                <a:lnTo>
                  <a:pt x="11382" y="18527"/>
                </a:lnTo>
                <a:cubicBezTo>
                  <a:pt x="11382" y="18316"/>
                  <a:pt x="11626" y="18144"/>
                  <a:pt x="11924" y="18144"/>
                </a:cubicBezTo>
                <a:close/>
                <a:moveTo>
                  <a:pt x="16426" y="18517"/>
                </a:moveTo>
                <a:lnTo>
                  <a:pt x="18734" y="18517"/>
                </a:lnTo>
                <a:lnTo>
                  <a:pt x="18734" y="18910"/>
                </a:lnTo>
                <a:lnTo>
                  <a:pt x="16426" y="18910"/>
                </a:lnTo>
                <a:lnTo>
                  <a:pt x="16426" y="18517"/>
                </a:lnTo>
                <a:close/>
                <a:moveTo>
                  <a:pt x="16426" y="19165"/>
                </a:moveTo>
                <a:lnTo>
                  <a:pt x="18734" y="19165"/>
                </a:lnTo>
                <a:lnTo>
                  <a:pt x="18734" y="19558"/>
                </a:lnTo>
                <a:lnTo>
                  <a:pt x="16426" y="19558"/>
                </a:lnTo>
                <a:lnTo>
                  <a:pt x="16426" y="19165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177A2A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665" name="Shape 167"/>
          <p:cNvSpPr/>
          <p:nvPr/>
        </p:nvSpPr>
        <p:spPr>
          <a:xfrm>
            <a:off x="5436109" y="4744346"/>
            <a:ext cx="3" cy="927102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66" name="Shape 164"/>
          <p:cNvSpPr txBox="1"/>
          <p:nvPr/>
        </p:nvSpPr>
        <p:spPr>
          <a:xfrm>
            <a:off x="1054099" y="373678"/>
            <a:ext cx="5862182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 sz="2300"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b="1" dirty="0" err="1"/>
              <a:t>Não</a:t>
            </a:r>
            <a:r>
              <a:rPr b="1" dirty="0"/>
              <a:t> é </a:t>
            </a:r>
            <a:r>
              <a:rPr b="1" dirty="0" err="1"/>
              <a:t>apenas</a:t>
            </a:r>
            <a:r>
              <a:rPr b="1" dirty="0"/>
              <a:t> </a:t>
            </a:r>
            <a:r>
              <a:rPr b="1" dirty="0" err="1"/>
              <a:t>uma</a:t>
            </a:r>
            <a:r>
              <a:rPr b="1" dirty="0"/>
              <a:t> </a:t>
            </a:r>
            <a:r>
              <a:rPr b="1" dirty="0" err="1"/>
              <a:t>reforma</a:t>
            </a:r>
            <a:r>
              <a:rPr b="1" dirty="0"/>
              <a:t> do PIS/</a:t>
            </a:r>
            <a:r>
              <a:rPr b="1" dirty="0" err="1"/>
              <a:t>Cofins</a:t>
            </a:r>
            <a:r>
              <a:rPr b="1" dirty="0"/>
              <a:t/>
            </a:r>
            <a:br>
              <a:rPr b="1" dirty="0"/>
            </a:b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É um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modelo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totalmente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novo</a:t>
            </a:r>
          </a:p>
        </p:txBody>
      </p:sp>
      <p:pic>
        <p:nvPicPr>
          <p:cNvPr id="667" name="pib_8.png" descr="pib_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6363" y="3577301"/>
            <a:ext cx="808869" cy="617583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Shape 641"/>
          <p:cNvSpPr txBox="1"/>
          <p:nvPr/>
        </p:nvSpPr>
        <p:spPr>
          <a:xfrm>
            <a:off x="5567917" y="2068670"/>
            <a:ext cx="323043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Mais</a:t>
            </a:r>
            <a:r>
              <a:rPr dirty="0"/>
              <a:t> </a:t>
            </a:r>
            <a:r>
              <a:rPr sz="1500" b="1" dirty="0" err="1">
                <a:solidFill>
                  <a:schemeClr val="accent3">
                    <a:satOff val="-7500"/>
                    <a:lumOff val="-10588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eficiência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organização</a:t>
            </a:r>
            <a:r>
              <a:rPr dirty="0"/>
              <a:t> da </a:t>
            </a:r>
            <a:r>
              <a:rPr dirty="0" err="1"/>
              <a:t>atividade</a:t>
            </a:r>
            <a:r>
              <a:rPr dirty="0"/>
              <a:t> </a:t>
            </a:r>
            <a:r>
              <a:rPr dirty="0" err="1"/>
              <a:t>econômica</a:t>
            </a:r>
            <a:r>
              <a:rPr dirty="0"/>
              <a:t> com </a:t>
            </a:r>
            <a:r>
              <a:rPr dirty="0" err="1"/>
              <a:t>mesmo</a:t>
            </a:r>
            <a:r>
              <a:rPr dirty="0"/>
              <a:t> </a:t>
            </a:r>
            <a:r>
              <a:rPr dirty="0" err="1"/>
              <a:t>modelo</a:t>
            </a:r>
            <a:r>
              <a:rPr dirty="0"/>
              <a:t> de </a:t>
            </a:r>
            <a:r>
              <a:rPr dirty="0" err="1"/>
              <a:t>tributação</a:t>
            </a:r>
            <a:r>
              <a:rPr dirty="0"/>
              <a:t>  entre bens e </a:t>
            </a:r>
            <a:r>
              <a:rPr dirty="0" err="1"/>
              <a:t>serviços</a:t>
            </a:r>
            <a:r>
              <a:rPr dirty="0"/>
              <a:t>.</a:t>
            </a:r>
          </a:p>
        </p:txBody>
      </p:sp>
      <p:sp>
        <p:nvSpPr>
          <p:cNvPr id="669" name="Shape 143"/>
          <p:cNvSpPr/>
          <p:nvPr/>
        </p:nvSpPr>
        <p:spPr>
          <a:xfrm>
            <a:off x="645613" y="2279190"/>
            <a:ext cx="555736" cy="604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600" extrusionOk="0">
                <a:moveTo>
                  <a:pt x="768" y="0"/>
                </a:moveTo>
                <a:cubicBezTo>
                  <a:pt x="585" y="0"/>
                  <a:pt x="414" y="68"/>
                  <a:pt x="273" y="198"/>
                </a:cubicBezTo>
                <a:cubicBezTo>
                  <a:pt x="112" y="346"/>
                  <a:pt x="16" y="554"/>
                  <a:pt x="2" y="784"/>
                </a:cubicBezTo>
                <a:cubicBezTo>
                  <a:pt x="-25" y="1237"/>
                  <a:pt x="279" y="1628"/>
                  <a:pt x="694" y="1674"/>
                </a:cubicBezTo>
                <a:lnTo>
                  <a:pt x="3400" y="1971"/>
                </a:lnTo>
                <a:lnTo>
                  <a:pt x="6449" y="12924"/>
                </a:lnTo>
                <a:lnTo>
                  <a:pt x="4971" y="17349"/>
                </a:lnTo>
                <a:lnTo>
                  <a:pt x="4443" y="17349"/>
                </a:lnTo>
                <a:cubicBezTo>
                  <a:pt x="4271" y="17349"/>
                  <a:pt x="4131" y="17499"/>
                  <a:pt x="4131" y="17686"/>
                </a:cubicBezTo>
                <a:lnTo>
                  <a:pt x="4131" y="18243"/>
                </a:lnTo>
                <a:cubicBezTo>
                  <a:pt x="4126" y="18243"/>
                  <a:pt x="4121" y="18243"/>
                  <a:pt x="4116" y="18243"/>
                </a:cubicBezTo>
                <a:cubicBezTo>
                  <a:pt x="3271" y="18243"/>
                  <a:pt x="2584" y="18991"/>
                  <a:pt x="2584" y="19909"/>
                </a:cubicBezTo>
                <a:cubicBezTo>
                  <a:pt x="2584" y="20827"/>
                  <a:pt x="3271" y="21574"/>
                  <a:pt x="4116" y="21574"/>
                </a:cubicBezTo>
                <a:cubicBezTo>
                  <a:pt x="4960" y="21574"/>
                  <a:pt x="5647" y="20827"/>
                  <a:pt x="5647" y="19909"/>
                </a:cubicBezTo>
                <a:cubicBezTo>
                  <a:pt x="5647" y="19672"/>
                  <a:pt x="5602" y="19444"/>
                  <a:pt x="5513" y="19230"/>
                </a:cubicBezTo>
                <a:lnTo>
                  <a:pt x="5680" y="19094"/>
                </a:lnTo>
                <a:lnTo>
                  <a:pt x="5680" y="18026"/>
                </a:lnTo>
                <a:lnTo>
                  <a:pt x="18463" y="18026"/>
                </a:lnTo>
                <a:lnTo>
                  <a:pt x="18463" y="19094"/>
                </a:lnTo>
                <a:lnTo>
                  <a:pt x="18648" y="19247"/>
                </a:lnTo>
                <a:cubicBezTo>
                  <a:pt x="18557" y="19464"/>
                  <a:pt x="18511" y="19695"/>
                  <a:pt x="18511" y="19935"/>
                </a:cubicBezTo>
                <a:cubicBezTo>
                  <a:pt x="18511" y="20853"/>
                  <a:pt x="19199" y="21600"/>
                  <a:pt x="20044" y="21600"/>
                </a:cubicBezTo>
                <a:cubicBezTo>
                  <a:pt x="20888" y="21600"/>
                  <a:pt x="21575" y="20852"/>
                  <a:pt x="21575" y="19933"/>
                </a:cubicBezTo>
                <a:cubicBezTo>
                  <a:pt x="21575" y="19015"/>
                  <a:pt x="20888" y="18269"/>
                  <a:pt x="20044" y="18269"/>
                </a:cubicBezTo>
                <a:cubicBezTo>
                  <a:pt x="20037" y="18269"/>
                  <a:pt x="20030" y="18269"/>
                  <a:pt x="20023" y="18269"/>
                </a:cubicBezTo>
                <a:lnTo>
                  <a:pt x="20023" y="17686"/>
                </a:lnTo>
                <a:cubicBezTo>
                  <a:pt x="20023" y="17499"/>
                  <a:pt x="19883" y="17349"/>
                  <a:pt x="19711" y="17349"/>
                </a:cubicBezTo>
                <a:lnTo>
                  <a:pt x="11180" y="17349"/>
                </a:lnTo>
                <a:cubicBezTo>
                  <a:pt x="10282" y="17349"/>
                  <a:pt x="9551" y="16553"/>
                  <a:pt x="9551" y="15578"/>
                </a:cubicBezTo>
                <a:lnTo>
                  <a:pt x="9551" y="12821"/>
                </a:lnTo>
                <a:lnTo>
                  <a:pt x="20023" y="11026"/>
                </a:lnTo>
                <a:lnTo>
                  <a:pt x="20023" y="3120"/>
                </a:lnTo>
                <a:lnTo>
                  <a:pt x="3875" y="1342"/>
                </a:lnTo>
                <a:lnTo>
                  <a:pt x="3839" y="1207"/>
                </a:lnTo>
                <a:cubicBezTo>
                  <a:pt x="3688" y="664"/>
                  <a:pt x="3254" y="275"/>
                  <a:pt x="2735" y="215"/>
                </a:cubicBezTo>
                <a:cubicBezTo>
                  <a:pt x="2324" y="167"/>
                  <a:pt x="1375" y="63"/>
                  <a:pt x="847" y="6"/>
                </a:cubicBezTo>
                <a:cubicBezTo>
                  <a:pt x="821" y="3"/>
                  <a:pt x="794" y="0"/>
                  <a:pt x="768" y="0"/>
                </a:cubicBezTo>
                <a:close/>
                <a:moveTo>
                  <a:pt x="771" y="677"/>
                </a:moveTo>
                <a:cubicBezTo>
                  <a:pt x="776" y="677"/>
                  <a:pt x="780" y="679"/>
                  <a:pt x="785" y="679"/>
                </a:cubicBezTo>
                <a:cubicBezTo>
                  <a:pt x="1197" y="724"/>
                  <a:pt x="2352" y="852"/>
                  <a:pt x="2668" y="888"/>
                </a:cubicBezTo>
                <a:cubicBezTo>
                  <a:pt x="2891" y="914"/>
                  <a:pt x="3084" y="1055"/>
                  <a:pt x="3189" y="1265"/>
                </a:cubicBezTo>
                <a:lnTo>
                  <a:pt x="756" y="997"/>
                </a:lnTo>
                <a:cubicBezTo>
                  <a:pt x="675" y="988"/>
                  <a:pt x="617" y="909"/>
                  <a:pt x="625" y="821"/>
                </a:cubicBezTo>
                <a:cubicBezTo>
                  <a:pt x="633" y="739"/>
                  <a:pt x="696" y="677"/>
                  <a:pt x="771" y="677"/>
                </a:cubicBezTo>
                <a:close/>
                <a:moveTo>
                  <a:pt x="4071" y="2045"/>
                </a:moveTo>
                <a:lnTo>
                  <a:pt x="5403" y="2191"/>
                </a:lnTo>
                <a:lnTo>
                  <a:pt x="6102" y="5250"/>
                </a:lnTo>
                <a:lnTo>
                  <a:pt x="4957" y="5224"/>
                </a:lnTo>
                <a:lnTo>
                  <a:pt x="4071" y="2045"/>
                </a:lnTo>
                <a:close/>
                <a:moveTo>
                  <a:pt x="5748" y="2230"/>
                </a:moveTo>
                <a:lnTo>
                  <a:pt x="7051" y="2374"/>
                </a:lnTo>
                <a:lnTo>
                  <a:pt x="7642" y="5285"/>
                </a:lnTo>
                <a:lnTo>
                  <a:pt x="6442" y="5257"/>
                </a:lnTo>
                <a:lnTo>
                  <a:pt x="5748" y="2230"/>
                </a:lnTo>
                <a:close/>
                <a:moveTo>
                  <a:pt x="7395" y="2411"/>
                </a:moveTo>
                <a:lnTo>
                  <a:pt x="8658" y="2549"/>
                </a:lnTo>
                <a:lnTo>
                  <a:pt x="9153" y="5319"/>
                </a:lnTo>
                <a:lnTo>
                  <a:pt x="7978" y="5293"/>
                </a:lnTo>
                <a:lnTo>
                  <a:pt x="7395" y="2411"/>
                </a:lnTo>
                <a:close/>
                <a:moveTo>
                  <a:pt x="8998" y="2588"/>
                </a:moveTo>
                <a:lnTo>
                  <a:pt x="10270" y="2728"/>
                </a:lnTo>
                <a:lnTo>
                  <a:pt x="10672" y="5354"/>
                </a:lnTo>
                <a:lnTo>
                  <a:pt x="9487" y="5326"/>
                </a:lnTo>
                <a:lnTo>
                  <a:pt x="8998" y="2588"/>
                </a:lnTo>
                <a:close/>
                <a:moveTo>
                  <a:pt x="10608" y="2766"/>
                </a:moveTo>
                <a:lnTo>
                  <a:pt x="11867" y="2904"/>
                </a:lnTo>
                <a:lnTo>
                  <a:pt x="12177" y="5388"/>
                </a:lnTo>
                <a:lnTo>
                  <a:pt x="11003" y="5362"/>
                </a:lnTo>
                <a:lnTo>
                  <a:pt x="10608" y="2766"/>
                </a:lnTo>
                <a:close/>
                <a:moveTo>
                  <a:pt x="12202" y="2941"/>
                </a:moveTo>
                <a:lnTo>
                  <a:pt x="13400" y="3072"/>
                </a:lnTo>
                <a:lnTo>
                  <a:pt x="13642" y="5421"/>
                </a:lnTo>
                <a:lnTo>
                  <a:pt x="12509" y="5395"/>
                </a:lnTo>
                <a:lnTo>
                  <a:pt x="12202" y="2941"/>
                </a:lnTo>
                <a:close/>
                <a:moveTo>
                  <a:pt x="13733" y="3109"/>
                </a:moveTo>
                <a:lnTo>
                  <a:pt x="15027" y="3251"/>
                </a:lnTo>
                <a:lnTo>
                  <a:pt x="15177" y="5457"/>
                </a:lnTo>
                <a:lnTo>
                  <a:pt x="13971" y="5429"/>
                </a:lnTo>
                <a:lnTo>
                  <a:pt x="13733" y="3109"/>
                </a:lnTo>
                <a:close/>
                <a:moveTo>
                  <a:pt x="15359" y="3288"/>
                </a:moveTo>
                <a:lnTo>
                  <a:pt x="16541" y="3419"/>
                </a:lnTo>
                <a:lnTo>
                  <a:pt x="16629" y="5491"/>
                </a:lnTo>
                <a:lnTo>
                  <a:pt x="15505" y="5464"/>
                </a:lnTo>
                <a:lnTo>
                  <a:pt x="15359" y="3288"/>
                </a:lnTo>
                <a:close/>
                <a:moveTo>
                  <a:pt x="16869" y="3454"/>
                </a:moveTo>
                <a:lnTo>
                  <a:pt x="18184" y="3600"/>
                </a:lnTo>
                <a:lnTo>
                  <a:pt x="18181" y="5526"/>
                </a:lnTo>
                <a:lnTo>
                  <a:pt x="16957" y="5498"/>
                </a:lnTo>
                <a:lnTo>
                  <a:pt x="16869" y="3454"/>
                </a:lnTo>
                <a:close/>
                <a:moveTo>
                  <a:pt x="18512" y="3635"/>
                </a:moveTo>
                <a:lnTo>
                  <a:pt x="19400" y="3733"/>
                </a:lnTo>
                <a:lnTo>
                  <a:pt x="19400" y="5554"/>
                </a:lnTo>
                <a:lnTo>
                  <a:pt x="18509" y="5533"/>
                </a:lnTo>
                <a:lnTo>
                  <a:pt x="18512" y="3635"/>
                </a:lnTo>
                <a:close/>
                <a:moveTo>
                  <a:pt x="5056" y="5582"/>
                </a:moveTo>
                <a:lnTo>
                  <a:pt x="6184" y="5606"/>
                </a:lnTo>
                <a:lnTo>
                  <a:pt x="6965" y="9018"/>
                </a:lnTo>
                <a:lnTo>
                  <a:pt x="6035" y="9096"/>
                </a:lnTo>
                <a:lnTo>
                  <a:pt x="5056" y="5582"/>
                </a:lnTo>
                <a:close/>
                <a:moveTo>
                  <a:pt x="6522" y="5616"/>
                </a:moveTo>
                <a:lnTo>
                  <a:pt x="7714" y="5642"/>
                </a:lnTo>
                <a:lnTo>
                  <a:pt x="8375" y="8900"/>
                </a:lnTo>
                <a:lnTo>
                  <a:pt x="7295" y="8990"/>
                </a:lnTo>
                <a:lnTo>
                  <a:pt x="6522" y="5616"/>
                </a:lnTo>
                <a:close/>
                <a:moveTo>
                  <a:pt x="8050" y="5649"/>
                </a:moveTo>
                <a:lnTo>
                  <a:pt x="9218" y="5677"/>
                </a:lnTo>
                <a:lnTo>
                  <a:pt x="9772" y="8781"/>
                </a:lnTo>
                <a:lnTo>
                  <a:pt x="8704" y="8872"/>
                </a:lnTo>
                <a:lnTo>
                  <a:pt x="8050" y="5649"/>
                </a:lnTo>
                <a:close/>
                <a:moveTo>
                  <a:pt x="9553" y="5685"/>
                </a:moveTo>
                <a:lnTo>
                  <a:pt x="10725" y="5711"/>
                </a:lnTo>
                <a:lnTo>
                  <a:pt x="11175" y="8663"/>
                </a:lnTo>
                <a:lnTo>
                  <a:pt x="10100" y="8753"/>
                </a:lnTo>
                <a:lnTo>
                  <a:pt x="9553" y="5685"/>
                </a:lnTo>
                <a:close/>
                <a:moveTo>
                  <a:pt x="11058" y="5718"/>
                </a:moveTo>
                <a:lnTo>
                  <a:pt x="12222" y="5744"/>
                </a:lnTo>
                <a:lnTo>
                  <a:pt x="12574" y="8544"/>
                </a:lnTo>
                <a:lnTo>
                  <a:pt x="11503" y="8635"/>
                </a:lnTo>
                <a:lnTo>
                  <a:pt x="11058" y="5718"/>
                </a:lnTo>
                <a:close/>
                <a:moveTo>
                  <a:pt x="12553" y="5752"/>
                </a:moveTo>
                <a:lnTo>
                  <a:pt x="13680" y="5778"/>
                </a:lnTo>
                <a:lnTo>
                  <a:pt x="13953" y="8428"/>
                </a:lnTo>
                <a:lnTo>
                  <a:pt x="12900" y="8518"/>
                </a:lnTo>
                <a:lnTo>
                  <a:pt x="12553" y="5752"/>
                </a:lnTo>
                <a:close/>
                <a:moveTo>
                  <a:pt x="14009" y="5785"/>
                </a:moveTo>
                <a:lnTo>
                  <a:pt x="15201" y="5813"/>
                </a:lnTo>
                <a:lnTo>
                  <a:pt x="15369" y="8309"/>
                </a:lnTo>
                <a:lnTo>
                  <a:pt x="14279" y="8400"/>
                </a:lnTo>
                <a:lnTo>
                  <a:pt x="14009" y="5785"/>
                </a:lnTo>
                <a:close/>
                <a:moveTo>
                  <a:pt x="15529" y="5821"/>
                </a:moveTo>
                <a:lnTo>
                  <a:pt x="16644" y="5847"/>
                </a:lnTo>
                <a:lnTo>
                  <a:pt x="16746" y="8193"/>
                </a:lnTo>
                <a:lnTo>
                  <a:pt x="15695" y="8281"/>
                </a:lnTo>
                <a:lnTo>
                  <a:pt x="15529" y="5821"/>
                </a:lnTo>
                <a:close/>
                <a:moveTo>
                  <a:pt x="16972" y="5854"/>
                </a:moveTo>
                <a:lnTo>
                  <a:pt x="18181" y="5881"/>
                </a:lnTo>
                <a:lnTo>
                  <a:pt x="18176" y="8072"/>
                </a:lnTo>
                <a:lnTo>
                  <a:pt x="17072" y="8165"/>
                </a:lnTo>
                <a:lnTo>
                  <a:pt x="16972" y="5854"/>
                </a:lnTo>
                <a:close/>
                <a:moveTo>
                  <a:pt x="18507" y="5888"/>
                </a:moveTo>
                <a:lnTo>
                  <a:pt x="19400" y="5909"/>
                </a:lnTo>
                <a:lnTo>
                  <a:pt x="19400" y="7969"/>
                </a:lnTo>
                <a:lnTo>
                  <a:pt x="18504" y="8044"/>
                </a:lnTo>
                <a:lnTo>
                  <a:pt x="18507" y="5888"/>
                </a:lnTo>
                <a:close/>
                <a:moveTo>
                  <a:pt x="19400" y="8325"/>
                </a:moveTo>
                <a:lnTo>
                  <a:pt x="19400" y="10447"/>
                </a:lnTo>
                <a:lnTo>
                  <a:pt x="18497" y="10602"/>
                </a:lnTo>
                <a:lnTo>
                  <a:pt x="18502" y="8400"/>
                </a:lnTo>
                <a:lnTo>
                  <a:pt x="19400" y="8325"/>
                </a:lnTo>
                <a:close/>
                <a:moveTo>
                  <a:pt x="18176" y="8428"/>
                </a:moveTo>
                <a:lnTo>
                  <a:pt x="18171" y="10658"/>
                </a:lnTo>
                <a:lnTo>
                  <a:pt x="17185" y="10826"/>
                </a:lnTo>
                <a:lnTo>
                  <a:pt x="17087" y="8519"/>
                </a:lnTo>
                <a:lnTo>
                  <a:pt x="18176" y="8428"/>
                </a:lnTo>
                <a:close/>
                <a:moveTo>
                  <a:pt x="16761" y="8547"/>
                </a:moveTo>
                <a:lnTo>
                  <a:pt x="16861" y="10882"/>
                </a:lnTo>
                <a:lnTo>
                  <a:pt x="15882" y="11050"/>
                </a:lnTo>
                <a:lnTo>
                  <a:pt x="15719" y="8635"/>
                </a:lnTo>
                <a:lnTo>
                  <a:pt x="16761" y="8547"/>
                </a:lnTo>
                <a:close/>
                <a:moveTo>
                  <a:pt x="15393" y="8663"/>
                </a:moveTo>
                <a:lnTo>
                  <a:pt x="15558" y="11106"/>
                </a:lnTo>
                <a:lnTo>
                  <a:pt x="14576" y="11274"/>
                </a:lnTo>
                <a:lnTo>
                  <a:pt x="14315" y="8755"/>
                </a:lnTo>
                <a:lnTo>
                  <a:pt x="15393" y="8663"/>
                </a:lnTo>
                <a:close/>
                <a:moveTo>
                  <a:pt x="13989" y="8781"/>
                </a:moveTo>
                <a:lnTo>
                  <a:pt x="14251" y="11330"/>
                </a:lnTo>
                <a:lnTo>
                  <a:pt x="13274" y="11496"/>
                </a:lnTo>
                <a:lnTo>
                  <a:pt x="12945" y="8870"/>
                </a:lnTo>
                <a:lnTo>
                  <a:pt x="13989" y="8781"/>
                </a:lnTo>
                <a:close/>
                <a:moveTo>
                  <a:pt x="12619" y="8898"/>
                </a:moveTo>
                <a:lnTo>
                  <a:pt x="12952" y="11552"/>
                </a:lnTo>
                <a:lnTo>
                  <a:pt x="11973" y="11720"/>
                </a:lnTo>
                <a:lnTo>
                  <a:pt x="11556" y="8988"/>
                </a:lnTo>
                <a:lnTo>
                  <a:pt x="12619" y="8898"/>
                </a:lnTo>
                <a:close/>
                <a:moveTo>
                  <a:pt x="11228" y="9014"/>
                </a:moveTo>
                <a:lnTo>
                  <a:pt x="11649" y="11776"/>
                </a:lnTo>
                <a:lnTo>
                  <a:pt x="10672" y="11944"/>
                </a:lnTo>
                <a:lnTo>
                  <a:pt x="10164" y="9105"/>
                </a:lnTo>
                <a:lnTo>
                  <a:pt x="11228" y="9014"/>
                </a:lnTo>
                <a:close/>
                <a:moveTo>
                  <a:pt x="9836" y="9132"/>
                </a:moveTo>
                <a:lnTo>
                  <a:pt x="10349" y="11998"/>
                </a:lnTo>
                <a:lnTo>
                  <a:pt x="9372" y="12166"/>
                </a:lnTo>
                <a:lnTo>
                  <a:pt x="8775" y="9221"/>
                </a:lnTo>
                <a:lnTo>
                  <a:pt x="9836" y="9132"/>
                </a:lnTo>
                <a:close/>
                <a:moveTo>
                  <a:pt x="8445" y="9249"/>
                </a:moveTo>
                <a:lnTo>
                  <a:pt x="9048" y="12222"/>
                </a:lnTo>
                <a:lnTo>
                  <a:pt x="8073" y="12388"/>
                </a:lnTo>
                <a:lnTo>
                  <a:pt x="7376" y="9341"/>
                </a:lnTo>
                <a:lnTo>
                  <a:pt x="8445" y="9249"/>
                </a:lnTo>
                <a:close/>
                <a:moveTo>
                  <a:pt x="7044" y="9369"/>
                </a:moveTo>
                <a:lnTo>
                  <a:pt x="7748" y="12444"/>
                </a:lnTo>
                <a:lnTo>
                  <a:pt x="7001" y="12573"/>
                </a:lnTo>
                <a:lnTo>
                  <a:pt x="6131" y="9445"/>
                </a:lnTo>
                <a:lnTo>
                  <a:pt x="7044" y="9369"/>
                </a:lnTo>
                <a:close/>
                <a:moveTo>
                  <a:pt x="8928" y="12929"/>
                </a:moveTo>
                <a:lnTo>
                  <a:pt x="8928" y="15578"/>
                </a:lnTo>
                <a:cubicBezTo>
                  <a:pt x="8928" y="16249"/>
                  <a:pt x="9180" y="16887"/>
                  <a:pt x="9626" y="17349"/>
                </a:cubicBezTo>
                <a:lnTo>
                  <a:pt x="5633" y="17349"/>
                </a:lnTo>
                <a:lnTo>
                  <a:pt x="7000" y="13260"/>
                </a:lnTo>
                <a:lnTo>
                  <a:pt x="8928" y="12929"/>
                </a:lnTo>
                <a:close/>
                <a:moveTo>
                  <a:pt x="4116" y="18922"/>
                </a:moveTo>
                <a:cubicBezTo>
                  <a:pt x="4121" y="18922"/>
                  <a:pt x="4126" y="18922"/>
                  <a:pt x="4131" y="18922"/>
                </a:cubicBezTo>
                <a:lnTo>
                  <a:pt x="4131" y="19144"/>
                </a:lnTo>
                <a:lnTo>
                  <a:pt x="3762" y="19639"/>
                </a:lnTo>
                <a:cubicBezTo>
                  <a:pt x="3632" y="19820"/>
                  <a:pt x="3653" y="20081"/>
                  <a:pt x="3812" y="20232"/>
                </a:cubicBezTo>
                <a:cubicBezTo>
                  <a:pt x="3877" y="20295"/>
                  <a:pt x="3957" y="20327"/>
                  <a:pt x="4040" y="20327"/>
                </a:cubicBezTo>
                <a:cubicBezTo>
                  <a:pt x="4128" y="20327"/>
                  <a:pt x="4216" y="20292"/>
                  <a:pt x="4296" y="20225"/>
                </a:cubicBezTo>
                <a:lnTo>
                  <a:pt x="4993" y="19655"/>
                </a:lnTo>
                <a:cubicBezTo>
                  <a:pt x="5014" y="19739"/>
                  <a:pt x="5024" y="19824"/>
                  <a:pt x="5024" y="19909"/>
                </a:cubicBezTo>
                <a:cubicBezTo>
                  <a:pt x="5024" y="20453"/>
                  <a:pt x="4616" y="20895"/>
                  <a:pt x="4116" y="20895"/>
                </a:cubicBezTo>
                <a:cubicBezTo>
                  <a:pt x="3615" y="20895"/>
                  <a:pt x="3207" y="20453"/>
                  <a:pt x="3207" y="19909"/>
                </a:cubicBezTo>
                <a:cubicBezTo>
                  <a:pt x="3207" y="19365"/>
                  <a:pt x="3615" y="18922"/>
                  <a:pt x="4116" y="18922"/>
                </a:cubicBezTo>
                <a:close/>
                <a:moveTo>
                  <a:pt x="20023" y="18948"/>
                </a:moveTo>
                <a:cubicBezTo>
                  <a:pt x="20030" y="18948"/>
                  <a:pt x="20037" y="18948"/>
                  <a:pt x="20044" y="18948"/>
                </a:cubicBezTo>
                <a:cubicBezTo>
                  <a:pt x="20544" y="18948"/>
                  <a:pt x="20950" y="19391"/>
                  <a:pt x="20950" y="19935"/>
                </a:cubicBezTo>
                <a:cubicBezTo>
                  <a:pt x="20950" y="20479"/>
                  <a:pt x="20544" y="20921"/>
                  <a:pt x="20044" y="20921"/>
                </a:cubicBezTo>
                <a:cubicBezTo>
                  <a:pt x="19543" y="20921"/>
                  <a:pt x="19135" y="20479"/>
                  <a:pt x="19135" y="19935"/>
                </a:cubicBezTo>
                <a:cubicBezTo>
                  <a:pt x="19135" y="19847"/>
                  <a:pt x="19146" y="19757"/>
                  <a:pt x="19168" y="19670"/>
                </a:cubicBezTo>
                <a:lnTo>
                  <a:pt x="19845" y="20223"/>
                </a:lnTo>
                <a:cubicBezTo>
                  <a:pt x="19925" y="20291"/>
                  <a:pt x="20014" y="20327"/>
                  <a:pt x="20102" y="20327"/>
                </a:cubicBezTo>
                <a:cubicBezTo>
                  <a:pt x="20185" y="20327"/>
                  <a:pt x="20263" y="20295"/>
                  <a:pt x="20329" y="20232"/>
                </a:cubicBezTo>
                <a:cubicBezTo>
                  <a:pt x="20487" y="20080"/>
                  <a:pt x="20511" y="19819"/>
                  <a:pt x="20380" y="19637"/>
                </a:cubicBezTo>
                <a:lnTo>
                  <a:pt x="20023" y="19163"/>
                </a:lnTo>
                <a:lnTo>
                  <a:pt x="20023" y="18948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177A2A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670" name="carimbo.png" descr="carimb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1123" y="355600"/>
            <a:ext cx="1483479" cy="1041400"/>
          </a:xfrm>
          <a:prstGeom prst="rect">
            <a:avLst/>
          </a:prstGeom>
          <a:ln w="12700">
            <a:miter lim="400000"/>
          </a:ln>
        </p:spPr>
      </p:pic>
      <p:sp>
        <p:nvSpPr>
          <p:cNvPr id="671" name="Shape 167"/>
          <p:cNvSpPr/>
          <p:nvPr/>
        </p:nvSpPr>
        <p:spPr>
          <a:xfrm>
            <a:off x="5435598" y="3441592"/>
            <a:ext cx="4" cy="889001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72" name="Shape 167"/>
          <p:cNvSpPr/>
          <p:nvPr/>
        </p:nvSpPr>
        <p:spPr>
          <a:xfrm>
            <a:off x="1339849" y="4744346"/>
            <a:ext cx="3" cy="927102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318"/>
          <p:cNvSpPr txBox="1">
            <a:spLocks noGrp="1"/>
          </p:cNvSpPr>
          <p:nvPr>
            <p:ph type="sldNum" sz="quarter" idx="4294967295"/>
          </p:nvPr>
        </p:nvSpPr>
        <p:spPr>
          <a:xfrm>
            <a:off x="2227803" y="6168950"/>
            <a:ext cx="254505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>
                <a:solidFill>
                  <a:srgbClr val="FCBD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675" name="Shape 320"/>
          <p:cNvSpPr/>
          <p:nvPr/>
        </p:nvSpPr>
        <p:spPr>
          <a:xfrm>
            <a:off x="1098743" y="1038760"/>
            <a:ext cx="313932" cy="72895"/>
          </a:xfrm>
          <a:prstGeom prst="rect">
            <a:avLst/>
          </a:prstGeom>
          <a:solidFill>
            <a:srgbClr val="008A3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676" name="Shape 232"/>
          <p:cNvSpPr txBox="1"/>
          <p:nvPr/>
        </p:nvSpPr>
        <p:spPr>
          <a:xfrm>
            <a:off x="5533021" y="2320851"/>
            <a:ext cx="3306179" cy="85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100"/>
              </a:spcBef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Extinção de vários regimes diferenciados e desonerações que não se justificam.</a:t>
            </a:r>
          </a:p>
        </p:txBody>
      </p:sp>
      <p:pic>
        <p:nvPicPr>
          <p:cNvPr id="677" name="CONVERSA.png" descr="CONVER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8771" y="2487218"/>
            <a:ext cx="568453" cy="520703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Shape 167"/>
          <p:cNvSpPr/>
          <p:nvPr/>
        </p:nvSpPr>
        <p:spPr>
          <a:xfrm>
            <a:off x="5434048" y="2284019"/>
            <a:ext cx="4" cy="927101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79" name="Shape 232"/>
          <p:cNvSpPr txBox="1"/>
          <p:nvPr/>
        </p:nvSpPr>
        <p:spPr>
          <a:xfrm>
            <a:off x="1147632" y="1890196"/>
            <a:ext cx="3263904" cy="85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100"/>
              </a:spcBef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Menos custo: redução de 52 para 9 campos na Nota Fiscal e de 70% das obrigações acessórias.</a:t>
            </a:r>
          </a:p>
        </p:txBody>
      </p:sp>
      <p:pic>
        <p:nvPicPr>
          <p:cNvPr id="680" name="pib_8.png" descr="pib_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75" y="1820809"/>
            <a:ext cx="967937" cy="1092201"/>
          </a:xfrm>
          <a:prstGeom prst="rect">
            <a:avLst/>
          </a:prstGeom>
          <a:ln w="12700">
            <a:miter lim="400000"/>
          </a:ln>
        </p:spPr>
      </p:pic>
      <p:sp>
        <p:nvSpPr>
          <p:cNvPr id="681" name="Shape 167"/>
          <p:cNvSpPr/>
          <p:nvPr/>
        </p:nvSpPr>
        <p:spPr>
          <a:xfrm>
            <a:off x="1052442" y="1878757"/>
            <a:ext cx="1258" cy="863600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82" name="Shape 232"/>
          <p:cNvSpPr txBox="1"/>
          <p:nvPr/>
        </p:nvSpPr>
        <p:spPr>
          <a:xfrm>
            <a:off x="1147632" y="2965218"/>
            <a:ext cx="3218946" cy="110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2800"/>
              </a:spcBef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CBS acaba com as duas maiores fontes de litígio: dúvidas sobre insumo e exclusão do ICMS e ISS da base de cálculo. </a:t>
            </a:r>
          </a:p>
        </p:txBody>
      </p:sp>
      <p:pic>
        <p:nvPicPr>
          <p:cNvPr id="683" name="LEI.png" descr="LE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270" y="3300781"/>
            <a:ext cx="582313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684" name="Shape 167"/>
          <p:cNvSpPr/>
          <p:nvPr/>
        </p:nvSpPr>
        <p:spPr>
          <a:xfrm flipH="1">
            <a:off x="1046324" y="2941095"/>
            <a:ext cx="3117" cy="1168397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85" name="Shape 164"/>
          <p:cNvSpPr txBox="1"/>
          <p:nvPr/>
        </p:nvSpPr>
        <p:spPr>
          <a:xfrm>
            <a:off x="1054099" y="373678"/>
            <a:ext cx="5862182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 sz="2300"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b="1" dirty="0" err="1"/>
              <a:t>Não</a:t>
            </a:r>
            <a:r>
              <a:rPr b="1" dirty="0"/>
              <a:t> é </a:t>
            </a:r>
            <a:r>
              <a:rPr b="1" dirty="0" err="1"/>
              <a:t>apenas</a:t>
            </a:r>
            <a:r>
              <a:rPr b="1" dirty="0"/>
              <a:t> </a:t>
            </a:r>
            <a:r>
              <a:rPr b="1" dirty="0" err="1"/>
              <a:t>uma</a:t>
            </a:r>
            <a:r>
              <a:rPr b="1" dirty="0"/>
              <a:t> </a:t>
            </a:r>
            <a:r>
              <a:rPr b="1" dirty="0" err="1"/>
              <a:t>reforma</a:t>
            </a:r>
            <a:r>
              <a:rPr b="1" dirty="0"/>
              <a:t> do PIS/</a:t>
            </a:r>
            <a:r>
              <a:rPr b="1" dirty="0" err="1"/>
              <a:t>Cofins</a:t>
            </a:r>
            <a:r>
              <a:rPr b="1" dirty="0"/>
              <a:t/>
            </a:r>
            <a:br>
              <a:rPr b="1" dirty="0"/>
            </a:b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É um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modelo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totalmente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novo</a:t>
            </a:r>
          </a:p>
        </p:txBody>
      </p:sp>
      <p:sp>
        <p:nvSpPr>
          <p:cNvPr id="686" name="Shape 167"/>
          <p:cNvSpPr/>
          <p:nvPr/>
        </p:nvSpPr>
        <p:spPr>
          <a:xfrm flipH="1">
            <a:off x="1042838" y="4367127"/>
            <a:ext cx="5956" cy="1485889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87" name="Shape 663"/>
          <p:cNvSpPr txBox="1"/>
          <p:nvPr/>
        </p:nvSpPr>
        <p:spPr>
          <a:xfrm>
            <a:off x="1147632" y="4827943"/>
            <a:ext cx="3352801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As </a:t>
            </a:r>
            <a:r>
              <a:rPr dirty="0" err="1"/>
              <a:t>plataformas</a:t>
            </a:r>
            <a:r>
              <a:rPr dirty="0"/>
              <a:t> </a:t>
            </a:r>
            <a:r>
              <a:rPr dirty="0" err="1"/>
              <a:t>digitais</a:t>
            </a:r>
            <a:r>
              <a:rPr dirty="0"/>
              <a:t> </a:t>
            </a:r>
            <a:r>
              <a:rPr dirty="0" err="1"/>
              <a:t>devem</a:t>
            </a:r>
            <a:r>
              <a:rPr dirty="0"/>
              <a:t> </a:t>
            </a:r>
            <a:r>
              <a:rPr dirty="0" err="1"/>
              <a:t>recolher</a:t>
            </a:r>
            <a:r>
              <a:rPr dirty="0"/>
              <a:t> a </a:t>
            </a:r>
            <a:r>
              <a:rPr dirty="0" smtClean="0"/>
              <a:t>CBS.</a:t>
            </a:r>
            <a:endParaRPr dirty="0"/>
          </a:p>
        </p:txBody>
      </p:sp>
      <p:sp>
        <p:nvSpPr>
          <p:cNvPr id="688" name="Shape 664"/>
          <p:cNvSpPr txBox="1"/>
          <p:nvPr/>
        </p:nvSpPr>
        <p:spPr>
          <a:xfrm>
            <a:off x="5533021" y="3829019"/>
            <a:ext cx="3606801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/>
              <a:t>Nos </a:t>
            </a:r>
            <a:r>
              <a:rPr dirty="0" err="1"/>
              <a:t>serviços</a:t>
            </a:r>
            <a:r>
              <a:rPr dirty="0"/>
              <a:t> de </a:t>
            </a:r>
            <a:r>
              <a:rPr dirty="0" err="1"/>
              <a:t>saúde</a:t>
            </a:r>
            <a:r>
              <a:rPr dirty="0"/>
              <a:t>, </a:t>
            </a:r>
            <a:r>
              <a:rPr dirty="0" err="1"/>
              <a:t>não</a:t>
            </a:r>
            <a:r>
              <a:rPr dirty="0"/>
              <a:t> </a:t>
            </a:r>
            <a:r>
              <a:rPr dirty="0" err="1"/>
              <a:t>haverá</a:t>
            </a:r>
            <a:r>
              <a:rPr dirty="0"/>
              <a:t> </a:t>
            </a:r>
            <a:r>
              <a:rPr dirty="0" err="1"/>
              <a:t>incidência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as </a:t>
            </a:r>
            <a:r>
              <a:rPr dirty="0" err="1"/>
              <a:t>receitas</a:t>
            </a:r>
            <a:r>
              <a:rPr dirty="0"/>
              <a:t> </a:t>
            </a:r>
            <a:r>
              <a:rPr dirty="0" err="1"/>
              <a:t>recebidas</a:t>
            </a:r>
            <a:r>
              <a:rPr dirty="0"/>
              <a:t> do </a:t>
            </a:r>
            <a:r>
              <a:rPr dirty="0" smtClean="0"/>
              <a:t>SUS. </a:t>
            </a:r>
            <a:endParaRPr lang="pt-BR" dirty="0" smtClean="0"/>
          </a:p>
          <a:p>
            <a:r>
              <a:rPr dirty="0" err="1" smtClean="0"/>
              <a:t>Entidades</a:t>
            </a:r>
            <a:r>
              <a:rPr dirty="0" smtClean="0"/>
              <a:t> </a:t>
            </a:r>
            <a:r>
              <a:rPr dirty="0" err="1"/>
              <a:t>beneficentes</a:t>
            </a:r>
            <a:r>
              <a:rPr dirty="0"/>
              <a:t> </a:t>
            </a:r>
            <a:r>
              <a:rPr dirty="0" err="1"/>
              <a:t>continuam</a:t>
            </a:r>
            <a:r>
              <a:rPr dirty="0"/>
              <a:t> </a:t>
            </a:r>
            <a:r>
              <a:rPr dirty="0" err="1"/>
              <a:t>imunes</a:t>
            </a:r>
            <a:r>
              <a:rPr dirty="0"/>
              <a:t>.</a:t>
            </a:r>
          </a:p>
        </p:txBody>
      </p:sp>
      <p:sp>
        <p:nvSpPr>
          <p:cNvPr id="689" name="Shape 167"/>
          <p:cNvSpPr/>
          <p:nvPr/>
        </p:nvSpPr>
        <p:spPr>
          <a:xfrm flipH="1">
            <a:off x="5445088" y="3835098"/>
            <a:ext cx="3752" cy="1244596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0" name="Shape 668"/>
          <p:cNvSpPr/>
          <p:nvPr/>
        </p:nvSpPr>
        <p:spPr>
          <a:xfrm>
            <a:off x="4854018" y="4212919"/>
            <a:ext cx="480293" cy="488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8" h="21600" extrusionOk="0">
                <a:moveTo>
                  <a:pt x="4660" y="0"/>
                </a:moveTo>
                <a:cubicBezTo>
                  <a:pt x="4486" y="0"/>
                  <a:pt x="4333" y="77"/>
                  <a:pt x="4229" y="199"/>
                </a:cubicBezTo>
                <a:lnTo>
                  <a:pt x="3737" y="123"/>
                </a:lnTo>
                <a:cubicBezTo>
                  <a:pt x="3611" y="103"/>
                  <a:pt x="3497" y="199"/>
                  <a:pt x="3497" y="325"/>
                </a:cubicBezTo>
                <a:lnTo>
                  <a:pt x="3497" y="356"/>
                </a:lnTo>
                <a:lnTo>
                  <a:pt x="3192" y="356"/>
                </a:lnTo>
                <a:cubicBezTo>
                  <a:pt x="2222" y="356"/>
                  <a:pt x="1316" y="783"/>
                  <a:pt x="707" y="1529"/>
                </a:cubicBezTo>
                <a:cubicBezTo>
                  <a:pt x="99" y="2274"/>
                  <a:pt x="-132" y="3240"/>
                  <a:pt x="73" y="4176"/>
                </a:cubicBezTo>
                <a:lnTo>
                  <a:pt x="1323" y="9889"/>
                </a:lnTo>
                <a:cubicBezTo>
                  <a:pt x="1244" y="9911"/>
                  <a:pt x="1177" y="9959"/>
                  <a:pt x="1132" y="10027"/>
                </a:cubicBezTo>
                <a:cubicBezTo>
                  <a:pt x="1084" y="10102"/>
                  <a:pt x="1067" y="10189"/>
                  <a:pt x="1086" y="10275"/>
                </a:cubicBezTo>
                <a:lnTo>
                  <a:pt x="1696" y="13068"/>
                </a:lnTo>
                <a:cubicBezTo>
                  <a:pt x="2020" y="14547"/>
                  <a:pt x="3366" y="15619"/>
                  <a:pt x="4897" y="15619"/>
                </a:cubicBezTo>
                <a:lnTo>
                  <a:pt x="5236" y="15619"/>
                </a:lnTo>
                <a:lnTo>
                  <a:pt x="5236" y="18509"/>
                </a:lnTo>
                <a:cubicBezTo>
                  <a:pt x="5236" y="20214"/>
                  <a:pt x="6701" y="21600"/>
                  <a:pt x="8502" y="21600"/>
                </a:cubicBezTo>
                <a:cubicBezTo>
                  <a:pt x="9813" y="21600"/>
                  <a:pt x="10992" y="20863"/>
                  <a:pt x="11506" y="19721"/>
                </a:cubicBezTo>
                <a:lnTo>
                  <a:pt x="11522" y="19689"/>
                </a:lnTo>
                <a:lnTo>
                  <a:pt x="14654" y="8875"/>
                </a:lnTo>
                <a:cubicBezTo>
                  <a:pt x="14936" y="8011"/>
                  <a:pt x="15813" y="7407"/>
                  <a:pt x="16787" y="7407"/>
                </a:cubicBezTo>
                <a:cubicBezTo>
                  <a:pt x="18016" y="7407"/>
                  <a:pt x="19016" y="8335"/>
                  <a:pt x="19016" y="9475"/>
                </a:cubicBezTo>
                <a:lnTo>
                  <a:pt x="19016" y="12151"/>
                </a:lnTo>
                <a:cubicBezTo>
                  <a:pt x="18200" y="12375"/>
                  <a:pt x="17601" y="13113"/>
                  <a:pt x="17601" y="13991"/>
                </a:cubicBezTo>
                <a:cubicBezTo>
                  <a:pt x="17601" y="15047"/>
                  <a:pt x="18466" y="15902"/>
                  <a:pt x="19534" y="15902"/>
                </a:cubicBezTo>
                <a:cubicBezTo>
                  <a:pt x="20602" y="15902"/>
                  <a:pt x="21468" y="15047"/>
                  <a:pt x="21468" y="13991"/>
                </a:cubicBezTo>
                <a:cubicBezTo>
                  <a:pt x="21468" y="13113"/>
                  <a:pt x="20869" y="12375"/>
                  <a:pt x="20053" y="12151"/>
                </a:cubicBezTo>
                <a:lnTo>
                  <a:pt x="20053" y="9475"/>
                </a:lnTo>
                <a:cubicBezTo>
                  <a:pt x="20053" y="7770"/>
                  <a:pt x="18588" y="6382"/>
                  <a:pt x="16787" y="6382"/>
                </a:cubicBezTo>
                <a:cubicBezTo>
                  <a:pt x="15341" y="6382"/>
                  <a:pt x="14085" y="7261"/>
                  <a:pt x="13663" y="8570"/>
                </a:cubicBezTo>
                <a:lnTo>
                  <a:pt x="10545" y="19335"/>
                </a:lnTo>
                <a:cubicBezTo>
                  <a:pt x="10189" y="20090"/>
                  <a:pt x="9392" y="20575"/>
                  <a:pt x="8502" y="20575"/>
                </a:cubicBezTo>
                <a:cubicBezTo>
                  <a:pt x="7273" y="20575"/>
                  <a:pt x="6273" y="19649"/>
                  <a:pt x="6273" y="18509"/>
                </a:cubicBezTo>
                <a:lnTo>
                  <a:pt x="6273" y="15619"/>
                </a:lnTo>
                <a:lnTo>
                  <a:pt x="6612" y="15619"/>
                </a:lnTo>
                <a:cubicBezTo>
                  <a:pt x="8143" y="15619"/>
                  <a:pt x="9489" y="14547"/>
                  <a:pt x="9813" y="13068"/>
                </a:cubicBezTo>
                <a:lnTo>
                  <a:pt x="10423" y="10275"/>
                </a:lnTo>
                <a:cubicBezTo>
                  <a:pt x="10442" y="10189"/>
                  <a:pt x="10426" y="10102"/>
                  <a:pt x="10377" y="10027"/>
                </a:cubicBezTo>
                <a:cubicBezTo>
                  <a:pt x="10333" y="9959"/>
                  <a:pt x="10265" y="9911"/>
                  <a:pt x="10186" y="9889"/>
                </a:cubicBezTo>
                <a:lnTo>
                  <a:pt x="11438" y="4176"/>
                </a:lnTo>
                <a:cubicBezTo>
                  <a:pt x="11643" y="3240"/>
                  <a:pt x="11411" y="2274"/>
                  <a:pt x="10802" y="1529"/>
                </a:cubicBezTo>
                <a:cubicBezTo>
                  <a:pt x="10193" y="783"/>
                  <a:pt x="9287" y="356"/>
                  <a:pt x="8318" y="356"/>
                </a:cubicBezTo>
                <a:lnTo>
                  <a:pt x="8014" y="356"/>
                </a:lnTo>
                <a:lnTo>
                  <a:pt x="8014" y="325"/>
                </a:lnTo>
                <a:cubicBezTo>
                  <a:pt x="8014" y="199"/>
                  <a:pt x="7898" y="103"/>
                  <a:pt x="7772" y="123"/>
                </a:cubicBezTo>
                <a:lnTo>
                  <a:pt x="7281" y="199"/>
                </a:lnTo>
                <a:cubicBezTo>
                  <a:pt x="7177" y="77"/>
                  <a:pt x="7025" y="0"/>
                  <a:pt x="6851" y="0"/>
                </a:cubicBezTo>
                <a:cubicBezTo>
                  <a:pt x="6382" y="0"/>
                  <a:pt x="6382" y="1121"/>
                  <a:pt x="6851" y="1121"/>
                </a:cubicBezTo>
                <a:cubicBezTo>
                  <a:pt x="7025" y="1121"/>
                  <a:pt x="7177" y="1042"/>
                  <a:pt x="7281" y="920"/>
                </a:cubicBezTo>
                <a:lnTo>
                  <a:pt x="7772" y="998"/>
                </a:lnTo>
                <a:cubicBezTo>
                  <a:pt x="7898" y="1018"/>
                  <a:pt x="8014" y="920"/>
                  <a:pt x="8014" y="794"/>
                </a:cubicBezTo>
                <a:lnTo>
                  <a:pt x="8014" y="765"/>
                </a:lnTo>
                <a:lnTo>
                  <a:pt x="8318" y="765"/>
                </a:lnTo>
                <a:cubicBezTo>
                  <a:pt x="9161" y="765"/>
                  <a:pt x="9950" y="1137"/>
                  <a:pt x="10480" y="1786"/>
                </a:cubicBezTo>
                <a:cubicBezTo>
                  <a:pt x="11009" y="2435"/>
                  <a:pt x="11211" y="3274"/>
                  <a:pt x="11032" y="4088"/>
                </a:cubicBezTo>
                <a:lnTo>
                  <a:pt x="9782" y="9801"/>
                </a:lnTo>
                <a:cubicBezTo>
                  <a:pt x="9609" y="9775"/>
                  <a:pt x="9441" y="9886"/>
                  <a:pt x="9404" y="10058"/>
                </a:cubicBezTo>
                <a:lnTo>
                  <a:pt x="8793" y="12848"/>
                </a:lnTo>
                <a:cubicBezTo>
                  <a:pt x="8573" y="13856"/>
                  <a:pt x="7656" y="14588"/>
                  <a:pt x="6612" y="14588"/>
                </a:cubicBezTo>
                <a:lnTo>
                  <a:pt x="4899" y="14588"/>
                </a:lnTo>
                <a:cubicBezTo>
                  <a:pt x="3855" y="14588"/>
                  <a:pt x="2937" y="13856"/>
                  <a:pt x="2716" y="12848"/>
                </a:cubicBezTo>
                <a:lnTo>
                  <a:pt x="2106" y="10058"/>
                </a:lnTo>
                <a:cubicBezTo>
                  <a:pt x="2087" y="9971"/>
                  <a:pt x="2036" y="9897"/>
                  <a:pt x="1961" y="9849"/>
                </a:cubicBezTo>
                <a:cubicBezTo>
                  <a:pt x="1891" y="9805"/>
                  <a:pt x="1808" y="9789"/>
                  <a:pt x="1727" y="9801"/>
                </a:cubicBezTo>
                <a:lnTo>
                  <a:pt x="477" y="4088"/>
                </a:lnTo>
                <a:cubicBezTo>
                  <a:pt x="299" y="3274"/>
                  <a:pt x="502" y="2435"/>
                  <a:pt x="1031" y="1786"/>
                </a:cubicBezTo>
                <a:cubicBezTo>
                  <a:pt x="1561" y="1137"/>
                  <a:pt x="2348" y="765"/>
                  <a:pt x="3192" y="765"/>
                </a:cubicBezTo>
                <a:lnTo>
                  <a:pt x="3497" y="765"/>
                </a:lnTo>
                <a:lnTo>
                  <a:pt x="3497" y="794"/>
                </a:lnTo>
                <a:cubicBezTo>
                  <a:pt x="3497" y="920"/>
                  <a:pt x="3611" y="1018"/>
                  <a:pt x="3737" y="998"/>
                </a:cubicBezTo>
                <a:lnTo>
                  <a:pt x="4229" y="920"/>
                </a:lnTo>
                <a:cubicBezTo>
                  <a:pt x="4333" y="1042"/>
                  <a:pt x="4486" y="1121"/>
                  <a:pt x="4660" y="1121"/>
                </a:cubicBezTo>
                <a:cubicBezTo>
                  <a:pt x="5129" y="1121"/>
                  <a:pt x="5129" y="0"/>
                  <a:pt x="4660" y="0"/>
                </a:cubicBezTo>
                <a:close/>
                <a:moveTo>
                  <a:pt x="19016" y="12768"/>
                </a:moveTo>
                <a:lnTo>
                  <a:pt x="19016" y="13314"/>
                </a:lnTo>
                <a:cubicBezTo>
                  <a:pt x="18817" y="13467"/>
                  <a:pt x="18688" y="13705"/>
                  <a:pt x="18688" y="13973"/>
                </a:cubicBezTo>
                <a:cubicBezTo>
                  <a:pt x="18688" y="14433"/>
                  <a:pt x="19068" y="14808"/>
                  <a:pt x="19534" y="14808"/>
                </a:cubicBezTo>
                <a:cubicBezTo>
                  <a:pt x="20001" y="14808"/>
                  <a:pt x="20380" y="14433"/>
                  <a:pt x="20380" y="13973"/>
                </a:cubicBezTo>
                <a:cubicBezTo>
                  <a:pt x="20380" y="13705"/>
                  <a:pt x="20251" y="13467"/>
                  <a:pt x="20053" y="13314"/>
                </a:cubicBezTo>
                <a:lnTo>
                  <a:pt x="20053" y="12768"/>
                </a:lnTo>
                <a:cubicBezTo>
                  <a:pt x="20526" y="12967"/>
                  <a:pt x="20857" y="13432"/>
                  <a:pt x="20857" y="13973"/>
                </a:cubicBezTo>
                <a:cubicBezTo>
                  <a:pt x="20857" y="14694"/>
                  <a:pt x="20265" y="15282"/>
                  <a:pt x="19534" y="15282"/>
                </a:cubicBezTo>
                <a:cubicBezTo>
                  <a:pt x="18804" y="15282"/>
                  <a:pt x="18209" y="14694"/>
                  <a:pt x="18209" y="13973"/>
                </a:cubicBezTo>
                <a:cubicBezTo>
                  <a:pt x="18209" y="13432"/>
                  <a:pt x="18542" y="12967"/>
                  <a:pt x="19016" y="12768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37A17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691" name="Shape 670"/>
          <p:cNvSpPr/>
          <p:nvPr/>
        </p:nvSpPr>
        <p:spPr>
          <a:xfrm>
            <a:off x="419444" y="4893063"/>
            <a:ext cx="537830" cy="434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437A17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692" name="carimbo.png" descr="carimb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1123" y="355600"/>
            <a:ext cx="1483479" cy="104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175"/>
          <p:cNvSpPr txBox="1">
            <a:spLocks noGrp="1"/>
          </p:cNvSpPr>
          <p:nvPr>
            <p:ph type="sldNum" sz="quarter" idx="4294967295"/>
          </p:nvPr>
        </p:nvSpPr>
        <p:spPr>
          <a:xfrm>
            <a:off x="2252833" y="6175302"/>
            <a:ext cx="254505" cy="2692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000">
                <a:solidFill>
                  <a:srgbClr val="FCBD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710" name="Shape 320"/>
          <p:cNvSpPr/>
          <p:nvPr/>
        </p:nvSpPr>
        <p:spPr>
          <a:xfrm>
            <a:off x="1098743" y="1038760"/>
            <a:ext cx="313932" cy="72895"/>
          </a:xfrm>
          <a:prstGeom prst="rect">
            <a:avLst/>
          </a:prstGeom>
          <a:solidFill>
            <a:srgbClr val="008A3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914400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11" name="Shape 164"/>
          <p:cNvSpPr txBox="1"/>
          <p:nvPr/>
        </p:nvSpPr>
        <p:spPr>
          <a:xfrm>
            <a:off x="1054099" y="373678"/>
            <a:ext cx="4685578" cy="72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 sz="2300"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b="1" dirty="0"/>
              <a:t>Regimes </a:t>
            </a:r>
            <a:r>
              <a:rPr b="1" dirty="0" err="1"/>
              <a:t>diferenciados</a:t>
            </a:r>
            <a:r>
              <a:rPr b="1" dirty="0"/>
              <a:t/>
            </a:r>
            <a:br>
              <a:rPr b="1" dirty="0"/>
            </a:b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Estabelecidos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por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questões</a:t>
            </a:r>
            <a:r>
              <a:rPr sz="2200" dirty="0">
                <a:latin typeface="Avenir Light"/>
                <a:ea typeface="Avenir Light"/>
                <a:cs typeface="Avenir Light"/>
                <a:sym typeface="Avenir Light"/>
              </a:rPr>
              <a:t> </a:t>
            </a:r>
            <a:r>
              <a:rPr sz="2200" dirty="0" err="1">
                <a:latin typeface="Avenir Light"/>
                <a:ea typeface="Avenir Light"/>
                <a:cs typeface="Avenir Light"/>
                <a:sym typeface="Avenir Light"/>
              </a:rPr>
              <a:t>técnicas</a:t>
            </a:r>
            <a:endParaRPr sz="2200" dirty="0">
              <a:latin typeface="Avenir Light"/>
              <a:ea typeface="Avenir Light"/>
              <a:cs typeface="Avenir Light"/>
              <a:sym typeface="Avenir Light"/>
            </a:endParaRPr>
          </a:p>
        </p:txBody>
      </p:sp>
      <p:sp>
        <p:nvSpPr>
          <p:cNvPr id="712" name="Shape 232"/>
          <p:cNvSpPr txBox="1"/>
          <p:nvPr/>
        </p:nvSpPr>
        <p:spPr>
          <a:xfrm>
            <a:off x="1021027" y="2292393"/>
            <a:ext cx="3522367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3000"/>
              </a:spcBef>
              <a:defRPr sz="1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Manutenção</a:t>
            </a:r>
            <a:r>
              <a:rPr dirty="0"/>
              <a:t> do 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regime </a:t>
            </a:r>
            <a:r>
              <a:rPr b="1" dirty="0" err="1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agrícola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 </a:t>
            </a:r>
            <a:r>
              <a:rPr dirty="0" err="1"/>
              <a:t>dá</a:t>
            </a:r>
            <a:r>
              <a:rPr dirty="0"/>
              <a:t>  </a:t>
            </a:r>
            <a:r>
              <a:rPr dirty="0" err="1"/>
              <a:t>condições</a:t>
            </a:r>
            <a:r>
              <a:rPr dirty="0"/>
              <a:t> </a:t>
            </a:r>
            <a:r>
              <a:rPr dirty="0" err="1"/>
              <a:t>iguais</a:t>
            </a:r>
            <a:r>
              <a:rPr dirty="0"/>
              <a:t> de </a:t>
            </a:r>
            <a:r>
              <a:rPr dirty="0" err="1"/>
              <a:t>concorrência</a:t>
            </a:r>
            <a:r>
              <a:rPr dirty="0"/>
              <a:t> para </a:t>
            </a:r>
            <a:r>
              <a:rPr dirty="0" err="1"/>
              <a:t>pequenos</a:t>
            </a:r>
            <a:r>
              <a:rPr dirty="0"/>
              <a:t> </a:t>
            </a:r>
            <a:r>
              <a:rPr dirty="0" err="1"/>
              <a:t>agricultores</a:t>
            </a:r>
            <a:r>
              <a:rPr dirty="0"/>
              <a:t> </a:t>
            </a:r>
            <a:r>
              <a:rPr dirty="0" err="1"/>
              <a:t>já</a:t>
            </a:r>
            <a:r>
              <a:rPr dirty="0"/>
              <a:t> que </a:t>
            </a:r>
            <a:r>
              <a:rPr dirty="0" err="1"/>
              <a:t>apenas</a:t>
            </a:r>
            <a:r>
              <a:rPr dirty="0"/>
              <a:t> </a:t>
            </a:r>
            <a:r>
              <a:rPr dirty="0" err="1"/>
              <a:t>empresas</a:t>
            </a:r>
            <a:r>
              <a:rPr dirty="0"/>
              <a:t> </a:t>
            </a:r>
            <a:r>
              <a:rPr dirty="0" err="1"/>
              <a:t>podem</a:t>
            </a:r>
            <a:r>
              <a:rPr dirty="0"/>
              <a:t> </a:t>
            </a:r>
            <a:r>
              <a:rPr dirty="0" err="1"/>
              <a:t>apurar</a:t>
            </a:r>
            <a:r>
              <a:rPr dirty="0"/>
              <a:t> e </a:t>
            </a:r>
            <a:r>
              <a:rPr dirty="0" err="1"/>
              <a:t>transferir</a:t>
            </a:r>
            <a:r>
              <a:rPr dirty="0"/>
              <a:t> </a:t>
            </a:r>
            <a:r>
              <a:rPr dirty="0" err="1"/>
              <a:t>créditos</a:t>
            </a:r>
            <a:r>
              <a:rPr dirty="0"/>
              <a:t> da CBS.</a:t>
            </a:r>
          </a:p>
        </p:txBody>
      </p:sp>
      <p:sp>
        <p:nvSpPr>
          <p:cNvPr id="713" name="Shape 167"/>
          <p:cNvSpPr/>
          <p:nvPr/>
        </p:nvSpPr>
        <p:spPr>
          <a:xfrm flipH="1">
            <a:off x="929814" y="2392085"/>
            <a:ext cx="5" cy="1193803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14" name="pib_8.png" descr="pib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602" y="2695822"/>
            <a:ext cx="715247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715" name="Shape 167"/>
          <p:cNvSpPr/>
          <p:nvPr/>
        </p:nvSpPr>
        <p:spPr>
          <a:xfrm flipH="1">
            <a:off x="5240506" y="1371402"/>
            <a:ext cx="1335" cy="1333500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16" name="Shape 232"/>
          <p:cNvSpPr txBox="1"/>
          <p:nvPr/>
        </p:nvSpPr>
        <p:spPr>
          <a:xfrm>
            <a:off x="5337387" y="1310706"/>
            <a:ext cx="3708402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400"/>
              </a:spcBef>
              <a:defRPr sz="1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não</a:t>
            </a:r>
            <a:r>
              <a:rPr dirty="0"/>
              <a:t> </a:t>
            </a:r>
            <a:r>
              <a:rPr dirty="0" err="1"/>
              <a:t>gerarem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se </a:t>
            </a:r>
            <a:r>
              <a:rPr dirty="0" err="1"/>
              <a:t>apropriarem</a:t>
            </a:r>
            <a:r>
              <a:rPr dirty="0"/>
              <a:t> de </a:t>
            </a:r>
            <a:r>
              <a:rPr dirty="0" err="1"/>
              <a:t>crédito</a:t>
            </a:r>
            <a:r>
              <a:rPr dirty="0"/>
              <a:t>, </a:t>
            </a:r>
            <a:r>
              <a:rPr b="1" dirty="0" err="1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entidades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 </a:t>
            </a:r>
            <a:r>
              <a:rPr b="1" dirty="0" err="1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financeiras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dirty="0"/>
              <a:t>- </a:t>
            </a:r>
            <a:r>
              <a:rPr dirty="0" err="1" smtClean="0"/>
              <a:t>mantêm</a:t>
            </a:r>
            <a:r>
              <a:rPr dirty="0" smtClean="0"/>
              <a:t> </a:t>
            </a:r>
            <a:r>
              <a:rPr dirty="0"/>
              <a:t>a forma de </a:t>
            </a:r>
            <a:r>
              <a:rPr dirty="0" err="1"/>
              <a:t>apuração</a:t>
            </a:r>
            <a:r>
              <a:rPr dirty="0"/>
              <a:t> </a:t>
            </a:r>
            <a:r>
              <a:rPr dirty="0" err="1"/>
              <a:t>antiga</a:t>
            </a:r>
            <a:r>
              <a:rPr dirty="0"/>
              <a:t> com </a:t>
            </a:r>
            <a:r>
              <a:rPr dirty="0" err="1"/>
              <a:t>alíquota</a:t>
            </a:r>
            <a:r>
              <a:rPr dirty="0"/>
              <a:t> de </a:t>
            </a:r>
            <a:r>
              <a:rPr dirty="0" smtClean="0"/>
              <a:t>5,</a:t>
            </a:r>
            <a:r>
              <a:rPr lang="pt-BR" dirty="0" smtClean="0"/>
              <a:t>8</a:t>
            </a:r>
            <a:r>
              <a:rPr dirty="0" smtClean="0"/>
              <a:t>%.</a:t>
            </a:r>
            <a:endParaRPr dirty="0"/>
          </a:p>
        </p:txBody>
      </p:sp>
      <p:pic>
        <p:nvPicPr>
          <p:cNvPr id="717" name="pib_8.png" descr="pib_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537159" y="1715191"/>
            <a:ext cx="831684" cy="635003"/>
          </a:xfrm>
          <a:prstGeom prst="rect">
            <a:avLst/>
          </a:prstGeom>
          <a:ln w="12700">
            <a:miter lim="400000"/>
          </a:ln>
        </p:spPr>
      </p:pic>
      <p:sp>
        <p:nvSpPr>
          <p:cNvPr id="718" name="Shape 232"/>
          <p:cNvSpPr txBox="1"/>
          <p:nvPr/>
        </p:nvSpPr>
        <p:spPr>
          <a:xfrm>
            <a:off x="1021027" y="3793709"/>
            <a:ext cx="3454551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400"/>
              </a:spcBef>
              <a:defRPr sz="150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/>
              <a:t>Regime </a:t>
            </a:r>
            <a:r>
              <a:rPr b="1" dirty="0" err="1"/>
              <a:t>monofásico</a:t>
            </a:r>
            <a:r>
              <a:rPr b="1"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(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por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unidade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de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medida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) continua para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produtos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como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gasolina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, diesel, GLP,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gás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natural,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querosene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de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aviação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, biodiesel,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álcool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e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cigarros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.  </a:t>
            </a:r>
          </a:p>
        </p:txBody>
      </p:sp>
      <p:sp>
        <p:nvSpPr>
          <p:cNvPr id="719" name="Shape 232"/>
          <p:cNvSpPr txBox="1"/>
          <p:nvPr/>
        </p:nvSpPr>
        <p:spPr>
          <a:xfrm>
            <a:off x="5339360" y="4227412"/>
            <a:ext cx="3479803" cy="784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3300"/>
              </a:spcBef>
              <a:defRPr sz="1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As </a:t>
            </a:r>
            <a:r>
              <a:rPr b="1" dirty="0" err="1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cooperativas</a:t>
            </a:r>
            <a:r>
              <a:rPr dirty="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 </a:t>
            </a:r>
            <a:r>
              <a:rPr dirty="0" err="1"/>
              <a:t>têm</a:t>
            </a:r>
            <a:r>
              <a:rPr dirty="0"/>
              <a:t> </a:t>
            </a:r>
            <a:r>
              <a:rPr dirty="0" err="1"/>
              <a:t>isenção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operações</a:t>
            </a:r>
            <a:r>
              <a:rPr dirty="0"/>
              <a:t> entre </a:t>
            </a:r>
            <a:r>
              <a:rPr dirty="0" err="1"/>
              <a:t>elas</a:t>
            </a:r>
            <a:r>
              <a:rPr dirty="0"/>
              <a:t> e </a:t>
            </a:r>
            <a:r>
              <a:rPr dirty="0" err="1"/>
              <a:t>seus</a:t>
            </a:r>
            <a:r>
              <a:rPr dirty="0"/>
              <a:t> </a:t>
            </a:r>
            <a:r>
              <a:rPr dirty="0" err="1"/>
              <a:t>associados</a:t>
            </a:r>
            <a:r>
              <a:rPr dirty="0"/>
              <a:t>.</a:t>
            </a:r>
          </a:p>
        </p:txBody>
      </p:sp>
      <p:sp>
        <p:nvSpPr>
          <p:cNvPr id="720" name="Shape 167"/>
          <p:cNvSpPr/>
          <p:nvPr/>
        </p:nvSpPr>
        <p:spPr>
          <a:xfrm>
            <a:off x="5232542" y="4171288"/>
            <a:ext cx="5178" cy="825485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21" name="c.png" descr="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2320" y="4175664"/>
            <a:ext cx="892487" cy="681427"/>
          </a:xfrm>
          <a:prstGeom prst="rect">
            <a:avLst/>
          </a:prstGeom>
          <a:ln w="12700">
            <a:miter lim="400000"/>
          </a:ln>
        </p:spPr>
      </p:pic>
      <p:sp>
        <p:nvSpPr>
          <p:cNvPr id="722" name="Shape 232"/>
          <p:cNvSpPr txBox="1"/>
          <p:nvPr/>
        </p:nvSpPr>
        <p:spPr>
          <a:xfrm>
            <a:off x="1021027" y="1329083"/>
            <a:ext cx="3614472" cy="784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spcBef>
                <a:spcPts val="2800"/>
              </a:spcBef>
              <a:defRPr sz="1500">
                <a:solidFill>
                  <a:schemeClr val="accent3">
                    <a:satOff val="-7500"/>
                    <a:lumOff val="-10588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b="1" dirty="0">
                <a:solidFill>
                  <a:schemeClr val="accent3">
                    <a:lumMod val="75000"/>
                  </a:schemeClr>
                </a:solidFill>
              </a:rPr>
              <a:t>Simples Nacional: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não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muda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.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Empresa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que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adquirir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bens e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serviços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de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optante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pelo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Simples </a:t>
            </a:r>
            <a:r>
              <a:rPr b="1" dirty="0" err="1">
                <a:solidFill>
                  <a:schemeClr val="accent3">
                    <a:lumMod val="75000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rPr>
              <a:t>poderá</a:t>
            </a:r>
            <a:r>
              <a:rPr dirty="0">
                <a:solidFill>
                  <a:schemeClr val="accent3">
                    <a:lumMod val="7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apurar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 err="1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crédito</a:t>
            </a:r>
            <a:r>
              <a:rPr dirty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rPr>
              <a:t>. </a:t>
            </a:r>
          </a:p>
        </p:txBody>
      </p:sp>
      <p:sp>
        <p:nvSpPr>
          <p:cNvPr id="723" name="Shape 167"/>
          <p:cNvSpPr/>
          <p:nvPr/>
        </p:nvSpPr>
        <p:spPr>
          <a:xfrm flipH="1">
            <a:off x="929816" y="1394914"/>
            <a:ext cx="1" cy="772572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24" name="pib_8.png" descr="pib_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739" y="1338546"/>
            <a:ext cx="953286" cy="727848"/>
          </a:xfrm>
          <a:prstGeom prst="rect">
            <a:avLst/>
          </a:prstGeom>
          <a:ln w="12700">
            <a:miter lim="400000"/>
          </a:ln>
        </p:spPr>
      </p:pic>
      <p:sp>
        <p:nvSpPr>
          <p:cNvPr id="725" name="Shape 167"/>
          <p:cNvSpPr/>
          <p:nvPr/>
        </p:nvSpPr>
        <p:spPr>
          <a:xfrm flipH="1">
            <a:off x="5239600" y="2898718"/>
            <a:ext cx="3146" cy="1054293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26" name="Shape 232"/>
          <p:cNvSpPr txBox="1"/>
          <p:nvPr/>
        </p:nvSpPr>
        <p:spPr>
          <a:xfrm>
            <a:off x="5328692" y="2841668"/>
            <a:ext cx="3530603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3000"/>
              </a:spcBef>
              <a:defRPr sz="1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Como tem </a:t>
            </a:r>
            <a:r>
              <a:rPr dirty="0" err="1"/>
              <a:t>previsão</a:t>
            </a:r>
            <a:r>
              <a:rPr dirty="0"/>
              <a:t> </a:t>
            </a:r>
            <a:r>
              <a:rPr dirty="0" err="1"/>
              <a:t>constitucional</a:t>
            </a:r>
            <a:r>
              <a:rPr dirty="0"/>
              <a:t>, a 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Zona Franca de Manaus</a:t>
            </a:r>
            <a:r>
              <a:rPr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dirty="0" err="1"/>
              <a:t>fica</a:t>
            </a:r>
            <a:r>
              <a:rPr dirty="0"/>
              <a:t> </a:t>
            </a:r>
            <a:r>
              <a:rPr dirty="0" err="1"/>
              <a:t>mantida</a:t>
            </a:r>
            <a:r>
              <a:rPr dirty="0"/>
              <a:t>, mas com </a:t>
            </a:r>
            <a:r>
              <a:rPr dirty="0" err="1"/>
              <a:t>simplificação</a:t>
            </a:r>
            <a:r>
              <a:rPr dirty="0"/>
              <a:t> das </a:t>
            </a:r>
            <a:r>
              <a:rPr dirty="0" err="1"/>
              <a:t>regras</a:t>
            </a:r>
            <a:r>
              <a:rPr dirty="0"/>
              <a:t> e </a:t>
            </a:r>
            <a:r>
              <a:rPr dirty="0" err="1"/>
              <a:t>procedimentos</a:t>
            </a:r>
            <a:r>
              <a:rPr dirty="0"/>
              <a:t>.</a:t>
            </a:r>
          </a:p>
        </p:txBody>
      </p:sp>
      <p:pic>
        <p:nvPicPr>
          <p:cNvPr id="727" name="pib_8.png" descr="pib_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6683" y="3120875"/>
            <a:ext cx="685803" cy="523620"/>
          </a:xfrm>
          <a:prstGeom prst="rect">
            <a:avLst/>
          </a:prstGeom>
          <a:ln w="12700">
            <a:miter lim="400000"/>
          </a:ln>
        </p:spPr>
      </p:pic>
      <p:sp>
        <p:nvSpPr>
          <p:cNvPr id="728" name="Shape 739"/>
          <p:cNvSpPr/>
          <p:nvPr/>
        </p:nvSpPr>
        <p:spPr>
          <a:xfrm>
            <a:off x="459877" y="4140880"/>
            <a:ext cx="292101" cy="635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181" y="0"/>
                </a:moveTo>
                <a:cubicBezTo>
                  <a:pt x="6127" y="0"/>
                  <a:pt x="6221" y="154"/>
                  <a:pt x="5992" y="321"/>
                </a:cubicBezTo>
                <a:cubicBezTo>
                  <a:pt x="5763" y="487"/>
                  <a:pt x="6401" y="499"/>
                  <a:pt x="6401" y="500"/>
                </a:cubicBezTo>
                <a:cubicBezTo>
                  <a:pt x="6401" y="500"/>
                  <a:pt x="5807" y="1130"/>
                  <a:pt x="5629" y="1357"/>
                </a:cubicBezTo>
                <a:cubicBezTo>
                  <a:pt x="5451" y="1583"/>
                  <a:pt x="5943" y="1596"/>
                  <a:pt x="6401" y="1596"/>
                </a:cubicBezTo>
                <a:cubicBezTo>
                  <a:pt x="6401" y="1882"/>
                  <a:pt x="4134" y="6253"/>
                  <a:pt x="3746" y="7298"/>
                </a:cubicBezTo>
                <a:cubicBezTo>
                  <a:pt x="3335" y="8406"/>
                  <a:pt x="0" y="8526"/>
                  <a:pt x="0" y="10074"/>
                </a:cubicBezTo>
                <a:cubicBezTo>
                  <a:pt x="0" y="10777"/>
                  <a:pt x="0" y="18056"/>
                  <a:pt x="0" y="19771"/>
                </a:cubicBezTo>
                <a:cubicBezTo>
                  <a:pt x="0" y="21485"/>
                  <a:pt x="2246" y="21600"/>
                  <a:pt x="2246" y="21600"/>
                </a:cubicBezTo>
                <a:lnTo>
                  <a:pt x="19354" y="21600"/>
                </a:lnTo>
                <a:cubicBezTo>
                  <a:pt x="19354" y="21600"/>
                  <a:pt x="21600" y="21485"/>
                  <a:pt x="21600" y="19771"/>
                </a:cubicBezTo>
                <a:cubicBezTo>
                  <a:pt x="21600" y="18056"/>
                  <a:pt x="21600" y="10777"/>
                  <a:pt x="21600" y="10074"/>
                </a:cubicBezTo>
                <a:cubicBezTo>
                  <a:pt x="21600" y="8526"/>
                  <a:pt x="18264" y="8406"/>
                  <a:pt x="17854" y="7298"/>
                </a:cubicBezTo>
                <a:cubicBezTo>
                  <a:pt x="17466" y="6253"/>
                  <a:pt x="15192" y="1882"/>
                  <a:pt x="15192" y="1596"/>
                </a:cubicBezTo>
                <a:cubicBezTo>
                  <a:pt x="15650" y="1596"/>
                  <a:pt x="16143" y="1583"/>
                  <a:pt x="15965" y="1357"/>
                </a:cubicBezTo>
                <a:cubicBezTo>
                  <a:pt x="15786" y="1130"/>
                  <a:pt x="15192" y="499"/>
                  <a:pt x="15192" y="500"/>
                </a:cubicBezTo>
                <a:cubicBezTo>
                  <a:pt x="15192" y="500"/>
                  <a:pt x="15837" y="487"/>
                  <a:pt x="15608" y="321"/>
                </a:cubicBezTo>
                <a:cubicBezTo>
                  <a:pt x="15378" y="154"/>
                  <a:pt x="15467" y="0"/>
                  <a:pt x="14413" y="0"/>
                </a:cubicBezTo>
                <a:cubicBezTo>
                  <a:pt x="13526" y="0"/>
                  <a:pt x="8067" y="0"/>
                  <a:pt x="7181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279A00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3">
                    <a:satOff val="-7500"/>
                    <a:lumOff val="-10588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729" name="Shape 167"/>
          <p:cNvSpPr/>
          <p:nvPr/>
        </p:nvSpPr>
        <p:spPr>
          <a:xfrm flipH="1">
            <a:off x="929273" y="3861480"/>
            <a:ext cx="602" cy="1206503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0" name="Shape 167"/>
          <p:cNvSpPr/>
          <p:nvPr/>
        </p:nvSpPr>
        <p:spPr>
          <a:xfrm flipH="1">
            <a:off x="929814" y="5271966"/>
            <a:ext cx="5" cy="800101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1" name="Shape 232"/>
          <p:cNvSpPr txBox="1"/>
          <p:nvPr/>
        </p:nvSpPr>
        <p:spPr>
          <a:xfrm>
            <a:off x="1021026" y="5326045"/>
            <a:ext cx="3492505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400"/>
              </a:spcBef>
              <a:defRPr sz="1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Isenção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venda</a:t>
            </a:r>
            <a:r>
              <a:rPr dirty="0"/>
              <a:t> de </a:t>
            </a:r>
            <a:r>
              <a:rPr b="1" dirty="0" err="1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imóveis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dirty="0" err="1"/>
              <a:t>residenciais</a:t>
            </a:r>
            <a:r>
              <a:rPr dirty="0"/>
              <a:t> para </a:t>
            </a:r>
            <a:r>
              <a:rPr dirty="0" err="1"/>
              <a:t>pessoas</a:t>
            </a:r>
            <a:r>
              <a:rPr dirty="0"/>
              <a:t> </a:t>
            </a:r>
            <a:r>
              <a:rPr dirty="0" err="1"/>
              <a:t>físicas</a:t>
            </a:r>
            <a:endParaRPr dirty="0"/>
          </a:p>
        </p:txBody>
      </p:sp>
      <p:pic>
        <p:nvPicPr>
          <p:cNvPr id="732" name="pib_8.png" descr="pib_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968" y="5246556"/>
            <a:ext cx="898219" cy="685803"/>
          </a:xfrm>
          <a:prstGeom prst="rect">
            <a:avLst/>
          </a:prstGeom>
          <a:ln w="12700">
            <a:miter lim="400000"/>
          </a:ln>
        </p:spPr>
      </p:pic>
      <p:sp>
        <p:nvSpPr>
          <p:cNvPr id="733" name="Shape 167"/>
          <p:cNvSpPr/>
          <p:nvPr/>
        </p:nvSpPr>
        <p:spPr>
          <a:xfrm>
            <a:off x="5260297" y="5185452"/>
            <a:ext cx="3" cy="814292"/>
          </a:xfrm>
          <a:prstGeom prst="line">
            <a:avLst/>
          </a:prstGeom>
          <a:ln w="19050">
            <a:solidFill>
              <a:srgbClr val="FCBD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4" name="Shape 745"/>
          <p:cNvSpPr txBox="1"/>
          <p:nvPr/>
        </p:nvSpPr>
        <p:spPr>
          <a:xfrm>
            <a:off x="5334448" y="5234091"/>
            <a:ext cx="3486535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b="1" dirty="0" err="1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Transporte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 </a:t>
            </a:r>
            <a:r>
              <a:rPr b="1" dirty="0" err="1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coletivo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:</a:t>
            </a:r>
            <a:r>
              <a:rPr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dirty="0" err="1"/>
              <a:t>isenção</a:t>
            </a:r>
            <a:r>
              <a:rPr dirty="0"/>
              <a:t> para </a:t>
            </a:r>
            <a:r>
              <a:rPr dirty="0" err="1"/>
              <a:t>receitas</a:t>
            </a:r>
            <a:r>
              <a:rPr dirty="0"/>
              <a:t> </a:t>
            </a:r>
            <a:r>
              <a:rPr dirty="0" err="1"/>
              <a:t>decorrentes</a:t>
            </a:r>
            <a:r>
              <a:rPr dirty="0"/>
              <a:t> da </a:t>
            </a:r>
            <a:r>
              <a:rPr dirty="0" err="1"/>
              <a:t>prestação</a:t>
            </a:r>
            <a:r>
              <a:rPr dirty="0"/>
              <a:t> de </a:t>
            </a:r>
            <a:r>
              <a:rPr dirty="0" err="1"/>
              <a:t>serviços</a:t>
            </a:r>
            <a:r>
              <a:rPr dirty="0"/>
              <a:t> de </a:t>
            </a:r>
            <a:r>
              <a:rPr dirty="0" err="1"/>
              <a:t>transporte</a:t>
            </a:r>
            <a:r>
              <a:rPr dirty="0"/>
              <a:t> </a:t>
            </a:r>
            <a:r>
              <a:rPr dirty="0" err="1"/>
              <a:t>público</a:t>
            </a:r>
            <a:r>
              <a:rPr dirty="0"/>
              <a:t> </a:t>
            </a:r>
            <a:r>
              <a:rPr dirty="0" err="1"/>
              <a:t>coletivo</a:t>
            </a:r>
            <a:r>
              <a:rPr dirty="0"/>
              <a:t>.</a:t>
            </a:r>
          </a:p>
        </p:txBody>
      </p:sp>
      <p:sp>
        <p:nvSpPr>
          <p:cNvPr id="735" name="Shape 746"/>
          <p:cNvSpPr/>
          <p:nvPr/>
        </p:nvSpPr>
        <p:spPr>
          <a:xfrm>
            <a:off x="4684127" y="5359475"/>
            <a:ext cx="434756" cy="53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5" h="21600" extrusionOk="0">
                <a:moveTo>
                  <a:pt x="10666" y="0"/>
                </a:moveTo>
                <a:cubicBezTo>
                  <a:pt x="2921" y="0"/>
                  <a:pt x="1259" y="2555"/>
                  <a:pt x="1259" y="2555"/>
                </a:cubicBezTo>
                <a:cubicBezTo>
                  <a:pt x="-134" y="6373"/>
                  <a:pt x="4" y="16853"/>
                  <a:pt x="4" y="16853"/>
                </a:cubicBezTo>
                <a:lnTo>
                  <a:pt x="4" y="18004"/>
                </a:lnTo>
                <a:cubicBezTo>
                  <a:pt x="4" y="18004"/>
                  <a:pt x="4" y="18598"/>
                  <a:pt x="855" y="18598"/>
                </a:cubicBezTo>
                <a:cubicBezTo>
                  <a:pt x="979" y="18598"/>
                  <a:pt x="1286" y="18598"/>
                  <a:pt x="1711" y="18598"/>
                </a:cubicBezTo>
                <a:lnTo>
                  <a:pt x="1711" y="20191"/>
                </a:lnTo>
                <a:cubicBezTo>
                  <a:pt x="1711" y="20969"/>
                  <a:pt x="2476" y="21600"/>
                  <a:pt x="3418" y="21600"/>
                </a:cubicBezTo>
                <a:cubicBezTo>
                  <a:pt x="4360" y="21600"/>
                  <a:pt x="5127" y="20969"/>
                  <a:pt x="5127" y="20191"/>
                </a:cubicBezTo>
                <a:lnTo>
                  <a:pt x="5127" y="18598"/>
                </a:lnTo>
                <a:cubicBezTo>
                  <a:pt x="7776" y="18598"/>
                  <a:pt x="10660" y="18598"/>
                  <a:pt x="10660" y="18598"/>
                </a:cubicBezTo>
                <a:cubicBezTo>
                  <a:pt x="10660" y="18598"/>
                  <a:pt x="13544" y="18598"/>
                  <a:pt x="16193" y="18598"/>
                </a:cubicBezTo>
                <a:lnTo>
                  <a:pt x="16193" y="20191"/>
                </a:lnTo>
                <a:cubicBezTo>
                  <a:pt x="16193" y="20969"/>
                  <a:pt x="16958" y="21600"/>
                  <a:pt x="17900" y="21600"/>
                </a:cubicBezTo>
                <a:cubicBezTo>
                  <a:pt x="18842" y="21600"/>
                  <a:pt x="19607" y="20969"/>
                  <a:pt x="19607" y="20191"/>
                </a:cubicBezTo>
                <a:lnTo>
                  <a:pt x="19607" y="18598"/>
                </a:lnTo>
                <a:cubicBezTo>
                  <a:pt x="20032" y="18598"/>
                  <a:pt x="20341" y="18598"/>
                  <a:pt x="20465" y="18598"/>
                </a:cubicBezTo>
                <a:cubicBezTo>
                  <a:pt x="21316" y="18598"/>
                  <a:pt x="21316" y="18004"/>
                  <a:pt x="21316" y="18004"/>
                </a:cubicBezTo>
                <a:lnTo>
                  <a:pt x="21316" y="16853"/>
                </a:lnTo>
                <a:cubicBezTo>
                  <a:pt x="21329" y="16853"/>
                  <a:pt x="21466" y="6373"/>
                  <a:pt x="20073" y="2555"/>
                </a:cubicBezTo>
                <a:cubicBezTo>
                  <a:pt x="20073" y="2555"/>
                  <a:pt x="18411" y="0"/>
                  <a:pt x="10666" y="0"/>
                </a:cubicBezTo>
                <a:close/>
                <a:moveTo>
                  <a:pt x="5885" y="2224"/>
                </a:moveTo>
                <a:lnTo>
                  <a:pt x="15447" y="2224"/>
                </a:lnTo>
                <a:cubicBezTo>
                  <a:pt x="15447" y="2224"/>
                  <a:pt x="15401" y="2965"/>
                  <a:pt x="14505" y="2965"/>
                </a:cubicBezTo>
                <a:lnTo>
                  <a:pt x="6827" y="2965"/>
                </a:lnTo>
                <a:cubicBezTo>
                  <a:pt x="5931" y="2965"/>
                  <a:pt x="5885" y="2224"/>
                  <a:pt x="5885" y="2224"/>
                </a:cubicBezTo>
                <a:close/>
                <a:moveTo>
                  <a:pt x="4800" y="4411"/>
                </a:moveTo>
                <a:lnTo>
                  <a:pt x="16526" y="4411"/>
                </a:lnTo>
                <a:cubicBezTo>
                  <a:pt x="18410" y="4411"/>
                  <a:pt x="18568" y="5562"/>
                  <a:pt x="18568" y="5562"/>
                </a:cubicBezTo>
                <a:lnTo>
                  <a:pt x="19196" y="10098"/>
                </a:lnTo>
                <a:cubicBezTo>
                  <a:pt x="19196" y="10098"/>
                  <a:pt x="19294" y="10746"/>
                  <a:pt x="18117" y="10746"/>
                </a:cubicBezTo>
                <a:lnTo>
                  <a:pt x="3209" y="10746"/>
                </a:lnTo>
                <a:cubicBezTo>
                  <a:pt x="2032" y="10746"/>
                  <a:pt x="2130" y="10098"/>
                  <a:pt x="2130" y="10098"/>
                </a:cubicBezTo>
                <a:lnTo>
                  <a:pt x="2758" y="5562"/>
                </a:lnTo>
                <a:cubicBezTo>
                  <a:pt x="2758" y="5562"/>
                  <a:pt x="2916" y="4411"/>
                  <a:pt x="4800" y="4411"/>
                </a:cubicBezTo>
                <a:close/>
                <a:moveTo>
                  <a:pt x="3955" y="12960"/>
                </a:moveTo>
                <a:cubicBezTo>
                  <a:pt x="4727" y="12960"/>
                  <a:pt x="5347" y="13474"/>
                  <a:pt x="5347" y="14111"/>
                </a:cubicBezTo>
                <a:cubicBezTo>
                  <a:pt x="5347" y="14748"/>
                  <a:pt x="4721" y="15260"/>
                  <a:pt x="3955" y="15260"/>
                </a:cubicBezTo>
                <a:cubicBezTo>
                  <a:pt x="3190" y="15260"/>
                  <a:pt x="2561" y="14748"/>
                  <a:pt x="2561" y="14111"/>
                </a:cubicBezTo>
                <a:cubicBezTo>
                  <a:pt x="2561" y="13474"/>
                  <a:pt x="3184" y="12960"/>
                  <a:pt x="3955" y="12960"/>
                </a:cubicBezTo>
                <a:close/>
                <a:moveTo>
                  <a:pt x="17383" y="12965"/>
                </a:moveTo>
                <a:cubicBezTo>
                  <a:pt x="18155" y="12965"/>
                  <a:pt x="18777" y="13479"/>
                  <a:pt x="18777" y="14116"/>
                </a:cubicBezTo>
                <a:cubicBezTo>
                  <a:pt x="18777" y="14753"/>
                  <a:pt x="18155" y="15265"/>
                  <a:pt x="17383" y="15265"/>
                </a:cubicBezTo>
                <a:cubicBezTo>
                  <a:pt x="16611" y="15265"/>
                  <a:pt x="15991" y="14748"/>
                  <a:pt x="15991" y="14116"/>
                </a:cubicBezTo>
                <a:cubicBezTo>
                  <a:pt x="15991" y="13484"/>
                  <a:pt x="16611" y="12965"/>
                  <a:pt x="17383" y="12965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449A26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966</Words>
  <Application>Microsoft Office PowerPoint</Application>
  <PresentationFormat>Apresentação na tela (4:3)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9" baseType="lpstr">
      <vt:lpstr>Arial</vt:lpstr>
      <vt:lpstr>Avenir Black</vt:lpstr>
      <vt:lpstr>Avenir Book</vt:lpstr>
      <vt:lpstr>Avenir Heavy</vt:lpstr>
      <vt:lpstr>Avenir Light</vt:lpstr>
      <vt:lpstr>Avenir Next Regular</vt:lpstr>
      <vt:lpstr>Calibri</vt:lpstr>
      <vt:lpstr>Helvetica</vt:lpstr>
      <vt:lpstr>Helvetica Neue</vt:lpstr>
      <vt:lpstr>Helvetica Neue Medium</vt:lpstr>
      <vt:lpstr>Helvetica Neue Thin</vt:lpstr>
      <vt:lpstr>Lucida Grande</vt:lpstr>
      <vt:lpstr>Phosphate Inline</vt:lpstr>
      <vt:lpstr>Trebuchet MS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Lucio Melre da Silva</dc:creator>
  <cp:lastModifiedBy>Jose Barroso Tostes Neto</cp:lastModifiedBy>
  <cp:revision>20</cp:revision>
  <dcterms:modified xsi:type="dcterms:W3CDTF">2020-08-05T14:02:44Z</dcterms:modified>
</cp:coreProperties>
</file>