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81" r:id="rId2"/>
    <p:sldId id="284" r:id="rId3"/>
    <p:sldId id="258" r:id="rId4"/>
    <p:sldId id="353" r:id="rId5"/>
    <p:sldId id="354" r:id="rId6"/>
    <p:sldId id="343" r:id="rId7"/>
    <p:sldId id="345" r:id="rId8"/>
    <p:sldId id="344" r:id="rId9"/>
    <p:sldId id="346" r:id="rId10"/>
    <p:sldId id="347" r:id="rId11"/>
    <p:sldId id="348" r:id="rId12"/>
    <p:sldId id="349" r:id="rId13"/>
    <p:sldId id="350" r:id="rId14"/>
    <p:sldId id="351" r:id="rId15"/>
    <p:sldId id="352" r:id="rId16"/>
    <p:sldId id="319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8231"/>
    <a:srgbClr val="505356"/>
    <a:srgbClr val="F8C83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823B95-CDD8-4430-87B3-F448235FFDEB}" v="115" dt="2020-09-23T15:06:03.6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Estilo Médio 3 - 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Estilo Médio 1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xmlns="" id="{1DCC1F2D-1870-4DCE-8BEB-403A8E6524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6CF7DF82-D2FC-41C1-9BA8-8F722E90553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A14B8-8358-44BB-816F-C5C8CC57994D}" type="datetimeFigureOut">
              <a:rPr lang="pt-BR" smtClean="0"/>
              <a:t>24/09/2020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0AAA70FC-889C-48ED-9E1B-A8C9809DFBE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B2839843-C6C2-4DA5-AA16-DDE35D8334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6BA3A-55FE-416C-8E2B-7DA4077288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3735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64E6E8-C688-4A0F-9F12-BE730E378E6A}" type="datetimeFigureOut">
              <a:rPr lang="pt-BR" smtClean="0"/>
              <a:t>24/09/2020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B96DD-3CAD-41CE-A3BF-48A19EA7B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89223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49b5584adc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400" y="744538"/>
            <a:ext cx="661828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6" name="Google Shape;256;g49b5584adc_0_25:notes"/>
          <p:cNvSpPr txBox="1">
            <a:spLocks noGrp="1"/>
          </p:cNvSpPr>
          <p:nvPr>
            <p:ph type="body" idx="1"/>
          </p:nvPr>
        </p:nvSpPr>
        <p:spPr>
          <a:xfrm>
            <a:off x="666909" y="4715154"/>
            <a:ext cx="5335200" cy="44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g49b5584adc_0_25:notes"/>
          <p:cNvSpPr txBox="1">
            <a:spLocks noGrp="1"/>
          </p:cNvSpPr>
          <p:nvPr>
            <p:ph type="sldNum" idx="12"/>
          </p:nvPr>
        </p:nvSpPr>
        <p:spPr>
          <a:xfrm>
            <a:off x="3777607" y="9428583"/>
            <a:ext cx="2889900" cy="49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07074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49b5584adc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400" y="744538"/>
            <a:ext cx="661828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6" name="Google Shape;256;g49b5584adc_0_25:notes"/>
          <p:cNvSpPr txBox="1">
            <a:spLocks noGrp="1"/>
          </p:cNvSpPr>
          <p:nvPr>
            <p:ph type="body" idx="1"/>
          </p:nvPr>
        </p:nvSpPr>
        <p:spPr>
          <a:xfrm>
            <a:off x="666909" y="4715154"/>
            <a:ext cx="5335200" cy="44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g49b5584adc_0_25:notes"/>
          <p:cNvSpPr txBox="1">
            <a:spLocks noGrp="1"/>
          </p:cNvSpPr>
          <p:nvPr>
            <p:ph type="sldNum" idx="12"/>
          </p:nvPr>
        </p:nvSpPr>
        <p:spPr>
          <a:xfrm>
            <a:off x="3777607" y="9428583"/>
            <a:ext cx="2889900" cy="49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7</a:t>
            </a:fld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04407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49b5584adc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400" y="744538"/>
            <a:ext cx="661828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6" name="Google Shape;256;g49b5584adc_0_25:notes"/>
          <p:cNvSpPr txBox="1">
            <a:spLocks noGrp="1"/>
          </p:cNvSpPr>
          <p:nvPr>
            <p:ph type="body" idx="1"/>
          </p:nvPr>
        </p:nvSpPr>
        <p:spPr>
          <a:xfrm>
            <a:off x="666909" y="4715154"/>
            <a:ext cx="5335200" cy="44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g49b5584adc_0_25:notes"/>
          <p:cNvSpPr txBox="1">
            <a:spLocks noGrp="1"/>
          </p:cNvSpPr>
          <p:nvPr>
            <p:ph type="sldNum" idx="12"/>
          </p:nvPr>
        </p:nvSpPr>
        <p:spPr>
          <a:xfrm>
            <a:off x="3777607" y="9428583"/>
            <a:ext cx="2889900" cy="49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9</a:t>
            </a:fld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3822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49b5584adc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400" y="744538"/>
            <a:ext cx="661828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6" name="Google Shape;256;g49b5584adc_0_25:notes"/>
          <p:cNvSpPr txBox="1">
            <a:spLocks noGrp="1"/>
          </p:cNvSpPr>
          <p:nvPr>
            <p:ph type="body" idx="1"/>
          </p:nvPr>
        </p:nvSpPr>
        <p:spPr>
          <a:xfrm>
            <a:off x="666909" y="4715154"/>
            <a:ext cx="5335200" cy="44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g49b5584adc_0_25:notes"/>
          <p:cNvSpPr txBox="1">
            <a:spLocks noGrp="1"/>
          </p:cNvSpPr>
          <p:nvPr>
            <p:ph type="sldNum" idx="12"/>
          </p:nvPr>
        </p:nvSpPr>
        <p:spPr>
          <a:xfrm>
            <a:off x="3777607" y="9428583"/>
            <a:ext cx="2889900" cy="49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11</a:t>
            </a:fld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317600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49b5584adc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400" y="744538"/>
            <a:ext cx="661828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6" name="Google Shape;256;g49b5584adc_0_25:notes"/>
          <p:cNvSpPr txBox="1">
            <a:spLocks noGrp="1"/>
          </p:cNvSpPr>
          <p:nvPr>
            <p:ph type="body" idx="1"/>
          </p:nvPr>
        </p:nvSpPr>
        <p:spPr>
          <a:xfrm>
            <a:off x="666909" y="4715154"/>
            <a:ext cx="5335200" cy="44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g49b5584adc_0_25:notes"/>
          <p:cNvSpPr txBox="1">
            <a:spLocks noGrp="1"/>
          </p:cNvSpPr>
          <p:nvPr>
            <p:ph type="sldNum" idx="12"/>
          </p:nvPr>
        </p:nvSpPr>
        <p:spPr>
          <a:xfrm>
            <a:off x="3777607" y="9428583"/>
            <a:ext cx="2889900" cy="49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13</a:t>
            </a:fld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47446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5B96DD-3CAD-41CE-A3BF-48A19EA7BCDC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6635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02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355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09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611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53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073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343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60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050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764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322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82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Uma imagem contendo texto, desenho&#10;&#10;Descrição gerada automaticamente">
            <a:extLst>
              <a:ext uri="{FF2B5EF4-FFF2-40B4-BE49-F238E27FC236}">
                <a16:creationId xmlns:a16="http://schemas.microsoft.com/office/drawing/2014/main" xmlns="" id="{7627BCD1-3B8C-489E-A852-345E1AFA0F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0821" y="0"/>
            <a:ext cx="5901179" cy="5901179"/>
          </a:xfrm>
          <a:prstGeom prst="rect">
            <a:avLst/>
          </a:prstGeom>
        </p:spPr>
      </p:pic>
      <p:sp>
        <p:nvSpPr>
          <p:cNvPr id="2" name="AutoShape 2"/>
          <p:cNvSpPr/>
          <p:nvPr/>
        </p:nvSpPr>
        <p:spPr>
          <a:xfrm>
            <a:off x="0" y="5839967"/>
            <a:ext cx="12192000" cy="1018033"/>
          </a:xfrm>
          <a:prstGeom prst="rect">
            <a:avLst/>
          </a:prstGeom>
          <a:solidFill>
            <a:srgbClr val="00B050"/>
          </a:solidFill>
        </p:spPr>
        <p:txBody>
          <a:bodyPr/>
          <a:lstStyle/>
          <a:p>
            <a:pPr algn="ctr"/>
            <a:r>
              <a:rPr lang="pt-BR" sz="2800" dirty="0">
                <a:solidFill>
                  <a:schemeClr val="bg1"/>
                </a:solidFill>
              </a:rPr>
              <a:t>Audiência Pública na Comissão Mista da Reforma Tributária</a:t>
            </a:r>
          </a:p>
          <a:p>
            <a:pPr algn="ctr"/>
            <a:r>
              <a:rPr lang="pt-BR" sz="2800" dirty="0">
                <a:solidFill>
                  <a:schemeClr val="bg1"/>
                </a:solidFill>
              </a:rPr>
              <a:t>Senado – 24 de setembro de 2020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xmlns="" id="{6F17C40B-971B-4F89-88C0-0ED3C350CAEC}"/>
              </a:ext>
            </a:extLst>
          </p:cNvPr>
          <p:cNvSpPr txBox="1"/>
          <p:nvPr/>
        </p:nvSpPr>
        <p:spPr>
          <a:xfrm>
            <a:off x="689359" y="3087752"/>
            <a:ext cx="4780127" cy="6824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defTabSz="609630">
              <a:lnSpc>
                <a:spcPts val="2800"/>
              </a:lnSpc>
            </a:pPr>
            <a:r>
              <a:rPr lang="en-US" sz="2000" dirty="0">
                <a:solidFill>
                  <a:srgbClr val="F9FCFF"/>
                </a:solidFill>
                <a:latin typeface="Montserrat Classic"/>
              </a:rPr>
              <a:t>ANDRÉ LIMA</a:t>
            </a:r>
          </a:p>
          <a:p>
            <a:pPr algn="r" defTabSz="609630">
              <a:lnSpc>
                <a:spcPts val="2800"/>
              </a:lnSpc>
            </a:pPr>
            <a:r>
              <a:rPr lang="en-US" sz="1600" dirty="0">
                <a:solidFill>
                  <a:srgbClr val="F9FCFF"/>
                </a:solidFill>
                <a:latin typeface="Montserrat Classic"/>
              </a:rPr>
              <a:t>COORDENADOR - RADAR CLIMA E SUSTENTABILIDADE</a:t>
            </a:r>
          </a:p>
        </p:txBody>
      </p:sp>
      <p:pic>
        <p:nvPicPr>
          <p:cNvPr id="19" name="Imagem 18" descr="Uma imagem contendo desenho&#10;&#10;Descrição gerada automaticamente">
            <a:extLst>
              <a:ext uri="{FF2B5EF4-FFF2-40B4-BE49-F238E27FC236}">
                <a16:creationId xmlns:a16="http://schemas.microsoft.com/office/drawing/2014/main" xmlns="" id="{B1B9B2E1-8AB6-4381-9234-BA96A5238CA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38"/>
          <a:stretch/>
        </p:blipFill>
        <p:spPr>
          <a:xfrm>
            <a:off x="331627" y="4283450"/>
            <a:ext cx="6739733" cy="1276227"/>
          </a:xfrm>
          <a:prstGeom prst="rect">
            <a:avLst/>
          </a:prstGeom>
        </p:spPr>
      </p:pic>
      <p:pic>
        <p:nvPicPr>
          <p:cNvPr id="21" name="Imagem 20" descr="Uma imagem contendo desenho, comida, placar&#10;&#10;Descrição gerada automaticamente">
            <a:extLst>
              <a:ext uri="{FF2B5EF4-FFF2-40B4-BE49-F238E27FC236}">
                <a16:creationId xmlns:a16="http://schemas.microsoft.com/office/drawing/2014/main" xmlns="" id="{160CD60D-31A3-40A7-AA56-5569A7A8F7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694" y="458986"/>
            <a:ext cx="3133346" cy="1101698"/>
          </a:xfrm>
          <a:prstGeom prst="rect">
            <a:avLst/>
          </a:prstGeom>
        </p:spPr>
      </p:pic>
      <p:pic>
        <p:nvPicPr>
          <p:cNvPr id="23" name="Imagem 22" descr="Foto preta e branca de homem de terno e gravata em frente a espelho&#10;&#10;Descrição gerada automaticamente">
            <a:extLst>
              <a:ext uri="{FF2B5EF4-FFF2-40B4-BE49-F238E27FC236}">
                <a16:creationId xmlns:a16="http://schemas.microsoft.com/office/drawing/2014/main" xmlns="" id="{0B614DAC-2982-406A-AB29-35DDD07083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5761" y="2025117"/>
            <a:ext cx="1379212" cy="1280697"/>
          </a:xfrm>
          <a:prstGeom prst="ellipse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82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xmlns="" id="{AF3CA1E0-D530-4878-A64F-184963C99D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19516"/>
            <a:ext cx="8464164" cy="1538483"/>
          </a:xfrm>
          <a:prstGeom prst="rect">
            <a:avLst/>
          </a:prstGeom>
        </p:spPr>
      </p:pic>
      <p:sp>
        <p:nvSpPr>
          <p:cNvPr id="2" name="AutoShape 2"/>
          <p:cNvSpPr/>
          <p:nvPr/>
        </p:nvSpPr>
        <p:spPr>
          <a:xfrm>
            <a:off x="8455395" y="1"/>
            <a:ext cx="3736605" cy="6858000"/>
          </a:xfrm>
          <a:prstGeom prst="rect">
            <a:avLst/>
          </a:prstGeom>
          <a:solidFill>
            <a:srgbClr val="92D050"/>
          </a:solidFill>
        </p:spPr>
      </p:sp>
      <p:sp>
        <p:nvSpPr>
          <p:cNvPr id="7" name="TextBox 7"/>
          <p:cNvSpPr txBox="1"/>
          <p:nvPr/>
        </p:nvSpPr>
        <p:spPr>
          <a:xfrm>
            <a:off x="100283" y="1356765"/>
            <a:ext cx="8154006" cy="1179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303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TRANSFORMAR A CIDE-COMBUSTÍVEIS EM </a:t>
            </a:r>
            <a:r>
              <a:rPr kumimoji="0" lang="pt-BR" sz="36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CIDE-CARBONO</a:t>
            </a: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 OU </a:t>
            </a:r>
          </a:p>
          <a:p>
            <a:pPr marL="0" marR="0" lvl="0" indent="0" algn="l" defTabSz="609630" rtl="0" eaLnBrk="1" fontAlgn="auto" latinLnBrk="0" hangingPunct="1">
              <a:lnSpc>
                <a:spcPts val="303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CIDE-AMBIENTAL</a:t>
            </a:r>
          </a:p>
        </p:txBody>
      </p:sp>
      <p:pic>
        <p:nvPicPr>
          <p:cNvPr id="5" name="Imagem 4" descr="Uma imagem contendo desenho&#10;&#10;Descrição gerada automaticamente">
            <a:extLst>
              <a:ext uri="{FF2B5EF4-FFF2-40B4-BE49-F238E27FC236}">
                <a16:creationId xmlns:a16="http://schemas.microsoft.com/office/drawing/2014/main" xmlns="" id="{4A005F05-7E87-49B3-B38D-50B69D9D1F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4" y="79624"/>
            <a:ext cx="3736605" cy="594792"/>
          </a:xfrm>
          <a:prstGeom prst="rect">
            <a:avLst/>
          </a:prstGeom>
        </p:spPr>
      </p:pic>
      <p:sp>
        <p:nvSpPr>
          <p:cNvPr id="8" name="TextBox 3">
            <a:extLst>
              <a:ext uri="{FF2B5EF4-FFF2-40B4-BE49-F238E27FC236}">
                <a16:creationId xmlns:a16="http://schemas.microsoft.com/office/drawing/2014/main" xmlns="" id="{72BBE279-55CA-44CA-96C1-DEBC5236BEFC}"/>
              </a:ext>
            </a:extLst>
          </p:cNvPr>
          <p:cNvSpPr txBox="1"/>
          <p:nvPr/>
        </p:nvSpPr>
        <p:spPr>
          <a:xfrm>
            <a:off x="9138178" y="6238642"/>
            <a:ext cx="2709759" cy="2467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609630" rtl="0" eaLnBrk="1" fontAlgn="auto" latinLnBrk="0" hangingPunct="1">
              <a:lnSpc>
                <a:spcPts val="214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33" b="0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IDS | 2020</a:t>
            </a: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1E5FB0E9-0AC8-49B1-BC7D-C145737503E7}"/>
              </a:ext>
            </a:extLst>
          </p:cNvPr>
          <p:cNvSpPr txBox="1"/>
          <p:nvPr/>
        </p:nvSpPr>
        <p:spPr>
          <a:xfrm>
            <a:off x="8718993" y="492186"/>
            <a:ext cx="3209407" cy="3644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609630" rtl="0" eaLnBrk="1" fontAlgn="auto" latinLnBrk="0" hangingPunct="1">
              <a:lnSpc>
                <a:spcPts val="214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0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PROPOSTA </a:t>
            </a:r>
            <a:r>
              <a:rPr kumimoji="0" lang="pt-BR" sz="4800" b="1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5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9FCFF"/>
              </a:solidFill>
              <a:effectLst/>
              <a:uLnTx/>
              <a:uFillTx/>
              <a:latin typeface="Source Serif Pro"/>
              <a:ea typeface="+mn-ea"/>
              <a:cs typeface="+mn-cs"/>
            </a:endParaRPr>
          </a:p>
        </p:txBody>
      </p:sp>
      <p:sp>
        <p:nvSpPr>
          <p:cNvPr id="15" name="TextBox 7">
            <a:extLst>
              <a:ext uri="{FF2B5EF4-FFF2-40B4-BE49-F238E27FC236}">
                <a16:creationId xmlns:a16="http://schemas.microsoft.com/office/drawing/2014/main" xmlns="" id="{DC679F1B-A910-44AB-90CD-2C7F7469AFD8}"/>
              </a:ext>
            </a:extLst>
          </p:cNvPr>
          <p:cNvSpPr txBox="1"/>
          <p:nvPr/>
        </p:nvSpPr>
        <p:spPr>
          <a:xfrm>
            <a:off x="2288228" y="3574105"/>
            <a:ext cx="5966061" cy="14945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609630" rtl="0" eaLnBrk="1" fontAlgn="auto" latinLnBrk="0" hangingPunct="1">
              <a:lnSpc>
                <a:spcPts val="303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3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Melhorar a amplitude, a incidência e a efetividade da CIDE</a:t>
            </a:r>
            <a:r>
              <a:rPr kumimoji="0" lang="pt-BR" sz="153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, visando combater a emissão de poluentes, defender o meio ambiente e assegurar estabilidade climática, em atenção ao inciso VI do artigo 170 e ao artigo 225 da Constituição.</a:t>
            </a:r>
          </a:p>
        </p:txBody>
      </p:sp>
      <p:sp>
        <p:nvSpPr>
          <p:cNvPr id="10" name="Espaço Reservado para Número de Slide 18">
            <a:extLst>
              <a:ext uri="{FF2B5EF4-FFF2-40B4-BE49-F238E27FC236}">
                <a16:creationId xmlns:a16="http://schemas.microsoft.com/office/drawing/2014/main" xmlns="" id="{D93247F4-5DC0-48DC-9A91-F5439DAFF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5860" y="6614583"/>
            <a:ext cx="488494" cy="243417"/>
          </a:xfrm>
        </p:spPr>
        <p:txBody>
          <a:bodyPr/>
          <a:lstStyle/>
          <a:p>
            <a:fld id="{B6F15528-21DE-4FAA-801E-634DDDAF4B2B}" type="slidenum">
              <a:rPr lang="en-US" sz="1100" smtClean="0"/>
              <a:pPr/>
              <a:t>10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281792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8231"/>
        </a:solidFill>
        <a:effectLst/>
      </p:bgPr>
    </p:bg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4BDF2EB8-025C-4819-8173-FC0BED9772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714" y="5379997"/>
            <a:ext cx="8131428" cy="1478003"/>
          </a:xfrm>
          <a:prstGeom prst="rect">
            <a:avLst/>
          </a:prstGeom>
        </p:spPr>
      </p:pic>
      <p:sp>
        <p:nvSpPr>
          <p:cNvPr id="13" name="AutoShape 2">
            <a:extLst>
              <a:ext uri="{FF2B5EF4-FFF2-40B4-BE49-F238E27FC236}">
                <a16:creationId xmlns:a16="http://schemas.microsoft.com/office/drawing/2014/main" xmlns="" id="{70B44401-A8F1-40EC-91DF-4AE55C446C57}"/>
              </a:ext>
            </a:extLst>
          </p:cNvPr>
          <p:cNvSpPr/>
          <p:nvPr/>
        </p:nvSpPr>
        <p:spPr>
          <a:xfrm>
            <a:off x="0" y="1"/>
            <a:ext cx="4060572" cy="6858000"/>
          </a:xfrm>
          <a:prstGeom prst="rect">
            <a:avLst/>
          </a:prstGeom>
          <a:solidFill>
            <a:srgbClr val="00B050"/>
          </a:solidFill>
        </p:spPr>
      </p:sp>
      <p:sp>
        <p:nvSpPr>
          <p:cNvPr id="14" name="TextBox 3">
            <a:extLst>
              <a:ext uri="{FF2B5EF4-FFF2-40B4-BE49-F238E27FC236}">
                <a16:creationId xmlns:a16="http://schemas.microsoft.com/office/drawing/2014/main" xmlns="" id="{12F506D4-5CA8-45A0-89A0-11899A8E2B7B}"/>
              </a:ext>
            </a:extLst>
          </p:cNvPr>
          <p:cNvSpPr txBox="1"/>
          <p:nvPr/>
        </p:nvSpPr>
        <p:spPr>
          <a:xfrm>
            <a:off x="346188" y="6249550"/>
            <a:ext cx="2709759" cy="2538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214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33" b="0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IDS | 2020</a:t>
            </a:r>
          </a:p>
        </p:txBody>
      </p:sp>
      <p:sp>
        <p:nvSpPr>
          <p:cNvPr id="3" name="TextBox 7">
            <a:extLst>
              <a:ext uri="{FF2B5EF4-FFF2-40B4-BE49-F238E27FC236}">
                <a16:creationId xmlns:a16="http://schemas.microsoft.com/office/drawing/2014/main" xmlns="" id="{FCE81B64-3B9D-47AD-B7F8-E0F48DB20EBA}"/>
              </a:ext>
            </a:extLst>
          </p:cNvPr>
          <p:cNvSpPr txBox="1"/>
          <p:nvPr/>
        </p:nvSpPr>
        <p:spPr>
          <a:xfrm>
            <a:off x="4254569" y="1359878"/>
            <a:ext cx="7834364" cy="1179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609630" rtl="0" eaLnBrk="1" fontAlgn="auto" latinLnBrk="0" hangingPunct="1">
              <a:lnSpc>
                <a:spcPts val="303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ESPECIFICAR</a:t>
            </a:r>
            <a:r>
              <a:rPr kumimoji="0" lang="pt-BR" sz="36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 EXTERNALIDADES AMBIENTAIS </a:t>
            </a: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PARA COBRANÇA DO IMPOSTO SELETIVO</a:t>
            </a:r>
            <a:endParaRPr kumimoji="0" lang="pt-BR" sz="3600" b="1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Montserrat Classic"/>
              <a:ea typeface="+mn-ea"/>
              <a:cs typeface="+mn-cs"/>
            </a:endParaRPr>
          </a:p>
        </p:txBody>
      </p:sp>
      <p:pic>
        <p:nvPicPr>
          <p:cNvPr id="4" name="Imagem 3" descr="Uma imagem contendo desenho&#10;&#10;Descrição gerada automaticamente">
            <a:extLst>
              <a:ext uri="{FF2B5EF4-FFF2-40B4-BE49-F238E27FC236}">
                <a16:creationId xmlns:a16="http://schemas.microsoft.com/office/drawing/2014/main" xmlns="" id="{F3555B62-8C6B-4111-92C4-190304F0CF7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2328" y="79624"/>
            <a:ext cx="3736605" cy="594792"/>
          </a:xfrm>
          <a:prstGeom prst="rect">
            <a:avLst/>
          </a:prstGeom>
        </p:spPr>
      </p:pic>
      <p:sp>
        <p:nvSpPr>
          <p:cNvPr id="5" name="TextBox 7">
            <a:extLst>
              <a:ext uri="{FF2B5EF4-FFF2-40B4-BE49-F238E27FC236}">
                <a16:creationId xmlns:a16="http://schemas.microsoft.com/office/drawing/2014/main" xmlns="" id="{F5960FB3-7E8E-4930-815D-54781D36EE52}"/>
              </a:ext>
            </a:extLst>
          </p:cNvPr>
          <p:cNvSpPr txBox="1"/>
          <p:nvPr/>
        </p:nvSpPr>
        <p:spPr>
          <a:xfrm>
            <a:off x="4254569" y="2840494"/>
            <a:ext cx="5966061" cy="22639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303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3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Aprimorar a proposta do Imposto Seletivo federal</a:t>
            </a:r>
            <a:r>
              <a:rPr kumimoji="0" lang="pt-BR" sz="153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, explicitando a incidência sobre externalidades ambientais. Assim a lei que regulamentará o imposto poderá </a:t>
            </a:r>
            <a:r>
              <a:rPr kumimoji="0" lang="pt-BR" sz="153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garantir sua incidência seletiva </a:t>
            </a:r>
            <a:r>
              <a:rPr kumimoji="0" lang="pt-BR" sz="153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sobre produtos e serviços que, de modo mensurável, prejudiquem ou possam prejudicar a saúde, o bem-estar da população, o clima ou o meio ambiente ecologicamente equilibrado.</a:t>
            </a: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xmlns="" id="{9E8FBF9C-936B-4A8B-BFBB-F65F738BE480}"/>
              </a:ext>
            </a:extLst>
          </p:cNvPr>
          <p:cNvSpPr txBox="1"/>
          <p:nvPr/>
        </p:nvSpPr>
        <p:spPr>
          <a:xfrm>
            <a:off x="178312" y="492186"/>
            <a:ext cx="3209407" cy="3644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609630" rtl="0" eaLnBrk="1" fontAlgn="auto" latinLnBrk="0" hangingPunct="1">
              <a:lnSpc>
                <a:spcPts val="214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0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PROPOSTA </a:t>
            </a:r>
            <a:r>
              <a:rPr lang="pt-BR" sz="4800" b="1" dirty="0">
                <a:solidFill>
                  <a:srgbClr val="F9FCFF"/>
                </a:solidFill>
                <a:latin typeface="Source Serif Pro"/>
              </a:rPr>
              <a:t>6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9FCFF"/>
              </a:solidFill>
              <a:effectLst/>
              <a:uLnTx/>
              <a:uFillTx/>
              <a:latin typeface="Source Serif Pro"/>
              <a:ea typeface="+mn-ea"/>
              <a:cs typeface="+mn-cs"/>
            </a:endParaRPr>
          </a:p>
        </p:txBody>
      </p:sp>
      <p:sp>
        <p:nvSpPr>
          <p:cNvPr id="10" name="Espaço Reservado para Número de Slide 18">
            <a:extLst>
              <a:ext uri="{FF2B5EF4-FFF2-40B4-BE49-F238E27FC236}">
                <a16:creationId xmlns:a16="http://schemas.microsoft.com/office/drawing/2014/main" xmlns="" id="{D4AA7B5A-932B-4B1D-B2CF-A78C12287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941" y="6558993"/>
            <a:ext cx="488494" cy="243417"/>
          </a:xfrm>
        </p:spPr>
        <p:txBody>
          <a:bodyPr/>
          <a:lstStyle/>
          <a:p>
            <a:fld id="{B6F15528-21DE-4FAA-801E-634DDDAF4B2B}" type="slidenum">
              <a:rPr lang="en-US" sz="1100" smtClean="0"/>
              <a:pPr/>
              <a:t>11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136519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82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xmlns="" id="{AF3CA1E0-D530-4878-A64F-184963C99D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19516"/>
            <a:ext cx="8464164" cy="1538483"/>
          </a:xfrm>
          <a:prstGeom prst="rect">
            <a:avLst/>
          </a:prstGeom>
        </p:spPr>
      </p:pic>
      <p:sp>
        <p:nvSpPr>
          <p:cNvPr id="2" name="AutoShape 2"/>
          <p:cNvSpPr/>
          <p:nvPr/>
        </p:nvSpPr>
        <p:spPr>
          <a:xfrm>
            <a:off x="8455395" y="1"/>
            <a:ext cx="3736605" cy="6858000"/>
          </a:xfrm>
          <a:prstGeom prst="rect">
            <a:avLst/>
          </a:prstGeom>
          <a:solidFill>
            <a:srgbClr val="92D050"/>
          </a:solidFill>
        </p:spPr>
      </p:sp>
      <p:sp>
        <p:nvSpPr>
          <p:cNvPr id="7" name="TextBox 7"/>
          <p:cNvSpPr txBox="1"/>
          <p:nvPr/>
        </p:nvSpPr>
        <p:spPr>
          <a:xfrm>
            <a:off x="100283" y="1356765"/>
            <a:ext cx="8154006" cy="7951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303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COMPENSAR A TRIBUTAÇÃO SOBRE </a:t>
            </a:r>
            <a:r>
              <a:rPr kumimoji="0" lang="pt-BR" sz="36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ATIVIDADES ECONÔMICAS VERDES</a:t>
            </a:r>
          </a:p>
        </p:txBody>
      </p:sp>
      <p:pic>
        <p:nvPicPr>
          <p:cNvPr id="5" name="Imagem 4" descr="Uma imagem contendo desenho&#10;&#10;Descrição gerada automaticamente">
            <a:extLst>
              <a:ext uri="{FF2B5EF4-FFF2-40B4-BE49-F238E27FC236}">
                <a16:creationId xmlns:a16="http://schemas.microsoft.com/office/drawing/2014/main" xmlns="" id="{4A005F05-7E87-49B3-B38D-50B69D9D1F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4" y="79624"/>
            <a:ext cx="3736605" cy="594792"/>
          </a:xfrm>
          <a:prstGeom prst="rect">
            <a:avLst/>
          </a:prstGeom>
        </p:spPr>
      </p:pic>
      <p:sp>
        <p:nvSpPr>
          <p:cNvPr id="8" name="TextBox 3">
            <a:extLst>
              <a:ext uri="{FF2B5EF4-FFF2-40B4-BE49-F238E27FC236}">
                <a16:creationId xmlns:a16="http://schemas.microsoft.com/office/drawing/2014/main" xmlns="" id="{72BBE279-55CA-44CA-96C1-DEBC5236BEFC}"/>
              </a:ext>
            </a:extLst>
          </p:cNvPr>
          <p:cNvSpPr txBox="1"/>
          <p:nvPr/>
        </p:nvSpPr>
        <p:spPr>
          <a:xfrm>
            <a:off x="9138178" y="6238642"/>
            <a:ext cx="2709759" cy="2467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609630" rtl="0" eaLnBrk="1" fontAlgn="auto" latinLnBrk="0" hangingPunct="1">
              <a:lnSpc>
                <a:spcPts val="214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33" b="0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IDS | 2020</a:t>
            </a: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1E5FB0E9-0AC8-49B1-BC7D-C145737503E7}"/>
              </a:ext>
            </a:extLst>
          </p:cNvPr>
          <p:cNvSpPr txBox="1"/>
          <p:nvPr/>
        </p:nvSpPr>
        <p:spPr>
          <a:xfrm>
            <a:off x="8718993" y="492186"/>
            <a:ext cx="3209407" cy="3644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609630" rtl="0" eaLnBrk="1" fontAlgn="auto" latinLnBrk="0" hangingPunct="1">
              <a:lnSpc>
                <a:spcPts val="214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0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PROPOSTA </a:t>
            </a:r>
            <a:r>
              <a:rPr lang="pt-BR" sz="4800" b="1" dirty="0">
                <a:solidFill>
                  <a:srgbClr val="F9FCFF"/>
                </a:solidFill>
                <a:latin typeface="Source Serif Pro"/>
              </a:rPr>
              <a:t>7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9FCFF"/>
              </a:solidFill>
              <a:effectLst/>
              <a:uLnTx/>
              <a:uFillTx/>
              <a:latin typeface="Source Serif Pro"/>
              <a:ea typeface="+mn-ea"/>
              <a:cs typeface="+mn-cs"/>
            </a:endParaRPr>
          </a:p>
        </p:txBody>
      </p:sp>
      <p:sp>
        <p:nvSpPr>
          <p:cNvPr id="15" name="TextBox 7">
            <a:extLst>
              <a:ext uri="{FF2B5EF4-FFF2-40B4-BE49-F238E27FC236}">
                <a16:creationId xmlns:a16="http://schemas.microsoft.com/office/drawing/2014/main" xmlns="" id="{DC679F1B-A910-44AB-90CD-2C7F7469AFD8}"/>
              </a:ext>
            </a:extLst>
          </p:cNvPr>
          <p:cNvSpPr txBox="1"/>
          <p:nvPr/>
        </p:nvSpPr>
        <p:spPr>
          <a:xfrm>
            <a:off x="2288228" y="2834268"/>
            <a:ext cx="5966061" cy="22639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609630" rtl="0" eaLnBrk="1" fontAlgn="auto" latinLnBrk="0" hangingPunct="1">
              <a:lnSpc>
                <a:spcPts val="303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3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Assegurar que seja dado tratamento diferenciado a produtores e prestadores de serviços que contribuam efetivamente com o clima e a sustentabilidade no Brasil, mediante a </a:t>
            </a:r>
            <a:r>
              <a:rPr kumimoji="0" lang="pt-BR" sz="153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devolução parcial do IBS pago por atividades consideradas, em regulamentação da lei, como “verdes” ou sustentáveis</a:t>
            </a:r>
            <a:r>
              <a:rPr kumimoji="0" lang="pt-BR" sz="153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 (com a criação de um Cadastro Nacional de Atividades Verdes – “CNAE Verde”.</a:t>
            </a:r>
          </a:p>
        </p:txBody>
      </p:sp>
      <p:sp>
        <p:nvSpPr>
          <p:cNvPr id="10" name="Espaço Reservado para Número de Slide 18">
            <a:extLst>
              <a:ext uri="{FF2B5EF4-FFF2-40B4-BE49-F238E27FC236}">
                <a16:creationId xmlns:a16="http://schemas.microsoft.com/office/drawing/2014/main" xmlns="" id="{B7CBEA95-E446-4948-80BD-0DCFE456B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5860" y="6614583"/>
            <a:ext cx="488494" cy="243417"/>
          </a:xfrm>
        </p:spPr>
        <p:txBody>
          <a:bodyPr/>
          <a:lstStyle/>
          <a:p>
            <a:fld id="{B6F15528-21DE-4FAA-801E-634DDDAF4B2B}" type="slidenum">
              <a:rPr lang="en-US" sz="1100" smtClean="0"/>
              <a:pPr/>
              <a:t>12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504540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8231"/>
        </a:solidFill>
        <a:effectLst/>
      </p:bgPr>
    </p:bg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4BDF2EB8-025C-4819-8173-FC0BED9772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714" y="5379997"/>
            <a:ext cx="8131428" cy="1478003"/>
          </a:xfrm>
          <a:prstGeom prst="rect">
            <a:avLst/>
          </a:prstGeom>
        </p:spPr>
      </p:pic>
      <p:sp>
        <p:nvSpPr>
          <p:cNvPr id="13" name="AutoShape 2">
            <a:extLst>
              <a:ext uri="{FF2B5EF4-FFF2-40B4-BE49-F238E27FC236}">
                <a16:creationId xmlns:a16="http://schemas.microsoft.com/office/drawing/2014/main" xmlns="" id="{70B44401-A8F1-40EC-91DF-4AE55C446C57}"/>
              </a:ext>
            </a:extLst>
          </p:cNvPr>
          <p:cNvSpPr/>
          <p:nvPr/>
        </p:nvSpPr>
        <p:spPr>
          <a:xfrm>
            <a:off x="0" y="1"/>
            <a:ext cx="4060572" cy="6858000"/>
          </a:xfrm>
          <a:prstGeom prst="rect">
            <a:avLst/>
          </a:prstGeom>
          <a:solidFill>
            <a:srgbClr val="00B050"/>
          </a:solidFill>
        </p:spPr>
      </p:sp>
      <p:sp>
        <p:nvSpPr>
          <p:cNvPr id="14" name="TextBox 3">
            <a:extLst>
              <a:ext uri="{FF2B5EF4-FFF2-40B4-BE49-F238E27FC236}">
                <a16:creationId xmlns:a16="http://schemas.microsoft.com/office/drawing/2014/main" xmlns="" id="{12F506D4-5CA8-45A0-89A0-11899A8E2B7B}"/>
              </a:ext>
            </a:extLst>
          </p:cNvPr>
          <p:cNvSpPr txBox="1"/>
          <p:nvPr/>
        </p:nvSpPr>
        <p:spPr>
          <a:xfrm>
            <a:off x="346188" y="6249550"/>
            <a:ext cx="2709759" cy="2538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214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33" b="0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IDS | 2020</a:t>
            </a:r>
          </a:p>
        </p:txBody>
      </p:sp>
      <p:sp>
        <p:nvSpPr>
          <p:cNvPr id="3" name="TextBox 7">
            <a:extLst>
              <a:ext uri="{FF2B5EF4-FFF2-40B4-BE49-F238E27FC236}">
                <a16:creationId xmlns:a16="http://schemas.microsoft.com/office/drawing/2014/main" xmlns="" id="{FCE81B64-3B9D-47AD-B7F8-E0F48DB20EBA}"/>
              </a:ext>
            </a:extLst>
          </p:cNvPr>
          <p:cNvSpPr txBox="1"/>
          <p:nvPr/>
        </p:nvSpPr>
        <p:spPr>
          <a:xfrm>
            <a:off x="4254569" y="1359878"/>
            <a:ext cx="7834364" cy="7951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609630" rtl="0" eaLnBrk="1" fontAlgn="auto" latinLnBrk="0" hangingPunct="1">
              <a:lnSpc>
                <a:spcPts val="303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VEDAR A CONCESSÃO DE BENEFÍCIOS A </a:t>
            </a:r>
            <a:r>
              <a:rPr kumimoji="0" lang="pt-BR" sz="36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ATIVIDADES INTENSAMENTE POLUENTES</a:t>
            </a:r>
          </a:p>
        </p:txBody>
      </p:sp>
      <p:pic>
        <p:nvPicPr>
          <p:cNvPr id="4" name="Imagem 3" descr="Uma imagem contendo desenho&#10;&#10;Descrição gerada automaticamente">
            <a:extLst>
              <a:ext uri="{FF2B5EF4-FFF2-40B4-BE49-F238E27FC236}">
                <a16:creationId xmlns:a16="http://schemas.microsoft.com/office/drawing/2014/main" xmlns="" id="{F3555B62-8C6B-4111-92C4-190304F0CF7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2328" y="79624"/>
            <a:ext cx="3736605" cy="594792"/>
          </a:xfrm>
          <a:prstGeom prst="rect">
            <a:avLst/>
          </a:prstGeom>
        </p:spPr>
      </p:pic>
      <p:sp>
        <p:nvSpPr>
          <p:cNvPr id="5" name="TextBox 7">
            <a:extLst>
              <a:ext uri="{FF2B5EF4-FFF2-40B4-BE49-F238E27FC236}">
                <a16:creationId xmlns:a16="http://schemas.microsoft.com/office/drawing/2014/main" xmlns="" id="{F5960FB3-7E8E-4930-815D-54781D36EE52}"/>
              </a:ext>
            </a:extLst>
          </p:cNvPr>
          <p:cNvSpPr txBox="1"/>
          <p:nvPr/>
        </p:nvSpPr>
        <p:spPr>
          <a:xfrm>
            <a:off x="4254569" y="3981137"/>
            <a:ext cx="5966061" cy="11097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303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3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Garantir a premissa de que </a:t>
            </a:r>
            <a:r>
              <a:rPr kumimoji="0" lang="pt-BR" sz="153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não serão concedidos benefícios fiscais e subsídios a atividades altamente emissoras de carbono </a:t>
            </a:r>
            <a:r>
              <a:rPr kumimoji="0" lang="pt-BR" sz="153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no Brasil, mediante vedação expressa na Constituição.</a:t>
            </a: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xmlns="" id="{9E8FBF9C-936B-4A8B-BFBB-F65F738BE480}"/>
              </a:ext>
            </a:extLst>
          </p:cNvPr>
          <p:cNvSpPr txBox="1"/>
          <p:nvPr/>
        </p:nvSpPr>
        <p:spPr>
          <a:xfrm>
            <a:off x="178312" y="492186"/>
            <a:ext cx="3209407" cy="3644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609630" rtl="0" eaLnBrk="1" fontAlgn="auto" latinLnBrk="0" hangingPunct="1">
              <a:lnSpc>
                <a:spcPts val="214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0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PROPOSTA </a:t>
            </a:r>
            <a:r>
              <a:rPr lang="pt-BR" sz="4800" b="1" dirty="0">
                <a:solidFill>
                  <a:srgbClr val="F9FCFF"/>
                </a:solidFill>
                <a:latin typeface="Source Serif Pro"/>
              </a:rPr>
              <a:t>8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9FCFF"/>
              </a:solidFill>
              <a:effectLst/>
              <a:uLnTx/>
              <a:uFillTx/>
              <a:latin typeface="Source Serif Pro"/>
              <a:ea typeface="+mn-ea"/>
              <a:cs typeface="+mn-cs"/>
            </a:endParaRPr>
          </a:p>
        </p:txBody>
      </p:sp>
      <p:sp>
        <p:nvSpPr>
          <p:cNvPr id="12" name="Espaço Reservado para Número de Slide 18">
            <a:extLst>
              <a:ext uri="{FF2B5EF4-FFF2-40B4-BE49-F238E27FC236}">
                <a16:creationId xmlns:a16="http://schemas.microsoft.com/office/drawing/2014/main" xmlns="" id="{3B2BB0AF-2163-4EF3-81E3-AD4504114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941" y="6558993"/>
            <a:ext cx="488494" cy="243417"/>
          </a:xfrm>
        </p:spPr>
        <p:txBody>
          <a:bodyPr/>
          <a:lstStyle/>
          <a:p>
            <a:fld id="{B6F15528-21DE-4FAA-801E-634DDDAF4B2B}" type="slidenum">
              <a:rPr lang="en-US" sz="1100" smtClean="0"/>
              <a:pPr/>
              <a:t>13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411915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82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xmlns="" id="{AF3CA1E0-D530-4878-A64F-184963C99D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19516"/>
            <a:ext cx="8464164" cy="1538483"/>
          </a:xfrm>
          <a:prstGeom prst="rect">
            <a:avLst/>
          </a:prstGeom>
        </p:spPr>
      </p:pic>
      <p:sp>
        <p:nvSpPr>
          <p:cNvPr id="2" name="AutoShape 2"/>
          <p:cNvSpPr/>
          <p:nvPr/>
        </p:nvSpPr>
        <p:spPr>
          <a:xfrm>
            <a:off x="8455395" y="1"/>
            <a:ext cx="3736605" cy="6858000"/>
          </a:xfrm>
          <a:prstGeom prst="rect">
            <a:avLst/>
          </a:prstGeom>
          <a:solidFill>
            <a:srgbClr val="92D050"/>
          </a:solidFill>
        </p:spPr>
      </p:sp>
      <p:sp>
        <p:nvSpPr>
          <p:cNvPr id="7" name="TextBox 7"/>
          <p:cNvSpPr txBox="1"/>
          <p:nvPr/>
        </p:nvSpPr>
        <p:spPr>
          <a:xfrm>
            <a:off x="100283" y="1356765"/>
            <a:ext cx="8154006" cy="7951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303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DIFERENCIAR A </a:t>
            </a:r>
            <a:r>
              <a:rPr kumimoji="0" lang="pt-BR" sz="36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ELIMINAÇÃO GRADUAL</a:t>
            </a:r>
          </a:p>
          <a:p>
            <a:pPr marL="0" marR="0" lvl="0" indent="0" algn="l" defTabSz="609630" rtl="0" eaLnBrk="1" fontAlgn="auto" latinLnBrk="0" hangingPunct="1">
              <a:lnSpc>
                <a:spcPts val="303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DE SUBSÍDIOS</a:t>
            </a:r>
            <a:endParaRPr kumimoji="0" lang="pt-BR" sz="3600" b="1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Montserrat Classic"/>
              <a:ea typeface="+mn-ea"/>
              <a:cs typeface="+mn-cs"/>
            </a:endParaRPr>
          </a:p>
        </p:txBody>
      </p:sp>
      <p:pic>
        <p:nvPicPr>
          <p:cNvPr id="5" name="Imagem 4" descr="Uma imagem contendo desenho&#10;&#10;Descrição gerada automaticamente">
            <a:extLst>
              <a:ext uri="{FF2B5EF4-FFF2-40B4-BE49-F238E27FC236}">
                <a16:creationId xmlns:a16="http://schemas.microsoft.com/office/drawing/2014/main" xmlns="" id="{4A005F05-7E87-49B3-B38D-50B69D9D1F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4" y="79624"/>
            <a:ext cx="3736605" cy="594792"/>
          </a:xfrm>
          <a:prstGeom prst="rect">
            <a:avLst/>
          </a:prstGeom>
        </p:spPr>
      </p:pic>
      <p:sp>
        <p:nvSpPr>
          <p:cNvPr id="8" name="TextBox 3">
            <a:extLst>
              <a:ext uri="{FF2B5EF4-FFF2-40B4-BE49-F238E27FC236}">
                <a16:creationId xmlns:a16="http://schemas.microsoft.com/office/drawing/2014/main" xmlns="" id="{72BBE279-55CA-44CA-96C1-DEBC5236BEFC}"/>
              </a:ext>
            </a:extLst>
          </p:cNvPr>
          <p:cNvSpPr txBox="1"/>
          <p:nvPr/>
        </p:nvSpPr>
        <p:spPr>
          <a:xfrm>
            <a:off x="9138178" y="6238642"/>
            <a:ext cx="2709759" cy="2467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609630" rtl="0" eaLnBrk="1" fontAlgn="auto" latinLnBrk="0" hangingPunct="1">
              <a:lnSpc>
                <a:spcPts val="214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33" b="0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IDS | 2020</a:t>
            </a: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1E5FB0E9-0AC8-49B1-BC7D-C145737503E7}"/>
              </a:ext>
            </a:extLst>
          </p:cNvPr>
          <p:cNvSpPr txBox="1"/>
          <p:nvPr/>
        </p:nvSpPr>
        <p:spPr>
          <a:xfrm>
            <a:off x="8718993" y="492186"/>
            <a:ext cx="3209407" cy="3644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609630" rtl="0" eaLnBrk="1" fontAlgn="auto" latinLnBrk="0" hangingPunct="1">
              <a:lnSpc>
                <a:spcPts val="214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0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PROPOSTA </a:t>
            </a:r>
            <a:r>
              <a:rPr lang="pt-BR" sz="4800" b="1" dirty="0">
                <a:solidFill>
                  <a:srgbClr val="F9FCFF"/>
                </a:solidFill>
                <a:latin typeface="Source Serif Pro"/>
              </a:rPr>
              <a:t>9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9FCFF"/>
              </a:solidFill>
              <a:effectLst/>
              <a:uLnTx/>
              <a:uFillTx/>
              <a:latin typeface="Source Serif Pro"/>
              <a:ea typeface="+mn-ea"/>
              <a:cs typeface="+mn-cs"/>
            </a:endParaRPr>
          </a:p>
        </p:txBody>
      </p:sp>
      <p:sp>
        <p:nvSpPr>
          <p:cNvPr id="15" name="TextBox 7">
            <a:extLst>
              <a:ext uri="{FF2B5EF4-FFF2-40B4-BE49-F238E27FC236}">
                <a16:creationId xmlns:a16="http://schemas.microsoft.com/office/drawing/2014/main" xmlns="" id="{DC679F1B-A910-44AB-90CD-2C7F7469AFD8}"/>
              </a:ext>
            </a:extLst>
          </p:cNvPr>
          <p:cNvSpPr txBox="1"/>
          <p:nvPr/>
        </p:nvSpPr>
        <p:spPr>
          <a:xfrm>
            <a:off x="2288228" y="3597839"/>
            <a:ext cx="5966061" cy="14945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609630" rtl="0" eaLnBrk="1" fontAlgn="auto" latinLnBrk="0" hangingPunct="1">
              <a:lnSpc>
                <a:spcPts val="303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3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Eliminar com </a:t>
            </a:r>
            <a:r>
              <a:rPr kumimoji="0" lang="pt-BR" sz="153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prazos diferenciados e progressivos</a:t>
            </a:r>
            <a:r>
              <a:rPr kumimoji="0" lang="pt-BR" sz="153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 os incentivos concedidos a setores em consonância com políticas florestais, climáticas e socioambientais nacionais e internacionais, ou seja,</a:t>
            </a:r>
          </a:p>
          <a:p>
            <a:pPr marL="0" marR="0" lvl="0" indent="0" algn="r" defTabSz="609630" rtl="0" eaLnBrk="1" fontAlgn="auto" latinLnBrk="0" hangingPunct="1">
              <a:lnSpc>
                <a:spcPts val="303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3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aqueles </a:t>
            </a:r>
            <a:r>
              <a:rPr kumimoji="0" lang="pt-BR" sz="153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menos intensivos em emissões de carbono</a:t>
            </a:r>
            <a:r>
              <a:rPr kumimoji="0" lang="pt-BR" sz="153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.</a:t>
            </a:r>
          </a:p>
        </p:txBody>
      </p:sp>
      <p:sp>
        <p:nvSpPr>
          <p:cNvPr id="11" name="Espaço Reservado para Número de Slide 18">
            <a:extLst>
              <a:ext uri="{FF2B5EF4-FFF2-40B4-BE49-F238E27FC236}">
                <a16:creationId xmlns:a16="http://schemas.microsoft.com/office/drawing/2014/main" xmlns="" id="{5C375E89-E744-471B-B545-E86603950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5860" y="6614583"/>
            <a:ext cx="488494" cy="243417"/>
          </a:xfrm>
        </p:spPr>
        <p:txBody>
          <a:bodyPr/>
          <a:lstStyle/>
          <a:p>
            <a:fld id="{B6F15528-21DE-4FAA-801E-634DDDAF4B2B}" type="slidenum">
              <a:rPr lang="en-US" sz="1100" smtClean="0"/>
              <a:pPr/>
              <a:t>14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9659503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xmlns="" id="{AF3CA1E0-D530-4878-A64F-184963C99D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19516"/>
            <a:ext cx="8464164" cy="1538483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E3F08453-45F6-444E-B6D3-848FC86ADA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778138" y="-1857985"/>
            <a:ext cx="907888" cy="8464164"/>
          </a:xfrm>
          <a:prstGeom prst="rect">
            <a:avLst/>
          </a:prstGeom>
        </p:spPr>
      </p:pic>
      <p:sp>
        <p:nvSpPr>
          <p:cNvPr id="2" name="AutoShape 2"/>
          <p:cNvSpPr/>
          <p:nvPr/>
        </p:nvSpPr>
        <p:spPr>
          <a:xfrm>
            <a:off x="8455395" y="1"/>
            <a:ext cx="3736605" cy="6858000"/>
          </a:xfrm>
          <a:prstGeom prst="rect">
            <a:avLst/>
          </a:prstGeom>
          <a:solidFill>
            <a:srgbClr val="92D050"/>
          </a:solidFill>
        </p:spPr>
      </p:sp>
      <p:sp>
        <p:nvSpPr>
          <p:cNvPr id="3" name="TextBox 3"/>
          <p:cNvSpPr txBox="1"/>
          <p:nvPr/>
        </p:nvSpPr>
        <p:spPr>
          <a:xfrm>
            <a:off x="9138178" y="6238642"/>
            <a:ext cx="2709759" cy="2467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defTabSz="609630">
              <a:lnSpc>
                <a:spcPts val="2146"/>
              </a:lnSpc>
            </a:pPr>
            <a:r>
              <a:rPr lang="en-US" sz="1533" dirty="0">
                <a:solidFill>
                  <a:srgbClr val="F9FCFF"/>
                </a:solidFill>
                <a:latin typeface="Source Serif Pro"/>
              </a:rPr>
              <a:t>IDS | 2020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644859" y="695566"/>
            <a:ext cx="6774035" cy="1179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40"/>
              </a:lnSpc>
            </a:pPr>
            <a:r>
              <a:rPr lang="pt-BR" sz="3867" dirty="0">
                <a:solidFill>
                  <a:srgbClr val="000000"/>
                </a:solidFill>
                <a:latin typeface="Montserrat Classic"/>
              </a:rPr>
              <a:t>POR UMA </a:t>
            </a:r>
            <a:r>
              <a:rPr lang="pt-BR" sz="3867" b="1" dirty="0">
                <a:solidFill>
                  <a:srgbClr val="000000"/>
                </a:solidFill>
                <a:latin typeface="Montserrat Classic"/>
              </a:rPr>
              <a:t>REFORMA TRIBUTÁRIA </a:t>
            </a:r>
            <a:r>
              <a:rPr lang="pt-BR" sz="3867" b="1" dirty="0">
                <a:solidFill>
                  <a:srgbClr val="1B8231"/>
                </a:solidFill>
                <a:latin typeface="Montserrat Classic"/>
              </a:rPr>
              <a:t>SUSTENTÁVEL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44860" y="3697650"/>
            <a:ext cx="4426762" cy="7522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3033"/>
              </a:lnSpc>
            </a:pPr>
            <a:r>
              <a:rPr lang="pt-BR" sz="2333" dirty="0">
                <a:solidFill>
                  <a:srgbClr val="000000"/>
                </a:solidFill>
                <a:latin typeface="Montserrat Classic"/>
              </a:rPr>
              <a:t>O BRASIL NO RUMO DA ECONOMIA DE </a:t>
            </a:r>
            <a:r>
              <a:rPr lang="pt-BR" sz="2333" b="1" dirty="0">
                <a:solidFill>
                  <a:srgbClr val="1B8231"/>
                </a:solidFill>
                <a:latin typeface="Montserrat Classic"/>
              </a:rPr>
              <a:t>BAIXAS EMISSÕES DE CARBONO</a:t>
            </a:r>
          </a:p>
        </p:txBody>
      </p:sp>
      <p:sp>
        <p:nvSpPr>
          <p:cNvPr id="9" name="Espaço Reservado para Número de Slide 18">
            <a:extLst>
              <a:ext uri="{FF2B5EF4-FFF2-40B4-BE49-F238E27FC236}">
                <a16:creationId xmlns:a16="http://schemas.microsoft.com/office/drawing/2014/main" xmlns="" id="{F9E09D04-3384-4965-B89A-4BA1C4A5C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5860" y="6614583"/>
            <a:ext cx="488494" cy="243417"/>
          </a:xfrm>
        </p:spPr>
        <p:txBody>
          <a:bodyPr/>
          <a:lstStyle/>
          <a:p>
            <a:fld id="{B6F15528-21DE-4FAA-801E-634DDDAF4B2B}" type="slidenum">
              <a:rPr lang="en-US" sz="1100" smtClean="0"/>
              <a:pPr/>
              <a:t>15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246341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258A06BD-BC21-44BE-83AA-4186D264F0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442127" y="-249205"/>
            <a:ext cx="1307745" cy="12192002"/>
          </a:xfrm>
          <a:prstGeom prst="rect">
            <a:avLst/>
          </a:prstGeom>
        </p:spPr>
      </p:pic>
      <p:pic>
        <p:nvPicPr>
          <p:cNvPr id="4" name="Imagem 3" descr="Uma imagem contendo desenho, comida, placar&#10;&#10;Descrição gerada automaticamente">
            <a:extLst>
              <a:ext uri="{FF2B5EF4-FFF2-40B4-BE49-F238E27FC236}">
                <a16:creationId xmlns:a16="http://schemas.microsoft.com/office/drawing/2014/main" xmlns="" id="{AB1FB279-4228-4E77-92C2-8B60FC7BB2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627" y="196624"/>
            <a:ext cx="3133346" cy="1101698"/>
          </a:xfrm>
          <a:prstGeom prst="rect">
            <a:avLst/>
          </a:prstGeom>
        </p:spPr>
      </p:pic>
      <p:sp>
        <p:nvSpPr>
          <p:cNvPr id="11" name="TextBox 4">
            <a:extLst>
              <a:ext uri="{FF2B5EF4-FFF2-40B4-BE49-F238E27FC236}">
                <a16:creationId xmlns:a16="http://schemas.microsoft.com/office/drawing/2014/main" xmlns="" id="{BA9F206B-9E32-4706-ACDB-8F7BC5A2C066}"/>
              </a:ext>
            </a:extLst>
          </p:cNvPr>
          <p:cNvSpPr txBox="1"/>
          <p:nvPr/>
        </p:nvSpPr>
        <p:spPr>
          <a:xfrm>
            <a:off x="6096000" y="3522047"/>
            <a:ext cx="4780127" cy="14006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defTabSz="609630">
              <a:lnSpc>
                <a:spcPts val="2800"/>
              </a:lnSpc>
            </a:pPr>
            <a:r>
              <a:rPr lang="en-US" sz="2000" dirty="0">
                <a:latin typeface="Montserrat Classic"/>
              </a:rPr>
              <a:t>ANDRÉ LIMA</a:t>
            </a:r>
          </a:p>
          <a:p>
            <a:pPr algn="r" defTabSz="609630">
              <a:lnSpc>
                <a:spcPts val="2800"/>
              </a:lnSpc>
            </a:pPr>
            <a:r>
              <a:rPr lang="en-US" sz="1600" dirty="0">
                <a:latin typeface="Montserrat Classic"/>
              </a:rPr>
              <a:t>COORDENADOR - RADAR CLIMA E SUSTENTABILIDADE</a:t>
            </a:r>
          </a:p>
          <a:p>
            <a:pPr algn="r" defTabSz="609630">
              <a:lnSpc>
                <a:spcPts val="2800"/>
              </a:lnSpc>
            </a:pPr>
            <a:r>
              <a:rPr lang="en-US" sz="1600" dirty="0">
                <a:latin typeface="Montserrat Classic"/>
              </a:rPr>
              <a:t>61 996499908</a:t>
            </a:r>
          </a:p>
          <a:p>
            <a:pPr algn="r" defTabSz="609630">
              <a:lnSpc>
                <a:spcPts val="2800"/>
              </a:lnSpc>
            </a:pPr>
            <a:r>
              <a:rPr lang="en-US" sz="1600" dirty="0">
                <a:latin typeface="Montserrat Classic"/>
              </a:rPr>
              <a:t>al.socioambiental@gmail.com</a:t>
            </a:r>
          </a:p>
        </p:txBody>
      </p:sp>
      <p:pic>
        <p:nvPicPr>
          <p:cNvPr id="13" name="Imagem 12" descr="Foto preta e branca de homem de terno e gravata em frente a espelho&#10;&#10;Descrição gerada automaticamente">
            <a:extLst>
              <a:ext uri="{FF2B5EF4-FFF2-40B4-BE49-F238E27FC236}">
                <a16:creationId xmlns:a16="http://schemas.microsoft.com/office/drawing/2014/main" xmlns="" id="{FC0C4CB1-4EE8-4707-A21E-C3A595DA32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8952" y="3429000"/>
            <a:ext cx="935402" cy="868588"/>
          </a:xfrm>
          <a:prstGeom prst="ellipse">
            <a:avLst/>
          </a:prstGeom>
        </p:spPr>
      </p:pic>
      <p:sp>
        <p:nvSpPr>
          <p:cNvPr id="15" name="TextBox 4">
            <a:extLst>
              <a:ext uri="{FF2B5EF4-FFF2-40B4-BE49-F238E27FC236}">
                <a16:creationId xmlns:a16="http://schemas.microsoft.com/office/drawing/2014/main" xmlns="" id="{B12DD745-1A14-483E-8F5B-1AF6415C7378}"/>
              </a:ext>
            </a:extLst>
          </p:cNvPr>
          <p:cNvSpPr txBox="1"/>
          <p:nvPr/>
        </p:nvSpPr>
        <p:spPr>
          <a:xfrm>
            <a:off x="3642359" y="2331303"/>
            <a:ext cx="4907280" cy="4047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2800"/>
              </a:lnSpc>
            </a:pPr>
            <a:r>
              <a:rPr lang="en-US" sz="4000" dirty="0">
                <a:latin typeface="Montserrat Classic"/>
              </a:rPr>
              <a:t>GRATO PELA ATENÇÃO</a:t>
            </a:r>
            <a:endParaRPr lang="en-US" sz="3200" dirty="0">
              <a:latin typeface="Montserrat Classic"/>
            </a:endParaRPr>
          </a:p>
        </p:txBody>
      </p:sp>
      <p:sp>
        <p:nvSpPr>
          <p:cNvPr id="19" name="Espaço Reservado para Número de Slide 18">
            <a:extLst>
              <a:ext uri="{FF2B5EF4-FFF2-40B4-BE49-F238E27FC236}">
                <a16:creationId xmlns:a16="http://schemas.microsoft.com/office/drawing/2014/main" xmlns="" id="{5C111832-DBE3-4A27-B2EF-ECD547C2D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5860" y="6614583"/>
            <a:ext cx="488494" cy="243417"/>
          </a:xfrm>
        </p:spPr>
        <p:txBody>
          <a:bodyPr/>
          <a:lstStyle/>
          <a:p>
            <a:fld id="{B6F15528-21DE-4FAA-801E-634DDDAF4B2B}" type="slidenum">
              <a:rPr lang="en-US" sz="1100" smtClean="0"/>
              <a:pPr/>
              <a:t>16</a:t>
            </a:fld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xmlns="" id="{AF3CA1E0-D530-4878-A64F-184963C99D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19516"/>
            <a:ext cx="8464164" cy="1538483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E3F08453-45F6-444E-B6D3-848FC86ADA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778138" y="-1857985"/>
            <a:ext cx="907888" cy="8464164"/>
          </a:xfrm>
          <a:prstGeom prst="rect">
            <a:avLst/>
          </a:prstGeom>
        </p:spPr>
      </p:pic>
      <p:sp>
        <p:nvSpPr>
          <p:cNvPr id="2" name="AutoShape 2"/>
          <p:cNvSpPr/>
          <p:nvPr/>
        </p:nvSpPr>
        <p:spPr>
          <a:xfrm>
            <a:off x="8455395" y="1"/>
            <a:ext cx="3736605" cy="6858000"/>
          </a:xfrm>
          <a:prstGeom prst="rect">
            <a:avLst/>
          </a:prstGeom>
          <a:solidFill>
            <a:srgbClr val="92D050"/>
          </a:solidFill>
        </p:spPr>
      </p:sp>
      <p:sp>
        <p:nvSpPr>
          <p:cNvPr id="3" name="TextBox 3"/>
          <p:cNvSpPr txBox="1"/>
          <p:nvPr/>
        </p:nvSpPr>
        <p:spPr>
          <a:xfrm>
            <a:off x="9138178" y="6238642"/>
            <a:ext cx="2709759" cy="2467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defTabSz="609630">
              <a:lnSpc>
                <a:spcPts val="2146"/>
              </a:lnSpc>
            </a:pPr>
            <a:r>
              <a:rPr lang="en-US" sz="1533" dirty="0">
                <a:solidFill>
                  <a:srgbClr val="F9FCFF"/>
                </a:solidFill>
                <a:latin typeface="Source Serif Pro"/>
              </a:rPr>
              <a:t>IDS | 2020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644859" y="695566"/>
            <a:ext cx="6774035" cy="1179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40"/>
              </a:lnSpc>
            </a:pPr>
            <a:r>
              <a:rPr lang="pt-BR" sz="3867" dirty="0">
                <a:solidFill>
                  <a:srgbClr val="000000"/>
                </a:solidFill>
                <a:latin typeface="Montserrat Classic"/>
              </a:rPr>
              <a:t>POR UMA </a:t>
            </a:r>
            <a:r>
              <a:rPr lang="pt-BR" sz="3867" b="1" dirty="0">
                <a:solidFill>
                  <a:srgbClr val="000000"/>
                </a:solidFill>
                <a:latin typeface="Montserrat Classic"/>
              </a:rPr>
              <a:t>REFORMA TRIBUTÁRIA </a:t>
            </a:r>
            <a:r>
              <a:rPr lang="pt-BR" sz="3867" b="1" dirty="0">
                <a:solidFill>
                  <a:srgbClr val="1B8231"/>
                </a:solidFill>
                <a:latin typeface="Montserrat Classic"/>
              </a:rPr>
              <a:t>SUSTENTÁVEL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44860" y="3697650"/>
            <a:ext cx="4426762" cy="7522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3033"/>
              </a:lnSpc>
            </a:pPr>
            <a:r>
              <a:rPr lang="pt-BR" sz="2333" dirty="0">
                <a:solidFill>
                  <a:srgbClr val="000000"/>
                </a:solidFill>
                <a:latin typeface="Montserrat Classic"/>
              </a:rPr>
              <a:t>O BRASIL NO RUMO DA ECONOMIA DE </a:t>
            </a:r>
            <a:r>
              <a:rPr lang="pt-BR" sz="2333" b="1" dirty="0">
                <a:solidFill>
                  <a:srgbClr val="1B8231"/>
                </a:solidFill>
                <a:latin typeface="Montserrat Classic"/>
              </a:rPr>
              <a:t>BAIXAS EMISSÕES DE CARBONO</a:t>
            </a:r>
          </a:p>
        </p:txBody>
      </p:sp>
      <p:sp>
        <p:nvSpPr>
          <p:cNvPr id="14" name="Espaço Reservado para Número de Slide 18">
            <a:extLst>
              <a:ext uri="{FF2B5EF4-FFF2-40B4-BE49-F238E27FC236}">
                <a16:creationId xmlns:a16="http://schemas.microsoft.com/office/drawing/2014/main" xmlns="" id="{E09984B6-AB00-4BDB-9C52-AA0D89BB3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5860" y="6614583"/>
            <a:ext cx="488494" cy="243417"/>
          </a:xfrm>
        </p:spPr>
        <p:txBody>
          <a:bodyPr/>
          <a:lstStyle/>
          <a:p>
            <a:fld id="{B6F15528-21DE-4FAA-801E-634DDDAF4B2B}" type="slidenum">
              <a:rPr lang="en-US" sz="1100" smtClean="0"/>
              <a:pPr/>
              <a:t>2</a:t>
            </a:fld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9BBBA693-6BD1-443D-8059-A67AB238E83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51" b="29921"/>
          <a:stretch/>
        </p:blipFill>
        <p:spPr>
          <a:xfrm>
            <a:off x="4060572" y="1"/>
            <a:ext cx="8131428" cy="6857999"/>
          </a:xfrm>
          <a:prstGeom prst="rect">
            <a:avLst/>
          </a:prstGeom>
        </p:spPr>
      </p:pic>
      <p:sp>
        <p:nvSpPr>
          <p:cNvPr id="13" name="AutoShape 2">
            <a:extLst>
              <a:ext uri="{FF2B5EF4-FFF2-40B4-BE49-F238E27FC236}">
                <a16:creationId xmlns:a16="http://schemas.microsoft.com/office/drawing/2014/main" xmlns="" id="{70B44401-A8F1-40EC-91DF-4AE55C446C57}"/>
              </a:ext>
            </a:extLst>
          </p:cNvPr>
          <p:cNvSpPr/>
          <p:nvPr/>
        </p:nvSpPr>
        <p:spPr>
          <a:xfrm>
            <a:off x="0" y="1"/>
            <a:ext cx="4060572" cy="6858000"/>
          </a:xfrm>
          <a:prstGeom prst="rect">
            <a:avLst/>
          </a:prstGeom>
          <a:solidFill>
            <a:srgbClr val="92D050"/>
          </a:solidFill>
        </p:spPr>
      </p:sp>
      <p:sp>
        <p:nvSpPr>
          <p:cNvPr id="14" name="TextBox 3">
            <a:extLst>
              <a:ext uri="{FF2B5EF4-FFF2-40B4-BE49-F238E27FC236}">
                <a16:creationId xmlns:a16="http://schemas.microsoft.com/office/drawing/2014/main" xmlns="" id="{12F506D4-5CA8-45A0-89A0-11899A8E2B7B}"/>
              </a:ext>
            </a:extLst>
          </p:cNvPr>
          <p:cNvSpPr txBox="1"/>
          <p:nvPr/>
        </p:nvSpPr>
        <p:spPr>
          <a:xfrm>
            <a:off x="346188" y="6249550"/>
            <a:ext cx="2709759" cy="2538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defTabSz="609630" rtl="0" eaLnBrk="1" fontAlgn="auto" latinLnBrk="0" hangingPunct="1">
              <a:lnSpc>
                <a:spcPts val="214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33" b="0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IDS | 2020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xmlns="" id="{8660E754-C586-44A4-92BD-B71BD56812D1}"/>
              </a:ext>
            </a:extLst>
          </p:cNvPr>
          <p:cNvSpPr txBox="1"/>
          <p:nvPr/>
        </p:nvSpPr>
        <p:spPr>
          <a:xfrm>
            <a:off x="346188" y="488830"/>
            <a:ext cx="3240292" cy="13310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defTabSz="609630" rtl="0" eaLnBrk="1" fontAlgn="auto" latinLnBrk="0" hangingPunct="1">
              <a:lnSpc>
                <a:spcPts val="214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33" b="0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APRESENTAMOS PARA O DEBATE </a:t>
            </a:r>
          </a:p>
          <a:p>
            <a:pPr marL="0" marR="0" lvl="0" indent="0" defTabSz="609630" rtl="0" eaLnBrk="1" fontAlgn="auto" latinLnBrk="0" hangingPunct="1">
              <a:lnSpc>
                <a:spcPts val="214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33" b="0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UM CONJUNTO DE </a:t>
            </a:r>
            <a:r>
              <a:rPr kumimoji="0" lang="pt-BR" sz="1533" b="1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NOVE PROPOSTAS </a:t>
            </a:r>
            <a:r>
              <a:rPr kumimoji="0" lang="pt-BR" sz="1533" b="0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QUE VISAM APERFEIÇOAR OS TEXTOS EM DISCUSSÃO NA COMISSÃO MISTA TEMPORÁRIA DA </a:t>
            </a:r>
            <a:r>
              <a:rPr kumimoji="0" lang="pt-BR" sz="1533" b="1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REFORMA TRIBUTÁRIA</a:t>
            </a:r>
            <a:endParaRPr kumimoji="0" lang="en-US" sz="1533" b="1" i="0" u="none" strike="noStrike" kern="1200" cap="none" spc="0" normalizeH="0" baseline="0" noProof="0" dirty="0">
              <a:ln>
                <a:noFill/>
              </a:ln>
              <a:solidFill>
                <a:srgbClr val="F9FCFF"/>
              </a:solidFill>
              <a:effectLst/>
              <a:uLnTx/>
              <a:uFillTx/>
              <a:latin typeface="Source Serif Pro"/>
              <a:ea typeface="+mn-ea"/>
              <a:cs typeface="+mn-cs"/>
            </a:endParaRPr>
          </a:p>
        </p:txBody>
      </p:sp>
      <p:sp>
        <p:nvSpPr>
          <p:cNvPr id="17" name="Espaço Reservado para Número de Slide 18">
            <a:extLst>
              <a:ext uri="{FF2B5EF4-FFF2-40B4-BE49-F238E27FC236}">
                <a16:creationId xmlns:a16="http://schemas.microsoft.com/office/drawing/2014/main" xmlns="" id="{51DEF9A3-F2B1-40D7-9E29-5B75EB896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941" y="6558993"/>
            <a:ext cx="488494" cy="243417"/>
          </a:xfrm>
        </p:spPr>
        <p:txBody>
          <a:bodyPr/>
          <a:lstStyle/>
          <a:p>
            <a:fld id="{B6F15528-21DE-4FAA-801E-634DDDAF4B2B}" type="slidenum">
              <a:rPr lang="en-US" sz="1100" smtClean="0"/>
              <a:pPr/>
              <a:t>3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987666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xmlns="" id="{AF3CA1E0-D530-4878-A64F-184963C99D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19516"/>
            <a:ext cx="8464164" cy="1538483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E3F08453-45F6-444E-B6D3-848FC86ADA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778138" y="-3400555"/>
            <a:ext cx="907888" cy="8464164"/>
          </a:xfrm>
          <a:prstGeom prst="rect">
            <a:avLst/>
          </a:prstGeom>
        </p:spPr>
      </p:pic>
      <p:sp>
        <p:nvSpPr>
          <p:cNvPr id="2" name="AutoShape 2"/>
          <p:cNvSpPr/>
          <p:nvPr/>
        </p:nvSpPr>
        <p:spPr>
          <a:xfrm>
            <a:off x="8455395" y="1"/>
            <a:ext cx="3736605" cy="6858000"/>
          </a:xfrm>
          <a:prstGeom prst="rect">
            <a:avLst/>
          </a:prstGeom>
          <a:solidFill>
            <a:srgbClr val="92D050"/>
          </a:solidFill>
        </p:spPr>
      </p:sp>
      <p:sp>
        <p:nvSpPr>
          <p:cNvPr id="3" name="TextBox 3"/>
          <p:cNvSpPr txBox="1"/>
          <p:nvPr/>
        </p:nvSpPr>
        <p:spPr>
          <a:xfrm>
            <a:off x="9138178" y="6238642"/>
            <a:ext cx="2709759" cy="2467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defTabSz="609630">
              <a:lnSpc>
                <a:spcPts val="2146"/>
              </a:lnSpc>
            </a:pPr>
            <a:r>
              <a:rPr lang="en-US" sz="1533" dirty="0">
                <a:solidFill>
                  <a:srgbClr val="F9FCFF"/>
                </a:solidFill>
                <a:latin typeface="Source Serif Pro"/>
              </a:rPr>
              <a:t>IDS | 2020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8671211" y="372624"/>
            <a:ext cx="3304971" cy="35394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40"/>
              </a:lnSpc>
            </a:pPr>
            <a:r>
              <a:rPr lang="pt-BR" sz="3867" dirty="0">
                <a:solidFill>
                  <a:srgbClr val="000000"/>
                </a:solidFill>
                <a:latin typeface="Montserrat Classic"/>
              </a:rPr>
              <a:t>DIRETRIZES ASSUMIDAS PELO GT PARA </a:t>
            </a:r>
            <a:r>
              <a:rPr lang="pt-BR" sz="3867" b="1" dirty="0">
                <a:solidFill>
                  <a:srgbClr val="000000"/>
                </a:solidFill>
                <a:latin typeface="Montserrat Classic"/>
              </a:rPr>
              <a:t>REFORMA TRIBUTÁRIA </a:t>
            </a:r>
            <a:r>
              <a:rPr lang="pt-BR" sz="3867" b="1" dirty="0">
                <a:solidFill>
                  <a:srgbClr val="1B8231"/>
                </a:solidFill>
                <a:latin typeface="Montserrat Classic"/>
              </a:rPr>
              <a:t>SUSTENTÁVEL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15818" y="1531134"/>
            <a:ext cx="7522589" cy="38300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3033"/>
              </a:lnSpc>
            </a:pPr>
            <a:r>
              <a:rPr lang="pt-BR" sz="2333" dirty="0">
                <a:solidFill>
                  <a:srgbClr val="000000"/>
                </a:solidFill>
                <a:latin typeface="Montserrat Classic"/>
              </a:rPr>
              <a:t> - Consideramos todas as emendas apresentadas PEC 110 e 45</a:t>
            </a:r>
          </a:p>
          <a:p>
            <a:pPr marL="342900" indent="-342900" defTabSz="609630">
              <a:lnSpc>
                <a:spcPts val="3033"/>
              </a:lnSpc>
              <a:buFontTx/>
              <a:buChar char="-"/>
            </a:pPr>
            <a:r>
              <a:rPr lang="pt-BR" sz="2333" dirty="0">
                <a:solidFill>
                  <a:srgbClr val="000000"/>
                </a:solidFill>
                <a:latin typeface="Montserrat Classic"/>
              </a:rPr>
              <a:t>Tratamento diferenciado (art. 170: não apresentamos pedidos específicos de subsídios para setor A ou B da economia</a:t>
            </a:r>
          </a:p>
          <a:p>
            <a:pPr marL="342900" indent="-342900" defTabSz="609630">
              <a:lnSpc>
                <a:spcPts val="3033"/>
              </a:lnSpc>
              <a:buFontTx/>
              <a:buChar char="-"/>
            </a:pPr>
            <a:r>
              <a:rPr lang="pt-BR" sz="2333" dirty="0">
                <a:solidFill>
                  <a:srgbClr val="000000"/>
                </a:solidFill>
                <a:latin typeface="Montserrat Classic"/>
              </a:rPr>
              <a:t>Neutralidade: arrecadação com novos tributos (ambientais) compensa redução de alíquota do (IBS / IVA)</a:t>
            </a:r>
          </a:p>
          <a:p>
            <a:pPr marL="342900" indent="-342900" defTabSz="609630">
              <a:lnSpc>
                <a:spcPts val="3033"/>
              </a:lnSpc>
              <a:buFontTx/>
              <a:buChar char="-"/>
            </a:pPr>
            <a:r>
              <a:rPr lang="pt-BR" sz="2333" dirty="0">
                <a:solidFill>
                  <a:srgbClr val="000000"/>
                </a:solidFill>
                <a:latin typeface="Montserrat Classic"/>
              </a:rPr>
              <a:t>Progressividade tributária socioambiental: polui +, paga +</a:t>
            </a:r>
          </a:p>
          <a:p>
            <a:pPr marL="342900" indent="-342900" defTabSz="609630">
              <a:lnSpc>
                <a:spcPts val="3033"/>
              </a:lnSpc>
              <a:buFontTx/>
              <a:buChar char="-"/>
            </a:pPr>
            <a:r>
              <a:rPr lang="pt-BR" sz="2333" dirty="0">
                <a:solidFill>
                  <a:srgbClr val="000000"/>
                </a:solidFill>
                <a:latin typeface="Montserrat Classic"/>
              </a:rPr>
              <a:t>Fim dos subsídios e incentivos “perversos” (crise fiscal)</a:t>
            </a:r>
          </a:p>
          <a:p>
            <a:pPr marL="342900" indent="-342900" defTabSz="609630">
              <a:lnSpc>
                <a:spcPts val="3033"/>
              </a:lnSpc>
              <a:buFontTx/>
              <a:buChar char="-"/>
            </a:pPr>
            <a:r>
              <a:rPr lang="pt-BR" sz="2333" dirty="0">
                <a:solidFill>
                  <a:srgbClr val="000000"/>
                </a:solidFill>
                <a:latin typeface="Montserrat Classic"/>
              </a:rPr>
              <a:t>Reforma constitucional: regulamentação fica para depois</a:t>
            </a:r>
          </a:p>
          <a:p>
            <a:pPr marL="342900" indent="-342900" defTabSz="609630">
              <a:lnSpc>
                <a:spcPts val="3033"/>
              </a:lnSpc>
              <a:buFontTx/>
              <a:buChar char="-"/>
            </a:pPr>
            <a:endParaRPr lang="pt-BR" sz="2333" b="1" dirty="0">
              <a:solidFill>
                <a:srgbClr val="1B8231"/>
              </a:solidFill>
              <a:latin typeface="Montserrat Classic"/>
            </a:endParaRPr>
          </a:p>
        </p:txBody>
      </p:sp>
      <p:sp>
        <p:nvSpPr>
          <p:cNvPr id="14" name="Espaço Reservado para Número de Slide 18">
            <a:extLst>
              <a:ext uri="{FF2B5EF4-FFF2-40B4-BE49-F238E27FC236}">
                <a16:creationId xmlns:a16="http://schemas.microsoft.com/office/drawing/2014/main" xmlns="" id="{E09984B6-AB00-4BDB-9C52-AA0D89BB3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5860" y="6614583"/>
            <a:ext cx="488494" cy="243417"/>
          </a:xfrm>
        </p:spPr>
        <p:txBody>
          <a:bodyPr/>
          <a:lstStyle/>
          <a:p>
            <a:fld id="{B6F15528-21DE-4FAA-801E-634DDDAF4B2B}" type="slidenum">
              <a:rPr lang="en-US" sz="1100" smtClean="0"/>
              <a:pPr/>
              <a:t>4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73568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E3F08453-45F6-444E-B6D3-848FC86ADA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778138" y="-3400555"/>
            <a:ext cx="907888" cy="8464164"/>
          </a:xfrm>
          <a:prstGeom prst="rect">
            <a:avLst/>
          </a:prstGeom>
        </p:spPr>
      </p:pic>
      <p:sp>
        <p:nvSpPr>
          <p:cNvPr id="2" name="AutoShape 2"/>
          <p:cNvSpPr/>
          <p:nvPr/>
        </p:nvSpPr>
        <p:spPr>
          <a:xfrm>
            <a:off x="8455395" y="1"/>
            <a:ext cx="3736605" cy="6858000"/>
          </a:xfrm>
          <a:prstGeom prst="rect">
            <a:avLst/>
          </a:prstGeom>
          <a:solidFill>
            <a:srgbClr val="92D050"/>
          </a:solidFill>
        </p:spPr>
      </p:sp>
      <p:sp>
        <p:nvSpPr>
          <p:cNvPr id="3" name="TextBox 3"/>
          <p:cNvSpPr txBox="1"/>
          <p:nvPr/>
        </p:nvSpPr>
        <p:spPr>
          <a:xfrm>
            <a:off x="9138178" y="6238642"/>
            <a:ext cx="2709759" cy="2467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defTabSz="609630">
              <a:lnSpc>
                <a:spcPts val="2146"/>
              </a:lnSpc>
            </a:pPr>
            <a:r>
              <a:rPr lang="en-US" sz="1533" dirty="0">
                <a:solidFill>
                  <a:srgbClr val="F9FCFF"/>
                </a:solidFill>
                <a:latin typeface="Source Serif Pro"/>
              </a:rPr>
              <a:t>IDS | 2020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8671211" y="372624"/>
            <a:ext cx="3304971" cy="35394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40"/>
              </a:lnSpc>
            </a:pPr>
            <a:r>
              <a:rPr lang="pt-BR" sz="3867" b="1" dirty="0">
                <a:solidFill>
                  <a:srgbClr val="000000"/>
                </a:solidFill>
                <a:latin typeface="Montserrat Classic"/>
              </a:rPr>
              <a:t>REFORMA TRIBUTÁRIA </a:t>
            </a:r>
            <a:r>
              <a:rPr lang="pt-BR" sz="3867" b="1" dirty="0">
                <a:solidFill>
                  <a:srgbClr val="1B8231"/>
                </a:solidFill>
                <a:latin typeface="Montserrat Classic"/>
              </a:rPr>
              <a:t>SUSTENTÁVEL</a:t>
            </a:r>
          </a:p>
          <a:p>
            <a:pPr defTabSz="609630">
              <a:lnSpc>
                <a:spcPts val="4640"/>
              </a:lnSpc>
            </a:pPr>
            <a:r>
              <a:rPr lang="pt-BR" sz="3867" b="1" dirty="0">
                <a:solidFill>
                  <a:srgbClr val="1B8231"/>
                </a:solidFill>
                <a:latin typeface="Montserrat Classic"/>
              </a:rPr>
              <a:t>Pelo FIM dos Subsídios Perversos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58792" y="1574275"/>
            <a:ext cx="7395773" cy="57558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3033"/>
              </a:lnSpc>
            </a:pPr>
            <a:r>
              <a:rPr lang="pt-BR" sz="2400" dirty="0">
                <a:solidFill>
                  <a:srgbClr val="000000"/>
                </a:solidFill>
                <a:latin typeface="Montserrat Classic"/>
              </a:rPr>
              <a:t> -  </a:t>
            </a:r>
            <a:r>
              <a:rPr lang="pt-PT" sz="2400" dirty="0">
                <a:solidFill>
                  <a:srgbClr val="000000"/>
                </a:solidFill>
                <a:latin typeface="Montserrat Classic"/>
              </a:rPr>
              <a:t>Diminuição das alíquotas para diesel e gasolina do PIS/</a:t>
            </a:r>
            <a:r>
              <a:rPr lang="pt-PT" sz="2400" dirty="0" err="1">
                <a:solidFill>
                  <a:srgbClr val="000000"/>
                </a:solidFill>
                <a:latin typeface="Montserrat Classic"/>
              </a:rPr>
              <a:t>Cofins</a:t>
            </a:r>
            <a:r>
              <a:rPr lang="pt-PT" sz="2400" dirty="0">
                <a:solidFill>
                  <a:srgbClr val="000000"/>
                </a:solidFill>
                <a:latin typeface="Montserrat Classic"/>
              </a:rPr>
              <a:t> (perda de R$ 2,88 bilhões) e da Cide (R$ 47,4 bilhões) </a:t>
            </a:r>
            <a:r>
              <a:rPr lang="pt-BR" sz="2400" dirty="0">
                <a:solidFill>
                  <a:srgbClr val="000000"/>
                </a:solidFill>
                <a:latin typeface="Montserrat Classic"/>
              </a:rPr>
              <a:t>em 2018 (</a:t>
            </a:r>
            <a:r>
              <a:rPr lang="pt-BR" sz="2400" dirty="0" err="1">
                <a:solidFill>
                  <a:srgbClr val="000000"/>
                </a:solidFill>
                <a:latin typeface="Montserrat Classic"/>
              </a:rPr>
              <a:t>Inesc</a:t>
            </a:r>
            <a:r>
              <a:rPr lang="pt-BR" sz="2400" dirty="0">
                <a:solidFill>
                  <a:srgbClr val="000000"/>
                </a:solidFill>
                <a:latin typeface="Montserrat Classic"/>
              </a:rPr>
              <a:t>)</a:t>
            </a:r>
          </a:p>
          <a:p>
            <a:pPr marL="342900" indent="-342900" defTabSz="609630">
              <a:lnSpc>
                <a:spcPts val="3033"/>
              </a:lnSpc>
              <a:buFontTx/>
              <a:buChar char="-"/>
            </a:pPr>
            <a:r>
              <a:rPr lang="pt-PT" sz="2400" dirty="0" err="1">
                <a:solidFill>
                  <a:srgbClr val="000000"/>
                </a:solidFill>
                <a:latin typeface="Montserrat Classic"/>
              </a:rPr>
              <a:t>Defensoria</a:t>
            </a:r>
            <a:r>
              <a:rPr lang="pt-PT" sz="2400" dirty="0">
                <a:solidFill>
                  <a:srgbClr val="000000"/>
                </a:solidFill>
                <a:latin typeface="Montserrat Classic"/>
              </a:rPr>
              <a:t> Pública de São Paulo aponta que o Brasil deixou de arrecadar no mínimo 14,53 bilhões de reais com a cadeia dos defensivos agrícolas em 2016</a:t>
            </a:r>
          </a:p>
          <a:p>
            <a:pPr marL="342900" indent="-342900" defTabSz="609630">
              <a:lnSpc>
                <a:spcPts val="3033"/>
              </a:lnSpc>
              <a:buFontTx/>
              <a:buChar char="-"/>
            </a:pPr>
            <a:r>
              <a:rPr lang="pt-BR" sz="2400" dirty="0">
                <a:solidFill>
                  <a:srgbClr val="000000"/>
                </a:solidFill>
                <a:latin typeface="Montserrat Classic"/>
              </a:rPr>
              <a:t>Quase R$130 bi nos últimos dez anos somente para a pecuária, inclusive baixa produtividade e desmatamento ilegal (</a:t>
            </a:r>
            <a:r>
              <a:rPr lang="pt-BR" sz="2400" dirty="0" err="1">
                <a:solidFill>
                  <a:srgbClr val="000000"/>
                </a:solidFill>
                <a:latin typeface="Montserrat Classic"/>
              </a:rPr>
              <a:t>Inst</a:t>
            </a:r>
            <a:r>
              <a:rPr lang="pt-BR" sz="2400" dirty="0">
                <a:solidFill>
                  <a:srgbClr val="000000"/>
                </a:solidFill>
                <a:latin typeface="Montserrat Classic"/>
              </a:rPr>
              <a:t> Escolhas).</a:t>
            </a:r>
          </a:p>
          <a:p>
            <a:pPr marL="342900" indent="-342900" defTabSz="609630">
              <a:lnSpc>
                <a:spcPts val="3033"/>
              </a:lnSpc>
              <a:buFontTx/>
              <a:buChar char="-"/>
            </a:pPr>
            <a:r>
              <a:rPr lang="pt-BR" sz="2400" dirty="0">
                <a:solidFill>
                  <a:srgbClr val="000000"/>
                </a:solidFill>
                <a:latin typeface="Montserrat Classic"/>
              </a:rPr>
              <a:t>Agropecuária sozinha responde por 70% das emissões brasileiras de 2019 (OC). </a:t>
            </a:r>
          </a:p>
          <a:p>
            <a:pPr marL="342900" indent="-342900" defTabSz="609630">
              <a:lnSpc>
                <a:spcPts val="3033"/>
              </a:lnSpc>
              <a:buFontTx/>
              <a:buChar char="-"/>
            </a:pPr>
            <a:r>
              <a:rPr lang="pt-BR" sz="2400" dirty="0">
                <a:solidFill>
                  <a:srgbClr val="000000"/>
                </a:solidFill>
                <a:latin typeface="Montserrat Classic"/>
              </a:rPr>
              <a:t>Canalizar os incentivos para ABC, aumentando produção e produtividade.</a:t>
            </a:r>
          </a:p>
          <a:p>
            <a:pPr defTabSz="609630">
              <a:lnSpc>
                <a:spcPts val="3033"/>
              </a:lnSpc>
            </a:pPr>
            <a:endParaRPr lang="pt-BR" sz="2400" dirty="0">
              <a:solidFill>
                <a:srgbClr val="000000"/>
              </a:solidFill>
              <a:latin typeface="Montserrat Classic"/>
            </a:endParaRPr>
          </a:p>
          <a:p>
            <a:pPr marL="342900" indent="-342900" defTabSz="609630">
              <a:lnSpc>
                <a:spcPts val="3033"/>
              </a:lnSpc>
              <a:buFontTx/>
              <a:buChar char="-"/>
            </a:pPr>
            <a:endParaRPr lang="pt-BR" sz="2400" b="1" dirty="0">
              <a:solidFill>
                <a:srgbClr val="1B8231"/>
              </a:solidFill>
              <a:latin typeface="Montserrat Classic"/>
            </a:endParaRPr>
          </a:p>
        </p:txBody>
      </p:sp>
      <p:sp>
        <p:nvSpPr>
          <p:cNvPr id="14" name="Espaço Reservado para Número de Slide 18">
            <a:extLst>
              <a:ext uri="{FF2B5EF4-FFF2-40B4-BE49-F238E27FC236}">
                <a16:creationId xmlns:a16="http://schemas.microsoft.com/office/drawing/2014/main" xmlns="" id="{E09984B6-AB00-4BDB-9C52-AA0D89BB3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5860" y="6614583"/>
            <a:ext cx="488494" cy="243417"/>
          </a:xfrm>
        </p:spPr>
        <p:txBody>
          <a:bodyPr/>
          <a:lstStyle/>
          <a:p>
            <a:fld id="{B6F15528-21DE-4FAA-801E-634DDDAF4B2B}" type="slidenum">
              <a:rPr lang="en-US" sz="1100" smtClean="0"/>
              <a:pPr/>
              <a:t>5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95603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82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xmlns="" id="{AF3CA1E0-D530-4878-A64F-184963C99D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19516"/>
            <a:ext cx="8464164" cy="1538483"/>
          </a:xfrm>
          <a:prstGeom prst="rect">
            <a:avLst/>
          </a:prstGeom>
        </p:spPr>
      </p:pic>
      <p:sp>
        <p:nvSpPr>
          <p:cNvPr id="2" name="AutoShape 2"/>
          <p:cNvSpPr/>
          <p:nvPr/>
        </p:nvSpPr>
        <p:spPr>
          <a:xfrm>
            <a:off x="8455395" y="1"/>
            <a:ext cx="3736605" cy="6858000"/>
          </a:xfrm>
          <a:prstGeom prst="rect">
            <a:avLst/>
          </a:prstGeom>
          <a:solidFill>
            <a:srgbClr val="92D050"/>
          </a:solidFill>
        </p:spPr>
      </p:sp>
      <p:sp>
        <p:nvSpPr>
          <p:cNvPr id="7" name="TextBox 7"/>
          <p:cNvSpPr txBox="1"/>
          <p:nvPr/>
        </p:nvSpPr>
        <p:spPr>
          <a:xfrm>
            <a:off x="100283" y="1356765"/>
            <a:ext cx="8154006" cy="7951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3033"/>
              </a:lnSpc>
            </a:pPr>
            <a:r>
              <a:rPr lang="pt-BR" sz="3600" dirty="0">
                <a:solidFill>
                  <a:srgbClr val="92D050"/>
                </a:solidFill>
                <a:latin typeface="Montserrat Classic"/>
              </a:rPr>
              <a:t>GARANTIR </a:t>
            </a:r>
            <a:r>
              <a:rPr lang="pt-BR" sz="3600" b="1" dirty="0">
                <a:solidFill>
                  <a:srgbClr val="92D050"/>
                </a:solidFill>
                <a:latin typeface="Montserrat Classic"/>
              </a:rPr>
              <a:t>PRINCÍPIOS SOCIOAMBIENTAIS </a:t>
            </a:r>
            <a:r>
              <a:rPr lang="pt-BR" sz="3600" dirty="0">
                <a:solidFill>
                  <a:srgbClr val="92D050"/>
                </a:solidFill>
                <a:latin typeface="Montserrat Classic"/>
              </a:rPr>
              <a:t>NO REGIME TRIBUTÁRIO</a:t>
            </a:r>
          </a:p>
        </p:txBody>
      </p:sp>
      <p:pic>
        <p:nvPicPr>
          <p:cNvPr id="5" name="Imagem 4" descr="Uma imagem contendo desenho&#10;&#10;Descrição gerada automaticamente">
            <a:extLst>
              <a:ext uri="{FF2B5EF4-FFF2-40B4-BE49-F238E27FC236}">
                <a16:creationId xmlns:a16="http://schemas.microsoft.com/office/drawing/2014/main" xmlns="" id="{4A005F05-7E87-49B3-B38D-50B69D9D1F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4" y="79624"/>
            <a:ext cx="3736605" cy="594792"/>
          </a:xfrm>
          <a:prstGeom prst="rect">
            <a:avLst/>
          </a:prstGeom>
        </p:spPr>
      </p:pic>
      <p:sp>
        <p:nvSpPr>
          <p:cNvPr id="8" name="TextBox 3">
            <a:extLst>
              <a:ext uri="{FF2B5EF4-FFF2-40B4-BE49-F238E27FC236}">
                <a16:creationId xmlns:a16="http://schemas.microsoft.com/office/drawing/2014/main" xmlns="" id="{72BBE279-55CA-44CA-96C1-DEBC5236BEFC}"/>
              </a:ext>
            </a:extLst>
          </p:cNvPr>
          <p:cNvSpPr txBox="1"/>
          <p:nvPr/>
        </p:nvSpPr>
        <p:spPr>
          <a:xfrm>
            <a:off x="9138178" y="6238642"/>
            <a:ext cx="2709759" cy="2467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defTabSz="609630">
              <a:lnSpc>
                <a:spcPts val="2146"/>
              </a:lnSpc>
            </a:pPr>
            <a:r>
              <a:rPr lang="en-US" sz="1533" dirty="0">
                <a:solidFill>
                  <a:srgbClr val="F9FCFF"/>
                </a:solidFill>
                <a:latin typeface="Source Serif Pro"/>
              </a:rPr>
              <a:t>IDS | 2020</a:t>
            </a: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1E5FB0E9-0AC8-49B1-BC7D-C145737503E7}"/>
              </a:ext>
            </a:extLst>
          </p:cNvPr>
          <p:cNvSpPr txBox="1"/>
          <p:nvPr/>
        </p:nvSpPr>
        <p:spPr>
          <a:xfrm>
            <a:off x="8718993" y="492186"/>
            <a:ext cx="3209407" cy="3644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609630" rtl="0" eaLnBrk="1" fontAlgn="auto" latinLnBrk="0" hangingPunct="1">
              <a:lnSpc>
                <a:spcPts val="214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0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PROPOSTA </a:t>
            </a:r>
            <a:r>
              <a:rPr kumimoji="0" lang="pt-BR" sz="4800" b="1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1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9FCFF"/>
              </a:solidFill>
              <a:effectLst/>
              <a:uLnTx/>
              <a:uFillTx/>
              <a:latin typeface="Source Serif Pro"/>
              <a:ea typeface="+mn-ea"/>
              <a:cs typeface="+mn-cs"/>
            </a:endParaRPr>
          </a:p>
        </p:txBody>
      </p:sp>
      <p:sp>
        <p:nvSpPr>
          <p:cNvPr id="15" name="TextBox 7">
            <a:extLst>
              <a:ext uri="{FF2B5EF4-FFF2-40B4-BE49-F238E27FC236}">
                <a16:creationId xmlns:a16="http://schemas.microsoft.com/office/drawing/2014/main" xmlns="" id="{DC679F1B-A910-44AB-90CD-2C7F7469AFD8}"/>
              </a:ext>
            </a:extLst>
          </p:cNvPr>
          <p:cNvSpPr txBox="1"/>
          <p:nvPr/>
        </p:nvSpPr>
        <p:spPr>
          <a:xfrm>
            <a:off x="2288228" y="2840495"/>
            <a:ext cx="5966061" cy="22662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defTabSz="609630">
              <a:lnSpc>
                <a:spcPts val="3033"/>
              </a:lnSpc>
            </a:pPr>
            <a:r>
              <a:rPr lang="pt-BR" sz="1530" dirty="0">
                <a:solidFill>
                  <a:schemeClr val="bg1"/>
                </a:solidFill>
                <a:latin typeface="Source Serif Pro"/>
              </a:rPr>
              <a:t>Assegurar que a atual reforma do Sistema Tributário Nacional esteja em consonância com princípios socioambientais sustentáveis e com os dispositivos constitucionais já consagrados nesse sentido. Os princípios a serem integrados são o da </a:t>
            </a:r>
            <a:r>
              <a:rPr lang="pt-BR" sz="1530" b="1" dirty="0">
                <a:solidFill>
                  <a:schemeClr val="bg1"/>
                </a:solidFill>
                <a:latin typeface="Source Serif Pro"/>
              </a:rPr>
              <a:t>prevenção</a:t>
            </a:r>
            <a:r>
              <a:rPr lang="pt-BR" sz="1530" dirty="0">
                <a:solidFill>
                  <a:schemeClr val="bg1"/>
                </a:solidFill>
                <a:latin typeface="Source Serif Pro"/>
              </a:rPr>
              <a:t>, do </a:t>
            </a:r>
            <a:r>
              <a:rPr lang="pt-BR" sz="1530" b="1" dirty="0">
                <a:solidFill>
                  <a:schemeClr val="bg1"/>
                </a:solidFill>
                <a:latin typeface="Source Serif Pro"/>
              </a:rPr>
              <a:t>poluidor-pagador</a:t>
            </a:r>
            <a:r>
              <a:rPr lang="pt-BR" sz="1530" dirty="0">
                <a:solidFill>
                  <a:schemeClr val="bg1"/>
                </a:solidFill>
                <a:latin typeface="Source Serif Pro"/>
              </a:rPr>
              <a:t> e do </a:t>
            </a:r>
            <a:r>
              <a:rPr lang="pt-BR" sz="1530" b="1" dirty="0">
                <a:solidFill>
                  <a:schemeClr val="bg1"/>
                </a:solidFill>
                <a:latin typeface="Source Serif Pro"/>
              </a:rPr>
              <a:t>protetor-recebedor</a:t>
            </a:r>
            <a:r>
              <a:rPr lang="pt-BR" sz="1530" dirty="0">
                <a:solidFill>
                  <a:schemeClr val="bg1"/>
                </a:solidFill>
                <a:latin typeface="Source Serif Pro"/>
              </a:rPr>
              <a:t>. A harmonização entre eles se dá pelo </a:t>
            </a:r>
            <a:r>
              <a:rPr lang="pt-BR" sz="1530" b="1" dirty="0">
                <a:solidFill>
                  <a:schemeClr val="bg1"/>
                </a:solidFill>
                <a:latin typeface="Source Serif Pro"/>
              </a:rPr>
              <a:t>tratamento tributário diferenciado</a:t>
            </a:r>
            <a:r>
              <a:rPr lang="pt-BR" sz="1530" dirty="0">
                <a:solidFill>
                  <a:schemeClr val="bg1"/>
                </a:solidFill>
                <a:latin typeface="Source Serif Pro"/>
              </a:rPr>
              <a:t> conforme o impacto ambiental e climático.</a:t>
            </a:r>
          </a:p>
        </p:txBody>
      </p:sp>
      <p:sp>
        <p:nvSpPr>
          <p:cNvPr id="17" name="Espaço Reservado para Número de Slide 18">
            <a:extLst>
              <a:ext uri="{FF2B5EF4-FFF2-40B4-BE49-F238E27FC236}">
                <a16:creationId xmlns:a16="http://schemas.microsoft.com/office/drawing/2014/main" xmlns="" id="{5E6384B4-D2BF-40A5-BE4B-3A8584304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5860" y="6614583"/>
            <a:ext cx="488494" cy="243417"/>
          </a:xfrm>
        </p:spPr>
        <p:txBody>
          <a:bodyPr/>
          <a:lstStyle/>
          <a:p>
            <a:fld id="{B6F15528-21DE-4FAA-801E-634DDDAF4B2B}" type="slidenum">
              <a:rPr lang="en-US" sz="1100" smtClean="0"/>
              <a:pPr/>
              <a:t>6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833271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8231"/>
        </a:solidFill>
        <a:effectLst/>
      </p:bgPr>
    </p:bg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4BDF2EB8-025C-4819-8173-FC0BED9772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714" y="5379997"/>
            <a:ext cx="8131428" cy="1478003"/>
          </a:xfrm>
          <a:prstGeom prst="rect">
            <a:avLst/>
          </a:prstGeom>
        </p:spPr>
      </p:pic>
      <p:sp>
        <p:nvSpPr>
          <p:cNvPr id="13" name="AutoShape 2">
            <a:extLst>
              <a:ext uri="{FF2B5EF4-FFF2-40B4-BE49-F238E27FC236}">
                <a16:creationId xmlns:a16="http://schemas.microsoft.com/office/drawing/2014/main" xmlns="" id="{70B44401-A8F1-40EC-91DF-4AE55C446C57}"/>
              </a:ext>
            </a:extLst>
          </p:cNvPr>
          <p:cNvSpPr/>
          <p:nvPr/>
        </p:nvSpPr>
        <p:spPr>
          <a:xfrm>
            <a:off x="0" y="1"/>
            <a:ext cx="4060572" cy="6858000"/>
          </a:xfrm>
          <a:prstGeom prst="rect">
            <a:avLst/>
          </a:prstGeom>
          <a:solidFill>
            <a:srgbClr val="00B050"/>
          </a:solidFill>
        </p:spPr>
      </p:sp>
      <p:sp>
        <p:nvSpPr>
          <p:cNvPr id="14" name="TextBox 3">
            <a:extLst>
              <a:ext uri="{FF2B5EF4-FFF2-40B4-BE49-F238E27FC236}">
                <a16:creationId xmlns:a16="http://schemas.microsoft.com/office/drawing/2014/main" xmlns="" id="{12F506D4-5CA8-45A0-89A0-11899A8E2B7B}"/>
              </a:ext>
            </a:extLst>
          </p:cNvPr>
          <p:cNvSpPr txBox="1"/>
          <p:nvPr/>
        </p:nvSpPr>
        <p:spPr>
          <a:xfrm>
            <a:off x="346188" y="6249550"/>
            <a:ext cx="2709759" cy="2538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214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33" b="0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IDS | 2020</a:t>
            </a:r>
          </a:p>
        </p:txBody>
      </p:sp>
      <p:sp>
        <p:nvSpPr>
          <p:cNvPr id="3" name="TextBox 7">
            <a:extLst>
              <a:ext uri="{FF2B5EF4-FFF2-40B4-BE49-F238E27FC236}">
                <a16:creationId xmlns:a16="http://schemas.microsoft.com/office/drawing/2014/main" xmlns="" id="{FCE81B64-3B9D-47AD-B7F8-E0F48DB20EBA}"/>
              </a:ext>
            </a:extLst>
          </p:cNvPr>
          <p:cNvSpPr txBox="1"/>
          <p:nvPr/>
        </p:nvSpPr>
        <p:spPr>
          <a:xfrm>
            <a:off x="4254569" y="1359878"/>
            <a:ext cx="7834364" cy="7951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defTabSz="609630">
              <a:lnSpc>
                <a:spcPts val="3033"/>
              </a:lnSpc>
            </a:pPr>
            <a:r>
              <a:rPr lang="pt-BR" sz="3600" dirty="0">
                <a:solidFill>
                  <a:srgbClr val="92D050"/>
                </a:solidFill>
                <a:latin typeface="Montserrat Classic"/>
              </a:rPr>
              <a:t>MELHORAR GOVERNANÇA CLIMÁTICA E SOCIOAMBIENTAL LOCAL: </a:t>
            </a:r>
            <a:r>
              <a:rPr lang="pt-BR" sz="3600" b="1" dirty="0">
                <a:solidFill>
                  <a:srgbClr val="92D050"/>
                </a:solidFill>
                <a:latin typeface="Montserrat Classic"/>
              </a:rPr>
              <a:t>IBS ECOLÓGICO</a:t>
            </a:r>
          </a:p>
        </p:txBody>
      </p:sp>
      <p:pic>
        <p:nvPicPr>
          <p:cNvPr id="4" name="Imagem 3" descr="Uma imagem contendo desenho&#10;&#10;Descrição gerada automaticamente">
            <a:extLst>
              <a:ext uri="{FF2B5EF4-FFF2-40B4-BE49-F238E27FC236}">
                <a16:creationId xmlns:a16="http://schemas.microsoft.com/office/drawing/2014/main" xmlns="" id="{F3555B62-8C6B-4111-92C4-190304F0CF7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2328" y="79624"/>
            <a:ext cx="3736605" cy="594792"/>
          </a:xfrm>
          <a:prstGeom prst="rect">
            <a:avLst/>
          </a:prstGeom>
        </p:spPr>
      </p:pic>
      <p:sp>
        <p:nvSpPr>
          <p:cNvPr id="5" name="TextBox 7">
            <a:extLst>
              <a:ext uri="{FF2B5EF4-FFF2-40B4-BE49-F238E27FC236}">
                <a16:creationId xmlns:a16="http://schemas.microsoft.com/office/drawing/2014/main" xmlns="" id="{F5960FB3-7E8E-4930-815D-54781D36EE52}"/>
              </a:ext>
            </a:extLst>
          </p:cNvPr>
          <p:cNvSpPr txBox="1"/>
          <p:nvPr/>
        </p:nvSpPr>
        <p:spPr>
          <a:xfrm>
            <a:off x="4254569" y="2840494"/>
            <a:ext cx="5966061" cy="22639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3033"/>
              </a:lnSpc>
            </a:pPr>
            <a:r>
              <a:rPr lang="pt-BR" sz="1530" dirty="0">
                <a:solidFill>
                  <a:schemeClr val="bg1"/>
                </a:solidFill>
                <a:latin typeface="Source Serif Pro"/>
              </a:rPr>
              <a:t>Criar mecanismo, no âmbito do recursos captados pelo IBS, de </a:t>
            </a:r>
            <a:r>
              <a:rPr lang="pt-BR" sz="1530" b="1" dirty="0">
                <a:solidFill>
                  <a:schemeClr val="bg1"/>
                </a:solidFill>
                <a:latin typeface="Source Serif Pro"/>
              </a:rPr>
              <a:t>compensação e transferência financeira aos Municípios </a:t>
            </a:r>
            <a:r>
              <a:rPr lang="pt-BR" sz="1530" dirty="0">
                <a:solidFill>
                  <a:schemeClr val="bg1"/>
                </a:solidFill>
                <a:latin typeface="Source Serif Pro"/>
              </a:rPr>
              <a:t>(inspirado no ICMS Ecológico) que estimulem bons resultados em governança climática e socioambiental local considerando indicadores de biodiversidade, melhorias nos indicadores de saneamento e gestão de resíduos sólidos e no desempenho de gestão, mitigação e adaptação às mudanças climáticas.</a:t>
            </a: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xmlns="" id="{9E8FBF9C-936B-4A8B-BFBB-F65F738BE480}"/>
              </a:ext>
            </a:extLst>
          </p:cNvPr>
          <p:cNvSpPr txBox="1"/>
          <p:nvPr/>
        </p:nvSpPr>
        <p:spPr>
          <a:xfrm>
            <a:off x="178312" y="492186"/>
            <a:ext cx="3209407" cy="3644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609630" rtl="0" eaLnBrk="1" fontAlgn="auto" latinLnBrk="0" hangingPunct="1">
              <a:lnSpc>
                <a:spcPts val="214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0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PROPOSTA </a:t>
            </a:r>
            <a:r>
              <a:rPr kumimoji="0" lang="pt-BR" sz="4800" b="1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2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9FCFF"/>
              </a:solidFill>
              <a:effectLst/>
              <a:uLnTx/>
              <a:uFillTx/>
              <a:latin typeface="Source Serif Pro"/>
              <a:ea typeface="+mn-ea"/>
              <a:cs typeface="+mn-cs"/>
            </a:endParaRPr>
          </a:p>
        </p:txBody>
      </p:sp>
      <p:sp>
        <p:nvSpPr>
          <p:cNvPr id="17" name="Espaço Reservado para Número de Slide 18">
            <a:extLst>
              <a:ext uri="{FF2B5EF4-FFF2-40B4-BE49-F238E27FC236}">
                <a16:creationId xmlns:a16="http://schemas.microsoft.com/office/drawing/2014/main" xmlns="" id="{9CA6D1B6-8380-4E67-BF23-2739D0288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941" y="6558993"/>
            <a:ext cx="488494" cy="243417"/>
          </a:xfrm>
        </p:spPr>
        <p:txBody>
          <a:bodyPr/>
          <a:lstStyle/>
          <a:p>
            <a:fld id="{B6F15528-21DE-4FAA-801E-634DDDAF4B2B}" type="slidenum">
              <a:rPr lang="en-US" sz="1100" smtClean="0"/>
              <a:pPr/>
              <a:t>7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492551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82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xmlns="" id="{AF3CA1E0-D530-4878-A64F-184963C99D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19516"/>
            <a:ext cx="8464164" cy="1538483"/>
          </a:xfrm>
          <a:prstGeom prst="rect">
            <a:avLst/>
          </a:prstGeom>
        </p:spPr>
      </p:pic>
      <p:sp>
        <p:nvSpPr>
          <p:cNvPr id="2" name="AutoShape 2"/>
          <p:cNvSpPr/>
          <p:nvPr/>
        </p:nvSpPr>
        <p:spPr>
          <a:xfrm>
            <a:off x="8455395" y="1"/>
            <a:ext cx="3736605" cy="6858000"/>
          </a:xfrm>
          <a:prstGeom prst="rect">
            <a:avLst/>
          </a:prstGeom>
          <a:solidFill>
            <a:srgbClr val="92D050"/>
          </a:solidFill>
        </p:spPr>
      </p:sp>
      <p:sp>
        <p:nvSpPr>
          <p:cNvPr id="7" name="TextBox 7"/>
          <p:cNvSpPr txBox="1"/>
          <p:nvPr/>
        </p:nvSpPr>
        <p:spPr>
          <a:xfrm>
            <a:off x="100283" y="1356765"/>
            <a:ext cx="8154006" cy="7951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303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FOMENTAR O DESENVOLVIMENTO REGIONAL </a:t>
            </a:r>
            <a:r>
              <a:rPr kumimoji="0" lang="pt-BR" sz="36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SUSTENTÁVEL</a:t>
            </a:r>
          </a:p>
        </p:txBody>
      </p:sp>
      <p:pic>
        <p:nvPicPr>
          <p:cNvPr id="5" name="Imagem 4" descr="Uma imagem contendo desenho&#10;&#10;Descrição gerada automaticamente">
            <a:extLst>
              <a:ext uri="{FF2B5EF4-FFF2-40B4-BE49-F238E27FC236}">
                <a16:creationId xmlns:a16="http://schemas.microsoft.com/office/drawing/2014/main" xmlns="" id="{4A005F05-7E87-49B3-B38D-50B69D9D1F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4" y="79624"/>
            <a:ext cx="3736605" cy="594792"/>
          </a:xfrm>
          <a:prstGeom prst="rect">
            <a:avLst/>
          </a:prstGeom>
        </p:spPr>
      </p:pic>
      <p:sp>
        <p:nvSpPr>
          <p:cNvPr id="8" name="TextBox 3">
            <a:extLst>
              <a:ext uri="{FF2B5EF4-FFF2-40B4-BE49-F238E27FC236}">
                <a16:creationId xmlns:a16="http://schemas.microsoft.com/office/drawing/2014/main" xmlns="" id="{72BBE279-55CA-44CA-96C1-DEBC5236BEFC}"/>
              </a:ext>
            </a:extLst>
          </p:cNvPr>
          <p:cNvSpPr txBox="1"/>
          <p:nvPr/>
        </p:nvSpPr>
        <p:spPr>
          <a:xfrm>
            <a:off x="9138178" y="6238642"/>
            <a:ext cx="2709759" cy="2467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r" defTabSz="609630" rtl="0" eaLnBrk="1" fontAlgn="auto" latinLnBrk="0" hangingPunct="1">
              <a:lnSpc>
                <a:spcPts val="214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33" b="0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IDS | 2020</a:t>
            </a: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1E5FB0E9-0AC8-49B1-BC7D-C145737503E7}"/>
              </a:ext>
            </a:extLst>
          </p:cNvPr>
          <p:cNvSpPr txBox="1"/>
          <p:nvPr/>
        </p:nvSpPr>
        <p:spPr>
          <a:xfrm>
            <a:off x="8718993" y="492186"/>
            <a:ext cx="3209407" cy="3644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609630" rtl="0" eaLnBrk="1" fontAlgn="auto" latinLnBrk="0" hangingPunct="1">
              <a:lnSpc>
                <a:spcPts val="214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0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PROPOSTA </a:t>
            </a:r>
            <a:r>
              <a:rPr kumimoji="0" lang="pt-BR" sz="4800" b="1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3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9FCFF"/>
              </a:solidFill>
              <a:effectLst/>
              <a:uLnTx/>
              <a:uFillTx/>
              <a:latin typeface="Source Serif Pro"/>
              <a:ea typeface="+mn-ea"/>
              <a:cs typeface="+mn-cs"/>
            </a:endParaRPr>
          </a:p>
        </p:txBody>
      </p:sp>
      <p:sp>
        <p:nvSpPr>
          <p:cNvPr id="15" name="TextBox 7">
            <a:extLst>
              <a:ext uri="{FF2B5EF4-FFF2-40B4-BE49-F238E27FC236}">
                <a16:creationId xmlns:a16="http://schemas.microsoft.com/office/drawing/2014/main" xmlns="" id="{DC679F1B-A910-44AB-90CD-2C7F7469AFD8}"/>
              </a:ext>
            </a:extLst>
          </p:cNvPr>
          <p:cNvSpPr txBox="1"/>
          <p:nvPr/>
        </p:nvSpPr>
        <p:spPr>
          <a:xfrm>
            <a:off x="2288228" y="2840495"/>
            <a:ext cx="5966061" cy="22639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609630" rtl="0" eaLnBrk="1" fontAlgn="auto" latinLnBrk="0" hangingPunct="1">
              <a:lnSpc>
                <a:spcPts val="303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3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Incentivar, com a criação de um Fundo, o combate às desigualdades sociais e regionais e a integração nacional por meio do </a:t>
            </a:r>
            <a:r>
              <a:rPr kumimoji="0" lang="pt-BR" sz="153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fomento direto a atividades produtivas ou investimentos em infraestrutura econômica sustentáveis </a:t>
            </a:r>
            <a:r>
              <a:rPr kumimoji="0" lang="pt-BR" sz="153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e convergentes com a política nacional de mudanças do clima, e que beneficiem povos indígenas, populações tradicionais locais, pequenos e microempreendedores e agricultores familiares.</a:t>
            </a:r>
          </a:p>
        </p:txBody>
      </p:sp>
      <p:sp>
        <p:nvSpPr>
          <p:cNvPr id="10" name="Espaço Reservado para Número de Slide 18">
            <a:extLst>
              <a:ext uri="{FF2B5EF4-FFF2-40B4-BE49-F238E27FC236}">
                <a16:creationId xmlns:a16="http://schemas.microsoft.com/office/drawing/2014/main" xmlns="" id="{9CF7CA78-B568-4848-8033-7E94B0F9F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5860" y="6614583"/>
            <a:ext cx="488494" cy="243417"/>
          </a:xfrm>
        </p:spPr>
        <p:txBody>
          <a:bodyPr/>
          <a:lstStyle/>
          <a:p>
            <a:fld id="{B6F15528-21DE-4FAA-801E-634DDDAF4B2B}" type="slidenum">
              <a:rPr lang="en-US" sz="1100" smtClean="0"/>
              <a:pPr/>
              <a:t>8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769133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8231"/>
        </a:solidFill>
        <a:effectLst/>
      </p:bgPr>
    </p:bg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4BDF2EB8-025C-4819-8173-FC0BED9772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714" y="5379997"/>
            <a:ext cx="8131428" cy="1478003"/>
          </a:xfrm>
          <a:prstGeom prst="rect">
            <a:avLst/>
          </a:prstGeom>
        </p:spPr>
      </p:pic>
      <p:sp>
        <p:nvSpPr>
          <p:cNvPr id="13" name="AutoShape 2">
            <a:extLst>
              <a:ext uri="{FF2B5EF4-FFF2-40B4-BE49-F238E27FC236}">
                <a16:creationId xmlns:a16="http://schemas.microsoft.com/office/drawing/2014/main" xmlns="" id="{70B44401-A8F1-40EC-91DF-4AE55C446C57}"/>
              </a:ext>
            </a:extLst>
          </p:cNvPr>
          <p:cNvSpPr/>
          <p:nvPr/>
        </p:nvSpPr>
        <p:spPr>
          <a:xfrm>
            <a:off x="0" y="1"/>
            <a:ext cx="4060572" cy="6858000"/>
          </a:xfrm>
          <a:prstGeom prst="rect">
            <a:avLst/>
          </a:prstGeom>
          <a:solidFill>
            <a:srgbClr val="00B050"/>
          </a:solidFill>
        </p:spPr>
      </p:sp>
      <p:sp>
        <p:nvSpPr>
          <p:cNvPr id="14" name="TextBox 3">
            <a:extLst>
              <a:ext uri="{FF2B5EF4-FFF2-40B4-BE49-F238E27FC236}">
                <a16:creationId xmlns:a16="http://schemas.microsoft.com/office/drawing/2014/main" xmlns="" id="{12F506D4-5CA8-45A0-89A0-11899A8E2B7B}"/>
              </a:ext>
            </a:extLst>
          </p:cNvPr>
          <p:cNvSpPr txBox="1"/>
          <p:nvPr/>
        </p:nvSpPr>
        <p:spPr>
          <a:xfrm>
            <a:off x="346188" y="6249550"/>
            <a:ext cx="2709759" cy="2538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214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33" b="0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IDS | 2020</a:t>
            </a:r>
          </a:p>
        </p:txBody>
      </p:sp>
      <p:sp>
        <p:nvSpPr>
          <p:cNvPr id="3" name="TextBox 7">
            <a:extLst>
              <a:ext uri="{FF2B5EF4-FFF2-40B4-BE49-F238E27FC236}">
                <a16:creationId xmlns:a16="http://schemas.microsoft.com/office/drawing/2014/main" xmlns="" id="{FCE81B64-3B9D-47AD-B7F8-E0F48DB20EBA}"/>
              </a:ext>
            </a:extLst>
          </p:cNvPr>
          <p:cNvSpPr txBox="1"/>
          <p:nvPr/>
        </p:nvSpPr>
        <p:spPr>
          <a:xfrm>
            <a:off x="4254569" y="1359878"/>
            <a:ext cx="7834364" cy="19493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609630" rtl="0" eaLnBrk="1" fontAlgn="auto" latinLnBrk="0" hangingPunct="1">
              <a:lnSpc>
                <a:spcPts val="303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GARANTIR A PLENA</a:t>
            </a:r>
          </a:p>
          <a:p>
            <a:pPr marL="0" marR="0" lvl="0" indent="0" algn="r" defTabSz="609630" rtl="0" eaLnBrk="1" fontAlgn="auto" latinLnBrk="0" hangingPunct="1">
              <a:lnSpc>
                <a:spcPts val="303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MUNICIPALIZAÇÃO DO ITR</a:t>
            </a:r>
            <a:endParaRPr kumimoji="0" lang="pt-BR" sz="3600" b="1" i="0" u="none" strike="noStrike" kern="1200" cap="none" spc="0" normalizeH="0" baseline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Montserrat Classic"/>
              <a:ea typeface="+mn-ea"/>
              <a:cs typeface="+mn-cs"/>
            </a:endParaRPr>
          </a:p>
          <a:p>
            <a:pPr marL="0" marR="0" lvl="0" indent="0" algn="r" defTabSz="609630" rtl="0" eaLnBrk="1" fontAlgn="auto" latinLnBrk="0" hangingPunct="1">
              <a:lnSpc>
                <a:spcPts val="303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E INCENTIVAR O USO PRODUTIVO E SUSTENTÁVEL DA TERRA</a:t>
            </a:r>
          </a:p>
          <a:p>
            <a:pPr marL="0" marR="0" lvl="0" indent="0" algn="r" defTabSz="609630" rtl="0" eaLnBrk="1" fontAlgn="auto" latinLnBrk="0" hangingPunct="1">
              <a:lnSpc>
                <a:spcPts val="303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COM A </a:t>
            </a:r>
            <a:r>
              <a:rPr kumimoji="0" lang="pt-BR" sz="36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CIDE USO DO SOLO </a:t>
            </a:r>
          </a:p>
        </p:txBody>
      </p:sp>
      <p:pic>
        <p:nvPicPr>
          <p:cNvPr id="4" name="Imagem 3" descr="Uma imagem contendo desenho&#10;&#10;Descrição gerada automaticamente">
            <a:extLst>
              <a:ext uri="{FF2B5EF4-FFF2-40B4-BE49-F238E27FC236}">
                <a16:creationId xmlns:a16="http://schemas.microsoft.com/office/drawing/2014/main" xmlns="" id="{F3555B62-8C6B-4111-92C4-190304F0CF7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2328" y="79624"/>
            <a:ext cx="3736605" cy="594792"/>
          </a:xfrm>
          <a:prstGeom prst="rect">
            <a:avLst/>
          </a:prstGeom>
        </p:spPr>
      </p:pic>
      <p:sp>
        <p:nvSpPr>
          <p:cNvPr id="5" name="TextBox 7">
            <a:extLst>
              <a:ext uri="{FF2B5EF4-FFF2-40B4-BE49-F238E27FC236}">
                <a16:creationId xmlns:a16="http://schemas.microsoft.com/office/drawing/2014/main" xmlns="" id="{F5960FB3-7E8E-4930-815D-54781D36EE52}"/>
              </a:ext>
            </a:extLst>
          </p:cNvPr>
          <p:cNvSpPr txBox="1"/>
          <p:nvPr/>
        </p:nvSpPr>
        <p:spPr>
          <a:xfrm>
            <a:off x="4254569" y="3609935"/>
            <a:ext cx="5966061" cy="14945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303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3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Adaptar o atual ITR </a:t>
            </a:r>
            <a:r>
              <a:rPr kumimoji="0" lang="pt-BR" sz="153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conferindo a ele função arrecadatória para os municípios e </a:t>
            </a:r>
            <a:r>
              <a:rPr kumimoji="0" lang="pt-BR" sz="153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instituir a CIDE uso do solo</a:t>
            </a:r>
            <a:r>
              <a:rPr kumimoji="0" lang="pt-BR" sz="153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, com função extrafiscal (sem função arrecadatória) para desestimular o uso improdutivo e insustentável do solo rural.</a:t>
            </a: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xmlns="" id="{9E8FBF9C-936B-4A8B-BFBB-F65F738BE480}"/>
              </a:ext>
            </a:extLst>
          </p:cNvPr>
          <p:cNvSpPr txBox="1"/>
          <p:nvPr/>
        </p:nvSpPr>
        <p:spPr>
          <a:xfrm>
            <a:off x="178312" y="492186"/>
            <a:ext cx="3209407" cy="3644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609630" rtl="0" eaLnBrk="1" fontAlgn="auto" latinLnBrk="0" hangingPunct="1">
              <a:lnSpc>
                <a:spcPts val="214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0" i="0" u="none" strike="noStrike" kern="1200" cap="none" spc="0" normalizeH="0" baseline="0" noProof="0" dirty="0">
                <a:ln>
                  <a:noFill/>
                </a:ln>
                <a:solidFill>
                  <a:srgbClr val="F9FCFF"/>
                </a:solidFill>
                <a:effectLst/>
                <a:uLnTx/>
                <a:uFillTx/>
                <a:latin typeface="Source Serif Pro"/>
                <a:ea typeface="+mn-ea"/>
                <a:cs typeface="+mn-cs"/>
              </a:rPr>
              <a:t>PROPOSTA </a:t>
            </a:r>
            <a:r>
              <a:rPr lang="pt-BR" sz="4800" b="1" dirty="0">
                <a:solidFill>
                  <a:srgbClr val="F9FCFF"/>
                </a:solidFill>
                <a:latin typeface="Source Serif Pro"/>
              </a:rPr>
              <a:t>4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9FCFF"/>
              </a:solidFill>
              <a:effectLst/>
              <a:uLnTx/>
              <a:uFillTx/>
              <a:latin typeface="Source Serif Pro"/>
              <a:ea typeface="+mn-ea"/>
              <a:cs typeface="+mn-cs"/>
            </a:endParaRPr>
          </a:p>
        </p:txBody>
      </p:sp>
      <p:sp>
        <p:nvSpPr>
          <p:cNvPr id="10" name="Espaço Reservado para Número de Slide 18">
            <a:extLst>
              <a:ext uri="{FF2B5EF4-FFF2-40B4-BE49-F238E27FC236}">
                <a16:creationId xmlns:a16="http://schemas.microsoft.com/office/drawing/2014/main" xmlns="" id="{D679D972-073D-4603-9710-32FC8E32F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941" y="6558993"/>
            <a:ext cx="488494" cy="243417"/>
          </a:xfrm>
        </p:spPr>
        <p:txBody>
          <a:bodyPr/>
          <a:lstStyle/>
          <a:p>
            <a:fld id="{B6F15528-21DE-4FAA-801E-634DDDAF4B2B}" type="slidenum">
              <a:rPr lang="en-US" sz="1100" smtClean="0"/>
              <a:pPr/>
              <a:t>9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905884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897</Words>
  <Application>Microsoft Office PowerPoint</Application>
  <PresentationFormat>Widescreen</PresentationFormat>
  <Paragraphs>97</Paragraphs>
  <Slides>16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1" baseType="lpstr">
      <vt:lpstr>Arial</vt:lpstr>
      <vt:lpstr>Calibri</vt:lpstr>
      <vt:lpstr>Montserrat Classic</vt:lpstr>
      <vt:lpstr>Source Serif Pro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 Propostas para a Reforma Tributária Sustentável</dc:title>
  <dc:creator>IDS</dc:creator>
  <cp:keywords>Reforma Tributária;IDS</cp:keywords>
  <cp:lastModifiedBy>Donaldo Portela Rodrigues</cp:lastModifiedBy>
  <cp:revision>22</cp:revision>
  <dcterms:created xsi:type="dcterms:W3CDTF">2020-02-04T17:37:13Z</dcterms:created>
  <dcterms:modified xsi:type="dcterms:W3CDTF">2020-09-24T16:46:11Z</dcterms:modified>
</cp:coreProperties>
</file>