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205" r:id="rId2"/>
    <p:sldId id="1194" r:id="rId3"/>
    <p:sldId id="1195" r:id="rId4"/>
    <p:sldId id="1196" r:id="rId5"/>
    <p:sldId id="1197" r:id="rId6"/>
    <p:sldId id="1198" r:id="rId7"/>
    <p:sldId id="1199" r:id="rId8"/>
    <p:sldId id="1200" r:id="rId9"/>
    <p:sldId id="1201" r:id="rId10"/>
    <p:sldId id="1188" r:id="rId11"/>
    <p:sldId id="1176" r:id="rId12"/>
    <p:sldId id="1185" r:id="rId13"/>
    <p:sldId id="1186" r:id="rId14"/>
    <p:sldId id="1187" r:id="rId15"/>
    <p:sldId id="1180" r:id="rId16"/>
    <p:sldId id="1191" r:id="rId17"/>
    <p:sldId id="1190" r:id="rId18"/>
    <p:sldId id="1189" r:id="rId19"/>
    <p:sldId id="1192" r:id="rId20"/>
    <p:sldId id="1202" r:id="rId21"/>
    <p:sldId id="1203" r:id="rId22"/>
    <p:sldId id="1204" r:id="rId23"/>
    <p:sldId id="1207" r:id="rId24"/>
    <p:sldId id="1206" r:id="rId25"/>
  </p:sldIdLst>
  <p:sldSz cx="9144000" cy="5143500" type="screen16x9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CC99"/>
    <a:srgbClr val="008000"/>
    <a:srgbClr val="666633"/>
    <a:srgbClr val="CC0000"/>
    <a:srgbClr val="036497"/>
    <a:srgbClr val="336600"/>
    <a:srgbClr val="D9D9D9"/>
    <a:srgbClr val="6600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420" autoAdjust="0"/>
  </p:normalViewPr>
  <p:slideViewPr>
    <p:cSldViewPr showGuides="1">
      <p:cViewPr varScale="1">
        <p:scale>
          <a:sx n="90" d="100"/>
          <a:sy n="90" d="100"/>
        </p:scale>
        <p:origin x="-192" y="-102"/>
      </p:cViewPr>
      <p:guideLst>
        <p:guide orient="horz" pos="2845"/>
        <p:guide orient="horz" pos="667"/>
        <p:guide orient="horz" pos="2618"/>
        <p:guide orient="horz" pos="2981"/>
        <p:guide pos="673"/>
        <p:guide pos="8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96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18.8</c:v>
                </c:pt>
                <c:pt idx="1">
                  <c:v>22.7</c:v>
                </c:pt>
                <c:pt idx="2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40175360"/>
        <c:axId val="83496320"/>
      </c:barChart>
      <c:catAx>
        <c:axId val="1401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pt-BR"/>
          </a:p>
        </c:txPr>
        <c:crossAx val="83496320"/>
        <c:crosses val="autoZero"/>
        <c:auto val="1"/>
        <c:lblAlgn val="ctr"/>
        <c:lblOffset val="0"/>
        <c:noMultiLvlLbl val="0"/>
      </c:catAx>
      <c:valAx>
        <c:axId val="83496320"/>
        <c:scaling>
          <c:orientation val="minMax"/>
          <c:min val="1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401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83563270217416E-2"/>
          <c:y val="0.10986004738255194"/>
          <c:w val="0.93223287345956518"/>
          <c:h val="0.76103529398195457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Brasil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5.1673040350060623E-2"/>
                  <c:y val="-0.10729160021179056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1.4</c:v>
                </c:pt>
                <c:pt idx="1">
                  <c:v>1.6</c:v>
                </c:pt>
                <c:pt idx="2">
                  <c:v>2.8614099999999998</c:v>
                </c:pt>
                <c:pt idx="3">
                  <c:v>4.83345</c:v>
                </c:pt>
                <c:pt idx="4">
                  <c:v>5.8669599999999997</c:v>
                </c:pt>
                <c:pt idx="5">
                  <c:v>7.25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62368"/>
        <c:axId val="80961536"/>
      </c:lineChart>
      <c:catAx>
        <c:axId val="1079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80961536"/>
        <c:crosses val="autoZero"/>
        <c:auto val="1"/>
        <c:lblAlgn val="ctr"/>
        <c:lblOffset val="0"/>
        <c:noMultiLvlLbl val="0"/>
      </c:catAx>
      <c:valAx>
        <c:axId val="8096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96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Smartphone</c:v>
                </c:pt>
                <c:pt idx="1">
                  <c:v>Tablet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1.0900000000000001</c:v>
                </c:pt>
                <c:pt idx="1">
                  <c:v>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cylinder"/>
        <c:axId val="42837504"/>
        <c:axId val="75368128"/>
        <c:axId val="0"/>
      </c:bar3DChart>
      <c:catAx>
        <c:axId val="42837504"/>
        <c:scaling>
          <c:orientation val="minMax"/>
        </c:scaling>
        <c:delete val="0"/>
        <c:axPos val="l"/>
        <c:majorTickMark val="none"/>
        <c:minorTickMark val="none"/>
        <c:tickLblPos val="none"/>
        <c:spPr>
          <a:ln>
            <a:noFill/>
          </a:ln>
        </c:spPr>
        <c:crossAx val="75368128"/>
        <c:crosses val="autoZero"/>
        <c:auto val="1"/>
        <c:lblAlgn val="ctr"/>
        <c:lblOffset val="100"/>
        <c:noMultiLvlLbl val="0"/>
      </c:catAx>
      <c:valAx>
        <c:axId val="753681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283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34120154543407E-2"/>
          <c:y val="5.059216487738339E-2"/>
          <c:w val="0.77388816633659918"/>
          <c:h val="0.855640234801336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Móvel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4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2952911203451667E-2"/>
                  <c:y val="-6.8476559909800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2013E</c:v>
                </c:pt>
                <c:pt idx="6">
                  <c:v>2014E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4</c:v>
                </c:pt>
                <c:pt idx="1">
                  <c:v>9</c:v>
                </c:pt>
                <c:pt idx="2">
                  <c:v>21</c:v>
                </c:pt>
                <c:pt idx="3">
                  <c:v>41</c:v>
                </c:pt>
                <c:pt idx="4">
                  <c:v>77</c:v>
                </c:pt>
                <c:pt idx="5">
                  <c:v>107</c:v>
                </c:pt>
                <c:pt idx="6">
                  <c:v>135</c:v>
                </c:pt>
                <c:pt idx="7">
                  <c:v>157</c:v>
                </c:pt>
                <c:pt idx="8">
                  <c:v>173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Fixa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8"/>
              <c:layout>
                <c:manualLayout>
                  <c:x val="6.7921675948041202E-2"/>
                  <c:y val="-7.4702564680216013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Plan1!$A$2:$A$10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2013E</c:v>
                </c:pt>
                <c:pt idx="6">
                  <c:v>2014E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10</c:v>
                </c:pt>
                <c:pt idx="1">
                  <c:v>11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36</c:v>
                </c:pt>
                <c:pt idx="8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863168"/>
        <c:axId val="80967872"/>
      </c:barChart>
      <c:catAx>
        <c:axId val="338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0967872"/>
        <c:crosses val="autoZero"/>
        <c:auto val="1"/>
        <c:lblAlgn val="ctr"/>
        <c:lblOffset val="0"/>
        <c:noMultiLvlLbl val="0"/>
      </c:catAx>
      <c:valAx>
        <c:axId val="8096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3386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173247218657881"/>
          <c:y val="0.12348186889346975"/>
          <c:w val="0.26223075463378742"/>
          <c:h val="0.10771345154965177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700</c:v>
                </c:pt>
                <c:pt idx="1">
                  <c:v>850</c:v>
                </c:pt>
                <c:pt idx="2">
                  <c:v>2100</c:v>
                </c:pt>
                <c:pt idx="3">
                  <c:v>2600</c:v>
                </c:pt>
                <c:pt idx="4">
                  <c:v>3500</c:v>
                </c:pt>
                <c:pt idx="5">
                  <c:v>5800MHz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1941376"/>
        <c:axId val="33773184"/>
      </c:barChart>
      <c:catAx>
        <c:axId val="17194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3773184"/>
        <c:crosses val="autoZero"/>
        <c:auto val="1"/>
        <c:lblAlgn val="ctr"/>
        <c:lblOffset val="100"/>
        <c:noMultiLvlLbl val="0"/>
      </c:catAx>
      <c:valAx>
        <c:axId val="3377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1941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440594925634297"/>
          <c:y val="4.160755881572438E-2"/>
          <c:w val="0.78337182852143483"/>
          <c:h val="0.9167848823685512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Plan1!$A$3:$A$13</c:f>
              <c:strCache>
                <c:ptCount val="11"/>
                <c:pt idx="0">
                  <c:v>Dinamarca</c:v>
                </c:pt>
                <c:pt idx="1">
                  <c:v>Suécia</c:v>
                </c:pt>
                <c:pt idx="2">
                  <c:v>Croácia</c:v>
                </c:pt>
                <c:pt idx="3">
                  <c:v>Reino Unido</c:v>
                </c:pt>
                <c:pt idx="4">
                  <c:v>Portugal</c:v>
                </c:pt>
                <c:pt idx="5">
                  <c:v>Espanha</c:v>
                </c:pt>
                <c:pt idx="6">
                  <c:v>Alemanha</c:v>
                </c:pt>
                <c:pt idx="7">
                  <c:v>França</c:v>
                </c:pt>
                <c:pt idx="8">
                  <c:v>EUA</c:v>
                </c:pt>
                <c:pt idx="9">
                  <c:v>Irlanda</c:v>
                </c:pt>
                <c:pt idx="10">
                  <c:v>Itália</c:v>
                </c:pt>
              </c:strCache>
            </c:strRef>
          </c:cat>
          <c:val>
            <c:numRef>
              <c:f>Plan1!$B$3:$B$13</c:f>
              <c:numCache>
                <c:formatCode>General</c:formatCode>
                <c:ptCount val="11"/>
                <c:pt idx="0">
                  <c:v>0.3</c:v>
                </c:pt>
                <c:pt idx="1">
                  <c:v>0.43</c:v>
                </c:pt>
                <c:pt idx="2">
                  <c:v>0.43</c:v>
                </c:pt>
                <c:pt idx="3">
                  <c:v>0.44</c:v>
                </c:pt>
                <c:pt idx="4">
                  <c:v>0.45</c:v>
                </c:pt>
                <c:pt idx="5">
                  <c:v>0.47</c:v>
                </c:pt>
                <c:pt idx="6">
                  <c:v>0.64</c:v>
                </c:pt>
                <c:pt idx="7">
                  <c:v>0.7</c:v>
                </c:pt>
                <c:pt idx="8">
                  <c:v>0.81</c:v>
                </c:pt>
                <c:pt idx="9">
                  <c:v>0.81</c:v>
                </c:pt>
                <c:pt idx="10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3698048"/>
        <c:axId val="155989056"/>
      </c:barChart>
      <c:catAx>
        <c:axId val="173698048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pt-BR"/>
          </a:p>
        </c:txPr>
        <c:crossAx val="155989056"/>
        <c:crosses val="autoZero"/>
        <c:auto val="1"/>
        <c:lblAlgn val="ctr"/>
        <c:lblOffset val="100"/>
        <c:noMultiLvlLbl val="0"/>
      </c:catAx>
      <c:valAx>
        <c:axId val="155989056"/>
        <c:scaling>
          <c:orientation val="minMax"/>
          <c:max val="1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369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itchFamily="34" charset="0"/>
        </a:defRPr>
      </a:pPr>
      <a:endParaRPr lang="pt-B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0.17522</cdr:x>
      <cdr:y>0.42356</cdr:y>
    </cdr:from>
    <cdr:to>
      <cdr:x>0.4316</cdr:x>
      <cdr:y>0.63534</cdr:y>
    </cdr:to>
    <cdr:sp macro="" textlink="">
      <cdr:nvSpPr>
        <cdr:cNvPr id="2" name="Texto Explicativo 1 1"/>
        <cdr:cNvSpPr/>
      </cdr:nvSpPr>
      <cdr:spPr>
        <a:xfrm xmlns:a="http://schemas.openxmlformats.org/drawingml/2006/main">
          <a:off x="884587" y="1440160"/>
          <a:ext cx="1294308" cy="720081"/>
        </a:xfrm>
        <a:prstGeom xmlns:a="http://schemas.openxmlformats.org/drawingml/2006/main" prst="borderCallout1">
          <a:avLst>
            <a:gd name="adj1" fmla="val 27668"/>
            <a:gd name="adj2" fmla="val 112748"/>
            <a:gd name="adj3" fmla="val 147456"/>
            <a:gd name="adj4" fmla="val 119815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/>
        <a:lstStyle xmlns:a="http://schemas.openxmlformats.org/drawingml/2006/main"/>
        <a:p xmlns:a="http://schemas.openxmlformats.org/drawingml/2006/main">
          <a:pPr algn="ctr"/>
          <a:r>
            <a:rPr lang="pt-BR" sz="1400" b="1" dirty="0" smtClean="0">
              <a:latin typeface="Arial Narrow" pitchFamily="34" charset="0"/>
            </a:rPr>
            <a:t>tráfego de 74 MB por mês por dispositivo</a:t>
          </a:r>
          <a:endParaRPr lang="pt-BR" sz="1400" b="1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447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644" y="0"/>
            <a:ext cx="2945447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1D98B4-DAF9-4CEB-9957-CFC668D1C559}" type="datetimeFigureOut">
              <a:rPr lang="pt-BR"/>
              <a:pPr>
                <a:defRPr/>
              </a:pPr>
              <a:t>08/07/2013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8801"/>
            <a:ext cx="2945447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644" y="9428801"/>
            <a:ext cx="2945447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DA01AC-B8BC-47D1-8101-E4A4DB88CA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96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447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4" y="0"/>
            <a:ext cx="2945447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1BC1B5-CF0A-4071-9E99-8F023434ABCC}" type="datetimeFigureOut">
              <a:rPr/>
              <a:pPr>
                <a:defRPr/>
              </a:pPr>
              <a:t>24/04/2012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>
            <a:extLst/>
          </a:lstStyle>
          <a:p>
            <a:pPr lvl="0"/>
            <a:endParaRPr lang="pt-B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>
            <a:extLst/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801"/>
            <a:ext cx="2945447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4" y="9428801"/>
            <a:ext cx="2945447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56DEEE-CE1A-48FD-8D24-AF8FB7BE0D2D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366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78" tIns="44790" rIns="89578" bIns="4479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7820" indent="-27993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9723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7614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5502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339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128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59170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7059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961832" y="53439"/>
            <a:ext cx="2367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788788" y="9623814"/>
            <a:ext cx="540583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199" y="4713614"/>
            <a:ext cx="4987286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4197" indent="-104197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AE63F-89AE-4338-947A-13F40FFE2B91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21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78" tIns="44790" rIns="89578" bIns="4479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7820" indent="-27993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9723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7614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5502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339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128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59170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7059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961832" y="53439"/>
            <a:ext cx="2367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788788" y="9623814"/>
            <a:ext cx="540583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22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199" y="4713614"/>
            <a:ext cx="4987286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4197" indent="-104197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78" tIns="44790" rIns="89578" bIns="4479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7820" indent="-27993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9723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7614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5502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339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128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59170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7059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961832" y="53439"/>
            <a:ext cx="2367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788788" y="9623814"/>
            <a:ext cx="540583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23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199" y="4713614"/>
            <a:ext cx="4987286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4197" indent="-104197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78" tIns="44790" rIns="89578" bIns="4479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7820" indent="-279931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9723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7614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5502" indent="-22394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339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1281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59170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7059" indent="-223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961832" y="53439"/>
            <a:ext cx="2367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788788" y="9623814"/>
            <a:ext cx="540583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24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199" y="4713614"/>
            <a:ext cx="4987286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4197" indent="-104197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89706" tIns="44853" rIns="89706" bIns="44853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89706" tIns="44853" rIns="89706" bIns="44853"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3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DEEE-CE1A-48FD-8D24-AF8FB7BE0D2D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084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89706" tIns="44853" rIns="89706" bIns="44853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89706" tIns="44853" rIns="89706" bIns="44853"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3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89706" tIns="44853" rIns="89706" bIns="44853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89706" tIns="44853" rIns="89706" bIns="44853"/>
          <a:lstStyle/>
          <a:p>
            <a:pPr>
              <a:defRPr/>
            </a:pPr>
            <a:fld id="{34AAE63F-89AE-4338-947A-13F40FFE2B9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37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DEEE-CE1A-48FD-8D24-AF8FB7BE0D2D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084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DEEE-CE1A-48FD-8D24-AF8FB7BE0D2D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084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AE63F-89AE-4338-947A-13F40FFE2B91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21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AE63F-89AE-4338-947A-13F40FFE2B91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21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1447802" y="1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t-BR" sz="1700" b="1">
                <a:latin typeface="Calibri" pitchFamily="34" charset="0"/>
                <a:cs typeface="Calibri" pitchFamily="34" charset="0"/>
              </a:defRPr>
            </a:lvl1pPr>
            <a:lvl2pPr eaLnBrk="1" latinLnBrk="0" hangingPunct="1">
              <a:buFontTx/>
              <a:buNone/>
              <a:defRPr kumimoji="0" lang="pt-BR" sz="1200"/>
            </a:lvl2pPr>
            <a:lvl3pPr eaLnBrk="1" latinLnBrk="0" hangingPunct="1">
              <a:buFontTx/>
              <a:buNone/>
              <a:defRPr kumimoji="0" lang="pt-BR" sz="1000"/>
            </a:lvl3pPr>
            <a:lvl4pPr eaLnBrk="1" latinLnBrk="0" hangingPunct="1">
              <a:buFontTx/>
              <a:buNone/>
              <a:defRPr kumimoji="0" lang="pt-BR" sz="900"/>
            </a:lvl4pPr>
            <a:lvl5pPr eaLnBrk="1" latinLnBrk="0" hangingPunct="1">
              <a:buFontTx/>
              <a:buNone/>
              <a:defRPr kumimoji="0" lang="pt-BR" sz="900"/>
            </a:lvl5pPr>
            <a:extLst/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283718"/>
            <a:ext cx="7315200" cy="457200"/>
          </a:xfrm>
        </p:spPr>
        <p:txBody>
          <a:bodyPr anchor="ctr">
            <a:noAutofit/>
          </a:bodyPr>
          <a:lstStyle>
            <a:lvl1pPr algn="l" eaLnBrk="1" latinLnBrk="0" hangingPunct="1">
              <a:buNone/>
              <a:defRPr kumimoji="0" lang="pt-BR" sz="3200" b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pt-BR" dirty="0" smtClean="0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80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0" y="1131590"/>
            <a:ext cx="8153400" cy="3816424"/>
          </a:xfrm>
        </p:spPr>
        <p:txBody>
          <a:bodyPr>
            <a:normAutofit/>
          </a:bodyPr>
          <a:lstStyle>
            <a:lvl1pPr marL="320040" indent="-320040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extLst/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1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r>
              <a:rPr lang="pt-BR" dirty="0" smtClean="0"/>
              <a:t>Clique para editar o título mestre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558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63514"/>
            <a:ext cx="7315200" cy="6413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950" y="1139825"/>
            <a:ext cx="8153400" cy="32416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C1BCD-EAAF-4986-B8E8-6493E61C0E9B}" type="datetime1">
              <a:rPr lang="pt-BR"/>
              <a:pPr>
                <a:defRPr/>
              </a:pPr>
              <a:t>08/07/2013</a:t>
            </a:fld>
            <a:endParaRPr lang="pt-B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388" y="4595814"/>
            <a:ext cx="5421312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6829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E5DED-00A3-466F-BFEB-FC97277E12BF}" type="datetimeFigureOut">
              <a:rPr lang="pt-BR"/>
              <a:pPr>
                <a:defRPr/>
              </a:pPr>
              <a:t>08/07/2013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9388" y="4595814"/>
            <a:ext cx="5421312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7DDC-709E-4225-97A3-2E18C22B55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49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88950" y="1139825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9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63514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5" r:id="rId3"/>
    <p:sldLayoutId id="2147483729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36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"/>
        <a:defRPr lang="pt-BR" sz="24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t-BR" sz="20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t-BR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t-BR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en-US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microsoft.com/office/2007/relationships/hdphoto" Target="../media/hdphoto3.wdp"/><Relationship Id="rId7" Type="http://schemas.openxmlformats.org/officeDocument/2006/relationships/image" Target="../media/image28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chart" Target="../charts/chart6.xm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0"/>
            <a:ext cx="5781675" cy="51435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" y="1494208"/>
            <a:ext cx="6084166" cy="933527"/>
          </a:xfrm>
          <a:prstGeom prst="rect">
            <a:avLst/>
          </a:prstGeom>
          <a:solidFill>
            <a:srgbClr val="0364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1522" y="2780223"/>
            <a:ext cx="51303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000" b="1" cap="small" dirty="0" smtClean="0">
                <a:solidFill>
                  <a:schemeClr val="tx2"/>
                </a:solidFill>
              </a:rPr>
              <a:t>Audiência Pública – Senado Federal</a:t>
            </a:r>
          </a:p>
          <a:p>
            <a:pPr algn="ctr" eaLnBrk="1" hangingPunct="1"/>
            <a:r>
              <a:rPr lang="pt-BR" sz="2000" b="1" cap="small" dirty="0" smtClean="0">
                <a:solidFill>
                  <a:schemeClr val="tx2"/>
                </a:solidFill>
              </a:rPr>
              <a:t>EDUARDO LEVY</a:t>
            </a:r>
          </a:p>
          <a:p>
            <a:pPr algn="ctr" eaLnBrk="1" hangingPunct="1"/>
            <a:r>
              <a:rPr lang="pt-BR" sz="2000" cap="small" dirty="0" smtClean="0">
                <a:solidFill>
                  <a:schemeClr val="tx2"/>
                </a:solidFill>
              </a:rPr>
              <a:t>Brasília, 09 de Julho de 2013</a:t>
            </a:r>
            <a:endParaRPr lang="pt-BR" sz="2800" cap="small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" b="9764"/>
          <a:stretch/>
        </p:blipFill>
        <p:spPr bwMode="auto">
          <a:xfrm>
            <a:off x="1479221" y="3740559"/>
            <a:ext cx="2909703" cy="12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ector reto 22"/>
          <p:cNvCxnSpPr/>
          <p:nvPr/>
        </p:nvCxnSpPr>
        <p:spPr>
          <a:xfrm>
            <a:off x="0" y="471507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0" y="149163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ítulo 5"/>
          <p:cNvSpPr>
            <a:spLocks noGrp="1"/>
          </p:cNvSpPr>
          <p:nvPr>
            <p:ph type="title"/>
          </p:nvPr>
        </p:nvSpPr>
        <p:spPr>
          <a:xfrm>
            <a:off x="97230" y="658356"/>
            <a:ext cx="5822284" cy="1728193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t-BR" sz="4400" cap="small" dirty="0" smtClean="0"/>
              <a:t>Destinação e Licitação da </a:t>
            </a:r>
            <a:r>
              <a:rPr lang="pt-BR" sz="5400" cap="small" dirty="0" smtClean="0">
                <a:solidFill>
                  <a:schemeClr val="bg1"/>
                </a:solidFill>
              </a:rPr>
              <a:t>Faixa de 700 MHz</a:t>
            </a:r>
            <a:endParaRPr sz="2400" cap="smal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52" y="0"/>
            <a:ext cx="2990850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48982" y="3631321"/>
            <a:ext cx="3995018" cy="10801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Calibri" pitchFamily="34" charset="0"/>
              </a:rPr>
              <a:t>destinação da faixa de 700 MHZ para os serviços móveis promoverá  a expansão da banda larga móvel </a:t>
            </a: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471097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4697" y="120359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672298608"/>
              </p:ext>
            </p:extLst>
          </p:nvPr>
        </p:nvGraphicFramePr>
        <p:xfrm>
          <a:off x="171610" y="1275606"/>
          <a:ext cx="5048462" cy="340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4863143"/>
            <a:ext cx="3406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Telebrasil, </a:t>
            </a:r>
            <a:r>
              <a:rPr lang="pt-BR" sz="1100" dirty="0" err="1" smtClean="0"/>
              <a:t>Teleco</a:t>
            </a:r>
            <a:r>
              <a:rPr lang="pt-BR" sz="1100" dirty="0" smtClean="0"/>
              <a:t>, Wireless </a:t>
            </a:r>
            <a:r>
              <a:rPr lang="pt-BR" sz="1100" dirty="0" err="1" smtClean="0"/>
              <a:t>Intelligence</a:t>
            </a:r>
            <a:r>
              <a:rPr lang="pt-BR" sz="1100" dirty="0" smtClean="0"/>
              <a:t> e </a:t>
            </a:r>
            <a:r>
              <a:rPr lang="pt-BR" sz="1100" dirty="0" err="1" smtClean="0"/>
              <a:t>Delloite</a:t>
            </a:r>
            <a:endParaRPr lang="pt-BR" sz="1100" dirty="0"/>
          </a:p>
        </p:txBody>
      </p:sp>
      <p:sp>
        <p:nvSpPr>
          <p:cNvPr id="10" name="Texto Explicativo 1 9"/>
          <p:cNvSpPr/>
          <p:nvPr/>
        </p:nvSpPr>
        <p:spPr>
          <a:xfrm>
            <a:off x="5148982" y="2283718"/>
            <a:ext cx="1294308" cy="720081"/>
          </a:xfrm>
          <a:prstGeom prst="borderCallout1">
            <a:avLst>
              <a:gd name="adj1" fmla="val 41936"/>
              <a:gd name="adj2" fmla="val -12672"/>
              <a:gd name="adj3" fmla="val 130334"/>
              <a:gd name="adj4" fmla="val -2465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tráfego de 778 MB por mês por dispositivo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 bwMode="auto">
          <a:xfrm>
            <a:off x="266264" y="195486"/>
            <a:ext cx="63939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pt-BR"/>
            </a:defPPr>
            <a:lvl1pPr eaLnBrk="0" hangingPunct="0">
              <a:lnSpc>
                <a:spcPct val="80000"/>
              </a:lnSpc>
              <a:defRPr sz="3600" b="1">
                <a:solidFill>
                  <a:schemeClr val="bg1">
                    <a:lumMod val="50000"/>
                  </a:schemeClr>
                </a:solidFill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3200" dirty="0" smtClean="0">
                <a:solidFill>
                  <a:schemeClr val="tx2"/>
                </a:solidFill>
              </a:rPr>
              <a:t>a banda larga móvel deverá crescer muito nos próximos anos no Brasil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7584" y="1419622"/>
            <a:ext cx="3405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acessos em banda larga Brasil (em milhões)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53926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/>
        </p:blipFill>
        <p:spPr>
          <a:xfrm>
            <a:off x="5292080" y="-1"/>
            <a:ext cx="3847223" cy="51520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2" r="9851" b="19417"/>
          <a:stretch/>
        </p:blipFill>
        <p:spPr bwMode="auto">
          <a:xfrm>
            <a:off x="133996" y="1014677"/>
            <a:ext cx="4592548" cy="33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158358" y="746861"/>
            <a:ext cx="4105152" cy="4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400" dirty="0" smtClean="0">
                <a:solidFill>
                  <a:schemeClr val="tx2"/>
                </a:solidFill>
                <a:cs typeface="Calibri" pitchFamily="34" charset="0"/>
              </a:rPr>
              <a:t>Valores de raios de cobertura e número de estações para faixas de frequência entre 700 e 5800 MHz</a:t>
            </a:r>
            <a:endParaRPr lang="pt-BR" sz="1400" dirty="0">
              <a:solidFill>
                <a:srgbClr val="CC9900"/>
              </a:solidFill>
              <a:cs typeface="Calibri" pitchFamily="34" charset="0"/>
            </a:endParaRPr>
          </a:p>
        </p:txBody>
      </p:sp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28778" y="4841468"/>
            <a:ext cx="88931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 dirty="0" smtClean="0"/>
              <a:t>Fonte: SFC Associates “The Mobile </a:t>
            </a:r>
            <a:r>
              <a:rPr lang="pt-BR" sz="1100" dirty="0" err="1" smtClean="0"/>
              <a:t>Provide</a:t>
            </a:r>
            <a:r>
              <a:rPr lang="pt-BR" sz="1100" dirty="0" smtClean="0"/>
              <a:t>” / Estudo </a:t>
            </a:r>
            <a:r>
              <a:rPr lang="pt-BR" sz="1100" dirty="0" err="1" smtClean="0"/>
              <a:t>CPqD</a:t>
            </a:r>
            <a:endParaRPr lang="pt-BR" sz="1100" dirty="0"/>
          </a:p>
        </p:txBody>
      </p:sp>
      <p:sp>
        <p:nvSpPr>
          <p:cNvPr id="7" name="Retângulo 6"/>
          <p:cNvSpPr/>
          <p:nvPr/>
        </p:nvSpPr>
        <p:spPr>
          <a:xfrm>
            <a:off x="5220072" y="843558"/>
            <a:ext cx="36004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lnSpc>
                <a:spcPct val="80000"/>
              </a:lnSpc>
            </a:pPr>
            <a:r>
              <a:rPr lang="pt-BR" sz="3600" b="1" dirty="0">
                <a:solidFill>
                  <a:schemeClr val="tx2"/>
                </a:solidFill>
                <a:cs typeface="Calibri" pitchFamily="34" charset="0"/>
              </a:rPr>
              <a:t>p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ara as áreas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menos povoadas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o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alcance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da antena precisa ser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maior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, assim  a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banda larga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só se torna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viável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na faixa de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700 MH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z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22792" y="3825721"/>
            <a:ext cx="132600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latin typeface="Arial" pitchFamily="34" charset="0"/>
                <a:cs typeface="Arial" pitchFamily="34" charset="0"/>
              </a:rPr>
              <a:t>Número de Estações</a:t>
            </a:r>
            <a:endParaRPr lang="pt-BR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9327" y="4187825"/>
            <a:ext cx="24288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latin typeface="Arial" pitchFamily="34" charset="0"/>
                <a:cs typeface="Arial" pitchFamily="34" charset="0"/>
              </a:rPr>
              <a:t>20         15        10           7            5            2</a:t>
            </a:r>
            <a:endParaRPr lang="pt-BR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47114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-4697" y="67899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4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53" y="0"/>
            <a:ext cx="7448550" cy="5143500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-4697" y="67899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3"/>
          <p:cNvSpPr txBox="1">
            <a:spLocks/>
          </p:cNvSpPr>
          <p:nvPr/>
        </p:nvSpPr>
        <p:spPr bwMode="auto">
          <a:xfrm>
            <a:off x="107504" y="154390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pt-BR"/>
            </a:defPPr>
            <a:lvl1pPr eaLnBrk="0" hangingPunct="0">
              <a:lnSpc>
                <a:spcPct val="80000"/>
              </a:lnSpc>
              <a:defRPr sz="3600" b="1">
                <a:solidFill>
                  <a:schemeClr val="bg1">
                    <a:lumMod val="50000"/>
                  </a:schemeClr>
                </a:solidFill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>
                <a:solidFill>
                  <a:schemeClr val="tx2"/>
                </a:solidFill>
              </a:rPr>
              <a:t>banda larga em 700 MHz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5536" y="915566"/>
            <a:ext cx="3600400" cy="36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lnSpc>
                <a:spcPct val="80000"/>
              </a:lnSpc>
            </a:pP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menos </a:t>
            </a:r>
            <a:r>
              <a:rPr lang="pt-BR" sz="3600" b="1" dirty="0" smtClean="0">
                <a:solidFill>
                  <a:srgbClr val="996600"/>
                </a:solidFill>
                <a:cs typeface="Calibri" pitchFamily="34" charset="0"/>
              </a:rPr>
              <a:t>EQUIPAMENTOS</a:t>
            </a:r>
          </a:p>
          <a:p>
            <a:pPr algn="ctr" eaLnBrk="0" hangingPunct="0">
              <a:lnSpc>
                <a:spcPct val="80000"/>
              </a:lnSpc>
            </a:pP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=</a:t>
            </a:r>
          </a:p>
          <a:p>
            <a:pPr algn="ctr" eaLnBrk="0" hangingPunct="0">
              <a:lnSpc>
                <a:spcPct val="80000"/>
              </a:lnSpc>
            </a:pP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menor </a:t>
            </a:r>
            <a:r>
              <a:rPr lang="pt-BR" sz="3600" b="1" dirty="0" smtClean="0">
                <a:solidFill>
                  <a:srgbClr val="996600"/>
                </a:solidFill>
                <a:cs typeface="Calibri" pitchFamily="34" charset="0"/>
              </a:rPr>
              <a:t>CUSTO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da rede</a:t>
            </a:r>
          </a:p>
          <a:p>
            <a:pPr algn="ctr" eaLnBrk="0" hangingPunct="0">
              <a:lnSpc>
                <a:spcPct val="80000"/>
              </a:lnSpc>
            </a:pP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=</a:t>
            </a:r>
          </a:p>
          <a:p>
            <a:pPr algn="ctr" eaLnBrk="0" hangingPunct="0">
              <a:lnSpc>
                <a:spcPct val="80000"/>
              </a:lnSpc>
            </a:pP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menor </a:t>
            </a:r>
            <a:r>
              <a:rPr lang="pt-BR" sz="3600" b="1" dirty="0" smtClean="0">
                <a:solidFill>
                  <a:srgbClr val="996600"/>
                </a:solidFill>
                <a:cs typeface="Calibri" pitchFamily="34" charset="0"/>
              </a:rPr>
              <a:t>PREÇO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para consumidor</a:t>
            </a:r>
            <a:endParaRPr lang="pt-BR" sz="3600" b="1" dirty="0">
              <a:solidFill>
                <a:schemeClr val="tx2"/>
              </a:solidFill>
              <a:cs typeface="Calibri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47114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9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1" y="10"/>
            <a:ext cx="3563887" cy="513199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4322" r="9841" b="86992"/>
          <a:stretch/>
        </p:blipFill>
        <p:spPr bwMode="auto">
          <a:xfrm>
            <a:off x="444099" y="4000697"/>
            <a:ext cx="4253312" cy="2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50825" y="1203598"/>
            <a:ext cx="4464496" cy="2620417"/>
            <a:chOff x="250825" y="1874992"/>
            <a:chExt cx="4464496" cy="2620417"/>
          </a:xfrm>
        </p:grpSpPr>
        <p:graphicFrame>
          <p:nvGraphicFramePr>
            <p:cNvPr id="2" name="Gráfico 1"/>
            <p:cNvGraphicFramePr/>
            <p:nvPr>
              <p:extLst>
                <p:ext uri="{D42A27DB-BD31-4B8C-83A1-F6EECF244321}">
                  <p14:modId xmlns:p14="http://schemas.microsoft.com/office/powerpoint/2010/main" val="1663508822"/>
                </p:ext>
              </p:extLst>
            </p:nvPr>
          </p:nvGraphicFramePr>
          <p:xfrm>
            <a:off x="250825" y="1874992"/>
            <a:ext cx="4464496" cy="26204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CaixaDeTexto 2"/>
            <p:cNvSpPr txBox="1"/>
            <p:nvPr/>
          </p:nvSpPr>
          <p:spPr>
            <a:xfrm>
              <a:off x="691419" y="3688746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X</a:t>
              </a:r>
              <a:endParaRPr lang="pt-BR" sz="11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486441" y="3617631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X</a:t>
              </a:r>
              <a:endParaRPr lang="pt-BR" sz="11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102614" y="3395109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X</a:t>
              </a:r>
              <a:endParaRPr lang="pt-BR" sz="11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804479" y="3086170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X</a:t>
              </a:r>
              <a:endParaRPr lang="pt-BR" sz="11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497819" y="2787595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X</a:t>
              </a:r>
              <a:endParaRPr lang="pt-BR" sz="11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241588" y="2025701"/>
              <a:ext cx="2584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X</a:t>
              </a:r>
              <a:endParaRPr lang="pt-BR" sz="1100" dirty="0"/>
            </a:p>
          </p:txBody>
        </p:sp>
      </p:grpSp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76682" y="4845853"/>
            <a:ext cx="8893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200" dirty="0" smtClean="0"/>
              <a:t>Fonte: SFC Associates </a:t>
            </a:r>
            <a:r>
              <a:rPr lang="pt-BR" sz="1200" dirty="0" err="1" smtClean="0"/>
              <a:t>Study</a:t>
            </a:r>
            <a:r>
              <a:rPr lang="pt-BR" sz="1200" dirty="0" smtClean="0"/>
              <a:t> / Estudo </a:t>
            </a:r>
            <a:r>
              <a:rPr lang="pt-BR" sz="1200" dirty="0" err="1" smtClean="0"/>
              <a:t>CPqD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88165" y="3827785"/>
            <a:ext cx="120417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latin typeface="Arial" pitchFamily="34" charset="0"/>
                <a:cs typeface="Arial" pitchFamily="34" charset="0"/>
              </a:rPr>
              <a:t>Número de Estações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ítulo 3"/>
          <p:cNvSpPr txBox="1">
            <a:spLocks/>
          </p:cNvSpPr>
          <p:nvPr/>
        </p:nvSpPr>
        <p:spPr bwMode="auto">
          <a:xfrm>
            <a:off x="250824" y="984151"/>
            <a:ext cx="4105152" cy="4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400" b="1" dirty="0" smtClean="0">
                <a:solidFill>
                  <a:schemeClr val="tx2"/>
                </a:solidFill>
                <a:cs typeface="Calibri" pitchFamily="34" charset="0"/>
              </a:rPr>
              <a:t>Investimentos</a:t>
            </a:r>
            <a:r>
              <a:rPr lang="pt-BR" sz="1400" dirty="0" smtClean="0">
                <a:solidFill>
                  <a:schemeClr val="tx2"/>
                </a:solidFill>
                <a:cs typeface="Calibri" pitchFamily="34" charset="0"/>
              </a:rPr>
              <a:t> para implantação de infraestrutura para diferentes faixas de frequência</a:t>
            </a:r>
            <a:endParaRPr lang="pt-BR" sz="1400" dirty="0">
              <a:solidFill>
                <a:srgbClr val="CC9900"/>
              </a:solidFill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040561" y="1059582"/>
            <a:ext cx="3491879" cy="352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lnSpc>
                <a:spcPct val="80000"/>
              </a:lnSpc>
              <a:spcBef>
                <a:spcPts val="1200"/>
              </a:spcBef>
            </a:pPr>
            <a:r>
              <a:rPr lang="pt-BR" sz="3600" b="1" dirty="0" smtClean="0">
                <a:solidFill>
                  <a:srgbClr val="0070C0"/>
                </a:solidFill>
                <a:cs typeface="Calibri" pitchFamily="34" charset="0"/>
              </a:rPr>
              <a:t>baixa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pt-BR" sz="3600" b="1" dirty="0" smtClean="0">
                <a:solidFill>
                  <a:srgbClr val="0070C0"/>
                </a:solidFill>
                <a:cs typeface="Calibri" pitchFamily="34" charset="0"/>
              </a:rPr>
              <a:t>densidade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populacional</a:t>
            </a:r>
            <a:endParaRPr lang="pt-BR" sz="3600" b="1" dirty="0" smtClean="0">
              <a:solidFill>
                <a:schemeClr val="tx2"/>
              </a:solidFill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0"/>
              </a:spcBef>
            </a:pPr>
            <a:endParaRPr lang="pt-BR" sz="1400" b="1" dirty="0" smtClean="0">
              <a:solidFill>
                <a:schemeClr val="tx2"/>
              </a:solidFill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200"/>
              </a:spcBef>
            </a:pPr>
            <a:r>
              <a:rPr lang="pt-BR" sz="3600" b="1" dirty="0">
                <a:solidFill>
                  <a:schemeClr val="tx2"/>
                </a:solidFill>
                <a:cs typeface="Calibri" pitchFamily="34" charset="0"/>
              </a:rPr>
              <a:t>á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reas </a:t>
            </a:r>
            <a:r>
              <a:rPr lang="pt-BR" sz="3600" b="1" dirty="0" smtClean="0">
                <a:solidFill>
                  <a:srgbClr val="0070C0"/>
                </a:solidFill>
                <a:cs typeface="Calibri" pitchFamily="34" charset="0"/>
              </a:rPr>
              <a:t>rurais</a:t>
            </a:r>
            <a:endParaRPr lang="pt-BR" sz="3600" b="1" dirty="0" smtClean="0">
              <a:solidFill>
                <a:srgbClr val="0070C0"/>
              </a:solidFill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0"/>
              </a:spcBef>
            </a:pPr>
            <a:endParaRPr lang="pt-BR" sz="2000" b="1" dirty="0" smtClean="0">
              <a:solidFill>
                <a:schemeClr val="tx2"/>
              </a:solidFill>
              <a:cs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200"/>
              </a:spcBef>
            </a:pP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localidades </a:t>
            </a:r>
            <a:r>
              <a:rPr lang="pt-BR" sz="3600" b="1" dirty="0" smtClean="0">
                <a:solidFill>
                  <a:srgbClr val="0070C0"/>
                </a:solidFill>
                <a:cs typeface="Calibri" pitchFamily="34" charset="0"/>
              </a:rPr>
              <a:t>não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pt-BR" sz="3600" b="1" dirty="0" smtClean="0">
                <a:solidFill>
                  <a:srgbClr val="0070C0"/>
                </a:solidFill>
                <a:cs typeface="Calibri" pitchFamily="34" charset="0"/>
              </a:rPr>
              <a:t>atrativas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economicamente </a:t>
            </a:r>
            <a:endParaRPr lang="pt-BR" sz="3600" b="1" dirty="0" smtClean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88965" y="4182356"/>
            <a:ext cx="33906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latin typeface="Arial" pitchFamily="34" charset="0"/>
                <a:cs typeface="Arial" pitchFamily="34" charset="0"/>
              </a:rPr>
              <a:t>2          </a:t>
            </a:r>
            <a:r>
              <a:rPr lang="pt-BR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00" b="1" dirty="0" smtClean="0">
                <a:latin typeface="Arial" pitchFamily="34" charset="0"/>
                <a:cs typeface="Arial" pitchFamily="34" charset="0"/>
              </a:rPr>
              <a:t> 5        7       10                              15                        20</a:t>
            </a:r>
            <a:endParaRPr lang="pt-BR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0" y="476290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3"/>
          <p:cNvSpPr txBox="1">
            <a:spLocks/>
          </p:cNvSpPr>
          <p:nvPr/>
        </p:nvSpPr>
        <p:spPr bwMode="auto">
          <a:xfrm>
            <a:off x="107504" y="154390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pt-BR"/>
            </a:defPPr>
            <a:lvl1pPr eaLnBrk="0" hangingPunct="0">
              <a:lnSpc>
                <a:spcPct val="80000"/>
              </a:lnSpc>
              <a:defRPr sz="3600" b="1">
                <a:solidFill>
                  <a:schemeClr val="bg1">
                    <a:lumMod val="50000"/>
                  </a:schemeClr>
                </a:solidFill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dirty="0" smtClean="0">
                <a:solidFill>
                  <a:schemeClr val="tx2"/>
                </a:solidFill>
              </a:rPr>
              <a:t>banda larga em 700 MHz</a:t>
            </a:r>
            <a:endParaRPr lang="pt-BR" dirty="0">
              <a:solidFill>
                <a:schemeClr val="tx2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-4697" y="67899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6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77" y="4762"/>
            <a:ext cx="6286500" cy="5133975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534620"/>
              </p:ext>
            </p:extLst>
          </p:nvPr>
        </p:nvGraphicFramePr>
        <p:xfrm>
          <a:off x="179512" y="1419622"/>
          <a:ext cx="4896544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tângulo de cantos arredondados 32"/>
          <p:cNvSpPr/>
          <p:nvPr/>
        </p:nvSpPr>
        <p:spPr>
          <a:xfrm>
            <a:off x="1074739" y="1592520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1080849" y="1867173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074499" y="2149197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1074499" y="2433195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1080849" y="2720479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1072386" y="2993874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1072201" y="3270622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079228" y="3552180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079074" y="3828487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1078728" y="4108043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de cantos arredondados 42"/>
          <p:cNvSpPr/>
          <p:nvPr/>
        </p:nvSpPr>
        <p:spPr>
          <a:xfrm>
            <a:off x="1072386" y="4402311"/>
            <a:ext cx="233362" cy="199842"/>
          </a:xfrm>
          <a:prstGeom prst="roundRect">
            <a:avLst>
              <a:gd name="adj" fmla="val 357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004048" y="3752022"/>
            <a:ext cx="4149248" cy="980316"/>
          </a:xfrm>
          <a:prstGeom prst="rect">
            <a:avLst/>
          </a:prstGeom>
          <a:solidFill>
            <a:srgbClr val="006699"/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Calibri" pitchFamily="34" charset="0"/>
              </a:rPr>
              <a:t>esses valores estão reduzindo devido às necessidades de investimentos para a limpeza da faixa</a:t>
            </a:r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-14971" y="108672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577" y="47209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577" y="4881880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Fonte: </a:t>
            </a:r>
            <a:endParaRPr lang="pt-BR" sz="105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4360" y="1230020"/>
            <a:ext cx="1582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Euro / MHz / População</a:t>
            </a:r>
            <a:endParaRPr lang="pt-BR" sz="1100" b="1" dirty="0"/>
          </a:p>
        </p:txBody>
      </p:sp>
      <p:sp>
        <p:nvSpPr>
          <p:cNvPr id="11" name="Título 3"/>
          <p:cNvSpPr txBox="1">
            <a:spLocks/>
          </p:cNvSpPr>
          <p:nvPr/>
        </p:nvSpPr>
        <p:spPr bwMode="auto">
          <a:xfrm>
            <a:off x="235765" y="123478"/>
            <a:ext cx="498430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valor pago pelo dividendo digital no mundo</a:t>
            </a:r>
            <a:endParaRPr lang="pt-BR" sz="3200" b="1" dirty="0">
              <a:solidFill>
                <a:schemeClr val="tx2"/>
              </a:solidFill>
              <a:cs typeface="Calibri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6" t="73717" b="3128"/>
          <a:stretch/>
        </p:blipFill>
        <p:spPr>
          <a:xfrm>
            <a:off x="1026260" y="4080837"/>
            <a:ext cx="326290" cy="26933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72994" b="40827"/>
          <a:stretch/>
        </p:blipFill>
        <p:spPr>
          <a:xfrm>
            <a:off x="1032949" y="2123118"/>
            <a:ext cx="304612" cy="252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2" r="36464" b="78004"/>
          <a:stretch/>
        </p:blipFill>
        <p:spPr>
          <a:xfrm>
            <a:off x="1045763" y="4382582"/>
            <a:ext cx="301917" cy="252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 r="74055" b="41043"/>
          <a:stretch/>
        </p:blipFill>
        <p:spPr>
          <a:xfrm>
            <a:off x="1058486" y="2407116"/>
            <a:ext cx="278509" cy="2520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55" b="78271"/>
          <a:stretch/>
        </p:blipFill>
        <p:spPr>
          <a:xfrm>
            <a:off x="1058486" y="2694400"/>
            <a:ext cx="294000" cy="252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2" r="74134" b="40151"/>
          <a:stretch/>
        </p:blipFill>
        <p:spPr>
          <a:xfrm>
            <a:off x="1061815" y="2965450"/>
            <a:ext cx="292589" cy="26939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6" b="77360"/>
          <a:stretch/>
        </p:blipFill>
        <p:spPr>
          <a:xfrm>
            <a:off x="1045523" y="1579820"/>
            <a:ext cx="309841" cy="252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r="36258" b="78209"/>
          <a:stretch/>
        </p:blipFill>
        <p:spPr>
          <a:xfrm>
            <a:off x="1041450" y="3814936"/>
            <a:ext cx="314433" cy="2520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2" t="35971" b="40186"/>
          <a:stretch/>
        </p:blipFill>
        <p:spPr>
          <a:xfrm>
            <a:off x="1046790" y="3234841"/>
            <a:ext cx="301053" cy="27563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7" t="71980" r="34262" b="2963"/>
          <a:stretch/>
        </p:blipFill>
        <p:spPr>
          <a:xfrm>
            <a:off x="1042573" y="1827054"/>
            <a:ext cx="322614" cy="28008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3" t="74044" b="4509"/>
          <a:stretch/>
        </p:blipFill>
        <p:spPr>
          <a:xfrm>
            <a:off x="1035100" y="3524836"/>
            <a:ext cx="320264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/>
          <a:stretch/>
        </p:blipFill>
        <p:spPr>
          <a:xfrm>
            <a:off x="5364088" y="-1166"/>
            <a:ext cx="3775216" cy="5141474"/>
          </a:xfrm>
          <a:prstGeom prst="rect">
            <a:avLst/>
          </a:prstGeom>
        </p:spPr>
      </p:pic>
      <p:sp>
        <p:nvSpPr>
          <p:cNvPr id="12291" name="Título 3"/>
          <p:cNvSpPr txBox="1">
            <a:spLocks/>
          </p:cNvSpPr>
          <p:nvPr/>
        </p:nvSpPr>
        <p:spPr bwMode="auto">
          <a:xfrm>
            <a:off x="200060" y="987574"/>
            <a:ext cx="56680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pt-BR" sz="4000" b="1" dirty="0">
                <a:solidFill>
                  <a:srgbClr val="0070C0"/>
                </a:solidFill>
                <a:cs typeface="Calibri" pitchFamily="34" charset="0"/>
              </a:rPr>
              <a:t>Brasil</a:t>
            </a:r>
            <a:r>
              <a:rPr lang="pt-BR" sz="4000" b="1" dirty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deve acompanhar </a:t>
            </a:r>
            <a:r>
              <a:rPr lang="pt-BR" sz="4000" b="1" dirty="0">
                <a:solidFill>
                  <a:schemeClr val="tx2"/>
                </a:solidFill>
                <a:cs typeface="Calibri" pitchFamily="34" charset="0"/>
              </a:rPr>
              <a:t>a 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recomendação </a:t>
            </a:r>
            <a:r>
              <a:rPr lang="pt-BR" sz="4000" b="1" dirty="0" smtClean="0">
                <a:solidFill>
                  <a:srgbClr val="0070C0"/>
                </a:solidFill>
                <a:cs typeface="Calibri" pitchFamily="34" charset="0"/>
              </a:rPr>
              <a:t>mundial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 de </a:t>
            </a:r>
            <a:r>
              <a:rPr lang="pt-BR" sz="4000" b="1" dirty="0" smtClean="0">
                <a:solidFill>
                  <a:srgbClr val="0070C0"/>
                </a:solidFill>
                <a:cs typeface="Calibri" pitchFamily="34" charset="0"/>
              </a:rPr>
              <a:t>atribuição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 dessa </a:t>
            </a:r>
            <a:r>
              <a:rPr lang="pt-BR" sz="4000" b="1" dirty="0">
                <a:solidFill>
                  <a:schemeClr val="tx2"/>
                </a:solidFill>
                <a:cs typeface="Calibri" pitchFamily="34" charset="0"/>
              </a:rPr>
              <a:t>faixa de 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frequências e procurar evitar </a:t>
            </a:r>
            <a:r>
              <a:rPr lang="pt-BR" sz="4000" b="1" dirty="0" smtClean="0">
                <a:solidFill>
                  <a:srgbClr val="0070C0"/>
                </a:solidFill>
                <a:cs typeface="Calibri" pitchFamily="34" charset="0"/>
              </a:rPr>
              <a:t>interferências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pt-BR" sz="4000" b="1" dirty="0" smtClean="0">
                <a:solidFill>
                  <a:srgbClr val="0070C0"/>
                </a:solidFill>
                <a:cs typeface="Calibri" pitchFamily="34" charset="0"/>
              </a:rPr>
              <a:t>prejudiciais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 que a </a:t>
            </a:r>
            <a:r>
              <a:rPr lang="pt-BR" sz="4000" b="1" dirty="0" smtClean="0">
                <a:solidFill>
                  <a:srgbClr val="0070C0"/>
                </a:solidFill>
                <a:cs typeface="Calibri" pitchFamily="34" charset="0"/>
              </a:rPr>
              <a:t>TV digital </a:t>
            </a: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poderá causar no serviço móvel</a:t>
            </a:r>
            <a:endParaRPr lang="pt-BR" sz="4000" b="1" dirty="0">
              <a:solidFill>
                <a:srgbClr val="CC9900"/>
              </a:solidFill>
              <a:cs typeface="Calibri" pitchFamily="34" charset="0"/>
            </a:endParaRPr>
          </a:p>
        </p:txBody>
      </p:sp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0" y="4891880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200" dirty="0" smtClean="0"/>
              <a:t>Estudo CPQD: </a:t>
            </a:r>
            <a:r>
              <a:rPr lang="pt-BR" sz="1200" i="1" dirty="0"/>
              <a:t>Análise de Utilização do Espectro de 700 MHz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6049726" y="3652441"/>
            <a:ext cx="3094274" cy="863997"/>
          </a:xfrm>
          <a:prstGeom prst="rect">
            <a:avLst/>
          </a:prstGeom>
          <a:solidFill>
            <a:srgbClr val="006699"/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a realocação de canais possibilita o funcionamento dos dois serviços</a:t>
            </a:r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449541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4697" y="48351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35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3"/>
          <a:stretch/>
        </p:blipFill>
        <p:spPr>
          <a:xfrm>
            <a:off x="4932040" y="716274"/>
            <a:ext cx="4207263" cy="4087724"/>
          </a:xfrm>
          <a:prstGeom prst="rect">
            <a:avLst/>
          </a:prstGeom>
        </p:spPr>
      </p:pic>
      <p:sp>
        <p:nvSpPr>
          <p:cNvPr id="12291" name="Título 3"/>
          <p:cNvSpPr txBox="1">
            <a:spLocks/>
          </p:cNvSpPr>
          <p:nvPr/>
        </p:nvSpPr>
        <p:spPr bwMode="auto">
          <a:xfrm>
            <a:off x="251520" y="1177282"/>
            <a:ext cx="4824536" cy="32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3600" b="1" dirty="0">
                <a:solidFill>
                  <a:schemeClr val="tx2"/>
                </a:solidFill>
                <a:cs typeface="Calibri" pitchFamily="34" charset="0"/>
              </a:rPr>
              <a:t>e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studos em andamento sobre o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replanejamento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da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TV digital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no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Brasil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indicam a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possibilidade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do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uso da faixa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de </a:t>
            </a:r>
          </a:p>
          <a:p>
            <a:pPr algn="ctr">
              <a:lnSpc>
                <a:spcPct val="90000"/>
              </a:lnSpc>
            </a:pP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700 MHz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pelos </a:t>
            </a:r>
          </a:p>
          <a:p>
            <a:pPr algn="ctr">
              <a:lnSpc>
                <a:spcPct val="90000"/>
              </a:lnSpc>
            </a:pP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serviços móveis</a:t>
            </a:r>
            <a:endParaRPr lang="pt-BR" sz="3600" b="1" dirty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480399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4697" y="48351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2308"/>
          <a:stretch/>
        </p:blipFill>
        <p:spPr>
          <a:xfrm>
            <a:off x="5671394" y="1220962"/>
            <a:ext cx="3467909" cy="23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8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>
          <a:xfrm>
            <a:off x="4211960" y="1966"/>
            <a:ext cx="4927343" cy="5141624"/>
          </a:xfrm>
          <a:prstGeom prst="rect">
            <a:avLst/>
          </a:prstGeom>
        </p:spPr>
      </p:pic>
      <p:sp>
        <p:nvSpPr>
          <p:cNvPr id="12291" name="Título 3"/>
          <p:cNvSpPr txBox="1">
            <a:spLocks/>
          </p:cNvSpPr>
          <p:nvPr/>
        </p:nvSpPr>
        <p:spPr bwMode="auto">
          <a:xfrm>
            <a:off x="604374" y="1130722"/>
            <a:ext cx="393989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na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América Latina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a atribuição da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faixa de 700 MHz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para 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serviço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móvel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está em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processo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 de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harmonização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cs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-4697" y="48351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5796136" y="3652441"/>
            <a:ext cx="3347864" cy="863997"/>
          </a:xfrm>
          <a:prstGeom prst="rect">
            <a:avLst/>
          </a:prstGeom>
          <a:solidFill>
            <a:srgbClr val="006699"/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pt-BR" sz="2000" b="1" dirty="0" smtClean="0">
                <a:solidFill>
                  <a:schemeClr val="bg1"/>
                </a:solidFill>
                <a:latin typeface="Calibri" pitchFamily="34" charset="0"/>
              </a:rPr>
              <a:t>mportante para o roaming internacional na região</a:t>
            </a: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449541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4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0"/>
            <a:ext cx="4371975" cy="5143500"/>
          </a:xfrm>
          <a:prstGeom prst="rect">
            <a:avLst/>
          </a:prstGeom>
        </p:spPr>
      </p:pic>
      <p:sp>
        <p:nvSpPr>
          <p:cNvPr id="12291" name="Título 3"/>
          <p:cNvSpPr txBox="1">
            <a:spLocks/>
          </p:cNvSpPr>
          <p:nvPr/>
        </p:nvSpPr>
        <p:spPr bwMode="auto">
          <a:xfrm>
            <a:off x="200060" y="771550"/>
            <a:ext cx="523603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todos os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impactos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 da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atribuição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 da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faixa de 700 MHz 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devem ser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conhecidos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antes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 do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leilão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 da frequência</a:t>
            </a:r>
            <a:endParaRPr lang="pt-BR" sz="3200" b="1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2787774"/>
            <a:ext cx="4464496" cy="1656184"/>
          </a:xfrm>
          <a:prstGeom prst="rect">
            <a:avLst/>
          </a:prstGeom>
          <a:noFill/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convivência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 entre os serviços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ventuais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ressarcimentos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usto da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limpeza da faixa 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q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uantidade de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espectro disponível 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para o serviço móvel</a:t>
            </a:r>
            <a:endParaRPr lang="pt-BR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473199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4697" y="48351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56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/>
          <a:stretch/>
        </p:blipFill>
        <p:spPr>
          <a:xfrm>
            <a:off x="4567303" y="0"/>
            <a:ext cx="4572000" cy="5143500"/>
          </a:xfrm>
          <a:prstGeom prst="rect">
            <a:avLst/>
          </a:prstGeom>
        </p:spPr>
      </p:pic>
      <p:sp>
        <p:nvSpPr>
          <p:cNvPr id="12291" name="Título 3"/>
          <p:cNvSpPr txBox="1">
            <a:spLocks/>
          </p:cNvSpPr>
          <p:nvPr/>
        </p:nvSpPr>
        <p:spPr bwMode="auto">
          <a:xfrm>
            <a:off x="179512" y="1130871"/>
            <a:ext cx="5995635" cy="180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3200" b="1" dirty="0">
                <a:solidFill>
                  <a:schemeClr val="tx2"/>
                </a:solidFill>
                <a:cs typeface="Calibri" pitchFamily="34" charset="0"/>
              </a:rPr>
              <a:t>c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ritérios utilizados pela Anatel para </a:t>
            </a:r>
            <a:r>
              <a:rPr lang="pt-BR" sz="3200" b="1" dirty="0" smtClean="0">
                <a:solidFill>
                  <a:srgbClr val="339933"/>
                </a:solidFill>
                <a:cs typeface="Calibri" pitchFamily="34" charset="0"/>
              </a:rPr>
              <a:t>definir o preço mínimo 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do edital deve ser </a:t>
            </a:r>
            <a:r>
              <a:rPr lang="pt-BR" sz="3200" b="1" dirty="0" smtClean="0">
                <a:solidFill>
                  <a:srgbClr val="339933"/>
                </a:solidFill>
                <a:cs typeface="Calibri" pitchFamily="34" charset="0"/>
              </a:rPr>
              <a:t>amplamente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pt-BR" sz="3200" b="1" dirty="0" smtClean="0">
                <a:solidFill>
                  <a:srgbClr val="339933"/>
                </a:solidFill>
                <a:cs typeface="Calibri" pitchFamily="34" charset="0"/>
              </a:rPr>
              <a:t>conhecido</a:t>
            </a:r>
            <a:r>
              <a:rPr lang="pt-BR" sz="3200" b="1" dirty="0" smtClean="0">
                <a:solidFill>
                  <a:schemeClr val="tx2"/>
                </a:solidFill>
                <a:cs typeface="Calibri" pitchFamily="34" charset="0"/>
              </a:rPr>
              <a:t> e </a:t>
            </a:r>
            <a:r>
              <a:rPr lang="pt-BR" sz="3200" b="1" dirty="0" smtClean="0">
                <a:solidFill>
                  <a:srgbClr val="339933"/>
                </a:solidFill>
                <a:cs typeface="Calibri" pitchFamily="34" charset="0"/>
              </a:rPr>
              <a:t>discutido</a:t>
            </a:r>
            <a:endParaRPr lang="pt-BR" sz="3200" b="1" dirty="0">
              <a:solidFill>
                <a:srgbClr val="339933"/>
              </a:solidFill>
              <a:cs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473199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-4697" y="62753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11560" y="3502914"/>
            <a:ext cx="5688632" cy="863997"/>
          </a:xfrm>
          <a:prstGeom prst="rect">
            <a:avLst/>
          </a:prstGeom>
          <a:noFill/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ustos de </a:t>
            </a:r>
            <a:r>
              <a:rPr lang="pt-BR" sz="2000" b="1" dirty="0" smtClean="0">
                <a:solidFill>
                  <a:srgbClr val="339933"/>
                </a:solidFill>
                <a:latin typeface="Calibri" pitchFamily="34" charset="0"/>
              </a:rPr>
              <a:t>limpeza da faixa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sz="2000" b="1" dirty="0" smtClean="0">
                <a:solidFill>
                  <a:srgbClr val="339933"/>
                </a:solidFill>
                <a:latin typeface="Calibri" pitchFamily="34" charset="0"/>
              </a:rPr>
              <a:t>parâmetros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pt-BR" sz="2000" b="1" dirty="0" smtClean="0">
                <a:solidFill>
                  <a:srgbClr val="339933"/>
                </a:solidFill>
                <a:latin typeface="Calibri" pitchFamily="34" charset="0"/>
              </a:rPr>
              <a:t>qualidade</a:t>
            </a: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 que serão exigidos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novas </a:t>
            </a:r>
            <a:r>
              <a:rPr lang="pt-BR" sz="2000" b="1" dirty="0" smtClean="0">
                <a:solidFill>
                  <a:srgbClr val="339933"/>
                </a:solidFill>
                <a:latin typeface="Calibri" pitchFamily="34" charset="0"/>
              </a:rPr>
              <a:t>obrigações</a:t>
            </a:r>
          </a:p>
        </p:txBody>
      </p:sp>
    </p:spTree>
    <p:extLst>
      <p:ext uri="{BB962C8B-B14F-4D97-AF65-F5344CB8AC3E}">
        <p14:creationId xmlns:p14="http://schemas.microsoft.com/office/powerpoint/2010/main" val="1045499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6"/>
          <a:stretch/>
        </p:blipFill>
        <p:spPr>
          <a:xfrm>
            <a:off x="4390704" y="100"/>
            <a:ext cx="4763570" cy="514350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3621191"/>
            <a:ext cx="4572000" cy="8203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-3004" y="987574"/>
            <a:ext cx="45365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66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crescimento</a:t>
            </a:r>
            <a:r>
              <a:rPr lang="pt-BR" sz="6600" b="1" dirty="0" smtClean="0">
                <a:solidFill>
                  <a:schemeClr val="accent3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pt-BR" sz="4400" b="1" dirty="0" smtClean="0">
                <a:solidFill>
                  <a:schemeClr val="tx2"/>
                </a:solidFill>
                <a:cs typeface="Calibri" pitchFamily="34" charset="0"/>
              </a:rPr>
              <a:t>do setor de telecomunicações está </a:t>
            </a:r>
            <a:r>
              <a:rPr lang="pt-BR" sz="6600" b="1" dirty="0" smtClean="0">
                <a:solidFill>
                  <a:schemeClr val="bg1"/>
                </a:solidFill>
                <a:cs typeface="Calibri" pitchFamily="34" charset="0"/>
              </a:rPr>
              <a:t>acelerado</a:t>
            </a:r>
            <a:endParaRPr lang="pt-BR" sz="44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444152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-4697" y="84355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727024" y="1623150"/>
            <a:ext cx="2790407" cy="44075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crescimento em 2012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5727024" y="2125029"/>
            <a:ext cx="1379861" cy="9531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5727024" y="3126770"/>
            <a:ext cx="1379861" cy="9531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6" name="Retângulo 15"/>
          <p:cNvSpPr/>
          <p:nvPr/>
        </p:nvSpPr>
        <p:spPr>
          <a:xfrm>
            <a:off x="7137570" y="3126770"/>
            <a:ext cx="1379861" cy="9531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7" name="Retângulo 16"/>
          <p:cNvSpPr/>
          <p:nvPr/>
        </p:nvSpPr>
        <p:spPr>
          <a:xfrm>
            <a:off x="7137570" y="2125029"/>
            <a:ext cx="1379861" cy="9531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68" y="2157337"/>
            <a:ext cx="648074" cy="64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77" y="2157337"/>
            <a:ext cx="648074" cy="64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68" y="3227784"/>
            <a:ext cx="648074" cy="64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80" y="3227784"/>
            <a:ext cx="627109" cy="62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5876140" y="2805410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t</a:t>
            </a:r>
            <a:r>
              <a:rPr lang="pt-BR" sz="1100" b="1" dirty="0" smtClean="0">
                <a:solidFill>
                  <a:schemeClr val="bg1"/>
                </a:solidFill>
              </a:rPr>
              <a:t>elefonia móvel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237635" y="2805410"/>
            <a:ext cx="1116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banda larga fixa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833658" y="3809946"/>
            <a:ext cx="1191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err="1" smtClean="0">
                <a:solidFill>
                  <a:schemeClr val="bg1"/>
                </a:solidFill>
              </a:rPr>
              <a:t>Tv</a:t>
            </a:r>
            <a:r>
              <a:rPr lang="pt-BR" sz="1100" b="1" dirty="0" smtClean="0">
                <a:solidFill>
                  <a:schemeClr val="bg1"/>
                </a:solidFill>
              </a:rPr>
              <a:t> por assinatura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162294" y="3809946"/>
            <a:ext cx="1266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banda larga móvel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72731" y="2220422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8%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700245" y="221395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10%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295444" y="3256815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27%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731390" y="3256815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60%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0" y="0"/>
            <a:ext cx="4110163" cy="5140204"/>
          </a:xfrm>
          <a:prstGeom prst="rect">
            <a:avLst/>
          </a:prstGeom>
        </p:spPr>
      </p:pic>
      <p:sp>
        <p:nvSpPr>
          <p:cNvPr id="4" name="Título 3"/>
          <p:cNvSpPr>
            <a:spLocks/>
          </p:cNvSpPr>
          <p:nvPr/>
        </p:nvSpPr>
        <p:spPr bwMode="auto">
          <a:xfrm>
            <a:off x="185053" y="555527"/>
            <a:ext cx="5827109" cy="42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t" anchorCtr="0"/>
          <a:lstStyle/>
          <a:p>
            <a:pPr>
              <a:spcBef>
                <a:spcPts val="600"/>
              </a:spcBef>
            </a:pPr>
            <a:r>
              <a:rPr lang="pt-BR" sz="2700" b="1" dirty="0">
                <a:solidFill>
                  <a:schemeClr val="tx2"/>
                </a:solidFill>
              </a:rPr>
              <a:t>as </a:t>
            </a:r>
            <a:r>
              <a:rPr lang="pt-BR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telecomunicações</a:t>
            </a:r>
          </a:p>
          <a:p>
            <a:pPr>
              <a:spcBef>
                <a:spcPts val="600"/>
              </a:spcBef>
            </a:pPr>
            <a:r>
              <a:rPr lang="pt-BR" sz="2700" b="1" dirty="0">
                <a:solidFill>
                  <a:schemeClr val="tx2"/>
                </a:solidFill>
              </a:rPr>
              <a:t>impulsionam</a:t>
            </a:r>
            <a:r>
              <a:rPr lang="pt-BR" sz="3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700" b="1" dirty="0" smtClean="0">
                <a:solidFill>
                  <a:schemeClr val="tx2"/>
                </a:solidFill>
              </a:rPr>
              <a:t>o </a:t>
            </a:r>
            <a:r>
              <a:rPr lang="pt-BR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desenvolvimento econômico </a:t>
            </a:r>
            <a:r>
              <a:rPr lang="pt-BR" sz="2700" b="1" dirty="0">
                <a:solidFill>
                  <a:schemeClr val="tx2"/>
                </a:solidFill>
              </a:rPr>
              <a:t>e</a:t>
            </a:r>
            <a:r>
              <a:rPr lang="pt-BR" sz="3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3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social</a:t>
            </a:r>
            <a:endParaRPr lang="pt-BR" sz="3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696727" lvl="1" indent="-307101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000" b="1" dirty="0" smtClean="0">
                <a:solidFill>
                  <a:schemeClr val="tx2"/>
                </a:solidFill>
              </a:rPr>
              <a:t>facilitam </a:t>
            </a:r>
            <a:r>
              <a:rPr lang="pt-BR" sz="2000" b="1" dirty="0">
                <a:solidFill>
                  <a:schemeClr val="tx2"/>
                </a:solidFill>
              </a:rPr>
              <a:t>a geração de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renda</a:t>
            </a:r>
            <a:r>
              <a:rPr lang="pt-BR" sz="2000" b="1" dirty="0">
                <a:solidFill>
                  <a:schemeClr val="tx2"/>
                </a:solidFill>
              </a:rPr>
              <a:t> e </a:t>
            </a:r>
            <a:r>
              <a:rPr lang="pt-B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incluem</a:t>
            </a:r>
            <a:r>
              <a:rPr lang="pt-B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socialmente</a:t>
            </a:r>
            <a:r>
              <a:rPr lang="pt-BR" sz="2000" b="1" dirty="0">
                <a:solidFill>
                  <a:schemeClr val="tx2"/>
                </a:solidFill>
              </a:rPr>
              <a:t> milhões de brasileiros</a:t>
            </a:r>
          </a:p>
          <a:p>
            <a:pPr marL="696727" lvl="1" indent="-307101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000" b="1" dirty="0" smtClean="0">
                <a:solidFill>
                  <a:schemeClr val="tx2"/>
                </a:solidFill>
              </a:rPr>
              <a:t>proporcionam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ganhos</a:t>
            </a:r>
            <a:r>
              <a:rPr lang="pt-BR" sz="2000" b="1" dirty="0">
                <a:solidFill>
                  <a:schemeClr val="tx2"/>
                </a:solidFill>
              </a:rPr>
              <a:t> de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produtividade</a:t>
            </a:r>
          </a:p>
          <a:p>
            <a:pPr marL="696727" lvl="1" indent="-307101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000" b="1" dirty="0" smtClean="0">
                <a:solidFill>
                  <a:schemeClr val="tx2"/>
                </a:solidFill>
              </a:rPr>
              <a:t>geram </a:t>
            </a:r>
            <a:r>
              <a:rPr lang="pt-BR" sz="2000" b="1" dirty="0">
                <a:solidFill>
                  <a:schemeClr val="tx2"/>
                </a:solidFill>
              </a:rPr>
              <a:t>milhares de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empregos</a:t>
            </a:r>
          </a:p>
          <a:p>
            <a:pPr marL="696727" lvl="1" indent="-307101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000" b="1" dirty="0">
                <a:solidFill>
                  <a:schemeClr val="tx2"/>
                </a:solidFill>
              </a:rPr>
              <a:t>a</a:t>
            </a:r>
            <a:r>
              <a:rPr lang="pt-BR" sz="2000" b="1" dirty="0" smtClean="0">
                <a:solidFill>
                  <a:schemeClr val="tx2"/>
                </a:solidFill>
              </a:rPr>
              <a:t>judam a preservar </a:t>
            </a:r>
            <a:r>
              <a:rPr lang="pt-BR" sz="2000" b="1" dirty="0">
                <a:solidFill>
                  <a:schemeClr val="tx2"/>
                </a:solidFill>
              </a:rPr>
              <a:t>o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meio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ambiente</a:t>
            </a:r>
          </a:p>
          <a:p>
            <a:pPr marL="696727" lvl="1" indent="-307101">
              <a:spcBef>
                <a:spcPts val="600"/>
              </a:spcBef>
              <a:buFont typeface="Courier New" pitchFamily="49" charset="0"/>
              <a:buChar char="o"/>
            </a:pPr>
            <a:r>
              <a:rPr lang="pt-B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desenvolvem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r>
              <a:rPr lang="pt-BR" sz="2000" b="1" dirty="0">
                <a:solidFill>
                  <a:schemeClr val="tx2"/>
                </a:solidFill>
              </a:rPr>
              <a:t>o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pt-B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aís</a:t>
            </a:r>
            <a:r>
              <a:rPr lang="pt-BR" sz="2000" b="1" dirty="0">
                <a:solidFill>
                  <a:schemeClr val="tx2"/>
                </a:solidFill>
              </a:rPr>
              <a:t>: em 2012 a base de clientes </a:t>
            </a:r>
            <a:r>
              <a:rPr lang="pt-BR" sz="2000" b="1" dirty="0" smtClean="0">
                <a:solidFill>
                  <a:schemeClr val="tx2"/>
                </a:solidFill>
              </a:rPr>
              <a:t>cresceu 8%</a:t>
            </a:r>
            <a:endParaRPr lang="pt-BR" sz="20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6" y="411511"/>
            <a:ext cx="9271385" cy="9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7" y="4731991"/>
            <a:ext cx="9271385" cy="9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32" y="522069"/>
            <a:ext cx="3996839" cy="47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3722743" y="6959"/>
            <a:ext cx="5422605" cy="51435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555526"/>
            <a:ext cx="4248472" cy="3960440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 smtClean="0">
                <a:solidFill>
                  <a:srgbClr val="336600"/>
                </a:solidFill>
              </a:rPr>
              <a:t>Telecomunicações do Brasil </a:t>
            </a:r>
            <a:r>
              <a:rPr lang="pt-BR" dirty="0" smtClean="0"/>
              <a:t>são essenciais, singulares e estruturantes do </a:t>
            </a:r>
            <a:r>
              <a:rPr lang="pt-BR" dirty="0" smtClean="0">
                <a:solidFill>
                  <a:srgbClr val="336600"/>
                </a:solidFill>
              </a:rPr>
              <a:t>desenvolvimento </a:t>
            </a:r>
            <a:r>
              <a:rPr lang="pt-BR" dirty="0" smtClean="0"/>
              <a:t>sustentável com </a:t>
            </a:r>
            <a:r>
              <a:rPr lang="pt-BR" dirty="0" smtClean="0">
                <a:solidFill>
                  <a:srgbClr val="336600"/>
                </a:solidFill>
              </a:rPr>
              <a:t>inclusão</a:t>
            </a:r>
            <a:r>
              <a:rPr lang="pt-BR" dirty="0" smtClean="0"/>
              <a:t> social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-1000" y="44947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97216" y="1419622"/>
            <a:ext cx="494956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4800" b="1" cap="small" dirty="0" smtClean="0">
                <a:solidFill>
                  <a:schemeClr val="tx2"/>
                </a:solidFill>
              </a:rPr>
              <a:t>EDUARDO LEVY</a:t>
            </a:r>
          </a:p>
          <a:p>
            <a:pPr algn="ctr" eaLnBrk="1" hangingPunct="1"/>
            <a:r>
              <a:rPr lang="pt-BR" sz="2800" dirty="0" smtClean="0">
                <a:solidFill>
                  <a:schemeClr val="tx2"/>
                </a:solidFill>
              </a:rPr>
              <a:t>levy@sinditelebrasil.org.br</a:t>
            </a:r>
            <a:endParaRPr lang="pt-BR" sz="3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" b="9764"/>
          <a:stretch/>
        </p:blipFill>
        <p:spPr bwMode="auto">
          <a:xfrm>
            <a:off x="2644805" y="2706105"/>
            <a:ext cx="3854393" cy="159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ector reto 22"/>
          <p:cNvCxnSpPr/>
          <p:nvPr/>
        </p:nvCxnSpPr>
        <p:spPr>
          <a:xfrm>
            <a:off x="0" y="401191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0" y="127560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1"/>
          <a:stretch/>
        </p:blipFill>
        <p:spPr>
          <a:xfrm>
            <a:off x="5198695" y="0"/>
            <a:ext cx="3944305" cy="514350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572000" y="3795886"/>
            <a:ext cx="4572000" cy="108011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b="1" dirty="0" smtClean="0"/>
              <a:t>as </a:t>
            </a:r>
            <a:r>
              <a:rPr lang="pt-BR" b="1" dirty="0"/>
              <a:t>teles, </a:t>
            </a:r>
            <a:r>
              <a:rPr lang="pt-BR" b="1" dirty="0" smtClean="0"/>
              <a:t>diferentemente de </a:t>
            </a:r>
            <a:r>
              <a:rPr lang="pt-BR" b="1" dirty="0"/>
              <a:t>provedores internacionais de conteúdo, </a:t>
            </a:r>
            <a:r>
              <a:rPr lang="pt-BR" b="1" dirty="0" smtClean="0"/>
              <a:t>guardam </a:t>
            </a:r>
            <a:r>
              <a:rPr lang="pt-BR" b="1" dirty="0"/>
              <a:t>as informações </a:t>
            </a:r>
            <a:r>
              <a:rPr lang="pt-BR" b="1" dirty="0" smtClean="0"/>
              <a:t>no Brasil e </a:t>
            </a:r>
            <a:r>
              <a:rPr lang="pt-BR" b="1" dirty="0"/>
              <a:t>estão sujeitas exclusivamente às leis </a:t>
            </a:r>
            <a:r>
              <a:rPr lang="pt-BR" b="1" dirty="0" smtClean="0"/>
              <a:t>brasileiras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292616" y="1058863"/>
            <a:ext cx="4207376" cy="3817143"/>
          </a:xfrm>
        </p:spPr>
        <p:txBody>
          <a:bodyPr>
            <a:noAutofit/>
          </a:bodyPr>
          <a:lstStyle/>
          <a:p>
            <a:pPr algn="ctr"/>
            <a:r>
              <a:rPr lang="pt-BR" sz="2800" i="1" dirty="0" smtClean="0"/>
              <a:t>“</a:t>
            </a:r>
            <a:r>
              <a:rPr lang="pt-BR" sz="2800" i="1" dirty="0"/>
              <a:t>constitui crime realizar interceptação de comunicações telefônicas, de informática ou telemática, ou quebrar segredo da Justiça, sem autorização judicial ou com objetivos não autorizados em lei</a:t>
            </a:r>
            <a:r>
              <a:rPr lang="pt-BR" sz="2800" i="1" dirty="0" smtClean="0"/>
              <a:t>”</a:t>
            </a:r>
            <a:endParaRPr lang="pt-BR" sz="2800" i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-1000" y="487600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3"/>
          <p:cNvSpPr txBox="1">
            <a:spLocks/>
          </p:cNvSpPr>
          <p:nvPr/>
        </p:nvSpPr>
        <p:spPr bwMode="auto">
          <a:xfrm>
            <a:off x="179512" y="17493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pt-BR"/>
            </a:defPPr>
            <a:lvl1pPr eaLnBrk="0" hangingPunct="0">
              <a:lnSpc>
                <a:spcPct val="80000"/>
              </a:lnSpc>
              <a:defRPr sz="3600" b="1">
                <a:solidFill>
                  <a:schemeClr val="bg1">
                    <a:lumMod val="50000"/>
                  </a:schemeClr>
                </a:solidFill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2800" dirty="0"/>
              <a:t>Lei </a:t>
            </a:r>
            <a:r>
              <a:rPr lang="pt-BR" sz="2800" dirty="0" smtClean="0"/>
              <a:t>9.296/1996, artigo </a:t>
            </a:r>
            <a:r>
              <a:rPr lang="pt-BR" sz="2800" dirty="0"/>
              <a:t>10</a:t>
            </a:r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73"/>
          <a:stretch/>
        </p:blipFill>
        <p:spPr>
          <a:xfrm>
            <a:off x="2776853" y="0"/>
            <a:ext cx="6367148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5" y="973925"/>
            <a:ext cx="4495317" cy="11849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084168" y="3939902"/>
            <a:ext cx="3060796" cy="6853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lvl="1" algn="ctr">
              <a:lnSpc>
                <a:spcPct val="90000"/>
              </a:lnSpc>
            </a:pPr>
            <a:r>
              <a:rPr lang="pt-BR" sz="2800" b="1" dirty="0">
                <a:solidFill>
                  <a:srgbClr val="FFFFFF"/>
                </a:solidFill>
                <a:latin typeface="Calibri" pitchFamily="34" charset="0"/>
              </a:rPr>
              <a:t>R$ </a:t>
            </a: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68 </a:t>
            </a:r>
            <a:r>
              <a:rPr lang="pt-BR" sz="2000" b="1" dirty="0">
                <a:solidFill>
                  <a:srgbClr val="FFFFFF"/>
                </a:solidFill>
                <a:latin typeface="Calibri" pitchFamily="34" charset="0"/>
              </a:rPr>
              <a:t>milhões por dia</a:t>
            </a:r>
            <a:r>
              <a:rPr lang="pt-BR" sz="1600" b="1" dirty="0" smtClean="0">
                <a:solidFill>
                  <a:srgbClr val="FFFFFF"/>
                </a:solidFill>
                <a:latin typeface="Calibri" pitchFamily="34" charset="0"/>
              </a:rPr>
              <a:t>*</a:t>
            </a:r>
            <a:endParaRPr lang="pt-B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222472" y="1039034"/>
            <a:ext cx="4061496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8000" b="1" dirty="0">
                <a:solidFill>
                  <a:schemeClr val="bg1"/>
                </a:solidFill>
                <a:cs typeface="Calibri" pitchFamily="34" charset="0"/>
              </a:rPr>
              <a:t>R$ </a:t>
            </a:r>
            <a:r>
              <a:rPr lang="pt-BR" sz="8000" b="1" dirty="0" smtClean="0">
                <a:solidFill>
                  <a:schemeClr val="bg1"/>
                </a:solidFill>
                <a:cs typeface="Calibri" pitchFamily="34" charset="0"/>
              </a:rPr>
              <a:t>25,8 </a:t>
            </a:r>
            <a:endParaRPr lang="pt-BR" sz="7200" b="1" dirty="0">
              <a:solidFill>
                <a:schemeClr val="bg1"/>
              </a:solidFill>
              <a:cs typeface="Calibr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sz="4000" b="1" dirty="0">
                <a:solidFill>
                  <a:schemeClr val="tx2"/>
                </a:solidFill>
                <a:cs typeface="Calibri" pitchFamily="34" charset="0"/>
              </a:rPr>
              <a:t>bilhões de </a:t>
            </a: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investimentos </a:t>
            </a:r>
            <a:endParaRPr lang="pt-BR" sz="4400" b="1" dirty="0" smtClean="0">
              <a:solidFill>
                <a:schemeClr val="accent5">
                  <a:lumMod val="75000"/>
                </a:schemeClr>
              </a:solidFill>
              <a:cs typeface="Calibr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sz="4000" b="1" dirty="0" smtClean="0">
                <a:solidFill>
                  <a:schemeClr val="tx2"/>
                </a:solidFill>
                <a:cs typeface="Calibri" pitchFamily="34" charset="0"/>
              </a:rPr>
              <a:t>em </a:t>
            </a:r>
            <a:r>
              <a:rPr lang="pt-BR" sz="4000" b="1" dirty="0">
                <a:solidFill>
                  <a:schemeClr val="tx2"/>
                </a:solidFill>
                <a:cs typeface="Calibri" pitchFamily="34" charset="0"/>
              </a:rPr>
              <a:t>2012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48" y="4706987"/>
            <a:ext cx="5647446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t-BR" sz="1200" dirty="0"/>
              <a:t>Fonte: Telebrasil. </a:t>
            </a:r>
          </a:p>
          <a:p>
            <a:r>
              <a:rPr lang="pt-BR" sz="1200" dirty="0"/>
              <a:t>*Considera 365 dias por ano, não inclui o pagamento de licenças.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40" y="936123"/>
            <a:ext cx="9252000" cy="1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88852562"/>
              </p:ext>
            </p:extLst>
          </p:nvPr>
        </p:nvGraphicFramePr>
        <p:xfrm>
          <a:off x="5908709" y="555526"/>
          <a:ext cx="3240359" cy="313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249950" y="32584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2010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244414" y="32584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2011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252526" y="32584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2012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4" y="4587974"/>
            <a:ext cx="9252000" cy="1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1"/>
            <a:ext cx="501015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937633" y="4864420"/>
            <a:ext cx="2208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Telebrasil, </a:t>
            </a:r>
            <a:r>
              <a:rPr lang="pt-BR" sz="1200" dirty="0" err="1" smtClean="0"/>
              <a:t>mai</a:t>
            </a:r>
            <a:r>
              <a:rPr lang="pt-BR" sz="1200" dirty="0" smtClean="0"/>
              <a:t>/13</a:t>
            </a:r>
            <a:endParaRPr lang="pt-BR" sz="1200" dirty="0"/>
          </a:p>
        </p:txBody>
      </p:sp>
      <p:sp>
        <p:nvSpPr>
          <p:cNvPr id="13" name="Retângulo 12"/>
          <p:cNvSpPr/>
          <p:nvPr/>
        </p:nvSpPr>
        <p:spPr>
          <a:xfrm>
            <a:off x="5508104" y="948198"/>
            <a:ext cx="3631636" cy="9868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476205" y="948197"/>
            <a:ext cx="363589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8800" b="1" dirty="0" smtClean="0">
                <a:solidFill>
                  <a:schemeClr val="bg1"/>
                </a:solidFill>
              </a:rPr>
              <a:t>103</a:t>
            </a:r>
            <a:endParaRPr lang="pt-BR" sz="115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t-BR" sz="4400" b="1" dirty="0" smtClean="0">
                <a:solidFill>
                  <a:schemeClr val="tx2"/>
                </a:solidFill>
              </a:rPr>
              <a:t>milhões</a:t>
            </a:r>
            <a:r>
              <a:rPr lang="pt-BR" sz="4800" b="1" dirty="0" smtClean="0">
                <a:solidFill>
                  <a:srgbClr val="336600"/>
                </a:solidFill>
              </a:rPr>
              <a:t> </a:t>
            </a:r>
            <a:r>
              <a:rPr lang="pt-BR" sz="4400" b="1" dirty="0" smtClean="0">
                <a:solidFill>
                  <a:schemeClr val="tx2"/>
                </a:solidFill>
              </a:rPr>
              <a:t>de acessos em </a:t>
            </a:r>
          </a:p>
          <a:p>
            <a:pPr algn="ctr">
              <a:lnSpc>
                <a:spcPct val="80000"/>
              </a:lnSpc>
            </a:pPr>
            <a:r>
              <a:rPr lang="pt-BR" sz="5400" b="1" dirty="0" smtClean="0">
                <a:solidFill>
                  <a:schemeClr val="tx2"/>
                </a:solidFill>
              </a:rPr>
              <a:t>banda larga</a:t>
            </a:r>
            <a:endParaRPr lang="pt-BR" sz="5400" b="1" dirty="0">
              <a:solidFill>
                <a:schemeClr val="tx2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948197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-11727" y="3921320"/>
            <a:ext cx="4007663" cy="9015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90000"/>
              </a:lnSpc>
            </a:pPr>
            <a:r>
              <a:rPr lang="pt-BR" sz="2400" b="1" dirty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pt-BR" sz="2400" b="1" dirty="0" smtClean="0">
                <a:solidFill>
                  <a:srgbClr val="FFFFFF"/>
                </a:solidFill>
                <a:latin typeface="Calibri" pitchFamily="34" charset="0"/>
              </a:rPr>
              <a:t>ais de 40%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Calibri" pitchFamily="34" charset="0"/>
              </a:rPr>
              <a:t>dos acessos </a:t>
            </a:r>
            <a:r>
              <a:rPr lang="pt-BR" sz="2400" b="1" dirty="0">
                <a:solidFill>
                  <a:srgbClr val="FFFFFF"/>
                </a:solidFill>
                <a:latin typeface="Calibri" pitchFamily="34" charset="0"/>
              </a:rPr>
              <a:t>ativados</a:t>
            </a:r>
            <a:r>
              <a:rPr lang="pt-BR" sz="2400" dirty="0">
                <a:solidFill>
                  <a:srgbClr val="FFFFFF"/>
                </a:solidFill>
                <a:latin typeface="Calibri" pitchFamily="34" charset="0"/>
              </a:rPr>
              <a:t> nos últimos </a:t>
            </a:r>
            <a:r>
              <a:rPr lang="pt-BR" sz="2400" b="1" dirty="0" smtClean="0">
                <a:solidFill>
                  <a:srgbClr val="FFFFFF"/>
                </a:solidFill>
                <a:latin typeface="Calibri" pitchFamily="34" charset="0"/>
              </a:rPr>
              <a:t>18 meses</a:t>
            </a:r>
            <a:endParaRPr lang="pt-BR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6695" y="480643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48" y="0"/>
            <a:ext cx="4116809" cy="514851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788024" y="3651870"/>
            <a:ext cx="4354976" cy="10654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96%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 da velocidade de </a:t>
            </a:r>
            <a:r>
              <a:rPr lang="pt-BR" sz="2400" i="1" dirty="0" smtClean="0">
                <a:solidFill>
                  <a:srgbClr val="FFFFFF"/>
                </a:solidFill>
                <a:latin typeface="Calibri" pitchFamily="34" charset="0"/>
              </a:rPr>
              <a:t>download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contratada</a:t>
            </a:r>
            <a:r>
              <a:rPr lang="pt-BR" sz="28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é </a:t>
            </a: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entregue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pt-BR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0" y="4820458"/>
            <a:ext cx="514806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1050" dirty="0"/>
              <a:t>Fonte: </a:t>
            </a:r>
            <a:r>
              <a:rPr lang="pt-BR" sz="1050" dirty="0" err="1" smtClean="0"/>
              <a:t>Netindex</a:t>
            </a:r>
            <a:r>
              <a:rPr lang="pt-BR" sz="1050" dirty="0" smtClean="0"/>
              <a:t>, velocidade de download da banda larga fixa. Dados de </a:t>
            </a:r>
            <a:r>
              <a:rPr lang="pt-BR" sz="1050" dirty="0" err="1" smtClean="0"/>
              <a:t>jun</a:t>
            </a:r>
            <a:r>
              <a:rPr lang="pt-BR" sz="1050" dirty="0" smtClean="0"/>
              <a:t>/13</a:t>
            </a:r>
            <a:endParaRPr lang="pt-BR" sz="105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0" y="120359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-1000" y="471728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3"/>
          <p:cNvSpPr txBox="1">
            <a:spLocks/>
          </p:cNvSpPr>
          <p:nvPr/>
        </p:nvSpPr>
        <p:spPr bwMode="auto">
          <a:xfrm>
            <a:off x="67193" y="144927"/>
            <a:ext cx="616099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chemeClr val="tx2"/>
                </a:solidFill>
                <a:cs typeface="Calibri" pitchFamily="34" charset="0"/>
              </a:rPr>
              <a:t>a</a:t>
            </a:r>
            <a:r>
              <a:rPr lang="pt-BR" sz="2800" b="1" dirty="0" smtClean="0">
                <a:solidFill>
                  <a:schemeClr val="tx2"/>
                </a:solidFill>
                <a:cs typeface="Calibri" pitchFamily="34" charset="0"/>
              </a:rPr>
              <a:t> velocidade média da banda larga fixa cresceu 13% em relação ao ano passado</a:t>
            </a:r>
            <a:endParaRPr lang="pt-BR" sz="28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3217" y="1419622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/>
              <a:t>v</a:t>
            </a:r>
            <a:r>
              <a:rPr lang="pt-BR" sz="1400" b="1" i="1" dirty="0" smtClean="0"/>
              <a:t>elocidade da banda larga fixa no Brasil</a:t>
            </a:r>
          </a:p>
          <a:p>
            <a:r>
              <a:rPr lang="pt-BR" sz="1400" dirty="0" smtClean="0"/>
              <a:t>(em Mbps)</a:t>
            </a:r>
            <a:endParaRPr lang="pt-BR" sz="1400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95239655"/>
              </p:ext>
            </p:extLst>
          </p:nvPr>
        </p:nvGraphicFramePr>
        <p:xfrm>
          <a:off x="179514" y="1763575"/>
          <a:ext cx="4122943" cy="277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34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10" y="2676"/>
            <a:ext cx="6392880" cy="5149017"/>
          </a:xfrm>
          <a:prstGeom prst="rect">
            <a:avLst/>
          </a:prstGeom>
        </p:spPr>
      </p:pic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2" y="4864431"/>
            <a:ext cx="1725580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200" dirty="0"/>
              <a:t>Fonte: </a:t>
            </a:r>
            <a:r>
              <a:rPr lang="pt-BR" sz="1200" dirty="0" smtClean="0"/>
              <a:t>Telebrasil, </a:t>
            </a:r>
            <a:r>
              <a:rPr lang="pt-BR" sz="1200" dirty="0" err="1" smtClean="0"/>
              <a:t>mai</a:t>
            </a:r>
            <a:r>
              <a:rPr lang="pt-BR" sz="1200" dirty="0" smtClean="0"/>
              <a:t>/13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-11727" y="843559"/>
            <a:ext cx="4358612" cy="986861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169395" y="1576013"/>
            <a:ext cx="404256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8800" b="1" dirty="0" smtClean="0">
                <a:solidFill>
                  <a:schemeClr val="bg1"/>
                </a:solidFill>
                <a:cs typeface="Calibri" pitchFamily="34" charset="0"/>
              </a:rPr>
              <a:t>3.409 </a:t>
            </a:r>
            <a:endParaRPr lang="pt-BR" sz="8000" b="1" dirty="0">
              <a:solidFill>
                <a:schemeClr val="bg1"/>
              </a:solidFill>
              <a:cs typeface="Calibr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pt-BR" sz="4400" b="1" dirty="0">
                <a:solidFill>
                  <a:schemeClr val="tx2"/>
                </a:solidFill>
                <a:cs typeface="Calibri" pitchFamily="34" charset="0"/>
              </a:rPr>
              <a:t>municípios com cobertura de 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sz="4400" b="1" dirty="0" smtClean="0">
                <a:solidFill>
                  <a:schemeClr val="tx2"/>
                </a:solidFill>
                <a:cs typeface="Calibri" pitchFamily="34" charset="0"/>
              </a:rPr>
              <a:t>banda larga 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sz="4400" b="1" dirty="0" smtClean="0">
                <a:solidFill>
                  <a:schemeClr val="tx2"/>
                </a:solidFill>
                <a:cs typeface="Calibri" pitchFamily="34" charset="0"/>
              </a:rPr>
              <a:t>móvel </a:t>
            </a:r>
            <a:r>
              <a:rPr lang="pt-BR" sz="4400" b="1" dirty="0">
                <a:solidFill>
                  <a:schemeClr val="tx2"/>
                </a:solidFill>
                <a:cs typeface="Calibri" pitchFamily="34" charset="0"/>
              </a:rPr>
              <a:t>(3G)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4932040" y="3447626"/>
            <a:ext cx="4210544" cy="1120247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  <a:latin typeface="Calibri" pitchFamily="34" charset="0"/>
              </a:rPr>
              <a:t>89%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 da população coberta,</a:t>
            </a:r>
          </a:p>
          <a:p>
            <a:pPr marL="0" lvl="1" algn="ctr">
              <a:lnSpc>
                <a:spcPct val="90000"/>
              </a:lnSpc>
            </a:pPr>
            <a:r>
              <a:rPr lang="pt-BR" sz="2400" dirty="0">
                <a:solidFill>
                  <a:srgbClr val="FFFFFF"/>
                </a:solidFill>
                <a:latin typeface="Calibri" pitchFamily="34" charset="0"/>
              </a:rPr>
              <a:t>o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brigação do edital para </a:t>
            </a:r>
            <a:r>
              <a:rPr lang="pt-BR" sz="2400" dirty="0" err="1" smtClean="0">
                <a:solidFill>
                  <a:srgbClr val="FFFFFF"/>
                </a:solidFill>
                <a:latin typeface="Calibri" pitchFamily="34" charset="0"/>
              </a:rPr>
              <a:t>abr</a:t>
            </a:r>
            <a:r>
              <a:rPr lang="pt-BR" sz="2400" dirty="0" smtClean="0">
                <a:solidFill>
                  <a:srgbClr val="FFFFFF"/>
                </a:solidFill>
                <a:latin typeface="Calibri" pitchFamily="34" charset="0"/>
              </a:rPr>
              <a:t>/13 é de 928 municípios cobertos</a:t>
            </a:r>
            <a:endParaRPr lang="pt-BR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6634" y="454762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0" y="3012"/>
            <a:ext cx="6691500" cy="514048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281447" y="803076"/>
            <a:ext cx="3854556" cy="9868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97" name="Título 3"/>
          <p:cNvSpPr>
            <a:spLocks/>
          </p:cNvSpPr>
          <p:nvPr/>
        </p:nvSpPr>
        <p:spPr bwMode="auto">
          <a:xfrm>
            <a:off x="5409513" y="1203599"/>
            <a:ext cx="3698991" cy="29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pt-BR" sz="8800" b="1" dirty="0" smtClean="0">
                <a:solidFill>
                  <a:schemeClr val="bg1"/>
                </a:solidFill>
              </a:rPr>
              <a:t>265 </a:t>
            </a:r>
            <a:endParaRPr lang="pt-BR" sz="8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400" b="1" dirty="0" smtClean="0">
                <a:solidFill>
                  <a:schemeClr val="tx2"/>
                </a:solidFill>
              </a:rPr>
              <a:t>milhões </a:t>
            </a:r>
            <a:r>
              <a:rPr lang="pt-BR" sz="4400" b="1" dirty="0">
                <a:solidFill>
                  <a:schemeClr val="tx2"/>
                </a:solidFill>
              </a:rPr>
              <a:t>de </a:t>
            </a:r>
          </a:p>
          <a:p>
            <a:pPr algn="ctr"/>
            <a:r>
              <a:rPr lang="pt-BR" sz="4400" b="1" dirty="0">
                <a:solidFill>
                  <a:schemeClr val="tx2"/>
                </a:solidFill>
              </a:rPr>
              <a:t>acessos </a:t>
            </a:r>
            <a:r>
              <a:rPr lang="pt-BR" sz="5400" b="1" dirty="0" smtClean="0">
                <a:solidFill>
                  <a:schemeClr val="tx2"/>
                </a:solidFill>
              </a:rPr>
              <a:t>celulares</a:t>
            </a:r>
            <a:endParaRPr lang="pt-BR" sz="4400" b="1" dirty="0">
              <a:solidFill>
                <a:schemeClr val="tx2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0" y="79577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995938" y="4702374"/>
            <a:ext cx="515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Telebrasil, </a:t>
            </a:r>
            <a:r>
              <a:rPr lang="pt-BR" sz="1200" dirty="0" err="1" smtClean="0"/>
              <a:t>mai</a:t>
            </a:r>
            <a:r>
              <a:rPr lang="pt-BR" sz="1200" dirty="0" smtClean="0"/>
              <a:t>/13 </a:t>
            </a:r>
            <a:endParaRPr lang="pt-BR" sz="1200" dirty="0" smtClean="0"/>
          </a:p>
          <a:p>
            <a:pPr algn="r"/>
            <a:r>
              <a:rPr lang="pt-BR" sz="1200" dirty="0" smtClean="0"/>
              <a:t>Chips ativados = celulares + modens 3G + máquina a máquina (M2M)</a:t>
            </a:r>
            <a:endParaRPr lang="pt-BR" sz="12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-1000" y="408391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0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78" y="12700"/>
            <a:ext cx="42354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 bwMode="auto">
          <a:xfrm>
            <a:off x="250025" y="699543"/>
            <a:ext cx="4826032" cy="40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400" b="1" dirty="0" smtClean="0">
                <a:solidFill>
                  <a:schemeClr val="tx2"/>
                </a:solidFill>
                <a:cs typeface="Calibri" pitchFamily="34" charset="0"/>
              </a:rPr>
              <a:t>a demanda por instalação de </a:t>
            </a:r>
            <a:r>
              <a:rPr lang="pt-BR" sz="6000" b="1" dirty="0" smtClean="0">
                <a:solidFill>
                  <a:srgbClr val="C00000"/>
                </a:solidFill>
                <a:cs typeface="Calibri" pitchFamily="34" charset="0"/>
              </a:rPr>
              <a:t>infraestrutura</a:t>
            </a:r>
            <a:r>
              <a:rPr lang="pt-BR" sz="6000" b="1" dirty="0" smtClean="0">
                <a:solidFill>
                  <a:srgbClr val="996600"/>
                </a:solidFill>
                <a:cs typeface="Calibri" pitchFamily="34" charset="0"/>
              </a:rPr>
              <a:t> </a:t>
            </a:r>
            <a:r>
              <a:rPr lang="pt-BR" sz="4400" b="1" dirty="0" smtClean="0">
                <a:solidFill>
                  <a:schemeClr val="tx2"/>
                </a:solidFill>
                <a:cs typeface="Calibri" pitchFamily="34" charset="0"/>
              </a:rPr>
              <a:t>é cada vez </a:t>
            </a:r>
            <a:r>
              <a:rPr lang="pt-BR" sz="7200" b="1" dirty="0" smtClean="0">
                <a:solidFill>
                  <a:srgbClr val="C00000"/>
                </a:solidFill>
                <a:cs typeface="Calibri" pitchFamily="34" charset="0"/>
              </a:rPr>
              <a:t>maior</a:t>
            </a:r>
            <a:endParaRPr lang="pt-BR" sz="44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0" y="4881564"/>
            <a:ext cx="2976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1200" dirty="0"/>
              <a:t>Fonte: Pesquisa </a:t>
            </a:r>
            <a:r>
              <a:rPr lang="pt-BR" sz="1200" dirty="0" err="1"/>
              <a:t>Acrefi</a:t>
            </a:r>
            <a:r>
              <a:rPr lang="pt-BR" sz="1200" dirty="0"/>
              <a:t>-Instituto Data Popular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83701" y="3503779"/>
            <a:ext cx="2355602" cy="12147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94229" y="3546310"/>
            <a:ext cx="218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3 produtos mais desejados </a:t>
            </a:r>
            <a:r>
              <a:rPr lang="pt-BR" sz="1400" b="1" smtClean="0">
                <a:solidFill>
                  <a:schemeClr val="tx2"/>
                </a:solidFill>
              </a:rPr>
              <a:t>pelos brasileiros</a:t>
            </a:r>
            <a:endParaRPr lang="pt-BR" sz="14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09" y="4069530"/>
            <a:ext cx="662460" cy="6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35" y="4069530"/>
            <a:ext cx="662460" cy="6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74" y="4069530"/>
            <a:ext cx="667459" cy="65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0" y="62753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-1000" y="471728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0"/>
          <a:stretch/>
        </p:blipFill>
        <p:spPr>
          <a:xfrm>
            <a:off x="4902115" y="512994"/>
            <a:ext cx="4242940" cy="4253214"/>
          </a:xfrm>
          <a:prstGeom prst="rect">
            <a:avLst/>
          </a:prstGeom>
        </p:spPr>
      </p:pic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0" y="4881564"/>
            <a:ext cx="3675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1200" dirty="0"/>
              <a:t>Fonte: </a:t>
            </a:r>
            <a:r>
              <a:rPr lang="pt-BR" sz="1200" dirty="0" smtClean="0"/>
              <a:t>Cisco, </a:t>
            </a:r>
            <a:r>
              <a:rPr lang="en-US" sz="1200" dirty="0"/>
              <a:t>VNI Mobile Forecast Highlights, </a:t>
            </a:r>
            <a:r>
              <a:rPr lang="en-US" sz="1200" dirty="0" smtClean="0"/>
              <a:t>2012-2017</a:t>
            </a:r>
            <a:endParaRPr lang="pt-BR" sz="12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0" y="62753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190592131"/>
              </p:ext>
            </p:extLst>
          </p:nvPr>
        </p:nvGraphicFramePr>
        <p:xfrm>
          <a:off x="841972" y="1491630"/>
          <a:ext cx="452211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6" y="2075255"/>
            <a:ext cx="662460" cy="6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7442"/>
            <a:ext cx="662460" cy="66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ítulo 3"/>
          <p:cNvSpPr txBox="1">
            <a:spLocks/>
          </p:cNvSpPr>
          <p:nvPr/>
        </p:nvSpPr>
        <p:spPr bwMode="auto">
          <a:xfrm>
            <a:off x="2" y="699543"/>
            <a:ext cx="507605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chemeClr val="tx2"/>
                </a:solidFill>
                <a:cs typeface="Calibri" pitchFamily="34" charset="0"/>
              </a:rPr>
              <a:t>c</a:t>
            </a:r>
            <a:r>
              <a:rPr lang="pt-BR" sz="2800" b="1" dirty="0" smtClean="0">
                <a:solidFill>
                  <a:schemeClr val="tx2"/>
                </a:solidFill>
                <a:cs typeface="Calibri" pitchFamily="34" charset="0"/>
              </a:rPr>
              <a:t>rescimento do tráfego de dados por usuário em 2012 no Brasil</a:t>
            </a:r>
            <a:endParaRPr lang="pt-BR" sz="28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7860" y="2662358"/>
            <a:ext cx="62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 smtClean="0"/>
              <a:t>tablet</a:t>
            </a:r>
            <a:endParaRPr lang="pt-BR" sz="1400" b="1" i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69238" y="3886404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smtClean="0"/>
              <a:t>smartphone</a:t>
            </a:r>
            <a:endParaRPr lang="pt-BR" sz="1400" b="1" i="1" dirty="0"/>
          </a:p>
        </p:txBody>
      </p:sp>
      <p:sp>
        <p:nvSpPr>
          <p:cNvPr id="17" name="Retângulo 16"/>
          <p:cNvSpPr/>
          <p:nvPr/>
        </p:nvSpPr>
        <p:spPr>
          <a:xfrm>
            <a:off x="5076059" y="3723877"/>
            <a:ext cx="4066943" cy="9934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2000" dirty="0" smtClean="0">
                <a:solidFill>
                  <a:srgbClr val="FFFFFF"/>
                </a:solidFill>
                <a:latin typeface="Calibri" pitchFamily="34" charset="0"/>
              </a:rPr>
              <a:t>em 2017 vídeo será </a:t>
            </a:r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72%</a:t>
            </a:r>
            <a:r>
              <a:rPr lang="pt-BR" sz="2000" dirty="0" smtClean="0">
                <a:solidFill>
                  <a:srgbClr val="FFFFFF"/>
                </a:solidFill>
                <a:latin typeface="Calibri" pitchFamily="34" charset="0"/>
              </a:rPr>
              <a:t> do tráfego móvel, há 2 anos atrás era zero</a:t>
            </a:r>
            <a:endParaRPr lang="pt-BR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1000" y="471728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810</Words>
  <Application>Microsoft Office PowerPoint</Application>
  <PresentationFormat>Apresentação na tela (16:9)</PresentationFormat>
  <Paragraphs>145</Paragraphs>
  <Slides>24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WidescreenPres</vt:lpstr>
      <vt:lpstr>Destinação e Licitação da Faixa de 700 MHz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Telecomunicações do Brasil são essenciais, singulares e estruturantes do desenvolvimento sustentável com inclusão social</vt:lpstr>
      <vt:lpstr>Apresentação do PowerPoint</vt:lpstr>
      <vt:lpstr>Apresentação do PowerPoint</vt:lpstr>
      <vt:lpstr>“constitui crime realizar interceptação de comunicações telefônicas, de informática ou telemática, ou quebrar segredo da Justiça, sem autorização judicial ou com objetivos não autorizados em lei”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da Regulamentação</dc:title>
  <dc:creator/>
  <cp:lastModifiedBy/>
  <cp:revision>18</cp:revision>
  <dcterms:created xsi:type="dcterms:W3CDTF">2011-03-03T18:56:17Z</dcterms:created>
  <dcterms:modified xsi:type="dcterms:W3CDTF">2013-07-08T20:25:25Z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TC010176930</vt:lpwstr>
  </property>
</Properties>
</file>