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300" r:id="rId3"/>
    <p:sldId id="342" r:id="rId4"/>
    <p:sldId id="271" r:id="rId5"/>
    <p:sldId id="272" r:id="rId6"/>
    <p:sldId id="273" r:id="rId7"/>
    <p:sldId id="274" r:id="rId8"/>
    <p:sldId id="275" r:id="rId9"/>
    <p:sldId id="276" r:id="rId10"/>
    <p:sldId id="282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324" r:id="rId19"/>
    <p:sldId id="287" r:id="rId20"/>
    <p:sldId id="289" r:id="rId21"/>
    <p:sldId id="291" r:id="rId22"/>
    <p:sldId id="290" r:id="rId23"/>
    <p:sldId id="292" r:id="rId24"/>
    <p:sldId id="293" r:id="rId25"/>
    <p:sldId id="295" r:id="rId26"/>
    <p:sldId id="296" r:id="rId27"/>
    <p:sldId id="343" r:id="rId28"/>
    <p:sldId id="309" r:id="rId29"/>
    <p:sldId id="304" r:id="rId30"/>
    <p:sldId id="302" r:id="rId31"/>
    <p:sldId id="305" r:id="rId32"/>
    <p:sldId id="306" r:id="rId33"/>
    <p:sldId id="307" r:id="rId34"/>
    <p:sldId id="308" r:id="rId35"/>
    <p:sldId id="297" r:id="rId36"/>
    <p:sldId id="310" r:id="rId37"/>
    <p:sldId id="344" r:id="rId38"/>
    <p:sldId id="345" r:id="rId39"/>
    <p:sldId id="332" r:id="rId40"/>
    <p:sldId id="333" r:id="rId41"/>
    <p:sldId id="334" r:id="rId42"/>
    <p:sldId id="337" r:id="rId43"/>
    <p:sldId id="335" r:id="rId44"/>
    <p:sldId id="338" r:id="rId45"/>
    <p:sldId id="339" r:id="rId46"/>
    <p:sldId id="336" r:id="rId47"/>
    <p:sldId id="316" r:id="rId48"/>
    <p:sldId id="314" r:id="rId49"/>
    <p:sldId id="315" r:id="rId50"/>
    <p:sldId id="327" r:id="rId51"/>
    <p:sldId id="328" r:id="rId52"/>
    <p:sldId id="331" r:id="rId53"/>
    <p:sldId id="318" r:id="rId54"/>
    <p:sldId id="319" r:id="rId55"/>
    <p:sldId id="320" r:id="rId56"/>
    <p:sldId id="321" r:id="rId57"/>
    <p:sldId id="317" r:id="rId58"/>
    <p:sldId id="313" r:id="rId59"/>
    <p:sldId id="311" r:id="rId60"/>
    <p:sldId id="340" r:id="rId61"/>
    <p:sldId id="341" r:id="rId6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uciano.mattos\Documents\Luciano%20Mattos%20desktop\Embrapa\Projeto%20Servi&#231;os%20Ambientais\PTPSA\Resultados\PA3\An&#225;lise%20financeira%20bioma%20Cerrado\An&#225;lise%20financeira%20Ju&#227;%20Pereira%2020%20anos\Produtividade%20do%20trabalh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0"/>
          <c:spPr>
            <a:solidFill>
              <a:schemeClr val="accent3">
                <a:lumMod val="50000"/>
              </a:schemeClr>
            </a:solidFill>
          </c:spPr>
          <c:invertIfNegative val="0"/>
          <c:val>
            <c:numRef>
              <c:f>'PRODUTIVIDADE DO TRABALHO'!$F$26:$Y$26</c:f>
              <c:numCache>
                <c:formatCode>_(* #,##0.00_);_(* \(#,##0.00\);_(* "-"??_);_(@_)</c:formatCode>
                <c:ptCount val="20"/>
                <c:pt idx="0">
                  <c:v>71.829614171705117</c:v>
                </c:pt>
                <c:pt idx="1">
                  <c:v>79.545695892093661</c:v>
                </c:pt>
                <c:pt idx="2">
                  <c:v>-36.40297297026752</c:v>
                </c:pt>
                <c:pt idx="3">
                  <c:v>29.54882329052128</c:v>
                </c:pt>
                <c:pt idx="4">
                  <c:v>103.15597041952414</c:v>
                </c:pt>
                <c:pt idx="5">
                  <c:v>88.092511576216637</c:v>
                </c:pt>
                <c:pt idx="6">
                  <c:v>175.33847692448742</c:v>
                </c:pt>
                <c:pt idx="7">
                  <c:v>202.10817515513318</c:v>
                </c:pt>
                <c:pt idx="8">
                  <c:v>225.75823565330637</c:v>
                </c:pt>
                <c:pt idx="9">
                  <c:v>194.80506061242406</c:v>
                </c:pt>
                <c:pt idx="10">
                  <c:v>170.84636119623272</c:v>
                </c:pt>
                <c:pt idx="11">
                  <c:v>165.2583999524102</c:v>
                </c:pt>
                <c:pt idx="12">
                  <c:v>170.84636119623272</c:v>
                </c:pt>
                <c:pt idx="13">
                  <c:v>169.91503432226233</c:v>
                </c:pt>
                <c:pt idx="14">
                  <c:v>156.71705747231746</c:v>
                </c:pt>
                <c:pt idx="15">
                  <c:v>148.70649461261243</c:v>
                </c:pt>
                <c:pt idx="16">
                  <c:v>149.63782148658282</c:v>
                </c:pt>
                <c:pt idx="17">
                  <c:v>144.04986024276033</c:v>
                </c:pt>
                <c:pt idx="18">
                  <c:v>149.63782148658282</c:v>
                </c:pt>
                <c:pt idx="19">
                  <c:v>139.7814294109865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27-4833-BEDF-97A0D72887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012288"/>
        <c:axId val="132026368"/>
      </c:barChart>
      <c:catAx>
        <c:axId val="132012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32026368"/>
        <c:crosses val="autoZero"/>
        <c:auto val="1"/>
        <c:lblAlgn val="ctr"/>
        <c:lblOffset val="100"/>
        <c:noMultiLvlLbl val="0"/>
      </c:catAx>
      <c:valAx>
        <c:axId val="132026368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132012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96B9C-EC65-4D54-AA4B-18687DF5143A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314AA-C79E-4566-AEB8-7E522D1ACF6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1975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3634EF-C418-4B3B-B743-62192CEDA28B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862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04C4563-B4B4-4A48-87AF-EAD74326367A}" type="slidenum">
              <a:rPr lang="en-US" altLang="pt-BR" sz="1200" smtClean="0">
                <a:solidFill>
                  <a:srgbClr val="000000"/>
                </a:solidFill>
              </a:rPr>
              <a:pPr/>
              <a:t>50</a:t>
            </a:fld>
            <a:endParaRPr lang="en-US" altLang="pt-BR" sz="1200" smtClean="0">
              <a:solidFill>
                <a:srgbClr val="000000"/>
              </a:solidFill>
            </a:endParaRPr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3886360" y="8687678"/>
            <a:ext cx="2971640" cy="45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04C4563-B4B4-4A48-87AF-EAD74326367A}" type="slidenum">
              <a:rPr lang="en-US" altLang="pt-BR" sz="1200" smtClean="0">
                <a:solidFill>
                  <a:srgbClr val="000000"/>
                </a:solidFill>
              </a:rPr>
              <a:pPr/>
              <a:t>51</a:t>
            </a:fld>
            <a:endParaRPr lang="en-US" altLang="pt-BR" sz="1200" smtClean="0">
              <a:solidFill>
                <a:srgbClr val="000000"/>
              </a:solidFill>
            </a:endParaRPr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3886360" y="8687678"/>
            <a:ext cx="2971640" cy="45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pt-BR" smtClean="0"/>
              <a:t>Aqui as fotoséparamarcar as 3 agendas: socio-ambiental, floresta (ecarbono), agua</a:t>
            </a:r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407DF8-1340-40ED-9B63-A7BD1FCDE69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pt-BR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2C29A-AE7E-4FB5-885E-542480E839F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pt-BR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2C29A-AE7E-4FB5-885E-542480E839F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BA3A-3E69-4550-85AB-6ACCF930113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093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3634EF-C418-4B3B-B743-62192CEDA28B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86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3634EF-C418-4B3B-B743-62192CEDA28B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86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4F81BD"/>
          </a:solidFill>
          <a:ln w="25402">
            <a:solidFill>
              <a:srgbClr val="385D8A"/>
            </a:solidFill>
          </a:ln>
        </p:spPr>
      </p:sp>
      <p:sp>
        <p:nvSpPr>
          <p:cNvPr id="54275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685480" y="4343144"/>
            <a:ext cx="5487041" cy="4115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pt-BR" altLang="en-US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A224D27-F095-4FA7-9975-351C9DDBDBA6}" type="slidenum">
              <a:rPr lang="en-US" altLang="pt-BR" sz="1200" smtClean="0">
                <a:solidFill>
                  <a:srgbClr val="000000"/>
                </a:solidFill>
              </a:rPr>
              <a:pPr/>
              <a:t>47</a:t>
            </a:fld>
            <a:endParaRPr lang="en-US" altLang="pt-BR" sz="1200" smtClean="0">
              <a:solidFill>
                <a:srgbClr val="000000"/>
              </a:solidFill>
            </a:endParaRPr>
          </a:p>
        </p:txBody>
      </p:sp>
      <p:sp>
        <p:nvSpPr>
          <p:cNvPr id="122883" name="Text Box 1"/>
          <p:cNvSpPr txBox="1">
            <a:spLocks noChangeArrowheads="1"/>
          </p:cNvSpPr>
          <p:nvPr/>
        </p:nvSpPr>
        <p:spPr bwMode="auto">
          <a:xfrm>
            <a:off x="3886360" y="8687678"/>
            <a:ext cx="2971640" cy="45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6F71557-16D0-4389-B86F-FFC36DB12D33}" type="slidenum">
              <a:rPr lang="en-US" altLang="pt-BR" sz="1200" smtClean="0">
                <a:solidFill>
                  <a:srgbClr val="000000"/>
                </a:solidFill>
              </a:rPr>
              <a:pPr/>
              <a:t>48</a:t>
            </a:fld>
            <a:endParaRPr lang="en-US" altLang="pt-BR" sz="1200" smtClean="0">
              <a:solidFill>
                <a:srgbClr val="000000"/>
              </a:solidFill>
            </a:endParaRPr>
          </a:p>
        </p:txBody>
      </p:sp>
      <p:sp>
        <p:nvSpPr>
          <p:cNvPr id="121859" name="Text Box 1"/>
          <p:cNvSpPr txBox="1">
            <a:spLocks noChangeArrowheads="1"/>
          </p:cNvSpPr>
          <p:nvPr/>
        </p:nvSpPr>
        <p:spPr bwMode="auto">
          <a:xfrm>
            <a:off x="3886360" y="8687678"/>
            <a:ext cx="2971640" cy="45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04C4563-B4B4-4A48-87AF-EAD74326367A}" type="slidenum">
              <a:rPr lang="en-US" altLang="pt-BR" sz="1200" smtClean="0">
                <a:solidFill>
                  <a:srgbClr val="000000"/>
                </a:solidFill>
              </a:rPr>
              <a:pPr/>
              <a:t>49</a:t>
            </a:fld>
            <a:endParaRPr lang="en-US" altLang="pt-BR" sz="1200" smtClean="0">
              <a:solidFill>
                <a:srgbClr val="000000"/>
              </a:solidFill>
            </a:endParaRPr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3886360" y="8687678"/>
            <a:ext cx="2971640" cy="45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858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631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619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129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01139"/>
            <a:ext cx="533400" cy="7620"/>
          </a:xfrm>
          <a:custGeom>
            <a:avLst/>
            <a:gdLst/>
            <a:ahLst/>
            <a:cxnLst/>
            <a:rect l="l" t="t" r="r" b="b"/>
            <a:pathLst>
              <a:path w="533400" h="7619">
                <a:moveTo>
                  <a:pt x="0" y="7620"/>
                </a:moveTo>
                <a:lnTo>
                  <a:pt x="533400" y="7620"/>
                </a:lnTo>
                <a:lnTo>
                  <a:pt x="53340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80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9/19/2017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642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56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890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412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513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77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632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354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244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2C094-3F7D-4957-AC40-A11D938A11B0}" type="datetimeFigureOut">
              <a:rPr lang="pt-BR" smtClean="0"/>
              <a:t>19/09/2017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B2088-E3B6-4BCC-8DEB-68193DCE99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617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5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85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7.png"/><Relationship Id="rId7" Type="http://schemas.openxmlformats.org/officeDocument/2006/relationships/image" Target="../media/image111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14.jpeg"/><Relationship Id="rId7" Type="http://schemas.openxmlformats.org/officeDocument/2006/relationships/image" Target="../media/image11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wmf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mbrapa.br/codigo-florestal" TargetMode="Externa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12" Type="http://schemas.openxmlformats.org/officeDocument/2006/relationships/image" Target="../media/image132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hyperlink" Target="http://www.embrapa.br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7.png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7.png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7.png"/><Relationship Id="rId9" Type="http://schemas.openxmlformats.org/officeDocument/2006/relationships/image" Target="../media/image1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386328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9552" y="3823880"/>
            <a:ext cx="813690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LUCIANO MATTOS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PESQUISADOR – EMBRAPA CERRADOS</a:t>
            </a:r>
          </a:p>
          <a:p>
            <a:pPr algn="ctr"/>
            <a:endParaRPr lang="pt-BR" sz="2400" b="1" dirty="0" smtClean="0">
              <a:solidFill>
                <a:schemeClr val="bg1"/>
              </a:solidFill>
            </a:endParaRPr>
          </a:p>
          <a:p>
            <a:pPr algn="ctr"/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035290" y="6349970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19 DE SETEMBRO DE 2017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7" name="object 3"/>
          <p:cNvSpPr/>
          <p:nvPr/>
        </p:nvSpPr>
        <p:spPr>
          <a:xfrm>
            <a:off x="-36512" y="0"/>
            <a:ext cx="9180512" cy="6885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4" descr="Resultado de imagem para logomarca senado fede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089601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sultado de imagem para brasão da republ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62" y="332656"/>
            <a:ext cx="1263445" cy="124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539552" y="2579420"/>
            <a:ext cx="8136904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AUDIÊNCIA PÚBLICA – COMISSÃO DE MEIO AMBIENTE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ESTÁGIO ATUAL DE IMPLEMENTAÇÃO, OS IMPACTOS E AS PERSPECTIVAS DE UTILIZAÇÃO DO INSTITUTO PAGAMENTO POR SERVIÇOS AMBIENTAIS (PSA) E AS PERSPECTIVAS DOS PROGRAMAS DE REGULARIZAÇÃO AMBIENTAL (PRA)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19 de setembro de 2017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475656" y="5169966"/>
            <a:ext cx="371171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LUCIANO MATTOS 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PESQUISADOR EMBRAPA CERRADOS</a:t>
            </a:r>
          </a:p>
          <a:p>
            <a:pPr algn="ctr"/>
            <a:r>
              <a:rPr lang="pt-BR" b="1" u="sng" dirty="0" smtClean="0">
                <a:solidFill>
                  <a:schemeClr val="bg1"/>
                </a:solidFill>
              </a:rPr>
              <a:t>luciano.mattos@embrapa.br</a:t>
            </a:r>
            <a:endParaRPr lang="pt-BR" b="1" u="sng" dirty="0">
              <a:solidFill>
                <a:schemeClr val="bg1"/>
              </a:solidFill>
            </a:endParaRPr>
          </a:p>
        </p:txBody>
      </p:sp>
      <p:sp>
        <p:nvSpPr>
          <p:cNvPr id="23" name="AutoShape 9" descr="Resultado de imagem para EMBRAPA"/>
          <p:cNvSpPr>
            <a:spLocks noChangeAspect="1" noChangeArrowheads="1"/>
          </p:cNvSpPr>
          <p:nvPr/>
        </p:nvSpPr>
        <p:spPr bwMode="auto">
          <a:xfrm>
            <a:off x="155575" y="-2332038"/>
            <a:ext cx="113538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059" name="Picture 11" descr="Resultado de imagem para EMBRA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57485"/>
            <a:ext cx="2747286" cy="134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93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4816" y="54863"/>
            <a:ext cx="6754368" cy="674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976" y="0"/>
            <a:ext cx="335280" cy="6742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2407" y="1487424"/>
            <a:ext cx="256031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01695" y="1499616"/>
            <a:ext cx="85343" cy="64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8896" y="1487424"/>
            <a:ext cx="48767" cy="39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0608" y="1584960"/>
            <a:ext cx="70103" cy="207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25495" y="1577339"/>
            <a:ext cx="196596" cy="2087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1327" y="2667000"/>
            <a:ext cx="2173224" cy="1645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48784" y="2679192"/>
            <a:ext cx="1706880" cy="1432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46691" y="1344675"/>
            <a:ext cx="25781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60" dirty="0">
                <a:solidFill>
                  <a:srgbClr val="525252"/>
                </a:solidFill>
                <a:latin typeface="Cambria"/>
                <a:cs typeface="Cambria"/>
              </a:rPr>
              <a:t>d</a:t>
            </a:r>
            <a:endParaRPr sz="3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383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7253" y="222792"/>
            <a:ext cx="6974840" cy="829944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pc="-5" dirty="0">
                <a:solidFill>
                  <a:srgbClr val="006600"/>
                </a:solidFill>
              </a:rPr>
              <a:t>Experiências em Recuperação</a:t>
            </a:r>
            <a:r>
              <a:rPr dirty="0">
                <a:solidFill>
                  <a:srgbClr val="006600"/>
                </a:solidFill>
              </a:rPr>
              <a:t> </a:t>
            </a:r>
            <a:r>
              <a:rPr spc="-5" dirty="0">
                <a:solidFill>
                  <a:srgbClr val="006600"/>
                </a:solidFill>
              </a:rPr>
              <a:t>Ambiental</a:t>
            </a:r>
          </a:p>
          <a:p>
            <a:pPr marL="81280" algn="ctr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solidFill>
                  <a:srgbClr val="004893"/>
                </a:solidFill>
                <a:latin typeface="Calibri"/>
                <a:cs typeface="Calibri"/>
              </a:rPr>
              <a:t>Bioma  </a:t>
            </a:r>
            <a:r>
              <a:rPr sz="1800" spc="-10" dirty="0">
                <a:solidFill>
                  <a:srgbClr val="004893"/>
                </a:solidFill>
                <a:latin typeface="Calibri"/>
                <a:cs typeface="Calibri"/>
              </a:rPr>
              <a:t>Cerrados</a:t>
            </a:r>
            <a:r>
              <a:rPr sz="1800" b="0" spc="-10" dirty="0">
                <a:solidFill>
                  <a:srgbClr val="004893"/>
                </a:solidFill>
                <a:latin typeface="Calibri"/>
                <a:cs typeface="Calibri"/>
              </a:rPr>
              <a:t>: </a:t>
            </a:r>
            <a:r>
              <a:rPr sz="1800" b="0" dirty="0">
                <a:solidFill>
                  <a:srgbClr val="004893"/>
                </a:solidFill>
                <a:latin typeface="Calibri"/>
                <a:cs typeface="Calibri"/>
              </a:rPr>
              <a:t>Modelos </a:t>
            </a:r>
            <a:r>
              <a:rPr sz="1800" b="0" spc="-5" dirty="0">
                <a:solidFill>
                  <a:srgbClr val="004893"/>
                </a:solidFill>
                <a:latin typeface="Calibri"/>
                <a:cs typeface="Calibri"/>
              </a:rPr>
              <a:t>de </a:t>
            </a:r>
            <a:r>
              <a:rPr sz="1800" b="0" spc="-10" dirty="0">
                <a:solidFill>
                  <a:srgbClr val="004893"/>
                </a:solidFill>
                <a:latin typeface="Calibri"/>
                <a:cs typeface="Calibri"/>
              </a:rPr>
              <a:t>recuperação </a:t>
            </a:r>
            <a:r>
              <a:rPr sz="1800" b="0" spc="-5" dirty="0">
                <a:solidFill>
                  <a:srgbClr val="004893"/>
                </a:solidFill>
                <a:latin typeface="Calibri"/>
                <a:cs typeface="Calibri"/>
              </a:rPr>
              <a:t>de </a:t>
            </a:r>
            <a:r>
              <a:rPr sz="1800" b="0" spc="-10" dirty="0">
                <a:solidFill>
                  <a:srgbClr val="004893"/>
                </a:solidFill>
                <a:latin typeface="Calibri"/>
                <a:cs typeface="Calibri"/>
              </a:rPr>
              <a:t>matas ciliares </a:t>
            </a:r>
            <a:r>
              <a:rPr sz="1800" b="0" dirty="0">
                <a:solidFill>
                  <a:srgbClr val="004893"/>
                </a:solidFill>
                <a:latin typeface="Calibri"/>
                <a:cs typeface="Calibri"/>
              </a:rPr>
              <a:t>e de</a:t>
            </a:r>
            <a:r>
              <a:rPr sz="1800" b="0" spc="100" dirty="0">
                <a:solidFill>
                  <a:srgbClr val="004893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004893"/>
                </a:solidFill>
                <a:latin typeface="Calibri"/>
                <a:cs typeface="Calibri"/>
              </a:rPr>
              <a:t>galeria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623" y="1448140"/>
            <a:ext cx="3505200" cy="4933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4944" y="1443568"/>
            <a:ext cx="2761488" cy="3851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00215" y="2936746"/>
            <a:ext cx="2778251" cy="3877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74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3271" y="1280160"/>
            <a:ext cx="490855" cy="15240"/>
          </a:xfrm>
          <a:custGeom>
            <a:avLst/>
            <a:gdLst/>
            <a:ahLst/>
            <a:cxnLst/>
            <a:rect l="l" t="t" r="r" b="b"/>
            <a:pathLst>
              <a:path w="490854" h="15240">
                <a:moveTo>
                  <a:pt x="0" y="15239"/>
                </a:moveTo>
                <a:lnTo>
                  <a:pt x="490728" y="15239"/>
                </a:lnTo>
                <a:lnTo>
                  <a:pt x="49072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312" y="1280160"/>
            <a:ext cx="381000" cy="15240"/>
          </a:xfrm>
          <a:custGeom>
            <a:avLst/>
            <a:gdLst/>
            <a:ahLst/>
            <a:cxnLst/>
            <a:rect l="l" t="t" r="r" b="b"/>
            <a:pathLst>
              <a:path w="381000" h="15240">
                <a:moveTo>
                  <a:pt x="0" y="15239"/>
                </a:moveTo>
                <a:lnTo>
                  <a:pt x="381000" y="15239"/>
                </a:lnTo>
                <a:lnTo>
                  <a:pt x="381000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2311" y="670559"/>
            <a:ext cx="7680959" cy="646430"/>
          </a:xfrm>
          <a:custGeom>
            <a:avLst/>
            <a:gdLst/>
            <a:ahLst/>
            <a:cxnLst/>
            <a:rect l="l" t="t" r="r" b="b"/>
            <a:pathLst>
              <a:path w="7680959" h="646430">
                <a:moveTo>
                  <a:pt x="0" y="646176"/>
                </a:moveTo>
                <a:lnTo>
                  <a:pt x="7680959" y="646176"/>
                </a:lnTo>
                <a:lnTo>
                  <a:pt x="7680959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8931" y="1574291"/>
            <a:ext cx="3422904" cy="4806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0708" y="1574291"/>
            <a:ext cx="3133343" cy="4364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67400" y="2447544"/>
            <a:ext cx="3153155" cy="4366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 txBox="1">
            <a:spLocks noGrp="1"/>
          </p:cNvSpPr>
          <p:nvPr>
            <p:ph type="title"/>
          </p:nvPr>
        </p:nvSpPr>
        <p:spPr>
          <a:xfrm>
            <a:off x="1187624" y="258675"/>
            <a:ext cx="7501445" cy="93807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100"/>
              </a:spcBef>
            </a:pPr>
            <a:r>
              <a:rPr lang="pt-BR" sz="2800" b="1" spc="-5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Experiências em Recuperação</a:t>
            </a:r>
            <a:r>
              <a:rPr lang="pt-BR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spc="-5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br>
              <a:rPr lang="pt-BR" sz="2800" b="1" spc="-5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b="1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 </a:t>
            </a:r>
            <a:r>
              <a:rPr lang="pt-BR" sz="1400" b="1" spc="-10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pt-BR" sz="1400" b="1" spc="-85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spc="-10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Atlântica</a:t>
            </a:r>
            <a:r>
              <a:rPr lang="pt-BR" sz="1400" spc="-10" dirty="0" smtClean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spc="-15" dirty="0" smtClean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Restauração </a:t>
            </a:r>
            <a:r>
              <a:rPr lang="pt-BR" sz="1400" spc="-10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ecológica </a:t>
            </a:r>
            <a:r>
              <a:rPr lang="pt-BR" sz="1400" spc="-5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400" spc="-10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 </a:t>
            </a:r>
            <a:r>
              <a:rPr lang="pt-BR" sz="1400" spc="-5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ciliar </a:t>
            </a:r>
            <a:r>
              <a:rPr lang="pt-BR" sz="1400" spc="-5" dirty="0" smtClean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1400" spc="-10" dirty="0" smtClean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talhão </a:t>
            </a:r>
            <a:r>
              <a:rPr lang="pt-BR" sz="1400" spc="-10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facilitador</a:t>
            </a:r>
            <a:r>
              <a:rPr lang="pt-BR" sz="1400" spc="225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spc="-10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diversificado</a:t>
            </a:r>
            <a:r>
              <a:rPr lang="pt-BR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9308" y="1143000"/>
            <a:ext cx="3372612" cy="4739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67555" y="1158239"/>
            <a:ext cx="2798063" cy="4046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68211" y="2866642"/>
            <a:ext cx="2689860" cy="3872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 txBox="1">
            <a:spLocks noGrp="1"/>
          </p:cNvSpPr>
          <p:nvPr>
            <p:ph type="title"/>
          </p:nvPr>
        </p:nvSpPr>
        <p:spPr>
          <a:xfrm>
            <a:off x="1187624" y="188640"/>
            <a:ext cx="7501445" cy="722634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100"/>
              </a:spcBef>
            </a:pPr>
            <a:r>
              <a:rPr lang="pt-BR" sz="2800" b="1" spc="-5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Experiências em Recuperação</a:t>
            </a:r>
            <a:r>
              <a:rPr lang="pt-BR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spc="-5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br>
              <a:rPr lang="pt-BR" sz="2800" b="1" spc="-5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b="1" dirty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 </a:t>
            </a:r>
            <a:r>
              <a:rPr lang="pt-BR" sz="1400" b="1" dirty="0" smtClean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Amazônia</a:t>
            </a:r>
            <a:r>
              <a:rPr lang="pt-BR" sz="1400" spc="-10" dirty="0" smtClean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spc="-15" dirty="0" smtClean="0">
                <a:solidFill>
                  <a:srgbClr val="0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agroflorestais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4816" y="54863"/>
            <a:ext cx="6754368" cy="674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976" y="0"/>
            <a:ext cx="335280" cy="6742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2407" y="1487424"/>
            <a:ext cx="256031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01695" y="1499616"/>
            <a:ext cx="85343" cy="64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8896" y="1487424"/>
            <a:ext cx="48767" cy="39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0608" y="1584960"/>
            <a:ext cx="70103" cy="207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25495" y="1577339"/>
            <a:ext cx="196596" cy="2087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1327" y="2667000"/>
            <a:ext cx="2173224" cy="1645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48784" y="2679192"/>
            <a:ext cx="1706880" cy="1432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46691" y="1344675"/>
            <a:ext cx="25781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60" dirty="0">
                <a:solidFill>
                  <a:srgbClr val="525252"/>
                </a:solidFill>
                <a:latin typeface="Cambria"/>
                <a:cs typeface="Cambria"/>
              </a:rPr>
              <a:t>d</a:t>
            </a:r>
            <a:endParaRPr sz="3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065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949" y="32017"/>
            <a:ext cx="4084954" cy="90678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pc="-5" dirty="0"/>
              <a:t>Boas Práticas</a:t>
            </a:r>
            <a:r>
              <a:rPr spc="-95" dirty="0"/>
              <a:t> </a:t>
            </a:r>
            <a:r>
              <a:rPr spc="-5" dirty="0"/>
              <a:t>Agrícolas</a:t>
            </a:r>
          </a:p>
          <a:p>
            <a:pPr marL="13970">
              <a:lnSpc>
                <a:spcPct val="100000"/>
              </a:lnSpc>
              <a:spcBef>
                <a:spcPts val="555"/>
              </a:spcBef>
            </a:pPr>
            <a:r>
              <a:rPr sz="1800" b="0" dirty="0">
                <a:solidFill>
                  <a:srgbClr val="004893"/>
                </a:solidFill>
                <a:latin typeface="Calibri"/>
                <a:cs typeface="Calibri"/>
              </a:rPr>
              <a:t>Boas </a:t>
            </a:r>
            <a:r>
              <a:rPr sz="1800" b="0" spc="-15" dirty="0">
                <a:solidFill>
                  <a:srgbClr val="004893"/>
                </a:solidFill>
                <a:latin typeface="Calibri"/>
                <a:cs typeface="Calibri"/>
              </a:rPr>
              <a:t>práticas </a:t>
            </a:r>
            <a:r>
              <a:rPr sz="1800" b="0" spc="-5" dirty="0">
                <a:solidFill>
                  <a:srgbClr val="004893"/>
                </a:solidFill>
                <a:latin typeface="Calibri"/>
                <a:cs typeface="Calibri"/>
              </a:rPr>
              <a:t>agrícolas </a:t>
            </a:r>
            <a:r>
              <a:rPr sz="1800" b="0" dirty="0">
                <a:solidFill>
                  <a:srgbClr val="004893"/>
                </a:solidFill>
                <a:latin typeface="Calibri"/>
                <a:cs typeface="Calibri"/>
              </a:rPr>
              <a:t>:</a:t>
            </a:r>
            <a:r>
              <a:rPr sz="1800" b="0" spc="15" dirty="0">
                <a:solidFill>
                  <a:srgbClr val="004893"/>
                </a:solidFill>
                <a:latin typeface="Calibri"/>
                <a:cs typeface="Calibri"/>
              </a:rPr>
              <a:t> </a:t>
            </a:r>
            <a:r>
              <a:rPr sz="1800" b="0" spc="-20" dirty="0">
                <a:solidFill>
                  <a:srgbClr val="004893"/>
                </a:solidFill>
                <a:latin typeface="Calibri"/>
                <a:cs typeface="Calibri"/>
              </a:rPr>
              <a:t>Terraceamento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4276" y="1109472"/>
            <a:ext cx="3960876" cy="5583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50535" y="1106424"/>
            <a:ext cx="3837432" cy="5586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56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5028" y="1280160"/>
            <a:ext cx="919480" cy="15240"/>
          </a:xfrm>
          <a:custGeom>
            <a:avLst/>
            <a:gdLst/>
            <a:ahLst/>
            <a:cxnLst/>
            <a:rect l="l" t="t" r="r" b="b"/>
            <a:pathLst>
              <a:path w="919479" h="15240">
                <a:moveTo>
                  <a:pt x="0" y="15239"/>
                </a:moveTo>
                <a:lnTo>
                  <a:pt x="918972" y="15239"/>
                </a:lnTo>
                <a:lnTo>
                  <a:pt x="918972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50052" y="1280160"/>
            <a:ext cx="200025" cy="15240"/>
          </a:xfrm>
          <a:custGeom>
            <a:avLst/>
            <a:gdLst/>
            <a:ahLst/>
            <a:cxnLst/>
            <a:rect l="l" t="t" r="r" b="b"/>
            <a:pathLst>
              <a:path w="200025" h="15240">
                <a:moveTo>
                  <a:pt x="0" y="15239"/>
                </a:moveTo>
                <a:lnTo>
                  <a:pt x="199644" y="15239"/>
                </a:lnTo>
                <a:lnTo>
                  <a:pt x="199644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43072" y="1280160"/>
            <a:ext cx="230504" cy="15240"/>
          </a:xfrm>
          <a:custGeom>
            <a:avLst/>
            <a:gdLst/>
            <a:ahLst/>
            <a:cxnLst/>
            <a:rect l="l" t="t" r="r" b="b"/>
            <a:pathLst>
              <a:path w="230504" h="15240">
                <a:moveTo>
                  <a:pt x="0" y="15239"/>
                </a:moveTo>
                <a:lnTo>
                  <a:pt x="230124" y="15239"/>
                </a:lnTo>
                <a:lnTo>
                  <a:pt x="230124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312" y="1280160"/>
            <a:ext cx="375285" cy="15240"/>
          </a:xfrm>
          <a:custGeom>
            <a:avLst/>
            <a:gdLst/>
            <a:ahLst/>
            <a:cxnLst/>
            <a:rect l="l" t="t" r="r" b="b"/>
            <a:pathLst>
              <a:path w="375284" h="15240">
                <a:moveTo>
                  <a:pt x="0" y="15239"/>
                </a:moveTo>
                <a:lnTo>
                  <a:pt x="374903" y="15239"/>
                </a:lnTo>
                <a:lnTo>
                  <a:pt x="374903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655" algn="r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66216" y="-3310"/>
            <a:ext cx="725932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45" dirty="0"/>
              <a:t>Total </a:t>
            </a:r>
            <a:r>
              <a:rPr sz="3600" b="1" spc="-5" dirty="0"/>
              <a:t>de espécies</a:t>
            </a:r>
            <a:r>
              <a:rPr sz="3600" b="1" spc="50" dirty="0"/>
              <a:t> </a:t>
            </a:r>
            <a:r>
              <a:rPr sz="3600" b="1" spc="-5" dirty="0"/>
              <a:t>recomendadas</a:t>
            </a:r>
          </a:p>
        </p:txBody>
      </p:sp>
      <p:sp>
        <p:nvSpPr>
          <p:cNvPr id="11" name="object 11"/>
          <p:cNvSpPr/>
          <p:nvPr/>
        </p:nvSpPr>
        <p:spPr>
          <a:xfrm>
            <a:off x="966216" y="559308"/>
            <a:ext cx="2277110" cy="772795"/>
          </a:xfrm>
          <a:custGeom>
            <a:avLst/>
            <a:gdLst/>
            <a:ahLst/>
            <a:cxnLst/>
            <a:rect l="l" t="t" r="r" b="b"/>
            <a:pathLst>
              <a:path w="2277110" h="772794">
                <a:moveTo>
                  <a:pt x="0" y="772668"/>
                </a:moveTo>
                <a:lnTo>
                  <a:pt x="2276856" y="772668"/>
                </a:lnTo>
                <a:lnTo>
                  <a:pt x="2276856" y="0"/>
                </a:lnTo>
                <a:lnTo>
                  <a:pt x="0" y="0"/>
                </a:lnTo>
                <a:lnTo>
                  <a:pt x="0" y="772668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6216" y="1402080"/>
            <a:ext cx="2193036" cy="5158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6347" y="1453896"/>
            <a:ext cx="2244852" cy="510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3196" y="548640"/>
            <a:ext cx="2277110" cy="772795"/>
          </a:xfrm>
          <a:custGeom>
            <a:avLst/>
            <a:gdLst/>
            <a:ahLst/>
            <a:cxnLst/>
            <a:rect l="l" t="t" r="r" b="b"/>
            <a:pathLst>
              <a:path w="2277110" h="772794">
                <a:moveTo>
                  <a:pt x="0" y="772667"/>
                </a:moveTo>
                <a:lnTo>
                  <a:pt x="2276855" y="772667"/>
                </a:lnTo>
                <a:lnTo>
                  <a:pt x="2276855" y="0"/>
                </a:lnTo>
                <a:lnTo>
                  <a:pt x="0" y="0"/>
                </a:lnTo>
                <a:lnTo>
                  <a:pt x="0" y="772667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99988" y="1452372"/>
            <a:ext cx="2225040" cy="5108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49696" y="556259"/>
            <a:ext cx="2275840" cy="774700"/>
          </a:xfrm>
          <a:custGeom>
            <a:avLst/>
            <a:gdLst/>
            <a:ahLst/>
            <a:cxnLst/>
            <a:rect l="l" t="t" r="r" b="b"/>
            <a:pathLst>
              <a:path w="2275840" h="774700">
                <a:moveTo>
                  <a:pt x="0" y="774191"/>
                </a:moveTo>
                <a:lnTo>
                  <a:pt x="2275331" y="774191"/>
                </a:lnTo>
                <a:lnTo>
                  <a:pt x="2275331" y="0"/>
                </a:lnTo>
                <a:lnTo>
                  <a:pt x="0" y="0"/>
                </a:lnTo>
                <a:lnTo>
                  <a:pt x="0" y="774191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91488" y="781303"/>
            <a:ext cx="6243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2975" algn="l"/>
                <a:tab pos="4961890" algn="l"/>
              </a:tabLst>
            </a:pP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Cerrado:</a:t>
            </a:r>
            <a:r>
              <a:rPr sz="18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331	</a:t>
            </a:r>
            <a:r>
              <a:rPr sz="2700" spc="-22" baseline="3086" dirty="0">
                <a:solidFill>
                  <a:srgbClr val="C00000"/>
                </a:solidFill>
                <a:latin typeface="Calibri"/>
                <a:cs typeface="Calibri"/>
              </a:rPr>
              <a:t>Mata</a:t>
            </a:r>
            <a:r>
              <a:rPr sz="2700" spc="-7" baseline="308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700" spc="-15" baseline="3086" dirty="0">
                <a:solidFill>
                  <a:srgbClr val="C00000"/>
                </a:solidFill>
                <a:latin typeface="Calibri"/>
                <a:cs typeface="Calibri"/>
              </a:rPr>
              <a:t>Atlântica:</a:t>
            </a:r>
            <a:r>
              <a:rPr sz="2700" spc="7" baseline="308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700" baseline="3086" dirty="0">
                <a:solidFill>
                  <a:srgbClr val="C00000"/>
                </a:solidFill>
                <a:latin typeface="Calibri"/>
                <a:cs typeface="Calibri"/>
              </a:rPr>
              <a:t>132	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Pantanal:</a:t>
            </a:r>
            <a:r>
              <a:rPr sz="1800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151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4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2726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11760" y="22003"/>
            <a:ext cx="4392487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i="1" spc="-5" dirty="0">
                <a:latin typeface="Arial"/>
                <a:cs typeface="Arial"/>
              </a:rPr>
              <a:t>Cartilhas</a:t>
            </a:r>
          </a:p>
        </p:txBody>
      </p:sp>
      <p:sp>
        <p:nvSpPr>
          <p:cNvPr id="8" name="object 8"/>
          <p:cNvSpPr/>
          <p:nvPr/>
        </p:nvSpPr>
        <p:spPr>
          <a:xfrm>
            <a:off x="955547" y="1313511"/>
            <a:ext cx="3083091" cy="3824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0975" y="1309116"/>
            <a:ext cx="3095625" cy="3840479"/>
          </a:xfrm>
          <a:custGeom>
            <a:avLst/>
            <a:gdLst/>
            <a:ahLst/>
            <a:cxnLst/>
            <a:rect l="l" t="t" r="r" b="b"/>
            <a:pathLst>
              <a:path w="3095625" h="3840479">
                <a:moveTo>
                  <a:pt x="0" y="3840479"/>
                </a:moveTo>
                <a:lnTo>
                  <a:pt x="3095244" y="3840479"/>
                </a:lnTo>
                <a:lnTo>
                  <a:pt x="3095244" y="0"/>
                </a:lnTo>
                <a:lnTo>
                  <a:pt x="0" y="0"/>
                </a:lnTo>
                <a:lnTo>
                  <a:pt x="0" y="38404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0371" y="836715"/>
            <a:ext cx="3012599" cy="3747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9091" y="1982723"/>
            <a:ext cx="3200400" cy="3387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4131" y="5418531"/>
            <a:ext cx="3796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315" marR="5080" indent="-12382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8046"/>
                </a:solidFill>
                <a:latin typeface="Arial"/>
                <a:cs typeface="Arial"/>
              </a:rPr>
              <a:t>Caracterização e </a:t>
            </a:r>
            <a:r>
              <a:rPr sz="1800" b="1" i="1" dirty="0">
                <a:solidFill>
                  <a:srgbClr val="008046"/>
                </a:solidFill>
                <a:latin typeface="Arial"/>
                <a:cs typeface="Arial"/>
              </a:rPr>
              <a:t>uso </a:t>
            </a:r>
            <a:r>
              <a:rPr sz="1800" b="1" i="1" spc="-5" dirty="0">
                <a:solidFill>
                  <a:srgbClr val="008046"/>
                </a:solidFill>
                <a:latin typeface="Arial"/>
                <a:cs typeface="Arial"/>
              </a:rPr>
              <a:t>das </a:t>
            </a:r>
            <a:endParaRPr lang="pt-BR" sz="1800" b="1" i="1" spc="-5" dirty="0" smtClean="0">
              <a:solidFill>
                <a:srgbClr val="008046"/>
              </a:solidFill>
              <a:latin typeface="Arial"/>
              <a:cs typeface="Arial"/>
            </a:endParaRPr>
          </a:p>
          <a:p>
            <a:pPr marL="1250315" marR="5080" indent="-12382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espécies</a:t>
            </a:r>
            <a:r>
              <a:rPr sz="18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da</a:t>
            </a:r>
            <a:r>
              <a:rPr sz="1800" b="1" i="1" spc="-60" dirty="0" smtClean="0">
                <a:solidFill>
                  <a:srgbClr val="008046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008046"/>
                </a:solidFill>
                <a:latin typeface="Arial"/>
                <a:cs typeface="Arial"/>
              </a:rPr>
              <a:t>Caatinga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5334" y="5677306"/>
            <a:ext cx="3657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8046"/>
                </a:solidFill>
                <a:latin typeface="Arial"/>
                <a:cs typeface="Arial"/>
              </a:rPr>
              <a:t>Produção de mudas nativas para  reflorestamento de matas</a:t>
            </a:r>
            <a:r>
              <a:rPr sz="1800" b="1" i="1" spc="15" dirty="0">
                <a:solidFill>
                  <a:srgbClr val="008046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008046"/>
                </a:solidFill>
                <a:latin typeface="Arial"/>
                <a:cs typeface="Arial"/>
              </a:rPr>
              <a:t>ciliares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4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91880" y="4976445"/>
            <a:ext cx="2592288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Atributos funcionais:</a:t>
            </a:r>
          </a:p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ferramentas planejamento</a:t>
            </a:r>
          </a:p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Bioma</a:t>
            </a:r>
            <a:r>
              <a:rPr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Mata</a:t>
            </a:r>
            <a:r>
              <a:rPr sz="1400" b="1" i="1" spc="-105" dirty="0" smtClean="0">
                <a:solidFill>
                  <a:srgbClr val="008046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008046"/>
                </a:solidFill>
                <a:latin typeface="Arial"/>
                <a:cs typeface="Arial"/>
              </a:rPr>
              <a:t>Atlântica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26049" y="1124744"/>
            <a:ext cx="2458119" cy="3687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52301" y="1124744"/>
            <a:ext cx="2540179" cy="3717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00192" y="4976445"/>
            <a:ext cx="2540179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Re</a:t>
            </a:r>
            <a:r>
              <a:rPr lang="pt-BR"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stauração</a:t>
            </a: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ecológica 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com sistemas agroflorestais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Bioma</a:t>
            </a: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s</a:t>
            </a:r>
            <a:r>
              <a:rPr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 </a:t>
            </a:r>
            <a:r>
              <a:rPr sz="1400" b="1" i="1" spc="-5" dirty="0">
                <a:solidFill>
                  <a:srgbClr val="008046"/>
                </a:solidFill>
                <a:latin typeface="Arial"/>
                <a:cs typeface="Arial"/>
              </a:rPr>
              <a:t>Cerrado e</a:t>
            </a:r>
            <a:r>
              <a:rPr sz="1400" b="1" i="1" spc="-30" dirty="0">
                <a:solidFill>
                  <a:srgbClr val="008046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008046"/>
                </a:solidFill>
                <a:latin typeface="Arial"/>
                <a:cs typeface="Arial"/>
              </a:rPr>
              <a:t>Caatinga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04316" y="75413"/>
            <a:ext cx="781615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i="1" spc="-5" dirty="0">
                <a:latin typeface="Arial"/>
                <a:cs typeface="Arial"/>
              </a:rPr>
              <a:t>Série Documentos e</a:t>
            </a:r>
            <a:r>
              <a:rPr b="1" i="1" spc="10" dirty="0">
                <a:latin typeface="Arial"/>
                <a:cs typeface="Arial"/>
              </a:rPr>
              <a:t> </a:t>
            </a:r>
            <a:r>
              <a:rPr b="1" i="1" spc="-5" dirty="0">
                <a:latin typeface="Arial"/>
                <a:cs typeface="Arial"/>
              </a:rPr>
              <a:t>Livros</a:t>
            </a:r>
          </a:p>
        </p:txBody>
      </p:sp>
      <p:pic>
        <p:nvPicPr>
          <p:cNvPr id="13" name="Picture 4" descr="Resultado de imagem para CAPA LIVRO ECONOMIA DO MEIO AMBIENTE E SERVIÇOS AMBIENT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" y="1124744"/>
            <a:ext cx="2667888" cy="37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1"/>
          <p:cNvSpPr txBox="1"/>
          <p:nvPr/>
        </p:nvSpPr>
        <p:spPr>
          <a:xfrm>
            <a:off x="864097" y="4976445"/>
            <a:ext cx="2667887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Bases conceituais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Metodologias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Estudos de caso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-36512" y="144734"/>
            <a:ext cx="9144000" cy="6740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7"/>
          <p:cNvSpPr txBox="1"/>
          <p:nvPr/>
        </p:nvSpPr>
        <p:spPr>
          <a:xfrm>
            <a:off x="3644280" y="5128845"/>
            <a:ext cx="2655912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Atributos funcionais:</a:t>
            </a:r>
          </a:p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ferramentas planejamento</a:t>
            </a:r>
          </a:p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Bioma</a:t>
            </a:r>
            <a:r>
              <a:rPr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Mata</a:t>
            </a:r>
            <a:r>
              <a:rPr sz="1400" b="1" i="1" spc="-105" dirty="0" smtClean="0">
                <a:solidFill>
                  <a:srgbClr val="008046"/>
                </a:solidFill>
                <a:latin typeface="Arial"/>
                <a:cs typeface="Arial"/>
              </a:rPr>
              <a:t> </a:t>
            </a:r>
            <a:r>
              <a:rPr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Atlântica</a:t>
            </a:r>
            <a:endParaRPr lang="pt-BR" sz="1400" b="1" i="1" spc="-5" dirty="0" smtClean="0">
              <a:solidFill>
                <a:srgbClr val="008046"/>
              </a:solidFill>
              <a:latin typeface="Arial"/>
              <a:cs typeface="Arial"/>
            </a:endParaRPr>
          </a:p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RESULTADO </a:t>
            </a:r>
          </a:p>
          <a:p>
            <a:pPr marL="1002030" marR="5080" indent="-98996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Projeto </a:t>
            </a:r>
            <a:r>
              <a:rPr lang="pt-BR"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WebAmbiente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3707904" y="1277144"/>
            <a:ext cx="2458119" cy="3687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/>
          <p:cNvSpPr/>
          <p:nvPr/>
        </p:nvSpPr>
        <p:spPr>
          <a:xfrm>
            <a:off x="6444208" y="1277144"/>
            <a:ext cx="2540179" cy="3717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/>
          <p:cNvSpPr txBox="1"/>
          <p:nvPr/>
        </p:nvSpPr>
        <p:spPr>
          <a:xfrm>
            <a:off x="6352301" y="5128845"/>
            <a:ext cx="2692579" cy="1369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Re</a:t>
            </a:r>
            <a:r>
              <a:rPr lang="pt-BR"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stauração</a:t>
            </a: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ecológica 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com sistemas agroflorestais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Bioma</a:t>
            </a: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s</a:t>
            </a:r>
            <a:r>
              <a:rPr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 </a:t>
            </a:r>
            <a:r>
              <a:rPr sz="1400" b="1" i="1" spc="-5" dirty="0">
                <a:solidFill>
                  <a:srgbClr val="008046"/>
                </a:solidFill>
                <a:latin typeface="Arial"/>
                <a:cs typeface="Arial"/>
              </a:rPr>
              <a:t>Cerrado e</a:t>
            </a:r>
            <a:r>
              <a:rPr sz="1400" b="1" i="1" spc="-30" dirty="0">
                <a:solidFill>
                  <a:srgbClr val="008046"/>
                </a:solidFill>
                <a:latin typeface="Arial"/>
                <a:cs typeface="Arial"/>
              </a:rPr>
              <a:t> </a:t>
            </a:r>
            <a:r>
              <a:rPr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Caatinga</a:t>
            </a:r>
            <a:endParaRPr lang="pt-BR" sz="1400" b="1" i="1" spc="-5" dirty="0" smtClean="0">
              <a:solidFill>
                <a:srgbClr val="008046"/>
              </a:solidFill>
              <a:latin typeface="Arial"/>
              <a:cs typeface="Arial"/>
            </a:endParaRP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RESULTADO conjunto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Projeto </a:t>
            </a:r>
            <a:r>
              <a:rPr lang="pt-BR" sz="1400" b="1" i="1" spc="-5" dirty="0" err="1" smtClean="0">
                <a:solidFill>
                  <a:srgbClr val="008046"/>
                </a:solidFill>
                <a:latin typeface="Arial"/>
                <a:cs typeface="Arial"/>
              </a:rPr>
              <a:t>WebAmbiente</a:t>
            </a: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 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Projeto Transição Produtiva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20" name="Picture 4" descr="Resultado de imagem para CAPA LIVRO ECONOMIA DO MEIO AMBIENTE E SERVIÇOS AMBIENT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7144"/>
            <a:ext cx="2667888" cy="37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11"/>
          <p:cNvSpPr txBox="1"/>
          <p:nvPr/>
        </p:nvSpPr>
        <p:spPr>
          <a:xfrm>
            <a:off x="755576" y="5128845"/>
            <a:ext cx="2820287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Bases conceituais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Metodologias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Estudos de caso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RESULTADO</a:t>
            </a:r>
          </a:p>
          <a:p>
            <a:pPr marL="723900" marR="5080" indent="-711835" algn="ctr">
              <a:lnSpc>
                <a:spcPct val="100000"/>
              </a:lnSpc>
              <a:spcBef>
                <a:spcPts val="100"/>
              </a:spcBef>
            </a:pPr>
            <a:r>
              <a:rPr lang="pt-BR" sz="1400" b="1" i="1" spc="-5" dirty="0" smtClean="0">
                <a:solidFill>
                  <a:srgbClr val="008046"/>
                </a:solidFill>
                <a:latin typeface="Arial"/>
                <a:cs typeface="Arial"/>
              </a:rPr>
              <a:t>Projeto Decisões Uso da Terra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2" name="object 12"/>
          <p:cNvSpPr txBox="1">
            <a:spLocks/>
          </p:cNvSpPr>
          <p:nvPr/>
        </p:nvSpPr>
        <p:spPr>
          <a:xfrm>
            <a:off x="1156716" y="227813"/>
            <a:ext cx="781615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pt-BR" b="1" i="1" spc="-5" smtClean="0">
                <a:latin typeface="Arial"/>
                <a:cs typeface="Arial"/>
              </a:rPr>
              <a:t>Série Documentos e</a:t>
            </a:r>
            <a:r>
              <a:rPr lang="pt-BR" b="1" i="1" spc="10" smtClean="0">
                <a:latin typeface="Arial"/>
                <a:cs typeface="Arial"/>
              </a:rPr>
              <a:t> </a:t>
            </a:r>
            <a:r>
              <a:rPr lang="pt-BR" b="1" i="1" spc="-5" smtClean="0">
                <a:latin typeface="Arial"/>
                <a:cs typeface="Arial"/>
              </a:rPr>
              <a:t>Livros</a:t>
            </a:r>
            <a:endParaRPr lang="pt-BR" b="1" i="1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7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09075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05459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08948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" y="1341119"/>
            <a:ext cx="2685415" cy="1938655"/>
          </a:xfrm>
          <a:custGeom>
            <a:avLst/>
            <a:gdLst/>
            <a:ahLst/>
            <a:cxnLst/>
            <a:rect l="l" t="t" r="r" b="b"/>
            <a:pathLst>
              <a:path w="2685415" h="1938654">
                <a:moveTo>
                  <a:pt x="0" y="1938527"/>
                </a:moveTo>
                <a:lnTo>
                  <a:pt x="2685288" y="1938527"/>
                </a:lnTo>
                <a:lnTo>
                  <a:pt x="2685288" y="0"/>
                </a:lnTo>
                <a:lnTo>
                  <a:pt x="0" y="0"/>
                </a:lnTo>
                <a:lnTo>
                  <a:pt x="0" y="1938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9754" y="1354327"/>
            <a:ext cx="2221230" cy="2982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4893"/>
                </a:solidFill>
                <a:latin typeface="Calibri"/>
                <a:cs typeface="Calibri"/>
              </a:rPr>
              <a:t>Conteúdo: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São </a:t>
            </a:r>
            <a:r>
              <a:rPr sz="1800" spc="-10" dirty="0">
                <a:latin typeface="Calibri"/>
                <a:cs typeface="Calibri"/>
              </a:rPr>
              <a:t>apresentados  programas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rádio </a:t>
            </a:r>
            <a:r>
              <a:rPr sz="1800" dirty="0">
                <a:latin typeface="Calibri"/>
                <a:cs typeface="Calibri"/>
              </a:rPr>
              <a:t>e  vídeos </a:t>
            </a:r>
            <a:r>
              <a:rPr sz="1800" spc="-10" dirty="0">
                <a:latin typeface="Calibri"/>
                <a:cs typeface="Calibri"/>
              </a:rPr>
              <a:t>relacionados </a:t>
            </a:r>
            <a:r>
              <a:rPr sz="1800" dirty="0">
                <a:latin typeface="Calibri"/>
                <a:cs typeface="Calibri"/>
              </a:rPr>
              <a:t>à  </a:t>
            </a:r>
            <a:r>
              <a:rPr sz="1800" spc="-10" dirty="0">
                <a:latin typeface="Calibri"/>
                <a:cs typeface="Calibri"/>
              </a:rPr>
              <a:t>recuperação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5" dirty="0" smtClean="0">
                <a:latin typeface="Calibri"/>
                <a:cs typeface="Calibri"/>
              </a:rPr>
              <a:t>ambient</a:t>
            </a:r>
            <a:r>
              <a:rPr lang="pt-BR" spc="-5" dirty="0" smtClean="0">
                <a:latin typeface="Calibri"/>
                <a:cs typeface="Calibri"/>
              </a:rPr>
              <a:t>al</a:t>
            </a:r>
          </a:p>
          <a:p>
            <a:pPr marL="12700" marR="5080">
              <a:lnSpc>
                <a:spcPct val="100000"/>
              </a:lnSpc>
            </a:pPr>
            <a:endParaRPr lang="pt-BR" sz="1800" spc="-5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pt-BR" spc="-5" dirty="0" smtClean="0">
                <a:latin typeface="Calibri"/>
                <a:cs typeface="Calibri"/>
              </a:rPr>
              <a:t>PROSA RURAL</a:t>
            </a:r>
          </a:p>
          <a:p>
            <a:pPr marL="12700" marR="5080">
              <a:lnSpc>
                <a:spcPct val="100000"/>
              </a:lnSpc>
            </a:pPr>
            <a:endParaRPr lang="pt-BR" sz="1800" spc="-5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pt-BR" spc="-5" dirty="0" smtClean="0">
                <a:latin typeface="Calibri"/>
                <a:cs typeface="Calibri"/>
              </a:rPr>
              <a:t>DIA DE CAMPO NA TV</a:t>
            </a:r>
          </a:p>
        </p:txBody>
      </p:sp>
      <p:sp>
        <p:nvSpPr>
          <p:cNvPr id="9" name="object 9"/>
          <p:cNvSpPr/>
          <p:nvPr/>
        </p:nvSpPr>
        <p:spPr>
          <a:xfrm>
            <a:off x="3589020" y="117346"/>
            <a:ext cx="5487924" cy="6623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582923" y="111250"/>
            <a:ext cx="5500370" cy="6635750"/>
          </a:xfrm>
          <a:custGeom>
            <a:avLst/>
            <a:gdLst/>
            <a:ahLst/>
            <a:cxnLst/>
            <a:rect l="l" t="t" r="r" b="b"/>
            <a:pathLst>
              <a:path w="5500370" h="6635750">
                <a:moveTo>
                  <a:pt x="0" y="6635496"/>
                </a:moveTo>
                <a:lnTo>
                  <a:pt x="5500116" y="6635496"/>
                </a:lnTo>
                <a:lnTo>
                  <a:pt x="5500116" y="0"/>
                </a:lnTo>
                <a:lnTo>
                  <a:pt x="0" y="0"/>
                </a:lnTo>
                <a:lnTo>
                  <a:pt x="0" y="663549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7584" y="504181"/>
            <a:ext cx="21685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i="1" spc="-5" dirty="0"/>
              <a:t>Multimídia</a:t>
            </a:r>
          </a:p>
        </p:txBody>
      </p:sp>
    </p:spTree>
    <p:extLst>
      <p:ext uri="{BB962C8B-B14F-4D97-AF65-F5344CB8AC3E}">
        <p14:creationId xmlns:p14="http://schemas.microsoft.com/office/powerpoint/2010/main" val="18817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09075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05459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08948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39552" y="908720"/>
            <a:ext cx="8136904" cy="53245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6600"/>
                </a:solidFill>
              </a:rPr>
              <a:t>CONTRIBUIÇÕES AO NOVO CÓDIGO FLORESTAL</a:t>
            </a: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PARTE I – PROJETOS EM REDE</a:t>
            </a:r>
            <a:r>
              <a:rPr lang="pt-BR" sz="2400" b="1" dirty="0" smtClean="0">
                <a:solidFill>
                  <a:srgbClr val="006600"/>
                </a:solidFill>
              </a:rPr>
              <a:t> </a:t>
            </a: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err="1" smtClean="0">
                <a:solidFill>
                  <a:srgbClr val="006600"/>
                </a:solidFill>
              </a:rPr>
              <a:t>WebAmbiente</a:t>
            </a:r>
            <a:r>
              <a:rPr lang="pt-BR" sz="2000" b="1" dirty="0" smtClean="0">
                <a:solidFill>
                  <a:srgbClr val="006600"/>
                </a:solidFill>
              </a:rPr>
              <a:t> / Código Florestal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Mudanças Climáticas</a:t>
            </a:r>
          </a:p>
          <a:p>
            <a:pPr algn="ctr"/>
            <a:r>
              <a:rPr lang="pt-BR" sz="2000" b="1" dirty="0" err="1" smtClean="0">
                <a:solidFill>
                  <a:srgbClr val="006600"/>
                </a:solidFill>
              </a:rPr>
              <a:t>AgroHidro</a:t>
            </a:r>
            <a:endParaRPr lang="pt-BR" sz="20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Projeto FLUXUS – GEE Agricultura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Projeto PECUS – GEE Pecuária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Projeto SALTUS – GEE Florestas Plantadas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Transição Produtiva e Serviços Ambientais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Zoneamento de Risco Climático</a:t>
            </a:r>
          </a:p>
          <a:p>
            <a:pPr algn="ctr"/>
            <a:endParaRPr lang="pt-BR" sz="20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PARTE </a:t>
            </a:r>
            <a:r>
              <a:rPr lang="pt-BR" sz="2000" b="1" dirty="0">
                <a:solidFill>
                  <a:srgbClr val="006600"/>
                </a:solidFill>
              </a:rPr>
              <a:t>I</a:t>
            </a:r>
            <a:r>
              <a:rPr lang="pt-BR" sz="2000" b="1" dirty="0" smtClean="0">
                <a:solidFill>
                  <a:srgbClr val="006600"/>
                </a:solidFill>
              </a:rPr>
              <a:t>I – CONTRIBUIÇÕES PARA DESENHO DE POLÍTICAS PÚBLICAS 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(TRANSIÇÃO PRODUTIVA + PSA)</a:t>
            </a:r>
          </a:p>
          <a:p>
            <a:pPr algn="ctr"/>
            <a:endParaRPr lang="pt-BR" sz="2000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5937" y="237746"/>
            <a:ext cx="5148630" cy="6342380"/>
          </a:xfrm>
          <a:custGeom>
            <a:avLst/>
            <a:gdLst/>
            <a:ahLst/>
            <a:cxnLst/>
            <a:rect l="l" t="t" r="r" b="b"/>
            <a:pathLst>
              <a:path w="4308475" h="6342380">
                <a:moveTo>
                  <a:pt x="0" y="6341872"/>
                </a:moveTo>
                <a:lnTo>
                  <a:pt x="4307907" y="6341872"/>
                </a:lnTo>
                <a:lnTo>
                  <a:pt x="4307907" y="0"/>
                </a:lnTo>
                <a:lnTo>
                  <a:pt x="0" y="0"/>
                </a:lnTo>
                <a:lnTo>
                  <a:pt x="0" y="6341872"/>
                </a:lnTo>
                <a:close/>
              </a:path>
            </a:pathLst>
          </a:custGeom>
          <a:solidFill>
            <a:srgbClr val="FFFFFF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11959" y="940545"/>
            <a:ext cx="4680521" cy="5512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t-BR" sz="2000" spc="-5" dirty="0" smtClean="0">
                <a:latin typeface="Arial"/>
                <a:cs typeface="Arial"/>
              </a:rPr>
              <a:t>GESTÃO INTEGRADA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t-BR" sz="2000" spc="-5" dirty="0" smtClean="0">
                <a:latin typeface="Arial"/>
                <a:cs typeface="Arial"/>
              </a:rPr>
              <a:t>P&amp;D&amp;I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t-BR" sz="2000" spc="-5" dirty="0" smtClean="0">
                <a:latin typeface="Arial"/>
                <a:cs typeface="Arial"/>
              </a:rPr>
              <a:t>PLANEJAMENTO AMBIENTAL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t-BR" sz="2000" spc="-5" dirty="0" smtClean="0">
                <a:latin typeface="Arial"/>
                <a:cs typeface="Arial"/>
              </a:rPr>
              <a:t>GOVERNANÇA AMBIENTAL</a:t>
            </a:r>
            <a:endParaRPr lang="pt-BR" sz="2000" dirty="0" smtClean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pt-BR" sz="2000" dirty="0" smtClean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t-BR" sz="2000" b="1" u="sng" spc="-5" dirty="0" smtClean="0">
                <a:latin typeface="Arial"/>
                <a:cs typeface="Arial"/>
              </a:rPr>
              <a:t>PORTFÓLIO DE PROJETOS </a:t>
            </a:r>
            <a:r>
              <a:rPr lang="pt-BR" sz="2000" b="1" u="sng" dirty="0" smtClean="0">
                <a:latin typeface="Arial"/>
                <a:cs typeface="Arial"/>
              </a:rPr>
              <a:t>EM </a:t>
            </a:r>
            <a:r>
              <a:rPr lang="pt-BR" sz="2000" b="1" dirty="0" smtClean="0">
                <a:latin typeface="Arial"/>
                <a:cs typeface="Arial"/>
              </a:rPr>
              <a:t> </a:t>
            </a:r>
            <a:r>
              <a:rPr lang="pt-BR" sz="2000" b="1" u="sng" spc="-5" dirty="0" smtClean="0">
                <a:latin typeface="Arial"/>
                <a:cs typeface="Arial"/>
              </a:rPr>
              <a:t>MUDANÇAS</a:t>
            </a:r>
            <a:r>
              <a:rPr lang="pt-BR" sz="2000" b="1" u="sng" spc="-50" dirty="0" smtClean="0">
                <a:latin typeface="Arial"/>
                <a:cs typeface="Arial"/>
              </a:rPr>
              <a:t> </a:t>
            </a:r>
            <a:r>
              <a:rPr lang="pt-BR" sz="2000" b="1" u="sng" spc="-5" dirty="0" smtClean="0">
                <a:latin typeface="Arial"/>
                <a:cs typeface="Arial"/>
              </a:rPr>
              <a:t>CLIMÁTICAS</a:t>
            </a:r>
            <a:endParaRPr lang="pt-BR" sz="2000" dirty="0" smtClean="0">
              <a:latin typeface="Arial"/>
              <a:cs typeface="Arial"/>
            </a:endParaRPr>
          </a:p>
          <a:p>
            <a:pPr marL="12700" marR="495300">
              <a:lnSpc>
                <a:spcPct val="79200"/>
              </a:lnSpc>
              <a:spcBef>
                <a:spcPts val="1300"/>
              </a:spcBef>
              <a:tabLst>
                <a:tab pos="354965" algn="l"/>
                <a:tab pos="355600" algn="l"/>
              </a:tabLst>
            </a:pPr>
            <a:endParaRPr lang="pt-BR" sz="1600" spc="-5" dirty="0" smtClean="0">
              <a:latin typeface="Arial"/>
              <a:cs typeface="Arial"/>
            </a:endParaRPr>
          </a:p>
          <a:p>
            <a:pPr marL="342900" marR="495300" indent="-330200">
              <a:lnSpc>
                <a:spcPct val="79200"/>
              </a:lnSpc>
              <a:spcBef>
                <a:spcPts val="1300"/>
              </a:spcBef>
              <a:buChar char="-"/>
              <a:tabLst>
                <a:tab pos="354965" algn="l"/>
                <a:tab pos="355600" algn="l"/>
              </a:tabLst>
            </a:pPr>
            <a:r>
              <a:rPr sz="1600" spc="-5" dirty="0" err="1" smtClean="0">
                <a:latin typeface="Arial"/>
                <a:cs typeface="Arial"/>
              </a:rPr>
              <a:t>Modelagem</a:t>
            </a:r>
            <a:r>
              <a:rPr lang="pt-BR" sz="1600" spc="-5" dirty="0" smtClean="0">
                <a:latin typeface="Arial"/>
                <a:cs typeface="Arial"/>
              </a:rPr>
              <a:t> e </a:t>
            </a:r>
            <a:r>
              <a:rPr sz="1600" spc="-5" dirty="0" err="1" smtClean="0">
                <a:latin typeface="Arial"/>
                <a:cs typeface="Arial"/>
              </a:rPr>
              <a:t>simulação</a:t>
            </a:r>
            <a:r>
              <a:rPr lang="pt-BR" sz="1600" spc="-5" dirty="0" smtClean="0">
                <a:latin typeface="Arial"/>
                <a:cs typeface="Arial"/>
              </a:rPr>
              <a:t> de c</a:t>
            </a:r>
            <a:r>
              <a:rPr sz="1600" spc="-5" dirty="0" err="1" smtClean="0">
                <a:latin typeface="Arial"/>
                <a:cs typeface="Arial"/>
              </a:rPr>
              <a:t>enários</a:t>
            </a:r>
            <a:endParaRPr sz="16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Char char="-"/>
              <a:tabLst>
                <a:tab pos="354965" algn="l"/>
                <a:tab pos="355600" algn="l"/>
              </a:tabLst>
            </a:pPr>
            <a:r>
              <a:rPr sz="1600" spc="-5" dirty="0" err="1" smtClean="0">
                <a:latin typeface="Arial"/>
                <a:cs typeface="Arial"/>
              </a:rPr>
              <a:t>Mitigação</a:t>
            </a:r>
            <a:r>
              <a:rPr lang="pt-BR" sz="1600" spc="-5" dirty="0" smtClean="0">
                <a:latin typeface="Arial"/>
                <a:cs typeface="Arial"/>
              </a:rPr>
              <a:t> e </a:t>
            </a:r>
            <a:r>
              <a:rPr sz="1600" spc="-5" dirty="0" err="1" smtClean="0">
                <a:latin typeface="Arial"/>
                <a:cs typeface="Arial"/>
              </a:rPr>
              <a:t>adaptação</a:t>
            </a:r>
            <a:r>
              <a:rPr lang="pt-BR" sz="1600" spc="-5" dirty="0" smtClean="0">
                <a:latin typeface="Arial"/>
                <a:cs typeface="Arial"/>
              </a:rPr>
              <a:t> às mudanças climáticas</a:t>
            </a:r>
            <a:endParaRPr sz="16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Char char="-"/>
              <a:tabLst>
                <a:tab pos="354965" algn="l"/>
                <a:tab pos="355600" algn="l"/>
              </a:tabLst>
            </a:pPr>
            <a:r>
              <a:rPr sz="1600" spc="-5" dirty="0" err="1">
                <a:latin typeface="Arial"/>
                <a:cs typeface="Arial"/>
              </a:rPr>
              <a:t>Gestão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pt-BR" sz="1600" dirty="0" smtClean="0">
                <a:latin typeface="Arial"/>
                <a:cs typeface="Arial"/>
              </a:rPr>
              <a:t>de recursos hídricos</a:t>
            </a:r>
            <a:endParaRPr sz="1600" dirty="0">
              <a:latin typeface="Arial"/>
              <a:cs typeface="Arial"/>
            </a:endParaRPr>
          </a:p>
          <a:p>
            <a:pPr marL="342900" marR="946785" indent="-330200">
              <a:lnSpc>
                <a:spcPct val="79200"/>
              </a:lnSpc>
              <a:spcBef>
                <a:spcPts val="1200"/>
              </a:spcBef>
              <a:buChar char="-"/>
              <a:tabLst>
                <a:tab pos="354965" algn="l"/>
                <a:tab pos="355600" algn="l"/>
              </a:tabLst>
            </a:pPr>
            <a:r>
              <a:rPr sz="1600" spc="-5" dirty="0">
                <a:latin typeface="Arial"/>
                <a:cs typeface="Arial"/>
              </a:rPr>
              <a:t>Sistemas integrados </a:t>
            </a:r>
            <a:r>
              <a:rPr sz="1600" dirty="0">
                <a:latin typeface="Arial"/>
                <a:cs typeface="Arial"/>
              </a:rPr>
              <a:t>de </a:t>
            </a:r>
            <a:r>
              <a:rPr sz="1600" spc="-5" dirty="0" err="1" smtClean="0">
                <a:latin typeface="Arial"/>
                <a:cs typeface="Arial"/>
              </a:rPr>
              <a:t>produção</a:t>
            </a:r>
            <a:r>
              <a:rPr lang="pt-BR" sz="1600" spc="-5" dirty="0" smtClean="0">
                <a:latin typeface="Arial"/>
                <a:cs typeface="Arial"/>
              </a:rPr>
              <a:t> (iLPF; sistemas agroflorestais)</a:t>
            </a:r>
            <a:endParaRPr sz="16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Char char="-"/>
              <a:tabLst>
                <a:tab pos="354965" algn="l"/>
                <a:tab pos="355600" algn="l"/>
              </a:tabLst>
            </a:pPr>
            <a:r>
              <a:rPr sz="1600" spc="-5" dirty="0" err="1" smtClean="0">
                <a:latin typeface="Arial"/>
                <a:cs typeface="Arial"/>
              </a:rPr>
              <a:t>Plantio</a:t>
            </a:r>
            <a:r>
              <a:rPr sz="1600" spc="-50" dirty="0" smtClean="0">
                <a:latin typeface="Arial"/>
                <a:cs typeface="Arial"/>
              </a:rPr>
              <a:t> </a:t>
            </a:r>
            <a:r>
              <a:rPr lang="pt-BR" sz="1600" spc="-50" dirty="0" smtClean="0">
                <a:latin typeface="Arial"/>
                <a:cs typeface="Arial"/>
              </a:rPr>
              <a:t>D</a:t>
            </a:r>
            <a:r>
              <a:rPr sz="1600" spc="-5" dirty="0" err="1" smtClean="0">
                <a:latin typeface="Arial"/>
                <a:cs typeface="Arial"/>
              </a:rPr>
              <a:t>ireto</a:t>
            </a:r>
            <a:r>
              <a:rPr lang="pt-BR" sz="1600" spc="-5" dirty="0" smtClean="0">
                <a:latin typeface="Arial"/>
                <a:cs typeface="Arial"/>
              </a:rPr>
              <a:t> (PD)</a:t>
            </a:r>
            <a:endParaRPr sz="16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Char char="-"/>
              <a:tabLst>
                <a:tab pos="354965" algn="l"/>
                <a:tab pos="355600" algn="l"/>
              </a:tabLst>
            </a:pPr>
            <a:r>
              <a:rPr sz="1600" spc="-5" dirty="0">
                <a:latin typeface="Arial"/>
                <a:cs typeface="Arial"/>
              </a:rPr>
              <a:t>Melhoramento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genético</a:t>
            </a:r>
            <a:endParaRPr sz="1600" dirty="0">
              <a:latin typeface="Arial"/>
              <a:cs typeface="Arial"/>
            </a:endParaRPr>
          </a:p>
          <a:p>
            <a:pPr marL="354965" indent="-342265">
              <a:spcBef>
                <a:spcPts val="700"/>
              </a:spcBef>
              <a:buFontTx/>
              <a:buChar char="-"/>
              <a:tabLst>
                <a:tab pos="354965" algn="l"/>
                <a:tab pos="355600" algn="l"/>
              </a:tabLst>
            </a:pPr>
            <a:r>
              <a:rPr lang="pt-BR" sz="1600" spc="-5" dirty="0" smtClean="0">
                <a:latin typeface="Arial"/>
                <a:cs typeface="Arial"/>
              </a:rPr>
              <a:t>Fixação </a:t>
            </a:r>
            <a:r>
              <a:rPr lang="pt-BR" sz="1600" dirty="0" smtClean="0">
                <a:latin typeface="Arial"/>
                <a:cs typeface="Arial"/>
              </a:rPr>
              <a:t>biológica de</a:t>
            </a:r>
            <a:r>
              <a:rPr lang="pt-BR" sz="1600" spc="-25" dirty="0" smtClean="0">
                <a:latin typeface="Arial"/>
                <a:cs typeface="Arial"/>
              </a:rPr>
              <a:t> </a:t>
            </a:r>
            <a:r>
              <a:rPr lang="pt-BR" sz="1600" spc="-5" dirty="0" smtClean="0">
                <a:latin typeface="Arial"/>
                <a:cs typeface="Arial"/>
              </a:rPr>
              <a:t>nitrogênio (FBN)</a:t>
            </a:r>
            <a:endParaRPr lang="pt-BR" sz="1600" dirty="0" smtClean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Char char="-"/>
              <a:tabLst>
                <a:tab pos="354965" algn="l"/>
                <a:tab pos="355600" algn="l"/>
              </a:tabLst>
            </a:pPr>
            <a:r>
              <a:rPr lang="pt-BR" sz="1600" spc="-5" dirty="0" smtClean="0">
                <a:latin typeface="Arial"/>
                <a:cs typeface="Arial"/>
              </a:rPr>
              <a:t>Manejo </a:t>
            </a:r>
            <a:r>
              <a:rPr sz="1600" dirty="0" smtClean="0">
                <a:latin typeface="Arial"/>
                <a:cs typeface="Arial"/>
              </a:rPr>
              <a:t>de </a:t>
            </a:r>
            <a:r>
              <a:rPr sz="1600" spc="-5" dirty="0" smtClean="0">
                <a:latin typeface="Arial"/>
                <a:cs typeface="Arial"/>
              </a:rPr>
              <a:t>p</a:t>
            </a:r>
            <a:r>
              <a:rPr lang="pt-BR" sz="1600" spc="-5" dirty="0" err="1" smtClean="0">
                <a:latin typeface="Arial"/>
                <a:cs typeface="Arial"/>
              </a:rPr>
              <a:t>ragas</a:t>
            </a:r>
            <a:r>
              <a:rPr lang="pt-BR" sz="1600" spc="-5" dirty="0" smtClean="0">
                <a:latin typeface="Arial"/>
                <a:cs typeface="Arial"/>
              </a:rPr>
              <a:t> </a:t>
            </a:r>
            <a:r>
              <a:rPr sz="1600" dirty="0" smtClean="0">
                <a:latin typeface="Arial"/>
                <a:cs typeface="Arial"/>
              </a:rPr>
              <a:t>e</a:t>
            </a:r>
            <a:r>
              <a:rPr sz="1600" spc="-50" dirty="0" smtClean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doenças</a:t>
            </a:r>
          </a:p>
        </p:txBody>
      </p:sp>
      <p:pic>
        <p:nvPicPr>
          <p:cNvPr id="8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9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076" y="120534"/>
            <a:ext cx="6442363" cy="627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3414" y="602672"/>
            <a:ext cx="6862156" cy="627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8889" y="148910"/>
            <a:ext cx="6763384" cy="9956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206375">
              <a:lnSpc>
                <a:spcPts val="3800"/>
              </a:lnSpc>
              <a:spcBef>
                <a:spcPts val="259"/>
              </a:spcBef>
            </a:pPr>
            <a:r>
              <a:rPr sz="3200" spc="-5" dirty="0">
                <a:solidFill>
                  <a:srgbClr val="006600"/>
                </a:solidFill>
                <a:latin typeface="Arial"/>
                <a:cs typeface="Arial"/>
              </a:rPr>
              <a:t>Investimento </a:t>
            </a:r>
            <a:r>
              <a:rPr sz="3200" dirty="0">
                <a:solidFill>
                  <a:srgbClr val="006600"/>
                </a:solidFill>
                <a:latin typeface="Arial"/>
                <a:cs typeface="Arial"/>
              </a:rPr>
              <a:t>em </a:t>
            </a:r>
            <a:r>
              <a:rPr sz="3200" spc="-5" dirty="0">
                <a:solidFill>
                  <a:srgbClr val="006600"/>
                </a:solidFill>
                <a:latin typeface="Arial"/>
                <a:cs typeface="Arial"/>
              </a:rPr>
              <a:t>Pesquisa sobre  Mudanças Climáticas </a:t>
            </a:r>
            <a:r>
              <a:rPr sz="320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z="3200" spc="-1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6600"/>
                </a:solidFill>
                <a:latin typeface="Arial"/>
                <a:cs typeface="Arial"/>
              </a:rPr>
              <a:t>Agricultura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8387" y="1196945"/>
            <a:ext cx="8441055" cy="4877435"/>
          </a:xfrm>
          <a:custGeom>
            <a:avLst/>
            <a:gdLst/>
            <a:ahLst/>
            <a:cxnLst/>
            <a:rect l="l" t="t" r="r" b="b"/>
            <a:pathLst>
              <a:path w="8441055" h="4877435">
                <a:moveTo>
                  <a:pt x="6002414" y="0"/>
                </a:moveTo>
                <a:lnTo>
                  <a:pt x="6002414" y="1219225"/>
                </a:lnTo>
                <a:lnTo>
                  <a:pt x="0" y="1219225"/>
                </a:lnTo>
                <a:lnTo>
                  <a:pt x="0" y="3657676"/>
                </a:lnTo>
                <a:lnTo>
                  <a:pt x="6002414" y="3657676"/>
                </a:lnTo>
                <a:lnTo>
                  <a:pt x="6002414" y="4876900"/>
                </a:lnTo>
                <a:lnTo>
                  <a:pt x="8440865" y="2438450"/>
                </a:lnTo>
                <a:lnTo>
                  <a:pt x="6002414" y="0"/>
                </a:lnTo>
                <a:close/>
              </a:path>
            </a:pathLst>
          </a:custGeom>
          <a:solidFill>
            <a:srgbClr val="DAE5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104" y="2660014"/>
            <a:ext cx="1156086" cy="1950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2613" y="3334405"/>
            <a:ext cx="975994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2006</a:t>
            </a:r>
            <a:endParaRPr sz="1000">
              <a:latin typeface="Calibri"/>
              <a:cs typeface="Calibri"/>
            </a:endParaRPr>
          </a:p>
          <a:p>
            <a:pPr marL="12065" marR="5080" algn="ctr">
              <a:lnSpc>
                <a:spcPts val="1100"/>
              </a:lnSpc>
              <a:spcBef>
                <a:spcPts val="20"/>
              </a:spcBef>
            </a:pP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Contratação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de</a:t>
            </a:r>
            <a:r>
              <a:rPr sz="1000" spc="-5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15  Pesquisadores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na 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área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de</a:t>
            </a:r>
            <a:r>
              <a:rPr sz="1000" spc="-8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MC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92995" y="2660014"/>
            <a:ext cx="1156084" cy="19507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95340" y="3334405"/>
            <a:ext cx="95821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2007</a:t>
            </a:r>
            <a:endParaRPr sz="1000">
              <a:latin typeface="Calibri"/>
              <a:cs typeface="Calibri"/>
            </a:endParaRPr>
          </a:p>
          <a:p>
            <a:pPr marL="12700" marR="5080" algn="ctr">
              <a:lnSpc>
                <a:spcPts val="1100"/>
              </a:lnSpc>
              <a:spcBef>
                <a:spcPts val="20"/>
              </a:spcBef>
            </a:pP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Estruturação de  uma estratégia</a:t>
            </a:r>
            <a:r>
              <a:rPr sz="1000" spc="-5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de  pesquisa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06885" y="2660014"/>
            <a:ext cx="1156086" cy="1950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02192" y="3265825"/>
            <a:ext cx="97218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2009</a:t>
            </a:r>
            <a:endParaRPr sz="1000">
              <a:latin typeface="Calibri"/>
              <a:cs typeface="Calibri"/>
            </a:endParaRPr>
          </a:p>
          <a:p>
            <a:pPr marL="12700" marR="5080" indent="-635" algn="ctr">
              <a:lnSpc>
                <a:spcPts val="1100"/>
              </a:lnSpc>
              <a:spcBef>
                <a:spcPts val="20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Desenho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proposta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ações 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mitigação para 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COP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20775" y="2660014"/>
            <a:ext cx="1156086" cy="19507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14283" y="3265825"/>
            <a:ext cx="975994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2011</a:t>
            </a:r>
            <a:endParaRPr sz="1000">
              <a:latin typeface="Calibri"/>
              <a:cs typeface="Calibri"/>
            </a:endParaRPr>
          </a:p>
          <a:p>
            <a:pPr marL="12065" marR="5080" algn="ctr">
              <a:lnSpc>
                <a:spcPts val="1100"/>
              </a:lnSpc>
              <a:spcBef>
                <a:spcPts val="20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Contratação de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15 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novos  Pesquisadores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na 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área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34665" y="2660014"/>
            <a:ext cx="1156086" cy="19507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55212" y="3128665"/>
            <a:ext cx="921385" cy="984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1000" dirty="0">
                <a:solidFill>
                  <a:srgbClr val="E7E6E6"/>
                </a:solidFill>
                <a:latin typeface="Calibri"/>
                <a:cs typeface="Calibri"/>
              </a:rPr>
              <a:t>2012</a:t>
            </a:r>
            <a:endParaRPr sz="1000" dirty="0">
              <a:latin typeface="Calibri"/>
              <a:cs typeface="Calibri"/>
            </a:endParaRPr>
          </a:p>
          <a:p>
            <a:pPr marL="12065" marR="5080" algn="ctr">
              <a:lnSpc>
                <a:spcPct val="90000"/>
              </a:lnSpc>
              <a:spcBef>
                <a:spcPts val="20"/>
              </a:spcBef>
            </a:pPr>
            <a:r>
              <a:rPr sz="1000" spc="5" dirty="0" err="1" smtClean="0">
                <a:solidFill>
                  <a:srgbClr val="E7E6E6"/>
                </a:solidFill>
                <a:latin typeface="Calibri"/>
                <a:cs typeface="Calibri"/>
              </a:rPr>
              <a:t>Por</a:t>
            </a:r>
            <a:r>
              <a:rPr lang="pt-BR" sz="1000" spc="5" dirty="0" smtClean="0">
                <a:solidFill>
                  <a:srgbClr val="E7E6E6"/>
                </a:solidFill>
                <a:latin typeface="Calibri"/>
                <a:cs typeface="Calibri"/>
              </a:rPr>
              <a:t>tf</a:t>
            </a:r>
            <a:r>
              <a:rPr sz="1000" spc="5" dirty="0" err="1" smtClean="0">
                <a:solidFill>
                  <a:srgbClr val="E7E6E6"/>
                </a:solidFill>
                <a:latin typeface="Calibri"/>
                <a:cs typeface="Calibri"/>
              </a:rPr>
              <a:t>ólio</a:t>
            </a:r>
            <a:r>
              <a:rPr sz="1000" spc="5" dirty="0" smtClean="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E7E6E6"/>
                </a:solidFill>
                <a:latin typeface="Calibri"/>
                <a:cs typeface="Calibri"/>
              </a:rPr>
              <a:t>de  Mudanças  </a:t>
            </a:r>
            <a:r>
              <a:rPr sz="1000" spc="-5" dirty="0" err="1">
                <a:solidFill>
                  <a:srgbClr val="E7E6E6"/>
                </a:solidFill>
                <a:latin typeface="Calibri"/>
                <a:cs typeface="Calibri"/>
              </a:rPr>
              <a:t>Climáticas</a:t>
            </a:r>
            <a:r>
              <a:rPr sz="1000" spc="-5" dirty="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endParaRPr lang="pt-BR" sz="1000" spc="-5" dirty="0" smtClean="0">
              <a:solidFill>
                <a:srgbClr val="E7E6E6"/>
              </a:solidFill>
              <a:latin typeface="Calibri"/>
              <a:cs typeface="Calibri"/>
            </a:endParaRPr>
          </a:p>
          <a:p>
            <a:pPr marL="12065" marR="5080" algn="ctr">
              <a:lnSpc>
                <a:spcPct val="90000"/>
              </a:lnSpc>
              <a:spcBef>
                <a:spcPts val="20"/>
              </a:spcBef>
            </a:pPr>
            <a:r>
              <a:rPr sz="1000" dirty="0" smtClean="0">
                <a:solidFill>
                  <a:srgbClr val="E7E6E6"/>
                </a:solidFill>
                <a:latin typeface="Calibri"/>
                <a:cs typeface="Calibri"/>
              </a:rPr>
              <a:t>6  </a:t>
            </a:r>
            <a:r>
              <a:rPr sz="1000" spc="-5" dirty="0" err="1">
                <a:solidFill>
                  <a:srgbClr val="E7E6E6"/>
                </a:solidFill>
                <a:latin typeface="Calibri"/>
                <a:cs typeface="Calibri"/>
              </a:rPr>
              <a:t>projetos</a:t>
            </a:r>
            <a:r>
              <a:rPr sz="1000" spc="-5" dirty="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sz="1000" spc="-5" dirty="0" smtClean="0">
                <a:solidFill>
                  <a:srgbClr val="E7E6E6"/>
                </a:solidFill>
                <a:latin typeface="Calibri"/>
                <a:cs typeface="Calibri"/>
              </a:rPr>
              <a:t>MP1</a:t>
            </a:r>
            <a:endParaRPr lang="pt-BR" sz="1000" spc="-5" dirty="0" smtClean="0">
              <a:solidFill>
                <a:srgbClr val="E7E6E6"/>
              </a:solidFill>
              <a:latin typeface="Calibri"/>
              <a:cs typeface="Calibri"/>
            </a:endParaRPr>
          </a:p>
          <a:p>
            <a:pPr marL="12065" marR="5080" algn="ctr">
              <a:lnSpc>
                <a:spcPct val="90000"/>
              </a:lnSpc>
              <a:spcBef>
                <a:spcPts val="20"/>
              </a:spcBef>
            </a:pPr>
            <a:r>
              <a:rPr sz="1000" spc="-5" dirty="0" err="1" smtClean="0">
                <a:solidFill>
                  <a:srgbClr val="E7E6E6"/>
                </a:solidFill>
                <a:latin typeface="Calibri"/>
                <a:cs typeface="Calibri"/>
              </a:rPr>
              <a:t>Grandes</a:t>
            </a:r>
            <a:r>
              <a:rPr sz="1000" spc="-50" dirty="0" smtClean="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7E6E6"/>
                </a:solidFill>
                <a:latin typeface="Calibri"/>
                <a:cs typeface="Calibri"/>
              </a:rPr>
              <a:t>Desaﬁos  Nacionais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48555" y="2660014"/>
            <a:ext cx="1156086" cy="19507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539366" y="3037225"/>
            <a:ext cx="981075" cy="133369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2014</a:t>
            </a:r>
            <a:endParaRPr sz="1000" dirty="0">
              <a:latin typeface="Calibri"/>
              <a:cs typeface="Calibri"/>
            </a:endParaRPr>
          </a:p>
          <a:p>
            <a:pPr algn="ctr">
              <a:lnSpc>
                <a:spcPts val="1100"/>
              </a:lnSpc>
              <a:spcBef>
                <a:spcPts val="300"/>
              </a:spcBef>
            </a:pPr>
            <a:r>
              <a:rPr lang="pt-BR" sz="1000" spc="-5" dirty="0" smtClean="0">
                <a:solidFill>
                  <a:srgbClr val="EEECE1"/>
                </a:solidFill>
                <a:latin typeface="Calibri"/>
                <a:cs typeface="Calibri"/>
              </a:rPr>
              <a:t>+</a:t>
            </a:r>
            <a:r>
              <a:rPr sz="1000" spc="-5" dirty="0" smtClean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60</a:t>
            </a:r>
            <a:r>
              <a:rPr sz="1000" spc="-5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projetos</a:t>
            </a:r>
            <a:endParaRPr sz="1000" dirty="0">
              <a:latin typeface="Calibri"/>
              <a:cs typeface="Calibri"/>
            </a:endParaRPr>
          </a:p>
          <a:p>
            <a:pPr marL="31115" marR="22860" indent="-635" algn="ctr">
              <a:lnSpc>
                <a:spcPts val="1100"/>
              </a:lnSpc>
              <a:spcBef>
                <a:spcPts val="20"/>
              </a:spcBef>
            </a:pPr>
            <a:endParaRPr lang="pt-BR" sz="1000" dirty="0" smtClean="0">
              <a:solidFill>
                <a:srgbClr val="EEECE1"/>
              </a:solidFill>
              <a:latin typeface="Calibri"/>
              <a:cs typeface="Calibri"/>
            </a:endParaRPr>
          </a:p>
          <a:p>
            <a:pPr marL="31115" marR="22860" indent="-635" algn="ctr">
              <a:lnSpc>
                <a:spcPts val="1100"/>
              </a:lnSpc>
              <a:spcBef>
                <a:spcPts val="20"/>
              </a:spcBef>
            </a:pPr>
            <a:r>
              <a:rPr sz="1000" dirty="0" smtClean="0">
                <a:solidFill>
                  <a:srgbClr val="EEECE1"/>
                </a:solidFill>
                <a:latin typeface="Calibri"/>
                <a:cs typeface="Calibri"/>
              </a:rPr>
              <a:t>+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de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300  pesquisadores</a:t>
            </a:r>
            <a:endParaRPr sz="1000" dirty="0">
              <a:latin typeface="Calibri"/>
              <a:cs typeface="Calibri"/>
            </a:endParaRPr>
          </a:p>
          <a:p>
            <a:pPr marL="31115" marR="22860" algn="ctr">
              <a:lnSpc>
                <a:spcPts val="1100"/>
              </a:lnSpc>
              <a:spcBef>
                <a:spcPts val="400"/>
              </a:spcBef>
            </a:pPr>
            <a:endParaRPr lang="pt-BR" sz="1000" spc="-5" dirty="0" smtClean="0">
              <a:solidFill>
                <a:srgbClr val="EEECE1"/>
              </a:solidFill>
              <a:latin typeface="Calibri"/>
              <a:cs typeface="Calibri"/>
            </a:endParaRPr>
          </a:p>
          <a:p>
            <a:pPr marL="31115" marR="22860" algn="ctr">
              <a:lnSpc>
                <a:spcPts val="1100"/>
              </a:lnSpc>
              <a:spcBef>
                <a:spcPts val="400"/>
              </a:spcBef>
            </a:pPr>
            <a:r>
              <a:rPr sz="1000" spc="-5" dirty="0" smtClean="0">
                <a:solidFill>
                  <a:srgbClr val="EEECE1"/>
                </a:solidFill>
                <a:latin typeface="Calibri"/>
                <a:cs typeface="Calibri"/>
              </a:rPr>
              <a:t>Alto</a:t>
            </a:r>
            <a:r>
              <a:rPr sz="1000" spc="-45" dirty="0" smtClean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investimento 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de </a:t>
            </a:r>
            <a:r>
              <a:rPr sz="1000" spc="-5" dirty="0" err="1" smtClean="0">
                <a:solidFill>
                  <a:srgbClr val="EEECE1"/>
                </a:solidFill>
                <a:latin typeface="Calibri"/>
                <a:cs typeface="Calibri"/>
              </a:rPr>
              <a:t>recursos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62447" y="2660014"/>
            <a:ext cx="1156086" cy="19507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779395" y="2922925"/>
            <a:ext cx="929005" cy="30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2017</a:t>
            </a:r>
            <a:endParaRPr sz="1000" dirty="0">
              <a:latin typeface="Calibri"/>
              <a:cs typeface="Calibri"/>
            </a:endParaRPr>
          </a:p>
          <a:p>
            <a:pPr algn="ctr">
              <a:lnSpc>
                <a:spcPts val="1100"/>
              </a:lnSpc>
            </a:pP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+ </a:t>
            </a:r>
            <a:r>
              <a:rPr sz="1000" spc="-5" dirty="0" smtClean="0">
                <a:solidFill>
                  <a:srgbClr val="EEECE1"/>
                </a:solidFill>
                <a:latin typeface="Calibri"/>
                <a:cs typeface="Calibri"/>
              </a:rPr>
              <a:t>150</a:t>
            </a:r>
            <a:r>
              <a:rPr sz="1000" spc="-70" dirty="0" smtClean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projetos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61195" y="3189625"/>
            <a:ext cx="965200" cy="31750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140335">
              <a:lnSpc>
                <a:spcPts val="1100"/>
              </a:lnSpc>
              <a:spcBef>
                <a:spcPts val="220"/>
              </a:spcBef>
            </a:pP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relacionados  Histórico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de</a:t>
            </a:r>
            <a:r>
              <a:rPr sz="1000" spc="-5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apoio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35361" y="3469025"/>
            <a:ext cx="817244" cy="304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112395">
              <a:lnSpc>
                <a:spcPts val="1000"/>
              </a:lnSpc>
              <a:spcBef>
                <a:spcPts val="300"/>
              </a:spcBef>
            </a:pP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às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políticas  </a:t>
            </a: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públicas</a:t>
            </a:r>
            <a:r>
              <a:rPr sz="1000" spc="-8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(ZARC,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57778" y="3735725"/>
            <a:ext cx="772160" cy="31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50"/>
              </a:lnSpc>
              <a:spcBef>
                <a:spcPts val="100"/>
              </a:spcBef>
            </a:pP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COPs,</a:t>
            </a:r>
            <a:r>
              <a:rPr sz="1000" spc="-6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NAMAs,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150"/>
              </a:lnSpc>
            </a:pPr>
            <a:r>
              <a:rPr sz="1000" dirty="0">
                <a:solidFill>
                  <a:srgbClr val="EEECE1"/>
                </a:solidFill>
                <a:latin typeface="Calibri"/>
                <a:cs typeface="Calibri"/>
              </a:rPr>
              <a:t>Plano</a:t>
            </a:r>
            <a:r>
              <a:rPr sz="1000" spc="-9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ABC,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98216" y="4015125"/>
            <a:ext cx="890905" cy="3175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67640">
              <a:lnSpc>
                <a:spcPts val="1100"/>
              </a:lnSpc>
              <a:spcBef>
                <a:spcPts val="219"/>
              </a:spcBef>
            </a:pP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Inventário  Nacional,</a:t>
            </a:r>
            <a:r>
              <a:rPr sz="1000" spc="-45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EEECE1"/>
                </a:solidFill>
                <a:latin typeface="Calibri"/>
                <a:cs typeface="Calibri"/>
              </a:rPr>
              <a:t>PNA...)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0" name="Picture 11" descr="Resultado de imagem para EMBRAP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1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336357" y="2966597"/>
            <a:ext cx="4053840" cy="702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2466" y="2966597"/>
            <a:ext cx="702247" cy="702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8511" y="3773709"/>
            <a:ext cx="4053838" cy="702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7386" y="3773709"/>
            <a:ext cx="702248" cy="7022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53845" y="4556050"/>
            <a:ext cx="4053839" cy="702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2720" y="4556050"/>
            <a:ext cx="702248" cy="7022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58511" y="5471708"/>
            <a:ext cx="4053838" cy="7022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7386" y="5471709"/>
            <a:ext cx="702248" cy="702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18702" y="1436989"/>
            <a:ext cx="466979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u="heavy" spc="30" dirty="0" err="1" smtClean="0">
                <a:solidFill>
                  <a:srgbClr val="000080"/>
                </a:solidFill>
                <a:latin typeface="Calibri"/>
                <a:cs typeface="Calibri"/>
              </a:rPr>
              <a:t>Por</a:t>
            </a:r>
            <a:r>
              <a:rPr lang="pt-BR" sz="2700" u="heavy" spc="30" dirty="0" smtClean="0">
                <a:solidFill>
                  <a:srgbClr val="000080"/>
                </a:solidFill>
                <a:latin typeface="Calibri"/>
                <a:cs typeface="Calibri"/>
              </a:rPr>
              <a:t>tf</a:t>
            </a:r>
            <a:r>
              <a:rPr sz="2700" u="heavy" spc="30" dirty="0" err="1" smtClean="0">
                <a:solidFill>
                  <a:srgbClr val="000080"/>
                </a:solidFill>
                <a:latin typeface="Calibri"/>
                <a:cs typeface="Calibri"/>
              </a:rPr>
              <a:t>ólio</a:t>
            </a:r>
            <a:r>
              <a:rPr sz="2700" u="heavy" spc="30" dirty="0" smtClean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2700" u="heavy" spc="-5" dirty="0">
                <a:solidFill>
                  <a:srgbClr val="000080"/>
                </a:solidFill>
                <a:latin typeface="Calibri"/>
                <a:cs typeface="Calibri"/>
              </a:rPr>
              <a:t>de Mudanças</a:t>
            </a:r>
            <a:r>
              <a:rPr sz="2700" u="heavy" spc="-85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2700" u="heavy" spc="-5" dirty="0">
                <a:solidFill>
                  <a:srgbClr val="000080"/>
                </a:solidFill>
                <a:latin typeface="Calibri"/>
                <a:cs typeface="Calibri"/>
              </a:rPr>
              <a:t>Climáticas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78001" y="2387193"/>
            <a:ext cx="650875" cy="4029075"/>
          </a:xfrm>
          <a:custGeom>
            <a:avLst/>
            <a:gdLst/>
            <a:ahLst/>
            <a:cxnLst/>
            <a:rect l="l" t="t" r="r" b="b"/>
            <a:pathLst>
              <a:path w="650875" h="4029075">
                <a:moveTo>
                  <a:pt x="0" y="4029075"/>
                </a:moveTo>
                <a:lnTo>
                  <a:pt x="650874" y="4029075"/>
                </a:lnTo>
                <a:lnTo>
                  <a:pt x="650874" y="0"/>
                </a:lnTo>
                <a:lnTo>
                  <a:pt x="0" y="0"/>
                </a:lnTo>
                <a:lnTo>
                  <a:pt x="0" y="4029075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8001" y="2387193"/>
            <a:ext cx="650875" cy="4029075"/>
          </a:xfrm>
          <a:custGeom>
            <a:avLst/>
            <a:gdLst/>
            <a:ahLst/>
            <a:cxnLst/>
            <a:rect l="l" t="t" r="r" b="b"/>
            <a:pathLst>
              <a:path w="650875" h="4029075">
                <a:moveTo>
                  <a:pt x="0" y="0"/>
                </a:moveTo>
                <a:lnTo>
                  <a:pt x="650874" y="0"/>
                </a:lnTo>
                <a:lnTo>
                  <a:pt x="650874" y="4029074"/>
                </a:lnTo>
                <a:lnTo>
                  <a:pt x="0" y="4029074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96096" y="2431685"/>
            <a:ext cx="615315" cy="3987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50800" marR="5080" indent="-38100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Inte</a:t>
            </a:r>
            <a:r>
              <a:rPr sz="1200" spc="-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ação  </a:t>
            </a:r>
            <a:r>
              <a:rPr sz="1200" spc="-5" dirty="0">
                <a:latin typeface="Calibri"/>
                <a:cs typeface="Calibri"/>
              </a:rPr>
              <a:t>Projetos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28876" y="2387193"/>
            <a:ext cx="6370955" cy="4029075"/>
          </a:xfrm>
          <a:custGeom>
            <a:avLst/>
            <a:gdLst/>
            <a:ahLst/>
            <a:cxnLst/>
            <a:rect l="l" t="t" r="r" b="b"/>
            <a:pathLst>
              <a:path w="6370955" h="4029075">
                <a:moveTo>
                  <a:pt x="0" y="4029075"/>
                </a:moveTo>
                <a:lnTo>
                  <a:pt x="6370636" y="4029075"/>
                </a:lnTo>
                <a:lnTo>
                  <a:pt x="6370636" y="0"/>
                </a:lnTo>
                <a:lnTo>
                  <a:pt x="0" y="0"/>
                </a:lnTo>
                <a:lnTo>
                  <a:pt x="0" y="4029075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28876" y="2387193"/>
            <a:ext cx="6370955" cy="4029075"/>
          </a:xfrm>
          <a:custGeom>
            <a:avLst/>
            <a:gdLst/>
            <a:ahLst/>
            <a:cxnLst/>
            <a:rect l="l" t="t" r="r" b="b"/>
            <a:pathLst>
              <a:path w="6370955" h="4029075">
                <a:moveTo>
                  <a:pt x="0" y="0"/>
                </a:moveTo>
                <a:lnTo>
                  <a:pt x="6370635" y="0"/>
                </a:lnTo>
                <a:lnTo>
                  <a:pt x="6370635" y="4029074"/>
                </a:lnTo>
                <a:lnTo>
                  <a:pt x="0" y="4029074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382974" y="2431685"/>
            <a:ext cx="1332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Fronteira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Atuação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86474" y="4470751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112712" y="0"/>
                </a:moveTo>
                <a:lnTo>
                  <a:pt x="0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10320" y="4470751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115804" y="0"/>
                </a:moveTo>
                <a:lnTo>
                  <a:pt x="0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89600" y="443326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76089" y="0"/>
                </a:moveTo>
                <a:lnTo>
                  <a:pt x="0" y="38319"/>
                </a:lnTo>
                <a:lnTo>
                  <a:pt x="76309" y="76200"/>
                </a:lnTo>
                <a:lnTo>
                  <a:pt x="76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84450" y="3401605"/>
            <a:ext cx="3119755" cy="2114550"/>
          </a:xfrm>
          <a:custGeom>
            <a:avLst/>
            <a:gdLst/>
            <a:ahLst/>
            <a:cxnLst/>
            <a:rect l="l" t="t" r="r" b="b"/>
            <a:pathLst>
              <a:path w="3119754" h="2114550">
                <a:moveTo>
                  <a:pt x="0" y="2114551"/>
                </a:moveTo>
                <a:lnTo>
                  <a:pt x="3119436" y="2114551"/>
                </a:lnTo>
                <a:lnTo>
                  <a:pt x="3119436" y="0"/>
                </a:lnTo>
                <a:lnTo>
                  <a:pt x="0" y="0"/>
                </a:lnTo>
                <a:lnTo>
                  <a:pt x="0" y="2114551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84450" y="3401607"/>
            <a:ext cx="3119755" cy="2114550"/>
          </a:xfrm>
          <a:custGeom>
            <a:avLst/>
            <a:gdLst/>
            <a:ahLst/>
            <a:cxnLst/>
            <a:rect l="l" t="t" r="r" b="b"/>
            <a:pathLst>
              <a:path w="3119754" h="2114550">
                <a:moveTo>
                  <a:pt x="0" y="0"/>
                </a:moveTo>
                <a:lnTo>
                  <a:pt x="3119436" y="0"/>
                </a:lnTo>
                <a:lnTo>
                  <a:pt x="3119436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144351" y="3931747"/>
            <a:ext cx="19989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Modelagem dos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Sistemas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91951" y="4427047"/>
            <a:ext cx="23126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AgroFlorestais Balanço </a:t>
            </a:r>
            <a:r>
              <a:rPr sz="1500" dirty="0">
                <a:latin typeface="Calibri"/>
                <a:cs typeface="Calibri"/>
              </a:rPr>
              <a:t>de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C</a:t>
            </a:r>
            <a:r>
              <a:rPr sz="1100" spc="-5" dirty="0">
                <a:latin typeface="Calibri"/>
                <a:cs typeface="Calibri"/>
              </a:rPr>
              <a:t>eq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28451" y="4922347"/>
            <a:ext cx="24307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- </a:t>
            </a:r>
            <a:r>
              <a:rPr sz="1500" spc="-5" dirty="0">
                <a:latin typeface="Calibri"/>
                <a:cs typeface="Calibri"/>
              </a:rPr>
              <a:t>parametrização </a:t>
            </a:r>
            <a:r>
              <a:rPr sz="1500" dirty="0">
                <a:latin typeface="Calibri"/>
                <a:cs typeface="Calibri"/>
              </a:rPr>
              <a:t>e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 err="1" smtClean="0">
                <a:latin typeface="Calibri"/>
                <a:cs typeface="Calibri"/>
              </a:rPr>
              <a:t>simulações</a:t>
            </a:r>
            <a:r>
              <a:rPr lang="pt-BR" sz="1500" spc="-5" dirty="0" smtClean="0">
                <a:latin typeface="Calibri"/>
                <a:cs typeface="Calibri"/>
              </a:rPr>
              <a:t> </a:t>
            </a:r>
            <a:r>
              <a:rPr sz="1500" spc="-5" dirty="0" smtClean="0">
                <a:latin typeface="Calibri"/>
                <a:cs typeface="Calibri"/>
              </a:rPr>
              <a:t>-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75312" y="4380866"/>
            <a:ext cx="508634" cy="27305"/>
          </a:xfrm>
          <a:custGeom>
            <a:avLst/>
            <a:gdLst/>
            <a:ahLst/>
            <a:cxnLst/>
            <a:rect l="l" t="t" r="r" b="b"/>
            <a:pathLst>
              <a:path w="508635" h="27304">
                <a:moveTo>
                  <a:pt x="0" y="27216"/>
                </a:moveTo>
                <a:lnTo>
                  <a:pt x="508036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30583" y="4345538"/>
            <a:ext cx="78740" cy="76200"/>
          </a:xfrm>
          <a:custGeom>
            <a:avLst/>
            <a:gdLst/>
            <a:ahLst/>
            <a:cxnLst/>
            <a:rect l="l" t="t" r="r" b="b"/>
            <a:pathLst>
              <a:path w="78739" h="76200">
                <a:moveTo>
                  <a:pt x="0" y="0"/>
                </a:moveTo>
                <a:lnTo>
                  <a:pt x="4076" y="76090"/>
                </a:lnTo>
                <a:lnTo>
                  <a:pt x="78129" y="339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76650" y="1939518"/>
            <a:ext cx="3380104" cy="395605"/>
          </a:xfrm>
          <a:custGeom>
            <a:avLst/>
            <a:gdLst/>
            <a:ahLst/>
            <a:cxnLst/>
            <a:rect l="l" t="t" r="r" b="b"/>
            <a:pathLst>
              <a:path w="3380104" h="395605">
                <a:moveTo>
                  <a:pt x="0" y="395287"/>
                </a:moveTo>
                <a:lnTo>
                  <a:pt x="3379786" y="395287"/>
                </a:lnTo>
                <a:lnTo>
                  <a:pt x="3379786" y="0"/>
                </a:lnTo>
                <a:lnTo>
                  <a:pt x="0" y="0"/>
                </a:lnTo>
                <a:lnTo>
                  <a:pt x="0" y="395287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76650" y="1939518"/>
            <a:ext cx="3380104" cy="395605"/>
          </a:xfrm>
          <a:custGeom>
            <a:avLst/>
            <a:gdLst/>
            <a:ahLst/>
            <a:cxnLst/>
            <a:rect l="l" t="t" r="r" b="b"/>
            <a:pathLst>
              <a:path w="3380104" h="395605">
                <a:moveTo>
                  <a:pt x="0" y="0"/>
                </a:moveTo>
                <a:lnTo>
                  <a:pt x="3379786" y="0"/>
                </a:lnTo>
                <a:lnTo>
                  <a:pt x="3379786" y="395287"/>
                </a:lnTo>
                <a:lnTo>
                  <a:pt x="0" y="395287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31749" y="2017782"/>
            <a:ext cx="2864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Mudanças </a:t>
            </a:r>
            <a:r>
              <a:rPr sz="1500" spc="-5" dirty="0">
                <a:latin typeface="Calibri"/>
                <a:cs typeface="Calibri"/>
              </a:rPr>
              <a:t>Climáticas </a:t>
            </a:r>
            <a:r>
              <a:rPr sz="1500" dirty="0">
                <a:latin typeface="Calibri"/>
                <a:cs typeface="Calibri"/>
              </a:rPr>
              <a:t>- </a:t>
            </a:r>
            <a:r>
              <a:rPr sz="1500" spc="-5" dirty="0">
                <a:latin typeface="Calibri"/>
                <a:cs typeface="Calibri"/>
              </a:rPr>
              <a:t>Cenários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IPCC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628900" y="2620557"/>
            <a:ext cx="5497830" cy="650875"/>
          </a:xfrm>
          <a:custGeom>
            <a:avLst/>
            <a:gdLst/>
            <a:ahLst/>
            <a:cxnLst/>
            <a:rect l="l" t="t" r="r" b="b"/>
            <a:pathLst>
              <a:path w="5497830" h="650875">
                <a:moveTo>
                  <a:pt x="0" y="650875"/>
                </a:moveTo>
                <a:lnTo>
                  <a:pt x="5497511" y="650875"/>
                </a:lnTo>
                <a:lnTo>
                  <a:pt x="5497511" y="0"/>
                </a:lnTo>
                <a:lnTo>
                  <a:pt x="0" y="0"/>
                </a:lnTo>
                <a:lnTo>
                  <a:pt x="0" y="650875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628900" y="2620557"/>
            <a:ext cx="5497830" cy="650875"/>
          </a:xfrm>
          <a:custGeom>
            <a:avLst/>
            <a:gdLst/>
            <a:ahLst/>
            <a:cxnLst/>
            <a:rect l="l" t="t" r="r" b="b"/>
            <a:pathLst>
              <a:path w="5497830" h="650875">
                <a:moveTo>
                  <a:pt x="0" y="0"/>
                </a:moveTo>
                <a:lnTo>
                  <a:pt x="5497510" y="0"/>
                </a:lnTo>
                <a:lnTo>
                  <a:pt x="5497510" y="650874"/>
                </a:lnTo>
                <a:lnTo>
                  <a:pt x="0" y="650874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112601" y="2840838"/>
            <a:ext cx="45313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Calibri"/>
                <a:cs typeface="Calibri"/>
              </a:rPr>
              <a:t>Análise </a:t>
            </a:r>
            <a:r>
              <a:rPr sz="1300" dirty="0">
                <a:latin typeface="Calibri"/>
                <a:cs typeface="Calibri"/>
              </a:rPr>
              <a:t>de Tendências e </a:t>
            </a:r>
            <a:r>
              <a:rPr sz="1300" spc="-5" dirty="0">
                <a:latin typeface="Calibri"/>
                <a:cs typeface="Calibri"/>
              </a:rPr>
              <a:t>Monitoramento </a:t>
            </a:r>
            <a:r>
              <a:rPr sz="1300" dirty="0">
                <a:latin typeface="Calibri"/>
                <a:cs typeface="Calibri"/>
              </a:rPr>
              <a:t>das </a:t>
            </a:r>
            <a:r>
              <a:rPr sz="1300" spc="-5" dirty="0">
                <a:latin typeface="Calibri"/>
                <a:cs typeface="Calibri"/>
              </a:rPr>
              <a:t>Condições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Ambientais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826125" y="3388907"/>
            <a:ext cx="260350" cy="2094230"/>
          </a:xfrm>
          <a:custGeom>
            <a:avLst/>
            <a:gdLst/>
            <a:ahLst/>
            <a:cxnLst/>
            <a:rect l="l" t="t" r="r" b="b"/>
            <a:pathLst>
              <a:path w="260350" h="2094229">
                <a:moveTo>
                  <a:pt x="0" y="2093911"/>
                </a:moveTo>
                <a:lnTo>
                  <a:pt x="260350" y="2093911"/>
                </a:lnTo>
                <a:lnTo>
                  <a:pt x="260350" y="0"/>
                </a:lnTo>
                <a:lnTo>
                  <a:pt x="0" y="0"/>
                </a:lnTo>
                <a:lnTo>
                  <a:pt x="0" y="2093911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26125" y="3388907"/>
            <a:ext cx="260350" cy="2094230"/>
          </a:xfrm>
          <a:custGeom>
            <a:avLst/>
            <a:gdLst/>
            <a:ahLst/>
            <a:cxnLst/>
            <a:rect l="l" t="t" r="r" b="b"/>
            <a:pathLst>
              <a:path w="260350" h="2094229">
                <a:moveTo>
                  <a:pt x="0" y="2093911"/>
                </a:moveTo>
                <a:lnTo>
                  <a:pt x="0" y="0"/>
                </a:lnTo>
                <a:lnTo>
                  <a:pt x="260349" y="0"/>
                </a:lnTo>
                <a:lnTo>
                  <a:pt x="260349" y="2093911"/>
                </a:lnTo>
                <a:lnTo>
                  <a:pt x="0" y="2093911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882780" y="3692077"/>
            <a:ext cx="258445" cy="144208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00" dirty="0">
                <a:latin typeface="Calibri"/>
                <a:cs typeface="Calibri"/>
              </a:rPr>
              <a:t>Cená</a:t>
            </a:r>
            <a:r>
              <a:rPr sz="1500" spc="-5" dirty="0">
                <a:latin typeface="Calibri"/>
                <a:cs typeface="Calibri"/>
              </a:rPr>
              <a:t>r</a:t>
            </a:r>
            <a:r>
              <a:rPr sz="1500" dirty="0">
                <a:latin typeface="Calibri"/>
                <a:cs typeface="Calibri"/>
              </a:rPr>
              <a:t>i</a:t>
            </a:r>
            <a:r>
              <a:rPr sz="1500" spc="-5" dirty="0">
                <a:latin typeface="Calibri"/>
                <a:cs typeface="Calibri"/>
              </a:rPr>
              <a:t>o</a:t>
            </a:r>
            <a:r>
              <a:rPr sz="1500" dirty="0">
                <a:latin typeface="Calibri"/>
                <a:cs typeface="Calibri"/>
              </a:rPr>
              <a:t>s </a:t>
            </a:r>
            <a:r>
              <a:rPr sz="1500" spc="-5" dirty="0">
                <a:latin typeface="Calibri"/>
                <a:cs typeface="Calibri"/>
              </a:rPr>
              <a:t>A</a:t>
            </a:r>
            <a:r>
              <a:rPr sz="1500" dirty="0">
                <a:latin typeface="Calibri"/>
                <a:cs typeface="Calibri"/>
              </a:rPr>
              <a:t>g</a:t>
            </a:r>
            <a:r>
              <a:rPr sz="1500" spc="-5" dirty="0">
                <a:latin typeface="Calibri"/>
                <a:cs typeface="Calibri"/>
              </a:rPr>
              <a:t>r</a:t>
            </a:r>
            <a:r>
              <a:rPr sz="1500" dirty="0">
                <a:latin typeface="Calibri"/>
                <a:cs typeface="Calibri"/>
              </a:rPr>
              <a:t>íc</a:t>
            </a:r>
            <a:r>
              <a:rPr sz="1500" spc="-5" dirty="0">
                <a:latin typeface="Calibri"/>
                <a:cs typeface="Calibri"/>
              </a:rPr>
              <a:t>o</a:t>
            </a:r>
            <a:r>
              <a:rPr sz="1500" dirty="0">
                <a:latin typeface="Calibri"/>
                <a:cs typeface="Calibri"/>
              </a:rPr>
              <a:t>las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288339" y="2620557"/>
            <a:ext cx="390525" cy="3638550"/>
          </a:xfrm>
          <a:prstGeom prst="rect">
            <a:avLst/>
          </a:prstGeom>
          <a:solidFill>
            <a:srgbClr val="A8D6FF"/>
          </a:solidFill>
          <a:ln w="9359">
            <a:solidFill>
              <a:srgbClr val="000000"/>
            </a:solidFill>
          </a:ln>
        </p:spPr>
        <p:txBody>
          <a:bodyPr vert="vert270" wrap="square" lIns="0" tIns="0" rIns="0" bIns="0" rtlCol="0">
            <a:spAutoFit/>
          </a:bodyPr>
          <a:lstStyle/>
          <a:p>
            <a:pPr marL="224790">
              <a:lnSpc>
                <a:spcPts val="1490"/>
              </a:lnSpc>
            </a:pP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btenção de C</a:t>
            </a:r>
            <a:r>
              <a:rPr sz="1300" spc="-5" dirty="0">
                <a:latin typeface="Calibri"/>
                <a:cs typeface="Calibri"/>
              </a:rPr>
              <a:t>r</a:t>
            </a:r>
            <a:r>
              <a:rPr sz="1300" dirty="0">
                <a:latin typeface="Calibri"/>
                <a:cs typeface="Calibri"/>
              </a:rPr>
              <a:t>édit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s de C Se</a:t>
            </a:r>
            <a:r>
              <a:rPr sz="1300" spc="-5" dirty="0">
                <a:latin typeface="Calibri"/>
                <a:cs typeface="Calibri"/>
              </a:rPr>
              <a:t>r</a:t>
            </a:r>
            <a:r>
              <a:rPr sz="1300" dirty="0">
                <a:latin typeface="Calibri"/>
                <a:cs typeface="Calibri"/>
              </a:rPr>
              <a:t>viç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s </a:t>
            </a:r>
            <a:r>
              <a:rPr sz="1300" spc="-5" dirty="0">
                <a:latin typeface="Calibri"/>
                <a:cs typeface="Calibri"/>
              </a:rPr>
              <a:t>Am</a:t>
            </a:r>
            <a:r>
              <a:rPr sz="1300" dirty="0">
                <a:latin typeface="Calibri"/>
                <a:cs typeface="Calibri"/>
              </a:rPr>
              <a:t>bienta</a:t>
            </a:r>
            <a:r>
              <a:rPr sz="1300" spc="-5" dirty="0">
                <a:latin typeface="Calibri"/>
                <a:cs typeface="Calibri"/>
              </a:rPr>
              <a:t>i</a:t>
            </a:r>
            <a:r>
              <a:rPr sz="1300" dirty="0">
                <a:latin typeface="Calibri"/>
                <a:cs typeface="Calibri"/>
              </a:rPr>
              <a:t>s</a:t>
            </a:r>
            <a:endParaRPr sz="1300">
              <a:latin typeface="Calibri"/>
              <a:cs typeface="Calibri"/>
            </a:endParaRPr>
          </a:p>
          <a:p>
            <a:pPr marL="224790">
              <a:lnSpc>
                <a:spcPts val="1470"/>
              </a:lnSpc>
              <a:spcBef>
                <a:spcPts val="40"/>
              </a:spcBef>
            </a:pPr>
            <a:r>
              <a:rPr sz="1300" dirty="0">
                <a:latin typeface="Calibri"/>
                <a:cs typeface="Calibri"/>
              </a:rPr>
              <a:t>e T</a:t>
            </a:r>
            <a:r>
              <a:rPr sz="1300" spc="-5" dirty="0">
                <a:latin typeface="Calibri"/>
                <a:cs typeface="Calibri"/>
              </a:rPr>
              <a:t>r</a:t>
            </a:r>
            <a:r>
              <a:rPr sz="1300" dirty="0">
                <a:latin typeface="Calibri"/>
                <a:cs typeface="Calibri"/>
              </a:rPr>
              <a:t>an</a:t>
            </a:r>
            <a:r>
              <a:rPr sz="1300" spc="-5" dirty="0">
                <a:latin typeface="Calibri"/>
                <a:cs typeface="Calibri"/>
              </a:rPr>
              <a:t>s</a:t>
            </a:r>
            <a:r>
              <a:rPr sz="1300" dirty="0">
                <a:latin typeface="Calibri"/>
                <a:cs typeface="Calibri"/>
              </a:rPr>
              <a:t>fe</a:t>
            </a:r>
            <a:r>
              <a:rPr sz="1300" spc="-5" dirty="0">
                <a:latin typeface="Calibri"/>
                <a:cs typeface="Calibri"/>
              </a:rPr>
              <a:t>r</a:t>
            </a:r>
            <a:r>
              <a:rPr sz="1300" dirty="0">
                <a:latin typeface="Calibri"/>
                <a:cs typeface="Calibri"/>
              </a:rPr>
              <a:t>ência de Tecn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l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gia P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lít</a:t>
            </a:r>
            <a:r>
              <a:rPr sz="1300" spc="-5" dirty="0">
                <a:latin typeface="Calibri"/>
                <a:cs typeface="Calibri"/>
              </a:rPr>
              <a:t>i</a:t>
            </a:r>
            <a:r>
              <a:rPr sz="1300" dirty="0">
                <a:latin typeface="Calibri"/>
                <a:cs typeface="Calibri"/>
              </a:rPr>
              <a:t>cas Públicas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199187" y="3401607"/>
            <a:ext cx="989330" cy="2078355"/>
          </a:xfrm>
          <a:custGeom>
            <a:avLst/>
            <a:gdLst/>
            <a:ahLst/>
            <a:cxnLst/>
            <a:rect l="l" t="t" r="r" b="b"/>
            <a:pathLst>
              <a:path w="989329" h="2078354">
                <a:moveTo>
                  <a:pt x="0" y="2078037"/>
                </a:moveTo>
                <a:lnTo>
                  <a:pt x="989012" y="2078037"/>
                </a:lnTo>
                <a:lnTo>
                  <a:pt x="989012" y="0"/>
                </a:lnTo>
                <a:lnTo>
                  <a:pt x="0" y="0"/>
                </a:lnTo>
                <a:lnTo>
                  <a:pt x="0" y="2078037"/>
                </a:lnTo>
                <a:close/>
              </a:path>
            </a:pathLst>
          </a:custGeom>
          <a:solidFill>
            <a:srgbClr val="D1FD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99187" y="3401607"/>
            <a:ext cx="989330" cy="2078355"/>
          </a:xfrm>
          <a:custGeom>
            <a:avLst/>
            <a:gdLst/>
            <a:ahLst/>
            <a:cxnLst/>
            <a:rect l="l" t="t" r="r" b="b"/>
            <a:pathLst>
              <a:path w="989329" h="2078354">
                <a:moveTo>
                  <a:pt x="0" y="0"/>
                </a:moveTo>
                <a:lnTo>
                  <a:pt x="989012" y="0"/>
                </a:lnTo>
                <a:lnTo>
                  <a:pt x="989012" y="2078037"/>
                </a:lnTo>
                <a:lnTo>
                  <a:pt x="0" y="2078037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300727" y="4321246"/>
            <a:ext cx="7918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Mitigação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186610" y="3401607"/>
            <a:ext cx="989330" cy="2078355"/>
          </a:xfrm>
          <a:custGeom>
            <a:avLst/>
            <a:gdLst/>
            <a:ahLst/>
            <a:cxnLst/>
            <a:rect l="l" t="t" r="r" b="b"/>
            <a:pathLst>
              <a:path w="989329" h="2078354">
                <a:moveTo>
                  <a:pt x="0" y="2078037"/>
                </a:moveTo>
                <a:lnTo>
                  <a:pt x="989012" y="2078037"/>
                </a:lnTo>
                <a:lnTo>
                  <a:pt x="989012" y="0"/>
                </a:lnTo>
                <a:lnTo>
                  <a:pt x="0" y="0"/>
                </a:lnTo>
                <a:lnTo>
                  <a:pt x="0" y="2078037"/>
                </a:lnTo>
                <a:close/>
              </a:path>
            </a:pathLst>
          </a:custGeom>
          <a:solidFill>
            <a:srgbClr val="D1FD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186610" y="3401607"/>
            <a:ext cx="989330" cy="2078355"/>
          </a:xfrm>
          <a:custGeom>
            <a:avLst/>
            <a:gdLst/>
            <a:ahLst/>
            <a:cxnLst/>
            <a:rect l="l" t="t" r="r" b="b"/>
            <a:pathLst>
              <a:path w="989329" h="2078354">
                <a:moveTo>
                  <a:pt x="0" y="0"/>
                </a:moveTo>
                <a:lnTo>
                  <a:pt x="989012" y="0"/>
                </a:lnTo>
                <a:lnTo>
                  <a:pt x="989012" y="2078037"/>
                </a:lnTo>
                <a:lnTo>
                  <a:pt x="0" y="2078037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328429" y="4321246"/>
            <a:ext cx="7112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Adaptaç.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584450" y="5609818"/>
            <a:ext cx="5591175" cy="650875"/>
          </a:xfrm>
          <a:custGeom>
            <a:avLst/>
            <a:gdLst/>
            <a:ahLst/>
            <a:cxnLst/>
            <a:rect l="l" t="t" r="r" b="b"/>
            <a:pathLst>
              <a:path w="5591175" h="650875">
                <a:moveTo>
                  <a:pt x="0" y="650874"/>
                </a:moveTo>
                <a:lnTo>
                  <a:pt x="5591173" y="650874"/>
                </a:lnTo>
                <a:lnTo>
                  <a:pt x="5591173" y="0"/>
                </a:lnTo>
                <a:lnTo>
                  <a:pt x="0" y="0"/>
                </a:lnTo>
                <a:lnTo>
                  <a:pt x="0" y="650874"/>
                </a:lnTo>
                <a:close/>
              </a:path>
            </a:pathLst>
          </a:custGeom>
          <a:solidFill>
            <a:srgbClr val="A8D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84450" y="5609818"/>
            <a:ext cx="5591175" cy="650875"/>
          </a:xfrm>
          <a:custGeom>
            <a:avLst/>
            <a:gdLst/>
            <a:ahLst/>
            <a:cxnLst/>
            <a:rect l="l" t="t" r="r" b="b"/>
            <a:pathLst>
              <a:path w="5591175" h="650875">
                <a:moveTo>
                  <a:pt x="0" y="0"/>
                </a:moveTo>
                <a:lnTo>
                  <a:pt x="5591173" y="0"/>
                </a:lnTo>
                <a:lnTo>
                  <a:pt x="5591173" y="650874"/>
                </a:lnTo>
                <a:lnTo>
                  <a:pt x="0" y="650874"/>
                </a:lnTo>
                <a:lnTo>
                  <a:pt x="0" y="0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007949" y="5679732"/>
            <a:ext cx="2741930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 marR="5080" indent="-203200">
              <a:lnSpc>
                <a:spcPct val="1056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Análise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5" dirty="0">
                <a:latin typeface="Calibri"/>
                <a:cs typeface="Calibri"/>
              </a:rPr>
              <a:t>Risco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5" dirty="0">
                <a:latin typeface="Calibri"/>
                <a:cs typeface="Calibri"/>
              </a:rPr>
              <a:t>Sustentabilidade  Social </a:t>
            </a:r>
            <a:r>
              <a:rPr lang="pt-BR" sz="1500" spc="-5" dirty="0" smtClean="0">
                <a:latin typeface="Calibri"/>
                <a:cs typeface="Calibri"/>
              </a:rPr>
              <a:t>- </a:t>
            </a:r>
            <a:r>
              <a:rPr sz="1500" spc="-5" dirty="0" err="1" smtClean="0">
                <a:latin typeface="Calibri"/>
                <a:cs typeface="Calibri"/>
              </a:rPr>
              <a:t>Econômica</a:t>
            </a:r>
            <a:r>
              <a:rPr sz="1500" spc="-5" dirty="0" smtClean="0">
                <a:latin typeface="Calibri"/>
                <a:cs typeface="Calibri"/>
              </a:rPr>
              <a:t> </a:t>
            </a:r>
            <a:r>
              <a:rPr lang="pt-BR" sz="1500" dirty="0" smtClean="0">
                <a:latin typeface="Calibri"/>
                <a:cs typeface="Calibri"/>
              </a:rPr>
              <a:t>-</a:t>
            </a:r>
            <a:r>
              <a:rPr sz="1500" dirty="0" smtClean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Ambiental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885948" y="3752443"/>
            <a:ext cx="443230" cy="792480"/>
          </a:xfrm>
          <a:custGeom>
            <a:avLst/>
            <a:gdLst/>
            <a:ahLst/>
            <a:cxnLst/>
            <a:rect l="l" t="t" r="r" b="b"/>
            <a:pathLst>
              <a:path w="443230" h="792479">
                <a:moveTo>
                  <a:pt x="0" y="792163"/>
                </a:moveTo>
                <a:lnTo>
                  <a:pt x="442911" y="792163"/>
                </a:lnTo>
                <a:lnTo>
                  <a:pt x="442911" y="0"/>
                </a:lnTo>
                <a:lnTo>
                  <a:pt x="0" y="0"/>
                </a:lnTo>
                <a:lnTo>
                  <a:pt x="0" y="792163"/>
                </a:lnTo>
                <a:close/>
              </a:path>
            </a:pathLst>
          </a:custGeom>
          <a:solidFill>
            <a:srgbClr val="FFF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85948" y="3669894"/>
            <a:ext cx="443230" cy="1019175"/>
          </a:xfrm>
          <a:custGeom>
            <a:avLst/>
            <a:gdLst/>
            <a:ahLst/>
            <a:cxnLst/>
            <a:rect l="l" t="t" r="r" b="b"/>
            <a:pathLst>
              <a:path w="443230" h="1019175">
                <a:moveTo>
                  <a:pt x="0" y="1019174"/>
                </a:moveTo>
                <a:lnTo>
                  <a:pt x="0" y="0"/>
                </a:lnTo>
                <a:lnTo>
                  <a:pt x="442911" y="0"/>
                </a:lnTo>
                <a:lnTo>
                  <a:pt x="442911" y="1019174"/>
                </a:lnTo>
                <a:lnTo>
                  <a:pt x="0" y="1019174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016653" y="3847511"/>
            <a:ext cx="211454" cy="6591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5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g</a:t>
            </a:r>
            <a:r>
              <a:rPr sz="1200" spc="-5" dirty="0">
                <a:latin typeface="Calibri"/>
                <a:cs typeface="Calibri"/>
              </a:rPr>
              <a:t>ro</a:t>
            </a:r>
            <a:r>
              <a:rPr sz="1200" dirty="0">
                <a:latin typeface="Calibri"/>
                <a:cs typeface="Calibri"/>
              </a:rPr>
              <a:t>ga</a:t>
            </a:r>
            <a:r>
              <a:rPr sz="1200" spc="-5" dirty="0">
                <a:latin typeface="Calibri"/>
                <a:cs typeface="Calibri"/>
              </a:rPr>
              <a:t>s</a:t>
            </a:r>
            <a:r>
              <a:rPr sz="1200" dirty="0">
                <a:latin typeface="Calibri"/>
                <a:cs typeface="Calibri"/>
              </a:rPr>
              <a:t>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85950" y="2853918"/>
            <a:ext cx="443230" cy="898525"/>
          </a:xfrm>
          <a:custGeom>
            <a:avLst/>
            <a:gdLst/>
            <a:ahLst/>
            <a:cxnLst/>
            <a:rect l="l" t="t" r="r" b="b"/>
            <a:pathLst>
              <a:path w="443230" h="898525">
                <a:moveTo>
                  <a:pt x="0" y="898524"/>
                </a:moveTo>
                <a:lnTo>
                  <a:pt x="442911" y="898524"/>
                </a:lnTo>
                <a:lnTo>
                  <a:pt x="442911" y="0"/>
                </a:lnTo>
                <a:lnTo>
                  <a:pt x="0" y="0"/>
                </a:lnTo>
                <a:lnTo>
                  <a:pt x="0" y="898524"/>
                </a:lnTo>
                <a:close/>
              </a:path>
            </a:pathLst>
          </a:custGeom>
          <a:solidFill>
            <a:srgbClr val="FFF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85950" y="2853919"/>
            <a:ext cx="443230" cy="898525"/>
          </a:xfrm>
          <a:custGeom>
            <a:avLst/>
            <a:gdLst/>
            <a:ahLst/>
            <a:cxnLst/>
            <a:rect l="l" t="t" r="r" b="b"/>
            <a:pathLst>
              <a:path w="443230" h="898525">
                <a:moveTo>
                  <a:pt x="0" y="898524"/>
                </a:moveTo>
                <a:lnTo>
                  <a:pt x="0" y="0"/>
                </a:lnTo>
                <a:lnTo>
                  <a:pt x="442911" y="0"/>
                </a:lnTo>
                <a:lnTo>
                  <a:pt x="442911" y="898524"/>
                </a:lnTo>
                <a:lnTo>
                  <a:pt x="0" y="898524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922166" y="2977631"/>
            <a:ext cx="351155" cy="645795"/>
          </a:xfrm>
          <a:prstGeom prst="rect">
            <a:avLst/>
          </a:prstGeom>
        </p:spPr>
        <p:txBody>
          <a:bodyPr vert="vert270" wrap="square" lIns="0" tIns="48260" rIns="0" bIns="0" rtlCol="0">
            <a:spAutoFit/>
          </a:bodyPr>
          <a:lstStyle/>
          <a:p>
            <a:pPr marL="12700" marR="5080" indent="116205">
              <a:lnSpc>
                <a:spcPct val="76400"/>
              </a:lnSpc>
              <a:spcBef>
                <a:spcPts val="380"/>
              </a:spcBef>
            </a:pPr>
            <a:r>
              <a:rPr sz="1200" spc="-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ad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s Mete</a:t>
            </a:r>
            <a:r>
              <a:rPr sz="1200" spc="-5" dirty="0">
                <a:latin typeface="Calibri"/>
                <a:cs typeface="Calibri"/>
              </a:rPr>
              <a:t>oro</a:t>
            </a:r>
            <a:r>
              <a:rPr sz="1200" dirty="0">
                <a:latin typeface="Calibri"/>
                <a:cs typeface="Calibri"/>
              </a:rPr>
              <a:t>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418137" y="2334806"/>
            <a:ext cx="1905" cy="273050"/>
          </a:xfrm>
          <a:custGeom>
            <a:avLst/>
            <a:gdLst/>
            <a:ahLst/>
            <a:cxnLst/>
            <a:rect l="l" t="t" r="r" b="b"/>
            <a:pathLst>
              <a:path w="1904" h="273050">
                <a:moveTo>
                  <a:pt x="0" y="0"/>
                </a:moveTo>
                <a:lnTo>
                  <a:pt x="1452" y="27305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81219" y="2556855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8" y="0"/>
                </a:moveTo>
                <a:lnTo>
                  <a:pt x="0" y="405"/>
                </a:lnTo>
                <a:lnTo>
                  <a:pt x="38505" y="76400"/>
                </a:lnTo>
                <a:lnTo>
                  <a:pt x="76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94087" y="3271432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56649" y="332494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3" y="0"/>
                </a:moveTo>
                <a:lnTo>
                  <a:pt x="0" y="928"/>
                </a:lnTo>
                <a:lnTo>
                  <a:pt x="39025" y="76658"/>
                </a:lnTo>
                <a:lnTo>
                  <a:pt x="76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43450" y="3271432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06011" y="332494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3" y="0"/>
                </a:moveTo>
                <a:lnTo>
                  <a:pt x="0" y="928"/>
                </a:lnTo>
                <a:lnTo>
                  <a:pt x="39025" y="76658"/>
                </a:lnTo>
                <a:lnTo>
                  <a:pt x="76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92575" y="5479643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55136" y="553315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3" y="0"/>
                </a:moveTo>
                <a:lnTo>
                  <a:pt x="0" y="929"/>
                </a:lnTo>
                <a:lnTo>
                  <a:pt x="39025" y="76658"/>
                </a:lnTo>
                <a:lnTo>
                  <a:pt x="76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13437" y="5479643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75997" y="553315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4" y="0"/>
                </a:moveTo>
                <a:lnTo>
                  <a:pt x="0" y="929"/>
                </a:lnTo>
                <a:lnTo>
                  <a:pt x="39027" y="76658"/>
                </a:lnTo>
                <a:lnTo>
                  <a:pt x="761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40510" y="5479643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03072" y="553315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3" y="0"/>
                </a:moveTo>
                <a:lnTo>
                  <a:pt x="0" y="929"/>
                </a:lnTo>
                <a:lnTo>
                  <a:pt x="39025" y="76658"/>
                </a:lnTo>
                <a:lnTo>
                  <a:pt x="76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629525" y="5479643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592086" y="553315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3" y="0"/>
                </a:moveTo>
                <a:lnTo>
                  <a:pt x="0" y="929"/>
                </a:lnTo>
                <a:lnTo>
                  <a:pt x="39025" y="76658"/>
                </a:lnTo>
                <a:lnTo>
                  <a:pt x="76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667500" y="3271432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30061" y="332494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3" y="0"/>
                </a:moveTo>
                <a:lnTo>
                  <a:pt x="0" y="928"/>
                </a:lnTo>
                <a:lnTo>
                  <a:pt x="39025" y="76658"/>
                </a:lnTo>
                <a:lnTo>
                  <a:pt x="76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29525" y="3271432"/>
            <a:ext cx="1905" cy="105410"/>
          </a:xfrm>
          <a:custGeom>
            <a:avLst/>
            <a:gdLst/>
            <a:ahLst/>
            <a:cxnLst/>
            <a:rect l="l" t="t" r="r" b="b"/>
            <a:pathLst>
              <a:path w="1904" h="105410">
                <a:moveTo>
                  <a:pt x="0" y="0"/>
                </a:moveTo>
                <a:lnTo>
                  <a:pt x="1277" y="104776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92086" y="332494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76193" y="0"/>
                </a:moveTo>
                <a:lnTo>
                  <a:pt x="0" y="928"/>
                </a:lnTo>
                <a:lnTo>
                  <a:pt x="39025" y="76658"/>
                </a:lnTo>
                <a:lnTo>
                  <a:pt x="761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32710" y="3285717"/>
            <a:ext cx="1905" cy="125730"/>
          </a:xfrm>
          <a:custGeom>
            <a:avLst/>
            <a:gdLst/>
            <a:ahLst/>
            <a:cxnLst/>
            <a:rect l="l" t="t" r="r" b="b"/>
            <a:pathLst>
              <a:path w="1904" h="125729">
                <a:moveTo>
                  <a:pt x="0" y="125414"/>
                </a:moveTo>
                <a:lnTo>
                  <a:pt x="1320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95400" y="326031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898" y="0"/>
                </a:moveTo>
                <a:lnTo>
                  <a:pt x="0" y="75794"/>
                </a:lnTo>
                <a:lnTo>
                  <a:pt x="76194" y="76596"/>
                </a:lnTo>
                <a:lnTo>
                  <a:pt x="388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70685" y="3285717"/>
            <a:ext cx="1905" cy="125730"/>
          </a:xfrm>
          <a:custGeom>
            <a:avLst/>
            <a:gdLst/>
            <a:ahLst/>
            <a:cxnLst/>
            <a:rect l="l" t="t" r="r" b="b"/>
            <a:pathLst>
              <a:path w="1904" h="125729">
                <a:moveTo>
                  <a:pt x="0" y="125414"/>
                </a:moveTo>
                <a:lnTo>
                  <a:pt x="1320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33375" y="326031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898" y="0"/>
                </a:moveTo>
                <a:lnTo>
                  <a:pt x="0" y="75794"/>
                </a:lnTo>
                <a:lnTo>
                  <a:pt x="76194" y="76596"/>
                </a:lnTo>
                <a:lnTo>
                  <a:pt x="388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46637" y="3285717"/>
            <a:ext cx="1905" cy="125730"/>
          </a:xfrm>
          <a:custGeom>
            <a:avLst/>
            <a:gdLst/>
            <a:ahLst/>
            <a:cxnLst/>
            <a:rect l="l" t="t" r="r" b="b"/>
            <a:pathLst>
              <a:path w="1904" h="125729">
                <a:moveTo>
                  <a:pt x="0" y="125414"/>
                </a:moveTo>
                <a:lnTo>
                  <a:pt x="1320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09325" y="326031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900" y="0"/>
                </a:moveTo>
                <a:lnTo>
                  <a:pt x="0" y="75794"/>
                </a:lnTo>
                <a:lnTo>
                  <a:pt x="76196" y="76596"/>
                </a:lnTo>
                <a:lnTo>
                  <a:pt x="38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98862" y="3285717"/>
            <a:ext cx="1905" cy="125730"/>
          </a:xfrm>
          <a:custGeom>
            <a:avLst/>
            <a:gdLst/>
            <a:ahLst/>
            <a:cxnLst/>
            <a:rect l="l" t="t" r="r" b="b"/>
            <a:pathLst>
              <a:path w="1904" h="125729">
                <a:moveTo>
                  <a:pt x="0" y="125414"/>
                </a:moveTo>
                <a:lnTo>
                  <a:pt x="1320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61550" y="3260318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900" y="0"/>
                </a:moveTo>
                <a:lnTo>
                  <a:pt x="0" y="75794"/>
                </a:lnTo>
                <a:lnTo>
                  <a:pt x="76196" y="76596"/>
                </a:lnTo>
                <a:lnTo>
                  <a:pt x="38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195762" y="5497105"/>
            <a:ext cx="1905" cy="124460"/>
          </a:xfrm>
          <a:custGeom>
            <a:avLst/>
            <a:gdLst/>
            <a:ahLst/>
            <a:cxnLst/>
            <a:rect l="l" t="t" r="r" b="b"/>
            <a:pathLst>
              <a:path w="1904" h="124460">
                <a:moveTo>
                  <a:pt x="0" y="123826"/>
                </a:moveTo>
                <a:lnTo>
                  <a:pt x="1317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158441" y="5471707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908" y="0"/>
                </a:moveTo>
                <a:lnTo>
                  <a:pt x="0" y="75789"/>
                </a:lnTo>
                <a:lnTo>
                  <a:pt x="76196" y="76600"/>
                </a:lnTo>
                <a:lnTo>
                  <a:pt x="389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91225" y="5497105"/>
            <a:ext cx="1905" cy="124460"/>
          </a:xfrm>
          <a:custGeom>
            <a:avLst/>
            <a:gdLst/>
            <a:ahLst/>
            <a:cxnLst/>
            <a:rect l="l" t="t" r="r" b="b"/>
            <a:pathLst>
              <a:path w="1904" h="124460">
                <a:moveTo>
                  <a:pt x="0" y="123826"/>
                </a:moveTo>
                <a:lnTo>
                  <a:pt x="1317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53904" y="5471707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907" y="0"/>
                </a:moveTo>
                <a:lnTo>
                  <a:pt x="0" y="75789"/>
                </a:lnTo>
                <a:lnTo>
                  <a:pt x="76194" y="76600"/>
                </a:lnTo>
                <a:lnTo>
                  <a:pt x="389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745287" y="5497105"/>
            <a:ext cx="1905" cy="124460"/>
          </a:xfrm>
          <a:custGeom>
            <a:avLst/>
            <a:gdLst/>
            <a:ahLst/>
            <a:cxnLst/>
            <a:rect l="l" t="t" r="r" b="b"/>
            <a:pathLst>
              <a:path w="1904" h="124460">
                <a:moveTo>
                  <a:pt x="0" y="123826"/>
                </a:moveTo>
                <a:lnTo>
                  <a:pt x="1316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707965" y="5471707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908" y="0"/>
                </a:moveTo>
                <a:lnTo>
                  <a:pt x="0" y="75789"/>
                </a:lnTo>
                <a:lnTo>
                  <a:pt x="76196" y="76600"/>
                </a:lnTo>
                <a:lnTo>
                  <a:pt x="389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732710" y="5497105"/>
            <a:ext cx="1905" cy="124460"/>
          </a:xfrm>
          <a:custGeom>
            <a:avLst/>
            <a:gdLst/>
            <a:ahLst/>
            <a:cxnLst/>
            <a:rect l="l" t="t" r="r" b="b"/>
            <a:pathLst>
              <a:path w="1904" h="124460">
                <a:moveTo>
                  <a:pt x="0" y="123826"/>
                </a:moveTo>
                <a:lnTo>
                  <a:pt x="1316" y="0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695390" y="5471707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8907" y="0"/>
                </a:moveTo>
                <a:lnTo>
                  <a:pt x="0" y="75789"/>
                </a:lnTo>
                <a:lnTo>
                  <a:pt x="76194" y="76600"/>
                </a:lnTo>
                <a:lnTo>
                  <a:pt x="389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162925" y="4427130"/>
            <a:ext cx="105410" cy="1905"/>
          </a:xfrm>
          <a:custGeom>
            <a:avLst/>
            <a:gdLst/>
            <a:ahLst/>
            <a:cxnLst/>
            <a:rect l="l" t="t" r="r" b="b"/>
            <a:pathLst>
              <a:path w="105409" h="1904">
                <a:moveTo>
                  <a:pt x="0" y="0"/>
                </a:moveTo>
                <a:lnTo>
                  <a:pt x="104776" y="1277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216441" y="4389692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928" y="0"/>
                </a:moveTo>
                <a:lnTo>
                  <a:pt x="0" y="76193"/>
                </a:lnTo>
                <a:lnTo>
                  <a:pt x="76658" y="39025"/>
                </a:lnTo>
                <a:lnTo>
                  <a:pt x="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233612" y="2920593"/>
            <a:ext cx="313055" cy="1905"/>
          </a:xfrm>
          <a:custGeom>
            <a:avLst/>
            <a:gdLst/>
            <a:ahLst/>
            <a:cxnLst/>
            <a:rect l="l" t="t" r="r" b="b"/>
            <a:pathLst>
              <a:path w="313055" h="1905">
                <a:moveTo>
                  <a:pt x="0" y="0"/>
                </a:moveTo>
                <a:lnTo>
                  <a:pt x="312737" y="1468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495372" y="2883723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358" y="0"/>
                </a:moveTo>
                <a:lnTo>
                  <a:pt x="0" y="76200"/>
                </a:lnTo>
                <a:lnTo>
                  <a:pt x="76377" y="38458"/>
                </a:lnTo>
                <a:lnTo>
                  <a:pt x="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247900" y="2998381"/>
            <a:ext cx="333375" cy="1905"/>
          </a:xfrm>
          <a:custGeom>
            <a:avLst/>
            <a:gdLst/>
            <a:ahLst/>
            <a:cxnLst/>
            <a:rect l="l" t="t" r="r" b="b"/>
            <a:pathLst>
              <a:path w="333375" h="1905">
                <a:moveTo>
                  <a:pt x="333375" y="0"/>
                </a:moveTo>
                <a:lnTo>
                  <a:pt x="0" y="1474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222501" y="2961532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76029" y="0"/>
                </a:moveTo>
                <a:lnTo>
                  <a:pt x="0" y="38436"/>
                </a:lnTo>
                <a:lnTo>
                  <a:pt x="76367" y="76198"/>
                </a:lnTo>
                <a:lnTo>
                  <a:pt x="76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885950" y="4544607"/>
            <a:ext cx="443230" cy="755650"/>
          </a:xfrm>
          <a:custGeom>
            <a:avLst/>
            <a:gdLst/>
            <a:ahLst/>
            <a:cxnLst/>
            <a:rect l="l" t="t" r="r" b="b"/>
            <a:pathLst>
              <a:path w="443230" h="755650">
                <a:moveTo>
                  <a:pt x="0" y="755649"/>
                </a:moveTo>
                <a:lnTo>
                  <a:pt x="442911" y="755649"/>
                </a:lnTo>
                <a:lnTo>
                  <a:pt x="442911" y="0"/>
                </a:lnTo>
                <a:lnTo>
                  <a:pt x="0" y="0"/>
                </a:lnTo>
                <a:lnTo>
                  <a:pt x="0" y="755649"/>
                </a:lnTo>
                <a:close/>
              </a:path>
            </a:pathLst>
          </a:custGeom>
          <a:solidFill>
            <a:srgbClr val="FFF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885950" y="4544607"/>
            <a:ext cx="443230" cy="828675"/>
          </a:xfrm>
          <a:custGeom>
            <a:avLst/>
            <a:gdLst/>
            <a:ahLst/>
            <a:cxnLst/>
            <a:rect l="l" t="t" r="r" b="b"/>
            <a:pathLst>
              <a:path w="443230" h="828675">
                <a:moveTo>
                  <a:pt x="0" y="828674"/>
                </a:moveTo>
                <a:lnTo>
                  <a:pt x="0" y="0"/>
                </a:lnTo>
                <a:lnTo>
                  <a:pt x="442911" y="0"/>
                </a:lnTo>
                <a:lnTo>
                  <a:pt x="442911" y="828674"/>
                </a:lnTo>
                <a:lnTo>
                  <a:pt x="0" y="828674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2016654" y="4692797"/>
            <a:ext cx="211454" cy="52768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5" dirty="0">
                <a:latin typeface="Calibri"/>
                <a:cs typeface="Calibri"/>
              </a:rPr>
              <a:t>BD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l</a:t>
            </a:r>
            <a:r>
              <a:rPr sz="1200" spc="-5" dirty="0">
                <a:latin typeface="Calibri"/>
                <a:cs typeface="Calibri"/>
              </a:rPr>
              <a:t>os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233612" y="3571468"/>
            <a:ext cx="313055" cy="1905"/>
          </a:xfrm>
          <a:custGeom>
            <a:avLst/>
            <a:gdLst/>
            <a:ahLst/>
            <a:cxnLst/>
            <a:rect l="l" t="t" r="r" b="b"/>
            <a:pathLst>
              <a:path w="313055" h="1904">
                <a:moveTo>
                  <a:pt x="0" y="0"/>
                </a:moveTo>
                <a:lnTo>
                  <a:pt x="312737" y="1468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95372" y="3534597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358" y="0"/>
                </a:moveTo>
                <a:lnTo>
                  <a:pt x="0" y="76200"/>
                </a:lnTo>
                <a:lnTo>
                  <a:pt x="76377" y="38458"/>
                </a:lnTo>
                <a:lnTo>
                  <a:pt x="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247900" y="3649257"/>
            <a:ext cx="333375" cy="1905"/>
          </a:xfrm>
          <a:custGeom>
            <a:avLst/>
            <a:gdLst/>
            <a:ahLst/>
            <a:cxnLst/>
            <a:rect l="l" t="t" r="r" b="b"/>
            <a:pathLst>
              <a:path w="333375" h="1904">
                <a:moveTo>
                  <a:pt x="333375" y="0"/>
                </a:moveTo>
                <a:lnTo>
                  <a:pt x="0" y="1474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22501" y="3612407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76029" y="0"/>
                </a:moveTo>
                <a:lnTo>
                  <a:pt x="0" y="38437"/>
                </a:lnTo>
                <a:lnTo>
                  <a:pt x="76367" y="76199"/>
                </a:lnTo>
                <a:lnTo>
                  <a:pt x="76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885950" y="5300257"/>
            <a:ext cx="443230" cy="1084580"/>
          </a:xfrm>
          <a:custGeom>
            <a:avLst/>
            <a:gdLst/>
            <a:ahLst/>
            <a:cxnLst/>
            <a:rect l="l" t="t" r="r" b="b"/>
            <a:pathLst>
              <a:path w="443230" h="1084579">
                <a:moveTo>
                  <a:pt x="0" y="1084261"/>
                </a:moveTo>
                <a:lnTo>
                  <a:pt x="442911" y="1084261"/>
                </a:lnTo>
                <a:lnTo>
                  <a:pt x="442911" y="0"/>
                </a:lnTo>
                <a:lnTo>
                  <a:pt x="0" y="0"/>
                </a:lnTo>
                <a:lnTo>
                  <a:pt x="0" y="1084261"/>
                </a:lnTo>
                <a:close/>
              </a:path>
            </a:pathLst>
          </a:custGeom>
          <a:solidFill>
            <a:srgbClr val="FFF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885950" y="5300257"/>
            <a:ext cx="443230" cy="1084580"/>
          </a:xfrm>
          <a:custGeom>
            <a:avLst/>
            <a:gdLst/>
            <a:ahLst/>
            <a:cxnLst/>
            <a:rect l="l" t="t" r="r" b="b"/>
            <a:pathLst>
              <a:path w="443230" h="1084579">
                <a:moveTo>
                  <a:pt x="0" y="1084261"/>
                </a:moveTo>
                <a:lnTo>
                  <a:pt x="0" y="0"/>
                </a:lnTo>
                <a:lnTo>
                  <a:pt x="442911" y="0"/>
                </a:lnTo>
                <a:lnTo>
                  <a:pt x="442911" y="1084261"/>
                </a:lnTo>
                <a:lnTo>
                  <a:pt x="0" y="1084261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2016654" y="5448013"/>
            <a:ext cx="211454" cy="78359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5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g</a:t>
            </a:r>
            <a:r>
              <a:rPr sz="1200" spc="-5" dirty="0">
                <a:latin typeface="Calibri"/>
                <a:cs typeface="Calibri"/>
              </a:rPr>
              <a:t>ro</a:t>
            </a:r>
            <a:r>
              <a:rPr sz="1200" dirty="0">
                <a:latin typeface="Calibri"/>
                <a:cs typeface="Calibri"/>
              </a:rPr>
              <a:t>ene</a:t>
            </a:r>
            <a:r>
              <a:rPr sz="1200" spc="-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gia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2233612" y="5517743"/>
            <a:ext cx="313055" cy="1905"/>
          </a:xfrm>
          <a:custGeom>
            <a:avLst/>
            <a:gdLst/>
            <a:ahLst/>
            <a:cxnLst/>
            <a:rect l="l" t="t" r="r" b="b"/>
            <a:pathLst>
              <a:path w="313055" h="1904">
                <a:moveTo>
                  <a:pt x="0" y="0"/>
                </a:moveTo>
                <a:lnTo>
                  <a:pt x="312737" y="1468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95372" y="5480874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358" y="0"/>
                </a:moveTo>
                <a:lnTo>
                  <a:pt x="0" y="76198"/>
                </a:lnTo>
                <a:lnTo>
                  <a:pt x="76377" y="38456"/>
                </a:lnTo>
                <a:lnTo>
                  <a:pt x="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47900" y="5595530"/>
            <a:ext cx="333375" cy="1905"/>
          </a:xfrm>
          <a:custGeom>
            <a:avLst/>
            <a:gdLst/>
            <a:ahLst/>
            <a:cxnLst/>
            <a:rect l="l" t="t" r="r" b="b"/>
            <a:pathLst>
              <a:path w="333375" h="1904">
                <a:moveTo>
                  <a:pt x="333375" y="0"/>
                </a:moveTo>
                <a:lnTo>
                  <a:pt x="0" y="1474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222501" y="555868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76029" y="0"/>
                </a:moveTo>
                <a:lnTo>
                  <a:pt x="0" y="38437"/>
                </a:lnTo>
                <a:lnTo>
                  <a:pt x="76367" y="76199"/>
                </a:lnTo>
                <a:lnTo>
                  <a:pt x="76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233612" y="4130268"/>
            <a:ext cx="313055" cy="1905"/>
          </a:xfrm>
          <a:custGeom>
            <a:avLst/>
            <a:gdLst/>
            <a:ahLst/>
            <a:cxnLst/>
            <a:rect l="l" t="t" r="r" b="b"/>
            <a:pathLst>
              <a:path w="313055" h="1904">
                <a:moveTo>
                  <a:pt x="0" y="0"/>
                </a:moveTo>
                <a:lnTo>
                  <a:pt x="312737" y="1468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495372" y="4093397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358" y="0"/>
                </a:moveTo>
                <a:lnTo>
                  <a:pt x="0" y="76200"/>
                </a:lnTo>
                <a:lnTo>
                  <a:pt x="76377" y="38458"/>
                </a:lnTo>
                <a:lnTo>
                  <a:pt x="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47900" y="4208056"/>
            <a:ext cx="333375" cy="1905"/>
          </a:xfrm>
          <a:custGeom>
            <a:avLst/>
            <a:gdLst/>
            <a:ahLst/>
            <a:cxnLst/>
            <a:rect l="l" t="t" r="r" b="b"/>
            <a:pathLst>
              <a:path w="333375" h="1904">
                <a:moveTo>
                  <a:pt x="333375" y="0"/>
                </a:moveTo>
                <a:lnTo>
                  <a:pt x="0" y="1474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222501" y="4171207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76029" y="0"/>
                </a:moveTo>
                <a:lnTo>
                  <a:pt x="0" y="38436"/>
                </a:lnTo>
                <a:lnTo>
                  <a:pt x="76367" y="76198"/>
                </a:lnTo>
                <a:lnTo>
                  <a:pt x="76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233612" y="4849407"/>
            <a:ext cx="313055" cy="1905"/>
          </a:xfrm>
          <a:custGeom>
            <a:avLst/>
            <a:gdLst/>
            <a:ahLst/>
            <a:cxnLst/>
            <a:rect l="l" t="t" r="r" b="b"/>
            <a:pathLst>
              <a:path w="313055" h="1904">
                <a:moveTo>
                  <a:pt x="0" y="0"/>
                </a:moveTo>
                <a:lnTo>
                  <a:pt x="312737" y="1468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495372" y="4812536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358" y="0"/>
                </a:moveTo>
                <a:lnTo>
                  <a:pt x="0" y="76200"/>
                </a:lnTo>
                <a:lnTo>
                  <a:pt x="76377" y="38458"/>
                </a:lnTo>
                <a:lnTo>
                  <a:pt x="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247900" y="4928782"/>
            <a:ext cx="333375" cy="1905"/>
          </a:xfrm>
          <a:custGeom>
            <a:avLst/>
            <a:gdLst/>
            <a:ahLst/>
            <a:cxnLst/>
            <a:rect l="l" t="t" r="r" b="b"/>
            <a:pathLst>
              <a:path w="333375" h="1904">
                <a:moveTo>
                  <a:pt x="333375" y="0"/>
                </a:moveTo>
                <a:lnTo>
                  <a:pt x="0" y="1474"/>
                </a:lnTo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222501" y="4891932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76029" y="0"/>
                </a:moveTo>
                <a:lnTo>
                  <a:pt x="0" y="38437"/>
                </a:lnTo>
                <a:lnTo>
                  <a:pt x="76367" y="76199"/>
                </a:lnTo>
                <a:lnTo>
                  <a:pt x="76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59903" y="696003"/>
            <a:ext cx="4053839" cy="7022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 txBox="1">
            <a:spLocks noGrp="1"/>
          </p:cNvSpPr>
          <p:nvPr>
            <p:ph type="title"/>
          </p:nvPr>
        </p:nvSpPr>
        <p:spPr>
          <a:xfrm>
            <a:off x="1435381" y="828051"/>
            <a:ext cx="34169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0" spc="-5" dirty="0">
                <a:solidFill>
                  <a:srgbClr val="FFFFFF"/>
                </a:solidFill>
                <a:latin typeface="Calibri"/>
                <a:cs typeface="Calibri"/>
              </a:rPr>
              <a:t>Planejamento </a:t>
            </a:r>
            <a:r>
              <a:rPr sz="2500" b="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500" b="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0" spc="-5" dirty="0">
                <a:solidFill>
                  <a:srgbClr val="FFFFFF"/>
                </a:solidFill>
                <a:latin typeface="Calibri"/>
                <a:cs typeface="Calibri"/>
              </a:rPr>
              <a:t>Pesquisa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08778" y="696001"/>
            <a:ext cx="702248" cy="7022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" name="Picture 11" descr="Resultado de imagem para EMBRAP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0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546" y="195419"/>
            <a:ext cx="6603756" cy="495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6495" y="5088776"/>
            <a:ext cx="5620468" cy="491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0758" y="5088776"/>
            <a:ext cx="491474" cy="491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6495" y="5703119"/>
            <a:ext cx="5620468" cy="4914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0758" y="5703118"/>
            <a:ext cx="491474" cy="4914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46495" y="6317461"/>
            <a:ext cx="5620468" cy="4914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33739" y="5214499"/>
            <a:ext cx="4699635" cy="13926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3605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Oferta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demanda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de água 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agricultura</a:t>
            </a:r>
            <a:endParaRPr sz="13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435"/>
              </a:spcBef>
            </a:pP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Extremos climáticos </a:t>
            </a:r>
            <a:r>
              <a:rPr sz="1300" dirty="0" err="1">
                <a:solidFill>
                  <a:srgbClr val="FFFFFF"/>
                </a:solidFill>
                <a:latin typeface="Calibri"/>
                <a:cs typeface="Calibri"/>
              </a:rPr>
              <a:t>incluindo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BR" sz="1300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00" dirty="0" err="1" smtClean="0">
                <a:solidFill>
                  <a:srgbClr val="FFFFFF"/>
                </a:solidFill>
                <a:latin typeface="Calibri"/>
                <a:cs typeface="Calibri"/>
              </a:rPr>
              <a:t>ecas</a:t>
            </a:r>
            <a:r>
              <a:rPr sz="13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lang="pt-BR" sz="130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xcessos</a:t>
            </a:r>
            <a:r>
              <a:rPr sz="1300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chuva</a:t>
            </a:r>
            <a:endParaRPr sz="13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12700" marR="5080" algn="ctr">
              <a:lnSpc>
                <a:spcPts val="1400"/>
              </a:lnSpc>
            </a:pP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Coordenação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300" spc="-5" dirty="0" err="1">
                <a:solidFill>
                  <a:srgbClr val="FFFFFF"/>
                </a:solidFill>
                <a:latin typeface="Calibri"/>
                <a:cs typeface="Calibri"/>
              </a:rPr>
              <a:t>trabalhos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 smtClean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300" spc="-5" dirty="0" err="1">
                <a:solidFill>
                  <a:srgbClr val="FFFFFF"/>
                </a:solidFill>
                <a:latin typeface="Calibri"/>
                <a:cs typeface="Calibri"/>
              </a:rPr>
              <a:t>agricultura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irrigada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00758" y="6317462"/>
            <a:ext cx="491474" cy="4914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8737" y="33019"/>
            <a:ext cx="2135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5" dirty="0">
                <a:solidFill>
                  <a:srgbClr val="000000"/>
                </a:solidFill>
                <a:latin typeface="Calibri"/>
                <a:cs typeface="Calibri"/>
              </a:rPr>
              <a:t>Focado no</a:t>
            </a:r>
            <a:r>
              <a:rPr sz="2400" u="heavy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u="heavy" spc="-5" dirty="0">
                <a:solidFill>
                  <a:srgbClr val="000000"/>
                </a:solidFill>
                <a:latin typeface="Calibri"/>
                <a:cs typeface="Calibri"/>
              </a:rPr>
              <a:t>Tripé: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37" y="388620"/>
            <a:ext cx="2661285" cy="112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2400" spc="-5" dirty="0">
                <a:latin typeface="Calibri"/>
                <a:cs typeface="Calibri"/>
              </a:rPr>
              <a:t>Agricultura</a:t>
            </a:r>
            <a:endParaRPr sz="2400">
              <a:latin typeface="Calibri"/>
              <a:cs typeface="Calibri"/>
            </a:endParaRPr>
          </a:p>
          <a:p>
            <a:pPr marL="280670" indent="-26797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2400" dirty="0">
                <a:latin typeface="Calibri"/>
                <a:cs typeface="Calibri"/>
              </a:rPr>
              <a:t>Mudança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Climática</a:t>
            </a:r>
            <a:endParaRPr sz="2400">
              <a:latin typeface="Calibri"/>
              <a:cs typeface="Calibri"/>
            </a:endParaRPr>
          </a:p>
          <a:p>
            <a:pPr marL="280670" indent="-26797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2400" spc="-5" dirty="0">
                <a:latin typeface="Calibri"/>
                <a:cs typeface="Calibri"/>
              </a:rPr>
              <a:t>Recursos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Hídricos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7" name="Picture 11" descr="Resultado de imagem para EMBRAP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0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12017" y="2709672"/>
            <a:ext cx="3616960" cy="3961129"/>
          </a:xfrm>
          <a:custGeom>
            <a:avLst/>
            <a:gdLst/>
            <a:ahLst/>
            <a:cxnLst/>
            <a:rect l="l" t="t" r="r" b="b"/>
            <a:pathLst>
              <a:path w="3616959" h="3961129">
                <a:moveTo>
                  <a:pt x="3616435" y="0"/>
                </a:moveTo>
                <a:lnTo>
                  <a:pt x="0" y="3616437"/>
                </a:lnTo>
                <a:lnTo>
                  <a:pt x="0" y="3961004"/>
                </a:lnTo>
                <a:lnTo>
                  <a:pt x="3616435" y="344568"/>
                </a:lnTo>
                <a:lnTo>
                  <a:pt x="361643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5305" y="2709672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8533147" y="0"/>
                </a:moveTo>
                <a:lnTo>
                  <a:pt x="3616436" y="0"/>
                </a:lnTo>
                <a:lnTo>
                  <a:pt x="0" y="3616437"/>
                </a:lnTo>
                <a:lnTo>
                  <a:pt x="4916711" y="3616437"/>
                </a:lnTo>
                <a:lnTo>
                  <a:pt x="8533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305" y="2709672"/>
            <a:ext cx="8533765" cy="3961129"/>
          </a:xfrm>
          <a:custGeom>
            <a:avLst/>
            <a:gdLst/>
            <a:ahLst/>
            <a:cxnLst/>
            <a:rect l="l" t="t" r="r" b="b"/>
            <a:pathLst>
              <a:path w="8533765" h="3961129">
                <a:moveTo>
                  <a:pt x="0" y="3616436"/>
                </a:moveTo>
                <a:lnTo>
                  <a:pt x="3616436" y="0"/>
                </a:lnTo>
                <a:lnTo>
                  <a:pt x="8533146" y="0"/>
                </a:lnTo>
                <a:lnTo>
                  <a:pt x="8533146" y="344568"/>
                </a:lnTo>
                <a:lnTo>
                  <a:pt x="4916710" y="3961004"/>
                </a:lnTo>
                <a:lnTo>
                  <a:pt x="0" y="3961004"/>
                </a:lnTo>
                <a:lnTo>
                  <a:pt x="0" y="3616436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305" y="2709672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0" y="3616436"/>
                </a:moveTo>
                <a:lnTo>
                  <a:pt x="4916710" y="3616436"/>
                </a:lnTo>
                <a:lnTo>
                  <a:pt x="8533146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12016" y="6326108"/>
            <a:ext cx="0" cy="344805"/>
          </a:xfrm>
          <a:custGeom>
            <a:avLst/>
            <a:gdLst/>
            <a:ahLst/>
            <a:cxnLst/>
            <a:rect l="l" t="t" r="r" b="b"/>
            <a:pathLst>
              <a:path h="344804">
                <a:moveTo>
                  <a:pt x="0" y="0"/>
                </a:moveTo>
                <a:lnTo>
                  <a:pt x="0" y="34456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305" y="5894287"/>
            <a:ext cx="4916805" cy="344805"/>
          </a:xfrm>
          <a:custGeom>
            <a:avLst/>
            <a:gdLst/>
            <a:ahLst/>
            <a:cxnLst/>
            <a:rect l="l" t="t" r="r" b="b"/>
            <a:pathLst>
              <a:path w="4916805" h="344804">
                <a:moveTo>
                  <a:pt x="0" y="344567"/>
                </a:moveTo>
                <a:lnTo>
                  <a:pt x="4916711" y="344567"/>
                </a:lnTo>
                <a:lnTo>
                  <a:pt x="4916711" y="0"/>
                </a:lnTo>
                <a:lnTo>
                  <a:pt x="0" y="0"/>
                </a:lnTo>
                <a:lnTo>
                  <a:pt x="0" y="344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12017" y="2277851"/>
            <a:ext cx="3616960" cy="3961129"/>
          </a:xfrm>
          <a:custGeom>
            <a:avLst/>
            <a:gdLst/>
            <a:ahLst/>
            <a:cxnLst/>
            <a:rect l="l" t="t" r="r" b="b"/>
            <a:pathLst>
              <a:path w="3616959" h="3961129">
                <a:moveTo>
                  <a:pt x="3616435" y="0"/>
                </a:moveTo>
                <a:lnTo>
                  <a:pt x="0" y="3616435"/>
                </a:lnTo>
                <a:lnTo>
                  <a:pt x="0" y="3961003"/>
                </a:lnTo>
                <a:lnTo>
                  <a:pt x="3616435" y="344567"/>
                </a:lnTo>
                <a:lnTo>
                  <a:pt x="361643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5305" y="2277851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8533147" y="0"/>
                </a:moveTo>
                <a:lnTo>
                  <a:pt x="3616436" y="0"/>
                </a:lnTo>
                <a:lnTo>
                  <a:pt x="0" y="3616435"/>
                </a:lnTo>
                <a:lnTo>
                  <a:pt x="4916711" y="3616435"/>
                </a:lnTo>
                <a:lnTo>
                  <a:pt x="8533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305" y="2277851"/>
            <a:ext cx="8533765" cy="3961129"/>
          </a:xfrm>
          <a:custGeom>
            <a:avLst/>
            <a:gdLst/>
            <a:ahLst/>
            <a:cxnLst/>
            <a:rect l="l" t="t" r="r" b="b"/>
            <a:pathLst>
              <a:path w="8533765" h="3961129">
                <a:moveTo>
                  <a:pt x="0" y="3616435"/>
                </a:moveTo>
                <a:lnTo>
                  <a:pt x="3616436" y="0"/>
                </a:lnTo>
                <a:lnTo>
                  <a:pt x="8533146" y="0"/>
                </a:lnTo>
                <a:lnTo>
                  <a:pt x="8533146" y="344568"/>
                </a:lnTo>
                <a:lnTo>
                  <a:pt x="4916710" y="3961003"/>
                </a:lnTo>
                <a:lnTo>
                  <a:pt x="0" y="3961003"/>
                </a:lnTo>
                <a:lnTo>
                  <a:pt x="0" y="361643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5305" y="2277851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0" y="3616435"/>
                </a:moveTo>
                <a:lnTo>
                  <a:pt x="4916710" y="3616435"/>
                </a:lnTo>
                <a:lnTo>
                  <a:pt x="8533146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12016" y="5894287"/>
            <a:ext cx="0" cy="344805"/>
          </a:xfrm>
          <a:custGeom>
            <a:avLst/>
            <a:gdLst/>
            <a:ahLst/>
            <a:cxnLst/>
            <a:rect l="l" t="t" r="r" b="b"/>
            <a:pathLst>
              <a:path h="344804">
                <a:moveTo>
                  <a:pt x="0" y="0"/>
                </a:moveTo>
                <a:lnTo>
                  <a:pt x="0" y="34456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5305" y="5462466"/>
            <a:ext cx="4916805" cy="344805"/>
          </a:xfrm>
          <a:custGeom>
            <a:avLst/>
            <a:gdLst/>
            <a:ahLst/>
            <a:cxnLst/>
            <a:rect l="l" t="t" r="r" b="b"/>
            <a:pathLst>
              <a:path w="4916805" h="344804">
                <a:moveTo>
                  <a:pt x="0" y="344567"/>
                </a:moveTo>
                <a:lnTo>
                  <a:pt x="4916711" y="344567"/>
                </a:lnTo>
                <a:lnTo>
                  <a:pt x="4916711" y="0"/>
                </a:lnTo>
                <a:lnTo>
                  <a:pt x="0" y="0"/>
                </a:lnTo>
                <a:lnTo>
                  <a:pt x="0" y="344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12017" y="1846030"/>
            <a:ext cx="3616960" cy="3961129"/>
          </a:xfrm>
          <a:custGeom>
            <a:avLst/>
            <a:gdLst/>
            <a:ahLst/>
            <a:cxnLst/>
            <a:rect l="l" t="t" r="r" b="b"/>
            <a:pathLst>
              <a:path w="3616959" h="3961129">
                <a:moveTo>
                  <a:pt x="3616435" y="0"/>
                </a:moveTo>
                <a:lnTo>
                  <a:pt x="0" y="3616436"/>
                </a:lnTo>
                <a:lnTo>
                  <a:pt x="0" y="3961004"/>
                </a:lnTo>
                <a:lnTo>
                  <a:pt x="3616435" y="344568"/>
                </a:lnTo>
                <a:lnTo>
                  <a:pt x="361643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5305" y="1846030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8533147" y="0"/>
                </a:moveTo>
                <a:lnTo>
                  <a:pt x="3616436" y="0"/>
                </a:lnTo>
                <a:lnTo>
                  <a:pt x="0" y="3616436"/>
                </a:lnTo>
                <a:lnTo>
                  <a:pt x="4916711" y="3616436"/>
                </a:lnTo>
                <a:lnTo>
                  <a:pt x="8533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305" y="1846030"/>
            <a:ext cx="8533765" cy="3961129"/>
          </a:xfrm>
          <a:custGeom>
            <a:avLst/>
            <a:gdLst/>
            <a:ahLst/>
            <a:cxnLst/>
            <a:rect l="l" t="t" r="r" b="b"/>
            <a:pathLst>
              <a:path w="8533765" h="3961129">
                <a:moveTo>
                  <a:pt x="0" y="3616435"/>
                </a:moveTo>
                <a:lnTo>
                  <a:pt x="3616436" y="0"/>
                </a:lnTo>
                <a:lnTo>
                  <a:pt x="8533146" y="0"/>
                </a:lnTo>
                <a:lnTo>
                  <a:pt x="8533146" y="344568"/>
                </a:lnTo>
                <a:lnTo>
                  <a:pt x="4916710" y="3961003"/>
                </a:lnTo>
                <a:lnTo>
                  <a:pt x="0" y="3961003"/>
                </a:lnTo>
                <a:lnTo>
                  <a:pt x="0" y="361643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5305" y="1846030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0" y="3616435"/>
                </a:moveTo>
                <a:lnTo>
                  <a:pt x="4916710" y="3616435"/>
                </a:lnTo>
                <a:lnTo>
                  <a:pt x="8533146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12016" y="5462466"/>
            <a:ext cx="0" cy="344805"/>
          </a:xfrm>
          <a:custGeom>
            <a:avLst/>
            <a:gdLst/>
            <a:ahLst/>
            <a:cxnLst/>
            <a:rect l="l" t="t" r="r" b="b"/>
            <a:pathLst>
              <a:path h="344804">
                <a:moveTo>
                  <a:pt x="0" y="0"/>
                </a:moveTo>
                <a:lnTo>
                  <a:pt x="0" y="34456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5305" y="5030646"/>
            <a:ext cx="4916805" cy="344805"/>
          </a:xfrm>
          <a:custGeom>
            <a:avLst/>
            <a:gdLst/>
            <a:ahLst/>
            <a:cxnLst/>
            <a:rect l="l" t="t" r="r" b="b"/>
            <a:pathLst>
              <a:path w="4916805" h="344804">
                <a:moveTo>
                  <a:pt x="0" y="344567"/>
                </a:moveTo>
                <a:lnTo>
                  <a:pt x="4916711" y="344567"/>
                </a:lnTo>
                <a:lnTo>
                  <a:pt x="4916711" y="0"/>
                </a:lnTo>
                <a:lnTo>
                  <a:pt x="0" y="0"/>
                </a:lnTo>
                <a:lnTo>
                  <a:pt x="0" y="344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12017" y="1414209"/>
            <a:ext cx="3616960" cy="3961129"/>
          </a:xfrm>
          <a:custGeom>
            <a:avLst/>
            <a:gdLst/>
            <a:ahLst/>
            <a:cxnLst/>
            <a:rect l="l" t="t" r="r" b="b"/>
            <a:pathLst>
              <a:path w="3616959" h="3961129">
                <a:moveTo>
                  <a:pt x="3616435" y="0"/>
                </a:moveTo>
                <a:lnTo>
                  <a:pt x="0" y="3616435"/>
                </a:lnTo>
                <a:lnTo>
                  <a:pt x="0" y="3961004"/>
                </a:lnTo>
                <a:lnTo>
                  <a:pt x="3616435" y="344567"/>
                </a:lnTo>
                <a:lnTo>
                  <a:pt x="361643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5305" y="1414209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8533147" y="0"/>
                </a:moveTo>
                <a:lnTo>
                  <a:pt x="3616436" y="0"/>
                </a:lnTo>
                <a:lnTo>
                  <a:pt x="0" y="3616435"/>
                </a:lnTo>
                <a:lnTo>
                  <a:pt x="4916711" y="3616435"/>
                </a:lnTo>
                <a:lnTo>
                  <a:pt x="8533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5305" y="1414209"/>
            <a:ext cx="8533765" cy="3961129"/>
          </a:xfrm>
          <a:custGeom>
            <a:avLst/>
            <a:gdLst/>
            <a:ahLst/>
            <a:cxnLst/>
            <a:rect l="l" t="t" r="r" b="b"/>
            <a:pathLst>
              <a:path w="8533765" h="3961129">
                <a:moveTo>
                  <a:pt x="0" y="3616435"/>
                </a:moveTo>
                <a:lnTo>
                  <a:pt x="3616436" y="0"/>
                </a:lnTo>
                <a:lnTo>
                  <a:pt x="8533146" y="0"/>
                </a:lnTo>
                <a:lnTo>
                  <a:pt x="8533146" y="344568"/>
                </a:lnTo>
                <a:lnTo>
                  <a:pt x="4916710" y="3961003"/>
                </a:lnTo>
                <a:lnTo>
                  <a:pt x="0" y="3961003"/>
                </a:lnTo>
                <a:lnTo>
                  <a:pt x="0" y="361643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5305" y="1414209"/>
            <a:ext cx="8533765" cy="3616960"/>
          </a:xfrm>
          <a:custGeom>
            <a:avLst/>
            <a:gdLst/>
            <a:ahLst/>
            <a:cxnLst/>
            <a:rect l="l" t="t" r="r" b="b"/>
            <a:pathLst>
              <a:path w="8533765" h="3616960">
                <a:moveTo>
                  <a:pt x="0" y="3616435"/>
                </a:moveTo>
                <a:lnTo>
                  <a:pt x="4916710" y="3616435"/>
                </a:lnTo>
                <a:lnTo>
                  <a:pt x="8533146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12016" y="5030645"/>
            <a:ext cx="0" cy="344805"/>
          </a:xfrm>
          <a:custGeom>
            <a:avLst/>
            <a:gdLst/>
            <a:ahLst/>
            <a:cxnLst/>
            <a:rect l="l" t="t" r="r" b="b"/>
            <a:pathLst>
              <a:path h="344804">
                <a:moveTo>
                  <a:pt x="0" y="0"/>
                </a:moveTo>
                <a:lnTo>
                  <a:pt x="0" y="34456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92639" y="818865"/>
            <a:ext cx="810260" cy="1297305"/>
          </a:xfrm>
          <a:custGeom>
            <a:avLst/>
            <a:gdLst/>
            <a:ahLst/>
            <a:cxnLst/>
            <a:rect l="l" t="t" r="r" b="b"/>
            <a:pathLst>
              <a:path w="810260" h="1297305">
                <a:moveTo>
                  <a:pt x="0" y="1297049"/>
                </a:moveTo>
                <a:lnTo>
                  <a:pt x="809656" y="1297049"/>
                </a:lnTo>
                <a:lnTo>
                  <a:pt x="809656" y="0"/>
                </a:lnTo>
                <a:lnTo>
                  <a:pt x="0" y="0"/>
                </a:lnTo>
                <a:lnTo>
                  <a:pt x="0" y="1297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02296" y="548979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5" y="1603456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92639" y="548979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1079541" y="0"/>
                </a:moveTo>
                <a:lnTo>
                  <a:pt x="269885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92639" y="548979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92639" y="548979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02296" y="818864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4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33850" y="1250685"/>
            <a:ext cx="810260" cy="1297305"/>
          </a:xfrm>
          <a:custGeom>
            <a:avLst/>
            <a:gdLst/>
            <a:ahLst/>
            <a:cxnLst/>
            <a:rect l="l" t="t" r="r" b="b"/>
            <a:pathLst>
              <a:path w="810260" h="1297305">
                <a:moveTo>
                  <a:pt x="0" y="1297051"/>
                </a:moveTo>
                <a:lnTo>
                  <a:pt x="809656" y="1297051"/>
                </a:lnTo>
                <a:lnTo>
                  <a:pt x="809656" y="0"/>
                </a:lnTo>
                <a:lnTo>
                  <a:pt x="0" y="0"/>
                </a:lnTo>
                <a:lnTo>
                  <a:pt x="0" y="1297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43507" y="980800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5"/>
                </a:lnTo>
                <a:lnTo>
                  <a:pt x="0" y="1873341"/>
                </a:lnTo>
                <a:lnTo>
                  <a:pt x="269885" y="1603455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33850" y="98080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1079541" y="0"/>
                </a:moveTo>
                <a:lnTo>
                  <a:pt x="269885" y="0"/>
                </a:lnTo>
                <a:lnTo>
                  <a:pt x="0" y="269885"/>
                </a:lnTo>
                <a:lnTo>
                  <a:pt x="809656" y="269885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33850" y="980800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33850" y="98080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43507" y="1250686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73472" y="1682507"/>
            <a:ext cx="810260" cy="1297305"/>
          </a:xfrm>
          <a:custGeom>
            <a:avLst/>
            <a:gdLst/>
            <a:ahLst/>
            <a:cxnLst/>
            <a:rect l="l" t="t" r="r" b="b"/>
            <a:pathLst>
              <a:path w="810260" h="1297305">
                <a:moveTo>
                  <a:pt x="0" y="1297051"/>
                </a:moveTo>
                <a:lnTo>
                  <a:pt x="809657" y="1297051"/>
                </a:lnTo>
                <a:lnTo>
                  <a:pt x="809657" y="0"/>
                </a:lnTo>
                <a:lnTo>
                  <a:pt x="0" y="0"/>
                </a:lnTo>
                <a:lnTo>
                  <a:pt x="0" y="1297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83130" y="1412621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5" y="1603456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73472" y="141262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3" y="0"/>
                </a:moveTo>
                <a:lnTo>
                  <a:pt x="269886" y="0"/>
                </a:lnTo>
                <a:lnTo>
                  <a:pt x="0" y="269886"/>
                </a:lnTo>
                <a:lnTo>
                  <a:pt x="809658" y="269886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73472" y="1412621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6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73472" y="141262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83130" y="1682506"/>
            <a:ext cx="0" cy="433705"/>
          </a:xfrm>
          <a:custGeom>
            <a:avLst/>
            <a:gdLst/>
            <a:ahLst/>
            <a:cxnLst/>
            <a:rect l="l" t="t" r="r" b="b"/>
            <a:pathLst>
              <a:path h="433705">
                <a:moveTo>
                  <a:pt x="0" y="433408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11510" y="2115915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221166" y="1846030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6"/>
                </a:lnTo>
                <a:lnTo>
                  <a:pt x="0" y="1873341"/>
                </a:lnTo>
                <a:lnTo>
                  <a:pt x="269885" y="1603456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11510" y="184603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1" y="0"/>
                </a:moveTo>
                <a:lnTo>
                  <a:pt x="269885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11510" y="1846030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6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11510" y="184603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21166" y="2115916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52721" y="2547736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62377" y="2277851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5"/>
                </a:lnTo>
                <a:lnTo>
                  <a:pt x="0" y="1873341"/>
                </a:lnTo>
                <a:lnTo>
                  <a:pt x="269885" y="1603455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52721" y="227785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1" y="0"/>
                </a:moveTo>
                <a:lnTo>
                  <a:pt x="269885" y="0"/>
                </a:lnTo>
                <a:lnTo>
                  <a:pt x="0" y="269885"/>
                </a:lnTo>
                <a:lnTo>
                  <a:pt x="809656" y="269885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52721" y="2277851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6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52721" y="227785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62377" y="2547737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92343" y="2979558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02000" y="2709672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6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6" y="1603456"/>
                </a:lnTo>
                <a:lnTo>
                  <a:pt x="26988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92343" y="2709672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3" y="0"/>
                </a:moveTo>
                <a:lnTo>
                  <a:pt x="269886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92343" y="2709672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92343" y="2709672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02000" y="2979557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72182" y="818865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81839" y="548979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5" y="1603456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572182" y="548979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1079541" y="0"/>
                </a:moveTo>
                <a:lnTo>
                  <a:pt x="269885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572182" y="548979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1" y="0"/>
                </a:lnTo>
                <a:lnTo>
                  <a:pt x="1079541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572182" y="548979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0" y="269885"/>
                </a:moveTo>
                <a:lnTo>
                  <a:pt x="809656" y="269885"/>
                </a:lnTo>
                <a:lnTo>
                  <a:pt x="1079541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381839" y="818864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4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13392" y="1250685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23049" y="980800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6" y="0"/>
                </a:moveTo>
                <a:lnTo>
                  <a:pt x="0" y="269885"/>
                </a:lnTo>
                <a:lnTo>
                  <a:pt x="0" y="1873341"/>
                </a:lnTo>
                <a:lnTo>
                  <a:pt x="269886" y="1603455"/>
                </a:lnTo>
                <a:lnTo>
                  <a:pt x="26988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213392" y="98080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1079543" y="0"/>
                </a:moveTo>
                <a:lnTo>
                  <a:pt x="269886" y="0"/>
                </a:lnTo>
                <a:lnTo>
                  <a:pt x="0" y="269885"/>
                </a:lnTo>
                <a:lnTo>
                  <a:pt x="809656" y="269885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13392" y="980800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213392" y="98080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023049" y="1250686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53015" y="1682507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662672" y="1412621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6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6" y="1603456"/>
                </a:lnTo>
                <a:lnTo>
                  <a:pt x="26988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53015" y="141262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3" y="0"/>
                </a:moveTo>
                <a:lnTo>
                  <a:pt x="269886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53015" y="1412621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853015" y="141262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662673" y="1682506"/>
            <a:ext cx="0" cy="433705"/>
          </a:xfrm>
          <a:custGeom>
            <a:avLst/>
            <a:gdLst/>
            <a:ahLst/>
            <a:cxnLst/>
            <a:rect l="l" t="t" r="r" b="b"/>
            <a:pathLst>
              <a:path h="433705">
                <a:moveTo>
                  <a:pt x="0" y="433408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052" y="2115915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300708" y="1846030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6" y="0"/>
                </a:moveTo>
                <a:lnTo>
                  <a:pt x="0" y="269886"/>
                </a:lnTo>
                <a:lnTo>
                  <a:pt x="0" y="1873341"/>
                </a:lnTo>
                <a:lnTo>
                  <a:pt x="269886" y="1603456"/>
                </a:lnTo>
                <a:lnTo>
                  <a:pt x="26988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91052" y="184603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3" y="0"/>
                </a:moveTo>
                <a:lnTo>
                  <a:pt x="269886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91052" y="1846030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491052" y="184603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300709" y="2115916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32263" y="2547736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941919" y="2277851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6" y="0"/>
                </a:moveTo>
                <a:lnTo>
                  <a:pt x="0" y="269885"/>
                </a:lnTo>
                <a:lnTo>
                  <a:pt x="0" y="1873341"/>
                </a:lnTo>
                <a:lnTo>
                  <a:pt x="269886" y="1603455"/>
                </a:lnTo>
                <a:lnTo>
                  <a:pt x="26988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132263" y="227785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3" y="0"/>
                </a:moveTo>
                <a:lnTo>
                  <a:pt x="269886" y="0"/>
                </a:lnTo>
                <a:lnTo>
                  <a:pt x="0" y="269885"/>
                </a:lnTo>
                <a:lnTo>
                  <a:pt x="809656" y="269885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132263" y="2277851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132263" y="227785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41919" y="2547737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182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771886" y="2979558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7" y="1603456"/>
                </a:lnTo>
                <a:lnTo>
                  <a:pt x="809657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81543" y="2709672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5" y="1603456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71886" y="2709672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1" y="0"/>
                </a:moveTo>
                <a:lnTo>
                  <a:pt x="269885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71886" y="2709672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771886" y="2709672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81543" y="2979557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724752" y="818865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59" h="1604010">
                <a:moveTo>
                  <a:pt x="0" y="1603456"/>
                </a:moveTo>
                <a:lnTo>
                  <a:pt x="809657" y="1603456"/>
                </a:lnTo>
                <a:lnTo>
                  <a:pt x="809657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534408" y="548979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09" h="1873885">
                <a:moveTo>
                  <a:pt x="269886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6" y="1603456"/>
                </a:lnTo>
                <a:lnTo>
                  <a:pt x="26988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724752" y="548979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4" h="270509">
                <a:moveTo>
                  <a:pt x="1079543" y="0"/>
                </a:moveTo>
                <a:lnTo>
                  <a:pt x="269886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724752" y="548979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4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7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724752" y="548979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4" h="270509">
                <a:moveTo>
                  <a:pt x="0" y="269885"/>
                </a:moveTo>
                <a:lnTo>
                  <a:pt x="809657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534409" y="818865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365963" y="1250685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175619" y="980800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5"/>
                </a:lnTo>
                <a:lnTo>
                  <a:pt x="0" y="1873341"/>
                </a:lnTo>
                <a:lnTo>
                  <a:pt x="269885" y="1603455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365963" y="98080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1079541" y="0"/>
                </a:moveTo>
                <a:lnTo>
                  <a:pt x="269885" y="0"/>
                </a:lnTo>
                <a:lnTo>
                  <a:pt x="0" y="269885"/>
                </a:lnTo>
                <a:lnTo>
                  <a:pt x="809656" y="269885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365963" y="980800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365963" y="98080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09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175619" y="1250686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005586" y="1682507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815243" y="1412621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5" y="1603456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005586" y="141262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1" y="0"/>
                </a:moveTo>
                <a:lnTo>
                  <a:pt x="269885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005587" y="1412621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005587" y="141262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815243" y="1682506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643622" y="2115915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453279" y="1846030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6"/>
                </a:lnTo>
                <a:lnTo>
                  <a:pt x="0" y="1873341"/>
                </a:lnTo>
                <a:lnTo>
                  <a:pt x="269885" y="1603456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643622" y="184603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1" y="0"/>
                </a:moveTo>
                <a:lnTo>
                  <a:pt x="269885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643622" y="1846030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43622" y="1846030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453279" y="2115916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284833" y="2547736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94490" y="2277851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5" y="0"/>
                </a:moveTo>
                <a:lnTo>
                  <a:pt x="0" y="269885"/>
                </a:lnTo>
                <a:lnTo>
                  <a:pt x="0" y="1873341"/>
                </a:lnTo>
                <a:lnTo>
                  <a:pt x="269885" y="1603455"/>
                </a:lnTo>
                <a:lnTo>
                  <a:pt x="269885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284833" y="227785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1" y="0"/>
                </a:moveTo>
                <a:lnTo>
                  <a:pt x="269885" y="0"/>
                </a:lnTo>
                <a:lnTo>
                  <a:pt x="0" y="269885"/>
                </a:lnTo>
                <a:lnTo>
                  <a:pt x="809656" y="269885"/>
                </a:lnTo>
                <a:lnTo>
                  <a:pt x="1079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284834" y="2277851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284834" y="2277851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94490" y="2547737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924456" y="2979558"/>
            <a:ext cx="810260" cy="1604010"/>
          </a:xfrm>
          <a:custGeom>
            <a:avLst/>
            <a:gdLst/>
            <a:ahLst/>
            <a:cxnLst/>
            <a:rect l="l" t="t" r="r" b="b"/>
            <a:pathLst>
              <a:path w="810260" h="1604010">
                <a:moveTo>
                  <a:pt x="0" y="1603456"/>
                </a:moveTo>
                <a:lnTo>
                  <a:pt x="809656" y="1603456"/>
                </a:lnTo>
                <a:lnTo>
                  <a:pt x="809656" y="0"/>
                </a:lnTo>
                <a:lnTo>
                  <a:pt x="0" y="0"/>
                </a:lnTo>
                <a:lnTo>
                  <a:pt x="0" y="1603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734112" y="2707243"/>
            <a:ext cx="270510" cy="1873885"/>
          </a:xfrm>
          <a:custGeom>
            <a:avLst/>
            <a:gdLst/>
            <a:ahLst/>
            <a:cxnLst/>
            <a:rect l="l" t="t" r="r" b="b"/>
            <a:pathLst>
              <a:path w="270510" h="1873885">
                <a:moveTo>
                  <a:pt x="269886" y="0"/>
                </a:moveTo>
                <a:lnTo>
                  <a:pt x="0" y="269886"/>
                </a:lnTo>
                <a:lnTo>
                  <a:pt x="0" y="1873342"/>
                </a:lnTo>
                <a:lnTo>
                  <a:pt x="269886" y="1603456"/>
                </a:lnTo>
                <a:lnTo>
                  <a:pt x="26988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924456" y="2709672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1079543" y="0"/>
                </a:moveTo>
                <a:lnTo>
                  <a:pt x="269886" y="0"/>
                </a:lnTo>
                <a:lnTo>
                  <a:pt x="0" y="269886"/>
                </a:lnTo>
                <a:lnTo>
                  <a:pt x="809656" y="269886"/>
                </a:lnTo>
                <a:lnTo>
                  <a:pt x="1079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924456" y="2709672"/>
            <a:ext cx="1080135" cy="1873885"/>
          </a:xfrm>
          <a:custGeom>
            <a:avLst/>
            <a:gdLst/>
            <a:ahLst/>
            <a:cxnLst/>
            <a:rect l="l" t="t" r="r" b="b"/>
            <a:pathLst>
              <a:path w="1080135" h="1873885">
                <a:moveTo>
                  <a:pt x="0" y="269885"/>
                </a:moveTo>
                <a:lnTo>
                  <a:pt x="269885" y="0"/>
                </a:lnTo>
                <a:lnTo>
                  <a:pt x="1079542" y="0"/>
                </a:lnTo>
                <a:lnTo>
                  <a:pt x="1079542" y="1603455"/>
                </a:lnTo>
                <a:lnTo>
                  <a:pt x="809656" y="1873341"/>
                </a:lnTo>
                <a:lnTo>
                  <a:pt x="0" y="1873341"/>
                </a:lnTo>
                <a:lnTo>
                  <a:pt x="0" y="2698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924456" y="2709672"/>
            <a:ext cx="1080135" cy="270510"/>
          </a:xfrm>
          <a:custGeom>
            <a:avLst/>
            <a:gdLst/>
            <a:ahLst/>
            <a:cxnLst/>
            <a:rect l="l" t="t" r="r" b="b"/>
            <a:pathLst>
              <a:path w="1080135" h="270510">
                <a:moveTo>
                  <a:pt x="0" y="269885"/>
                </a:moveTo>
                <a:lnTo>
                  <a:pt x="809656" y="269885"/>
                </a:lnTo>
                <a:lnTo>
                  <a:pt x="107954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734112" y="2979557"/>
            <a:ext cx="0" cy="1604010"/>
          </a:xfrm>
          <a:custGeom>
            <a:avLst/>
            <a:gdLst/>
            <a:ahLst/>
            <a:cxnLst/>
            <a:rect l="l" t="t" r="r" b="b"/>
            <a:pathLst>
              <a:path h="1604010">
                <a:moveTo>
                  <a:pt x="0" y="0"/>
                </a:moveTo>
                <a:lnTo>
                  <a:pt x="0" y="160345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4788024" y="1268760"/>
            <a:ext cx="2041585" cy="311538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48590">
              <a:lnSpc>
                <a:spcPts val="2200"/>
              </a:lnSpc>
            </a:pPr>
            <a:r>
              <a:rPr sz="1900" dirty="0" smtClean="0">
                <a:latin typeface="Arial"/>
                <a:cs typeface="Arial"/>
              </a:rPr>
              <a:t>AM</a:t>
            </a:r>
            <a:r>
              <a:rPr lang="pt-BR" sz="1900" dirty="0" smtClean="0">
                <a:latin typeface="Arial"/>
                <a:cs typeface="Arial"/>
              </a:rPr>
              <a:t>AZÔNIA</a:t>
            </a:r>
          </a:p>
          <a:p>
            <a:pPr marL="148590">
              <a:lnSpc>
                <a:spcPts val="2200"/>
              </a:lnSpc>
            </a:pPr>
            <a:r>
              <a:rPr lang="pt-BR" sz="1900" dirty="0" smtClean="0">
                <a:latin typeface="Arial"/>
                <a:cs typeface="Arial"/>
              </a:rPr>
              <a:t>      </a:t>
            </a:r>
            <a:r>
              <a:rPr sz="1900" dirty="0" smtClean="0">
                <a:latin typeface="Arial"/>
                <a:cs typeface="Arial"/>
              </a:rPr>
              <a:t>CERRAD</a:t>
            </a:r>
            <a:r>
              <a:rPr sz="1900" spc="-5" dirty="0" smtClean="0">
                <a:latin typeface="Arial"/>
                <a:cs typeface="Arial"/>
              </a:rPr>
              <a:t>O</a:t>
            </a:r>
            <a:r>
              <a:rPr sz="1900" dirty="0" smtClean="0">
                <a:latin typeface="Arial"/>
                <a:cs typeface="Arial"/>
              </a:rPr>
              <a:t>S</a:t>
            </a:r>
            <a:endParaRPr sz="1900" dirty="0">
              <a:latin typeface="Arial"/>
              <a:cs typeface="Arial"/>
            </a:endParaRPr>
          </a:p>
          <a:p>
            <a:pPr marL="416559">
              <a:lnSpc>
                <a:spcPct val="100000"/>
              </a:lnSpc>
              <a:spcBef>
                <a:spcPts val="545"/>
              </a:spcBef>
            </a:pPr>
            <a:r>
              <a:rPr lang="pt-BR" sz="1900" dirty="0" smtClean="0">
                <a:latin typeface="Arial"/>
                <a:cs typeface="Arial"/>
              </a:rPr>
              <a:t>         </a:t>
            </a:r>
            <a:r>
              <a:rPr sz="1900" dirty="0" smtClean="0">
                <a:latin typeface="Arial"/>
                <a:cs typeface="Arial"/>
              </a:rPr>
              <a:t>CA</a:t>
            </a:r>
            <a:r>
              <a:rPr sz="1900" spc="-145" dirty="0" smtClean="0">
                <a:latin typeface="Arial"/>
                <a:cs typeface="Arial"/>
              </a:rPr>
              <a:t>A</a:t>
            </a:r>
            <a:r>
              <a:rPr sz="1900" spc="-5" dirty="0" smtClean="0">
                <a:latin typeface="Arial"/>
                <a:cs typeface="Arial"/>
              </a:rPr>
              <a:t>TI</a:t>
            </a:r>
            <a:r>
              <a:rPr sz="1900" dirty="0" smtClean="0">
                <a:latin typeface="Arial"/>
                <a:cs typeface="Arial"/>
              </a:rPr>
              <a:t>N</a:t>
            </a:r>
            <a:r>
              <a:rPr sz="1900" spc="-5" dirty="0" smtClean="0">
                <a:latin typeface="Arial"/>
                <a:cs typeface="Arial"/>
              </a:rPr>
              <a:t>G</a:t>
            </a:r>
            <a:r>
              <a:rPr sz="1900" dirty="0" smtClean="0">
                <a:latin typeface="Arial"/>
                <a:cs typeface="Arial"/>
              </a:rPr>
              <a:t>A</a:t>
            </a:r>
            <a:endParaRPr sz="1900" dirty="0">
              <a:latin typeface="Arial"/>
              <a:cs typeface="Arial"/>
            </a:endParaRPr>
          </a:p>
          <a:p>
            <a:pPr marL="917575">
              <a:lnSpc>
                <a:spcPct val="100000"/>
              </a:lnSpc>
              <a:spcBef>
                <a:spcPts val="1070"/>
              </a:spcBef>
            </a:pPr>
            <a:r>
              <a:rPr lang="pt-BR" sz="1900" spc="-145" dirty="0" smtClean="0">
                <a:latin typeface="Arial"/>
                <a:cs typeface="Arial"/>
              </a:rPr>
              <a:t>           </a:t>
            </a:r>
            <a:r>
              <a:rPr sz="1900" spc="-145" dirty="0" smtClean="0">
                <a:latin typeface="Arial"/>
                <a:cs typeface="Arial"/>
              </a:rPr>
              <a:t>P</a:t>
            </a:r>
            <a:r>
              <a:rPr sz="1900" dirty="0" smtClean="0">
                <a:latin typeface="Arial"/>
                <a:cs typeface="Arial"/>
              </a:rPr>
              <a:t>AN</a:t>
            </a:r>
            <a:r>
              <a:rPr sz="1900" spc="-145" dirty="0" smtClean="0">
                <a:latin typeface="Arial"/>
                <a:cs typeface="Arial"/>
              </a:rPr>
              <a:t>T</a:t>
            </a:r>
            <a:r>
              <a:rPr sz="1900" dirty="0" smtClean="0">
                <a:latin typeface="Arial"/>
                <a:cs typeface="Arial"/>
              </a:rPr>
              <a:t>ANAL</a:t>
            </a:r>
            <a:endParaRPr sz="1900" dirty="0">
              <a:latin typeface="Arial"/>
              <a:cs typeface="Arial"/>
            </a:endParaRPr>
          </a:p>
          <a:p>
            <a:pPr marL="1464945">
              <a:lnSpc>
                <a:spcPct val="100000"/>
              </a:lnSpc>
              <a:spcBef>
                <a:spcPts val="290"/>
              </a:spcBef>
            </a:pPr>
            <a:r>
              <a:rPr lang="pt-BR" sz="1900" spc="-5" dirty="0" smtClean="0">
                <a:latin typeface="Arial"/>
                <a:cs typeface="Arial"/>
              </a:rPr>
              <a:t>       </a:t>
            </a:r>
            <a:r>
              <a:rPr sz="1900" spc="-5" dirty="0" smtClean="0">
                <a:latin typeface="Arial"/>
                <a:cs typeface="Arial"/>
              </a:rPr>
              <a:t>M</a:t>
            </a:r>
            <a:r>
              <a:rPr sz="1900" spc="-145" dirty="0" smtClean="0">
                <a:latin typeface="Arial"/>
                <a:cs typeface="Arial"/>
              </a:rPr>
              <a:t>AT</a:t>
            </a:r>
            <a:r>
              <a:rPr sz="1900" dirty="0" smtClean="0">
                <a:latin typeface="Arial"/>
                <a:cs typeface="Arial"/>
              </a:rPr>
              <a:t>A</a:t>
            </a:r>
            <a:r>
              <a:rPr sz="1900" spc="-210" dirty="0" smtClean="0">
                <a:latin typeface="Arial"/>
                <a:cs typeface="Arial"/>
              </a:rPr>
              <a:t> </a:t>
            </a:r>
            <a:r>
              <a:rPr lang="pt-BR" sz="1900" spc="-210" dirty="0" smtClean="0">
                <a:latin typeface="Arial"/>
                <a:cs typeface="Arial"/>
              </a:rPr>
              <a:t> </a:t>
            </a:r>
            <a:r>
              <a:rPr sz="1900" spc="-145" dirty="0" smtClean="0">
                <a:latin typeface="Arial"/>
                <a:cs typeface="Arial"/>
              </a:rPr>
              <a:t>A</a:t>
            </a:r>
            <a:r>
              <a:rPr sz="1900" spc="-5" dirty="0" smtClean="0">
                <a:latin typeface="Arial"/>
                <a:cs typeface="Arial"/>
              </a:rPr>
              <a:t>T</a:t>
            </a:r>
            <a:r>
              <a:rPr sz="1900" dirty="0" smtClean="0">
                <a:latin typeface="Arial"/>
                <a:cs typeface="Arial"/>
              </a:rPr>
              <a:t>L</a:t>
            </a:r>
            <a:endParaRPr sz="19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490"/>
              </a:spcBef>
            </a:pPr>
            <a:r>
              <a:rPr lang="pt-BR" sz="1900" spc="-145" dirty="0" smtClean="0">
                <a:latin typeface="Arial"/>
                <a:cs typeface="Arial"/>
              </a:rPr>
              <a:t>          </a:t>
            </a:r>
            <a:r>
              <a:rPr sz="1900" spc="-145" dirty="0" smtClean="0">
                <a:latin typeface="Arial"/>
                <a:cs typeface="Arial"/>
              </a:rPr>
              <a:t>P</a:t>
            </a:r>
            <a:r>
              <a:rPr sz="1900" dirty="0" smtClean="0">
                <a:latin typeface="Arial"/>
                <a:cs typeface="Arial"/>
              </a:rPr>
              <a:t>AM</a:t>
            </a:r>
            <a:r>
              <a:rPr sz="1900" spc="-145" dirty="0" smtClean="0">
                <a:latin typeface="Arial"/>
                <a:cs typeface="Arial"/>
              </a:rPr>
              <a:t>P</a:t>
            </a:r>
            <a:r>
              <a:rPr sz="1900" dirty="0" smtClean="0">
                <a:latin typeface="Arial"/>
                <a:cs typeface="Arial"/>
              </a:rPr>
              <a:t>A</a:t>
            </a:r>
            <a:r>
              <a:rPr lang="pt-BR" sz="1900" dirty="0" smtClean="0">
                <a:latin typeface="Arial"/>
                <a:cs typeface="Arial"/>
              </a:rPr>
              <a:t>S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4189627" y="3138633"/>
            <a:ext cx="295275" cy="14427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00"/>
              </a:lnSpc>
            </a:pPr>
            <a:r>
              <a:rPr sz="1900" spc="-5" dirty="0">
                <a:latin typeface="Arial"/>
                <a:cs typeface="Arial"/>
              </a:rPr>
              <a:t>F</a:t>
            </a:r>
            <a:r>
              <a:rPr sz="1900" dirty="0">
                <a:latin typeface="Arial"/>
                <a:cs typeface="Arial"/>
              </a:rPr>
              <a:t>L</a:t>
            </a:r>
            <a:r>
              <a:rPr sz="1900" spc="-5" dirty="0">
                <a:latin typeface="Arial"/>
                <a:cs typeface="Arial"/>
              </a:rPr>
              <a:t>O</a:t>
            </a:r>
            <a:r>
              <a:rPr sz="1900" dirty="0">
                <a:latin typeface="Arial"/>
                <a:cs typeface="Arial"/>
              </a:rPr>
              <a:t>RES</a:t>
            </a:r>
            <a:r>
              <a:rPr sz="1900" spc="-145" dirty="0">
                <a:latin typeface="Arial"/>
                <a:cs typeface="Arial"/>
              </a:rPr>
              <a:t>T</a:t>
            </a:r>
            <a:r>
              <a:rPr sz="1900" dirty="0">
                <a:latin typeface="Arial"/>
                <a:cs typeface="Arial"/>
              </a:rPr>
              <a:t>AS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948783" y="3418939"/>
            <a:ext cx="295275" cy="8972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00"/>
              </a:lnSpc>
            </a:pPr>
            <a:r>
              <a:rPr sz="1900" spc="-5" dirty="0">
                <a:latin typeface="Arial"/>
                <a:cs typeface="Arial"/>
              </a:rPr>
              <a:t>G</a:t>
            </a:r>
            <a:r>
              <a:rPr sz="1900" dirty="0">
                <a:latin typeface="Arial"/>
                <a:cs typeface="Arial"/>
              </a:rPr>
              <a:t>RÃ</a:t>
            </a:r>
            <a:r>
              <a:rPr sz="1900" spc="-5" dirty="0">
                <a:latin typeface="Arial"/>
                <a:cs typeface="Arial"/>
              </a:rPr>
              <a:t>O</a:t>
            </a:r>
            <a:r>
              <a:rPr sz="1900" dirty="0">
                <a:latin typeface="Arial"/>
                <a:cs typeface="Arial"/>
              </a:rPr>
              <a:t>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3029910" y="3213451"/>
            <a:ext cx="295275" cy="1259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00"/>
              </a:lnSpc>
            </a:pPr>
            <a:r>
              <a:rPr sz="1900" dirty="0">
                <a:latin typeface="Arial"/>
                <a:cs typeface="Arial"/>
              </a:rPr>
              <a:t>PECUÁR</a:t>
            </a:r>
            <a:r>
              <a:rPr sz="1900" spc="-5" dirty="0">
                <a:latin typeface="Arial"/>
                <a:cs typeface="Arial"/>
              </a:rPr>
              <a:t>I</a:t>
            </a:r>
            <a:r>
              <a:rPr sz="1900" dirty="0">
                <a:latin typeface="Arial"/>
                <a:cs typeface="Arial"/>
              </a:rPr>
              <a:t>A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39552" y="5068004"/>
            <a:ext cx="461875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latin typeface="Arial"/>
                <a:cs typeface="Arial"/>
              </a:rPr>
              <a:t>MODELAGEM </a:t>
            </a:r>
            <a:r>
              <a:rPr sz="1900" spc="-5" dirty="0" smtClean="0">
                <a:latin typeface="Arial"/>
                <a:cs typeface="Arial"/>
              </a:rPr>
              <a:t>SISTEMAS</a:t>
            </a:r>
            <a:r>
              <a:rPr lang="pt-BR" sz="1900" spc="-5" dirty="0" smtClean="0">
                <a:latin typeface="Arial"/>
                <a:cs typeface="Arial"/>
              </a:rPr>
              <a:t> PRODUÇÃO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30790" y="5469921"/>
            <a:ext cx="4689282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latin typeface="Arial"/>
                <a:cs typeface="Arial"/>
              </a:rPr>
              <a:t>MODELAGEM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lang="pt-BR" sz="1400" spc="-10" dirty="0" smtClean="0">
                <a:latin typeface="Arial"/>
                <a:cs typeface="Arial"/>
              </a:rPr>
              <a:t>SOCIAL - ECONÔMICA - AMBIENTAL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259632" y="5932100"/>
            <a:ext cx="3731842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 smtClean="0">
                <a:latin typeface="Arial"/>
                <a:cs typeface="Arial"/>
              </a:rPr>
              <a:t>SENS</a:t>
            </a:r>
            <a:r>
              <a:rPr lang="pt-BR" sz="1900" dirty="0" smtClean="0">
                <a:latin typeface="Arial"/>
                <a:cs typeface="Arial"/>
              </a:rPr>
              <a:t>IORAMENTO</a:t>
            </a:r>
            <a:r>
              <a:rPr sz="1900" dirty="0" smtClean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REMOTO 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251520" y="6332472"/>
            <a:ext cx="514731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latin typeface="Arial"/>
                <a:cs typeface="Arial"/>
              </a:rPr>
              <a:t>SISTEMAS </a:t>
            </a:r>
            <a:r>
              <a:rPr sz="1900" spc="-5" dirty="0" smtClean="0">
                <a:latin typeface="Arial"/>
                <a:cs typeface="Arial"/>
              </a:rPr>
              <a:t>INFORMAÇÃO </a:t>
            </a:r>
            <a:r>
              <a:rPr sz="1900" dirty="0">
                <a:latin typeface="Arial"/>
                <a:cs typeface="Arial"/>
              </a:rPr>
              <a:t>/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INTEGRAÇÃO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7177016" y="5111305"/>
            <a:ext cx="1036955" cy="933450"/>
          </a:xfrm>
          <a:custGeom>
            <a:avLst/>
            <a:gdLst/>
            <a:ahLst/>
            <a:cxnLst/>
            <a:rect l="l" t="t" r="r" b="b"/>
            <a:pathLst>
              <a:path w="1036954" h="933450">
                <a:moveTo>
                  <a:pt x="0" y="466508"/>
                </a:moveTo>
                <a:lnTo>
                  <a:pt x="2373" y="421580"/>
                </a:lnTo>
                <a:lnTo>
                  <a:pt x="9348" y="377861"/>
                </a:lnTo>
                <a:lnTo>
                  <a:pt x="20708" y="335545"/>
                </a:lnTo>
                <a:lnTo>
                  <a:pt x="36235" y="294828"/>
                </a:lnTo>
                <a:lnTo>
                  <a:pt x="55712" y="255907"/>
                </a:lnTo>
                <a:lnTo>
                  <a:pt x="78922" y="218975"/>
                </a:lnTo>
                <a:lnTo>
                  <a:pt x="105648" y="184229"/>
                </a:lnTo>
                <a:lnTo>
                  <a:pt x="135671" y="151865"/>
                </a:lnTo>
                <a:lnTo>
                  <a:pt x="168776" y="122077"/>
                </a:lnTo>
                <a:lnTo>
                  <a:pt x="204745" y="95062"/>
                </a:lnTo>
                <a:lnTo>
                  <a:pt x="243360" y="71014"/>
                </a:lnTo>
                <a:lnTo>
                  <a:pt x="284404" y="50130"/>
                </a:lnTo>
                <a:lnTo>
                  <a:pt x="327660" y="32604"/>
                </a:lnTo>
                <a:lnTo>
                  <a:pt x="372910" y="18633"/>
                </a:lnTo>
                <a:lnTo>
                  <a:pt x="419939" y="8411"/>
                </a:lnTo>
                <a:lnTo>
                  <a:pt x="468527" y="2135"/>
                </a:lnTo>
                <a:lnTo>
                  <a:pt x="518458" y="0"/>
                </a:lnTo>
                <a:lnTo>
                  <a:pt x="568389" y="2135"/>
                </a:lnTo>
                <a:lnTo>
                  <a:pt x="616977" y="8411"/>
                </a:lnTo>
                <a:lnTo>
                  <a:pt x="664005" y="18633"/>
                </a:lnTo>
                <a:lnTo>
                  <a:pt x="709255" y="32604"/>
                </a:lnTo>
                <a:lnTo>
                  <a:pt x="752511" y="50130"/>
                </a:lnTo>
                <a:lnTo>
                  <a:pt x="793555" y="71014"/>
                </a:lnTo>
                <a:lnTo>
                  <a:pt x="832170" y="95062"/>
                </a:lnTo>
                <a:lnTo>
                  <a:pt x="868139" y="122077"/>
                </a:lnTo>
                <a:lnTo>
                  <a:pt x="901243" y="151865"/>
                </a:lnTo>
                <a:lnTo>
                  <a:pt x="931267" y="184229"/>
                </a:lnTo>
                <a:lnTo>
                  <a:pt x="957993" y="218975"/>
                </a:lnTo>
                <a:lnTo>
                  <a:pt x="981203" y="255907"/>
                </a:lnTo>
                <a:lnTo>
                  <a:pt x="1000680" y="294828"/>
                </a:lnTo>
                <a:lnTo>
                  <a:pt x="1016207" y="335545"/>
                </a:lnTo>
                <a:lnTo>
                  <a:pt x="1027567" y="377861"/>
                </a:lnTo>
                <a:lnTo>
                  <a:pt x="1034542" y="421580"/>
                </a:lnTo>
                <a:lnTo>
                  <a:pt x="1036915" y="466508"/>
                </a:lnTo>
                <a:lnTo>
                  <a:pt x="1034542" y="511436"/>
                </a:lnTo>
                <a:lnTo>
                  <a:pt x="1027567" y="555156"/>
                </a:lnTo>
                <a:lnTo>
                  <a:pt x="1016207" y="597472"/>
                </a:lnTo>
                <a:lnTo>
                  <a:pt x="1000680" y="638188"/>
                </a:lnTo>
                <a:lnTo>
                  <a:pt x="981203" y="677110"/>
                </a:lnTo>
                <a:lnTo>
                  <a:pt x="957993" y="714042"/>
                </a:lnTo>
                <a:lnTo>
                  <a:pt x="931267" y="748787"/>
                </a:lnTo>
                <a:lnTo>
                  <a:pt x="901243" y="781152"/>
                </a:lnTo>
                <a:lnTo>
                  <a:pt x="868139" y="810940"/>
                </a:lnTo>
                <a:lnTo>
                  <a:pt x="832170" y="837955"/>
                </a:lnTo>
                <a:lnTo>
                  <a:pt x="793555" y="862003"/>
                </a:lnTo>
                <a:lnTo>
                  <a:pt x="752511" y="882887"/>
                </a:lnTo>
                <a:lnTo>
                  <a:pt x="709255" y="900412"/>
                </a:lnTo>
                <a:lnTo>
                  <a:pt x="664005" y="914384"/>
                </a:lnTo>
                <a:lnTo>
                  <a:pt x="616977" y="924605"/>
                </a:lnTo>
                <a:lnTo>
                  <a:pt x="568389" y="930882"/>
                </a:lnTo>
                <a:lnTo>
                  <a:pt x="518458" y="933017"/>
                </a:lnTo>
                <a:lnTo>
                  <a:pt x="468527" y="930882"/>
                </a:lnTo>
                <a:lnTo>
                  <a:pt x="419939" y="924605"/>
                </a:lnTo>
                <a:lnTo>
                  <a:pt x="372910" y="914384"/>
                </a:lnTo>
                <a:lnTo>
                  <a:pt x="327660" y="900412"/>
                </a:lnTo>
                <a:lnTo>
                  <a:pt x="284404" y="882887"/>
                </a:lnTo>
                <a:lnTo>
                  <a:pt x="243360" y="862003"/>
                </a:lnTo>
                <a:lnTo>
                  <a:pt x="204745" y="837955"/>
                </a:lnTo>
                <a:lnTo>
                  <a:pt x="168776" y="810940"/>
                </a:lnTo>
                <a:lnTo>
                  <a:pt x="135671" y="781152"/>
                </a:lnTo>
                <a:lnTo>
                  <a:pt x="105648" y="748787"/>
                </a:lnTo>
                <a:lnTo>
                  <a:pt x="78922" y="714042"/>
                </a:lnTo>
                <a:lnTo>
                  <a:pt x="55712" y="677110"/>
                </a:lnTo>
                <a:lnTo>
                  <a:pt x="36235" y="638188"/>
                </a:lnTo>
                <a:lnTo>
                  <a:pt x="20708" y="597472"/>
                </a:lnTo>
                <a:lnTo>
                  <a:pt x="9348" y="555156"/>
                </a:lnTo>
                <a:lnTo>
                  <a:pt x="2373" y="511436"/>
                </a:lnTo>
                <a:lnTo>
                  <a:pt x="0" y="466508"/>
                </a:lnTo>
                <a:close/>
              </a:path>
            </a:pathLst>
          </a:custGeom>
          <a:ln w="50799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534220" y="5664261"/>
            <a:ext cx="1036955" cy="933450"/>
          </a:xfrm>
          <a:custGeom>
            <a:avLst/>
            <a:gdLst/>
            <a:ahLst/>
            <a:cxnLst/>
            <a:rect l="l" t="t" r="r" b="b"/>
            <a:pathLst>
              <a:path w="1036954" h="933450">
                <a:moveTo>
                  <a:pt x="0" y="466508"/>
                </a:moveTo>
                <a:lnTo>
                  <a:pt x="2373" y="421580"/>
                </a:lnTo>
                <a:lnTo>
                  <a:pt x="9348" y="377861"/>
                </a:lnTo>
                <a:lnTo>
                  <a:pt x="20708" y="335545"/>
                </a:lnTo>
                <a:lnTo>
                  <a:pt x="36235" y="294828"/>
                </a:lnTo>
                <a:lnTo>
                  <a:pt x="55712" y="255907"/>
                </a:lnTo>
                <a:lnTo>
                  <a:pt x="78922" y="218975"/>
                </a:lnTo>
                <a:lnTo>
                  <a:pt x="105648" y="184229"/>
                </a:lnTo>
                <a:lnTo>
                  <a:pt x="135672" y="151865"/>
                </a:lnTo>
                <a:lnTo>
                  <a:pt x="168776" y="122077"/>
                </a:lnTo>
                <a:lnTo>
                  <a:pt x="204745" y="95062"/>
                </a:lnTo>
                <a:lnTo>
                  <a:pt x="243360" y="71014"/>
                </a:lnTo>
                <a:lnTo>
                  <a:pt x="284404" y="50130"/>
                </a:lnTo>
                <a:lnTo>
                  <a:pt x="327660" y="32604"/>
                </a:lnTo>
                <a:lnTo>
                  <a:pt x="372911" y="18633"/>
                </a:lnTo>
                <a:lnTo>
                  <a:pt x="419939" y="8411"/>
                </a:lnTo>
                <a:lnTo>
                  <a:pt x="468527" y="2135"/>
                </a:lnTo>
                <a:lnTo>
                  <a:pt x="518458" y="0"/>
                </a:lnTo>
                <a:lnTo>
                  <a:pt x="568389" y="2135"/>
                </a:lnTo>
                <a:lnTo>
                  <a:pt x="616977" y="8411"/>
                </a:lnTo>
                <a:lnTo>
                  <a:pt x="664005" y="18633"/>
                </a:lnTo>
                <a:lnTo>
                  <a:pt x="709255" y="32604"/>
                </a:lnTo>
                <a:lnTo>
                  <a:pt x="752511" y="50130"/>
                </a:lnTo>
                <a:lnTo>
                  <a:pt x="793555" y="71014"/>
                </a:lnTo>
                <a:lnTo>
                  <a:pt x="832170" y="95062"/>
                </a:lnTo>
                <a:lnTo>
                  <a:pt x="868139" y="122077"/>
                </a:lnTo>
                <a:lnTo>
                  <a:pt x="901243" y="151865"/>
                </a:lnTo>
                <a:lnTo>
                  <a:pt x="931267" y="184229"/>
                </a:lnTo>
                <a:lnTo>
                  <a:pt x="957992" y="218975"/>
                </a:lnTo>
                <a:lnTo>
                  <a:pt x="981202" y="255907"/>
                </a:lnTo>
                <a:lnTo>
                  <a:pt x="1000680" y="294828"/>
                </a:lnTo>
                <a:lnTo>
                  <a:pt x="1016207" y="335545"/>
                </a:lnTo>
                <a:lnTo>
                  <a:pt x="1027567" y="377861"/>
                </a:lnTo>
                <a:lnTo>
                  <a:pt x="1034542" y="421580"/>
                </a:lnTo>
                <a:lnTo>
                  <a:pt x="1036915" y="466508"/>
                </a:lnTo>
                <a:lnTo>
                  <a:pt x="1034542" y="511436"/>
                </a:lnTo>
                <a:lnTo>
                  <a:pt x="1027567" y="555156"/>
                </a:lnTo>
                <a:lnTo>
                  <a:pt x="1016207" y="597472"/>
                </a:lnTo>
                <a:lnTo>
                  <a:pt x="1000680" y="638188"/>
                </a:lnTo>
                <a:lnTo>
                  <a:pt x="981202" y="677110"/>
                </a:lnTo>
                <a:lnTo>
                  <a:pt x="957992" y="714042"/>
                </a:lnTo>
                <a:lnTo>
                  <a:pt x="931267" y="748787"/>
                </a:lnTo>
                <a:lnTo>
                  <a:pt x="901243" y="781152"/>
                </a:lnTo>
                <a:lnTo>
                  <a:pt x="868139" y="810940"/>
                </a:lnTo>
                <a:lnTo>
                  <a:pt x="832170" y="837955"/>
                </a:lnTo>
                <a:lnTo>
                  <a:pt x="793555" y="862003"/>
                </a:lnTo>
                <a:lnTo>
                  <a:pt x="752511" y="882887"/>
                </a:lnTo>
                <a:lnTo>
                  <a:pt x="709255" y="900413"/>
                </a:lnTo>
                <a:lnTo>
                  <a:pt x="664005" y="914384"/>
                </a:lnTo>
                <a:lnTo>
                  <a:pt x="616977" y="924605"/>
                </a:lnTo>
                <a:lnTo>
                  <a:pt x="568389" y="930882"/>
                </a:lnTo>
                <a:lnTo>
                  <a:pt x="518458" y="933017"/>
                </a:lnTo>
                <a:lnTo>
                  <a:pt x="468527" y="930882"/>
                </a:lnTo>
                <a:lnTo>
                  <a:pt x="419939" y="924605"/>
                </a:lnTo>
                <a:lnTo>
                  <a:pt x="372911" y="914384"/>
                </a:lnTo>
                <a:lnTo>
                  <a:pt x="327660" y="900413"/>
                </a:lnTo>
                <a:lnTo>
                  <a:pt x="284404" y="882887"/>
                </a:lnTo>
                <a:lnTo>
                  <a:pt x="243360" y="862003"/>
                </a:lnTo>
                <a:lnTo>
                  <a:pt x="204745" y="837955"/>
                </a:lnTo>
                <a:lnTo>
                  <a:pt x="168776" y="810940"/>
                </a:lnTo>
                <a:lnTo>
                  <a:pt x="135672" y="781152"/>
                </a:lnTo>
                <a:lnTo>
                  <a:pt x="105648" y="748787"/>
                </a:lnTo>
                <a:lnTo>
                  <a:pt x="78922" y="714042"/>
                </a:lnTo>
                <a:lnTo>
                  <a:pt x="55712" y="677110"/>
                </a:lnTo>
                <a:lnTo>
                  <a:pt x="36235" y="638188"/>
                </a:lnTo>
                <a:lnTo>
                  <a:pt x="20708" y="597472"/>
                </a:lnTo>
                <a:lnTo>
                  <a:pt x="9348" y="555156"/>
                </a:lnTo>
                <a:lnTo>
                  <a:pt x="2373" y="511436"/>
                </a:lnTo>
                <a:lnTo>
                  <a:pt x="0" y="466508"/>
                </a:lnTo>
                <a:close/>
              </a:path>
            </a:pathLst>
          </a:custGeom>
          <a:ln w="50799">
            <a:solidFill>
              <a:srgbClr val="00F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7554540" y="6081052"/>
            <a:ext cx="9779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Pecuária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7927695" y="5013176"/>
            <a:ext cx="1036955" cy="933450"/>
          </a:xfrm>
          <a:custGeom>
            <a:avLst/>
            <a:gdLst/>
            <a:ahLst/>
            <a:cxnLst/>
            <a:rect l="l" t="t" r="r" b="b"/>
            <a:pathLst>
              <a:path w="1036954" h="933450">
                <a:moveTo>
                  <a:pt x="0" y="466508"/>
                </a:moveTo>
                <a:lnTo>
                  <a:pt x="2373" y="421580"/>
                </a:lnTo>
                <a:lnTo>
                  <a:pt x="9348" y="377861"/>
                </a:lnTo>
                <a:lnTo>
                  <a:pt x="20708" y="335545"/>
                </a:lnTo>
                <a:lnTo>
                  <a:pt x="36235" y="294828"/>
                </a:lnTo>
                <a:lnTo>
                  <a:pt x="55712" y="255907"/>
                </a:lnTo>
                <a:lnTo>
                  <a:pt x="78922" y="218975"/>
                </a:lnTo>
                <a:lnTo>
                  <a:pt x="105648" y="184229"/>
                </a:lnTo>
                <a:lnTo>
                  <a:pt x="135671" y="151865"/>
                </a:lnTo>
                <a:lnTo>
                  <a:pt x="168776" y="122077"/>
                </a:lnTo>
                <a:lnTo>
                  <a:pt x="204745" y="95062"/>
                </a:lnTo>
                <a:lnTo>
                  <a:pt x="243360" y="71014"/>
                </a:lnTo>
                <a:lnTo>
                  <a:pt x="284404" y="50130"/>
                </a:lnTo>
                <a:lnTo>
                  <a:pt x="327660" y="32604"/>
                </a:lnTo>
                <a:lnTo>
                  <a:pt x="372910" y="18633"/>
                </a:lnTo>
                <a:lnTo>
                  <a:pt x="419939" y="8411"/>
                </a:lnTo>
                <a:lnTo>
                  <a:pt x="468527" y="2135"/>
                </a:lnTo>
                <a:lnTo>
                  <a:pt x="518458" y="0"/>
                </a:lnTo>
                <a:lnTo>
                  <a:pt x="568389" y="2135"/>
                </a:lnTo>
                <a:lnTo>
                  <a:pt x="616977" y="8411"/>
                </a:lnTo>
                <a:lnTo>
                  <a:pt x="664005" y="18633"/>
                </a:lnTo>
                <a:lnTo>
                  <a:pt x="709255" y="32604"/>
                </a:lnTo>
                <a:lnTo>
                  <a:pt x="752511" y="50130"/>
                </a:lnTo>
                <a:lnTo>
                  <a:pt x="793555" y="71014"/>
                </a:lnTo>
                <a:lnTo>
                  <a:pt x="832170" y="95062"/>
                </a:lnTo>
                <a:lnTo>
                  <a:pt x="868139" y="122077"/>
                </a:lnTo>
                <a:lnTo>
                  <a:pt x="901243" y="151865"/>
                </a:lnTo>
                <a:lnTo>
                  <a:pt x="931267" y="184229"/>
                </a:lnTo>
                <a:lnTo>
                  <a:pt x="957993" y="218975"/>
                </a:lnTo>
                <a:lnTo>
                  <a:pt x="981203" y="255907"/>
                </a:lnTo>
                <a:lnTo>
                  <a:pt x="1000680" y="294828"/>
                </a:lnTo>
                <a:lnTo>
                  <a:pt x="1016207" y="335545"/>
                </a:lnTo>
                <a:lnTo>
                  <a:pt x="1027567" y="377861"/>
                </a:lnTo>
                <a:lnTo>
                  <a:pt x="1034542" y="421580"/>
                </a:lnTo>
                <a:lnTo>
                  <a:pt x="1036916" y="466508"/>
                </a:lnTo>
                <a:lnTo>
                  <a:pt x="1034542" y="511436"/>
                </a:lnTo>
                <a:lnTo>
                  <a:pt x="1027567" y="555156"/>
                </a:lnTo>
                <a:lnTo>
                  <a:pt x="1016207" y="597472"/>
                </a:lnTo>
                <a:lnTo>
                  <a:pt x="1000680" y="638188"/>
                </a:lnTo>
                <a:lnTo>
                  <a:pt x="981203" y="677110"/>
                </a:lnTo>
                <a:lnTo>
                  <a:pt x="957993" y="714042"/>
                </a:lnTo>
                <a:lnTo>
                  <a:pt x="931267" y="748787"/>
                </a:lnTo>
                <a:lnTo>
                  <a:pt x="901243" y="781152"/>
                </a:lnTo>
                <a:lnTo>
                  <a:pt x="868139" y="810940"/>
                </a:lnTo>
                <a:lnTo>
                  <a:pt x="832170" y="837955"/>
                </a:lnTo>
                <a:lnTo>
                  <a:pt x="793555" y="862003"/>
                </a:lnTo>
                <a:lnTo>
                  <a:pt x="752511" y="882887"/>
                </a:lnTo>
                <a:lnTo>
                  <a:pt x="709255" y="900412"/>
                </a:lnTo>
                <a:lnTo>
                  <a:pt x="664005" y="914384"/>
                </a:lnTo>
                <a:lnTo>
                  <a:pt x="616977" y="924605"/>
                </a:lnTo>
                <a:lnTo>
                  <a:pt x="568389" y="930882"/>
                </a:lnTo>
                <a:lnTo>
                  <a:pt x="518458" y="933017"/>
                </a:lnTo>
                <a:lnTo>
                  <a:pt x="468527" y="930882"/>
                </a:lnTo>
                <a:lnTo>
                  <a:pt x="419939" y="924605"/>
                </a:lnTo>
                <a:lnTo>
                  <a:pt x="372910" y="914384"/>
                </a:lnTo>
                <a:lnTo>
                  <a:pt x="327660" y="900412"/>
                </a:lnTo>
                <a:lnTo>
                  <a:pt x="284404" y="882887"/>
                </a:lnTo>
                <a:lnTo>
                  <a:pt x="243360" y="862003"/>
                </a:lnTo>
                <a:lnTo>
                  <a:pt x="204745" y="837955"/>
                </a:lnTo>
                <a:lnTo>
                  <a:pt x="168776" y="810940"/>
                </a:lnTo>
                <a:lnTo>
                  <a:pt x="135671" y="781152"/>
                </a:lnTo>
                <a:lnTo>
                  <a:pt x="105648" y="748787"/>
                </a:lnTo>
                <a:lnTo>
                  <a:pt x="78922" y="714042"/>
                </a:lnTo>
                <a:lnTo>
                  <a:pt x="55712" y="677110"/>
                </a:lnTo>
                <a:lnTo>
                  <a:pt x="36235" y="638188"/>
                </a:lnTo>
                <a:lnTo>
                  <a:pt x="20708" y="597472"/>
                </a:lnTo>
                <a:lnTo>
                  <a:pt x="9348" y="555156"/>
                </a:lnTo>
                <a:lnTo>
                  <a:pt x="2373" y="511436"/>
                </a:lnTo>
                <a:lnTo>
                  <a:pt x="0" y="466508"/>
                </a:lnTo>
                <a:close/>
              </a:path>
            </a:pathLst>
          </a:custGeom>
          <a:ln w="5079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7308304" y="5432980"/>
            <a:ext cx="80168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45" dirty="0" smtClean="0">
                <a:latin typeface="Arial"/>
                <a:cs typeface="Arial"/>
              </a:rPr>
              <a:t>Agricultura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16625" y="623454"/>
            <a:ext cx="2094806" cy="407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6625" y="918556"/>
            <a:ext cx="1932708" cy="403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6625" y="1209501"/>
            <a:ext cx="2248592" cy="407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42226" y="77472"/>
            <a:ext cx="3498850" cy="147219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240"/>
              </a:spcBef>
            </a:pPr>
            <a:r>
              <a:rPr sz="1900" b="1" u="sng" spc="-5" dirty="0">
                <a:latin typeface="Arial"/>
                <a:cs typeface="Arial"/>
              </a:rPr>
              <a:t>Balanço </a:t>
            </a:r>
            <a:r>
              <a:rPr sz="1900" b="1" u="sng" dirty="0">
                <a:latin typeface="Arial"/>
                <a:cs typeface="Arial"/>
              </a:rPr>
              <a:t>de C e resiliência</a:t>
            </a:r>
            <a:r>
              <a:rPr sz="1900" b="1" u="sng" spc="-85" dirty="0">
                <a:latin typeface="Arial"/>
                <a:cs typeface="Arial"/>
              </a:rPr>
              <a:t> </a:t>
            </a:r>
            <a:r>
              <a:rPr sz="1900" b="1" u="sng" spc="-5" dirty="0">
                <a:latin typeface="Arial"/>
                <a:cs typeface="Arial"/>
              </a:rPr>
              <a:t>nos </a:t>
            </a:r>
            <a:r>
              <a:rPr sz="1900" b="1" spc="-5" dirty="0">
                <a:latin typeface="Arial"/>
                <a:cs typeface="Arial"/>
              </a:rPr>
              <a:t> </a:t>
            </a:r>
            <a:r>
              <a:rPr sz="1900" b="1" u="sng" spc="-5" dirty="0">
                <a:latin typeface="Arial"/>
                <a:cs typeface="Arial"/>
              </a:rPr>
              <a:t>sistemas</a:t>
            </a:r>
            <a:r>
              <a:rPr sz="1900" b="1" u="sng" spc="-75" dirty="0">
                <a:latin typeface="Arial"/>
                <a:cs typeface="Arial"/>
              </a:rPr>
              <a:t> </a:t>
            </a:r>
            <a:r>
              <a:rPr sz="1900" b="1" u="sng" spc="-5" dirty="0">
                <a:latin typeface="Arial"/>
                <a:cs typeface="Arial"/>
              </a:rPr>
              <a:t>de:</a:t>
            </a:r>
            <a:endParaRPr sz="1900" dirty="0">
              <a:latin typeface="Arial"/>
              <a:cs typeface="Arial"/>
            </a:endParaRPr>
          </a:p>
          <a:p>
            <a:pPr marL="160020" indent="-147320">
              <a:lnSpc>
                <a:spcPct val="100000"/>
              </a:lnSpc>
              <a:spcBef>
                <a:spcPts val="20"/>
              </a:spcBef>
              <a:buChar char="-"/>
              <a:tabLst>
                <a:tab pos="160655" algn="l"/>
              </a:tabLst>
            </a:pPr>
            <a:r>
              <a:rPr lang="pt-BR" sz="1900" spc="-5" dirty="0" smtClean="0">
                <a:latin typeface="Arial"/>
                <a:cs typeface="Arial"/>
              </a:rPr>
              <a:t>Agricultura </a:t>
            </a:r>
            <a:r>
              <a:rPr sz="1900" b="1" spc="-5" dirty="0" smtClean="0">
                <a:solidFill>
                  <a:srgbClr val="FF0000"/>
                </a:solidFill>
                <a:latin typeface="Arial"/>
                <a:cs typeface="Arial"/>
              </a:rPr>
              <a:t>FLUXUS</a:t>
            </a:r>
            <a:endParaRPr sz="1900" dirty="0">
              <a:latin typeface="Arial"/>
              <a:cs typeface="Arial"/>
            </a:endParaRPr>
          </a:p>
          <a:p>
            <a:pPr marL="160020" indent="-147320">
              <a:spcBef>
                <a:spcPts val="20"/>
              </a:spcBef>
              <a:buFontTx/>
              <a:buChar char="-"/>
              <a:tabLst>
                <a:tab pos="160655" algn="l"/>
              </a:tabLst>
            </a:pPr>
            <a:r>
              <a:rPr lang="pt-BR" sz="1900" spc="-5" dirty="0" smtClean="0">
                <a:latin typeface="Arial"/>
                <a:cs typeface="Arial"/>
              </a:rPr>
              <a:t>Pecuária</a:t>
            </a:r>
            <a:r>
              <a:rPr lang="pt-BR" sz="1900" spc="-70" dirty="0" smtClean="0">
                <a:latin typeface="Arial"/>
                <a:cs typeface="Arial"/>
              </a:rPr>
              <a:t> </a:t>
            </a:r>
            <a:r>
              <a:rPr lang="pt-BR" sz="1900" b="1" dirty="0" smtClean="0">
                <a:latin typeface="Arial"/>
                <a:cs typeface="Arial"/>
              </a:rPr>
              <a:t>PECUS</a:t>
            </a:r>
            <a:endParaRPr lang="pt-BR" sz="1900" dirty="0" smtClean="0">
              <a:latin typeface="Arial"/>
              <a:cs typeface="Arial"/>
            </a:endParaRPr>
          </a:p>
          <a:p>
            <a:pPr marL="160020" indent="-147320">
              <a:spcBef>
                <a:spcPts val="20"/>
              </a:spcBef>
              <a:buFontTx/>
              <a:buChar char="-"/>
              <a:tabLst>
                <a:tab pos="160655" algn="l"/>
              </a:tabLst>
            </a:pPr>
            <a:r>
              <a:rPr lang="pt-BR" sz="1900" spc="-5" dirty="0" smtClean="0">
                <a:latin typeface="Arial"/>
                <a:cs typeface="Arial"/>
              </a:rPr>
              <a:t>Florestas</a:t>
            </a:r>
            <a:r>
              <a:rPr lang="pt-BR" sz="1900" spc="-75" dirty="0" smtClean="0">
                <a:latin typeface="Arial"/>
                <a:cs typeface="Arial"/>
              </a:rPr>
              <a:t> </a:t>
            </a:r>
            <a:r>
              <a:rPr lang="pt-BR" sz="1900" b="1" spc="-25" dirty="0" smtClean="0">
                <a:solidFill>
                  <a:srgbClr val="0070C0"/>
                </a:solidFill>
                <a:latin typeface="Arial"/>
                <a:cs typeface="Arial"/>
              </a:rPr>
              <a:t>SALTUS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6948264" y="2564904"/>
            <a:ext cx="2140526" cy="8656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948264" y="980728"/>
            <a:ext cx="2089148" cy="1512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948264" y="3501008"/>
            <a:ext cx="2119917" cy="14629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45"/>
          <p:cNvSpPr txBox="1"/>
          <p:nvPr/>
        </p:nvSpPr>
        <p:spPr>
          <a:xfrm>
            <a:off x="8028384" y="5360972"/>
            <a:ext cx="80168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1400" spc="-45" dirty="0" smtClean="0">
                <a:latin typeface="Arial"/>
                <a:cs typeface="Arial"/>
              </a:rPr>
              <a:t>Floresta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161" name="Picture 11" descr="Resultado de imagem para EMBRAP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78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4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704" y="0"/>
            <a:ext cx="3889712" cy="3645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04061"/>
            <a:ext cx="1528445" cy="1737995"/>
          </a:xfrm>
          <a:custGeom>
            <a:avLst/>
            <a:gdLst/>
            <a:ahLst/>
            <a:cxnLst/>
            <a:rect l="l" t="t" r="r" b="b"/>
            <a:pathLst>
              <a:path w="1528445" h="1737995">
                <a:moveTo>
                  <a:pt x="0" y="1737565"/>
                </a:moveTo>
                <a:lnTo>
                  <a:pt x="1527966" y="1737565"/>
                </a:lnTo>
                <a:lnTo>
                  <a:pt x="1527966" y="0"/>
                </a:lnTo>
                <a:lnTo>
                  <a:pt x="0" y="0"/>
                </a:lnTo>
                <a:lnTo>
                  <a:pt x="0" y="1737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432327"/>
              </p:ext>
            </p:extLst>
          </p:nvPr>
        </p:nvGraphicFramePr>
        <p:xfrm>
          <a:off x="354724" y="2616944"/>
          <a:ext cx="1477247" cy="210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09735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&gt; 5</a:t>
                      </a:r>
                      <a:r>
                        <a:rPr sz="15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million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9B16D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1 – 5</a:t>
                      </a:r>
                      <a:r>
                        <a:rPr sz="15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million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1D5B3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21018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100.000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5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1 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million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DE8D5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4464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25.000</a:t>
                      </a:r>
                      <a:r>
                        <a:rPr sz="15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– 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100.000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FC6">
                        <a:alpha val="301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&lt;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25.000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22910" y="2256810"/>
            <a:ext cx="9683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Values in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R$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62316" y="782"/>
            <a:ext cx="4157345" cy="4318000"/>
          </a:xfrm>
          <a:custGeom>
            <a:avLst/>
            <a:gdLst/>
            <a:ahLst/>
            <a:cxnLst/>
            <a:rect l="l" t="t" r="r" b="b"/>
            <a:pathLst>
              <a:path w="4157345" h="4318000">
                <a:moveTo>
                  <a:pt x="2314289" y="4305300"/>
                </a:moveTo>
                <a:lnTo>
                  <a:pt x="1842750" y="4305300"/>
                </a:lnTo>
                <a:lnTo>
                  <a:pt x="1889332" y="4318000"/>
                </a:lnTo>
                <a:lnTo>
                  <a:pt x="2267707" y="4318000"/>
                </a:lnTo>
                <a:lnTo>
                  <a:pt x="2314289" y="4305300"/>
                </a:lnTo>
                <a:close/>
              </a:path>
              <a:path w="4157345" h="4318000">
                <a:moveTo>
                  <a:pt x="2406515" y="4292600"/>
                </a:moveTo>
                <a:lnTo>
                  <a:pt x="1750524" y="4292600"/>
                </a:lnTo>
                <a:lnTo>
                  <a:pt x="1796477" y="4305300"/>
                </a:lnTo>
                <a:lnTo>
                  <a:pt x="2360563" y="4305300"/>
                </a:lnTo>
                <a:lnTo>
                  <a:pt x="2406515" y="4292600"/>
                </a:lnTo>
                <a:close/>
              </a:path>
              <a:path w="4157345" h="4318000">
                <a:moveTo>
                  <a:pt x="2452136" y="38100"/>
                </a:moveTo>
                <a:lnTo>
                  <a:pt x="1704903" y="38100"/>
                </a:lnTo>
                <a:lnTo>
                  <a:pt x="1614702" y="63500"/>
                </a:lnTo>
                <a:lnTo>
                  <a:pt x="1311138" y="152400"/>
                </a:lnTo>
                <a:lnTo>
                  <a:pt x="1269466" y="177800"/>
                </a:lnTo>
                <a:lnTo>
                  <a:pt x="1228251" y="190500"/>
                </a:lnTo>
                <a:lnTo>
                  <a:pt x="1187507" y="215900"/>
                </a:lnTo>
                <a:lnTo>
                  <a:pt x="1147243" y="228600"/>
                </a:lnTo>
                <a:lnTo>
                  <a:pt x="1068203" y="279400"/>
                </a:lnTo>
                <a:lnTo>
                  <a:pt x="991225" y="330200"/>
                </a:lnTo>
                <a:lnTo>
                  <a:pt x="953537" y="342900"/>
                </a:lnTo>
                <a:lnTo>
                  <a:pt x="916399" y="368300"/>
                </a:lnTo>
                <a:lnTo>
                  <a:pt x="879822" y="406400"/>
                </a:lnTo>
                <a:lnTo>
                  <a:pt x="843818" y="431800"/>
                </a:lnTo>
                <a:lnTo>
                  <a:pt x="808398" y="457200"/>
                </a:lnTo>
                <a:lnTo>
                  <a:pt x="773573" y="482600"/>
                </a:lnTo>
                <a:lnTo>
                  <a:pt x="739355" y="508000"/>
                </a:lnTo>
                <a:lnTo>
                  <a:pt x="705756" y="546100"/>
                </a:lnTo>
                <a:lnTo>
                  <a:pt x="672787" y="571500"/>
                </a:lnTo>
                <a:lnTo>
                  <a:pt x="640459" y="609600"/>
                </a:lnTo>
                <a:lnTo>
                  <a:pt x="608784" y="635000"/>
                </a:lnTo>
                <a:lnTo>
                  <a:pt x="577773" y="673100"/>
                </a:lnTo>
                <a:lnTo>
                  <a:pt x="547438" y="698500"/>
                </a:lnTo>
                <a:lnTo>
                  <a:pt x="517790" y="736600"/>
                </a:lnTo>
                <a:lnTo>
                  <a:pt x="488841" y="774700"/>
                </a:lnTo>
                <a:lnTo>
                  <a:pt x="460602" y="812800"/>
                </a:lnTo>
                <a:lnTo>
                  <a:pt x="433085" y="850900"/>
                </a:lnTo>
                <a:lnTo>
                  <a:pt x="406301" y="876300"/>
                </a:lnTo>
                <a:lnTo>
                  <a:pt x="380262" y="914400"/>
                </a:lnTo>
                <a:lnTo>
                  <a:pt x="354978" y="952500"/>
                </a:lnTo>
                <a:lnTo>
                  <a:pt x="330462" y="990600"/>
                </a:lnTo>
                <a:lnTo>
                  <a:pt x="306725" y="1041400"/>
                </a:lnTo>
                <a:lnTo>
                  <a:pt x="283778" y="1079500"/>
                </a:lnTo>
                <a:lnTo>
                  <a:pt x="261634" y="1117600"/>
                </a:lnTo>
                <a:lnTo>
                  <a:pt x="240302" y="1155700"/>
                </a:lnTo>
                <a:lnTo>
                  <a:pt x="219796" y="1193800"/>
                </a:lnTo>
                <a:lnTo>
                  <a:pt x="200126" y="1244600"/>
                </a:lnTo>
                <a:lnTo>
                  <a:pt x="181303" y="1282700"/>
                </a:lnTo>
                <a:lnTo>
                  <a:pt x="163340" y="1320800"/>
                </a:lnTo>
                <a:lnTo>
                  <a:pt x="146247" y="1371600"/>
                </a:lnTo>
                <a:lnTo>
                  <a:pt x="130037" y="1409700"/>
                </a:lnTo>
                <a:lnTo>
                  <a:pt x="114720" y="1460500"/>
                </a:lnTo>
                <a:lnTo>
                  <a:pt x="100308" y="1498600"/>
                </a:lnTo>
                <a:lnTo>
                  <a:pt x="86813" y="1549400"/>
                </a:lnTo>
                <a:lnTo>
                  <a:pt x="74246" y="1587500"/>
                </a:lnTo>
                <a:lnTo>
                  <a:pt x="62619" y="1638300"/>
                </a:lnTo>
                <a:lnTo>
                  <a:pt x="51942" y="1689100"/>
                </a:lnTo>
                <a:lnTo>
                  <a:pt x="42228" y="1727200"/>
                </a:lnTo>
                <a:lnTo>
                  <a:pt x="33487" y="1778000"/>
                </a:lnTo>
                <a:lnTo>
                  <a:pt x="25732" y="1828800"/>
                </a:lnTo>
                <a:lnTo>
                  <a:pt x="18974" y="1866900"/>
                </a:lnTo>
                <a:lnTo>
                  <a:pt x="13224" y="1917700"/>
                </a:lnTo>
                <a:lnTo>
                  <a:pt x="8494" y="1968500"/>
                </a:lnTo>
                <a:lnTo>
                  <a:pt x="4795" y="2019300"/>
                </a:lnTo>
                <a:lnTo>
                  <a:pt x="2138" y="2070100"/>
                </a:lnTo>
                <a:lnTo>
                  <a:pt x="536" y="2120900"/>
                </a:lnTo>
                <a:lnTo>
                  <a:pt x="0" y="2159000"/>
                </a:lnTo>
                <a:lnTo>
                  <a:pt x="536" y="2209800"/>
                </a:lnTo>
                <a:lnTo>
                  <a:pt x="2138" y="2260600"/>
                </a:lnTo>
                <a:lnTo>
                  <a:pt x="4795" y="2311400"/>
                </a:lnTo>
                <a:lnTo>
                  <a:pt x="8494" y="2362200"/>
                </a:lnTo>
                <a:lnTo>
                  <a:pt x="13224" y="2413000"/>
                </a:lnTo>
                <a:lnTo>
                  <a:pt x="18974" y="2463800"/>
                </a:lnTo>
                <a:lnTo>
                  <a:pt x="25732" y="2501900"/>
                </a:lnTo>
                <a:lnTo>
                  <a:pt x="33487" y="2552700"/>
                </a:lnTo>
                <a:lnTo>
                  <a:pt x="42228" y="2603500"/>
                </a:lnTo>
                <a:lnTo>
                  <a:pt x="51942" y="2641600"/>
                </a:lnTo>
                <a:lnTo>
                  <a:pt x="62619" y="2692400"/>
                </a:lnTo>
                <a:lnTo>
                  <a:pt x="74246" y="2743200"/>
                </a:lnTo>
                <a:lnTo>
                  <a:pt x="86813" y="2781300"/>
                </a:lnTo>
                <a:lnTo>
                  <a:pt x="100308" y="2832100"/>
                </a:lnTo>
                <a:lnTo>
                  <a:pt x="114720" y="2870200"/>
                </a:lnTo>
                <a:lnTo>
                  <a:pt x="130037" y="2921000"/>
                </a:lnTo>
                <a:lnTo>
                  <a:pt x="146247" y="2959100"/>
                </a:lnTo>
                <a:lnTo>
                  <a:pt x="163340" y="3009900"/>
                </a:lnTo>
                <a:lnTo>
                  <a:pt x="181303" y="3048000"/>
                </a:lnTo>
                <a:lnTo>
                  <a:pt x="200126" y="3086100"/>
                </a:lnTo>
                <a:lnTo>
                  <a:pt x="219796" y="3136900"/>
                </a:lnTo>
                <a:lnTo>
                  <a:pt x="240302" y="3175000"/>
                </a:lnTo>
                <a:lnTo>
                  <a:pt x="261634" y="3213100"/>
                </a:lnTo>
                <a:lnTo>
                  <a:pt x="283778" y="3251200"/>
                </a:lnTo>
                <a:lnTo>
                  <a:pt x="306725" y="3289300"/>
                </a:lnTo>
                <a:lnTo>
                  <a:pt x="330462" y="3327400"/>
                </a:lnTo>
                <a:lnTo>
                  <a:pt x="354978" y="3378200"/>
                </a:lnTo>
                <a:lnTo>
                  <a:pt x="380262" y="3416300"/>
                </a:lnTo>
                <a:lnTo>
                  <a:pt x="406301" y="3441700"/>
                </a:lnTo>
                <a:lnTo>
                  <a:pt x="433085" y="3479800"/>
                </a:lnTo>
                <a:lnTo>
                  <a:pt x="460602" y="3517900"/>
                </a:lnTo>
                <a:lnTo>
                  <a:pt x="488841" y="3556000"/>
                </a:lnTo>
                <a:lnTo>
                  <a:pt x="517790" y="3594100"/>
                </a:lnTo>
                <a:lnTo>
                  <a:pt x="547438" y="3619500"/>
                </a:lnTo>
                <a:lnTo>
                  <a:pt x="577773" y="3657600"/>
                </a:lnTo>
                <a:lnTo>
                  <a:pt x="608784" y="3695700"/>
                </a:lnTo>
                <a:lnTo>
                  <a:pt x="640459" y="3721100"/>
                </a:lnTo>
                <a:lnTo>
                  <a:pt x="672787" y="3759200"/>
                </a:lnTo>
                <a:lnTo>
                  <a:pt x="705756" y="3784600"/>
                </a:lnTo>
                <a:lnTo>
                  <a:pt x="739355" y="3822700"/>
                </a:lnTo>
                <a:lnTo>
                  <a:pt x="773573" y="3848100"/>
                </a:lnTo>
                <a:lnTo>
                  <a:pt x="808398" y="3873500"/>
                </a:lnTo>
                <a:lnTo>
                  <a:pt x="843818" y="3898900"/>
                </a:lnTo>
                <a:lnTo>
                  <a:pt x="879822" y="3924300"/>
                </a:lnTo>
                <a:lnTo>
                  <a:pt x="916399" y="3949700"/>
                </a:lnTo>
                <a:lnTo>
                  <a:pt x="991225" y="4000500"/>
                </a:lnTo>
                <a:lnTo>
                  <a:pt x="1068203" y="4051300"/>
                </a:lnTo>
                <a:lnTo>
                  <a:pt x="1147243" y="4102100"/>
                </a:lnTo>
                <a:lnTo>
                  <a:pt x="1187507" y="4114800"/>
                </a:lnTo>
                <a:lnTo>
                  <a:pt x="1228251" y="4140200"/>
                </a:lnTo>
                <a:lnTo>
                  <a:pt x="1269466" y="4152900"/>
                </a:lnTo>
                <a:lnTo>
                  <a:pt x="1311138" y="4178300"/>
                </a:lnTo>
                <a:lnTo>
                  <a:pt x="1395810" y="4203700"/>
                </a:lnTo>
                <a:lnTo>
                  <a:pt x="1704903" y="4292600"/>
                </a:lnTo>
                <a:lnTo>
                  <a:pt x="2452136" y="4292600"/>
                </a:lnTo>
                <a:lnTo>
                  <a:pt x="2761229" y="4203700"/>
                </a:lnTo>
                <a:lnTo>
                  <a:pt x="2845901" y="4178300"/>
                </a:lnTo>
                <a:lnTo>
                  <a:pt x="2887574" y="4152900"/>
                </a:lnTo>
                <a:lnTo>
                  <a:pt x="2928788" y="4140200"/>
                </a:lnTo>
                <a:lnTo>
                  <a:pt x="2969533" y="4114800"/>
                </a:lnTo>
                <a:lnTo>
                  <a:pt x="3009797" y="4102100"/>
                </a:lnTo>
                <a:lnTo>
                  <a:pt x="3088836" y="4051300"/>
                </a:lnTo>
                <a:lnTo>
                  <a:pt x="3165814" y="4000500"/>
                </a:lnTo>
                <a:lnTo>
                  <a:pt x="3240640" y="3949700"/>
                </a:lnTo>
                <a:lnTo>
                  <a:pt x="3277217" y="3924300"/>
                </a:lnTo>
                <a:lnTo>
                  <a:pt x="3313221" y="3898900"/>
                </a:lnTo>
                <a:lnTo>
                  <a:pt x="3348641" y="3873500"/>
                </a:lnTo>
                <a:lnTo>
                  <a:pt x="3383466" y="3848100"/>
                </a:lnTo>
                <a:lnTo>
                  <a:pt x="3417684" y="3822700"/>
                </a:lnTo>
                <a:lnTo>
                  <a:pt x="3451283" y="3784600"/>
                </a:lnTo>
                <a:lnTo>
                  <a:pt x="3484252" y="3759200"/>
                </a:lnTo>
                <a:lnTo>
                  <a:pt x="3516580" y="3721100"/>
                </a:lnTo>
                <a:lnTo>
                  <a:pt x="3548255" y="3695700"/>
                </a:lnTo>
                <a:lnTo>
                  <a:pt x="3579266" y="3657600"/>
                </a:lnTo>
                <a:lnTo>
                  <a:pt x="3609601" y="3619500"/>
                </a:lnTo>
                <a:lnTo>
                  <a:pt x="3639249" y="3594100"/>
                </a:lnTo>
                <a:lnTo>
                  <a:pt x="3668198" y="3556000"/>
                </a:lnTo>
                <a:lnTo>
                  <a:pt x="3696437" y="3517900"/>
                </a:lnTo>
                <a:lnTo>
                  <a:pt x="3723954" y="3479800"/>
                </a:lnTo>
                <a:lnTo>
                  <a:pt x="3750738" y="3441700"/>
                </a:lnTo>
                <a:lnTo>
                  <a:pt x="3776778" y="3416300"/>
                </a:lnTo>
                <a:lnTo>
                  <a:pt x="3802061" y="3378200"/>
                </a:lnTo>
                <a:lnTo>
                  <a:pt x="3826577" y="3327400"/>
                </a:lnTo>
                <a:lnTo>
                  <a:pt x="3850314" y="3289300"/>
                </a:lnTo>
                <a:lnTo>
                  <a:pt x="3873261" y="3251200"/>
                </a:lnTo>
                <a:lnTo>
                  <a:pt x="3895406" y="3213100"/>
                </a:lnTo>
                <a:lnTo>
                  <a:pt x="3916737" y="3175000"/>
                </a:lnTo>
                <a:lnTo>
                  <a:pt x="3937243" y="3136900"/>
                </a:lnTo>
                <a:lnTo>
                  <a:pt x="3956914" y="3086100"/>
                </a:lnTo>
                <a:lnTo>
                  <a:pt x="3975736" y="3048000"/>
                </a:lnTo>
                <a:lnTo>
                  <a:pt x="3993699" y="3009900"/>
                </a:lnTo>
                <a:lnTo>
                  <a:pt x="4010792" y="2959100"/>
                </a:lnTo>
                <a:lnTo>
                  <a:pt x="4027002" y="2921000"/>
                </a:lnTo>
                <a:lnTo>
                  <a:pt x="4042319" y="2870200"/>
                </a:lnTo>
                <a:lnTo>
                  <a:pt x="4056731" y="2832100"/>
                </a:lnTo>
                <a:lnTo>
                  <a:pt x="4070226" y="2781300"/>
                </a:lnTo>
                <a:lnTo>
                  <a:pt x="4082793" y="2743200"/>
                </a:lnTo>
                <a:lnTo>
                  <a:pt x="4094421" y="2692400"/>
                </a:lnTo>
                <a:lnTo>
                  <a:pt x="4105097" y="2641600"/>
                </a:lnTo>
                <a:lnTo>
                  <a:pt x="4114812" y="2603500"/>
                </a:lnTo>
                <a:lnTo>
                  <a:pt x="4123552" y="2552700"/>
                </a:lnTo>
                <a:lnTo>
                  <a:pt x="4131307" y="2501900"/>
                </a:lnTo>
                <a:lnTo>
                  <a:pt x="4138065" y="2463800"/>
                </a:lnTo>
                <a:lnTo>
                  <a:pt x="4143815" y="2413000"/>
                </a:lnTo>
                <a:lnTo>
                  <a:pt x="4148545" y="2362200"/>
                </a:lnTo>
                <a:lnTo>
                  <a:pt x="4152244" y="2311400"/>
                </a:lnTo>
                <a:lnTo>
                  <a:pt x="4154901" y="2260600"/>
                </a:lnTo>
                <a:lnTo>
                  <a:pt x="4156503" y="2209800"/>
                </a:lnTo>
                <a:lnTo>
                  <a:pt x="4157040" y="2159000"/>
                </a:lnTo>
                <a:lnTo>
                  <a:pt x="4156503" y="2120900"/>
                </a:lnTo>
                <a:lnTo>
                  <a:pt x="4154901" y="2070100"/>
                </a:lnTo>
                <a:lnTo>
                  <a:pt x="4152244" y="2019300"/>
                </a:lnTo>
                <a:lnTo>
                  <a:pt x="4148545" y="1968500"/>
                </a:lnTo>
                <a:lnTo>
                  <a:pt x="4143815" y="1917700"/>
                </a:lnTo>
                <a:lnTo>
                  <a:pt x="4138065" y="1866900"/>
                </a:lnTo>
                <a:lnTo>
                  <a:pt x="4131307" y="1828800"/>
                </a:lnTo>
                <a:lnTo>
                  <a:pt x="4123552" y="1778000"/>
                </a:lnTo>
                <a:lnTo>
                  <a:pt x="4114812" y="1727200"/>
                </a:lnTo>
                <a:lnTo>
                  <a:pt x="4105097" y="1689100"/>
                </a:lnTo>
                <a:lnTo>
                  <a:pt x="4094421" y="1638300"/>
                </a:lnTo>
                <a:lnTo>
                  <a:pt x="4082793" y="1587500"/>
                </a:lnTo>
                <a:lnTo>
                  <a:pt x="4070226" y="1549400"/>
                </a:lnTo>
                <a:lnTo>
                  <a:pt x="4056731" y="1498600"/>
                </a:lnTo>
                <a:lnTo>
                  <a:pt x="4042319" y="1460500"/>
                </a:lnTo>
                <a:lnTo>
                  <a:pt x="4027002" y="1409700"/>
                </a:lnTo>
                <a:lnTo>
                  <a:pt x="4010792" y="1371600"/>
                </a:lnTo>
                <a:lnTo>
                  <a:pt x="3993699" y="1320800"/>
                </a:lnTo>
                <a:lnTo>
                  <a:pt x="3975736" y="1282700"/>
                </a:lnTo>
                <a:lnTo>
                  <a:pt x="3956914" y="1244600"/>
                </a:lnTo>
                <a:lnTo>
                  <a:pt x="3937243" y="1193800"/>
                </a:lnTo>
                <a:lnTo>
                  <a:pt x="3916737" y="1155700"/>
                </a:lnTo>
                <a:lnTo>
                  <a:pt x="3895406" y="1117600"/>
                </a:lnTo>
                <a:lnTo>
                  <a:pt x="3873261" y="1079500"/>
                </a:lnTo>
                <a:lnTo>
                  <a:pt x="3850314" y="1041400"/>
                </a:lnTo>
                <a:lnTo>
                  <a:pt x="3826577" y="990600"/>
                </a:lnTo>
                <a:lnTo>
                  <a:pt x="3802061" y="952500"/>
                </a:lnTo>
                <a:lnTo>
                  <a:pt x="3776778" y="914400"/>
                </a:lnTo>
                <a:lnTo>
                  <a:pt x="3750738" y="876300"/>
                </a:lnTo>
                <a:lnTo>
                  <a:pt x="3723954" y="850900"/>
                </a:lnTo>
                <a:lnTo>
                  <a:pt x="3696437" y="812800"/>
                </a:lnTo>
                <a:lnTo>
                  <a:pt x="3668198" y="774700"/>
                </a:lnTo>
                <a:lnTo>
                  <a:pt x="3639249" y="736600"/>
                </a:lnTo>
                <a:lnTo>
                  <a:pt x="3609601" y="698500"/>
                </a:lnTo>
                <a:lnTo>
                  <a:pt x="3579266" y="673100"/>
                </a:lnTo>
                <a:lnTo>
                  <a:pt x="3548255" y="635000"/>
                </a:lnTo>
                <a:lnTo>
                  <a:pt x="3516580" y="609600"/>
                </a:lnTo>
                <a:lnTo>
                  <a:pt x="3484252" y="571500"/>
                </a:lnTo>
                <a:lnTo>
                  <a:pt x="3451283" y="546100"/>
                </a:lnTo>
                <a:lnTo>
                  <a:pt x="3417684" y="508000"/>
                </a:lnTo>
                <a:lnTo>
                  <a:pt x="3383466" y="482600"/>
                </a:lnTo>
                <a:lnTo>
                  <a:pt x="3348641" y="457200"/>
                </a:lnTo>
                <a:lnTo>
                  <a:pt x="3313221" y="431800"/>
                </a:lnTo>
                <a:lnTo>
                  <a:pt x="3277217" y="406400"/>
                </a:lnTo>
                <a:lnTo>
                  <a:pt x="3240640" y="368300"/>
                </a:lnTo>
                <a:lnTo>
                  <a:pt x="3203502" y="342900"/>
                </a:lnTo>
                <a:lnTo>
                  <a:pt x="3165814" y="330200"/>
                </a:lnTo>
                <a:lnTo>
                  <a:pt x="3088836" y="279400"/>
                </a:lnTo>
                <a:lnTo>
                  <a:pt x="3009797" y="228600"/>
                </a:lnTo>
                <a:lnTo>
                  <a:pt x="2969533" y="215900"/>
                </a:lnTo>
                <a:lnTo>
                  <a:pt x="2928788" y="190500"/>
                </a:lnTo>
                <a:lnTo>
                  <a:pt x="2887574" y="177800"/>
                </a:lnTo>
                <a:lnTo>
                  <a:pt x="2845901" y="152400"/>
                </a:lnTo>
                <a:lnTo>
                  <a:pt x="2542337" y="63500"/>
                </a:lnTo>
                <a:lnTo>
                  <a:pt x="2452136" y="38100"/>
                </a:lnTo>
                <a:close/>
              </a:path>
              <a:path w="4157345" h="4318000">
                <a:moveTo>
                  <a:pt x="2360563" y="25400"/>
                </a:moveTo>
                <a:lnTo>
                  <a:pt x="1796477" y="25400"/>
                </a:lnTo>
                <a:lnTo>
                  <a:pt x="1750524" y="38100"/>
                </a:lnTo>
                <a:lnTo>
                  <a:pt x="2406515" y="38100"/>
                </a:lnTo>
                <a:lnTo>
                  <a:pt x="2360563" y="25400"/>
                </a:lnTo>
                <a:close/>
              </a:path>
              <a:path w="4157345" h="4318000">
                <a:moveTo>
                  <a:pt x="2267707" y="12700"/>
                </a:moveTo>
                <a:lnTo>
                  <a:pt x="1889332" y="12700"/>
                </a:lnTo>
                <a:lnTo>
                  <a:pt x="1842750" y="25400"/>
                </a:lnTo>
                <a:lnTo>
                  <a:pt x="2314289" y="25400"/>
                </a:lnTo>
                <a:lnTo>
                  <a:pt x="2267707" y="12700"/>
                </a:lnTo>
                <a:close/>
              </a:path>
              <a:path w="4157345" h="4318000">
                <a:moveTo>
                  <a:pt x="2126223" y="0"/>
                </a:moveTo>
                <a:lnTo>
                  <a:pt x="2030817" y="0"/>
                </a:lnTo>
                <a:lnTo>
                  <a:pt x="1983377" y="12700"/>
                </a:lnTo>
                <a:lnTo>
                  <a:pt x="2173662" y="12700"/>
                </a:lnTo>
                <a:lnTo>
                  <a:pt x="2126223" y="0"/>
                </a:lnTo>
                <a:close/>
              </a:path>
            </a:pathLst>
          </a:custGeom>
          <a:solidFill>
            <a:srgbClr val="CFE5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4494" y="683712"/>
            <a:ext cx="2435860" cy="2560320"/>
          </a:xfrm>
          <a:custGeom>
            <a:avLst/>
            <a:gdLst/>
            <a:ahLst/>
            <a:cxnLst/>
            <a:rect l="l" t="t" r="r" b="b"/>
            <a:pathLst>
              <a:path w="2435860" h="2560320">
                <a:moveTo>
                  <a:pt x="1217645" y="0"/>
                </a:moveTo>
                <a:lnTo>
                  <a:pt x="1170939" y="924"/>
                </a:lnTo>
                <a:lnTo>
                  <a:pt x="1124678" y="3675"/>
                </a:lnTo>
                <a:lnTo>
                  <a:pt x="1078893" y="8220"/>
                </a:lnTo>
                <a:lnTo>
                  <a:pt x="1033616" y="14524"/>
                </a:lnTo>
                <a:lnTo>
                  <a:pt x="988878" y="22557"/>
                </a:lnTo>
                <a:lnTo>
                  <a:pt x="944711" y="32283"/>
                </a:lnTo>
                <a:lnTo>
                  <a:pt x="901147" y="43670"/>
                </a:lnTo>
                <a:lnTo>
                  <a:pt x="858216" y="56685"/>
                </a:lnTo>
                <a:lnTo>
                  <a:pt x="815951" y="71295"/>
                </a:lnTo>
                <a:lnTo>
                  <a:pt x="774383" y="87466"/>
                </a:lnTo>
                <a:lnTo>
                  <a:pt x="733543" y="105165"/>
                </a:lnTo>
                <a:lnTo>
                  <a:pt x="693463" y="124359"/>
                </a:lnTo>
                <a:lnTo>
                  <a:pt x="654175" y="145016"/>
                </a:lnTo>
                <a:lnTo>
                  <a:pt x="615710" y="167101"/>
                </a:lnTo>
                <a:lnTo>
                  <a:pt x="578099" y="190583"/>
                </a:lnTo>
                <a:lnTo>
                  <a:pt x="541375" y="215426"/>
                </a:lnTo>
                <a:lnTo>
                  <a:pt x="505568" y="241599"/>
                </a:lnTo>
                <a:lnTo>
                  <a:pt x="470711" y="269069"/>
                </a:lnTo>
                <a:lnTo>
                  <a:pt x="436834" y="297801"/>
                </a:lnTo>
                <a:lnTo>
                  <a:pt x="403969" y="327764"/>
                </a:lnTo>
                <a:lnTo>
                  <a:pt x="372149" y="358923"/>
                </a:lnTo>
                <a:lnTo>
                  <a:pt x="341404" y="391246"/>
                </a:lnTo>
                <a:lnTo>
                  <a:pt x="311765" y="424700"/>
                </a:lnTo>
                <a:lnTo>
                  <a:pt x="283265" y="459251"/>
                </a:lnTo>
                <a:lnTo>
                  <a:pt x="255935" y="494866"/>
                </a:lnTo>
                <a:lnTo>
                  <a:pt x="229806" y="531512"/>
                </a:lnTo>
                <a:lnTo>
                  <a:pt x="204911" y="569156"/>
                </a:lnTo>
                <a:lnTo>
                  <a:pt x="181280" y="607765"/>
                </a:lnTo>
                <a:lnTo>
                  <a:pt x="158945" y="647306"/>
                </a:lnTo>
                <a:lnTo>
                  <a:pt x="137937" y="687745"/>
                </a:lnTo>
                <a:lnTo>
                  <a:pt x="118289" y="729049"/>
                </a:lnTo>
                <a:lnTo>
                  <a:pt x="100032" y="771186"/>
                </a:lnTo>
                <a:lnTo>
                  <a:pt x="83196" y="814122"/>
                </a:lnTo>
                <a:lnTo>
                  <a:pt x="67814" y="857823"/>
                </a:lnTo>
                <a:lnTo>
                  <a:pt x="53918" y="902257"/>
                </a:lnTo>
                <a:lnTo>
                  <a:pt x="41538" y="947391"/>
                </a:lnTo>
                <a:lnTo>
                  <a:pt x="30707" y="993191"/>
                </a:lnTo>
                <a:lnTo>
                  <a:pt x="21456" y="1039625"/>
                </a:lnTo>
                <a:lnTo>
                  <a:pt x="13815" y="1086659"/>
                </a:lnTo>
                <a:lnTo>
                  <a:pt x="7818" y="1134259"/>
                </a:lnTo>
                <a:lnTo>
                  <a:pt x="3496" y="1182394"/>
                </a:lnTo>
                <a:lnTo>
                  <a:pt x="879" y="1231029"/>
                </a:lnTo>
                <a:lnTo>
                  <a:pt x="0" y="1280132"/>
                </a:lnTo>
                <a:lnTo>
                  <a:pt x="879" y="1329234"/>
                </a:lnTo>
                <a:lnTo>
                  <a:pt x="3496" y="1377869"/>
                </a:lnTo>
                <a:lnTo>
                  <a:pt x="7818" y="1426004"/>
                </a:lnTo>
                <a:lnTo>
                  <a:pt x="13815" y="1473605"/>
                </a:lnTo>
                <a:lnTo>
                  <a:pt x="21456" y="1520638"/>
                </a:lnTo>
                <a:lnTo>
                  <a:pt x="30707" y="1567072"/>
                </a:lnTo>
                <a:lnTo>
                  <a:pt x="41538" y="1612872"/>
                </a:lnTo>
                <a:lnTo>
                  <a:pt x="53918" y="1658006"/>
                </a:lnTo>
                <a:lnTo>
                  <a:pt x="67814" y="1702440"/>
                </a:lnTo>
                <a:lnTo>
                  <a:pt x="83196" y="1746141"/>
                </a:lnTo>
                <a:lnTo>
                  <a:pt x="100032" y="1789077"/>
                </a:lnTo>
                <a:lnTo>
                  <a:pt x="118289" y="1831214"/>
                </a:lnTo>
                <a:lnTo>
                  <a:pt x="137937" y="1872518"/>
                </a:lnTo>
                <a:lnTo>
                  <a:pt x="158945" y="1912957"/>
                </a:lnTo>
                <a:lnTo>
                  <a:pt x="181280" y="1952498"/>
                </a:lnTo>
                <a:lnTo>
                  <a:pt x="204911" y="1991107"/>
                </a:lnTo>
                <a:lnTo>
                  <a:pt x="229806" y="2028751"/>
                </a:lnTo>
                <a:lnTo>
                  <a:pt x="255935" y="2065397"/>
                </a:lnTo>
                <a:lnTo>
                  <a:pt x="283265" y="2101012"/>
                </a:lnTo>
                <a:lnTo>
                  <a:pt x="311765" y="2135563"/>
                </a:lnTo>
                <a:lnTo>
                  <a:pt x="341404" y="2169017"/>
                </a:lnTo>
                <a:lnTo>
                  <a:pt x="372149" y="2201340"/>
                </a:lnTo>
                <a:lnTo>
                  <a:pt x="403969" y="2232499"/>
                </a:lnTo>
                <a:lnTo>
                  <a:pt x="436834" y="2262462"/>
                </a:lnTo>
                <a:lnTo>
                  <a:pt x="470711" y="2291194"/>
                </a:lnTo>
                <a:lnTo>
                  <a:pt x="505568" y="2318664"/>
                </a:lnTo>
                <a:lnTo>
                  <a:pt x="541375" y="2344837"/>
                </a:lnTo>
                <a:lnTo>
                  <a:pt x="578099" y="2369681"/>
                </a:lnTo>
                <a:lnTo>
                  <a:pt x="615710" y="2393162"/>
                </a:lnTo>
                <a:lnTo>
                  <a:pt x="654175" y="2415247"/>
                </a:lnTo>
                <a:lnTo>
                  <a:pt x="693463" y="2435904"/>
                </a:lnTo>
                <a:lnTo>
                  <a:pt x="733543" y="2455098"/>
                </a:lnTo>
                <a:lnTo>
                  <a:pt x="774383" y="2472798"/>
                </a:lnTo>
                <a:lnTo>
                  <a:pt x="815951" y="2488969"/>
                </a:lnTo>
                <a:lnTo>
                  <a:pt x="858216" y="2503578"/>
                </a:lnTo>
                <a:lnTo>
                  <a:pt x="901147" y="2516593"/>
                </a:lnTo>
                <a:lnTo>
                  <a:pt x="944711" y="2527980"/>
                </a:lnTo>
                <a:lnTo>
                  <a:pt x="988878" y="2537706"/>
                </a:lnTo>
                <a:lnTo>
                  <a:pt x="1033616" y="2545739"/>
                </a:lnTo>
                <a:lnTo>
                  <a:pt x="1078893" y="2552044"/>
                </a:lnTo>
                <a:lnTo>
                  <a:pt x="1124678" y="2556588"/>
                </a:lnTo>
                <a:lnTo>
                  <a:pt x="1170939" y="2559339"/>
                </a:lnTo>
                <a:lnTo>
                  <a:pt x="1217645" y="2560264"/>
                </a:lnTo>
                <a:lnTo>
                  <a:pt x="1264351" y="2559339"/>
                </a:lnTo>
                <a:lnTo>
                  <a:pt x="1310612" y="2556588"/>
                </a:lnTo>
                <a:lnTo>
                  <a:pt x="1356397" y="2552044"/>
                </a:lnTo>
                <a:lnTo>
                  <a:pt x="1401674" y="2545739"/>
                </a:lnTo>
                <a:lnTo>
                  <a:pt x="1446412" y="2537706"/>
                </a:lnTo>
                <a:lnTo>
                  <a:pt x="1490579" y="2527980"/>
                </a:lnTo>
                <a:lnTo>
                  <a:pt x="1534143" y="2516593"/>
                </a:lnTo>
                <a:lnTo>
                  <a:pt x="1577074" y="2503578"/>
                </a:lnTo>
                <a:lnTo>
                  <a:pt x="1619339" y="2488969"/>
                </a:lnTo>
                <a:lnTo>
                  <a:pt x="1660908" y="2472798"/>
                </a:lnTo>
                <a:lnTo>
                  <a:pt x="1701747" y="2455098"/>
                </a:lnTo>
                <a:lnTo>
                  <a:pt x="1741827" y="2435904"/>
                </a:lnTo>
                <a:lnTo>
                  <a:pt x="1781115" y="2415247"/>
                </a:lnTo>
                <a:lnTo>
                  <a:pt x="1819580" y="2393162"/>
                </a:lnTo>
                <a:lnTo>
                  <a:pt x="1857191" y="2369681"/>
                </a:lnTo>
                <a:lnTo>
                  <a:pt x="1893915" y="2344837"/>
                </a:lnTo>
                <a:lnTo>
                  <a:pt x="1929722" y="2318664"/>
                </a:lnTo>
                <a:lnTo>
                  <a:pt x="1964579" y="2291194"/>
                </a:lnTo>
                <a:lnTo>
                  <a:pt x="1998456" y="2262462"/>
                </a:lnTo>
                <a:lnTo>
                  <a:pt x="2031321" y="2232499"/>
                </a:lnTo>
                <a:lnTo>
                  <a:pt x="2063141" y="2201340"/>
                </a:lnTo>
                <a:lnTo>
                  <a:pt x="2093887" y="2169017"/>
                </a:lnTo>
                <a:lnTo>
                  <a:pt x="2123525" y="2135563"/>
                </a:lnTo>
                <a:lnTo>
                  <a:pt x="2152025" y="2101012"/>
                </a:lnTo>
                <a:lnTo>
                  <a:pt x="2179355" y="2065397"/>
                </a:lnTo>
                <a:lnTo>
                  <a:pt x="2205484" y="2028751"/>
                </a:lnTo>
                <a:lnTo>
                  <a:pt x="2230379" y="1991107"/>
                </a:lnTo>
                <a:lnTo>
                  <a:pt x="2254010" y="1952498"/>
                </a:lnTo>
                <a:lnTo>
                  <a:pt x="2276345" y="1912957"/>
                </a:lnTo>
                <a:lnTo>
                  <a:pt x="2297353" y="1872518"/>
                </a:lnTo>
                <a:lnTo>
                  <a:pt x="2317001" y="1831214"/>
                </a:lnTo>
                <a:lnTo>
                  <a:pt x="2335258" y="1789077"/>
                </a:lnTo>
                <a:lnTo>
                  <a:pt x="2352094" y="1746141"/>
                </a:lnTo>
                <a:lnTo>
                  <a:pt x="2367476" y="1702440"/>
                </a:lnTo>
                <a:lnTo>
                  <a:pt x="2381372" y="1658006"/>
                </a:lnTo>
                <a:lnTo>
                  <a:pt x="2393752" y="1612872"/>
                </a:lnTo>
                <a:lnTo>
                  <a:pt x="2404583" y="1567072"/>
                </a:lnTo>
                <a:lnTo>
                  <a:pt x="2413834" y="1520638"/>
                </a:lnTo>
                <a:lnTo>
                  <a:pt x="2421475" y="1473605"/>
                </a:lnTo>
                <a:lnTo>
                  <a:pt x="2427472" y="1426004"/>
                </a:lnTo>
                <a:lnTo>
                  <a:pt x="2431795" y="1377869"/>
                </a:lnTo>
                <a:lnTo>
                  <a:pt x="2434411" y="1329234"/>
                </a:lnTo>
                <a:lnTo>
                  <a:pt x="2435291" y="1280132"/>
                </a:lnTo>
                <a:lnTo>
                  <a:pt x="2434411" y="1231029"/>
                </a:lnTo>
                <a:lnTo>
                  <a:pt x="2431795" y="1182394"/>
                </a:lnTo>
                <a:lnTo>
                  <a:pt x="2427472" y="1134259"/>
                </a:lnTo>
                <a:lnTo>
                  <a:pt x="2421475" y="1086659"/>
                </a:lnTo>
                <a:lnTo>
                  <a:pt x="2413834" y="1039625"/>
                </a:lnTo>
                <a:lnTo>
                  <a:pt x="2404583" y="993191"/>
                </a:lnTo>
                <a:lnTo>
                  <a:pt x="2393752" y="947391"/>
                </a:lnTo>
                <a:lnTo>
                  <a:pt x="2381372" y="902257"/>
                </a:lnTo>
                <a:lnTo>
                  <a:pt x="2367476" y="857823"/>
                </a:lnTo>
                <a:lnTo>
                  <a:pt x="2352094" y="814122"/>
                </a:lnTo>
                <a:lnTo>
                  <a:pt x="2335258" y="771186"/>
                </a:lnTo>
                <a:lnTo>
                  <a:pt x="2317001" y="729049"/>
                </a:lnTo>
                <a:lnTo>
                  <a:pt x="2297353" y="687745"/>
                </a:lnTo>
                <a:lnTo>
                  <a:pt x="2276345" y="647306"/>
                </a:lnTo>
                <a:lnTo>
                  <a:pt x="2254010" y="607765"/>
                </a:lnTo>
                <a:lnTo>
                  <a:pt x="2230379" y="569156"/>
                </a:lnTo>
                <a:lnTo>
                  <a:pt x="2205484" y="531512"/>
                </a:lnTo>
                <a:lnTo>
                  <a:pt x="2179355" y="494866"/>
                </a:lnTo>
                <a:lnTo>
                  <a:pt x="2152025" y="459251"/>
                </a:lnTo>
                <a:lnTo>
                  <a:pt x="2123525" y="424700"/>
                </a:lnTo>
                <a:lnTo>
                  <a:pt x="2093887" y="391246"/>
                </a:lnTo>
                <a:lnTo>
                  <a:pt x="2063141" y="358923"/>
                </a:lnTo>
                <a:lnTo>
                  <a:pt x="2031321" y="327764"/>
                </a:lnTo>
                <a:lnTo>
                  <a:pt x="1998456" y="297801"/>
                </a:lnTo>
                <a:lnTo>
                  <a:pt x="1964579" y="269069"/>
                </a:lnTo>
                <a:lnTo>
                  <a:pt x="1929722" y="241599"/>
                </a:lnTo>
                <a:lnTo>
                  <a:pt x="1893915" y="215426"/>
                </a:lnTo>
                <a:lnTo>
                  <a:pt x="1857191" y="190583"/>
                </a:lnTo>
                <a:lnTo>
                  <a:pt x="1819580" y="167101"/>
                </a:lnTo>
                <a:lnTo>
                  <a:pt x="1781115" y="145016"/>
                </a:lnTo>
                <a:lnTo>
                  <a:pt x="1741827" y="124359"/>
                </a:lnTo>
                <a:lnTo>
                  <a:pt x="1701747" y="105165"/>
                </a:lnTo>
                <a:lnTo>
                  <a:pt x="1660908" y="87466"/>
                </a:lnTo>
                <a:lnTo>
                  <a:pt x="1619339" y="71295"/>
                </a:lnTo>
                <a:lnTo>
                  <a:pt x="1577074" y="56685"/>
                </a:lnTo>
                <a:lnTo>
                  <a:pt x="1534143" y="43670"/>
                </a:lnTo>
                <a:lnTo>
                  <a:pt x="1490579" y="32283"/>
                </a:lnTo>
                <a:lnTo>
                  <a:pt x="1446412" y="22557"/>
                </a:lnTo>
                <a:lnTo>
                  <a:pt x="1401674" y="14524"/>
                </a:lnTo>
                <a:lnTo>
                  <a:pt x="1356397" y="8220"/>
                </a:lnTo>
                <a:lnTo>
                  <a:pt x="1310612" y="3675"/>
                </a:lnTo>
                <a:lnTo>
                  <a:pt x="1264351" y="924"/>
                </a:lnTo>
                <a:lnTo>
                  <a:pt x="1217645" y="0"/>
                </a:lnTo>
                <a:close/>
              </a:path>
            </a:pathLst>
          </a:custGeom>
          <a:solidFill>
            <a:srgbClr val="73A6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1058" y="1671749"/>
            <a:ext cx="146748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31800" marR="5080" indent="-419734">
              <a:lnSpc>
                <a:spcPts val="3300"/>
              </a:lnSpc>
              <a:spcBef>
                <a:spcPts val="259"/>
              </a:spcBef>
            </a:pPr>
            <a:r>
              <a:rPr sz="2800" b="1" spc="-5" dirty="0">
                <a:latin typeface="Calibri"/>
                <a:cs typeface="Calibri"/>
              </a:rPr>
              <a:t>Pro</a:t>
            </a:r>
            <a:r>
              <a:rPr sz="2800" b="1" dirty="0">
                <a:latin typeface="Calibri"/>
                <a:cs typeface="Calibri"/>
              </a:rPr>
              <a:t>gr</a:t>
            </a:r>
            <a:r>
              <a:rPr sz="2800" b="1" spc="-5" dirty="0">
                <a:latin typeface="Calibri"/>
                <a:cs typeface="Calibri"/>
              </a:rPr>
              <a:t>ama  ABC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54291" y="1920710"/>
            <a:ext cx="428625" cy="773430"/>
          </a:xfrm>
          <a:custGeom>
            <a:avLst/>
            <a:gdLst/>
            <a:ahLst/>
            <a:cxnLst/>
            <a:rect l="l" t="t" r="r" b="b"/>
            <a:pathLst>
              <a:path w="428625" h="773430">
                <a:moveTo>
                  <a:pt x="0" y="161713"/>
                </a:moveTo>
                <a:lnTo>
                  <a:pt x="167848" y="161713"/>
                </a:lnTo>
                <a:lnTo>
                  <a:pt x="167848" y="0"/>
                </a:lnTo>
                <a:lnTo>
                  <a:pt x="428088" y="386529"/>
                </a:lnTo>
                <a:lnTo>
                  <a:pt x="167848" y="773059"/>
                </a:lnTo>
                <a:lnTo>
                  <a:pt x="167848" y="611346"/>
                </a:lnTo>
                <a:lnTo>
                  <a:pt x="0" y="611346"/>
                </a:lnTo>
                <a:lnTo>
                  <a:pt x="0" y="161713"/>
                </a:lnTo>
                <a:close/>
              </a:path>
            </a:pathLst>
          </a:custGeom>
          <a:ln w="126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64379" y="787538"/>
            <a:ext cx="498475" cy="600710"/>
          </a:xfrm>
          <a:custGeom>
            <a:avLst/>
            <a:gdLst/>
            <a:ahLst/>
            <a:cxnLst/>
            <a:rect l="l" t="t" r="r" b="b"/>
            <a:pathLst>
              <a:path w="498475" h="600710">
                <a:moveTo>
                  <a:pt x="0" y="233066"/>
                </a:moveTo>
                <a:lnTo>
                  <a:pt x="144508" y="125547"/>
                </a:lnTo>
                <a:lnTo>
                  <a:pt x="51096" y="0"/>
                </a:lnTo>
                <a:lnTo>
                  <a:pt x="498421" y="133387"/>
                </a:lnTo>
                <a:lnTo>
                  <a:pt x="497645" y="600174"/>
                </a:lnTo>
                <a:lnTo>
                  <a:pt x="404234" y="474627"/>
                </a:lnTo>
                <a:lnTo>
                  <a:pt x="259726" y="582145"/>
                </a:lnTo>
                <a:lnTo>
                  <a:pt x="0" y="233066"/>
                </a:lnTo>
                <a:close/>
              </a:path>
            </a:pathLst>
          </a:custGeom>
          <a:ln w="126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55211" y="3233925"/>
            <a:ext cx="501015" cy="632460"/>
          </a:xfrm>
          <a:custGeom>
            <a:avLst/>
            <a:gdLst/>
            <a:ahLst/>
            <a:cxnLst/>
            <a:rect l="l" t="t" r="r" b="b"/>
            <a:pathLst>
              <a:path w="501014" h="632460">
                <a:moveTo>
                  <a:pt x="258889" y="29781"/>
                </a:moveTo>
                <a:lnTo>
                  <a:pt x="404347" y="132217"/>
                </a:lnTo>
                <a:lnTo>
                  <a:pt x="497458" y="0"/>
                </a:lnTo>
                <a:lnTo>
                  <a:pt x="500427" y="474848"/>
                </a:lnTo>
                <a:lnTo>
                  <a:pt x="52347" y="632058"/>
                </a:lnTo>
                <a:lnTo>
                  <a:pt x="145458" y="499840"/>
                </a:lnTo>
                <a:lnTo>
                  <a:pt x="0" y="397405"/>
                </a:lnTo>
                <a:lnTo>
                  <a:pt x="258889" y="29781"/>
                </a:lnTo>
                <a:close/>
              </a:path>
            </a:pathLst>
          </a:custGeom>
          <a:ln w="126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83593" y="1298064"/>
            <a:ext cx="452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IL</a:t>
            </a:r>
            <a:r>
              <a:rPr sz="2000" b="1" spc="-5" dirty="0">
                <a:latin typeface="Calibri"/>
                <a:cs typeface="Calibri"/>
              </a:rPr>
              <a:t>P</a:t>
            </a:r>
            <a:r>
              <a:rPr sz="2000" b="1" dirty="0">
                <a:latin typeface="Calibri"/>
                <a:cs typeface="Calibri"/>
              </a:rPr>
              <a:t>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28664" y="4494646"/>
            <a:ext cx="3859109" cy="2363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4723089"/>
            <a:ext cx="29006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latin typeface="Calibri"/>
                <a:cs typeface="Calibri"/>
              </a:rPr>
              <a:t>Experimento </a:t>
            </a:r>
            <a:r>
              <a:rPr sz="1900" b="1" spc="-5" dirty="0">
                <a:latin typeface="Calibri"/>
                <a:cs typeface="Calibri"/>
              </a:rPr>
              <a:t>Fluxus </a:t>
            </a:r>
            <a:r>
              <a:rPr sz="1900" b="1" dirty="0">
                <a:latin typeface="Calibri"/>
                <a:cs typeface="Calibri"/>
              </a:rPr>
              <a:t>e</a:t>
            </a:r>
            <a:r>
              <a:rPr sz="1900" b="1" spc="-6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Saltus: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39" y="5002489"/>
            <a:ext cx="2687955" cy="1762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Calibri"/>
                <a:cs typeface="Calibri"/>
              </a:rPr>
              <a:t>C na </a:t>
            </a:r>
            <a:r>
              <a:rPr sz="1900" spc="-5" dirty="0">
                <a:latin typeface="Calibri"/>
                <a:cs typeface="Calibri"/>
              </a:rPr>
              <a:t>parte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aérea</a:t>
            </a:r>
            <a:endParaRPr sz="1900">
              <a:latin typeface="Calibri"/>
              <a:cs typeface="Calibri"/>
            </a:endParaRPr>
          </a:p>
          <a:p>
            <a:pPr marL="12700" marR="5080">
              <a:lnSpc>
                <a:spcPct val="99800"/>
              </a:lnSpc>
              <a:spcBef>
                <a:spcPts val="25"/>
              </a:spcBef>
            </a:pPr>
            <a:r>
              <a:rPr sz="1900" dirty="0">
                <a:latin typeface="Calibri"/>
                <a:cs typeface="Calibri"/>
              </a:rPr>
              <a:t>C em </a:t>
            </a:r>
            <a:r>
              <a:rPr sz="1900" spc="-5" dirty="0">
                <a:latin typeface="Calibri"/>
                <a:cs typeface="Calibri"/>
              </a:rPr>
              <a:t>camadas profundas  Estoque madeireiro  Tecniﬁcação/Diversiﬁcação  Melhor Renda/ Eﬁciência  </a:t>
            </a:r>
            <a:r>
              <a:rPr sz="1900" b="1" spc="-5" dirty="0">
                <a:latin typeface="Calibri"/>
                <a:cs typeface="Calibri"/>
              </a:rPr>
              <a:t>Adaptação </a:t>
            </a:r>
            <a:r>
              <a:rPr sz="1900" b="1" dirty="0">
                <a:latin typeface="Calibri"/>
                <a:cs typeface="Calibri"/>
              </a:rPr>
              <a:t>+</a:t>
            </a:r>
            <a:r>
              <a:rPr sz="1900" b="1" spc="-6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Mitigação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5" name="object 60"/>
          <p:cNvSpPr/>
          <p:nvPr/>
        </p:nvSpPr>
        <p:spPr>
          <a:xfrm>
            <a:off x="6948264" y="-27384"/>
            <a:ext cx="2219325" cy="6885384"/>
          </a:xfrm>
          <a:custGeom>
            <a:avLst/>
            <a:gdLst/>
            <a:ahLst/>
            <a:cxnLst/>
            <a:rect l="l" t="t" r="r" b="b"/>
            <a:pathLst>
              <a:path w="2219325" h="6852920">
                <a:moveTo>
                  <a:pt x="2218724" y="0"/>
                </a:moveTo>
                <a:lnTo>
                  <a:pt x="0" y="0"/>
                </a:lnTo>
                <a:lnTo>
                  <a:pt x="0" y="6852576"/>
                </a:lnTo>
                <a:lnTo>
                  <a:pt x="2218724" y="6852576"/>
                </a:lnTo>
                <a:lnTo>
                  <a:pt x="2218724" y="0"/>
                </a:lnTo>
                <a:close/>
              </a:path>
            </a:pathLst>
          </a:custGeom>
          <a:solidFill>
            <a:srgbClr val="A1D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8"/>
          <p:cNvSpPr txBox="1"/>
          <p:nvPr/>
        </p:nvSpPr>
        <p:spPr>
          <a:xfrm>
            <a:off x="7020272" y="980728"/>
            <a:ext cx="2238375" cy="577465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lang="pt-BR" sz="2300" b="1" spc="-20" dirty="0" smtClean="0">
                <a:latin typeface="Arial"/>
                <a:cs typeface="Arial"/>
              </a:rPr>
              <a:t>PROJETOS FLUXUS</a:t>
            </a: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lang="pt-BR" sz="2300" b="1" spc="-20" dirty="0" smtClean="0">
                <a:latin typeface="Arial"/>
                <a:cs typeface="Arial"/>
              </a:rPr>
              <a:t>PECUS </a:t>
            </a: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lang="pt-BR" sz="2300" b="1" spc="-20" dirty="0" smtClean="0">
                <a:latin typeface="Arial"/>
                <a:cs typeface="Arial"/>
              </a:rPr>
              <a:t>SALTUS</a:t>
            </a: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endParaRPr lang="pt-BR" sz="2000" b="1" spc="-20" dirty="0" smtClean="0">
              <a:latin typeface="Arial"/>
              <a:cs typeface="Arial"/>
            </a:endParaRP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lang="pt-BR" sz="2000" b="1" spc="-20" dirty="0" smtClean="0">
                <a:latin typeface="Arial"/>
                <a:cs typeface="Arial"/>
              </a:rPr>
              <a:t>relevantes para qualidade ambiental da </a:t>
            </a: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endParaRPr lang="pt-BR" sz="2300" b="1" spc="-20" dirty="0" smtClean="0">
              <a:latin typeface="Arial"/>
              <a:cs typeface="Arial"/>
            </a:endParaRP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sz="2300" b="1" spc="-20" dirty="0" err="1" smtClean="0">
                <a:latin typeface="Arial"/>
                <a:cs typeface="Arial"/>
              </a:rPr>
              <a:t>Tecnologia</a:t>
            </a:r>
            <a:r>
              <a:rPr sz="2300" b="1" spc="-20" dirty="0" smtClean="0">
                <a:latin typeface="Arial"/>
                <a:cs typeface="Arial"/>
              </a:rPr>
              <a:t> </a:t>
            </a:r>
            <a:r>
              <a:rPr lang="pt-BR" sz="2300" b="1" spc="-20" dirty="0" smtClean="0">
                <a:latin typeface="Arial"/>
                <a:cs typeface="Arial"/>
              </a:rPr>
              <a:t>i</a:t>
            </a:r>
            <a:r>
              <a:rPr sz="2300" b="1" spc="-5" dirty="0" smtClean="0">
                <a:latin typeface="Arial"/>
                <a:cs typeface="Arial"/>
              </a:rPr>
              <a:t>LPF  </a:t>
            </a:r>
            <a:endParaRPr lang="pt-BR" sz="2300" b="1" spc="-5" dirty="0" smtClean="0">
              <a:latin typeface="Arial"/>
              <a:cs typeface="Arial"/>
            </a:endParaRP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endParaRPr lang="pt-BR" sz="2300" b="1" spc="-5" dirty="0" smtClean="0">
              <a:latin typeface="Arial"/>
              <a:cs typeface="Arial"/>
            </a:endParaRP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lang="pt-BR" sz="2000" b="1" spc="-5" dirty="0" smtClean="0">
                <a:latin typeface="Arial"/>
                <a:cs typeface="Arial"/>
              </a:rPr>
              <a:t>Adoção iLPF</a:t>
            </a: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lang="pt-BR" sz="2000" b="1" spc="-5" dirty="0" smtClean="0">
                <a:latin typeface="Arial"/>
                <a:cs typeface="Arial"/>
              </a:rPr>
              <a:t>s</a:t>
            </a:r>
            <a:r>
              <a:rPr sz="2000" b="1" spc="-5" dirty="0" err="1" smtClean="0">
                <a:latin typeface="Arial"/>
                <a:cs typeface="Arial"/>
              </a:rPr>
              <a:t>uper</a:t>
            </a:r>
            <a:r>
              <a:rPr lang="pt-BR" sz="2000" b="1" spc="-5" dirty="0" smtClean="0">
                <a:latin typeface="Arial"/>
                <a:cs typeface="Arial"/>
              </a:rPr>
              <a:t>ou m</a:t>
            </a:r>
            <a:r>
              <a:rPr sz="2000" b="1" spc="-5" dirty="0" smtClean="0">
                <a:latin typeface="Arial"/>
                <a:cs typeface="Arial"/>
              </a:rPr>
              <a:t>etas</a:t>
            </a:r>
            <a:r>
              <a:rPr lang="pt-BR" sz="2000" b="1" spc="-5" dirty="0" smtClean="0">
                <a:latin typeface="Arial"/>
                <a:cs typeface="Arial"/>
              </a:rPr>
              <a:t> </a:t>
            </a:r>
            <a:r>
              <a:rPr sz="2000" b="1" dirty="0" smtClean="0">
                <a:latin typeface="Arial"/>
                <a:cs typeface="Arial"/>
              </a:rPr>
              <a:t>do </a:t>
            </a:r>
            <a:r>
              <a:rPr sz="2000" b="1" spc="-5" dirty="0" smtClean="0">
                <a:latin typeface="Arial"/>
                <a:cs typeface="Arial"/>
              </a:rPr>
              <a:t>Plano</a:t>
            </a:r>
            <a:r>
              <a:rPr sz="2000" b="1" spc="-175" dirty="0" smtClean="0">
                <a:latin typeface="Arial"/>
                <a:cs typeface="Arial"/>
              </a:rPr>
              <a:t> </a:t>
            </a:r>
            <a:r>
              <a:rPr sz="2000" b="1" dirty="0" smtClean="0">
                <a:latin typeface="Arial"/>
                <a:cs typeface="Arial"/>
              </a:rPr>
              <a:t>ABC</a:t>
            </a:r>
            <a:endParaRPr lang="pt-BR" sz="2000" b="1" dirty="0" smtClean="0">
              <a:latin typeface="Arial"/>
              <a:cs typeface="Arial"/>
            </a:endParaRPr>
          </a:p>
          <a:p>
            <a:pPr marL="12700" marR="287020" algn="ctr">
              <a:lnSpc>
                <a:spcPct val="99600"/>
              </a:lnSpc>
              <a:spcBef>
                <a:spcPts val="110"/>
              </a:spcBef>
            </a:pPr>
            <a:r>
              <a:rPr lang="pt-BR" sz="1400" b="1" dirty="0" smtClean="0">
                <a:latin typeface="Arial"/>
                <a:cs typeface="Arial"/>
              </a:rPr>
              <a:t>(desdobramentos em programas estaduais)</a:t>
            </a:r>
            <a:endParaRPr lang="pt-BR" sz="1400" dirty="0">
              <a:latin typeface="Arial"/>
              <a:cs typeface="Arial"/>
            </a:endParaRPr>
          </a:p>
        </p:txBody>
      </p:sp>
      <p:pic>
        <p:nvPicPr>
          <p:cNvPr id="27" name="Picture 11" descr="Resultado de imagem para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78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925274" y="5423"/>
            <a:ext cx="2219325" cy="6959598"/>
          </a:xfrm>
          <a:prstGeom prst="rect">
            <a:avLst/>
          </a:prstGeom>
        </p:spPr>
        <p:txBody>
          <a:bodyPr vert="horz" wrap="square" lIns="0" tIns="318770" rIns="0" bIns="0" rtlCol="0">
            <a:spAutoFit/>
          </a:bodyPr>
          <a:lstStyle/>
          <a:p>
            <a:pPr marL="196215" marR="690880">
              <a:lnSpc>
                <a:spcPct val="99700"/>
              </a:lnSpc>
              <a:spcBef>
                <a:spcPts val="2510"/>
              </a:spcBef>
            </a:pPr>
            <a:r>
              <a:rPr sz="2800" b="1" dirty="0">
                <a:latin typeface="Calibri"/>
                <a:cs typeface="Calibri"/>
              </a:rPr>
              <a:t>10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years,  </a:t>
            </a:r>
            <a:r>
              <a:rPr sz="2800" b="1" dirty="0">
                <a:latin typeface="Calibri"/>
                <a:cs typeface="Calibri"/>
              </a:rPr>
              <a:t>a </a:t>
            </a:r>
            <a:r>
              <a:rPr sz="2800" b="1" spc="-5" dirty="0">
                <a:latin typeface="Calibri"/>
                <a:cs typeface="Calibri"/>
              </a:rPr>
              <a:t>huge  leap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204470" marR="227965">
              <a:lnSpc>
                <a:spcPts val="1000"/>
              </a:lnSpc>
            </a:pPr>
            <a:r>
              <a:rPr sz="900" spc="-5" dirty="0">
                <a:latin typeface="Calibri"/>
                <a:cs typeface="Calibri"/>
              </a:rPr>
              <a:t>Source </a:t>
            </a:r>
            <a:r>
              <a:rPr sz="900" dirty="0">
                <a:latin typeface="Calibri"/>
                <a:cs typeface="Calibri"/>
              </a:rPr>
              <a:t>: Rede de </a:t>
            </a:r>
            <a:r>
              <a:rPr sz="900" spc="-5" dirty="0">
                <a:latin typeface="Calibri"/>
                <a:cs typeface="Calibri"/>
              </a:rPr>
              <a:t>Fomento iLPF, 2016;  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6" y="145119"/>
            <a:ext cx="812752" cy="1075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5138" y="6584212"/>
            <a:ext cx="124968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200"/>
              </a:spcBef>
            </a:pPr>
            <a:r>
              <a:rPr sz="900" spc="-5" dirty="0">
                <a:latin typeface="Calibri"/>
                <a:cs typeface="Calibri"/>
              </a:rPr>
              <a:t>Source </a:t>
            </a:r>
            <a:r>
              <a:rPr sz="900" dirty="0">
                <a:latin typeface="Calibri"/>
                <a:cs typeface="Calibri"/>
              </a:rPr>
              <a:t>: Rede de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Fomento  iLPF,</a:t>
            </a:r>
            <a:r>
              <a:rPr sz="900" spc="114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2016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5331" y="139595"/>
            <a:ext cx="5201285" cy="617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510"/>
              </a:lnSpc>
              <a:spcBef>
                <a:spcPts val="100"/>
              </a:spcBef>
            </a:pPr>
            <a:r>
              <a:rPr sz="2200" b="1" spc="-5" dirty="0">
                <a:latin typeface="Arial Black"/>
                <a:cs typeface="Arial Black"/>
              </a:rPr>
              <a:t>Sistemas </a:t>
            </a:r>
            <a:r>
              <a:rPr sz="2200" b="1" spc="0" dirty="0">
                <a:latin typeface="Arial Black"/>
                <a:cs typeface="Arial Black"/>
              </a:rPr>
              <a:t>Integrados </a:t>
            </a:r>
            <a:r>
              <a:rPr sz="2200" b="1" spc="-5" dirty="0">
                <a:latin typeface="Arial Black"/>
                <a:cs typeface="Arial Black"/>
              </a:rPr>
              <a:t>de</a:t>
            </a:r>
            <a:r>
              <a:rPr sz="2200" b="1" spc="-15" dirty="0">
                <a:latin typeface="Arial Black"/>
                <a:cs typeface="Arial Black"/>
              </a:rPr>
              <a:t> </a:t>
            </a:r>
            <a:r>
              <a:rPr sz="2200" b="1" dirty="0">
                <a:latin typeface="Arial Black"/>
                <a:cs typeface="Arial Black"/>
              </a:rPr>
              <a:t>Produção</a:t>
            </a:r>
            <a:endParaRPr sz="2200">
              <a:latin typeface="Arial Black"/>
              <a:cs typeface="Arial Black"/>
            </a:endParaRPr>
          </a:p>
          <a:p>
            <a:pPr marR="5080" algn="r">
              <a:lnSpc>
                <a:spcPts val="2150"/>
              </a:lnSpc>
            </a:pPr>
            <a:r>
              <a:rPr sz="1900" spc="-5" dirty="0">
                <a:latin typeface="Arial"/>
                <a:cs typeface="Arial"/>
              </a:rPr>
              <a:t>no</a:t>
            </a:r>
            <a:r>
              <a:rPr sz="1900" spc="-9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Brasil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5741" y="5048589"/>
            <a:ext cx="4169410" cy="0"/>
          </a:xfrm>
          <a:custGeom>
            <a:avLst/>
            <a:gdLst/>
            <a:ahLst/>
            <a:cxnLst/>
            <a:rect l="l" t="t" r="r" b="b"/>
            <a:pathLst>
              <a:path w="4169410">
                <a:moveTo>
                  <a:pt x="0" y="0"/>
                </a:moveTo>
                <a:lnTo>
                  <a:pt x="4168832" y="0"/>
                </a:lnTo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5741" y="4371102"/>
            <a:ext cx="4169410" cy="0"/>
          </a:xfrm>
          <a:custGeom>
            <a:avLst/>
            <a:gdLst/>
            <a:ahLst/>
            <a:cxnLst/>
            <a:rect l="l" t="t" r="r" b="b"/>
            <a:pathLst>
              <a:path w="4169410">
                <a:moveTo>
                  <a:pt x="0" y="0"/>
                </a:moveTo>
                <a:lnTo>
                  <a:pt x="4168832" y="0"/>
                </a:lnTo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5741" y="3693615"/>
            <a:ext cx="4169410" cy="0"/>
          </a:xfrm>
          <a:custGeom>
            <a:avLst/>
            <a:gdLst/>
            <a:ahLst/>
            <a:cxnLst/>
            <a:rect l="l" t="t" r="r" b="b"/>
            <a:pathLst>
              <a:path w="4169410">
                <a:moveTo>
                  <a:pt x="0" y="0"/>
                </a:moveTo>
                <a:lnTo>
                  <a:pt x="4168832" y="0"/>
                </a:lnTo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95741" y="3011971"/>
            <a:ext cx="4169410" cy="0"/>
          </a:xfrm>
          <a:custGeom>
            <a:avLst/>
            <a:gdLst/>
            <a:ahLst/>
            <a:cxnLst/>
            <a:rect l="l" t="t" r="r" b="b"/>
            <a:pathLst>
              <a:path w="4169410">
                <a:moveTo>
                  <a:pt x="0" y="0"/>
                </a:moveTo>
                <a:lnTo>
                  <a:pt x="4168832" y="0"/>
                </a:lnTo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40719" y="2155760"/>
            <a:ext cx="3478529" cy="3573145"/>
          </a:xfrm>
          <a:custGeom>
            <a:avLst/>
            <a:gdLst/>
            <a:ahLst/>
            <a:cxnLst/>
            <a:rect l="l" t="t" r="r" b="b"/>
            <a:pathLst>
              <a:path w="3478529" h="3573145">
                <a:moveTo>
                  <a:pt x="3478198" y="0"/>
                </a:moveTo>
                <a:lnTo>
                  <a:pt x="2086495" y="1770611"/>
                </a:lnTo>
                <a:lnTo>
                  <a:pt x="1392382" y="2481348"/>
                </a:lnTo>
                <a:lnTo>
                  <a:pt x="698268" y="3034146"/>
                </a:lnTo>
                <a:lnTo>
                  <a:pt x="0" y="3572597"/>
                </a:lnTo>
                <a:lnTo>
                  <a:pt x="3478198" y="3572597"/>
                </a:lnTo>
                <a:lnTo>
                  <a:pt x="3478198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93944" y="5728357"/>
            <a:ext cx="4173220" cy="0"/>
          </a:xfrm>
          <a:custGeom>
            <a:avLst/>
            <a:gdLst/>
            <a:ahLst/>
            <a:cxnLst/>
            <a:rect l="l" t="t" r="r" b="b"/>
            <a:pathLst>
              <a:path w="4173220">
                <a:moveTo>
                  <a:pt x="0" y="0"/>
                </a:moveTo>
                <a:lnTo>
                  <a:pt x="4172698" y="0"/>
                </a:lnTo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40719" y="4599703"/>
            <a:ext cx="698500" cy="494030"/>
          </a:xfrm>
          <a:custGeom>
            <a:avLst/>
            <a:gdLst/>
            <a:ahLst/>
            <a:cxnLst/>
            <a:rect l="l" t="t" r="r" b="b"/>
            <a:pathLst>
              <a:path w="698500" h="494029">
                <a:moveTo>
                  <a:pt x="0" y="494020"/>
                </a:moveTo>
                <a:lnTo>
                  <a:pt x="698268" y="0"/>
                </a:lnTo>
              </a:path>
            </a:pathLst>
          </a:custGeom>
          <a:ln w="28574">
            <a:solidFill>
              <a:srgbClr val="A1D5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38988" y="4105096"/>
            <a:ext cx="694690" cy="494665"/>
          </a:xfrm>
          <a:custGeom>
            <a:avLst/>
            <a:gdLst/>
            <a:ahLst/>
            <a:cxnLst/>
            <a:rect l="l" t="t" r="r" b="b"/>
            <a:pathLst>
              <a:path w="694689" h="494664">
                <a:moveTo>
                  <a:pt x="0" y="494606"/>
                </a:moveTo>
                <a:lnTo>
                  <a:pt x="694113" y="0"/>
                </a:lnTo>
              </a:path>
            </a:pathLst>
          </a:custGeom>
          <a:ln w="28574">
            <a:solidFill>
              <a:srgbClr val="A1D5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33101" y="3452547"/>
            <a:ext cx="694690" cy="652780"/>
          </a:xfrm>
          <a:custGeom>
            <a:avLst/>
            <a:gdLst/>
            <a:ahLst/>
            <a:cxnLst/>
            <a:rect l="l" t="t" r="r" b="b"/>
            <a:pathLst>
              <a:path w="694689" h="652779">
                <a:moveTo>
                  <a:pt x="0" y="652548"/>
                </a:moveTo>
                <a:lnTo>
                  <a:pt x="694112" y="0"/>
                </a:lnTo>
              </a:path>
            </a:pathLst>
          </a:custGeom>
          <a:ln w="28574">
            <a:solidFill>
              <a:srgbClr val="A1D5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27214" y="2646212"/>
            <a:ext cx="698500" cy="806450"/>
          </a:xfrm>
          <a:custGeom>
            <a:avLst/>
            <a:gdLst/>
            <a:ahLst/>
            <a:cxnLst/>
            <a:rect l="l" t="t" r="r" b="b"/>
            <a:pathLst>
              <a:path w="698500" h="806450">
                <a:moveTo>
                  <a:pt x="0" y="806335"/>
                </a:moveTo>
                <a:lnTo>
                  <a:pt x="698268" y="0"/>
                </a:lnTo>
              </a:path>
            </a:pathLst>
          </a:custGeom>
          <a:ln w="28574">
            <a:solidFill>
              <a:srgbClr val="A1D5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25483" y="1835721"/>
            <a:ext cx="694055" cy="810895"/>
          </a:xfrm>
          <a:custGeom>
            <a:avLst/>
            <a:gdLst/>
            <a:ahLst/>
            <a:cxnLst/>
            <a:rect l="l" t="t" r="r" b="b"/>
            <a:pathLst>
              <a:path w="694054" h="810894">
                <a:moveTo>
                  <a:pt x="0" y="810490"/>
                </a:moveTo>
                <a:lnTo>
                  <a:pt x="693434" y="0"/>
                </a:lnTo>
              </a:path>
            </a:pathLst>
          </a:custGeom>
          <a:ln w="28574">
            <a:solidFill>
              <a:srgbClr val="A1D5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0651" y="5041668"/>
            <a:ext cx="99752" cy="103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88920" y="4547061"/>
            <a:ext cx="99752" cy="103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83031" y="4052454"/>
            <a:ext cx="99752" cy="103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77145" y="3399905"/>
            <a:ext cx="99752" cy="103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5414" y="2593570"/>
            <a:ext cx="99752" cy="103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69526" y="1783079"/>
            <a:ext cx="99752" cy="103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032492" y="5624218"/>
            <a:ext cx="21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0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26427" y="5354413"/>
            <a:ext cx="21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3518" y="507951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10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78966" y="4723174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17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74417" y="428028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26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31766" y="382470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35</a:t>
            </a:r>
            <a:r>
              <a:rPr sz="1200" dirty="0">
                <a:latin typeface="Calibri"/>
                <a:cs typeface="Calibri"/>
              </a:rPr>
              <a:t>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49620" y="4989584"/>
            <a:ext cx="21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45069" y="4494095"/>
            <a:ext cx="21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40520" y="4001999"/>
            <a:ext cx="21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35968" y="3350397"/>
            <a:ext cx="21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31419" y="2542682"/>
            <a:ext cx="21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9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62642" y="562421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62642" y="51151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85400" y="4606089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85400" y="3587960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85400" y="3078896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85400" y="2569832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85400" y="1551703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74488" y="5812390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2005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68628" y="5812390"/>
            <a:ext cx="1031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9295" algn="l"/>
              </a:tabLst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2007	2009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59527" y="5812390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2011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95306" y="562421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69900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95306" y="4945465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69900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95306" y="4266713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69900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95306" y="358796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69900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95306" y="290920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69900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95306" y="2230455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69900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95306" y="1551703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69900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85400" y="3729206"/>
            <a:ext cx="1416685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070">
              <a:lnSpc>
                <a:spcPts val="2240"/>
              </a:lnSpc>
              <a:spcBef>
                <a:spcPts val="100"/>
              </a:spcBef>
            </a:pPr>
            <a:r>
              <a:rPr sz="1900" b="1" spc="-5" dirty="0">
                <a:latin typeface="Calibri"/>
                <a:cs typeface="Calibri"/>
              </a:rPr>
              <a:t>ILPF</a:t>
            </a:r>
            <a:r>
              <a:rPr sz="1900" b="1" spc="-7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área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240"/>
              </a:lnSpc>
              <a:tabLst>
                <a:tab pos="368935" algn="l"/>
              </a:tabLst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15	</a:t>
            </a:r>
            <a:r>
              <a:rPr sz="1900" b="1" spc="-5" dirty="0">
                <a:latin typeface="Calibri"/>
                <a:cs typeface="Calibri"/>
              </a:rPr>
              <a:t>de</a:t>
            </a:r>
            <a:r>
              <a:rPr sz="1900" b="1" spc="-8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adoção</a:t>
            </a:r>
            <a:endParaRPr sz="1900">
              <a:latin typeface="Calibri"/>
              <a:cs typeface="Calibri"/>
            </a:endParaRPr>
          </a:p>
          <a:p>
            <a:pPr marL="406400">
              <a:lnSpc>
                <a:spcPct val="100000"/>
              </a:lnSpc>
              <a:spcBef>
                <a:spcPts val="20"/>
              </a:spcBef>
            </a:pPr>
            <a:r>
              <a:rPr sz="1500" spc="-5" dirty="0">
                <a:latin typeface="Calibri"/>
                <a:cs typeface="Calibri"/>
              </a:rPr>
              <a:t>(milhões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ha)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65298" y="4667528"/>
            <a:ext cx="113538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32715" marR="5080" indent="-12065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Calibri"/>
                <a:cs typeface="Calibri"/>
              </a:rPr>
              <a:t>Redução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de  emissões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687542" y="5213628"/>
            <a:ext cx="1099185" cy="80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>
              <a:lnSpc>
                <a:spcPts val="213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de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GEEs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spc="-5" dirty="0">
                <a:latin typeface="Calibri"/>
                <a:cs typeface="Calibri"/>
              </a:rPr>
              <a:t>(ton </a:t>
            </a:r>
            <a:r>
              <a:rPr sz="1400" dirty="0">
                <a:latin typeface="Calibri"/>
                <a:cs typeface="Calibri"/>
              </a:rPr>
              <a:t>Co</a:t>
            </a:r>
            <a:r>
              <a:rPr sz="1350" baseline="-21604" dirty="0">
                <a:latin typeface="Calibri"/>
                <a:cs typeface="Calibri"/>
              </a:rPr>
              <a:t>2</a:t>
            </a:r>
            <a:r>
              <a:rPr sz="1350" spc="-82" baseline="-21604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eq)</a:t>
            </a:r>
            <a:endParaRPr sz="1400">
              <a:latin typeface="Calibri"/>
              <a:cs typeface="Calibri"/>
            </a:endParaRPr>
          </a:p>
          <a:p>
            <a:pPr marL="80010">
              <a:lnSpc>
                <a:spcPct val="100000"/>
              </a:lnSpc>
              <a:spcBef>
                <a:spcPts val="935"/>
              </a:spcBef>
              <a:tabLst>
                <a:tab pos="776605" algn="l"/>
              </a:tabLst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2013	2015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85400" y="1340768"/>
            <a:ext cx="450723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100"/>
              </a:spcBef>
              <a:tabLst>
                <a:tab pos="3860800" algn="l"/>
              </a:tabLst>
            </a:pPr>
            <a:endParaRPr sz="2800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75"/>
              </a:spcBef>
              <a:tabLst>
                <a:tab pos="309880" algn="l"/>
                <a:tab pos="4478655" algn="l"/>
              </a:tabLst>
            </a:pPr>
            <a:r>
              <a:rPr sz="1200" dirty="0" smtClean="0">
                <a:solidFill>
                  <a:srgbClr val="595959"/>
                </a:solidFill>
                <a:latin typeface="Calibri"/>
                <a:cs typeface="Calibri"/>
              </a:rPr>
              <a:t>35	</a:t>
            </a:r>
            <a:r>
              <a:rPr sz="1200" u="sng" dirty="0" smtClean="0">
                <a:solidFill>
                  <a:srgbClr val="595959"/>
                </a:solidFill>
                <a:latin typeface="Times New Roman"/>
                <a:cs typeface="Times New Roman"/>
              </a:rPr>
              <a:t> 	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318342" y="5729858"/>
            <a:ext cx="405765" cy="387350"/>
          </a:xfrm>
          <a:custGeom>
            <a:avLst/>
            <a:gdLst/>
            <a:ahLst/>
            <a:cxnLst/>
            <a:rect l="l" t="t" r="r" b="b"/>
            <a:pathLst>
              <a:path w="405764" h="387350">
                <a:moveTo>
                  <a:pt x="0" y="193404"/>
                </a:moveTo>
                <a:lnTo>
                  <a:pt x="5352" y="149058"/>
                </a:lnTo>
                <a:lnTo>
                  <a:pt x="20600" y="108350"/>
                </a:lnTo>
                <a:lnTo>
                  <a:pt x="44525" y="72440"/>
                </a:lnTo>
                <a:lnTo>
                  <a:pt x="75911" y="42488"/>
                </a:lnTo>
                <a:lnTo>
                  <a:pt x="113543" y="19657"/>
                </a:lnTo>
                <a:lnTo>
                  <a:pt x="156202" y="5107"/>
                </a:lnTo>
                <a:lnTo>
                  <a:pt x="202674" y="0"/>
                </a:lnTo>
                <a:lnTo>
                  <a:pt x="249145" y="5107"/>
                </a:lnTo>
                <a:lnTo>
                  <a:pt x="291804" y="19657"/>
                </a:lnTo>
                <a:lnTo>
                  <a:pt x="329436" y="42488"/>
                </a:lnTo>
                <a:lnTo>
                  <a:pt x="360822" y="72440"/>
                </a:lnTo>
                <a:lnTo>
                  <a:pt x="384747" y="108350"/>
                </a:lnTo>
                <a:lnTo>
                  <a:pt x="399994" y="149058"/>
                </a:lnTo>
                <a:lnTo>
                  <a:pt x="405347" y="193404"/>
                </a:lnTo>
                <a:lnTo>
                  <a:pt x="399994" y="237750"/>
                </a:lnTo>
                <a:lnTo>
                  <a:pt x="384747" y="278459"/>
                </a:lnTo>
                <a:lnTo>
                  <a:pt x="360822" y="314369"/>
                </a:lnTo>
                <a:lnTo>
                  <a:pt x="329436" y="344320"/>
                </a:lnTo>
                <a:lnTo>
                  <a:pt x="291804" y="367151"/>
                </a:lnTo>
                <a:lnTo>
                  <a:pt x="249145" y="381701"/>
                </a:lnTo>
                <a:lnTo>
                  <a:pt x="202674" y="386809"/>
                </a:lnTo>
                <a:lnTo>
                  <a:pt x="156202" y="381701"/>
                </a:lnTo>
                <a:lnTo>
                  <a:pt x="113543" y="367151"/>
                </a:lnTo>
                <a:lnTo>
                  <a:pt x="75911" y="344320"/>
                </a:lnTo>
                <a:lnTo>
                  <a:pt x="44525" y="314369"/>
                </a:lnTo>
                <a:lnTo>
                  <a:pt x="20600" y="278459"/>
                </a:lnTo>
                <a:lnTo>
                  <a:pt x="5352" y="237750"/>
                </a:lnTo>
                <a:lnTo>
                  <a:pt x="0" y="193404"/>
                </a:lnTo>
                <a:close/>
              </a:path>
            </a:pathLst>
          </a:custGeom>
          <a:ln w="25399">
            <a:solidFill>
              <a:srgbClr val="609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2952850" y="6109306"/>
            <a:ext cx="11417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796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Início do  </a:t>
            </a:r>
            <a:r>
              <a:rPr sz="1500" spc="-5" dirty="0">
                <a:latin typeface="Calibri"/>
                <a:cs typeface="Calibri"/>
              </a:rPr>
              <a:t>programa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ABC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202855" y="4993175"/>
            <a:ext cx="258445" cy="78803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00" spc="-5" dirty="0">
                <a:solidFill>
                  <a:srgbClr val="669900"/>
                </a:solidFill>
                <a:latin typeface="Calibri"/>
                <a:cs typeface="Calibri"/>
              </a:rPr>
              <a:t>m</a:t>
            </a:r>
            <a:r>
              <a:rPr sz="1500" dirty="0">
                <a:solidFill>
                  <a:srgbClr val="669900"/>
                </a:solidFill>
                <a:latin typeface="Calibri"/>
                <a:cs typeface="Calibri"/>
              </a:rPr>
              <a:t>illion</a:t>
            </a:r>
            <a:r>
              <a:rPr sz="1500" spc="-5" dirty="0">
                <a:solidFill>
                  <a:srgbClr val="6699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69900"/>
                </a:solidFill>
                <a:latin typeface="Calibri"/>
                <a:cs typeface="Calibri"/>
              </a:rPr>
              <a:t>ha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82215" y="4991427"/>
            <a:ext cx="288925" cy="83756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00" dirty="0">
                <a:latin typeface="Calibri"/>
                <a:cs typeface="Calibri"/>
              </a:rPr>
              <a:t>t</a:t>
            </a:r>
            <a:r>
              <a:rPr sz="1500" spc="-5" dirty="0">
                <a:latin typeface="Calibri"/>
                <a:cs typeface="Calibri"/>
              </a:rPr>
              <a:t>o</a:t>
            </a:r>
            <a:r>
              <a:rPr sz="1500" dirty="0">
                <a:latin typeface="Calibri"/>
                <a:cs typeface="Calibri"/>
              </a:rPr>
              <a:t>n </a:t>
            </a:r>
            <a:r>
              <a:rPr sz="1500" spc="-5" dirty="0">
                <a:latin typeface="Calibri"/>
                <a:cs typeface="Calibri"/>
              </a:rPr>
              <a:t>C</a:t>
            </a:r>
            <a:r>
              <a:rPr sz="1500" dirty="0">
                <a:latin typeface="Calibri"/>
                <a:cs typeface="Calibri"/>
              </a:rPr>
              <a:t>o</a:t>
            </a:r>
            <a:r>
              <a:rPr sz="1500" baseline="-22222" dirty="0">
                <a:latin typeface="Calibri"/>
                <a:cs typeface="Calibri"/>
              </a:rPr>
              <a:t>2 </a:t>
            </a:r>
            <a:r>
              <a:rPr sz="1500" dirty="0">
                <a:latin typeface="Calibri"/>
                <a:cs typeface="Calibri"/>
              </a:rPr>
              <a:t>eq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948264" y="-27384"/>
            <a:ext cx="2219325" cy="6852920"/>
          </a:xfrm>
          <a:custGeom>
            <a:avLst/>
            <a:gdLst/>
            <a:ahLst/>
            <a:cxnLst/>
            <a:rect l="l" t="t" r="r" b="b"/>
            <a:pathLst>
              <a:path w="2219325" h="6852920">
                <a:moveTo>
                  <a:pt x="2218724" y="0"/>
                </a:moveTo>
                <a:lnTo>
                  <a:pt x="0" y="0"/>
                </a:lnTo>
                <a:lnTo>
                  <a:pt x="0" y="6852576"/>
                </a:lnTo>
                <a:lnTo>
                  <a:pt x="2218724" y="6852576"/>
                </a:lnTo>
                <a:lnTo>
                  <a:pt x="2218724" y="0"/>
                </a:lnTo>
                <a:close/>
              </a:path>
            </a:pathLst>
          </a:custGeom>
          <a:solidFill>
            <a:srgbClr val="A1D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7020272" y="2060848"/>
            <a:ext cx="2016224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99900"/>
              </a:lnSpc>
              <a:spcBef>
                <a:spcPts val="100"/>
              </a:spcBef>
            </a:pPr>
            <a:r>
              <a:rPr sz="2300" dirty="0">
                <a:latin typeface="Arial"/>
                <a:cs typeface="Arial"/>
              </a:rPr>
              <a:t>A adoção</a:t>
            </a:r>
            <a:r>
              <a:rPr sz="2300" spc="-229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da  </a:t>
            </a:r>
            <a:r>
              <a:rPr sz="2300" spc="-5" dirty="0" err="1">
                <a:latin typeface="Arial"/>
                <a:cs typeface="Arial"/>
              </a:rPr>
              <a:t>tecnologia</a:t>
            </a:r>
            <a:r>
              <a:rPr sz="2300" spc="-5" dirty="0">
                <a:latin typeface="Arial"/>
                <a:cs typeface="Arial"/>
              </a:rPr>
              <a:t>  </a:t>
            </a:r>
            <a:r>
              <a:rPr lang="pt-BR" sz="2300" spc="-5" dirty="0" smtClean="0">
                <a:latin typeface="Arial"/>
                <a:cs typeface="Arial"/>
              </a:rPr>
              <a:t>i</a:t>
            </a:r>
            <a:r>
              <a:rPr sz="2300" spc="-5" dirty="0" smtClean="0">
                <a:latin typeface="Arial"/>
                <a:cs typeface="Arial"/>
              </a:rPr>
              <a:t>PLF </a:t>
            </a:r>
            <a:r>
              <a:rPr lang="pt-BR" sz="2300" spc="-5" dirty="0" smtClean="0">
                <a:latin typeface="Arial"/>
                <a:cs typeface="Arial"/>
              </a:rPr>
              <a:t>triplicou </a:t>
            </a:r>
            <a:r>
              <a:rPr sz="2300" dirty="0" smtClean="0">
                <a:latin typeface="Arial"/>
                <a:cs typeface="Arial"/>
              </a:rPr>
              <a:t>no </a:t>
            </a:r>
            <a:r>
              <a:rPr sz="2300" dirty="0" err="1">
                <a:latin typeface="Arial"/>
                <a:cs typeface="Arial"/>
              </a:rPr>
              <a:t>Brasil</a:t>
            </a:r>
            <a:r>
              <a:rPr sz="2300" dirty="0">
                <a:latin typeface="Arial"/>
                <a:cs typeface="Arial"/>
              </a:rPr>
              <a:t> </a:t>
            </a:r>
            <a:r>
              <a:rPr sz="2300" dirty="0" err="1" smtClean="0">
                <a:latin typeface="Arial"/>
                <a:cs typeface="Arial"/>
              </a:rPr>
              <a:t>após</a:t>
            </a:r>
            <a:r>
              <a:rPr sz="2300" dirty="0" smtClean="0">
                <a:latin typeface="Arial"/>
                <a:cs typeface="Arial"/>
              </a:rPr>
              <a:t> </a:t>
            </a:r>
            <a:r>
              <a:rPr sz="2300" spc="-5" dirty="0" err="1" smtClean="0">
                <a:latin typeface="Arial"/>
                <a:cs typeface="Arial"/>
              </a:rPr>
              <a:t>lançamento</a:t>
            </a:r>
            <a:r>
              <a:rPr sz="2300" spc="-5" dirty="0" smtClean="0">
                <a:latin typeface="Arial"/>
                <a:cs typeface="Arial"/>
              </a:rPr>
              <a:t> do </a:t>
            </a:r>
            <a:r>
              <a:rPr lang="pt-BR" sz="2300" spc="-5" dirty="0" smtClean="0">
                <a:latin typeface="Arial"/>
                <a:cs typeface="Arial"/>
              </a:rPr>
              <a:t>P</a:t>
            </a:r>
            <a:r>
              <a:rPr sz="2300" spc="-5" dirty="0" err="1" smtClean="0">
                <a:latin typeface="Arial"/>
                <a:cs typeface="Arial"/>
              </a:rPr>
              <a:t>lano</a:t>
            </a:r>
            <a:r>
              <a:rPr sz="2300" spc="-5" dirty="0" smtClean="0">
                <a:latin typeface="Arial"/>
                <a:cs typeface="Arial"/>
              </a:rPr>
              <a:t>  </a:t>
            </a:r>
            <a:r>
              <a:rPr sz="2300" dirty="0">
                <a:latin typeface="Arial"/>
                <a:cs typeface="Arial"/>
              </a:rPr>
              <a:t>ABC</a:t>
            </a:r>
          </a:p>
        </p:txBody>
      </p:sp>
      <p:sp>
        <p:nvSpPr>
          <p:cNvPr id="71" name="CaixaDeTexto 70"/>
          <p:cNvSpPr txBox="1"/>
          <p:nvPr/>
        </p:nvSpPr>
        <p:spPr>
          <a:xfrm>
            <a:off x="6298981" y="1753071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11,5</a:t>
            </a:r>
            <a:endParaRPr lang="pt-BR" sz="1400" b="1" dirty="0"/>
          </a:p>
        </p:txBody>
      </p:sp>
      <p:cxnSp>
        <p:nvCxnSpPr>
          <p:cNvPr id="73" name="Conector reto 72"/>
          <p:cNvCxnSpPr/>
          <p:nvPr/>
        </p:nvCxnSpPr>
        <p:spPr>
          <a:xfrm flipV="1">
            <a:off x="2071825" y="1916832"/>
            <a:ext cx="4228367" cy="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11" descr="Resultado de imagem para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78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/>
          <a:stretch/>
        </p:blipFill>
        <p:spPr bwMode="auto">
          <a:xfrm>
            <a:off x="889681" y="490297"/>
            <a:ext cx="7210711" cy="279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/>
          <a:stretch/>
        </p:blipFill>
        <p:spPr bwMode="auto">
          <a:xfrm>
            <a:off x="745597" y="3317145"/>
            <a:ext cx="3519229" cy="277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/>
          <a:stretch/>
        </p:blipFill>
        <p:spPr bwMode="auto">
          <a:xfrm>
            <a:off x="4462818" y="3320033"/>
            <a:ext cx="3816424" cy="281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30855" y="6104329"/>
            <a:ext cx="1968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Obsevat</a:t>
            </a:r>
            <a:r>
              <a:rPr lang="en-US" sz="1200" dirty="0" err="1" smtClean="0"/>
              <a:t>ório</a:t>
            </a:r>
            <a:r>
              <a:rPr lang="en-US" sz="1200" dirty="0" smtClean="0"/>
              <a:t> do </a:t>
            </a:r>
            <a:r>
              <a:rPr lang="en-US" sz="1200" dirty="0" err="1" smtClean="0"/>
              <a:t>Clima</a:t>
            </a:r>
            <a:r>
              <a:rPr lang="en-US" sz="1200" dirty="0" smtClean="0"/>
              <a:t> (2016)</a:t>
            </a:r>
            <a:endParaRPr lang="pt-BR" sz="1200" dirty="0"/>
          </a:p>
        </p:txBody>
      </p:sp>
      <p:pic>
        <p:nvPicPr>
          <p:cNvPr id="11" name="Picture 11" descr="Resultado de imagem para EMBRA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78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624152"/>
              </p:ext>
            </p:extLst>
          </p:nvPr>
        </p:nvGraphicFramePr>
        <p:xfrm>
          <a:off x="373862" y="1772816"/>
          <a:ext cx="6096000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BR" dirty="0" smtClean="0"/>
                    </a:p>
                    <a:p>
                      <a:pPr algn="ctr"/>
                      <a:r>
                        <a:rPr lang="pt-BR" dirty="0" smtClean="0"/>
                        <a:t>Gases </a:t>
                      </a:r>
                      <a:r>
                        <a:rPr lang="pt-BR" baseline="0" dirty="0" smtClean="0"/>
                        <a:t>de efeito estufa (GEE)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Lavoura</a:t>
                      </a:r>
                    </a:p>
                    <a:p>
                      <a:pPr algn="ctr"/>
                      <a:r>
                        <a:rPr lang="pt-BR" dirty="0" smtClean="0"/>
                        <a:t>Soja / Arroz</a:t>
                      </a:r>
                    </a:p>
                    <a:p>
                      <a:pPr algn="ctr"/>
                      <a:r>
                        <a:rPr lang="pt-BR" dirty="0" smtClean="0"/>
                        <a:t>Sorgo safrinha com braquiária (PD)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Pastagem</a:t>
                      </a:r>
                    </a:p>
                    <a:p>
                      <a:pPr algn="ctr"/>
                      <a:r>
                        <a:rPr lang="pt-BR" dirty="0" smtClean="0"/>
                        <a:t>(Braquiária </a:t>
                      </a:r>
                      <a:r>
                        <a:rPr lang="pt-BR" dirty="0" err="1" smtClean="0"/>
                        <a:t>brizantha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Unidade de medida</a:t>
                      </a:r>
                      <a:endParaRPr lang="pt-BR" dirty="0"/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Kg CO</a:t>
                      </a:r>
                      <a:r>
                        <a:rPr lang="pt-BR" baseline="-25000" dirty="0" smtClean="0"/>
                        <a:t>2</a:t>
                      </a:r>
                      <a:r>
                        <a:rPr lang="pt-BR" baseline="0" dirty="0" smtClean="0"/>
                        <a:t> eq. / hectare</a:t>
                      </a:r>
                      <a:endParaRPr lang="pt-BR" dirty="0"/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Óxido</a:t>
                      </a:r>
                      <a:r>
                        <a:rPr lang="pt-BR" baseline="0" dirty="0" smtClean="0"/>
                        <a:t> nitroso </a:t>
                      </a:r>
                    </a:p>
                    <a:p>
                      <a:pPr algn="ctr"/>
                      <a:r>
                        <a:rPr lang="pt-BR" baseline="0" dirty="0" smtClean="0"/>
                        <a:t>(N</a:t>
                      </a:r>
                      <a:r>
                        <a:rPr lang="pt-BR" baseline="-25000" dirty="0" smtClean="0"/>
                        <a:t>2</a:t>
                      </a:r>
                      <a:r>
                        <a:rPr lang="pt-BR" baseline="0" dirty="0" smtClean="0"/>
                        <a:t>O)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4.903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376</a:t>
                      </a:r>
                      <a:endParaRPr lang="pt-BR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Dióxido de carbono (CO</a:t>
                      </a:r>
                      <a:r>
                        <a:rPr lang="pt-BR" baseline="-25000" dirty="0" smtClean="0"/>
                        <a:t>2</a:t>
                      </a:r>
                      <a:r>
                        <a:rPr lang="pt-BR" dirty="0" smtClean="0"/>
                        <a:t>)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6.250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- 50.250</a:t>
                      </a:r>
                      <a:endParaRPr lang="pt-BR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</a:t>
                      </a:r>
                      <a:r>
                        <a:rPr lang="pt-BR" baseline="0" dirty="0" smtClean="0"/>
                        <a:t> GEE (N</a:t>
                      </a:r>
                      <a:r>
                        <a:rPr lang="pt-BR" baseline="-25000" dirty="0" smtClean="0"/>
                        <a:t>2</a:t>
                      </a:r>
                      <a:r>
                        <a:rPr lang="pt-BR" baseline="0" dirty="0" smtClean="0"/>
                        <a:t>O+CO</a:t>
                      </a:r>
                      <a:r>
                        <a:rPr lang="pt-BR" baseline="-25000" dirty="0" smtClean="0"/>
                        <a:t>2</a:t>
                      </a:r>
                      <a:r>
                        <a:rPr lang="pt-BR" baseline="0" dirty="0" smtClean="0"/>
                        <a:t>)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11.153</a:t>
                      </a:r>
                      <a:endParaRPr lang="pt-BR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- 49.874</a:t>
                      </a:r>
                      <a:endParaRPr lang="pt-BR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Emissão</a:t>
                      </a:r>
                      <a:r>
                        <a:rPr lang="pt-BR" baseline="0" dirty="0" smtClean="0"/>
                        <a:t> total:</a:t>
                      </a:r>
                      <a:endParaRPr lang="pt-BR" dirty="0"/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-38.721</a:t>
                      </a:r>
                      <a:endParaRPr lang="pt-BR" dirty="0"/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73862" y="561454"/>
            <a:ext cx="4624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Balanço líquido parcial (N</a:t>
            </a:r>
            <a:r>
              <a:rPr lang="pt-BR" b="1" baseline="-25000" dirty="0" smtClean="0"/>
              <a:t>2</a:t>
            </a:r>
            <a:r>
              <a:rPr lang="pt-BR" b="1" dirty="0" smtClean="0"/>
              <a:t>O + CO</a:t>
            </a:r>
            <a:r>
              <a:rPr lang="pt-BR" b="1" baseline="-25000" dirty="0" smtClean="0"/>
              <a:t>2</a:t>
            </a:r>
            <a:r>
              <a:rPr lang="pt-BR" b="1" dirty="0" smtClean="0"/>
              <a:t>) </a:t>
            </a:r>
          </a:p>
          <a:p>
            <a:r>
              <a:rPr lang="pt-BR" b="1" dirty="0" smtClean="0"/>
              <a:t>INTEGRAÇÃO LAVOURA-PECUÁRIA (iLP)</a:t>
            </a:r>
          </a:p>
          <a:p>
            <a:r>
              <a:rPr lang="pt-BR" b="1" dirty="0" smtClean="0"/>
              <a:t>Coordenação nacional: Embrapa Arroz e Feijão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3528" y="5613047"/>
            <a:ext cx="6352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 balanço parcial negativo demonstra que o sistema assimilou C </a:t>
            </a:r>
          </a:p>
          <a:p>
            <a:r>
              <a:rPr lang="pt-BR" dirty="0" smtClean="0"/>
              <a:t>(não consideração da emissão de gás metano - CH</a:t>
            </a:r>
            <a:r>
              <a:rPr lang="pt-BR" baseline="-25000" dirty="0" smtClean="0"/>
              <a:t>4  </a:t>
            </a:r>
            <a:r>
              <a:rPr lang="pt-BR" dirty="0" smtClean="0"/>
              <a:t>- pecuária) </a:t>
            </a:r>
            <a:br>
              <a:rPr lang="pt-BR" dirty="0" smtClean="0"/>
            </a:br>
            <a:r>
              <a:rPr lang="pt-BR" dirty="0" smtClean="0"/>
              <a:t>Em paralelo, verificou-se aumento no estoque de C de solo</a:t>
            </a:r>
            <a:endParaRPr lang="pt-BR" dirty="0"/>
          </a:p>
        </p:txBody>
      </p:sp>
      <p:pic>
        <p:nvPicPr>
          <p:cNvPr id="7" name="Picture 11" descr="Resultado de imagem para EMBR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0000015470-projeto-fluxus-aprovado-21Mar2013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333" y="5220216"/>
            <a:ext cx="1387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8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5" y="5277771"/>
            <a:ext cx="1427609" cy="52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upo 25"/>
          <p:cNvGrpSpPr>
            <a:grpSpLocks/>
          </p:cNvGrpSpPr>
          <p:nvPr/>
        </p:nvGrpSpPr>
        <p:grpSpPr bwMode="auto">
          <a:xfrm>
            <a:off x="2403475" y="1714500"/>
            <a:ext cx="6448425" cy="4211638"/>
            <a:chOff x="1402210" y="1988839"/>
            <a:chExt cx="6483199" cy="4467947"/>
          </a:xfrm>
        </p:grpSpPr>
        <p:pic>
          <p:nvPicPr>
            <p:cNvPr id="6155" name="Picture 2" descr="http://tratohechodigital.com/wp-content/uploads/2014/02/Soj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9" b="17754"/>
            <a:stretch>
              <a:fillRect/>
            </a:stretch>
          </p:blipFill>
          <p:spPr bwMode="auto">
            <a:xfrm>
              <a:off x="6406793" y="1988840"/>
              <a:ext cx="1478616" cy="2589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4" descr="milho aruan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211" y="3802473"/>
              <a:ext cx="2017003" cy="2649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7" descr="Cap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99"/>
            <a:stretch>
              <a:fillRect/>
            </a:stretch>
          </p:blipFill>
          <p:spPr bwMode="auto">
            <a:xfrm>
              <a:off x="1402210" y="2018866"/>
              <a:ext cx="3059614" cy="190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2" descr="C:\Users\arminda.CERRADO\Documents\ACVGEEs\foto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5974" y="1988839"/>
              <a:ext cx="2535692" cy="1908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2" descr="C:\Users\Alessandra\Desktop\fotos experimentos\102NIKON\DSCN052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429" y="3897690"/>
              <a:ext cx="2810124" cy="229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Imagem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11" b="12315"/>
            <a:stretch>
              <a:fillRect/>
            </a:stretch>
          </p:blipFill>
          <p:spPr bwMode="auto">
            <a:xfrm>
              <a:off x="5717923" y="3892096"/>
              <a:ext cx="2167485" cy="256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Imagem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60648"/>
            <a:ext cx="912336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ítulo 1"/>
          <p:cNvSpPr txBox="1">
            <a:spLocks/>
          </p:cNvSpPr>
          <p:nvPr/>
        </p:nvSpPr>
        <p:spPr bwMode="auto">
          <a:xfrm>
            <a:off x="36735" y="320824"/>
            <a:ext cx="6695505" cy="109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altLang="en-US" b="1" dirty="0">
                <a:latin typeface="Arial" charset="0"/>
                <a:cs typeface="Arial" charset="0"/>
              </a:rPr>
              <a:t>AGRICULTURA MITIGADORA DE </a:t>
            </a:r>
            <a:r>
              <a:rPr lang="pt-BR" altLang="en-US" b="1" dirty="0" smtClean="0">
                <a:latin typeface="Arial" charset="0"/>
                <a:cs typeface="Arial" charset="0"/>
              </a:rPr>
              <a:t>GEE: </a:t>
            </a:r>
            <a:r>
              <a:rPr lang="pt-BR" altLang="en-US" sz="1600" b="1" dirty="0">
                <a:latin typeface="Arial" charset="0"/>
                <a:cs typeface="Arial" charset="0"/>
              </a:rPr>
              <a:t>ESTUDOS EM SISTEMAS AGRÍCOLAS DO BRASIL </a:t>
            </a:r>
            <a:r>
              <a:rPr lang="pt-BR" altLang="en-US" sz="1600" b="1" dirty="0" smtClean="0">
                <a:latin typeface="Arial" charset="0"/>
                <a:cs typeface="Arial" charset="0"/>
              </a:rPr>
              <a:t>CENTRAL</a:t>
            </a:r>
          </a:p>
          <a:p>
            <a:pPr algn="ctr">
              <a:spcBef>
                <a:spcPct val="20000"/>
              </a:spcBef>
            </a:pPr>
            <a:r>
              <a:rPr lang="pt-BR" altLang="en-US" sz="1400" b="1" dirty="0" smtClean="0">
                <a:latin typeface="Arial" charset="0"/>
                <a:cs typeface="Arial" charset="0"/>
              </a:rPr>
              <a:t>estoques de carbono em profundidade / </a:t>
            </a:r>
            <a:r>
              <a:rPr lang="pt-BR" altLang="pt-BR" sz="1400" b="1" dirty="0" smtClean="0">
                <a:latin typeface="Arial" charset="0"/>
                <a:cs typeface="Arial" charset="0"/>
              </a:rPr>
              <a:t>prestação de serviços ambientais</a:t>
            </a:r>
            <a:endParaRPr lang="pt-BR" alt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6152" name="Picture 4" descr="0000015470-projeto-fluxus-aprovado-21Mar2013-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7" y="2013871"/>
            <a:ext cx="1387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m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0" y="3642646"/>
            <a:ext cx="1028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27784" y="6093296"/>
            <a:ext cx="6081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EQUIPE BIOMA CERRADO: </a:t>
            </a:r>
          </a:p>
          <a:p>
            <a:pPr algn="ctr"/>
            <a:r>
              <a:rPr lang="pt-BR" b="1" dirty="0" smtClean="0"/>
              <a:t>COORDENAÇÃO ARMINDA CARVALHO (EMBRAPA CERRADOS)</a:t>
            </a:r>
            <a:endParaRPr lang="pt-BR" b="1" dirty="0"/>
          </a:p>
        </p:txBody>
      </p:sp>
      <p:pic>
        <p:nvPicPr>
          <p:cNvPr id="19" name="Imagem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28" y="4701358"/>
            <a:ext cx="2296112" cy="122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8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09075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05459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08948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39552" y="908720"/>
            <a:ext cx="8136904" cy="53245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6600"/>
                </a:solidFill>
              </a:rPr>
              <a:t>CONTRIBUIÇÕES AO NOVO CÓDIGO FLORESTAL</a:t>
            </a: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PARTE I – PROJETOS EM REDE</a:t>
            </a:r>
            <a:r>
              <a:rPr lang="pt-BR" sz="2400" b="1" dirty="0" smtClean="0">
                <a:solidFill>
                  <a:srgbClr val="006600"/>
                </a:solidFill>
              </a:rPr>
              <a:t> </a:t>
            </a: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err="1" smtClean="0">
                <a:solidFill>
                  <a:srgbClr val="006600"/>
                </a:solidFill>
              </a:rPr>
              <a:t>WebAmbiente</a:t>
            </a:r>
            <a:r>
              <a:rPr lang="pt-BR" sz="2000" b="1" dirty="0" smtClean="0">
                <a:solidFill>
                  <a:srgbClr val="006600"/>
                </a:solidFill>
              </a:rPr>
              <a:t> / Código Florestal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Mudanças Climáticas</a:t>
            </a:r>
          </a:p>
          <a:p>
            <a:pPr algn="ctr"/>
            <a:r>
              <a:rPr lang="pt-BR" sz="2000" b="1" dirty="0" err="1" smtClean="0">
                <a:solidFill>
                  <a:srgbClr val="006600"/>
                </a:solidFill>
              </a:rPr>
              <a:t>AgroHidro</a:t>
            </a:r>
            <a:endParaRPr lang="pt-BR" sz="20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Projeto FLUXUS – GEE Agricultura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Projeto PECUS – GEE Pecuária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Projeto SALTUS – GEE Florestas Plantadas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Transição Produtiva e Serviços Ambientais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Zoneamento de Risco Climático</a:t>
            </a:r>
          </a:p>
          <a:p>
            <a:pPr algn="ctr"/>
            <a:endParaRPr lang="pt-BR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1">
                    <a:lumMod val="85000"/>
                  </a:schemeClr>
                </a:solidFill>
              </a:rPr>
              <a:t>PARTE </a:t>
            </a:r>
            <a:r>
              <a:rPr lang="pt-BR" sz="2000" b="1" dirty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pt-BR" sz="2000" b="1" dirty="0" smtClean="0">
                <a:solidFill>
                  <a:schemeClr val="bg1">
                    <a:lumMod val="85000"/>
                  </a:schemeClr>
                </a:solidFill>
              </a:rPr>
              <a:t>I – CONTRIBUIÇÕES PARA DESENHO DE POLÍTICAS PÚBLICAS </a:t>
            </a:r>
          </a:p>
          <a:p>
            <a:pPr algn="ctr"/>
            <a:r>
              <a:rPr lang="pt-BR" sz="2000" b="1" dirty="0" smtClean="0">
                <a:solidFill>
                  <a:schemeClr val="bg1">
                    <a:lumMod val="85000"/>
                  </a:schemeClr>
                </a:solidFill>
              </a:rPr>
              <a:t>(TRANSIÇÃO PRODUTIVA + PSA)</a:t>
            </a:r>
          </a:p>
          <a:p>
            <a:pPr algn="ctr"/>
            <a:endParaRPr lang="pt-BR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5"/>
          <p:cNvSpPr txBox="1">
            <a:spLocks noChangeArrowheads="1"/>
          </p:cNvSpPr>
          <p:nvPr/>
        </p:nvSpPr>
        <p:spPr bwMode="auto">
          <a:xfrm>
            <a:off x="683568" y="476672"/>
            <a:ext cx="2736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21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3211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3211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3211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3211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Avaliações </a:t>
            </a:r>
            <a:endParaRPr lang="pt-BR" alt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84" y="494878"/>
            <a:ext cx="38862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14"/>
          <p:cNvSpPr>
            <a:spLocks noChangeArrowheads="1"/>
          </p:cNvSpPr>
          <p:nvPr/>
        </p:nvSpPr>
        <p:spPr bwMode="auto">
          <a:xfrm>
            <a:off x="107504" y="3284984"/>
            <a:ext cx="396044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 smtClean="0">
                <a:latin typeface="Arial" charset="0"/>
                <a:cs typeface="Arial" charset="0"/>
              </a:rPr>
              <a:t>Coletas no campo </a:t>
            </a:r>
            <a:r>
              <a:rPr lang="pt-BR" altLang="pt-BR" sz="2000" b="1" dirty="0">
                <a:latin typeface="Arial" charset="0"/>
                <a:cs typeface="Arial" charset="0"/>
              </a:rPr>
              <a:t>(A, B, C, </a:t>
            </a:r>
            <a:r>
              <a:rPr lang="pt-BR" altLang="pt-BR" sz="2000" b="1" dirty="0" smtClean="0">
                <a:latin typeface="Arial" charset="0"/>
                <a:cs typeface="Arial" charset="0"/>
              </a:rPr>
              <a:t>D)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 smtClean="0">
                <a:latin typeface="Arial" charset="0"/>
                <a:cs typeface="Arial" charset="0"/>
              </a:rPr>
              <a:t>Análises </a:t>
            </a:r>
            <a:r>
              <a:rPr lang="pt-BR" altLang="pt-BR" sz="2000" b="1" dirty="0">
                <a:latin typeface="Arial" charset="0"/>
                <a:cs typeface="Arial" charset="0"/>
              </a:rPr>
              <a:t>de N</a:t>
            </a:r>
            <a:r>
              <a:rPr lang="pt-BR" altLang="pt-BR" sz="2000" b="1" baseline="-25000" dirty="0">
                <a:latin typeface="Arial" charset="0"/>
                <a:cs typeface="Arial" charset="0"/>
              </a:rPr>
              <a:t>2</a:t>
            </a:r>
            <a:r>
              <a:rPr lang="pt-BR" altLang="pt-BR" sz="2000" b="1" dirty="0">
                <a:latin typeface="Arial" charset="0"/>
                <a:cs typeface="Arial" charset="0"/>
              </a:rPr>
              <a:t>O (E</a:t>
            </a:r>
            <a:r>
              <a:rPr lang="pt-BR" altLang="pt-BR" sz="2000" b="1" dirty="0" smtClean="0">
                <a:latin typeface="Arial" charset="0"/>
                <a:cs typeface="Arial" charset="0"/>
              </a:rPr>
              <a:t>)</a:t>
            </a:r>
          </a:p>
          <a:p>
            <a:pPr algn="ctr">
              <a:spcBef>
                <a:spcPct val="50000"/>
              </a:spcBef>
            </a:pPr>
            <a:endParaRPr lang="pt-BR" altLang="pt-BR" sz="2000" b="1" dirty="0" smtClean="0">
              <a:latin typeface="Arial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000" b="1" dirty="0" smtClean="0">
                <a:latin typeface="Arial" charset="0"/>
                <a:cs typeface="Arial" charset="0"/>
              </a:rPr>
              <a:t>Coletas no campo (F) </a:t>
            </a:r>
          </a:p>
          <a:p>
            <a:pPr algn="ctr">
              <a:spcBef>
                <a:spcPct val="50000"/>
              </a:spcBef>
            </a:pPr>
            <a:r>
              <a:rPr lang="pt-BR" altLang="pt-BR" sz="2000" b="1" dirty="0" smtClean="0">
                <a:latin typeface="Arial" charset="0"/>
                <a:cs typeface="Arial" charset="0"/>
              </a:rPr>
              <a:t>Análises de </a:t>
            </a:r>
            <a:r>
              <a:rPr lang="pt-BR" altLang="pt-BR" sz="2000" b="1" dirty="0">
                <a:latin typeface="Arial" charset="0"/>
                <a:cs typeface="Arial" charset="0"/>
              </a:rPr>
              <a:t>N-mineral (G, H</a:t>
            </a:r>
            <a:r>
              <a:rPr lang="pt-BR" altLang="pt-BR" sz="2000" b="1" dirty="0" smtClean="0">
                <a:latin typeface="Arial" charset="0"/>
                <a:cs typeface="Arial" charset="0"/>
              </a:rPr>
              <a:t>)</a:t>
            </a:r>
            <a:endParaRPr lang="en-US" altLang="pt-BR" sz="2000" dirty="0">
              <a:latin typeface="Arial" charset="0"/>
              <a:cs typeface="Arial" charset="0"/>
            </a:endParaRPr>
          </a:p>
        </p:txBody>
      </p:sp>
      <p:pic>
        <p:nvPicPr>
          <p:cNvPr id="6" name="Picture 4" descr="0000015470-projeto-fluxus-aprovado-21Mar2013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1387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9240"/>
            <a:ext cx="1152128" cy="42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8" y="2394868"/>
            <a:ext cx="874390" cy="61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90223" y="587727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Zannata</a:t>
            </a:r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i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pt-BR" altLang="pt-BR" i="1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pt-BR" alt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(2014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2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111813"/>
              </p:ext>
            </p:extLst>
          </p:nvPr>
        </p:nvGraphicFramePr>
        <p:xfrm>
          <a:off x="381000" y="1387475"/>
          <a:ext cx="8313737" cy="345741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5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5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Sistemas de produção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Emissão Acumulada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(mg N</a:t>
                      </a:r>
                      <a:r>
                        <a:rPr lang="pt-BR" sz="2400" baseline="-25000" dirty="0">
                          <a:effectLst/>
                        </a:rPr>
                        <a:t>2</a:t>
                      </a:r>
                      <a:r>
                        <a:rPr lang="pt-BR" sz="2400" dirty="0">
                          <a:effectLst/>
                        </a:rPr>
                        <a:t>O m</a:t>
                      </a:r>
                      <a:r>
                        <a:rPr lang="pt-BR" sz="2400" baseline="30000" dirty="0">
                          <a:effectLst/>
                        </a:rPr>
                        <a:t>-2</a:t>
                      </a:r>
                      <a:r>
                        <a:rPr lang="pt-BR" sz="2400" dirty="0">
                          <a:effectLst/>
                        </a:rPr>
                        <a:t>)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Produtividade dos </a:t>
                      </a:r>
                      <a:r>
                        <a:rPr lang="pt-BR" sz="2400" dirty="0" smtClean="0">
                          <a:effectLst/>
                        </a:rPr>
                        <a:t>grãos/DM</a:t>
                      </a:r>
                      <a:endParaRPr lang="pt-BR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(kg m</a:t>
                      </a:r>
                      <a:r>
                        <a:rPr lang="pt-BR" sz="2400" baseline="30000" dirty="0">
                          <a:effectLst/>
                        </a:rPr>
                        <a:t>-2</a:t>
                      </a:r>
                      <a:r>
                        <a:rPr lang="pt-BR" sz="2400" dirty="0">
                          <a:effectLst/>
                        </a:rPr>
                        <a:t>)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Emissão por produtividade/DM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(mg N</a:t>
                      </a:r>
                      <a:r>
                        <a:rPr lang="pt-BR" sz="2400" baseline="-25000" dirty="0">
                          <a:effectLst/>
                        </a:rPr>
                        <a:t>2</a:t>
                      </a:r>
                      <a:r>
                        <a:rPr lang="pt-BR" sz="2400" dirty="0">
                          <a:effectLst/>
                        </a:rPr>
                        <a:t>O m</a:t>
                      </a:r>
                      <a:r>
                        <a:rPr lang="pt-BR" sz="2400" baseline="30000" dirty="0">
                          <a:effectLst/>
                        </a:rPr>
                        <a:t>-2</a:t>
                      </a:r>
                      <a:r>
                        <a:rPr lang="pt-BR" sz="2400" baseline="-25000" dirty="0">
                          <a:effectLst/>
                        </a:rPr>
                        <a:t> </a:t>
                      </a:r>
                      <a:r>
                        <a:rPr lang="pt-BR" sz="2400" dirty="0">
                          <a:effectLst/>
                        </a:rPr>
                        <a:t>kg</a:t>
                      </a:r>
                      <a:r>
                        <a:rPr lang="pt-BR" sz="2400" baseline="30000" dirty="0">
                          <a:effectLst/>
                        </a:rPr>
                        <a:t>-1</a:t>
                      </a:r>
                      <a:r>
                        <a:rPr lang="pt-BR" sz="2400" dirty="0">
                          <a:effectLst/>
                        </a:rPr>
                        <a:t> grãos/DM)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PD soja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ROT</a:t>
                      </a:r>
                      <a:r>
                        <a:rPr lang="pt-BR" sz="2000" baseline="0" dirty="0" smtClean="0">
                          <a:effectLst/>
                        </a:rPr>
                        <a:t> sorgo</a:t>
                      </a:r>
                      <a:r>
                        <a:rPr lang="pt-BR" sz="2000" dirty="0" smtClean="0">
                          <a:effectLst/>
                        </a:rPr>
                        <a:t> </a:t>
                      </a:r>
                      <a:endParaRPr lang="pt-BR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106 </a:t>
                      </a:r>
                      <a:r>
                        <a:rPr lang="pt-BR" sz="2400" dirty="0" err="1">
                          <a:effectLst/>
                        </a:rPr>
                        <a:t>ab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0,67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158 b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PD milho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ROT</a:t>
                      </a:r>
                      <a:r>
                        <a:rPr lang="pt-BR" sz="2000" baseline="0" dirty="0" smtClean="0">
                          <a:effectLst/>
                        </a:rPr>
                        <a:t> guandu</a:t>
                      </a:r>
                      <a:endParaRPr lang="pt-BR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63 b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1,03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62 b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Controle </a:t>
                      </a:r>
                      <a:r>
                        <a:rPr lang="pt-BR" sz="1600" dirty="0" smtClean="0">
                          <a:effectLst/>
                        </a:rPr>
                        <a:t>(soja convencional)</a:t>
                      </a:r>
                      <a:endParaRPr lang="pt-BR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136 a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0,22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619 a</a:t>
                      </a:r>
                      <a:endParaRPr lang="pt-BR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4061" name="Rectangle 1"/>
          <p:cNvSpPr>
            <a:spLocks noChangeArrowheads="1"/>
          </p:cNvSpPr>
          <p:nvPr/>
        </p:nvSpPr>
        <p:spPr bwMode="auto">
          <a:xfrm>
            <a:off x="76200" y="523023"/>
            <a:ext cx="883602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pt-BR" altLang="pt-BR" sz="2200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Tabela. </a:t>
            </a:r>
            <a:r>
              <a:rPr lang="pt-BR" altLang="pt-BR" sz="2200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Emissão acumulada de óxido nitroso (N</a:t>
            </a:r>
            <a:r>
              <a:rPr lang="pt-BR" altLang="pt-BR" sz="2200" baseline="-25000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2</a:t>
            </a:r>
            <a:r>
              <a:rPr lang="pt-BR" altLang="pt-BR" sz="2200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0) em função da produtividade das culturas em diferentes sistemas de manejo de solos</a:t>
            </a:r>
            <a:r>
              <a:rPr lang="pt-BR" altLang="pt-BR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   </a:t>
            </a:r>
            <a:endParaRPr lang="pt-BR" altLang="pt-BR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2014" name="Retângulo 3"/>
          <p:cNvSpPr>
            <a:spLocks noChangeArrowheads="1"/>
          </p:cNvSpPr>
          <p:nvPr/>
        </p:nvSpPr>
        <p:spPr bwMode="auto">
          <a:xfrm>
            <a:off x="381000" y="4876800"/>
            <a:ext cx="8305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altLang="pt-BR" sz="1200" b="1" dirty="0" smtClean="0">
                <a:solidFill>
                  <a:schemeClr val="tx1"/>
                </a:solidFill>
              </a:rPr>
              <a:t>Fonte: Santos et al. (2016)</a:t>
            </a:r>
            <a:endParaRPr lang="pt-BR" altLang="pt-BR" sz="1200" b="1" dirty="0">
              <a:solidFill>
                <a:schemeClr val="tx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6781800" y="4191000"/>
            <a:ext cx="914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57200" y="5562600"/>
            <a:ext cx="663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PRÓXIMOS PASSOS: ASSIMILAÇÃO E BALANÇO DE </a:t>
            </a:r>
            <a:r>
              <a:rPr lang="pt-BR" altLang="pt-BR" dirty="0" smtClean="0">
                <a:ea typeface="Calibri" pitchFamily="34" charset="0"/>
                <a:cs typeface="Times New Roman" pitchFamily="18" charset="0"/>
              </a:rPr>
              <a:t>N</a:t>
            </a:r>
            <a:r>
              <a:rPr lang="pt-BR" altLang="pt-BR" baseline="-25000" dirty="0" smtClean="0">
                <a:ea typeface="Calibri" pitchFamily="34" charset="0"/>
                <a:cs typeface="Times New Roman" pitchFamily="18" charset="0"/>
              </a:rPr>
              <a:t>2</a:t>
            </a:r>
            <a:r>
              <a:rPr lang="pt-BR" altLang="pt-BR" dirty="0" smtClean="0">
                <a:ea typeface="Calibri" pitchFamily="34" charset="0"/>
                <a:cs typeface="Times New Roman" pitchFamily="18" charset="0"/>
              </a:rPr>
              <a:t>0 E OUTROS GEE</a:t>
            </a:r>
            <a:endParaRPr lang="pt-BR" dirty="0"/>
          </a:p>
        </p:txBody>
      </p:sp>
      <p:pic>
        <p:nvPicPr>
          <p:cNvPr id="7" name="Picture 4" descr="0000015470-projeto-fluxus-aprovado-21Mar201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333" y="5220216"/>
            <a:ext cx="1387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0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862138"/>
            <a:ext cx="796131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76363"/>
            <a:ext cx="8351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7" y="5157788"/>
            <a:ext cx="587464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04788"/>
            <a:ext cx="87899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17637" y="5893316"/>
            <a:ext cx="349091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Santos </a:t>
            </a:r>
            <a:r>
              <a:rPr lang="pt-BR" i="1" dirty="0" smtClean="0"/>
              <a:t>et al</a:t>
            </a:r>
            <a:r>
              <a:rPr lang="pt-BR" dirty="0" smtClean="0"/>
              <a:t> 2016</a:t>
            </a:r>
            <a:endParaRPr lang="pt-BR" dirty="0"/>
          </a:p>
        </p:txBody>
      </p:sp>
      <p:pic>
        <p:nvPicPr>
          <p:cNvPr id="8" name="Picture 4" descr="0000015470-projeto-fluxus-aprovado-21Mar2013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333" y="5220216"/>
            <a:ext cx="1387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6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Fabiana\Desktop\figura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 r="3561" b="2226"/>
          <a:stretch>
            <a:fillRect/>
          </a:stretch>
        </p:blipFill>
        <p:spPr bwMode="auto">
          <a:xfrm>
            <a:off x="998538" y="1730375"/>
            <a:ext cx="638175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2"/>
          <a:stretch>
            <a:fillRect/>
          </a:stretch>
        </p:blipFill>
        <p:spPr bwMode="auto">
          <a:xfrm>
            <a:off x="6634163" y="25400"/>
            <a:ext cx="2509837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325688" y="342900"/>
            <a:ext cx="34544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GWP (CH</a:t>
            </a:r>
            <a:r>
              <a:rPr lang="en-US" b="1" baseline="-25000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</a:t>
            </a:r>
            <a:r>
              <a:rPr lang="en-US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and N</a:t>
            </a:r>
            <a:r>
              <a:rPr lang="en-US" b="1" baseline="-25000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</a:t>
            </a:r>
            <a:r>
              <a:rPr lang="en-US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O)</a:t>
            </a:r>
            <a:r>
              <a:rPr lang="pt-BR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86817" y="612151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Ribeiro </a:t>
            </a:r>
            <a:r>
              <a:rPr lang="pt-BR" i="1" dirty="0" smtClean="0"/>
              <a:t>et al </a:t>
            </a:r>
            <a:r>
              <a:rPr lang="pt-BR" dirty="0" smtClean="0"/>
              <a:t>(2017)</a:t>
            </a:r>
            <a:endParaRPr lang="pt-BR" dirty="0"/>
          </a:p>
        </p:txBody>
      </p:sp>
      <p:pic>
        <p:nvPicPr>
          <p:cNvPr id="9" name="Picture 4" descr="0000015470-projeto-fluxus-aprovado-21Mar2013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120"/>
            <a:ext cx="1387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94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Fabiana\Desktop\figura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 r="3561" b="2226"/>
          <a:stretch>
            <a:fillRect/>
          </a:stretch>
        </p:blipFill>
        <p:spPr bwMode="auto">
          <a:xfrm>
            <a:off x="998538" y="1730375"/>
            <a:ext cx="638175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t="31250" r="27904" b="24188"/>
          <a:stretch>
            <a:fillRect/>
          </a:stretch>
        </p:blipFill>
        <p:spPr bwMode="auto">
          <a:xfrm>
            <a:off x="4103688" y="4051300"/>
            <a:ext cx="504031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2"/>
          <a:stretch>
            <a:fillRect/>
          </a:stretch>
        </p:blipFill>
        <p:spPr bwMode="auto">
          <a:xfrm>
            <a:off x="6634163" y="25400"/>
            <a:ext cx="2509837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325688" y="342900"/>
            <a:ext cx="34544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GWP (CH</a:t>
            </a:r>
            <a:r>
              <a:rPr lang="en-US" b="1" baseline="-25000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</a:t>
            </a:r>
            <a:r>
              <a:rPr lang="en-US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and N</a:t>
            </a:r>
            <a:r>
              <a:rPr lang="en-US" b="1" baseline="-25000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</a:t>
            </a:r>
            <a:r>
              <a:rPr lang="en-US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O)</a:t>
            </a:r>
            <a:r>
              <a:rPr lang="pt-BR" b="1" dirty="0">
                <a:ln w="19050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7308850" y="4797425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7380288" y="6021388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" name="Seta para a direita 2"/>
          <p:cNvSpPr/>
          <p:nvPr/>
        </p:nvSpPr>
        <p:spPr>
          <a:xfrm rot="5867056">
            <a:off x="7771765" y="4174303"/>
            <a:ext cx="600581" cy="296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380288" y="1844824"/>
            <a:ext cx="16562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DADOS EMISSÃO GEE</a:t>
            </a:r>
          </a:p>
          <a:p>
            <a:endParaRPr lang="pt-BR" sz="1200" b="1" dirty="0" smtClean="0"/>
          </a:p>
          <a:p>
            <a:pPr algn="ctr"/>
            <a:r>
              <a:rPr lang="pt-BR" sz="1200" b="1" dirty="0" smtClean="0"/>
              <a:t>PRÓXIMOS PASSOS</a:t>
            </a:r>
          </a:p>
          <a:p>
            <a:pPr algn="ctr"/>
            <a:r>
              <a:rPr lang="pt-BR" sz="1200" b="1" dirty="0" smtClean="0"/>
              <a:t>ASSIMILAÇÃO GEE</a:t>
            </a:r>
          </a:p>
          <a:p>
            <a:pPr algn="ctr"/>
            <a:r>
              <a:rPr lang="pt-BR" sz="1200" b="1" dirty="0" smtClean="0"/>
              <a:t>BALANÇO DE GEE</a:t>
            </a:r>
          </a:p>
          <a:p>
            <a:endParaRPr lang="pt-BR" sz="1200" b="1" dirty="0"/>
          </a:p>
          <a:p>
            <a:pPr algn="ctr"/>
            <a:r>
              <a:rPr lang="pt-BR" sz="1200" b="1" dirty="0" smtClean="0"/>
              <a:t>OPORTUNIDADES </a:t>
            </a:r>
          </a:p>
          <a:p>
            <a:pPr algn="ctr"/>
            <a:r>
              <a:rPr lang="pt-BR" sz="1200" b="1" dirty="0" smtClean="0"/>
              <a:t>DE INOVAÇÃO </a:t>
            </a:r>
          </a:p>
          <a:p>
            <a:endParaRPr lang="pt-BR" sz="1200" b="1" dirty="0" smtClean="0"/>
          </a:p>
          <a:p>
            <a:pPr algn="ctr"/>
            <a:r>
              <a:rPr lang="pt-BR" sz="1200" b="1" dirty="0" smtClean="0"/>
              <a:t>BARREIRAS NÃO TARIFÁRIAS</a:t>
            </a:r>
            <a:endParaRPr lang="pt-BR" sz="12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786817" y="612151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Ribeiro </a:t>
            </a:r>
            <a:r>
              <a:rPr lang="pt-BR" i="1" dirty="0" smtClean="0"/>
              <a:t>et al </a:t>
            </a:r>
            <a:r>
              <a:rPr lang="pt-BR" dirty="0" smtClean="0"/>
              <a:t>(2017)</a:t>
            </a:r>
            <a:endParaRPr lang="pt-BR" dirty="0"/>
          </a:p>
        </p:txBody>
      </p:sp>
      <p:pic>
        <p:nvPicPr>
          <p:cNvPr id="12" name="Picture 4" descr="0000015470-projeto-fluxus-aprovado-21Mar2013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120"/>
            <a:ext cx="1387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544" y="145775"/>
            <a:ext cx="6912768" cy="1677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8356" y="379664"/>
            <a:ext cx="6911956" cy="1160382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ct val="89400"/>
              </a:lnSpc>
              <a:spcBef>
                <a:spcPts val="505"/>
              </a:spcBef>
            </a:pPr>
            <a:r>
              <a:rPr lang="pt-BR" sz="3200" b="0" spc="-5" dirty="0" smtClean="0">
                <a:solidFill>
                  <a:srgbClr val="000000"/>
                </a:solidFill>
                <a:latin typeface="Calibri"/>
                <a:cs typeface="Calibri"/>
              </a:rPr>
              <a:t>Projeto </a:t>
            </a:r>
            <a:r>
              <a:rPr sz="3200" b="0" spc="-5" dirty="0" smtClean="0">
                <a:solidFill>
                  <a:srgbClr val="000000"/>
                </a:solidFill>
                <a:latin typeface="Calibri"/>
                <a:cs typeface="Calibri"/>
              </a:rPr>
              <a:t>PECUS</a:t>
            </a:r>
            <a:r>
              <a:rPr sz="32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pt-BR" sz="3200" b="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pt-BR" sz="3200" b="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pt-BR" sz="2400" b="0" spc="-5" dirty="0" smtClean="0">
                <a:solidFill>
                  <a:srgbClr val="000000"/>
                </a:solidFill>
                <a:latin typeface="Calibri"/>
                <a:cs typeface="Calibri"/>
              </a:rPr>
              <a:t>INTENSIFICAÇÃO PECUÁRIA BOVINO DE CORTE </a:t>
            </a:r>
            <a:br>
              <a:rPr lang="pt-BR" sz="2400" b="0" spc="-5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pt-BR" sz="2400" b="0" spc="-5" dirty="0" smtClean="0">
                <a:solidFill>
                  <a:srgbClr val="000000"/>
                </a:solidFill>
                <a:latin typeface="Calibri"/>
                <a:cs typeface="Calibri"/>
              </a:rPr>
              <a:t>BIOMA </a:t>
            </a:r>
            <a:r>
              <a:rPr lang="pt-BR" sz="2400" b="0" dirty="0" smtClean="0">
                <a:solidFill>
                  <a:srgbClr val="000000"/>
                </a:solidFill>
                <a:latin typeface="Calibri"/>
                <a:cs typeface="Calibri"/>
              </a:rPr>
              <a:t>MATA  </a:t>
            </a:r>
            <a:r>
              <a:rPr lang="pt-BR" sz="2400" b="0" spc="-5" dirty="0" smtClean="0">
                <a:solidFill>
                  <a:srgbClr val="000000"/>
                </a:solidFill>
                <a:latin typeface="Calibri"/>
                <a:cs typeface="Calibri"/>
              </a:rPr>
              <a:t>ATLÂNTICA</a:t>
            </a:r>
            <a:endParaRPr lang="pt-BR"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8356" y="1865556"/>
            <a:ext cx="2375452" cy="2383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8356" y="4291350"/>
            <a:ext cx="2375452" cy="2468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80192" y="2348880"/>
            <a:ext cx="2139880" cy="3792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36096" y="2708920"/>
            <a:ext cx="2868542" cy="28766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9724" y="5805264"/>
            <a:ext cx="1120236" cy="914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1" descr="Resultado de imagem para EMBRAP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8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67988"/>
              </p:ext>
            </p:extLst>
          </p:nvPr>
        </p:nvGraphicFramePr>
        <p:xfrm>
          <a:off x="158750" y="1484313"/>
          <a:ext cx="8858249" cy="2503487"/>
        </p:xfrm>
        <a:graphic>
          <a:graphicData uri="http://schemas.openxmlformats.org/drawingml/2006/table">
            <a:tbl>
              <a:tblPr firstRow="1" firstCol="1" bandRow="1"/>
              <a:tblGrid>
                <a:gridCol w="1316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26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05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Sistema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ECH</a:t>
                      </a:r>
                      <a:r>
                        <a:rPr lang="pt-BR" sz="16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 CO</a:t>
                      </a:r>
                      <a:r>
                        <a:rPr lang="pt-BR" sz="16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eq.ha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.ano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Taxa Lotação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(Cabeça.ha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pt-BR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Carbono do Solo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 CO</a:t>
                      </a:r>
                      <a:r>
                        <a:rPr lang="pt-BR" sz="16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eq.ha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.ano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 cm prof.)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Fixação de C no tronco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 CO</a:t>
                      </a:r>
                      <a:r>
                        <a:rPr lang="pt-BR" sz="16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eq.ha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.ano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Balanço anual de C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 CO</a:t>
                      </a:r>
                      <a:r>
                        <a:rPr lang="pt-BR" sz="16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eq.ha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.ano</a:t>
                      </a:r>
                      <a:r>
                        <a:rPr lang="pt-BR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iLP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+1,3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iLPF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+23,0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PASTAGEM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9675" algn="l"/>
                        </a:tabLst>
                      </a:pPr>
                      <a:r>
                        <a:rPr lang="pt-B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-0,4</a:t>
                      </a:r>
                    </a:p>
                  </a:txBody>
                  <a:tcPr marL="68590" marR="685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656" name="Retângulo 5"/>
          <p:cNvSpPr>
            <a:spLocks noChangeArrowheads="1"/>
          </p:cNvSpPr>
          <p:nvPr/>
        </p:nvSpPr>
        <p:spPr bwMode="auto">
          <a:xfrm>
            <a:off x="155575" y="3997325"/>
            <a:ext cx="2506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000000"/>
                </a:solidFill>
              </a:rPr>
              <a:t>Fonte: Guimarães Júnior et al. (2015</a:t>
            </a:r>
            <a:r>
              <a:rPr lang="pt-BR" altLang="pt-BR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658" name="CaixaDeTexto 4"/>
          <p:cNvSpPr txBox="1">
            <a:spLocks noChangeArrowheads="1"/>
          </p:cNvSpPr>
          <p:nvPr/>
        </p:nvSpPr>
        <p:spPr bwMode="auto">
          <a:xfrm>
            <a:off x="327025" y="332656"/>
            <a:ext cx="8521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latin typeface="Arial" pitchFamily="34" charset="0"/>
              </a:rPr>
              <a:t>BALANÇO DE CARBONO PRELIMINAR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latin typeface="Arial" pitchFamily="34" charset="0"/>
              </a:rPr>
              <a:t>PECUÁRIA DE CORTE EM SISTEMA iLP E iLPF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latin typeface="Arial" pitchFamily="34" charset="0"/>
              </a:rPr>
              <a:t>BIOMA CERRADO </a:t>
            </a:r>
            <a:r>
              <a:rPr lang="pt-BR" altLang="pt-BR" sz="2000" b="1" baseline="30000" dirty="0" smtClean="0">
                <a:latin typeface="Arial" pitchFamily="34" charset="0"/>
              </a:rPr>
              <a:t>1</a:t>
            </a:r>
            <a:endParaRPr lang="pt-BR" altLang="pt-BR" sz="2000" b="1" baseline="30000" dirty="0">
              <a:latin typeface="Arial" pitchFamily="34" charset="0"/>
            </a:endParaRPr>
          </a:p>
        </p:txBody>
      </p:sp>
      <p:sp>
        <p:nvSpPr>
          <p:cNvPr id="26659" name="CaixaDeTexto 4"/>
          <p:cNvSpPr txBox="1">
            <a:spLocks noChangeArrowheads="1"/>
          </p:cNvSpPr>
          <p:nvPr/>
        </p:nvSpPr>
        <p:spPr bwMode="auto">
          <a:xfrm>
            <a:off x="390525" y="4449763"/>
            <a:ext cx="8520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aseline="30000" dirty="0" smtClean="0">
                <a:latin typeface="Arial" pitchFamily="34" charset="0"/>
              </a:rPr>
              <a:t>1</a:t>
            </a:r>
            <a:r>
              <a:rPr lang="pt-BR" altLang="pt-BR" sz="1600" dirty="0" smtClean="0">
                <a:latin typeface="Arial" pitchFamily="34" charset="0"/>
              </a:rPr>
              <a:t> </a:t>
            </a:r>
            <a:r>
              <a:rPr lang="pt-BR" altLang="pt-BR" sz="1500" b="1" dirty="0" smtClean="0">
                <a:latin typeface="Arial" pitchFamily="34" charset="0"/>
              </a:rPr>
              <a:t>apenas CH</a:t>
            </a:r>
            <a:r>
              <a:rPr lang="pt-BR" altLang="pt-BR" sz="1500" b="1" baseline="-25000" dirty="0" smtClean="0">
                <a:latin typeface="Arial" pitchFamily="34" charset="0"/>
              </a:rPr>
              <a:t>4</a:t>
            </a:r>
            <a:r>
              <a:rPr lang="pt-BR" altLang="pt-BR" sz="1500" b="1" dirty="0" smtClean="0">
                <a:latin typeface="Arial" pitchFamily="34" charset="0"/>
              </a:rPr>
              <a:t> (gás metano); sem carbono </a:t>
            </a:r>
            <a:r>
              <a:rPr lang="pt-BR" altLang="pt-BR" sz="1500" b="1" dirty="0">
                <a:latin typeface="Arial" pitchFamily="34" charset="0"/>
              </a:rPr>
              <a:t>sequestrado nas raízes </a:t>
            </a:r>
            <a:r>
              <a:rPr lang="pt-BR" altLang="pt-BR" sz="1500" b="1" dirty="0" smtClean="0">
                <a:latin typeface="Arial" pitchFamily="34" charset="0"/>
              </a:rPr>
              <a:t>de eucalipto/pastagem</a:t>
            </a:r>
            <a:endParaRPr lang="pt-BR" altLang="pt-BR" sz="1500" b="1" dirty="0">
              <a:latin typeface="Arial" pitchFamily="34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7629724" y="5805264"/>
            <a:ext cx="1120236" cy="914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Elipse 2"/>
          <p:cNvSpPr/>
          <p:nvPr/>
        </p:nvSpPr>
        <p:spPr>
          <a:xfrm>
            <a:off x="7471816" y="1412776"/>
            <a:ext cx="1636688" cy="25845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920" y="1412776"/>
            <a:ext cx="1636688" cy="25845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6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Imagem 4" descr="Logo_Embrapa_Florest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2233" y="404664"/>
            <a:ext cx="93662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usuario\Downloads\Logo_Saltu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4" y="1124744"/>
            <a:ext cx="1209805" cy="83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ixaDeTexto 16"/>
          <p:cNvSpPr txBox="1">
            <a:spLocks noChangeArrowheads="1"/>
          </p:cNvSpPr>
          <p:nvPr/>
        </p:nvSpPr>
        <p:spPr bwMode="auto">
          <a:xfrm>
            <a:off x="1460046" y="1484784"/>
            <a:ext cx="5873003" cy="3416320"/>
          </a:xfrm>
          <a:prstGeom prst="rect">
            <a:avLst/>
          </a:prstGeom>
          <a:solidFill>
            <a:srgbClr val="467C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 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mapeamento de solos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características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/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propriedades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 monitoramento do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clima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 reservas de C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na biomassa</a:t>
            </a:r>
            <a:endParaRPr lang="pt-BR" altLang="pt-BR" sz="1600" b="1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Aporte de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C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e N no solo (serapilheira)</a:t>
            </a:r>
            <a:endParaRPr lang="pt-BR" altLang="pt-BR" sz="1600" b="1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balanço de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C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e N no solo</a:t>
            </a:r>
            <a:endParaRPr lang="pt-BR" altLang="pt-BR" sz="1600" b="1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 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monitoramento de </a:t>
            </a:r>
            <a:r>
              <a:rPr lang="pt-BR" altLang="pt-BR" sz="1600" b="1" dirty="0" err="1" smtClean="0">
                <a:solidFill>
                  <a:schemeClr val="bg1"/>
                </a:solidFill>
                <a:cs typeface="Arial" charset="0"/>
              </a:rPr>
              <a:t>emiss</a:t>
            </a:r>
            <a:r>
              <a:rPr lang="en-US" altLang="pt-BR" sz="1600" b="1" dirty="0" err="1" smtClean="0">
                <a:solidFill>
                  <a:schemeClr val="bg1"/>
                </a:solidFill>
                <a:cs typeface="Arial" charset="0"/>
              </a:rPr>
              <a:t>ões</a:t>
            </a:r>
            <a:r>
              <a:rPr lang="en-US" altLang="pt-BR" sz="16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de GEE (N</a:t>
            </a:r>
            <a:r>
              <a:rPr lang="pt-BR" altLang="pt-BR" sz="1000" b="1" dirty="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O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e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CH</a:t>
            </a:r>
            <a:r>
              <a:rPr lang="pt-BR" altLang="pt-BR" sz="1200" b="1" dirty="0">
                <a:solidFill>
                  <a:schemeClr val="bg1"/>
                </a:solidFill>
                <a:cs typeface="Arial" charset="0"/>
              </a:rPr>
              <a:t>4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monitoramento 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de N mineral + temperatura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e umidade do solo</a:t>
            </a:r>
            <a:endParaRPr lang="pt-BR" altLang="pt-BR" sz="1600" b="1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 balanço de carbono na base C ou CO</a:t>
            </a:r>
            <a:r>
              <a:rPr lang="pt-BR" altLang="pt-BR" sz="1200" b="1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pt-BR" altLang="pt-BR" sz="16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pt-BR" altLang="pt-BR" sz="1600" b="1" dirty="0" smtClean="0">
                <a:solidFill>
                  <a:schemeClr val="bg1"/>
                </a:solidFill>
                <a:cs typeface="Arial" charset="0"/>
              </a:rPr>
              <a:t>equivalente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pt-BR" altLang="pt-BR" sz="1600" b="1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5" name="CaixaDeTexto 90"/>
          <p:cNvSpPr txBox="1">
            <a:spLocks noChangeArrowheads="1"/>
          </p:cNvSpPr>
          <p:nvPr/>
        </p:nvSpPr>
        <p:spPr bwMode="auto">
          <a:xfrm>
            <a:off x="3207092" y="384532"/>
            <a:ext cx="2523640" cy="369332"/>
          </a:xfrm>
          <a:prstGeom prst="rect">
            <a:avLst/>
          </a:prstGeom>
          <a:solidFill>
            <a:srgbClr val="769E78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pt-BR" altLang="pt-BR" b="1" dirty="0" smtClean="0">
                <a:solidFill>
                  <a:srgbClr val="003300"/>
                </a:solidFill>
                <a:cs typeface="Arial" charset="0"/>
              </a:rPr>
              <a:t>VARIÁVEIS OBSERVADAS</a:t>
            </a:r>
            <a:endParaRPr lang="pt-BR" altLang="pt-BR" b="1" dirty="0">
              <a:solidFill>
                <a:srgbClr val="0033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uSER\Pictures\Rio Negrinho julho 2012\DSC_00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2" y="332656"/>
            <a:ext cx="2744702" cy="182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/>
          <a:stretch/>
        </p:blipFill>
        <p:spPr bwMode="auto">
          <a:xfrm>
            <a:off x="138010" y="2302501"/>
            <a:ext cx="3152254" cy="187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95351" y="940078"/>
            <a:ext cx="32969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i="1" dirty="0" smtClean="0"/>
              <a:t>Pinus </a:t>
            </a:r>
            <a:r>
              <a:rPr lang="pt-BR" i="1" dirty="0" err="1" smtClean="0"/>
              <a:t>taeda</a:t>
            </a:r>
            <a:r>
              <a:rPr lang="pt-BR" i="1" dirty="0" smtClean="0"/>
              <a:t> - </a:t>
            </a:r>
            <a:r>
              <a:rPr lang="pt-BR" dirty="0" smtClean="0"/>
              <a:t>RIO NEGRINHO (SC)</a:t>
            </a:r>
            <a:endParaRPr lang="pt-BR" dirty="0"/>
          </a:p>
        </p:txBody>
      </p:sp>
      <p:pic>
        <p:nvPicPr>
          <p:cNvPr id="7170" name="Picture 2" descr="https://upload.wikimedia.org/wikipedia/commons/thumb/0/0d/SantaCatarina_Municip_RioNegrinho.svg/2000px-SantaCatarina_Municip_RioNegrinh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1" y="4293096"/>
            <a:ext cx="2676068" cy="17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995"/>
          <a:stretch/>
        </p:blipFill>
        <p:spPr>
          <a:xfrm>
            <a:off x="3203848" y="2204864"/>
            <a:ext cx="5544616" cy="2232248"/>
          </a:xfrm>
          <a:prstGeom prst="rect">
            <a:avLst/>
          </a:prstGeom>
          <a:ln>
            <a:noFill/>
          </a:ln>
        </p:spPr>
      </p:pic>
      <p:pic>
        <p:nvPicPr>
          <p:cNvPr id="19" name="Picture 2"/>
          <p:cNvPicPr/>
          <p:nvPr/>
        </p:nvPicPr>
        <p:blipFill rotWithShape="1">
          <a:blip r:embed="rId7"/>
          <a:srcRect t="76467" r="60749"/>
          <a:stretch/>
        </p:blipFill>
        <p:spPr>
          <a:xfrm>
            <a:off x="3779912" y="4557475"/>
            <a:ext cx="3022822" cy="959757"/>
          </a:xfrm>
          <a:prstGeom prst="rect">
            <a:avLst/>
          </a:prstGeom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5652120" y="4088368"/>
            <a:ext cx="1790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/Floresta Ombrófila Mista</a:t>
            </a:r>
            <a:endParaRPr lang="pt-BR" sz="1200" dirty="0"/>
          </a:p>
        </p:txBody>
      </p:sp>
      <p:sp>
        <p:nvSpPr>
          <p:cNvPr id="17" name="CaixaDeTexto 8"/>
          <p:cNvSpPr txBox="1"/>
          <p:nvPr/>
        </p:nvSpPr>
        <p:spPr>
          <a:xfrm>
            <a:off x="251520" y="4077072"/>
            <a:ext cx="2876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Fonte: http://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pt.climate-data.org/location/43738</a:t>
            </a: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23928" y="5738220"/>
            <a:ext cx="104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Veloso (2015)</a:t>
            </a:r>
            <a:endParaRPr lang="pt-BR" sz="12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58044" y="2155409"/>
            <a:ext cx="1119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/>
              <a:t>Foto: Rosana </a:t>
            </a:r>
            <a:r>
              <a:rPr lang="pt-BR" sz="1000" dirty="0" err="1" smtClean="0"/>
              <a:t>Higa</a:t>
            </a:r>
            <a:endParaRPr lang="pt-BR" sz="10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827722" y="4864406"/>
            <a:ext cx="167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2NESSE LOCAL:</a:t>
            </a:r>
          </a:p>
          <a:p>
            <a:r>
              <a:rPr lang="pt-BR" sz="1200" dirty="0" smtClean="0"/>
              <a:t>9400 amostras de gases</a:t>
            </a:r>
          </a:p>
          <a:p>
            <a:r>
              <a:rPr lang="pt-BR" sz="1200" dirty="0" smtClean="0"/>
              <a:t>850 amostras de solos</a:t>
            </a:r>
            <a:endParaRPr lang="pt-BR" sz="1200" dirty="0"/>
          </a:p>
        </p:txBody>
      </p:sp>
      <p:pic>
        <p:nvPicPr>
          <p:cNvPr id="20" name="Imagem 4" descr="Logo_Embrapa_Floresta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2233" y="404664"/>
            <a:ext cx="93662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usuario\Downloads\Logo_Saltu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4" y="1124744"/>
            <a:ext cx="1209805" cy="83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5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/>
          <p:nvPr/>
        </p:nvSpPr>
        <p:spPr>
          <a:xfrm>
            <a:off x="5508625" y="4437063"/>
            <a:ext cx="184150" cy="36671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4997" rIns="90004" bIns="44997" compatLnSpc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kern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2" name="AutoShape 6"/>
          <p:cNvSpPr/>
          <p:nvPr/>
        </p:nvSpPr>
        <p:spPr>
          <a:xfrm rot="20696724">
            <a:off x="3559175" y="3226572"/>
            <a:ext cx="1793875" cy="195263"/>
          </a:xfrm>
          <a:custGeom>
            <a:avLst>
              <a:gd name="f0" fmla="val 0"/>
              <a:gd name="f1" fmla="val 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+- f5 0 f4"/>
              <a:gd name="f10" fmla="pin 0 f0 21600"/>
              <a:gd name="f11" fmla="pin 0 f1 10800"/>
              <a:gd name="f12" fmla="val f10"/>
              <a:gd name="f13" fmla="val f11"/>
              <a:gd name="f14" fmla="*/ f9 1 21600"/>
              <a:gd name="f15" fmla="*/ f10 f7 1"/>
              <a:gd name="f16" fmla="*/ f11 f8 1"/>
              <a:gd name="f17" fmla="+- 21600 0 f13"/>
              <a:gd name="f18" fmla="+- 21600 0 f12"/>
              <a:gd name="f19" fmla="*/ 0 f14 1"/>
              <a:gd name="f20" fmla="*/ f13 f8 1"/>
              <a:gd name="f21" fmla="*/ f18 f13 1"/>
              <a:gd name="f22" fmla="*/ f19 1 f14"/>
              <a:gd name="f23" fmla="*/ f17 f8 1"/>
              <a:gd name="f24" fmla="*/ f21 1 10800"/>
              <a:gd name="f25" fmla="*/ f22 f7 1"/>
              <a:gd name="f26" fmla="+- f12 f24 0"/>
              <a:gd name="f27" fmla="*/ f26 f7 1"/>
            </a:gdLst>
            <a:ahLst>
              <a:ahXY gdRefX="f0" minX="f4" maxX="f5" gdRefY="f1" minY="f4" maxY="f6">
                <a:pos x="f15" y="f1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0" r="f27" b="f23"/>
            <a:pathLst>
              <a:path w="21600" h="21600">
                <a:moveTo>
                  <a:pt x="f4" y="f13"/>
                </a:moveTo>
                <a:lnTo>
                  <a:pt x="f12" y="f13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7"/>
                </a:lnTo>
                <a:lnTo>
                  <a:pt x="f4" y="f17"/>
                </a:lnTo>
                <a:close/>
              </a:path>
            </a:pathLst>
          </a:custGeom>
          <a:solidFill>
            <a:srgbClr val="0000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compatLnSpc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kern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220" name="TextBox 19"/>
          <p:cNvSpPr txBox="1">
            <a:spLocks noChangeArrowheads="1"/>
          </p:cNvSpPr>
          <p:nvPr/>
        </p:nvSpPr>
        <p:spPr bwMode="auto">
          <a:xfrm>
            <a:off x="1403648" y="4765303"/>
            <a:ext cx="154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pt-BR" altLang="en-US" sz="2000" b="1" dirty="0">
                <a:solidFill>
                  <a:srgbClr val="000000"/>
                </a:solidFill>
              </a:rPr>
              <a:t>120 dias / </a:t>
            </a:r>
            <a:r>
              <a:rPr lang="pt-BR" altLang="en-US" sz="2000" b="1" dirty="0" smtClean="0">
                <a:solidFill>
                  <a:srgbClr val="000000"/>
                </a:solidFill>
              </a:rPr>
              <a:t>ha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9221" name="TextBox 19"/>
          <p:cNvSpPr txBox="1">
            <a:spLocks noChangeArrowheads="1"/>
          </p:cNvSpPr>
          <p:nvPr/>
        </p:nvSpPr>
        <p:spPr bwMode="auto">
          <a:xfrm>
            <a:off x="760262" y="261900"/>
            <a:ext cx="45318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AMAZÔNIA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9222" name="TextBox 19"/>
          <p:cNvSpPr txBox="1">
            <a:spLocks noChangeArrowheads="1"/>
          </p:cNvSpPr>
          <p:nvPr/>
        </p:nvSpPr>
        <p:spPr bwMode="auto">
          <a:xfrm>
            <a:off x="6132284" y="3829199"/>
            <a:ext cx="154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pt-BR" altLang="en-US" sz="2000" b="1" dirty="0">
                <a:solidFill>
                  <a:srgbClr val="000000"/>
                </a:solidFill>
              </a:rPr>
              <a:t>150 dias / </a:t>
            </a:r>
            <a:r>
              <a:rPr lang="pt-BR" altLang="en-US" sz="2000" b="1" dirty="0" smtClean="0">
                <a:solidFill>
                  <a:srgbClr val="000000"/>
                </a:solidFill>
              </a:rPr>
              <a:t>ha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1259632" y="2429109"/>
            <a:ext cx="1864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pt-BR" altLang="en-US" sz="2000" b="1" dirty="0" smtClean="0">
                <a:solidFill>
                  <a:srgbClr val="000000"/>
                </a:solidFill>
              </a:rPr>
              <a:t>Agricultura de </a:t>
            </a:r>
          </a:p>
          <a:p>
            <a:pPr algn="ctr"/>
            <a:r>
              <a:rPr lang="pt-BR" altLang="en-US" sz="2000" b="1" dirty="0" smtClean="0">
                <a:solidFill>
                  <a:srgbClr val="000000"/>
                </a:solidFill>
              </a:rPr>
              <a:t>corte e queima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922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149115"/>
            <a:ext cx="23399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" descr="C:\Users\luciano.mattos\Documents\Luciano Mattos desktop\Embrapa\Projeto Serviços Ambientais\PTPSA\Resultados\Fotos\Tomé Açu - Igarapé Açu PA\_DSC7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33" y="2244874"/>
            <a:ext cx="23288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6"/>
          <p:cNvSpPr/>
          <p:nvPr/>
        </p:nvSpPr>
        <p:spPr>
          <a:xfrm rot="911010">
            <a:off x="3557588" y="4308582"/>
            <a:ext cx="1793875" cy="195263"/>
          </a:xfrm>
          <a:custGeom>
            <a:avLst>
              <a:gd name="f0" fmla="val 0"/>
              <a:gd name="f1" fmla="val 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+- f5 0 f4"/>
              <a:gd name="f10" fmla="pin 0 f0 21600"/>
              <a:gd name="f11" fmla="pin 0 f1 10800"/>
              <a:gd name="f12" fmla="val f10"/>
              <a:gd name="f13" fmla="val f11"/>
              <a:gd name="f14" fmla="*/ f9 1 21600"/>
              <a:gd name="f15" fmla="*/ f10 f7 1"/>
              <a:gd name="f16" fmla="*/ f11 f8 1"/>
              <a:gd name="f17" fmla="+- 21600 0 f13"/>
              <a:gd name="f18" fmla="+- 21600 0 f12"/>
              <a:gd name="f19" fmla="*/ 0 f14 1"/>
              <a:gd name="f20" fmla="*/ f13 f8 1"/>
              <a:gd name="f21" fmla="*/ f18 f13 1"/>
              <a:gd name="f22" fmla="*/ f19 1 f14"/>
              <a:gd name="f23" fmla="*/ f17 f8 1"/>
              <a:gd name="f24" fmla="*/ f21 1 10800"/>
              <a:gd name="f25" fmla="*/ f22 f7 1"/>
              <a:gd name="f26" fmla="+- f12 f24 0"/>
              <a:gd name="f27" fmla="*/ f26 f7 1"/>
            </a:gdLst>
            <a:ahLst>
              <a:ahXY gdRefX="f0" minX="f4" maxX="f5" gdRefY="f1" minY="f4" maxY="f6">
                <a:pos x="f15" y="f1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0" r="f27" b="f23"/>
            <a:pathLst>
              <a:path w="21600" h="21600">
                <a:moveTo>
                  <a:pt x="f4" y="f13"/>
                </a:moveTo>
                <a:lnTo>
                  <a:pt x="f12" y="f13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7"/>
                </a:lnTo>
                <a:lnTo>
                  <a:pt x="f4" y="f17"/>
                </a:lnTo>
                <a:close/>
              </a:path>
            </a:pathLst>
          </a:custGeom>
          <a:solidFill>
            <a:srgbClr val="0000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compatLnSpc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kern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9227" name="Picture 3" descr="C:\Users\luciano.mattos\Documents\Luciano Mattos desktop\Embrapa\Projeto Serviços Ambientais\PTPSA\Resultados\Fotos\Tomé Açu - Igarapé Açu PA\_DSC74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33" y="4373077"/>
            <a:ext cx="23288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Box 19"/>
          <p:cNvSpPr txBox="1">
            <a:spLocks noChangeArrowheads="1"/>
          </p:cNvSpPr>
          <p:nvPr/>
        </p:nvSpPr>
        <p:spPr bwMode="auto">
          <a:xfrm>
            <a:off x="5446633" y="5917715"/>
            <a:ext cx="2832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pt-BR" altLang="en-US" sz="2000" b="1" dirty="0">
                <a:solidFill>
                  <a:srgbClr val="000000"/>
                </a:solidFill>
              </a:rPr>
              <a:t>5 horas de </a:t>
            </a:r>
            <a:r>
              <a:rPr lang="pt-BR" altLang="en-US" sz="2000" b="1" dirty="0" smtClean="0">
                <a:solidFill>
                  <a:srgbClr val="000000"/>
                </a:solidFill>
              </a:rPr>
              <a:t>mecanização </a:t>
            </a:r>
            <a:endParaRPr lang="pt-BR" altLang="en-US" sz="2000" b="1" dirty="0">
              <a:solidFill>
                <a:srgbClr val="000000"/>
              </a:solidFill>
            </a:endParaRPr>
          </a:p>
          <a:p>
            <a:pPr algn="ctr"/>
            <a:r>
              <a:rPr lang="pt-BR" altLang="en-US" sz="2000" b="1" dirty="0">
                <a:solidFill>
                  <a:srgbClr val="000000"/>
                </a:solidFill>
              </a:rPr>
              <a:t>+ 1,25 dia / </a:t>
            </a:r>
            <a:r>
              <a:rPr lang="pt-BR" altLang="en-US" sz="2000" b="1" dirty="0" smtClean="0">
                <a:solidFill>
                  <a:srgbClr val="000000"/>
                </a:solidFill>
              </a:rPr>
              <a:t>ha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9229" name="TextBox 21"/>
          <p:cNvSpPr txBox="1">
            <a:spLocks noChangeArrowheads="1"/>
          </p:cNvSpPr>
          <p:nvPr/>
        </p:nvSpPr>
        <p:spPr bwMode="auto">
          <a:xfrm>
            <a:off x="5118021" y="1844824"/>
            <a:ext cx="3201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pt-BR" altLang="en-US" sz="2000" b="1" dirty="0">
                <a:solidFill>
                  <a:srgbClr val="000000"/>
                </a:solidFill>
              </a:rPr>
              <a:t>agricultura </a:t>
            </a:r>
            <a:r>
              <a:rPr lang="pt-BR" altLang="en-US" sz="2000" b="1" dirty="0" smtClean="0">
                <a:solidFill>
                  <a:srgbClr val="000000"/>
                </a:solidFill>
              </a:rPr>
              <a:t>sem uso de fogo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14" name="Picture 11" descr="Resultado de imagem para EMBRA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8387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3648" y="5907023"/>
            <a:ext cx="6423660" cy="702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123" y="1269491"/>
            <a:ext cx="8065008" cy="893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3568" y="2845916"/>
            <a:ext cx="7848871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1365" indent="-749300" algn="ctr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cs typeface="Calibri"/>
              </a:rPr>
              <a:t>http</a:t>
            </a:r>
            <a:r>
              <a:rPr sz="2400" spc="-15" dirty="0">
                <a:cs typeface="Calibri"/>
                <a:hlinkClick r:id="rId5"/>
              </a:rPr>
              <a:t>s://w</a:t>
            </a:r>
            <a:r>
              <a:rPr sz="2400" spc="-15" dirty="0">
                <a:cs typeface="Calibri"/>
              </a:rPr>
              <a:t>ww</a:t>
            </a:r>
            <a:r>
              <a:rPr sz="2400" spc="-15" dirty="0">
                <a:cs typeface="Calibri"/>
                <a:hlinkClick r:id="rId5"/>
              </a:rPr>
              <a:t>.embrapa.br/</a:t>
            </a:r>
            <a:r>
              <a:rPr sz="2400" spc="-15" dirty="0">
                <a:cs typeface="Calibri"/>
              </a:rPr>
              <a:t>c</a:t>
            </a:r>
            <a:r>
              <a:rPr sz="2400" spc="-15" dirty="0">
                <a:cs typeface="Calibri"/>
                <a:hlinkClick r:id="rId5"/>
              </a:rPr>
              <a:t>odig</a:t>
            </a:r>
            <a:r>
              <a:rPr sz="2400" spc="-15" dirty="0">
                <a:cs typeface="Calibri"/>
              </a:rPr>
              <a:t>o</a:t>
            </a:r>
            <a:r>
              <a:rPr sz="2400" spc="-15" dirty="0">
                <a:cs typeface="Calibri"/>
                <a:hlinkClick r:id="rId5"/>
              </a:rPr>
              <a:t>-florestal</a:t>
            </a:r>
            <a:endParaRPr sz="2400" dirty="0">
              <a:cs typeface="Calibri"/>
            </a:endParaRPr>
          </a:p>
          <a:p>
            <a:pPr algn="ctr">
              <a:lnSpc>
                <a:spcPct val="100000"/>
              </a:lnSpc>
            </a:pPr>
            <a:endParaRPr lang="pt-BR" sz="2400" dirty="0" smtClean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pt-BR" sz="2400" dirty="0" smtClean="0">
                <a:cs typeface="Times New Roman"/>
              </a:rPr>
              <a:t>Plataforma com informação sobre Novo Código Florestal</a:t>
            </a:r>
          </a:p>
          <a:p>
            <a:pPr algn="ctr">
              <a:lnSpc>
                <a:spcPct val="100000"/>
              </a:lnSpc>
            </a:pPr>
            <a:r>
              <a:rPr lang="pt-BR" sz="2000" dirty="0" smtClean="0">
                <a:cs typeface="Times New Roman"/>
              </a:rPr>
              <a:t>Conteúdo técnico para adequação ambiental de propriedades rurais</a:t>
            </a:r>
          </a:p>
          <a:p>
            <a:pPr algn="ctr">
              <a:lnSpc>
                <a:spcPct val="100000"/>
              </a:lnSpc>
            </a:pPr>
            <a:endParaRPr lang="pt-BR" sz="2400" spc="-1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pt-BR" sz="2400" dirty="0" smtClean="0">
                <a:cs typeface="Calibri"/>
              </a:rPr>
              <a:t>JUNHO </a:t>
            </a:r>
            <a:r>
              <a:rPr lang="pt-BR" sz="2400" spc="-5" dirty="0" smtClean="0">
                <a:cs typeface="Calibri"/>
              </a:rPr>
              <a:t>DE</a:t>
            </a:r>
            <a:r>
              <a:rPr lang="pt-BR" sz="2400" spc="-80" dirty="0" smtClean="0">
                <a:cs typeface="Calibri"/>
              </a:rPr>
              <a:t> </a:t>
            </a:r>
            <a:r>
              <a:rPr lang="pt-BR" sz="2400" spc="-5" dirty="0" smtClean="0">
                <a:cs typeface="Calibri"/>
              </a:rPr>
              <a:t>2016</a:t>
            </a:r>
            <a:endParaRPr lang="pt-BR" sz="2400" dirty="0"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89277" y="224154"/>
            <a:ext cx="6326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5" dirty="0">
                <a:latin typeface="Arial"/>
                <a:cs typeface="Arial"/>
              </a:rPr>
              <a:t>Projeto Especial </a:t>
            </a:r>
            <a:r>
              <a:rPr sz="3600" i="1" spc="-10" dirty="0">
                <a:latin typeface="Arial"/>
                <a:cs typeface="Arial"/>
              </a:rPr>
              <a:t>da</a:t>
            </a:r>
            <a:r>
              <a:rPr sz="3600" i="1" spc="15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Embrapa</a:t>
            </a:r>
            <a:endParaRPr sz="3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8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UCIAN~1.MAT\AppData\Local\Temp\WhatsApp Image 2017-09-04 at 14.30.4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032970" cy="15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luciano.mattos\Documents\Luciano Mattos desktop\Embrapa\Projeto Serviços Ambientais\PTPSA\Resultados\Fotos\Distrito Federal DF\SAF plant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2032971" cy="15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luciano.mattos\Documents\Luciano Mattos desktop\Embrapa\Projeto Serviços Ambientais\PTPSA\Resultados\Fotos\Distrito Federal DF\S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2068613" cy="152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LUCIAN~1.MAT\AppData\Local\Temp\WhatsApp Image 2017-09-04 at 14.10.1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2044254" cy="15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uciano.mattos\Documents\Luciano Mattos desktop\Embrapa\Projeto Serviços Ambientais\PTPSA\Resultados\Fotos Sítio Semente\2013\IMG_57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91434"/>
            <a:ext cx="1731128" cy="12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uciano.mattos\Documents\Luciano Mattos desktop\Embrapa\Projeto Serviços Ambientais\PTPSA\Resultados\Fotos Sítio Semente\2012\IMG_57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97" y="3573016"/>
            <a:ext cx="119246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luciano.mattos\Documents\Luciano Mattos desktop\Embrapa\Projeto Serviços Ambientais\PTPSA\Resultados\Fotos\Distrito Federal DF\IMG_35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16" y="1628800"/>
            <a:ext cx="1204720" cy="89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luciano.mattos\Documents\Luciano Mattos desktop\Embrapa\Projeto Serviços Ambientais\PTPSA\Resultados\Fotos\Distrito Federal DF\IMG_24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97" y="2636912"/>
            <a:ext cx="1205704" cy="9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Limoeir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01008"/>
            <a:ext cx="1239817" cy="9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Resultado de imagem para abacateir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6912"/>
            <a:ext cx="1253093" cy="9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m para cacho de bana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628800"/>
            <a:ext cx="1239818" cy="8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Resultado de imagem para muda de bana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36" y="2544115"/>
            <a:ext cx="1323052" cy="9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323529" y="5754742"/>
            <a:ext cx="2088232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1 ANO</a:t>
            </a:r>
            <a:endParaRPr lang="pt-BR" sz="16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2411760" y="5754742"/>
            <a:ext cx="2160240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2 ANOS</a:t>
            </a:r>
            <a:endParaRPr lang="pt-BR" sz="16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4569064" y="5754742"/>
            <a:ext cx="3027272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3-5 ANOS</a:t>
            </a:r>
            <a:endParaRPr lang="pt-BR" sz="16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7596336" y="5754742"/>
            <a:ext cx="1392184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5-10-20 ANOS</a:t>
            </a:r>
            <a:endParaRPr lang="pt-BR" sz="1600" b="1" dirty="0"/>
          </a:p>
        </p:txBody>
      </p:sp>
      <p:pic>
        <p:nvPicPr>
          <p:cNvPr id="30" name="Picture 11" descr="Resultado de imagem para EMBRAP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875036" y="261900"/>
            <a:ext cx="4345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CERRADO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5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b3c8d7bc-539d-4a3e-ba0f-dd6eacf3b4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4" name="Picture 2" descr="C:\Users\luciano.mattos\Documents\Luciano Mattos desktop\Eventos\índ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496" y="1503261"/>
            <a:ext cx="9036496" cy="91762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979711" y="2442592"/>
            <a:ext cx="183953" cy="32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170486" y="5256584"/>
            <a:ext cx="5029298" cy="4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14" name="Seta para a direita 13"/>
          <p:cNvSpPr/>
          <p:nvPr/>
        </p:nvSpPr>
        <p:spPr>
          <a:xfrm rot="18236073">
            <a:off x="2792423" y="4942994"/>
            <a:ext cx="893421" cy="16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1475656" y="5445224"/>
            <a:ext cx="63692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C00000"/>
                </a:solidFill>
              </a:rPr>
              <a:t>AJUSTES NECESSÁRIOS</a:t>
            </a:r>
          </a:p>
          <a:p>
            <a:r>
              <a:rPr lang="pt-BR" sz="1400" b="1" dirty="0" smtClean="0"/>
              <a:t>CUSTO ALTO DE IMPLANTAÇÃO COMUMENTE SE MANIFESTA EM SISTEMAS MISTOS</a:t>
            </a:r>
          </a:p>
          <a:p>
            <a:r>
              <a:rPr lang="pt-BR" sz="1400" b="1" dirty="0" smtClean="0"/>
              <a:t>FLUXO DE CAIXA NEGATIVO PARA POSITIVO (ANO 3)</a:t>
            </a:r>
          </a:p>
          <a:p>
            <a:r>
              <a:rPr lang="pt-BR" sz="1400" b="1" dirty="0" smtClean="0"/>
              <a:t>ELEVAÇÃO GERAL FLUXO DE CAIXA (ANOS 1 A 5)</a:t>
            </a:r>
            <a:endParaRPr lang="pt-BR" sz="1400" b="1" dirty="0"/>
          </a:p>
        </p:txBody>
      </p:sp>
      <p:pic>
        <p:nvPicPr>
          <p:cNvPr id="26" name="Picture 3" descr="C:\Users\luciano.mattos\Documents\Luciano Mattos desktop\Embrapa\Projeto Serviços Ambientais\PTPSA\Resultados\Fotos Sítio Semente\2013\IMG_5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1311"/>
            <a:ext cx="1731128" cy="12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Resultado de imagem para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875036" y="261900"/>
            <a:ext cx="4345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CERRADO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0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2051720" y="2348880"/>
          <a:ext cx="51845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406071" y="1774557"/>
            <a:ext cx="3254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PRODUTIVIDADE DO TRABALHO</a:t>
            </a:r>
          </a:p>
          <a:p>
            <a:pPr algn="ctr"/>
            <a:r>
              <a:rPr lang="pt-BR" b="1" dirty="0" smtClean="0"/>
              <a:t>(R$ / DIÁRIA DE TRABALHO)</a:t>
            </a:r>
            <a:endParaRPr lang="pt-BR" b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88367" y="2918206"/>
            <a:ext cx="367209" cy="21602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2080825" y="1988840"/>
            <a:ext cx="50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R$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379864" y="5229200"/>
            <a:ext cx="86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ANOS</a:t>
            </a:r>
            <a:endParaRPr lang="pt-BR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790214" y="2843644"/>
            <a:ext cx="82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SALDO</a:t>
            </a:r>
            <a:endParaRPr lang="pt-BR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23528" y="378904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R$ 60-75 / DIÁRIA</a:t>
            </a:r>
            <a:endParaRPr lang="pt-BR" sz="16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331640" y="5661248"/>
            <a:ext cx="7027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AGROFLORESTA COM PRODUTIVIDADE DO TRABALHO VIÁVEL NO MÉDIO PRAZO</a:t>
            </a:r>
            <a:endParaRPr lang="pt-BR" sz="160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7164317" y="3501008"/>
            <a:ext cx="18853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MECANIZAÇÃO </a:t>
            </a:r>
          </a:p>
          <a:p>
            <a:pPr algn="ctr"/>
            <a:r>
              <a:rPr lang="pt-BR" sz="1200" b="1" dirty="0" smtClean="0"/>
              <a:t>produtividade do trabalho</a:t>
            </a:r>
            <a:endParaRPr lang="pt-BR" sz="1200" b="1" dirty="0"/>
          </a:p>
        </p:txBody>
      </p:sp>
      <p:sp>
        <p:nvSpPr>
          <p:cNvPr id="32" name="Seta para baixo 31"/>
          <p:cNvSpPr/>
          <p:nvPr/>
        </p:nvSpPr>
        <p:spPr>
          <a:xfrm rot="10800000">
            <a:off x="8748480" y="3356992"/>
            <a:ext cx="360024" cy="43204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 reto 26"/>
          <p:cNvCxnSpPr/>
          <p:nvPr/>
        </p:nvCxnSpPr>
        <p:spPr>
          <a:xfrm>
            <a:off x="547936" y="4221088"/>
            <a:ext cx="6984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539552" y="4077072"/>
            <a:ext cx="6984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875036" y="261900"/>
            <a:ext cx="4345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CERRADO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9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b3c8d7bc-539d-4a3e-ba0f-dd6eacf3b4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b3c8d7bc-539d-4a3e-ba0f-dd6eacf3b43c"/>
          <p:cNvSpPr>
            <a:spLocks noChangeAspect="1" noChangeArrowheads="1"/>
          </p:cNvSpPr>
          <p:nvPr/>
        </p:nvSpPr>
        <p:spPr bwMode="auto">
          <a:xfrm>
            <a:off x="155575" y="-4221163"/>
            <a:ext cx="11734800" cy="88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2207347" y="1805915"/>
            <a:ext cx="481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REPENSAR DESENHO &amp; PRODUÇÃO (ANOS 1-5)</a:t>
            </a:r>
          </a:p>
          <a:p>
            <a:pPr algn="ctr"/>
            <a:r>
              <a:rPr lang="pt-BR" sz="1600" b="1" dirty="0" smtClean="0"/>
              <a:t>QUALIDADE AMBIENTAL PARA REDUÇÃO DE CUSTO</a:t>
            </a:r>
            <a:endParaRPr lang="pt-BR" sz="1600" b="1" dirty="0"/>
          </a:p>
          <a:p>
            <a:pPr algn="ctr"/>
            <a:r>
              <a:rPr lang="pt-BR" sz="1600" b="1" dirty="0" smtClean="0"/>
              <a:t>MELHORIA DE DESENHO PARA ELEVAÇÃO DE RECEITAS</a:t>
            </a: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461644"/>
              </p:ext>
            </p:extLst>
          </p:nvPr>
        </p:nvGraphicFramePr>
        <p:xfrm>
          <a:off x="251520" y="2579357"/>
          <a:ext cx="8640960" cy="1641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99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GRUPO 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err="1">
                          <a:effectLst/>
                        </a:rPr>
                        <a:t>P</a:t>
                      </a:r>
                      <a:r>
                        <a:rPr lang="pt-BR" sz="1600" baseline="-25000" dirty="0" err="1">
                          <a:effectLst/>
                        </a:rPr>
                        <a:t>Resina</a:t>
                      </a:r>
                      <a:endParaRPr lang="pt-BR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mg/cm</a:t>
                      </a:r>
                      <a:r>
                        <a:rPr lang="pt-BR" sz="1600" baseline="30000" dirty="0">
                          <a:effectLst/>
                        </a:rPr>
                        <a:t>3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Ca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me/100cc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Mg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me/100cc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mg/cm</a:t>
                      </a:r>
                      <a:r>
                        <a:rPr lang="pt-BR" sz="1600" baseline="30000" dirty="0">
                          <a:effectLst/>
                        </a:rPr>
                        <a:t>3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err="1">
                          <a:effectLst/>
                        </a:rPr>
                        <a:t>H+Al</a:t>
                      </a:r>
                      <a:endParaRPr lang="pt-BR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me/100cc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pH </a:t>
                      </a:r>
                      <a:r>
                        <a:rPr lang="pt-BR" sz="1600" baseline="-25000" dirty="0">
                          <a:effectLst/>
                        </a:rPr>
                        <a:t>H2O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CERRADO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2,41 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0,08 </a:t>
                      </a:r>
                      <a:r>
                        <a:rPr lang="pt-BR" sz="1600" dirty="0">
                          <a:effectLst/>
                        </a:rPr>
                        <a:t>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0,25 </a:t>
                      </a:r>
                      <a:r>
                        <a:rPr lang="pt-BR" sz="1600" dirty="0">
                          <a:effectLst/>
                        </a:rPr>
                        <a:t>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120 </a:t>
                      </a:r>
                      <a:r>
                        <a:rPr lang="pt-BR" sz="1600" dirty="0">
                          <a:effectLst/>
                        </a:rPr>
                        <a:t>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8,09 </a:t>
                      </a:r>
                      <a:r>
                        <a:rPr lang="pt-BR" sz="1600" dirty="0">
                          <a:effectLst/>
                        </a:rPr>
                        <a:t>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4,90 </a:t>
                      </a:r>
                      <a:r>
                        <a:rPr lang="pt-BR" sz="1600" dirty="0">
                          <a:effectLst/>
                        </a:rPr>
                        <a:t>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SAF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CANTEIRO HORTA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423 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5,93 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2,70 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259 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2,79 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6,85 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LINHAS ÁRVORES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>
                          <a:effectLst/>
                        </a:rPr>
                        <a:t>91 b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4,55 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1,62 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>
                          <a:effectLst/>
                        </a:rPr>
                        <a:t>419 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>
                          <a:effectLst/>
                        </a:rPr>
                        <a:t>3,91 b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5,97 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ENTRELINHA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2,30 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0,47 b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0,12 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32 d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6,28 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</a:rPr>
                        <a:t>4,78 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Elipse 11"/>
          <p:cNvSpPr/>
          <p:nvPr/>
        </p:nvSpPr>
        <p:spPr>
          <a:xfrm>
            <a:off x="2862114" y="3370895"/>
            <a:ext cx="576064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3882281" y="3356992"/>
            <a:ext cx="689719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5004048" y="3370895"/>
            <a:ext cx="576064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6022975" y="3670734"/>
            <a:ext cx="576064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7019947" y="3933056"/>
            <a:ext cx="648397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7020272" y="3140968"/>
            <a:ext cx="648397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8028384" y="3370895"/>
            <a:ext cx="648397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 rot="10800000">
            <a:off x="8208728" y="4437112"/>
            <a:ext cx="287707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2915816" y="5219908"/>
            <a:ext cx="6153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pH ALTO – RISCO DE INDISPONIBILIDADE DE NUTRIENTES</a:t>
            </a:r>
          </a:p>
          <a:p>
            <a:pPr algn="ctr"/>
            <a:r>
              <a:rPr lang="pt-BR" b="1" dirty="0" smtClean="0"/>
              <a:t>PÓ DE ROCHA COM BONS RESULTADOS – PODE SER REDUZIDO</a:t>
            </a:r>
            <a:endParaRPr lang="pt-BR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062236" y="4437112"/>
            <a:ext cx="663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FERTILIDADE DO SOLO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RESULTADOS </a:t>
            </a:r>
            <a:r>
              <a:rPr lang="pt-BR" b="1" dirty="0" smtClean="0">
                <a:solidFill>
                  <a:srgbClr val="C00000"/>
                </a:solidFill>
              </a:rPr>
              <a:t>EXCELENTES / OPORTUNIDADES DE CUSTOS EVITADOS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29" name="Picture 11" descr="Resultado de imagem para EMBR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875036" y="261900"/>
            <a:ext cx="4345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CERRADO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06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b3c8d7bc-539d-4a3e-ba0f-dd6eacf3b4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4" name="Picture 2" descr="C:\Users\luciano.mattos\Documents\Luciano Mattos desktop\Eventos\índ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496" y="1503261"/>
            <a:ext cx="9036496" cy="91762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979711" y="2442592"/>
            <a:ext cx="183953" cy="32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170486" y="5256584"/>
            <a:ext cx="5029298" cy="4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7020272" y="2442592"/>
            <a:ext cx="2123728" cy="2813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REDESENHOS</a:t>
            </a:r>
          </a:p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AGROFLORESTAIS </a:t>
            </a:r>
          </a:p>
          <a:p>
            <a:pPr algn="ctr"/>
            <a:endParaRPr lang="pt-BR" sz="1600" b="1" dirty="0" smtClean="0">
              <a:solidFill>
                <a:srgbClr val="C0000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REDUÇÃO DO </a:t>
            </a:r>
          </a:p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APORTE DE INSUMOS</a:t>
            </a:r>
          </a:p>
          <a:p>
            <a:pPr algn="ctr"/>
            <a:endParaRPr lang="pt-BR" sz="1600" b="1" dirty="0" smtClean="0">
              <a:solidFill>
                <a:srgbClr val="C0000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MECANIZAÇÃO</a:t>
            </a:r>
            <a:endParaRPr lang="pt-BR" sz="1600" b="1" dirty="0">
              <a:solidFill>
                <a:srgbClr val="C0000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AGROFLORESTAL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 rot="18236073">
            <a:off x="2792423" y="4942994"/>
            <a:ext cx="893421" cy="16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2207347" y="1700808"/>
            <a:ext cx="481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REPENSAR DESENHO &amp; PRODUÇÃO (ANOS 1-5)</a:t>
            </a:r>
          </a:p>
          <a:p>
            <a:pPr algn="ctr"/>
            <a:r>
              <a:rPr lang="pt-BR" sz="1600" b="1" dirty="0" smtClean="0"/>
              <a:t>QUALIDADE AMBIENTAL PARA REDUÇÃO DE CUSTO</a:t>
            </a:r>
            <a:endParaRPr lang="pt-BR" sz="1600" b="1" dirty="0"/>
          </a:p>
          <a:p>
            <a:pPr algn="ctr"/>
            <a:r>
              <a:rPr lang="pt-BR" sz="1600" b="1" dirty="0" smtClean="0"/>
              <a:t>MELHORIA DE DESENHO PARA ELEVAÇÃO DE RECEITAS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475656" y="5445224"/>
            <a:ext cx="4156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C00000"/>
                </a:solidFill>
              </a:rPr>
              <a:t>AJUSTES NECESSÁRIOS</a:t>
            </a:r>
          </a:p>
          <a:p>
            <a:r>
              <a:rPr lang="pt-BR" sz="1400" b="1" dirty="0" smtClean="0"/>
              <a:t>FLUXO DE CAIXA NEGATIVO PARA POSITIVO (ANO 3)</a:t>
            </a:r>
          </a:p>
          <a:p>
            <a:r>
              <a:rPr lang="pt-BR" sz="1400" b="1" dirty="0" smtClean="0"/>
              <a:t>ELEVAÇÃO GERAL FLUXO DE CAIXA (ANOS 1 A 5)</a:t>
            </a:r>
            <a:endParaRPr lang="pt-BR" sz="1400" b="1" dirty="0"/>
          </a:p>
        </p:txBody>
      </p:sp>
      <p:cxnSp>
        <p:nvCxnSpPr>
          <p:cNvPr id="21" name="Conector em curva 20"/>
          <p:cNvCxnSpPr/>
          <p:nvPr/>
        </p:nvCxnSpPr>
        <p:spPr>
          <a:xfrm flipV="1">
            <a:off x="3491880" y="3969060"/>
            <a:ext cx="2891594" cy="396044"/>
          </a:xfrm>
          <a:prstGeom prst="curvedConnector3">
            <a:avLst/>
          </a:prstGeom>
          <a:ln w="508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em curva 23"/>
          <p:cNvCxnSpPr/>
          <p:nvPr/>
        </p:nvCxnSpPr>
        <p:spPr>
          <a:xfrm flipV="1">
            <a:off x="3563888" y="3717032"/>
            <a:ext cx="2891594" cy="396044"/>
          </a:xfrm>
          <a:prstGeom prst="curvedConnector3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em curva 24"/>
          <p:cNvCxnSpPr/>
          <p:nvPr/>
        </p:nvCxnSpPr>
        <p:spPr>
          <a:xfrm flipV="1">
            <a:off x="3563888" y="3501008"/>
            <a:ext cx="2891594" cy="396044"/>
          </a:xfrm>
          <a:prstGeom prst="curvedConnector3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Users\luciano.mattos\Documents\Luciano Mattos desktop\Embrapa\Projeto Serviços Ambientais\PTPSA\Resultados\Fotos Sítio Semente\2013\IMG_5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1311"/>
            <a:ext cx="1731128" cy="12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Resultado de imagem para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875036" y="261900"/>
            <a:ext cx="4345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CERRADO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b3c8d7bc-539d-4a3e-ba0f-dd6eacf3b4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4" name="Picture 2" descr="C:\Users\luciano.mattos\Documents\Luciano Mattos desktop\Eventos\índ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496" y="1503261"/>
            <a:ext cx="9036496" cy="91762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979711" y="2442592"/>
            <a:ext cx="183953" cy="32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170486" y="5256584"/>
            <a:ext cx="5029298" cy="4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7020272" y="2420888"/>
            <a:ext cx="2123728" cy="282365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REDESENHOS</a:t>
            </a:r>
          </a:p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AGROFLORESTAIS </a:t>
            </a:r>
          </a:p>
          <a:p>
            <a:pPr algn="ctr"/>
            <a:endParaRPr lang="pt-BR" sz="1600" b="1" dirty="0">
              <a:solidFill>
                <a:srgbClr val="C00000"/>
              </a:solidFill>
            </a:endParaRPr>
          </a:p>
          <a:p>
            <a:pPr algn="ctr"/>
            <a:endParaRPr lang="pt-BR" sz="1600" b="1" dirty="0" smtClean="0">
              <a:solidFill>
                <a:srgbClr val="C00000"/>
              </a:solidFill>
            </a:endParaRPr>
          </a:p>
          <a:p>
            <a:pPr algn="ctr"/>
            <a:endParaRPr lang="pt-BR" sz="1600" b="1" dirty="0">
              <a:solidFill>
                <a:srgbClr val="C00000"/>
              </a:solidFill>
            </a:endParaRPr>
          </a:p>
          <a:p>
            <a:pPr algn="ctr"/>
            <a:endParaRPr lang="pt-BR" sz="1600" b="1" dirty="0" smtClean="0">
              <a:solidFill>
                <a:srgbClr val="C00000"/>
              </a:solidFill>
            </a:endParaRPr>
          </a:p>
          <a:p>
            <a:pPr algn="ctr"/>
            <a:endParaRPr lang="pt-BR" sz="1600" b="1" dirty="0" smtClean="0">
              <a:solidFill>
                <a:srgbClr val="C00000"/>
              </a:solidFill>
            </a:endParaRPr>
          </a:p>
          <a:p>
            <a:pPr algn="ctr"/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 rot="18236073">
            <a:off x="2792423" y="4942994"/>
            <a:ext cx="893421" cy="16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2207347" y="1700808"/>
            <a:ext cx="481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REPENSAR DESENHO &amp; PRODUÇÃO (ANOS 1-5)</a:t>
            </a:r>
          </a:p>
          <a:p>
            <a:pPr algn="ctr"/>
            <a:r>
              <a:rPr lang="pt-BR" sz="1600" b="1" dirty="0" smtClean="0"/>
              <a:t>QUALIDADE AMBIENTAL PARA REDUÇÃO DE CUSTO</a:t>
            </a:r>
            <a:endParaRPr lang="pt-BR" sz="1600" b="1" dirty="0"/>
          </a:p>
          <a:p>
            <a:pPr algn="ctr"/>
            <a:r>
              <a:rPr lang="pt-BR" sz="1600" b="1" dirty="0" smtClean="0"/>
              <a:t>MELHORIA DE DESENHO PARA ELEVAÇÃO DE RECEITAS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475656" y="5445224"/>
            <a:ext cx="4156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C00000"/>
                </a:solidFill>
              </a:rPr>
              <a:t>AJUSTES NECESSÁRIOS</a:t>
            </a:r>
          </a:p>
          <a:p>
            <a:r>
              <a:rPr lang="pt-BR" sz="1400" b="1" dirty="0" smtClean="0"/>
              <a:t>FLUXO DE CAIXA NEGATIVO PARA POSITIVO (ANO 3)</a:t>
            </a:r>
          </a:p>
          <a:p>
            <a:r>
              <a:rPr lang="pt-BR" sz="1400" b="1" dirty="0" smtClean="0"/>
              <a:t>ELEVAÇÃO GERAL FLUXO DE CAIXA (ANOS 1 A 5)</a:t>
            </a:r>
            <a:endParaRPr lang="pt-BR" sz="1400" b="1" dirty="0"/>
          </a:p>
        </p:txBody>
      </p:sp>
      <p:cxnSp>
        <p:nvCxnSpPr>
          <p:cNvPr id="21" name="Conector em curva 20"/>
          <p:cNvCxnSpPr/>
          <p:nvPr/>
        </p:nvCxnSpPr>
        <p:spPr>
          <a:xfrm flipV="1">
            <a:off x="3491880" y="3969060"/>
            <a:ext cx="2891594" cy="396044"/>
          </a:xfrm>
          <a:prstGeom prst="curvedConnector3">
            <a:avLst/>
          </a:prstGeom>
          <a:ln w="508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em curva 23"/>
          <p:cNvCxnSpPr/>
          <p:nvPr/>
        </p:nvCxnSpPr>
        <p:spPr>
          <a:xfrm flipV="1">
            <a:off x="3563888" y="3717032"/>
            <a:ext cx="2891594" cy="396044"/>
          </a:xfrm>
          <a:prstGeom prst="curvedConnector3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em curva 24"/>
          <p:cNvCxnSpPr/>
          <p:nvPr/>
        </p:nvCxnSpPr>
        <p:spPr>
          <a:xfrm flipV="1">
            <a:off x="3563888" y="3501008"/>
            <a:ext cx="2891594" cy="396044"/>
          </a:xfrm>
          <a:prstGeom prst="curvedConnector3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Users\luciano.mattos\Documents\Luciano Mattos desktop\Embrapa\Projeto Serviços Ambientais\PTPSA\Resultados\Fotos Sítio Semente\2013\IMG_5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1311"/>
            <a:ext cx="1731128" cy="12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Resultado de imagem para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875036" y="261900"/>
            <a:ext cx="4345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CERRADO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9" name="Retângulo 18"/>
          <p:cNvSpPr/>
          <p:nvPr/>
        </p:nvSpPr>
        <p:spPr>
          <a:xfrm rot="20203023">
            <a:off x="743436" y="4002528"/>
            <a:ext cx="6504924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É FUNDAMENTAL A ADAPTAÇÃO DAS PLANILHAS DE CRÉDITO RURAL DO BANCO CENTRAL P/ SISTEMAS AGROFLORESTAIS</a:t>
            </a:r>
            <a:endParaRPr lang="pt-BR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7132240" y="2658616"/>
            <a:ext cx="1904256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7812360" y="3699030"/>
            <a:ext cx="576064" cy="12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948264" y="5244541"/>
            <a:ext cx="22199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/>
              <a:t>ESTUDO DE CASO</a:t>
            </a:r>
          </a:p>
          <a:p>
            <a:pPr algn="ctr"/>
            <a:r>
              <a:rPr lang="pt-BR" sz="1400" b="1" dirty="0" smtClean="0"/>
              <a:t>FAZ. AMIGOS DO CERRADO</a:t>
            </a:r>
          </a:p>
          <a:p>
            <a:pPr algn="ctr"/>
            <a:r>
              <a:rPr lang="pt-BR" sz="1400" b="1" dirty="0" smtClean="0"/>
              <a:t>DEMANDA DE CAPITAL</a:t>
            </a:r>
          </a:p>
          <a:p>
            <a:pPr algn="ctr"/>
            <a:r>
              <a:rPr lang="pt-BR" sz="1400" b="1" dirty="0" smtClean="0"/>
              <a:t>1 HECTARE</a:t>
            </a:r>
          </a:p>
          <a:p>
            <a:pPr algn="ctr"/>
            <a:r>
              <a:rPr lang="pt-BR" sz="1400" b="1" dirty="0" smtClean="0"/>
              <a:t>PROJETO CRÉDITO</a:t>
            </a:r>
          </a:p>
          <a:p>
            <a:pPr algn="ctr"/>
            <a:r>
              <a:rPr lang="pt-BR" sz="1400" b="1" dirty="0" smtClean="0"/>
              <a:t>2,22 HECTARE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8185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sitio semente brasilia 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3" y="2750688"/>
            <a:ext cx="3563888" cy="23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acintosh HD:Users:Hannah:Desktop:IMG_26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50687"/>
            <a:ext cx="1904365" cy="190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Resultado de imagem para brevicoryne brassic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32" y="2744585"/>
            <a:ext cx="1487835" cy="15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9552" y="1772816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AVALIAÇÃO DA POPULAÇÃO DE PULGÕES </a:t>
            </a:r>
          </a:p>
          <a:p>
            <a:r>
              <a:rPr lang="pt-BR" b="1" dirty="0" smtClean="0"/>
              <a:t>(</a:t>
            </a:r>
            <a:r>
              <a:rPr lang="pt-BR" b="1" i="1" dirty="0" err="1" smtClean="0"/>
              <a:t>Brevycorine</a:t>
            </a:r>
            <a:r>
              <a:rPr lang="pt-BR" b="1" i="1" dirty="0" smtClean="0"/>
              <a:t> </a:t>
            </a:r>
            <a:r>
              <a:rPr lang="pt-BR" b="1" i="1" dirty="0" err="1" smtClean="0"/>
              <a:t>brassicae</a:t>
            </a:r>
            <a:r>
              <a:rPr lang="pt-BR" b="1" dirty="0" smtClean="0"/>
              <a:t>) </a:t>
            </a:r>
          </a:p>
          <a:p>
            <a:r>
              <a:rPr lang="pt-BR" b="1" dirty="0" smtClean="0"/>
              <a:t>(COUVE – CONTROLE BIOLÓGICO NATURAL)</a:t>
            </a:r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539552" y="522920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Ano 	</a:t>
            </a:r>
            <a:r>
              <a:rPr lang="pt-BR" dirty="0" smtClean="0"/>
              <a:t>Taxa crescimento populacional</a:t>
            </a:r>
            <a:r>
              <a:rPr lang="pt-BR" dirty="0"/>
              <a:t>	Nível </a:t>
            </a:r>
            <a:r>
              <a:rPr lang="pt-BR" dirty="0" smtClean="0"/>
              <a:t>médio </a:t>
            </a:r>
            <a:r>
              <a:rPr lang="pt-BR" dirty="0"/>
              <a:t>de mortalidade </a:t>
            </a:r>
            <a:r>
              <a:rPr lang="pt-BR" dirty="0" smtClean="0"/>
              <a:t>(pulgões) </a:t>
            </a:r>
            <a:r>
              <a:rPr lang="pt-BR" dirty="0"/>
              <a:t>	</a:t>
            </a:r>
          </a:p>
          <a:p>
            <a:r>
              <a:rPr lang="pt-BR" dirty="0"/>
              <a:t>2016 	</a:t>
            </a:r>
            <a:r>
              <a:rPr lang="pt-BR" dirty="0" smtClean="0"/>
              <a:t>	1,34</a:t>
            </a:r>
            <a:r>
              <a:rPr lang="pt-BR" dirty="0"/>
              <a:t>	</a:t>
            </a:r>
            <a:r>
              <a:rPr lang="pt-BR" dirty="0" smtClean="0"/>
              <a:t> </a:t>
            </a:r>
            <a:r>
              <a:rPr lang="pt-BR" dirty="0"/>
              <a:t>	</a:t>
            </a:r>
            <a:r>
              <a:rPr lang="pt-BR" dirty="0" smtClean="0"/>
              <a:t>	9</a:t>
            </a:r>
            <a:r>
              <a:rPr lang="pt-BR" dirty="0"/>
              <a:t>% 		</a:t>
            </a:r>
          </a:p>
          <a:p>
            <a:r>
              <a:rPr lang="pt-BR" dirty="0"/>
              <a:t>2017 	</a:t>
            </a:r>
            <a:r>
              <a:rPr lang="pt-BR" dirty="0" smtClean="0"/>
              <a:t>	4,32</a:t>
            </a:r>
            <a:r>
              <a:rPr lang="pt-BR" dirty="0"/>
              <a:t>	</a:t>
            </a:r>
            <a:r>
              <a:rPr lang="pt-BR" dirty="0" smtClean="0"/>
              <a:t>  </a:t>
            </a:r>
            <a:r>
              <a:rPr lang="pt-BR" dirty="0"/>
              <a:t>	</a:t>
            </a:r>
            <a:r>
              <a:rPr lang="pt-BR" dirty="0" smtClean="0"/>
              <a:t>	34</a:t>
            </a:r>
            <a:r>
              <a:rPr lang="pt-BR" dirty="0"/>
              <a:t>% 	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580112" y="1844824"/>
            <a:ext cx="3428118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SLIDE GENTILMENTE CEDIDO POR </a:t>
            </a:r>
          </a:p>
          <a:p>
            <a:pPr algn="ctr"/>
            <a:r>
              <a:rPr lang="pt-BR" b="1" dirty="0" smtClean="0"/>
              <a:t>EDISON SUJII (Embrapa Cenargen)</a:t>
            </a:r>
            <a:endParaRPr lang="pt-BR" b="1" dirty="0"/>
          </a:p>
        </p:txBody>
      </p:sp>
      <p:sp>
        <p:nvSpPr>
          <p:cNvPr id="6" name="Elipse 5"/>
          <p:cNvSpPr/>
          <p:nvPr/>
        </p:nvSpPr>
        <p:spPr>
          <a:xfrm>
            <a:off x="3563889" y="2696146"/>
            <a:ext cx="4536504" cy="2605062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152169" y="4509120"/>
            <a:ext cx="3806620" cy="6463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>
                    <a:lumMod val="85000"/>
                  </a:schemeClr>
                </a:solidFill>
              </a:rPr>
              <a:t>EXCESSO DE FONTES DE NITROGÊNIO</a:t>
            </a:r>
          </a:p>
          <a:p>
            <a:pPr algn="ctr"/>
            <a:r>
              <a:rPr lang="pt-BR" b="1" dirty="0" smtClean="0">
                <a:solidFill>
                  <a:schemeClr val="bg1">
                    <a:lumMod val="85000"/>
                  </a:schemeClr>
                </a:solidFill>
              </a:rPr>
              <a:t>PULGÃO / RISCO DE EMISSÃO DE N</a:t>
            </a:r>
            <a:r>
              <a:rPr lang="pt-BR" b="1" baseline="-25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pt-BR" b="1" dirty="0" smtClean="0">
                <a:solidFill>
                  <a:schemeClr val="bg1">
                    <a:lumMod val="85000"/>
                  </a:schemeClr>
                </a:solidFill>
              </a:rPr>
              <a:t>O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" name="Picture 11" descr="Resultado de imagem para EMBRA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875036" y="261900"/>
            <a:ext cx="4345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 b="1" dirty="0" smtClean="0">
                <a:solidFill>
                  <a:srgbClr val="4F6228"/>
                </a:solidFill>
              </a:rPr>
              <a:t>CENÁRIO CERRADO</a:t>
            </a:r>
          </a:p>
          <a:p>
            <a:pPr algn="ctr"/>
            <a:r>
              <a:rPr lang="en-US" altLang="en-US" b="1" dirty="0" smtClean="0">
                <a:solidFill>
                  <a:srgbClr val="4F6228"/>
                </a:solidFill>
              </a:rPr>
              <a:t>AGRICULTURA FAMILIAR</a:t>
            </a:r>
            <a:endParaRPr lang="en-US" altLang="en-US" b="1" dirty="0">
              <a:solidFill>
                <a:srgbClr val="4F6228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-108520" y="1259468"/>
            <a:ext cx="63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cs typeface="Times New Roman" panose="02020603050405020304" pitchFamily="18" charset="0"/>
              </a:rPr>
              <a:t>PROJETO TRANSIÇÃO PRODUTIVA E SERVIÇOS AMBIENTAIS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928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upo 6"/>
          <p:cNvGrpSpPr>
            <a:grpSpLocks/>
          </p:cNvGrpSpPr>
          <p:nvPr/>
        </p:nvGrpSpPr>
        <p:grpSpPr bwMode="auto">
          <a:xfrm>
            <a:off x="-36513" y="-30163"/>
            <a:ext cx="9217026" cy="6915151"/>
            <a:chOff x="-36512" y="-30164"/>
            <a:chExt cx="9217024" cy="6915548"/>
          </a:xfrm>
        </p:grpSpPr>
        <p:pic>
          <p:nvPicPr>
            <p:cNvPr id="70662" name="Espaço Reservado para Imagem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49" r="35599"/>
            <a:stretch>
              <a:fillRect/>
            </a:stretch>
          </p:blipFill>
          <p:spPr bwMode="auto">
            <a:xfrm>
              <a:off x="4542965" y="-30164"/>
              <a:ext cx="4601035" cy="343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3" name="Picture 2" descr="http://iepec.com/wp-content/uploads/2015/08/milh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784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4" name="Picture 6" descr="http://www.infobibos.com/Artigos/2009_2/MilhoVerde/image00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195" r="15260" b="4051"/>
            <a:stretch>
              <a:fillRect/>
            </a:stretch>
          </p:blipFill>
          <p:spPr bwMode="auto">
            <a:xfrm>
              <a:off x="-36512" y="3416709"/>
              <a:ext cx="4601033" cy="346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5" name="Picture 10" descr="http://cidadeverde.com/assets/uploads/posts/beneficios-da-soja-para-a-pele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521" y="3389020"/>
              <a:ext cx="4615991" cy="346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27260" y="776437"/>
            <a:ext cx="8289479" cy="106838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lnSpc>
                <a:spcPct val="93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 eaLnBrk="0" hangingPunct="0">
              <a:lnSpc>
                <a:spcPct val="93000"/>
              </a:lnSpc>
              <a:spcAft>
                <a:spcPts val="1138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eaLnBrk="0" hangingPunct="0">
              <a:lnSpc>
                <a:spcPct val="93000"/>
              </a:lnSpc>
              <a:spcAft>
                <a:spcPts val="85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eaLnBrk="0" hangingPunct="0">
              <a:lnSpc>
                <a:spcPct val="93000"/>
              </a:lnSpc>
              <a:spcAft>
                <a:spcPts val="57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eaLnBrk="0" hangingPunct="0">
              <a:lnSpc>
                <a:spcPct val="93000"/>
              </a:lnSpc>
              <a:spcAft>
                <a:spcPts val="288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 sz="34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ZONEAMENTO AGRÍCOLA DE RISCOS CLIMÁTICOS</a:t>
            </a:r>
            <a:endParaRPr lang="pt-BR" altLang="pt-BR" sz="3400" b="1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00981" y="3431540"/>
            <a:ext cx="82089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 sz="50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ＭＳ Ｐゴシック" pitchFamily="32" charset="-128"/>
              </a:rPr>
              <a:t>METODOLOGIA</a:t>
            </a:r>
          </a:p>
        </p:txBody>
      </p:sp>
      <p:sp>
        <p:nvSpPr>
          <p:cNvPr id="70661" name="AutoShape 8" descr="data:image/jpeg;base64,/9j/4AAQSkZJRgABAQAAAQABAAD/2wCEAAkGBxMTEhUTExMWFhUXGB8aGRcYGCEgIBsbHiIfHxsgICAfHyggHx0mIB0aITEhJSkrLi4uHiAzODMtNygtLisBCgoKDg0OGxAQGy0lICU1LS0tLSsvLS0tLS0tLS0tLS0tLS0tLS0tLS0tLS0tLS0tLS0tLS0tLS0tLS0tLS0tLf/AABEIALQBAAMBIgACEQEDEQH/xAAbAAACAgMBAAAAAAAAAAAAAAAFBgMEAAIHAf/EAEEQAAIBAgQEBAMHAgUDAwUBAAECEQMhAAQSMQUiQVEGE2FxMoGRFCNCUqGxwQfRFTNi4fAkcvFDU4IXY5Kishb/xAAZAQADAQEBAAAAAAAAAAAAAAABAgMABAX/xAAoEQACAgICAQMEAwEBAAAAAAAAAQIREiEDMUETFFEEIjJhQoGRcTP/2gAMAwEAAhEDEQA/AF/LZupHwuD7HFwcRrBCiggOADpHxaTInuZ7YM5PJ1RyinEbDWfkBz4jXKOI1ZcQLadWxn/uxz+6XwebRBwnxBmqEmiGXVYyCR9D/GL3EPGmcZ9RLIqmAFEA9Nuu0+mNjw1goBpKIG5aI+jf3x6ODo4JOXUm0cxn583bC+5QylL5Lx8eZgiEsy721apsLRYD+Tjfj/j6s4KUqZpqVA13kHdoPQdO9sQZThpRitOiitG4Jn/+icWxSqzJ0ADoW3+c/pgL6lBzl8gHK+LswtNwapIIKwxk7H5g+uF9OItqgEkxa07emHnMZd/i00mINidI94LHEmioR/6V+uof+O2GX1K+BHb7Eg5qqGFQK/L+ITNrT3xaXOZiixhipOxVpk+4O/vhyFCqI/y/+4QTb1jGqUqhjmQb7EfsF3/tje4QVEVKfGMw7llqPKmWbURBPfr0O3QYMf4jXqXc5h+mpA5FrSogCIwWejUgjUokxYwfQ7SMV6nDiWINS+5HmH+/+2AvqUMv+lDiGRzL1A01iNI+IEmQLTcaf1j1xNxKvmKtKnTNKqSs8x/Uxc/7YnHBgRy1BbeXaBPW3XHtTgIDGGPeOb9v+b4K+pRgfQ4dWETMH4gVYgfQT8xjEbMhPLNOoQxDMx1cpAM3vO++CacEkHnPbdrel+vyxCvAz/7rdTpBYH5yLdrYPuUZIIcR4/XWjRpUQ6wkO3lncWAHaw/XC+vHc2rQz1joNgQxB9+h+eDTcIYXNUzH52H09I64kXJMt/NeBvzt6+uB7mIZSbE77Y6tOh1YfiAY22m9/pviwucanDq761YwQpAKnqeoPYRhqq5RyOWow9ye+8T+mPf8Of4jWYDvLfvN8H3MaFxBOU8d5lQBq1AC0iT26iThk4N46QoDWBnUZYDobiAN+2KNXI1T8NVu34vrZhjKeSc71HkWmTPS++AvqYjxnJeRlTxlkyJ8w7TGk/8AJx5T8Z5QmA5//E4Wm4cxt5jH3ncbi5xA/h1BeW9SJH6asH3MR3zSG4eMMrIBcie4xs/izLAxJO3Tv+uE1+A0vSN+u47Gf+SMRtwGmOrx/wBxt262nB9zAHrSH5/EWWC6jVXaY6+0d8D6HjjKM2nUwPcrab/+cJma8N0nMszHTtDH+DvjR/ClGZ5pG3Oev/yt1wr+pib15EvjLxVqrMtKt91pKkGym1xtf0xH4K41QoVFLVrMGJQA3MWBmxNrXNz74ireGKTfjcHrzT+5N8RL4Wpg2qVJ6AsP5EYHuIE8nlkHPFH9RNIQ5RlgglmcSZ6W+RP0wQ8L/wBQ8vVp/wDUVFp1AetgReCN+2E4+E0AgVKu8/EMVm8JU7gPVHWNUD5WwfcxHXLK7CNDMI3wHYDcTa/sO2xxYDSQummYFiLXtEwLA2GAGc4SzHlqHvpZS7KY3lSJBJ26x6Yky3CalJgGqrpYXgGRMWhj+pOPPtNXZJoPZc6WEilBsTI+QIgn1xIcwkgwkE/EGUDV0kRYQemB1fgmXaQlSomoCIYGffUDInsRvbFjKeHvJ1tWq6lJjTqHwSYkmZPWwGNowQoKg5mYi9gNJHY+/wBcaVM4qga2IHcKCJG5mwi0x2wOHBkJBg1GA+Lzysno1jpsJFoxc4pwhKikEVQNMGCLdyLBibzI+Yxrj8hN8pxJeUiqCp25VAJj3iInGicbomFD/F8R0THfV2sR8iTiLL8Kp0aX3dQK6ghmcgtDfOEB9AARixw9GDBXqUnFpsdR9eYEED+98BteAEjZ9dJdykC50kkCJEz0E2viT/E1gyw/MA9vaPSCOnXElFGpIEp0g1tIA2i3c9xt64pZbLZdeb7MKSqyyAIB3gwe8kWwbiHRsvH6YPMDpBm826LMgCDBI2nbELeI6YUmAQp5wGAZTIgENNv0BtgsKqSZICieR9gREL6CJtiB6QA5aaxphSqCALGBIvfob++MpRMZls67gFUMBjPmWMDqNjpuOhx42bqyoNCpf4SrCDsd4I79bxbbG5yhDhm0lrqRpEGYhpJNwNwZAttirkuJ0WMrULEg335V6HmAG/b98G0Y0z/GXQ6TQqbTs9o3BgWP0xYo1qmkEUYFjpmCN952HUGJxM+aWYNUSTJ+8ZWAt+CZNrDuMTJmE1AatABgMzfHHRt59xHywbTCQh6haVVXWYMHreYJuI7Eb4rVHfUPuwoj4mMQb9OgtBkR64nqVRIVUUgEw4IPv8z7HY2OJ3FSNcCCLKQQQQLkybA22B64W0AqVcwyjUr0QsSSTqK/QgR0tjdNZQH7tT0iWHe1t/0xaylIhfgGkJfa5G4UXMaSv0xUpZkKYFQEGy6hB2lAdt+/ptjZBPMwtTRGpENhdDB72kbEd+t4xBUSodGk09IENPLcmxF+u1+2JKudKlV0SCfwCRAN7C69N/74k+07lURm/MKZOtt2CliATF/cXwb8As1p0autixUAgRpk6t4AYmFgjfrItjXMUm0kl9BIB+JW5dzNhI6SIv2xKnEdSnVl2AvzFDcze+67XjoRiNQpLNpWVjlUHT6jTBaJiem2FyoOiP7KVctrLEb7aRExqjqReRa22InpAzAJnbTFydzEGQYix/fBCqmoJpIQwAALWg25rRaL2sca0lJupI5bksIX6XBvb3wuT7MU6fD2MFmrMSDcINN9pVdgAOt77xjw8OdNtRMy0tsOsR0naZnGrVKFOo3mMZIldTWi4IEbXEXnpixVLPqKc0hhC2EmN7WI9InBzBSNBl2Guab7EwGJgAg2En6j5YpVMvSMaqVUgtuZj5Mf1C7bYl+xVG0tl30AX1eYGXbZxIt2O9jitluGZxamqo5YwDFOTJJudQI2tf1NuuDYCQ5dNUw20Eh7ntymxkGAYxAaaAgBN9+WY+eoCZnp2xcqUKxcCVqOZBiAbbmQdjNpkjviBkbVDaoDGQ8bgDUSVBLD3mMDKjAtOMvBp0UE21aT+E/CDPKvzvbBDKZ2aaEoKbEkuKokMw30TYwD33OPKbagCaElpvAAOoksQ0HTckx37Ys1OH0agEq2pbnWQQDFoGmCn1wU41sCNs5l6DKGcw2sygcAjTcaVaea4JYzEY8TLo11swBDM8HUZ/GDv7jfEee4ey0VAAqafic6SWmANAEEdhM+2BNbi4pNGiqKYhQX0SGHTUQB6HbAlFvozGJcurIAgJqyAO1v9JIGnfrMxfHmXo55WZ1Xm0g62Ikjqu5BYRtb3wAXj9Q1IFAspEnSCbGLrpEHabCDfF6pnar1QFenaNTgGCpMSvNDEflG0D2wVBrsawqeJa1JqimNMA+aNMNB5VmNR3MDFOrxqkUSmkHVy2gRMariBAjthhpcKAUqzO8sOZ4BDAGAtgoJ29jheGWo1mbTSuCBUVpVAAbxJgeo7Y2NdmaaCWXNBiQtJdJDAspYEXsO2rb6YjpBUIp061QqCQ66tTMwgiGi1h7xtietkMtswY/FPlggKp2FxYdj/GKS0stUANPUr2LawS4IP+kgad5kRtGA00uzBGmtRw1SmEbfTTf8TdryRuLn+cVuJ5vMLBNMGX06NSkkCwYmYvJMdpxVWgEOtHd2c9pOnsFBsR63jGyZWv5nllYIUstS2mOgYGf9Qte3TGtvRrLv+I6NQIQGFB5IaSJhY3O89ovuMV0TLMTNBVAKueTmP+re+1jtbENDjTtQdtNQyecQAxHS3QQJ6Tiwc+DTK1VkS0KoILWFykEgQeuNdAs2pqjFjTNNQ2kFQoJII2ZgOW8i3r2xZakqs6uRDDTysAYi0QPUxEdDGBeSalVmlraksG6wCZiAAywbCI7dsT1qeXZtHOgC/Cp1XF9V9x7W2w16syZazWTDA06bCmwIZSdMiZ2vYmPp2mcU8/kK5dX1eYsidEK0hYAgzC9TvJA2xXzmQo7Us06gtZTBERFli2pj8V4jBJMhXhvJKIiaSBUeCWE/iAJA3v1w0e9B70V8vlsyuhakRpg779dI3FrxN/ljzMVq2ggaKpNgSwHzgqQSD/GN8mWAFPzqiNrspuZ6S20Wv8zYYjyulijPTGka4lfzemxAgGDfeMK1uwEdY5inSYPTpqUALOqylploBkRfUBfqN8ZU8Q0wy+bSRRosWBUsSNlnqRBi52OPFWtTDpBqU1GtHQyQQBbcswieUifUziHj3G8xSY069FapCioYUmOnKfzDb1w1IboylxGlUANLzFAAkGYcAzAmAYmDBkT0wRrKmkhqlSmYUMGOw3ENaLWvF4OKGYIr0ganIACVqBoAEA69I5bWEkdR3Bx7nBSB18ulALu7MGYiY0GxYQILEzOElSBZNlWpt5jHMVGQDbTqlRGoILnV3APUHEzUssXLDXTKgdYIJ7hrT0nfpighoJSPKypVB0GnYLtqIHRpiLdOt8DqXBA5DisfIpydTrqqa4kCSboehgm3tgxV6NYfydDUoAqJUpgS2oWIESC0adXW/wCuImSl5jhWpLAYqCQSQSN97do7WwDpcIzRCjNVVNGC2lKhgEgEQVAvfoY5RO+KlbKvRQ1EU6xqGogFyD8RAiATAM9Og5sHGn2ZjCKc6SAqLpGkyCbk9IGoW3i2PalOrtUbRC3CzpmTJLXJt0HubYT85xCvSSTVRwYJU1FaJ2DBbg/6QAbHti/w/wAXuVamX0sxY6rRBBBs4JBnr1kbYX0ZdgDH2GtpcmtdgWXShUxFtRJ+IzHp88a0FzaBfMSkKnljSACzNJNiAdMjbVJ3wtUeNkaVSqxdSQsqLW5iG1QTgn/jdanTpHymLv8AAGWNR6FVFmF4mYwMZK9GK9Hj70qCyVppqIDPUALAbjSb2PWMVW41UfSlJfjMfGCdIjUTOy7E/PCEnEqYfU9MswHLpaNJ9ZBmO2HbhPC6tGi1ektEl4IqVTTlVO55mjT17++OifAlVjShS2MlDiQqeTRALqjc7RGunNzMmbgRg9n3VgBpMGdMwQQb7ERO4kYS8j4hNEaU01S41M0i5FrFbTBwTWsiowq1PJESpaTpnuBsO0bdscs4tNUJdDHUpUa3lq1KnoYEaaYAJ26iDbsLyBjRsmqBnoFWdniKnIqBZsIIIYyOYbRgVkuKlFWaQrQCdZUCD3DAXX3xHW467VIFJi2+hV1Qe8i3brgqUk/kORczXCs4WflL6YYMlRRqbcCKhghYiDeTvgfxLO+RTVMxSzCNdxKBiZsoczaDMkW2AjqxcAzzVFD1WCjUdIuGIAsdM2WbgsAT7YgzPG5mhc1CDqcwRy7wp6XF++HzpbQzSoE52pVolBVqvAXUyUSYKLGoO+kBSCdweh26xZTxG1PWiVfNDmSUKkozbKCDzRsRFjthi4dlqiJX81AzMAjOrFRUpEGDpnSHEmYE3GFir4BpMyCm0apOsoygb7iRHQn5+mGpSBRtlM4UBpCuHEsHGxDAbapPMBaMG+ETVaGchAp+9MfQiZB33A/XEXEvDWVDUqNGnURTJd0EyeWCzGyggn/gwN8R0s9R81aAJoUV1a3Cw2q5iPjIAucBcaTNVB3M54NpZkLAPplAZY9Tp626mwMYvZ6lQaqGNOU0j4oJF5YjcxYTgFlM8WMU6NRQqz5jALLG5AGxMXIFsCq3iUtXWkQtXVJ1K4XTBupK2LG+0HBUW+jKTroaamTyalW06ARCfeSPdZ6nvuPmcbVly1cKWqMwB5tTcwRR8NgD2+u+A9Pi9IMSxUFQrqgcab3Aki7HeFJ9YxHnPEQqtIoMr6eYTEKbAt6WN4xmp1YMiP7HmmYBkuVJDsDMi4AO09PXFjhdSs9K6cxkSYuSJuPigdo398b5Lj71OZq1IBl0plwjaidwQ5tq/TFnhWchwCxpseaXkyVO5tsdp9camL5BeTepSzNIVdMKmoOjWWxCwTIJaYiMM78ZIKFzpVgTT1haakDckkT17dR3wN8R5Py6b1DTqLpJYJTYMr9Q2nut9oIk74FcHypzdOm5V2IU1qbESF0WUQWsW2Fh1xTFP9FN9B6nlD5raSEcryhx17KTuAYI9Ixc4O9dSwZlfSuohhdDPMOxHWSflhH8Q5mo3llUqkMNaaVJ0lSNWq/I6TdbYJ8JpZsPUpVW1I5jzTBUgA6pgzBW9/a2JyqLuzJ0HM7nEqIzuUEow0qZDAyDKFd9ut5xHk3oZgONToARAWI09iD1tE74U+I08vk6iqtWoaJBILEMGaJJnonwjl9Pc68JzmYzDhKCohVQWV1IYG5I0zLrfcRhcX42DJ2OmSorUrMAxGk60Z2EiDEQNu8+uAma4MrVWenVSkXnzJEqWO7MNURsLR0uMa18uKStUavTSuFKim6sQD2AJDSe5npjXLZzKoQgFOoHganMh3IBCEtGk7iBF4kYDyWkY2ocHq1aUU6jUueGDsYO2nTaynmgwcSZrIU0VmptUqFDP3akgH8VjMgzIIj4Tjyjn6qMrZen5n/2oJgDYQOo/SMXH4/TpNrClWqIC1LYaySCIaL2+WBJpK/JtVYr1uBpUzNSo1J0qLB1ryuN5N5BdjFyD6YucI8J0xQd8xWaqahlZOkhLggiPWSQYsIwZ/xSi9FoU0qrHm1WBI76d95+uJOJ1EaiqvVHllgSpeGkGYQm4HQxNu2D6ktqw2Bs54ay1NkrUqbcqyaVMBgzGB+M2jcqvxWwQy+UrFaJp1KejlJRd6Q2BEydUT9CMV62QosUemYEyAWJusEBSTfpaZxumYqgJpCw9VjytdQY1Fg1ys37zOJ+o5dgBv8A9PMjUVXFlgMwpsVkdReRHrAOAnE/DlQVVpKlVsquqPLdS0E8smryge3Xth34RwarWSo6KVkwCz6RyyNr9dz1xYznEUywRAwkDnsGAPWLbTNvbF1OcFlLa8D5S7ZzWplqkvSy1Jg1MwVeG0kCwmNEwdwcW6viFaCqlZGrVDI3VTfuDMAG2+HjO8ASpRamHWpSffTym9+vrG0RhEpf03citWpFfu35KLzzACSCx9xfY3w/HODf3dgUV5NeIuVpa6mYp6WEQrhxEf6PoYEDFvKUMwtKg4rJRKiVR2ksP9Q6j0mJOAfiDglRUg1UnT/l0xYfM3Mmd98aeF8vQoyG841x8VPQdJH5f9zHpikYxcLgBQVa7GrhueztRtOvLm1qlddJld4KXcntgtl8zSJUVilKo06vL+GelmkiTgdX4/QCqqag4Min9nO43uGt7xGB/GOI1M1WpZhqMuICpoJDX6w1wbb7RtiTg5qpKgV8jFxLOp8QZalQuSw1Ea1sY0gi8T7WvgvVrClTZ6VZqiECPMYSgj4TpEwPWT6xhG4/mq7Ki06flnZlFMDfvN/1xH4b4VV102ZUNPUJvIaNh2M9lN8S9PGLTYtjVmMxVhRD9WV1EhRHNM2usC/a2LeSzhawa62bUIse4PSP3OPc9xxkYoKbNUuSiK1h8ugxRevVcU0FOrRBBjzdgAPwncx2J64koN/JhiyVJCpcMHqohIpDeekz+8DePTA+v4dyzARToICVBdVAJINob8O9zEkYG+G+ImlmXZiKruoVQszYzeRYmDv2xez2ZUITWplVJMkSsG56GR1vtgvmlClEdNUbVfBIqKtM1zRpqI8idSiNuazR89sc+o+HM39r1ajmHkhSGI8ymNjI5QIhrn3x0nKIarKaeZAoIoQhbslUAfEWB1Ai8mcbZ7KpXHllvJIuKtNiCIgGItBEdOuOhc7WmuwvqgDxTIohU3VqcnzxT8taVwYqaSykSbMO17XwGfjxLIIbUDzaSVUyR+h3g298H+IeGHeq6itNFwLNWZvMI2mx0wet5HTEXHuA/YssK1LyHcMPNavTLaCZANODIA20tPcneWaUnQqjsnalVRviphBcBFDx6mwkfLFrPcdNJi1AL5SmCnw7X/8Aja4jHP6T1nYIlVixJhKNiNRkiLf/AKg4JUuBV2ZftXn0aIJ1u4iRawdrLMxfCx4qArD68UNyUWmjEOEp3B1DmBkCSd598b8KztqhSk1RDPmMwHKDsN9z62geuBWezaKQmVVszTpgyzyPLNtIDADWCJN+2+PfC3FmFSujqbprcq506z8Ig2AN9vnic+PdgV3sZeD5XKpLfZqZcKBSLAMBAPUzef0ti5l+JI9V6tOmgqrtpABdbAyY3F4uNsKtYkPSWuAqkgQTYUz2IPQXtirl8q7VU0VWpgDRSUHlUX3JMtO8zhlkqVj5voPeKcytetTZtKqisrlviM6dMCIIUz1BvipkPDmVqwz1XanSuaa2hnuzbE3ttcfPFFc8v2gJ5lNuVi2nmEwBA7gzglwjxQtOs2VZlWkiDS602nX1krM23JiIGGipeWBS3ssZ3gKZdalXLE1C0IqlgzcxGkANEGSObeMKnGOC1kUmuAWRohWuBNzNxPp+uHc8bFSqiUQKpI5qogeWdhMgEsbnSLx2nA/Nf5nlZhyhCl2dGUStwYLTBJ0+18Ck+0GVeBNqPWpt8UgqCAPw6SImet8VzxOnUqr5dCuxQ3uKiBvRjJF47Yacn4boVEprmWeqo5xVMqzKfwPBKxaBABv0wao5rhyVCi0U8uIIURpO0oOm9z0gYN8ezKK8iMviPM5YoatE6JIAawB6gdpuY364lyviWlVrDzqopwCKcqSObclh8Pbt1w11PD1NUzC+ZraqpWlU0g6AfxR1foSIwjDgHkazmaqtRorqgCC5NqagxYsZtcgAnGguO6XZsRly9KsVdXrnURylEVVAEyCO09BipmEZD5p5tNu9zYSsXvGI8lxFkSrXaqaqqqqFdhqa8krbYDc4kPiCnVQsB5bRAaBY9DaxjEpyt2uiey9xDP1aseU6rF2WdNxYQdv/AI9flhq4GlGplULPU8xuVuwbttthL4bU/wCnKVKCKv5yN2BnVy3HQyDN8WMnxmoFkAqA0A2AMf6ekbTGBjTpIZSoPcX4PTFSm4AAVgdSgGTIhSvXAjxJ/TsVGqVKDmozsXZJIvJIVekRa53HTGvHeJV6NSmFQOSFNTeFLHa3oMFE42KDFCxeZ8sARyiNz3uMW4co+NDKaEXLeDs5li71spVNMAkgMNMC+pipMD0F8CX8Vaq6LrSms3ZEkC1upJ979MdVymRr16DmrVkvdELWb/vJ3XcRYdYxLT8NVvOSpRp5N5YCpWZYqACDsVII6CIO2Kx5lKVUx0k3Yp8LopmFcUQ1XSOd4KLJneQDqttjV/E6Fmy1SrTpkKo1w7KrD1pkBLgGYPyws8f8FcTTMPTUPUUksHSoNLyTzEkjmJmbWxvxjKrkR9mL1mcIGY6U0XvaxYiZvbFHCLa3sDgkHeIcVKL5ysoen1p1JVtX5CDqhomOkGemKNPxNnn1F3bS0aQ4EKdmg2j1nCovGEpurigpZRyLUuJ/M0ETBvGLfB6ubz1bS9R2DDnYgQF+UAdsaXH9rsDg0rYfyefDaHpUHV0ZWqVWYw8bQdMHYx2G9sMPE6lXMlPs9VZDAmiBLaZGqQbnSD0tifM8QrPSSi0OKYjV0ttIESflgd4dVsu7Zh51l7EKTCHoQkkA/XHJNRvJ/wBE9N6LlDKEs81SgSzqLatQMBg0G3T3xvlc/V1UsvQ01WbWTsF0jSLmTEDrP1wK8d8ay9aotVXKyArKqMZZSbTYCx63xnBuBLUpJmWzDZcapp2OuRInYwPfeML6X8m9BqhrqpUy5V2Cc7BAVJdQxuZgahYbwcT8U4vo1HzghbTy1BAZj2ba3ywAzPE8qj/eVqhCmUZEBBcATAJExqNzbBzM53Uv3VQPTcWmCCCLcrcvy72wVG9jXSCAqNQK1nVdRBYnljaCwYdYsTN8WczXLupf4ANQRiSs9CbQSLET/GOeZ3NNTFPLkROo6BYCBMBdlU9ha2GrIZg1WQmoTSqkgyfhI6YDyi9PQFyPpAzxJ4fWovmUEcFnLP5Y0q7RYOwBIT4jA/MYE4K1PB+VbLlHTSWGrWCdyAGIJO3o2JsoNFVjl2qkAmSDYD/UNrd98UOKcSeozEsSIgECN+0CDjLkxir2xm1X7Ebj/harlmpNTqFhUUqum86T8MTJEFTfvGL/AIgShl6WVWqrLXYBqlOdVOx3cT+KfkBO+DvhvOM1UIzAadRZD2iAwnbqDHSMXq3CqFfMo/lBnUgaYkE/h1X+EG+Mud5LJA7Aubyq1qamgopBQHZgADTptM6hG1twL4B5TircMqfCGRhJRpJbtpJEqd7+9sdMo5lKCNTFK/8A6ileYzuWA+KfTHK+I8ArMzrSVtF/vajEBbwN7szC0DaDhuGabo2KQazuYWpmGzVJcxRplAwCQC79SQJ6QPXFHPeKqVeppzGXZnLctMGIC35gGHvB/jGlOpWoaKKMpQCQ7fEGm4EEDsQCMZmfEiU3qOy0TXqMQ9ZlZQIG2lEgnrvJx0JRkzLYTfxZXqIaf2eiiGL6iGttAvf9PXFDO5lPNBZgmomEmb7biQPngdlM8mYqeWhNRj+MLpaB+JrRfeBttjXhuYpnMlMzujqIW+sSZgC56GPfEZ8bFphiiaXnTTzDgGxp7xHW1wfphu4XmUppTNXTUWDL+WRBOx0uJBi3TrhCzb+XmTUy7Q1RpWmqwNAtziDE+l74L5zPVVH3tIpqmynV03j4h88TxcFa2a62hTqcYeArUWcDZFML7EAYO+FuJKKyVcwr1ComjRRQYc7Aj8o7emA9XLGvW5GCoEEM1ie5tffBbh9N6D69WqJiLDaNzcnFMoRS+TPQ1pxuupNTNKlNHeBqjUJEajBOkSAADfFTMeIaJrIgdCS21iZH98Bhw+pxHMU8uUqinqBqVFWyD199pw3cf4DwZFFJAlGtTjTURSWt+ZvxepJkTYjDennHKWh8LVsWuK0yKj1hUuVgAi4G+/XfriPLZ7MadT0jfUEqQOYdfVZ2HfF/h1SKSpVVWDQQ5EwZt0+HE/8AiShihB9CdiO0Yhg1G3skV+AcXqOFEVCocoSRMKBIk9L2w05PjABYatIgcvU77e384Sc4mWUlmdtM8yAwG3ja5/8AGJM0/wD09FqbkpMwbkhTHMe/zwjh9ycdByOn8Nei1E+YoM994HruI/nHOvEnBadWoGqalvLrIggDlViJkgR8JwL+3VKj+Xl3DyYNNmZbSJ3iNhfB3iXCq5rCmoLTZQIA3vvYHv7Y6Itql8fA0uRtKjnfifhC0nl1YoboYMEbDYQADaZnbBDhGdfLKyKKaKYM1WIiOgvJ+WOxVMlUSmKdNlCqhU0qihlqdZk2E3+owr8T8JZDOqG0GnUj4qTMBHUBCSsH0GGfPxpJTY9KlbETP+OCylKNKiDsHpo4k97t09ZnEdLxRmawWjRSHbfTuT1I6A+pxrnfB+bC1/s1CaVFmXW1nqAE8yKd7CT72xT4LUcoEy+thszpTIv2kAM2/c4rOEGrSugyikrQ5cA4ciE1c1UGX8qJ1OD5jR8yfWBv1xHxvioUhtRrKfyUnp6R0J1Eg+wH0wkcVq1m0I1RypEgE9rTf+cEH8XZ8lp01VVYU+WoUn8xgCSNu2CoWhML8lmrl6Lg1KlT7lbTMnUbwBvOI34nq1+Qmm/KNRhFjqJux9bYlJpeWtFaqs+nVIghifi+YNsScA8PU2WrVcqCTpCyAVjqRP4sIob2LXyF+B8WopQDZpmqVVmAyzA7LFvfFvJcRGZf7vXTCrqBUlSw2uIgjr1wujRTMs2pFMEqJKz6Dp1n0xerVmoujkF1UyHQ7L1NjcbWxCfDvJCuw7wnjtXLVm8malIqDURoB13goBzG2+/TA/xGuZo+SqMKmo2FP8DMQdBbe9ubaxwCz/FCFNei3LM7bE2uD1N8W+D8WFVqZdr7g/CNY2BvtPTAlGSVtdDW6HbP5AM/nK6LCAaBdhaG0ubss9CMRZrbRTYr1Ug3BGxnfthW4vmXp1Q1VwQ0gg/lO+nTt+mCgzq6BpTVa0EhtupNjiHpPtrYG/I0eGOK1aherWCioG0M69Qu0dtzODXG87l6iS1MF1EqSNuhwj8O403laXpPqXUSwjSABsZMk9jhWo+J6j5g1BU0dNLSV09VMSL9flivGpW14KZtINcR4dqKtSqCRqlXTUjBo6WYMANweuCKUKC5b7M9MOtRmJOkrB/MJJKkWi/bAzLu1VitKGYXhWBHuDO22CFOqEUI4IIAlG6H/nUYT1eSHZOzmVHhOaoV2NAVCyVNBKid+8dxf0wTocKqiorLQc1g+yuBzdBDc2rHUOBUnqeZ5GimVIJkx8UmdjIJmScEKqLTqCtXKh0Bh1+FxEHVAmRtMSMdT+pT7/0rbfZz9chmclU82rlW83dXlSCLzcEgGTcEziLL5w1aor5jN0KYYHVQ51KgTA1FCpM3nUDh+o+IKVVDSqCVYEGD36gj9CMKec8L8RcCkuUWqqmKdY1FUlejMJBJ72wOHkjyWoixrwc0fNlqpK1SoQQCLGNotgnV43UrAJTU0uk6unod/nhfouwpNy6ZN279gPT2xPSoQqhqzaz8FNLm+09BjtlxRf8ARdwR1DJeM8xmtOXy9NkA+NqYMH1ZzB/STi1kspDOcyEN5Uk/UEyQeh+WAnAs6+UolKqlQTIJG3cx1BxSz/iFqrmlQXUw3JsAO8Y453KVJWcz30MtatSWRQAYsf8AKWoSJ9BJA9hGB3Haq0EYlxrA0hd7+s7xhcRatJ/OJFIjeqrbD2i56DEmc4rl6tFpY61ICU/iLf6mJ3O5Jm22GcZXoCg3sucLmpBzBR1cSLEFD7AQxMi+DicPUT5RdgoP3FgTO5ExO21sS8E4TSp5bzq66gVBRegHcjfV6HbA3L5jzKZdHuZ1GYYHsSNsTnBuWgMLcO4hQX/PpvRiQQmkMt7a5HbYYdshxfKeWpps7kfiYyf+HuO2Ob0uE5vVSaurGiGszwSRBgEzJExvti7nGU06oAC1I1LUWzCB3G49DIwG8XVDRlWg54u8RrpFFJd6vKAJsNibXHyx6fFFN/LSkgQAC7dItH7TOFPwjm/NpjMsoFUfdgx0ESY6XOJvEXDzWqU3y7Jzka1JKsLje14vfrbAXE46fZnd0PfAczrVgWBIMyOk7AemB9DgVFazBSKAaoSqoCZZupAsL3vjfhWQOVy2o1BUQtJeAtiQALkkx/fEuaaCYse+NxwkrszlSOeZ3wueHpXq1FFWpSVRl5WVZmMa9Jty/kM3MmbYW+IcTzquaVeh98FltS81xZoFto9Mdqp5p6zAwsgfETY9/bEdWrQGrMV0UkUygsCSD6nvh4/U7px/soppraOM8C4HDrVrLrUNdZ+I9Zj1wY8S8TpFmIylWYPPYD5kdMWOMcKzelK1F6VJaaxpLxrLtJ5YIjrfe+Da1Eq0yKTqzMNLUw0nVF7e9/bFXyX93YrfTexR/wAWrZVGWhTQId/MAZmPflawi0SRgsvHsp5Q1BqNvhKWHoNNj+mKHFciqVDSVgUUQXPdbMR6T+2B3DMmtQ1A6PUaBpEEwpkSexMThlJNW0bT7Razdao/k0qVMIBzGQAHfu3cAWj3xcrZnLh/Lp06ZZrnSJ0k3YzMEDtbphfy9OrrXU7MgkadU6ewPY2x5muFl3Xy5B/FGwHQ+++Ao+LNS6bDXkoeazuN1Fz7eo9cHWqk0l28xQAY6x87yPfG/hQ5HLUT51YCqWuWVpI/CBANt7Yo53xLRJZqCq0NGhgQxEbiATM4VxaJ1Z5x+nUp00LkDzNkJsoIMM3YmfWAMDMz4JridNZC0TsR9O+IuJpmaxLOd9k3gDYemG/guYapklqOBUKEq2mddMr3E3Ui8g/LAjcFaHTroC+GeDNrpLUrNTfVpBQzAm0dD7EY6HneDI5DMykgfFpIPyj9tsJlCojN5lKopiCNW4IvIjFir4hzJEqKflz8Qlp+Q2xOVy3QrfyMI4f5KPVo5sB9JXQyhdQ+ILM/F2PrgHleKUc2oSrqSqRIiVlTt6Ei4IwE4nxwjmqIXH+lup9CMa/4hmah0LTpeWACi16dx6IQBt74WXFkthW0M6UEoUviLRbU2/z9O2CfCOLsBNRzBdCZ/IJn6z+mEalnKxPk14HmWgmSP3ke+LmZWsurSASfWPT/AJGBGM/gC0znGeouYJJI2WT+2JeA8afK62RQXaBqYAxHv3/jB5qZbpA6mZ+Xv6YX8/kiNrD98ehDkT0zt8Uy2nFszm6sO8j8uyjsSBv88HKPGMnk18sCpUdjLsIJJ9TO3YYUsnNwAeYx7/3GPauVGsKzExGoj9f0w0kr/ROSTe+h4yGcyWZpipWcahP3RDQvyiGPrgNxY5MVEFFirA3KrygdZB6+gGKT5mm0U6O3UxAA7D1wTyXBww1ExPQCfrhLok3iz3jvierUUZZH1UwBqbTBMbAG1u+CX9LMvSXNl61TQtNNXlz/AJjTyiOsbx7YB5rhKh+ZjzmBBgD0tixwiiKFUOqnf4j0PS56Y0tR0HOKWjvtauKjCaat2Dgcve+F/N8Ff7wr5S6iCAJEbg3jba2FbPf1CAQwArLHMQSJ9D164gyf9RGrSEpMQNyIge0nHJyRk1tCd7LdWrpY02TmN7Dc97b264h4cupyTROqlZqhkAHeAZuca5jxVTARacvWqW5RJBvAJ6e04t0KOZpinTzFSmCysZVteoLEyIEHmHfEVF1b0JTJEytWpTekrnywRUUEnebi3SJgdzijwrxG1QMKqtAhVbrPUEfS/wBcFeCZtKbMpYGY09Npn9xiTP5dWqipGpbkiPxdPfr9MMuVdNh8EdLMlS6DUWYbnaOo/vhg4fTFSg2XqldTEHUFFj0sfphE49xwUqtOkpXzWlubaOg9CTh0yFVJo1WHMUBKg2Jtf1j+cGMGo5MaNoqZzglWgoQ06b02+FtAsfboR0wP4hwFa6aWd6JB1Coh0lSJiSLkX2w2cS4ktUaGA0Azv1HURgSqpVyq1leaiqNaTPofY9cH6ecE2oGlp3FnKcx4aNGq1MVjUU7OQevcH53GIuB5l8r5pO5nUGuJXb17i+On0/Auaru1T7QlJSAFp6NTe7N+EntfpjnXjfgGayjlMxIUyabzq1Ab80C/Ug3GOz8ilSe35BvAJOXepUsCxJcmSze3fBjK0mVeWzMfgAlj6EzsO+EFGqMLaoUzboe/vgpw7jNbLv5gIZisHXzWPS9x8sUnCxp8VuxorcDqhJqVNR6ATb0nr74WKXF6aiVQq/QkyB698Ecx4pzVZbaFB30i/wBThVakQSI+WBGC3Zoca3kOXDuNVwuo18sZuA/xD2Cj9DjyhxRVNR2qGWsQo0hiPQWIv1xWz1FKK+WI1Rf9pwBqVQDDTA2jCKOXQqjk9B5KmttClVkTGpoGxi0zv++DPh3LZpAz0lp1aQ3W6mRvo3v74UMpW1wqAh5BkdB/zphm4VxfNUUFNKhCEkkQJBO5B3E++BL7WCSxLefqKNNR6VSkFYSpUE362MD+e2L3B/EVamSnmJmaDHT5VURE9jHKPSCMJ2e4hXcFald3GotBM3HXv8secPydeuD5dMvG+kiQPaZj2wMfIMPKOpcRy1KPuqYpERcG4j9x88DjmixYBZK3gG5B7e2B/h/xcXpmnXRn0W8xRzR0JB37SDOLPCvJr5lQtRhYmBqU29Y/TEZ5RvZJp2CKVOFhVgdojGmZ4dO626W3MYP5uswHKoJJiCYwNz1VlENEnZVJ/f8AnGs7mKoyNQMQtoWAewO59zj2nkAXC6lUx19P5wczdKoVAAVCJlZ7iFkj9sLx4dLB3rRebi9uw2xaMr7ZJx/wYKOSp0aYFRlH/dAv1x7TLr/klCnvYk+v4f1wvVuI0BWBZXcDdjeT036YI8P8ZpSN8sNH4YMEdztE4ooMT05MMvlq1Qjk5QDLbX6RO43xFw6lVzNYZYAKWsSwPKLyYG49sMfCOOVvMR6lBVpMpuagLQbqYA2774u0wtPMDNgBabU2WBbm3DW6RIxzvkSlQjjXZc4v4YymWy4dURtAE+YqgMetzMTjledzzsClMhvMeXdbCdoEX0gWnDT/AFE8ULXypp05PMJadyew6AeuE5OH1PJVdIDAib3ET263w8FasZJVY2ZHw2csyGlVp60eZZDePmbf3xY8ZvrAanqEXGk/CTvvfSf4ws8MzebDNTNQvqjQ5Npm8EiSY6YLZjIVLmpUbTJtI+kxiEoyjLbTFnp7Ye4DQVuGVD5gqVCWLnqIsg7gdfniClnXFPLsoZxUTVc3EWPv88LK8CzdIlqJXy6qmTMFQeh+XS+HHwSaaJ9l81WqLzaesHcD0B/fA5IQf7C1rQNz+WasDNQLEGGA3B7na03xHkBmcuQgY1Kc8p1aih7f9p7Yas5yyGAg98BBwmmj0qhl1qBoP5GQww94KkHCJtRafQlshqZnM5glacpSAudie4v+2CPC7H7prbNNwR2xLlswiMq/hFt/pi9mMopEJCEXAA5T7xsfXEvUwWkDsOJxry1UySTC/wC9sLH9UvGuVfLnK18s1RmQujBguhtlM77zIHT3xaoOyqA1nI5tJMevuMV8tRo1KwZqdN4EDUgJIuDv87Y6OByTu7RWHI0xafwhQrAVcqQlB6aFQbnVENI6CRf3wtJ4WqvmxltFSowBYqgmQNj0EHHWEyqUaaUaYOhUgSO3r88TcL4j5DlpgML/AC29cdHqU7Ap1I4hxPilIyqo4K2AKgRHSJkYroFenIlW7Rv6jHRfGPhfLZnOtmELKtWCyKIlzuR6Gx23nHPuGo7F0LCKdrd5IF+1sWTi1aLNxx+0hoIalUAySTckzMfviTNcMAnct37YrZ5CraJubyMFOD5pfKcVHgobk3JB29fTBeSVozyrJBTwrwiaJOndoJ7gdMT5hQajqhB0wDHQxb2wAocQqFWWnUdEJnSrRPc22JxYyyJlodyQXHc367YlKO99kZRt77N6NNZZiVF+pxTzSILrUmO398FjRy9X71mlR23J30jFLNZnXCqAqDZO3vgJ7MtbY3eCaZr0AdOkrylo+KO384O59UpOlOmwRp1sSRN7D+cAf6eLoc0w4CuuoIfxN6esH54u8W8IamZzUqa2OogtYn1tYe2JTjk99A12LvHOJqW0h5AG2KNXLNVqgK7AWEC/v8sQ8Qy9JIJ5T+XqRi7w/PMVMDSD16xg1W0Uy8hitQp0acPUJbaO8bn3wv8AHW1CV0rO0m9umLD1lIlrnpJ7fzgNxlgHXm1AydI/D2xuNXKxoycuynSyIc7zA3GPEpr5gRogxN9h1HvGC+VClCf8sG2owYHXSLTGCI4bkQFGhyW/Ex2jqYt9MdGfyFslo8MJggAIvQyBA6Drgt4k8T0a1IUro+oSp20je4tHpha8QeJ55KVwLE9I7D++I8gKcefUXmPwLuQB1j17nEI8b/KRLBpXIvgLUUgGBG5XYYpV+JFgRpN9j1t7ftjBxWnUqNT0lZWDe7HeI2A3wbynCaYoec7EHcAEW7C3U++GlaexarsFcNQ06f2ivJVDFNZ3PX2Axf4t4lpUtKwKpJk3so/k+mKnAvC9XNQzvFCny6iLnqQo/nFLxRwmjRqolNToAJczJ3t8z2wcISex4xi5BZ+LnMjlcqg6Jv6b7e0Yh/8A89Wp0jXy/mjSQdUwT6jqfliT+lfDkq1nLzpVPhIsxJ2n0ifnh48R8XWkwDsNG3aPb09MQa9OVR6ElcXSAWU8RVai6K9Jg35hADepnY4v0eJUxlvJMGp5utObfVZ1B6WuJ3xVzBBGpArDf3GJPCHBkzOZJqD7umJZSNyfhH8/LAcG3YibsG5qppDE7KfxWI33n2xnCvFL1CyldQnlZTePUHEXFeJUlq1MvmabalbSXFwwF1JBvN5wv1qipVIolkDW7T/5wPSTWLQyXgc+KcQZlAVp7rt9J3xBwXU1Yu7FfKg6BIOq+/YfvgVw/L5hPvSr6Y306p7+oOGPw3nEq0H/APdDc87xsp9v98CP2xxQrQVTPuKnxWIvO30xfzGTV1DJb8y/27RgOz6RJ6C+JKPGVA3tG/tjlUnF/IDxM75NdCJIN7AcoG5Pc3FvfAH+onhxcsv2rKUiVcEuQ1k6/BEQZJnpgnncmcy0qWRSLGLHub4YHRhTu86VC7bn29e2Ojj5HG5JDwdCDk/6Z13KVaWapVDVCtzBlsYO4nAjx/4Pq8PKedDK45Ki7FgBqHcRNpx1BOIsgBQaIiw7Dp7YQP6w8WrZj7OW/wAtQ8QLBiRv6wB9Djr4uZymoyLcc1OVCxksnTSkHZhqYTv/ABitVUVVnVMEgd4H8Yi4Hw1qz6EWSf0HrizQ4dFQhxpgG3qO+LOsnvY0qTe9nvhzy9bIYBIsW/UA+uNeNFNWhDLDcjb2xS4noBhSCfTpjzh/MSv8YbH+Ycf5hrh3Dmq0qbmoYRjC9oI674I8S4nm6AMV6qq23OWAnqJk/KcU/DObWm5ouYFQ8pPRtvodvpgpxbKMKbU4n8s9v9jiEpNS30ScmpfoB5pQ+YoqwFzBPUjFrMDRV0rsTH6YzGYEvxX/AAd7R4hkie8fSMWMrwOiymoQSe02xmMwkHQkA28cqwI229MCOJ0gbG4nb2GMxmCuyvgXeI8pGmOp2xrkKpadRm+59ceYzHUvxC/xN0XTmFI7jBx6pWnWj8kwdp74zGYlyblEk9tBjwP4jrPR8k6AqmxCwfmZ/jEufKmqxZFYgAgsCd59YjGYzC8iqToSaqbQB8R8drowFNtHbSIj27YD5zitWuJquWItJ7YzGYeEVgmVjFYoafDVQimV3AEgHDP4B4k5qV1tAKfrOPcZiBBdgfx5SH+IMY+JEJ9741yOTRtEjqY9N9sZjMNI0uwzwjjlVESmCNIttf8AQ74NPBOoqs3vFz798ZjMeNyup6D4AHF08yroYnSLwDGKzgKfhFjAkeuMxmLXoQpcb4/WpFQrCSbkiT/b9MMPA+IVGo0Sx1Flkk9TJxmMx2xVcYQlnUEE4CcPzr+ZVpkzTAXkIBBkTJkXxmMxK+mCPkMZ2LtA1DlBgSAb45J45f8A6gr0IBPqSBjMZin0v/v/AEW4fyN/D3B6VTLV6jgllHLfaxOAfCKhFVQPxEKfY4zGY9CLvKy8XalY+8Q8M5cqeUyOs3x5kckFy/xMxkmWaTbb2HtjMZjhnJ40c1twP/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5270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468313" y="561975"/>
            <a:ext cx="8280400" cy="995363"/>
            <a:chOff x="317" y="876"/>
            <a:chExt cx="4895" cy="550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317" y="1190"/>
              <a:ext cx="4895" cy="106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buClr>
                  <a:srgbClr val="006600"/>
                </a:buClr>
                <a:buSzPct val="80000"/>
                <a:buFont typeface="Wingdings" pitchFamily="2" charset="2"/>
                <a:buNone/>
                <a:defRPr/>
              </a:pPr>
              <a:endParaRPr lang="en-US" altLang="pt-BR" sz="3400" b="1" smtClean="0">
                <a:solidFill>
                  <a:srgbClr val="008047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17" y="876"/>
              <a:ext cx="4895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 eaLnBrk="1" hangingPunct="1">
                <a:lnSpc>
                  <a:spcPct val="95000"/>
                </a:lnSpc>
                <a:buClr>
                  <a:srgbClr val="00008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3400" b="1" dirty="0">
                  <a:solidFill>
                    <a:srgbClr val="00804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  <a:ea typeface="ＭＳ Ｐゴシック" pitchFamily="32" charset="-128"/>
                  <a:cs typeface="Times New Roman" pitchFamily="18" charset="0"/>
                </a:rPr>
                <a:t>ZONEAMENTO AGRÍCOLA </a:t>
              </a:r>
              <a:endParaRPr lang="en-GB" sz="3400" b="1" dirty="0" smtClean="0">
                <a:solidFill>
                  <a:srgbClr val="008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32" charset="-128"/>
                <a:cs typeface="Times New Roman" pitchFamily="18" charset="0"/>
              </a:endParaRPr>
            </a:p>
            <a:p>
              <a:pPr algn="ctr" eaLnBrk="1" hangingPunct="1">
                <a:lnSpc>
                  <a:spcPct val="95000"/>
                </a:lnSpc>
                <a:buClr>
                  <a:srgbClr val="00008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3400" b="1" dirty="0" smtClean="0">
                  <a:solidFill>
                    <a:srgbClr val="00804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  <a:ea typeface="ＭＳ Ｐゴシック" pitchFamily="32" charset="-128"/>
                  <a:cs typeface="Times New Roman" pitchFamily="18" charset="0"/>
                </a:rPr>
                <a:t>DE </a:t>
              </a:r>
              <a:r>
                <a:rPr lang="en-GB" sz="3400" b="1" dirty="0">
                  <a:solidFill>
                    <a:srgbClr val="00804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  <a:ea typeface="ＭＳ Ｐゴシック" pitchFamily="32" charset="-128"/>
                  <a:cs typeface="Times New Roman" pitchFamily="18" charset="0"/>
                </a:rPr>
                <a:t>RISCOS CLIMÁTICOS</a:t>
              </a:r>
            </a:p>
          </p:txBody>
        </p:sp>
      </p:grpSp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3449638" y="2606675"/>
            <a:ext cx="2206625" cy="1149350"/>
          </a:xfrm>
          <a:prstGeom prst="flowChartAlternateProcess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009900"/>
              </a:gs>
            </a:gsLst>
            <a:lin ang="5400000" scaled="1"/>
            <a:tileRect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lIns="0" tIns="0" rIns="0" bIns="0" anchor="ctr">
            <a:spAutoFit/>
            <a:flatTx/>
          </a:bodyPr>
          <a:lstStyle/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rgbClr val="0033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Coordenação</a:t>
            </a:r>
          </a:p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rgbClr val="0066FF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MAPA</a:t>
            </a: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6037263" y="2593975"/>
            <a:ext cx="2206625" cy="1225550"/>
          </a:xfrm>
          <a:prstGeom prst="flowChartAlternateProcess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009900"/>
              </a:gs>
            </a:gsLst>
            <a:lin ang="5400000" scaled="1"/>
            <a:tileRect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lIns="0" tIns="0" rIns="0" bIns="0" anchor="ctr">
            <a:spAutoFit/>
            <a:flatTx/>
          </a:bodyPr>
          <a:lstStyle/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rgbClr val="0033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Aplicação</a:t>
            </a:r>
          </a:p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rgbClr val="0066FF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Embrapa</a:t>
            </a: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857250" y="2565400"/>
            <a:ext cx="2203450" cy="1225550"/>
          </a:xfrm>
          <a:prstGeom prst="flowChartAlternateProcess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009900"/>
              </a:gs>
            </a:gsLst>
            <a:lin ang="5400000" scaled="1"/>
            <a:tileRect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lIns="0" tIns="0" rIns="0" bIns="0" anchor="ctr">
            <a:spAutoFit/>
            <a:flatTx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b="1" dirty="0" smtClean="0">
                <a:solidFill>
                  <a:srgbClr val="0033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Metodologia</a:t>
            </a:r>
          </a:p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b="1" dirty="0" smtClean="0">
                <a:solidFill>
                  <a:srgbClr val="0066FF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Embrapa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779463" y="5516563"/>
            <a:ext cx="2203450" cy="447675"/>
          </a:xfrm>
          <a:prstGeom prst="flowChartAlternateProcess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009900"/>
              </a:gs>
            </a:gsLst>
            <a:lin ang="5400000" scaled="1"/>
            <a:tileRect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lIns="0" tIns="0" rIns="0" bIns="0" anchor="ctr">
            <a:spAutoFit/>
            <a:flatTx/>
          </a:bodyPr>
          <a:lstStyle/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sz="2000" b="1" dirty="0">
                <a:solidFill>
                  <a:srgbClr val="0066FF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PROAGRO</a:t>
            </a:r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auto">
          <a:xfrm>
            <a:off x="2111375" y="4403725"/>
            <a:ext cx="4876800" cy="612775"/>
          </a:xfrm>
          <a:prstGeom prst="flowChartAlternateProcess">
            <a:avLst/>
          </a:prstGeom>
          <a:gradFill>
            <a:gsLst>
              <a:gs pos="0">
                <a:srgbClr val="33CC33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33CC33"/>
              </a:gs>
            </a:gsLst>
            <a:lin ang="5400000" scaled="0"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3CC33"/>
            </a:extrusionClr>
          </a:sp3d>
        </p:spPr>
        <p:txBody>
          <a:bodyPr lIns="0" tIns="0" rIns="0" bIns="0" anchor="ctr">
            <a:spAutoFit/>
            <a:flatTx/>
          </a:bodyPr>
          <a:lstStyle/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rgbClr val="FF66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USUÁRIOS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151563" y="5516563"/>
            <a:ext cx="1905000" cy="447675"/>
          </a:xfrm>
          <a:prstGeom prst="flowChartAlternateProcess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009900"/>
              </a:gs>
            </a:gsLst>
            <a:lin ang="5400000" scaled="1"/>
            <a:tileRect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lIns="0" tIns="0" rIns="0" bIns="0" anchor="ctr">
            <a:spAutoFit/>
            <a:flatTx/>
          </a:bodyPr>
          <a:lstStyle/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sz="2000" b="1" dirty="0">
                <a:solidFill>
                  <a:srgbClr val="0066FF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Seguradoras</a:t>
            </a:r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3436938" y="5516563"/>
            <a:ext cx="2219325" cy="447675"/>
          </a:xfrm>
          <a:prstGeom prst="flowChartAlternateProcess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009900"/>
              </a:gs>
            </a:gsLst>
            <a:lin ang="5400000" scaled="1"/>
            <a:tileRect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lIns="0" tIns="0" rIns="0" bIns="0" anchor="ctr">
            <a:spAutoFit/>
            <a:flatTx/>
          </a:bodyPr>
          <a:lstStyle/>
          <a:p>
            <a:pPr algn="ctr" eaLnBrk="1" hangingPunct="1">
              <a:lnSpc>
                <a:spcPct val="150000"/>
              </a:lnSpc>
              <a:buClr>
                <a:srgbClr val="006600"/>
              </a:buClr>
              <a:buSzPct val="80000"/>
              <a:buFont typeface="Wingdings" pitchFamily="2" charset="2"/>
              <a:buNone/>
              <a:defRPr/>
            </a:pPr>
            <a:r>
              <a:rPr lang="pt-BR" altLang="pt-BR" sz="2000" b="1" dirty="0">
                <a:solidFill>
                  <a:srgbClr val="0066FF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PROAGRO</a:t>
            </a:r>
            <a:r>
              <a:rPr lang="pt-BR" altLang="pt-BR" sz="2000" b="1" dirty="0">
                <a:solidFill>
                  <a:srgbClr val="FF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pt-BR" altLang="pt-BR" sz="2000" b="1" dirty="0">
                <a:solidFill>
                  <a:srgbClr val="0066FF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MAIS</a:t>
            </a:r>
          </a:p>
        </p:txBody>
      </p:sp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73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35250" y="3040063"/>
            <a:ext cx="3556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Parâmetros de Entrada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3413" y="3500438"/>
            <a:ext cx="176688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CLIMA</a:t>
            </a:r>
            <a:r>
              <a:rPr lang="pt-BR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	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46250" y="188913"/>
            <a:ext cx="5443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 sz="32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Balanço Hídrico da Cultura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419475" y="3511550"/>
            <a:ext cx="17684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SOLO</a:t>
            </a:r>
            <a:endParaRPr lang="pt-BR" altLang="pt-BR" sz="2500" b="1" dirty="0" smtClean="0">
              <a:solidFill>
                <a:srgbClr val="008047"/>
              </a:solidFill>
              <a:latin typeface="+mj-lt"/>
              <a:ea typeface="ＭＳ Ｐゴシック" pitchFamily="32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240463" y="3494088"/>
            <a:ext cx="22447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CULTURA</a:t>
            </a:r>
            <a:r>
              <a:rPr lang="pt-BR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	</a:t>
            </a:r>
          </a:p>
        </p:txBody>
      </p:sp>
      <p:pic>
        <p:nvPicPr>
          <p:cNvPr id="71687" name="Picture 2" descr="http://organicsnewsbrasil.com.br/wp-content/uploads/2015/03/cli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068763"/>
            <a:ext cx="22875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AutoShape 4" descr="data:image/jpeg;base64,/9j/4AAQSkZJRgABAQAAAQABAAD/2wCEAAkGBxQTEhUUExQWFhUXGBoZGBgYGB4ZGhsaGxgcGBgbHBscHCgiHBslGxgcIjEhJykrLi4uFx8zODMsNygtLisBCgoKDg0OGhAQGiwkHCQsLCwsLCwsLCwsLCwsLCwsLCwsLCwsLCwsLCwsLCwsLCwsLCwsLCwsLCwsLCwsLCwsLP/AABEIALcBEwMBIgACEQEDEQH/xAAbAAACAwEBAQAAAAAAAAAAAAADBAACBQEGB//EADwQAAECBAUCBAUCBgEDBQEAAAECEQADITEEEkFRYXGBIpGh8AUTMrHB0eEGFEJSYvFyIzOCFkOSorIV/8QAGQEBAQEBAQEAAAAAAAAAAAAAAAECAwQF/8QAIxEBAQACAQUAAgMBAAAAAAAAAAECERITITFBUQNhIpHwgf/aAAwDAQACEQMRAD8A8VhsYQsOo5XoRQkUJIrUh+Ldo3cT8dZOaWVrUzlaiqwUEuQdGavntHhVY9QLLDDUAA+hDaReT8WVlKdCfFSjUIbZjoI8/CuWntV/FkgFSs48N/CWANQCQPE9GpQk+K8OYX+JllISiYlDHwhX9qQ/QchLM1GaPCTZOYJyTSU5qAmtvEpiwej9wKxoYP4ghLAjIUqGUKZQeoqNWCtvKEmvHlfPl62f/FmMyhKFpBDu6Ck9fEVAt2vzGXif4rxqKmaQ5uEpvtb0jCPxUFalJCkqIAKTVLg1oK/kPDmG+IJWcxSlk3GWilGlCdesOp+THyzcYLOx2KnpAmTVZAXqVGwuw1q3eEJ0ufLD5spcmmeiqPW2ZgC9bcQTHfEzmcEoD2bRgHegJveGE/EHSk5K2Tm8TOb3Kqlx3EW/lynfR2Y+KxsxRPzFOo1Ja5NSX5hczjrXkx6WZjUkJOUpU4BDDWvi4dv0jPV8KKiohaN2D6vQ2Aqw7xZ+ae5oY4J5PrBAk7t940D8LUkXD6M5HLEj/cLTllLEggGgJBr6Vi9SXwBiQDqftFvlCzesECy1Ao9A8WAoWSCdfL7RLaKS8LYgevm0FCSksWHJtTSFp2JLgZW0I9H2MF+HSFqUW+moIev+ol37XQiF51EOFcjQcx0LQ1gVPTMC1K94dwvwgJqz1rXX8CHDKIezNcV5NhSOd/JPQ87iMa5GZhoxGr7m+14bw6UZSVJNR0fizw4mYVFgeSyS37wUJBCsoIc2H5i8zZGSmUs5flim5J/MMy5EsfSAOgEFkywP6Egu1gfMiAz11IUKbgsPQRLbl7BbXMDmqDXoeY6pYIYmlGt5UZzAF4Y5aAq4ND94iBqUwoVU0eASp6i7k0huZhFJAcdtu4F4ClZVtdm9I6TwoCZ5vURJmIVavvpD0vCqH1B9tBBTgUAOs1OiaAccxOWKMpvfvSHsGM3iU7D+14YRgkApc0IcFvSHDg0t4iogb0A366RnLOBBOMAPgSSerqbppDH8wqZoks7+GrUcA6w7KkpAGWgNyksXegFiLbQnNkKWoKBbKbEkE872EYmcq60uqbLCVO5KQ+Wwamw/WAfz5KTnQUChZ2DbXp+8MYfBlSjkPVqPuXt34h6Z/D0vK83xnRIU7nYqa1IsyxJNvKzcZLcsogeccj1kmVLSABKlgCwqfU1iRrq4NaxAnfw9IU4+SgXNAUs4bQsd7wrM/heULIcZW+s3/uuQD6R6r+UJcZq1sQOKW9Y6MIS22pNtvdo1y/b18Z8eKm/womyVTBYM6D6eF4H/AOkioH/qrABDZk0G9lR7SbhlJFQFB68eXvmA/wAuc2Zyf+VEhwGCdx1EXnU4Y/HkUfwhNFUzE8kuCQ9GFfvE/wDTeIzU+WGArmIN9gPdI9jLQXKjewr+KttFV0IP1AmmUjSmjPXrDlU6eLzisDNTVUhK1ENnzJpvs5PTaBzPh81ALSVFnINSLAMGNrm13FLR6tEpebMQTT6R9y2sHD2Yubu2+2lowz0cXhZyZqQXw6ywckpUKu78hzb0habOnILlFNCmoc7lqHyj6OhIDsD2FKblo4Z7DUVt/r9If8ToT6+fIxZYqIcjV3SAEuSHuzAdjF0/GXYhBULEEC+nLdfOPfrSkiqRbVlX0Y7/AJEc/lpBdXy5YahORLjl26RP4/E6H7eG+a5cAB6jRm46QQrcuBTQPte4v+ke1X8Mklv+kgg28IGmtOYGfg8l6JAN6N9h7pDZ0L9eTQlJ/wC4gmlADxb2dYPLRLQbFL/k220+0byvhaACyEnduD1pa4iq5Ms/0AjkEdf07RnLdOhfrzk+cQD4Lk00YctAJeLVlcZUg/Sb9y1xHq1YaQr6kCwF1AebwtM/h3CqqApLNQLUzDj9dos17L+DIr8PWFobNXUi/B7x34gUIYqD6v8AtvD3w/4SiUCEFTKL+I5q8U41jmL+GlZBzswa2wZ30LCOfH+X6Z6OTFl4jN9QADZnGgcMT1cReYiWlgknxHQ0fuKfvB1/w/MOciYnxJF3FiDoLMIWH8N4osDOlW/yoX0dNI3cJU6WXwRfwQFmUQOghWZgiCylIAvt6R6aX8OnBAzAEsPoLj32jNxX8P8Azc/zEqSoBSkkGpIFUl7AgEaVaM4271U468wgcGsWykvV1DoxAdraiOokqDFQSADoBSl428b8YXOQjDqlBHyEhpgssKAbw5aEZdzraMvMau7g6Rc+yWF581KQVNmF9XG/TWEpIKlKBFKKc1F2puxPpDMzF5XGZ7aObtdwI788EAihSHdmdNstju/mNYuF9JPPcrOdJKWBCTQUBDFnrev2i+HmqS7rSTrrQ2Gggq8OpXjDKJuoHetj+0YePkfLYZUkObgsSa1Zn3aNyTJOO3oBiiXzOBYWLjs/SGJctJIUqoIYAa6FyLcbtC2DmpmJDtYuCCW8+0OSy9h71jhlLLprHs1JiEy5KCEsH+lzYPqNWrCE2eGcml22BcAeZizUIVUDt5bQjiUHMHNGJO2mUHmhMa4/Wr37qKmD/Lsx+4eOwczOg4f947GOX6cdvYqyp09jc1gGImJI8SiAf7WHXmKYkpKWNXFixftfW9hGRImpf5YQxNKltXJ2JYi149On0dtdBljwodjV6Bu+vSFEqC1MFEgvUJJBpZ7awT+UAZZza1zWe9Hq9qiBCccykfLCQ/hIKSG1djSr0iAk+TLlg+Fg4JoCCXat/MbXiNRqJ2KQGr5PSKKklIJLLU48LUAe7DaCy1MaJA5rXp++8BZQKWAIJJAqBXUi/q8Fm5WJUxNzuISxs/I6lKYO2awBowP6wTD4XMcxU9BTSldOt+RAGw0sEOs6Mz35eKqxCcxCdNuKX9KQX5Zys7tawbsBx6QrhJKUkgM7u126bC8Qdl5iCtZypD+J8xYbG1uKfdVeNUvMmSgKZnBULEUL+7RpfEJczKSkEtufUDQQLAEpQmlbFKA1dztU6teALLVTKS5FyHa3X8xeakgVYk2OtDt94DLIzFgSbbE0zMCzZQ4H+oJLYh8rK1ST4uLWs8B0IuXpx+kUnBRoa26/fj1i+ZrlircCtnF3jsych2Jq39tXPPbWIMpeGWCcrkAbvW2rhm0gK8SoFzLUOWN9SzhuxjbQxFnozt+IsZVHIfYsGgu2SmckgEzB5O1N9+w76sYVYp401sxB/PSCLwyctwA9xZ3agduO8BnfCSNKNalxQ2gDhP8AapwbMDV96ekWQW0bS3t/WMteCUHZVqsB3OsSUubopR0D0rv9oitiWoirt6OOY7MxOa7M9KfmMtGJmWXUbEPSutfWCHFhWgcuXsdLU1aCNDIk6EHsREXhdUqfbSFZZJJsBSrgl/KmkEDjQlvesZuEZuGNVmmZLFElVXAIBFX87mADHyD/AN3DSnq/gCCe6ACYYRiFC2Z+Bv79IscWn6SE9xX0EWY68M9MOZgMGtDITMlliwCgpPfMHhE/AZKwXzGoLjLcOKOltY0B8s2FP8Tv26weXLSAwX2IIiW5+mbhSEr4UhLALUANCkHk2IvvGZPwXy1EpClPUq+9zQn8x6AyVbPyIApN3DdYxyynpzsuvDz6pvzEs/y1f2zAQBVhZ4ZxHw9eQqbwC5TlZzU3Ll+n2hxWHS5cCvF/bwaTiTJPgSljU0Z+rVMan5cfabnt5kzUmucDqIkbcwpcumr6ZmiRjt9/39OfE38YxKWY6sAACaudBf8AaK/B8EqpmF2fKGDBNHJGsM4nB5pgNaEHnatGb3SNCalCRVbNUgU96+Ueq179Mn4riMiR42qpsroqaJJAuzWcA1u8BSgrQliFBKdQK1ZRymhNCHJNnhxaAsMh0EKd5gubvUuRq8LomTUrqkKALeKg2IyhOt36DUtNoJ8Pw4Skj5bZiHZ2cWubdB2pFJ6iAKKuBQuSz6XGlWMNrBuFKNPpsBqdHf8ASFZk1RUAEqAzAFiD0JcU6Xp0jNu2b50Nh5OdJBc/8rK7EW6CO4KcElg1NnbW1IaQkAVLBtNPZMJTClE1kAJfm5FixszHzEVtqICWchTK1AbzMZSMOUrdQBUARR7XAqSaDSNSUtRSeNua149YpOGYObi2n+vKIC4WovQNavvvCHySkqZwxo2oPpqejReViCKENWz+RN70pzDeHXmSSoFNw2vNdL0gElTlkPMskOwZR65QLedtIthyxKtOVEEefTRoZVhs9EgmjpU9uPe0ZOJwPzJiQfmAoOZgco+lrtXbuYbStGYl6ukk1B8I8rUZxbkxyVKKtmob6M9PIWpFRgBkZQersQKbM9KCLzSQHGjt1FP1guncruwKaadt7dBTrWLyFKSP6SGLixoAKi0KyFkBg6iNHDa619XhgB3471gi65bp8NhWmnmDBLMGe1AXYc0eE503LRmN3D760oIOie1CfEddD30brEWDJWklikEizgHvUQHEYAE0oKGwIPG+0dnuSQSAw/eK593B/uJDEmjMDXvDZCC8KsP4gBoVDNU1oQfuIXUiniTqSGpSteXjeyuC/ie7+IN0gc/CJagD3AJLV9+kFY0nDgl0uK0F9dWsaWgmZSS1wdCzdi8TEzPlKCllmFCkFv04tFhKBQkMWLGt7WgOS5rUyp+1umkEl4pCh/2yCeRQ9n9iAqll9wwdyxZ7tX2IEqWDS5GhFR6B4BspSSCBdqUB7gxf5O1OT5QohR5frdoPKmki5TxQ9tRFF8pe/WvsQb5hF3rAFTBajt9Iq+sUWks4zA6wQf5YNx2oNNfekLLlIJKVApZqghv2iqZiz/VXke9o6cQW8SXaxAen68RLjKzcMb6VT8OH98w9v0MSDoxKWrfm8SJ08fjPSw+Nb+Vdf05uSR7+8Bx+ELAsoEWIVc8s73h0Js167j8VEI/EcS6SwKlAFqUe1d426s2ZgyqYSJqqF1JfMwu4GmnFCIbQrK5Z2qBcudzoHML4GWQ4mZQbqAL02D1A2pTmkasuWkkBJZuGNaN62iUhGVMUtJSfCT/VQpDnTenaCnDKSAVAEgsC7P5WN4PMwyR9QtzUnah9AYVQc6jmoQ7Kd2ozgkddYhoaUmjqYFqpBJ1PDnsNTCeI+GjMFeQCWu1H68Q/hpbM5JO5Z+rChgc9lJOUFnqX+zc7xdlgUhRp8sje3n3g5nCY9yQa5atweYUwhDOFGpJa47D8do1JSWd3Y/c/jfrEGeuWLfSdr33ctFETwDloopILX7HT/cOKlS1EZkoBNSK5qUq1W60vtFsTJTUAXOhuBWvlaA585Uw5SwHkG/PTmOmRmcJLNcjrSEM4C2KVMxNqUO44h6RigFNLLEsctO9DAT5eQ+IOSW4YDwhzx66RYqId6vu1OAN4PNmliTVJZyzlz2p/uERiKkEHhte9tIgAqaiWWUlSSzuH0sxAI5hoJSElt7ADUO54jqQFkg+t+39vW8QSCSWbKmlXIPA1/wBQFlIOQBtA9HJ3FQWT+kcKSwKCW2LP0DwAYtK0gZiAagfSVa9RaHK5QkGzHm460ihdAJH0KZncaHUMffSLpl/3B3swAPD1HvSKYv4ggMFEBjWrV1oB3haTi3AScyhTKoKcFg5LizN6Q0h35YDl2GxNTwS8SUgAszgXrbYav+IGoAsNRYZr7uTcVgomTA5SQS1Azp+/5fyiKHjaDwoSa3JD9tBHVywrwl/+J+7iBycWlOUTFOtT+EJBLf3FlAty0MKmh3AfoGLPrxA0WOEB0oKjVv0MCn4OjBdzTMNeNusPIlJDZQwuAXH3BBrFJql/00IGtOrkccCAzJGDWCywoM9Q6k/brExF2NX01829GjUE0XUAkWJf8t+YWxagVMAkMCc2YULtWrmg2+wirtlKxAB0I2AKjTXWC/PcJIsakF35FdaQZOB8IPgJqWS4CjpWgHlFf5Q5cywaO4uBX3WAqZj87fvHPnMapYNQu3Wl4v8ALcHKCxFmb1H7QJMsOAXpo1u5vAXBPP8A8Un8xIDNxLEjIfMfpEhtNN+arO5ClJAo9gbH9rRnomqKlJUogPR8viF9KtpffiHMcyR4VM+gA/MIoxAUHBzbKFdeKCNAk2YhBUsJUSSMzVqLE8Dbl4PKmg0IYq0FW2cj8RnTEjKxVV/CCA+YFw1ABUO7Q0vOtBDsogB38TMHrpSjgPzrEqmv5tJGRwakO4ICtAav2G0Z/wA2YlZdIUjcEP5ECL4gpw8ohKHYUAqSTU7m/swOWsEEkN/yGt9RVjYxNJTEkuo+FKd3fObWb3QQ+P6mZxUpcFTHhvKEJWHyqCgGfhzvetPx2gjJVV8oBr4mD1o3lrAK/FEFQob0cuGqzg0PME+GomfLaat1t9aeTeusNmUhUpgXBeuX1FYV+GFT5M5JSa6PwX1tbiG09n5EkJ4HV+BaJjMKCalwG/WLIwaSp1OSK1Jbo1v9mGnBIawuYjTPRKJVag1zV5pppCmJkEJUEnKxodQGeNKYskq0SNWfvSsQ0T1NWoXPJpxBCGEzoSEFecp1y5Qz0fc6do6uYDdi3Be+3s1gE/ClRVVRDmh1NnFvD+5jsjIj6HUoVABcjS735vWKDoSxoogWtWlNYspDOQX3ATcaM9t35joUF/VfQD1e4cPQc2hv5dHCqa604iDKOJQolwpJDCxAL2Zr39YbkyV5ajNuQKdg9PW0MmWNL70+x90hd1iiVd/IVuGaKgEtGaapBzOA7eEOKFz4bl2vHJSXUFS0JoKkjsBX78R3+bTmyLLKZJcChJzA16CB4HGFSlISU0LgUDB7ML9tmgp/FJAQ9iKsGvfce/OEkpUrK61JIqaJHQKDdXrpGgtAUkEliGryNjCE9GVYy5lUCcpYpIJckvUGhLk8QNCgZmMopBBBJYW8tadoPKkrIGdST0B67wCRMOn/AE0pdkga0d3DgjoxzQRGMBLgpLUL0ubA2fjpBV5ssirkC+VhuwDktt9oGspmEozGWbkJFSBd3FATBFZV5SoORYCo/Tu1I5LkE0FUkMxLgX1Lnq+1oMgITlIRVeVIN97Npp7aISp/6UsaXfzu3FoZVQCoNQBU1NCaV2Ji+HkEgPQDbbiAVRPBOUOpTWy01qSW/W0CmYgAsU2to+7C8N4jDjRZUpyyez31DAXMWMwmyQ4DnMWIp6+kBk4lbHwgZWDCsWR4xUef6wyuStaHABILnT8fnSKy5YAGZkuenr+dY0iglbBxuGaJBUyFf0oDObLAF/8AjHIml27NKk18PVLnzZMVw6HLpQGJqxyt2ap+8LTlNQm5a5a7dNbCHMJLUEhjmqauBQ9BWLVcXKINFJfo5A6U84YmpP8ASW9bbB/bxVMo5v7ieawXOElnGY3qxfaM1Q8Rg0FIKgxFXo/raFCHepy1BoxB3fXrGiti9bHyPTvCq8QHuCdmvraCUKRmTLZGYBtVZhUuQ5FYrLlguCgEVcKrUs9OQ/byiCeJlFFSeASAe4i48LAKIY2a9y1NYBrKFBgGpo6aM2kZ2IWoLGlne5G78MY0yAQFIq9WND+0JY+WFkitEsocGuzdDxpCFMS3U5zBtr0/WkRac+VIUQkVIFCo8nQCpbVoQThU+JKXQ5KiwSMxN672qd/J3DThLNehUeNO1TBWoAEjzhCZKCnUDVmzs9HNGIZ3q5i4zKIZNC5ckUZm6mp45rDUxKWZhsHDuYiFRLBqHVo7+tKQriPhzFw4f6lBuzVpWkaE1TUAB4HFdG/MVUCtABOU3ZOz0F7sPv1gMvCSylQZSQWN9STtvvBySssCU7s9qkbMTWKjBKlZnUC5JGhSCWNQ9XMdMxSfEAAWsWa+41/feKDjChTgWDaUJ3c/VpVouE0ADhtSz22AYQPAzczgtn307awVcgJOZXprwG/eAWVgvEVh3Ia/o0DmSPlvklpqfEfpdhYt4vvDcvEg6B9RY+xBAAakKc+94JpmfPEoBkJqWyggtvc1EaCJ4Kc2YHpGXisEFKSpRNHA/pNWtQgksAxa20O4eSEoKbkPvfq4evTtAl2KcxqkglgwIGXzbX9ID8gqDqQjOLgeIO79xCuGwuIUfGtIS75Aklww1JpXMPLmHhKuQ7izumwa1PUQVxExQuCrQlKQGYOWBsLRYgE0AFKspuxI0hcZlKU6QzgpNCTS5BDg8EaQyiYf7WqalJIHvq8FUlSauyRVqEt74guKSChsxRUeIddHHt4oVf3X6kPShvSBYlIKapC1MLsBQ+F6EjyMGQcRLUgOlRUb0J1oHHZvzBMHigwSol1CjliSwNHtBMHh0gAkKSpqgqcOa3sTpTbgRzEYRMxJbKopsSKg/jrDSa+Lmc58JqBUatvTvAisFk0OtTfRyCKXZ66bxX4cspZMwOof1Xc/4hyQLXLu8Mz5wUSyQ25LfuIqsXEDDZjmUHeuvqUkxI11oQ9ieWJfuIkUK4ZKSHDk8v8Ac00htOGA8VjR+m2u9+IVw85IBcAA2cV+0HkKWqifPQQqrJXKSVE1at300c07RWVO+YoNRIqz16NBJuDADC5YanWp8nguHw6Eh0+H73ftf1jIk8uMuUh70heZJAUkatq1tYdSNSLC5gKkgqzMabbRFZ2ImpSugLUAYHo16VP3iiZRckKZNti+v3o0MTZIKteHNf1EBUnJXMEjch7lmcnUxUNyVsGS7jl/M6xfCPUqAB3u/wC/ne8Dkpy6s9xpB1LAu1xbWsRSs+cEHjRqv0Opjs+WFJHB6aM0X+IYRKg9kkF676tu/wB4WwhmAZVqB2KduXpFQabj15gkS1EC7fglrX7RoSykhgxIPrC0vEODqGob167RVMzQn6a0sTrEU0nDSw4yCpqbXuaV0HlFJ03LT6EigYs9HYBqMAe20CJWsgAhtfxpZ4cmoAZRKaNmUduDpAU+fRmJo9tGfYuXozRnrGRTqZiCbc0Fm19LQ7/NOBlrmsRoNz36xVeHAJNCWYteu/3iorKUg113LO3UafpFMwUfEDrb6QKb69IWRMyqYUctoajtT9uYtjlEkICSzklbhLMHYCINISE6NFVI0/1GfgJhS6CbWYP/AKhvDYklSkk2NxQAGw5tAGVJSpNet4Q/kgCQKV89d6kl/SGp6QFBmfUnz+8SdNLs3p6xQJKwCBV3D8cGtIDOmKd7j9a3cMBV+0HUoLAzODvT8GEhJZRuXBdyWNbN+IA8vFpAFWJJIDElrPx+0Myy4dxuaFsvmPFo8LS5QzfRltVhUNRmsOOYsuSXcqpoKh9K1rr7rFFMxqCejBnerAVba8RCQSapNTQDoxIq5BHAgoY2DPYgeteY7IlnN4k2FwPdYAiZYNHJtSxArfrzC/zgEkqYMC5BdLPyAXtaDmQyqE2LB/xbT28LYgpHhIOejM7fmmpgifD1omjME63Ukpcb+IPYQHEYZaSCGWXNQSAAbhn9DExMoXCVZwDZ7MHAyn0NaGOfD/iBEslYAOqTQ2GtzFCs9WLCiEyyRoafkxIZ/wD7SdETCOC3XWJE4/7bPGG5Ug+xBUzWFmHlEVMzMl/KjxdWDBSyacmv5rCtufzDglwW0Bqe+kWKGq5f7d4qlCX+gdW0/Fouio2aw/YxAHDz1qSSpGVTkMSLA3o+lYJL+IIKXD0LWP6QdSnFQGhdK6sAbUNW8oCgSDViSTX94Wxk1RDAhPlYe/WNFam1YRnYzFZPEwL78lgXag6wAMDh5xqqiRxUlq0ower82hzDoNc2UjdnPGlIKZqlABuv7QYJBQATRuPV6PEVl4v4qlDOxe5Zh5/vAMUlIZaaAjMaPrWwrr6xspKP6QFaafmFZ6BcgP08w+oioFLny0huwGn7CKLS9jSsY68aETMqiFPUFq22BajbRr4FAUgh/qr101sGvaJYSnpExmrakaIUCARXmM44cB2fl/wTFpIIdgGvW0FMYgG6CAejiutG++8VSwFHoK9O5d/OIqZTMKgB2hWbPCwLgGrW4cvo/nADM5Cs16kauxZ//Ggdi3SOiYKkvtzxA5+GSSCQXBvXvX8ReRIckgsKUDNbivaCKGUQSoKDVA2FN47KnplByC6jRrPa405MTKzhti12O/WkTOliZhd3fMaADb3rDRs7hZhUHLV4aOTMMSfq09mnusZq5qpbCuVhfzA3aNOViUsC4NrWt+8IUA4JQNBQchvUAwSeoBNnbS2kWmTCoHKxf6qinvrHPlgHK7mmn5ihEqKyFDMP8SQfsfzFsVLUWIoRXg6de8aMuTVyw59/mJi8OFhr99esEZeHWslihn1GUpVtVntrS2sBx5UkNnCS+p1Pd9qw8EFJq2z8efWF5uGStksFCtFEmuhFDr0iiSsTNlj6fmAAAgrGezihDMx1bvEPxFC0py0W4dBfMN6Xpd/1ikhUxOZRQgnUpck9yn/EhuIHhZ5nFQXLWnKRlelN6Ejnvo8UPykCqQAHclwwJuXs5IF4GuSKgirB31FwkHXXp6wIyCCxyqrRxlPkKE14tF5ICwpJdBNiKKfezDoRADQmU1CewU0SAIAlgJ+XPmt/7hUh1PV7jdraR2GqdmphQkbO1XvEnBRIOZk3ys9uXt2hMzyz8MafbaApxq1EZEqVy3h5rYiIrTStztzFlDWt/wDUAOIIISoBKyKebd9POGpSno/vziG3FOK6bNAVzTpcvqCTSw0hudYhNT7EcTKAqQHb+k1gEUfMfxZWq9XOjNpb8QLEyM5FE0/uD9G97w1KW6lBm0d3fX8waWomwJ5063gEJ8paEguKGlMv5986llKSwzA9Xfz6xb4ijwZjVq+QhLDIAykC4onjgQBVAAulRDkWe5oewgWJnrAy35IfWlWhyWokWD0LbPcehjOxWYqtQG3Is3H7bQCUzDZj43BdyrQPV60AYbaxo4JQSwLZtVUAPLPxCfySoFRWCXBZ6gaJIFbjXc9ImClBWhD2ZwRbW4/3FHoPnFwLvX2YulSXNWbRu8KYYk0Ao9DvSu72vzB5WIKiWSQAaENUNX1faMqNIWGDNlPkQe2zQKez+FuzD7QKYz/V0Bg6SrLRh6wFHIDEUG5hOeQP6mc2SHoTvoOfUQSfJJdzUs9HoHtWhbWKqTZg3e72pCDPWjLZSglwQ7EWFKUb9INLmEVylb6B3/8AsWFOkOy8MGdwB07Vgi8QE+FgD/j/AKi7QohSWJU5H+SiQOCTQNt+0LTsOhJzAF6UBJ14PvSGJqmao/uvdvtcRPmhlUy830AYbn9OWgKYfEKCXCe33YGjw3OmlCAdVF71CW1ffYb8RaQyk5zmqKBmLNoktWFQwUklVKsO7ECtIDTwwKkhRc0cAi3bTvF0S8hDBk6gD37MdwbJDigP4iuMml+G2r2ggOJlIyqKsoSQ6qUpVydCKl4XlLSp8ozDVmA3Yv5Ue8UOHSo+J1aeIDd9ukNScIXrbyMU0UmpEuyAAaA5zW9C5u5EUmYooYMQ73taoeg9RGvMkGwYjUGPMfEJkySplfQ7ihytapFtGHIvoZt00pa1qNBRqe3DUbeElpKZgJfxUyiobdNwH1pWIlw9wHd7jKa7FvdhDH80pz4QSwIJs+l6t37RVN5Xr4vv6hUSAJxINwXiQ7qYk4NLVBV/yY/cwaVdiz7A/iFZeLITmOrADW1o4mcogqSzm2p994itNQ/3GccQonwNepOzG0HwWYDxEvyXjmLmAPQO16REWGOAAcmvHvWDSlOKUrrGVMNBmd8tSKi+n+obwk4E0JZtaQU3OlPoD3Z4WmFTeC6bgW6OWh9FG18oDMmgAg6m276QGXNmzHTTq6s3Wm/fzi/zVBlBFTdRuzUtWOo+GgqKlWoyUhgwtDoIAoGALeukEJSsYcrnjTc7RVCc12Ym1xSkMLw6VPSmrHzEZeDUJRyDcmtL11JeCn8WJYDEubM7Dp1hKZMWDmSBSrMLWI6sGvpaGZ00q2LDtyb1jExE0GYJagTmGV0uAAd2bWLIN/BELD5nzVbg8NsdodlJCXck3PlGPh0plpEtD2NKvepJKmqftBkSiQXroQo+Gh4v0eID4gv4wgkAOKh2FaB78naHUAnccMH6PCnzVMUkpFyCSAAKMGNXY+sM4KelhlUFNcvY/rAFWw8N4FMlgjb3py8dmLJfYjQv9oDkYJzkM7DdzvXeICyJSWtS2vlFZktFHAv/AFanat7R3+bSP+mCkqZ8r1AdrXA51jF+P/EDLSEpbOo0c7ljpWhiwaS5bP4AzXDlTuQKGlHHd4BPk+IHuw2s5B8n6WeFfg+KnLlpMx0KfxMBUPao8zQg6RqZwogAWa/dwOWioFJngliPIVG1jbWtIMpm8ACtDXz0YniAY0pDlSizN9JP/wCaj3WFZEggpEoFlXOZgzEgh7klv1hpR5eNIVlPhAZxcmm+z/aGv5lIJZidoHPwQUl1uVhy4Pk1Lcfe8dmEGpBc7BxtEDsnFPeKqUSf0rCyCAfFpaGZOKSbPThoCqyoVu29DARlmUJS5cMWJpxeGp05J0cwBID/AENsX/GkVGXNw+RaaEODQ610rX7fgn8sk/S6Sb04o7G++hhpUhKlPlqLGjp3Y8xeTJy/UdK6CDM2Xl/DkECoPNO0SLrQkmjtoxLfeJGlKGVmCVmgS5HcFOZt2PvUE3DEJbOUj/EV3qS+0SJGWmngMQcgo9LvqCxhbFysygpVS4IG1YkSCGUYcMCBSA+BCmzKd9PbNEiQVoTZ4CaXP3gSE0zEvqP8aaUv+sdiQBpUxw8LYucEgnaJEiBfDFRVfwm3lV4UxmF8QKqCrAdQS/2jkSIBYeUtDunw8Kdh3b8w3KW4oOHP5iRI0hqRJpm/YPbv+8NfyVKlt6aezEiRFBxEkAsWq7UPQ6UgEzDOAAcr0DdXPmBEiQGiiWE6wObhQWLkG4MSJEA8RlD0r+BWMzEYeWSZihpUuTTRk2FvQRyJFgvgcRKUpKEaJCk+FgARRuxjWlSgGFKdY5EhRWbhalTuCNmtCEyQUkKzFhTLYdaB+aXaJEhA1h8clbpNSnUjjbeLLQDqW19gRIkAqV3JL822H6QXDA0qS+tPx1iRIAy1ACnML4fEOqur0GnBe+kSJFQ4cQHtFFTM1QIkSACc26R/4k+rj7RIkSKP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pic>
        <p:nvPicPr>
          <p:cNvPr id="71689" name="Picture 8" descr="http://sn.uagro.com.br/static/img/editor/470e953311c41891186bdc36caa0b5c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9"/>
          <a:stretch>
            <a:fillRect/>
          </a:stretch>
        </p:blipFill>
        <p:spPr bwMode="auto">
          <a:xfrm>
            <a:off x="3203575" y="4156075"/>
            <a:ext cx="21383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10" descr="http://cdn.ruralcentro.com.br/1/2014/3/17/consorcio-de-milho-capins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7494" r="-357"/>
          <a:stretch>
            <a:fillRect/>
          </a:stretch>
        </p:blipFill>
        <p:spPr bwMode="auto">
          <a:xfrm>
            <a:off x="6300788" y="4057650"/>
            <a:ext cx="20351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Imagem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52513"/>
            <a:ext cx="29749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Imagem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52513"/>
            <a:ext cx="20939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59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96028" y="382524"/>
            <a:ext cx="3933444" cy="544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87110" y="1141222"/>
            <a:ext cx="26282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15" dirty="0">
                <a:solidFill>
                  <a:srgbClr val="000000"/>
                </a:solidFill>
                <a:latin typeface="Calibri"/>
                <a:cs typeface="Calibri"/>
              </a:rPr>
              <a:t>https://</a:t>
            </a:r>
            <a:r>
              <a:rPr sz="2000" b="0" spc="-15" dirty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www.embrapa.br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5319" y="44196"/>
            <a:ext cx="3628644" cy="6673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0748" y="39623"/>
            <a:ext cx="3637915" cy="6682740"/>
          </a:xfrm>
          <a:custGeom>
            <a:avLst/>
            <a:gdLst/>
            <a:ahLst/>
            <a:cxnLst/>
            <a:rect l="l" t="t" r="r" b="b"/>
            <a:pathLst>
              <a:path w="3637915" h="6682740">
                <a:moveTo>
                  <a:pt x="0" y="6682740"/>
                </a:moveTo>
                <a:lnTo>
                  <a:pt x="3637788" y="6682740"/>
                </a:lnTo>
                <a:lnTo>
                  <a:pt x="3637788" y="0"/>
                </a:lnTo>
                <a:lnTo>
                  <a:pt x="0" y="0"/>
                </a:lnTo>
                <a:lnTo>
                  <a:pt x="0" y="668274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6003" y="6182867"/>
            <a:ext cx="923925" cy="551815"/>
          </a:xfrm>
          <a:custGeom>
            <a:avLst/>
            <a:gdLst/>
            <a:ahLst/>
            <a:cxnLst/>
            <a:rect l="l" t="t" r="r" b="b"/>
            <a:pathLst>
              <a:path w="923925" h="551815">
                <a:moveTo>
                  <a:pt x="0" y="551687"/>
                </a:moveTo>
                <a:lnTo>
                  <a:pt x="923544" y="551687"/>
                </a:lnTo>
                <a:lnTo>
                  <a:pt x="923544" y="0"/>
                </a:lnTo>
                <a:lnTo>
                  <a:pt x="0" y="0"/>
                </a:lnTo>
                <a:lnTo>
                  <a:pt x="0" y="551687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3413" y="3500438"/>
            <a:ext cx="176688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CLIMA</a:t>
            </a:r>
            <a:r>
              <a:rPr lang="pt-BR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	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419475" y="3511550"/>
            <a:ext cx="17684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SOLO</a:t>
            </a:r>
            <a:endParaRPr lang="pt-BR" altLang="pt-BR" sz="2500" b="1" dirty="0" smtClean="0">
              <a:solidFill>
                <a:srgbClr val="008047"/>
              </a:solidFill>
              <a:latin typeface="+mj-lt"/>
              <a:ea typeface="ＭＳ Ｐゴシック" pitchFamily="32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940152" y="3494088"/>
            <a:ext cx="273630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SISTEMAS MISTOS</a:t>
            </a:r>
          </a:p>
        </p:txBody>
      </p:sp>
      <p:pic>
        <p:nvPicPr>
          <p:cNvPr id="71687" name="Picture 2" descr="http://organicsnewsbrasil.com.br/wp-content/uploads/2015/03/cli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068763"/>
            <a:ext cx="22875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AutoShape 4" descr="data:image/jpeg;base64,/9j/4AAQSkZJRgABAQAAAQABAAD/2wCEAAkGBxQTEhUUExQWFhUXGBoZGBgYGB4ZGhsaGxgcGBgbHBscHCgiHBslGxgcIjEhJykrLi4uFx8zODMsNygtLisBCgoKDg0OGhAQGiwkHCQsLCwsLCwsLCwsLCwsLCwsLCwsLCwsLCwsLCwsLCwsLCwsLCwsLCwsLCwsLCwsLCwsLP/AABEIALcBEwMBIgACEQEDEQH/xAAbAAACAwEBAQAAAAAAAAAAAAADBAACBQEGB//EADwQAAECBAUCBAUCBgEDBQEAAAECEQADITEEEkFRYXGBIpGh8AUTMrHB0eEGFEJSYvFyIzOCFkOSorIV/8QAGQEBAQEBAQEAAAAAAAAAAAAAAAECAwQF/8QAIxEBAQACAQUAAgMBAAAAAAAAAAECERITITFBUQNhIpHwgf/aAAwDAQACEQMRAD8A8VhsYQsOo5XoRQkUJIrUh+Ldo3cT8dZOaWVrUzlaiqwUEuQdGavntHhVY9QLLDDUAA+hDaReT8WVlKdCfFSjUIbZjoI8/CuWntV/FkgFSs48N/CWANQCQPE9GpQk+K8OYX+JllISiYlDHwhX9qQ/QchLM1GaPCTZOYJyTSU5qAmtvEpiwej9wKxoYP4ghLAjIUqGUKZQeoqNWCtvKEmvHlfPl62f/FmMyhKFpBDu6Ck9fEVAt2vzGXif4rxqKmaQ5uEpvtb0jCPxUFalJCkqIAKTVLg1oK/kPDmG+IJWcxSlk3GWilGlCdesOp+THyzcYLOx2KnpAmTVZAXqVGwuw1q3eEJ0ufLD5spcmmeiqPW2ZgC9bcQTHfEzmcEoD2bRgHegJveGE/EHSk5K2Tm8TOb3Kqlx3EW/lynfR2Y+KxsxRPzFOo1Ja5NSX5hczjrXkx6WZjUkJOUpU4BDDWvi4dv0jPV8KKiohaN2D6vQ2Aqw7xZ+ae5oY4J5PrBAk7t940D8LUkXD6M5HLEj/cLTllLEggGgJBr6Vi9SXwBiQDqftFvlCzesECy1Ao9A8WAoWSCdfL7RLaKS8LYgevm0FCSksWHJtTSFp2JLgZW0I9H2MF+HSFqUW+moIev+ol37XQiF51EOFcjQcx0LQ1gVPTMC1K94dwvwgJqz1rXX8CHDKIezNcV5NhSOd/JPQ87iMa5GZhoxGr7m+14bw6UZSVJNR0fizw4mYVFgeSyS37wUJBCsoIc2H5i8zZGSmUs5flim5J/MMy5EsfSAOgEFkywP6Egu1gfMiAz11IUKbgsPQRLbl7BbXMDmqDXoeY6pYIYmlGt5UZzAF4Y5aAq4ND94iBqUwoVU0eASp6i7k0huZhFJAcdtu4F4ClZVtdm9I6TwoCZ5vURJmIVavvpD0vCqH1B9tBBTgUAOs1OiaAccxOWKMpvfvSHsGM3iU7D+14YRgkApc0IcFvSHDg0t4iogb0A366RnLOBBOMAPgSSerqbppDH8wqZoks7+GrUcA6w7KkpAGWgNyksXegFiLbQnNkKWoKBbKbEkE872EYmcq60uqbLCVO5KQ+Wwamw/WAfz5KTnQUChZ2DbXp+8MYfBlSjkPVqPuXt34h6Z/D0vK83xnRIU7nYqa1IsyxJNvKzcZLcsogeccj1kmVLSABKlgCwqfU1iRrq4NaxAnfw9IU4+SgXNAUs4bQsd7wrM/heULIcZW+s3/uuQD6R6r+UJcZq1sQOKW9Y6MIS22pNtvdo1y/b18Z8eKm/womyVTBYM6D6eF4H/AOkioH/qrABDZk0G9lR7SbhlJFQFB68eXvmA/wAuc2Zyf+VEhwGCdx1EXnU4Y/HkUfwhNFUzE8kuCQ9GFfvE/wDTeIzU+WGArmIN9gPdI9jLQXKjewr+KttFV0IP1AmmUjSmjPXrDlU6eLzisDNTVUhK1ENnzJpvs5PTaBzPh81ALSVFnINSLAMGNrm13FLR6tEpebMQTT6R9y2sHD2Yubu2+2lowz0cXhZyZqQXw6ywckpUKu78hzb0habOnILlFNCmoc7lqHyj6OhIDsD2FKblo4Z7DUVt/r9If8ToT6+fIxZYqIcjV3SAEuSHuzAdjF0/GXYhBULEEC+nLdfOPfrSkiqRbVlX0Y7/AJEc/lpBdXy5YahORLjl26RP4/E6H7eG+a5cAB6jRm46QQrcuBTQPte4v+ke1X8Mklv+kgg28IGmtOYGfg8l6JAN6N9h7pDZ0L9eTQlJ/wC4gmlADxb2dYPLRLQbFL/k220+0byvhaACyEnduD1pa4iq5Ms/0AjkEdf07RnLdOhfrzk+cQD4Lk00YctAJeLVlcZUg/Sb9y1xHq1YaQr6kCwF1AebwtM/h3CqqApLNQLUzDj9dos17L+DIr8PWFobNXUi/B7x34gUIYqD6v8AtvD3w/4SiUCEFTKL+I5q8U41jmL+GlZBzswa2wZ30LCOfH+X6Z6OTFl4jN9QADZnGgcMT1cReYiWlgknxHQ0fuKfvB1/w/MOciYnxJF3FiDoLMIWH8N4osDOlW/yoX0dNI3cJU6WXwRfwQFmUQOghWZgiCylIAvt6R6aX8OnBAzAEsPoLj32jNxX8P8Azc/zEqSoBSkkGpIFUl7AgEaVaM4271U468wgcGsWykvV1DoxAdraiOokqDFQSADoBSl428b8YXOQjDqlBHyEhpgssKAbw5aEZdzraMvMau7g6Rc+yWF581KQVNmF9XG/TWEpIKlKBFKKc1F2puxPpDMzF5XGZ7aObtdwI788EAihSHdmdNstju/mNYuF9JPPcrOdJKWBCTQUBDFnrev2i+HmqS7rSTrrQ2Gggq8OpXjDKJuoHetj+0YePkfLYZUkObgsSa1Zn3aNyTJOO3oBiiXzOBYWLjs/SGJctJIUqoIYAa6FyLcbtC2DmpmJDtYuCCW8+0OSy9h71jhlLLprHs1JiEy5KCEsH+lzYPqNWrCE2eGcml22BcAeZizUIVUDt5bQjiUHMHNGJO2mUHmhMa4/Wr37qKmD/Lsx+4eOwczOg4f947GOX6cdvYqyp09jc1gGImJI8SiAf7WHXmKYkpKWNXFixftfW9hGRImpf5YQxNKltXJ2JYi149On0dtdBljwodjV6Bu+vSFEqC1MFEgvUJJBpZ7awT+UAZZza1zWe9Hq9qiBCccykfLCQ/hIKSG1djSr0iAk+TLlg+Fg4JoCCXat/MbXiNRqJ2KQGr5PSKKklIJLLU48LUAe7DaCy1MaJA5rXp++8BZQKWAIJJAqBXUi/q8Fm5WJUxNzuISxs/I6lKYO2awBowP6wTD4XMcxU9BTSldOt+RAGw0sEOs6Mz35eKqxCcxCdNuKX9KQX5Zys7tawbsBx6QrhJKUkgM7u126bC8Qdl5iCtZypD+J8xYbG1uKfdVeNUvMmSgKZnBULEUL+7RpfEJczKSkEtufUDQQLAEpQmlbFKA1dztU6teALLVTKS5FyHa3X8xeakgVYk2OtDt94DLIzFgSbbE0zMCzZQ4H+oJLYh8rK1ST4uLWs8B0IuXpx+kUnBRoa26/fj1i+ZrlircCtnF3jsych2Jq39tXPPbWIMpeGWCcrkAbvW2rhm0gK8SoFzLUOWN9SzhuxjbQxFnozt+IsZVHIfYsGgu2SmckgEzB5O1N9+w76sYVYp401sxB/PSCLwyctwA9xZ3agduO8BnfCSNKNalxQ2gDhP8AapwbMDV96ekWQW0bS3t/WMteCUHZVqsB3OsSUubopR0D0rv9oitiWoirt6OOY7MxOa7M9KfmMtGJmWXUbEPSutfWCHFhWgcuXsdLU1aCNDIk6EHsREXhdUqfbSFZZJJsBSrgl/KmkEDjQlvesZuEZuGNVmmZLFElVXAIBFX87mADHyD/AN3DSnq/gCCe6ACYYRiFC2Z+Bv79IscWn6SE9xX0EWY68M9MOZgMGtDITMlliwCgpPfMHhE/AZKwXzGoLjLcOKOltY0B8s2FP8Tv26weXLSAwX2IIiW5+mbhSEr4UhLALUANCkHk2IvvGZPwXy1EpClPUq+9zQn8x6AyVbPyIApN3DdYxyynpzsuvDz6pvzEs/y1f2zAQBVhZ4ZxHw9eQqbwC5TlZzU3Ll+n2hxWHS5cCvF/bwaTiTJPgSljU0Z+rVMan5cfabnt5kzUmucDqIkbcwpcumr6ZmiRjt9/39OfE38YxKWY6sAACaudBf8AaK/B8EqpmF2fKGDBNHJGsM4nB5pgNaEHnatGb3SNCalCRVbNUgU96+Ueq179Mn4riMiR42qpsroqaJJAuzWcA1u8BSgrQliFBKdQK1ZRymhNCHJNnhxaAsMh0EKd5gubvUuRq8LomTUrqkKALeKg2IyhOt36DUtNoJ8Pw4Skj5bZiHZ2cWubdB2pFJ6iAKKuBQuSz6XGlWMNrBuFKNPpsBqdHf8ASFZk1RUAEqAzAFiD0JcU6Xp0jNu2b50Nh5OdJBc/8rK7EW6CO4KcElg1NnbW1IaQkAVLBtNPZMJTClE1kAJfm5FixszHzEVtqICWchTK1AbzMZSMOUrdQBUARR7XAqSaDSNSUtRSeNua149YpOGYObi2n+vKIC4WovQNavvvCHySkqZwxo2oPpqejReViCKENWz+RN70pzDeHXmSSoFNw2vNdL0gElTlkPMskOwZR65QLedtIthyxKtOVEEefTRoZVhs9EgmjpU9uPe0ZOJwPzJiQfmAoOZgco+lrtXbuYbStGYl6ukk1B8I8rUZxbkxyVKKtmob6M9PIWpFRgBkZQersQKbM9KCLzSQHGjt1FP1guncruwKaadt7dBTrWLyFKSP6SGLixoAKi0KyFkBg6iNHDa619XhgB3471gi65bp8NhWmnmDBLMGe1AXYc0eE503LRmN3D760oIOie1CfEddD30brEWDJWklikEizgHvUQHEYAE0oKGwIPG+0dnuSQSAw/eK593B/uJDEmjMDXvDZCC8KsP4gBoVDNU1oQfuIXUiniTqSGpSteXjeyuC/ie7+IN0gc/CJagD3AJLV9+kFY0nDgl0uK0F9dWsaWgmZSS1wdCzdi8TEzPlKCllmFCkFv04tFhKBQkMWLGt7WgOS5rUyp+1umkEl4pCh/2yCeRQ9n9iAqll9wwdyxZ7tX2IEqWDS5GhFR6B4BspSSCBdqUB7gxf5O1OT5QohR5frdoPKmki5TxQ9tRFF8pe/WvsQb5hF3rAFTBajt9Iq+sUWks4zA6wQf5YNx2oNNfekLLlIJKVApZqghv2iqZiz/VXke9o6cQW8SXaxAen68RLjKzcMb6VT8OH98w9v0MSDoxKWrfm8SJ08fjPSw+Nb+Vdf05uSR7+8Bx+ELAsoEWIVc8s73h0Js167j8VEI/EcS6SwKlAFqUe1d426s2ZgyqYSJqqF1JfMwu4GmnFCIbQrK5Z2qBcudzoHML4GWQ4mZQbqAL02D1A2pTmkasuWkkBJZuGNaN62iUhGVMUtJSfCT/VQpDnTenaCnDKSAVAEgsC7P5WN4PMwyR9QtzUnah9AYVQc6jmoQ7Kd2ozgkddYhoaUmjqYFqpBJ1PDnsNTCeI+GjMFeQCWu1H68Q/hpbM5JO5Z+rChgc9lJOUFnqX+zc7xdlgUhRp8sje3n3g5nCY9yQa5atweYUwhDOFGpJa47D8do1JSWd3Y/c/jfrEGeuWLfSdr33ctFETwDloopILX7HT/cOKlS1EZkoBNSK5qUq1W60vtFsTJTUAXOhuBWvlaA585Uw5SwHkG/PTmOmRmcJLNcjrSEM4C2KVMxNqUO44h6RigFNLLEsctO9DAT5eQ+IOSW4YDwhzx66RYqId6vu1OAN4PNmliTVJZyzlz2p/uERiKkEHhte9tIgAqaiWWUlSSzuH0sxAI5hoJSElt7ADUO54jqQFkg+t+39vW8QSCSWbKmlXIPA1/wBQFlIOQBtA9HJ3FQWT+kcKSwKCW2LP0DwAYtK0gZiAagfSVa9RaHK5QkGzHm460ihdAJH0KZncaHUMffSLpl/3B3swAPD1HvSKYv4ggMFEBjWrV1oB3haTi3AScyhTKoKcFg5LizN6Q0h35YDl2GxNTwS8SUgAszgXrbYav+IGoAsNRYZr7uTcVgomTA5SQS1Azp+/5fyiKHjaDwoSa3JD9tBHVywrwl/+J+7iBycWlOUTFOtT+EJBLf3FlAty0MKmh3AfoGLPrxA0WOEB0oKjVv0MCn4OjBdzTMNeNusPIlJDZQwuAXH3BBrFJql/00IGtOrkccCAzJGDWCywoM9Q6k/brExF2NX01829GjUE0XUAkWJf8t+YWxagVMAkMCc2YULtWrmg2+wirtlKxAB0I2AKjTXWC/PcJIsakF35FdaQZOB8IPgJqWS4CjpWgHlFf5Q5cywaO4uBX3WAqZj87fvHPnMapYNQu3Wl4v8ALcHKCxFmb1H7QJMsOAXpo1u5vAXBPP8A8Un8xIDNxLEjIfMfpEhtNN+arO5ClJAo9gbH9rRnomqKlJUogPR8viF9KtpffiHMcyR4VM+gA/MIoxAUHBzbKFdeKCNAk2YhBUsJUSSMzVqLE8Dbl4PKmg0IYq0FW2cj8RnTEjKxVV/CCA+YFw1ABUO7Q0vOtBDsogB38TMHrpSjgPzrEqmv5tJGRwakO4ICtAav2G0Z/wA2YlZdIUjcEP5ECL4gpw8ohKHYUAqSTU7m/swOWsEEkN/yGt9RVjYxNJTEkuo+FKd3fObWb3QQ+P6mZxUpcFTHhvKEJWHyqCgGfhzvetPx2gjJVV8oBr4mD1o3lrAK/FEFQob0cuGqzg0PME+GomfLaat1t9aeTeusNmUhUpgXBeuX1FYV+GFT5M5JSa6PwX1tbiG09n5EkJ4HV+BaJjMKCalwG/WLIwaSp1OSK1Jbo1v9mGnBIawuYjTPRKJVag1zV5pppCmJkEJUEnKxodQGeNKYskq0SNWfvSsQ0T1NWoXPJpxBCGEzoSEFecp1y5Qz0fc6do6uYDdi3Be+3s1gE/ClRVVRDmh1NnFvD+5jsjIj6HUoVABcjS735vWKDoSxoogWtWlNYspDOQX3ATcaM9t35joUF/VfQD1e4cPQc2hv5dHCqa604iDKOJQolwpJDCxAL2Zr39YbkyV5ajNuQKdg9PW0MmWNL70+x90hd1iiVd/IVuGaKgEtGaapBzOA7eEOKFz4bl2vHJSXUFS0JoKkjsBX78R3+bTmyLLKZJcChJzA16CB4HGFSlISU0LgUDB7ML9tmgp/FJAQ9iKsGvfce/OEkpUrK61JIqaJHQKDdXrpGgtAUkEliGryNjCE9GVYy5lUCcpYpIJckvUGhLk8QNCgZmMopBBBJYW8tadoPKkrIGdST0B67wCRMOn/AE0pdkga0d3DgjoxzQRGMBLgpLUL0ubA2fjpBV5ssirkC+VhuwDktt9oGspmEozGWbkJFSBd3FATBFZV5SoORYCo/Tu1I5LkE0FUkMxLgX1Lnq+1oMgITlIRVeVIN97Npp7aISp/6UsaXfzu3FoZVQCoNQBU1NCaV2Ji+HkEgPQDbbiAVRPBOUOpTWy01qSW/W0CmYgAsU2to+7C8N4jDjRZUpyyez31DAXMWMwmyQ4DnMWIp6+kBk4lbHwgZWDCsWR4xUef6wyuStaHABILnT8fnSKy5YAGZkuenr+dY0iglbBxuGaJBUyFf0oDObLAF/8AjHIml27NKk18PVLnzZMVw6HLpQGJqxyt2ap+8LTlNQm5a5a7dNbCHMJLUEhjmqauBQ9BWLVcXKINFJfo5A6U84YmpP8ASW9bbB/bxVMo5v7ieawXOElnGY3qxfaM1Q8Rg0FIKgxFXo/raFCHepy1BoxB3fXrGiti9bHyPTvCq8QHuCdmvraCUKRmTLZGYBtVZhUuQ5FYrLlguCgEVcKrUs9OQ/byiCeJlFFSeASAe4i48LAKIY2a9y1NYBrKFBgGpo6aM2kZ2IWoLGlne5G78MY0yAQFIq9WND+0JY+WFkitEsocGuzdDxpCFMS3U5zBtr0/WkRac+VIUQkVIFCo8nQCpbVoQThU+JKXQ5KiwSMxN672qd/J3DThLNehUeNO1TBWoAEjzhCZKCnUDVmzs9HNGIZ3q5i4zKIZNC5ckUZm6mp45rDUxKWZhsHDuYiFRLBqHVo7+tKQriPhzFw4f6lBuzVpWkaE1TUAB4HFdG/MVUCtABOU3ZOz0F7sPv1gMvCSylQZSQWN9STtvvBySssCU7s9qkbMTWKjBKlZnUC5JGhSCWNQ9XMdMxSfEAAWsWa+41/feKDjChTgWDaUJ3c/VpVouE0ADhtSz22AYQPAzczgtn307awVcgJOZXprwG/eAWVgvEVh3Ia/o0DmSPlvklpqfEfpdhYt4vvDcvEg6B9RY+xBAAakKc+94JpmfPEoBkJqWyggtvc1EaCJ4Kc2YHpGXisEFKSpRNHA/pNWtQgksAxa20O4eSEoKbkPvfq4evTtAl2KcxqkglgwIGXzbX9ID8gqDqQjOLgeIO79xCuGwuIUfGtIS75Aklww1JpXMPLmHhKuQ7izumwa1PUQVxExQuCrQlKQGYOWBsLRYgE0AFKspuxI0hcZlKU6QzgpNCTS5BDg8EaQyiYf7WqalJIHvq8FUlSauyRVqEt74guKSChsxRUeIddHHt4oVf3X6kPShvSBYlIKapC1MLsBQ+F6EjyMGQcRLUgOlRUb0J1oHHZvzBMHigwSol1CjliSwNHtBMHh0gAkKSpqgqcOa3sTpTbgRzEYRMxJbKopsSKg/jrDSa+Lmc58JqBUatvTvAisFk0OtTfRyCKXZ66bxX4cspZMwOof1Xc/4hyQLXLu8Mz5wUSyQ25LfuIqsXEDDZjmUHeuvqUkxI11oQ9ieWJfuIkUK4ZKSHDk8v8Ac00htOGA8VjR+m2u9+IVw85IBcAA2cV+0HkKWqifPQQqrJXKSVE1at300c07RWVO+YoNRIqz16NBJuDADC5YanWp8nguHw6Eh0+H73ftf1jIk8uMuUh70heZJAUkatq1tYdSNSLC5gKkgqzMabbRFZ2ImpSugLUAYHo16VP3iiZRckKZNti+v3o0MTZIKteHNf1EBUnJXMEjch7lmcnUxUNyVsGS7jl/M6xfCPUqAB3u/wC/ne8Dkpy6s9xpB1LAu1xbWsRSs+cEHjRqv0Opjs+WFJHB6aM0X+IYRKg9kkF676tu/wB4WwhmAZVqB2KduXpFQabj15gkS1EC7fglrX7RoSykhgxIPrC0vEODqGob167RVMzQn6a0sTrEU0nDSw4yCpqbXuaV0HlFJ03LT6EigYs9HYBqMAe20CJWsgAhtfxpZ4cmoAZRKaNmUduDpAU+fRmJo9tGfYuXozRnrGRTqZiCbc0Fm19LQ7/NOBlrmsRoNz36xVeHAJNCWYteu/3iorKUg113LO3UafpFMwUfEDrb6QKb69IWRMyqYUctoajtT9uYtjlEkICSzklbhLMHYCINISE6NFVI0/1GfgJhS6CbWYP/AKhvDYklSkk2NxQAGw5tAGVJSpNet4Q/kgCQKV89d6kl/SGp6QFBmfUnz+8SdNLs3p6xQJKwCBV3D8cGtIDOmKd7j9a3cMBV+0HUoLAzODvT8GEhJZRuXBdyWNbN+IA8vFpAFWJJIDElrPx+0Myy4dxuaFsvmPFo8LS5QzfRltVhUNRmsOOYsuSXcqpoKh9K1rr7rFFMxqCejBnerAVba8RCQSapNTQDoxIq5BHAgoY2DPYgeteY7IlnN4k2FwPdYAiZYNHJtSxArfrzC/zgEkqYMC5BdLPyAXtaDmQyqE2LB/xbT28LYgpHhIOejM7fmmpgifD1omjME63Ukpcb+IPYQHEYZaSCGWXNQSAAbhn9DExMoXCVZwDZ7MHAyn0NaGOfD/iBEslYAOqTQ2GtzFCs9WLCiEyyRoafkxIZ/wD7SdETCOC3XWJE4/7bPGG5Ug+xBUzWFmHlEVMzMl/KjxdWDBSyacmv5rCtufzDglwW0Bqe+kWKGq5f7d4qlCX+gdW0/Fouio2aw/YxAHDz1qSSpGVTkMSLA3o+lYJL+IIKXD0LWP6QdSnFQGhdK6sAbUNW8oCgSDViSTX94Wxk1RDAhPlYe/WNFam1YRnYzFZPEwL78lgXag6wAMDh5xqqiRxUlq0ower82hzDoNc2UjdnPGlIKZqlABuv7QYJBQATRuPV6PEVl4v4qlDOxe5Zh5/vAMUlIZaaAjMaPrWwrr6xspKP6QFaafmFZ6BcgP08w+oioFLny0huwGn7CKLS9jSsY68aETMqiFPUFq22BajbRr4FAUgh/qr101sGvaJYSnpExmrakaIUCARXmM44cB2fl/wTFpIIdgGvW0FMYgG6CAejiutG++8VSwFHoK9O5d/OIqZTMKgB2hWbPCwLgGrW4cvo/nADM5Cs16kauxZ//Ggdi3SOiYKkvtzxA5+GSSCQXBvXvX8ReRIckgsKUDNbivaCKGUQSoKDVA2FN47KnplByC6jRrPa405MTKzhti12O/WkTOliZhd3fMaADb3rDRs7hZhUHLV4aOTMMSfq09mnusZq5qpbCuVhfzA3aNOViUsC4NrWt+8IUA4JQNBQchvUAwSeoBNnbS2kWmTCoHKxf6qinvrHPlgHK7mmn5ihEqKyFDMP8SQfsfzFsVLUWIoRXg6de8aMuTVyw59/mJi8OFhr99esEZeHWslihn1GUpVtVntrS2sBx5UkNnCS+p1Pd9qw8EFJq2z8efWF5uGStksFCtFEmuhFDr0iiSsTNlj6fmAAAgrGezihDMx1bvEPxFC0py0W4dBfMN6Xpd/1ikhUxOZRQgnUpck9yn/EhuIHhZ5nFQXLWnKRlelN6Ejnvo8UPykCqQAHclwwJuXs5IF4GuSKgirB31FwkHXXp6wIyCCxyqrRxlPkKE14tF5ICwpJdBNiKKfezDoRADQmU1CewU0SAIAlgJ+XPmt/7hUh1PV7jdraR2GqdmphQkbO1XvEnBRIOZk3ys9uXt2hMzyz8MafbaApxq1EZEqVy3h5rYiIrTStztzFlDWt/wDUAOIIISoBKyKebd9POGpSno/vziG3FOK6bNAVzTpcvqCTSw0hudYhNT7EcTKAqQHb+k1gEUfMfxZWq9XOjNpb8QLEyM5FE0/uD9G97w1KW6lBm0d3fX8waWomwJ5063gEJ8paEguKGlMv5986llKSwzA9Xfz6xb4ijwZjVq+QhLDIAykC4onjgQBVAAulRDkWe5oewgWJnrAy35IfWlWhyWokWD0LbPcehjOxWYqtQG3Is3H7bQCUzDZj43BdyrQPV60AYbaxo4JQSwLZtVUAPLPxCfySoFRWCXBZ6gaJIFbjXc9ImClBWhD2ZwRbW4/3FHoPnFwLvX2YulSXNWbRu8KYYk0Ao9DvSu72vzB5WIKiWSQAaENUNX1faMqNIWGDNlPkQe2zQKez+FuzD7QKYz/V0Bg6SrLRh6wFHIDEUG5hOeQP6mc2SHoTvoOfUQSfJJdzUs9HoHtWhbWKqTZg3e72pCDPWjLZSglwQ7EWFKUb9INLmEVylb6B3/8AsWFOkOy8MGdwB07Vgi8QE+FgD/j/AKi7QohSWJU5H+SiQOCTQNt+0LTsOhJzAF6UBJ14PvSGJqmao/uvdvtcRPmhlUy830AYbn9OWgKYfEKCXCe33YGjw3OmlCAdVF71CW1ffYb8RaQyk5zmqKBmLNoktWFQwUklVKsO7ECtIDTwwKkhRc0cAi3bTvF0S8hDBk6gD37MdwbJDigP4iuMml+G2r2ggOJlIyqKsoSQ6qUpVydCKl4XlLSp8ozDVmA3Yv5Ue8UOHSo+J1aeIDd9ukNScIXrbyMU0UmpEuyAAaA5zW9C5u5EUmYooYMQ73taoeg9RGvMkGwYjUGPMfEJkySplfQ7ihytapFtGHIvoZt00pa1qNBRqe3DUbeElpKZgJfxUyiobdNwH1pWIlw9wHd7jKa7FvdhDH80pz4QSwIJs+l6t37RVN5Xr4vv6hUSAJxINwXiQ7qYk4NLVBV/yY/cwaVdiz7A/iFZeLITmOrADW1o4mcogqSzm2p994itNQ/3GccQonwNepOzG0HwWYDxEvyXjmLmAPQO16REWGOAAcmvHvWDSlOKUrrGVMNBmd8tSKi+n+obwk4E0JZtaQU3OlPoD3Z4WmFTeC6bgW6OWh9FG18oDMmgAg6m276QGXNmzHTTq6s3Wm/fzi/zVBlBFTdRuzUtWOo+GgqKlWoyUhgwtDoIAoGALeukEJSsYcrnjTc7RVCc12Ym1xSkMLw6VPSmrHzEZeDUJRyDcmtL11JeCn8WJYDEubM7Dp1hKZMWDmSBSrMLWI6sGvpaGZ00q2LDtyb1jExE0GYJagTmGV0uAAd2bWLIN/BELD5nzVbg8NsdodlJCXck3PlGPh0plpEtD2NKvepJKmqftBkSiQXroQo+Gh4v0eID4gv4wgkAOKh2FaB78naHUAnccMH6PCnzVMUkpFyCSAAKMGNXY+sM4KelhlUFNcvY/rAFWw8N4FMlgjb3py8dmLJfYjQv9oDkYJzkM7DdzvXeICyJSWtS2vlFZktFHAv/AFanat7R3+bSP+mCkqZ8r1AdrXA51jF+P/EDLSEpbOo0c7ljpWhiwaS5bP4AzXDlTuQKGlHHd4BPk+IHuw2s5B8n6WeFfg+KnLlpMx0KfxMBUPao8zQg6RqZwogAWa/dwOWioFJngliPIVG1jbWtIMpm8ACtDXz0YniAY0pDlSizN9JP/wCaj3WFZEggpEoFlXOZgzEgh7klv1hpR5eNIVlPhAZxcmm+z/aGv5lIJZidoHPwQUl1uVhy4Pk1Lcfe8dmEGpBc7BxtEDsnFPeKqUSf0rCyCAfFpaGZOKSbPThoCqyoVu29DARlmUJS5cMWJpxeGp05J0cwBID/AENsX/GkVGXNw+RaaEODQ610rX7fgn8sk/S6Sb04o7G++hhpUhKlPlqLGjp3Y8xeTJy/UdK6CDM2Xl/DkECoPNO0SLrQkmjtoxLfeJGlKGVmCVmgS5HcFOZt2PvUE3DEJbOUj/EV3qS+0SJGWmngMQcgo9LvqCxhbFysygpVS4IG1YkSCGUYcMCBSA+BCmzKd9PbNEiQVoTZ4CaXP3gSE0zEvqP8aaUv+sdiQBpUxw8LYucEgnaJEiBfDFRVfwm3lV4UxmF8QKqCrAdQS/2jkSIBYeUtDunw8Kdh3b8w3KW4oOHP5iRI0hqRJpm/YPbv+8NfyVKlt6aezEiRFBxEkAsWq7UPQ6UgEzDOAAcr0DdXPmBEiQGiiWE6wObhQWLkG4MSJEA8RlD0r+BWMzEYeWSZihpUuTTRk2FvQRyJFgvgcRKUpKEaJCk+FgARRuxjWlSgGFKdY5EhRWbhalTuCNmtCEyQUkKzFhTLYdaB+aXaJEhA1h8clbpNSnUjjbeLLQDqW19gRIkAqV3JL822H6QXDA0qS+tPx1iRIAy1ACnML4fEOqur0GnBe+kSJFQ4cQHtFFTM1QIkSACc26R/4k+rj7RIkSKP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pic>
        <p:nvPicPr>
          <p:cNvPr id="71689" name="Picture 8" descr="http://sn.uagro.com.br/static/img/editor/470e953311c41891186bdc36caa0b5c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9"/>
          <a:stretch>
            <a:fillRect/>
          </a:stretch>
        </p:blipFill>
        <p:spPr bwMode="auto">
          <a:xfrm>
            <a:off x="3203575" y="4156075"/>
            <a:ext cx="21383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68313" y="561975"/>
            <a:ext cx="82804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1" hangingPunct="1">
              <a:lnSpc>
                <a:spcPct val="95000"/>
              </a:lnSpc>
              <a:buClr>
                <a:srgbClr val="00008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400" b="1" dirty="0">
                <a:solidFill>
                  <a:srgbClr val="008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32" charset="-128"/>
                <a:cs typeface="Times New Roman" pitchFamily="18" charset="0"/>
              </a:rPr>
              <a:t>ZONEAMENTO AGRÍCOLA </a:t>
            </a:r>
            <a:endParaRPr lang="en-GB" sz="3400" b="1" dirty="0" smtClean="0">
              <a:solidFill>
                <a:srgbClr val="00804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ＭＳ Ｐゴシック" pitchFamily="32" charset="-128"/>
              <a:cs typeface="Times New Roman" pitchFamily="18" charset="0"/>
            </a:endParaRPr>
          </a:p>
          <a:p>
            <a:pPr algn="ctr" eaLnBrk="1" hangingPunct="1">
              <a:lnSpc>
                <a:spcPct val="95000"/>
              </a:lnSpc>
              <a:buClr>
                <a:srgbClr val="00008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400" b="1" dirty="0" smtClean="0">
                <a:solidFill>
                  <a:srgbClr val="008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32" charset="-128"/>
                <a:cs typeface="Times New Roman" pitchFamily="18" charset="0"/>
              </a:rPr>
              <a:t>DE </a:t>
            </a:r>
            <a:r>
              <a:rPr lang="en-GB" sz="3400" b="1" dirty="0">
                <a:solidFill>
                  <a:srgbClr val="008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32" charset="-128"/>
                <a:cs typeface="Times New Roman" pitchFamily="18" charset="0"/>
              </a:rPr>
              <a:t>RISCOS CLIMÁTICOS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51720" y="2060848"/>
            <a:ext cx="54726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NECESSÁRIO AVANÇAR A CONSTRUÇÃO DO CONHECIMENTO PARA FINANCIAMENTO DE </a:t>
            </a:r>
            <a:r>
              <a:rPr lang="pt-BR" dirty="0" smtClean="0"/>
              <a:t>SISTEMAS </a:t>
            </a:r>
            <a:r>
              <a:rPr lang="pt-BR" dirty="0" smtClean="0"/>
              <a:t>MISTOS (iLPF e SISTEMAS AGROFLORESTAIS)</a:t>
            </a:r>
            <a:endParaRPr lang="pt-BR" dirty="0"/>
          </a:p>
        </p:txBody>
      </p:sp>
      <p:pic>
        <p:nvPicPr>
          <p:cNvPr id="17" name="Picture 6" descr="C:\Users\luciano.mattos\Documents\Luciano Mattos desktop\Embrapa\Projeto Serviços Ambientais\PTPSA\Resultados\Fotos\Distrito Federal DF\SA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14" y="4156075"/>
            <a:ext cx="2435726" cy="17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508104" y="3140968"/>
            <a:ext cx="3600400" cy="32403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619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3413" y="3500438"/>
            <a:ext cx="176688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CLIMA</a:t>
            </a:r>
            <a:r>
              <a:rPr lang="pt-BR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	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419475" y="3511550"/>
            <a:ext cx="17684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SOLO</a:t>
            </a:r>
            <a:endParaRPr lang="pt-BR" altLang="pt-BR" sz="2500" b="1" dirty="0" smtClean="0">
              <a:solidFill>
                <a:srgbClr val="008047"/>
              </a:solidFill>
              <a:latin typeface="+mj-lt"/>
              <a:ea typeface="ＭＳ Ｐゴシック" pitchFamily="32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940152" y="3494088"/>
            <a:ext cx="273630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 sz="2500" b="1" dirty="0" smtClean="0">
                <a:solidFill>
                  <a:srgbClr val="008047"/>
                </a:solidFill>
                <a:latin typeface="+mj-lt"/>
                <a:ea typeface="ＭＳ Ｐゴシック" pitchFamily="32" charset="-128"/>
              </a:rPr>
              <a:t>SISTEMAS MISTOS</a:t>
            </a:r>
          </a:p>
        </p:txBody>
      </p:sp>
      <p:pic>
        <p:nvPicPr>
          <p:cNvPr id="71687" name="Picture 2" descr="http://organicsnewsbrasil.com.br/wp-content/uploads/2015/03/cli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068763"/>
            <a:ext cx="22875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AutoShape 4" descr="data:image/jpeg;base64,/9j/4AAQSkZJRgABAQAAAQABAAD/2wCEAAkGBxQTEhUUExQWFhUXGBoZGBgYGB4ZGhsaGxgcGBgbHBscHCgiHBslGxgcIjEhJykrLi4uFx8zODMsNygtLisBCgoKDg0OGhAQGiwkHCQsLCwsLCwsLCwsLCwsLCwsLCwsLCwsLCwsLCwsLCwsLCwsLCwsLCwsLCwsLCwsLCwsLP/AABEIALcBEwMBIgACEQEDEQH/xAAbAAACAwEBAQAAAAAAAAAAAAADBAACBQEGB//EADwQAAECBAUCBAUCBgEDBQEAAAECEQADITEEEkFRYXGBIpGh8AUTMrHB0eEGFEJSYvFyIzOCFkOSorIV/8QAGQEBAQEBAQEAAAAAAAAAAAAAAAECAwQF/8QAIxEBAQACAQUAAgMBAAAAAAAAAAECERITITFBUQNhIpHwgf/aAAwDAQACEQMRAD8A8VhsYQsOo5XoRQkUJIrUh+Ldo3cT8dZOaWVrUzlaiqwUEuQdGavntHhVY9QLLDDUAA+hDaReT8WVlKdCfFSjUIbZjoI8/CuWntV/FkgFSs48N/CWANQCQPE9GpQk+K8OYX+JllISiYlDHwhX9qQ/QchLM1GaPCTZOYJyTSU5qAmtvEpiwej9wKxoYP4ghLAjIUqGUKZQeoqNWCtvKEmvHlfPl62f/FmMyhKFpBDu6Ck9fEVAt2vzGXif4rxqKmaQ5uEpvtb0jCPxUFalJCkqIAKTVLg1oK/kPDmG+IJWcxSlk3GWilGlCdesOp+THyzcYLOx2KnpAmTVZAXqVGwuw1q3eEJ0ufLD5spcmmeiqPW2ZgC9bcQTHfEzmcEoD2bRgHegJveGE/EHSk5K2Tm8TOb3Kqlx3EW/lynfR2Y+KxsxRPzFOo1Ja5NSX5hczjrXkx6WZjUkJOUpU4BDDWvi4dv0jPV8KKiohaN2D6vQ2Aqw7xZ+ae5oY4J5PrBAk7t940D8LUkXD6M5HLEj/cLTllLEggGgJBr6Vi9SXwBiQDqftFvlCzesECy1Ao9A8WAoWSCdfL7RLaKS8LYgevm0FCSksWHJtTSFp2JLgZW0I9H2MF+HSFqUW+moIev+ol37XQiF51EOFcjQcx0LQ1gVPTMC1K94dwvwgJqz1rXX8CHDKIezNcV5NhSOd/JPQ87iMa5GZhoxGr7m+14bw6UZSVJNR0fizw4mYVFgeSyS37wUJBCsoIc2H5i8zZGSmUs5flim5J/MMy5EsfSAOgEFkywP6Egu1gfMiAz11IUKbgsPQRLbl7BbXMDmqDXoeY6pYIYmlGt5UZzAF4Y5aAq4ND94iBqUwoVU0eASp6i7k0huZhFJAcdtu4F4ClZVtdm9I6TwoCZ5vURJmIVavvpD0vCqH1B9tBBTgUAOs1OiaAccxOWKMpvfvSHsGM3iU7D+14YRgkApc0IcFvSHDg0t4iogb0A366RnLOBBOMAPgSSerqbppDH8wqZoks7+GrUcA6w7KkpAGWgNyksXegFiLbQnNkKWoKBbKbEkE872EYmcq60uqbLCVO5KQ+Wwamw/WAfz5KTnQUChZ2DbXp+8MYfBlSjkPVqPuXt34h6Z/D0vK83xnRIU7nYqa1IsyxJNvKzcZLcsogeccj1kmVLSABKlgCwqfU1iRrq4NaxAnfw9IU4+SgXNAUs4bQsd7wrM/heULIcZW+s3/uuQD6R6r+UJcZq1sQOKW9Y6MIS22pNtvdo1y/b18Z8eKm/womyVTBYM6D6eF4H/AOkioH/qrABDZk0G9lR7SbhlJFQFB68eXvmA/wAuc2Zyf+VEhwGCdx1EXnU4Y/HkUfwhNFUzE8kuCQ9GFfvE/wDTeIzU+WGArmIN9gPdI9jLQXKjewr+KttFV0IP1AmmUjSmjPXrDlU6eLzisDNTVUhK1ENnzJpvs5PTaBzPh81ALSVFnINSLAMGNrm13FLR6tEpebMQTT6R9y2sHD2Yubu2+2lowz0cXhZyZqQXw6ywckpUKu78hzb0habOnILlFNCmoc7lqHyj6OhIDsD2FKblo4Z7DUVt/r9If8ToT6+fIxZYqIcjV3SAEuSHuzAdjF0/GXYhBULEEC+nLdfOPfrSkiqRbVlX0Y7/AJEc/lpBdXy5YahORLjl26RP4/E6H7eG+a5cAB6jRm46QQrcuBTQPte4v+ke1X8Mklv+kgg28IGmtOYGfg8l6JAN6N9h7pDZ0L9eTQlJ/wC4gmlADxb2dYPLRLQbFL/k220+0byvhaACyEnduD1pa4iq5Ms/0AjkEdf07RnLdOhfrzk+cQD4Lk00YctAJeLVlcZUg/Sb9y1xHq1YaQr6kCwF1AebwtM/h3CqqApLNQLUzDj9dos17L+DIr8PWFobNXUi/B7x34gUIYqD6v8AtvD3w/4SiUCEFTKL+I5q8U41jmL+GlZBzswa2wZ30LCOfH+X6Z6OTFl4jN9QADZnGgcMT1cReYiWlgknxHQ0fuKfvB1/w/MOciYnxJF3FiDoLMIWH8N4osDOlW/yoX0dNI3cJU6WXwRfwQFmUQOghWZgiCylIAvt6R6aX8OnBAzAEsPoLj32jNxX8P8Azc/zEqSoBSkkGpIFUl7AgEaVaM4271U468wgcGsWykvV1DoxAdraiOokqDFQSADoBSl428b8YXOQjDqlBHyEhpgssKAbw5aEZdzraMvMau7g6Rc+yWF581KQVNmF9XG/TWEpIKlKBFKKc1F2puxPpDMzF5XGZ7aObtdwI788EAihSHdmdNstju/mNYuF9JPPcrOdJKWBCTQUBDFnrev2i+HmqS7rSTrrQ2Gggq8OpXjDKJuoHetj+0YePkfLYZUkObgsSa1Zn3aNyTJOO3oBiiXzOBYWLjs/SGJctJIUqoIYAa6FyLcbtC2DmpmJDtYuCCW8+0OSy9h71jhlLLprHs1JiEy5KCEsH+lzYPqNWrCE2eGcml22BcAeZizUIVUDt5bQjiUHMHNGJO2mUHmhMa4/Wr37qKmD/Lsx+4eOwczOg4f947GOX6cdvYqyp09jc1gGImJI8SiAf7WHXmKYkpKWNXFixftfW9hGRImpf5YQxNKltXJ2JYi149On0dtdBljwodjV6Bu+vSFEqC1MFEgvUJJBpZ7awT+UAZZza1zWe9Hq9qiBCccykfLCQ/hIKSG1djSr0iAk+TLlg+Fg4JoCCXat/MbXiNRqJ2KQGr5PSKKklIJLLU48LUAe7DaCy1MaJA5rXp++8BZQKWAIJJAqBXUi/q8Fm5WJUxNzuISxs/I6lKYO2awBowP6wTD4XMcxU9BTSldOt+RAGw0sEOs6Mz35eKqxCcxCdNuKX9KQX5Zys7tawbsBx6QrhJKUkgM7u126bC8Qdl5iCtZypD+J8xYbG1uKfdVeNUvMmSgKZnBULEUL+7RpfEJczKSkEtufUDQQLAEpQmlbFKA1dztU6teALLVTKS5FyHa3X8xeakgVYk2OtDt94DLIzFgSbbE0zMCzZQ4H+oJLYh8rK1ST4uLWs8B0IuXpx+kUnBRoa26/fj1i+ZrlircCtnF3jsych2Jq39tXPPbWIMpeGWCcrkAbvW2rhm0gK8SoFzLUOWN9SzhuxjbQxFnozt+IsZVHIfYsGgu2SmckgEzB5O1N9+w76sYVYp401sxB/PSCLwyctwA9xZ3agduO8BnfCSNKNalxQ2gDhP8AapwbMDV96ekWQW0bS3t/WMteCUHZVqsB3OsSUubopR0D0rv9oitiWoirt6OOY7MxOa7M9KfmMtGJmWXUbEPSutfWCHFhWgcuXsdLU1aCNDIk6EHsREXhdUqfbSFZZJJsBSrgl/KmkEDjQlvesZuEZuGNVmmZLFElVXAIBFX87mADHyD/AN3DSnq/gCCe6ACYYRiFC2Z+Bv79IscWn6SE9xX0EWY68M9MOZgMGtDITMlliwCgpPfMHhE/AZKwXzGoLjLcOKOltY0B8s2FP8Tv26weXLSAwX2IIiW5+mbhSEr4UhLALUANCkHk2IvvGZPwXy1EpClPUq+9zQn8x6AyVbPyIApN3DdYxyynpzsuvDz6pvzEs/y1f2zAQBVhZ4ZxHw9eQqbwC5TlZzU3Ll+n2hxWHS5cCvF/bwaTiTJPgSljU0Z+rVMan5cfabnt5kzUmucDqIkbcwpcumr6ZmiRjt9/39OfE38YxKWY6sAACaudBf8AaK/B8EqpmF2fKGDBNHJGsM4nB5pgNaEHnatGb3SNCalCRVbNUgU96+Ueq179Mn4riMiR42qpsroqaJJAuzWcA1u8BSgrQliFBKdQK1ZRymhNCHJNnhxaAsMh0EKd5gubvUuRq8LomTUrqkKALeKg2IyhOt36DUtNoJ8Pw4Skj5bZiHZ2cWubdB2pFJ6iAKKuBQuSz6XGlWMNrBuFKNPpsBqdHf8ASFZk1RUAEqAzAFiD0JcU6Xp0jNu2b50Nh5OdJBc/8rK7EW6CO4KcElg1NnbW1IaQkAVLBtNPZMJTClE1kAJfm5FixszHzEVtqICWchTK1AbzMZSMOUrdQBUARR7XAqSaDSNSUtRSeNua149YpOGYObi2n+vKIC4WovQNavvvCHySkqZwxo2oPpqejReViCKENWz+RN70pzDeHXmSSoFNw2vNdL0gElTlkPMskOwZR65QLedtIthyxKtOVEEefTRoZVhs9EgmjpU9uPe0ZOJwPzJiQfmAoOZgco+lrtXbuYbStGYl6ukk1B8I8rUZxbkxyVKKtmob6M9PIWpFRgBkZQersQKbM9KCLzSQHGjt1FP1guncruwKaadt7dBTrWLyFKSP6SGLixoAKi0KyFkBg6iNHDa619XhgB3471gi65bp8NhWmnmDBLMGe1AXYc0eE503LRmN3D760oIOie1CfEddD30brEWDJWklikEizgHvUQHEYAE0oKGwIPG+0dnuSQSAw/eK593B/uJDEmjMDXvDZCC8KsP4gBoVDNU1oQfuIXUiniTqSGpSteXjeyuC/ie7+IN0gc/CJagD3AJLV9+kFY0nDgl0uK0F9dWsaWgmZSS1wdCzdi8TEzPlKCllmFCkFv04tFhKBQkMWLGt7WgOS5rUyp+1umkEl4pCh/2yCeRQ9n9iAqll9wwdyxZ7tX2IEqWDS5GhFR6B4BspSSCBdqUB7gxf5O1OT5QohR5frdoPKmki5TxQ9tRFF8pe/WvsQb5hF3rAFTBajt9Iq+sUWks4zA6wQf5YNx2oNNfekLLlIJKVApZqghv2iqZiz/VXke9o6cQW8SXaxAen68RLjKzcMb6VT8OH98w9v0MSDoxKWrfm8SJ08fjPSw+Nb+Vdf05uSR7+8Bx+ELAsoEWIVc8s73h0Js167j8VEI/EcS6SwKlAFqUe1d426s2ZgyqYSJqqF1JfMwu4GmnFCIbQrK5Z2qBcudzoHML4GWQ4mZQbqAL02D1A2pTmkasuWkkBJZuGNaN62iUhGVMUtJSfCT/VQpDnTenaCnDKSAVAEgsC7P5WN4PMwyR9QtzUnah9AYVQc6jmoQ7Kd2ozgkddYhoaUmjqYFqpBJ1PDnsNTCeI+GjMFeQCWu1H68Q/hpbM5JO5Z+rChgc9lJOUFnqX+zc7xdlgUhRp8sje3n3g5nCY9yQa5atweYUwhDOFGpJa47D8do1JSWd3Y/c/jfrEGeuWLfSdr33ctFETwDloopILX7HT/cOKlS1EZkoBNSK5qUq1W60vtFsTJTUAXOhuBWvlaA585Uw5SwHkG/PTmOmRmcJLNcjrSEM4C2KVMxNqUO44h6RigFNLLEsctO9DAT5eQ+IOSW4YDwhzx66RYqId6vu1OAN4PNmliTVJZyzlz2p/uERiKkEHhte9tIgAqaiWWUlSSzuH0sxAI5hoJSElt7ADUO54jqQFkg+t+39vW8QSCSWbKmlXIPA1/wBQFlIOQBtA9HJ3FQWT+kcKSwKCW2LP0DwAYtK0gZiAagfSVa9RaHK5QkGzHm460ihdAJH0KZncaHUMffSLpl/3B3swAPD1HvSKYv4ggMFEBjWrV1oB3haTi3AScyhTKoKcFg5LizN6Q0h35YDl2GxNTwS8SUgAszgXrbYav+IGoAsNRYZr7uTcVgomTA5SQS1Azp+/5fyiKHjaDwoSa3JD9tBHVywrwl/+J+7iBycWlOUTFOtT+EJBLf3FlAty0MKmh3AfoGLPrxA0WOEB0oKjVv0MCn4OjBdzTMNeNusPIlJDZQwuAXH3BBrFJql/00IGtOrkccCAzJGDWCywoM9Q6k/brExF2NX01829GjUE0XUAkWJf8t+YWxagVMAkMCc2YULtWrmg2+wirtlKxAB0I2AKjTXWC/PcJIsakF35FdaQZOB8IPgJqWS4CjpWgHlFf5Q5cywaO4uBX3WAqZj87fvHPnMapYNQu3Wl4v8ALcHKCxFmb1H7QJMsOAXpo1u5vAXBPP8A8Un8xIDNxLEjIfMfpEhtNN+arO5ClJAo9gbH9rRnomqKlJUogPR8viF9KtpffiHMcyR4VM+gA/MIoxAUHBzbKFdeKCNAk2YhBUsJUSSMzVqLE8Dbl4PKmg0IYq0FW2cj8RnTEjKxVV/CCA+YFw1ABUO7Q0vOtBDsogB38TMHrpSjgPzrEqmv5tJGRwakO4ICtAav2G0Z/wA2YlZdIUjcEP5ECL4gpw8ohKHYUAqSTU7m/swOWsEEkN/yGt9RVjYxNJTEkuo+FKd3fObWb3QQ+P6mZxUpcFTHhvKEJWHyqCgGfhzvetPx2gjJVV8oBr4mD1o3lrAK/FEFQob0cuGqzg0PME+GomfLaat1t9aeTeusNmUhUpgXBeuX1FYV+GFT5M5JSa6PwX1tbiG09n5EkJ4HV+BaJjMKCalwG/WLIwaSp1OSK1Jbo1v9mGnBIawuYjTPRKJVag1zV5pppCmJkEJUEnKxodQGeNKYskq0SNWfvSsQ0T1NWoXPJpxBCGEzoSEFecp1y5Qz0fc6do6uYDdi3Be+3s1gE/ClRVVRDmh1NnFvD+5jsjIj6HUoVABcjS735vWKDoSxoogWtWlNYspDOQX3ATcaM9t35joUF/VfQD1e4cPQc2hv5dHCqa604iDKOJQolwpJDCxAL2Zr39YbkyV5ajNuQKdg9PW0MmWNL70+x90hd1iiVd/IVuGaKgEtGaapBzOA7eEOKFz4bl2vHJSXUFS0JoKkjsBX78R3+bTmyLLKZJcChJzA16CB4HGFSlISU0LgUDB7ML9tmgp/FJAQ9iKsGvfce/OEkpUrK61JIqaJHQKDdXrpGgtAUkEliGryNjCE9GVYy5lUCcpYpIJckvUGhLk8QNCgZmMopBBBJYW8tadoPKkrIGdST0B67wCRMOn/AE0pdkga0d3DgjoxzQRGMBLgpLUL0ubA2fjpBV5ssirkC+VhuwDktt9oGspmEozGWbkJFSBd3FATBFZV5SoORYCo/Tu1I5LkE0FUkMxLgX1Lnq+1oMgITlIRVeVIN97Npp7aISp/6UsaXfzu3FoZVQCoNQBU1NCaV2Ji+HkEgPQDbbiAVRPBOUOpTWy01qSW/W0CmYgAsU2to+7C8N4jDjRZUpyyez31DAXMWMwmyQ4DnMWIp6+kBk4lbHwgZWDCsWR4xUef6wyuStaHABILnT8fnSKy5YAGZkuenr+dY0iglbBxuGaJBUyFf0oDObLAF/8AjHIml27NKk18PVLnzZMVw6HLpQGJqxyt2ap+8LTlNQm5a5a7dNbCHMJLUEhjmqauBQ9BWLVcXKINFJfo5A6U84YmpP8ASW9bbB/bxVMo5v7ieawXOElnGY3qxfaM1Q8Rg0FIKgxFXo/raFCHepy1BoxB3fXrGiti9bHyPTvCq8QHuCdmvraCUKRmTLZGYBtVZhUuQ5FYrLlguCgEVcKrUs9OQ/byiCeJlFFSeASAe4i48LAKIY2a9y1NYBrKFBgGpo6aM2kZ2IWoLGlne5G78MY0yAQFIq9WND+0JY+WFkitEsocGuzdDxpCFMS3U5zBtr0/WkRac+VIUQkVIFCo8nQCpbVoQThU+JKXQ5KiwSMxN672qd/J3DThLNehUeNO1TBWoAEjzhCZKCnUDVmzs9HNGIZ3q5i4zKIZNC5ckUZm6mp45rDUxKWZhsHDuYiFRLBqHVo7+tKQriPhzFw4f6lBuzVpWkaE1TUAB4HFdG/MVUCtABOU3ZOz0F7sPv1gMvCSylQZSQWN9STtvvBySssCU7s9qkbMTWKjBKlZnUC5JGhSCWNQ9XMdMxSfEAAWsWa+41/feKDjChTgWDaUJ3c/VpVouE0ADhtSz22AYQPAzczgtn307awVcgJOZXprwG/eAWVgvEVh3Ia/o0DmSPlvklpqfEfpdhYt4vvDcvEg6B9RY+xBAAakKc+94JpmfPEoBkJqWyggtvc1EaCJ4Kc2YHpGXisEFKSpRNHA/pNWtQgksAxa20O4eSEoKbkPvfq4evTtAl2KcxqkglgwIGXzbX9ID8gqDqQjOLgeIO79xCuGwuIUfGtIS75Aklww1JpXMPLmHhKuQ7izumwa1PUQVxExQuCrQlKQGYOWBsLRYgE0AFKspuxI0hcZlKU6QzgpNCTS5BDg8EaQyiYf7WqalJIHvq8FUlSauyRVqEt74guKSChsxRUeIddHHt4oVf3X6kPShvSBYlIKapC1MLsBQ+F6EjyMGQcRLUgOlRUb0J1oHHZvzBMHigwSol1CjliSwNHtBMHh0gAkKSpqgqcOa3sTpTbgRzEYRMxJbKopsSKg/jrDSa+Lmc58JqBUatvTvAisFk0OtTfRyCKXZ66bxX4cspZMwOof1Xc/4hyQLXLu8Mz5wUSyQ25LfuIqsXEDDZjmUHeuvqUkxI11oQ9ieWJfuIkUK4ZKSHDk8v8Ac00htOGA8VjR+m2u9+IVw85IBcAA2cV+0HkKWqifPQQqrJXKSVE1at300c07RWVO+YoNRIqz16NBJuDADC5YanWp8nguHw6Eh0+H73ftf1jIk8uMuUh70heZJAUkatq1tYdSNSLC5gKkgqzMabbRFZ2ImpSugLUAYHo16VP3iiZRckKZNti+v3o0MTZIKteHNf1EBUnJXMEjch7lmcnUxUNyVsGS7jl/M6xfCPUqAB3u/wC/ne8Dkpy6s9xpB1LAu1xbWsRSs+cEHjRqv0Opjs+WFJHB6aM0X+IYRKg9kkF676tu/wB4WwhmAZVqB2KduXpFQabj15gkS1EC7fglrX7RoSykhgxIPrC0vEODqGob167RVMzQn6a0sTrEU0nDSw4yCpqbXuaV0HlFJ03LT6EigYs9HYBqMAe20CJWsgAhtfxpZ4cmoAZRKaNmUduDpAU+fRmJo9tGfYuXozRnrGRTqZiCbc0Fm19LQ7/NOBlrmsRoNz36xVeHAJNCWYteu/3iorKUg113LO3UafpFMwUfEDrb6QKb69IWRMyqYUctoajtT9uYtjlEkICSzklbhLMHYCINISE6NFVI0/1GfgJhS6CbWYP/AKhvDYklSkk2NxQAGw5tAGVJSpNet4Q/kgCQKV89d6kl/SGp6QFBmfUnz+8SdNLs3p6xQJKwCBV3D8cGtIDOmKd7j9a3cMBV+0HUoLAzODvT8GEhJZRuXBdyWNbN+IA8vFpAFWJJIDElrPx+0Myy4dxuaFsvmPFo8LS5QzfRltVhUNRmsOOYsuSXcqpoKh9K1rr7rFFMxqCejBnerAVba8RCQSapNTQDoxIq5BHAgoY2DPYgeteY7IlnN4k2FwPdYAiZYNHJtSxArfrzC/zgEkqYMC5BdLPyAXtaDmQyqE2LB/xbT28LYgpHhIOejM7fmmpgifD1omjME63Ukpcb+IPYQHEYZaSCGWXNQSAAbhn9DExMoXCVZwDZ7MHAyn0NaGOfD/iBEslYAOqTQ2GtzFCs9WLCiEyyRoafkxIZ/wD7SdETCOC3XWJE4/7bPGG5Ug+xBUzWFmHlEVMzMl/KjxdWDBSyacmv5rCtufzDglwW0Bqe+kWKGq5f7d4qlCX+gdW0/Fouio2aw/YxAHDz1qSSpGVTkMSLA3o+lYJL+IIKXD0LWP6QdSnFQGhdK6sAbUNW8oCgSDViSTX94Wxk1RDAhPlYe/WNFam1YRnYzFZPEwL78lgXag6wAMDh5xqqiRxUlq0ower82hzDoNc2UjdnPGlIKZqlABuv7QYJBQATRuPV6PEVl4v4qlDOxe5Zh5/vAMUlIZaaAjMaPrWwrr6xspKP6QFaafmFZ6BcgP08w+oioFLny0huwGn7CKLS9jSsY68aETMqiFPUFq22BajbRr4FAUgh/qr101sGvaJYSnpExmrakaIUCARXmM44cB2fl/wTFpIIdgGvW0FMYgG6CAejiutG++8VSwFHoK9O5d/OIqZTMKgB2hWbPCwLgGrW4cvo/nADM5Cs16kauxZ//Ggdi3SOiYKkvtzxA5+GSSCQXBvXvX8ReRIckgsKUDNbivaCKGUQSoKDVA2FN47KnplByC6jRrPa405MTKzhti12O/WkTOliZhd3fMaADb3rDRs7hZhUHLV4aOTMMSfq09mnusZq5qpbCuVhfzA3aNOViUsC4NrWt+8IUA4JQNBQchvUAwSeoBNnbS2kWmTCoHKxf6qinvrHPlgHK7mmn5ihEqKyFDMP8SQfsfzFsVLUWIoRXg6de8aMuTVyw59/mJi8OFhr99esEZeHWslihn1GUpVtVntrS2sBx5UkNnCS+p1Pd9qw8EFJq2z8efWF5uGStksFCtFEmuhFDr0iiSsTNlj6fmAAAgrGezihDMx1bvEPxFC0py0W4dBfMN6Xpd/1ikhUxOZRQgnUpck9yn/EhuIHhZ5nFQXLWnKRlelN6Ejnvo8UPykCqQAHclwwJuXs5IF4GuSKgirB31FwkHXXp6wIyCCxyqrRxlPkKE14tF5ICwpJdBNiKKfezDoRADQmU1CewU0SAIAlgJ+XPmt/7hUh1PV7jdraR2GqdmphQkbO1XvEnBRIOZk3ys9uXt2hMzyz8MafbaApxq1EZEqVy3h5rYiIrTStztzFlDWt/wDUAOIIISoBKyKebd9POGpSno/vziG3FOK6bNAVzTpcvqCTSw0hudYhNT7EcTKAqQHb+k1gEUfMfxZWq9XOjNpb8QLEyM5FE0/uD9G97w1KW6lBm0d3fX8waWomwJ5063gEJ8paEguKGlMv5986llKSwzA9Xfz6xb4ijwZjVq+QhLDIAykC4onjgQBVAAulRDkWe5oewgWJnrAy35IfWlWhyWokWD0LbPcehjOxWYqtQG3Is3H7bQCUzDZj43BdyrQPV60AYbaxo4JQSwLZtVUAPLPxCfySoFRWCXBZ6gaJIFbjXc9ImClBWhD2ZwRbW4/3FHoPnFwLvX2YulSXNWbRu8KYYk0Ao9DvSu72vzB5WIKiWSQAaENUNX1faMqNIWGDNlPkQe2zQKez+FuzD7QKYz/V0Bg6SrLRh6wFHIDEUG5hOeQP6mc2SHoTvoOfUQSfJJdzUs9HoHtWhbWKqTZg3e72pCDPWjLZSglwQ7EWFKUb9INLmEVylb6B3/8AsWFOkOy8MGdwB07Vgi8QE+FgD/j/AKi7QohSWJU5H+SiQOCTQNt+0LTsOhJzAF6UBJ14PvSGJqmao/uvdvtcRPmhlUy830AYbn9OWgKYfEKCXCe33YGjw3OmlCAdVF71CW1ffYb8RaQyk5zmqKBmLNoktWFQwUklVKsO7ECtIDTwwKkhRc0cAi3bTvF0S8hDBk6gD37MdwbJDigP4iuMml+G2r2ggOJlIyqKsoSQ6qUpVydCKl4XlLSp8ozDVmA3Yv5Ue8UOHSo+J1aeIDd9ukNScIXrbyMU0UmpEuyAAaA5zW9C5u5EUmYooYMQ73taoeg9RGvMkGwYjUGPMfEJkySplfQ7ihytapFtGHIvoZt00pa1qNBRqe3DUbeElpKZgJfxUyiobdNwH1pWIlw9wHd7jKa7FvdhDH80pz4QSwIJs+l6t37RVN5Xr4vv6hUSAJxINwXiQ7qYk4NLVBV/yY/cwaVdiz7A/iFZeLITmOrADW1o4mcogqSzm2p994itNQ/3GccQonwNepOzG0HwWYDxEvyXjmLmAPQO16REWGOAAcmvHvWDSlOKUrrGVMNBmd8tSKi+n+obwk4E0JZtaQU3OlPoD3Z4WmFTeC6bgW6OWh9FG18oDMmgAg6m276QGXNmzHTTq6s3Wm/fzi/zVBlBFTdRuzUtWOo+GgqKlWoyUhgwtDoIAoGALeukEJSsYcrnjTc7RVCc12Ym1xSkMLw6VPSmrHzEZeDUJRyDcmtL11JeCn8WJYDEubM7Dp1hKZMWDmSBSrMLWI6sGvpaGZ00q2LDtyb1jExE0GYJagTmGV0uAAd2bWLIN/BELD5nzVbg8NsdodlJCXck3PlGPh0plpEtD2NKvepJKmqftBkSiQXroQo+Gh4v0eID4gv4wgkAOKh2FaB78naHUAnccMH6PCnzVMUkpFyCSAAKMGNXY+sM4KelhlUFNcvY/rAFWw8N4FMlgjb3py8dmLJfYjQv9oDkYJzkM7DdzvXeICyJSWtS2vlFZktFHAv/AFanat7R3+bSP+mCkqZ8r1AdrXA51jF+P/EDLSEpbOo0c7ljpWhiwaS5bP4AzXDlTuQKGlHHd4BPk+IHuw2s5B8n6WeFfg+KnLlpMx0KfxMBUPao8zQg6RqZwogAWa/dwOWioFJngliPIVG1jbWtIMpm8ACtDXz0YniAY0pDlSizN9JP/wCaj3WFZEggpEoFlXOZgzEgh7klv1hpR5eNIVlPhAZxcmm+z/aGv5lIJZidoHPwQUl1uVhy4Pk1Lcfe8dmEGpBc7BxtEDsnFPeKqUSf0rCyCAfFpaGZOKSbPThoCqyoVu29DARlmUJS5cMWJpxeGp05J0cwBID/AENsX/GkVGXNw+RaaEODQ610rX7fgn8sk/S6Sb04o7G++hhpUhKlPlqLGjp3Y8xeTJy/UdK6CDM2Xl/DkECoPNO0SLrQkmjtoxLfeJGlKGVmCVmgS5HcFOZt2PvUE3DEJbOUj/EV3qS+0SJGWmngMQcgo9LvqCxhbFysygpVS4IG1YkSCGUYcMCBSA+BCmzKd9PbNEiQVoTZ4CaXP3gSE0zEvqP8aaUv+sdiQBpUxw8LYucEgnaJEiBfDFRVfwm3lV4UxmF8QKqCrAdQS/2jkSIBYeUtDunw8Kdh3b8w3KW4oOHP5iRI0hqRJpm/YPbv+8NfyVKlt6aezEiRFBxEkAsWq7UPQ6UgEzDOAAcr0DdXPmBEiQGiiWE6wObhQWLkG4MSJEA8RlD0r+BWMzEYeWSZihpUuTTRk2FvQRyJFgvgcRKUpKEaJCk+FgARRuxjWlSgGFKdY5EhRWbhalTuCNmtCEyQUkKzFhTLYdaB+aXaJEhA1h8clbpNSnUjjbeLLQDqW19gRIkAqV3JL822H6QXDA0qS+tPx1iRIAy1ACnML4fEOqur0GnBe+kSJFQ4cQHtFFTM1QIkSACc26R/4k+rj7RIkSKP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altLang="pt-BR"/>
          </a:p>
        </p:txBody>
      </p:sp>
      <p:pic>
        <p:nvPicPr>
          <p:cNvPr id="71689" name="Picture 8" descr="http://sn.uagro.com.br/static/img/editor/470e953311c41891186bdc36caa0b5c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9"/>
          <a:stretch>
            <a:fillRect/>
          </a:stretch>
        </p:blipFill>
        <p:spPr bwMode="auto">
          <a:xfrm>
            <a:off x="3203575" y="4156075"/>
            <a:ext cx="21383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68313" y="561975"/>
            <a:ext cx="82804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1" hangingPunct="1">
              <a:lnSpc>
                <a:spcPct val="95000"/>
              </a:lnSpc>
              <a:buClr>
                <a:srgbClr val="00008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400" b="1" dirty="0">
                <a:solidFill>
                  <a:srgbClr val="008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32" charset="-128"/>
                <a:cs typeface="Times New Roman" pitchFamily="18" charset="0"/>
              </a:rPr>
              <a:t>ZONEAMENTO AGRÍCOLA </a:t>
            </a:r>
            <a:endParaRPr lang="en-GB" sz="3400" b="1" dirty="0" smtClean="0">
              <a:solidFill>
                <a:srgbClr val="00804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ＭＳ Ｐゴシック" pitchFamily="32" charset="-128"/>
              <a:cs typeface="Times New Roman" pitchFamily="18" charset="0"/>
            </a:endParaRPr>
          </a:p>
          <a:p>
            <a:pPr algn="ctr" eaLnBrk="1" hangingPunct="1">
              <a:lnSpc>
                <a:spcPct val="95000"/>
              </a:lnSpc>
              <a:buClr>
                <a:srgbClr val="00008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400" b="1" dirty="0" smtClean="0">
                <a:solidFill>
                  <a:srgbClr val="008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32" charset="-128"/>
                <a:cs typeface="Times New Roman" pitchFamily="18" charset="0"/>
              </a:rPr>
              <a:t>DE </a:t>
            </a:r>
            <a:r>
              <a:rPr lang="en-GB" sz="3400" b="1" dirty="0">
                <a:solidFill>
                  <a:srgbClr val="008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32" charset="-128"/>
                <a:cs typeface="Times New Roman" pitchFamily="18" charset="0"/>
              </a:rPr>
              <a:t>RISCOS CLIMÁTICOS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51720" y="2060848"/>
            <a:ext cx="54726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NECESSÁRIO AVANÇAR A CONSTRUÇÃO DO CONHECIMENTO PARA FINANCIAMENTO DE SISTMAS MISTOS (iLPF e SISTEMAS AGROFLORESTAIS)</a:t>
            </a:r>
            <a:endParaRPr lang="pt-BR" dirty="0"/>
          </a:p>
        </p:txBody>
      </p:sp>
      <p:pic>
        <p:nvPicPr>
          <p:cNvPr id="17" name="Picture 6" descr="C:\Users\luciano.mattos\Documents\Luciano Mattos desktop\Embrapa\Projeto Serviços Ambientais\PTPSA\Resultados\Fotos\Distrito Federal DF\SA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14" y="4156075"/>
            <a:ext cx="2435726" cy="17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508104" y="3140968"/>
            <a:ext cx="3600400" cy="32403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58" name="Picture 2" descr="Resultado de imagem para MACIEI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83" y="4869160"/>
            <a:ext cx="3161641" cy="18152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 rot="20203023">
            <a:off x="1289524" y="4303947"/>
            <a:ext cx="5472608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QUANTAS VEZES VOCÊ JÁ VIU PRODUÇÃO DE MAÇÃ NO BIOMA CERRADO? EM SAFs FOI POSSÍVEL !!!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3725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09075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05459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08948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39552" y="908720"/>
            <a:ext cx="8136904" cy="53245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6600"/>
                </a:solidFill>
              </a:rPr>
              <a:t>CONTRIBUIÇÕES AO NOVO CÓDIGO FLORESTAL</a:t>
            </a: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PARTE I – PROJETOS EM REDE</a:t>
            </a:r>
            <a:r>
              <a:rPr lang="pt-BR" sz="24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algn="ctr"/>
            <a:endParaRPr lang="pt-BR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</a:schemeClr>
                </a:solidFill>
              </a:rPr>
              <a:t>WebAmbiente</a:t>
            </a: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 / Código Florestal</a:t>
            </a:r>
          </a:p>
          <a:p>
            <a:pPr algn="ctr"/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Mudanças Climáticas</a:t>
            </a:r>
          </a:p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</a:schemeClr>
                </a:solidFill>
              </a:rPr>
              <a:t>AgroHidro</a:t>
            </a:r>
            <a:endParaRPr lang="pt-BR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Projeto FLUXUS – GEE Agricultura</a:t>
            </a:r>
          </a:p>
          <a:p>
            <a:pPr algn="ctr"/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Projeto PECUS – GEE Pecuária</a:t>
            </a:r>
          </a:p>
          <a:p>
            <a:pPr algn="ctr"/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Projeto SALTUS – GEE Florestas Plantadas</a:t>
            </a:r>
          </a:p>
          <a:p>
            <a:pPr algn="ctr"/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Transição Produtiva e Serviços Ambientais</a:t>
            </a:r>
          </a:p>
          <a:p>
            <a:pPr algn="ctr"/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</a:rPr>
              <a:t>Zoneamento de Risco Climático</a:t>
            </a:r>
          </a:p>
          <a:p>
            <a:pPr algn="ctr"/>
            <a:endParaRPr lang="pt-BR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PARTE </a:t>
            </a:r>
            <a:r>
              <a:rPr lang="pt-BR" sz="2000" b="1" dirty="0">
                <a:solidFill>
                  <a:srgbClr val="006600"/>
                </a:solidFill>
              </a:rPr>
              <a:t>I</a:t>
            </a:r>
            <a:r>
              <a:rPr lang="pt-BR" sz="2000" b="1" dirty="0" smtClean="0">
                <a:solidFill>
                  <a:srgbClr val="006600"/>
                </a:solidFill>
              </a:rPr>
              <a:t>I – CONTRIBUIÇÕES PARA DESENHO DE POLÍTICAS PÚBLICAS </a:t>
            </a:r>
          </a:p>
          <a:p>
            <a:pPr algn="ctr"/>
            <a:r>
              <a:rPr lang="pt-BR" sz="2000" b="1" dirty="0" smtClean="0">
                <a:solidFill>
                  <a:srgbClr val="006600"/>
                </a:solidFill>
              </a:rPr>
              <a:t>(TRANSIÇÃO PRODUTIVA + PSA)</a:t>
            </a:r>
          </a:p>
          <a:p>
            <a:pPr algn="ctr"/>
            <a:endParaRPr lang="pt-BR" sz="2000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615208" y="135731"/>
            <a:ext cx="4197152" cy="9890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BR" b="1" dirty="0" smtClean="0"/>
              <a:t>BRASIL </a:t>
            </a:r>
          </a:p>
          <a:p>
            <a:r>
              <a:rPr lang="en-GB" altLang="pt-BR" sz="1600" b="1" dirty="0" smtClean="0"/>
              <a:t>EXPERIÊNCIAS EM PSA</a:t>
            </a:r>
            <a:endParaRPr lang="en-GB" altLang="pt-BR" sz="1600" b="1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793752" y="1908819"/>
            <a:ext cx="6170736" cy="425648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b="1" dirty="0" smtClean="0"/>
              <a:t>EXPERIÊNCIAS BRASILEIRAS SURGEM A PARTIR DOS ANOS 90: </a:t>
            </a:r>
          </a:p>
          <a:p>
            <a:pPr marL="0" indent="0">
              <a:buNone/>
              <a:defRPr/>
            </a:pPr>
            <a:endParaRPr lang="en-GB" sz="1800" dirty="0"/>
          </a:p>
          <a:p>
            <a:pPr marL="0" indent="0">
              <a:buNone/>
              <a:defRPr/>
            </a:pPr>
            <a:r>
              <a:rPr lang="en-GB" sz="1800" b="1" dirty="0" smtClean="0">
                <a:solidFill>
                  <a:srgbClr val="C00000"/>
                </a:solidFill>
              </a:rPr>
              <a:t>PROGRAMA PROAMBIENTE </a:t>
            </a:r>
            <a:r>
              <a:rPr lang="en-GB" sz="1800" dirty="0" smtClean="0">
                <a:solidFill>
                  <a:srgbClr val="C00000"/>
                </a:solidFill>
              </a:rPr>
              <a:t>– PPA </a:t>
            </a:r>
            <a:r>
              <a:rPr lang="en-GB" sz="1800" dirty="0">
                <a:solidFill>
                  <a:srgbClr val="C00000"/>
                </a:solidFill>
              </a:rPr>
              <a:t>2004/2007 </a:t>
            </a:r>
            <a:endParaRPr lang="en-GB" sz="1800" dirty="0" smtClean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en-GB" sz="1800" dirty="0" smtClean="0">
                <a:solidFill>
                  <a:srgbClr val="C00000"/>
                </a:solidFill>
              </a:rPr>
              <a:t>(</a:t>
            </a:r>
            <a:r>
              <a:rPr lang="en-GB" sz="1800" dirty="0" err="1" smtClean="0">
                <a:solidFill>
                  <a:srgbClr val="C00000"/>
                </a:solidFill>
              </a:rPr>
              <a:t>proposto</a:t>
            </a:r>
            <a:r>
              <a:rPr lang="en-GB" sz="1800" dirty="0" smtClean="0">
                <a:solidFill>
                  <a:srgbClr val="C00000"/>
                </a:solidFill>
              </a:rPr>
              <a:t> </a:t>
            </a:r>
            <a:r>
              <a:rPr lang="en-GB" sz="1800" dirty="0" err="1" smtClean="0">
                <a:solidFill>
                  <a:srgbClr val="C00000"/>
                </a:solidFill>
              </a:rPr>
              <a:t>pelos</a:t>
            </a:r>
            <a:r>
              <a:rPr lang="en-GB" sz="1800" dirty="0" smtClean="0">
                <a:solidFill>
                  <a:srgbClr val="C00000"/>
                </a:solidFill>
              </a:rPr>
              <a:t> </a:t>
            </a:r>
            <a:r>
              <a:rPr lang="en-GB" sz="1800" dirty="0" err="1" smtClean="0">
                <a:solidFill>
                  <a:srgbClr val="C00000"/>
                </a:solidFill>
              </a:rPr>
              <a:t>movimentos</a:t>
            </a:r>
            <a:r>
              <a:rPr lang="en-GB" sz="1800" dirty="0" smtClean="0">
                <a:solidFill>
                  <a:srgbClr val="C00000"/>
                </a:solidFill>
              </a:rPr>
              <a:t> </a:t>
            </a:r>
            <a:r>
              <a:rPr lang="en-GB" sz="1800" dirty="0" err="1" smtClean="0">
                <a:solidFill>
                  <a:srgbClr val="C00000"/>
                </a:solidFill>
              </a:rPr>
              <a:t>sociais</a:t>
            </a:r>
            <a:r>
              <a:rPr lang="en-GB" sz="1800" dirty="0" smtClean="0">
                <a:solidFill>
                  <a:srgbClr val="C00000"/>
                </a:solidFill>
              </a:rPr>
              <a:t> da Amazônia)</a:t>
            </a:r>
          </a:p>
          <a:p>
            <a:pPr marL="0" indent="0">
              <a:buNone/>
              <a:defRPr/>
            </a:pPr>
            <a:endParaRPr lang="en-GB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en-GB" sz="1800" b="1" dirty="0" smtClean="0">
                <a:solidFill>
                  <a:srgbClr val="C00000"/>
                </a:solidFill>
              </a:rPr>
              <a:t>PROJETOS DE ONGS</a:t>
            </a:r>
          </a:p>
          <a:p>
            <a:pPr>
              <a:defRPr/>
            </a:pPr>
            <a:endParaRPr lang="en-GB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en-GB" sz="1800" b="1" dirty="0" smtClean="0">
                <a:solidFill>
                  <a:srgbClr val="C00000"/>
                </a:solidFill>
              </a:rPr>
              <a:t>I</a:t>
            </a:r>
            <a:r>
              <a:rPr lang="pt-BR" sz="1800" b="1" dirty="0" smtClean="0">
                <a:solidFill>
                  <a:srgbClr val="C00000"/>
                </a:solidFill>
              </a:rPr>
              <a:t>NICIATIVAS LOCAIS</a:t>
            </a:r>
            <a:r>
              <a:rPr lang="pt-BR" sz="1800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pt-BR" sz="1800" dirty="0" smtClean="0">
                <a:solidFill>
                  <a:srgbClr val="C00000"/>
                </a:solidFill>
              </a:rPr>
              <a:t>(prefeituras municipais; unidades federativas; parcerias)</a:t>
            </a:r>
            <a:endParaRPr lang="pt-BR" sz="1800" dirty="0">
              <a:solidFill>
                <a:srgbClr val="C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47864" y="6372225"/>
            <a:ext cx="554461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s-ES" altLang="pt-BR" dirty="0" smtClean="0">
                <a:solidFill>
                  <a:srgbClr val="008047"/>
                </a:solidFill>
                <a:ea typeface="MS PGothic" pitchFamily="34" charset="-128"/>
              </a:rPr>
              <a:t>Coudel, E. </a:t>
            </a:r>
            <a:r>
              <a:rPr lang="es-ES" altLang="pt-BR" i="1" dirty="0" smtClean="0">
                <a:solidFill>
                  <a:srgbClr val="008047"/>
                </a:solidFill>
                <a:ea typeface="MS PGothic" pitchFamily="34" charset="-128"/>
              </a:rPr>
              <a:t>et al </a:t>
            </a:r>
            <a:r>
              <a:rPr lang="es-ES" altLang="pt-BR" dirty="0" smtClean="0">
                <a:solidFill>
                  <a:srgbClr val="008047"/>
                </a:solidFill>
                <a:ea typeface="MS PGothic" pitchFamily="34" charset="-128"/>
              </a:rPr>
              <a:t>(2014); </a:t>
            </a:r>
            <a:r>
              <a:rPr lang="pt-BR" altLang="pt-BR" dirty="0" smtClean="0">
                <a:solidFill>
                  <a:srgbClr val="008047"/>
                </a:solidFill>
                <a:ea typeface="MS PGothic" pitchFamily="34" charset="-128"/>
              </a:rPr>
              <a:t>Mattos e Hercowitz (2011)</a:t>
            </a:r>
            <a:endParaRPr lang="es-ES" altLang="pt-BR" dirty="0">
              <a:solidFill>
                <a:srgbClr val="008047"/>
              </a:solidFill>
              <a:ea typeface="MS PGothic" pitchFamily="34" charset="-128"/>
            </a:endParaRPr>
          </a:p>
        </p:txBody>
      </p:sp>
      <p:sp>
        <p:nvSpPr>
          <p:cNvPr id="8" name="AutoShape 2" descr="Resultado de imagem para CAPA LIVRO ECONOMIA DO MEIO AMBIENTE E SERVIÇOS AMBIENTAIS"/>
          <p:cNvSpPr>
            <a:spLocks noChangeAspect="1" noChangeArrowheads="1"/>
          </p:cNvSpPr>
          <p:nvPr/>
        </p:nvSpPr>
        <p:spPr bwMode="auto">
          <a:xfrm>
            <a:off x="155575" y="-2833688"/>
            <a:ext cx="4238625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Picture 4" descr="Resultado de imagem para CAPA LIVRO ECONOMIA DO MEIO AMBIENTE E SERVIÇOS AMBIENTA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6272"/>
            <a:ext cx="1440160" cy="20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andbook of Ecological Econom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45" y="1506716"/>
            <a:ext cx="1449531" cy="192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24388"/>
            <a:ext cx="1416564" cy="18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1434798" cy="187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Resultado de imagem para EMBRA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6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Image 3" descr="floresta cai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45" y="3205559"/>
            <a:ext cx="2452688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 5" descr="DSC005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22388"/>
            <a:ext cx="249396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 6" descr="IMG_235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45" y="5045471"/>
            <a:ext cx="245268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ignalisation droite 7"/>
          <p:cNvSpPr/>
          <p:nvPr/>
        </p:nvSpPr>
        <p:spPr>
          <a:xfrm>
            <a:off x="2959100" y="2208213"/>
            <a:ext cx="3606800" cy="984250"/>
          </a:xfrm>
          <a:prstGeom prst="homePlate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/>
              <a:t>PROAMBIENTE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/>
              <a:t>p</a:t>
            </a:r>
            <a:r>
              <a:rPr lang="en-GB" sz="1600" b="1" dirty="0" err="1" smtClean="0"/>
              <a:t>roposta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surgida</a:t>
            </a:r>
            <a:r>
              <a:rPr lang="en-GB" sz="1600" b="1" dirty="0" smtClean="0"/>
              <a:t> dos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 smtClean="0"/>
              <a:t>movimentos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sociais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amaz</a:t>
            </a:r>
            <a:r>
              <a:rPr lang="pt-BR" sz="1600" b="1" dirty="0" err="1" smtClean="0"/>
              <a:t>ônicos</a:t>
            </a:r>
            <a:endParaRPr lang="en-GB" sz="1600" b="1" dirty="0"/>
          </a:p>
        </p:txBody>
      </p:sp>
      <p:sp>
        <p:nvSpPr>
          <p:cNvPr id="9" name="Signalisation droite 8"/>
          <p:cNvSpPr/>
          <p:nvPr/>
        </p:nvSpPr>
        <p:spPr>
          <a:xfrm>
            <a:off x="4749800" y="3200400"/>
            <a:ext cx="3230563" cy="984250"/>
          </a:xfrm>
          <a:prstGeom prst="homePlate">
            <a:avLst/>
          </a:prstGeom>
          <a:solidFill>
            <a:schemeClr val="accent3">
              <a:lumMod val="50000"/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/>
              <a:t>MDL - REDD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 smtClean="0"/>
              <a:t>pautados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pelo</a:t>
            </a:r>
            <a:r>
              <a:rPr lang="en-GB" sz="16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 smtClean="0"/>
              <a:t>governo</a:t>
            </a:r>
            <a:r>
              <a:rPr lang="en-GB" sz="1600" b="1" dirty="0" smtClean="0"/>
              <a:t> federal e ONGs</a:t>
            </a:r>
            <a:endParaRPr lang="en-GB" sz="1600" b="1" dirty="0"/>
          </a:p>
        </p:txBody>
      </p:sp>
      <p:sp>
        <p:nvSpPr>
          <p:cNvPr id="5128" name="ZoneTexte 9"/>
          <p:cNvSpPr txBox="1">
            <a:spLocks noChangeArrowheads="1"/>
          </p:cNvSpPr>
          <p:nvPr/>
        </p:nvSpPr>
        <p:spPr bwMode="auto">
          <a:xfrm>
            <a:off x="2828925" y="1573213"/>
            <a:ext cx="976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pt-BR" dirty="0" smtClean="0">
                <a:latin typeface="Calibri" pitchFamily="34" charset="0"/>
              </a:rPr>
              <a:t>90/2000</a:t>
            </a:r>
            <a:endParaRPr lang="en-GB" altLang="pt-BR" dirty="0">
              <a:latin typeface="Calibri" pitchFamily="34" charset="0"/>
            </a:endParaRPr>
          </a:p>
        </p:txBody>
      </p:sp>
      <p:sp>
        <p:nvSpPr>
          <p:cNvPr id="5129" name="ZoneTexte 10"/>
          <p:cNvSpPr txBox="1">
            <a:spLocks noChangeArrowheads="1"/>
          </p:cNvSpPr>
          <p:nvPr/>
        </p:nvSpPr>
        <p:spPr bwMode="auto">
          <a:xfrm>
            <a:off x="5483225" y="1573213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pt-BR">
                <a:latin typeface="Calibri" pitchFamily="34" charset="0"/>
              </a:rPr>
              <a:t>2006</a:t>
            </a:r>
          </a:p>
        </p:txBody>
      </p:sp>
      <p:sp>
        <p:nvSpPr>
          <p:cNvPr id="13" name="Signalisation droite 12"/>
          <p:cNvSpPr/>
          <p:nvPr/>
        </p:nvSpPr>
        <p:spPr>
          <a:xfrm>
            <a:off x="5922963" y="4198938"/>
            <a:ext cx="3221037" cy="984250"/>
          </a:xfrm>
          <a:prstGeom prst="homePlate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 smtClean="0"/>
              <a:t>Consolidação</a:t>
            </a:r>
            <a:r>
              <a:rPr lang="en-GB" sz="1600" b="1" dirty="0" smtClean="0"/>
              <a:t> de </a:t>
            </a:r>
            <a:r>
              <a:rPr lang="en-GB" sz="1600" b="1" dirty="0" err="1" smtClean="0"/>
              <a:t>programas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municipais</a:t>
            </a:r>
            <a:r>
              <a:rPr lang="en-GB" sz="1600" b="1" dirty="0" smtClean="0"/>
              <a:t>, UFs </a:t>
            </a:r>
            <a:r>
              <a:rPr lang="en-GB" sz="1600" b="1" dirty="0" smtClean="0"/>
              <a:t>e </a:t>
            </a:r>
            <a:r>
              <a:rPr lang="en-GB" sz="1600" b="1" dirty="0" err="1" smtClean="0"/>
              <a:t>iniciativas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privadas</a:t>
            </a:r>
            <a:r>
              <a:rPr lang="en-GB" sz="1600" b="1" dirty="0" smtClean="0"/>
              <a:t> </a:t>
            </a:r>
            <a:r>
              <a:rPr lang="en-GB" sz="1600" b="1" dirty="0" smtClean="0"/>
              <a:t>- PSA </a:t>
            </a:r>
            <a:r>
              <a:rPr lang="en-GB" sz="1600" b="1" dirty="0" err="1" smtClean="0"/>
              <a:t>recursos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hídricos</a:t>
            </a:r>
            <a:endParaRPr lang="en-GB" sz="1600" b="1" dirty="0"/>
          </a:p>
        </p:txBody>
      </p:sp>
      <p:sp>
        <p:nvSpPr>
          <p:cNvPr id="15" name="Signalisation droite 14"/>
          <p:cNvSpPr/>
          <p:nvPr/>
        </p:nvSpPr>
        <p:spPr>
          <a:xfrm>
            <a:off x="6162675" y="5183188"/>
            <a:ext cx="2981325" cy="984250"/>
          </a:xfrm>
          <a:prstGeom prst="homePlate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 smtClean="0"/>
              <a:t>Discusão</a:t>
            </a:r>
            <a:r>
              <a:rPr lang="en-GB" sz="1600" b="1" dirty="0" smtClean="0"/>
              <a:t> da base legal: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/>
              <a:t>PL 792/2007 (</a:t>
            </a:r>
            <a:r>
              <a:rPr lang="en-GB" sz="1600" b="1" dirty="0" err="1" smtClean="0"/>
              <a:t>Câmara</a:t>
            </a:r>
            <a:r>
              <a:rPr lang="en-GB" sz="1600" b="1" dirty="0" smtClean="0"/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/>
              <a:t>Novo </a:t>
            </a:r>
            <a:r>
              <a:rPr lang="en-GB" sz="1600" b="1" dirty="0" err="1" smtClean="0"/>
              <a:t>Código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Florestal</a:t>
            </a:r>
            <a:endParaRPr lang="en-GB" sz="1600" b="1" dirty="0"/>
          </a:p>
        </p:txBody>
      </p:sp>
      <p:sp>
        <p:nvSpPr>
          <p:cNvPr id="5132" name="ZoneTexte 15"/>
          <p:cNvSpPr txBox="1">
            <a:spLocks noChangeArrowheads="1"/>
          </p:cNvSpPr>
          <p:nvPr/>
        </p:nvSpPr>
        <p:spPr bwMode="auto">
          <a:xfrm>
            <a:off x="8301038" y="1544638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pt-BR">
                <a:latin typeface="Calibri" pitchFamily="34" charset="0"/>
              </a:rPr>
              <a:t>2012</a:t>
            </a:r>
          </a:p>
        </p:txBody>
      </p:sp>
      <p:pic>
        <p:nvPicPr>
          <p:cNvPr id="14" name="Picture 11" descr="Resultado de imagem para EMBRA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3615208" y="135731"/>
            <a:ext cx="4197152" cy="9890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BR" b="1" dirty="0" smtClean="0"/>
              <a:t>BRASIL </a:t>
            </a:r>
          </a:p>
          <a:p>
            <a:r>
              <a:rPr lang="en-GB" altLang="pt-BR" sz="1600" b="1" dirty="0" smtClean="0"/>
              <a:t>EXPERIÊNCIAS EM PSA</a:t>
            </a:r>
            <a:endParaRPr lang="en-GB" altLang="pt-BR" sz="1600" b="1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347864" y="6372225"/>
            <a:ext cx="554461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s-ES" altLang="pt-BR" dirty="0" smtClean="0">
                <a:solidFill>
                  <a:srgbClr val="008047"/>
                </a:solidFill>
                <a:ea typeface="MS PGothic" pitchFamily="34" charset="-128"/>
              </a:rPr>
              <a:t>Coudel, E. </a:t>
            </a:r>
            <a:r>
              <a:rPr lang="es-ES" altLang="pt-BR" i="1" dirty="0" smtClean="0">
                <a:solidFill>
                  <a:srgbClr val="008047"/>
                </a:solidFill>
                <a:ea typeface="MS PGothic" pitchFamily="34" charset="-128"/>
              </a:rPr>
              <a:t>et al </a:t>
            </a:r>
            <a:r>
              <a:rPr lang="es-ES" altLang="pt-BR" dirty="0" smtClean="0">
                <a:solidFill>
                  <a:srgbClr val="008047"/>
                </a:solidFill>
                <a:ea typeface="MS PGothic" pitchFamily="34" charset="-128"/>
              </a:rPr>
              <a:t>(2014); </a:t>
            </a:r>
            <a:r>
              <a:rPr lang="pt-BR" altLang="pt-BR" dirty="0" smtClean="0">
                <a:solidFill>
                  <a:srgbClr val="008047"/>
                </a:solidFill>
                <a:ea typeface="MS PGothic" pitchFamily="34" charset="-128"/>
              </a:rPr>
              <a:t>Mattos </a:t>
            </a:r>
            <a:r>
              <a:rPr lang="pt-BR" altLang="pt-BR" i="1" dirty="0" smtClean="0">
                <a:solidFill>
                  <a:srgbClr val="008047"/>
                </a:solidFill>
                <a:ea typeface="MS PGothic" pitchFamily="34" charset="-128"/>
              </a:rPr>
              <a:t>et al</a:t>
            </a:r>
            <a:r>
              <a:rPr lang="pt-BR" altLang="pt-BR" dirty="0" smtClean="0">
                <a:solidFill>
                  <a:srgbClr val="008047"/>
                </a:solidFill>
                <a:ea typeface="MS PGothic" pitchFamily="34" charset="-128"/>
              </a:rPr>
              <a:t> (2014)</a:t>
            </a:r>
            <a:endParaRPr lang="es-ES" altLang="pt-BR" dirty="0">
              <a:solidFill>
                <a:srgbClr val="008047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36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2684" y="1406381"/>
            <a:ext cx="4305300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006600"/>
                </a:solidFill>
              </a:rPr>
              <a:t>IDEIA INICIAL: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/>
              <a:t>- </a:t>
            </a:r>
            <a:r>
              <a:rPr lang="en-GB" sz="1600" dirty="0" err="1" smtClean="0"/>
              <a:t>Incentivos</a:t>
            </a:r>
            <a:r>
              <a:rPr lang="en-GB" sz="1600" dirty="0" smtClean="0"/>
              <a:t> </a:t>
            </a:r>
            <a:r>
              <a:rPr lang="en-GB" sz="1600" dirty="0" err="1" smtClean="0"/>
              <a:t>econômicos</a:t>
            </a:r>
            <a:r>
              <a:rPr lang="en-GB" sz="1600" dirty="0" smtClean="0"/>
              <a:t> para </a:t>
            </a:r>
            <a:r>
              <a:rPr lang="en-GB" sz="1600" b="1" dirty="0" err="1" smtClean="0"/>
              <a:t>conservação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ambiental</a:t>
            </a:r>
            <a:r>
              <a:rPr lang="en-GB" sz="1600" b="1" dirty="0" smtClean="0"/>
              <a:t> </a:t>
            </a:r>
            <a:r>
              <a:rPr lang="en-GB" sz="1600" dirty="0" smtClean="0"/>
              <a:t>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transição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agroflorestal</a:t>
            </a:r>
            <a:endParaRPr lang="en-GB" sz="16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006600"/>
                </a:solidFill>
              </a:rPr>
              <a:t>PRIMEIROS PROGRAMAS / EXPERIÊNCIAS: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dirty="0" smtClean="0"/>
              <a:t>  </a:t>
            </a:r>
            <a:r>
              <a:rPr lang="en-GB" sz="1600" b="1" dirty="0" smtClean="0"/>
              <a:t>ICMS </a:t>
            </a:r>
            <a:r>
              <a:rPr lang="en-GB" sz="1600" b="1" dirty="0" err="1" smtClean="0"/>
              <a:t>Ecológico</a:t>
            </a:r>
            <a:r>
              <a:rPr lang="en-GB" sz="1600" b="1" dirty="0" smtClean="0"/>
              <a:t> </a:t>
            </a:r>
            <a:r>
              <a:rPr lang="en-GB" sz="1600" dirty="0"/>
              <a:t>(</a:t>
            </a:r>
            <a:r>
              <a:rPr lang="en-GB" sz="1600" dirty="0" smtClean="0"/>
              <a:t>Estado do Paraná, 1999)</a:t>
            </a:r>
            <a:endParaRPr lang="en-GB" sz="16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b="1" dirty="0"/>
              <a:t> </a:t>
            </a:r>
            <a:r>
              <a:rPr lang="en-GB" sz="1600" b="1" dirty="0" smtClean="0"/>
              <a:t> Lei Chico </a:t>
            </a:r>
            <a:r>
              <a:rPr lang="en-GB" sz="1600" b="1" dirty="0"/>
              <a:t>Mendes</a:t>
            </a:r>
            <a:r>
              <a:rPr lang="en-GB" sz="1600" dirty="0"/>
              <a:t> </a:t>
            </a:r>
            <a:r>
              <a:rPr lang="en-GB" sz="1600" dirty="0" smtClean="0"/>
              <a:t>(Estado do Acre, 1999)</a:t>
            </a:r>
            <a:endParaRPr lang="en-GB" sz="16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b="1" dirty="0"/>
              <a:t> </a:t>
            </a:r>
            <a:r>
              <a:rPr lang="en-GB" sz="1600" b="1" dirty="0" smtClean="0"/>
              <a:t> Sistema Nacional de </a:t>
            </a:r>
            <a:r>
              <a:rPr lang="en-GB" sz="1600" b="1" dirty="0" err="1" smtClean="0"/>
              <a:t>Unidades</a:t>
            </a:r>
            <a:r>
              <a:rPr lang="en-GB" sz="1600" b="1" dirty="0" smtClean="0"/>
              <a:t> de </a:t>
            </a:r>
            <a:r>
              <a:rPr lang="en-GB" sz="1600" b="1" dirty="0" err="1" smtClean="0"/>
              <a:t>Conservação</a:t>
            </a:r>
            <a:endParaRPr lang="en-GB" sz="1600" b="1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/>
              <a:t>  </a:t>
            </a:r>
            <a:r>
              <a:rPr lang="en-GB" sz="1600" dirty="0" smtClean="0"/>
              <a:t>(SNUC, </a:t>
            </a:r>
            <a:r>
              <a:rPr lang="en-GB" sz="1600" dirty="0" err="1" smtClean="0"/>
              <a:t>Governo</a:t>
            </a:r>
            <a:r>
              <a:rPr lang="en-GB" sz="1600" dirty="0" smtClean="0"/>
              <a:t> Federal, 2000)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b="1" dirty="0"/>
              <a:t> </a:t>
            </a:r>
            <a:r>
              <a:rPr lang="en-GB" sz="1600" b="1" dirty="0" smtClean="0"/>
              <a:t> Proambiente </a:t>
            </a:r>
            <a:r>
              <a:rPr lang="en-GB" sz="1600" dirty="0" smtClean="0"/>
              <a:t>(PPA 2004/2007)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dirty="0"/>
              <a:t> </a:t>
            </a:r>
            <a:r>
              <a:rPr lang="en-GB" sz="1600" dirty="0" smtClean="0"/>
              <a:t>Leis </a:t>
            </a:r>
            <a:r>
              <a:rPr lang="en-GB" sz="1600" dirty="0" err="1" smtClean="0"/>
              <a:t>estaduais</a:t>
            </a:r>
            <a:r>
              <a:rPr lang="en-GB" sz="1600" dirty="0" smtClean="0"/>
              <a:t> de </a:t>
            </a:r>
            <a:r>
              <a:rPr lang="en-GB" sz="1600" dirty="0" err="1" smtClean="0"/>
              <a:t>serviços</a:t>
            </a:r>
            <a:r>
              <a:rPr lang="en-GB" sz="1600" dirty="0" smtClean="0"/>
              <a:t> </a:t>
            </a:r>
            <a:r>
              <a:rPr lang="en-GB" sz="1600" dirty="0" err="1" smtClean="0"/>
              <a:t>ambientais</a:t>
            </a:r>
            <a:r>
              <a:rPr lang="en-GB" sz="1600" dirty="0" smtClean="0"/>
              <a:t> (2007…)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dirty="0"/>
              <a:t> </a:t>
            </a:r>
            <a:r>
              <a:rPr lang="en-GB" sz="1600" dirty="0" err="1" smtClean="0"/>
              <a:t>Bolsa</a:t>
            </a:r>
            <a:r>
              <a:rPr lang="en-GB" sz="1600" dirty="0" smtClean="0"/>
              <a:t> Verde (MMA, 2011)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dirty="0"/>
              <a:t> </a:t>
            </a:r>
            <a:r>
              <a:rPr lang="en-GB" sz="1600" dirty="0" smtClean="0"/>
              <a:t>Novo </a:t>
            </a:r>
            <a:r>
              <a:rPr lang="en-GB" sz="1600" dirty="0" err="1" smtClean="0"/>
              <a:t>Código</a:t>
            </a:r>
            <a:r>
              <a:rPr lang="en-GB" sz="1600" dirty="0" smtClean="0"/>
              <a:t> </a:t>
            </a:r>
            <a:r>
              <a:rPr lang="en-GB" sz="1600" dirty="0" err="1" smtClean="0"/>
              <a:t>Florestal</a:t>
            </a:r>
            <a:r>
              <a:rPr lang="en-GB" sz="1600" dirty="0" smtClean="0"/>
              <a:t> (2012) </a:t>
            </a:r>
            <a:r>
              <a:rPr lang="en-GB" sz="1600" b="1" dirty="0" smtClean="0">
                <a:solidFill>
                  <a:srgbClr val="C00000"/>
                </a:solidFill>
              </a:rPr>
              <a:t>???</a:t>
            </a:r>
            <a:endParaRPr lang="en-GB" sz="1600" b="1" dirty="0">
              <a:solidFill>
                <a:srgbClr val="C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66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006600"/>
                </a:solidFill>
              </a:rPr>
              <a:t>RESULTADOS:</a:t>
            </a:r>
          </a:p>
          <a:p>
            <a:pPr algn="just">
              <a:defRPr/>
            </a:pPr>
            <a:r>
              <a:rPr lang="en-GB" sz="1600" dirty="0" smtClean="0"/>
              <a:t>-  </a:t>
            </a:r>
            <a:r>
              <a:rPr lang="en-GB" sz="1600" dirty="0" err="1" smtClean="0"/>
              <a:t>Ampla</a:t>
            </a:r>
            <a:r>
              <a:rPr lang="en-GB" sz="1600" dirty="0" smtClean="0"/>
              <a:t> </a:t>
            </a:r>
            <a:r>
              <a:rPr lang="en-GB" sz="1600" b="1" dirty="0" err="1" smtClean="0"/>
              <a:t>replicação</a:t>
            </a:r>
            <a:r>
              <a:rPr lang="en-GB" sz="1600" b="1" dirty="0" smtClean="0"/>
              <a:t> do ICMs </a:t>
            </a:r>
            <a:r>
              <a:rPr lang="en-GB" sz="1600" b="1" dirty="0" err="1" smtClean="0"/>
              <a:t>Ecológico</a:t>
            </a:r>
            <a:r>
              <a:rPr lang="en-GB" sz="1600" b="1" dirty="0" smtClean="0"/>
              <a:t> </a:t>
            </a:r>
            <a:r>
              <a:rPr lang="en-GB" sz="1600" dirty="0" err="1" smtClean="0"/>
              <a:t>nas</a:t>
            </a:r>
            <a:r>
              <a:rPr lang="en-GB" sz="1600" dirty="0" smtClean="0"/>
              <a:t> UFs </a:t>
            </a:r>
          </a:p>
          <a:p>
            <a:pPr algn="just">
              <a:defRPr/>
            </a:pPr>
            <a:r>
              <a:rPr lang="en-GB" sz="1600" dirty="0" smtClean="0"/>
              <a:t>- 75</a:t>
            </a:r>
            <a:r>
              <a:rPr lang="en-GB" sz="1600" dirty="0"/>
              <a:t>% </a:t>
            </a:r>
            <a:r>
              <a:rPr lang="en-GB" sz="1600" dirty="0" smtClean="0"/>
              <a:t>das </a:t>
            </a:r>
            <a:r>
              <a:rPr lang="en-GB" sz="1600" b="1" dirty="0" err="1" smtClean="0"/>
              <a:t>Unidades</a:t>
            </a:r>
            <a:r>
              <a:rPr lang="en-GB" sz="1600" b="1" dirty="0" smtClean="0"/>
              <a:t> de </a:t>
            </a:r>
            <a:r>
              <a:rPr lang="en-GB" sz="1600" b="1" dirty="0" err="1" smtClean="0"/>
              <a:t>Conservação</a:t>
            </a:r>
            <a:r>
              <a:rPr lang="en-GB" sz="1600" b="1" dirty="0" smtClean="0"/>
              <a:t> </a:t>
            </a:r>
            <a:r>
              <a:rPr lang="en-GB" sz="1600" dirty="0" err="1" smtClean="0"/>
              <a:t>criadas</a:t>
            </a:r>
            <a:r>
              <a:rPr lang="en-GB" sz="1600" dirty="0" smtClean="0"/>
              <a:t> a </a:t>
            </a:r>
            <a:r>
              <a:rPr lang="en-GB" sz="1600" dirty="0" err="1" smtClean="0"/>
              <a:t>partir</a:t>
            </a:r>
            <a:r>
              <a:rPr lang="en-GB" sz="1600" dirty="0" smtClean="0"/>
              <a:t> de 2003 (+100% de </a:t>
            </a:r>
            <a:r>
              <a:rPr lang="en-GB" sz="1600" dirty="0" err="1" smtClean="0"/>
              <a:t>área</a:t>
            </a:r>
            <a:r>
              <a:rPr lang="en-GB" sz="1600" dirty="0" smtClean="0"/>
              <a:t> </a:t>
            </a:r>
            <a:r>
              <a:rPr lang="en-GB" sz="1600" dirty="0" err="1" smtClean="0"/>
              <a:t>conservada</a:t>
            </a:r>
            <a:r>
              <a:rPr lang="en-GB" sz="1600" dirty="0" smtClean="0"/>
              <a:t>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dirty="0" smtClean="0"/>
              <a:t> </a:t>
            </a:r>
            <a:r>
              <a:rPr lang="en-GB" sz="1600" b="1" dirty="0" smtClean="0"/>
              <a:t>Amazônia </a:t>
            </a:r>
            <a:r>
              <a:rPr lang="en-GB" sz="1600" b="1" dirty="0" err="1" smtClean="0"/>
              <a:t>brasileira</a:t>
            </a:r>
            <a:r>
              <a:rPr lang="en-GB" sz="1600" dirty="0" smtClean="0"/>
              <a:t>: </a:t>
            </a:r>
            <a:r>
              <a:rPr lang="en-GB" sz="1600" dirty="0" err="1" smtClean="0"/>
              <a:t>quase</a:t>
            </a:r>
            <a:r>
              <a:rPr lang="en-GB" sz="1600" dirty="0" smtClean="0"/>
              <a:t> 50% </a:t>
            </a:r>
            <a:r>
              <a:rPr lang="en-GB" sz="1600" dirty="0" err="1" smtClean="0"/>
              <a:t>área</a:t>
            </a:r>
            <a:r>
              <a:rPr lang="en-GB" sz="1600" dirty="0" smtClean="0"/>
              <a:t> com </a:t>
            </a:r>
            <a:r>
              <a:rPr lang="en-GB" sz="1600" dirty="0" err="1" smtClean="0"/>
              <a:t>Ucs</a:t>
            </a:r>
            <a:endParaRPr lang="en-GB" sz="16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600" dirty="0">
                <a:latin typeface="+mn-lt"/>
                <a:cs typeface="+mn-cs"/>
              </a:rPr>
              <a:t> </a:t>
            </a:r>
            <a:r>
              <a:rPr lang="en-GB" sz="1600" dirty="0" err="1" smtClean="0">
                <a:latin typeface="+mn-lt"/>
                <a:cs typeface="+mn-cs"/>
              </a:rPr>
              <a:t>Ensaios</a:t>
            </a:r>
            <a:r>
              <a:rPr lang="en-GB" sz="1600" dirty="0" smtClean="0">
                <a:latin typeface="+mn-lt"/>
                <a:cs typeface="+mn-cs"/>
              </a:rPr>
              <a:t> </a:t>
            </a:r>
            <a:r>
              <a:rPr lang="en-GB" sz="1600" dirty="0" err="1" smtClean="0">
                <a:latin typeface="+mn-lt"/>
                <a:cs typeface="+mn-cs"/>
              </a:rPr>
              <a:t>relevantes</a:t>
            </a:r>
            <a:r>
              <a:rPr lang="en-GB" sz="1600" dirty="0" smtClean="0">
                <a:latin typeface="+mn-lt"/>
                <a:cs typeface="+mn-cs"/>
              </a:rPr>
              <a:t> para </a:t>
            </a:r>
            <a:r>
              <a:rPr lang="en-GB" sz="1600" dirty="0" err="1" smtClean="0">
                <a:latin typeface="+mn-lt"/>
                <a:cs typeface="+mn-cs"/>
              </a:rPr>
              <a:t>incentivos</a:t>
            </a:r>
            <a:r>
              <a:rPr lang="en-GB" sz="1600" dirty="0" smtClean="0">
                <a:latin typeface="+mn-lt"/>
                <a:cs typeface="+mn-cs"/>
              </a:rPr>
              <a:t> </a:t>
            </a:r>
            <a:r>
              <a:rPr lang="en-GB" sz="1600" dirty="0" err="1" smtClean="0">
                <a:latin typeface="+mn-lt"/>
                <a:cs typeface="+mn-cs"/>
              </a:rPr>
              <a:t>ao</a:t>
            </a:r>
            <a:r>
              <a:rPr lang="en-GB" sz="1600" dirty="0" smtClean="0">
                <a:latin typeface="+mn-lt"/>
                <a:cs typeface="+mn-cs"/>
              </a:rPr>
              <a:t> </a:t>
            </a:r>
            <a:r>
              <a:rPr lang="en-GB" sz="1600" b="1" dirty="0" smtClean="0">
                <a:latin typeface="+mn-lt"/>
                <a:cs typeface="+mn-cs"/>
              </a:rPr>
              <a:t>agroextrativismo </a:t>
            </a:r>
            <a:r>
              <a:rPr lang="en-GB" sz="1600" dirty="0" smtClean="0">
                <a:latin typeface="+mn-lt"/>
                <a:cs typeface="+mn-cs"/>
              </a:rPr>
              <a:t>e à </a:t>
            </a:r>
            <a:r>
              <a:rPr lang="en-GB" sz="1600" b="1" dirty="0" err="1" smtClean="0">
                <a:latin typeface="+mn-lt"/>
                <a:cs typeface="+mn-cs"/>
              </a:rPr>
              <a:t>transição</a:t>
            </a:r>
            <a:r>
              <a:rPr lang="en-GB" sz="1600" b="1" dirty="0" smtClean="0">
                <a:latin typeface="+mn-lt"/>
                <a:cs typeface="+mn-cs"/>
              </a:rPr>
              <a:t> </a:t>
            </a:r>
            <a:r>
              <a:rPr lang="en-GB" sz="1600" b="1" dirty="0" err="1" smtClean="0">
                <a:latin typeface="+mn-lt"/>
                <a:cs typeface="+mn-cs"/>
              </a:rPr>
              <a:t>agroflorestal</a:t>
            </a:r>
            <a:endParaRPr lang="en-GB" b="1" dirty="0">
              <a:latin typeface="+mn-lt"/>
              <a:cs typeface="+mn-cs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5457750" y="3440033"/>
            <a:ext cx="2714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altLang="pt-BR" sz="1200" dirty="0" smtClean="0">
                <a:latin typeface="Calibri" pitchFamily="34" charset="0"/>
              </a:rPr>
              <a:t>Fonte: Carneiro e Braga (2009)</a:t>
            </a:r>
            <a:endParaRPr lang="fr-FR" altLang="pt-BR" sz="1200" dirty="0">
              <a:latin typeface="Calibri" pitchFamily="34" charset="0"/>
            </a:endParaRPr>
          </a:p>
        </p:txBody>
      </p:sp>
      <p:pic>
        <p:nvPicPr>
          <p:cNvPr id="6149" name="Picture 2" descr="C:\Documents and Settings\eloy\My Documents\ENSEIGNEMENT\2011-2014\CDS\Oficina CDS\Áreas Protegid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77" y="1422271"/>
            <a:ext cx="31144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8104188" y="1212850"/>
            <a:ext cx="80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pt-BR" sz="2400">
                <a:solidFill>
                  <a:srgbClr val="FFFFFF"/>
                </a:solidFill>
                <a:latin typeface="Calibri" pitchFamily="34" charset="0"/>
              </a:rPr>
              <a:t>2009</a:t>
            </a:r>
          </a:p>
        </p:txBody>
      </p:sp>
      <p:sp>
        <p:nvSpPr>
          <p:cNvPr id="6152" name="ZoneTexte 34"/>
          <p:cNvSpPr txBox="1">
            <a:spLocks noChangeArrowheads="1"/>
          </p:cNvSpPr>
          <p:nvPr/>
        </p:nvSpPr>
        <p:spPr bwMode="auto">
          <a:xfrm>
            <a:off x="5393438" y="858778"/>
            <a:ext cx="24567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5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UNIDADE DE CONSERVAÇÃO</a:t>
            </a:r>
          </a:p>
          <a:p>
            <a:pPr algn="ctr">
              <a:defRPr/>
            </a:pPr>
            <a:r>
              <a:rPr lang="en-GB" sz="15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NA AMAZÔNIA BRASILEIRA</a:t>
            </a:r>
          </a:p>
        </p:txBody>
      </p:sp>
      <p:pic>
        <p:nvPicPr>
          <p:cNvPr id="9" name="Picture 11" descr="Resultado de imagem para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35496" y="135731"/>
            <a:ext cx="4197152" cy="9890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BR" b="1" dirty="0" smtClean="0"/>
              <a:t>BRASIL </a:t>
            </a:r>
          </a:p>
          <a:p>
            <a:r>
              <a:rPr lang="en-GB" altLang="pt-BR" sz="1600" b="1" dirty="0" smtClean="0"/>
              <a:t>EXPERIÊNCIAS EM PSA</a:t>
            </a:r>
            <a:endParaRPr lang="en-GB" altLang="pt-BR" sz="1600" b="1" dirty="0"/>
          </a:p>
        </p:txBody>
      </p:sp>
      <p:pic>
        <p:nvPicPr>
          <p:cNvPr id="14" name="Picture 4018" descr="Medição de mapa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43" y="5549735"/>
            <a:ext cx="1283269" cy="90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34"/>
          <p:cNvSpPr txBox="1">
            <a:spLocks noChangeArrowheads="1"/>
          </p:cNvSpPr>
          <p:nvPr/>
        </p:nvSpPr>
        <p:spPr bwMode="auto">
          <a:xfrm>
            <a:off x="4390383" y="3811106"/>
            <a:ext cx="44628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5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PROGRAMA PROAMBIENTE – PPA 2004/2007</a:t>
            </a:r>
          </a:p>
          <a:p>
            <a:pPr algn="ctr">
              <a:defRPr/>
            </a:pPr>
            <a:r>
              <a:rPr lang="en-GB" sz="15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(</a:t>
            </a:r>
            <a:r>
              <a:rPr lang="en-GB" sz="15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planejamento</a:t>
            </a:r>
            <a:r>
              <a:rPr lang="en-GB" sz="15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territorial e de </a:t>
            </a:r>
            <a:r>
              <a:rPr lang="en-GB" sz="15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unidades</a:t>
            </a:r>
            <a:r>
              <a:rPr lang="en-GB" sz="15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de </a:t>
            </a:r>
            <a:r>
              <a:rPr lang="en-GB" sz="15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produção</a:t>
            </a:r>
            <a:r>
              <a:rPr lang="en-GB" sz="15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)</a:t>
            </a:r>
            <a:endParaRPr lang="en-GB" sz="15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7" name="Picture 2" descr="E:\polosproambien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92"/>
          <a:stretch>
            <a:fillRect/>
          </a:stretch>
        </p:blipFill>
        <p:spPr bwMode="auto">
          <a:xfrm>
            <a:off x="7517860" y="4509120"/>
            <a:ext cx="1302612" cy="89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F:\Luciano Mattos desktop\PROAMBIENTE\Produtos Pólo Alto Acre\Fotografias\Fotos acordos comunitários\fotos proambiente 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12" y="4509120"/>
            <a:ext cx="1299800" cy="89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14" y="4509120"/>
            <a:ext cx="127793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0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17232"/>
            <a:ext cx="1328944" cy="93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6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3447" y="1659572"/>
            <a:ext cx="366449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006600"/>
                </a:solidFill>
              </a:rPr>
              <a:t>PROBLEMA BRASILEIRO: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 smtClean="0">
                <a:solidFill>
                  <a:srgbClr val="C00000"/>
                </a:solidFill>
              </a:rPr>
              <a:t>Apesar</a:t>
            </a:r>
            <a:r>
              <a:rPr lang="en-GB" sz="1600" b="1" dirty="0" smtClean="0">
                <a:solidFill>
                  <a:srgbClr val="C00000"/>
                </a:solidFill>
              </a:rPr>
              <a:t> da base legal </a:t>
            </a:r>
            <a:r>
              <a:rPr lang="en-GB" sz="1600" b="1" dirty="0" err="1" smtClean="0">
                <a:solidFill>
                  <a:srgbClr val="C00000"/>
                </a:solidFill>
              </a:rPr>
              <a:t>trazida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pelo</a:t>
            </a:r>
            <a:r>
              <a:rPr lang="en-GB" sz="1600" b="1" dirty="0" smtClean="0">
                <a:solidFill>
                  <a:srgbClr val="C00000"/>
                </a:solidFill>
              </a:rPr>
              <a:t> NOVO CÓDIGO FLORESTAL (2012), o </a:t>
            </a:r>
            <a:r>
              <a:rPr lang="en-GB" sz="1600" b="1" dirty="0" err="1" smtClean="0">
                <a:solidFill>
                  <a:srgbClr val="C00000"/>
                </a:solidFill>
              </a:rPr>
              <a:t>país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ainda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não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estruturou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programas</a:t>
            </a:r>
            <a:r>
              <a:rPr lang="en-GB" sz="1600" b="1" dirty="0" smtClean="0">
                <a:solidFill>
                  <a:srgbClr val="C00000"/>
                </a:solidFill>
              </a:rPr>
              <a:t> em </a:t>
            </a:r>
            <a:r>
              <a:rPr lang="en-GB" sz="1600" b="1" dirty="0" err="1" smtClean="0">
                <a:solidFill>
                  <a:srgbClr val="C00000"/>
                </a:solidFill>
              </a:rPr>
              <a:t>serviços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ambientais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 smtClean="0">
              <a:solidFill>
                <a:srgbClr val="C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C00000"/>
                </a:solidFill>
              </a:rPr>
              <a:t>País </a:t>
            </a:r>
            <a:r>
              <a:rPr lang="en-GB" sz="1600" b="1" dirty="0" err="1" smtClean="0">
                <a:solidFill>
                  <a:srgbClr val="C00000"/>
                </a:solidFill>
              </a:rPr>
              <a:t>deve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aproveitar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sua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diversidadade</a:t>
            </a:r>
            <a:r>
              <a:rPr lang="en-GB" sz="1600" b="1" dirty="0" smtClean="0">
                <a:solidFill>
                  <a:srgbClr val="C00000"/>
                </a:solidFill>
              </a:rPr>
              <a:t> de </a:t>
            </a:r>
            <a:r>
              <a:rPr lang="en-GB" sz="1600" b="1" dirty="0" err="1" smtClean="0">
                <a:solidFill>
                  <a:srgbClr val="C00000"/>
                </a:solidFill>
              </a:rPr>
              <a:t>experiências</a:t>
            </a:r>
            <a:r>
              <a:rPr lang="en-GB" sz="1600" b="1" dirty="0" smtClean="0">
                <a:solidFill>
                  <a:srgbClr val="C00000"/>
                </a:solidFill>
              </a:rPr>
              <a:t> para </a:t>
            </a:r>
            <a:r>
              <a:rPr lang="en-GB" sz="1600" b="1" dirty="0" err="1" smtClean="0">
                <a:solidFill>
                  <a:srgbClr val="C00000"/>
                </a:solidFill>
              </a:rPr>
              <a:t>conceber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uma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política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pública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atrelada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aos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novos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desafios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econômicos</a:t>
            </a:r>
            <a:r>
              <a:rPr lang="en-GB" sz="1600" b="1" dirty="0" smtClean="0">
                <a:solidFill>
                  <a:srgbClr val="C00000"/>
                </a:solidFill>
              </a:rPr>
              <a:t> e </a:t>
            </a:r>
            <a:r>
              <a:rPr lang="en-GB" sz="1600" b="1" dirty="0" err="1" smtClean="0">
                <a:solidFill>
                  <a:srgbClr val="C00000"/>
                </a:solidFill>
              </a:rPr>
              <a:t>ecológicos</a:t>
            </a:r>
            <a:r>
              <a:rPr lang="en-GB" sz="1600" b="1" dirty="0" smtClean="0">
                <a:solidFill>
                  <a:srgbClr val="C00000"/>
                </a:solidFill>
              </a:rPr>
              <a:t> da </a:t>
            </a:r>
            <a:r>
              <a:rPr lang="en-GB" sz="1600" b="1" dirty="0" err="1" smtClean="0">
                <a:solidFill>
                  <a:srgbClr val="C00000"/>
                </a:solidFill>
              </a:rPr>
              <a:t>agricultura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err="1" smtClean="0">
                <a:solidFill>
                  <a:srgbClr val="C00000"/>
                </a:solidFill>
              </a:rPr>
              <a:t>brasileira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srgbClr val="C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C00000"/>
                </a:solidFill>
              </a:rPr>
              <a:t>EX: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C00000"/>
                </a:solidFill>
              </a:rPr>
              <a:t>INOVAÇÕES AMBIENTAIS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C00000"/>
                </a:solidFill>
              </a:rPr>
              <a:t>RISCOS DE BARREIRAS NÃO TARIFÁRIAS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 smtClean="0">
              <a:solidFill>
                <a:srgbClr val="C00000"/>
              </a:solidFill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8104188" y="1212850"/>
            <a:ext cx="80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pt-BR" sz="2400">
                <a:solidFill>
                  <a:srgbClr val="FFFFFF"/>
                </a:solidFill>
                <a:latin typeface="Calibri" pitchFamily="34" charset="0"/>
              </a:rPr>
              <a:t>2009</a:t>
            </a:r>
          </a:p>
        </p:txBody>
      </p:sp>
      <p:pic>
        <p:nvPicPr>
          <p:cNvPr id="9" name="Picture 11" descr="Resultado de imagem para EMBRA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35496" y="135731"/>
            <a:ext cx="4197152" cy="9890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BR" b="1" dirty="0" smtClean="0"/>
              <a:t>BRASIL </a:t>
            </a:r>
          </a:p>
          <a:p>
            <a:r>
              <a:rPr lang="en-GB" altLang="pt-BR" sz="1600" b="1" dirty="0" smtClean="0"/>
              <a:t>EXPERIÊNCIAS EM PSA</a:t>
            </a:r>
            <a:endParaRPr lang="en-GB" altLang="pt-BR" sz="1600" b="1" dirty="0"/>
          </a:p>
        </p:txBody>
      </p:sp>
      <p:sp>
        <p:nvSpPr>
          <p:cNvPr id="4" name="AutoShape 2" descr="Resultado de imagem para fonafifo costa rica"/>
          <p:cNvSpPr>
            <a:spLocks noChangeAspect="1" noChangeArrowheads="1"/>
          </p:cNvSpPr>
          <p:nvPr/>
        </p:nvSpPr>
        <p:spPr bwMode="auto">
          <a:xfrm>
            <a:off x="155575" y="-623888"/>
            <a:ext cx="4381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2" name="Picture 4" descr="Resultado de imagem para fonafifo costa 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0706"/>
            <a:ext cx="3505160" cy="10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623962" y="3429000"/>
            <a:ext cx="340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6600"/>
                </a:solidFill>
              </a:rPr>
              <a:t>Exemplo institucional COSTA RICA</a:t>
            </a:r>
            <a:endParaRPr lang="pt-BR" b="1" dirty="0">
              <a:solidFill>
                <a:srgbClr val="0066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644008" y="4869160"/>
            <a:ext cx="35356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400" b="1" dirty="0" smtClean="0"/>
              <a:t>Aplicação do instrumentos econômicos como resposta ao desmatamento anos 60-70</a:t>
            </a:r>
          </a:p>
          <a:p>
            <a:r>
              <a:rPr lang="pt-BR" altLang="pt-BR" sz="1400" b="1" dirty="0" smtClean="0">
                <a:solidFill>
                  <a:srgbClr val="CC0000"/>
                </a:solidFill>
              </a:rPr>
              <a:t>Criação de imposto sobre consumo de combustíveis para compor FONAFIFO</a:t>
            </a:r>
          </a:p>
          <a:p>
            <a:r>
              <a:rPr lang="pt-BR" altLang="pt-BR" sz="1400" b="1" dirty="0" smtClean="0">
                <a:solidFill>
                  <a:srgbClr val="006600"/>
                </a:solidFill>
              </a:rPr>
              <a:t>Decreto presidencial anual define prioridades de investimento do FONAFIFO, valores disponíveis e limite de valores por hectare de cada modalidade prevista</a:t>
            </a:r>
            <a:endParaRPr lang="pt-BR" sz="1400" dirty="0">
              <a:solidFill>
                <a:srgbClr val="0066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19843" y="1628800"/>
            <a:ext cx="427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b="1" dirty="0">
                <a:solidFill>
                  <a:srgbClr val="006600"/>
                </a:solidFill>
              </a:rPr>
              <a:t>AMÉRICA </a:t>
            </a:r>
            <a:r>
              <a:rPr lang="en-GB" b="1" dirty="0" smtClean="0">
                <a:solidFill>
                  <a:srgbClr val="006600"/>
                </a:solidFill>
              </a:rPr>
              <a:t>LATINA:</a:t>
            </a:r>
            <a:endParaRPr lang="en-GB" b="1" dirty="0">
              <a:solidFill>
                <a:srgbClr val="0066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C00000"/>
                </a:solidFill>
              </a:rPr>
              <a:t>As </a:t>
            </a:r>
            <a:r>
              <a:rPr lang="en-GB" b="1" dirty="0" err="1">
                <a:solidFill>
                  <a:srgbClr val="C00000"/>
                </a:solidFill>
              </a:rPr>
              <a:t>experiências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latino-americanas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surgiram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depois</a:t>
            </a:r>
            <a:r>
              <a:rPr lang="en-GB" b="1" dirty="0">
                <a:solidFill>
                  <a:srgbClr val="C00000"/>
                </a:solidFill>
              </a:rPr>
              <a:t> das </a:t>
            </a:r>
            <a:r>
              <a:rPr lang="en-GB" b="1" dirty="0" err="1">
                <a:solidFill>
                  <a:srgbClr val="C00000"/>
                </a:solidFill>
              </a:rPr>
              <a:t>brasileiras</a:t>
            </a:r>
            <a:r>
              <a:rPr lang="en-GB" b="1" dirty="0">
                <a:solidFill>
                  <a:srgbClr val="C00000"/>
                </a:solidFill>
              </a:rPr>
              <a:t>, mas se </a:t>
            </a:r>
            <a:r>
              <a:rPr lang="en-GB" b="1" dirty="0" err="1">
                <a:solidFill>
                  <a:srgbClr val="C00000"/>
                </a:solidFill>
              </a:rPr>
              <a:t>consolidaram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como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políticas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públicas</a:t>
            </a:r>
            <a:r>
              <a:rPr lang="en-GB" b="1" dirty="0">
                <a:solidFill>
                  <a:srgbClr val="C00000"/>
                </a:solidFill>
              </a:rPr>
              <a:t> e </a:t>
            </a:r>
            <a:r>
              <a:rPr lang="en-GB" b="1" dirty="0" err="1">
                <a:solidFill>
                  <a:srgbClr val="C00000"/>
                </a:solidFill>
              </a:rPr>
              <a:t>programas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governamentais</a:t>
            </a:r>
            <a:endParaRPr lang="pt-BR" b="1" dirty="0">
              <a:solidFill>
                <a:srgbClr val="C00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54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Resultado de imagem para EMBR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2"/>
          <p:cNvSpPr txBox="1">
            <a:spLocks/>
          </p:cNvSpPr>
          <p:nvPr/>
        </p:nvSpPr>
        <p:spPr>
          <a:xfrm>
            <a:off x="231775" y="332656"/>
            <a:ext cx="8639175" cy="525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altLang="pt-BR" sz="2400" b="1" dirty="0" smtClean="0"/>
              <a:t>O TEMA “PAGAMENTO DE SERVIÇOS AMBIENTAIS (PSA)”</a:t>
            </a:r>
          </a:p>
          <a:p>
            <a:pPr marL="0" indent="0" algn="just">
              <a:buNone/>
            </a:pPr>
            <a:endParaRPr lang="pt-BR" altLang="pt-BR" sz="1800" dirty="0" smtClean="0"/>
          </a:p>
          <a:p>
            <a:pPr marL="0" indent="0" algn="just">
              <a:buNone/>
            </a:pPr>
            <a:endParaRPr lang="pt-BR" altLang="pt-BR" sz="1800" dirty="0" smtClean="0"/>
          </a:p>
          <a:p>
            <a:pPr algn="just"/>
            <a:r>
              <a:rPr lang="en-GB" altLang="pt-BR" sz="1800" b="1" dirty="0" smtClean="0"/>
              <a:t>NÃO DEVE SER ASSUMIDO A PARTIR DE VISÃO CONTRATUALISTA </a:t>
            </a:r>
          </a:p>
          <a:p>
            <a:pPr marL="0" indent="0" algn="just">
              <a:buNone/>
            </a:pPr>
            <a:r>
              <a:rPr lang="en-GB" altLang="pt-BR" sz="1800" b="1" dirty="0">
                <a:solidFill>
                  <a:srgbClr val="C00000"/>
                </a:solidFill>
              </a:rPr>
              <a:t>	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“ESTADO X ENTE PRIVADO”</a:t>
            </a:r>
            <a:r>
              <a:rPr lang="en-GB" altLang="pt-BR" sz="1800" b="1" dirty="0" smtClean="0"/>
              <a:t> E/OU 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”ENTE-PRIVADO X ENTE-PRIVADO”</a:t>
            </a:r>
          </a:p>
          <a:p>
            <a:pPr marL="0" indent="0" algn="just">
              <a:buNone/>
            </a:pPr>
            <a:endParaRPr lang="en-GB" altLang="pt-BR" sz="1800" b="1" dirty="0" smtClean="0"/>
          </a:p>
          <a:p>
            <a:pPr algn="just"/>
            <a:r>
              <a:rPr lang="en-GB" altLang="pt-BR" sz="1800" b="1" dirty="0" smtClean="0"/>
              <a:t>NÃO DEVE SER TRATADO COMO TRANSAÇÃO COMERCIAL </a:t>
            </a:r>
          </a:p>
          <a:p>
            <a:pPr marL="0" indent="0" algn="just">
              <a:buNone/>
            </a:pPr>
            <a:r>
              <a:rPr lang="en-GB" altLang="pt-BR" sz="1800" b="1" dirty="0">
                <a:solidFill>
                  <a:srgbClr val="C00000"/>
                </a:solidFill>
              </a:rPr>
              <a:t>	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“USUÁRIOS PAGADORES” </a:t>
            </a:r>
            <a:r>
              <a:rPr lang="en-GB" altLang="pt-BR" sz="1800" b="1" i="1" dirty="0" smtClean="0">
                <a:solidFill>
                  <a:srgbClr val="C00000"/>
                </a:solidFill>
              </a:rPr>
              <a:t>versus “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PROVEDORES RECEBEDORES”</a:t>
            </a:r>
          </a:p>
          <a:p>
            <a:pPr algn="just"/>
            <a:endParaRPr lang="en-GB" altLang="pt-BR" sz="1800" b="1" dirty="0" smtClean="0">
              <a:solidFill>
                <a:srgbClr val="C00000"/>
              </a:solidFill>
            </a:endParaRPr>
          </a:p>
          <a:p>
            <a:pPr algn="just"/>
            <a:r>
              <a:rPr lang="en-GB" altLang="pt-BR" sz="1800" b="1" dirty="0" smtClean="0"/>
              <a:t>O PSA NÃO É UM INSTRUMENTO DE MERCADO</a:t>
            </a:r>
          </a:p>
          <a:p>
            <a:pPr marL="0" indent="0" algn="just">
              <a:buNone/>
            </a:pPr>
            <a:r>
              <a:rPr lang="en-GB" altLang="pt-BR" sz="1800" b="1" dirty="0"/>
              <a:t>	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É UM MECANISMO PARA QUALIFICAR POLÍTICAS PÚBLICAS</a:t>
            </a:r>
          </a:p>
          <a:p>
            <a:pPr marL="0" indent="0" algn="just">
              <a:buNone/>
            </a:pPr>
            <a:r>
              <a:rPr lang="en-GB" altLang="pt-BR" sz="1800" b="1" dirty="0">
                <a:solidFill>
                  <a:srgbClr val="C00000"/>
                </a:solidFill>
              </a:rPr>
              <a:t>	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INCENTIVOS ECONÔMICOS PARA O DESENVOLVIMENTO RURAL</a:t>
            </a:r>
          </a:p>
          <a:p>
            <a:pPr marL="0" indent="0" algn="just">
              <a:buNone/>
            </a:pPr>
            <a:r>
              <a:rPr lang="en-GB" altLang="pt-BR" sz="1800" b="1" dirty="0">
                <a:solidFill>
                  <a:srgbClr val="C00000"/>
                </a:solidFill>
              </a:rPr>
              <a:t>	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GOVERNANÇA AMBIENTAL / CONTROLE SOCIAL</a:t>
            </a:r>
          </a:p>
          <a:p>
            <a:pPr algn="just"/>
            <a:endParaRPr lang="en-GB" altLang="pt-BR" sz="1800" b="1" dirty="0" smtClean="0"/>
          </a:p>
          <a:p>
            <a:pPr algn="just"/>
            <a:r>
              <a:rPr lang="en-GB" altLang="pt-BR" sz="1800" b="1" dirty="0" smtClean="0"/>
              <a:t>NEM TODO PROGRAMA PRESSUPÕE PAGAMENTO DE SERVIÇOS AMBIENTAIS</a:t>
            </a:r>
          </a:p>
          <a:p>
            <a:pPr marL="0" indent="0" algn="just">
              <a:buNone/>
            </a:pPr>
            <a:r>
              <a:rPr lang="en-GB" altLang="pt-BR" sz="1800" b="1" dirty="0" smtClean="0">
                <a:solidFill>
                  <a:srgbClr val="C00000"/>
                </a:solidFill>
              </a:rPr>
              <a:t>	FOCO DEVE SER A PROVISÃO DE SERVIÇOS AMBIENTAIS EM ÁREAS DE</a:t>
            </a:r>
          </a:p>
          <a:p>
            <a:pPr marL="0" indent="0" algn="just">
              <a:buNone/>
            </a:pPr>
            <a:r>
              <a:rPr lang="en-GB" altLang="pt-BR" sz="1800" b="1" dirty="0">
                <a:solidFill>
                  <a:srgbClr val="C00000"/>
                </a:solidFill>
              </a:rPr>
              <a:t>	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“CONSERVAÇÃO AMBIENTAL” E EM “TRANSIÇÃO PRODUTIVA” </a:t>
            </a:r>
          </a:p>
          <a:p>
            <a:pPr marL="0" indent="0" algn="just">
              <a:buNone/>
            </a:pPr>
            <a:r>
              <a:rPr lang="pt-BR" altLang="pt-BR" sz="1800" b="1" dirty="0">
                <a:solidFill>
                  <a:srgbClr val="C00000"/>
                </a:solidFill>
              </a:rPr>
              <a:t>	</a:t>
            </a:r>
            <a:r>
              <a:rPr lang="pt-BR" altLang="pt-BR" sz="1800" b="1" dirty="0" smtClean="0">
                <a:solidFill>
                  <a:srgbClr val="C00000"/>
                </a:solidFill>
              </a:rPr>
              <a:t>FUNDAMENTAL </a:t>
            </a:r>
            <a:r>
              <a:rPr lang="en-GB" altLang="pt-BR" sz="1800" b="1" dirty="0" smtClean="0">
                <a:solidFill>
                  <a:srgbClr val="C00000"/>
                </a:solidFill>
              </a:rPr>
              <a:t>INCLUIR TODAS AS CATEGORIAS PRODUTIVAS</a:t>
            </a:r>
          </a:p>
          <a:p>
            <a:pPr marL="0" indent="0" algn="just">
              <a:buNone/>
            </a:pPr>
            <a:endParaRPr lang="en-GB" altLang="pt-BR" sz="1800" b="1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GB" altLang="pt-BR" sz="1800" dirty="0" smtClean="0"/>
              <a:t> </a:t>
            </a:r>
            <a:endParaRPr lang="en-GB" altLang="pt-BR" sz="1800" dirty="0"/>
          </a:p>
        </p:txBody>
      </p:sp>
    </p:spTree>
    <p:extLst>
      <p:ext uri="{BB962C8B-B14F-4D97-AF65-F5344CB8AC3E}">
        <p14:creationId xmlns:p14="http://schemas.microsoft.com/office/powerpoint/2010/main" val="16916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925" y="68263"/>
          <a:ext cx="9072563" cy="5967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2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METAS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aseline="0" dirty="0" smtClean="0">
                          <a:effectLst/>
                        </a:rPr>
                        <a:t>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aseline="0" dirty="0" smtClean="0">
                          <a:effectLst/>
                        </a:rPr>
                        <a:t>PERFIL PRODUTIVO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AGRICULTURA DE </a:t>
                      </a:r>
                      <a:endParaRPr lang="pt-BR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GRANDE </a:t>
                      </a:r>
                      <a:r>
                        <a:rPr lang="pt-BR" sz="1600" dirty="0">
                          <a:effectLst/>
                        </a:rPr>
                        <a:t>ESCALA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AGRICULTURA FAMILIAR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POP. TRADICIONAIS E POVOS INDÍGENAS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META 1</a:t>
                      </a:r>
                      <a:endParaRPr lang="en-US" sz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CONTROLE E ERRADICAÇÃO DO USO DO FOGO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CANA-DE-AÇÚCAR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ALGODÃO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PASTAGENS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CULTURAS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ANUAIS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PASTAGENS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CULTURAS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ANUAIS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META</a:t>
                      </a:r>
                      <a:r>
                        <a:rPr lang="pt-BR" sz="1800" baseline="0" dirty="0" smtClean="0">
                          <a:effectLst/>
                        </a:rPr>
                        <a:t> 2</a:t>
                      </a:r>
                      <a:endParaRPr lang="pt-BR" sz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RACIONALIZAÇÃO DO USO DE INSUMOS QUÍMICOS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MIP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MIPD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CONTROLE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BIOLÓGICO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MIP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MIPD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CONTROLE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BIOLÓGICO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NÃO SE APLICA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META 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SUBSTITUIÇÃO DE INSUMOS QUÍMICOS POR ORGÂNICOS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PRODUÇÃO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ORGÂNICA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SISTEMAS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ORGÂNICOS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NÃO SE APLICA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6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META 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REDESENHO DE SISTEMAS PRODUTIVOS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CONSÓRCIOS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AGRÍCOLAS</a:t>
                      </a:r>
                      <a:endParaRPr lang="pt-BR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INTEGRAÇÃO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LAVOURA-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PECUÁRIA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LAVOURA-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PECUÁRIA-FLORESTA</a:t>
                      </a: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SISTEMAS </a:t>
                      </a:r>
                      <a:endParaRPr lang="pt-BR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AGROFLORESTAIS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AGROSSILVIPASTORIS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SILVIPASTORIS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APLICA-SE EM CERTOS CASOS; CONSIDERAÇÃO DOS ASPECTOS CULTURAIS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1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META 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MANEJO DA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AGROBIODIVERSIDADE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MEL. GENÉTICO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MANEJO FLORESTAL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MEL. GENÉTICO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MEL. GEN. PARTICIPATIVO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MF COMUNITÁRIO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PFNM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MEL. GEN. PARTICIPATIVO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PFNM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PROTEÇÃO DA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BIODIVERSIDADE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375" name="Rectangle 1"/>
          <p:cNvSpPr>
            <a:spLocks noChangeArrowheads="1"/>
          </p:cNvSpPr>
          <p:nvPr/>
        </p:nvSpPr>
        <p:spPr bwMode="auto">
          <a:xfrm>
            <a:off x="1601788" y="2065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465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259632" y="115888"/>
            <a:ext cx="61207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/>
              <a:t>PAGAMENTO DE </a:t>
            </a:r>
            <a:r>
              <a:rPr lang="pt-BR" altLang="pt-BR" sz="2800" b="1" dirty="0"/>
              <a:t>SERVIÇOS AMBIENTAIS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492500" y="2708275"/>
            <a:ext cx="2301875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7950" y="4292600"/>
            <a:ext cx="1439863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PSA direto</a:t>
            </a:r>
          </a:p>
          <a:p>
            <a:pPr algn="ctr" eaLnBrk="1" hangingPunct="1"/>
            <a:r>
              <a:rPr lang="pt-BR" altLang="pt-BR"/>
              <a:t>antecipado</a:t>
            </a:r>
          </a:p>
          <a:p>
            <a:pPr algn="ctr" eaLnBrk="1" hangingPunct="1"/>
            <a:r>
              <a:rPr lang="pt-BR" altLang="pt-BR"/>
              <a:t>(incentivo)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763713" y="4292600"/>
            <a:ext cx="1666875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PSA direto</a:t>
            </a:r>
          </a:p>
          <a:p>
            <a:pPr algn="ctr" eaLnBrk="1" hangingPunct="1"/>
            <a:r>
              <a:rPr lang="pt-BR" altLang="pt-BR"/>
              <a:t>posterior</a:t>
            </a:r>
          </a:p>
          <a:p>
            <a:pPr algn="ctr" eaLnBrk="1" hangingPunct="1"/>
            <a:r>
              <a:rPr lang="pt-BR" altLang="pt-BR"/>
              <a:t>(compensação)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686175" y="4292600"/>
            <a:ext cx="189547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PSA indireto</a:t>
            </a:r>
          </a:p>
          <a:p>
            <a:pPr algn="ctr" eaLnBrk="1" hangingPunct="1"/>
            <a:r>
              <a:rPr lang="pt-BR" altLang="pt-BR"/>
              <a:t>isenção/desconto </a:t>
            </a:r>
          </a:p>
          <a:p>
            <a:pPr algn="ctr" eaLnBrk="1" hangingPunct="1"/>
            <a:r>
              <a:rPr lang="pt-BR" altLang="pt-BR"/>
              <a:t>de tributos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724525" y="4292600"/>
            <a:ext cx="1862138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PSA indireto</a:t>
            </a:r>
          </a:p>
          <a:p>
            <a:pPr algn="ctr" eaLnBrk="1" hangingPunct="1"/>
            <a:r>
              <a:rPr lang="pt-BR" altLang="pt-BR"/>
              <a:t>rebate ecológico no crédito rural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659688" y="4292600"/>
            <a:ext cx="1449387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PSA indireto</a:t>
            </a:r>
          </a:p>
          <a:p>
            <a:pPr algn="ctr" eaLnBrk="1" hangingPunct="1"/>
            <a:r>
              <a:rPr lang="pt-BR" altLang="pt-BR"/>
              <a:t>serviços </a:t>
            </a:r>
          </a:p>
          <a:p>
            <a:pPr algn="ctr" eaLnBrk="1" hangingPunct="1"/>
            <a:r>
              <a:rPr lang="pt-BR" altLang="pt-BR"/>
              <a:t>diferenciados</a:t>
            </a: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3800475" y="2636838"/>
            <a:ext cx="17605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3200" b="1"/>
              <a:t>FUNDO</a:t>
            </a:r>
          </a:p>
          <a:p>
            <a:pPr algn="ctr" eaLnBrk="1" hangingPunct="1"/>
            <a:r>
              <a:rPr lang="pt-BR" altLang="pt-BR" sz="1200" b="1"/>
              <a:t>(CONTROLE SOCIAL)</a:t>
            </a:r>
          </a:p>
          <a:p>
            <a:pPr algn="ctr" eaLnBrk="1" hangingPunct="1"/>
            <a:r>
              <a:rPr lang="pt-BR" altLang="pt-BR" sz="1200" b="1"/>
              <a:t>(METAS ANUAIS)</a:t>
            </a: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1258888" y="5375275"/>
            <a:ext cx="1225550" cy="64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C&amp;T</a:t>
            </a:r>
          </a:p>
          <a:p>
            <a:pPr algn="ctr" eaLnBrk="1" hangingPunct="1"/>
            <a:r>
              <a:rPr lang="pt-BR" altLang="pt-BR"/>
              <a:t>Inovações</a:t>
            </a:r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4716463" y="5373688"/>
            <a:ext cx="2092325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Fortalecimento</a:t>
            </a:r>
          </a:p>
          <a:p>
            <a:pPr algn="ctr" eaLnBrk="1" hangingPunct="1"/>
            <a:r>
              <a:rPr lang="pt-BR" altLang="pt-BR"/>
              <a:t>Gestão Local / SNUC</a:t>
            </a:r>
          </a:p>
        </p:txBody>
      </p:sp>
      <p:sp>
        <p:nvSpPr>
          <p:cNvPr id="16398" name="Text Box 17"/>
          <p:cNvSpPr txBox="1">
            <a:spLocks noChangeArrowheads="1"/>
          </p:cNvSpPr>
          <p:nvPr/>
        </p:nvSpPr>
        <p:spPr bwMode="auto">
          <a:xfrm>
            <a:off x="7092950" y="5373688"/>
            <a:ext cx="1431925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ICMS </a:t>
            </a:r>
          </a:p>
          <a:p>
            <a:pPr algn="ctr" eaLnBrk="1" hangingPunct="1"/>
            <a:r>
              <a:rPr lang="pt-BR" altLang="pt-BR"/>
              <a:t>Ecológico </a:t>
            </a:r>
          </a:p>
        </p:txBody>
      </p:sp>
      <p:sp>
        <p:nvSpPr>
          <p:cNvPr id="16399" name="Text Box 21"/>
          <p:cNvSpPr txBox="1">
            <a:spLocks noChangeArrowheads="1"/>
          </p:cNvSpPr>
          <p:nvPr/>
        </p:nvSpPr>
        <p:spPr bwMode="auto">
          <a:xfrm>
            <a:off x="971600" y="620713"/>
            <a:ext cx="6573986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FF0000"/>
                </a:solidFill>
              </a:rPr>
              <a:t>FONTES FIXAS: ECOTAXAS </a:t>
            </a:r>
            <a:r>
              <a:rPr lang="pt-BR" altLang="pt-BR" b="1" dirty="0" smtClean="0">
                <a:solidFill>
                  <a:srgbClr val="FF0000"/>
                </a:solidFill>
              </a:rPr>
              <a:t>(políticas distributiva + redistributiva)</a:t>
            </a:r>
            <a:endParaRPr lang="pt-BR" altLang="pt-BR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pt-BR" altLang="pt-BR" dirty="0"/>
              <a:t>Combustíveis fósseis (petróleo, gás natural)</a:t>
            </a:r>
          </a:p>
          <a:p>
            <a:pPr algn="ctr" eaLnBrk="1" hangingPunct="1"/>
            <a:r>
              <a:rPr lang="pt-BR" altLang="pt-BR" dirty="0"/>
              <a:t>Minerais (empresas públicas e privadas)</a:t>
            </a:r>
          </a:p>
          <a:p>
            <a:pPr algn="ctr" eaLnBrk="1" hangingPunct="1"/>
            <a:r>
              <a:rPr lang="pt-BR" altLang="pt-BR" dirty="0"/>
              <a:t>Recursos hídricos (UHE; cobrança de usos da água)</a:t>
            </a:r>
          </a:p>
          <a:p>
            <a:pPr algn="ctr" eaLnBrk="1" hangingPunct="1"/>
            <a:r>
              <a:rPr lang="pt-BR" altLang="pt-BR" dirty="0"/>
              <a:t>Solos (ITR, agroquímicos, OGMs, papel e celulose) </a:t>
            </a:r>
          </a:p>
        </p:txBody>
      </p:sp>
      <p:sp>
        <p:nvSpPr>
          <p:cNvPr id="16400" name="AutoShape 22"/>
          <p:cNvSpPr>
            <a:spLocks noChangeArrowheads="1"/>
          </p:cNvSpPr>
          <p:nvPr/>
        </p:nvSpPr>
        <p:spPr bwMode="auto">
          <a:xfrm>
            <a:off x="4500563" y="2133600"/>
            <a:ext cx="360362" cy="503238"/>
          </a:xfrm>
          <a:prstGeom prst="downArrow">
            <a:avLst>
              <a:gd name="adj1" fmla="val 50000"/>
              <a:gd name="adj2" fmla="val 3491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401" name="Text Box 15"/>
          <p:cNvSpPr txBox="1">
            <a:spLocks noChangeArrowheads="1"/>
          </p:cNvSpPr>
          <p:nvPr/>
        </p:nvSpPr>
        <p:spPr bwMode="auto">
          <a:xfrm>
            <a:off x="2720975" y="5373688"/>
            <a:ext cx="1563688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/>
              <a:t>Fundo perdido</a:t>
            </a:r>
          </a:p>
          <a:p>
            <a:pPr algn="ctr" eaLnBrk="1" hangingPunct="1"/>
            <a:r>
              <a:rPr lang="pt-BR" altLang="pt-BR"/>
              <a:t>APP e RL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07950" y="5373688"/>
            <a:ext cx="647700" cy="612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SEM PSA</a:t>
            </a:r>
          </a:p>
        </p:txBody>
      </p:sp>
      <p:sp>
        <p:nvSpPr>
          <p:cNvPr id="23" name="Seta para baixo 22"/>
          <p:cNvSpPr/>
          <p:nvPr/>
        </p:nvSpPr>
        <p:spPr>
          <a:xfrm rot="16200000">
            <a:off x="804069" y="5468144"/>
            <a:ext cx="438150" cy="392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404" name="Rectangle 3"/>
          <p:cNvSpPr>
            <a:spLocks noChangeArrowheads="1"/>
          </p:cNvSpPr>
          <p:nvPr/>
        </p:nvSpPr>
        <p:spPr bwMode="auto">
          <a:xfrm>
            <a:off x="6373813" y="2708275"/>
            <a:ext cx="2301875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400"/>
              <a:t>Monitoramento</a:t>
            </a:r>
          </a:p>
          <a:p>
            <a:pPr algn="ctr" eaLnBrk="1" hangingPunct="1"/>
            <a:r>
              <a:rPr lang="pt-BR" altLang="pt-BR" sz="1400"/>
              <a:t>Verificação</a:t>
            </a:r>
          </a:p>
          <a:p>
            <a:pPr algn="ctr" eaLnBrk="1" hangingPunct="1"/>
            <a:r>
              <a:rPr lang="pt-BR" altLang="pt-BR" sz="1400"/>
              <a:t>Avaliação </a:t>
            </a:r>
          </a:p>
          <a:p>
            <a:pPr algn="ctr" eaLnBrk="1" hangingPunct="1"/>
            <a:r>
              <a:rPr lang="pt-BR" altLang="pt-BR" sz="1400"/>
              <a:t>Certificação</a:t>
            </a:r>
          </a:p>
        </p:txBody>
      </p:sp>
      <p:cxnSp>
        <p:nvCxnSpPr>
          <p:cNvPr id="16405" name="AutoShape 10"/>
          <p:cNvCxnSpPr>
            <a:cxnSpLocks noChangeShapeType="1"/>
            <a:stCxn id="16387" idx="3"/>
            <a:endCxn id="16404" idx="1"/>
          </p:cNvCxnSpPr>
          <p:nvPr/>
        </p:nvCxnSpPr>
        <p:spPr bwMode="auto">
          <a:xfrm>
            <a:off x="5794375" y="3165475"/>
            <a:ext cx="5794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06" name="Rectangle 3"/>
          <p:cNvSpPr>
            <a:spLocks noChangeArrowheads="1"/>
          </p:cNvSpPr>
          <p:nvPr/>
        </p:nvSpPr>
        <p:spPr bwMode="auto">
          <a:xfrm>
            <a:off x="468313" y="2708275"/>
            <a:ext cx="2301875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400"/>
              <a:t>Ciência</a:t>
            </a:r>
          </a:p>
          <a:p>
            <a:pPr algn="ctr" eaLnBrk="1" hangingPunct="1"/>
            <a:r>
              <a:rPr lang="pt-BR" altLang="pt-BR" sz="1400"/>
              <a:t>Tecnologia </a:t>
            </a:r>
          </a:p>
          <a:p>
            <a:pPr algn="ctr" eaLnBrk="1" hangingPunct="1"/>
            <a:r>
              <a:rPr lang="pt-BR" altLang="pt-BR" sz="1400"/>
              <a:t>Inovação</a:t>
            </a:r>
          </a:p>
        </p:txBody>
      </p:sp>
      <p:cxnSp>
        <p:nvCxnSpPr>
          <p:cNvPr id="3" name="Conector de seta reta 2"/>
          <p:cNvCxnSpPr>
            <a:stCxn id="16387" idx="1"/>
            <a:endCxn id="16406" idx="3"/>
          </p:cNvCxnSpPr>
          <p:nvPr/>
        </p:nvCxnSpPr>
        <p:spPr>
          <a:xfrm flipH="1">
            <a:off x="2770188" y="3165475"/>
            <a:ext cx="7223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1" descr="Resultado de imagem para EMBR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para a direita 1"/>
          <p:cNvSpPr/>
          <p:nvPr/>
        </p:nvSpPr>
        <p:spPr>
          <a:xfrm rot="5400000">
            <a:off x="4342748" y="3699396"/>
            <a:ext cx="534920" cy="36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 rot="8410858">
            <a:off x="3834571" y="3623949"/>
            <a:ext cx="534920" cy="36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 rot="2805184">
            <a:off x="4852654" y="3647186"/>
            <a:ext cx="534920" cy="36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4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1280160"/>
            <a:ext cx="6179820" cy="15240"/>
          </a:xfrm>
          <a:custGeom>
            <a:avLst/>
            <a:gdLst/>
            <a:ahLst/>
            <a:cxnLst/>
            <a:rect l="l" t="t" r="r" b="b"/>
            <a:pathLst>
              <a:path w="6179820" h="15240">
                <a:moveTo>
                  <a:pt x="0" y="15239"/>
                </a:moveTo>
                <a:lnTo>
                  <a:pt x="6179820" y="15239"/>
                </a:lnTo>
                <a:lnTo>
                  <a:pt x="6179820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312" y="1295400"/>
            <a:ext cx="6179820" cy="228600"/>
          </a:xfrm>
          <a:custGeom>
            <a:avLst/>
            <a:gdLst/>
            <a:ahLst/>
            <a:cxnLst/>
            <a:rect l="l" t="t" r="r" b="b"/>
            <a:pathLst>
              <a:path w="6179820" h="228600">
                <a:moveTo>
                  <a:pt x="0" y="228600"/>
                </a:moveTo>
                <a:lnTo>
                  <a:pt x="6179820" y="228600"/>
                </a:lnTo>
                <a:lnTo>
                  <a:pt x="617982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495" y="193547"/>
            <a:ext cx="6123432" cy="6332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4923" y="188976"/>
            <a:ext cx="6132830" cy="6341745"/>
          </a:xfrm>
          <a:custGeom>
            <a:avLst/>
            <a:gdLst/>
            <a:ahLst/>
            <a:cxnLst/>
            <a:rect l="l" t="t" r="r" b="b"/>
            <a:pathLst>
              <a:path w="6132830" h="6341745">
                <a:moveTo>
                  <a:pt x="0" y="6341364"/>
                </a:moveTo>
                <a:lnTo>
                  <a:pt x="6132576" y="6341364"/>
                </a:lnTo>
                <a:lnTo>
                  <a:pt x="6132576" y="0"/>
                </a:lnTo>
                <a:lnTo>
                  <a:pt x="0" y="0"/>
                </a:lnTo>
                <a:lnTo>
                  <a:pt x="0" y="634136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1211" y="2564892"/>
            <a:ext cx="3061970" cy="2087880"/>
          </a:xfrm>
          <a:custGeom>
            <a:avLst/>
            <a:gdLst/>
            <a:ahLst/>
            <a:cxnLst/>
            <a:rect l="l" t="t" r="r" b="b"/>
            <a:pathLst>
              <a:path w="3061970" h="2087879">
                <a:moveTo>
                  <a:pt x="0" y="2087879"/>
                </a:moveTo>
                <a:lnTo>
                  <a:pt x="3061716" y="2087879"/>
                </a:lnTo>
                <a:lnTo>
                  <a:pt x="3061716" y="0"/>
                </a:lnTo>
                <a:lnTo>
                  <a:pt x="0" y="0"/>
                </a:lnTo>
                <a:lnTo>
                  <a:pt x="0" y="2087879"/>
                </a:lnTo>
                <a:close/>
              </a:path>
            </a:pathLst>
          </a:custGeom>
          <a:ln w="579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51650" y="1227582"/>
            <a:ext cx="2152015" cy="304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São </a:t>
            </a:r>
            <a:r>
              <a:rPr sz="1800" spc="-10" dirty="0">
                <a:latin typeface="Calibri"/>
                <a:cs typeface="Calibri"/>
              </a:rPr>
              <a:t>apresentadas  seções </a:t>
            </a:r>
            <a:r>
              <a:rPr sz="1800" spc="-5" dirty="0">
                <a:latin typeface="Calibri"/>
                <a:cs typeface="Calibri"/>
              </a:rPr>
              <a:t>específicas </a:t>
            </a:r>
            <a:r>
              <a:rPr sz="1800" spc="-10" dirty="0">
                <a:latin typeface="Calibri"/>
                <a:cs typeface="Calibri"/>
              </a:rPr>
              <a:t>com 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legislação </a:t>
            </a:r>
            <a:r>
              <a:rPr sz="1800" spc="-10" dirty="0">
                <a:latin typeface="Calibri"/>
                <a:cs typeface="Calibri"/>
              </a:rPr>
              <a:t>relativa </a:t>
            </a:r>
            <a:r>
              <a:rPr sz="1800" spc="-5" dirty="0">
                <a:latin typeface="Calibri"/>
                <a:cs typeface="Calibri"/>
              </a:rPr>
              <a:t>às  </a:t>
            </a:r>
            <a:r>
              <a:rPr sz="1800" spc="-10" dirty="0">
                <a:latin typeface="Calibri"/>
                <a:cs typeface="Calibri"/>
              </a:rPr>
              <a:t>Áreas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Preservação  Permanente, Áreas </a:t>
            </a:r>
            <a:r>
              <a:rPr sz="1800" spc="-5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Reserva Legal </a:t>
            </a:r>
            <a:r>
              <a:rPr sz="1800" dirty="0">
                <a:latin typeface="Calibri"/>
                <a:cs typeface="Calibri"/>
              </a:rPr>
              <a:t>e </a:t>
            </a:r>
            <a:r>
              <a:rPr sz="1800" spc="-10" dirty="0">
                <a:latin typeface="Calibri"/>
                <a:cs typeface="Calibri"/>
              </a:rPr>
              <a:t>Áreas 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dirty="0">
                <a:latin typeface="Calibri"/>
                <a:cs typeface="Calibri"/>
              </a:rPr>
              <a:t>Uso </a:t>
            </a:r>
            <a:r>
              <a:rPr sz="1800" spc="-15" dirty="0">
                <a:latin typeface="Calibri"/>
                <a:cs typeface="Calibri"/>
              </a:rPr>
              <a:t>Restrito </a:t>
            </a:r>
            <a:r>
              <a:rPr sz="1800" spc="-10" dirty="0">
                <a:latin typeface="Calibri"/>
                <a:cs typeface="Calibri"/>
              </a:rPr>
              <a:t>com  </a:t>
            </a:r>
            <a:r>
              <a:rPr sz="1800" spc="-15" dirty="0">
                <a:latin typeface="Calibri"/>
                <a:cs typeface="Calibri"/>
              </a:rPr>
              <a:t>infográficos </a:t>
            </a:r>
            <a:r>
              <a:rPr sz="1800" dirty="0">
                <a:latin typeface="Calibri"/>
                <a:cs typeface="Calibri"/>
              </a:rPr>
              <a:t>e  </a:t>
            </a:r>
            <a:r>
              <a:rPr sz="1800" spc="-10" dirty="0">
                <a:latin typeface="Calibri"/>
                <a:cs typeface="Calibri"/>
              </a:rPr>
              <a:t>alternativas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uso </a:t>
            </a:r>
            <a:r>
              <a:rPr sz="1800" dirty="0">
                <a:latin typeface="Calibri"/>
                <a:cs typeface="Calibri"/>
              </a:rPr>
              <a:t>e  </a:t>
            </a:r>
            <a:r>
              <a:rPr sz="1800" spc="-10" dirty="0">
                <a:latin typeface="Calibri"/>
                <a:cs typeface="Calibri"/>
              </a:rPr>
              <a:t>preservação destas  </a:t>
            </a:r>
            <a:r>
              <a:rPr sz="1800" spc="-5" dirty="0">
                <a:latin typeface="Calibri"/>
                <a:cs typeface="Calibri"/>
              </a:rPr>
              <a:t>áreas.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51650" y="155829"/>
            <a:ext cx="2016125" cy="82296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805"/>
              </a:spcBef>
            </a:pPr>
            <a:r>
              <a:rPr sz="1800" dirty="0"/>
              <a:t>O que</a:t>
            </a:r>
            <a:r>
              <a:rPr sz="1800" spc="-85" dirty="0"/>
              <a:t> </a:t>
            </a:r>
            <a:r>
              <a:rPr sz="1800" spc="-5" dirty="0"/>
              <a:t>recuperar</a:t>
            </a:r>
            <a:r>
              <a:rPr sz="2400" spc="-5" dirty="0"/>
              <a:t>?</a:t>
            </a:r>
            <a:endParaRPr sz="2400"/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800" b="0" spc="-10" dirty="0">
                <a:solidFill>
                  <a:srgbClr val="004893"/>
                </a:solidFill>
                <a:latin typeface="Calibri"/>
                <a:cs typeface="Calibri"/>
              </a:rPr>
              <a:t>Conteúdo: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8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39552" y="908720"/>
            <a:ext cx="8136904" cy="50783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6600"/>
                </a:solidFill>
              </a:rPr>
              <a:t>PONTOS FUNDAMENTAIS PARA O DESENHO DE POLÍTICAS DE SERVIÇOS AMBIENTAIS ATRELADOS À AGRICULTURA BRASILEIRA</a:t>
            </a: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  <a:p>
            <a:r>
              <a:rPr lang="pt-BR" sz="2400" dirty="0" smtClean="0"/>
              <a:t>I. Coordenação pelo Estado </a:t>
            </a:r>
          </a:p>
          <a:p>
            <a:r>
              <a:rPr lang="pt-BR" sz="2400" dirty="0" smtClean="0"/>
              <a:t>II</a:t>
            </a:r>
            <a:r>
              <a:rPr lang="pt-BR" sz="2400" dirty="0"/>
              <a:t>. Marco legal e </a:t>
            </a:r>
            <a:r>
              <a:rPr lang="pt-BR" sz="2400" dirty="0" smtClean="0"/>
              <a:t>orçamento </a:t>
            </a:r>
            <a:r>
              <a:rPr lang="pt-BR" sz="2400" dirty="0"/>
              <a:t>garantido </a:t>
            </a:r>
            <a:r>
              <a:rPr lang="pt-BR" sz="2400" dirty="0" smtClean="0"/>
              <a:t>por lei </a:t>
            </a:r>
          </a:p>
          <a:p>
            <a:r>
              <a:rPr lang="pt-BR" sz="2400" dirty="0" smtClean="0"/>
              <a:t>III</a:t>
            </a:r>
            <a:r>
              <a:rPr lang="pt-BR" sz="2400" dirty="0"/>
              <a:t>. </a:t>
            </a:r>
            <a:r>
              <a:rPr lang="pt-BR" sz="2400" dirty="0" smtClean="0"/>
              <a:t>Integração </a:t>
            </a:r>
            <a:r>
              <a:rPr lang="pt-BR" sz="2400" dirty="0"/>
              <a:t>a um </a:t>
            </a:r>
            <a:r>
              <a:rPr lang="pt-BR" sz="2400" dirty="0" smtClean="0"/>
              <a:t>programa territorial </a:t>
            </a:r>
          </a:p>
          <a:p>
            <a:r>
              <a:rPr lang="pt-BR" sz="2400" dirty="0" smtClean="0"/>
              <a:t>IV</a:t>
            </a:r>
            <a:r>
              <a:rPr lang="pt-BR" sz="2400" dirty="0"/>
              <a:t>. Controle social </a:t>
            </a:r>
            <a:endParaRPr lang="pt-BR" sz="2400" dirty="0" smtClean="0"/>
          </a:p>
          <a:p>
            <a:r>
              <a:rPr lang="pt-BR" sz="2400" dirty="0" smtClean="0"/>
              <a:t>V</a:t>
            </a:r>
            <a:r>
              <a:rPr lang="pt-BR" sz="2400" dirty="0"/>
              <a:t>. Indicadores oficiais e </a:t>
            </a:r>
            <a:r>
              <a:rPr lang="pt-BR" sz="2400" dirty="0" smtClean="0"/>
              <a:t>valoração indireta </a:t>
            </a:r>
            <a:r>
              <a:rPr lang="pt-BR" sz="2400" dirty="0"/>
              <a:t>de </a:t>
            </a:r>
            <a:r>
              <a:rPr lang="pt-BR" sz="2400" dirty="0" smtClean="0"/>
              <a:t>serviços ambientais </a:t>
            </a:r>
            <a:r>
              <a:rPr lang="pt-BR" dirty="0" smtClean="0"/>
              <a:t>(custos do trabalho, custos evitados, custos de oportunidade)</a:t>
            </a:r>
            <a:endParaRPr lang="pt-BR" dirty="0"/>
          </a:p>
          <a:p>
            <a:r>
              <a:rPr lang="pt-BR" sz="2400" dirty="0" smtClean="0"/>
              <a:t>V. Planejamento ambiental e econômico integrado </a:t>
            </a:r>
            <a:r>
              <a:rPr lang="pt-BR" dirty="0" smtClean="0"/>
              <a:t>(aproveitar experiência dos PU do Proambiente e resultados do CAR) </a:t>
            </a:r>
            <a:r>
              <a:rPr lang="pt-BR" sz="2400" dirty="0" smtClean="0"/>
              <a:t>e </a:t>
            </a:r>
            <a:r>
              <a:rPr lang="pt-BR" sz="2400" dirty="0"/>
              <a:t>acordos </a:t>
            </a:r>
            <a:r>
              <a:rPr lang="pt-BR" sz="2400" dirty="0" smtClean="0"/>
              <a:t>territoriais </a:t>
            </a:r>
            <a:r>
              <a:rPr lang="pt-BR" dirty="0" smtClean="0"/>
              <a:t>(aproveitar experiência dos acordos comunitários do Proambiente) </a:t>
            </a:r>
            <a:endParaRPr lang="pt-BR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Resultado de imagem para EMBR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166570" cy="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39552" y="2708920"/>
            <a:ext cx="8136904" cy="14465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solidFill>
                  <a:srgbClr val="006600"/>
                </a:solidFill>
              </a:rPr>
              <a:t>OBRIGADO!</a:t>
            </a:r>
          </a:p>
          <a:p>
            <a:pPr algn="ctr"/>
            <a:r>
              <a:rPr lang="pt-BR" sz="2800" b="1" i="1" u="sng" dirty="0" smtClean="0">
                <a:solidFill>
                  <a:srgbClr val="0070C0"/>
                </a:solidFill>
              </a:rPr>
              <a:t>luciano.mattos@embrapa.br</a:t>
            </a:r>
            <a:r>
              <a:rPr lang="pt-BR" i="1" u="sng" dirty="0" smtClean="0">
                <a:solidFill>
                  <a:srgbClr val="0070C0"/>
                </a:solidFill>
              </a:rPr>
              <a:t> </a:t>
            </a:r>
            <a:endParaRPr lang="pt-BR" b="1" i="1" u="sng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533400" cy="7620"/>
          </a:xfrm>
          <a:custGeom>
            <a:avLst/>
            <a:gdLst/>
            <a:ahLst/>
            <a:cxnLst/>
            <a:rect l="l" t="t" r="r" b="b"/>
            <a:pathLst>
              <a:path w="533400" h="7619">
                <a:moveTo>
                  <a:pt x="0" y="7620"/>
                </a:moveTo>
                <a:lnTo>
                  <a:pt x="533400" y="7620"/>
                </a:lnTo>
                <a:lnTo>
                  <a:pt x="53340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011" y="193547"/>
            <a:ext cx="6123432" cy="6332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5439" y="188976"/>
            <a:ext cx="6132830" cy="6341745"/>
          </a:xfrm>
          <a:custGeom>
            <a:avLst/>
            <a:gdLst/>
            <a:ahLst/>
            <a:cxnLst/>
            <a:rect l="l" t="t" r="r" b="b"/>
            <a:pathLst>
              <a:path w="6132830" h="6341745">
                <a:moveTo>
                  <a:pt x="0" y="6341364"/>
                </a:moveTo>
                <a:lnTo>
                  <a:pt x="6132576" y="6341364"/>
                </a:lnTo>
                <a:lnTo>
                  <a:pt x="6132576" y="0"/>
                </a:lnTo>
                <a:lnTo>
                  <a:pt x="0" y="0"/>
                </a:lnTo>
                <a:lnTo>
                  <a:pt x="0" y="6341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9616" y="3089148"/>
            <a:ext cx="3674618" cy="20521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7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533400" cy="7620"/>
          </a:xfrm>
          <a:custGeom>
            <a:avLst/>
            <a:gdLst/>
            <a:ahLst/>
            <a:cxnLst/>
            <a:rect l="l" t="t" r="r" b="b"/>
            <a:pathLst>
              <a:path w="533400" h="7619">
                <a:moveTo>
                  <a:pt x="0" y="7620"/>
                </a:moveTo>
                <a:lnTo>
                  <a:pt x="533400" y="7620"/>
                </a:lnTo>
                <a:lnTo>
                  <a:pt x="53340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011" y="193547"/>
            <a:ext cx="6123432" cy="6332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5439" y="188976"/>
            <a:ext cx="6132830" cy="6341745"/>
          </a:xfrm>
          <a:custGeom>
            <a:avLst/>
            <a:gdLst/>
            <a:ahLst/>
            <a:cxnLst/>
            <a:rect l="l" t="t" r="r" b="b"/>
            <a:pathLst>
              <a:path w="6132830" h="6341745">
                <a:moveTo>
                  <a:pt x="0" y="6341364"/>
                </a:moveTo>
                <a:lnTo>
                  <a:pt x="6132576" y="6341364"/>
                </a:lnTo>
                <a:lnTo>
                  <a:pt x="6132576" y="0"/>
                </a:lnTo>
                <a:lnTo>
                  <a:pt x="0" y="0"/>
                </a:lnTo>
                <a:lnTo>
                  <a:pt x="0" y="6341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9616" y="3631691"/>
            <a:ext cx="3674618" cy="1510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8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533400" cy="7620"/>
          </a:xfrm>
          <a:custGeom>
            <a:avLst/>
            <a:gdLst/>
            <a:ahLst/>
            <a:cxnLst/>
            <a:rect l="l" t="t" r="r" b="b"/>
            <a:pathLst>
              <a:path w="533400" h="7619">
                <a:moveTo>
                  <a:pt x="0" y="7620"/>
                </a:moveTo>
                <a:lnTo>
                  <a:pt x="533400" y="7620"/>
                </a:lnTo>
                <a:lnTo>
                  <a:pt x="53340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312" y="1280160"/>
            <a:ext cx="8552815" cy="15240"/>
          </a:xfrm>
          <a:custGeom>
            <a:avLst/>
            <a:gdLst/>
            <a:ahLst/>
            <a:cxnLst/>
            <a:rect l="l" t="t" r="r" b="b"/>
            <a:pathLst>
              <a:path w="8552815" h="15240">
                <a:moveTo>
                  <a:pt x="0" y="15239"/>
                </a:moveTo>
                <a:lnTo>
                  <a:pt x="8552688" y="15239"/>
                </a:lnTo>
                <a:lnTo>
                  <a:pt x="855268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72539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312" y="129540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0" y="0"/>
            <a:ext cx="9144000" cy="674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R="541020" algn="r">
              <a:lnSpc>
                <a:spcPct val="100000"/>
              </a:lnSpc>
              <a:spcBef>
                <a:spcPts val="103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674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011" y="193547"/>
            <a:ext cx="6123432" cy="6332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5439" y="188976"/>
            <a:ext cx="6132830" cy="6341745"/>
          </a:xfrm>
          <a:custGeom>
            <a:avLst/>
            <a:gdLst/>
            <a:ahLst/>
            <a:cxnLst/>
            <a:rect l="l" t="t" r="r" b="b"/>
            <a:pathLst>
              <a:path w="6132830" h="6341745">
                <a:moveTo>
                  <a:pt x="0" y="6341364"/>
                </a:moveTo>
                <a:lnTo>
                  <a:pt x="6132576" y="6341364"/>
                </a:lnTo>
                <a:lnTo>
                  <a:pt x="6132576" y="0"/>
                </a:lnTo>
                <a:lnTo>
                  <a:pt x="0" y="0"/>
                </a:lnTo>
                <a:lnTo>
                  <a:pt x="0" y="6341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9616" y="4136135"/>
            <a:ext cx="3674618" cy="1006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2838</Words>
  <Application>Microsoft Office PowerPoint</Application>
  <PresentationFormat>Apresentação na tela (4:3)</PresentationFormat>
  <Paragraphs>1433</Paragraphs>
  <Slides>61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5" baseType="lpstr">
      <vt:lpstr>Microsoft YaHei</vt:lpstr>
      <vt:lpstr>MS PGothic</vt:lpstr>
      <vt:lpstr>MS PGothic</vt:lpstr>
      <vt:lpstr>Arial</vt:lpstr>
      <vt:lpstr>Arial Black</vt:lpstr>
      <vt:lpstr>Calibri</vt:lpstr>
      <vt:lpstr>Cambria</vt:lpstr>
      <vt:lpstr>Comic Sans MS</vt:lpstr>
      <vt:lpstr>Lucida Sans Unicode</vt:lpstr>
      <vt:lpstr>Tahoma</vt:lpstr>
      <vt:lpstr>Times New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Projeto Especial da Embrapa</vt:lpstr>
      <vt:lpstr>https://www.embrapa.br</vt:lpstr>
      <vt:lpstr>O que recuperar? Conteúdo:</vt:lpstr>
      <vt:lpstr>Apresentação do PowerPoint</vt:lpstr>
      <vt:lpstr>Apresentação do PowerPoint</vt:lpstr>
      <vt:lpstr>Apresentação do PowerPoint</vt:lpstr>
      <vt:lpstr>Apresentação do PowerPoint</vt:lpstr>
      <vt:lpstr>Experiências em Recuperação Ambiental Bioma  Cerrados: Modelos de recuperação de matas ciliares e de galeria</vt:lpstr>
      <vt:lpstr>Experiências em Recuperação Ambiental Bioma Mata Atlântica: Restauração ecológica de mata ciliar com talhão facilitador diversificado </vt:lpstr>
      <vt:lpstr>Experiências em Recuperação Ambiental Bioma Amazônia: Sistemas agroflorestais</vt:lpstr>
      <vt:lpstr>Apresentação do PowerPoint</vt:lpstr>
      <vt:lpstr>Boas Práticas Agrícolas Boas práticas agrícolas : Terraceamento</vt:lpstr>
      <vt:lpstr>Total de espécies recomendadas</vt:lpstr>
      <vt:lpstr>Cartilhas</vt:lpstr>
      <vt:lpstr>Série Documentos e Livros</vt:lpstr>
      <vt:lpstr>Multimídia</vt:lpstr>
      <vt:lpstr>Apresentação do PowerPoint</vt:lpstr>
      <vt:lpstr>Investimento em Pesquisa sobre  Mudanças Climáticas e Agricultura</vt:lpstr>
      <vt:lpstr>Planejamento de Pesquisa</vt:lpstr>
      <vt:lpstr>Focado no Tripé: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 PECUS  INTENSIFICAÇÃO PECUÁRIA BOVINO DE CORTE  BIOMA MATA  ATLÂNTICA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-</dc:creator>
  <cp:lastModifiedBy>Luciano</cp:lastModifiedBy>
  <cp:revision>52</cp:revision>
  <dcterms:created xsi:type="dcterms:W3CDTF">2017-09-18T17:06:16Z</dcterms:created>
  <dcterms:modified xsi:type="dcterms:W3CDTF">2017-09-19T12:50:00Z</dcterms:modified>
</cp:coreProperties>
</file>