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443" r:id="rId3"/>
    <p:sldId id="488" r:id="rId4"/>
    <p:sldId id="506" r:id="rId5"/>
    <p:sldId id="520" r:id="rId6"/>
    <p:sldId id="521" r:id="rId7"/>
    <p:sldId id="522" r:id="rId8"/>
    <p:sldId id="523" r:id="rId9"/>
    <p:sldId id="524" r:id="rId10"/>
    <p:sldId id="512" r:id="rId11"/>
    <p:sldId id="513" r:id="rId12"/>
    <p:sldId id="514" r:id="rId13"/>
    <p:sldId id="525" r:id="rId14"/>
    <p:sldId id="526" r:id="rId15"/>
    <p:sldId id="527" r:id="rId16"/>
    <p:sldId id="390" r:id="rId17"/>
  </p:sldIdLst>
  <p:sldSz cx="9144000" cy="6858000" type="screen4x3"/>
  <p:notesSz cx="6681788" cy="98123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AFD"/>
    <a:srgbClr val="006600"/>
    <a:srgbClr val="9E009E"/>
    <a:srgbClr val="990099"/>
    <a:srgbClr val="C285FF"/>
    <a:srgbClr val="CC66FF"/>
    <a:srgbClr val="73737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D47FB-CFC8-4C80-8806-CDC93CA327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C63D553-B133-4B30-89A2-6BE45713C86B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Resolução-RDC nº 10/2001</a:t>
          </a:r>
          <a:endParaRPr lang="pt-BR" sz="1800" dirty="0">
            <a:solidFill>
              <a:schemeClr val="tx1"/>
            </a:solidFill>
          </a:endParaRPr>
        </a:p>
      </dgm:t>
    </dgm:pt>
    <dgm:pt modelId="{33517A7A-922C-4F34-B315-16AC54F7EC6E}" type="parTrans" cxnId="{7C50310B-9041-4E78-B195-A9AE3932A9D7}">
      <dgm:prSet/>
      <dgm:spPr/>
      <dgm:t>
        <a:bodyPr/>
        <a:lstStyle/>
        <a:p>
          <a:endParaRPr lang="pt-BR"/>
        </a:p>
      </dgm:t>
    </dgm:pt>
    <dgm:pt modelId="{3DA322E1-52A8-4FD1-998A-72C7FE4E259A}" type="sibTrans" cxnId="{7C50310B-9041-4E78-B195-A9AE3932A9D7}">
      <dgm:prSet/>
      <dgm:spPr/>
      <dgm:t>
        <a:bodyPr/>
        <a:lstStyle/>
        <a:p>
          <a:endParaRPr lang="pt-BR"/>
        </a:p>
      </dgm:t>
    </dgm:pt>
    <dgm:pt modelId="{B70E4159-C21E-4A3A-82E2-47317018654D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Resolução-RDC nº 84/2002</a:t>
          </a:r>
          <a:endParaRPr lang="pt-BR" sz="1800" dirty="0">
            <a:solidFill>
              <a:schemeClr val="tx1"/>
            </a:solidFill>
          </a:endParaRPr>
        </a:p>
      </dgm:t>
    </dgm:pt>
    <dgm:pt modelId="{82E4F44B-6A28-419C-8EF2-78DB30E996EB}" type="parTrans" cxnId="{E62060D8-B93A-4B8E-BFFB-DEDA206638BF}">
      <dgm:prSet/>
      <dgm:spPr/>
      <dgm:t>
        <a:bodyPr/>
        <a:lstStyle/>
        <a:p>
          <a:endParaRPr lang="pt-BR"/>
        </a:p>
      </dgm:t>
    </dgm:pt>
    <dgm:pt modelId="{A3BDE2C7-2CA5-417F-BCA2-44D9926EE364}" type="sibTrans" cxnId="{E62060D8-B93A-4B8E-BFFB-DEDA206638BF}">
      <dgm:prSet/>
      <dgm:spPr/>
      <dgm:t>
        <a:bodyPr/>
        <a:lstStyle/>
        <a:p>
          <a:endParaRPr lang="pt-BR"/>
        </a:p>
      </dgm:t>
    </dgm:pt>
    <dgm:pt modelId="{CBD5BE93-9692-41F6-BD1B-33D11BA563C1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Resolução-RDC nº 135/2003</a:t>
          </a:r>
          <a:endParaRPr lang="pt-BR" sz="1800" dirty="0">
            <a:solidFill>
              <a:schemeClr val="tx1"/>
            </a:solidFill>
          </a:endParaRPr>
        </a:p>
      </dgm:t>
    </dgm:pt>
    <dgm:pt modelId="{FDE2FDAF-86C1-45F9-A840-D889CA8AF3FF}" type="parTrans" cxnId="{4B2FCB35-E453-40EA-9D39-6DFD8C970B40}">
      <dgm:prSet/>
      <dgm:spPr/>
      <dgm:t>
        <a:bodyPr/>
        <a:lstStyle/>
        <a:p>
          <a:endParaRPr lang="pt-BR"/>
        </a:p>
      </dgm:t>
    </dgm:pt>
    <dgm:pt modelId="{FCA74880-A33A-4990-A813-C04E80C9772C}" type="sibTrans" cxnId="{4B2FCB35-E453-40EA-9D39-6DFD8C970B40}">
      <dgm:prSet/>
      <dgm:spPr/>
      <dgm:t>
        <a:bodyPr/>
        <a:lstStyle/>
        <a:p>
          <a:endParaRPr lang="pt-BR"/>
        </a:p>
      </dgm:t>
    </dgm:pt>
    <dgm:pt modelId="{CE4FE32E-34D1-4433-B66A-3AE47BF5A3C2}" type="pres">
      <dgm:prSet presAssocID="{B2AD47FB-CFC8-4C80-8806-CDC93CA327B2}" presName="CompostProcess" presStyleCnt="0">
        <dgm:presLayoutVars>
          <dgm:dir/>
          <dgm:resizeHandles val="exact"/>
        </dgm:presLayoutVars>
      </dgm:prSet>
      <dgm:spPr/>
    </dgm:pt>
    <dgm:pt modelId="{526112F3-43A2-4C89-B4A8-8CE3005B696E}" type="pres">
      <dgm:prSet presAssocID="{B2AD47FB-CFC8-4C80-8806-CDC93CA327B2}" presName="arrow" presStyleLbl="bgShp" presStyleIdx="0" presStyleCnt="1"/>
      <dgm:spPr/>
      <dgm:t>
        <a:bodyPr/>
        <a:lstStyle/>
        <a:p>
          <a:endParaRPr lang="pt-BR"/>
        </a:p>
      </dgm:t>
    </dgm:pt>
    <dgm:pt modelId="{1D8DDD15-B7C6-4A96-85D1-0D98BA7CEC57}" type="pres">
      <dgm:prSet presAssocID="{B2AD47FB-CFC8-4C80-8806-CDC93CA327B2}" presName="linearProcess" presStyleCnt="0"/>
      <dgm:spPr/>
    </dgm:pt>
    <dgm:pt modelId="{CEF428EF-3482-407B-9994-612F14D239A8}" type="pres">
      <dgm:prSet presAssocID="{9C63D553-B133-4B30-89A2-6BE45713C86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7053A2-D007-4E9E-895F-CE700E559D20}" type="pres">
      <dgm:prSet presAssocID="{3DA322E1-52A8-4FD1-998A-72C7FE4E259A}" presName="sibTrans" presStyleCnt="0"/>
      <dgm:spPr/>
    </dgm:pt>
    <dgm:pt modelId="{01682171-DD29-4B84-B409-550FE32C1971}" type="pres">
      <dgm:prSet presAssocID="{B70E4159-C21E-4A3A-82E2-47317018654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74ECEE-A137-407B-B04E-457DB1BB3939}" type="pres">
      <dgm:prSet presAssocID="{A3BDE2C7-2CA5-417F-BCA2-44D9926EE364}" presName="sibTrans" presStyleCnt="0"/>
      <dgm:spPr/>
    </dgm:pt>
    <dgm:pt modelId="{5E379FDD-5A6A-4628-9359-0F264A605B7B}" type="pres">
      <dgm:prSet presAssocID="{CBD5BE93-9692-41F6-BD1B-33D11BA563C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B2FCB35-E453-40EA-9D39-6DFD8C970B40}" srcId="{B2AD47FB-CFC8-4C80-8806-CDC93CA327B2}" destId="{CBD5BE93-9692-41F6-BD1B-33D11BA563C1}" srcOrd="2" destOrd="0" parTransId="{FDE2FDAF-86C1-45F9-A840-D889CA8AF3FF}" sibTransId="{FCA74880-A33A-4990-A813-C04E80C9772C}"/>
    <dgm:cxn modelId="{E62060D8-B93A-4B8E-BFFB-DEDA206638BF}" srcId="{B2AD47FB-CFC8-4C80-8806-CDC93CA327B2}" destId="{B70E4159-C21E-4A3A-82E2-47317018654D}" srcOrd="1" destOrd="0" parTransId="{82E4F44B-6A28-419C-8EF2-78DB30E996EB}" sibTransId="{A3BDE2C7-2CA5-417F-BCA2-44D9926EE364}"/>
    <dgm:cxn modelId="{2FD32F00-241A-4F3C-A169-002F03E189B2}" type="presOf" srcId="{B2AD47FB-CFC8-4C80-8806-CDC93CA327B2}" destId="{CE4FE32E-34D1-4433-B66A-3AE47BF5A3C2}" srcOrd="0" destOrd="0" presId="urn:microsoft.com/office/officeart/2005/8/layout/hProcess9"/>
    <dgm:cxn modelId="{3BC8946B-C18F-4C2B-B162-DFE1001D5EB1}" type="presOf" srcId="{B70E4159-C21E-4A3A-82E2-47317018654D}" destId="{01682171-DD29-4B84-B409-550FE32C1971}" srcOrd="0" destOrd="0" presId="urn:microsoft.com/office/officeart/2005/8/layout/hProcess9"/>
    <dgm:cxn modelId="{7C50310B-9041-4E78-B195-A9AE3932A9D7}" srcId="{B2AD47FB-CFC8-4C80-8806-CDC93CA327B2}" destId="{9C63D553-B133-4B30-89A2-6BE45713C86B}" srcOrd="0" destOrd="0" parTransId="{33517A7A-922C-4F34-B315-16AC54F7EC6E}" sibTransId="{3DA322E1-52A8-4FD1-998A-72C7FE4E259A}"/>
    <dgm:cxn modelId="{B9838678-44AB-4285-896D-30AC7EE46508}" type="presOf" srcId="{CBD5BE93-9692-41F6-BD1B-33D11BA563C1}" destId="{5E379FDD-5A6A-4628-9359-0F264A605B7B}" srcOrd="0" destOrd="0" presId="urn:microsoft.com/office/officeart/2005/8/layout/hProcess9"/>
    <dgm:cxn modelId="{97AEB5CC-0C96-423B-B5C4-4AE221E0879C}" type="presOf" srcId="{9C63D553-B133-4B30-89A2-6BE45713C86B}" destId="{CEF428EF-3482-407B-9994-612F14D239A8}" srcOrd="0" destOrd="0" presId="urn:microsoft.com/office/officeart/2005/8/layout/hProcess9"/>
    <dgm:cxn modelId="{64199A13-0DE8-4A7B-B0BC-5C3285FFDC75}" type="presParOf" srcId="{CE4FE32E-34D1-4433-B66A-3AE47BF5A3C2}" destId="{526112F3-43A2-4C89-B4A8-8CE3005B696E}" srcOrd="0" destOrd="0" presId="urn:microsoft.com/office/officeart/2005/8/layout/hProcess9"/>
    <dgm:cxn modelId="{08F891D8-9A17-4A50-9A1D-CD9DF28C2D2C}" type="presParOf" srcId="{CE4FE32E-34D1-4433-B66A-3AE47BF5A3C2}" destId="{1D8DDD15-B7C6-4A96-85D1-0D98BA7CEC57}" srcOrd="1" destOrd="0" presId="urn:microsoft.com/office/officeart/2005/8/layout/hProcess9"/>
    <dgm:cxn modelId="{1AFB34EB-2573-4F2A-9D2C-EA651C84B671}" type="presParOf" srcId="{1D8DDD15-B7C6-4A96-85D1-0D98BA7CEC57}" destId="{CEF428EF-3482-407B-9994-612F14D239A8}" srcOrd="0" destOrd="0" presId="urn:microsoft.com/office/officeart/2005/8/layout/hProcess9"/>
    <dgm:cxn modelId="{012485BA-B03B-4F1F-9A3B-D8FE641792E0}" type="presParOf" srcId="{1D8DDD15-B7C6-4A96-85D1-0D98BA7CEC57}" destId="{017053A2-D007-4E9E-895F-CE700E559D20}" srcOrd="1" destOrd="0" presId="urn:microsoft.com/office/officeart/2005/8/layout/hProcess9"/>
    <dgm:cxn modelId="{41D51ED4-B902-4736-9888-3ACA1AFFC743}" type="presParOf" srcId="{1D8DDD15-B7C6-4A96-85D1-0D98BA7CEC57}" destId="{01682171-DD29-4B84-B409-550FE32C1971}" srcOrd="2" destOrd="0" presId="urn:microsoft.com/office/officeart/2005/8/layout/hProcess9"/>
    <dgm:cxn modelId="{E68ECDEA-E465-4F48-A2CF-3E04E8B81A9F}" type="presParOf" srcId="{1D8DDD15-B7C6-4A96-85D1-0D98BA7CEC57}" destId="{FA74ECEE-A137-407B-B04E-457DB1BB3939}" srcOrd="3" destOrd="0" presId="urn:microsoft.com/office/officeart/2005/8/layout/hProcess9"/>
    <dgm:cxn modelId="{34CA2F70-2756-4A0D-9D57-5E99144FD1EB}" type="presParOf" srcId="{1D8DDD15-B7C6-4A96-85D1-0D98BA7CEC57}" destId="{5E379FDD-5A6A-4628-9359-0F264A605B7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AD47FB-CFC8-4C80-8806-CDC93CA327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C63D553-B133-4B30-89A2-6BE45713C86B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Resolução-RDC nº 135/2003</a:t>
          </a:r>
          <a:endParaRPr lang="pt-BR" sz="1800" dirty="0">
            <a:solidFill>
              <a:schemeClr val="tx1"/>
            </a:solidFill>
          </a:endParaRPr>
        </a:p>
      </dgm:t>
    </dgm:pt>
    <dgm:pt modelId="{33517A7A-922C-4F34-B315-16AC54F7EC6E}" type="parTrans" cxnId="{7C50310B-9041-4E78-B195-A9AE3932A9D7}">
      <dgm:prSet/>
      <dgm:spPr/>
      <dgm:t>
        <a:bodyPr/>
        <a:lstStyle/>
        <a:p>
          <a:endParaRPr lang="pt-BR"/>
        </a:p>
      </dgm:t>
    </dgm:pt>
    <dgm:pt modelId="{3DA322E1-52A8-4FD1-998A-72C7FE4E259A}" type="sibTrans" cxnId="{7C50310B-9041-4E78-B195-A9AE3932A9D7}">
      <dgm:prSet/>
      <dgm:spPr/>
      <dgm:t>
        <a:bodyPr/>
        <a:lstStyle/>
        <a:p>
          <a:endParaRPr lang="pt-BR"/>
        </a:p>
      </dgm:t>
    </dgm:pt>
    <dgm:pt modelId="{B70E4159-C21E-4A3A-82E2-47317018654D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Resolução-RDC nº 16/2007</a:t>
          </a:r>
          <a:endParaRPr lang="pt-BR" sz="1800" dirty="0">
            <a:solidFill>
              <a:schemeClr val="tx1"/>
            </a:solidFill>
          </a:endParaRPr>
        </a:p>
      </dgm:t>
    </dgm:pt>
    <dgm:pt modelId="{82E4F44B-6A28-419C-8EF2-78DB30E996EB}" type="parTrans" cxnId="{E62060D8-B93A-4B8E-BFFB-DEDA206638BF}">
      <dgm:prSet/>
      <dgm:spPr/>
      <dgm:t>
        <a:bodyPr/>
        <a:lstStyle/>
        <a:p>
          <a:endParaRPr lang="pt-BR"/>
        </a:p>
      </dgm:t>
    </dgm:pt>
    <dgm:pt modelId="{A3BDE2C7-2CA5-417F-BCA2-44D9926EE364}" type="sibTrans" cxnId="{E62060D8-B93A-4B8E-BFFB-DEDA206638BF}">
      <dgm:prSet/>
      <dgm:spPr/>
      <dgm:t>
        <a:bodyPr/>
        <a:lstStyle/>
        <a:p>
          <a:endParaRPr lang="pt-BR"/>
        </a:p>
      </dgm:t>
    </dgm:pt>
    <dgm:pt modelId="{CE4FE32E-34D1-4433-B66A-3AE47BF5A3C2}" type="pres">
      <dgm:prSet presAssocID="{B2AD47FB-CFC8-4C80-8806-CDC93CA327B2}" presName="CompostProcess" presStyleCnt="0">
        <dgm:presLayoutVars>
          <dgm:dir/>
          <dgm:resizeHandles val="exact"/>
        </dgm:presLayoutVars>
      </dgm:prSet>
      <dgm:spPr/>
    </dgm:pt>
    <dgm:pt modelId="{526112F3-43A2-4C89-B4A8-8CE3005B696E}" type="pres">
      <dgm:prSet presAssocID="{B2AD47FB-CFC8-4C80-8806-CDC93CA327B2}" presName="arrow" presStyleLbl="bgShp" presStyleIdx="0" presStyleCnt="1"/>
      <dgm:spPr/>
      <dgm:t>
        <a:bodyPr/>
        <a:lstStyle/>
        <a:p>
          <a:endParaRPr lang="pt-BR"/>
        </a:p>
      </dgm:t>
    </dgm:pt>
    <dgm:pt modelId="{1D8DDD15-B7C6-4A96-85D1-0D98BA7CEC57}" type="pres">
      <dgm:prSet presAssocID="{B2AD47FB-CFC8-4C80-8806-CDC93CA327B2}" presName="linearProcess" presStyleCnt="0"/>
      <dgm:spPr/>
    </dgm:pt>
    <dgm:pt modelId="{CEF428EF-3482-407B-9994-612F14D239A8}" type="pres">
      <dgm:prSet presAssocID="{9C63D553-B133-4B30-89A2-6BE45713C86B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7053A2-D007-4E9E-895F-CE700E559D20}" type="pres">
      <dgm:prSet presAssocID="{3DA322E1-52A8-4FD1-998A-72C7FE4E259A}" presName="sibTrans" presStyleCnt="0"/>
      <dgm:spPr/>
    </dgm:pt>
    <dgm:pt modelId="{01682171-DD29-4B84-B409-550FE32C1971}" type="pres">
      <dgm:prSet presAssocID="{B70E4159-C21E-4A3A-82E2-47317018654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50310B-9041-4E78-B195-A9AE3932A9D7}" srcId="{B2AD47FB-CFC8-4C80-8806-CDC93CA327B2}" destId="{9C63D553-B133-4B30-89A2-6BE45713C86B}" srcOrd="0" destOrd="0" parTransId="{33517A7A-922C-4F34-B315-16AC54F7EC6E}" sibTransId="{3DA322E1-52A8-4FD1-998A-72C7FE4E259A}"/>
    <dgm:cxn modelId="{96549B9D-96B4-4DD8-9CA6-08672F75D979}" type="presOf" srcId="{B2AD47FB-CFC8-4C80-8806-CDC93CA327B2}" destId="{CE4FE32E-34D1-4433-B66A-3AE47BF5A3C2}" srcOrd="0" destOrd="0" presId="urn:microsoft.com/office/officeart/2005/8/layout/hProcess9"/>
    <dgm:cxn modelId="{4F2ADDA1-4C18-4345-8F9D-E15A1F25B980}" type="presOf" srcId="{B70E4159-C21E-4A3A-82E2-47317018654D}" destId="{01682171-DD29-4B84-B409-550FE32C1971}" srcOrd="0" destOrd="0" presId="urn:microsoft.com/office/officeart/2005/8/layout/hProcess9"/>
    <dgm:cxn modelId="{E62060D8-B93A-4B8E-BFFB-DEDA206638BF}" srcId="{B2AD47FB-CFC8-4C80-8806-CDC93CA327B2}" destId="{B70E4159-C21E-4A3A-82E2-47317018654D}" srcOrd="1" destOrd="0" parTransId="{82E4F44B-6A28-419C-8EF2-78DB30E996EB}" sibTransId="{A3BDE2C7-2CA5-417F-BCA2-44D9926EE364}"/>
    <dgm:cxn modelId="{90E49CA8-E1D5-44F6-A028-5F01CAFAF212}" type="presOf" srcId="{9C63D553-B133-4B30-89A2-6BE45713C86B}" destId="{CEF428EF-3482-407B-9994-612F14D239A8}" srcOrd="0" destOrd="0" presId="urn:microsoft.com/office/officeart/2005/8/layout/hProcess9"/>
    <dgm:cxn modelId="{18DE7C84-BD27-4F89-A6C9-3024FC080094}" type="presParOf" srcId="{CE4FE32E-34D1-4433-B66A-3AE47BF5A3C2}" destId="{526112F3-43A2-4C89-B4A8-8CE3005B696E}" srcOrd="0" destOrd="0" presId="urn:microsoft.com/office/officeart/2005/8/layout/hProcess9"/>
    <dgm:cxn modelId="{DADB6454-E9A3-4E2A-8723-725D76972B96}" type="presParOf" srcId="{CE4FE32E-34D1-4433-B66A-3AE47BF5A3C2}" destId="{1D8DDD15-B7C6-4A96-85D1-0D98BA7CEC57}" srcOrd="1" destOrd="0" presId="urn:microsoft.com/office/officeart/2005/8/layout/hProcess9"/>
    <dgm:cxn modelId="{B0A97BE8-C203-49E7-B26C-8465C7F4118A}" type="presParOf" srcId="{1D8DDD15-B7C6-4A96-85D1-0D98BA7CEC57}" destId="{CEF428EF-3482-407B-9994-612F14D239A8}" srcOrd="0" destOrd="0" presId="urn:microsoft.com/office/officeart/2005/8/layout/hProcess9"/>
    <dgm:cxn modelId="{D0F2B233-B48F-4098-9418-AE2E054DA231}" type="presParOf" srcId="{1D8DDD15-B7C6-4A96-85D1-0D98BA7CEC57}" destId="{017053A2-D007-4E9E-895F-CE700E559D20}" srcOrd="1" destOrd="0" presId="urn:microsoft.com/office/officeart/2005/8/layout/hProcess9"/>
    <dgm:cxn modelId="{ACEF68F1-B214-45CD-9048-8F75E3949DEB}" type="presParOf" srcId="{1D8DDD15-B7C6-4A96-85D1-0D98BA7CEC57}" destId="{01682171-DD29-4B84-B409-550FE32C197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AD47FB-CFC8-4C80-8806-CDC93CA327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C63D553-B133-4B30-89A2-6BE45713C86B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Resolução-RDC nº 133/2003</a:t>
          </a:r>
          <a:endParaRPr lang="pt-BR" sz="1800" dirty="0">
            <a:solidFill>
              <a:schemeClr val="tx1"/>
            </a:solidFill>
          </a:endParaRPr>
        </a:p>
      </dgm:t>
    </dgm:pt>
    <dgm:pt modelId="{33517A7A-922C-4F34-B315-16AC54F7EC6E}" type="parTrans" cxnId="{7C50310B-9041-4E78-B195-A9AE3932A9D7}">
      <dgm:prSet/>
      <dgm:spPr/>
      <dgm:t>
        <a:bodyPr/>
        <a:lstStyle/>
        <a:p>
          <a:endParaRPr lang="pt-BR"/>
        </a:p>
      </dgm:t>
    </dgm:pt>
    <dgm:pt modelId="{3DA322E1-52A8-4FD1-998A-72C7FE4E259A}" type="sibTrans" cxnId="{7C50310B-9041-4E78-B195-A9AE3932A9D7}">
      <dgm:prSet/>
      <dgm:spPr/>
      <dgm:t>
        <a:bodyPr/>
        <a:lstStyle/>
        <a:p>
          <a:endParaRPr lang="pt-BR"/>
        </a:p>
      </dgm:t>
    </dgm:pt>
    <dgm:pt modelId="{B70E4159-C21E-4A3A-82E2-47317018654D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Resolução-RDC nº 17/2007</a:t>
          </a:r>
          <a:endParaRPr lang="pt-BR" sz="1800" dirty="0">
            <a:solidFill>
              <a:schemeClr val="tx1"/>
            </a:solidFill>
          </a:endParaRPr>
        </a:p>
      </dgm:t>
    </dgm:pt>
    <dgm:pt modelId="{82E4F44B-6A28-419C-8EF2-78DB30E996EB}" type="parTrans" cxnId="{E62060D8-B93A-4B8E-BFFB-DEDA206638BF}">
      <dgm:prSet/>
      <dgm:spPr/>
      <dgm:t>
        <a:bodyPr/>
        <a:lstStyle/>
        <a:p>
          <a:endParaRPr lang="pt-BR"/>
        </a:p>
      </dgm:t>
    </dgm:pt>
    <dgm:pt modelId="{A3BDE2C7-2CA5-417F-BCA2-44D9926EE364}" type="sibTrans" cxnId="{E62060D8-B93A-4B8E-BFFB-DEDA206638BF}">
      <dgm:prSet/>
      <dgm:spPr/>
      <dgm:t>
        <a:bodyPr/>
        <a:lstStyle/>
        <a:p>
          <a:endParaRPr lang="pt-BR"/>
        </a:p>
      </dgm:t>
    </dgm:pt>
    <dgm:pt modelId="{CE4FE32E-34D1-4433-B66A-3AE47BF5A3C2}" type="pres">
      <dgm:prSet presAssocID="{B2AD47FB-CFC8-4C80-8806-CDC93CA327B2}" presName="CompostProcess" presStyleCnt="0">
        <dgm:presLayoutVars>
          <dgm:dir/>
          <dgm:resizeHandles val="exact"/>
        </dgm:presLayoutVars>
      </dgm:prSet>
      <dgm:spPr/>
    </dgm:pt>
    <dgm:pt modelId="{526112F3-43A2-4C89-B4A8-8CE3005B696E}" type="pres">
      <dgm:prSet presAssocID="{B2AD47FB-CFC8-4C80-8806-CDC93CA327B2}" presName="arrow" presStyleLbl="bgShp" presStyleIdx="0" presStyleCnt="1"/>
      <dgm:spPr/>
      <dgm:t>
        <a:bodyPr/>
        <a:lstStyle/>
        <a:p>
          <a:endParaRPr lang="pt-BR"/>
        </a:p>
      </dgm:t>
    </dgm:pt>
    <dgm:pt modelId="{1D8DDD15-B7C6-4A96-85D1-0D98BA7CEC57}" type="pres">
      <dgm:prSet presAssocID="{B2AD47FB-CFC8-4C80-8806-CDC93CA327B2}" presName="linearProcess" presStyleCnt="0"/>
      <dgm:spPr/>
    </dgm:pt>
    <dgm:pt modelId="{CEF428EF-3482-407B-9994-612F14D239A8}" type="pres">
      <dgm:prSet presAssocID="{9C63D553-B133-4B30-89A2-6BE45713C86B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7053A2-D007-4E9E-895F-CE700E559D20}" type="pres">
      <dgm:prSet presAssocID="{3DA322E1-52A8-4FD1-998A-72C7FE4E259A}" presName="sibTrans" presStyleCnt="0"/>
      <dgm:spPr/>
    </dgm:pt>
    <dgm:pt modelId="{01682171-DD29-4B84-B409-550FE32C1971}" type="pres">
      <dgm:prSet presAssocID="{B70E4159-C21E-4A3A-82E2-47317018654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50310B-9041-4E78-B195-A9AE3932A9D7}" srcId="{B2AD47FB-CFC8-4C80-8806-CDC93CA327B2}" destId="{9C63D553-B133-4B30-89A2-6BE45713C86B}" srcOrd="0" destOrd="0" parTransId="{33517A7A-922C-4F34-B315-16AC54F7EC6E}" sibTransId="{3DA322E1-52A8-4FD1-998A-72C7FE4E259A}"/>
    <dgm:cxn modelId="{02F41C1E-CBF2-4E68-8675-7D21D77A7BE7}" type="presOf" srcId="{9C63D553-B133-4B30-89A2-6BE45713C86B}" destId="{CEF428EF-3482-407B-9994-612F14D239A8}" srcOrd="0" destOrd="0" presId="urn:microsoft.com/office/officeart/2005/8/layout/hProcess9"/>
    <dgm:cxn modelId="{E62060D8-B93A-4B8E-BFFB-DEDA206638BF}" srcId="{B2AD47FB-CFC8-4C80-8806-CDC93CA327B2}" destId="{B70E4159-C21E-4A3A-82E2-47317018654D}" srcOrd="1" destOrd="0" parTransId="{82E4F44B-6A28-419C-8EF2-78DB30E996EB}" sibTransId="{A3BDE2C7-2CA5-417F-BCA2-44D9926EE364}"/>
    <dgm:cxn modelId="{EFC13299-A540-4996-A1DC-B9258367B6FF}" type="presOf" srcId="{B70E4159-C21E-4A3A-82E2-47317018654D}" destId="{01682171-DD29-4B84-B409-550FE32C1971}" srcOrd="0" destOrd="0" presId="urn:microsoft.com/office/officeart/2005/8/layout/hProcess9"/>
    <dgm:cxn modelId="{9409E10B-1855-4E02-A7F0-878B74AB7EFF}" type="presOf" srcId="{B2AD47FB-CFC8-4C80-8806-CDC93CA327B2}" destId="{CE4FE32E-34D1-4433-B66A-3AE47BF5A3C2}" srcOrd="0" destOrd="0" presId="urn:microsoft.com/office/officeart/2005/8/layout/hProcess9"/>
    <dgm:cxn modelId="{7250E05F-979F-4509-890A-A0A72EA8766D}" type="presParOf" srcId="{CE4FE32E-34D1-4433-B66A-3AE47BF5A3C2}" destId="{526112F3-43A2-4C89-B4A8-8CE3005B696E}" srcOrd="0" destOrd="0" presId="urn:microsoft.com/office/officeart/2005/8/layout/hProcess9"/>
    <dgm:cxn modelId="{775E1C90-7787-40C1-B254-020056E1060B}" type="presParOf" srcId="{CE4FE32E-34D1-4433-B66A-3AE47BF5A3C2}" destId="{1D8DDD15-B7C6-4A96-85D1-0D98BA7CEC57}" srcOrd="1" destOrd="0" presId="urn:microsoft.com/office/officeart/2005/8/layout/hProcess9"/>
    <dgm:cxn modelId="{8FFD0F90-CDA9-4856-9C12-6E606481A094}" type="presParOf" srcId="{1D8DDD15-B7C6-4A96-85D1-0D98BA7CEC57}" destId="{CEF428EF-3482-407B-9994-612F14D239A8}" srcOrd="0" destOrd="0" presId="urn:microsoft.com/office/officeart/2005/8/layout/hProcess9"/>
    <dgm:cxn modelId="{85804D08-E614-4ACF-BCA7-7F0D92E16E6E}" type="presParOf" srcId="{1D8DDD15-B7C6-4A96-85D1-0D98BA7CEC57}" destId="{017053A2-D007-4E9E-895F-CE700E559D20}" srcOrd="1" destOrd="0" presId="urn:microsoft.com/office/officeart/2005/8/layout/hProcess9"/>
    <dgm:cxn modelId="{7DDE0DBA-826A-407C-BECD-5B66209A4F9C}" type="presParOf" srcId="{1D8DDD15-B7C6-4A96-85D1-0D98BA7CEC57}" destId="{01682171-DD29-4B84-B409-550FE32C197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112F3-43A2-4C89-B4A8-8CE3005B696E}">
      <dsp:nvSpPr>
        <dsp:cNvPr id="0" name=""/>
        <dsp:cNvSpPr/>
      </dsp:nvSpPr>
      <dsp:spPr>
        <a:xfrm>
          <a:off x="621068" y="0"/>
          <a:ext cx="7038782" cy="16561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428EF-3482-407B-9994-612F14D239A8}">
      <dsp:nvSpPr>
        <dsp:cNvPr id="0" name=""/>
        <dsp:cNvSpPr/>
      </dsp:nvSpPr>
      <dsp:spPr>
        <a:xfrm>
          <a:off x="884" y="496855"/>
          <a:ext cx="2515764" cy="66247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Resolução-RDC nº 10/2001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33223" y="529194"/>
        <a:ext cx="2451086" cy="597795"/>
      </dsp:txXfrm>
    </dsp:sp>
    <dsp:sp modelId="{01682171-DD29-4B84-B409-550FE32C1971}">
      <dsp:nvSpPr>
        <dsp:cNvPr id="0" name=""/>
        <dsp:cNvSpPr/>
      </dsp:nvSpPr>
      <dsp:spPr>
        <a:xfrm>
          <a:off x="2882577" y="496855"/>
          <a:ext cx="2515764" cy="66247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Resolução-RDC nº 84/2002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2914916" y="529194"/>
        <a:ext cx="2451086" cy="597795"/>
      </dsp:txXfrm>
    </dsp:sp>
    <dsp:sp modelId="{5E379FDD-5A6A-4628-9359-0F264A605B7B}">
      <dsp:nvSpPr>
        <dsp:cNvPr id="0" name=""/>
        <dsp:cNvSpPr/>
      </dsp:nvSpPr>
      <dsp:spPr>
        <a:xfrm>
          <a:off x="5764271" y="496855"/>
          <a:ext cx="2515764" cy="66247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Resolução-RDC nº 135/2003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5796610" y="529194"/>
        <a:ext cx="2451086" cy="5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112F3-43A2-4C89-B4A8-8CE3005B696E}">
      <dsp:nvSpPr>
        <dsp:cNvPr id="0" name=""/>
        <dsp:cNvSpPr/>
      </dsp:nvSpPr>
      <dsp:spPr>
        <a:xfrm>
          <a:off x="422140" y="0"/>
          <a:ext cx="4784254" cy="16561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428EF-3482-407B-9994-612F14D239A8}">
      <dsp:nvSpPr>
        <dsp:cNvPr id="0" name=""/>
        <dsp:cNvSpPr/>
      </dsp:nvSpPr>
      <dsp:spPr>
        <a:xfrm>
          <a:off x="1820" y="496855"/>
          <a:ext cx="2683138" cy="66247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Resolução-RDC nº 135/2003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34159" y="529194"/>
        <a:ext cx="2618460" cy="597795"/>
      </dsp:txXfrm>
    </dsp:sp>
    <dsp:sp modelId="{01682171-DD29-4B84-B409-550FE32C1971}">
      <dsp:nvSpPr>
        <dsp:cNvPr id="0" name=""/>
        <dsp:cNvSpPr/>
      </dsp:nvSpPr>
      <dsp:spPr>
        <a:xfrm>
          <a:off x="2943575" y="496855"/>
          <a:ext cx="2683138" cy="66247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Resolução-RDC nº 16/2007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2975914" y="529194"/>
        <a:ext cx="2618460" cy="59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112F3-43A2-4C89-B4A8-8CE3005B696E}">
      <dsp:nvSpPr>
        <dsp:cNvPr id="0" name=""/>
        <dsp:cNvSpPr/>
      </dsp:nvSpPr>
      <dsp:spPr>
        <a:xfrm>
          <a:off x="421246" y="0"/>
          <a:ext cx="4774130" cy="16561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428EF-3482-407B-9994-612F14D239A8}">
      <dsp:nvSpPr>
        <dsp:cNvPr id="0" name=""/>
        <dsp:cNvSpPr/>
      </dsp:nvSpPr>
      <dsp:spPr>
        <a:xfrm>
          <a:off x="1816" y="496855"/>
          <a:ext cx="2677460" cy="66247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Resolução-RDC nº 133/2003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34155" y="529194"/>
        <a:ext cx="2612782" cy="597795"/>
      </dsp:txXfrm>
    </dsp:sp>
    <dsp:sp modelId="{01682171-DD29-4B84-B409-550FE32C1971}">
      <dsp:nvSpPr>
        <dsp:cNvPr id="0" name=""/>
        <dsp:cNvSpPr/>
      </dsp:nvSpPr>
      <dsp:spPr>
        <a:xfrm>
          <a:off x="2937346" y="496855"/>
          <a:ext cx="2677460" cy="66247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Resolução-RDC nº 17/2007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2969685" y="529194"/>
        <a:ext cx="2612782" cy="5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560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84600" y="0"/>
            <a:ext cx="289560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51EE6-CC87-4A2D-AD09-91941F809DE1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20213"/>
            <a:ext cx="289560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84600" y="9320213"/>
            <a:ext cx="289560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88CAF-0E70-4BFC-B6E3-54E21F7166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800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6170" cy="490617"/>
          </a:xfrm>
          <a:prstGeom prst="rect">
            <a:avLst/>
          </a:prstGeom>
        </p:spPr>
        <p:txBody>
          <a:bodyPr vert="horz" lIns="90462" tIns="45231" rIns="90462" bIns="452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84058" y="1"/>
            <a:ext cx="2896170" cy="490617"/>
          </a:xfrm>
          <a:prstGeom prst="rect">
            <a:avLst/>
          </a:prstGeom>
        </p:spPr>
        <p:txBody>
          <a:bodyPr vert="horz" lIns="90462" tIns="45231" rIns="90462" bIns="452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6F65B5-CF6D-4966-AAD4-0F698B2CB1F5}" type="datetimeFigureOut">
              <a:rPr lang="pt-BR"/>
              <a:pPr>
                <a:defRPr/>
              </a:pPr>
              <a:t>06/05/2015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736600"/>
            <a:ext cx="4903788" cy="3678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62" tIns="45231" rIns="90462" bIns="45231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7867" y="4661650"/>
            <a:ext cx="5346055" cy="4415552"/>
          </a:xfrm>
          <a:prstGeom prst="rect">
            <a:avLst/>
          </a:prstGeom>
        </p:spPr>
        <p:txBody>
          <a:bodyPr vert="horz" lIns="90462" tIns="45231" rIns="90462" bIns="45231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20144"/>
            <a:ext cx="2896170" cy="490617"/>
          </a:xfrm>
          <a:prstGeom prst="rect">
            <a:avLst/>
          </a:prstGeom>
        </p:spPr>
        <p:txBody>
          <a:bodyPr vert="horz" lIns="90462" tIns="45231" rIns="90462" bIns="452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84058" y="9320144"/>
            <a:ext cx="2896170" cy="490617"/>
          </a:xfrm>
          <a:prstGeom prst="rect">
            <a:avLst/>
          </a:prstGeom>
        </p:spPr>
        <p:txBody>
          <a:bodyPr vert="horz" lIns="90462" tIns="45231" rIns="90462" bIns="452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C7350A-7604-4A87-B68E-F0CEA4EE64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584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043E-F8D4-4FBC-B5C9-824E2CC9A8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34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D585-85CA-4B6A-B058-76B27AD011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33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E9F0-9F19-48F0-96E5-6575B81C22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06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 descr="0 logo anvisa hori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6448425"/>
            <a:ext cx="26400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3175" y="6492875"/>
            <a:ext cx="2133600" cy="365125"/>
          </a:xfrm>
        </p:spPr>
        <p:txBody>
          <a:bodyPr anchor="b"/>
          <a:lstStyle>
            <a:lvl1pPr algn="l">
              <a:defRPr sz="1200" smtClean="0"/>
            </a:lvl1pPr>
          </a:lstStyle>
          <a:p>
            <a:pPr>
              <a:defRPr/>
            </a:pPr>
            <a:fld id="{4DF00F40-5C00-4F34-9AF0-332F8155645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743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1F73-01D7-4BBF-9831-1F16406761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75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D4EE-FBC8-4DF3-BD15-FA64FFAE0C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95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082FE-B743-4DFD-A3DA-0AAEAC8F21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49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71E0-62FA-4BDC-978A-5363153977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11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C000-5F15-48DB-8B87-856DAE827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16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8345-32B0-47E6-8111-1E19EB2E02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58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AA0FA-2E61-4850-8569-097046D8B8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7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EBB8-2014-434A-AC3E-E1ADE9BD0B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39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CC95E0-E568-4FFF-9BA1-9F5E4E9DD9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m 6" descr="0 logo anvisa horiz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6448425"/>
            <a:ext cx="26400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506" y="3140968"/>
            <a:ext cx="9132888" cy="37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angulado 25"/>
          <p:cNvCxnSpPr/>
          <p:nvPr/>
        </p:nvCxnSpPr>
        <p:spPr>
          <a:xfrm rot="16200000" flipV="1">
            <a:off x="5010944" y="2845594"/>
            <a:ext cx="6381750" cy="1643062"/>
          </a:xfrm>
          <a:prstGeom prst="bentConnector3">
            <a:avLst>
              <a:gd name="adj1" fmla="val 7717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549275"/>
            <a:ext cx="6737351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7" name="Grupo 17"/>
          <p:cNvGrpSpPr>
            <a:grpSpLocks/>
          </p:cNvGrpSpPr>
          <p:nvPr/>
        </p:nvGrpSpPr>
        <p:grpSpPr bwMode="auto">
          <a:xfrm>
            <a:off x="539552" y="2060575"/>
            <a:ext cx="8208912" cy="2192199"/>
            <a:chOff x="538881" y="2763874"/>
            <a:chExt cx="8210364" cy="1959797"/>
          </a:xfrm>
        </p:grpSpPr>
        <p:sp>
          <p:nvSpPr>
            <p:cNvPr id="17" name="CaixaDeTexto 16"/>
            <p:cNvSpPr txBox="1"/>
            <p:nvPr/>
          </p:nvSpPr>
          <p:spPr>
            <a:xfrm>
              <a:off x="538881" y="2763874"/>
              <a:ext cx="8210364" cy="1073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Medicamentos genéricos no Brasil: </a:t>
              </a:r>
              <a:br>
                <a:rPr lang="pt-BR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</a:br>
              <a:r>
                <a:rPr lang="pt-BR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histórico e panorama atual</a:t>
              </a:r>
            </a:p>
          </p:txBody>
        </p:sp>
        <p:sp>
          <p:nvSpPr>
            <p:cNvPr id="2" name="Retângulo 1"/>
            <p:cNvSpPr/>
            <p:nvPr/>
          </p:nvSpPr>
          <p:spPr>
            <a:xfrm>
              <a:off x="683568" y="4090830"/>
              <a:ext cx="7992888" cy="6328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07 </a:t>
              </a:r>
              <a:r>
                <a:rPr lang="pt-BR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de </a:t>
              </a:r>
              <a:r>
                <a:rPr lang="pt-B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maio </a:t>
              </a:r>
              <a:r>
                <a:rPr lang="pt-BR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de 2015</a:t>
              </a:r>
            </a:p>
          </p:txBody>
        </p:sp>
      </p:grpSp>
      <p:cxnSp>
        <p:nvCxnSpPr>
          <p:cNvPr id="28" name="Conector angulado 27"/>
          <p:cNvCxnSpPr/>
          <p:nvPr/>
        </p:nvCxnSpPr>
        <p:spPr>
          <a:xfrm rot="16200000" flipV="1">
            <a:off x="-1946275" y="3322638"/>
            <a:ext cx="5553075" cy="1444625"/>
          </a:xfrm>
          <a:prstGeom prst="bentConnector3">
            <a:avLst>
              <a:gd name="adj1" fmla="val 35886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redondar Retângulo em um Canto Diagonal 37"/>
          <p:cNvSpPr/>
          <p:nvPr/>
        </p:nvSpPr>
        <p:spPr>
          <a:xfrm>
            <a:off x="467544" y="1989138"/>
            <a:ext cx="8352928" cy="1825763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393950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/>
              <a:t>Ivo Bucaresky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Diretor Presidente Substituto</a:t>
            </a:r>
            <a:endParaRPr lang="pt-BR" dirty="0"/>
          </a:p>
        </p:txBody>
      </p:sp>
      <p:grpSp>
        <p:nvGrpSpPr>
          <p:cNvPr id="14" name="Grupo 13"/>
          <p:cNvGrpSpPr/>
          <p:nvPr/>
        </p:nvGrpSpPr>
        <p:grpSpPr>
          <a:xfrm>
            <a:off x="2297832" y="6306757"/>
            <a:ext cx="4536504" cy="450685"/>
            <a:chOff x="4499992" y="6374456"/>
            <a:chExt cx="4536504" cy="450685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502"/>
            <a:stretch/>
          </p:blipFill>
          <p:spPr>
            <a:xfrm>
              <a:off x="4499992" y="6374457"/>
              <a:ext cx="2628800" cy="450684"/>
            </a:xfrm>
            <a:prstGeom prst="rect">
              <a:avLst/>
            </a:prstGeom>
          </p:spPr>
        </p:pic>
        <p:pic>
          <p:nvPicPr>
            <p:cNvPr id="16" name="Imagem 15"/>
            <p:cNvPicPr/>
            <p:nvPr/>
          </p:nvPicPr>
          <p:blipFill rotWithShape="1">
            <a:blip r:embed="rId6"/>
            <a:srcRect l="27281" t="75228" r="66038" b="20181"/>
            <a:stretch/>
          </p:blipFill>
          <p:spPr bwMode="auto">
            <a:xfrm>
              <a:off x="7092280" y="6374456"/>
              <a:ext cx="1944216" cy="4506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edondar Retângulo em um Canto Diagonal 7"/>
          <p:cNvSpPr/>
          <p:nvPr/>
        </p:nvSpPr>
        <p:spPr>
          <a:xfrm>
            <a:off x="395288" y="1557338"/>
            <a:ext cx="8440737" cy="4608512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pt-BR" sz="3200" b="1" dirty="0">
                <a:solidFill>
                  <a:schemeClr val="tx2"/>
                </a:solidFill>
              </a:rPr>
              <a:t>Medicamentos genéricos no Brasil: </a:t>
            </a:r>
            <a:br>
              <a:rPr lang="pt-BR" sz="3200" b="1" dirty="0">
                <a:solidFill>
                  <a:schemeClr val="tx2"/>
                </a:solidFill>
              </a:rPr>
            </a:br>
            <a:r>
              <a:rPr lang="pt-BR" sz="2800" b="1" dirty="0">
                <a:solidFill>
                  <a:schemeClr val="tx2"/>
                </a:solidFill>
              </a:rPr>
              <a:t>histórico e panorama atual</a:t>
            </a:r>
            <a: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pt-BR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683568" y="1887357"/>
            <a:ext cx="8424936" cy="16856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b="1" u="sng" dirty="0" smtClean="0">
                <a:solidFill>
                  <a:schemeClr val="tx1"/>
                </a:solidFill>
                <a:effectLst/>
              </a:rPr>
              <a:t>1999 - 2003</a:t>
            </a:r>
            <a:r>
              <a:rPr lang="pt-BR" sz="20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effectLst/>
              </a:rPr>
              <a:t>– 3 atualizações do Regulamento Técnico</a:t>
            </a:r>
          </a:p>
          <a:p>
            <a:pPr algn="l">
              <a:lnSpc>
                <a:spcPct val="100000"/>
              </a:lnSpc>
              <a:defRPr/>
            </a:pPr>
            <a:endParaRPr lang="pt-BR" sz="2000" dirty="0" smtClean="0">
              <a:solidFill>
                <a:schemeClr val="tx1"/>
              </a:solidFill>
              <a:effectLst/>
            </a:endParaRPr>
          </a:p>
          <a:p>
            <a:pPr algn="just">
              <a:lnSpc>
                <a:spcPct val="100000"/>
              </a:lnSpc>
              <a:defRPr/>
            </a:pPr>
            <a:endParaRPr lang="pt-BR" sz="2000" dirty="0"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671416050"/>
              </p:ext>
            </p:extLst>
          </p:nvPr>
        </p:nvGraphicFramePr>
        <p:xfrm>
          <a:off x="467544" y="2852936"/>
          <a:ext cx="828092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eta para baixo 13"/>
          <p:cNvSpPr/>
          <p:nvPr/>
        </p:nvSpPr>
        <p:spPr>
          <a:xfrm>
            <a:off x="4427984" y="4221088"/>
            <a:ext cx="432048" cy="7200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3563888" y="5013176"/>
            <a:ext cx="2304256" cy="648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00000"/>
              </a:lnSpc>
              <a:defRPr/>
            </a:pPr>
            <a:r>
              <a:rPr lang="pt-BR" sz="1800" dirty="0" smtClean="0">
                <a:solidFill>
                  <a:schemeClr val="tx1"/>
                </a:solidFill>
                <a:effectLst/>
                <a:latin typeface="+mj-lt"/>
              </a:rPr>
              <a:t>Eliminou a etapa de </a:t>
            </a:r>
          </a:p>
          <a:p>
            <a:pPr marL="285750" indent="-285750" algn="just">
              <a:lnSpc>
                <a:spcPct val="100000"/>
              </a:lnSpc>
              <a:defRPr/>
            </a:pPr>
            <a:r>
              <a:rPr lang="pt-BR" sz="1800" dirty="0" smtClean="0">
                <a:solidFill>
                  <a:schemeClr val="tx1"/>
                </a:solidFill>
                <a:effectLst/>
                <a:latin typeface="+mj-lt"/>
              </a:rPr>
              <a:t>pré-submissão</a:t>
            </a:r>
            <a:endParaRPr lang="pt-BR" sz="180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24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edondar Retângulo em um Canto Diagonal 7"/>
          <p:cNvSpPr/>
          <p:nvPr/>
        </p:nvSpPr>
        <p:spPr>
          <a:xfrm>
            <a:off x="395288" y="1557338"/>
            <a:ext cx="8440737" cy="4608512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pt-BR" sz="3200" b="1" dirty="0">
                <a:solidFill>
                  <a:schemeClr val="tx2"/>
                </a:solidFill>
              </a:rPr>
              <a:t>Medicamentos genéricos no Brasil: </a:t>
            </a:r>
            <a:br>
              <a:rPr lang="pt-BR" sz="3200" b="1" dirty="0">
                <a:solidFill>
                  <a:schemeClr val="tx2"/>
                </a:solidFill>
              </a:rPr>
            </a:br>
            <a:r>
              <a:rPr lang="pt-BR" sz="2800" b="1" dirty="0">
                <a:solidFill>
                  <a:schemeClr val="tx2"/>
                </a:solidFill>
              </a:rPr>
              <a:t>histórico e panorama atual</a:t>
            </a:r>
            <a: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pt-BR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481617360"/>
              </p:ext>
            </p:extLst>
          </p:nvPr>
        </p:nvGraphicFramePr>
        <p:xfrm>
          <a:off x="455633" y="2032248"/>
          <a:ext cx="5628535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65292743"/>
              </p:ext>
            </p:extLst>
          </p:nvPr>
        </p:nvGraphicFramePr>
        <p:xfrm>
          <a:off x="467544" y="3717032"/>
          <a:ext cx="561662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6351091" y="1772816"/>
            <a:ext cx="2541389" cy="3960440"/>
            <a:chOff x="5739075" y="0"/>
            <a:chExt cx="2541389" cy="165618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6" name="Retângulo de cantos arredondados 15"/>
            <p:cNvSpPr/>
            <p:nvPr/>
          </p:nvSpPr>
          <p:spPr>
            <a:xfrm>
              <a:off x="5739075" y="0"/>
              <a:ext cx="2541389" cy="165618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5819923" y="80848"/>
              <a:ext cx="2379693" cy="14944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kern="1200" dirty="0" smtClean="0">
                  <a:solidFill>
                    <a:schemeClr val="tx1"/>
                  </a:solidFill>
                </a:rPr>
                <a:t>Resolução-RDC nº 60/2014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800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 smtClean="0">
                  <a:solidFill>
                    <a:schemeClr val="tx1"/>
                  </a:solidFill>
                </a:rPr>
                <a:t>Genéricos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 smtClean="0">
                  <a:solidFill>
                    <a:schemeClr val="tx1"/>
                  </a:solidFill>
                </a:rPr>
                <a:t>Similares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>
                  <a:solidFill>
                    <a:schemeClr val="tx1"/>
                  </a:solidFill>
                </a:rPr>
                <a:t>N</a:t>
              </a:r>
              <a:r>
                <a:rPr lang="pt-BR" smtClean="0">
                  <a:solidFill>
                    <a:schemeClr val="tx1"/>
                  </a:solidFill>
                </a:rPr>
                <a:t>ovos</a:t>
              </a:r>
              <a:endParaRPr lang="pt-BR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755576" y="170080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Genéricos</a:t>
            </a:r>
            <a:r>
              <a:rPr lang="pt-BR" dirty="0" smtClean="0"/>
              <a:t>: equivalentes terapêuticos e intercambiáveis 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55576" y="532049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Similares</a:t>
            </a:r>
            <a:r>
              <a:rPr lang="pt-BR" dirty="0" smtClean="0"/>
              <a:t>: equivalentes </a:t>
            </a:r>
            <a:r>
              <a:rPr lang="pt-BR" dirty="0"/>
              <a:t>terapêuticos</a:t>
            </a:r>
          </a:p>
        </p:txBody>
      </p:sp>
      <p:sp>
        <p:nvSpPr>
          <p:cNvPr id="20" name="Rectangle 7"/>
          <p:cNvSpPr txBox="1">
            <a:spLocks noChangeArrowheads="1"/>
          </p:cNvSpPr>
          <p:nvPr/>
        </p:nvSpPr>
        <p:spPr bwMode="auto">
          <a:xfrm>
            <a:off x="323528" y="5661248"/>
            <a:ext cx="8280920" cy="9481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pt-BR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05/2003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- o impacto da regulamentação dos genéricos alcançou os medicamentos similares, que passaram a ter os mesmos requerimentos de </a:t>
            </a:r>
            <a:r>
              <a:rPr lang="pt-BR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qualidade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r>
              <a:rPr lang="pt-BR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segurança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e </a:t>
            </a:r>
            <a:r>
              <a:rPr lang="pt-BR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eficácia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de um genérico.</a:t>
            </a:r>
          </a:p>
          <a:p>
            <a:pPr marL="285750" indent="-285750" algn="just">
              <a:lnSpc>
                <a:spcPct val="100000"/>
              </a:lnSpc>
              <a:defRPr/>
            </a:pPr>
            <a:endParaRPr lang="pt-BR" sz="14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 algn="just">
              <a:lnSpc>
                <a:spcPct val="100000"/>
              </a:lnSpc>
              <a:defRPr/>
            </a:pP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	</a:t>
            </a:r>
          </a:p>
          <a:p>
            <a:pPr marL="285750" indent="-285750" algn="just">
              <a:lnSpc>
                <a:spcPct val="100000"/>
              </a:lnSpc>
              <a:defRPr/>
            </a:pPr>
            <a:endParaRPr lang="pt-BR" sz="14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 algn="just">
              <a:lnSpc>
                <a:spcPct val="100000"/>
              </a:lnSpc>
              <a:defRPr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2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edondar Retângulo em um Canto Diagonal 7"/>
          <p:cNvSpPr/>
          <p:nvPr/>
        </p:nvSpPr>
        <p:spPr>
          <a:xfrm>
            <a:off x="395288" y="1557338"/>
            <a:ext cx="8440737" cy="4608512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pt-BR" sz="3200" b="1" dirty="0">
                <a:solidFill>
                  <a:schemeClr val="tx2"/>
                </a:solidFill>
              </a:rPr>
              <a:t>Medicamentos genéricos no Brasil: </a:t>
            </a:r>
            <a:br>
              <a:rPr lang="pt-BR" sz="3200" b="1" dirty="0">
                <a:solidFill>
                  <a:schemeClr val="tx2"/>
                </a:solidFill>
              </a:rPr>
            </a:br>
            <a:r>
              <a:rPr lang="pt-BR" sz="2800" b="1" dirty="0">
                <a:solidFill>
                  <a:schemeClr val="tx2"/>
                </a:solidFill>
              </a:rPr>
              <a:t>histórico e panorama atual</a:t>
            </a:r>
            <a: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pt-BR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414585" y="1772816"/>
            <a:ext cx="8440489" cy="46805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pt-BR" sz="1800" b="1" u="sng" dirty="0" smtClean="0">
                <a:solidFill>
                  <a:schemeClr val="tx1"/>
                </a:solidFill>
                <a:effectLst/>
              </a:rPr>
              <a:t>Novembro/2014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 – publicação da RDC n° 60/2014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Ø"/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marL="357188" algn="just">
              <a:lnSpc>
                <a:spcPct val="100000"/>
              </a:lnSpc>
              <a:tabLst>
                <a:tab pos="7986713" algn="l"/>
              </a:tabLst>
              <a:defRPr/>
            </a:pPr>
            <a:r>
              <a:rPr lang="pt-BR" sz="1800" i="1" dirty="0" smtClean="0">
                <a:solidFill>
                  <a:schemeClr val="tx1"/>
                </a:solidFill>
                <a:effectLst/>
              </a:rPr>
              <a:t>“Dispõe </a:t>
            </a:r>
            <a:r>
              <a:rPr lang="pt-BR" sz="1800" i="1" dirty="0">
                <a:solidFill>
                  <a:schemeClr val="tx1"/>
                </a:solidFill>
                <a:effectLst/>
              </a:rPr>
              <a:t>sobre os critérios para a </a:t>
            </a:r>
            <a:r>
              <a:rPr lang="pt-BR" sz="1800" i="1" u="sng" dirty="0" smtClean="0">
                <a:solidFill>
                  <a:schemeClr val="tx1"/>
                </a:solidFill>
                <a:effectLst/>
              </a:rPr>
              <a:t>concessão e renovação </a:t>
            </a:r>
            <a:r>
              <a:rPr lang="pt-BR" sz="1800" i="1" u="sng" dirty="0">
                <a:solidFill>
                  <a:schemeClr val="tx1"/>
                </a:solidFill>
                <a:effectLst/>
              </a:rPr>
              <a:t>do registro</a:t>
            </a:r>
            <a:r>
              <a:rPr lang="pt-BR" sz="1800" dirty="0">
                <a:solidFill>
                  <a:schemeClr val="tx1"/>
                </a:solidFill>
                <a:effectLst/>
              </a:rPr>
              <a:t> </a:t>
            </a:r>
            <a:r>
              <a:rPr lang="pt-BR" sz="1800" i="1" dirty="0">
                <a:solidFill>
                  <a:schemeClr val="tx1"/>
                </a:solidFill>
                <a:effectLst/>
              </a:rPr>
              <a:t>de </a:t>
            </a:r>
            <a:r>
              <a:rPr lang="pt-BR" sz="1800" i="1" dirty="0" smtClean="0">
                <a:solidFill>
                  <a:schemeClr val="tx1"/>
                </a:solidFill>
                <a:effectLst/>
              </a:rPr>
              <a:t>medicamentos com </a:t>
            </a:r>
            <a:r>
              <a:rPr lang="pt-BR" sz="1800" i="1" dirty="0">
                <a:solidFill>
                  <a:schemeClr val="tx1"/>
                </a:solidFill>
                <a:effectLst/>
              </a:rPr>
              <a:t>princípios ativos sintéticos e </a:t>
            </a:r>
            <a:r>
              <a:rPr lang="pt-BR" sz="1800" i="1" dirty="0" smtClean="0">
                <a:solidFill>
                  <a:schemeClr val="tx1"/>
                </a:solidFill>
                <a:effectLst/>
              </a:rPr>
              <a:t>semissintéticos, classificados </a:t>
            </a:r>
            <a:r>
              <a:rPr lang="pt-BR" sz="1800" i="1" dirty="0">
                <a:solidFill>
                  <a:schemeClr val="tx1"/>
                </a:solidFill>
                <a:effectLst/>
              </a:rPr>
              <a:t>como </a:t>
            </a:r>
            <a:r>
              <a:rPr lang="pt-BR" sz="1800" i="1" u="sng" dirty="0">
                <a:solidFill>
                  <a:schemeClr val="tx1"/>
                </a:solidFill>
                <a:effectLst/>
              </a:rPr>
              <a:t>novos</a:t>
            </a:r>
            <a:r>
              <a:rPr lang="pt-BR" sz="1800" i="1" dirty="0">
                <a:solidFill>
                  <a:schemeClr val="tx1"/>
                </a:solidFill>
                <a:effectLst/>
              </a:rPr>
              <a:t>, </a:t>
            </a:r>
            <a:r>
              <a:rPr lang="pt-BR" sz="1800" i="1" u="sng" dirty="0" smtClean="0">
                <a:solidFill>
                  <a:schemeClr val="tx1"/>
                </a:solidFill>
                <a:effectLst/>
              </a:rPr>
              <a:t>genéricos</a:t>
            </a:r>
            <a:r>
              <a:rPr lang="pt-BR" sz="180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pt-BR" sz="1800" i="1" dirty="0">
                <a:solidFill>
                  <a:schemeClr val="tx1"/>
                </a:solidFill>
                <a:effectLst/>
              </a:rPr>
              <a:t>e </a:t>
            </a:r>
            <a:r>
              <a:rPr lang="pt-BR" sz="1800" i="1" u="sng" dirty="0">
                <a:solidFill>
                  <a:schemeClr val="tx1"/>
                </a:solidFill>
                <a:effectLst/>
              </a:rPr>
              <a:t>similares</a:t>
            </a:r>
            <a:r>
              <a:rPr lang="pt-BR" sz="1800" i="1" dirty="0">
                <a:solidFill>
                  <a:schemeClr val="tx1"/>
                </a:solidFill>
                <a:effectLst/>
              </a:rPr>
              <a:t>, e dá outras </a:t>
            </a:r>
            <a:r>
              <a:rPr lang="pt-BR" sz="1800" i="1" dirty="0" smtClean="0">
                <a:solidFill>
                  <a:schemeClr val="tx1"/>
                </a:solidFill>
                <a:effectLst/>
              </a:rPr>
              <a:t>providências”</a:t>
            </a:r>
          </a:p>
          <a:p>
            <a:pPr marL="357188" algn="just">
              <a:lnSpc>
                <a:spcPct val="100000"/>
              </a:lnSpc>
              <a:tabLst>
                <a:tab pos="7986713" algn="l"/>
              </a:tabLst>
              <a:defRPr/>
            </a:pPr>
            <a:endParaRPr lang="pt-BR" sz="1800" i="1" dirty="0">
              <a:solidFill>
                <a:schemeClr val="tx1"/>
              </a:solidFill>
              <a:effectLst/>
            </a:endParaRPr>
          </a:p>
          <a:p>
            <a:pPr marL="557213" indent="-285750" algn="just">
              <a:lnSpc>
                <a:spcPct val="100000"/>
              </a:lnSpc>
              <a:buFont typeface="Wingdings" panose="05000000000000000000" pitchFamily="2" charset="2"/>
              <a:buChar char="à"/>
              <a:tabLst>
                <a:tab pos="442913" algn="l"/>
                <a:tab pos="7986713" algn="l"/>
              </a:tabLst>
              <a:defRPr/>
            </a:pP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Wingdings" panose="05000000000000000000" pitchFamily="2" charset="2"/>
              </a:rPr>
              <a:t>Harmonizou e atualizou os requisitos técnicos para o registro de medicamentos genéricos, similares e novos</a:t>
            </a:r>
          </a:p>
          <a:p>
            <a:pPr marL="557213" indent="-285750" algn="just">
              <a:lnSpc>
                <a:spcPct val="100000"/>
              </a:lnSpc>
              <a:buFont typeface="Wingdings" panose="05000000000000000000" pitchFamily="2" charset="2"/>
              <a:buChar char="à"/>
              <a:tabLst>
                <a:tab pos="442913" algn="l"/>
                <a:tab pos="7986713" algn="l"/>
              </a:tabLst>
              <a:defRPr/>
            </a:pPr>
            <a:endParaRPr lang="pt-BR" sz="1800" dirty="0"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542925" algn="just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marL="828675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pt-BR" sz="1800" dirty="0">
              <a:solidFill>
                <a:schemeClr val="tx1"/>
              </a:solidFill>
              <a:effectLst/>
            </a:endParaRPr>
          </a:p>
          <a:p>
            <a:pPr marL="828675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marL="285750" indent="-285750" algn="just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marL="285750" indent="-285750" algn="just">
              <a:lnSpc>
                <a:spcPct val="100000"/>
              </a:lnSpc>
              <a:defRPr/>
            </a:pPr>
            <a:endParaRPr lang="pt-BR" sz="1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85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edondar Retângulo em um Canto Diagonal 7"/>
          <p:cNvSpPr/>
          <p:nvPr/>
        </p:nvSpPr>
        <p:spPr>
          <a:xfrm>
            <a:off x="395288" y="1557338"/>
            <a:ext cx="8440737" cy="4608512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pt-BR" sz="3200" b="1" dirty="0">
                <a:solidFill>
                  <a:schemeClr val="tx2"/>
                </a:solidFill>
              </a:rPr>
              <a:t>Medicamentos genéricos no Brasil: </a:t>
            </a:r>
            <a:br>
              <a:rPr lang="pt-BR" sz="3200" b="1" dirty="0">
                <a:solidFill>
                  <a:schemeClr val="tx2"/>
                </a:solidFill>
              </a:rPr>
            </a:br>
            <a:r>
              <a:rPr lang="pt-BR" sz="2800" b="1" dirty="0">
                <a:solidFill>
                  <a:schemeClr val="tx2"/>
                </a:solidFill>
              </a:rPr>
              <a:t>histórico e panorama atual</a:t>
            </a:r>
            <a: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pt-BR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414585" y="1772816"/>
            <a:ext cx="8440489" cy="46805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pt-BR" sz="1800" b="1" u="sng" dirty="0" smtClean="0">
                <a:solidFill>
                  <a:schemeClr val="tx1"/>
                </a:solidFill>
                <a:effectLst/>
              </a:rPr>
              <a:t>Pontos que destacam o Medicamento genérico dos demais: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 – RDC n° 71/2009 – que dispõe sobre a rotulagem de medicamentos, entre eles o genérico.</a:t>
            </a: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Ø"/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marL="557213" lvl="0" indent="-285750" algn="just">
              <a:lnSpc>
                <a:spcPct val="100000"/>
              </a:lnSpc>
              <a:buFont typeface="Wingdings" panose="05000000000000000000" pitchFamily="2" charset="2"/>
              <a:buChar char="à"/>
              <a:tabLst>
                <a:tab pos="442913" algn="l"/>
                <a:tab pos="7986713" algn="l"/>
              </a:tabLst>
              <a:defRPr/>
            </a:pP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É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proibido usar nome comercial, devendo ser adotada apenas a denominação genérica de cada princípio ativo, utilizando a Denominação Comum Brasileira (DCB).</a:t>
            </a:r>
          </a:p>
          <a:p>
            <a:pPr marL="557213" lvl="0" indent="-285750" algn="just">
              <a:lnSpc>
                <a:spcPct val="100000"/>
              </a:lnSpc>
              <a:buFont typeface="Wingdings" panose="05000000000000000000" pitchFamily="2" charset="2"/>
              <a:buChar char="à"/>
              <a:tabLst>
                <a:tab pos="442913" algn="l"/>
                <a:tab pos="7986713" algn="l"/>
              </a:tabLst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Os rótulos de todas as embalagens dos medicamentos genéricos devem possuir, com tamanho de 30% da altura do maior caractere da denominação genérica, localizada imediatamente abaixo desta e com o mesmo destaque, a frase "Medicamento genérico Lei nº. 9.787, de 1999" (fotos em anexo).</a:t>
            </a:r>
          </a:p>
          <a:p>
            <a:pPr marL="557213" lvl="0" indent="-285750" algn="just">
              <a:lnSpc>
                <a:spcPct val="100000"/>
              </a:lnSpc>
              <a:buFont typeface="Wingdings" panose="05000000000000000000" pitchFamily="2" charset="2"/>
              <a:buChar char="à"/>
              <a:tabLst>
                <a:tab pos="442913" algn="l"/>
                <a:tab pos="7986713" algn="l"/>
              </a:tabLst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Os rótulos das embalagens secundárias dos medicamentos genéricos devem possuir o logotipo que os identifica, a Letra “G”, impresso dentro de uma faixa amarela disposta em sua face principal e faces laterais (fotos em anexo).</a:t>
            </a:r>
          </a:p>
          <a:p>
            <a:pPr marL="557213" indent="-285750" algn="just">
              <a:lnSpc>
                <a:spcPct val="100000"/>
              </a:lnSpc>
              <a:buFont typeface="Wingdings" panose="05000000000000000000" pitchFamily="2" charset="2"/>
              <a:buChar char="à"/>
              <a:tabLst>
                <a:tab pos="442913" algn="l"/>
                <a:tab pos="7986713" algn="l"/>
              </a:tabLst>
              <a:defRPr/>
            </a:pPr>
            <a:endParaRPr lang="pt-BR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sym typeface="Wingdings" panose="05000000000000000000" pitchFamily="2" charset="2"/>
            </a:endParaRPr>
          </a:p>
          <a:p>
            <a:pPr marL="557213" indent="-285750" algn="just">
              <a:lnSpc>
                <a:spcPct val="100000"/>
              </a:lnSpc>
              <a:buFont typeface="Wingdings" panose="05000000000000000000" pitchFamily="2" charset="2"/>
              <a:buChar char="à"/>
              <a:tabLst>
                <a:tab pos="442913" algn="l"/>
                <a:tab pos="7986713" algn="l"/>
              </a:tabLst>
              <a:defRPr/>
            </a:pPr>
            <a:endParaRPr lang="pt-BR" sz="1800" dirty="0"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542925" algn="just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marL="828675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pt-BR" sz="1800" dirty="0">
              <a:solidFill>
                <a:schemeClr val="tx1"/>
              </a:solidFill>
              <a:effectLst/>
            </a:endParaRPr>
          </a:p>
          <a:p>
            <a:pPr marL="828675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marL="285750" indent="-285750" algn="just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marL="285750" indent="-285750" algn="just">
              <a:lnSpc>
                <a:spcPct val="100000"/>
              </a:lnSpc>
              <a:defRPr/>
            </a:pPr>
            <a:endParaRPr lang="pt-BR" sz="1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05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edondar Retângulo em um Canto Diagonal 7"/>
          <p:cNvSpPr/>
          <p:nvPr/>
        </p:nvSpPr>
        <p:spPr>
          <a:xfrm>
            <a:off x="395288" y="1557338"/>
            <a:ext cx="8440737" cy="4608512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pt-BR" sz="3200" b="1" dirty="0">
                <a:solidFill>
                  <a:schemeClr val="tx2"/>
                </a:solidFill>
              </a:rPr>
              <a:t>Medicamentos genéricos no Brasil: </a:t>
            </a:r>
            <a:br>
              <a:rPr lang="pt-BR" sz="3200" b="1" dirty="0">
                <a:solidFill>
                  <a:schemeClr val="tx2"/>
                </a:solidFill>
              </a:rPr>
            </a:br>
            <a:r>
              <a:rPr lang="pt-BR" sz="2800" b="1" dirty="0">
                <a:solidFill>
                  <a:schemeClr val="tx2"/>
                </a:solidFill>
              </a:rPr>
              <a:t>histórico e panorama atual</a:t>
            </a:r>
            <a: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pt-BR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414585" y="1772816"/>
            <a:ext cx="8440489" cy="46805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pt-BR" sz="1800" b="1" u="sng" dirty="0" smtClean="0">
                <a:solidFill>
                  <a:schemeClr val="tx1"/>
                </a:solidFill>
                <a:effectLst/>
              </a:rPr>
              <a:t>Pontos que destacam o Medicamento genérico dos demais: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 – RDC n° 71/2009 – que dispõe sobre a rotulagem de medicamentos, entre eles o genérico.</a:t>
            </a: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Ø"/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marL="271463" algn="just">
              <a:lnSpc>
                <a:spcPct val="100000"/>
              </a:lnSpc>
              <a:tabLst>
                <a:tab pos="442913" algn="l"/>
                <a:tab pos="7986713" algn="l"/>
              </a:tabLst>
              <a:defRPr/>
            </a:pPr>
            <a:endParaRPr lang="pt-BR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sym typeface="Wingdings" panose="05000000000000000000" pitchFamily="2" charset="2"/>
            </a:endParaRPr>
          </a:p>
          <a:p>
            <a:pPr marL="557213" indent="-285750" algn="just">
              <a:lnSpc>
                <a:spcPct val="100000"/>
              </a:lnSpc>
              <a:buFont typeface="Wingdings" panose="05000000000000000000" pitchFamily="2" charset="2"/>
              <a:buChar char="à"/>
              <a:tabLst>
                <a:tab pos="442913" algn="l"/>
                <a:tab pos="7986713" algn="l"/>
              </a:tabLst>
              <a:defRPr/>
            </a:pPr>
            <a:endParaRPr lang="pt-BR" sz="1800" dirty="0"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542925" algn="just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marL="828675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pt-BR" sz="1800" dirty="0">
              <a:solidFill>
                <a:schemeClr val="tx1"/>
              </a:solidFill>
              <a:effectLst/>
            </a:endParaRPr>
          </a:p>
          <a:p>
            <a:pPr marL="828675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marL="285750" indent="-285750" algn="just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marL="285750" indent="-285750" algn="just">
              <a:lnSpc>
                <a:spcPct val="100000"/>
              </a:lnSpc>
              <a:defRPr/>
            </a:pPr>
            <a:endParaRPr lang="pt-BR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3" t="12963" r="17017" b="22806"/>
          <a:stretch/>
        </p:blipFill>
        <p:spPr bwMode="auto">
          <a:xfrm>
            <a:off x="683568" y="2492896"/>
            <a:ext cx="3412834" cy="351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3"/>
          <a:stretch/>
        </p:blipFill>
        <p:spPr bwMode="auto">
          <a:xfrm>
            <a:off x="4499993" y="2404129"/>
            <a:ext cx="4032448" cy="36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edondar Retângulo em um Canto Diagonal 7"/>
          <p:cNvSpPr/>
          <p:nvPr/>
        </p:nvSpPr>
        <p:spPr>
          <a:xfrm>
            <a:off x="395288" y="1557338"/>
            <a:ext cx="8440737" cy="4608512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pt-BR" sz="3200" b="1" dirty="0">
                <a:solidFill>
                  <a:schemeClr val="tx2"/>
                </a:solidFill>
              </a:rPr>
              <a:t>Medicamentos genéricos no Brasil: </a:t>
            </a:r>
            <a:br>
              <a:rPr lang="pt-BR" sz="3200" b="1" dirty="0">
                <a:solidFill>
                  <a:schemeClr val="tx2"/>
                </a:solidFill>
              </a:rPr>
            </a:br>
            <a:r>
              <a:rPr lang="pt-BR" sz="2800" b="1" dirty="0">
                <a:solidFill>
                  <a:schemeClr val="tx2"/>
                </a:solidFill>
              </a:rPr>
              <a:t>histórico e panorama atual</a:t>
            </a:r>
            <a: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pt-BR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827584" y="1556792"/>
            <a:ext cx="8280920" cy="5494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pt-BR" sz="2200" b="1" dirty="0" smtClean="0">
                <a:solidFill>
                  <a:schemeClr val="tx1"/>
                </a:solidFill>
                <a:effectLst/>
              </a:rPr>
              <a:t>Mercado brasileiro de genéricos</a:t>
            </a:r>
            <a:r>
              <a:rPr lang="pt-BR" sz="2200" b="1" dirty="0" smtClean="0">
                <a:solidFill>
                  <a:schemeClr val="tx1"/>
                </a:solidFill>
                <a:effectLst/>
              </a:rPr>
              <a:t>:</a:t>
            </a:r>
            <a:endParaRPr lang="pt-BR" sz="18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8" t="16840" r="28835" b="11376"/>
          <a:stretch/>
        </p:blipFill>
        <p:spPr bwMode="auto">
          <a:xfrm>
            <a:off x="1403648" y="1981358"/>
            <a:ext cx="6792863" cy="43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11" y="3140968"/>
            <a:ext cx="9132888" cy="37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angulado 25"/>
          <p:cNvCxnSpPr/>
          <p:nvPr/>
        </p:nvCxnSpPr>
        <p:spPr>
          <a:xfrm rot="16200000" flipV="1">
            <a:off x="5011186" y="2845799"/>
            <a:ext cx="6381330" cy="1643075"/>
          </a:xfrm>
          <a:prstGeom prst="bentConnector3">
            <a:avLst>
              <a:gd name="adj1" fmla="val 7717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85" y="548680"/>
            <a:ext cx="67373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073059" y="2783495"/>
            <a:ext cx="71287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Obrigado!</a:t>
            </a:r>
          </a:p>
          <a:p>
            <a:pPr algn="ctr"/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8" name="Conector angulado 27"/>
          <p:cNvCxnSpPr/>
          <p:nvPr/>
        </p:nvCxnSpPr>
        <p:spPr>
          <a:xfrm rot="16200000" flipV="1">
            <a:off x="-1946705" y="3322970"/>
            <a:ext cx="5553238" cy="1444818"/>
          </a:xfrm>
          <a:prstGeom prst="bentConnector3">
            <a:avLst>
              <a:gd name="adj1" fmla="val 35886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redondar Retângulo em um Canto Diagonal 37"/>
          <p:cNvSpPr/>
          <p:nvPr/>
        </p:nvSpPr>
        <p:spPr>
          <a:xfrm>
            <a:off x="894203" y="2736344"/>
            <a:ext cx="7486503" cy="922459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4294967295"/>
          </p:nvPr>
        </p:nvSpPr>
        <p:spPr>
          <a:xfrm>
            <a:off x="3559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E7542A49-FEF7-48C6-BF2C-273302700BD3}" type="slidenum">
              <a:rPr lang="pt-BR" smtClean="0"/>
              <a:pPr/>
              <a:t>16</a:t>
            </a:fld>
            <a:endParaRPr lang="pt-BR" dirty="0"/>
          </a:p>
        </p:txBody>
      </p:sp>
      <p:grpSp>
        <p:nvGrpSpPr>
          <p:cNvPr id="15" name="Grupo 14"/>
          <p:cNvGrpSpPr/>
          <p:nvPr/>
        </p:nvGrpSpPr>
        <p:grpSpPr>
          <a:xfrm>
            <a:off x="2297832" y="6306757"/>
            <a:ext cx="4536504" cy="450685"/>
            <a:chOff x="4499992" y="6374456"/>
            <a:chExt cx="4536504" cy="450685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502"/>
            <a:stretch/>
          </p:blipFill>
          <p:spPr>
            <a:xfrm>
              <a:off x="4499992" y="6374457"/>
              <a:ext cx="2628800" cy="450684"/>
            </a:xfrm>
            <a:prstGeom prst="rect">
              <a:avLst/>
            </a:prstGeom>
          </p:spPr>
        </p:pic>
        <p:pic>
          <p:nvPicPr>
            <p:cNvPr id="18" name="Imagem 17"/>
            <p:cNvPicPr/>
            <p:nvPr/>
          </p:nvPicPr>
          <p:blipFill rotWithShape="1">
            <a:blip r:embed="rId6"/>
            <a:srcRect l="27281" t="75228" r="66038" b="20181"/>
            <a:stretch/>
          </p:blipFill>
          <p:spPr bwMode="auto">
            <a:xfrm>
              <a:off x="7092280" y="6374456"/>
              <a:ext cx="1944216" cy="4506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93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edondar Retângulo em um Canto Diagonal 7"/>
          <p:cNvSpPr/>
          <p:nvPr/>
        </p:nvSpPr>
        <p:spPr>
          <a:xfrm>
            <a:off x="395288" y="1557338"/>
            <a:ext cx="8440737" cy="4608512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CONTEXTO</a:t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pt-BR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395536" y="1628800"/>
            <a:ext cx="8424936" cy="23762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pt-BR" sz="1800" b="1" u="sng" dirty="0" smtClean="0">
                <a:solidFill>
                  <a:schemeClr val="tx1"/>
                </a:solidFill>
                <a:effectLst/>
              </a:rPr>
              <a:t>1998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 - Aprovação da </a:t>
            </a:r>
            <a:r>
              <a:rPr lang="pt-BR" sz="1800" dirty="0">
                <a:solidFill>
                  <a:schemeClr val="tx1"/>
                </a:solidFill>
                <a:effectLst/>
              </a:rPr>
              <a:t>Política Nacional de 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Medicamentos (PNM)</a:t>
            </a:r>
            <a:r>
              <a:rPr lang="pt-BR" sz="1800" dirty="0">
                <a:solidFill>
                  <a:schemeClr val="tx1"/>
                </a:solidFill>
                <a:effectLst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      </a:t>
            </a:r>
          </a:p>
          <a:p>
            <a:pPr algn="l">
              <a:lnSpc>
                <a:spcPct val="100000"/>
              </a:lnSpc>
              <a:defRPr/>
            </a:pPr>
            <a:r>
              <a:rPr lang="pt-BR" sz="1600" dirty="0" smtClean="0">
                <a:solidFill>
                  <a:schemeClr val="tx1"/>
                </a:solidFill>
                <a:effectLst/>
              </a:rPr>
              <a:t>                    (Portaria 3.916, de 30/10/1998) 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pt-BR" sz="1600" dirty="0" smtClean="0">
              <a:solidFill>
                <a:schemeClr val="tx1"/>
              </a:solidFill>
              <a:effectLst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pt-BR" sz="1800" b="1" i="1" dirty="0">
                <a:solidFill>
                  <a:schemeClr val="tx1"/>
                </a:solidFill>
                <a:effectLst/>
              </a:rPr>
              <a:t>Objetivo principal</a:t>
            </a:r>
            <a:r>
              <a:rPr lang="pt-BR" sz="1800" dirty="0">
                <a:solidFill>
                  <a:schemeClr val="tx1"/>
                </a:solidFill>
                <a:effectLst/>
              </a:rPr>
              <a:t>: garantir a necessária segurança, 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eficácia e </a:t>
            </a:r>
            <a:r>
              <a:rPr lang="pt-BR" sz="1800" dirty="0">
                <a:solidFill>
                  <a:schemeClr val="tx1"/>
                </a:solidFill>
                <a:effectLst/>
              </a:rPr>
              <a:t>qualidade dos medicamentos, a promoção do uso racional e o acesso 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da população àqueles </a:t>
            </a:r>
            <a:r>
              <a:rPr lang="pt-BR" sz="1800" dirty="0">
                <a:solidFill>
                  <a:schemeClr val="tx1"/>
                </a:solidFill>
                <a:effectLst/>
              </a:rPr>
              <a:t>considerados essenciais</a:t>
            </a: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algn="l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algn="l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algn="l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2195736" y="3526185"/>
            <a:ext cx="6840760" cy="263966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pt-BR" sz="2000" dirty="0" smtClean="0">
                <a:solidFill>
                  <a:schemeClr val="tx1"/>
                </a:solidFill>
                <a:effectLst/>
              </a:rPr>
              <a:t>Diretrizes: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Adoção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da Relação Nacional de Medicamentos (RENAME) </a:t>
            </a:r>
            <a:endParaRPr lang="pt-BR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pt-BR" sz="1800" b="1" u="sng" dirty="0">
                <a:solidFill>
                  <a:schemeClr val="tx1"/>
                </a:solidFill>
                <a:effectLst/>
              </a:rPr>
              <a:t>Regulamentação sanitária de medicamentos</a:t>
            </a:r>
            <a:r>
              <a:rPr lang="pt-BR" sz="1800" dirty="0">
                <a:solidFill>
                  <a:schemeClr val="tx1"/>
                </a:solidFill>
                <a:effectLst/>
              </a:rPr>
              <a:t> </a:t>
            </a: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Reorientação da Assistência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Farmacêutica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pt-BR" sz="1800" b="1" u="sng" dirty="0">
                <a:solidFill>
                  <a:schemeClr val="tx1"/>
                </a:solidFill>
                <a:effectLst/>
              </a:rPr>
              <a:t>Promoção do Uso Racional de Medicamentos </a:t>
            </a:r>
            <a:endParaRPr lang="pt-BR" sz="1800" b="1" u="sng" dirty="0" smtClean="0">
              <a:solidFill>
                <a:schemeClr val="tx1"/>
              </a:solidFill>
              <a:effectLst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Desenvolvimento científico e tecnológico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 de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recursos humanos (setor saúde)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Promoção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da produção de medicamentos </a:t>
            </a:r>
            <a:endParaRPr lang="pt-BR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Garantia da segurança, eficácia e qualidade de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medicamentos</a:t>
            </a:r>
          </a:p>
          <a:p>
            <a:pPr algn="l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  <a:latin typeface="+mj-lt"/>
            </a:endParaRPr>
          </a:p>
          <a:p>
            <a:pPr algn="l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45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edondar Retângulo em um Canto Diagonal 7"/>
          <p:cNvSpPr/>
          <p:nvPr/>
        </p:nvSpPr>
        <p:spPr>
          <a:xfrm>
            <a:off x="395288" y="1557338"/>
            <a:ext cx="8440737" cy="4608512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pt-BR" sz="3200" b="1" dirty="0">
                <a:solidFill>
                  <a:schemeClr val="tx2"/>
                </a:solidFill>
              </a:rPr>
              <a:t>Medicamentos genéricos no Brasil: </a:t>
            </a:r>
            <a:br>
              <a:rPr lang="pt-BR" sz="3200" b="1" dirty="0">
                <a:solidFill>
                  <a:schemeClr val="tx2"/>
                </a:solidFill>
              </a:rPr>
            </a:br>
            <a:r>
              <a:rPr lang="pt-BR" sz="2800" b="1" dirty="0">
                <a:solidFill>
                  <a:schemeClr val="tx2"/>
                </a:solidFill>
              </a:rPr>
              <a:t>histórico e panorama atual</a:t>
            </a:r>
            <a: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pt-BR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395536" y="1412776"/>
            <a:ext cx="8424936" cy="46805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defRPr/>
            </a:pPr>
            <a:endParaRPr lang="pt-BR" sz="2000" dirty="0" smtClean="0">
              <a:solidFill>
                <a:schemeClr val="tx1"/>
              </a:solidFill>
              <a:effectLst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b="1" u="sng" dirty="0" smtClean="0">
                <a:solidFill>
                  <a:schemeClr val="tx1"/>
                </a:solidFill>
                <a:effectLst/>
              </a:rPr>
              <a:t>1976 – 1999 </a:t>
            </a:r>
            <a:r>
              <a:rPr lang="pt-BR" sz="2000" dirty="0" smtClean="0">
                <a:solidFill>
                  <a:schemeClr val="tx1"/>
                </a:solidFill>
                <a:effectLst/>
              </a:rPr>
              <a:t>: mercado farmacêutico </a:t>
            </a:r>
            <a:r>
              <a:rPr lang="pt-BR" sz="2000" dirty="0" smtClean="0">
                <a:solidFill>
                  <a:schemeClr val="tx1"/>
                </a:solidFill>
                <a:effectLst/>
              </a:rPr>
              <a:t>brasileiro composto por:</a:t>
            </a:r>
            <a:endParaRPr lang="pt-BR" sz="2000" dirty="0" smtClean="0">
              <a:solidFill>
                <a:schemeClr val="tx1"/>
              </a:solidFill>
              <a:effectLst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chemeClr val="tx1"/>
              </a:solidFill>
              <a:effectLst/>
            </a:endParaRPr>
          </a:p>
          <a:p>
            <a:pPr algn="l">
              <a:lnSpc>
                <a:spcPct val="100000"/>
              </a:lnSpc>
              <a:defRPr/>
            </a:pPr>
            <a:r>
              <a:rPr lang="pt-BR" sz="2000" dirty="0" smtClean="0">
                <a:solidFill>
                  <a:schemeClr val="tx1"/>
                </a:solidFill>
                <a:effectLst/>
              </a:rPr>
              <a:t>	</a:t>
            </a:r>
            <a:r>
              <a:rPr lang="pt-BR" sz="2000" u="sng" dirty="0" smtClean="0">
                <a:solidFill>
                  <a:schemeClr val="tx1"/>
                </a:solidFill>
                <a:effectLst/>
              </a:rPr>
              <a:t>Medicamentos inovadores</a:t>
            </a:r>
          </a:p>
          <a:p>
            <a:pPr algn="l">
              <a:lnSpc>
                <a:spcPct val="100000"/>
              </a:lnSpc>
              <a:defRPr/>
            </a:pPr>
            <a:endParaRPr lang="pt-BR" sz="2000" dirty="0" smtClean="0">
              <a:solidFill>
                <a:schemeClr val="tx1"/>
              </a:solidFill>
              <a:effectLst/>
            </a:endParaRPr>
          </a:p>
          <a:p>
            <a:pPr algn="l">
              <a:lnSpc>
                <a:spcPct val="100000"/>
              </a:lnSpc>
              <a:defRPr/>
            </a:pPr>
            <a:r>
              <a:rPr lang="pt-BR" sz="2000" dirty="0" smtClean="0">
                <a:solidFill>
                  <a:schemeClr val="tx1"/>
                </a:solidFill>
                <a:effectLst/>
              </a:rPr>
              <a:t>	</a:t>
            </a:r>
            <a:r>
              <a:rPr lang="pt-BR" sz="2000" u="sng" dirty="0" smtClean="0">
                <a:solidFill>
                  <a:schemeClr val="tx1"/>
                </a:solidFill>
                <a:effectLst/>
              </a:rPr>
              <a:t>Medicamentos similares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pt-BR" sz="1800" dirty="0">
              <a:solidFill>
                <a:schemeClr val="tx1"/>
              </a:solidFill>
              <a:effectLst/>
            </a:endParaRPr>
          </a:p>
          <a:p>
            <a:pPr algn="just">
              <a:lnSpc>
                <a:spcPct val="100000"/>
              </a:lnSpc>
              <a:defRPr/>
            </a:pPr>
            <a:r>
              <a:rPr lang="pt-BR" sz="1800" dirty="0">
                <a:solidFill>
                  <a:schemeClr val="tx1"/>
                </a:solidFill>
                <a:effectLst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   - </a:t>
            </a:r>
            <a:r>
              <a:rPr lang="pt-BR" sz="1800" dirty="0">
                <a:solidFill>
                  <a:schemeClr val="tx1"/>
                </a:solidFill>
                <a:effectLst/>
              </a:rPr>
              <a:t>E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mpresas </a:t>
            </a:r>
            <a:r>
              <a:rPr lang="pt-BR" sz="1800" dirty="0">
                <a:solidFill>
                  <a:schemeClr val="tx1"/>
                </a:solidFill>
                <a:effectLst/>
              </a:rPr>
              <a:t>fabricantes 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definiam qual </a:t>
            </a:r>
            <a:r>
              <a:rPr lang="pt-BR" sz="1800" dirty="0">
                <a:solidFill>
                  <a:schemeClr val="tx1"/>
                </a:solidFill>
                <a:effectLst/>
              </a:rPr>
              <a:t>seria o medicamento 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de referência </a:t>
            </a:r>
            <a:r>
              <a:rPr lang="pt-BR" sz="1800" dirty="0">
                <a:solidFill>
                  <a:schemeClr val="tx1"/>
                </a:solidFill>
                <a:effectLst/>
              </a:rPr>
              <a:t>para  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o </a:t>
            </a:r>
            <a:r>
              <a:rPr lang="pt-BR" sz="1800" dirty="0">
                <a:solidFill>
                  <a:schemeClr val="tx1"/>
                </a:solidFill>
                <a:effectLst/>
              </a:rPr>
              <a:t>registro 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de seus similares</a:t>
            </a:r>
          </a:p>
          <a:p>
            <a:pPr algn="just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algn="just">
              <a:lnSpc>
                <a:spcPct val="100000"/>
              </a:lnSpc>
              <a:defRPr/>
            </a:pPr>
            <a:r>
              <a:rPr lang="pt-BR" sz="1800" dirty="0" smtClean="0">
                <a:solidFill>
                  <a:schemeClr val="tx1"/>
                </a:solidFill>
                <a:effectLst/>
              </a:rPr>
              <a:t>    - </a:t>
            </a:r>
            <a:r>
              <a:rPr lang="pt-BR" sz="1800" dirty="0">
                <a:solidFill>
                  <a:schemeClr val="tx1"/>
                </a:solidFill>
                <a:effectLst/>
              </a:rPr>
              <a:t>N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ão </a:t>
            </a:r>
            <a:r>
              <a:rPr lang="pt-BR" sz="1800" dirty="0">
                <a:solidFill>
                  <a:schemeClr val="tx1"/>
                </a:solidFill>
                <a:effectLst/>
              </a:rPr>
              <a:t>havia exigência 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de comprovação </a:t>
            </a:r>
            <a:r>
              <a:rPr lang="pt-BR" sz="1800" dirty="0">
                <a:solidFill>
                  <a:schemeClr val="tx1"/>
                </a:solidFill>
                <a:effectLst/>
              </a:rPr>
              <a:t>da equivalência terapêutica do 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similar</a:t>
            </a:r>
          </a:p>
          <a:p>
            <a:pPr algn="just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algn="just">
              <a:lnSpc>
                <a:spcPct val="100000"/>
              </a:lnSpc>
              <a:defRPr/>
            </a:pPr>
            <a:r>
              <a:rPr lang="pt-BR" sz="1800" dirty="0" smtClean="0">
                <a:solidFill>
                  <a:schemeClr val="tx1"/>
                </a:solidFill>
                <a:effectLst/>
              </a:rPr>
              <a:t>    - Era permitido o registro de formas farmacêuticas </a:t>
            </a:r>
            <a:r>
              <a:rPr lang="pt-BR" sz="1800" dirty="0">
                <a:solidFill>
                  <a:schemeClr val="tx1"/>
                </a:solidFill>
                <a:effectLst/>
              </a:rPr>
              <a:t>e dosagens diferentes em relação 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ao suposto </a:t>
            </a:r>
            <a:r>
              <a:rPr lang="pt-BR" sz="1800" dirty="0">
                <a:solidFill>
                  <a:schemeClr val="tx1"/>
                </a:solidFill>
                <a:effectLst/>
              </a:rPr>
              <a:t>medicamento de 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referência</a:t>
            </a:r>
          </a:p>
          <a:p>
            <a:pPr algn="just">
              <a:lnSpc>
                <a:spcPct val="100000"/>
              </a:lnSpc>
              <a:defRPr/>
            </a:pPr>
            <a:endParaRPr lang="pt-BR" sz="1800" dirty="0">
              <a:solidFill>
                <a:schemeClr val="tx1"/>
              </a:solidFill>
              <a:effectLst/>
            </a:endParaRPr>
          </a:p>
          <a:p>
            <a:pPr algn="just">
              <a:lnSpc>
                <a:spcPct val="100000"/>
              </a:lnSpc>
              <a:defRPr/>
            </a:pPr>
            <a:r>
              <a:rPr lang="pt-BR" sz="1800" dirty="0" smtClean="0">
                <a:solidFill>
                  <a:schemeClr val="tx1"/>
                </a:solidFill>
                <a:effectLst/>
              </a:rPr>
              <a:t>    - Os similares eram identificados por uma marca ou denominação genérica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pt-BR" sz="1600" dirty="0" smtClean="0">
              <a:solidFill>
                <a:schemeClr val="tx1"/>
              </a:solidFill>
              <a:effectLst/>
            </a:endParaRPr>
          </a:p>
          <a:p>
            <a:pPr algn="l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algn="l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algn="l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8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edondar Retângulo em um Canto Diagonal 7"/>
          <p:cNvSpPr/>
          <p:nvPr/>
        </p:nvSpPr>
        <p:spPr>
          <a:xfrm>
            <a:off x="395288" y="1557338"/>
            <a:ext cx="8440737" cy="4608512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pt-BR" sz="3200" b="1" dirty="0">
                <a:solidFill>
                  <a:schemeClr val="tx2"/>
                </a:solidFill>
              </a:rPr>
              <a:t>Medicamentos genéricos no Brasil: </a:t>
            </a:r>
            <a:br>
              <a:rPr lang="pt-BR" sz="3200" b="1" dirty="0">
                <a:solidFill>
                  <a:schemeClr val="tx2"/>
                </a:solidFill>
              </a:rPr>
            </a:br>
            <a:r>
              <a:rPr lang="pt-BR" sz="2800" b="1" dirty="0">
                <a:solidFill>
                  <a:schemeClr val="tx2"/>
                </a:solidFill>
              </a:rPr>
              <a:t>histórico e panorama atual</a:t>
            </a:r>
            <a: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pt-BR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395536" y="1557338"/>
            <a:ext cx="8424936" cy="46079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defRPr/>
            </a:pPr>
            <a:endParaRPr lang="pt-BR" sz="2000" dirty="0" smtClean="0">
              <a:solidFill>
                <a:schemeClr val="tx1"/>
              </a:solidFill>
              <a:effectLst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pt-BR" sz="1800" b="1" u="sng" dirty="0">
                <a:solidFill>
                  <a:schemeClr val="tx1"/>
                </a:solidFill>
                <a:effectLst/>
              </a:rPr>
              <a:t>Janeiro/1999</a:t>
            </a:r>
            <a:r>
              <a:rPr lang="pt-BR" sz="1800" dirty="0">
                <a:solidFill>
                  <a:schemeClr val="tx1"/>
                </a:solidFill>
                <a:effectLst/>
              </a:rPr>
              <a:t> – Criação da Agência Nacional de Vigilância Sanitária (Anvisa)       </a:t>
            </a:r>
          </a:p>
          <a:p>
            <a:pPr algn="l">
              <a:lnSpc>
                <a:spcPct val="100000"/>
              </a:lnSpc>
              <a:defRPr/>
            </a:pPr>
            <a:r>
              <a:rPr lang="pt-BR" sz="1800" dirty="0">
                <a:solidFill>
                  <a:schemeClr val="tx1"/>
                </a:solidFill>
                <a:effectLst/>
              </a:rPr>
              <a:t>   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          </a:t>
            </a:r>
            <a:r>
              <a:rPr lang="pt-BR" sz="1600" dirty="0" smtClean="0">
                <a:solidFill>
                  <a:schemeClr val="tx1"/>
                </a:solidFill>
                <a:effectLst/>
              </a:rPr>
              <a:t>(</a:t>
            </a:r>
            <a:r>
              <a:rPr lang="pt-BR" sz="1600" dirty="0">
                <a:solidFill>
                  <a:schemeClr val="tx1"/>
                </a:solidFill>
                <a:effectLst/>
              </a:rPr>
              <a:t>Lei </a:t>
            </a:r>
            <a:r>
              <a:rPr lang="pt-BR" sz="1600" dirty="0" smtClean="0">
                <a:solidFill>
                  <a:schemeClr val="tx1"/>
                </a:solidFill>
                <a:effectLst/>
              </a:rPr>
              <a:t>n° 9782, </a:t>
            </a:r>
            <a:r>
              <a:rPr lang="pt-BR" sz="1600" dirty="0">
                <a:solidFill>
                  <a:schemeClr val="tx1"/>
                </a:solidFill>
                <a:effectLst/>
              </a:rPr>
              <a:t>de 26/01/1999) </a:t>
            </a:r>
          </a:p>
          <a:p>
            <a:pPr algn="l">
              <a:lnSpc>
                <a:spcPct val="100000"/>
              </a:lnSpc>
              <a:defRPr/>
            </a:pPr>
            <a:endParaRPr lang="pt-BR" sz="2000" dirty="0">
              <a:solidFill>
                <a:schemeClr val="tx1"/>
              </a:solidFill>
              <a:effectLst/>
              <a:latin typeface="+mj-lt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pt-BR" sz="2200" b="1" u="sng" dirty="0" smtClean="0">
                <a:solidFill>
                  <a:schemeClr val="tx1"/>
                </a:solidFill>
                <a:effectLst/>
                <a:latin typeface="+mj-lt"/>
              </a:rPr>
              <a:t>Fevereiro/1999</a:t>
            </a:r>
            <a:r>
              <a:rPr lang="pt-BR" sz="2200" b="1" dirty="0" smtClean="0">
                <a:solidFill>
                  <a:schemeClr val="tx1"/>
                </a:solidFill>
                <a:effectLst/>
                <a:latin typeface="+mj-lt"/>
              </a:rPr>
              <a:t> – Publicação da Lei dos Genéricos</a:t>
            </a:r>
          </a:p>
          <a:p>
            <a:pPr>
              <a:lnSpc>
                <a:spcPct val="100000"/>
              </a:lnSpc>
              <a:defRPr/>
            </a:pPr>
            <a:r>
              <a:rPr lang="pt-BR" sz="1800" dirty="0" smtClean="0">
                <a:solidFill>
                  <a:schemeClr val="tx1"/>
                </a:solidFill>
                <a:effectLst/>
                <a:latin typeface="+mj-lt"/>
              </a:rPr>
              <a:t>		                             (</a:t>
            </a:r>
            <a:r>
              <a:rPr lang="pt-BR" sz="1800" dirty="0">
                <a:solidFill>
                  <a:schemeClr val="tx1"/>
                </a:solidFill>
                <a:effectLst/>
              </a:rPr>
              <a:t>Lei n° 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9787, </a:t>
            </a:r>
            <a:r>
              <a:rPr lang="pt-BR" sz="1800" dirty="0">
                <a:solidFill>
                  <a:schemeClr val="tx1"/>
                </a:solidFill>
                <a:effectLst/>
              </a:rPr>
              <a:t>de 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10/02/1999)</a:t>
            </a:r>
            <a:endParaRPr lang="pt-BR" sz="1800" dirty="0" smtClean="0">
              <a:solidFill>
                <a:schemeClr val="tx1"/>
              </a:solidFill>
              <a:effectLst/>
              <a:latin typeface="+mj-lt"/>
            </a:endParaRPr>
          </a:p>
          <a:p>
            <a:pPr algn="l">
              <a:lnSpc>
                <a:spcPct val="100000"/>
              </a:lnSpc>
              <a:defRPr/>
            </a:pPr>
            <a:endParaRPr lang="pt-BR" sz="1800" dirty="0" smtClean="0">
              <a:solidFill>
                <a:schemeClr val="tx1"/>
              </a:solidFill>
              <a:effectLst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Introduziu conceitos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nunca antes empregados para o registro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de medicamentos no Brasil: </a:t>
            </a:r>
            <a:r>
              <a:rPr lang="pt-BR" sz="1800" b="1" u="sng" dirty="0" smtClean="0">
                <a:solidFill>
                  <a:schemeClr val="tx1"/>
                </a:solidFill>
                <a:effectLst/>
              </a:rPr>
              <a:t>equivalência farmacêutica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,  </a:t>
            </a:r>
            <a:r>
              <a:rPr lang="pt-BR" sz="1800" b="1" u="sng" dirty="0" smtClean="0">
                <a:solidFill>
                  <a:schemeClr val="tx1"/>
                </a:solidFill>
                <a:effectLst/>
              </a:rPr>
              <a:t>bioequivalência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 e </a:t>
            </a:r>
            <a:r>
              <a:rPr lang="pt-BR" sz="1800" b="1" u="sng" dirty="0" smtClean="0">
                <a:solidFill>
                  <a:schemeClr val="tx1"/>
                </a:solidFill>
                <a:effectLst/>
              </a:rPr>
              <a:t>intercambialidade</a:t>
            </a:r>
            <a:r>
              <a:rPr lang="pt-BR" sz="18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Estabeleceu um novo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padrão para o desenvolvimento e o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registro de medicamentos no Brasil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Contribuiu para o acesso da população brasileira a medicamentos essenciais por um </a:t>
            </a:r>
            <a:r>
              <a:rPr lang="pt-BR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preço reduzido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(no mínimo 35% menores que os medicamentos de referência) e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ao mesmo tempo com </a:t>
            </a:r>
            <a:r>
              <a:rPr lang="pt-BR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qualidade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pt-BR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segurança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e </a:t>
            </a:r>
            <a:r>
              <a:rPr lang="pt-BR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eficácia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comprovados.</a:t>
            </a:r>
          </a:p>
        </p:txBody>
      </p:sp>
    </p:spTree>
    <p:extLst>
      <p:ext uri="{BB962C8B-B14F-4D97-AF65-F5344CB8AC3E}">
        <p14:creationId xmlns:p14="http://schemas.microsoft.com/office/powerpoint/2010/main" val="21967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edondar Retângulo em um Canto Diagonal 7"/>
          <p:cNvSpPr/>
          <p:nvPr/>
        </p:nvSpPr>
        <p:spPr>
          <a:xfrm>
            <a:off x="395288" y="1557338"/>
            <a:ext cx="8440737" cy="4608512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CONCEITOS</a:t>
            </a:r>
            <a: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pt-BR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97567" y="1988840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+mn-lt"/>
              </a:rPr>
              <a:t>MEDICAMENTO DE REFERÊNCIA: </a:t>
            </a:r>
          </a:p>
          <a:p>
            <a:pPr algn="just"/>
            <a:endParaRPr lang="pt-BR" sz="2400" b="1" dirty="0">
              <a:latin typeface="+mn-lt"/>
            </a:endParaRPr>
          </a:p>
          <a:p>
            <a:pPr algn="just"/>
            <a:r>
              <a:rPr lang="pt-BR" sz="2000" dirty="0" smtClean="0">
                <a:latin typeface="+mn-lt"/>
              </a:rPr>
              <a:t>“</a:t>
            </a:r>
            <a:r>
              <a:rPr lang="pt-BR" sz="2000" dirty="0">
                <a:latin typeface="+mn-lt"/>
              </a:rPr>
              <a:t>produto inovador registrado no órgão federal responsável pela vigilância sanitária e </a:t>
            </a:r>
            <a:r>
              <a:rPr lang="pt-BR" sz="2000" b="1" u="sng" dirty="0">
                <a:latin typeface="+mn-lt"/>
              </a:rPr>
              <a:t>comercializado no País</a:t>
            </a:r>
            <a:r>
              <a:rPr lang="pt-BR" sz="2000" dirty="0">
                <a:latin typeface="+mn-lt"/>
              </a:rPr>
              <a:t>, cuja eficácia, segurança e qualidade </a:t>
            </a:r>
            <a:r>
              <a:rPr lang="pt-BR" sz="2000" dirty="0" smtClean="0">
                <a:latin typeface="+mn-lt"/>
              </a:rPr>
              <a:t>foram comprovadas </a:t>
            </a:r>
            <a:r>
              <a:rPr lang="pt-BR" sz="2000" dirty="0">
                <a:latin typeface="+mn-lt"/>
              </a:rPr>
              <a:t>cientificamente junto ao órgão federal competente, por ocasião do </a:t>
            </a:r>
            <a:r>
              <a:rPr lang="pt-BR" sz="2000" dirty="0" smtClean="0">
                <a:latin typeface="+mn-lt"/>
              </a:rPr>
              <a:t>registro.”   (</a:t>
            </a:r>
            <a:r>
              <a:rPr lang="pt-BR" sz="2000" dirty="0">
                <a:latin typeface="+mn-lt"/>
              </a:rPr>
              <a:t>Lei nº. 9.787, de 10/2/1999)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3385964" y="4940499"/>
            <a:ext cx="2376264" cy="4327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pt-BR" sz="1800" b="1" dirty="0">
                <a:solidFill>
                  <a:schemeClr val="tx1"/>
                </a:solidFill>
                <a:effectLst/>
              </a:rPr>
              <a:t>E</a:t>
            </a:r>
            <a:r>
              <a:rPr lang="pt-BR" sz="1800" b="1" dirty="0" smtClean="0">
                <a:solidFill>
                  <a:schemeClr val="tx1"/>
                </a:solidFill>
                <a:effectLst/>
              </a:rPr>
              <a:t>leito pela Anvisa</a:t>
            </a:r>
            <a:endParaRPr lang="pt-BR"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4322068" y="4295746"/>
            <a:ext cx="504056" cy="573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edondar Retângulo em um Canto Diagonal 7"/>
          <p:cNvSpPr/>
          <p:nvPr/>
        </p:nvSpPr>
        <p:spPr>
          <a:xfrm>
            <a:off x="395288" y="1557338"/>
            <a:ext cx="8440737" cy="4608512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CONCEITOS</a:t>
            </a:r>
            <a: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pt-BR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9735" y="2399397"/>
            <a:ext cx="84407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         MEDICAMENTO GENÉRICO: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pt-BR" sz="2000" b="1" u="sng" dirty="0"/>
              <a:t>medicamento similar</a:t>
            </a:r>
            <a:r>
              <a:rPr lang="pt-BR" sz="2000" dirty="0"/>
              <a:t>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um produto de referência ou inovador, que se pretende ser com este </a:t>
            </a:r>
            <a:r>
              <a:rPr lang="pt-BR" sz="2000" b="1" u="sng" dirty="0"/>
              <a:t>intercambiável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geralmente produzido após a expiração ou renúncia da proteção patentária ou de outros direitos de exclusividade, </a:t>
            </a:r>
            <a:r>
              <a:rPr lang="pt-BR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comprovada a sua eficácia, </a:t>
            </a:r>
            <a:r>
              <a:rPr lang="pt-BR" sz="2000" b="1" u="sng" dirty="0"/>
              <a:t>segurança e qualidade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 </a:t>
            </a:r>
            <a:r>
              <a:rPr lang="pt-BR" sz="2000" b="1" u="sng" dirty="0"/>
              <a:t>designado pela DCB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ou, na sua ausência, pela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DCI.”   (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nº. 9.787, de 10/2/1999) </a:t>
            </a: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/>
          </a:p>
          <a:p>
            <a:pPr algn="just"/>
            <a:endParaRPr lang="pt-BR" sz="2000" b="1" dirty="0"/>
          </a:p>
          <a:p>
            <a:pPr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edondar Retângulo em um Canto Diagonal 7"/>
          <p:cNvSpPr/>
          <p:nvPr/>
        </p:nvSpPr>
        <p:spPr>
          <a:xfrm>
            <a:off x="395288" y="1557338"/>
            <a:ext cx="8440737" cy="4608512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CONCEITOS</a:t>
            </a:r>
            <a: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pt-BR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4586" y="1628800"/>
            <a:ext cx="84407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b="1" dirty="0" smtClean="0"/>
          </a:p>
          <a:p>
            <a:pPr algn="just"/>
            <a:r>
              <a:rPr lang="pt-BR" sz="2000" b="1" dirty="0"/>
              <a:t>Produto Farmacêutico Intercambiável:</a:t>
            </a:r>
            <a:r>
              <a:rPr lang="pt-BR" sz="2000" dirty="0"/>
              <a:t>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“</a:t>
            </a:r>
            <a:r>
              <a:rPr lang="pt-BR" sz="2000" dirty="0"/>
              <a:t>equivalente terapêutico de um medicamento de referência, comprovados, essencialmente, os mesmos efeitos de eficácia e segurança.”     </a:t>
            </a:r>
          </a:p>
          <a:p>
            <a:pPr algn="just"/>
            <a:r>
              <a:rPr lang="pt-BR" sz="2000" dirty="0" smtClean="0"/>
              <a:t>                                                                                            (</a:t>
            </a:r>
            <a:r>
              <a:rPr lang="pt-BR" sz="2000" dirty="0"/>
              <a:t>Lei nº. 9.787, de 10/2/1999) </a:t>
            </a:r>
          </a:p>
          <a:p>
            <a:pPr algn="just"/>
            <a:endParaRPr lang="pt-BR" sz="2000" b="1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“</a:t>
            </a:r>
            <a:r>
              <a:rPr lang="pt-BR" sz="2000" dirty="0"/>
              <a:t>Dois medicamentos são considerados terapeuticamente equivalentes se eles são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equivalentes farmacêuticos </a:t>
            </a:r>
            <a:r>
              <a:rPr lang="pt-BR" sz="2000" dirty="0"/>
              <a:t>e, após administração na mesma dose molar, seus efeitos em relação à eficácia e segurança são essencialmente os mesmos, o que se avalia por meio de estudos de bioequivalência apropriados</a:t>
            </a:r>
            <a:r>
              <a:rPr lang="pt-BR" sz="2000" dirty="0" smtClean="0"/>
              <a:t>.”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828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edondar Retângulo em um Canto Diagonal 7"/>
          <p:cNvSpPr/>
          <p:nvPr/>
        </p:nvSpPr>
        <p:spPr>
          <a:xfrm>
            <a:off x="395288" y="1557338"/>
            <a:ext cx="8440737" cy="4608512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CONCEITOS</a:t>
            </a:r>
            <a: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pt-BR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4586" y="1628800"/>
            <a:ext cx="8440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Equivalentes farmacêuticos: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“medicamentos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possuem </a:t>
            </a:r>
            <a:r>
              <a:rPr lang="pt-BR" sz="2400" dirty="0"/>
              <a:t>mesma forma farmacêutica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2400" dirty="0"/>
              <a:t>mesma via de administração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pt-BR" sz="2400" dirty="0"/>
              <a:t>mesma quantidade da mesma substância ativa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isto é, mesmo sal ou éster da molécula terapêutica,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... (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Resolução RDC nº 31, de 11/08/2010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);”</a:t>
            </a:r>
          </a:p>
          <a:p>
            <a:pPr lvl="0" algn="just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(</a:t>
            </a:r>
            <a:r>
              <a:rPr lang="pt-BR" sz="2400" dirty="0"/>
              <a:t>Resolução-RDC nº </a:t>
            </a:r>
            <a:r>
              <a:rPr lang="pt-BR" sz="2400" dirty="0" smtClean="0"/>
              <a:t>60/2014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xc.hu/pic/l/d/de/designusf/1390436_515489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edondar Retângulo em um Canto Diagonal 7"/>
          <p:cNvSpPr/>
          <p:nvPr/>
        </p:nvSpPr>
        <p:spPr>
          <a:xfrm>
            <a:off x="395288" y="1557338"/>
            <a:ext cx="8440737" cy="4608512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CONCEITOS</a:t>
            </a:r>
            <a: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pt-BR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4586" y="1268760"/>
            <a:ext cx="84407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pt-BR" sz="2400" b="1" dirty="0" smtClean="0"/>
              <a:t>Bioequivalência:</a:t>
            </a:r>
            <a:endParaRPr lang="pt-BR" sz="2400" dirty="0" smtClean="0"/>
          </a:p>
          <a:p>
            <a:pPr algn="just"/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 na demonstração de </a:t>
            </a:r>
            <a:r>
              <a:rPr lang="pt-BR" sz="2400" dirty="0" smtClean="0"/>
              <a:t>biodisponibilidades </a:t>
            </a:r>
            <a:r>
              <a:rPr lang="pt-BR" sz="2400" dirty="0"/>
              <a:t>equivalentes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 produtos, quando estudados sob um mesmo desenho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experimental”</a:t>
            </a:r>
          </a:p>
          <a:p>
            <a:pPr algn="just"/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“biodisponibilidade indica a velocidade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a extensão de absorção de um princípio ativo proveniente de uma forma farmacêutica, a partir de sua curva concentração/tempo na circulação sistêmica ou sua excreção na urina, medida com base no pico de exposição e na magnitude de exposição ou exposição parcial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 lvl="0" algn="just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(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Resolução-RDC nº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60/2014)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5434</TotalTime>
  <Words>850</Words>
  <Application>Microsoft Office PowerPoint</Application>
  <PresentationFormat>Apresentação na tela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CONTEXTO </vt:lpstr>
      <vt:lpstr>Medicamentos genéricos no Brasil:  histórico e panorama atual </vt:lpstr>
      <vt:lpstr>Medicamentos genéricos no Brasil:  histórico e panorama atual </vt:lpstr>
      <vt:lpstr>CONCEITOS </vt:lpstr>
      <vt:lpstr>CONCEITOS </vt:lpstr>
      <vt:lpstr>CONCEITOS </vt:lpstr>
      <vt:lpstr>CONCEITOS </vt:lpstr>
      <vt:lpstr>CONCEITOS </vt:lpstr>
      <vt:lpstr>Medicamentos genéricos no Brasil:  histórico e panorama atual </vt:lpstr>
      <vt:lpstr>Medicamentos genéricos no Brasil:  histórico e panorama atual </vt:lpstr>
      <vt:lpstr>Medicamentos genéricos no Brasil:  histórico e panorama atual </vt:lpstr>
      <vt:lpstr>Medicamentos genéricos no Brasil:  histórico e panorama atual </vt:lpstr>
      <vt:lpstr>Medicamentos genéricos no Brasil:  histórico e panorama atual </vt:lpstr>
      <vt:lpstr>Medicamentos genéricos no Brasil:  histórico e panorama atual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Muniz Falcao Rabelo</dc:creator>
  <cp:lastModifiedBy>Marcus Aurelio Miranda de Araujo</cp:lastModifiedBy>
  <cp:revision>512</cp:revision>
  <cp:lastPrinted>2015-03-18T23:04:58Z</cp:lastPrinted>
  <dcterms:created xsi:type="dcterms:W3CDTF">2014-08-08T17:43:52Z</dcterms:created>
  <dcterms:modified xsi:type="dcterms:W3CDTF">2015-05-06T20:43:30Z</dcterms:modified>
</cp:coreProperties>
</file>