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517" r:id="rId3"/>
    <p:sldId id="514" r:id="rId4"/>
    <p:sldId id="515" r:id="rId5"/>
    <p:sldId id="516" r:id="rId6"/>
    <p:sldId id="505" r:id="rId7"/>
    <p:sldId id="509" r:id="rId8"/>
    <p:sldId id="508" r:id="rId9"/>
    <p:sldId id="506" r:id="rId10"/>
    <p:sldId id="510" r:id="rId11"/>
    <p:sldId id="511" r:id="rId12"/>
    <p:sldId id="513" r:id="rId13"/>
    <p:sldId id="512" r:id="rId14"/>
    <p:sldId id="507" r:id="rId15"/>
    <p:sldId id="503" r:id="rId16"/>
  </p:sldIdLst>
  <p:sldSz cx="9144000" cy="6858000" type="screen4x3"/>
  <p:notesSz cx="7099300" cy="10234613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23BA3C-5028-4D06-A223-D6C02C433687}" v="2" dt="2025-10-20T19:21:26.9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21" autoAdjust="0"/>
    <p:restoredTop sz="94660"/>
  </p:normalViewPr>
  <p:slideViewPr>
    <p:cSldViewPr>
      <p:cViewPr varScale="1">
        <p:scale>
          <a:sx n="65" d="100"/>
          <a:sy n="65" d="100"/>
        </p:scale>
        <p:origin x="151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nando de Holanda Barbosa Filho" userId="2d8ee227-295d-4962-874c-757a248c41ad" providerId="ADAL" clId="{54C07926-A9D5-414F-8004-14040E0F06F4}"/>
    <pc:docChg chg="custSel addSld delSld modSld">
      <pc:chgData name="Fernando de Holanda Barbosa Filho" userId="2d8ee227-295d-4962-874c-757a248c41ad" providerId="ADAL" clId="{54C07926-A9D5-414F-8004-14040E0F06F4}" dt="2025-10-20T19:23:41.472" v="142" actId="20577"/>
      <pc:docMkLst>
        <pc:docMk/>
      </pc:docMkLst>
      <pc:sldChg chg="modSp mod">
        <pc:chgData name="Fernando de Holanda Barbosa Filho" userId="2d8ee227-295d-4962-874c-757a248c41ad" providerId="ADAL" clId="{54C07926-A9D5-414F-8004-14040E0F06F4}" dt="2025-10-20T18:51:02.174" v="52" actId="20577"/>
        <pc:sldMkLst>
          <pc:docMk/>
          <pc:sldMk cId="0" sldId="256"/>
        </pc:sldMkLst>
        <pc:spChg chg="mod">
          <ac:chgData name="Fernando de Holanda Barbosa Filho" userId="2d8ee227-295d-4962-874c-757a248c41ad" providerId="ADAL" clId="{54C07926-A9D5-414F-8004-14040E0F06F4}" dt="2025-10-20T18:51:02.174" v="52" actId="20577"/>
          <ac:spMkLst>
            <pc:docMk/>
            <pc:sldMk cId="0" sldId="256"/>
            <ac:spMk id="19458" creationId="{00000000-0000-0000-0000-000000000000}"/>
          </ac:spMkLst>
        </pc:spChg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1641827966" sldId="480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3997587616" sldId="482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755145966" sldId="487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4234208497" sldId="488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1870922401" sldId="489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3611418414" sldId="490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1349240269" sldId="491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3331814479" sldId="492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1685215296" sldId="493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2787506060" sldId="494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270788982" sldId="495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2777824993" sldId="496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2952477694" sldId="497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2785318568" sldId="498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409098072" sldId="499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240032606" sldId="500"/>
        </pc:sldMkLst>
      </pc:sldChg>
      <pc:sldChg chg="del">
        <pc:chgData name="Fernando de Holanda Barbosa Filho" userId="2d8ee227-295d-4962-874c-757a248c41ad" providerId="ADAL" clId="{54C07926-A9D5-414F-8004-14040E0F06F4}" dt="2025-10-20T18:50:43.243" v="0" actId="47"/>
        <pc:sldMkLst>
          <pc:docMk/>
          <pc:sldMk cId="157330679" sldId="501"/>
        </pc:sldMkLst>
      </pc:sldChg>
      <pc:sldChg chg="del">
        <pc:chgData name="Fernando de Holanda Barbosa Filho" userId="2d8ee227-295d-4962-874c-757a248c41ad" providerId="ADAL" clId="{54C07926-A9D5-414F-8004-14040E0F06F4}" dt="2025-10-20T19:23:26.413" v="111" actId="47"/>
        <pc:sldMkLst>
          <pc:docMk/>
          <pc:sldMk cId="3712938772" sldId="502"/>
        </pc:sldMkLst>
      </pc:sldChg>
      <pc:sldChg chg="modSp mod">
        <pc:chgData name="Fernando de Holanda Barbosa Filho" userId="2d8ee227-295d-4962-874c-757a248c41ad" providerId="ADAL" clId="{54C07926-A9D5-414F-8004-14040E0F06F4}" dt="2025-10-20T19:23:41.472" v="142" actId="20577"/>
        <pc:sldMkLst>
          <pc:docMk/>
          <pc:sldMk cId="2038961276" sldId="503"/>
        </pc:sldMkLst>
        <pc:spChg chg="mod">
          <ac:chgData name="Fernando de Holanda Barbosa Filho" userId="2d8ee227-295d-4962-874c-757a248c41ad" providerId="ADAL" clId="{54C07926-A9D5-414F-8004-14040E0F06F4}" dt="2025-10-20T19:23:41.472" v="142" actId="20577"/>
          <ac:spMkLst>
            <pc:docMk/>
            <pc:sldMk cId="2038961276" sldId="503"/>
            <ac:spMk id="7" creationId="{00000000-0000-0000-0000-000000000000}"/>
          </ac:spMkLst>
        </pc:spChg>
      </pc:sldChg>
      <pc:sldChg chg="del">
        <pc:chgData name="Fernando de Holanda Barbosa Filho" userId="2d8ee227-295d-4962-874c-757a248c41ad" providerId="ADAL" clId="{54C07926-A9D5-414F-8004-14040E0F06F4}" dt="2025-10-20T18:51:24.922" v="66" actId="47"/>
        <pc:sldMkLst>
          <pc:docMk/>
          <pc:sldMk cId="1155184516" sldId="504"/>
        </pc:sldMkLst>
      </pc:sldChg>
      <pc:sldChg chg="modSp mod">
        <pc:chgData name="Fernando de Holanda Barbosa Filho" userId="2d8ee227-295d-4962-874c-757a248c41ad" providerId="ADAL" clId="{54C07926-A9D5-414F-8004-14040E0F06F4}" dt="2025-10-20T19:23:06.636" v="110" actId="6549"/>
        <pc:sldMkLst>
          <pc:docMk/>
          <pc:sldMk cId="2706664032" sldId="507"/>
        </pc:sldMkLst>
        <pc:spChg chg="mod">
          <ac:chgData name="Fernando de Holanda Barbosa Filho" userId="2d8ee227-295d-4962-874c-757a248c41ad" providerId="ADAL" clId="{54C07926-A9D5-414F-8004-14040E0F06F4}" dt="2025-10-20T19:23:06.636" v="110" actId="6549"/>
          <ac:spMkLst>
            <pc:docMk/>
            <pc:sldMk cId="2706664032" sldId="507"/>
            <ac:spMk id="3" creationId="{75C14AFA-E4DD-FEE1-7B21-C563F4D8B4E4}"/>
          </ac:spMkLst>
        </pc:spChg>
      </pc:sldChg>
      <pc:sldChg chg="modSp add mod">
        <pc:chgData name="Fernando de Holanda Barbosa Filho" userId="2d8ee227-295d-4962-874c-757a248c41ad" providerId="ADAL" clId="{54C07926-A9D5-414F-8004-14040E0F06F4}" dt="2025-10-20T18:51:14.732" v="65" actId="20577"/>
        <pc:sldMkLst>
          <pc:docMk/>
          <pc:sldMk cId="315554394" sldId="517"/>
        </pc:sldMkLst>
        <pc:spChg chg="mod">
          <ac:chgData name="Fernando de Holanda Barbosa Filho" userId="2d8ee227-295d-4962-874c-757a248c41ad" providerId="ADAL" clId="{54C07926-A9D5-414F-8004-14040E0F06F4}" dt="2025-10-20T18:51:14.732" v="65" actId="20577"/>
          <ac:spMkLst>
            <pc:docMk/>
            <pc:sldMk cId="315554394" sldId="517"/>
            <ac:spMk id="16386" creationId="{BB7FC745-1C9B-65EF-189F-12A5D32FAE8F}"/>
          </ac:spMkLst>
        </pc:spChg>
      </pc:sldChg>
      <pc:sldChg chg="delSp modSp add del mod">
        <pc:chgData name="Fernando de Holanda Barbosa Filho" userId="2d8ee227-295d-4962-874c-757a248c41ad" providerId="ADAL" clId="{54C07926-A9D5-414F-8004-14040E0F06F4}" dt="2025-10-20T19:22:21.201" v="109" actId="47"/>
        <pc:sldMkLst>
          <pc:docMk/>
          <pc:sldMk cId="3292220192" sldId="518"/>
        </pc:sldMkLst>
        <pc:spChg chg="mod">
          <ac:chgData name="Fernando de Holanda Barbosa Filho" userId="2d8ee227-295d-4962-874c-757a248c41ad" providerId="ADAL" clId="{54C07926-A9D5-414F-8004-14040E0F06F4}" dt="2025-10-20T19:21:39.005" v="107" actId="20577"/>
          <ac:spMkLst>
            <pc:docMk/>
            <pc:sldMk cId="3292220192" sldId="518"/>
            <ac:spMk id="16386" creationId="{EDDC4791-6E41-7284-40D6-5CF925F724C6}"/>
          </ac:spMkLst>
        </pc:spChg>
        <pc:picChg chg="del">
          <ac:chgData name="Fernando de Holanda Barbosa Filho" userId="2d8ee227-295d-4962-874c-757a248c41ad" providerId="ADAL" clId="{54C07926-A9D5-414F-8004-14040E0F06F4}" dt="2025-10-20T19:21:41.925" v="108" actId="478"/>
          <ac:picMkLst>
            <pc:docMk/>
            <pc:sldMk cId="3292220192" sldId="518"/>
            <ac:picMk id="8" creationId="{0359D914-1AF2-BA4C-A700-50F11BF1A02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>
            <a:lvl1pPr algn="l" defTabSz="990600" eaLnBrk="0" hangingPunct="0">
              <a:defRPr sz="1300"/>
            </a:lvl1pPr>
          </a:lstStyle>
          <a:p>
            <a:endParaRPr lang="pt-BR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fld id="{3A292EA1-4EE4-4E4E-858F-D5E3A4424CD9}" type="datetimeFigureOut">
              <a:rPr lang="pt-BR"/>
              <a:pPr/>
              <a:t>20/10/2025</a:t>
            </a:fld>
            <a:endParaRPr lang="pt-BR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b" anchorCtr="0" compatLnSpc="1">
            <a:prstTxWarp prst="textNoShape">
              <a:avLst/>
            </a:prstTxWarp>
          </a:bodyPr>
          <a:lstStyle>
            <a:lvl1pPr algn="l" defTabSz="990600" eaLnBrk="0" hangingPunct="0">
              <a:defRPr sz="1300"/>
            </a:lvl1pPr>
          </a:lstStyle>
          <a:p>
            <a:endParaRPr lang="pt-BR"/>
          </a:p>
        </p:txBody>
      </p:sp>
      <p:sp>
        <p:nvSpPr>
          <p:cNvPr id="1105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fld id="{B724811A-C96E-4F93-96E6-2BF8E8FF2CEF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34263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>
            <a:lvl1pPr algn="l" defTabSz="990600" eaLnBrk="0" hangingPunct="0">
              <a:defRPr sz="1300"/>
            </a:lvl1pPr>
          </a:lstStyle>
          <a:p>
            <a:endParaRPr lang="pt-BR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fld id="{0F199D32-0F82-4026-A0F9-6AAEB0C3DC5B}" type="datetimeFigureOut">
              <a:rPr lang="pt-BR"/>
              <a:pPr/>
              <a:t>20/10/2025</a:t>
            </a:fld>
            <a:endParaRPr lang="pt-BR"/>
          </a:p>
        </p:txBody>
      </p:sp>
      <p:sp>
        <p:nvSpPr>
          <p:cNvPr id="798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98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2513"/>
            <a:ext cx="5676900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98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b" anchorCtr="0" compatLnSpc="1">
            <a:prstTxWarp prst="textNoShape">
              <a:avLst/>
            </a:prstTxWarp>
          </a:bodyPr>
          <a:lstStyle>
            <a:lvl1pPr algn="l" defTabSz="990600" eaLnBrk="0" hangingPunct="0">
              <a:defRPr sz="1300"/>
            </a:lvl1pPr>
          </a:lstStyle>
          <a:p>
            <a:endParaRPr lang="pt-BR"/>
          </a:p>
        </p:txBody>
      </p:sp>
      <p:sp>
        <p:nvSpPr>
          <p:cNvPr id="798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0263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25" tIns="49513" rIns="99025" bIns="49513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defRPr sz="1300"/>
            </a:lvl1pPr>
          </a:lstStyle>
          <a:p>
            <a:fld id="{64751539-C3BC-4946-9311-3359CFA443A6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0307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0CFAA-F7A4-419E-B814-3F5A360EBA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E272D-17A5-4AB6-8A74-7FA0B59D2CD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D8EDB0-5239-4CAA-96F7-BDD125AA4C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EBE17-BC00-4399-A781-7F25B2F81A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F940B-EE14-4BEA-A918-D6146472457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C5363-BC27-4B79-BD47-55187324B62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A36E5-77BE-4470-94EA-7834AE769F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F89A4-A2D0-4C5D-81E1-A586A5AAE5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0453A-A660-47B4-9D06-80912E0995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20E09-7058-47C2-A669-06D1F78B9C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F92AA-1E07-43FF-88A2-3E3E39CDCF0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E9BD1-53E9-43E2-B21C-5EDDBB48E2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F8F09-2E5D-4558-953D-39E19A04B70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74586-CCA7-4FA2-8D21-1754AC82B8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ECB9A-A843-4E10-AF4B-B980056235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D503D2E-743A-4776-9BBA-78E74FE491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2060575"/>
            <a:ext cx="7772400" cy="1470025"/>
          </a:xfrm>
        </p:spPr>
        <p:txBody>
          <a:bodyPr/>
          <a:lstStyle/>
          <a:p>
            <a:pPr eaLnBrk="1" hangingPunct="1"/>
            <a:br>
              <a:rPr lang="pt-BR" b="1" dirty="0"/>
            </a:br>
            <a:r>
              <a:rPr lang="pt-BR" b="1" dirty="0"/>
              <a:t>Modificação da Jornada de Trabalho</a:t>
            </a:r>
            <a:endParaRPr lang="pt-BR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4868863"/>
            <a:ext cx="6400800" cy="1752600"/>
          </a:xfrm>
        </p:spPr>
        <p:txBody>
          <a:bodyPr/>
          <a:lstStyle/>
          <a:p>
            <a:pPr eaLnBrk="1" hangingPunct="1"/>
            <a:r>
              <a:rPr lang="en-US" sz="2000" dirty="0"/>
              <a:t>Fernando de Holanda Barbosa Filho</a:t>
            </a:r>
          </a:p>
          <a:p>
            <a:pPr eaLnBrk="1" hangingPunct="1"/>
            <a:endParaRPr lang="en-US" sz="2000" dirty="0"/>
          </a:p>
        </p:txBody>
      </p:sp>
      <p:pic>
        <p:nvPicPr>
          <p:cNvPr id="19461" name="Picture 5" descr="Logo_IBRE_H_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150813"/>
            <a:ext cx="1781175" cy="800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74C15-635B-CE56-227E-7713CD160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D7C3C486-FB61-C721-F9A6-2DE6524AE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800" dirty="0">
                <a:solidFill>
                  <a:schemeClr val="bg1"/>
                </a:solidFill>
              </a:rPr>
              <a:t>Quais grupos se beneficiam?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2F3E318F-DB0D-C823-EC3E-1B01B69054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D7F64AE1-9EC9-D434-3473-7A1F96663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047D5709-0A73-05B7-D3C3-9491FD9BAC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CFB6FE-FEBC-6CC0-0329-8416D7956B25}"/>
              </a:ext>
            </a:extLst>
          </p:cNvPr>
          <p:cNvSpPr txBox="1">
            <a:spLocks/>
          </p:cNvSpPr>
          <p:nvPr/>
        </p:nvSpPr>
        <p:spPr bwMode="auto">
          <a:xfrm>
            <a:off x="395288" y="1643063"/>
            <a:ext cx="82296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Arial" charset="0"/>
              </a:rPr>
              <a:t>A discussão pública indica que os mais pobres possuem maiores jornadas de trabalho.</a:t>
            </a: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pt-BR" sz="2400" dirty="0">
              <a:latin typeface="+mn-lt"/>
              <a:cs typeface="Arial" charset="0"/>
            </a:endParaRP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b="0" dirty="0">
                <a:latin typeface="+mn-lt"/>
                <a:cs typeface="Arial" charset="0"/>
              </a:rPr>
              <a:t>Logo se beneficiariam mais.</a:t>
            </a: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pt-BR" sz="2800" b="0" dirty="0">
              <a:latin typeface="+mn-lt"/>
              <a:cs typeface="Arial" charset="0"/>
            </a:endParaRP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latin typeface="+mn-lt"/>
                <a:cs typeface="Arial" charset="0"/>
              </a:rPr>
              <a:t>Ponto importante: redução de jornada sem contrapartida do salário.</a:t>
            </a: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pt-BR" sz="2800" b="0" dirty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20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63212-729A-66E2-E6E8-1AAD27094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EFA0883B-AE08-843A-A9DD-E5CA6B0364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800" dirty="0">
                <a:solidFill>
                  <a:schemeClr val="bg1"/>
                </a:solidFill>
              </a:rPr>
              <a:t>Quais grupos se beneficiam?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98188EE0-77F7-4449-AEA0-7279C4D17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A40957E8-2ACD-6230-828C-350EA0E27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88A9806-CAF0-1710-1015-110F6E27E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9958F02-421E-F20D-ED82-2E1FC2C919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01" t="27078" r="22438" b="19941"/>
          <a:stretch>
            <a:fillRect/>
          </a:stretch>
        </p:blipFill>
        <p:spPr>
          <a:xfrm>
            <a:off x="107504" y="1234262"/>
            <a:ext cx="9244507" cy="521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87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45155-CB8F-6461-D60E-778FB8E58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716FBD26-EAD9-3F10-BF23-43896C9190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800" dirty="0">
                <a:solidFill>
                  <a:schemeClr val="bg1"/>
                </a:solidFill>
              </a:rPr>
              <a:t>Quais grupos se beneficiam?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421D1E0B-6DD3-E06D-41B9-563E1854FA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DACA1494-0BE2-FDC7-AF4B-6FDEFCB28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0185E238-00F2-A411-0555-02C168899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1740008-26FA-C3C5-9D86-CD03F113DD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356" t="37968" r="25375" b="34389"/>
          <a:stretch>
            <a:fillRect/>
          </a:stretch>
        </p:blipFill>
        <p:spPr>
          <a:xfrm>
            <a:off x="326037" y="1268760"/>
            <a:ext cx="8491926" cy="262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08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6EF52-F6D2-7D72-1A2D-1B20A99B2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4E829B84-32CA-F4D0-DB0E-427974C3E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800" dirty="0">
                <a:solidFill>
                  <a:schemeClr val="bg1"/>
                </a:solidFill>
              </a:rPr>
              <a:t>Produtividades compensam?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C1B31F60-89D7-D34A-3412-D671FE517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C9AC4146-7709-A21D-CD2E-4847CC7C7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47F95F4B-4F94-9CCD-0D10-CA406D17E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9EA0A8-59E3-2F47-329E-2A69BA0E8204}"/>
              </a:ext>
            </a:extLst>
          </p:cNvPr>
          <p:cNvSpPr txBox="1">
            <a:spLocks/>
          </p:cNvSpPr>
          <p:nvPr/>
        </p:nvSpPr>
        <p:spPr bwMode="auto">
          <a:xfrm>
            <a:off x="395288" y="1643064"/>
            <a:ext cx="8229600" cy="1288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Arial" charset="0"/>
              </a:rPr>
              <a:t>A elevação da produtividade por grupo escolar pode ajudar a compensar a elevação do salário hora do trabalho?</a:t>
            </a:r>
            <a:endParaRPr lang="pt-BR" sz="2400" b="0" dirty="0">
              <a:latin typeface="+mn-lt"/>
              <a:cs typeface="Arial" charset="0"/>
            </a:endParaRP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pt-BR" sz="2800" b="0" dirty="0">
              <a:latin typeface="+mn-lt"/>
              <a:cs typeface="Arial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EE070FC-EB31-EEC8-17D1-76C8BDEE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01" t="36105" r="24013" b="27589"/>
          <a:stretch>
            <a:fillRect/>
          </a:stretch>
        </p:blipFill>
        <p:spPr>
          <a:xfrm>
            <a:off x="179512" y="3151730"/>
            <a:ext cx="9001516" cy="358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945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0CE0F-5BF4-6F90-03A2-E1BE76E99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71E3B2CF-90F0-F9AF-5443-587399617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800" dirty="0">
                <a:solidFill>
                  <a:schemeClr val="bg1"/>
                </a:solidFill>
              </a:rPr>
              <a:t>Redução da Jornada de Trabalho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C04C9808-16BD-A82D-84CD-47CFCD9FB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94A2A72C-4F03-FF9A-70D5-C5C893628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782CA7E6-24C1-674D-64FD-911282488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5C14AFA-E4DD-FEE1-7B21-C563F4D8B4E4}"/>
              </a:ext>
            </a:extLst>
          </p:cNvPr>
          <p:cNvSpPr txBox="1">
            <a:spLocks/>
          </p:cNvSpPr>
          <p:nvPr/>
        </p:nvSpPr>
        <p:spPr bwMode="auto">
          <a:xfrm>
            <a:off x="395288" y="1643063"/>
            <a:ext cx="82296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Arial" charset="0"/>
              </a:rPr>
              <a:t>Possui custos elevados para determinados setores.</a:t>
            </a: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pt-BR" sz="2400" b="0" dirty="0">
              <a:latin typeface="+mn-lt"/>
              <a:cs typeface="Arial" charset="0"/>
            </a:endParaRP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Arial" charset="0"/>
              </a:rPr>
              <a:t>Infelizmente, ganhos de produtividade não devem ser suficientes para compensar a redução da jornada de trabalho.</a:t>
            </a: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pt-BR" sz="2400" b="0" dirty="0">
              <a:latin typeface="+mn-lt"/>
              <a:cs typeface="Arial" charset="0"/>
            </a:endParaRP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Arial" charset="0"/>
              </a:rPr>
              <a:t>Grupos com mais escolaridade e que trabalham mais horas são os mais beneficiados. </a:t>
            </a:r>
            <a:endParaRPr lang="pt-BR" sz="2400" b="0" dirty="0">
              <a:latin typeface="+mn-lt"/>
              <a:cs typeface="Arial" charset="0"/>
            </a:endParaRP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pt-BR" sz="2400" b="0" dirty="0">
              <a:latin typeface="+mn-lt"/>
              <a:cs typeface="Arial" charset="0"/>
            </a:endParaRP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Arial" charset="0"/>
              </a:rPr>
              <a:t>Aumento do salário hora sem compensação da produtividade, pode reduzir o emprego.</a:t>
            </a:r>
            <a:endParaRPr lang="pt-BR" sz="2400" b="0" dirty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664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/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3000" dirty="0">
                <a:solidFill>
                  <a:schemeClr val="bg1"/>
                </a:solidFill>
              </a:rPr>
              <a:t>Conclusão</a:t>
            </a:r>
          </a:p>
        </p:txBody>
      </p:sp>
      <p:sp>
        <p:nvSpPr>
          <p:cNvPr id="16387" name="Rectangle 9"/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395288" y="1643063"/>
            <a:ext cx="82296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Arial" charset="0"/>
              </a:rPr>
              <a:t>A redução da jornada de trabalho reduz a produtividade do trabalho, sendo prejudicial em termos de produtividade.</a:t>
            </a: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b="0" dirty="0">
                <a:latin typeface="+mn-lt"/>
                <a:cs typeface="Arial" charset="0"/>
              </a:rPr>
              <a:t>No entanto, pode ampliar o bem estar através do aumento do tempo de lazer. Mas, não sem custos.</a:t>
            </a:r>
            <a:endParaRPr lang="pt-BR" sz="2800" b="0" dirty="0">
              <a:latin typeface="+mn-lt"/>
              <a:cs typeface="Arial" charset="0"/>
            </a:endParaRPr>
          </a:p>
        </p:txBody>
      </p:sp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38961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034DD-AB8E-CA51-D77E-C7F27583C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BB7FC745-1C9B-65EF-189F-12A5D32FA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800" dirty="0">
                <a:solidFill>
                  <a:schemeClr val="bg1"/>
                </a:solidFill>
              </a:rPr>
              <a:t>Introdução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02AE5C70-4E34-1449-6507-617D428FD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7237244B-2BFB-BE71-C352-FDDC6602C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9330E2DC-6475-4E18-9DEF-A2065C12D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186AFF-B535-2A18-57A5-B58A58099377}"/>
              </a:ext>
            </a:extLst>
          </p:cNvPr>
          <p:cNvSpPr txBox="1">
            <a:spLocks/>
          </p:cNvSpPr>
          <p:nvPr/>
        </p:nvSpPr>
        <p:spPr bwMode="auto">
          <a:xfrm>
            <a:off x="395288" y="1643063"/>
            <a:ext cx="8229600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latin typeface="+mn-lt"/>
                <a:cs typeface="Arial" charset="0"/>
              </a:rPr>
              <a:t>Problema não é a forma como se alocam as horas trabalhadas. </a:t>
            </a: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b="0" dirty="0">
                <a:latin typeface="+mn-lt"/>
                <a:cs typeface="Arial" charset="0"/>
              </a:rPr>
              <a:t>O problema é a redução da jornada de trabalho para 36 horas.</a:t>
            </a: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pt-BR" sz="2400" dirty="0">
              <a:latin typeface="+mn-lt"/>
              <a:cs typeface="Arial" charset="0"/>
            </a:endParaRP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b="0" dirty="0">
                <a:latin typeface="+mn-lt"/>
                <a:cs typeface="Arial" charset="0"/>
              </a:rPr>
              <a:t>Quais seriam os principais beneficiados?</a:t>
            </a: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pt-BR" sz="2400" dirty="0">
              <a:latin typeface="+mn-lt"/>
              <a:cs typeface="Arial" charset="0"/>
            </a:endParaRP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pt-BR" sz="2400" b="0" dirty="0">
                <a:latin typeface="+mn-lt"/>
                <a:cs typeface="Arial" charset="0"/>
              </a:rPr>
              <a:t>Quais os seus impactos sobre a economia?</a:t>
            </a:r>
          </a:p>
          <a:p>
            <a:pPr marL="457200" indent="-457200" algn="just" fontAlgn="auto">
              <a:spcBef>
                <a:spcPts val="580"/>
              </a:spcBef>
              <a:spcAft>
                <a:spcPts val="0"/>
              </a:spcAft>
              <a:buClr>
                <a:schemeClr val="tx2"/>
              </a:buClr>
              <a:buSzPct val="85000"/>
              <a:buFont typeface="Arial" panose="020B0604020202020204" pitchFamily="34" charset="0"/>
              <a:buChar char="•"/>
              <a:defRPr/>
            </a:pPr>
            <a:endParaRPr lang="pt-BR" sz="2800" b="0" dirty="0"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54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515E6-BA2E-37EA-7210-ADBA201B9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9D286D99-C022-9D6B-BC96-ED0E1030A5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400" dirty="0">
                <a:solidFill>
                  <a:schemeClr val="bg1"/>
                </a:solidFill>
              </a:rPr>
              <a:t>Em 1988, jornada foi reduzida de 48 para 44 horas semanais.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7B714EEA-1BEA-A956-2DDE-DE10C4758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5D93BB5B-33BB-94A3-1F58-CE3C893FF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CDD3C9B3-77A3-8084-06E6-537FA24CD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0817B24-9A73-A3E4-1BB1-B69A6C959F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01" t="28478" r="27162" b="9381"/>
          <a:stretch>
            <a:fillRect/>
          </a:stretch>
        </p:blipFill>
        <p:spPr>
          <a:xfrm>
            <a:off x="683568" y="1216684"/>
            <a:ext cx="7596188" cy="552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47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E679A-C429-34EE-7129-3AC53A802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0C2A7ECF-48A1-4C24-F7B5-0B8F46332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400" dirty="0">
                <a:solidFill>
                  <a:schemeClr val="bg1"/>
                </a:solidFill>
              </a:rPr>
              <a:t>Efeitos Agregados da redução da jornada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E6C617AD-8004-2E39-1FA6-C6D9E7C093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886AC926-FA4C-20FD-53AB-6D3B1D357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1E23CD8F-20C8-9D96-2D4E-21F581DF79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D69D5AB-9B59-2663-1769-13A7FF5A80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01" t="34081" r="24013" b="54446"/>
          <a:stretch>
            <a:fillRect/>
          </a:stretch>
        </p:blipFill>
        <p:spPr>
          <a:xfrm>
            <a:off x="415825" y="1610051"/>
            <a:ext cx="8720555" cy="109886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136188E-03A1-C822-98A8-03D3F46C97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01" t="63339" r="27162" b="22907"/>
          <a:stretch>
            <a:fillRect/>
          </a:stretch>
        </p:blipFill>
        <p:spPr>
          <a:xfrm>
            <a:off x="208602" y="3800450"/>
            <a:ext cx="8875586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487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15617-B840-3D99-7FA0-8526E709B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716D5E57-A629-BD2E-6944-D5E7F1171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400" dirty="0">
                <a:solidFill>
                  <a:schemeClr val="bg1"/>
                </a:solidFill>
              </a:rPr>
              <a:t>Efeitos Agregados da redução da jornada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2F8F5DE6-8671-4D8F-DC84-9BA80EDFF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C21028F3-0172-CB54-A1F2-B49B8E6895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7FD20C50-3BA7-5814-A3F3-00218FED3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A014278-7010-AE6A-A1C4-50AC196740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590" t="28625" r="31099" b="50089"/>
          <a:stretch>
            <a:fillRect/>
          </a:stretch>
        </p:blipFill>
        <p:spPr>
          <a:xfrm>
            <a:off x="467544" y="1539736"/>
            <a:ext cx="8400968" cy="232131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099983B3-1649-5F82-8439-D0D5F7A486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014" t="57906" r="25586" b="20808"/>
          <a:stretch>
            <a:fillRect/>
          </a:stretch>
        </p:blipFill>
        <p:spPr>
          <a:xfrm>
            <a:off x="159574" y="4369764"/>
            <a:ext cx="9380978" cy="222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91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BB1627-518E-40C1-C790-9FE82221D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DDC689B0-4190-7B1D-7FF8-B0B3B58C4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800" dirty="0">
                <a:solidFill>
                  <a:schemeClr val="bg1"/>
                </a:solidFill>
              </a:rPr>
              <a:t>Análise Setorial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803CF140-B504-F9A9-0D0D-429CEFE27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77AE3B48-3587-70FE-475B-7F477149C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A0AFCDD2-6FE1-ABC6-940D-EB5D02D45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CD07F16-8D37-7E6B-D831-509BD7FC73E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01" t="33569" r="25588" b="11671"/>
          <a:stretch>
            <a:fillRect/>
          </a:stretch>
        </p:blipFill>
        <p:spPr>
          <a:xfrm>
            <a:off x="323529" y="1377830"/>
            <a:ext cx="8527022" cy="529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599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530C7-5745-A0A4-344A-DAB418D51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9F5C1FFD-1646-2984-0EBA-C196FC633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400" dirty="0">
                <a:solidFill>
                  <a:schemeClr val="bg1"/>
                </a:solidFill>
              </a:rPr>
              <a:t>Será que Ganhos de Produtividade compensam?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79376A63-B022-4B5B-49D7-1B00A6C509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F7EA8F44-63C8-E07C-BA58-C7F7449A1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EFE57367-CCAA-871E-8CA3-BB4E99DC3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7B45CDD-4FC7-B9AE-BFF8-D0FB25CA9D6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01" t="33570" r="26375" b="16740"/>
          <a:stretch>
            <a:fillRect/>
          </a:stretch>
        </p:blipFill>
        <p:spPr>
          <a:xfrm>
            <a:off x="251520" y="1430646"/>
            <a:ext cx="8903682" cy="509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859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71C69-9C1C-B55A-3EF5-C4CF0078F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7EBA6510-82AB-3DFF-A746-7A7C92473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800" dirty="0">
                <a:solidFill>
                  <a:schemeClr val="bg1"/>
                </a:solidFill>
              </a:rPr>
              <a:t>Forte Impacto sobre o PIB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719507FC-4F1F-1496-6117-A9337FD352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97E7F1B8-E8BE-CFD7-B992-FF245B4B4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EE964693-D4FF-B862-D2BB-CC0F02C40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E273EF4-9028-C743-E350-F37EFEDFF1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01" t="31791" r="26375" b="16384"/>
          <a:stretch>
            <a:fillRect/>
          </a:stretch>
        </p:blipFill>
        <p:spPr>
          <a:xfrm>
            <a:off x="457816" y="1412776"/>
            <a:ext cx="8611054" cy="513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17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5672D-CD0B-95B2-FD21-91AFA74F3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DFF17E62-3A8D-0E63-BA3A-CC43FF899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96188" cy="1143000"/>
          </a:xfrm>
          <a:prstGeom prst="rect">
            <a:avLst/>
          </a:prstGeom>
          <a:solidFill>
            <a:srgbClr val="0033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buNone/>
              <a:defRPr/>
            </a:pPr>
            <a:r>
              <a:rPr lang="pt-BR" sz="2800" dirty="0">
                <a:solidFill>
                  <a:schemeClr val="bg1"/>
                </a:solidFill>
              </a:rPr>
              <a:t>Jornada 6 X 1</a:t>
            </a:r>
          </a:p>
        </p:txBody>
      </p:sp>
      <p:sp>
        <p:nvSpPr>
          <p:cNvPr id="16387" name="Rectangle 9">
            <a:extLst>
              <a:ext uri="{FF2B5EF4-FFF2-40B4-BE49-F238E27FC236}">
                <a16:creationId xmlns:a16="http://schemas.microsoft.com/office/drawing/2014/main" id="{CF2D8796-1238-0376-D76D-B4246C096B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5825" y="0"/>
            <a:ext cx="1908175" cy="1144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pt-BR" sz="1800" b="0">
              <a:latin typeface="Arial" panose="020B0604020202020204" pitchFamily="34" charset="0"/>
            </a:endParaRP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1426205B-4C59-30E3-EE1F-F7213EBB8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6938" y="0"/>
            <a:ext cx="18970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E23E9EC2-46CA-0CA7-E22B-8BCDFB5D9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719" y="4869159"/>
            <a:ext cx="1169071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26E8520-5A56-5017-4B89-42179B0666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801" t="27078" r="25588" b="23766"/>
          <a:stretch>
            <a:fillRect/>
          </a:stretch>
        </p:blipFill>
        <p:spPr>
          <a:xfrm>
            <a:off x="251520" y="1431877"/>
            <a:ext cx="8755558" cy="487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62895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3352</TotalTime>
  <Words>261</Words>
  <Application>Microsoft Office PowerPoint</Application>
  <PresentationFormat>Apresentação na tela (4:3)</PresentationFormat>
  <Paragraphs>37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Arial</vt:lpstr>
      <vt:lpstr>Calibri</vt:lpstr>
      <vt:lpstr>Design padrão</vt:lpstr>
      <vt:lpstr> Modificação da Jornada de Trabalho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FGV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Estudo da PTF no Brasil</dc:title>
  <dc:creator>FHBF</dc:creator>
  <cp:lastModifiedBy>Fernando de Holanda Barbosa Filho</cp:lastModifiedBy>
  <cp:revision>170</cp:revision>
  <dcterms:created xsi:type="dcterms:W3CDTF">2008-02-26T20:12:54Z</dcterms:created>
  <dcterms:modified xsi:type="dcterms:W3CDTF">2025-10-20T19:23:44Z</dcterms:modified>
</cp:coreProperties>
</file>