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17" r:id="rId3"/>
    <p:sldId id="514" r:id="rId4"/>
    <p:sldId id="515" r:id="rId5"/>
    <p:sldId id="516" r:id="rId6"/>
    <p:sldId id="505" r:id="rId7"/>
    <p:sldId id="509" r:id="rId8"/>
    <p:sldId id="508" r:id="rId9"/>
    <p:sldId id="506" r:id="rId10"/>
    <p:sldId id="510" r:id="rId11"/>
    <p:sldId id="511" r:id="rId12"/>
    <p:sldId id="513" r:id="rId13"/>
    <p:sldId id="512" r:id="rId14"/>
    <p:sldId id="507" r:id="rId15"/>
    <p:sldId id="503" r:id="rId16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3BA3C-5028-4D06-A223-D6C02C433687}" v="2" dt="2025-10-20T19:21:26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660"/>
  </p:normalViewPr>
  <p:slideViewPr>
    <p:cSldViewPr>
      <p:cViewPr varScale="1">
        <p:scale>
          <a:sx n="65" d="100"/>
          <a:sy n="65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de Holanda Barbosa Filho" userId="2d8ee227-295d-4962-874c-757a248c41ad" providerId="ADAL" clId="{54C07926-A9D5-414F-8004-14040E0F06F4}"/>
    <pc:docChg chg="custSel addSld delSld modSld">
      <pc:chgData name="Fernando de Holanda Barbosa Filho" userId="2d8ee227-295d-4962-874c-757a248c41ad" providerId="ADAL" clId="{54C07926-A9D5-414F-8004-14040E0F06F4}" dt="2025-10-20T19:23:41.472" v="142" actId="20577"/>
      <pc:docMkLst>
        <pc:docMk/>
      </pc:docMkLst>
      <pc:sldChg chg="modSp mod">
        <pc:chgData name="Fernando de Holanda Barbosa Filho" userId="2d8ee227-295d-4962-874c-757a248c41ad" providerId="ADAL" clId="{54C07926-A9D5-414F-8004-14040E0F06F4}" dt="2025-10-20T18:51:02.174" v="52" actId="20577"/>
        <pc:sldMkLst>
          <pc:docMk/>
          <pc:sldMk cId="0" sldId="256"/>
        </pc:sldMkLst>
        <pc:spChg chg="mod">
          <ac:chgData name="Fernando de Holanda Barbosa Filho" userId="2d8ee227-295d-4962-874c-757a248c41ad" providerId="ADAL" clId="{54C07926-A9D5-414F-8004-14040E0F06F4}" dt="2025-10-20T18:51:02.174" v="52" actId="20577"/>
          <ac:spMkLst>
            <pc:docMk/>
            <pc:sldMk cId="0" sldId="256"/>
            <ac:spMk id="19458" creationId="{00000000-0000-0000-0000-000000000000}"/>
          </ac:spMkLst>
        </pc:spChg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1641827966" sldId="480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3997587616" sldId="482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755145966" sldId="487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4234208497" sldId="488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1870922401" sldId="489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3611418414" sldId="490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1349240269" sldId="491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3331814479" sldId="492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1685215296" sldId="493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2787506060" sldId="494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270788982" sldId="495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2777824993" sldId="496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2952477694" sldId="497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2785318568" sldId="498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409098072" sldId="499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240032606" sldId="500"/>
        </pc:sldMkLst>
      </pc:sldChg>
      <pc:sldChg chg="del">
        <pc:chgData name="Fernando de Holanda Barbosa Filho" userId="2d8ee227-295d-4962-874c-757a248c41ad" providerId="ADAL" clId="{54C07926-A9D5-414F-8004-14040E0F06F4}" dt="2025-10-20T18:50:43.243" v="0" actId="47"/>
        <pc:sldMkLst>
          <pc:docMk/>
          <pc:sldMk cId="157330679" sldId="501"/>
        </pc:sldMkLst>
      </pc:sldChg>
      <pc:sldChg chg="del">
        <pc:chgData name="Fernando de Holanda Barbosa Filho" userId="2d8ee227-295d-4962-874c-757a248c41ad" providerId="ADAL" clId="{54C07926-A9D5-414F-8004-14040E0F06F4}" dt="2025-10-20T19:23:26.413" v="111" actId="47"/>
        <pc:sldMkLst>
          <pc:docMk/>
          <pc:sldMk cId="3712938772" sldId="502"/>
        </pc:sldMkLst>
      </pc:sldChg>
      <pc:sldChg chg="modSp mod">
        <pc:chgData name="Fernando de Holanda Barbosa Filho" userId="2d8ee227-295d-4962-874c-757a248c41ad" providerId="ADAL" clId="{54C07926-A9D5-414F-8004-14040E0F06F4}" dt="2025-10-20T19:23:41.472" v="142" actId="20577"/>
        <pc:sldMkLst>
          <pc:docMk/>
          <pc:sldMk cId="2038961276" sldId="503"/>
        </pc:sldMkLst>
        <pc:spChg chg="mod">
          <ac:chgData name="Fernando de Holanda Barbosa Filho" userId="2d8ee227-295d-4962-874c-757a248c41ad" providerId="ADAL" clId="{54C07926-A9D5-414F-8004-14040E0F06F4}" dt="2025-10-20T19:23:41.472" v="142" actId="20577"/>
          <ac:spMkLst>
            <pc:docMk/>
            <pc:sldMk cId="2038961276" sldId="503"/>
            <ac:spMk id="7" creationId="{00000000-0000-0000-0000-000000000000}"/>
          </ac:spMkLst>
        </pc:spChg>
      </pc:sldChg>
      <pc:sldChg chg="del">
        <pc:chgData name="Fernando de Holanda Barbosa Filho" userId="2d8ee227-295d-4962-874c-757a248c41ad" providerId="ADAL" clId="{54C07926-A9D5-414F-8004-14040E0F06F4}" dt="2025-10-20T18:51:24.922" v="66" actId="47"/>
        <pc:sldMkLst>
          <pc:docMk/>
          <pc:sldMk cId="1155184516" sldId="504"/>
        </pc:sldMkLst>
      </pc:sldChg>
      <pc:sldChg chg="modSp mod">
        <pc:chgData name="Fernando de Holanda Barbosa Filho" userId="2d8ee227-295d-4962-874c-757a248c41ad" providerId="ADAL" clId="{54C07926-A9D5-414F-8004-14040E0F06F4}" dt="2025-10-20T19:23:06.636" v="110" actId="6549"/>
        <pc:sldMkLst>
          <pc:docMk/>
          <pc:sldMk cId="2706664032" sldId="507"/>
        </pc:sldMkLst>
        <pc:spChg chg="mod">
          <ac:chgData name="Fernando de Holanda Barbosa Filho" userId="2d8ee227-295d-4962-874c-757a248c41ad" providerId="ADAL" clId="{54C07926-A9D5-414F-8004-14040E0F06F4}" dt="2025-10-20T19:23:06.636" v="110" actId="6549"/>
          <ac:spMkLst>
            <pc:docMk/>
            <pc:sldMk cId="2706664032" sldId="507"/>
            <ac:spMk id="3" creationId="{75C14AFA-E4DD-FEE1-7B21-C563F4D8B4E4}"/>
          </ac:spMkLst>
        </pc:spChg>
      </pc:sldChg>
      <pc:sldChg chg="modSp add mod">
        <pc:chgData name="Fernando de Holanda Barbosa Filho" userId="2d8ee227-295d-4962-874c-757a248c41ad" providerId="ADAL" clId="{54C07926-A9D5-414F-8004-14040E0F06F4}" dt="2025-10-20T18:51:14.732" v="65" actId="20577"/>
        <pc:sldMkLst>
          <pc:docMk/>
          <pc:sldMk cId="315554394" sldId="517"/>
        </pc:sldMkLst>
        <pc:spChg chg="mod">
          <ac:chgData name="Fernando de Holanda Barbosa Filho" userId="2d8ee227-295d-4962-874c-757a248c41ad" providerId="ADAL" clId="{54C07926-A9D5-414F-8004-14040E0F06F4}" dt="2025-10-20T18:51:14.732" v="65" actId="20577"/>
          <ac:spMkLst>
            <pc:docMk/>
            <pc:sldMk cId="315554394" sldId="517"/>
            <ac:spMk id="16386" creationId="{BB7FC745-1C9B-65EF-189F-12A5D32FAE8F}"/>
          </ac:spMkLst>
        </pc:spChg>
      </pc:sldChg>
      <pc:sldChg chg="delSp modSp add del mod">
        <pc:chgData name="Fernando de Holanda Barbosa Filho" userId="2d8ee227-295d-4962-874c-757a248c41ad" providerId="ADAL" clId="{54C07926-A9D5-414F-8004-14040E0F06F4}" dt="2025-10-20T19:22:21.201" v="109" actId="47"/>
        <pc:sldMkLst>
          <pc:docMk/>
          <pc:sldMk cId="3292220192" sldId="518"/>
        </pc:sldMkLst>
        <pc:spChg chg="mod">
          <ac:chgData name="Fernando de Holanda Barbosa Filho" userId="2d8ee227-295d-4962-874c-757a248c41ad" providerId="ADAL" clId="{54C07926-A9D5-414F-8004-14040E0F06F4}" dt="2025-10-20T19:21:39.005" v="107" actId="20577"/>
          <ac:spMkLst>
            <pc:docMk/>
            <pc:sldMk cId="3292220192" sldId="518"/>
            <ac:spMk id="16386" creationId="{EDDC4791-6E41-7284-40D6-5CF925F724C6}"/>
          </ac:spMkLst>
        </pc:spChg>
        <pc:picChg chg="del">
          <ac:chgData name="Fernando de Holanda Barbosa Filho" userId="2d8ee227-295d-4962-874c-757a248c41ad" providerId="ADAL" clId="{54C07926-A9D5-414F-8004-14040E0F06F4}" dt="2025-10-20T19:21:41.925" v="108" actId="478"/>
          <ac:picMkLst>
            <pc:docMk/>
            <pc:sldMk cId="3292220192" sldId="518"/>
            <ac:picMk id="8" creationId="{0359D914-1AF2-BA4C-A700-50F11BF1A0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3A292EA1-4EE4-4E4E-858F-D5E3A4424CD9}" type="datetimeFigureOut">
              <a:rPr lang="pt-BR"/>
              <a:pPr/>
              <a:t>20/10/2025</a:t>
            </a:fld>
            <a:endParaRPr lang="pt-BR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B724811A-C96E-4F93-96E6-2BF8E8FF2CE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42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0F199D32-0F82-4026-A0F9-6AAEB0C3DC5B}" type="datetimeFigureOut">
              <a:rPr lang="pt-BR"/>
              <a:pPr/>
              <a:t>20/10/2025</a:t>
            </a:fld>
            <a:endParaRPr lang="pt-B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64751539-C3BC-4946-9311-3359CFA443A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CFAA-F7A4-419E-B814-3F5A360EBA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E272D-17A5-4AB6-8A74-7FA0B59D2C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EDB0-5239-4CAA-96F7-BDD125AA4C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BE17-BC00-4399-A781-7F25B2F81A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940B-EE14-4BEA-A918-D614647245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C5363-BC27-4B79-BD47-55187324B6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36E5-77BE-4470-94EA-7834AE769F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89A4-A2D0-4C5D-81E1-A586A5AAE5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453A-A660-47B4-9D06-80912E0995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E09-7058-47C2-A669-06D1F78B9C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92AA-1E07-43FF-88A2-3E3E39CDC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9BD1-53E9-43E2-B21C-5EDDBB48E2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8F09-2E5D-4558-953D-39E19A04B7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4586-CCA7-4FA2-8D21-1754AC82B8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CB9A-A843-4E10-AF4B-B980056235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503D2E-743A-4776-9BBA-78E74FE491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060575"/>
            <a:ext cx="7772400" cy="1470025"/>
          </a:xfrm>
        </p:spPr>
        <p:txBody>
          <a:bodyPr/>
          <a:lstStyle/>
          <a:p>
            <a:pPr eaLnBrk="1" hangingPunct="1"/>
            <a:br>
              <a:rPr lang="pt-BR" b="1" dirty="0"/>
            </a:br>
            <a:r>
              <a:rPr lang="pt-BR" b="1" dirty="0"/>
              <a:t>Modificação da Jornada de Trabalho</a:t>
            </a:r>
            <a:endParaRPr lang="pt-B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868863"/>
            <a:ext cx="6400800" cy="1752600"/>
          </a:xfrm>
        </p:spPr>
        <p:txBody>
          <a:bodyPr/>
          <a:lstStyle/>
          <a:p>
            <a:pPr eaLnBrk="1" hangingPunct="1"/>
            <a:r>
              <a:rPr lang="en-US" sz="2000" dirty="0"/>
              <a:t>Fernando de Holanda Barbosa Filho</a:t>
            </a:r>
          </a:p>
          <a:p>
            <a:pPr eaLnBrk="1" hangingPunct="1"/>
            <a:endParaRPr lang="en-US" sz="2000" dirty="0"/>
          </a:p>
        </p:txBody>
      </p:sp>
      <p:pic>
        <p:nvPicPr>
          <p:cNvPr id="19461" name="Picture 5" descr="Logo_IBRE_H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150813"/>
            <a:ext cx="1781175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74C15-635B-CE56-227E-7713CD160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D7C3C486-FB61-C721-F9A6-2DE6524AE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Quais grupos se beneficiam?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2F3E318F-DB0D-C823-EC3E-1B01B690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7F64AE1-9EC9-D434-3473-7A1F9666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47D5709-0A73-05B7-D3C3-9491FD9BA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CFB6FE-FEBC-6CC0-0329-8416D7956B25}"/>
              </a:ext>
            </a:extLst>
          </p:cNvPr>
          <p:cNvSpPr txBox="1">
            <a:spLocks/>
          </p:cNvSpPr>
          <p:nvPr/>
        </p:nvSpPr>
        <p:spPr bwMode="auto">
          <a:xfrm>
            <a:off x="395288" y="1643063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Arial" charset="0"/>
              </a:rPr>
              <a:t>A discussão pública indica que os mais pobres possuem maiores jornadas de trabalho.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b="0" dirty="0">
                <a:latin typeface="+mn-lt"/>
                <a:cs typeface="Arial" charset="0"/>
              </a:rPr>
              <a:t>Logo se beneficiariam mais.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800" b="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Arial" charset="0"/>
              </a:rPr>
              <a:t>Ponto importante: redução de jornada sem contrapartida do salário.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800" b="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2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63212-729A-66E2-E6E8-1AAD2709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EFA0883B-AE08-843A-A9DD-E5CA6B036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Quais grupos se beneficiam?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98188EE0-77F7-4449-AEA0-7279C4D1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40957E8-2ACD-6230-828C-350EA0E2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88A9806-CAF0-1710-1015-110F6E27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958F02-421E-F20D-ED82-2E1FC2C9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27078" r="22438" b="19941"/>
          <a:stretch>
            <a:fillRect/>
          </a:stretch>
        </p:blipFill>
        <p:spPr>
          <a:xfrm>
            <a:off x="107504" y="1234262"/>
            <a:ext cx="9244507" cy="5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45155-CB8F-6461-D60E-778FB8E5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716FBD26-EAD9-3F10-BF23-43896C91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Quais grupos se beneficiam?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421D1E0B-6DD3-E06D-41B9-563E1854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ACA1494-0BE2-FDC7-AF4B-6FDEFCB2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185E238-00F2-A411-0555-02C168899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740008-26FA-C3C5-9D86-CD03F113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56" t="37968" r="25375" b="34389"/>
          <a:stretch>
            <a:fillRect/>
          </a:stretch>
        </p:blipFill>
        <p:spPr>
          <a:xfrm>
            <a:off x="326037" y="1268760"/>
            <a:ext cx="8491926" cy="2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0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6EF52-F6D2-7D72-1A2D-1B20A99B2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4E829B84-32CA-F4D0-DB0E-427974C3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Produtividades compensam?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C1B31F60-89D7-D34A-3412-D671FE51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9AC4146-7709-A21D-CD2E-4847CC7C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7F95F4B-4F94-9CCD-0D10-CA406D17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9EA0A8-59E3-2F47-329E-2A69BA0E8204}"/>
              </a:ext>
            </a:extLst>
          </p:cNvPr>
          <p:cNvSpPr txBox="1">
            <a:spLocks/>
          </p:cNvSpPr>
          <p:nvPr/>
        </p:nvSpPr>
        <p:spPr bwMode="auto">
          <a:xfrm>
            <a:off x="395288" y="1643064"/>
            <a:ext cx="8229600" cy="128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Arial" charset="0"/>
              </a:rPr>
              <a:t>A elevação da produtividade por grupo escolar pode ajudar a compensar a elevação do salário hora do trabalho?</a:t>
            </a:r>
            <a:endParaRPr lang="pt-BR" sz="2400" b="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800" b="0" dirty="0">
              <a:latin typeface="+mn-lt"/>
              <a:cs typeface="Arial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E070FC-EB31-EEC8-17D1-76C8BDEE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36105" r="24013" b="27589"/>
          <a:stretch>
            <a:fillRect/>
          </a:stretch>
        </p:blipFill>
        <p:spPr>
          <a:xfrm>
            <a:off x="179512" y="3151730"/>
            <a:ext cx="9001516" cy="3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0CE0F-5BF4-6F90-03A2-E1BE76E9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71E3B2CF-90F0-F9AF-5443-587399617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Redução da Jornada de Trabalho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C04C9808-16BD-A82D-84CD-47CFCD9F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94A2A72C-4F03-FF9A-70D5-C5C89362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82CA7E6-24C1-674D-64FD-911282488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C14AFA-E4DD-FEE1-7B21-C563F4D8B4E4}"/>
              </a:ext>
            </a:extLst>
          </p:cNvPr>
          <p:cNvSpPr txBox="1">
            <a:spLocks/>
          </p:cNvSpPr>
          <p:nvPr/>
        </p:nvSpPr>
        <p:spPr bwMode="auto">
          <a:xfrm>
            <a:off x="395288" y="1643063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Arial" charset="0"/>
              </a:rPr>
              <a:t>Possui custos elevados para determinados setores.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400" b="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Arial" charset="0"/>
              </a:rPr>
              <a:t>Infelizmente, ganhos de produtividade não devem ser suficientes para compensar a redução da jornada de trabalho.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400" b="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Arial" charset="0"/>
              </a:rPr>
              <a:t>Grupos com mais escolaridade e que trabalham mais horas são os mais beneficiados. </a:t>
            </a:r>
            <a:endParaRPr lang="pt-BR" sz="2400" b="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400" b="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Arial" charset="0"/>
              </a:rPr>
              <a:t>Aumento do salário hora sem compensação da produtividade, pode reduzir o emprego.</a:t>
            </a:r>
            <a:endParaRPr lang="pt-BR" sz="2400" b="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3000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95288" y="1643063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Arial" charset="0"/>
              </a:rPr>
              <a:t>A redução da jornada de trabalho reduz a produtividade do trabalho, sendo prejudicial em termos de produtividade.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b="0" dirty="0">
                <a:latin typeface="+mn-lt"/>
                <a:cs typeface="Arial" charset="0"/>
              </a:rPr>
              <a:t>No entanto, pode ampliar o bem estar através do aumento do tempo de lazer. Mas, não sem custos.</a:t>
            </a:r>
            <a:endParaRPr lang="pt-BR" sz="2800" b="0" dirty="0">
              <a:latin typeface="+mn-lt"/>
              <a:cs typeface="Arial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896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034DD-AB8E-CA51-D77E-C7F27583C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BB7FC745-1C9B-65EF-189F-12A5D32FA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02AE5C70-4E34-1449-6507-617D428FD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7237244B-2BFB-BE71-C352-FDDC6602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330E2DC-6475-4E18-9DEF-A2065C12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186AFF-B535-2A18-57A5-B58A58099377}"/>
              </a:ext>
            </a:extLst>
          </p:cNvPr>
          <p:cNvSpPr txBox="1">
            <a:spLocks/>
          </p:cNvSpPr>
          <p:nvPr/>
        </p:nvSpPr>
        <p:spPr bwMode="auto">
          <a:xfrm>
            <a:off x="395288" y="1643063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Arial" charset="0"/>
              </a:rPr>
              <a:t>Problema não é a forma como se alocam as horas trabalhadas. 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b="0" dirty="0">
                <a:latin typeface="+mn-lt"/>
                <a:cs typeface="Arial" charset="0"/>
              </a:rPr>
              <a:t>O problema é a redução da jornada de trabalho para 36 horas.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b="0" dirty="0">
                <a:latin typeface="+mn-lt"/>
                <a:cs typeface="Arial" charset="0"/>
              </a:rPr>
              <a:t>Quais seriam os principais beneficiados?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Arial" charset="0"/>
            </a:endParaRP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t-BR" sz="2400" b="0" dirty="0">
                <a:latin typeface="+mn-lt"/>
                <a:cs typeface="Arial" charset="0"/>
              </a:rPr>
              <a:t>Quais os seus impactos sobre a economia?</a:t>
            </a:r>
          </a:p>
          <a:p>
            <a:pPr marL="457200" indent="-457200" algn="just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t-BR" sz="2800" b="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515E6-BA2E-37EA-7210-ADBA201B9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9D286D99-C022-9D6B-BC96-ED0E1030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Em 1988, jornada foi reduzida de 48 para 44 horas semanais.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7B714EEA-1BEA-A956-2DDE-DE10C4758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5D93BB5B-33BB-94A3-1F58-CE3C893F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DD3C9B3-77A3-8084-06E6-537FA24CD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817B24-9A73-A3E4-1BB1-B69A6C95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28478" r="27162" b="9381"/>
          <a:stretch>
            <a:fillRect/>
          </a:stretch>
        </p:blipFill>
        <p:spPr>
          <a:xfrm>
            <a:off x="683568" y="1216684"/>
            <a:ext cx="7596188" cy="55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E679A-C429-34EE-7129-3AC53A802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0C2A7ECF-48A1-4C24-F7B5-0B8F4633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Efeitos Agregados da redução da jornada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E6C617AD-8004-2E39-1FA6-C6D9E7C09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886AC926-FA4C-20FD-53AB-6D3B1D357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E23CD8F-20C8-9D96-2D4E-21F581DF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69D5AB-9B59-2663-1769-13A7FF5A80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34081" r="24013" b="54446"/>
          <a:stretch>
            <a:fillRect/>
          </a:stretch>
        </p:blipFill>
        <p:spPr>
          <a:xfrm>
            <a:off x="415825" y="1610051"/>
            <a:ext cx="8720555" cy="10988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136188E-03A1-C822-98A8-03D3F46C9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63339" r="27162" b="22907"/>
          <a:stretch>
            <a:fillRect/>
          </a:stretch>
        </p:blipFill>
        <p:spPr>
          <a:xfrm>
            <a:off x="208602" y="3800450"/>
            <a:ext cx="8875586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8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5617-B840-3D99-7FA0-8526E709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716D5E57-A629-BD2E-6944-D5E7F117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Efeitos Agregados da redução da jornada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2F8F5DE6-8671-4D8F-DC84-9BA80EDFF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21028F3-0172-CB54-A1F2-B49B8E68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FD20C50-3BA7-5814-A3F3-00218FED3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A014278-7010-AE6A-A1C4-50AC196740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90" t="28625" r="31099" b="50089"/>
          <a:stretch>
            <a:fillRect/>
          </a:stretch>
        </p:blipFill>
        <p:spPr>
          <a:xfrm>
            <a:off x="467544" y="1539736"/>
            <a:ext cx="8400968" cy="232131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99983B3-1649-5F82-8439-D0D5F7A4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14" t="57906" r="25586" b="20808"/>
          <a:stretch>
            <a:fillRect/>
          </a:stretch>
        </p:blipFill>
        <p:spPr>
          <a:xfrm>
            <a:off x="159574" y="4369764"/>
            <a:ext cx="9380978" cy="22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1627-518E-40C1-C790-9FE82221D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DDC689B0-4190-7B1D-7FF8-B0B3B58C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Análise Setorial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803CF140-B504-F9A9-0D0D-429CEFE27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77AE3B48-3587-70FE-475B-7F477149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0AFCDD2-6FE1-ABC6-940D-EB5D02D4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D07F16-8D37-7E6B-D831-509BD7FC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33569" r="25588" b="11671"/>
          <a:stretch>
            <a:fillRect/>
          </a:stretch>
        </p:blipFill>
        <p:spPr>
          <a:xfrm>
            <a:off x="323529" y="1377830"/>
            <a:ext cx="8527022" cy="52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9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530C7-5745-A0A4-344A-DAB418D51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9F5C1FFD-1646-2984-0EBA-C196FC633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Será que Ganhos de Produtividade compensam?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79376A63-B022-4B5B-49D7-1B00A6C50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7EA8F44-63C8-E07C-BA58-C7F7449A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FE57367-CCAA-871E-8CA3-BB4E99DC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B45CDD-4FC7-B9AE-BFF8-D0FB25CA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33570" r="26375" b="16740"/>
          <a:stretch>
            <a:fillRect/>
          </a:stretch>
        </p:blipFill>
        <p:spPr>
          <a:xfrm>
            <a:off x="251520" y="1430646"/>
            <a:ext cx="8903682" cy="50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5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71C69-9C1C-B55A-3EF5-C4CF0078F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7EBA6510-82AB-3DFF-A746-7A7C9247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Forte Impacto sobre o PIB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719507FC-4F1F-1496-6117-A9337FD3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97E7F1B8-E8BE-CFD7-B992-FF245B4B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E964693-D4FF-B862-D2BB-CC0F02C4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273EF4-9028-C743-E350-F37EFEDF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31791" r="26375" b="16384"/>
          <a:stretch>
            <a:fillRect/>
          </a:stretch>
        </p:blipFill>
        <p:spPr>
          <a:xfrm>
            <a:off x="457816" y="1412776"/>
            <a:ext cx="8611054" cy="51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1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5672D-CD0B-95B2-FD21-91AFA74F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DFF17E62-3A8D-0E63-BA3A-CC43FF89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96188" cy="1143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Jornada 6 X 1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CF2D8796-1238-0376-D76D-B4246C096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0"/>
            <a:ext cx="1908175" cy="114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1426205B-4C59-30E3-EE1F-F7213EBB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0"/>
            <a:ext cx="189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23E9EC2-46CA-0CA7-E22B-8BCDFB5D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4869159"/>
            <a:ext cx="11690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6E8520-5A56-5017-4B89-42179B0666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27078" r="25588" b="23766"/>
          <a:stretch>
            <a:fillRect/>
          </a:stretch>
        </p:blipFill>
        <p:spPr>
          <a:xfrm>
            <a:off x="251520" y="1431877"/>
            <a:ext cx="8755558" cy="4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289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261</Words>
  <Application>Microsoft Office PowerPoint</Application>
  <PresentationFormat>Apresentação na tela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Design padrão</vt:lpstr>
      <vt:lpstr> Modificação da Jornada de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da PTF no Brasil</dc:title>
  <dc:creator>FHBF</dc:creator>
  <cp:lastModifiedBy>Fernando de Holanda Barbosa Filho</cp:lastModifiedBy>
  <cp:revision>170</cp:revision>
  <dcterms:created xsi:type="dcterms:W3CDTF">2008-02-26T20:12:54Z</dcterms:created>
  <dcterms:modified xsi:type="dcterms:W3CDTF">2025-10-20T19:23:44Z</dcterms:modified>
</cp:coreProperties>
</file>