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0" r:id="rId1"/>
  </p:sldMasterIdLst>
  <p:notesMasterIdLst>
    <p:notesMasterId r:id="rId17"/>
  </p:notesMasterIdLst>
  <p:sldIdLst>
    <p:sldId id="256" r:id="rId2"/>
    <p:sldId id="257" r:id="rId3"/>
    <p:sldId id="258" r:id="rId4"/>
    <p:sldId id="272" r:id="rId5"/>
    <p:sldId id="259" r:id="rId6"/>
    <p:sldId id="271" r:id="rId7"/>
    <p:sldId id="269" r:id="rId8"/>
    <p:sldId id="261" r:id="rId9"/>
    <p:sldId id="270" r:id="rId10"/>
    <p:sldId id="260" r:id="rId11"/>
    <p:sldId id="262" r:id="rId12"/>
    <p:sldId id="263" r:id="rId13"/>
    <p:sldId id="264" r:id="rId14"/>
    <p:sldId id="265" r:id="rId15"/>
    <p:sldId id="267" r:id="rId16"/>
  </p:sldIdLst>
  <p:sldSz cx="12192000" cy="6858000"/>
  <p:notesSz cx="6858000" cy="12192000"/>
  <p:embeddedFontLst>
    <p:embeddedFont>
      <p:font typeface="Play" panose="020B0604020202020204" charset="0"/>
      <p:regular r:id="rId18"/>
      <p:bold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914400"/>
            <a:ext cx="4572225" cy="4572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5791200"/>
            <a:ext cx="5486400" cy="54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" name="Google Shape;10;p1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1;p1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83" name="Google Shape;183;p8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8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12" name="Google Shape;212;p9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9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40" name="Google Shape;240;p10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" name="Google Shape;241;p10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01" name="Google Shape;301;p12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2" name="Google Shape;302;p12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</a:t>
            </a:fld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4" name="Google Shape;24;p2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p2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5" name="Google Shape;65;p3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66;p3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">
          <a:extLst>
            <a:ext uri="{FF2B5EF4-FFF2-40B4-BE49-F238E27FC236}">
              <a16:creationId xmlns:a16="http://schemas.microsoft.com/office/drawing/2014/main" id="{D5F58AC7-B693-A0D2-1414-81250F8AC8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2:notes">
            <a:extLst>
              <a:ext uri="{FF2B5EF4-FFF2-40B4-BE49-F238E27FC236}">
                <a16:creationId xmlns:a16="http://schemas.microsoft.com/office/drawing/2014/main" id="{C2078623-C3B6-951E-B915-620665C3B8A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4" name="Google Shape;24;p2:notes">
            <a:extLst>
              <a:ext uri="{FF2B5EF4-FFF2-40B4-BE49-F238E27FC236}">
                <a16:creationId xmlns:a16="http://schemas.microsoft.com/office/drawing/2014/main" id="{E172A486-B548-D8E3-0B03-F1DEADDF2D6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p2:notes">
            <a:extLst>
              <a:ext uri="{FF2B5EF4-FFF2-40B4-BE49-F238E27FC236}">
                <a16:creationId xmlns:a16="http://schemas.microsoft.com/office/drawing/2014/main" id="{906C5D34-26A5-A7E0-8AAC-ACC44D4DA39B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266042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4" name="Google Shape;84;p4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4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>
          <a:extLst>
            <a:ext uri="{FF2B5EF4-FFF2-40B4-BE49-F238E27FC236}">
              <a16:creationId xmlns:a16="http://schemas.microsoft.com/office/drawing/2014/main" id="{DC494976-BB77-A16E-9058-D280FD0532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4:notes">
            <a:extLst>
              <a:ext uri="{FF2B5EF4-FFF2-40B4-BE49-F238E27FC236}">
                <a16:creationId xmlns:a16="http://schemas.microsoft.com/office/drawing/2014/main" id="{32B9592B-7FDA-09A5-C11E-FE3E20F6A9E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4" name="Google Shape;84;p4:notes">
            <a:extLst>
              <a:ext uri="{FF2B5EF4-FFF2-40B4-BE49-F238E27FC236}">
                <a16:creationId xmlns:a16="http://schemas.microsoft.com/office/drawing/2014/main" id="{169FC2ED-50C0-D62F-B065-F46C38AB6BB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4:notes">
            <a:extLst>
              <a:ext uri="{FF2B5EF4-FFF2-40B4-BE49-F238E27FC236}">
                <a16:creationId xmlns:a16="http://schemas.microsoft.com/office/drawing/2014/main" id="{B39E6BBF-8A53-6DD3-A680-E4163F93D77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565376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31" name="Google Shape;131;p6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6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3" name="Google Shape;103;p5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5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62" name="Google Shape;162;p7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7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STER">
  <p:cSld name="MASTER"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DEFAULT">
    <p:spTree>
      <p:nvGrpSpPr>
        <p:cNvPr id="1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871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4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83044"/>
          </a:solidFill>
          <a:ln w="12700" cap="flat" cmpd="sng">
            <a:solidFill>
              <a:srgbClr val="333333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4"/>
          <p:cNvSpPr/>
          <p:nvPr/>
        </p:nvSpPr>
        <p:spPr>
          <a:xfrm>
            <a:off x="6656832" y="4617720"/>
            <a:ext cx="4800600" cy="45720"/>
          </a:xfrm>
          <a:prstGeom prst="rect">
            <a:avLst/>
          </a:prstGeom>
          <a:solidFill>
            <a:srgbClr val="C89B3C"/>
          </a:solidFill>
          <a:ln w="12700" cap="flat" cmpd="sng">
            <a:solidFill>
              <a:srgbClr val="C89B3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4"/>
          <p:cNvSpPr/>
          <p:nvPr/>
        </p:nvSpPr>
        <p:spPr>
          <a:xfrm>
            <a:off x="658368" y="658368"/>
            <a:ext cx="5437632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C89B3C"/>
              </a:buClr>
              <a:buSzPts val="1100"/>
              <a:buFont typeface="Arial"/>
              <a:buNone/>
            </a:pPr>
            <a:r>
              <a:rPr lang="en-US" sz="1100" b="1" i="0" u="none" strike="noStrike" cap="none" dirty="0" err="1">
                <a:solidFill>
                  <a:srgbClr val="C89B3C"/>
                </a:solidFill>
                <a:latin typeface="Arial"/>
                <a:ea typeface="Arial"/>
                <a:cs typeface="Arial"/>
                <a:sym typeface="Arial"/>
              </a:rPr>
              <a:t>Secretaria</a:t>
            </a:r>
            <a:r>
              <a:rPr lang="en-US" sz="1100" b="1" i="0" u="none" strike="noStrike" cap="none" dirty="0">
                <a:solidFill>
                  <a:srgbClr val="C89B3C"/>
                </a:solidFill>
                <a:latin typeface="Arial"/>
                <a:ea typeface="Arial"/>
                <a:cs typeface="Arial"/>
                <a:sym typeface="Arial"/>
              </a:rPr>
              <a:t> Nacional dos </a:t>
            </a:r>
            <a:r>
              <a:rPr lang="en-US" sz="1100" b="1" i="0" u="none" strike="noStrike" cap="none" dirty="0" err="1">
                <a:solidFill>
                  <a:srgbClr val="C89B3C"/>
                </a:solidFill>
                <a:latin typeface="Arial"/>
                <a:ea typeface="Arial"/>
                <a:cs typeface="Arial"/>
                <a:sym typeface="Arial"/>
              </a:rPr>
              <a:t>Direitos</a:t>
            </a:r>
            <a:r>
              <a:rPr lang="en-US" sz="1100" b="1" i="0" u="none" strike="noStrike" cap="none" dirty="0">
                <a:solidFill>
                  <a:srgbClr val="C89B3C"/>
                </a:solidFill>
                <a:latin typeface="Arial"/>
                <a:ea typeface="Arial"/>
                <a:cs typeface="Arial"/>
                <a:sym typeface="Arial"/>
              </a:rPr>
              <a:t> da </a:t>
            </a:r>
            <a:r>
              <a:rPr lang="en-US" sz="1100" b="1" i="0" u="none" strike="noStrike" cap="none" dirty="0" err="1">
                <a:solidFill>
                  <a:srgbClr val="C89B3C"/>
                </a:solidFill>
                <a:latin typeface="Arial"/>
                <a:ea typeface="Arial"/>
                <a:cs typeface="Arial"/>
                <a:sym typeface="Arial"/>
              </a:rPr>
              <a:t>Criança</a:t>
            </a:r>
            <a:r>
              <a:rPr lang="en-US" sz="1100" b="1" i="0" u="none" strike="noStrike" cap="none" dirty="0">
                <a:solidFill>
                  <a:srgbClr val="C89B3C"/>
                </a:solidFill>
                <a:latin typeface="Arial"/>
                <a:ea typeface="Arial"/>
                <a:cs typeface="Arial"/>
                <a:sym typeface="Arial"/>
              </a:rPr>
              <a:t> e do </a:t>
            </a:r>
            <a:r>
              <a:rPr lang="en-US" sz="1100" b="1" i="0" u="none" strike="noStrike" cap="none" dirty="0" err="1">
                <a:solidFill>
                  <a:srgbClr val="C89B3C"/>
                </a:solidFill>
                <a:latin typeface="Arial"/>
                <a:ea typeface="Arial"/>
                <a:cs typeface="Arial"/>
                <a:sym typeface="Arial"/>
              </a:rPr>
              <a:t>Adolescente</a:t>
            </a:r>
            <a:endParaRPr lang="en-US" sz="1100" b="1" i="0" u="none" strike="noStrike" cap="none" dirty="0">
              <a:solidFill>
                <a:srgbClr val="C89B3C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C89B3C"/>
              </a:buClr>
              <a:buSzPts val="1100"/>
              <a:buFont typeface="Arial"/>
              <a:buNone/>
            </a:pPr>
            <a:r>
              <a:rPr lang="en-US" sz="1100" b="1" i="0" u="none" strike="noStrike" cap="none" dirty="0" err="1">
                <a:solidFill>
                  <a:srgbClr val="C89B3C"/>
                </a:solidFill>
                <a:latin typeface="Arial"/>
                <a:ea typeface="Arial"/>
                <a:cs typeface="Arial"/>
                <a:sym typeface="Arial"/>
              </a:rPr>
              <a:t>Ministério</a:t>
            </a:r>
            <a:r>
              <a:rPr lang="en-US" sz="1100" b="1" i="0" u="none" strike="noStrike" cap="none" dirty="0">
                <a:solidFill>
                  <a:srgbClr val="C89B3C"/>
                </a:solidFill>
                <a:latin typeface="Arial"/>
                <a:ea typeface="Arial"/>
                <a:cs typeface="Arial"/>
                <a:sym typeface="Arial"/>
              </a:rPr>
              <a:t> dos </a:t>
            </a:r>
            <a:r>
              <a:rPr lang="en-US" sz="1100" b="1" i="0" u="none" strike="noStrike" cap="none" dirty="0" err="1">
                <a:solidFill>
                  <a:srgbClr val="C89B3C"/>
                </a:solidFill>
                <a:latin typeface="Arial"/>
                <a:ea typeface="Arial"/>
                <a:cs typeface="Arial"/>
                <a:sym typeface="Arial"/>
              </a:rPr>
              <a:t>Direitos</a:t>
            </a:r>
            <a:r>
              <a:rPr lang="en-US" sz="1100" b="1" i="0" u="none" strike="noStrike" cap="none" dirty="0">
                <a:solidFill>
                  <a:srgbClr val="C89B3C"/>
                </a:solidFill>
                <a:latin typeface="Arial"/>
                <a:ea typeface="Arial"/>
                <a:cs typeface="Arial"/>
                <a:sym typeface="Arial"/>
              </a:rPr>
              <a:t> Humanos e da </a:t>
            </a:r>
            <a:r>
              <a:rPr lang="en-US" sz="1100" b="1" i="0" u="none" strike="noStrike" cap="none" dirty="0" err="1">
                <a:solidFill>
                  <a:srgbClr val="C89B3C"/>
                </a:solidFill>
                <a:latin typeface="Arial"/>
                <a:ea typeface="Arial"/>
                <a:cs typeface="Arial"/>
                <a:sym typeface="Arial"/>
              </a:rPr>
              <a:t>Cidadania</a:t>
            </a:r>
            <a:endParaRPr lang="en-US" sz="1100" b="1" i="0" u="none" strike="noStrike" cap="none" dirty="0">
              <a:solidFill>
                <a:srgbClr val="C89B3C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C89B3C"/>
              </a:buClr>
              <a:buSzPts val="1100"/>
              <a:buFont typeface="Arial"/>
              <a:buNone/>
            </a:pPr>
            <a:r>
              <a:rPr lang="en-US" sz="1100" b="1" i="0" u="none" strike="noStrike" cap="none" dirty="0" err="1">
                <a:solidFill>
                  <a:srgbClr val="C89B3C"/>
                </a:solidFill>
                <a:latin typeface="Arial"/>
                <a:ea typeface="Arial"/>
                <a:cs typeface="Arial"/>
                <a:sym typeface="Arial"/>
              </a:rPr>
              <a:t>Audiência</a:t>
            </a:r>
            <a:r>
              <a:rPr lang="en-US" sz="1100" b="1" i="0" u="none" strike="noStrike" cap="none" dirty="0">
                <a:solidFill>
                  <a:srgbClr val="C89B3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1" dirty="0">
                <a:solidFill>
                  <a:srgbClr val="C89B3C"/>
                </a:solidFill>
              </a:rPr>
              <a:t>P</a:t>
            </a:r>
            <a:r>
              <a:rPr lang="en-US" sz="1100" b="1" i="0" u="none" strike="noStrike" cap="none" dirty="0">
                <a:solidFill>
                  <a:srgbClr val="C89B3C"/>
                </a:solidFill>
                <a:latin typeface="Arial"/>
                <a:ea typeface="Arial"/>
                <a:cs typeface="Arial"/>
                <a:sym typeface="Arial"/>
              </a:rPr>
              <a:t>ública – </a:t>
            </a:r>
            <a:r>
              <a:rPr lang="en-US" sz="1100" b="1" i="0" u="none" strike="noStrike" cap="none" dirty="0" err="1">
                <a:solidFill>
                  <a:srgbClr val="C89B3C"/>
                </a:solidFill>
                <a:latin typeface="Arial"/>
                <a:ea typeface="Arial"/>
                <a:cs typeface="Arial"/>
                <a:sym typeface="Arial"/>
              </a:rPr>
              <a:t>Comiss</a:t>
            </a:r>
            <a:r>
              <a:rPr lang="en-US" sz="1100" b="1" dirty="0" err="1">
                <a:solidFill>
                  <a:srgbClr val="C89B3C"/>
                </a:solidFill>
              </a:rPr>
              <a:t>ão</a:t>
            </a:r>
            <a:r>
              <a:rPr lang="en-US" sz="1100" b="1" dirty="0">
                <a:solidFill>
                  <a:srgbClr val="C89B3C"/>
                </a:solidFill>
              </a:rPr>
              <a:t> de </a:t>
            </a:r>
            <a:r>
              <a:rPr lang="en-US" sz="1100" b="1" dirty="0" err="1">
                <a:solidFill>
                  <a:srgbClr val="C89B3C"/>
                </a:solidFill>
              </a:rPr>
              <a:t>Assuntos</a:t>
            </a:r>
            <a:r>
              <a:rPr lang="en-US" sz="1100" b="1" dirty="0">
                <a:solidFill>
                  <a:srgbClr val="C89B3C"/>
                </a:solidFill>
              </a:rPr>
              <a:t> </a:t>
            </a:r>
            <a:r>
              <a:rPr lang="en-US" sz="1100" b="1" dirty="0" err="1">
                <a:solidFill>
                  <a:srgbClr val="C89B3C"/>
                </a:solidFill>
              </a:rPr>
              <a:t>Sociais</a:t>
            </a:r>
            <a:r>
              <a:rPr lang="en-US" sz="1100" b="1" dirty="0">
                <a:solidFill>
                  <a:srgbClr val="C89B3C"/>
                </a:solidFill>
              </a:rPr>
              <a:t> do </a:t>
            </a:r>
            <a:r>
              <a:rPr lang="en-US" sz="1100" b="1" dirty="0" err="1">
                <a:solidFill>
                  <a:srgbClr val="C89B3C"/>
                </a:solidFill>
              </a:rPr>
              <a:t>Senado</a:t>
            </a:r>
            <a:r>
              <a:rPr lang="en-US" sz="1100" b="1" dirty="0">
                <a:solidFill>
                  <a:srgbClr val="C89B3C"/>
                </a:solidFill>
              </a:rPr>
              <a:t> Federal</a:t>
            </a:r>
            <a:endParaRPr sz="11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7;p4"/>
          <p:cNvSpPr/>
          <p:nvPr/>
        </p:nvSpPr>
        <p:spPr>
          <a:xfrm>
            <a:off x="640080" y="1234440"/>
            <a:ext cx="5440680" cy="1234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800"/>
              <a:buFont typeface="Arial"/>
              <a:buNone/>
            </a:pPr>
            <a:r>
              <a:rPr lang="en-US" sz="3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Fortalecimento</a:t>
            </a:r>
            <a:r>
              <a:rPr lang="en-US" sz="3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do Sistema de </a:t>
            </a:r>
            <a:r>
              <a:rPr lang="en-US" sz="3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Garantia</a:t>
            </a:r>
            <a:r>
              <a:rPr lang="en-US" sz="3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3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Direitos</a:t>
            </a:r>
            <a:endParaRPr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18;p4"/>
          <p:cNvSpPr/>
          <p:nvPr/>
        </p:nvSpPr>
        <p:spPr>
          <a:xfrm>
            <a:off x="667512" y="2743200"/>
            <a:ext cx="5166360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DDE8E8"/>
              </a:buClr>
              <a:buSzPts val="1700"/>
              <a:buFont typeface="Arial"/>
              <a:buNone/>
            </a:pPr>
            <a:r>
              <a:rPr lang="en-US" sz="1700" b="0" i="0" u="none" strike="noStrike" cap="none" dirty="0" err="1">
                <a:solidFill>
                  <a:srgbClr val="DDE8E8"/>
                </a:solidFill>
                <a:latin typeface="Arial"/>
                <a:ea typeface="Arial"/>
                <a:cs typeface="Arial"/>
                <a:sym typeface="Arial"/>
              </a:rPr>
              <a:t>Conselhos</a:t>
            </a:r>
            <a:r>
              <a:rPr lang="en-US" sz="1700" b="0" i="0" u="none" strike="noStrike" cap="none" dirty="0">
                <a:solidFill>
                  <a:srgbClr val="DDE8E8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700" b="0" i="0" u="none" strike="noStrike" cap="none" dirty="0" err="1">
                <a:solidFill>
                  <a:srgbClr val="DDE8E8"/>
                </a:solidFill>
                <a:latin typeface="Arial"/>
                <a:ea typeface="Arial"/>
                <a:cs typeface="Arial"/>
                <a:sym typeface="Arial"/>
              </a:rPr>
              <a:t>Tutelares</a:t>
            </a:r>
            <a:r>
              <a:rPr lang="en-US" sz="1700" b="0" i="0" u="none" strike="noStrike" cap="none" dirty="0">
                <a:solidFill>
                  <a:srgbClr val="DDE8E8"/>
                </a:solidFill>
                <a:latin typeface="Arial"/>
                <a:ea typeface="Arial"/>
                <a:cs typeface="Arial"/>
                <a:sym typeface="Arial"/>
              </a:rPr>
              <a:t>, Sistema de </a:t>
            </a:r>
            <a:r>
              <a:rPr lang="en-US" sz="1700" b="0" i="0" u="none" strike="noStrike" cap="none" dirty="0" err="1">
                <a:solidFill>
                  <a:srgbClr val="DDE8E8"/>
                </a:solidFill>
                <a:latin typeface="Arial"/>
                <a:ea typeface="Arial"/>
                <a:cs typeface="Arial"/>
                <a:sym typeface="Arial"/>
              </a:rPr>
              <a:t>Informação</a:t>
            </a:r>
            <a:r>
              <a:rPr lang="en-US" sz="1700" b="0" i="0" u="none" strike="noStrike" cap="none" dirty="0">
                <a:solidFill>
                  <a:srgbClr val="DDE8E8"/>
                </a:solidFill>
                <a:latin typeface="Arial"/>
                <a:ea typeface="Arial"/>
                <a:cs typeface="Arial"/>
                <a:sym typeface="Arial"/>
              </a:rPr>
              <a:t> para a </a:t>
            </a:r>
            <a:r>
              <a:rPr lang="en-US" sz="1700" b="0" i="0" u="none" strike="noStrike" cap="none" dirty="0" err="1">
                <a:solidFill>
                  <a:srgbClr val="DDE8E8"/>
                </a:solidFill>
                <a:latin typeface="Arial"/>
                <a:ea typeface="Arial"/>
                <a:cs typeface="Arial"/>
                <a:sym typeface="Arial"/>
              </a:rPr>
              <a:t>Infância</a:t>
            </a:r>
            <a:r>
              <a:rPr lang="en-US" sz="1700" b="0" i="0" u="none" strike="noStrike" cap="none" dirty="0">
                <a:solidFill>
                  <a:srgbClr val="DDE8E8"/>
                </a:solidFill>
                <a:latin typeface="Arial"/>
                <a:ea typeface="Arial"/>
                <a:cs typeface="Arial"/>
                <a:sym typeface="Arial"/>
              </a:rPr>
              <a:t> e </a:t>
            </a:r>
            <a:r>
              <a:rPr lang="en-US" sz="1700" b="0" i="0" u="none" strike="noStrike" cap="none" dirty="0" err="1">
                <a:solidFill>
                  <a:srgbClr val="DDE8E8"/>
                </a:solidFill>
                <a:latin typeface="Arial"/>
                <a:ea typeface="Arial"/>
                <a:cs typeface="Arial"/>
                <a:sym typeface="Arial"/>
              </a:rPr>
              <a:t>Adolescência</a:t>
            </a:r>
            <a:r>
              <a:rPr lang="en-US" sz="1700" dirty="0">
                <a:solidFill>
                  <a:srgbClr val="DDE8E8"/>
                </a:solidFill>
              </a:rPr>
              <a:t> - </a:t>
            </a:r>
            <a:r>
              <a:rPr lang="en-US" sz="1700" dirty="0" err="1">
                <a:solidFill>
                  <a:srgbClr val="DDE8E8"/>
                </a:solidFill>
              </a:rPr>
              <a:t>M</a:t>
            </a:r>
            <a:r>
              <a:rPr lang="en-US" sz="1700" b="0" i="0" u="none" strike="noStrike" cap="none" dirty="0" err="1">
                <a:solidFill>
                  <a:srgbClr val="DDE8E8"/>
                </a:solidFill>
                <a:latin typeface="Arial"/>
                <a:ea typeface="Arial"/>
                <a:cs typeface="Arial"/>
                <a:sym typeface="Arial"/>
              </a:rPr>
              <a:t>ódulo</a:t>
            </a:r>
            <a:r>
              <a:rPr lang="en-US" sz="1700" b="0" i="0" u="none" strike="noStrike" cap="none" dirty="0">
                <a:solidFill>
                  <a:srgbClr val="DDE8E8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700" b="0" i="0" u="none" strike="noStrike" cap="none" dirty="0" err="1">
                <a:solidFill>
                  <a:srgbClr val="DDE8E8"/>
                </a:solidFill>
                <a:latin typeface="Arial"/>
                <a:ea typeface="Arial"/>
                <a:cs typeface="Arial"/>
                <a:sym typeface="Arial"/>
              </a:rPr>
              <a:t>Conselho</a:t>
            </a:r>
            <a:r>
              <a:rPr lang="en-US" sz="1700" b="0" i="0" u="none" strike="noStrike" cap="none" dirty="0">
                <a:solidFill>
                  <a:srgbClr val="DDE8E8"/>
                </a:solidFill>
                <a:latin typeface="Arial"/>
                <a:ea typeface="Arial"/>
                <a:cs typeface="Arial"/>
                <a:sym typeface="Arial"/>
              </a:rPr>
              <a:t> Tutelar (SIPIA CT), ECA Digital e </a:t>
            </a:r>
            <a:r>
              <a:rPr lang="en-US" sz="1700" dirty="0" err="1">
                <a:solidFill>
                  <a:srgbClr val="DDE8E8"/>
                </a:solidFill>
              </a:rPr>
              <a:t>P</a:t>
            </a:r>
            <a:r>
              <a:rPr lang="en-US" sz="1700" b="0" i="0" u="none" strike="noStrike" cap="none" dirty="0" err="1">
                <a:solidFill>
                  <a:srgbClr val="DDE8E8"/>
                </a:solidFill>
                <a:latin typeface="Arial"/>
                <a:ea typeface="Arial"/>
                <a:cs typeface="Arial"/>
                <a:sym typeface="Arial"/>
              </a:rPr>
              <a:t>arentalidade</a:t>
            </a:r>
            <a:r>
              <a:rPr lang="en-US" sz="1700" b="0" i="0" u="none" strike="noStrike" cap="none" dirty="0">
                <a:solidFill>
                  <a:srgbClr val="DDE8E8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700" dirty="0" err="1">
                <a:solidFill>
                  <a:srgbClr val="DDE8E8"/>
                </a:solidFill>
              </a:rPr>
              <a:t>P</a:t>
            </a:r>
            <a:r>
              <a:rPr lang="en-US" sz="1700" b="0" i="0" u="none" strike="noStrike" cap="none" dirty="0" err="1">
                <a:solidFill>
                  <a:srgbClr val="DDE8E8"/>
                </a:solidFill>
                <a:latin typeface="Arial"/>
                <a:ea typeface="Arial"/>
                <a:cs typeface="Arial"/>
                <a:sym typeface="Arial"/>
              </a:rPr>
              <a:t>ositiva</a:t>
            </a:r>
            <a:endParaRPr sz="17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4"/>
          <p:cNvSpPr/>
          <p:nvPr/>
        </p:nvSpPr>
        <p:spPr>
          <a:xfrm>
            <a:off x="676656" y="3913632"/>
            <a:ext cx="1298448" cy="54864"/>
          </a:xfrm>
          <a:prstGeom prst="rect">
            <a:avLst/>
          </a:prstGeom>
          <a:solidFill>
            <a:srgbClr val="C89B3C"/>
          </a:solidFill>
          <a:ln w="12700" cap="flat" cmpd="sng">
            <a:solidFill>
              <a:srgbClr val="C89B3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4"/>
          <p:cNvSpPr/>
          <p:nvPr/>
        </p:nvSpPr>
        <p:spPr>
          <a:xfrm>
            <a:off x="685800" y="4160520"/>
            <a:ext cx="4983480" cy="420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5" tIns="125" rIns="125" bIns="1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C9D7D9"/>
              </a:buClr>
              <a:buSzPts val="1250"/>
              <a:buFont typeface="Arial"/>
              <a:buNone/>
            </a:pPr>
            <a:endParaRPr sz="125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4"/>
          <p:cNvSpPr/>
          <p:nvPr/>
        </p:nvSpPr>
        <p:spPr>
          <a:xfrm>
            <a:off x="685800" y="6263640"/>
            <a:ext cx="1828800" cy="2377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C9D7D9"/>
              </a:buClr>
              <a:buSzPts val="1000"/>
              <a:buFont typeface="Arial"/>
              <a:buNone/>
            </a:pPr>
            <a:r>
              <a:rPr lang="en-US" sz="1000" b="0" i="0" u="none" strike="noStrike" cap="none" dirty="0">
                <a:solidFill>
                  <a:srgbClr val="C9D7D9"/>
                </a:solidFill>
                <a:latin typeface="Arial"/>
                <a:ea typeface="Arial"/>
                <a:cs typeface="Arial"/>
                <a:sym typeface="Arial"/>
              </a:rPr>
              <a:t>13 de </a:t>
            </a:r>
            <a:r>
              <a:rPr lang="en-US" sz="1000" b="0" i="0" u="none" strike="noStrike" cap="none" dirty="0" err="1">
                <a:solidFill>
                  <a:srgbClr val="C9D7D9"/>
                </a:solidFill>
                <a:latin typeface="Arial"/>
                <a:ea typeface="Arial"/>
                <a:cs typeface="Arial"/>
                <a:sym typeface="Arial"/>
              </a:rPr>
              <a:t>Julho</a:t>
            </a:r>
            <a:r>
              <a:rPr lang="en-US" sz="1000" b="0" i="0" u="none" strike="noStrike" cap="none" dirty="0">
                <a:solidFill>
                  <a:srgbClr val="C9D7D9"/>
                </a:solidFill>
                <a:latin typeface="Arial"/>
                <a:ea typeface="Arial"/>
                <a:cs typeface="Arial"/>
                <a:sym typeface="Arial"/>
              </a:rPr>
              <a:t> de 2026</a:t>
            </a:r>
            <a:endParaRPr sz="1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" name="Picture 21" descr="logo_mdhc_para_cap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01912" y="420624"/>
            <a:ext cx="2331720" cy="607880"/>
          </a:xfrm>
          <a:prstGeom prst="rect">
            <a:avLst/>
          </a:prstGeom>
        </p:spPr>
      </p:pic>
      <p:pic>
        <p:nvPicPr>
          <p:cNvPr id="1026" name="Picture 2" descr="Conselho Tutelar – Wikipédia, a enciclopédia livre">
            <a:extLst>
              <a:ext uri="{FF2B5EF4-FFF2-40B4-BE49-F238E27FC236}">
                <a16:creationId xmlns:a16="http://schemas.microsoft.com/office/drawing/2014/main" id="{439CB393-9C97-48A7-972B-060FBAF9A4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5308" y="1321611"/>
            <a:ext cx="3432491" cy="3049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8"/>
          <p:cNvSpPr/>
          <p:nvPr/>
        </p:nvSpPr>
        <p:spPr>
          <a:xfrm>
            <a:off x="530352" y="384048"/>
            <a:ext cx="11018520" cy="429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83044"/>
              </a:buClr>
              <a:buSzPts val="3000"/>
              <a:buFont typeface="Play"/>
              <a:buNone/>
            </a:pPr>
            <a:r>
              <a:rPr lang="en-US" sz="3000" b="1">
                <a:solidFill>
                  <a:srgbClr val="183044"/>
                </a:solidFill>
                <a:latin typeface="Play"/>
                <a:ea typeface="Play"/>
                <a:cs typeface="Play"/>
                <a:sym typeface="Play"/>
              </a:rPr>
              <a:t>Valorização dos Conselhos Tutelares e PL nº 5.285/2016</a:t>
            </a:r>
            <a:endParaRPr sz="3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8"/>
          <p:cNvSpPr/>
          <p:nvPr/>
        </p:nvSpPr>
        <p:spPr>
          <a:xfrm>
            <a:off x="566928" y="859536"/>
            <a:ext cx="1060704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F6B72"/>
              </a:buClr>
              <a:buSzPts val="1180"/>
              <a:buFont typeface="Arial"/>
              <a:buNone/>
            </a:pPr>
            <a:endParaRPr sz="118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8"/>
          <p:cNvSpPr/>
          <p:nvPr/>
        </p:nvSpPr>
        <p:spPr>
          <a:xfrm>
            <a:off x="566928" y="1143000"/>
            <a:ext cx="1078992" cy="45720"/>
          </a:xfrm>
          <a:prstGeom prst="rect">
            <a:avLst/>
          </a:prstGeom>
          <a:solidFill>
            <a:srgbClr val="C89B3C"/>
          </a:solidFill>
          <a:ln w="12700" cap="flat" cmpd="sng">
            <a:solidFill>
              <a:srgbClr val="C89B3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8"/>
          <p:cNvSpPr/>
          <p:nvPr/>
        </p:nvSpPr>
        <p:spPr>
          <a:xfrm>
            <a:off x="786384" y="1627632"/>
            <a:ext cx="384048" cy="384048"/>
          </a:xfrm>
          <a:prstGeom prst="ellipse">
            <a:avLst/>
          </a:prstGeom>
          <a:solidFill>
            <a:srgbClr val="C89B3C"/>
          </a:solidFill>
          <a:ln w="12700" cap="flat" cmpd="sng">
            <a:solidFill>
              <a:srgbClr val="C89B3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10" name="Google Shape;110;p8"/>
          <p:cNvCxnSpPr/>
          <p:nvPr/>
        </p:nvCxnSpPr>
        <p:spPr>
          <a:xfrm>
            <a:off x="978408" y="2011680"/>
            <a:ext cx="0" cy="621792"/>
          </a:xfrm>
          <a:prstGeom prst="straightConnector1">
            <a:avLst/>
          </a:prstGeom>
          <a:noFill/>
          <a:ln w="25400" cap="flat" cmpd="sng">
            <a:solidFill>
              <a:srgbClr val="E9DCC7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1" name="Google Shape;111;p8"/>
          <p:cNvSpPr/>
          <p:nvPr/>
        </p:nvSpPr>
        <p:spPr>
          <a:xfrm>
            <a:off x="1389888" y="1609344"/>
            <a:ext cx="2194560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83044"/>
              </a:buClr>
              <a:buSzPts val="1620"/>
              <a:buFont typeface="Arial"/>
              <a:buNone/>
            </a:pPr>
            <a:r>
              <a:rPr lang="en-US" sz="1620" b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Lei vigente</a:t>
            </a:r>
            <a:endParaRPr sz="162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8"/>
          <p:cNvSpPr/>
          <p:nvPr/>
        </p:nvSpPr>
        <p:spPr>
          <a:xfrm>
            <a:off x="3758184" y="1591056"/>
            <a:ext cx="7589520" cy="438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F6B72"/>
              </a:buClr>
              <a:buSzPts val="1320"/>
              <a:buFont typeface="Arial"/>
              <a:buNone/>
            </a:pPr>
            <a:r>
              <a:rPr lang="en-US" sz="1320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O Estatuto da Criança e do Adolescente já assegura remuneração e direitos sociais aos membros dos Conselhos Tutelares.</a:t>
            </a:r>
            <a:endParaRPr sz="132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8"/>
          <p:cNvSpPr/>
          <p:nvPr/>
        </p:nvSpPr>
        <p:spPr>
          <a:xfrm>
            <a:off x="786384" y="2633472"/>
            <a:ext cx="384048" cy="384048"/>
          </a:xfrm>
          <a:prstGeom prst="ellipse">
            <a:avLst/>
          </a:prstGeom>
          <a:solidFill>
            <a:srgbClr val="C89B3C"/>
          </a:solidFill>
          <a:ln w="12700" cap="flat" cmpd="sng">
            <a:solidFill>
              <a:srgbClr val="C89B3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14" name="Google Shape;114;p8"/>
          <p:cNvCxnSpPr/>
          <p:nvPr/>
        </p:nvCxnSpPr>
        <p:spPr>
          <a:xfrm>
            <a:off x="978408" y="3017520"/>
            <a:ext cx="0" cy="621792"/>
          </a:xfrm>
          <a:prstGeom prst="straightConnector1">
            <a:avLst/>
          </a:prstGeom>
          <a:noFill/>
          <a:ln w="25400" cap="flat" cmpd="sng">
            <a:solidFill>
              <a:srgbClr val="E9DCC7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5" name="Google Shape;115;p8"/>
          <p:cNvSpPr/>
          <p:nvPr/>
        </p:nvSpPr>
        <p:spPr>
          <a:xfrm>
            <a:off x="1389888" y="2615184"/>
            <a:ext cx="2194560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83044"/>
              </a:buClr>
              <a:buSzPts val="1620"/>
              <a:buFont typeface="Arial"/>
              <a:buNone/>
            </a:pPr>
            <a:r>
              <a:rPr lang="en-US" sz="1620" b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Projeto de Lei</a:t>
            </a:r>
            <a:endParaRPr sz="162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8"/>
          <p:cNvSpPr/>
          <p:nvPr/>
        </p:nvSpPr>
        <p:spPr>
          <a:xfrm>
            <a:off x="3758184" y="2596896"/>
            <a:ext cx="7589520" cy="438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F6B72"/>
              </a:buClr>
              <a:buSzPts val="1320"/>
              <a:buFont typeface="Arial"/>
              <a:buNone/>
            </a:pPr>
            <a:r>
              <a:rPr lang="en-US" sz="1320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O PL nº 5.285/2016 propõe piso salarial profissional nacional para conselheiros tutelares.</a:t>
            </a:r>
            <a:endParaRPr sz="132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8"/>
          <p:cNvSpPr/>
          <p:nvPr/>
        </p:nvSpPr>
        <p:spPr>
          <a:xfrm>
            <a:off x="786384" y="3639312"/>
            <a:ext cx="384048" cy="384048"/>
          </a:xfrm>
          <a:prstGeom prst="ellipse">
            <a:avLst/>
          </a:prstGeom>
          <a:solidFill>
            <a:srgbClr val="C89B3C"/>
          </a:solidFill>
          <a:ln w="12700" cap="flat" cmpd="sng">
            <a:solidFill>
              <a:srgbClr val="C89B3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18" name="Google Shape;118;p8"/>
          <p:cNvCxnSpPr/>
          <p:nvPr/>
        </p:nvCxnSpPr>
        <p:spPr>
          <a:xfrm>
            <a:off x="978408" y="4023360"/>
            <a:ext cx="0" cy="621792"/>
          </a:xfrm>
          <a:prstGeom prst="straightConnector1">
            <a:avLst/>
          </a:prstGeom>
          <a:noFill/>
          <a:ln w="25400" cap="flat" cmpd="sng">
            <a:solidFill>
              <a:srgbClr val="E9DCC7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9" name="Google Shape;119;p8"/>
          <p:cNvSpPr/>
          <p:nvPr/>
        </p:nvSpPr>
        <p:spPr>
          <a:xfrm>
            <a:off x="1389888" y="3621024"/>
            <a:ext cx="2194560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83044"/>
              </a:buClr>
              <a:buSzPts val="1620"/>
              <a:buFont typeface="Arial"/>
              <a:buNone/>
            </a:pPr>
            <a:r>
              <a:rPr lang="en-US" sz="1620" b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Status</a:t>
            </a:r>
            <a:endParaRPr sz="162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8"/>
          <p:cNvSpPr/>
          <p:nvPr/>
        </p:nvSpPr>
        <p:spPr>
          <a:xfrm>
            <a:off x="3758184" y="3602736"/>
            <a:ext cx="7589520" cy="438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F6B72"/>
              </a:buClr>
              <a:buSzPts val="1320"/>
              <a:buFont typeface="Arial"/>
              <a:buNone/>
            </a:pPr>
            <a:r>
              <a:rPr lang="en-US" sz="1320" dirty="0" err="1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Apensado</a:t>
            </a:r>
            <a:r>
              <a:rPr lang="en-US" sz="1320" dirty="0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320" dirty="0" err="1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ao</a:t>
            </a:r>
            <a:r>
              <a:rPr lang="en-US" sz="1320" dirty="0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 PL nº 7.779/2014 e pronto para </a:t>
            </a:r>
            <a:r>
              <a:rPr lang="en-US" sz="1320" dirty="0" err="1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pauta</a:t>
            </a:r>
            <a:r>
              <a:rPr lang="en-US" sz="1320" dirty="0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320" dirty="0" err="1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na</a:t>
            </a:r>
            <a:r>
              <a:rPr lang="en-US" sz="1320" dirty="0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320" dirty="0" err="1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Comissão</a:t>
            </a:r>
            <a:r>
              <a:rPr lang="en-US" sz="1320" dirty="0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320" dirty="0" err="1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Constituição</a:t>
            </a:r>
            <a:r>
              <a:rPr lang="en-US" sz="1320" dirty="0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 e Justiça e de </a:t>
            </a:r>
            <a:r>
              <a:rPr lang="en-US" sz="1320" dirty="0" err="1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Cidadania</a:t>
            </a:r>
            <a:r>
              <a:rPr lang="en-US" sz="1320" dirty="0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32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8"/>
          <p:cNvSpPr/>
          <p:nvPr/>
        </p:nvSpPr>
        <p:spPr>
          <a:xfrm>
            <a:off x="786384" y="4645152"/>
            <a:ext cx="384048" cy="384048"/>
          </a:xfrm>
          <a:prstGeom prst="ellipse">
            <a:avLst/>
          </a:prstGeom>
          <a:solidFill>
            <a:srgbClr val="B8633B"/>
          </a:solidFill>
          <a:ln w="12700" cap="flat" cmpd="sng">
            <a:solidFill>
              <a:srgbClr val="B8633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8"/>
          <p:cNvSpPr/>
          <p:nvPr/>
        </p:nvSpPr>
        <p:spPr>
          <a:xfrm>
            <a:off x="1389888" y="4626864"/>
            <a:ext cx="2194560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83044"/>
              </a:buClr>
              <a:buSzPts val="1620"/>
              <a:buFont typeface="Arial"/>
              <a:buNone/>
            </a:pPr>
            <a:r>
              <a:rPr lang="en-US" sz="1620" b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Cautela</a:t>
            </a:r>
            <a:endParaRPr sz="162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8"/>
          <p:cNvSpPr/>
          <p:nvPr/>
        </p:nvSpPr>
        <p:spPr>
          <a:xfrm>
            <a:off x="3758184" y="4608576"/>
            <a:ext cx="7589520" cy="438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F6B72"/>
              </a:buClr>
              <a:buSzPts val="1320"/>
              <a:buFont typeface="Arial"/>
              <a:buNone/>
            </a:pPr>
            <a:r>
              <a:rPr lang="en-US" sz="1320" dirty="0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Piso </a:t>
            </a:r>
            <a:r>
              <a:rPr lang="en-US" sz="1320" dirty="0" err="1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nacional</a:t>
            </a:r>
            <a:r>
              <a:rPr lang="en-US" sz="1320" dirty="0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320" dirty="0" err="1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depende</a:t>
            </a:r>
            <a:r>
              <a:rPr lang="en-US" sz="1320" dirty="0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 de lei, </a:t>
            </a:r>
            <a:r>
              <a:rPr lang="en-US" sz="1320" dirty="0" err="1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análise</a:t>
            </a:r>
            <a:r>
              <a:rPr lang="en-US" sz="1320" dirty="0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320" dirty="0" err="1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constitucional</a:t>
            </a:r>
            <a:r>
              <a:rPr lang="en-US" sz="1320" dirty="0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320" dirty="0" err="1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impacto</a:t>
            </a:r>
            <a:r>
              <a:rPr lang="en-US" sz="1320" dirty="0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 fiscal, </a:t>
            </a:r>
            <a:r>
              <a:rPr lang="en-US" sz="1320" dirty="0" err="1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custeio</a:t>
            </a:r>
            <a:r>
              <a:rPr lang="en-US" sz="1320" dirty="0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 e </a:t>
            </a:r>
            <a:r>
              <a:rPr lang="en-US" sz="1320" dirty="0" err="1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regras</a:t>
            </a:r>
            <a:r>
              <a:rPr lang="en-US" sz="1320" dirty="0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320" dirty="0" err="1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transição</a:t>
            </a:r>
            <a:r>
              <a:rPr lang="en-US" sz="1320" dirty="0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32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8"/>
          <p:cNvSpPr/>
          <p:nvPr/>
        </p:nvSpPr>
        <p:spPr>
          <a:xfrm>
            <a:off x="786384" y="5623560"/>
            <a:ext cx="10561320" cy="530352"/>
          </a:xfrm>
          <a:prstGeom prst="roundRect">
            <a:avLst>
              <a:gd name="adj" fmla="val 13793"/>
            </a:avLst>
          </a:prstGeom>
          <a:solidFill>
            <a:srgbClr val="D7ECF1"/>
          </a:solidFill>
          <a:ln w="12700" cap="flat" cmpd="sng">
            <a:solidFill>
              <a:srgbClr val="C0D6D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8"/>
          <p:cNvSpPr/>
          <p:nvPr/>
        </p:nvSpPr>
        <p:spPr>
          <a:xfrm>
            <a:off x="1005840" y="5779008"/>
            <a:ext cx="10058400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83044"/>
              </a:buClr>
              <a:buSzPts val="1320"/>
              <a:buFont typeface="Arial"/>
              <a:buNone/>
            </a:pPr>
            <a:r>
              <a:rPr lang="en-US" sz="1320" b="1" dirty="0" err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Vedação</a:t>
            </a:r>
            <a:r>
              <a:rPr lang="en-US" sz="1320" b="1" dirty="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320" b="1" dirty="0" err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prática</a:t>
            </a:r>
            <a:r>
              <a:rPr lang="en-US" sz="1320" b="1" dirty="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: o </a:t>
            </a:r>
            <a:r>
              <a:rPr lang="en-US" sz="1320" b="1" dirty="0" err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piso</a:t>
            </a:r>
            <a:r>
              <a:rPr lang="en-US" sz="1320" b="1" dirty="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320" b="1" dirty="0" err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nacional</a:t>
            </a:r>
            <a:r>
              <a:rPr lang="en-US" sz="1320" b="1" dirty="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320" b="1" dirty="0" err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não</a:t>
            </a:r>
            <a:r>
              <a:rPr lang="en-US" sz="1320" b="1" dirty="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320" b="1" dirty="0" err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pode</a:t>
            </a:r>
            <a:r>
              <a:rPr lang="en-US" sz="1320" b="1" dirty="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 ser </a:t>
            </a:r>
            <a:r>
              <a:rPr lang="en-US" sz="1320" b="1" dirty="0" err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instituído</a:t>
            </a:r>
            <a:r>
              <a:rPr lang="en-US" sz="1320" b="1" dirty="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320" b="1" dirty="0" err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por</a:t>
            </a:r>
            <a:r>
              <a:rPr lang="en-US" sz="1320" b="1" dirty="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320" b="1" dirty="0" err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portaria</a:t>
            </a:r>
            <a:r>
              <a:rPr lang="en-US" sz="1320" b="1" dirty="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320" b="1" dirty="0" err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ou</a:t>
            </a:r>
            <a:r>
              <a:rPr lang="en-US" sz="1320" b="1" dirty="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320" b="1" dirty="0" err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ato</a:t>
            </a:r>
            <a:r>
              <a:rPr lang="en-US" sz="1320" b="1" dirty="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320" b="1" dirty="0" err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administrativo</a:t>
            </a:r>
            <a:r>
              <a:rPr lang="en-US" sz="1320" b="1" dirty="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 do </a:t>
            </a:r>
            <a:r>
              <a:rPr lang="en-US" sz="1320" b="1" dirty="0" err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Poder</a:t>
            </a:r>
            <a:r>
              <a:rPr lang="en-US" sz="1320" b="1" dirty="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320" b="1" dirty="0" err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Executivo</a:t>
            </a:r>
            <a:r>
              <a:rPr lang="en-US" sz="1320" b="1" dirty="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 federal.</a:t>
            </a:r>
            <a:endParaRPr sz="132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26" name="Google Shape;126;p8"/>
          <p:cNvCxnSpPr/>
          <p:nvPr/>
        </p:nvCxnSpPr>
        <p:spPr>
          <a:xfrm>
            <a:off x="530352" y="6473952"/>
            <a:ext cx="11109960" cy="0"/>
          </a:xfrm>
          <a:prstGeom prst="straightConnector1">
            <a:avLst/>
          </a:prstGeom>
          <a:noFill/>
          <a:ln w="9525" cap="flat" cmpd="sng">
            <a:solidFill>
              <a:srgbClr val="D3C6B7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7" name="Google Shape;127;p8"/>
          <p:cNvSpPr/>
          <p:nvPr/>
        </p:nvSpPr>
        <p:spPr>
          <a:xfrm>
            <a:off x="566928" y="6537960"/>
            <a:ext cx="8412480" cy="164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F6B72"/>
              </a:buClr>
              <a:buSzPts val="680"/>
              <a:buFont typeface="Arial"/>
              <a:buNone/>
            </a:pPr>
            <a:r>
              <a:rPr lang="en-US" sz="680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Fortalecimento do Sistema de Garantia dos Direitos da Criança e do Adolescente</a:t>
            </a:r>
            <a:endParaRPr sz="68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8"/>
          <p:cNvSpPr/>
          <p:nvPr/>
        </p:nvSpPr>
        <p:spPr>
          <a:xfrm>
            <a:off x="11292840" y="6510528"/>
            <a:ext cx="411480" cy="21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83044"/>
              </a:buClr>
              <a:buSzPts val="850"/>
              <a:buFont typeface="Arial"/>
              <a:buNone/>
            </a:pPr>
            <a:r>
              <a:rPr lang="en-US" sz="850" b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05</a:t>
            </a:r>
            <a:endParaRPr sz="8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0"/>
          <p:cNvSpPr/>
          <p:nvPr/>
        </p:nvSpPr>
        <p:spPr>
          <a:xfrm>
            <a:off x="530352" y="384048"/>
            <a:ext cx="11018520" cy="429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83044"/>
              </a:buClr>
              <a:buSzPts val="3000"/>
              <a:buFont typeface="Play"/>
              <a:buNone/>
            </a:pPr>
            <a:r>
              <a:rPr lang="en-US" sz="3000" b="1">
                <a:solidFill>
                  <a:srgbClr val="183044"/>
                </a:solidFill>
                <a:latin typeface="Play"/>
                <a:ea typeface="Play"/>
                <a:cs typeface="Play"/>
                <a:sym typeface="Play"/>
              </a:rPr>
              <a:t>ECA Digital: marco regulatório e governança</a:t>
            </a:r>
            <a:endParaRPr sz="3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10"/>
          <p:cNvSpPr/>
          <p:nvPr/>
        </p:nvSpPr>
        <p:spPr>
          <a:xfrm>
            <a:off x="566928" y="859536"/>
            <a:ext cx="1060704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F6B72"/>
              </a:buClr>
              <a:buSzPts val="1180"/>
              <a:buFont typeface="Arial"/>
              <a:buNone/>
            </a:pPr>
            <a:r>
              <a:rPr lang="en-US" sz="1180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A implementação envolve plataformas, proteção de dados, canais de denúncia, formação e fluxos intersetoriais.</a:t>
            </a:r>
            <a:endParaRPr sz="118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10"/>
          <p:cNvSpPr/>
          <p:nvPr/>
        </p:nvSpPr>
        <p:spPr>
          <a:xfrm>
            <a:off x="566928" y="1143000"/>
            <a:ext cx="1078992" cy="45720"/>
          </a:xfrm>
          <a:prstGeom prst="rect">
            <a:avLst/>
          </a:prstGeom>
          <a:solidFill>
            <a:srgbClr val="C89B3C"/>
          </a:solidFill>
          <a:ln w="12700" cap="flat" cmpd="sng">
            <a:solidFill>
              <a:srgbClr val="C89B3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10"/>
          <p:cNvSpPr/>
          <p:nvPr/>
        </p:nvSpPr>
        <p:spPr>
          <a:xfrm>
            <a:off x="777240" y="1536192"/>
            <a:ext cx="5349240" cy="64008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 w="12700" cap="flat" cmpd="sng">
            <a:solidFill>
              <a:srgbClr val="80C7D0">
                <a:alpha val="74901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10"/>
          <p:cNvSpPr/>
          <p:nvPr/>
        </p:nvSpPr>
        <p:spPr>
          <a:xfrm>
            <a:off x="978408" y="1636776"/>
            <a:ext cx="1874520" cy="201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83044"/>
              </a:buClr>
              <a:buSzPts val="1280"/>
              <a:buFont typeface="Arial"/>
              <a:buNone/>
            </a:pPr>
            <a:r>
              <a:rPr lang="en-US" sz="1280" b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Lei nº 15.211/2025</a:t>
            </a:r>
            <a:endParaRPr sz="128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10"/>
          <p:cNvSpPr/>
          <p:nvPr/>
        </p:nvSpPr>
        <p:spPr>
          <a:xfrm>
            <a:off x="2926080" y="1645920"/>
            <a:ext cx="2834640" cy="201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F6B72"/>
              </a:buClr>
              <a:buSzPts val="1050"/>
              <a:buFont typeface="Arial"/>
              <a:buNone/>
            </a:pPr>
            <a:r>
              <a:rPr lang="en-US" sz="1050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Estatuto Digital da Criança e do Adolescente.</a:t>
            </a:r>
            <a:endParaRPr sz="10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10"/>
          <p:cNvSpPr/>
          <p:nvPr/>
        </p:nvSpPr>
        <p:spPr>
          <a:xfrm>
            <a:off x="777215" y="2688275"/>
            <a:ext cx="5349300" cy="64020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 w="12700" cap="flat" cmpd="sng">
            <a:solidFill>
              <a:srgbClr val="80C7D0">
                <a:alpha val="74901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10"/>
          <p:cNvSpPr/>
          <p:nvPr/>
        </p:nvSpPr>
        <p:spPr>
          <a:xfrm>
            <a:off x="978408" y="2898647"/>
            <a:ext cx="1874400" cy="20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83044"/>
              </a:buClr>
              <a:buSzPts val="1280"/>
              <a:buFont typeface="Arial"/>
              <a:buNone/>
            </a:pPr>
            <a:r>
              <a:rPr lang="en-US" sz="1280" b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Decreto nº 12.880/2026</a:t>
            </a:r>
            <a:endParaRPr sz="128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10"/>
          <p:cNvSpPr/>
          <p:nvPr/>
        </p:nvSpPr>
        <p:spPr>
          <a:xfrm>
            <a:off x="3000375" y="2907800"/>
            <a:ext cx="2687100" cy="20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F6B72"/>
              </a:buClr>
              <a:buSzPts val="1050"/>
              <a:buFont typeface="Arial"/>
              <a:buNone/>
            </a:pPr>
            <a:r>
              <a:rPr lang="en-US" sz="1050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Regulamentação e Política Nacional no ambiente digital.</a:t>
            </a:r>
            <a:endParaRPr sz="10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p10"/>
          <p:cNvSpPr/>
          <p:nvPr/>
        </p:nvSpPr>
        <p:spPr>
          <a:xfrm>
            <a:off x="777240" y="4059936"/>
            <a:ext cx="5349240" cy="64008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 w="12700" cap="flat" cmpd="sng">
            <a:solidFill>
              <a:srgbClr val="80C7D0">
                <a:alpha val="74901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10"/>
          <p:cNvSpPr/>
          <p:nvPr/>
        </p:nvSpPr>
        <p:spPr>
          <a:xfrm>
            <a:off x="978408" y="4160520"/>
            <a:ext cx="1874520" cy="201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83044"/>
              </a:buClr>
              <a:buSzPts val="1280"/>
              <a:buFont typeface="Arial"/>
              <a:buNone/>
            </a:pPr>
            <a:r>
              <a:rPr lang="en-US" sz="1280" b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Portaria MDHC nº 807/2026</a:t>
            </a:r>
            <a:endParaRPr sz="128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10"/>
          <p:cNvSpPr/>
          <p:nvPr/>
        </p:nvSpPr>
        <p:spPr>
          <a:xfrm>
            <a:off x="2926080" y="4169664"/>
            <a:ext cx="2834640" cy="201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F6B72"/>
              </a:buClr>
              <a:buSzPts val="1050"/>
              <a:buFont typeface="Arial"/>
              <a:buNone/>
            </a:pPr>
            <a:r>
              <a:rPr lang="en-US" sz="1050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Comitê Intersetorial e Plano Trienal.</a:t>
            </a:r>
            <a:endParaRPr sz="10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p10"/>
          <p:cNvSpPr/>
          <p:nvPr/>
        </p:nvSpPr>
        <p:spPr>
          <a:xfrm>
            <a:off x="777240" y="5266944"/>
            <a:ext cx="10652760" cy="658368"/>
          </a:xfrm>
          <a:prstGeom prst="roundRect">
            <a:avLst>
              <a:gd name="adj" fmla="val 11111"/>
            </a:avLst>
          </a:prstGeom>
          <a:solidFill>
            <a:srgbClr val="183044"/>
          </a:solidFill>
          <a:ln w="12700" cap="flat" cmpd="sng">
            <a:solidFill>
              <a:srgbClr val="18304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10"/>
          <p:cNvSpPr/>
          <p:nvPr/>
        </p:nvSpPr>
        <p:spPr>
          <a:xfrm>
            <a:off x="1005840" y="5449824"/>
            <a:ext cx="10104120" cy="201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60"/>
              <a:buFont typeface="Arial"/>
              <a:buNone/>
            </a:pPr>
            <a:r>
              <a:rPr lang="en-US" sz="1160" b="1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Núcleo</a:t>
            </a:r>
            <a:r>
              <a:rPr lang="en-US" sz="1160" b="1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da agenda: </a:t>
            </a:r>
            <a:r>
              <a:rPr lang="en-US" sz="1160" b="1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prevenção</a:t>
            </a:r>
            <a:r>
              <a:rPr lang="en-US" sz="1160" b="1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160" b="1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riscos</a:t>
            </a:r>
            <a:r>
              <a:rPr lang="en-US" sz="1160" b="1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160" b="1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aferição</a:t>
            </a:r>
            <a:r>
              <a:rPr lang="en-US" sz="1160" b="1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160" b="1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idade</a:t>
            </a:r>
            <a:r>
              <a:rPr lang="en-US" sz="1160" b="1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160" b="1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supervisão</a:t>
            </a:r>
            <a:r>
              <a:rPr lang="en-US" sz="1160" b="1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parental, </a:t>
            </a:r>
            <a:r>
              <a:rPr lang="en-US" sz="1160" b="1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publicidade</a:t>
            </a:r>
            <a:r>
              <a:rPr lang="en-US" sz="1160" b="1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160" b="1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proteção</a:t>
            </a:r>
            <a:r>
              <a:rPr lang="en-US" sz="1160" b="1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de dados, </a:t>
            </a:r>
            <a:r>
              <a:rPr lang="en-US" sz="1160" b="1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denúncia</a:t>
            </a:r>
            <a:r>
              <a:rPr lang="en-US" sz="1160" b="1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e </a:t>
            </a:r>
            <a:r>
              <a:rPr lang="en-US" sz="1160" b="1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tratamento</a:t>
            </a:r>
            <a:r>
              <a:rPr lang="en-US" sz="1160" b="1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160" b="1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conteúdos</a:t>
            </a:r>
            <a:r>
              <a:rPr lang="en-US" sz="1160" b="1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60" b="1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prejudiciais</a:t>
            </a:r>
            <a:r>
              <a:rPr lang="en-US" sz="1160" b="1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16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10"/>
          <p:cNvSpPr/>
          <p:nvPr/>
        </p:nvSpPr>
        <p:spPr>
          <a:xfrm>
            <a:off x="804672" y="6172200"/>
            <a:ext cx="5120640" cy="201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F6B72"/>
              </a:buClr>
              <a:buSzPts val="820"/>
              <a:buFont typeface="Arial"/>
              <a:buNone/>
            </a:pPr>
            <a:r>
              <a:rPr lang="en-US" sz="820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Fonte: normas federais e atos MDHC/Conanda consultados em julho de 2026.</a:t>
            </a:r>
            <a:endParaRPr sz="82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79D09AE6-D424-26CB-AC41-16380B58AF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8860" y="1166034"/>
            <a:ext cx="2920748" cy="388613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1"/>
          <p:cNvSpPr/>
          <p:nvPr/>
        </p:nvSpPr>
        <p:spPr>
          <a:xfrm>
            <a:off x="530352" y="384048"/>
            <a:ext cx="11018520" cy="429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83044"/>
              </a:buClr>
              <a:buSzPts val="3000"/>
              <a:buFont typeface="Play"/>
              <a:buNone/>
            </a:pPr>
            <a:r>
              <a:rPr lang="en-US" sz="3000" b="1">
                <a:solidFill>
                  <a:srgbClr val="183044"/>
                </a:solidFill>
                <a:latin typeface="Play"/>
                <a:ea typeface="Play"/>
                <a:cs typeface="Play"/>
                <a:sym typeface="Play"/>
              </a:rPr>
              <a:t>ECA Digital: desafios de implementação</a:t>
            </a:r>
            <a:endParaRPr sz="3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11"/>
          <p:cNvSpPr/>
          <p:nvPr/>
        </p:nvSpPr>
        <p:spPr>
          <a:xfrm>
            <a:off x="566928" y="859536"/>
            <a:ext cx="1060704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F6B72"/>
              </a:buClr>
              <a:buSzPts val="1180"/>
              <a:buFont typeface="Arial"/>
              <a:buNone/>
            </a:pPr>
            <a:r>
              <a:rPr lang="en-US" sz="1180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O Conselho Tutelar atua no caso concreto, mas não regula plataformas nem realiza investigação criminal.</a:t>
            </a:r>
            <a:endParaRPr sz="118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Google Shape;188;p11"/>
          <p:cNvSpPr/>
          <p:nvPr/>
        </p:nvSpPr>
        <p:spPr>
          <a:xfrm>
            <a:off x="566928" y="1143000"/>
            <a:ext cx="1078992" cy="45720"/>
          </a:xfrm>
          <a:prstGeom prst="rect">
            <a:avLst/>
          </a:prstGeom>
          <a:solidFill>
            <a:srgbClr val="C89B3C"/>
          </a:solidFill>
          <a:ln w="12700" cap="flat" cmpd="sng">
            <a:solidFill>
              <a:srgbClr val="C89B3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11"/>
          <p:cNvSpPr/>
          <p:nvPr/>
        </p:nvSpPr>
        <p:spPr>
          <a:xfrm>
            <a:off x="777240" y="1627632"/>
            <a:ext cx="640080" cy="640080"/>
          </a:xfrm>
          <a:prstGeom prst="ellipse">
            <a:avLst/>
          </a:prstGeom>
          <a:solidFill>
            <a:srgbClr val="1F6F8B"/>
          </a:solidFill>
          <a:ln w="12700" cap="flat" cmpd="sng">
            <a:solidFill>
              <a:srgbClr val="1F6F8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11"/>
          <p:cNvSpPr/>
          <p:nvPr/>
        </p:nvSpPr>
        <p:spPr>
          <a:xfrm>
            <a:off x="777240" y="1801368"/>
            <a:ext cx="640080" cy="201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n-US" sz="14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11"/>
          <p:cNvSpPr/>
          <p:nvPr/>
        </p:nvSpPr>
        <p:spPr>
          <a:xfrm>
            <a:off x="1691640" y="1517904"/>
            <a:ext cx="18288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83044"/>
              </a:buClr>
              <a:buSzPts val="1800"/>
              <a:buFont typeface="Arial"/>
              <a:buNone/>
            </a:pPr>
            <a:r>
              <a:rPr lang="en-US" sz="1800" b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Fluxos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11"/>
          <p:cNvSpPr/>
          <p:nvPr/>
        </p:nvSpPr>
        <p:spPr>
          <a:xfrm>
            <a:off x="1691640" y="1901952"/>
            <a:ext cx="4572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F6B72"/>
              </a:buClr>
              <a:buSzPts val="1270"/>
              <a:buFont typeface="Arial"/>
              <a:buNone/>
            </a:pPr>
            <a:r>
              <a:rPr lang="en-US" sz="1270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r>
              <a:rPr lang="en-US" sz="1200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ntegração entre canais de denúncia, atendimento, segurança pública, Ministério Público, Judiciário, saúde, educação e assistência social.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11"/>
          <p:cNvSpPr/>
          <p:nvPr/>
        </p:nvSpPr>
        <p:spPr>
          <a:xfrm>
            <a:off x="777215" y="2439167"/>
            <a:ext cx="640200" cy="640200"/>
          </a:xfrm>
          <a:prstGeom prst="ellipse">
            <a:avLst/>
          </a:prstGeom>
          <a:solidFill>
            <a:srgbClr val="1F6F8B"/>
          </a:solidFill>
          <a:ln w="12700" cap="flat" cmpd="sng">
            <a:solidFill>
              <a:srgbClr val="1F6F8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p11"/>
          <p:cNvSpPr/>
          <p:nvPr/>
        </p:nvSpPr>
        <p:spPr>
          <a:xfrm>
            <a:off x="786428" y="2658628"/>
            <a:ext cx="640200" cy="20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n-US" sz="14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11"/>
          <p:cNvSpPr/>
          <p:nvPr/>
        </p:nvSpPr>
        <p:spPr>
          <a:xfrm>
            <a:off x="1691640" y="2575002"/>
            <a:ext cx="1828800" cy="2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83044"/>
              </a:buClr>
              <a:buSzPts val="1800"/>
              <a:buFont typeface="Arial"/>
              <a:buNone/>
            </a:pPr>
            <a:r>
              <a:rPr lang="en-US" sz="1800" b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Formação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p11"/>
          <p:cNvSpPr/>
          <p:nvPr/>
        </p:nvSpPr>
        <p:spPr>
          <a:xfrm>
            <a:off x="1691675" y="2919600"/>
            <a:ext cx="4572000" cy="15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>
                <a:solidFill>
                  <a:srgbClr val="5F6B72"/>
                </a:solidFill>
              </a:rPr>
              <a:t>Desenvolvimento de ações de formação continuada para conselheiros tutelares e demais integrantes do Sistema de Garantia de Direitos.</a:t>
            </a:r>
            <a:endParaRPr sz="1200">
              <a:solidFill>
                <a:srgbClr val="5F6B7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>
                <a:solidFill>
                  <a:srgbClr val="5F6B72"/>
                </a:solidFill>
              </a:rPr>
              <a:t>Produção e disseminação de materiais de apoio, incluindo o Guia de Perguntas Frequentes sobre o ECA Digital.</a:t>
            </a:r>
            <a:endParaRPr sz="1200">
              <a:solidFill>
                <a:srgbClr val="5F6B7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>
                <a:solidFill>
                  <a:srgbClr val="5F6B72"/>
                </a:solidFill>
              </a:rPr>
              <a:t>Ampliação da oferta de cursos pela ENDICA, fortalecendo as competências dos profissionais para a promoção e proteção dos direitos de crianças e adolescentes no ambiente digital.</a:t>
            </a:r>
            <a:endParaRPr sz="1200">
              <a:solidFill>
                <a:srgbClr val="5F6B72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F6B72"/>
              </a:buClr>
              <a:buSzPts val="1270"/>
              <a:buFont typeface="Arial"/>
              <a:buNone/>
            </a:pPr>
            <a:endParaRPr sz="1200">
              <a:solidFill>
                <a:srgbClr val="5F6B72"/>
              </a:solidFill>
            </a:endParaRPr>
          </a:p>
        </p:txBody>
      </p:sp>
      <p:sp>
        <p:nvSpPr>
          <p:cNvPr id="197" name="Google Shape;197;p11"/>
          <p:cNvSpPr/>
          <p:nvPr/>
        </p:nvSpPr>
        <p:spPr>
          <a:xfrm>
            <a:off x="786378" y="4704590"/>
            <a:ext cx="640200" cy="640200"/>
          </a:xfrm>
          <a:prstGeom prst="ellipse">
            <a:avLst/>
          </a:prstGeom>
          <a:solidFill>
            <a:srgbClr val="1F6F8B"/>
          </a:solidFill>
          <a:ln w="12700" cap="flat" cmpd="sng">
            <a:solidFill>
              <a:srgbClr val="1F6F8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11"/>
          <p:cNvSpPr/>
          <p:nvPr/>
        </p:nvSpPr>
        <p:spPr>
          <a:xfrm>
            <a:off x="822940" y="4910326"/>
            <a:ext cx="640200" cy="20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n-US" sz="14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p11"/>
          <p:cNvSpPr/>
          <p:nvPr/>
        </p:nvSpPr>
        <p:spPr>
          <a:xfrm>
            <a:off x="1623090" y="4524474"/>
            <a:ext cx="1828800" cy="2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83044"/>
              </a:buClr>
              <a:buSzPts val="1800"/>
              <a:buFont typeface="Arial"/>
              <a:buNone/>
            </a:pPr>
            <a:r>
              <a:rPr lang="en-US" sz="1800" b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Dados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11"/>
          <p:cNvSpPr/>
          <p:nvPr/>
        </p:nvSpPr>
        <p:spPr>
          <a:xfrm>
            <a:off x="1623090" y="4754885"/>
            <a:ext cx="4572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F6B72"/>
              </a:buClr>
              <a:buSzPts val="1270"/>
              <a:buFont typeface="Arial"/>
              <a:buNone/>
            </a:pPr>
            <a:r>
              <a:rPr lang="en-US" sz="1200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Aperfeiçoamento das categorias e relatórios do SIPIA CT para registrar violações em ambiente digital.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11"/>
          <p:cNvSpPr/>
          <p:nvPr/>
        </p:nvSpPr>
        <p:spPr>
          <a:xfrm>
            <a:off x="6537960" y="1572768"/>
            <a:ext cx="4709160" cy="3429000"/>
          </a:xfrm>
          <a:prstGeom prst="roundRect">
            <a:avLst>
              <a:gd name="adj" fmla="val 2133"/>
            </a:avLst>
          </a:prstGeom>
          <a:solidFill>
            <a:srgbClr val="FFF9EF"/>
          </a:solidFill>
          <a:ln w="12700" cap="flat" cmpd="sng">
            <a:solidFill>
              <a:srgbClr val="D7C9B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p11"/>
          <p:cNvSpPr/>
          <p:nvPr/>
        </p:nvSpPr>
        <p:spPr>
          <a:xfrm>
            <a:off x="6830568" y="1847088"/>
            <a:ext cx="411480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83044"/>
              </a:buClr>
              <a:buSzPts val="1900"/>
              <a:buFont typeface="Arial"/>
              <a:buNone/>
            </a:pPr>
            <a:r>
              <a:rPr lang="en-US" sz="1900" b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Limites do Conselho Tutelar</a:t>
            </a: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p11"/>
          <p:cNvSpPr/>
          <p:nvPr/>
        </p:nvSpPr>
        <p:spPr>
          <a:xfrm>
            <a:off x="6830568" y="2395728"/>
            <a:ext cx="3977640" cy="1965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25" tIns="625" rIns="625" bIns="6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4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Não regula, fiscaliza ou sanciona plataformas digitais.</a:t>
            </a:r>
            <a:endParaRPr sz="134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4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Não exerce investigação criminal ou perícia digital.</a:t>
            </a:r>
            <a:endParaRPr sz="134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4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Permanece vinculado às atribuições do art. 136 do Estatuto da Criança e do Adolescente.</a:t>
            </a:r>
            <a:endParaRPr sz="134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4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Atende, aplica medidas de proteção, requisita serviços públicos e encaminha aos órgãos competentes.</a:t>
            </a:r>
            <a:endParaRPr sz="134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11"/>
          <p:cNvSpPr/>
          <p:nvPr/>
        </p:nvSpPr>
        <p:spPr>
          <a:xfrm>
            <a:off x="822960" y="5486400"/>
            <a:ext cx="10241280" cy="475488"/>
          </a:xfrm>
          <a:prstGeom prst="roundRect">
            <a:avLst>
              <a:gd name="adj" fmla="val 15385"/>
            </a:avLst>
          </a:prstGeom>
          <a:solidFill>
            <a:srgbClr val="D7ECF1"/>
          </a:solidFill>
          <a:ln w="12700" cap="flat" cmpd="sng">
            <a:solidFill>
              <a:srgbClr val="C2D9D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11"/>
          <p:cNvSpPr/>
          <p:nvPr/>
        </p:nvSpPr>
        <p:spPr>
          <a:xfrm>
            <a:off x="1005840" y="5614416"/>
            <a:ext cx="9784080" cy="201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83044"/>
              </a:buClr>
              <a:buSzPts val="1260"/>
              <a:buFont typeface="Arial"/>
              <a:buNone/>
            </a:pPr>
            <a:r>
              <a:rPr lang="en-US" sz="1260" b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Risco operacional: transferir ao Conselho Tutelar responsabilidades de regulação digital ou persecução penal cria expectativa indevida e fragiliza o fluxo de proteção.</a:t>
            </a:r>
            <a:endParaRPr sz="126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06" name="Google Shape;206;p11"/>
          <p:cNvCxnSpPr/>
          <p:nvPr/>
        </p:nvCxnSpPr>
        <p:spPr>
          <a:xfrm>
            <a:off x="530352" y="6473952"/>
            <a:ext cx="11109960" cy="0"/>
          </a:xfrm>
          <a:prstGeom prst="straightConnector1">
            <a:avLst/>
          </a:prstGeom>
          <a:noFill/>
          <a:ln w="9525" cap="flat" cmpd="sng">
            <a:solidFill>
              <a:srgbClr val="D3C6B7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07" name="Google Shape;207;p11"/>
          <p:cNvSpPr/>
          <p:nvPr/>
        </p:nvSpPr>
        <p:spPr>
          <a:xfrm>
            <a:off x="566928" y="6537960"/>
            <a:ext cx="8412480" cy="164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F6B72"/>
              </a:buClr>
              <a:buSzPts val="680"/>
              <a:buFont typeface="Arial"/>
              <a:buNone/>
            </a:pPr>
            <a:r>
              <a:rPr lang="en-US" sz="680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Fortalecimento do Sistema de Garantia dos Direitos da Criança e do Adolescente</a:t>
            </a:r>
            <a:endParaRPr sz="68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p11"/>
          <p:cNvSpPr/>
          <p:nvPr/>
        </p:nvSpPr>
        <p:spPr>
          <a:xfrm>
            <a:off x="11292840" y="6510528"/>
            <a:ext cx="411480" cy="21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83044"/>
              </a:buClr>
              <a:buSzPts val="850"/>
              <a:buFont typeface="Arial"/>
              <a:buNone/>
            </a:pPr>
            <a:r>
              <a:rPr lang="en-US" sz="850" b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08</a:t>
            </a:r>
            <a:endParaRPr sz="8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11"/>
          <p:cNvSpPr txBox="1"/>
          <p:nvPr/>
        </p:nvSpPr>
        <p:spPr>
          <a:xfrm>
            <a:off x="1623088" y="3308650"/>
            <a:ext cx="4709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2"/>
          <p:cNvSpPr/>
          <p:nvPr/>
        </p:nvSpPr>
        <p:spPr>
          <a:xfrm>
            <a:off x="530352" y="384048"/>
            <a:ext cx="11018520" cy="429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83044"/>
              </a:buClr>
              <a:buSzPts val="3000"/>
              <a:buFont typeface="Play"/>
              <a:buNone/>
            </a:pPr>
            <a:r>
              <a:rPr lang="en-US" sz="3000" b="1" dirty="0" err="1">
                <a:solidFill>
                  <a:srgbClr val="183044"/>
                </a:solidFill>
                <a:latin typeface="Play"/>
                <a:ea typeface="Play"/>
                <a:cs typeface="Play"/>
                <a:sym typeface="Play"/>
              </a:rPr>
              <a:t>Parentalidade</a:t>
            </a:r>
            <a:r>
              <a:rPr lang="en-US" sz="3000" b="1" dirty="0">
                <a:solidFill>
                  <a:srgbClr val="183044"/>
                </a:solidFill>
                <a:latin typeface="Play"/>
                <a:ea typeface="Play"/>
                <a:cs typeface="Play"/>
                <a:sym typeface="Play"/>
              </a:rPr>
              <a:t> </a:t>
            </a:r>
            <a:r>
              <a:rPr lang="en-US" sz="3000" b="1" dirty="0" err="1">
                <a:solidFill>
                  <a:srgbClr val="183044"/>
                </a:solidFill>
                <a:latin typeface="Play"/>
                <a:ea typeface="Play"/>
                <a:cs typeface="Play"/>
                <a:sym typeface="Play"/>
              </a:rPr>
              <a:t>positiva</a:t>
            </a:r>
            <a:r>
              <a:rPr lang="en-US" sz="3000" b="1" dirty="0">
                <a:solidFill>
                  <a:srgbClr val="183044"/>
                </a:solidFill>
                <a:latin typeface="Play"/>
                <a:ea typeface="Play"/>
                <a:cs typeface="Play"/>
                <a:sym typeface="Play"/>
              </a:rPr>
              <a:t> e </a:t>
            </a:r>
            <a:r>
              <a:rPr lang="en-US" sz="3000" b="1" dirty="0" err="1">
                <a:solidFill>
                  <a:srgbClr val="183044"/>
                </a:solidFill>
                <a:latin typeface="Play"/>
                <a:ea typeface="Play"/>
                <a:cs typeface="Play"/>
                <a:sym typeface="Play"/>
              </a:rPr>
              <a:t>abandono</a:t>
            </a:r>
            <a:r>
              <a:rPr lang="en-US" sz="3000" b="1" dirty="0">
                <a:solidFill>
                  <a:srgbClr val="183044"/>
                </a:solidFill>
                <a:latin typeface="Play"/>
                <a:ea typeface="Play"/>
                <a:cs typeface="Play"/>
                <a:sym typeface="Play"/>
              </a:rPr>
              <a:t> </a:t>
            </a:r>
            <a:r>
              <a:rPr lang="en-US" sz="3000" b="1" dirty="0" err="1">
                <a:solidFill>
                  <a:srgbClr val="183044"/>
                </a:solidFill>
                <a:latin typeface="Play"/>
                <a:ea typeface="Play"/>
                <a:cs typeface="Play"/>
                <a:sym typeface="Play"/>
              </a:rPr>
              <a:t>afetivo</a:t>
            </a:r>
            <a:endParaRPr sz="30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12"/>
          <p:cNvSpPr/>
          <p:nvPr/>
        </p:nvSpPr>
        <p:spPr>
          <a:xfrm>
            <a:off x="566928" y="859536"/>
            <a:ext cx="1060704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F6B72"/>
              </a:buClr>
              <a:buSzPts val="1180"/>
              <a:buFont typeface="Arial"/>
              <a:buNone/>
            </a:pPr>
            <a:r>
              <a:rPr lang="en-US" sz="1180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A política pública deve apoiar vínculos sem judicializar automaticamente conflitos familiares.</a:t>
            </a:r>
            <a:endParaRPr sz="118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p12"/>
          <p:cNvSpPr/>
          <p:nvPr/>
        </p:nvSpPr>
        <p:spPr>
          <a:xfrm>
            <a:off x="566928" y="1143000"/>
            <a:ext cx="1078992" cy="45720"/>
          </a:xfrm>
          <a:prstGeom prst="rect">
            <a:avLst/>
          </a:prstGeom>
          <a:solidFill>
            <a:srgbClr val="C89B3C"/>
          </a:solidFill>
          <a:ln w="12700" cap="flat" cmpd="sng">
            <a:solidFill>
              <a:srgbClr val="C89B3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p12"/>
          <p:cNvSpPr/>
          <p:nvPr/>
        </p:nvSpPr>
        <p:spPr>
          <a:xfrm>
            <a:off x="768096" y="1481328"/>
            <a:ext cx="3246120" cy="1170432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 w="12700" cap="flat" cmpd="sng">
            <a:solidFill>
              <a:srgbClr val="D7C9B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p12"/>
          <p:cNvSpPr/>
          <p:nvPr/>
        </p:nvSpPr>
        <p:spPr>
          <a:xfrm>
            <a:off x="768096" y="1481328"/>
            <a:ext cx="73152" cy="1170432"/>
          </a:xfrm>
          <a:prstGeom prst="rect">
            <a:avLst/>
          </a:prstGeom>
          <a:solidFill>
            <a:srgbClr val="4F7D5B"/>
          </a:solidFill>
          <a:ln w="12700" cap="flat" cmpd="sng">
            <a:solidFill>
              <a:srgbClr val="4F7D5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p12"/>
          <p:cNvSpPr/>
          <p:nvPr/>
        </p:nvSpPr>
        <p:spPr>
          <a:xfrm>
            <a:off x="996696" y="1645920"/>
            <a:ext cx="2898648" cy="438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83044"/>
              </a:buClr>
              <a:buSzPts val="2500"/>
              <a:buFont typeface="Arial"/>
              <a:buNone/>
            </a:pPr>
            <a:r>
              <a:rPr lang="en-US" sz="2500" b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Parentalidade positiva</a:t>
            </a:r>
            <a:endParaRPr sz="2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12"/>
          <p:cNvSpPr/>
          <p:nvPr/>
        </p:nvSpPr>
        <p:spPr>
          <a:xfrm>
            <a:off x="996696" y="2176272"/>
            <a:ext cx="2862072" cy="38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F6B72"/>
              </a:buClr>
              <a:buSzPts val="1250"/>
              <a:buFont typeface="Arial"/>
              <a:buNone/>
            </a:pPr>
            <a:r>
              <a:rPr lang="en-US" sz="1250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Lei nº 14.826/2024</a:t>
            </a:r>
            <a:endParaRPr sz="12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p12"/>
          <p:cNvSpPr/>
          <p:nvPr/>
        </p:nvSpPr>
        <p:spPr>
          <a:xfrm>
            <a:off x="4334256" y="1481328"/>
            <a:ext cx="3246120" cy="1170432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 w="12700" cap="flat" cmpd="sng">
            <a:solidFill>
              <a:srgbClr val="D7C9B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p12"/>
          <p:cNvSpPr/>
          <p:nvPr/>
        </p:nvSpPr>
        <p:spPr>
          <a:xfrm>
            <a:off x="4334256" y="1481328"/>
            <a:ext cx="73152" cy="1170432"/>
          </a:xfrm>
          <a:prstGeom prst="rect">
            <a:avLst/>
          </a:prstGeom>
          <a:solidFill>
            <a:srgbClr val="C89B3C"/>
          </a:solidFill>
          <a:ln w="12700" cap="flat" cmpd="sng">
            <a:solidFill>
              <a:srgbClr val="C89B3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" name="Google Shape;224;p12"/>
          <p:cNvSpPr/>
          <p:nvPr/>
        </p:nvSpPr>
        <p:spPr>
          <a:xfrm>
            <a:off x="4562856" y="1645920"/>
            <a:ext cx="2898648" cy="438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83044"/>
              </a:buClr>
              <a:buSzPts val="2500"/>
              <a:buFont typeface="Arial"/>
              <a:buNone/>
            </a:pPr>
            <a:r>
              <a:rPr lang="en-US" sz="2500" b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Assistência afetiva</a:t>
            </a:r>
            <a:endParaRPr sz="2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Google Shape;225;p12"/>
          <p:cNvSpPr/>
          <p:nvPr/>
        </p:nvSpPr>
        <p:spPr>
          <a:xfrm>
            <a:off x="4562856" y="2176272"/>
            <a:ext cx="2862072" cy="38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F6B72"/>
              </a:buClr>
              <a:buSzPts val="1250"/>
              <a:buFont typeface="Arial"/>
              <a:buNone/>
            </a:pPr>
            <a:r>
              <a:rPr lang="en-US" sz="1250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Lei nº 15.240/2025</a:t>
            </a:r>
            <a:endParaRPr sz="12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226;p12"/>
          <p:cNvSpPr/>
          <p:nvPr/>
        </p:nvSpPr>
        <p:spPr>
          <a:xfrm>
            <a:off x="7900416" y="1481328"/>
            <a:ext cx="3246120" cy="1170432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 w="12700" cap="flat" cmpd="sng">
            <a:solidFill>
              <a:srgbClr val="D7C9B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" name="Google Shape;227;p12"/>
          <p:cNvSpPr/>
          <p:nvPr/>
        </p:nvSpPr>
        <p:spPr>
          <a:xfrm>
            <a:off x="7900416" y="1481328"/>
            <a:ext cx="73152" cy="1170432"/>
          </a:xfrm>
          <a:prstGeom prst="rect">
            <a:avLst/>
          </a:prstGeom>
          <a:solidFill>
            <a:srgbClr val="B8633B"/>
          </a:solidFill>
          <a:ln w="12700" cap="flat" cmpd="sng">
            <a:solidFill>
              <a:srgbClr val="B8633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" name="Google Shape;228;p12"/>
          <p:cNvSpPr/>
          <p:nvPr/>
        </p:nvSpPr>
        <p:spPr>
          <a:xfrm>
            <a:off x="8129016" y="1645920"/>
            <a:ext cx="2898648" cy="438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83044"/>
              </a:buClr>
              <a:buSzPts val="2500"/>
              <a:buFont typeface="Arial"/>
              <a:buNone/>
            </a:pPr>
            <a:r>
              <a:rPr lang="en-US" sz="2500" b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Ilícito civil</a:t>
            </a:r>
            <a:endParaRPr sz="2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" name="Google Shape;229;p12"/>
          <p:cNvSpPr/>
          <p:nvPr/>
        </p:nvSpPr>
        <p:spPr>
          <a:xfrm>
            <a:off x="8129016" y="2176272"/>
            <a:ext cx="2862072" cy="38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F6B72"/>
              </a:buClr>
              <a:buSzPts val="1250"/>
              <a:buFont typeface="Arial"/>
              <a:buNone/>
            </a:pPr>
            <a:r>
              <a:rPr lang="en-US" sz="1250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Cautela jurídica</a:t>
            </a:r>
            <a:endParaRPr sz="12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p12"/>
          <p:cNvSpPr/>
          <p:nvPr/>
        </p:nvSpPr>
        <p:spPr>
          <a:xfrm>
            <a:off x="841248" y="3090672"/>
            <a:ext cx="3474720" cy="201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F6F8B"/>
              </a:buClr>
              <a:buSzPts val="850"/>
              <a:buFont typeface="Arial"/>
              <a:buNone/>
            </a:pPr>
            <a:r>
              <a:rPr lang="en-US" sz="850" b="1">
                <a:solidFill>
                  <a:srgbClr val="1F6F8B"/>
                </a:solidFill>
                <a:latin typeface="Arial"/>
                <a:ea typeface="Arial"/>
                <a:cs typeface="Arial"/>
                <a:sym typeface="Arial"/>
              </a:rPr>
              <a:t>POLÍTICAS PÚBLICAS POSSÍVEIS</a:t>
            </a:r>
            <a:endParaRPr sz="8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" name="Google Shape;231;p12"/>
          <p:cNvSpPr/>
          <p:nvPr/>
        </p:nvSpPr>
        <p:spPr>
          <a:xfrm>
            <a:off x="822960" y="3401568"/>
            <a:ext cx="5074920" cy="2011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25" tIns="625" rIns="625" bIns="6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Orientação e apoio parental.</a:t>
            </a:r>
            <a:endParaRPr sz="147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Fortalecimento de vínculos familiares e comunitários.</a:t>
            </a:r>
            <a:endParaRPr sz="147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Atendimento psicossocial e acompanhamento pela rede pública.</a:t>
            </a:r>
            <a:endParaRPr sz="147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Práticas educativas não violentas e direito ao brincar.</a:t>
            </a:r>
            <a:endParaRPr sz="147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Inserção do tema nas Escolas de Conselhos e formações continuadas.</a:t>
            </a:r>
            <a:endParaRPr sz="147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p12"/>
          <p:cNvSpPr/>
          <p:nvPr/>
        </p:nvSpPr>
        <p:spPr>
          <a:xfrm>
            <a:off x="6400800" y="3246120"/>
            <a:ext cx="4800600" cy="2057400"/>
          </a:xfrm>
          <a:prstGeom prst="roundRect">
            <a:avLst>
              <a:gd name="adj" fmla="val 3556"/>
            </a:avLst>
          </a:prstGeom>
          <a:solidFill>
            <a:srgbClr val="FFF9EF"/>
          </a:solidFill>
          <a:ln w="12700" cap="flat" cmpd="sng">
            <a:solidFill>
              <a:srgbClr val="D7C9B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p12"/>
          <p:cNvSpPr/>
          <p:nvPr/>
        </p:nvSpPr>
        <p:spPr>
          <a:xfrm>
            <a:off x="6693408" y="3547872"/>
            <a:ext cx="393192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8633B"/>
              </a:buClr>
              <a:buSzPts val="1900"/>
              <a:buFont typeface="Arial"/>
              <a:buNone/>
            </a:pPr>
            <a:r>
              <a:rPr lang="en-US" sz="1900" b="1" dirty="0" err="1">
                <a:solidFill>
                  <a:srgbClr val="B8633B"/>
                </a:solidFill>
                <a:latin typeface="Arial"/>
                <a:ea typeface="Arial"/>
                <a:cs typeface="Arial"/>
                <a:sym typeface="Arial"/>
              </a:rPr>
              <a:t>Desafio</a:t>
            </a:r>
            <a:r>
              <a:rPr lang="en-US" sz="1900" b="1" dirty="0">
                <a:solidFill>
                  <a:srgbClr val="B8633B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8633B"/>
              </a:buClr>
              <a:buSzPts val="1900"/>
              <a:buFont typeface="Arial"/>
              <a:buNone/>
            </a:pPr>
            <a:endParaRPr sz="19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" name="Google Shape;234;p12"/>
          <p:cNvSpPr/>
          <p:nvPr/>
        </p:nvSpPr>
        <p:spPr>
          <a:xfrm>
            <a:off x="6693408" y="3986784"/>
            <a:ext cx="4133088" cy="7498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83044"/>
              </a:buClr>
              <a:buSzPts val="1380"/>
              <a:buFont typeface="Arial"/>
              <a:buNone/>
            </a:pPr>
            <a:r>
              <a:rPr lang="en-US" sz="138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Não transformar pobreza, ausência de recursos materiais ou conflitos familiares complexos em presunção automática de abandono afetivo. A análise deve observar melhor interesse, proporcionalidade e condições concretas.</a:t>
            </a:r>
            <a:endParaRPr sz="138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35" name="Google Shape;235;p12"/>
          <p:cNvCxnSpPr/>
          <p:nvPr/>
        </p:nvCxnSpPr>
        <p:spPr>
          <a:xfrm>
            <a:off x="530352" y="6473952"/>
            <a:ext cx="11109960" cy="0"/>
          </a:xfrm>
          <a:prstGeom prst="straightConnector1">
            <a:avLst/>
          </a:prstGeom>
          <a:noFill/>
          <a:ln w="9525" cap="flat" cmpd="sng">
            <a:solidFill>
              <a:srgbClr val="D3C6B7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36" name="Google Shape;236;p12"/>
          <p:cNvSpPr/>
          <p:nvPr/>
        </p:nvSpPr>
        <p:spPr>
          <a:xfrm>
            <a:off x="566928" y="6537960"/>
            <a:ext cx="8412480" cy="164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F6B72"/>
              </a:buClr>
              <a:buSzPts val="680"/>
              <a:buFont typeface="Arial"/>
              <a:buNone/>
            </a:pPr>
            <a:r>
              <a:rPr lang="en-US" sz="680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Fortalecimento do Sistema de Garantia dos Direitos da Criança e do Adolescente</a:t>
            </a:r>
            <a:endParaRPr sz="68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" name="Google Shape;237;p12"/>
          <p:cNvSpPr/>
          <p:nvPr/>
        </p:nvSpPr>
        <p:spPr>
          <a:xfrm>
            <a:off x="11292840" y="6510528"/>
            <a:ext cx="411480" cy="21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83044"/>
              </a:buClr>
              <a:buSzPts val="850"/>
              <a:buFont typeface="Arial"/>
              <a:buNone/>
            </a:pPr>
            <a:r>
              <a:rPr lang="en-US" sz="850" b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09</a:t>
            </a:r>
            <a:endParaRPr sz="8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13"/>
          <p:cNvSpPr/>
          <p:nvPr/>
        </p:nvSpPr>
        <p:spPr>
          <a:xfrm>
            <a:off x="530352" y="384048"/>
            <a:ext cx="11018520" cy="429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83044"/>
              </a:buClr>
              <a:buSzPts val="3000"/>
              <a:buFont typeface="Play"/>
              <a:buNone/>
            </a:pPr>
            <a:r>
              <a:rPr lang="en-US" sz="3000" b="1">
                <a:solidFill>
                  <a:srgbClr val="183044"/>
                </a:solidFill>
                <a:latin typeface="Play"/>
                <a:ea typeface="Play"/>
                <a:cs typeface="Play"/>
                <a:sym typeface="Play"/>
              </a:rPr>
              <a:t>Ações em andamento</a:t>
            </a:r>
            <a:endParaRPr sz="3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13"/>
          <p:cNvSpPr/>
          <p:nvPr/>
        </p:nvSpPr>
        <p:spPr>
          <a:xfrm>
            <a:off x="566928" y="859536"/>
            <a:ext cx="1060704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F6B72"/>
              </a:buClr>
              <a:buSzPts val="1180"/>
              <a:buFont typeface="Arial"/>
              <a:buNone/>
            </a:pPr>
            <a:r>
              <a:rPr lang="en-US" sz="1180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A agenda combina sistemas de informação, formação, dados, ambiente digital e equipagem complementar.</a:t>
            </a:r>
            <a:endParaRPr sz="118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13"/>
          <p:cNvSpPr/>
          <p:nvPr/>
        </p:nvSpPr>
        <p:spPr>
          <a:xfrm>
            <a:off x="566928" y="1143000"/>
            <a:ext cx="1078992" cy="45720"/>
          </a:xfrm>
          <a:prstGeom prst="rect">
            <a:avLst/>
          </a:prstGeom>
          <a:solidFill>
            <a:srgbClr val="C89B3C"/>
          </a:solidFill>
          <a:ln w="12700" cap="flat" cmpd="sng">
            <a:solidFill>
              <a:srgbClr val="C89B3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p13"/>
          <p:cNvSpPr/>
          <p:nvPr/>
        </p:nvSpPr>
        <p:spPr>
          <a:xfrm>
            <a:off x="822960" y="1600200"/>
            <a:ext cx="4709160" cy="1115568"/>
          </a:xfrm>
          <a:prstGeom prst="roundRect">
            <a:avLst>
              <a:gd name="adj" fmla="val 6557"/>
            </a:avLst>
          </a:prstGeom>
          <a:solidFill>
            <a:srgbClr val="D7ECF1"/>
          </a:solidFill>
          <a:ln w="12700" cap="flat" cmpd="sng">
            <a:solidFill>
              <a:srgbClr val="D3C6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" name="Google Shape;247;p13"/>
          <p:cNvSpPr/>
          <p:nvPr/>
        </p:nvSpPr>
        <p:spPr>
          <a:xfrm>
            <a:off x="1078992" y="1783080"/>
            <a:ext cx="425196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83044"/>
              </a:buClr>
              <a:buSzPts val="1800"/>
              <a:buFont typeface="Arial"/>
              <a:buNone/>
            </a:pPr>
            <a:r>
              <a:rPr lang="en-US" sz="1800" b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SIPIA CT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13"/>
          <p:cNvSpPr/>
          <p:nvPr/>
        </p:nvSpPr>
        <p:spPr>
          <a:xfrm>
            <a:off x="1078992" y="2130552"/>
            <a:ext cx="4133088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F6B72"/>
              </a:buClr>
              <a:buSzPts val="1280"/>
              <a:buFont typeface="Arial"/>
              <a:buNone/>
            </a:pPr>
            <a:r>
              <a:rPr lang="en-US" sz="1280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Manutenção, suporte técnico, aperfeiçoamento e dados consolidados.</a:t>
            </a:r>
            <a:endParaRPr sz="128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p13"/>
          <p:cNvSpPr/>
          <p:nvPr/>
        </p:nvSpPr>
        <p:spPr>
          <a:xfrm>
            <a:off x="6080760" y="1600200"/>
            <a:ext cx="4709160" cy="1115568"/>
          </a:xfrm>
          <a:prstGeom prst="roundRect">
            <a:avLst>
              <a:gd name="adj" fmla="val 6557"/>
            </a:avLst>
          </a:prstGeom>
          <a:solidFill>
            <a:srgbClr val="FFF9EF"/>
          </a:solidFill>
          <a:ln w="12700" cap="flat" cmpd="sng">
            <a:solidFill>
              <a:srgbClr val="D3C6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" name="Google Shape;250;p13"/>
          <p:cNvSpPr/>
          <p:nvPr/>
        </p:nvSpPr>
        <p:spPr>
          <a:xfrm>
            <a:off x="6336792" y="1783080"/>
            <a:ext cx="425196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83044"/>
              </a:buClr>
              <a:buSzPts val="1800"/>
              <a:buFont typeface="Arial"/>
              <a:buNone/>
            </a:pPr>
            <a:r>
              <a:rPr lang="en-US" sz="1800" b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Formação continuada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" name="Google Shape;251;p13"/>
          <p:cNvSpPr/>
          <p:nvPr/>
        </p:nvSpPr>
        <p:spPr>
          <a:xfrm>
            <a:off x="6336792" y="2130552"/>
            <a:ext cx="4133088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F6B72"/>
              </a:buClr>
              <a:buSzPts val="1280"/>
              <a:buFont typeface="Arial"/>
              <a:buNone/>
            </a:pPr>
            <a:r>
              <a:rPr lang="en-US" sz="1280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Política Nacional de Formação Continuada do SGDCA e Escolas de Conselhos.</a:t>
            </a:r>
            <a:endParaRPr sz="128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13"/>
          <p:cNvSpPr/>
          <p:nvPr/>
        </p:nvSpPr>
        <p:spPr>
          <a:xfrm>
            <a:off x="822960" y="3227832"/>
            <a:ext cx="4709160" cy="1115568"/>
          </a:xfrm>
          <a:prstGeom prst="roundRect">
            <a:avLst>
              <a:gd name="adj" fmla="val 6557"/>
            </a:avLst>
          </a:prstGeom>
          <a:solidFill>
            <a:srgbClr val="E4F0EF"/>
          </a:solidFill>
          <a:ln w="12700" cap="flat" cmpd="sng">
            <a:solidFill>
              <a:srgbClr val="D3C6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" name="Google Shape;253;p13"/>
          <p:cNvSpPr/>
          <p:nvPr/>
        </p:nvSpPr>
        <p:spPr>
          <a:xfrm>
            <a:off x="1078992" y="3410712"/>
            <a:ext cx="425196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83044"/>
              </a:buClr>
              <a:buSzPts val="1800"/>
              <a:buFont typeface="Arial"/>
              <a:buNone/>
            </a:pPr>
            <a:r>
              <a:rPr lang="en-US" sz="1800" b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ECA Digital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13"/>
          <p:cNvSpPr/>
          <p:nvPr/>
        </p:nvSpPr>
        <p:spPr>
          <a:xfrm>
            <a:off x="1078992" y="3758184"/>
            <a:ext cx="4133088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F6B72"/>
              </a:buClr>
              <a:buSzPts val="1280"/>
              <a:buFont typeface="Arial"/>
              <a:buNone/>
            </a:pPr>
            <a:r>
              <a:rPr lang="en-US" sz="1280" dirty="0" err="1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Comitê</a:t>
            </a:r>
            <a:r>
              <a:rPr lang="en-US" sz="1280" dirty="0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80" dirty="0" err="1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Intersetorial</a:t>
            </a:r>
            <a:r>
              <a:rPr lang="en-US" sz="1280" dirty="0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 e </a:t>
            </a:r>
            <a:r>
              <a:rPr lang="en-US" sz="1280" dirty="0" err="1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elaboração</a:t>
            </a:r>
            <a:r>
              <a:rPr lang="en-US" sz="1280" dirty="0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 do Plano </a:t>
            </a:r>
            <a:r>
              <a:rPr lang="en-US" sz="1280" dirty="0" err="1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Trienal</a:t>
            </a:r>
            <a:r>
              <a:rPr lang="en-US" sz="1280" dirty="0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28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Google Shape;255;p13"/>
          <p:cNvSpPr/>
          <p:nvPr/>
        </p:nvSpPr>
        <p:spPr>
          <a:xfrm>
            <a:off x="6080760" y="3227832"/>
            <a:ext cx="4709160" cy="1115568"/>
          </a:xfrm>
          <a:prstGeom prst="roundRect">
            <a:avLst>
              <a:gd name="adj" fmla="val 6557"/>
            </a:avLst>
          </a:prstGeom>
          <a:solidFill>
            <a:srgbClr val="F3E5CF"/>
          </a:solidFill>
          <a:ln w="12700" cap="flat" cmpd="sng">
            <a:solidFill>
              <a:srgbClr val="D3C6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" name="Google Shape;256;p13"/>
          <p:cNvSpPr/>
          <p:nvPr/>
        </p:nvSpPr>
        <p:spPr>
          <a:xfrm>
            <a:off x="6336792" y="3410712"/>
            <a:ext cx="425196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83044"/>
              </a:buClr>
              <a:buSzPts val="1800"/>
              <a:buFont typeface="Arial"/>
              <a:buNone/>
            </a:pPr>
            <a:r>
              <a:rPr lang="en-US" sz="1800" b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EquipaDH+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13"/>
          <p:cNvSpPr/>
          <p:nvPr/>
        </p:nvSpPr>
        <p:spPr>
          <a:xfrm>
            <a:off x="6336792" y="3758184"/>
            <a:ext cx="4133088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F6B72"/>
              </a:buClr>
              <a:buSzPts val="1280"/>
              <a:buFont typeface="Arial"/>
              <a:buNone/>
            </a:pPr>
            <a:r>
              <a:rPr lang="en-US" sz="1280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Doação de bens e apoio complementar à estruturação de órgãos do SGD.</a:t>
            </a:r>
            <a:endParaRPr sz="128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" name="Google Shape;258;p13"/>
          <p:cNvSpPr/>
          <p:nvPr/>
        </p:nvSpPr>
        <p:spPr>
          <a:xfrm>
            <a:off x="822960" y="5257800"/>
            <a:ext cx="9966960" cy="713232"/>
          </a:xfrm>
          <a:prstGeom prst="roundRect">
            <a:avLst>
              <a:gd name="adj" fmla="val 10256"/>
            </a:avLst>
          </a:prstGeom>
          <a:solidFill>
            <a:srgbClr val="FFFFFF"/>
          </a:solidFill>
          <a:ln w="12700" cap="flat" cmpd="sng">
            <a:solidFill>
              <a:srgbClr val="D7C9B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13"/>
          <p:cNvSpPr/>
          <p:nvPr/>
        </p:nvSpPr>
        <p:spPr>
          <a:xfrm>
            <a:off x="1060704" y="5468112"/>
            <a:ext cx="960120" cy="2377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8633B"/>
              </a:buClr>
              <a:buSzPts val="1600"/>
              <a:buFont typeface="Arial"/>
              <a:buNone/>
            </a:pPr>
            <a:r>
              <a:rPr lang="en-US" sz="1600" b="1">
                <a:solidFill>
                  <a:srgbClr val="B8633B"/>
                </a:solidFill>
                <a:latin typeface="Arial"/>
                <a:ea typeface="Arial"/>
                <a:cs typeface="Arial"/>
                <a:sym typeface="Arial"/>
              </a:rPr>
              <a:t>Atenção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" name="Google Shape;260;p13"/>
          <p:cNvSpPr/>
          <p:nvPr/>
        </p:nvSpPr>
        <p:spPr>
          <a:xfrm>
            <a:off x="2450592" y="5440680"/>
            <a:ext cx="7790688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83044"/>
              </a:buClr>
              <a:buSzPts val="1280"/>
              <a:buFont typeface="Arial"/>
              <a:buNone/>
            </a:pPr>
            <a:r>
              <a:rPr lang="en-US" sz="128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O apoio federal por equipagem é complementar e não afasta a obrigação permanente dos Municípios e do Distrito Federal de manter estrutura, pessoal e custeio regular.</a:t>
            </a:r>
            <a:endParaRPr sz="128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61" name="Google Shape;261;p13"/>
          <p:cNvCxnSpPr/>
          <p:nvPr/>
        </p:nvCxnSpPr>
        <p:spPr>
          <a:xfrm>
            <a:off x="530352" y="6473952"/>
            <a:ext cx="11109960" cy="0"/>
          </a:xfrm>
          <a:prstGeom prst="straightConnector1">
            <a:avLst/>
          </a:prstGeom>
          <a:noFill/>
          <a:ln w="9525" cap="flat" cmpd="sng">
            <a:solidFill>
              <a:srgbClr val="D3C6B7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62" name="Google Shape;262;p13"/>
          <p:cNvSpPr/>
          <p:nvPr/>
        </p:nvSpPr>
        <p:spPr>
          <a:xfrm>
            <a:off x="566928" y="6537960"/>
            <a:ext cx="8412480" cy="164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F6B72"/>
              </a:buClr>
              <a:buSzPts val="680"/>
              <a:buFont typeface="Arial"/>
              <a:buNone/>
            </a:pPr>
            <a:r>
              <a:rPr lang="en-US" sz="680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Fortalecimento do Sistema de Garantia dos Direitos da Criança e do Adolescente</a:t>
            </a:r>
            <a:endParaRPr sz="68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" name="Google Shape;263;p13"/>
          <p:cNvSpPr/>
          <p:nvPr/>
        </p:nvSpPr>
        <p:spPr>
          <a:xfrm>
            <a:off x="11292840" y="6510528"/>
            <a:ext cx="411480" cy="21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83044"/>
              </a:buClr>
              <a:buSzPts val="850"/>
              <a:buFont typeface="Arial"/>
              <a:buNone/>
            </a:pPr>
            <a:r>
              <a:rPr lang="en-US" sz="850" b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10</a:t>
            </a:r>
            <a:endParaRPr sz="8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15"/>
          <p:cNvSpPr/>
          <p:nvPr/>
        </p:nvSpPr>
        <p:spPr>
          <a:xfrm>
            <a:off x="621792" y="502920"/>
            <a:ext cx="78638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>
              <a:buClr>
                <a:srgbClr val="183044"/>
              </a:buClr>
              <a:buSzPts val="3000"/>
            </a:pPr>
            <a:r>
              <a:rPr lang="en-US" sz="3000" b="1" dirty="0" err="1">
                <a:solidFill>
                  <a:srgbClr val="183044"/>
                </a:solidFill>
                <a:latin typeface="Play"/>
              </a:rPr>
              <a:t>Normativos</a:t>
            </a:r>
            <a:r>
              <a:rPr lang="en-US" sz="3000" b="1" dirty="0">
                <a:solidFill>
                  <a:srgbClr val="183044"/>
                </a:solidFill>
                <a:latin typeface="Play"/>
              </a:rPr>
              <a:t> </a:t>
            </a:r>
            <a:r>
              <a:rPr lang="en-US" sz="3000" b="1" dirty="0" err="1">
                <a:solidFill>
                  <a:srgbClr val="183044"/>
                </a:solidFill>
                <a:latin typeface="Play"/>
              </a:rPr>
              <a:t>principais</a:t>
            </a:r>
            <a:endParaRPr sz="3000" b="1" dirty="0">
              <a:solidFill>
                <a:srgbClr val="183044"/>
              </a:solidFill>
              <a:latin typeface="Play"/>
            </a:endParaRPr>
          </a:p>
        </p:txBody>
      </p:sp>
      <p:sp>
        <p:nvSpPr>
          <p:cNvPr id="305" name="Google Shape;305;p15"/>
          <p:cNvSpPr/>
          <p:nvPr/>
        </p:nvSpPr>
        <p:spPr>
          <a:xfrm>
            <a:off x="640080" y="1097280"/>
            <a:ext cx="1097280" cy="45720"/>
          </a:xfrm>
          <a:prstGeom prst="rect">
            <a:avLst/>
          </a:prstGeom>
          <a:solidFill>
            <a:srgbClr val="C89B3C"/>
          </a:solidFill>
          <a:ln w="12700" cap="flat" cmpd="sng">
            <a:solidFill>
              <a:srgbClr val="C89B3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" name="Google Shape;306;p15"/>
          <p:cNvSpPr/>
          <p:nvPr/>
        </p:nvSpPr>
        <p:spPr>
          <a:xfrm>
            <a:off x="731520" y="1508760"/>
            <a:ext cx="5257800" cy="3200400"/>
          </a:xfrm>
          <a:prstGeom prst="roundRect">
            <a:avLst>
              <a:gd name="adj" fmla="val 1681"/>
            </a:avLst>
          </a:prstGeom>
          <a:solidFill>
            <a:srgbClr val="FFFFFF"/>
          </a:solidFill>
          <a:ln w="127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" name="Google Shape;307;p15"/>
          <p:cNvSpPr/>
          <p:nvPr/>
        </p:nvSpPr>
        <p:spPr>
          <a:xfrm>
            <a:off x="6199632" y="1508760"/>
            <a:ext cx="5257800" cy="3200400"/>
          </a:xfrm>
          <a:prstGeom prst="roundRect">
            <a:avLst>
              <a:gd name="adj" fmla="val 1681"/>
            </a:avLst>
          </a:prstGeom>
          <a:solidFill>
            <a:srgbClr val="FFFFFF"/>
          </a:solidFill>
          <a:ln w="127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" name="Google Shape;308;p15"/>
          <p:cNvSpPr/>
          <p:nvPr/>
        </p:nvSpPr>
        <p:spPr>
          <a:xfrm>
            <a:off x="987552" y="1170432"/>
            <a:ext cx="4663440" cy="365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25" tIns="625" rIns="625" bIns="6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40" dirty="0" err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Constituição</a:t>
            </a:r>
            <a:r>
              <a:rPr lang="en-US" sz="1240" dirty="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 Federal: arts. 18, 30, 37 e 227</a:t>
            </a:r>
            <a:endParaRPr sz="124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40" dirty="0" err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Estatuto</a:t>
            </a:r>
            <a:r>
              <a:rPr lang="en-US" sz="1240" dirty="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 da </a:t>
            </a:r>
            <a:r>
              <a:rPr lang="en-US" sz="1240" dirty="0" err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Criança</a:t>
            </a:r>
            <a:r>
              <a:rPr lang="en-US" sz="1240" dirty="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 e do </a:t>
            </a:r>
            <a:r>
              <a:rPr lang="en-US" sz="1240" dirty="0" err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Adolescente</a:t>
            </a:r>
            <a:r>
              <a:rPr lang="en-US" sz="1240" dirty="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: arts. 4º, 5º, 19, 22, 86, 88 e 131 a 136</a:t>
            </a:r>
            <a:endParaRPr sz="124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40" dirty="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Lei nº 12.696/2012</a:t>
            </a:r>
            <a:endParaRPr sz="124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40" dirty="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Lei nº 13.431/2017 e </a:t>
            </a:r>
            <a:r>
              <a:rPr lang="en-US" sz="1240" dirty="0" err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Decreto</a:t>
            </a:r>
            <a:r>
              <a:rPr lang="en-US" sz="1240" dirty="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 nº 9.603/2018</a:t>
            </a:r>
            <a:endParaRPr sz="124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40" dirty="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Lei Geral de </a:t>
            </a:r>
            <a:r>
              <a:rPr lang="en-US" sz="1240" dirty="0" err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Proteção</a:t>
            </a:r>
            <a:r>
              <a:rPr lang="en-US" sz="1240" dirty="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 de Dados </a:t>
            </a:r>
            <a:r>
              <a:rPr lang="en-US" sz="1240" dirty="0" err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Pessoais</a:t>
            </a:r>
            <a:r>
              <a:rPr lang="en-US" sz="1240" dirty="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: art. 14</a:t>
            </a:r>
            <a:endParaRPr sz="124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40" dirty="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Lei nº 14.826/2024</a:t>
            </a:r>
            <a:endParaRPr sz="124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40" dirty="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Lei nº 15.211/2025</a:t>
            </a:r>
            <a:endParaRPr sz="124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40" dirty="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Lei nº 15.240/2025</a:t>
            </a:r>
            <a:endParaRPr sz="124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40" dirty="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Lei nº 15.352/2026/</a:t>
            </a:r>
            <a:endParaRPr sz="124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9" name="Google Shape;309;p15"/>
          <p:cNvSpPr/>
          <p:nvPr/>
        </p:nvSpPr>
        <p:spPr>
          <a:xfrm>
            <a:off x="6446520" y="1143000"/>
            <a:ext cx="4709160" cy="3840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25" tIns="625" rIns="625" bIns="6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40" dirty="0" err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Decreto</a:t>
            </a:r>
            <a:r>
              <a:rPr lang="en-US" sz="1240" dirty="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 nº 11.919/2024</a:t>
            </a:r>
            <a:endParaRPr sz="124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40" dirty="0" err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Decreto</a:t>
            </a:r>
            <a:r>
              <a:rPr lang="en-US" sz="1240" dirty="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 nº 12.622/2025</a:t>
            </a:r>
            <a:endParaRPr sz="124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40" dirty="0" err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Decreto</a:t>
            </a:r>
            <a:r>
              <a:rPr lang="en-US" sz="1240" dirty="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 nº 12.880/2026</a:t>
            </a:r>
            <a:endParaRPr sz="124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40" dirty="0" err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Resolução</a:t>
            </a:r>
            <a:r>
              <a:rPr lang="en-US" sz="1240" dirty="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40" dirty="0" err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Conanda</a:t>
            </a:r>
            <a:r>
              <a:rPr lang="en-US" sz="1240" dirty="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 nº 113/2006</a:t>
            </a:r>
            <a:endParaRPr sz="124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40" dirty="0" err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Resolução</a:t>
            </a:r>
            <a:r>
              <a:rPr lang="en-US" sz="1240" dirty="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40" dirty="0" err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Conanda</a:t>
            </a:r>
            <a:r>
              <a:rPr lang="en-US" sz="1240" dirty="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 nº 231/2022</a:t>
            </a:r>
            <a:endParaRPr sz="124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40" dirty="0" err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Resolução</a:t>
            </a:r>
            <a:r>
              <a:rPr lang="en-US" sz="1240" dirty="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40" dirty="0" err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Conanda</a:t>
            </a:r>
            <a:r>
              <a:rPr lang="en-US" sz="1240" dirty="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 nº 244/2024</a:t>
            </a:r>
            <a:endParaRPr sz="124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40" dirty="0" err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Resolução</a:t>
            </a:r>
            <a:r>
              <a:rPr lang="en-US" sz="1240" dirty="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40" dirty="0" err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Conanda</a:t>
            </a:r>
            <a:r>
              <a:rPr lang="en-US" sz="1240" dirty="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 nº 245/2024</a:t>
            </a:r>
            <a:endParaRPr sz="124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40" dirty="0" err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Resolução</a:t>
            </a:r>
            <a:r>
              <a:rPr lang="en-US" sz="1240" dirty="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40" dirty="0" err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Conanda</a:t>
            </a:r>
            <a:r>
              <a:rPr lang="en-US" sz="1240" dirty="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 nº 257/2024</a:t>
            </a:r>
            <a:endParaRPr sz="124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40" dirty="0" err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Portaria</a:t>
            </a:r>
            <a:r>
              <a:rPr lang="en-US" sz="1240" dirty="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 MDHC nº 1.177/2025</a:t>
            </a:r>
            <a:endParaRPr sz="124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40" dirty="0" err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Portaria</a:t>
            </a:r>
            <a:r>
              <a:rPr lang="en-US" sz="1240" dirty="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 MDHC nº 807/2026</a:t>
            </a:r>
            <a:endParaRPr sz="124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40" dirty="0" err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Portaria</a:t>
            </a:r>
            <a:r>
              <a:rPr lang="en-US" sz="1240" dirty="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 MDHC nº 1.190/2026</a:t>
            </a:r>
            <a:endParaRPr sz="124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0" name="Google Shape;310;p15"/>
          <p:cNvSpPr/>
          <p:nvPr/>
        </p:nvSpPr>
        <p:spPr>
          <a:xfrm>
            <a:off x="749808" y="6172200"/>
            <a:ext cx="10698480" cy="2377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D8E4E6"/>
              </a:buClr>
              <a:buSzPts val="850"/>
              <a:buFont typeface="Arial"/>
              <a:buNone/>
            </a:pPr>
            <a:r>
              <a:rPr lang="en-US" sz="850">
                <a:solidFill>
                  <a:srgbClr val="D8E4E6"/>
                </a:solidFill>
                <a:latin typeface="Arial"/>
                <a:ea typeface="Arial"/>
                <a:cs typeface="Arial"/>
                <a:sym typeface="Arial"/>
              </a:rPr>
              <a:t>Fontes consultadas: texto-base enviado pelo usuário, Planalto, Câmara dos Deputados e Ministério dos Direitos Humanos e da Cidadania.</a:t>
            </a:r>
            <a:endParaRPr sz="8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53712" y="5166360"/>
            <a:ext cx="2834640" cy="3693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800" b="0" dirty="0">
                <a:solidFill>
                  <a:schemeClr val="tx1"/>
                </a:solidFill>
                <a:latin typeface="Arial"/>
              </a:rPr>
              <a:t>gab.sndca@mdh.gov.br</a:t>
            </a:r>
          </a:p>
        </p:txBody>
      </p:sp>
      <p:sp>
        <p:nvSpPr>
          <p:cNvPr id="2" name="Botão de Ação: Ir para a Página Inicial 1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D1A2EED6-7C5F-C695-9642-7917566338B8}"/>
              </a:ext>
            </a:extLst>
          </p:cNvPr>
          <p:cNvSpPr/>
          <p:nvPr/>
        </p:nvSpPr>
        <p:spPr>
          <a:xfrm>
            <a:off x="4224528" y="5193792"/>
            <a:ext cx="329184" cy="347472"/>
          </a:xfrm>
          <a:prstGeom prst="actionButtonHom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"/>
          <p:cNvSpPr/>
          <p:nvPr/>
        </p:nvSpPr>
        <p:spPr>
          <a:xfrm>
            <a:off x="530352" y="384048"/>
            <a:ext cx="11018520" cy="429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83044"/>
              </a:buClr>
              <a:buSzPts val="3000"/>
              <a:buFont typeface="Play"/>
              <a:buNone/>
            </a:pPr>
            <a:r>
              <a:rPr lang="en-US" sz="3000" b="1">
                <a:solidFill>
                  <a:srgbClr val="183044"/>
                </a:solidFill>
                <a:latin typeface="Play"/>
                <a:ea typeface="Play"/>
                <a:cs typeface="Play"/>
                <a:sym typeface="Play"/>
              </a:rPr>
              <a:t>Roteiro executivo</a:t>
            </a:r>
            <a:endParaRPr sz="3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28;p5"/>
          <p:cNvSpPr/>
          <p:nvPr/>
        </p:nvSpPr>
        <p:spPr>
          <a:xfrm>
            <a:off x="566928" y="859536"/>
            <a:ext cx="1060704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F6B72"/>
              </a:buClr>
              <a:buSzPts val="1180"/>
              <a:buFont typeface="Arial"/>
              <a:buNone/>
            </a:pPr>
            <a:endParaRPr sz="118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29;p5"/>
          <p:cNvSpPr/>
          <p:nvPr/>
        </p:nvSpPr>
        <p:spPr>
          <a:xfrm>
            <a:off x="566928" y="1143000"/>
            <a:ext cx="1078992" cy="45720"/>
          </a:xfrm>
          <a:prstGeom prst="rect">
            <a:avLst/>
          </a:prstGeom>
          <a:solidFill>
            <a:srgbClr val="C89B3C"/>
          </a:solidFill>
          <a:ln w="12700" cap="flat" cmpd="sng">
            <a:solidFill>
              <a:srgbClr val="C89B3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0" name="Google Shape;30;p5"/>
          <p:cNvCxnSpPr/>
          <p:nvPr/>
        </p:nvCxnSpPr>
        <p:spPr>
          <a:xfrm>
            <a:off x="1261872" y="2331720"/>
            <a:ext cx="0" cy="0"/>
          </a:xfrm>
          <a:prstGeom prst="straightConnector1">
            <a:avLst/>
          </a:prstGeom>
          <a:noFill/>
          <a:ln w="25400" cap="flat" cmpd="sng">
            <a:solidFill>
              <a:srgbClr val="E9DCC7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1" name="Google Shape;31;p5"/>
          <p:cNvSpPr/>
          <p:nvPr/>
        </p:nvSpPr>
        <p:spPr>
          <a:xfrm>
            <a:off x="731520" y="1691640"/>
            <a:ext cx="1078992" cy="1078992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C89B3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5"/>
          <p:cNvSpPr/>
          <p:nvPr/>
        </p:nvSpPr>
        <p:spPr>
          <a:xfrm>
            <a:off x="731520" y="1956816"/>
            <a:ext cx="1078992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83044"/>
              </a:buClr>
              <a:buSzPts val="2100"/>
              <a:buFont typeface="Arial"/>
              <a:buNone/>
            </a:pPr>
            <a:r>
              <a:rPr lang="en-US" sz="2100" b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2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5"/>
          <p:cNvSpPr/>
          <p:nvPr/>
        </p:nvSpPr>
        <p:spPr>
          <a:xfrm>
            <a:off x="347472" y="2953512"/>
            <a:ext cx="1828800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83044"/>
              </a:buClr>
              <a:buSzPts val="1650"/>
              <a:buFont typeface="Arial"/>
              <a:buNone/>
            </a:pPr>
            <a:r>
              <a:rPr lang="en-US" sz="1650" b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Competências</a:t>
            </a:r>
            <a:endParaRPr sz="16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Google Shape;34;p5"/>
          <p:cNvSpPr/>
          <p:nvPr/>
        </p:nvSpPr>
        <p:spPr>
          <a:xfrm>
            <a:off x="256032" y="3355848"/>
            <a:ext cx="2011680" cy="6949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5F6B72"/>
              </a:buClr>
              <a:buSzPts val="1220"/>
              <a:buFont typeface="Arial"/>
              <a:buNone/>
            </a:pPr>
            <a:r>
              <a:rPr lang="en-US" sz="1220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Coordenação nacional, apoio técnico, formação e gestão de sistemas.</a:t>
            </a:r>
            <a:endParaRPr sz="122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5" name="Google Shape;35;p5"/>
          <p:cNvCxnSpPr/>
          <p:nvPr/>
        </p:nvCxnSpPr>
        <p:spPr>
          <a:xfrm>
            <a:off x="2468880" y="2331720"/>
            <a:ext cx="713232" cy="0"/>
          </a:xfrm>
          <a:prstGeom prst="straightConnector1">
            <a:avLst/>
          </a:prstGeom>
          <a:noFill/>
          <a:ln w="25400" cap="flat" cmpd="sng">
            <a:solidFill>
              <a:srgbClr val="E9DCC7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6" name="Google Shape;36;p5"/>
          <p:cNvSpPr/>
          <p:nvPr/>
        </p:nvSpPr>
        <p:spPr>
          <a:xfrm>
            <a:off x="2834640" y="1691640"/>
            <a:ext cx="1078992" cy="1078992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C89B3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5"/>
          <p:cNvSpPr/>
          <p:nvPr/>
        </p:nvSpPr>
        <p:spPr>
          <a:xfrm>
            <a:off x="2834640" y="1956816"/>
            <a:ext cx="1078992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83044"/>
              </a:buClr>
              <a:buSzPts val="2100"/>
              <a:buFont typeface="Arial"/>
              <a:buNone/>
            </a:pPr>
            <a:r>
              <a:rPr lang="en-US" sz="2100" b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2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38;p5"/>
          <p:cNvSpPr/>
          <p:nvPr/>
        </p:nvSpPr>
        <p:spPr>
          <a:xfrm>
            <a:off x="2450592" y="2999232"/>
            <a:ext cx="1828800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83044"/>
              </a:buClr>
              <a:buSzPts val="1650"/>
              <a:buFont typeface="Arial"/>
              <a:buNone/>
            </a:pPr>
            <a:r>
              <a:rPr lang="en-US" sz="1650" b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Conselhos Tutelares</a:t>
            </a:r>
            <a:endParaRPr sz="16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9;p5"/>
          <p:cNvSpPr/>
          <p:nvPr/>
        </p:nvSpPr>
        <p:spPr>
          <a:xfrm>
            <a:off x="2359152" y="3401568"/>
            <a:ext cx="2011680" cy="6949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5F6B72"/>
              </a:buClr>
              <a:buSzPts val="1220"/>
              <a:buFont typeface="Arial"/>
              <a:buNone/>
            </a:pPr>
            <a:r>
              <a:rPr lang="en-US" sz="1220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Valorização, estrutura, custeio e autonomia do colegiado.</a:t>
            </a:r>
            <a:endParaRPr sz="122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0" name="Google Shape;40;p5"/>
          <p:cNvCxnSpPr/>
          <p:nvPr/>
        </p:nvCxnSpPr>
        <p:spPr>
          <a:xfrm>
            <a:off x="4572000" y="2331720"/>
            <a:ext cx="713232" cy="0"/>
          </a:xfrm>
          <a:prstGeom prst="straightConnector1">
            <a:avLst/>
          </a:prstGeom>
          <a:noFill/>
          <a:ln w="25400" cap="flat" cmpd="sng">
            <a:solidFill>
              <a:srgbClr val="E9DCC7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1" name="Google Shape;41;p5"/>
          <p:cNvSpPr/>
          <p:nvPr/>
        </p:nvSpPr>
        <p:spPr>
          <a:xfrm>
            <a:off x="4937760" y="1691640"/>
            <a:ext cx="1078992" cy="1078992"/>
          </a:xfrm>
          <a:prstGeom prst="ellipse">
            <a:avLst/>
          </a:prstGeom>
          <a:solidFill>
            <a:srgbClr val="1F6F8B"/>
          </a:solidFill>
          <a:ln w="19050" cap="flat" cmpd="sng">
            <a:solidFill>
              <a:srgbClr val="1F6F8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5"/>
          <p:cNvSpPr/>
          <p:nvPr/>
        </p:nvSpPr>
        <p:spPr>
          <a:xfrm>
            <a:off x="4937760" y="1956816"/>
            <a:ext cx="1078992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Arial"/>
              <a:buNone/>
            </a:pPr>
            <a:r>
              <a:rPr lang="en-US" sz="21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2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Google Shape;43;p5"/>
          <p:cNvSpPr/>
          <p:nvPr/>
        </p:nvSpPr>
        <p:spPr>
          <a:xfrm>
            <a:off x="4553712" y="2999232"/>
            <a:ext cx="1828800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83044"/>
              </a:buClr>
              <a:buSzPts val="1650"/>
              <a:buFont typeface="Arial"/>
              <a:buNone/>
            </a:pPr>
            <a:r>
              <a:rPr lang="en-US" sz="1650" b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Dados e SIPIA CT</a:t>
            </a:r>
            <a:endParaRPr sz="16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5"/>
          <p:cNvSpPr/>
          <p:nvPr/>
        </p:nvSpPr>
        <p:spPr>
          <a:xfrm>
            <a:off x="4462272" y="3401568"/>
            <a:ext cx="2011680" cy="6949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5F6B72"/>
              </a:buClr>
              <a:buSzPts val="1220"/>
              <a:buFont typeface="Arial"/>
              <a:buNone/>
            </a:pPr>
            <a:r>
              <a:rPr lang="en-US" sz="1220" dirty="0" err="1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Aderência</a:t>
            </a:r>
            <a:r>
              <a:rPr lang="en-US" sz="1220" dirty="0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20" dirty="0" err="1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infraestrutura</a:t>
            </a:r>
            <a:r>
              <a:rPr lang="en-US" sz="1220" dirty="0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, dados e </a:t>
            </a:r>
            <a:r>
              <a:rPr lang="en-US" sz="1220" dirty="0" err="1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diagnóstico</a:t>
            </a:r>
            <a:r>
              <a:rPr lang="en-US" sz="1220" dirty="0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 territorial.</a:t>
            </a:r>
            <a:endParaRPr sz="122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5" name="Google Shape;45;p5"/>
          <p:cNvCxnSpPr/>
          <p:nvPr/>
        </p:nvCxnSpPr>
        <p:spPr>
          <a:xfrm>
            <a:off x="6675120" y="2331720"/>
            <a:ext cx="713232" cy="0"/>
          </a:xfrm>
          <a:prstGeom prst="straightConnector1">
            <a:avLst/>
          </a:prstGeom>
          <a:noFill/>
          <a:ln w="25400" cap="flat" cmpd="sng">
            <a:solidFill>
              <a:srgbClr val="E9DCC7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6" name="Google Shape;46;p5"/>
          <p:cNvSpPr/>
          <p:nvPr/>
        </p:nvSpPr>
        <p:spPr>
          <a:xfrm>
            <a:off x="7040880" y="1691640"/>
            <a:ext cx="1078992" cy="1078992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C89B3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5"/>
          <p:cNvSpPr/>
          <p:nvPr/>
        </p:nvSpPr>
        <p:spPr>
          <a:xfrm>
            <a:off x="7040880" y="1956816"/>
            <a:ext cx="1078992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83044"/>
              </a:buClr>
              <a:buSzPts val="2100"/>
              <a:buFont typeface="Arial"/>
              <a:buNone/>
            </a:pPr>
            <a:r>
              <a:rPr lang="en-US" sz="2100" b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2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Google Shape;48;p5"/>
          <p:cNvSpPr/>
          <p:nvPr/>
        </p:nvSpPr>
        <p:spPr>
          <a:xfrm>
            <a:off x="6656832" y="2999232"/>
            <a:ext cx="1828800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83044"/>
              </a:buClr>
              <a:buSzPts val="1650"/>
              <a:buFont typeface="Arial"/>
              <a:buNone/>
            </a:pPr>
            <a:r>
              <a:rPr lang="en-US" sz="1650" b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ECA Digital</a:t>
            </a:r>
            <a:endParaRPr sz="16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" name="Google Shape;49;p5"/>
          <p:cNvSpPr/>
          <p:nvPr/>
        </p:nvSpPr>
        <p:spPr>
          <a:xfrm>
            <a:off x="6565392" y="3401568"/>
            <a:ext cx="2011680" cy="6949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5F6B72"/>
              </a:buClr>
              <a:buSzPts val="1220"/>
              <a:buFont typeface="Arial"/>
              <a:buNone/>
            </a:pPr>
            <a:r>
              <a:rPr lang="en-US" sz="1220" dirty="0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Marco </a:t>
            </a:r>
            <a:r>
              <a:rPr lang="en-US" sz="1220" dirty="0" err="1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regulatório</a:t>
            </a:r>
            <a:r>
              <a:rPr lang="en-US" sz="1220" dirty="0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20" dirty="0" err="1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limites</a:t>
            </a:r>
            <a:r>
              <a:rPr lang="en-US" sz="1220" dirty="0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220" dirty="0" err="1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atuação</a:t>
            </a:r>
            <a:r>
              <a:rPr lang="en-US" sz="1220" dirty="0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 e </a:t>
            </a:r>
            <a:r>
              <a:rPr lang="en-US" sz="1220" dirty="0" err="1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fluxos</a:t>
            </a:r>
            <a:r>
              <a:rPr lang="en-US" sz="1220" dirty="0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220" dirty="0" err="1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atendimento</a:t>
            </a:r>
            <a:r>
              <a:rPr lang="en-US" sz="1220" dirty="0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22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0" name="Google Shape;50;p5"/>
          <p:cNvCxnSpPr/>
          <p:nvPr/>
        </p:nvCxnSpPr>
        <p:spPr>
          <a:xfrm>
            <a:off x="8778240" y="2331720"/>
            <a:ext cx="713232" cy="0"/>
          </a:xfrm>
          <a:prstGeom prst="straightConnector1">
            <a:avLst/>
          </a:prstGeom>
          <a:noFill/>
          <a:ln w="25400" cap="flat" cmpd="sng">
            <a:solidFill>
              <a:srgbClr val="E9DCC7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1" name="Google Shape;51;p5"/>
          <p:cNvSpPr/>
          <p:nvPr/>
        </p:nvSpPr>
        <p:spPr>
          <a:xfrm>
            <a:off x="9144000" y="1691640"/>
            <a:ext cx="1078992" cy="1078992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C89B3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5"/>
          <p:cNvSpPr/>
          <p:nvPr/>
        </p:nvSpPr>
        <p:spPr>
          <a:xfrm>
            <a:off x="9144000" y="1956816"/>
            <a:ext cx="1078992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83044"/>
              </a:buClr>
              <a:buSzPts val="2100"/>
              <a:buFont typeface="Arial"/>
              <a:buNone/>
            </a:pPr>
            <a:r>
              <a:rPr lang="en-US" sz="2100" b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sz="2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" name="Google Shape;53;p5"/>
          <p:cNvSpPr/>
          <p:nvPr/>
        </p:nvSpPr>
        <p:spPr>
          <a:xfrm>
            <a:off x="8759952" y="2999232"/>
            <a:ext cx="1920240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83044"/>
              </a:buClr>
              <a:buSzPts val="1650"/>
              <a:buFont typeface="Arial"/>
              <a:buNone/>
            </a:pPr>
            <a:r>
              <a:rPr lang="en-US" sz="1650" b="1" dirty="0" err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Encaminhamentos</a:t>
            </a:r>
            <a:endParaRPr sz="165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" name="Google Shape;54;p5"/>
          <p:cNvSpPr/>
          <p:nvPr/>
        </p:nvSpPr>
        <p:spPr>
          <a:xfrm>
            <a:off x="8668512" y="3401568"/>
            <a:ext cx="2011680" cy="6949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5F6B72"/>
              </a:buClr>
              <a:buSzPts val="1220"/>
              <a:buFont typeface="Arial"/>
              <a:buNone/>
            </a:pPr>
            <a:r>
              <a:rPr lang="en-US" sz="1220" dirty="0" err="1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Riscos</a:t>
            </a:r>
            <a:r>
              <a:rPr lang="en-US" sz="1220" dirty="0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20" dirty="0" err="1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prioridades</a:t>
            </a:r>
            <a:r>
              <a:rPr lang="en-US" sz="1220" dirty="0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 e agenda de </a:t>
            </a:r>
            <a:r>
              <a:rPr lang="en-US" sz="1220" dirty="0" err="1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implementação</a:t>
            </a:r>
            <a:r>
              <a:rPr lang="en-US" sz="1220" dirty="0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22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5"/>
          <p:cNvSpPr/>
          <p:nvPr/>
        </p:nvSpPr>
        <p:spPr>
          <a:xfrm>
            <a:off x="822960" y="5230368"/>
            <a:ext cx="10515600" cy="786384"/>
          </a:xfrm>
          <a:prstGeom prst="roundRect">
            <a:avLst>
              <a:gd name="adj" fmla="val 9302"/>
            </a:avLst>
          </a:prstGeom>
          <a:solidFill>
            <a:srgbClr val="FFF9EF"/>
          </a:solidFill>
          <a:ln w="12700" cap="flat" cmpd="sng">
            <a:solidFill>
              <a:srgbClr val="D7C9B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5"/>
          <p:cNvSpPr/>
          <p:nvPr/>
        </p:nvSpPr>
        <p:spPr>
          <a:xfrm>
            <a:off x="822960" y="5230368"/>
            <a:ext cx="73152" cy="786384"/>
          </a:xfrm>
          <a:prstGeom prst="rect">
            <a:avLst/>
          </a:prstGeom>
          <a:solidFill>
            <a:srgbClr val="4F7D5B"/>
          </a:solidFill>
          <a:ln w="12700" cap="flat" cmpd="sng">
            <a:solidFill>
              <a:srgbClr val="4F7D5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5"/>
          <p:cNvSpPr/>
          <p:nvPr/>
        </p:nvSpPr>
        <p:spPr>
          <a:xfrm>
            <a:off x="1051560" y="5394960"/>
            <a:ext cx="10168128" cy="438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83044"/>
              </a:buClr>
              <a:buSzPts val="2500"/>
              <a:buFont typeface="Arial"/>
              <a:buNone/>
            </a:pPr>
            <a:r>
              <a:rPr lang="en-US" sz="2500" b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Foco</a:t>
            </a:r>
            <a:endParaRPr sz="2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p5"/>
          <p:cNvSpPr/>
          <p:nvPr/>
        </p:nvSpPr>
        <p:spPr>
          <a:xfrm>
            <a:off x="1051560" y="5925312"/>
            <a:ext cx="10131552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F6B72"/>
              </a:buClr>
              <a:buSzPts val="1250"/>
              <a:buFont typeface="Arial"/>
              <a:buNone/>
            </a:pPr>
            <a:r>
              <a:rPr lang="en-US" sz="1250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Síntese</a:t>
            </a:r>
            <a:endParaRPr sz="12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" name="Google Shape;59;p5"/>
          <p:cNvSpPr/>
          <p:nvPr/>
        </p:nvSpPr>
        <p:spPr>
          <a:xfrm>
            <a:off x="2084832" y="5422392"/>
            <a:ext cx="8549640" cy="347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83044"/>
              </a:buClr>
              <a:buSzPts val="1420"/>
              <a:buFont typeface="Arial"/>
              <a:buNone/>
            </a:pPr>
            <a:r>
              <a:rPr lang="en-US" sz="1420" dirty="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A agenda </a:t>
            </a:r>
            <a:r>
              <a:rPr lang="en-US" sz="1420" dirty="0" err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exige</a:t>
            </a:r>
            <a:r>
              <a:rPr lang="en-US" sz="1420" dirty="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20" dirty="0" err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reforço</a:t>
            </a:r>
            <a:r>
              <a:rPr lang="en-US" sz="1420" dirty="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420" dirty="0" err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capacidades</a:t>
            </a:r>
            <a:r>
              <a:rPr lang="en-US" sz="1420" dirty="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20" dirty="0" err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locais</a:t>
            </a:r>
            <a:r>
              <a:rPr lang="en-US" sz="1420" dirty="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20" dirty="0" err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sem</a:t>
            </a:r>
            <a:r>
              <a:rPr lang="en-US" sz="1420" dirty="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20" dirty="0" err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confundir</a:t>
            </a:r>
            <a:r>
              <a:rPr lang="en-US" sz="1420" dirty="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20" dirty="0" err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apoio</a:t>
            </a:r>
            <a:r>
              <a:rPr lang="en-US" sz="1420" dirty="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 federal com </a:t>
            </a:r>
            <a:r>
              <a:rPr lang="en-US" sz="1420" dirty="0" err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custeio</a:t>
            </a:r>
            <a:r>
              <a:rPr lang="en-US" sz="1420" dirty="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 municipal </a:t>
            </a:r>
            <a:r>
              <a:rPr lang="en-US" sz="1420" dirty="0" err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permanente</a:t>
            </a:r>
            <a:r>
              <a:rPr lang="en-US" sz="1420" dirty="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20" dirty="0" err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ou</a:t>
            </a:r>
            <a:r>
              <a:rPr lang="en-US" sz="1420" dirty="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20" dirty="0" err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regulação</a:t>
            </a:r>
            <a:r>
              <a:rPr lang="en-US" sz="1420" dirty="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420" dirty="0" err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plataformas</a:t>
            </a:r>
            <a:r>
              <a:rPr lang="en-US" sz="1420" dirty="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20" dirty="0" err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digitais</a:t>
            </a:r>
            <a:r>
              <a:rPr lang="en-US" sz="1420" dirty="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42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0" name="Google Shape;60;p5"/>
          <p:cNvCxnSpPr/>
          <p:nvPr/>
        </p:nvCxnSpPr>
        <p:spPr>
          <a:xfrm>
            <a:off x="530352" y="6473952"/>
            <a:ext cx="11109960" cy="0"/>
          </a:xfrm>
          <a:prstGeom prst="straightConnector1">
            <a:avLst/>
          </a:prstGeom>
          <a:noFill/>
          <a:ln w="9525" cap="flat" cmpd="sng">
            <a:solidFill>
              <a:srgbClr val="D3C6B7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1" name="Google Shape;61;p5"/>
          <p:cNvSpPr/>
          <p:nvPr/>
        </p:nvSpPr>
        <p:spPr>
          <a:xfrm>
            <a:off x="566928" y="6537960"/>
            <a:ext cx="8412480" cy="164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F6B72"/>
              </a:buClr>
              <a:buSzPts val="680"/>
              <a:buFont typeface="Arial"/>
              <a:buNone/>
            </a:pPr>
            <a:r>
              <a:rPr lang="en-US" sz="680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Fortalecimento do Sistema de Garantia dos Direitos da Criança e do Adolescente</a:t>
            </a:r>
            <a:endParaRPr sz="68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5"/>
          <p:cNvSpPr/>
          <p:nvPr/>
        </p:nvSpPr>
        <p:spPr>
          <a:xfrm>
            <a:off x="11292840" y="6510528"/>
            <a:ext cx="411480" cy="21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83044"/>
              </a:buClr>
              <a:buSzPts val="850"/>
              <a:buFont typeface="Arial"/>
              <a:buNone/>
            </a:pPr>
            <a:r>
              <a:rPr lang="en-US" sz="850" b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sz="8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6"/>
          <p:cNvSpPr/>
          <p:nvPr/>
        </p:nvSpPr>
        <p:spPr>
          <a:xfrm>
            <a:off x="530352" y="384048"/>
            <a:ext cx="11018520" cy="429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83044"/>
              </a:buClr>
              <a:buSzPts val="3000"/>
              <a:buFont typeface="Play"/>
              <a:buNone/>
            </a:pPr>
            <a:r>
              <a:rPr lang="en-US" sz="3000" b="1">
                <a:solidFill>
                  <a:srgbClr val="183044"/>
                </a:solidFill>
                <a:latin typeface="Play"/>
                <a:ea typeface="Play"/>
                <a:cs typeface="Play"/>
                <a:sym typeface="Play"/>
              </a:rPr>
              <a:t>Competências e limites federativos</a:t>
            </a:r>
            <a:endParaRPr sz="3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6"/>
          <p:cNvSpPr/>
          <p:nvPr/>
        </p:nvSpPr>
        <p:spPr>
          <a:xfrm>
            <a:off x="566928" y="859536"/>
            <a:ext cx="1060704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F6B72"/>
              </a:buClr>
              <a:buSzPts val="1180"/>
              <a:buFont typeface="Arial"/>
              <a:buNone/>
            </a:pPr>
            <a:r>
              <a:rPr lang="en-US" sz="1180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A atuação federal é coordenadora e complementar; a execução permanente é local.</a:t>
            </a:r>
            <a:endParaRPr sz="118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6"/>
          <p:cNvSpPr/>
          <p:nvPr/>
        </p:nvSpPr>
        <p:spPr>
          <a:xfrm>
            <a:off x="566928" y="1143000"/>
            <a:ext cx="1078992" cy="45720"/>
          </a:xfrm>
          <a:prstGeom prst="rect">
            <a:avLst/>
          </a:prstGeom>
          <a:solidFill>
            <a:srgbClr val="C89B3C"/>
          </a:solidFill>
          <a:ln w="12700" cap="flat" cmpd="sng">
            <a:solidFill>
              <a:srgbClr val="C89B3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6"/>
          <p:cNvSpPr/>
          <p:nvPr/>
        </p:nvSpPr>
        <p:spPr>
          <a:xfrm>
            <a:off x="7360920" y="5212080"/>
            <a:ext cx="4434840" cy="1005840"/>
          </a:xfrm>
          <a:prstGeom prst="roundRect">
            <a:avLst>
              <a:gd name="adj" fmla="val 7273"/>
            </a:avLst>
          </a:prstGeom>
          <a:solidFill>
            <a:srgbClr val="183044"/>
          </a:solidFill>
          <a:ln w="12700" cap="flat" cmpd="sng">
            <a:solidFill>
              <a:srgbClr val="18304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6"/>
          <p:cNvSpPr/>
          <p:nvPr/>
        </p:nvSpPr>
        <p:spPr>
          <a:xfrm>
            <a:off x="685800" y="1481328"/>
            <a:ext cx="2926080" cy="201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F6F8B"/>
              </a:buClr>
              <a:buSzPts val="850"/>
              <a:buFont typeface="Arial"/>
              <a:buNone/>
            </a:pPr>
            <a:r>
              <a:rPr lang="en-US" sz="850" b="1">
                <a:solidFill>
                  <a:srgbClr val="1F6F8B"/>
                </a:solidFill>
                <a:latin typeface="Arial"/>
                <a:ea typeface="Arial"/>
                <a:cs typeface="Arial"/>
                <a:sym typeface="Arial"/>
              </a:rPr>
              <a:t>ATUAÇÃO FEDERAL</a:t>
            </a:r>
            <a:endParaRPr sz="8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p6"/>
          <p:cNvSpPr/>
          <p:nvPr/>
        </p:nvSpPr>
        <p:spPr>
          <a:xfrm>
            <a:off x="658368" y="1783080"/>
            <a:ext cx="5166360" cy="22128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25" tIns="625" rIns="625" bIns="6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20" dirty="0" err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Coordenação</a:t>
            </a:r>
            <a:r>
              <a:rPr lang="en-US" sz="1520" dirty="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520" dirty="0" err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nacional</a:t>
            </a:r>
            <a:r>
              <a:rPr lang="en-US" sz="1520" dirty="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 e </a:t>
            </a:r>
            <a:r>
              <a:rPr lang="en-US" sz="1520" dirty="0" err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articulação</a:t>
            </a:r>
            <a:r>
              <a:rPr lang="en-US" sz="1520" dirty="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520" dirty="0" err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federativa</a:t>
            </a:r>
            <a:r>
              <a:rPr lang="en-US" sz="1520" dirty="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52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20" dirty="0" err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Apoio</a:t>
            </a:r>
            <a:r>
              <a:rPr lang="en-US" sz="1520" dirty="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520" dirty="0" err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técnico</a:t>
            </a:r>
            <a:r>
              <a:rPr lang="en-US" sz="1520" dirty="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520" dirty="0" err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formação</a:t>
            </a:r>
            <a:r>
              <a:rPr lang="en-US" sz="1520" dirty="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 e </a:t>
            </a:r>
            <a:r>
              <a:rPr lang="en-US" sz="1520" dirty="0" err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produção</a:t>
            </a:r>
            <a:r>
              <a:rPr lang="en-US" sz="1520" dirty="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520" dirty="0" err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orientações</a:t>
            </a:r>
            <a:r>
              <a:rPr lang="en-US" sz="1520" dirty="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52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20" dirty="0" err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Gestão</a:t>
            </a:r>
            <a:r>
              <a:rPr lang="en-US" sz="1520" dirty="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 e </a:t>
            </a:r>
            <a:r>
              <a:rPr lang="en-US" sz="1520" dirty="0" err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aperfeiçoamento</a:t>
            </a:r>
            <a:r>
              <a:rPr lang="en-US" sz="1520" dirty="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 do Sistema de </a:t>
            </a:r>
            <a:r>
              <a:rPr lang="en-US" sz="1520" dirty="0" err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Informação</a:t>
            </a:r>
            <a:r>
              <a:rPr lang="en-US" sz="1520" dirty="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 para a </a:t>
            </a:r>
            <a:r>
              <a:rPr lang="en-US" sz="1520" dirty="0" err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Infância</a:t>
            </a:r>
            <a:r>
              <a:rPr lang="en-US" sz="1520" dirty="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 e </a:t>
            </a:r>
            <a:r>
              <a:rPr lang="en-US" sz="1520" dirty="0" err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Adolescência</a:t>
            </a:r>
            <a:r>
              <a:rPr lang="en-US" sz="1520" dirty="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520" dirty="0" err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módulo</a:t>
            </a:r>
            <a:r>
              <a:rPr lang="en-US" sz="1520" dirty="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520" dirty="0" err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Conselho</a:t>
            </a:r>
            <a:r>
              <a:rPr lang="en-US" sz="1520" dirty="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 Tutelar (SIPIA CT).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2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20" dirty="0" err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Apoio</a:t>
            </a:r>
            <a:r>
              <a:rPr lang="en-US" sz="1520" dirty="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520" dirty="0" err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complementar</a:t>
            </a:r>
            <a:r>
              <a:rPr lang="en-US" sz="1520" dirty="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 à </a:t>
            </a:r>
            <a:r>
              <a:rPr lang="en-US" sz="1520" dirty="0" err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equipagem</a:t>
            </a:r>
            <a:r>
              <a:rPr lang="en-US" sz="1520" dirty="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 e </a:t>
            </a:r>
            <a:r>
              <a:rPr lang="en-US" sz="1520" dirty="0" err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fortalecimento</a:t>
            </a:r>
            <a:r>
              <a:rPr lang="en-US" sz="1520" dirty="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520" dirty="0" err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institucional</a:t>
            </a:r>
            <a:r>
              <a:rPr lang="en-US" sz="1520" dirty="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52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"/>
          <p:cNvSpPr/>
          <p:nvPr/>
        </p:nvSpPr>
        <p:spPr>
          <a:xfrm>
            <a:off x="658368" y="4343400"/>
            <a:ext cx="5394960" cy="1115568"/>
          </a:xfrm>
          <a:prstGeom prst="roundRect">
            <a:avLst>
              <a:gd name="adj" fmla="val 6557"/>
            </a:avLst>
          </a:prstGeom>
          <a:solidFill>
            <a:srgbClr val="D7ECF1"/>
          </a:solidFill>
          <a:ln w="12700" cap="flat" cmpd="sng">
            <a:solidFill>
              <a:srgbClr val="BFD7D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6"/>
          <p:cNvSpPr/>
          <p:nvPr/>
        </p:nvSpPr>
        <p:spPr>
          <a:xfrm>
            <a:off x="896112" y="4544568"/>
            <a:ext cx="4480560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83044"/>
              </a:buClr>
              <a:buSzPts val="1700"/>
              <a:buFont typeface="Arial"/>
              <a:buNone/>
            </a:pPr>
            <a:r>
              <a:rPr lang="en-US" sz="1700" b="1" dirty="0" err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Limite</a:t>
            </a:r>
            <a:r>
              <a:rPr lang="en-US" sz="1700" b="1" dirty="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700" b="1" dirty="0" err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jurídico</a:t>
            </a:r>
            <a:r>
              <a:rPr lang="en-US" sz="1700" b="1" dirty="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 central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83044"/>
              </a:buClr>
              <a:buSzPts val="1700"/>
              <a:buFont typeface="Arial"/>
              <a:buNone/>
            </a:pPr>
            <a:endParaRPr sz="17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6"/>
          <p:cNvSpPr/>
          <p:nvPr/>
        </p:nvSpPr>
        <p:spPr>
          <a:xfrm>
            <a:off x="896112" y="4892040"/>
            <a:ext cx="4709160" cy="38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5" tIns="125" rIns="125" bIns="1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83044"/>
              </a:buClr>
              <a:buSzPts val="1320"/>
              <a:buFont typeface="Arial"/>
              <a:buNone/>
            </a:pPr>
            <a:r>
              <a:rPr lang="en-US" sz="132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Criação, manutenção, remuneração e custeio regular dos Conselhos Tutelares competem aos Municípios e ao Distrito Federal, conforme o Estatuto da Criança e do Adolescente.</a:t>
            </a:r>
            <a:endParaRPr sz="132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p6"/>
          <p:cNvSpPr/>
          <p:nvPr/>
        </p:nvSpPr>
        <p:spPr>
          <a:xfrm>
            <a:off x="7635240" y="5431536"/>
            <a:ext cx="3886200" cy="420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lang="en-US" sz="1800" b="1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 </a:t>
            </a:r>
            <a:r>
              <a:rPr lang="en-US" sz="1800" b="1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Coordenação</a:t>
            </a:r>
            <a:r>
              <a:rPr lang="en-US" sz="1800" b="1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-Geral </a:t>
            </a:r>
            <a:r>
              <a:rPr lang="en-US" sz="1800" b="1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fortalece</a:t>
            </a:r>
            <a:r>
              <a:rPr lang="en-US" sz="1800" b="1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o </a:t>
            </a:r>
            <a:r>
              <a:rPr lang="en-US" sz="1800" b="1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arranjo</a:t>
            </a:r>
            <a:r>
              <a:rPr lang="en-US" sz="1800" b="1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, mas </a:t>
            </a:r>
            <a:r>
              <a:rPr lang="en-US" sz="1800" b="1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não</a:t>
            </a:r>
            <a:r>
              <a:rPr lang="en-US" sz="1800" b="1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1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substitui</a:t>
            </a:r>
            <a:r>
              <a:rPr lang="en-US" sz="1800" b="1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as </a:t>
            </a:r>
            <a:r>
              <a:rPr lang="en-US" sz="1800" b="1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obrigações</a:t>
            </a:r>
            <a:r>
              <a:rPr lang="en-US" sz="1800" b="1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1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locais</a:t>
            </a:r>
            <a:r>
              <a:rPr lang="en-US" sz="1800" b="1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9" name="Google Shape;79;p6"/>
          <p:cNvCxnSpPr/>
          <p:nvPr/>
        </p:nvCxnSpPr>
        <p:spPr>
          <a:xfrm>
            <a:off x="530352" y="6473952"/>
            <a:ext cx="11109960" cy="0"/>
          </a:xfrm>
          <a:prstGeom prst="straightConnector1">
            <a:avLst/>
          </a:prstGeom>
          <a:noFill/>
          <a:ln w="9525" cap="flat" cmpd="sng">
            <a:solidFill>
              <a:srgbClr val="D3C6B7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0" name="Google Shape;80;p6"/>
          <p:cNvSpPr/>
          <p:nvPr/>
        </p:nvSpPr>
        <p:spPr>
          <a:xfrm>
            <a:off x="566928" y="6537960"/>
            <a:ext cx="8412480" cy="164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F6B72"/>
              </a:buClr>
              <a:buSzPts val="680"/>
              <a:buFont typeface="Arial"/>
              <a:buNone/>
            </a:pPr>
            <a:r>
              <a:rPr lang="en-US" sz="680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Fortalecimento do Sistema de Garantia dos Direitos da Criança e do Adolescente</a:t>
            </a:r>
            <a:endParaRPr sz="68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p6"/>
          <p:cNvSpPr/>
          <p:nvPr/>
        </p:nvSpPr>
        <p:spPr>
          <a:xfrm>
            <a:off x="11292840" y="6510528"/>
            <a:ext cx="411480" cy="21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83044"/>
              </a:buClr>
              <a:buSzPts val="850"/>
              <a:buFont typeface="Arial"/>
              <a:buNone/>
            </a:pPr>
            <a:r>
              <a:rPr lang="en-US" sz="850" b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sz="8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A687EAD2-6324-F518-5565-87EA019F64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6715" y="516827"/>
            <a:ext cx="3143250" cy="410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">
          <a:extLst>
            <a:ext uri="{FF2B5EF4-FFF2-40B4-BE49-F238E27FC236}">
              <a16:creationId xmlns:a16="http://schemas.microsoft.com/office/drawing/2014/main" id="{4BBBD060-B40E-5261-CCB0-5691318BC5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">
            <a:extLst>
              <a:ext uri="{FF2B5EF4-FFF2-40B4-BE49-F238E27FC236}">
                <a16:creationId xmlns:a16="http://schemas.microsoft.com/office/drawing/2014/main" id="{9C60AD9F-4AE5-0C89-BF24-E1BBFAFDC18D}"/>
              </a:ext>
            </a:extLst>
          </p:cNvPr>
          <p:cNvSpPr/>
          <p:nvPr/>
        </p:nvSpPr>
        <p:spPr>
          <a:xfrm>
            <a:off x="170688" y="384048"/>
            <a:ext cx="7574280" cy="1307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83044"/>
              </a:buClr>
              <a:buSzPts val="3000"/>
              <a:buFont typeface="Play"/>
              <a:buNone/>
            </a:pPr>
            <a:r>
              <a:rPr lang="en-US" sz="3000" b="1" dirty="0">
                <a:solidFill>
                  <a:srgbClr val="183044"/>
                </a:solidFill>
                <a:latin typeface="Play"/>
                <a:ea typeface="Play"/>
                <a:cs typeface="Play"/>
                <a:sym typeface="Play"/>
              </a:rPr>
              <a:t>Escola Nacional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83044"/>
              </a:buClr>
              <a:buSzPts val="3000"/>
              <a:buFont typeface="Play"/>
              <a:buNone/>
            </a:pPr>
            <a:r>
              <a:rPr lang="en-US" sz="3000" b="1" dirty="0">
                <a:solidFill>
                  <a:srgbClr val="183044"/>
                </a:solidFill>
                <a:latin typeface="Play"/>
                <a:ea typeface="Play"/>
                <a:cs typeface="Play"/>
                <a:sym typeface="Play"/>
              </a:rPr>
              <a:t>dos </a:t>
            </a:r>
            <a:r>
              <a:rPr lang="en-US" sz="3000" b="1" dirty="0" err="1">
                <a:solidFill>
                  <a:srgbClr val="183044"/>
                </a:solidFill>
                <a:latin typeface="Play"/>
                <a:ea typeface="Play"/>
                <a:cs typeface="Play"/>
                <a:sym typeface="Play"/>
              </a:rPr>
              <a:t>Direitos</a:t>
            </a:r>
            <a:r>
              <a:rPr lang="en-US" sz="3000" b="1" dirty="0">
                <a:solidFill>
                  <a:srgbClr val="183044"/>
                </a:solidFill>
                <a:latin typeface="Play"/>
                <a:ea typeface="Play"/>
                <a:cs typeface="Play"/>
                <a:sym typeface="Play"/>
              </a:rPr>
              <a:t> da </a:t>
            </a:r>
            <a:r>
              <a:rPr lang="en-US" sz="3000" b="1" dirty="0" err="1">
                <a:solidFill>
                  <a:srgbClr val="183044"/>
                </a:solidFill>
                <a:latin typeface="Play"/>
                <a:ea typeface="Play"/>
                <a:cs typeface="Play"/>
                <a:sym typeface="Play"/>
              </a:rPr>
              <a:t>Criança</a:t>
            </a:r>
            <a:r>
              <a:rPr lang="en-US" sz="3000" b="1" dirty="0">
                <a:solidFill>
                  <a:srgbClr val="183044"/>
                </a:solidFill>
                <a:latin typeface="Play"/>
                <a:ea typeface="Play"/>
                <a:cs typeface="Play"/>
                <a:sym typeface="Play"/>
              </a:rPr>
              <a:t> e do </a:t>
            </a:r>
            <a:r>
              <a:rPr lang="en-US" sz="3000" b="1" dirty="0" err="1">
                <a:solidFill>
                  <a:srgbClr val="183044"/>
                </a:solidFill>
                <a:latin typeface="Play"/>
                <a:ea typeface="Play"/>
                <a:cs typeface="Play"/>
                <a:sym typeface="Play"/>
              </a:rPr>
              <a:t>Adolescente</a:t>
            </a:r>
            <a:endParaRPr lang="en-US" sz="3000" b="1" dirty="0">
              <a:solidFill>
                <a:srgbClr val="183044"/>
              </a:solidFill>
              <a:latin typeface="Play"/>
              <a:ea typeface="Play"/>
              <a:cs typeface="Play"/>
              <a:sym typeface="Play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83044"/>
              </a:buClr>
              <a:buSzPts val="3000"/>
              <a:buFont typeface="Play"/>
              <a:buNone/>
            </a:pPr>
            <a:endParaRPr lang="en-US" sz="3000" b="1" dirty="0">
              <a:solidFill>
                <a:srgbClr val="183044"/>
              </a:solidFill>
              <a:latin typeface="Play"/>
              <a:ea typeface="Play"/>
              <a:cs typeface="Play"/>
              <a:sym typeface="Play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83044"/>
              </a:buClr>
              <a:buSzPts val="3000"/>
              <a:buFont typeface="Play"/>
              <a:buNone/>
            </a:pPr>
            <a:r>
              <a:rPr lang="en-US" sz="3000" b="1" dirty="0" err="1">
                <a:solidFill>
                  <a:srgbClr val="183044"/>
                </a:solidFill>
                <a:latin typeface="Play"/>
                <a:ea typeface="Play"/>
                <a:cs typeface="Play"/>
                <a:sym typeface="Play"/>
              </a:rPr>
              <a:t>Escolas</a:t>
            </a:r>
            <a:r>
              <a:rPr lang="en-US" sz="3000" b="1" dirty="0">
                <a:solidFill>
                  <a:srgbClr val="183044"/>
                </a:solidFill>
                <a:latin typeface="Play"/>
                <a:ea typeface="Play"/>
                <a:cs typeface="Play"/>
                <a:sym typeface="Play"/>
              </a:rPr>
              <a:t> de </a:t>
            </a:r>
            <a:r>
              <a:rPr lang="en-US" sz="3000" b="1" dirty="0" err="1">
                <a:solidFill>
                  <a:srgbClr val="183044"/>
                </a:solidFill>
                <a:latin typeface="Play"/>
                <a:ea typeface="Play"/>
                <a:cs typeface="Play"/>
                <a:sym typeface="Play"/>
              </a:rPr>
              <a:t>Conselhos</a:t>
            </a:r>
            <a:endParaRPr sz="30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28;p5">
            <a:extLst>
              <a:ext uri="{FF2B5EF4-FFF2-40B4-BE49-F238E27FC236}">
                <a16:creationId xmlns:a16="http://schemas.microsoft.com/office/drawing/2014/main" id="{0CFC4907-5245-B12E-0997-E52B942EE753}"/>
              </a:ext>
            </a:extLst>
          </p:cNvPr>
          <p:cNvSpPr/>
          <p:nvPr/>
        </p:nvSpPr>
        <p:spPr>
          <a:xfrm>
            <a:off x="566928" y="859536"/>
            <a:ext cx="1060704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F6B72"/>
              </a:buClr>
              <a:buSzPts val="1180"/>
              <a:buFont typeface="Arial"/>
              <a:buNone/>
            </a:pPr>
            <a:endParaRPr sz="118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29;p5">
            <a:extLst>
              <a:ext uri="{FF2B5EF4-FFF2-40B4-BE49-F238E27FC236}">
                <a16:creationId xmlns:a16="http://schemas.microsoft.com/office/drawing/2014/main" id="{5DCA687D-17F1-F393-155E-AB1E2EC3D935}"/>
              </a:ext>
            </a:extLst>
          </p:cNvPr>
          <p:cNvSpPr/>
          <p:nvPr/>
        </p:nvSpPr>
        <p:spPr>
          <a:xfrm>
            <a:off x="566928" y="2395728"/>
            <a:ext cx="1078992" cy="45720"/>
          </a:xfrm>
          <a:prstGeom prst="rect">
            <a:avLst/>
          </a:prstGeom>
          <a:solidFill>
            <a:srgbClr val="C89B3C"/>
          </a:solidFill>
          <a:ln w="12700" cap="flat" cmpd="sng">
            <a:solidFill>
              <a:srgbClr val="C89B3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5">
            <a:extLst>
              <a:ext uri="{FF2B5EF4-FFF2-40B4-BE49-F238E27FC236}">
                <a16:creationId xmlns:a16="http://schemas.microsoft.com/office/drawing/2014/main" id="{63CAE47E-2A55-49D9-5A81-188BC9AA98D8}"/>
              </a:ext>
            </a:extLst>
          </p:cNvPr>
          <p:cNvSpPr/>
          <p:nvPr/>
        </p:nvSpPr>
        <p:spPr>
          <a:xfrm>
            <a:off x="393192" y="2505455"/>
            <a:ext cx="7187184" cy="3904489"/>
          </a:xfrm>
          <a:prstGeom prst="roundRect">
            <a:avLst>
              <a:gd name="adj" fmla="val 9302"/>
            </a:avLst>
          </a:prstGeom>
          <a:solidFill>
            <a:srgbClr val="FFF9EF"/>
          </a:solidFill>
          <a:ln w="12700" cap="flat" cmpd="sng">
            <a:solidFill>
              <a:srgbClr val="D7C9B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5">
            <a:extLst>
              <a:ext uri="{FF2B5EF4-FFF2-40B4-BE49-F238E27FC236}">
                <a16:creationId xmlns:a16="http://schemas.microsoft.com/office/drawing/2014/main" id="{2209D5C4-269B-97BD-28E4-884F6EED1DF9}"/>
              </a:ext>
            </a:extLst>
          </p:cNvPr>
          <p:cNvSpPr/>
          <p:nvPr/>
        </p:nvSpPr>
        <p:spPr>
          <a:xfrm>
            <a:off x="429768" y="4229100"/>
            <a:ext cx="47644" cy="786384"/>
          </a:xfrm>
          <a:prstGeom prst="rect">
            <a:avLst/>
          </a:prstGeom>
          <a:solidFill>
            <a:srgbClr val="4F7D5B"/>
          </a:solidFill>
          <a:ln w="12700" cap="flat" cmpd="sng">
            <a:solidFill>
              <a:srgbClr val="4F7D5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5">
            <a:extLst>
              <a:ext uri="{FF2B5EF4-FFF2-40B4-BE49-F238E27FC236}">
                <a16:creationId xmlns:a16="http://schemas.microsoft.com/office/drawing/2014/main" id="{B70B4A33-9C13-60C4-0F36-484974C5B440}"/>
              </a:ext>
            </a:extLst>
          </p:cNvPr>
          <p:cNvSpPr/>
          <p:nvPr/>
        </p:nvSpPr>
        <p:spPr>
          <a:xfrm>
            <a:off x="607114" y="3390740"/>
            <a:ext cx="6750196" cy="21442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83044"/>
              </a:buClr>
              <a:buSzPts val="2500"/>
              <a:buFont typeface="Arial"/>
              <a:buNone/>
            </a:pPr>
            <a:r>
              <a:rPr lang="en-US" sz="1800" b="1" dirty="0" err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Formação</a:t>
            </a:r>
            <a:r>
              <a:rPr lang="en-US" sz="1800" b="1" dirty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1" dirty="0" err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permanente</a:t>
            </a:r>
            <a:r>
              <a:rPr lang="en-US" sz="1800" b="1" dirty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e </a:t>
            </a:r>
            <a:r>
              <a:rPr lang="en-US" sz="1800" b="1" dirty="0" err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continuada</a:t>
            </a:r>
            <a:r>
              <a:rPr lang="en-US" sz="1800" b="1" dirty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para </a:t>
            </a:r>
            <a:r>
              <a:rPr lang="en-US" sz="1800" b="1" dirty="0" err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conselheiras</a:t>
            </a:r>
            <a:r>
              <a:rPr lang="en-US" sz="1800" b="1" dirty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e </a:t>
            </a:r>
            <a:r>
              <a:rPr lang="en-US" sz="1800" b="1" dirty="0" err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conselheiros</a:t>
            </a:r>
            <a:r>
              <a:rPr lang="en-US" sz="1800" b="1" dirty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1" dirty="0" err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tutelares</a:t>
            </a:r>
            <a:r>
              <a:rPr lang="en-US" sz="1800" b="1" dirty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1" dirty="0" err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em</a:t>
            </a:r>
            <a:r>
              <a:rPr lang="en-US" sz="1800" b="1" dirty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1" dirty="0" err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todos</a:t>
            </a:r>
            <a:r>
              <a:rPr lang="en-US" sz="1800" b="1" dirty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o </a:t>
            </a:r>
            <a:r>
              <a:rPr lang="en-US" sz="1800" b="1" dirty="0" err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país</a:t>
            </a:r>
            <a:r>
              <a:rPr lang="en-US" sz="1800" b="1" dirty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1" dirty="0" err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por</a:t>
            </a:r>
            <a:r>
              <a:rPr lang="en-US" sz="1800" b="1" dirty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1" dirty="0" err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meio</a:t>
            </a:r>
            <a:r>
              <a:rPr lang="en-US" sz="1800" b="1" dirty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800" b="1" dirty="0" err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parcerias</a:t>
            </a:r>
            <a:r>
              <a:rPr lang="en-US" sz="1800" b="1" dirty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com </a:t>
            </a:r>
            <a:r>
              <a:rPr lang="en-US" sz="1800" b="1" dirty="0" err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Instituições</a:t>
            </a:r>
            <a:r>
              <a:rPr lang="en-US" sz="1800" b="1" dirty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1" dirty="0" err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Públicas</a:t>
            </a:r>
            <a:r>
              <a:rPr lang="en-US" sz="1800" b="1" dirty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de Ensino Superior</a:t>
            </a:r>
            <a:endParaRPr lang="en-US" sz="18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83044"/>
              </a:buClr>
              <a:buSzPts val="2500"/>
              <a:buFont typeface="Arial"/>
              <a:buNone/>
            </a:pPr>
            <a:endParaRPr lang="en-US" sz="18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83044"/>
              </a:buClr>
              <a:buSzPts val="2500"/>
              <a:buFont typeface="Arial"/>
              <a:buNone/>
            </a:pPr>
            <a:r>
              <a:rPr lang="en-US" sz="1800" b="1" dirty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25 </a:t>
            </a:r>
            <a:r>
              <a:rPr lang="en-US" sz="1800" b="1" dirty="0" err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Escolas</a:t>
            </a:r>
            <a:r>
              <a:rPr lang="en-US" sz="1800" b="1" dirty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800" b="1" dirty="0" err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Conselhos</a:t>
            </a:r>
            <a:r>
              <a:rPr lang="en-US" sz="1800" b="1" dirty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1" dirty="0" err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implementadas</a:t>
            </a:r>
            <a:endParaRPr lang="en-US" sz="1800" b="1" dirty="0">
              <a:solidFill>
                <a:schemeClr val="accent1">
                  <a:lumMod val="75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83044"/>
              </a:buClr>
              <a:buSzPts val="2500"/>
              <a:buFont typeface="Arial"/>
              <a:buNone/>
            </a:pPr>
            <a:endParaRPr lang="en-US" sz="1800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>
              <a:lnSpc>
                <a:spcPct val="150000"/>
              </a:lnSpc>
              <a:buClr>
                <a:srgbClr val="183044"/>
              </a:buClr>
              <a:buSzPts val="2500"/>
            </a:pPr>
            <a:r>
              <a:rPr lang="en-US" sz="1800" b="1" dirty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Mais de 11 mil </a:t>
            </a:r>
            <a:r>
              <a:rPr lang="en-US" sz="1800" b="1" dirty="0" err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vagas</a:t>
            </a:r>
            <a:r>
              <a:rPr lang="en-US" sz="1800" b="1" dirty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1" dirty="0" err="1">
                <a:solidFill>
                  <a:schemeClr val="accent1">
                    <a:lumMod val="75000"/>
                  </a:schemeClr>
                </a:solidFill>
              </a:rPr>
              <a:t>ofertadas</a:t>
            </a:r>
            <a:r>
              <a:rPr lang="en-US" sz="18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1800" b="1" dirty="0" err="1">
                <a:solidFill>
                  <a:schemeClr val="accent1">
                    <a:lumMod val="75000"/>
                  </a:schemeClr>
                </a:solidFill>
              </a:rPr>
              <a:t>em</a:t>
            </a:r>
            <a:r>
              <a:rPr lang="en-US" sz="1800" b="1" dirty="0">
                <a:solidFill>
                  <a:schemeClr val="accent1">
                    <a:lumMod val="75000"/>
                  </a:schemeClr>
                </a:solidFill>
              </a:rPr>
              <a:t> 23 UFs</a:t>
            </a:r>
          </a:p>
          <a:p>
            <a:pPr lvl="0">
              <a:lnSpc>
                <a:spcPct val="150000"/>
              </a:lnSpc>
              <a:buClr>
                <a:srgbClr val="183044"/>
              </a:buClr>
              <a:buSzPts val="2500"/>
            </a:pPr>
            <a:endParaRPr lang="en-US" sz="1800" b="1" dirty="0">
              <a:solidFill>
                <a:schemeClr val="accent1">
                  <a:lumMod val="75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83044"/>
              </a:buClr>
              <a:buSzPts val="2500"/>
              <a:buFont typeface="Arial"/>
              <a:buNone/>
            </a:pPr>
            <a:r>
              <a:rPr lang="en-US" sz="1800" b="1" dirty="0">
                <a:solidFill>
                  <a:schemeClr val="accent1">
                    <a:lumMod val="75000"/>
                  </a:schemeClr>
                </a:solidFill>
              </a:rPr>
              <a:t>Rede </a:t>
            </a:r>
            <a:r>
              <a:rPr lang="en-US" sz="1800" b="1" dirty="0" err="1">
                <a:solidFill>
                  <a:schemeClr val="accent1">
                    <a:lumMod val="75000"/>
                  </a:schemeClr>
                </a:solidFill>
              </a:rPr>
              <a:t>em</a:t>
            </a:r>
            <a:r>
              <a:rPr lang="en-US" sz="18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1800" b="1" dirty="0" err="1">
                <a:solidFill>
                  <a:schemeClr val="accent1">
                    <a:lumMod val="75000"/>
                  </a:schemeClr>
                </a:solidFill>
              </a:rPr>
              <a:t>expansão</a:t>
            </a:r>
            <a:r>
              <a:rPr lang="en-US" sz="18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sz="1800" dirty="0">
              <a:solidFill>
                <a:schemeClr val="accent1">
                  <a:lumMod val="75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" name="Google Shape;59;p5">
            <a:extLst>
              <a:ext uri="{FF2B5EF4-FFF2-40B4-BE49-F238E27FC236}">
                <a16:creationId xmlns:a16="http://schemas.microsoft.com/office/drawing/2014/main" id="{71D14A42-D557-3D15-62BF-C66DB168A94B}"/>
              </a:ext>
            </a:extLst>
          </p:cNvPr>
          <p:cNvSpPr/>
          <p:nvPr/>
        </p:nvSpPr>
        <p:spPr>
          <a:xfrm>
            <a:off x="2084832" y="5422392"/>
            <a:ext cx="8549640" cy="347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83044"/>
              </a:buClr>
              <a:buSzPts val="1420"/>
              <a:buFont typeface="Arial"/>
              <a:buNone/>
            </a:pPr>
            <a:r>
              <a:rPr lang="en-US" sz="1420" dirty="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42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0" name="Google Shape;60;p5">
            <a:extLst>
              <a:ext uri="{FF2B5EF4-FFF2-40B4-BE49-F238E27FC236}">
                <a16:creationId xmlns:a16="http://schemas.microsoft.com/office/drawing/2014/main" id="{B1B78F2C-CD8D-F934-565B-8914E38B70E5}"/>
              </a:ext>
            </a:extLst>
          </p:cNvPr>
          <p:cNvCxnSpPr/>
          <p:nvPr/>
        </p:nvCxnSpPr>
        <p:spPr>
          <a:xfrm>
            <a:off x="530352" y="6473952"/>
            <a:ext cx="11109960" cy="0"/>
          </a:xfrm>
          <a:prstGeom prst="straightConnector1">
            <a:avLst/>
          </a:prstGeom>
          <a:noFill/>
          <a:ln w="9525" cap="flat" cmpd="sng">
            <a:solidFill>
              <a:srgbClr val="D3C6B7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1" name="Google Shape;61;p5">
            <a:extLst>
              <a:ext uri="{FF2B5EF4-FFF2-40B4-BE49-F238E27FC236}">
                <a16:creationId xmlns:a16="http://schemas.microsoft.com/office/drawing/2014/main" id="{2E14E83D-4BDF-72F9-1260-27EAB88D5A5B}"/>
              </a:ext>
            </a:extLst>
          </p:cNvPr>
          <p:cNvSpPr/>
          <p:nvPr/>
        </p:nvSpPr>
        <p:spPr>
          <a:xfrm>
            <a:off x="566928" y="6537960"/>
            <a:ext cx="8412480" cy="164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F6B72"/>
              </a:buClr>
              <a:buSzPts val="680"/>
              <a:buFont typeface="Arial"/>
              <a:buNone/>
            </a:pPr>
            <a:r>
              <a:rPr lang="en-US" sz="680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Fortalecimento do Sistema de Garantia dos Direitos da Criança e do Adolescente</a:t>
            </a:r>
            <a:endParaRPr sz="68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5">
            <a:extLst>
              <a:ext uri="{FF2B5EF4-FFF2-40B4-BE49-F238E27FC236}">
                <a16:creationId xmlns:a16="http://schemas.microsoft.com/office/drawing/2014/main" id="{2AE52F54-A996-AB1E-C661-45819E9DD05A}"/>
              </a:ext>
            </a:extLst>
          </p:cNvPr>
          <p:cNvSpPr/>
          <p:nvPr/>
        </p:nvSpPr>
        <p:spPr>
          <a:xfrm>
            <a:off x="11292840" y="6510528"/>
            <a:ext cx="411480" cy="21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83044"/>
              </a:buClr>
              <a:buSzPts val="850"/>
              <a:buFont typeface="Arial"/>
              <a:buNone/>
            </a:pPr>
            <a:r>
              <a:rPr lang="en-US" sz="850" b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sz="8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DF25DB3A-0D40-7BD6-8DC8-1E48CAB743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9767" y="393541"/>
            <a:ext cx="2296476" cy="3109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1925A2F6-EBA0-DAE1-2DD1-DE657DD03D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76936" y="3602258"/>
            <a:ext cx="2309307" cy="2469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3938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7"/>
          <p:cNvSpPr/>
          <p:nvPr/>
        </p:nvSpPr>
        <p:spPr>
          <a:xfrm>
            <a:off x="530352" y="384048"/>
            <a:ext cx="11018520" cy="429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83044"/>
              </a:buClr>
              <a:buSzPts val="3000"/>
              <a:buFont typeface="Play"/>
              <a:buNone/>
            </a:pPr>
            <a:r>
              <a:rPr lang="en-US" sz="3000" b="1">
                <a:solidFill>
                  <a:srgbClr val="183044"/>
                </a:solidFill>
                <a:latin typeface="Play"/>
                <a:ea typeface="Play"/>
                <a:cs typeface="Play"/>
                <a:sym typeface="Play"/>
              </a:rPr>
              <a:t>Estrutura administrativa dos Conselhos Tutelares</a:t>
            </a:r>
            <a:endParaRPr sz="3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7"/>
          <p:cNvSpPr/>
          <p:nvPr/>
        </p:nvSpPr>
        <p:spPr>
          <a:xfrm>
            <a:off x="566928" y="859536"/>
            <a:ext cx="1060704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F6B72"/>
              </a:buClr>
              <a:buSzPts val="1180"/>
              <a:buFont typeface="Arial"/>
              <a:buNone/>
            </a:pPr>
            <a:r>
              <a:rPr lang="en-US" sz="1180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Condição mínima não é luxo administrativo; é requisito para atendimento, sigilo e registro adequado.</a:t>
            </a:r>
            <a:endParaRPr sz="118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7"/>
          <p:cNvSpPr/>
          <p:nvPr/>
        </p:nvSpPr>
        <p:spPr>
          <a:xfrm>
            <a:off x="566928" y="1143000"/>
            <a:ext cx="1078992" cy="45720"/>
          </a:xfrm>
          <a:prstGeom prst="rect">
            <a:avLst/>
          </a:prstGeom>
          <a:solidFill>
            <a:srgbClr val="C89B3C"/>
          </a:solidFill>
          <a:ln w="12700" cap="flat" cmpd="sng">
            <a:solidFill>
              <a:srgbClr val="C89B3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7"/>
          <p:cNvSpPr/>
          <p:nvPr/>
        </p:nvSpPr>
        <p:spPr>
          <a:xfrm>
            <a:off x="658368" y="4370832"/>
            <a:ext cx="4343400" cy="1051560"/>
          </a:xfrm>
          <a:prstGeom prst="roundRect">
            <a:avLst>
              <a:gd name="adj" fmla="val 6957"/>
            </a:avLst>
          </a:prstGeom>
          <a:solidFill>
            <a:srgbClr val="183044"/>
          </a:solidFill>
          <a:ln w="12700" cap="flat" cmpd="sng">
            <a:solidFill>
              <a:srgbClr val="18304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7"/>
          <p:cNvSpPr/>
          <p:nvPr/>
        </p:nvSpPr>
        <p:spPr>
          <a:xfrm>
            <a:off x="886968" y="4645152"/>
            <a:ext cx="3840480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50"/>
              <a:buFont typeface="Arial"/>
              <a:buNone/>
            </a:pPr>
            <a:r>
              <a:rPr lang="en-US" sz="125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Estrutura física e apoio administrativo são parte da garantia de direitos.</a:t>
            </a:r>
            <a:endParaRPr sz="12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7"/>
          <p:cNvSpPr/>
          <p:nvPr/>
        </p:nvSpPr>
        <p:spPr>
          <a:xfrm>
            <a:off x="5513832" y="1408176"/>
            <a:ext cx="3200400" cy="201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F6F8B"/>
              </a:buClr>
              <a:buSzPts val="850"/>
              <a:buFont typeface="Arial"/>
              <a:buNone/>
            </a:pPr>
            <a:r>
              <a:rPr lang="en-US" sz="850" b="1">
                <a:solidFill>
                  <a:srgbClr val="1F6F8B"/>
                </a:solidFill>
                <a:latin typeface="Arial"/>
                <a:ea typeface="Arial"/>
                <a:cs typeface="Arial"/>
                <a:sym typeface="Arial"/>
              </a:rPr>
              <a:t>PARÂMETROS ESSENCIAIS</a:t>
            </a:r>
            <a:endParaRPr sz="8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7"/>
          <p:cNvSpPr/>
          <p:nvPr/>
        </p:nvSpPr>
        <p:spPr>
          <a:xfrm>
            <a:off x="5486400" y="1719072"/>
            <a:ext cx="5870448" cy="2423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25" tIns="625" rIns="625" bIns="6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Sede acessível, identificada e adequada ao atendimento reservado.</a:t>
            </a:r>
            <a:endParaRPr sz="147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Computadores, conectividade, telefone e canais institucionais.</a:t>
            </a:r>
            <a:endParaRPr sz="147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Transporte adequado, permanente e exclusivo para diligências.</a:t>
            </a:r>
            <a:endParaRPr sz="147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Pessoal administrativo, segurança patrimonial e recursos para formação continuada.</a:t>
            </a:r>
            <a:endParaRPr sz="147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Condições para uso do SIPIA CT e proteção de informações sigilosas.</a:t>
            </a:r>
            <a:endParaRPr sz="147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7"/>
          <p:cNvSpPr/>
          <p:nvPr/>
        </p:nvSpPr>
        <p:spPr>
          <a:xfrm>
            <a:off x="5513832" y="4270592"/>
            <a:ext cx="5852160" cy="1608997"/>
          </a:xfrm>
          <a:prstGeom prst="roundRect">
            <a:avLst>
              <a:gd name="adj" fmla="val 7143"/>
            </a:avLst>
          </a:prstGeom>
          <a:solidFill>
            <a:srgbClr val="FFF9EF"/>
          </a:solidFill>
          <a:ln w="12700" cap="flat" cmpd="sng">
            <a:solidFill>
              <a:srgbClr val="D7C9B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7"/>
          <p:cNvSpPr/>
          <p:nvPr/>
        </p:nvSpPr>
        <p:spPr>
          <a:xfrm>
            <a:off x="5715000" y="4617720"/>
            <a:ext cx="146304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8633B"/>
              </a:buClr>
              <a:buSzPts val="1650"/>
              <a:buFont typeface="Arial"/>
              <a:buNone/>
            </a:pPr>
            <a:r>
              <a:rPr lang="en-US" sz="1650" b="1" dirty="0" err="1">
                <a:solidFill>
                  <a:srgbClr val="B8633B"/>
                </a:solidFill>
              </a:rPr>
              <a:t>Desafios</a:t>
            </a:r>
            <a:endParaRPr lang="en-US" sz="165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7"/>
          <p:cNvSpPr/>
          <p:nvPr/>
        </p:nvSpPr>
        <p:spPr>
          <a:xfrm>
            <a:off x="7379208" y="4645152"/>
            <a:ext cx="3794760" cy="1051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5" tIns="125" rIns="125" bIns="1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83044"/>
              </a:buClr>
              <a:buSzPts val="1340"/>
              <a:buFont typeface="Arial"/>
              <a:buNone/>
            </a:pPr>
            <a:r>
              <a:rPr lang="en-US" sz="1340" dirty="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A </a:t>
            </a:r>
            <a:r>
              <a:rPr lang="en-US" sz="1340" dirty="0" err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ausência</a:t>
            </a:r>
            <a:r>
              <a:rPr lang="en-US" sz="1340" dirty="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340" dirty="0" err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estrutura</a:t>
            </a:r>
            <a:r>
              <a:rPr lang="en-US" sz="1340" dirty="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340" dirty="0" err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reduz</a:t>
            </a:r>
            <a:r>
              <a:rPr lang="en-US" sz="1340" dirty="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340" dirty="0" err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autonomia</a:t>
            </a:r>
            <a:r>
              <a:rPr lang="en-US" sz="1340" dirty="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340" dirty="0" err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qualidade</a:t>
            </a:r>
            <a:r>
              <a:rPr lang="en-US" sz="1340" dirty="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 do </a:t>
            </a:r>
            <a:r>
              <a:rPr lang="en-US" sz="1340" dirty="0" err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atendimento</a:t>
            </a:r>
            <a:r>
              <a:rPr lang="en-US" sz="1340" dirty="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340" dirty="0" err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registro</a:t>
            </a:r>
            <a:r>
              <a:rPr lang="en-US" sz="1340" dirty="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 de dados e </a:t>
            </a:r>
            <a:r>
              <a:rPr lang="en-US" sz="1340" dirty="0" err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capacidade</a:t>
            </a:r>
            <a:r>
              <a:rPr lang="en-US" sz="1340" dirty="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340" dirty="0" err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articulação</a:t>
            </a:r>
            <a:r>
              <a:rPr lang="en-US" sz="1340" dirty="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 com a rede.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83044"/>
              </a:buClr>
              <a:buSzPts val="1340"/>
              <a:buFont typeface="Arial"/>
              <a:buNone/>
            </a:pPr>
            <a:endParaRPr lang="en-US" sz="1340" dirty="0">
              <a:solidFill>
                <a:srgbClr val="183044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83044"/>
              </a:buClr>
              <a:buSzPts val="1340"/>
              <a:buFont typeface="Arial"/>
              <a:buNone/>
            </a:pPr>
            <a:r>
              <a:rPr lang="en-US" sz="1340" dirty="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- </a:t>
            </a:r>
            <a:r>
              <a:rPr lang="en-US" sz="1340" dirty="0" err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Competências</a:t>
            </a:r>
            <a:r>
              <a:rPr lang="en-US" sz="1340" dirty="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340" dirty="0" err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distintas</a:t>
            </a:r>
            <a:r>
              <a:rPr lang="en-US" sz="1340" dirty="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 dos </a:t>
            </a:r>
            <a:r>
              <a:rPr lang="en-US" sz="1340" dirty="0" err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entes</a:t>
            </a:r>
            <a:r>
              <a:rPr lang="en-US" sz="1340" dirty="0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 da </a:t>
            </a:r>
            <a:r>
              <a:rPr lang="en-US" sz="1340" dirty="0" err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Federação</a:t>
            </a:r>
            <a:endParaRPr lang="en-US" sz="1340" dirty="0">
              <a:solidFill>
                <a:srgbClr val="18304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83044"/>
              </a:buClr>
              <a:buSzPts val="1340"/>
              <a:buFont typeface="Arial"/>
              <a:buNone/>
            </a:pPr>
            <a:endParaRPr sz="134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8" name="Google Shape;98;p7"/>
          <p:cNvCxnSpPr/>
          <p:nvPr/>
        </p:nvCxnSpPr>
        <p:spPr>
          <a:xfrm>
            <a:off x="566928" y="6510528"/>
            <a:ext cx="11109960" cy="0"/>
          </a:xfrm>
          <a:prstGeom prst="straightConnector1">
            <a:avLst/>
          </a:prstGeom>
          <a:noFill/>
          <a:ln w="9525" cap="flat" cmpd="sng">
            <a:solidFill>
              <a:srgbClr val="D3C6B7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9" name="Google Shape;99;p7"/>
          <p:cNvSpPr/>
          <p:nvPr/>
        </p:nvSpPr>
        <p:spPr>
          <a:xfrm>
            <a:off x="566928" y="6537960"/>
            <a:ext cx="8412480" cy="164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F6B72"/>
              </a:buClr>
              <a:buSzPts val="680"/>
              <a:buFont typeface="Arial"/>
              <a:buNone/>
            </a:pPr>
            <a:r>
              <a:rPr lang="en-US" sz="680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Fortalecimento do Sistema de Garantia dos Direitos da Criança e do Adolescente</a:t>
            </a:r>
            <a:endParaRPr sz="68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7"/>
          <p:cNvSpPr/>
          <p:nvPr/>
        </p:nvSpPr>
        <p:spPr>
          <a:xfrm>
            <a:off x="11292840" y="6510528"/>
            <a:ext cx="411480" cy="21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83044"/>
              </a:buClr>
              <a:buSzPts val="850"/>
              <a:buFont typeface="Arial"/>
              <a:buNone/>
            </a:pPr>
            <a:r>
              <a:rPr lang="en-US" sz="850" b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sz="8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50" name="Picture 2" descr="Conselhos Tutelares - Desenvolvimento Humano - Prefeitura de Curitiba">
            <a:extLst>
              <a:ext uri="{FF2B5EF4-FFF2-40B4-BE49-F238E27FC236}">
                <a16:creationId xmlns:a16="http://schemas.microsoft.com/office/drawing/2014/main" id="{8B5B11DB-CA09-18A9-DA11-B318B7A4A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368" y="1526295"/>
            <a:ext cx="3663864" cy="2442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Google Shape;93;p7">
            <a:extLst>
              <a:ext uri="{FF2B5EF4-FFF2-40B4-BE49-F238E27FC236}">
                <a16:creationId xmlns:a16="http://schemas.microsoft.com/office/drawing/2014/main" id="{CA335D3E-D7A6-AE87-DC31-9279E1B0AE38}"/>
              </a:ext>
            </a:extLst>
          </p:cNvPr>
          <p:cNvSpPr/>
          <p:nvPr/>
        </p:nvSpPr>
        <p:spPr>
          <a:xfrm>
            <a:off x="658368" y="3996679"/>
            <a:ext cx="3200400" cy="201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F6F8B"/>
              </a:buClr>
              <a:buSzPts val="850"/>
              <a:buFont typeface="Arial"/>
              <a:buNone/>
            </a:pPr>
            <a:r>
              <a:rPr lang="en-US" sz="800" dirty="0" err="1">
                <a:solidFill>
                  <a:srgbClr val="1F6F8B"/>
                </a:solidFill>
                <a:latin typeface="Arial"/>
                <a:ea typeface="Arial"/>
                <a:cs typeface="Arial"/>
                <a:sym typeface="Arial"/>
              </a:rPr>
              <a:t>Imagem</a:t>
            </a:r>
            <a:r>
              <a:rPr lang="en-US" sz="800" dirty="0">
                <a:solidFill>
                  <a:srgbClr val="1F6F8B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800" dirty="0" err="1">
                <a:solidFill>
                  <a:srgbClr val="1F6F8B"/>
                </a:solidFill>
                <a:latin typeface="Arial"/>
                <a:ea typeface="Arial"/>
                <a:cs typeface="Arial"/>
                <a:sym typeface="Arial"/>
              </a:rPr>
              <a:t>Conselho</a:t>
            </a:r>
            <a:r>
              <a:rPr lang="en-US" sz="800" dirty="0">
                <a:solidFill>
                  <a:srgbClr val="1F6F8B"/>
                </a:solidFill>
                <a:latin typeface="Arial"/>
                <a:ea typeface="Arial"/>
                <a:cs typeface="Arial"/>
                <a:sym typeface="Arial"/>
              </a:rPr>
              <a:t> Tutelar </a:t>
            </a:r>
            <a:r>
              <a:rPr lang="en-US" sz="800" dirty="0" err="1">
                <a:solidFill>
                  <a:srgbClr val="1F6F8B"/>
                </a:solidFill>
                <a:latin typeface="Arial"/>
                <a:ea typeface="Arial"/>
                <a:cs typeface="Arial"/>
                <a:sym typeface="Arial"/>
              </a:rPr>
              <a:t>em</a:t>
            </a:r>
            <a:r>
              <a:rPr lang="en-US" sz="800" dirty="0">
                <a:solidFill>
                  <a:srgbClr val="1F6F8B"/>
                </a:solidFill>
                <a:latin typeface="Arial"/>
                <a:ea typeface="Arial"/>
                <a:cs typeface="Arial"/>
                <a:sym typeface="Arial"/>
              </a:rPr>
              <a:t> Curitiba</a:t>
            </a:r>
            <a:endParaRPr sz="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>
          <a:extLst>
            <a:ext uri="{FF2B5EF4-FFF2-40B4-BE49-F238E27FC236}">
              <a16:creationId xmlns:a16="http://schemas.microsoft.com/office/drawing/2014/main" id="{E09A1FC7-8A0C-D808-F6B1-E8EB17BFFC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7">
            <a:extLst>
              <a:ext uri="{FF2B5EF4-FFF2-40B4-BE49-F238E27FC236}">
                <a16:creationId xmlns:a16="http://schemas.microsoft.com/office/drawing/2014/main" id="{2ABE485A-5BC2-19F0-134D-ED40B317A18A}"/>
              </a:ext>
            </a:extLst>
          </p:cNvPr>
          <p:cNvSpPr/>
          <p:nvPr/>
        </p:nvSpPr>
        <p:spPr>
          <a:xfrm>
            <a:off x="530352" y="384048"/>
            <a:ext cx="11018520" cy="429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83044"/>
              </a:buClr>
              <a:buSzPts val="3000"/>
              <a:buFont typeface="Play"/>
              <a:buNone/>
            </a:pPr>
            <a:r>
              <a:rPr lang="en-US" sz="3000" b="1" dirty="0" err="1">
                <a:solidFill>
                  <a:srgbClr val="183044"/>
                </a:solidFill>
                <a:latin typeface="Play"/>
                <a:ea typeface="Play"/>
                <a:cs typeface="Play"/>
                <a:sym typeface="Play"/>
              </a:rPr>
              <a:t>Equipagem</a:t>
            </a:r>
            <a:r>
              <a:rPr lang="en-US" sz="3000" b="1" dirty="0">
                <a:solidFill>
                  <a:srgbClr val="183044"/>
                </a:solidFill>
                <a:latin typeface="Play"/>
                <a:ea typeface="Play"/>
                <a:cs typeface="Play"/>
                <a:sym typeface="Play"/>
              </a:rPr>
              <a:t> de </a:t>
            </a:r>
            <a:r>
              <a:rPr lang="en-US" sz="3000" b="1" dirty="0" err="1">
                <a:solidFill>
                  <a:srgbClr val="183044"/>
                </a:solidFill>
                <a:latin typeface="Play"/>
                <a:ea typeface="Play"/>
                <a:cs typeface="Play"/>
                <a:sym typeface="Play"/>
              </a:rPr>
              <a:t>Conselhos</a:t>
            </a:r>
            <a:r>
              <a:rPr lang="en-US" sz="3000" b="1" dirty="0">
                <a:solidFill>
                  <a:srgbClr val="183044"/>
                </a:solidFill>
                <a:latin typeface="Play"/>
                <a:ea typeface="Play"/>
                <a:cs typeface="Play"/>
                <a:sym typeface="Play"/>
              </a:rPr>
              <a:t> </a:t>
            </a:r>
            <a:r>
              <a:rPr lang="en-US" sz="3000" b="1" dirty="0" err="1">
                <a:solidFill>
                  <a:srgbClr val="183044"/>
                </a:solidFill>
                <a:latin typeface="Play"/>
                <a:ea typeface="Play"/>
                <a:cs typeface="Play"/>
                <a:sym typeface="Play"/>
              </a:rPr>
              <a:t>Tutelares</a:t>
            </a:r>
            <a:endParaRPr sz="30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7">
            <a:extLst>
              <a:ext uri="{FF2B5EF4-FFF2-40B4-BE49-F238E27FC236}">
                <a16:creationId xmlns:a16="http://schemas.microsoft.com/office/drawing/2014/main" id="{E54797C6-6D42-AC78-5CA3-21BA9C85D4CE}"/>
              </a:ext>
            </a:extLst>
          </p:cNvPr>
          <p:cNvSpPr/>
          <p:nvPr/>
        </p:nvSpPr>
        <p:spPr>
          <a:xfrm>
            <a:off x="566928" y="859536"/>
            <a:ext cx="1060704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F6B72"/>
              </a:buClr>
              <a:buSzPts val="1180"/>
              <a:buFont typeface="Arial"/>
              <a:buNone/>
            </a:pPr>
            <a:endParaRPr sz="118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7">
            <a:extLst>
              <a:ext uri="{FF2B5EF4-FFF2-40B4-BE49-F238E27FC236}">
                <a16:creationId xmlns:a16="http://schemas.microsoft.com/office/drawing/2014/main" id="{BB95922E-ABFC-AB69-7EDB-E8D9DFE3BF62}"/>
              </a:ext>
            </a:extLst>
          </p:cNvPr>
          <p:cNvSpPr/>
          <p:nvPr/>
        </p:nvSpPr>
        <p:spPr>
          <a:xfrm>
            <a:off x="566928" y="1143000"/>
            <a:ext cx="1078992" cy="45720"/>
          </a:xfrm>
          <a:prstGeom prst="rect">
            <a:avLst/>
          </a:prstGeom>
          <a:solidFill>
            <a:srgbClr val="C89B3C"/>
          </a:solidFill>
          <a:ln w="12700" cap="flat" cmpd="sng">
            <a:solidFill>
              <a:srgbClr val="C89B3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7">
            <a:extLst>
              <a:ext uri="{FF2B5EF4-FFF2-40B4-BE49-F238E27FC236}">
                <a16:creationId xmlns:a16="http://schemas.microsoft.com/office/drawing/2014/main" id="{81658FA6-7CEF-D306-DE20-E2082A23923D}"/>
              </a:ext>
            </a:extLst>
          </p:cNvPr>
          <p:cNvSpPr/>
          <p:nvPr/>
        </p:nvSpPr>
        <p:spPr>
          <a:xfrm>
            <a:off x="530352" y="1352967"/>
            <a:ext cx="4343400" cy="566927"/>
          </a:xfrm>
          <a:prstGeom prst="roundRect">
            <a:avLst>
              <a:gd name="adj" fmla="val 6957"/>
            </a:avLst>
          </a:prstGeom>
          <a:solidFill>
            <a:srgbClr val="183044"/>
          </a:solidFill>
          <a:ln w="12700" cap="flat" cmpd="sng">
            <a:solidFill>
              <a:srgbClr val="18304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7">
            <a:extLst>
              <a:ext uri="{FF2B5EF4-FFF2-40B4-BE49-F238E27FC236}">
                <a16:creationId xmlns:a16="http://schemas.microsoft.com/office/drawing/2014/main" id="{F4193C3A-8D7A-F4D8-E846-0DBE4C7FB6AE}"/>
              </a:ext>
            </a:extLst>
          </p:cNvPr>
          <p:cNvSpPr/>
          <p:nvPr/>
        </p:nvSpPr>
        <p:spPr>
          <a:xfrm>
            <a:off x="694944" y="1490126"/>
            <a:ext cx="3840480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50"/>
              <a:buFont typeface="Arial"/>
              <a:buNone/>
            </a:pPr>
            <a:r>
              <a:rPr lang="en-US" sz="2000" b="1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Navegar</a:t>
            </a:r>
            <a:r>
              <a:rPr lang="en-US" sz="2000" b="1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para </a:t>
            </a:r>
            <a:r>
              <a:rPr lang="en-US" sz="2000" b="1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Proteger</a:t>
            </a:r>
            <a:endParaRPr sz="20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7">
            <a:extLst>
              <a:ext uri="{FF2B5EF4-FFF2-40B4-BE49-F238E27FC236}">
                <a16:creationId xmlns:a16="http://schemas.microsoft.com/office/drawing/2014/main" id="{61005D2A-83EC-2197-E5E8-ED2775E1570E}"/>
              </a:ext>
            </a:extLst>
          </p:cNvPr>
          <p:cNvSpPr/>
          <p:nvPr/>
        </p:nvSpPr>
        <p:spPr>
          <a:xfrm>
            <a:off x="5490686" y="3624753"/>
            <a:ext cx="6007894" cy="2821767"/>
          </a:xfrm>
          <a:prstGeom prst="roundRect">
            <a:avLst>
              <a:gd name="adj" fmla="val 7143"/>
            </a:avLst>
          </a:prstGeom>
          <a:solidFill>
            <a:srgbClr val="FFF9EF"/>
          </a:solidFill>
          <a:ln w="12700" cap="flat" cmpd="sng">
            <a:solidFill>
              <a:srgbClr val="D7C9B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96;p7">
            <a:extLst>
              <a:ext uri="{FF2B5EF4-FFF2-40B4-BE49-F238E27FC236}">
                <a16:creationId xmlns:a16="http://schemas.microsoft.com/office/drawing/2014/main" id="{A071AF7F-227B-8F6A-147C-E9CD4F910177}"/>
              </a:ext>
            </a:extLst>
          </p:cNvPr>
          <p:cNvSpPr/>
          <p:nvPr/>
        </p:nvSpPr>
        <p:spPr>
          <a:xfrm>
            <a:off x="5783294" y="959774"/>
            <a:ext cx="480060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8633B"/>
              </a:buClr>
              <a:buSzPts val="1650"/>
              <a:buFont typeface="Arial"/>
              <a:buNone/>
            </a:pPr>
            <a:r>
              <a:rPr lang="en-US" sz="2000" b="1" dirty="0" err="1">
                <a:solidFill>
                  <a:srgbClr val="B8633B"/>
                </a:solidFill>
                <a:latin typeface="Arial"/>
                <a:ea typeface="Arial"/>
                <a:cs typeface="Arial"/>
                <a:sym typeface="Arial"/>
              </a:rPr>
              <a:t>Equipa</a:t>
            </a:r>
            <a:r>
              <a:rPr lang="en-US" sz="2000" b="1" dirty="0">
                <a:solidFill>
                  <a:srgbClr val="B8633B"/>
                </a:solidFill>
                <a:latin typeface="Arial"/>
                <a:ea typeface="Arial"/>
                <a:cs typeface="Arial"/>
                <a:sym typeface="Arial"/>
              </a:rPr>
              <a:t> DH+  / </a:t>
            </a:r>
            <a:r>
              <a:rPr lang="en-US" sz="2000" b="1" dirty="0" err="1">
                <a:solidFill>
                  <a:srgbClr val="B8633B"/>
                </a:solidFill>
                <a:latin typeface="Arial"/>
                <a:ea typeface="Arial"/>
                <a:cs typeface="Arial"/>
                <a:sym typeface="Arial"/>
              </a:rPr>
              <a:t>Conselhos</a:t>
            </a:r>
            <a:r>
              <a:rPr lang="en-US" sz="2000" b="1" dirty="0">
                <a:solidFill>
                  <a:srgbClr val="B8633B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1" dirty="0" err="1">
                <a:solidFill>
                  <a:srgbClr val="B8633B"/>
                </a:solidFill>
                <a:latin typeface="Arial"/>
                <a:ea typeface="Arial"/>
                <a:cs typeface="Arial"/>
                <a:sym typeface="Arial"/>
              </a:rPr>
              <a:t>Tutelares</a:t>
            </a:r>
            <a:endParaRPr sz="20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7">
            <a:extLst>
              <a:ext uri="{FF2B5EF4-FFF2-40B4-BE49-F238E27FC236}">
                <a16:creationId xmlns:a16="http://schemas.microsoft.com/office/drawing/2014/main" id="{8B7B0F9E-7EC0-60F0-5F2A-6E43E4E34A50}"/>
              </a:ext>
            </a:extLst>
          </p:cNvPr>
          <p:cNvSpPr/>
          <p:nvPr/>
        </p:nvSpPr>
        <p:spPr>
          <a:xfrm>
            <a:off x="7653528" y="1636086"/>
            <a:ext cx="3246120" cy="4023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5" tIns="125" rIns="125" bIns="1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83044"/>
              </a:buClr>
              <a:buSzPts val="1340"/>
              <a:buFont typeface="Arial"/>
              <a:buNone/>
            </a:pPr>
            <a:endParaRPr sz="134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8" name="Google Shape;98;p7">
            <a:extLst>
              <a:ext uri="{FF2B5EF4-FFF2-40B4-BE49-F238E27FC236}">
                <a16:creationId xmlns:a16="http://schemas.microsoft.com/office/drawing/2014/main" id="{62D176F1-CF20-7F7D-8C16-4F9FF3F20AB8}"/>
              </a:ext>
            </a:extLst>
          </p:cNvPr>
          <p:cNvCxnSpPr/>
          <p:nvPr/>
        </p:nvCxnSpPr>
        <p:spPr>
          <a:xfrm>
            <a:off x="566928" y="6510528"/>
            <a:ext cx="11109960" cy="0"/>
          </a:xfrm>
          <a:prstGeom prst="straightConnector1">
            <a:avLst/>
          </a:prstGeom>
          <a:noFill/>
          <a:ln w="9525" cap="flat" cmpd="sng">
            <a:solidFill>
              <a:srgbClr val="D3C6B7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9" name="Google Shape;99;p7">
            <a:extLst>
              <a:ext uri="{FF2B5EF4-FFF2-40B4-BE49-F238E27FC236}">
                <a16:creationId xmlns:a16="http://schemas.microsoft.com/office/drawing/2014/main" id="{66319136-4745-C57C-57A4-D7E8747CF687}"/>
              </a:ext>
            </a:extLst>
          </p:cNvPr>
          <p:cNvSpPr/>
          <p:nvPr/>
        </p:nvSpPr>
        <p:spPr>
          <a:xfrm>
            <a:off x="566928" y="6537960"/>
            <a:ext cx="8412480" cy="164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F6B72"/>
              </a:buClr>
              <a:buSzPts val="680"/>
              <a:buFont typeface="Arial"/>
              <a:buNone/>
            </a:pPr>
            <a:r>
              <a:rPr lang="en-US" sz="680" dirty="0" err="1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Fortalecimento</a:t>
            </a:r>
            <a:r>
              <a:rPr lang="en-US" sz="680" dirty="0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 do Sistema de </a:t>
            </a:r>
            <a:r>
              <a:rPr lang="en-US" sz="680" dirty="0" err="1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Garantia</a:t>
            </a:r>
            <a:r>
              <a:rPr lang="en-US" sz="680" dirty="0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 dos </a:t>
            </a:r>
            <a:r>
              <a:rPr lang="en-US" sz="680" dirty="0" err="1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Direitos</a:t>
            </a:r>
            <a:r>
              <a:rPr lang="en-US" sz="680" dirty="0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 da </a:t>
            </a:r>
            <a:r>
              <a:rPr lang="en-US" sz="680" dirty="0" err="1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Criança</a:t>
            </a:r>
            <a:r>
              <a:rPr lang="en-US" sz="680" dirty="0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 e do </a:t>
            </a:r>
            <a:r>
              <a:rPr lang="en-US" sz="680" dirty="0" err="1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Adolescente</a:t>
            </a:r>
            <a:endParaRPr sz="68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7">
            <a:extLst>
              <a:ext uri="{FF2B5EF4-FFF2-40B4-BE49-F238E27FC236}">
                <a16:creationId xmlns:a16="http://schemas.microsoft.com/office/drawing/2014/main" id="{39DF2E8C-50C5-A81F-0DDF-2BD970DBD865}"/>
              </a:ext>
            </a:extLst>
          </p:cNvPr>
          <p:cNvSpPr/>
          <p:nvPr/>
        </p:nvSpPr>
        <p:spPr>
          <a:xfrm>
            <a:off x="11292840" y="6510528"/>
            <a:ext cx="411480" cy="21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83044"/>
              </a:buClr>
              <a:buSzPts val="850"/>
              <a:buFont typeface="Arial"/>
              <a:buNone/>
            </a:pPr>
            <a:r>
              <a:rPr lang="en-US" sz="850" b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sz="8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74" name="Picture 2" descr="🚤 Proteção que navega, chega e transforma! Para o Governo do ...">
            <a:extLst>
              <a:ext uri="{FF2B5EF4-FFF2-40B4-BE49-F238E27FC236}">
                <a16:creationId xmlns:a16="http://schemas.microsoft.com/office/drawing/2014/main" id="{9EBECA5E-3EB0-6739-8135-D46E6DF8F0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034" y="2038422"/>
            <a:ext cx="3437572" cy="4316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Google Shape;96;p7">
            <a:extLst>
              <a:ext uri="{FF2B5EF4-FFF2-40B4-BE49-F238E27FC236}">
                <a16:creationId xmlns:a16="http://schemas.microsoft.com/office/drawing/2014/main" id="{625AD1DD-C50A-7CFB-25A9-85B478788A59}"/>
              </a:ext>
            </a:extLst>
          </p:cNvPr>
          <p:cNvSpPr/>
          <p:nvPr/>
        </p:nvSpPr>
        <p:spPr>
          <a:xfrm>
            <a:off x="5870448" y="3977985"/>
            <a:ext cx="5202936" cy="2331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8633B"/>
              </a:buClr>
              <a:buSzPts val="1650"/>
              <a:buFont typeface="Arial"/>
              <a:buNone/>
            </a:pPr>
            <a:r>
              <a:rPr lang="en-US" sz="1800" b="1" dirty="0" err="1">
                <a:solidFill>
                  <a:srgbClr val="B8633B"/>
                </a:solidFill>
              </a:rPr>
              <a:t>En</a:t>
            </a:r>
            <a:r>
              <a:rPr lang="en-US" sz="1800" b="1" dirty="0" err="1">
                <a:solidFill>
                  <a:srgbClr val="B8633B"/>
                </a:solidFill>
                <a:latin typeface="Arial"/>
                <a:ea typeface="Arial"/>
                <a:cs typeface="Arial"/>
                <a:sym typeface="Arial"/>
              </a:rPr>
              <a:t>tregas</a:t>
            </a:r>
            <a:r>
              <a:rPr lang="en-US" sz="1800" b="1" dirty="0">
                <a:solidFill>
                  <a:srgbClr val="B8633B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1" dirty="0" err="1">
                <a:solidFill>
                  <a:srgbClr val="B8633B"/>
                </a:solidFill>
                <a:latin typeface="Arial"/>
                <a:ea typeface="Arial"/>
                <a:cs typeface="Arial"/>
                <a:sym typeface="Arial"/>
              </a:rPr>
              <a:t>realizadas</a:t>
            </a:r>
            <a:r>
              <a:rPr lang="en-US" sz="1800" b="1" dirty="0">
                <a:solidFill>
                  <a:srgbClr val="B8633B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1" dirty="0" err="1">
                <a:solidFill>
                  <a:srgbClr val="B8633B"/>
                </a:solidFill>
                <a:latin typeface="Arial"/>
                <a:ea typeface="Arial"/>
                <a:cs typeface="Arial"/>
                <a:sym typeface="Arial"/>
              </a:rPr>
              <a:t>em</a:t>
            </a:r>
            <a:r>
              <a:rPr lang="en-US" sz="1800" b="1" dirty="0">
                <a:solidFill>
                  <a:srgbClr val="B8633B"/>
                </a:solidFill>
                <a:latin typeface="Arial"/>
                <a:ea typeface="Arial"/>
                <a:cs typeface="Arial"/>
                <a:sym typeface="Arial"/>
              </a:rPr>
              <a:t> 2026: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8633B"/>
              </a:buClr>
              <a:buSzPts val="1650"/>
              <a:buFont typeface="Arial"/>
              <a:buNone/>
            </a:pPr>
            <a:r>
              <a:rPr lang="en-US" sz="1600" b="1" dirty="0">
                <a:solidFill>
                  <a:schemeClr val="tx2">
                    <a:lumMod val="25000"/>
                  </a:schemeClr>
                </a:solidFill>
              </a:rPr>
              <a:t>- 12 </a:t>
            </a:r>
            <a:r>
              <a:rPr lang="en-US" sz="1600" b="1" dirty="0" err="1">
                <a:solidFill>
                  <a:schemeClr val="tx2">
                    <a:lumMod val="25000"/>
                  </a:schemeClr>
                </a:solidFill>
              </a:rPr>
              <a:t>Veículos</a:t>
            </a:r>
            <a:r>
              <a:rPr lang="en-US" sz="1600" b="1" dirty="0">
                <a:solidFill>
                  <a:schemeClr val="tx2">
                    <a:lumMod val="25000"/>
                  </a:schemeClr>
                </a:solidFill>
              </a:rPr>
              <a:t> Sedan </a:t>
            </a:r>
            <a:endParaRPr lang="en-US" sz="1600" b="1" dirty="0">
              <a:solidFill>
                <a:srgbClr val="B8633B"/>
              </a:solidFill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8633B"/>
              </a:buClr>
              <a:buSzPts val="1650"/>
              <a:buFont typeface="Arial"/>
              <a:buNone/>
            </a:pPr>
            <a:r>
              <a:rPr lang="en-US" sz="1600" b="1" dirty="0" err="1">
                <a:solidFill>
                  <a:srgbClr val="B8633B"/>
                </a:solidFill>
                <a:latin typeface="Arial"/>
                <a:ea typeface="Arial"/>
                <a:cs typeface="Arial"/>
                <a:sym typeface="Arial"/>
              </a:rPr>
              <a:t>Entregas</a:t>
            </a:r>
            <a:r>
              <a:rPr lang="en-US" sz="1600" b="1" dirty="0">
                <a:solidFill>
                  <a:srgbClr val="B8633B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1" dirty="0" err="1">
                <a:solidFill>
                  <a:srgbClr val="B8633B"/>
                </a:solidFill>
                <a:latin typeface="Arial"/>
                <a:ea typeface="Arial"/>
                <a:cs typeface="Arial"/>
                <a:sym typeface="Arial"/>
              </a:rPr>
              <a:t>previstas</a:t>
            </a:r>
            <a:r>
              <a:rPr lang="en-US" sz="1600" b="1" dirty="0">
                <a:solidFill>
                  <a:srgbClr val="B8633B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1" dirty="0" err="1">
                <a:solidFill>
                  <a:srgbClr val="B8633B"/>
                </a:solidFill>
                <a:latin typeface="Arial"/>
                <a:ea typeface="Arial"/>
                <a:cs typeface="Arial"/>
                <a:sym typeface="Arial"/>
              </a:rPr>
              <a:t>até</a:t>
            </a:r>
            <a:r>
              <a:rPr lang="en-US" sz="1600" b="1" dirty="0">
                <a:solidFill>
                  <a:srgbClr val="B8633B"/>
                </a:solidFill>
                <a:latin typeface="Arial"/>
                <a:ea typeface="Arial"/>
                <a:cs typeface="Arial"/>
                <a:sym typeface="Arial"/>
              </a:rPr>
              <a:t> o </a:t>
            </a:r>
            <a:r>
              <a:rPr lang="en-US" sz="1600" b="1" dirty="0" err="1">
                <a:solidFill>
                  <a:srgbClr val="B8633B"/>
                </a:solidFill>
                <a:latin typeface="Arial"/>
                <a:ea typeface="Arial"/>
                <a:cs typeface="Arial"/>
                <a:sym typeface="Arial"/>
              </a:rPr>
              <a:t>fim</a:t>
            </a:r>
            <a:r>
              <a:rPr lang="en-US" sz="1600" b="1" dirty="0">
                <a:solidFill>
                  <a:srgbClr val="B8633B"/>
                </a:solidFill>
                <a:latin typeface="Arial"/>
                <a:ea typeface="Arial"/>
                <a:cs typeface="Arial"/>
                <a:sym typeface="Arial"/>
              </a:rPr>
              <a:t> do </a:t>
            </a:r>
            <a:r>
              <a:rPr lang="en-US" sz="1600" b="1" dirty="0" err="1">
                <a:solidFill>
                  <a:srgbClr val="B8633B"/>
                </a:solidFill>
                <a:latin typeface="Arial"/>
                <a:ea typeface="Arial"/>
                <a:cs typeface="Arial"/>
                <a:sym typeface="Arial"/>
              </a:rPr>
              <a:t>ano</a:t>
            </a:r>
            <a:r>
              <a:rPr lang="en-US" sz="1600" b="1" dirty="0">
                <a:solidFill>
                  <a:srgbClr val="B8633B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</a:p>
          <a:p>
            <a:pPr algn="l" rtl="0" fontAlgn="base">
              <a:lnSpc>
                <a:spcPct val="150000"/>
              </a:lnSpc>
            </a:pPr>
            <a:r>
              <a:rPr lang="pt-BR" sz="1600" b="1" dirty="0">
                <a:solidFill>
                  <a:schemeClr val="tx2">
                    <a:lumMod val="25000"/>
                  </a:schemeClr>
                </a:solidFill>
              </a:rPr>
              <a:t>- Veículos 4x4</a:t>
            </a:r>
            <a:r>
              <a:rPr lang="en-US" sz="1600" b="1" dirty="0">
                <a:solidFill>
                  <a:schemeClr val="tx2">
                    <a:lumMod val="25000"/>
                  </a:schemeClr>
                </a:solidFill>
              </a:rPr>
              <a:t>​</a:t>
            </a:r>
          </a:p>
          <a:p>
            <a:pPr algn="l" rtl="0" fontAlgn="base">
              <a:lnSpc>
                <a:spcPct val="150000"/>
              </a:lnSpc>
            </a:pPr>
            <a:r>
              <a:rPr lang="pt-BR" sz="1600" b="1" dirty="0">
                <a:solidFill>
                  <a:schemeClr val="tx2">
                    <a:lumMod val="25000"/>
                  </a:schemeClr>
                </a:solidFill>
              </a:rPr>
              <a:t>- 15 Veículos Sedan</a:t>
            </a:r>
          </a:p>
          <a:p>
            <a:pPr algn="l" rtl="0" fontAlgn="base">
              <a:lnSpc>
                <a:spcPct val="150000"/>
              </a:lnSpc>
            </a:pPr>
            <a:r>
              <a:rPr lang="pt-BR" sz="1600" b="1" dirty="0">
                <a:solidFill>
                  <a:schemeClr val="tx2">
                    <a:lumMod val="25000"/>
                  </a:schemeClr>
                </a:solidFill>
              </a:rPr>
              <a:t>- 26 Computadores</a:t>
            </a:r>
            <a:r>
              <a:rPr lang="en-US" sz="1600" b="1" dirty="0">
                <a:solidFill>
                  <a:schemeClr val="tx2">
                    <a:lumMod val="25000"/>
                  </a:schemeClr>
                </a:solidFill>
              </a:rPr>
              <a:t>​</a:t>
            </a:r>
          </a:p>
          <a:p>
            <a:pPr algn="l" rtl="0" fontAlgn="base">
              <a:lnSpc>
                <a:spcPct val="150000"/>
              </a:lnSpc>
            </a:pPr>
            <a:r>
              <a:rPr lang="pt-BR" sz="1600" b="1" dirty="0">
                <a:solidFill>
                  <a:schemeClr val="tx2">
                    <a:lumMod val="25000"/>
                  </a:schemeClr>
                </a:solidFill>
              </a:rPr>
              <a:t>- 23 Notebooks</a:t>
            </a:r>
            <a:r>
              <a:rPr lang="en-US" sz="1600" b="1" dirty="0">
                <a:solidFill>
                  <a:schemeClr val="tx2">
                    <a:lumMod val="25000"/>
                  </a:schemeClr>
                </a:solidFill>
              </a:rPr>
              <a:t>​</a:t>
            </a:r>
          </a:p>
          <a:p>
            <a:pPr algn="l" rtl="0" fontAlgn="base">
              <a:lnSpc>
                <a:spcPts val="1275"/>
              </a:lnSpc>
            </a:pPr>
            <a:endParaRPr lang="en-US" b="1" dirty="0">
              <a:solidFill>
                <a:srgbClr val="B8633B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8633B"/>
              </a:buClr>
              <a:buSzPts val="1650"/>
              <a:buFont typeface="Arial"/>
              <a:buNone/>
            </a:pPr>
            <a:endParaRPr lang="pt-BR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96;p7">
            <a:extLst>
              <a:ext uri="{FF2B5EF4-FFF2-40B4-BE49-F238E27FC236}">
                <a16:creationId xmlns:a16="http://schemas.microsoft.com/office/drawing/2014/main" id="{B399E1E6-0BC7-1FA5-B767-72DFC12F11AA}"/>
              </a:ext>
            </a:extLst>
          </p:cNvPr>
          <p:cNvSpPr/>
          <p:nvPr/>
        </p:nvSpPr>
        <p:spPr>
          <a:xfrm>
            <a:off x="3703606" y="3588523"/>
            <a:ext cx="1243584" cy="12161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B8633B"/>
              </a:buClr>
              <a:buSzPts val="1650"/>
              <a:buFont typeface="Arial"/>
              <a:buNone/>
            </a:pPr>
            <a:r>
              <a:rPr lang="en-US" sz="3600" b="1" dirty="0">
                <a:solidFill>
                  <a:srgbClr val="B8633B"/>
                </a:solidFill>
              </a:rPr>
              <a:t>+4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B8633B"/>
              </a:buClr>
              <a:buSzPts val="1650"/>
              <a:buFont typeface="Arial"/>
              <a:buNone/>
            </a:pPr>
            <a:r>
              <a:rPr lang="en-US" sz="2000" b="1" dirty="0" err="1">
                <a:solidFill>
                  <a:srgbClr val="B8633B"/>
                </a:solidFill>
                <a:latin typeface="Arial"/>
                <a:ea typeface="Arial"/>
                <a:cs typeface="Arial"/>
                <a:sym typeface="Arial"/>
              </a:rPr>
              <a:t>Ainda</a:t>
            </a:r>
            <a:r>
              <a:rPr lang="en-US" sz="2000" b="1" dirty="0">
                <a:solidFill>
                  <a:srgbClr val="B8633B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1" dirty="0" err="1">
                <a:solidFill>
                  <a:srgbClr val="B8633B"/>
                </a:solidFill>
                <a:latin typeface="Arial"/>
                <a:ea typeface="Arial"/>
                <a:cs typeface="Arial"/>
                <a:sym typeface="Arial"/>
              </a:rPr>
              <a:t>em</a:t>
            </a:r>
            <a:r>
              <a:rPr lang="en-US" sz="2000" b="1" dirty="0">
                <a:solidFill>
                  <a:srgbClr val="B8633B"/>
                </a:solidFill>
                <a:latin typeface="Arial"/>
                <a:ea typeface="Arial"/>
                <a:cs typeface="Arial"/>
                <a:sym typeface="Arial"/>
              </a:rPr>
              <a:t> 2026</a:t>
            </a:r>
            <a:endParaRPr sz="20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95;p7">
            <a:extLst>
              <a:ext uri="{FF2B5EF4-FFF2-40B4-BE49-F238E27FC236}">
                <a16:creationId xmlns:a16="http://schemas.microsoft.com/office/drawing/2014/main" id="{FF18B957-B9C8-7C02-43D7-8CB8830B3E07}"/>
              </a:ext>
            </a:extLst>
          </p:cNvPr>
          <p:cNvSpPr/>
          <p:nvPr/>
        </p:nvSpPr>
        <p:spPr>
          <a:xfrm>
            <a:off x="5517832" y="1337081"/>
            <a:ext cx="5979224" cy="2223664"/>
          </a:xfrm>
          <a:prstGeom prst="roundRect">
            <a:avLst>
              <a:gd name="adj" fmla="val 7143"/>
            </a:avLst>
          </a:prstGeom>
          <a:solidFill>
            <a:srgbClr val="FFF9EF"/>
          </a:solidFill>
          <a:ln w="12700" cap="flat" cmpd="sng">
            <a:solidFill>
              <a:srgbClr val="D7C9B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96;p7">
            <a:extLst>
              <a:ext uri="{FF2B5EF4-FFF2-40B4-BE49-F238E27FC236}">
                <a16:creationId xmlns:a16="http://schemas.microsoft.com/office/drawing/2014/main" id="{39CB4FAA-0E05-5DFE-F3A7-F98B2BAC58EE}"/>
              </a:ext>
            </a:extLst>
          </p:cNvPr>
          <p:cNvSpPr/>
          <p:nvPr/>
        </p:nvSpPr>
        <p:spPr>
          <a:xfrm>
            <a:off x="5929598" y="1625959"/>
            <a:ext cx="5363242" cy="1803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8633B"/>
              </a:buClr>
              <a:buSzPts val="1650"/>
              <a:buFont typeface="Arial"/>
              <a:buNone/>
            </a:pPr>
            <a:r>
              <a:rPr lang="en-US" sz="1800" b="1" dirty="0" err="1">
                <a:solidFill>
                  <a:srgbClr val="B8633B"/>
                </a:solidFill>
              </a:rPr>
              <a:t>En</a:t>
            </a:r>
            <a:r>
              <a:rPr lang="en-US" sz="1800" b="1" dirty="0" err="1">
                <a:solidFill>
                  <a:srgbClr val="B8633B"/>
                </a:solidFill>
                <a:latin typeface="Arial"/>
                <a:ea typeface="Arial"/>
                <a:cs typeface="Arial"/>
                <a:sym typeface="Arial"/>
              </a:rPr>
              <a:t>tregas</a:t>
            </a:r>
            <a:r>
              <a:rPr lang="en-US" sz="1800" b="1" dirty="0">
                <a:solidFill>
                  <a:srgbClr val="B8633B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1" dirty="0" err="1">
                <a:solidFill>
                  <a:srgbClr val="B8633B"/>
                </a:solidFill>
                <a:latin typeface="Arial"/>
                <a:ea typeface="Arial"/>
                <a:cs typeface="Arial"/>
                <a:sym typeface="Arial"/>
              </a:rPr>
              <a:t>realizadas</a:t>
            </a:r>
            <a:r>
              <a:rPr lang="en-US" sz="1800" b="1" dirty="0">
                <a:solidFill>
                  <a:srgbClr val="B8633B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1" dirty="0">
                <a:solidFill>
                  <a:srgbClr val="B8633B"/>
                </a:solidFill>
              </a:rPr>
              <a:t>2023/2025</a:t>
            </a:r>
            <a:r>
              <a:rPr lang="en-US" sz="1800" b="1" dirty="0">
                <a:solidFill>
                  <a:srgbClr val="B8633B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</a:p>
          <a:p>
            <a:pPr lvl="0">
              <a:lnSpc>
                <a:spcPct val="150000"/>
              </a:lnSpc>
              <a:buClr>
                <a:srgbClr val="B8633B"/>
              </a:buClr>
              <a:buSzPts val="1650"/>
            </a:pPr>
            <a:r>
              <a:rPr lang="pt-BR" sz="1600" b="1" dirty="0">
                <a:solidFill>
                  <a:schemeClr val="tx2">
                    <a:lumMod val="25000"/>
                  </a:schemeClr>
                </a:solidFill>
              </a:rPr>
              <a:t>Ar condicionados: 596	Televisores: 236</a:t>
            </a:r>
            <a:br>
              <a:rPr lang="pt-BR" sz="1600" b="1" dirty="0">
                <a:solidFill>
                  <a:schemeClr val="tx2">
                    <a:lumMod val="25000"/>
                  </a:schemeClr>
                </a:solidFill>
              </a:rPr>
            </a:br>
            <a:r>
              <a:rPr lang="pt-BR" sz="1600" b="1" dirty="0">
                <a:solidFill>
                  <a:schemeClr val="tx2">
                    <a:lumMod val="25000"/>
                  </a:schemeClr>
                </a:solidFill>
              </a:rPr>
              <a:t>Bebedouros: 33		Veículos: 139</a:t>
            </a:r>
            <a:br>
              <a:rPr lang="pt-BR" sz="1600" b="1" dirty="0">
                <a:solidFill>
                  <a:schemeClr val="tx2">
                    <a:lumMod val="25000"/>
                  </a:schemeClr>
                </a:solidFill>
              </a:rPr>
            </a:br>
            <a:r>
              <a:rPr lang="pt-BR" sz="1600" b="1" dirty="0">
                <a:solidFill>
                  <a:schemeClr val="tx2">
                    <a:lumMod val="25000"/>
                  </a:schemeClr>
                </a:solidFill>
              </a:rPr>
              <a:t>Computadores: 722	Total: 1867</a:t>
            </a:r>
            <a:br>
              <a:rPr lang="pt-BR" sz="1600" b="1" dirty="0">
                <a:solidFill>
                  <a:schemeClr val="tx2">
                    <a:lumMod val="25000"/>
                  </a:schemeClr>
                </a:solidFill>
              </a:rPr>
            </a:br>
            <a:r>
              <a:rPr lang="pt-BR" sz="1600" b="1" dirty="0">
                <a:solidFill>
                  <a:schemeClr val="tx2">
                    <a:lumMod val="25000"/>
                  </a:schemeClr>
                </a:solidFill>
              </a:rPr>
              <a:t>Impressoras: 139</a:t>
            </a:r>
            <a:br>
              <a:rPr lang="pt-BR" sz="1600" b="1" dirty="0">
                <a:solidFill>
                  <a:schemeClr val="tx2">
                    <a:lumMod val="25000"/>
                  </a:schemeClr>
                </a:solidFill>
              </a:rPr>
            </a:br>
            <a:r>
              <a:rPr lang="pt-BR" sz="1600" b="1" dirty="0">
                <a:solidFill>
                  <a:schemeClr val="tx2">
                    <a:lumMod val="25000"/>
                  </a:schemeClr>
                </a:solidFill>
              </a:rPr>
              <a:t>Refrigeradores: 2</a:t>
            </a:r>
            <a:endParaRPr lang="en-US" b="1" dirty="0">
              <a:solidFill>
                <a:srgbClr val="B8633B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8633B"/>
              </a:buClr>
              <a:buSzPts val="1650"/>
              <a:buFont typeface="Arial"/>
              <a:buNone/>
            </a:pPr>
            <a:endParaRPr lang="pt-BR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669223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308610"/>
            <a:ext cx="11094719" cy="624077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9"/>
          <p:cNvSpPr/>
          <p:nvPr/>
        </p:nvSpPr>
        <p:spPr>
          <a:xfrm>
            <a:off x="530352" y="384048"/>
            <a:ext cx="11018520" cy="429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83044"/>
              </a:buClr>
              <a:buSzPts val="3000"/>
              <a:buFont typeface="Play"/>
              <a:buNone/>
            </a:pPr>
            <a:r>
              <a:rPr lang="en-US" sz="3000" b="1">
                <a:solidFill>
                  <a:srgbClr val="183044"/>
                </a:solidFill>
                <a:latin typeface="Play"/>
                <a:ea typeface="Play"/>
                <a:cs typeface="Play"/>
                <a:sym typeface="Play"/>
              </a:rPr>
              <a:t>Dados e diagnóstico: adesão ao SIPIA CT</a:t>
            </a:r>
            <a:endParaRPr sz="3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9"/>
          <p:cNvSpPr/>
          <p:nvPr/>
        </p:nvSpPr>
        <p:spPr>
          <a:xfrm>
            <a:off x="566928" y="859536"/>
            <a:ext cx="1060704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F6B72"/>
              </a:buClr>
              <a:buSzPts val="1180"/>
              <a:buFont typeface="Arial"/>
              <a:buNone/>
            </a:pPr>
            <a:r>
              <a:rPr lang="en-US" sz="1180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O dado nacional indica gargalo de infraestrutura, formação, rotina de uso e governança de dados.</a:t>
            </a:r>
            <a:endParaRPr sz="118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p9"/>
          <p:cNvSpPr/>
          <p:nvPr/>
        </p:nvSpPr>
        <p:spPr>
          <a:xfrm>
            <a:off x="566928" y="1143000"/>
            <a:ext cx="1078992" cy="45720"/>
          </a:xfrm>
          <a:prstGeom prst="rect">
            <a:avLst/>
          </a:prstGeom>
          <a:solidFill>
            <a:srgbClr val="C89B3C"/>
          </a:solidFill>
          <a:ln w="12700" cap="flat" cmpd="sng">
            <a:solidFill>
              <a:srgbClr val="C89B3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9"/>
          <p:cNvSpPr/>
          <p:nvPr/>
        </p:nvSpPr>
        <p:spPr>
          <a:xfrm>
            <a:off x="777240" y="1572768"/>
            <a:ext cx="2834640" cy="1188720"/>
          </a:xfrm>
          <a:prstGeom prst="roundRect">
            <a:avLst>
              <a:gd name="adj" fmla="val 6154"/>
            </a:avLst>
          </a:prstGeom>
          <a:solidFill>
            <a:srgbClr val="FFFFFF"/>
          </a:solidFill>
          <a:ln w="12700" cap="flat" cmpd="sng">
            <a:solidFill>
              <a:srgbClr val="D7C9B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9"/>
          <p:cNvSpPr/>
          <p:nvPr/>
        </p:nvSpPr>
        <p:spPr>
          <a:xfrm>
            <a:off x="777240" y="1572768"/>
            <a:ext cx="73152" cy="1188720"/>
          </a:xfrm>
          <a:prstGeom prst="rect">
            <a:avLst/>
          </a:prstGeom>
          <a:solidFill>
            <a:srgbClr val="1F6F8B"/>
          </a:solidFill>
          <a:ln w="12700" cap="flat" cmpd="sng">
            <a:solidFill>
              <a:srgbClr val="1F6F8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9"/>
          <p:cNvSpPr/>
          <p:nvPr/>
        </p:nvSpPr>
        <p:spPr>
          <a:xfrm>
            <a:off x="1005840" y="1737360"/>
            <a:ext cx="2487168" cy="438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83044"/>
              </a:buClr>
              <a:buSzPts val="2500"/>
              <a:buFont typeface="Arial"/>
              <a:buNone/>
            </a:pPr>
            <a:r>
              <a:rPr lang="en-US" sz="2500" b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6.100</a:t>
            </a:r>
            <a:endParaRPr sz="2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9"/>
          <p:cNvSpPr/>
          <p:nvPr/>
        </p:nvSpPr>
        <p:spPr>
          <a:xfrm>
            <a:off x="1005840" y="2267712"/>
            <a:ext cx="2450592" cy="4023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F6B72"/>
              </a:buClr>
              <a:buSzPts val="1250"/>
              <a:buFont typeface="Arial"/>
              <a:buNone/>
            </a:pPr>
            <a:r>
              <a:rPr lang="en-US" sz="1250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Conselhos Tutelares no Brasil</a:t>
            </a:r>
            <a:endParaRPr sz="12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9"/>
          <p:cNvSpPr/>
          <p:nvPr/>
        </p:nvSpPr>
        <p:spPr>
          <a:xfrm>
            <a:off x="3886200" y="1572768"/>
            <a:ext cx="2834640" cy="1188720"/>
          </a:xfrm>
          <a:prstGeom prst="roundRect">
            <a:avLst>
              <a:gd name="adj" fmla="val 6154"/>
            </a:avLst>
          </a:prstGeom>
          <a:solidFill>
            <a:srgbClr val="FFFFFF"/>
          </a:solidFill>
          <a:ln w="12700" cap="flat" cmpd="sng">
            <a:solidFill>
              <a:srgbClr val="D7C9B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9"/>
          <p:cNvSpPr/>
          <p:nvPr/>
        </p:nvSpPr>
        <p:spPr>
          <a:xfrm>
            <a:off x="3886200" y="1572768"/>
            <a:ext cx="73152" cy="1188720"/>
          </a:xfrm>
          <a:prstGeom prst="rect">
            <a:avLst/>
          </a:prstGeom>
          <a:solidFill>
            <a:srgbClr val="4F7D5B"/>
          </a:solidFill>
          <a:ln w="12700" cap="flat" cmpd="sng">
            <a:solidFill>
              <a:srgbClr val="4F7D5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9"/>
          <p:cNvSpPr/>
          <p:nvPr/>
        </p:nvSpPr>
        <p:spPr>
          <a:xfrm>
            <a:off x="4114800" y="1737360"/>
            <a:ext cx="2487168" cy="438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83044"/>
              </a:buClr>
              <a:buSzPts val="2500"/>
              <a:buFont typeface="Arial"/>
              <a:buNone/>
            </a:pPr>
            <a:r>
              <a:rPr lang="en-US" sz="2500" b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2.440</a:t>
            </a:r>
            <a:endParaRPr sz="2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9"/>
          <p:cNvSpPr/>
          <p:nvPr/>
        </p:nvSpPr>
        <p:spPr>
          <a:xfrm>
            <a:off x="4114800" y="2267712"/>
            <a:ext cx="2450592" cy="4023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F6B72"/>
              </a:buClr>
              <a:buSzPts val="1250"/>
              <a:buFont typeface="Arial"/>
              <a:buNone/>
            </a:pPr>
            <a:r>
              <a:rPr lang="en-US" sz="1250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Utilização regular do SIPIA CT</a:t>
            </a:r>
            <a:endParaRPr sz="12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9"/>
          <p:cNvSpPr/>
          <p:nvPr/>
        </p:nvSpPr>
        <p:spPr>
          <a:xfrm>
            <a:off x="6995160" y="1572768"/>
            <a:ext cx="2834640" cy="1188720"/>
          </a:xfrm>
          <a:prstGeom prst="roundRect">
            <a:avLst>
              <a:gd name="adj" fmla="val 6154"/>
            </a:avLst>
          </a:prstGeom>
          <a:solidFill>
            <a:srgbClr val="FFFFFF"/>
          </a:solidFill>
          <a:ln w="12700" cap="flat" cmpd="sng">
            <a:solidFill>
              <a:srgbClr val="D7C9B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9"/>
          <p:cNvSpPr/>
          <p:nvPr/>
        </p:nvSpPr>
        <p:spPr>
          <a:xfrm>
            <a:off x="6995160" y="1572768"/>
            <a:ext cx="73152" cy="1188720"/>
          </a:xfrm>
          <a:prstGeom prst="rect">
            <a:avLst/>
          </a:prstGeom>
          <a:solidFill>
            <a:srgbClr val="C89B3C"/>
          </a:solidFill>
          <a:ln w="12700" cap="flat" cmpd="sng">
            <a:solidFill>
              <a:srgbClr val="C89B3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9"/>
          <p:cNvSpPr/>
          <p:nvPr/>
        </p:nvSpPr>
        <p:spPr>
          <a:xfrm>
            <a:off x="7223760" y="1737360"/>
            <a:ext cx="2487168" cy="438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83044"/>
              </a:buClr>
              <a:buSzPts val="2500"/>
              <a:buFont typeface="Arial"/>
              <a:buNone/>
            </a:pPr>
            <a:r>
              <a:rPr lang="en-US" sz="2500" b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40%</a:t>
            </a:r>
            <a:endParaRPr sz="2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9"/>
          <p:cNvSpPr/>
          <p:nvPr/>
        </p:nvSpPr>
        <p:spPr>
          <a:xfrm>
            <a:off x="7223760" y="2267712"/>
            <a:ext cx="2450592" cy="4023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F6B72"/>
              </a:buClr>
              <a:buSzPts val="1250"/>
              <a:buFont typeface="Arial"/>
              <a:buNone/>
            </a:pPr>
            <a:r>
              <a:rPr lang="en-US" sz="1250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Aderência aproximada</a:t>
            </a:r>
            <a:endParaRPr sz="12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9"/>
          <p:cNvSpPr/>
          <p:nvPr/>
        </p:nvSpPr>
        <p:spPr>
          <a:xfrm>
            <a:off x="896112" y="3337560"/>
            <a:ext cx="256032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83044"/>
              </a:buClr>
              <a:buSzPts val="1600"/>
              <a:buFont typeface="Arial"/>
              <a:buNone/>
            </a:pPr>
            <a:r>
              <a:rPr lang="en-US" sz="1600" b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Uso regular estimado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9"/>
          <p:cNvSpPr/>
          <p:nvPr/>
        </p:nvSpPr>
        <p:spPr>
          <a:xfrm>
            <a:off x="896112" y="3730752"/>
            <a:ext cx="9784080" cy="502920"/>
          </a:xfrm>
          <a:prstGeom prst="rect">
            <a:avLst/>
          </a:prstGeom>
          <a:solidFill>
            <a:srgbClr val="D6D0C7"/>
          </a:solidFill>
          <a:ln w="12700" cap="flat" cmpd="sng">
            <a:solidFill>
              <a:srgbClr val="D6D0C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p9"/>
          <p:cNvSpPr/>
          <p:nvPr/>
        </p:nvSpPr>
        <p:spPr>
          <a:xfrm>
            <a:off x="896112" y="3730752"/>
            <a:ext cx="3913632" cy="502920"/>
          </a:xfrm>
          <a:prstGeom prst="rect">
            <a:avLst/>
          </a:prstGeom>
          <a:solidFill>
            <a:srgbClr val="4F7D5B"/>
          </a:solidFill>
          <a:ln w="12700" cap="flat" cmpd="sng">
            <a:solidFill>
              <a:srgbClr val="4F7D5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9"/>
          <p:cNvSpPr/>
          <p:nvPr/>
        </p:nvSpPr>
        <p:spPr>
          <a:xfrm>
            <a:off x="1024128" y="3858768"/>
            <a:ext cx="2103120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50"/>
              <a:buFont typeface="Arial"/>
              <a:buNone/>
            </a:pPr>
            <a:r>
              <a:rPr lang="en-US" sz="115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40% uso regular</a:t>
            </a:r>
            <a:endParaRPr sz="11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9"/>
          <p:cNvSpPr/>
          <p:nvPr/>
        </p:nvSpPr>
        <p:spPr>
          <a:xfrm>
            <a:off x="5074920" y="3858768"/>
            <a:ext cx="4480560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83044"/>
              </a:buClr>
              <a:buSzPts val="1150"/>
              <a:buFont typeface="Arial"/>
              <a:buNone/>
            </a:pPr>
            <a:r>
              <a:rPr lang="en-US" sz="1150" b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60% sem uso regular ou não captado como regular</a:t>
            </a:r>
            <a:endParaRPr sz="11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9"/>
          <p:cNvSpPr/>
          <p:nvPr/>
        </p:nvSpPr>
        <p:spPr>
          <a:xfrm>
            <a:off x="896112" y="4718304"/>
            <a:ext cx="9784080" cy="841248"/>
          </a:xfrm>
          <a:prstGeom prst="roundRect">
            <a:avLst>
              <a:gd name="adj" fmla="val 8696"/>
            </a:avLst>
          </a:prstGeom>
          <a:solidFill>
            <a:srgbClr val="FFF9EF"/>
          </a:solidFill>
          <a:ln w="12700" cap="flat" cmpd="sng">
            <a:solidFill>
              <a:srgbClr val="D7C9B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9"/>
          <p:cNvSpPr/>
          <p:nvPr/>
        </p:nvSpPr>
        <p:spPr>
          <a:xfrm>
            <a:off x="1143000" y="4919472"/>
            <a:ext cx="155448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83044"/>
              </a:buClr>
              <a:buSzPts val="1620"/>
              <a:buFont typeface="Arial"/>
              <a:buNone/>
            </a:pPr>
            <a:r>
              <a:rPr lang="en-US" sz="1620" b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Leitura técnica</a:t>
            </a:r>
            <a:endParaRPr sz="162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9"/>
          <p:cNvSpPr/>
          <p:nvPr/>
        </p:nvSpPr>
        <p:spPr>
          <a:xfrm>
            <a:off x="3246120" y="4855464"/>
            <a:ext cx="6748272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F6B72"/>
              </a:buClr>
              <a:buSzPts val="1320"/>
              <a:buFont typeface="Arial"/>
              <a:buNone/>
            </a:pPr>
            <a:r>
              <a:rPr lang="en-US" sz="1320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Sem registro sistemático, o Conselho Tutelar perde memória institucional e a gestão pública perde base territorial para planejar resposta à violação de direitos.</a:t>
            </a:r>
            <a:endParaRPr sz="132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57" name="Google Shape;157;p9"/>
          <p:cNvCxnSpPr/>
          <p:nvPr/>
        </p:nvCxnSpPr>
        <p:spPr>
          <a:xfrm>
            <a:off x="530352" y="6473952"/>
            <a:ext cx="11109960" cy="0"/>
          </a:xfrm>
          <a:prstGeom prst="straightConnector1">
            <a:avLst/>
          </a:prstGeom>
          <a:noFill/>
          <a:ln w="9525" cap="flat" cmpd="sng">
            <a:solidFill>
              <a:srgbClr val="D3C6B7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58" name="Google Shape;158;p9"/>
          <p:cNvSpPr/>
          <p:nvPr/>
        </p:nvSpPr>
        <p:spPr>
          <a:xfrm>
            <a:off x="566928" y="6537960"/>
            <a:ext cx="8412480" cy="164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F6B72"/>
              </a:buClr>
              <a:buSzPts val="680"/>
              <a:buFont typeface="Arial"/>
              <a:buNone/>
            </a:pPr>
            <a:r>
              <a:rPr lang="en-US" sz="680">
                <a:solidFill>
                  <a:srgbClr val="5F6B72"/>
                </a:solidFill>
                <a:latin typeface="Arial"/>
                <a:ea typeface="Arial"/>
                <a:cs typeface="Arial"/>
                <a:sym typeface="Arial"/>
              </a:rPr>
              <a:t>Fortalecimento do Sistema de Garantia dos Direitos da Criança e do Adolescente</a:t>
            </a:r>
            <a:endParaRPr sz="68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9"/>
          <p:cNvSpPr/>
          <p:nvPr/>
        </p:nvSpPr>
        <p:spPr>
          <a:xfrm>
            <a:off x="11292840" y="6510528"/>
            <a:ext cx="411480" cy="21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83044"/>
              </a:buClr>
              <a:buSzPts val="850"/>
              <a:buFont typeface="Arial"/>
              <a:buNone/>
            </a:pPr>
            <a:r>
              <a:rPr lang="en-US" sz="850" b="1">
                <a:solidFill>
                  <a:srgbClr val="183044"/>
                </a:solidFill>
                <a:latin typeface="Arial"/>
                <a:ea typeface="Arial"/>
                <a:cs typeface="Arial"/>
                <a:sym typeface="Arial"/>
              </a:rPr>
              <a:t>06</a:t>
            </a:r>
            <a:endParaRPr sz="8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660" y="398621"/>
            <a:ext cx="10774679" cy="606075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1516</Words>
  <Application>Microsoft Office PowerPoint</Application>
  <PresentationFormat>Widescreen</PresentationFormat>
  <Paragraphs>212</Paragraphs>
  <Slides>15</Slides>
  <Notes>13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19" baseType="lpstr">
      <vt:lpstr>Calibri</vt:lpstr>
      <vt:lpstr>Play</vt:lpstr>
      <vt:lpstr>Arial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Fortalecimento do Sistema de Garantia de Direitos</dc:title>
  <dc:subject>Apresentação editável em PowerPoint</dc:subject>
  <dc:creator>OpenAI</dc:creator>
  <cp:lastModifiedBy>Fábio Meirelles Hardman de Castro</cp:lastModifiedBy>
  <cp:revision>4</cp:revision>
  <dcterms:modified xsi:type="dcterms:W3CDTF">2026-07-13T16:50:01Z</dcterms:modified>
</cp:coreProperties>
</file>