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59" r:id="rId6"/>
    <p:sldId id="271" r:id="rId7"/>
    <p:sldId id="269" r:id="rId8"/>
    <p:sldId id="261" r:id="rId9"/>
    <p:sldId id="270" r:id="rId10"/>
    <p:sldId id="260" r:id="rId11"/>
    <p:sldId id="262" r:id="rId12"/>
    <p:sldId id="263" r:id="rId13"/>
    <p:sldId id="264" r:id="rId14"/>
    <p:sldId id="265" r:id="rId15"/>
    <p:sldId id="267" r:id="rId16"/>
  </p:sldIdLst>
  <p:sldSz cx="12192000" cy="6858000"/>
  <p:notesSz cx="6858000" cy="12192000"/>
  <p:embeddedFontLs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5F58AC7-B693-A0D2-1414-81250F8A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2078623-C3B6-951E-B915-620665C3B8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E172A486-B548-D8E3-0B03-F1DEADDF2D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:notes">
            <a:extLst>
              <a:ext uri="{FF2B5EF4-FFF2-40B4-BE49-F238E27FC236}">
                <a16:creationId xmlns:a16="http://schemas.microsoft.com/office/drawing/2014/main" id="{906C5D34-26A5-A7E0-8AAC-ACC44D4DA3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60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C494976-BB77-A16E-9058-D280FD05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>
            <a:extLst>
              <a:ext uri="{FF2B5EF4-FFF2-40B4-BE49-F238E27FC236}">
                <a16:creationId xmlns:a16="http://schemas.microsoft.com/office/drawing/2014/main" id="{32B9592B-7FDA-09A5-C11E-FE3E20F6A9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4:notes">
            <a:extLst>
              <a:ext uri="{FF2B5EF4-FFF2-40B4-BE49-F238E27FC236}">
                <a16:creationId xmlns:a16="http://schemas.microsoft.com/office/drawing/2014/main" id="{169FC2ED-50C0-D62F-B065-F46C38AB6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:notes">
            <a:extLst>
              <a:ext uri="{FF2B5EF4-FFF2-40B4-BE49-F238E27FC236}">
                <a16:creationId xmlns:a16="http://schemas.microsoft.com/office/drawing/2014/main" id="{B39E6BBF-8A53-6DD3-A680-E4163F93D7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53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">
  <p:cSld name="MASTER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83044"/>
          </a:solidFill>
          <a:ln w="12700" cap="flat" cmpd="sng">
            <a:solidFill>
              <a:srgbClr val="333333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6656832" y="4617720"/>
            <a:ext cx="4800600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/>
          <p:nvPr/>
        </p:nvSpPr>
        <p:spPr>
          <a:xfrm>
            <a:off x="658368" y="658368"/>
            <a:ext cx="543763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9B3C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Secretaria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 Nacional dos </a:t>
            </a: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Criança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 e do </a:t>
            </a: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Adolescente</a:t>
            </a:r>
            <a:endParaRPr lang="en-US" sz="1100" b="1" i="0" u="none" strike="noStrike" cap="none" dirty="0">
              <a:solidFill>
                <a:srgbClr val="C89B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9B3C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Ministério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 Humanos e da </a:t>
            </a: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endParaRPr lang="en-US" sz="1100" b="1" i="0" u="none" strike="noStrike" cap="none" dirty="0">
              <a:solidFill>
                <a:srgbClr val="C89B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9B3C"/>
              </a:buClr>
              <a:buSzPts val="1100"/>
              <a:buFont typeface="Arial"/>
              <a:buNone/>
            </a:pP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Audiência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dirty="0">
                <a:solidFill>
                  <a:srgbClr val="C89B3C"/>
                </a:solidFill>
              </a:rPr>
              <a:t>P</a:t>
            </a:r>
            <a:r>
              <a:rPr lang="en-US" sz="1100" b="1" i="0" u="none" strike="noStrike" cap="none" dirty="0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ública – </a:t>
            </a:r>
            <a:r>
              <a:rPr lang="en-US" sz="1100" b="1" i="0" u="none" strike="noStrike" cap="none" dirty="0" err="1">
                <a:solidFill>
                  <a:srgbClr val="C89B3C"/>
                </a:solidFill>
                <a:latin typeface="Arial"/>
                <a:ea typeface="Arial"/>
                <a:cs typeface="Arial"/>
                <a:sym typeface="Arial"/>
              </a:rPr>
              <a:t>Comiss</a:t>
            </a:r>
            <a:r>
              <a:rPr lang="en-US" sz="1100" b="1" dirty="0" err="1">
                <a:solidFill>
                  <a:srgbClr val="C89B3C"/>
                </a:solidFill>
              </a:rPr>
              <a:t>ão</a:t>
            </a:r>
            <a:r>
              <a:rPr lang="en-US" sz="1100" b="1" dirty="0">
                <a:solidFill>
                  <a:srgbClr val="C89B3C"/>
                </a:solidFill>
              </a:rPr>
              <a:t> de </a:t>
            </a:r>
            <a:r>
              <a:rPr lang="en-US" sz="1100" b="1" dirty="0" err="1">
                <a:solidFill>
                  <a:srgbClr val="C89B3C"/>
                </a:solidFill>
              </a:rPr>
              <a:t>Assuntos</a:t>
            </a:r>
            <a:r>
              <a:rPr lang="en-US" sz="1100" b="1" dirty="0">
                <a:solidFill>
                  <a:srgbClr val="C89B3C"/>
                </a:solidFill>
              </a:rPr>
              <a:t> </a:t>
            </a:r>
            <a:r>
              <a:rPr lang="en-US" sz="1100" b="1" dirty="0" err="1">
                <a:solidFill>
                  <a:srgbClr val="C89B3C"/>
                </a:solidFill>
              </a:rPr>
              <a:t>Sociais</a:t>
            </a:r>
            <a:r>
              <a:rPr lang="en-US" sz="1100" b="1" dirty="0">
                <a:solidFill>
                  <a:srgbClr val="C89B3C"/>
                </a:solidFill>
              </a:rPr>
              <a:t> do </a:t>
            </a:r>
            <a:r>
              <a:rPr lang="en-US" sz="1100" b="1" dirty="0" err="1">
                <a:solidFill>
                  <a:srgbClr val="C89B3C"/>
                </a:solidFill>
              </a:rPr>
              <a:t>Senado</a:t>
            </a:r>
            <a:r>
              <a:rPr lang="en-US" sz="1100" b="1" dirty="0">
                <a:solidFill>
                  <a:srgbClr val="C89B3C"/>
                </a:solidFill>
              </a:rPr>
              <a:t> Federal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640080" y="1234440"/>
            <a:ext cx="54406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Fortalecimento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Sistema de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Garantia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67512" y="2743200"/>
            <a:ext cx="51663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E8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Conselhos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Tutelares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, Sistema de 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Informação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Infância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Adolescência</a:t>
            </a:r>
            <a:r>
              <a:rPr lang="en-US" sz="1700" dirty="0">
                <a:solidFill>
                  <a:srgbClr val="DDE8E8"/>
                </a:solidFill>
              </a:rPr>
              <a:t> - </a:t>
            </a:r>
            <a:r>
              <a:rPr lang="en-US" sz="1700" dirty="0" err="1">
                <a:solidFill>
                  <a:srgbClr val="DDE8E8"/>
                </a:solidFill>
              </a:rPr>
              <a:t>M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ódulo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 Tutelar (SIPIA CT), ECA Digital e </a:t>
            </a:r>
            <a:r>
              <a:rPr lang="en-US" sz="1700" dirty="0" err="1">
                <a:solidFill>
                  <a:srgbClr val="DDE8E8"/>
                </a:solidFill>
              </a:rPr>
              <a:t>P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arentalidade</a:t>
            </a:r>
            <a:r>
              <a:rPr lang="en-US" sz="1700" b="0" i="0" u="none" strike="noStrike" cap="none" dirty="0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solidFill>
                  <a:srgbClr val="DDE8E8"/>
                </a:solidFill>
              </a:rPr>
              <a:t>P</a:t>
            </a:r>
            <a:r>
              <a:rPr lang="en-US" sz="1700" b="0" i="0" u="none" strike="noStrike" cap="none" dirty="0" err="1">
                <a:solidFill>
                  <a:srgbClr val="DDE8E8"/>
                </a:solidFill>
                <a:latin typeface="Arial"/>
                <a:ea typeface="Arial"/>
                <a:cs typeface="Arial"/>
                <a:sym typeface="Arial"/>
              </a:rPr>
              <a:t>ositiva</a:t>
            </a: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676656" y="3913632"/>
            <a:ext cx="1298448" cy="54864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685800" y="4160520"/>
            <a:ext cx="498348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" tIns="125" rIns="125" bIns="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D7D9"/>
              </a:buClr>
              <a:buSzPts val="1250"/>
              <a:buFont typeface="Arial"/>
              <a:buNone/>
            </a:pPr>
            <a:endParaRPr sz="12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685800" y="6263640"/>
            <a:ext cx="182880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9D7D9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9D7D9"/>
                </a:solidFill>
                <a:latin typeface="Arial"/>
                <a:ea typeface="Arial"/>
                <a:cs typeface="Arial"/>
                <a:sym typeface="Arial"/>
              </a:rPr>
              <a:t>13 de </a:t>
            </a:r>
            <a:r>
              <a:rPr lang="en-US" sz="1000" b="0" i="0" u="none" strike="noStrike" cap="none" dirty="0" err="1">
                <a:solidFill>
                  <a:srgbClr val="C9D7D9"/>
                </a:solidFill>
                <a:latin typeface="Arial"/>
                <a:ea typeface="Arial"/>
                <a:cs typeface="Arial"/>
                <a:sym typeface="Arial"/>
              </a:rPr>
              <a:t>Julho</a:t>
            </a:r>
            <a:r>
              <a:rPr lang="en-US" sz="1000" b="0" i="0" u="none" strike="noStrike" cap="none" dirty="0">
                <a:solidFill>
                  <a:srgbClr val="C9D7D9"/>
                </a:solidFill>
                <a:latin typeface="Arial"/>
                <a:ea typeface="Arial"/>
                <a:cs typeface="Arial"/>
                <a:sym typeface="Arial"/>
              </a:rPr>
              <a:t> de 2026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21" descr="logo_mdhc_para_c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912" y="420624"/>
            <a:ext cx="2331720" cy="607880"/>
          </a:xfrm>
          <a:prstGeom prst="rect">
            <a:avLst/>
          </a:prstGeom>
        </p:spPr>
      </p:pic>
      <p:pic>
        <p:nvPicPr>
          <p:cNvPr id="1026" name="Picture 2" descr="Conselho Tutelar – Wikipédia, a enciclopédia livre">
            <a:extLst>
              <a:ext uri="{FF2B5EF4-FFF2-40B4-BE49-F238E27FC236}">
                <a16:creationId xmlns:a16="http://schemas.microsoft.com/office/drawing/2014/main" id="{439CB393-9C97-48A7-972B-060FBAF9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08" y="1321611"/>
            <a:ext cx="3432491" cy="30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Valorização dos Conselhos Tutelares e PL nº 5.285/2016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endParaRPr sz="11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786384" y="1627632"/>
            <a:ext cx="384048" cy="384048"/>
          </a:xfrm>
          <a:prstGeom prst="ellipse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8"/>
          <p:cNvCxnSpPr/>
          <p:nvPr/>
        </p:nvCxnSpPr>
        <p:spPr>
          <a:xfrm>
            <a:off x="978408" y="2011680"/>
            <a:ext cx="0" cy="621792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8"/>
          <p:cNvSpPr/>
          <p:nvPr/>
        </p:nvSpPr>
        <p:spPr>
          <a:xfrm>
            <a:off x="1389888" y="1609344"/>
            <a:ext cx="21945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20"/>
              <a:buFont typeface="Arial"/>
              <a:buNone/>
            </a:pPr>
            <a:r>
              <a:rPr lang="en-US" sz="162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vigente</a:t>
            </a:r>
            <a:endParaRPr sz="1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3758184" y="1591056"/>
            <a:ext cx="758952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320"/>
              <a:buFont typeface="Arial"/>
              <a:buNone/>
            </a:pPr>
            <a:r>
              <a:rPr lang="en-US" sz="132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O Estatuto da Criança e do Adolescente já assegura remuneração e direitos sociais aos membros dos Conselhos Tutelares.</a:t>
            </a:r>
            <a:endParaRPr sz="13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786384" y="2633472"/>
            <a:ext cx="384048" cy="384048"/>
          </a:xfrm>
          <a:prstGeom prst="ellipse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8"/>
          <p:cNvCxnSpPr/>
          <p:nvPr/>
        </p:nvCxnSpPr>
        <p:spPr>
          <a:xfrm>
            <a:off x="978408" y="3017520"/>
            <a:ext cx="0" cy="621792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8"/>
          <p:cNvSpPr/>
          <p:nvPr/>
        </p:nvSpPr>
        <p:spPr>
          <a:xfrm>
            <a:off x="1389888" y="2615184"/>
            <a:ext cx="21945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20"/>
              <a:buFont typeface="Arial"/>
              <a:buNone/>
            </a:pPr>
            <a:r>
              <a:rPr lang="en-US" sz="162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Projeto de Lei</a:t>
            </a:r>
            <a:endParaRPr sz="1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3758184" y="2596896"/>
            <a:ext cx="758952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320"/>
              <a:buFont typeface="Arial"/>
              <a:buNone/>
            </a:pPr>
            <a:r>
              <a:rPr lang="en-US" sz="132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O PL nº 5.285/2016 propõe piso salarial profissional nacional para conselheiros tutelares.</a:t>
            </a:r>
            <a:endParaRPr sz="13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86384" y="3639312"/>
            <a:ext cx="384048" cy="384048"/>
          </a:xfrm>
          <a:prstGeom prst="ellipse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8"/>
          <p:cNvCxnSpPr/>
          <p:nvPr/>
        </p:nvCxnSpPr>
        <p:spPr>
          <a:xfrm>
            <a:off x="978408" y="4023360"/>
            <a:ext cx="0" cy="621792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8"/>
          <p:cNvSpPr/>
          <p:nvPr/>
        </p:nvSpPr>
        <p:spPr>
          <a:xfrm>
            <a:off x="1389888" y="3621024"/>
            <a:ext cx="21945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20"/>
              <a:buFont typeface="Arial"/>
              <a:buNone/>
            </a:pPr>
            <a:r>
              <a:rPr lang="en-US" sz="162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endParaRPr sz="1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3758184" y="3602736"/>
            <a:ext cx="758952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320"/>
              <a:buFont typeface="Arial"/>
              <a:buNone/>
            </a:pP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Apensado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PL nº 7.779/2014 e pronto para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pauta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Comissão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Constituição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e Justiça e de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Cidadania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786384" y="4645152"/>
            <a:ext cx="384048" cy="384048"/>
          </a:xfrm>
          <a:prstGeom prst="ellipse">
            <a:avLst/>
          </a:prstGeom>
          <a:solidFill>
            <a:srgbClr val="B8633B"/>
          </a:solidFill>
          <a:ln w="12700" cap="flat" cmpd="sng">
            <a:solidFill>
              <a:srgbClr val="B863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1389888" y="4626864"/>
            <a:ext cx="21945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20"/>
              <a:buFont typeface="Arial"/>
              <a:buNone/>
            </a:pPr>
            <a:r>
              <a:rPr lang="en-US" sz="162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Cautela</a:t>
            </a:r>
            <a:endParaRPr sz="1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3758184" y="4608576"/>
            <a:ext cx="758952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320"/>
              <a:buFont typeface="Arial"/>
              <a:buNone/>
            </a:pP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Piso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depende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de lei,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constitucional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fiscal,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custeio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regras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transição</a:t>
            </a:r>
            <a:r>
              <a:rPr lang="en-US" sz="13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786384" y="5623560"/>
            <a:ext cx="10561320" cy="530352"/>
          </a:xfrm>
          <a:prstGeom prst="roundRect">
            <a:avLst>
              <a:gd name="adj" fmla="val 13793"/>
            </a:avLst>
          </a:prstGeom>
          <a:solidFill>
            <a:srgbClr val="D7ECF1"/>
          </a:solidFill>
          <a:ln w="12700" cap="flat" cmpd="sng">
            <a:solidFill>
              <a:srgbClr val="C0D6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1005840" y="5779008"/>
            <a:ext cx="10058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20"/>
              <a:buFont typeface="Arial"/>
              <a:buNone/>
            </a:pP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Vedação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prática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: o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piso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instituído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portaria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ato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administrativo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2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Executivo</a:t>
            </a:r>
            <a:r>
              <a:rPr lang="en-US" sz="132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federal.</a:t>
            </a:r>
            <a:endParaRPr sz="13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8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8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ECA Digital: marco regulatório e governança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 implementação envolve plataformas, proteção de dados, canais de denúncia, formação e fluxos intersetoriais.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777240" y="1536192"/>
            <a:ext cx="5349240" cy="64008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12700" cap="flat" cmpd="sng">
            <a:solidFill>
              <a:srgbClr val="80C7D0">
                <a:alpha val="7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978408" y="1636776"/>
            <a:ext cx="18745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280"/>
              <a:buFont typeface="Arial"/>
              <a:buNone/>
            </a:pPr>
            <a:r>
              <a:rPr lang="en-US" sz="128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15.211/2025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926080" y="1645920"/>
            <a:ext cx="283464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Estatuto Digital da Criança e do Adolescente.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777215" y="2688275"/>
            <a:ext cx="5349300" cy="64020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12700" cap="flat" cmpd="sng">
            <a:solidFill>
              <a:srgbClr val="80C7D0">
                <a:alpha val="7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978408" y="2898647"/>
            <a:ext cx="18744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280"/>
              <a:buFont typeface="Arial"/>
              <a:buNone/>
            </a:pPr>
            <a:r>
              <a:rPr lang="en-US" sz="128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Decreto nº 12.880/2026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3000375" y="2907800"/>
            <a:ext cx="26871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Regulamentação e Política Nacional no ambiente digital.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777240" y="4059936"/>
            <a:ext cx="5349240" cy="640080"/>
          </a:xfrm>
          <a:prstGeom prst="roundRect">
            <a:avLst>
              <a:gd name="adj" fmla="val 11429"/>
            </a:avLst>
          </a:prstGeom>
          <a:solidFill>
            <a:srgbClr val="FFFFFF"/>
          </a:solidFill>
          <a:ln w="12700" cap="flat" cmpd="sng">
            <a:solidFill>
              <a:srgbClr val="80C7D0">
                <a:alpha val="7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>
            <a:off x="978408" y="4160520"/>
            <a:ext cx="18745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280"/>
              <a:buFont typeface="Arial"/>
              <a:buNone/>
            </a:pPr>
            <a:r>
              <a:rPr lang="en-US" sz="128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Portaria MDHC nº 807/2026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2926080" y="4169664"/>
            <a:ext cx="283464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Comitê Intersetorial e Plano Trienal.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77240" y="5266944"/>
            <a:ext cx="10652760" cy="658368"/>
          </a:xfrm>
          <a:prstGeom prst="roundRect">
            <a:avLst>
              <a:gd name="adj" fmla="val 11111"/>
            </a:avLst>
          </a:prstGeom>
          <a:solidFill>
            <a:srgbClr val="183044"/>
          </a:solidFill>
          <a:ln w="12700" cap="flat" cmpd="sng">
            <a:solidFill>
              <a:srgbClr val="1830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1005840" y="5449824"/>
            <a:ext cx="101041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"/>
              <a:buFont typeface="Arial"/>
              <a:buNone/>
            </a:pP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Núcleo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 agenda: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prevenção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aferição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idade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supervisão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parental,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publicidade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proteção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dados,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denúncia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tratamento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conteúdos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6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prejudiciais</a:t>
            </a:r>
            <a:r>
              <a:rPr lang="en-US" sz="116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6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804672" y="6172200"/>
            <a:ext cx="512064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820"/>
              <a:buFont typeface="Arial"/>
              <a:buNone/>
            </a:pPr>
            <a:r>
              <a:rPr lang="en-US" sz="82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Fonte: normas federais e atos MDHC/Conanda consultados em julho de 2026.</a:t>
            </a:r>
            <a:endParaRPr sz="8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D09AE6-D424-26CB-AC41-16380B58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60" y="1166034"/>
            <a:ext cx="2920748" cy="3886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ECA Digital: desafios de implementação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O Conselho Tutelar atua no caso concreto, mas não regula plataformas nem realiza investigação criminal.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>
            <a:off x="777240" y="1627632"/>
            <a:ext cx="640080" cy="640080"/>
          </a:xfrm>
          <a:prstGeom prst="ellipse">
            <a:avLst/>
          </a:prstGeom>
          <a:solidFill>
            <a:srgbClr val="1F6F8B"/>
          </a:solidFill>
          <a:ln w="12700" cap="flat" cmpd="sng">
            <a:solidFill>
              <a:srgbClr val="1F6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777240" y="1801368"/>
            <a:ext cx="6400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1691640" y="1517904"/>
            <a:ext cx="1828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Fluxos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1691640" y="1901952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70"/>
              <a:buFont typeface="Arial"/>
              <a:buNone/>
            </a:pPr>
            <a:r>
              <a:rPr lang="en-US" sz="127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ntegração entre canais de denúncia, atendimento, segurança pública, Ministério Público, Judiciário, saúde, educação e assistência social.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777215" y="2439167"/>
            <a:ext cx="640200" cy="640200"/>
          </a:xfrm>
          <a:prstGeom prst="ellipse">
            <a:avLst/>
          </a:prstGeom>
          <a:solidFill>
            <a:srgbClr val="1F6F8B"/>
          </a:solidFill>
          <a:ln w="12700" cap="flat" cmpd="sng">
            <a:solidFill>
              <a:srgbClr val="1F6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786428" y="2658628"/>
            <a:ext cx="6402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1691640" y="2575002"/>
            <a:ext cx="1828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1691675" y="2919600"/>
            <a:ext cx="45720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5F6B72"/>
                </a:solidFill>
              </a:rPr>
              <a:t>Desenvolvimento de ações de formação continuada para conselheiros tutelares e demais integrantes do Sistema de Garantia de Direitos.</a:t>
            </a:r>
            <a:endParaRPr sz="1200">
              <a:solidFill>
                <a:srgbClr val="5F6B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5F6B72"/>
                </a:solidFill>
              </a:rPr>
              <a:t>Produção e disseminação de materiais de apoio, incluindo o Guia de Perguntas Frequentes sobre o ECA Digital.</a:t>
            </a:r>
            <a:endParaRPr sz="1200">
              <a:solidFill>
                <a:srgbClr val="5F6B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5F6B72"/>
                </a:solidFill>
              </a:rPr>
              <a:t>Ampliação da oferta de cursos pela ENDICA, fortalecendo as competências dos profissionais para a promoção e proteção dos direitos de crianças e adolescentes no ambiente digital.</a:t>
            </a:r>
            <a:endParaRPr sz="1200">
              <a:solidFill>
                <a:srgbClr val="5F6B7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70"/>
              <a:buFont typeface="Arial"/>
              <a:buNone/>
            </a:pPr>
            <a:endParaRPr sz="1200">
              <a:solidFill>
                <a:srgbClr val="5F6B72"/>
              </a:solidFill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786378" y="4704590"/>
            <a:ext cx="640200" cy="640200"/>
          </a:xfrm>
          <a:prstGeom prst="ellipse">
            <a:avLst/>
          </a:prstGeom>
          <a:solidFill>
            <a:srgbClr val="1F6F8B"/>
          </a:solidFill>
          <a:ln w="12700" cap="flat" cmpd="sng">
            <a:solidFill>
              <a:srgbClr val="1F6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822940" y="4910326"/>
            <a:ext cx="6402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1623090" y="4524474"/>
            <a:ext cx="1828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Dados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1623090" y="4754885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70"/>
              <a:buFont typeface="Arial"/>
              <a:buNone/>
            </a:pPr>
            <a:r>
              <a:rPr lang="en-US" sz="120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Aperfeiçoamento das categorias e relatórios do SIPIA CT para registrar violações em ambiente digital.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537960" y="1572768"/>
            <a:ext cx="4709160" cy="3429000"/>
          </a:xfrm>
          <a:prstGeom prst="roundRect">
            <a:avLst>
              <a:gd name="adj" fmla="val 2133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6830568" y="1847088"/>
            <a:ext cx="411480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Limites do Conselho Tutelar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6830568" y="2395728"/>
            <a:ext cx="3977640" cy="19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Não regula, fiscaliza ou sanciona plataformas digitais.</a:t>
            </a:r>
            <a:endParaRPr sz="13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Não exerce investigação criminal ou perícia digital.</a:t>
            </a:r>
            <a:endParaRPr sz="13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Permanece vinculado às atribuições do art. 136 do Estatuto da Criança e do Adolescente.</a:t>
            </a:r>
            <a:endParaRPr sz="13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Atende, aplica medidas de proteção, requisita serviços públicos e encaminha aos órgãos competentes.</a:t>
            </a:r>
            <a:endParaRPr sz="13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822960" y="5486400"/>
            <a:ext cx="10241280" cy="475488"/>
          </a:xfrm>
          <a:prstGeom prst="roundRect">
            <a:avLst>
              <a:gd name="adj" fmla="val 15385"/>
            </a:avLst>
          </a:prstGeom>
          <a:solidFill>
            <a:srgbClr val="D7ECF1"/>
          </a:solidFill>
          <a:ln w="12700" cap="flat" cmpd="sng">
            <a:solidFill>
              <a:srgbClr val="C2D9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1005840" y="5614416"/>
            <a:ext cx="97840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260"/>
              <a:buFont typeface="Arial"/>
              <a:buNone/>
            </a:pPr>
            <a:r>
              <a:rPr lang="en-US" sz="126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Risco operacional: transferir ao Conselho Tutelar responsabilidades de regulação digital ou persecução penal cria expectativa indevida e fragiliza o fluxo de proteção.</a:t>
            </a:r>
            <a:endParaRPr sz="12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1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1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1623088" y="3308650"/>
            <a:ext cx="470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Parentalidade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positiva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e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abandono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afetivo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 política pública deve apoiar vínculos sem judicializar automaticamente conflitos familiares.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768096" y="1481328"/>
            <a:ext cx="324612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"/>
          <p:cNvSpPr/>
          <p:nvPr/>
        </p:nvSpPr>
        <p:spPr>
          <a:xfrm>
            <a:off x="768096" y="1481328"/>
            <a:ext cx="73152" cy="1170432"/>
          </a:xfrm>
          <a:prstGeom prst="rect">
            <a:avLst/>
          </a:prstGeom>
          <a:solidFill>
            <a:srgbClr val="4F7D5B"/>
          </a:solidFill>
          <a:ln w="12700" cap="flat" cmpd="sng">
            <a:solidFill>
              <a:srgbClr val="4F7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996696" y="1645920"/>
            <a:ext cx="289864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Parentalidade positiva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996696" y="2176272"/>
            <a:ext cx="286207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Lei nº 14.826/2024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4334256" y="1481328"/>
            <a:ext cx="324612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"/>
          <p:cNvSpPr/>
          <p:nvPr/>
        </p:nvSpPr>
        <p:spPr>
          <a:xfrm>
            <a:off x="4334256" y="1481328"/>
            <a:ext cx="73152" cy="1170432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4562856" y="1645920"/>
            <a:ext cx="289864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Assistência afetiva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4562856" y="2176272"/>
            <a:ext cx="286207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Lei nº 15.240/2025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7900416" y="1481328"/>
            <a:ext cx="324612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"/>
          <p:cNvSpPr/>
          <p:nvPr/>
        </p:nvSpPr>
        <p:spPr>
          <a:xfrm>
            <a:off x="7900416" y="1481328"/>
            <a:ext cx="73152" cy="1170432"/>
          </a:xfrm>
          <a:prstGeom prst="rect">
            <a:avLst/>
          </a:prstGeom>
          <a:solidFill>
            <a:srgbClr val="B8633B"/>
          </a:solidFill>
          <a:ln w="12700" cap="flat" cmpd="sng">
            <a:solidFill>
              <a:srgbClr val="B863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8129016" y="1645920"/>
            <a:ext cx="289864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Ilícito civil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8129016" y="2176272"/>
            <a:ext cx="2862072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Cautela jurídica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841248" y="3090672"/>
            <a:ext cx="34747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6F8B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POLÍTICAS PÚBLICAS POSSÍVEIS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822960" y="3401568"/>
            <a:ext cx="507492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Orientação e apoio parental.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Fortalecimento de vínculos familiares e comunitários.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Atendimento psicossocial e acompanhamento pela rede pública.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Práticas educativas não violentas e direito ao brincar.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Inserção do tema nas Escolas de Conselhos e formações continuadas.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400800" y="3246120"/>
            <a:ext cx="4800600" cy="2057400"/>
          </a:xfrm>
          <a:prstGeom prst="roundRect">
            <a:avLst>
              <a:gd name="adj" fmla="val 3556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6693408" y="3547872"/>
            <a:ext cx="3931920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900"/>
              <a:buFont typeface="Arial"/>
              <a:buNone/>
            </a:pPr>
            <a:r>
              <a:rPr lang="en-US" sz="19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Desafio</a:t>
            </a:r>
            <a:r>
              <a:rPr lang="en-US" sz="19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900"/>
              <a:buFont typeface="Arial"/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6693408" y="3986784"/>
            <a:ext cx="4133088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80"/>
              <a:buFont typeface="Arial"/>
              <a:buNone/>
            </a:pPr>
            <a:r>
              <a:rPr lang="en-US" sz="138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Não transformar pobreza, ausência de recursos materiais ou conflitos familiares complexos em presunção automática de abandono afetivo. A análise deve observar melhor interesse, proporcionalidade e condições concretas.</a:t>
            </a:r>
            <a:endParaRPr sz="13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12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12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Ações em andamento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 agenda combina sistemas de informação, formação, dados, ambiente digital e equipagem complementar.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22960" y="1600200"/>
            <a:ext cx="4709160" cy="1115568"/>
          </a:xfrm>
          <a:prstGeom prst="roundRect">
            <a:avLst>
              <a:gd name="adj" fmla="val 6557"/>
            </a:avLst>
          </a:prstGeom>
          <a:solidFill>
            <a:srgbClr val="D7ECF1"/>
          </a:solidFill>
          <a:ln w="12700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1078992" y="1783080"/>
            <a:ext cx="4251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SIPIA 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1078992" y="2130552"/>
            <a:ext cx="413308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80"/>
              <a:buFont typeface="Arial"/>
              <a:buNone/>
            </a:pPr>
            <a:r>
              <a:rPr lang="en-US" sz="12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Manutenção, suporte técnico, aperfeiçoamento e dados consolidados.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6080760" y="1600200"/>
            <a:ext cx="4709160" cy="1115568"/>
          </a:xfrm>
          <a:prstGeom prst="roundRect">
            <a:avLst>
              <a:gd name="adj" fmla="val 6557"/>
            </a:avLst>
          </a:prstGeom>
          <a:solidFill>
            <a:srgbClr val="FFF9EF"/>
          </a:solidFill>
          <a:ln w="12700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6336792" y="1783080"/>
            <a:ext cx="4251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Formação continuada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6336792" y="2130552"/>
            <a:ext cx="413308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80"/>
              <a:buFont typeface="Arial"/>
              <a:buNone/>
            </a:pPr>
            <a:r>
              <a:rPr lang="en-US" sz="12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Política Nacional de Formação Continuada do SGDCA e Escolas de Conselhos.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822960" y="3227832"/>
            <a:ext cx="4709160" cy="1115568"/>
          </a:xfrm>
          <a:prstGeom prst="roundRect">
            <a:avLst>
              <a:gd name="adj" fmla="val 6557"/>
            </a:avLst>
          </a:prstGeom>
          <a:solidFill>
            <a:srgbClr val="E4F0EF"/>
          </a:solidFill>
          <a:ln w="12700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1078992" y="3410712"/>
            <a:ext cx="4251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ECA Digital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078992" y="3758184"/>
            <a:ext cx="413308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80"/>
              <a:buFont typeface="Arial"/>
              <a:buNone/>
            </a:pPr>
            <a:r>
              <a:rPr lang="en-US" sz="12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Comitê</a:t>
            </a:r>
            <a:r>
              <a:rPr lang="en-US" sz="12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Intersetorial</a:t>
            </a:r>
            <a:r>
              <a:rPr lang="en-US" sz="12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elaboração</a:t>
            </a:r>
            <a:r>
              <a:rPr lang="en-US" sz="12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do Plano </a:t>
            </a:r>
            <a:r>
              <a:rPr lang="en-US" sz="12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Trienal</a:t>
            </a:r>
            <a:r>
              <a:rPr lang="en-US" sz="12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080760" y="3227832"/>
            <a:ext cx="4709160" cy="1115568"/>
          </a:xfrm>
          <a:prstGeom prst="roundRect">
            <a:avLst>
              <a:gd name="adj" fmla="val 6557"/>
            </a:avLst>
          </a:prstGeom>
          <a:solidFill>
            <a:srgbClr val="F3E5CF"/>
          </a:solidFill>
          <a:ln w="12700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6336792" y="3410712"/>
            <a:ext cx="4251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EquipaDH+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6336792" y="3758184"/>
            <a:ext cx="4133088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80"/>
              <a:buFont typeface="Arial"/>
              <a:buNone/>
            </a:pPr>
            <a:r>
              <a:rPr lang="en-US" sz="12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Doação de bens e apoio complementar à estruturação de órgãos do SGD.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822960" y="5257800"/>
            <a:ext cx="9966960" cy="713232"/>
          </a:xfrm>
          <a:prstGeom prst="roundRect">
            <a:avLst>
              <a:gd name="adj" fmla="val 10256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1060704" y="5468112"/>
            <a:ext cx="9601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2450592" y="5440680"/>
            <a:ext cx="7790688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280"/>
              <a:buFont typeface="Arial"/>
              <a:buNone/>
            </a:pPr>
            <a:r>
              <a:rPr lang="en-US" sz="128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O apoio federal por equipagem é complementar e não afasta a obrigação permanente dos Municípios e do Distrito Federal de manter estrutura, pessoal e custeio regular.</a:t>
            </a:r>
            <a:endParaRPr sz="12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13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13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/>
          <p:nvPr/>
        </p:nvSpPr>
        <p:spPr>
          <a:xfrm>
            <a:off x="621792" y="502920"/>
            <a:ext cx="7863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183044"/>
              </a:buClr>
              <a:buSzPts val="3000"/>
            </a:pPr>
            <a:r>
              <a:rPr lang="en-US" sz="3000" b="1" dirty="0" err="1">
                <a:solidFill>
                  <a:srgbClr val="183044"/>
                </a:solidFill>
                <a:latin typeface="Play"/>
              </a:rPr>
              <a:t>Normativos</a:t>
            </a:r>
            <a:r>
              <a:rPr lang="en-US" sz="3000" b="1" dirty="0">
                <a:solidFill>
                  <a:srgbClr val="183044"/>
                </a:solidFill>
                <a:latin typeface="Play"/>
              </a:rPr>
              <a:t> </a:t>
            </a:r>
            <a:r>
              <a:rPr lang="en-US" sz="3000" b="1" dirty="0" err="1">
                <a:solidFill>
                  <a:srgbClr val="183044"/>
                </a:solidFill>
                <a:latin typeface="Play"/>
              </a:rPr>
              <a:t>principais</a:t>
            </a:r>
            <a:endParaRPr sz="3000" b="1" dirty="0">
              <a:solidFill>
                <a:srgbClr val="183044"/>
              </a:solidFill>
              <a:latin typeface="Play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640080" y="1097280"/>
            <a:ext cx="1097280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5"/>
          <p:cNvSpPr/>
          <p:nvPr/>
        </p:nvSpPr>
        <p:spPr>
          <a:xfrm>
            <a:off x="731520" y="1508760"/>
            <a:ext cx="5257800" cy="3200400"/>
          </a:xfrm>
          <a:prstGeom prst="roundRect">
            <a:avLst>
              <a:gd name="adj" fmla="val 1681"/>
            </a:avLst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/>
          <p:nvPr/>
        </p:nvSpPr>
        <p:spPr>
          <a:xfrm>
            <a:off x="6199632" y="1508760"/>
            <a:ext cx="5257800" cy="3200400"/>
          </a:xfrm>
          <a:prstGeom prst="roundRect">
            <a:avLst>
              <a:gd name="adj" fmla="val 1681"/>
            </a:avLst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"/>
          <p:cNvSpPr/>
          <p:nvPr/>
        </p:nvSpPr>
        <p:spPr>
          <a:xfrm>
            <a:off x="987552" y="1170432"/>
            <a:ext cx="46634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Constituição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Federal: arts. 18, 30, 37 e 227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Estatuto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Criança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e do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Adolescente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: arts. 4º, 5º, 19, 22, 86, 88 e 131 a 136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12.696/2012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13.431/2017 e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Decreto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9.603/2018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Geral de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Proteção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Dados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Pessoais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: art. 14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14.826/2024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15.211/2025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15.240/2025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 nº 15.352/2026/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6446520" y="1143000"/>
            <a:ext cx="470916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Decreto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11.919/2024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Decreto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12.622/2025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Decreto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12.880/2026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Conanda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113/2006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Conanda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231/2022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Conanda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244/2024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Conanda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245/2024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Conanda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nº 257/2024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Portaria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MDHC nº 1.177/2025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Portaria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MDHC nº 807/2026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Portaria</a:t>
            </a:r>
            <a:r>
              <a:rPr lang="en-US" sz="12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MDHC nº 1.190/2026</a:t>
            </a:r>
            <a:endParaRPr sz="12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749808" y="6172200"/>
            <a:ext cx="106984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E4E6"/>
              </a:buClr>
              <a:buSzPts val="850"/>
              <a:buFont typeface="Arial"/>
              <a:buNone/>
            </a:pPr>
            <a:r>
              <a:rPr lang="en-US" sz="850">
                <a:solidFill>
                  <a:srgbClr val="D8E4E6"/>
                </a:solidFill>
                <a:latin typeface="Arial"/>
                <a:ea typeface="Arial"/>
                <a:cs typeface="Arial"/>
                <a:sym typeface="Arial"/>
              </a:rPr>
              <a:t>Fontes consultadas: texto-base enviado pelo usuário, Planalto, Câmara dos Deputados e Ministério dos Direitos Humanos e da Cidadania.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712" y="5166360"/>
            <a:ext cx="283464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 b="0" dirty="0">
                <a:solidFill>
                  <a:schemeClr val="tx1"/>
                </a:solidFill>
                <a:latin typeface="Arial"/>
              </a:rPr>
              <a:t>gab.sndca@mdh.gov.br</a:t>
            </a:r>
          </a:p>
        </p:txBody>
      </p:sp>
      <p:sp>
        <p:nvSpPr>
          <p:cNvPr id="2" name="Botão de Ação: Ir para a Página Inicial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1A2EED6-7C5F-C695-9642-7917566338B8}"/>
              </a:ext>
            </a:extLst>
          </p:cNvPr>
          <p:cNvSpPr/>
          <p:nvPr/>
        </p:nvSpPr>
        <p:spPr>
          <a:xfrm>
            <a:off x="4224528" y="5193792"/>
            <a:ext cx="329184" cy="34747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Roteiro executivo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endParaRPr sz="11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1261872" y="2331720"/>
            <a:ext cx="0" cy="0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5"/>
          <p:cNvSpPr/>
          <p:nvPr/>
        </p:nvSpPr>
        <p:spPr>
          <a:xfrm>
            <a:off x="731520" y="1691640"/>
            <a:ext cx="1078992" cy="107899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31520" y="1956816"/>
            <a:ext cx="107899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347472" y="2953512"/>
            <a:ext cx="1828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50"/>
              <a:buFont typeface="Arial"/>
              <a:buNone/>
            </a:pPr>
            <a:r>
              <a:rPr lang="en-US" sz="16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256032" y="3355848"/>
            <a:ext cx="2011680" cy="6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20"/>
              <a:buFont typeface="Arial"/>
              <a:buNone/>
            </a:pPr>
            <a:r>
              <a:rPr lang="en-US" sz="122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Coordenação nacional, apoio técnico, formação e gestão de sistemas.</a:t>
            </a:r>
            <a:endParaRPr sz="1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5"/>
          <p:cNvCxnSpPr/>
          <p:nvPr/>
        </p:nvCxnSpPr>
        <p:spPr>
          <a:xfrm>
            <a:off x="2468880" y="2331720"/>
            <a:ext cx="713232" cy="0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/>
          <p:nvPr/>
        </p:nvSpPr>
        <p:spPr>
          <a:xfrm>
            <a:off x="2834640" y="1691640"/>
            <a:ext cx="1078992" cy="107899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2834640" y="1956816"/>
            <a:ext cx="107899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2450592" y="2999232"/>
            <a:ext cx="1828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50"/>
              <a:buFont typeface="Arial"/>
              <a:buNone/>
            </a:pPr>
            <a:r>
              <a:rPr lang="en-US" sz="16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Conselhos Tutelares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2359152" y="3401568"/>
            <a:ext cx="2011680" cy="6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20"/>
              <a:buFont typeface="Arial"/>
              <a:buNone/>
            </a:pPr>
            <a:r>
              <a:rPr lang="en-US" sz="122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Valorização, estrutura, custeio e autonomia do colegiado.</a:t>
            </a:r>
            <a:endParaRPr sz="1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5"/>
          <p:cNvCxnSpPr/>
          <p:nvPr/>
        </p:nvCxnSpPr>
        <p:spPr>
          <a:xfrm>
            <a:off x="4572000" y="2331720"/>
            <a:ext cx="713232" cy="0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5"/>
          <p:cNvSpPr/>
          <p:nvPr/>
        </p:nvSpPr>
        <p:spPr>
          <a:xfrm>
            <a:off x="4937760" y="1691640"/>
            <a:ext cx="1078992" cy="1078992"/>
          </a:xfrm>
          <a:prstGeom prst="ellipse">
            <a:avLst/>
          </a:prstGeom>
          <a:solidFill>
            <a:srgbClr val="1F6F8B"/>
          </a:solidFill>
          <a:ln w="19050" cap="flat" cmpd="sng">
            <a:solidFill>
              <a:srgbClr val="1F6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4937760" y="1956816"/>
            <a:ext cx="107899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4553712" y="2999232"/>
            <a:ext cx="1828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50"/>
              <a:buFont typeface="Arial"/>
              <a:buNone/>
            </a:pPr>
            <a:r>
              <a:rPr lang="en-US" sz="16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Dados e SIPIA CT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462272" y="3401568"/>
            <a:ext cx="2011680" cy="6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20"/>
              <a:buFont typeface="Arial"/>
              <a:buNone/>
            </a:pP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Aderência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infraestrutura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, dados e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diagnóstico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territorial.</a:t>
            </a:r>
            <a:endParaRPr sz="12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5"/>
          <p:cNvCxnSpPr/>
          <p:nvPr/>
        </p:nvCxnSpPr>
        <p:spPr>
          <a:xfrm>
            <a:off x="6675120" y="2331720"/>
            <a:ext cx="713232" cy="0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/>
          <p:nvPr/>
        </p:nvSpPr>
        <p:spPr>
          <a:xfrm>
            <a:off x="7040880" y="1691640"/>
            <a:ext cx="1078992" cy="107899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7040880" y="1956816"/>
            <a:ext cx="107899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6656832" y="2999232"/>
            <a:ext cx="1828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50"/>
              <a:buFont typeface="Arial"/>
              <a:buNone/>
            </a:pPr>
            <a:r>
              <a:rPr lang="en-US" sz="16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ECA Digital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6565392" y="3401568"/>
            <a:ext cx="2011680" cy="6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20"/>
              <a:buFont typeface="Arial"/>
              <a:buNone/>
            </a:pP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Marco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regulatório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limites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atuação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fluxos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8778240" y="2331720"/>
            <a:ext cx="713232" cy="0"/>
          </a:xfrm>
          <a:prstGeom prst="straightConnector1">
            <a:avLst/>
          </a:prstGeom>
          <a:noFill/>
          <a:ln w="25400" cap="flat" cmpd="sng">
            <a:solidFill>
              <a:srgbClr val="E9DC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5"/>
          <p:cNvSpPr/>
          <p:nvPr/>
        </p:nvSpPr>
        <p:spPr>
          <a:xfrm>
            <a:off x="9144000" y="1691640"/>
            <a:ext cx="1078992" cy="107899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9144000" y="1956816"/>
            <a:ext cx="107899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8759952" y="2999232"/>
            <a:ext cx="19202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50"/>
              <a:buFont typeface="Arial"/>
              <a:buNone/>
            </a:pPr>
            <a:r>
              <a:rPr lang="en-US" sz="165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Encaminhamentos</a:t>
            </a:r>
            <a:endParaRPr sz="16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8668512" y="3401568"/>
            <a:ext cx="2011680" cy="6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20"/>
              <a:buFont typeface="Arial"/>
              <a:buNone/>
            </a:pP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prioridades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e agenda de </a:t>
            </a:r>
            <a:r>
              <a:rPr lang="en-US" sz="122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implementação</a:t>
            </a:r>
            <a:r>
              <a:rPr lang="en-US" sz="122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822960" y="5230368"/>
            <a:ext cx="10515600" cy="786384"/>
          </a:xfrm>
          <a:prstGeom prst="roundRect">
            <a:avLst>
              <a:gd name="adj" fmla="val 9302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22960" y="5230368"/>
            <a:ext cx="73152" cy="786384"/>
          </a:xfrm>
          <a:prstGeom prst="rect">
            <a:avLst/>
          </a:prstGeom>
          <a:solidFill>
            <a:srgbClr val="4F7D5B"/>
          </a:solidFill>
          <a:ln w="12700" cap="flat" cmpd="sng">
            <a:solidFill>
              <a:srgbClr val="4F7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1051560" y="5394960"/>
            <a:ext cx="1016812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Foco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051560" y="5925312"/>
            <a:ext cx="10131552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Síntese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084832" y="5422392"/>
            <a:ext cx="854964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420"/>
              <a:buFont typeface="Arial"/>
              <a:buNone/>
            </a:pP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 agenda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exige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reforço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capacidades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locais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confundir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federal com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custeio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municipal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permanente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regulação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plataformas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digitais</a:t>
            </a: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5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5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Competências e limites federativos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 atuação federal é coordenadora e complementar; a execução permanente é local.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7360920" y="5212080"/>
            <a:ext cx="4434840" cy="1005840"/>
          </a:xfrm>
          <a:prstGeom prst="roundRect">
            <a:avLst>
              <a:gd name="adj" fmla="val 7273"/>
            </a:avLst>
          </a:prstGeom>
          <a:solidFill>
            <a:srgbClr val="183044"/>
          </a:solidFill>
          <a:ln w="12700" cap="flat" cmpd="sng">
            <a:solidFill>
              <a:srgbClr val="1830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685800" y="1481328"/>
            <a:ext cx="29260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6F8B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ATUAÇÃO FEDERAL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658368" y="1783080"/>
            <a:ext cx="5166360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Coordenação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nacional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articulação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federativa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técnico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produção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orientações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aperfeiçoamento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do Sistema de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Informação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Infância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Adolescência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Tutelar (SIPIA CT).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Apoio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complementar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equipagem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fortalecimento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2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r>
              <a:rPr lang="en-US" sz="15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658368" y="4343400"/>
            <a:ext cx="5394960" cy="1115568"/>
          </a:xfrm>
          <a:prstGeom prst="roundRect">
            <a:avLst>
              <a:gd name="adj" fmla="val 6557"/>
            </a:avLst>
          </a:prstGeom>
          <a:solidFill>
            <a:srgbClr val="D7ECF1"/>
          </a:solidFill>
          <a:ln w="12700" cap="flat" cmpd="sng">
            <a:solidFill>
              <a:srgbClr val="BFD7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896112" y="4544568"/>
            <a:ext cx="44805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700"/>
              <a:buFont typeface="Arial"/>
              <a:buNone/>
            </a:pPr>
            <a:r>
              <a:rPr lang="en-US" sz="170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Limite</a:t>
            </a:r>
            <a:r>
              <a:rPr lang="en-US" sz="170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jurídico</a:t>
            </a:r>
            <a:r>
              <a:rPr lang="en-US" sz="1700" b="1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central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700"/>
              <a:buFont typeface="Arial"/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896112" y="4892040"/>
            <a:ext cx="470916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" tIns="125" rIns="125" bIns="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20"/>
              <a:buFont typeface="Arial"/>
              <a:buNone/>
            </a:pPr>
            <a:r>
              <a:rPr lang="en-US" sz="132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Criação, manutenção, remuneração e custeio regular dos Conselhos Tutelares competem aos Municípios e ao Distrito Federal, conforme o Estatuto da Criança e do Adolescente.</a:t>
            </a:r>
            <a:endParaRPr sz="13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7635240" y="5431536"/>
            <a:ext cx="388620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Coordenação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-Geral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fortalece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arranjo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mas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substitui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obrigações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locais</a:t>
            </a: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6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6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87EAD2-6324-F518-5565-87EA019F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15" y="516827"/>
            <a:ext cx="3143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>
          <a:extLst>
            <a:ext uri="{FF2B5EF4-FFF2-40B4-BE49-F238E27FC236}">
              <a16:creationId xmlns:a16="http://schemas.microsoft.com/office/drawing/2014/main" id="{4BBBD060-B40E-5261-CCB0-5691318BC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>
            <a:extLst>
              <a:ext uri="{FF2B5EF4-FFF2-40B4-BE49-F238E27FC236}">
                <a16:creationId xmlns:a16="http://schemas.microsoft.com/office/drawing/2014/main" id="{9C60AD9F-4AE5-0C89-BF24-E1BBFAFDC18D}"/>
              </a:ext>
            </a:extLst>
          </p:cNvPr>
          <p:cNvSpPr/>
          <p:nvPr/>
        </p:nvSpPr>
        <p:spPr>
          <a:xfrm>
            <a:off x="170688" y="384048"/>
            <a:ext cx="7574280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Escola Nacional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dos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Direitos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da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Criança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e do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Adolescente</a:t>
            </a:r>
            <a:endParaRPr lang="en-US" sz="3000" b="1" dirty="0">
              <a:solidFill>
                <a:srgbClr val="183044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endParaRPr lang="en-US" sz="3000" b="1" dirty="0">
              <a:solidFill>
                <a:srgbClr val="183044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Escolas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de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Conselhos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>
            <a:extLst>
              <a:ext uri="{FF2B5EF4-FFF2-40B4-BE49-F238E27FC236}">
                <a16:creationId xmlns:a16="http://schemas.microsoft.com/office/drawing/2014/main" id="{0CFC4907-5245-B12E-0997-E52B942EE753}"/>
              </a:ext>
            </a:extLst>
          </p:cNvPr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endParaRPr sz="11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>
            <a:extLst>
              <a:ext uri="{FF2B5EF4-FFF2-40B4-BE49-F238E27FC236}">
                <a16:creationId xmlns:a16="http://schemas.microsoft.com/office/drawing/2014/main" id="{5DCA687D-17F1-F393-155E-AB1E2EC3D935}"/>
              </a:ext>
            </a:extLst>
          </p:cNvPr>
          <p:cNvSpPr/>
          <p:nvPr/>
        </p:nvSpPr>
        <p:spPr>
          <a:xfrm>
            <a:off x="566928" y="2395728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>
            <a:extLst>
              <a:ext uri="{FF2B5EF4-FFF2-40B4-BE49-F238E27FC236}">
                <a16:creationId xmlns:a16="http://schemas.microsoft.com/office/drawing/2014/main" id="{63CAE47E-2A55-49D9-5A81-188BC9AA98D8}"/>
              </a:ext>
            </a:extLst>
          </p:cNvPr>
          <p:cNvSpPr/>
          <p:nvPr/>
        </p:nvSpPr>
        <p:spPr>
          <a:xfrm>
            <a:off x="393192" y="2505455"/>
            <a:ext cx="7187184" cy="3904489"/>
          </a:xfrm>
          <a:prstGeom prst="roundRect">
            <a:avLst>
              <a:gd name="adj" fmla="val 9302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>
            <a:extLst>
              <a:ext uri="{FF2B5EF4-FFF2-40B4-BE49-F238E27FC236}">
                <a16:creationId xmlns:a16="http://schemas.microsoft.com/office/drawing/2014/main" id="{2209D5C4-269B-97BD-28E4-884F6EED1DF9}"/>
              </a:ext>
            </a:extLst>
          </p:cNvPr>
          <p:cNvSpPr/>
          <p:nvPr/>
        </p:nvSpPr>
        <p:spPr>
          <a:xfrm>
            <a:off x="429768" y="4229100"/>
            <a:ext cx="47644" cy="786384"/>
          </a:xfrm>
          <a:prstGeom prst="rect">
            <a:avLst/>
          </a:prstGeom>
          <a:solidFill>
            <a:srgbClr val="4F7D5B"/>
          </a:solidFill>
          <a:ln w="12700" cap="flat" cmpd="sng">
            <a:solidFill>
              <a:srgbClr val="4F7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>
            <a:extLst>
              <a:ext uri="{FF2B5EF4-FFF2-40B4-BE49-F238E27FC236}">
                <a16:creationId xmlns:a16="http://schemas.microsoft.com/office/drawing/2014/main" id="{B70B4A33-9C13-60C4-0F36-484974C5B440}"/>
              </a:ext>
            </a:extLst>
          </p:cNvPr>
          <p:cNvSpPr/>
          <p:nvPr/>
        </p:nvSpPr>
        <p:spPr>
          <a:xfrm>
            <a:off x="607114" y="3390740"/>
            <a:ext cx="6750196" cy="214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Formação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permanente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continuada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conselheiras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conselheiros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tutelares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meio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parcerias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Instituições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Públicas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Ensino Superior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25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Conselhos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implementadas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rgbClr val="183044"/>
              </a:buClr>
              <a:buSzPts val="2500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Mais de 11 mil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vagas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ofertadas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23 UFs</a:t>
            </a:r>
          </a:p>
          <a:p>
            <a:pPr lvl="0">
              <a:lnSpc>
                <a:spcPct val="150000"/>
              </a:lnSpc>
              <a:buClr>
                <a:srgbClr val="183044"/>
              </a:buClr>
              <a:buSzPts val="2500"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Rede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expansão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>
            <a:extLst>
              <a:ext uri="{FF2B5EF4-FFF2-40B4-BE49-F238E27FC236}">
                <a16:creationId xmlns:a16="http://schemas.microsoft.com/office/drawing/2014/main" id="{71D14A42-D557-3D15-62BF-C66DB168A94B}"/>
              </a:ext>
            </a:extLst>
          </p:cNvPr>
          <p:cNvSpPr/>
          <p:nvPr/>
        </p:nvSpPr>
        <p:spPr>
          <a:xfrm>
            <a:off x="2084832" y="5422392"/>
            <a:ext cx="854964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420"/>
              <a:buFont typeface="Arial"/>
              <a:buNone/>
            </a:pPr>
            <a:r>
              <a:rPr lang="en-US" sz="142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5">
            <a:extLst>
              <a:ext uri="{FF2B5EF4-FFF2-40B4-BE49-F238E27FC236}">
                <a16:creationId xmlns:a16="http://schemas.microsoft.com/office/drawing/2014/main" id="{B1B78F2C-CD8D-F934-565B-8914E38B70E5}"/>
              </a:ext>
            </a:extLst>
          </p:cNvPr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5">
            <a:extLst>
              <a:ext uri="{FF2B5EF4-FFF2-40B4-BE49-F238E27FC236}">
                <a16:creationId xmlns:a16="http://schemas.microsoft.com/office/drawing/2014/main" id="{2E14E83D-4BDF-72F9-1260-27EAB88D5A5B}"/>
              </a:ext>
            </a:extLst>
          </p:cNvPr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>
            <a:extLst>
              <a:ext uri="{FF2B5EF4-FFF2-40B4-BE49-F238E27FC236}">
                <a16:creationId xmlns:a16="http://schemas.microsoft.com/office/drawing/2014/main" id="{2AE52F54-A996-AB1E-C661-45819E9DD05A}"/>
              </a:ext>
            </a:extLst>
          </p:cNvPr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F25DB3A-0D40-7BD6-8DC8-1E48CAB7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67" y="393541"/>
            <a:ext cx="2296476" cy="31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25A2F6-EBA0-DAE1-2DD1-DE657DD03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936" y="3602258"/>
            <a:ext cx="2309307" cy="24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Estrutura administrativa dos Conselhos Tutelares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Condição mínima não é luxo administrativo; é requisito para atendimento, sigilo e registro adequado.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658368" y="4370832"/>
            <a:ext cx="4343400" cy="1051560"/>
          </a:xfrm>
          <a:prstGeom prst="roundRect">
            <a:avLst>
              <a:gd name="adj" fmla="val 6957"/>
            </a:avLst>
          </a:prstGeom>
          <a:solidFill>
            <a:srgbClr val="183044"/>
          </a:solidFill>
          <a:ln w="12700" cap="flat" cmpd="sng">
            <a:solidFill>
              <a:srgbClr val="1830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86968" y="4645152"/>
            <a:ext cx="38404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sz="1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Estrutura física e apoio administrativo são parte da garantia de direitos.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513832" y="1408176"/>
            <a:ext cx="32004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6F8B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PARÂMETROS ESSENCIAIS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486400" y="1719072"/>
            <a:ext cx="5870448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Sede acessível, identificada e adequada ao atendimento reservado.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Computadores, conectividade, telefone e canais institucionais.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Transporte adequado, permanente e exclusivo para diligências.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Pessoal administrativo, segurança patrimonial e recursos para formação continuada.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Condições para uso do SIPIA CT e proteção de informações sigilosas.</a:t>
            </a:r>
            <a:endParaRPr sz="14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513832" y="4270592"/>
            <a:ext cx="5852160" cy="1608997"/>
          </a:xfrm>
          <a:prstGeom prst="roundRect">
            <a:avLst>
              <a:gd name="adj" fmla="val 7143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5715000" y="4617720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1650" b="1" dirty="0" err="1">
                <a:solidFill>
                  <a:srgbClr val="B8633B"/>
                </a:solidFill>
              </a:rPr>
              <a:t>Desafios</a:t>
            </a:r>
            <a:endParaRPr lang="en-US" sz="16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7379208" y="4645152"/>
            <a:ext cx="379476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" tIns="125" rIns="125" bIns="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40"/>
              <a:buFont typeface="Arial"/>
              <a:buNone/>
            </a:pP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ausência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estrutura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reduz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autonomia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atendimento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registro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dados e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capacidade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articulação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com a rede.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40"/>
              <a:buFont typeface="Arial"/>
              <a:buNone/>
            </a:pPr>
            <a:endParaRPr lang="en-US" sz="1340" dirty="0">
              <a:solidFill>
                <a:srgbClr val="18304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40"/>
              <a:buFont typeface="Arial"/>
              <a:buNone/>
            </a:pP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distintas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entes</a:t>
            </a:r>
            <a:r>
              <a:rPr lang="en-US" sz="1340" dirty="0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340" dirty="0" err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Federação</a:t>
            </a:r>
            <a:endParaRPr lang="en-US" sz="1340" dirty="0">
              <a:solidFill>
                <a:srgbClr val="183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40"/>
              <a:buFont typeface="Arial"/>
              <a:buNone/>
            </a:pPr>
            <a:endParaRPr sz="13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7"/>
          <p:cNvCxnSpPr/>
          <p:nvPr/>
        </p:nvCxnSpPr>
        <p:spPr>
          <a:xfrm>
            <a:off x="566928" y="6510528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7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onselhos Tutelares - Desenvolvimento Humano - Prefeitura de Curitiba">
            <a:extLst>
              <a:ext uri="{FF2B5EF4-FFF2-40B4-BE49-F238E27FC236}">
                <a16:creationId xmlns:a16="http://schemas.microsoft.com/office/drawing/2014/main" id="{8B5B11DB-CA09-18A9-DA11-B318B7A4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526295"/>
            <a:ext cx="3663864" cy="24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3;p7">
            <a:extLst>
              <a:ext uri="{FF2B5EF4-FFF2-40B4-BE49-F238E27FC236}">
                <a16:creationId xmlns:a16="http://schemas.microsoft.com/office/drawing/2014/main" id="{CA335D3E-D7A6-AE87-DC31-9279E1B0AE38}"/>
              </a:ext>
            </a:extLst>
          </p:cNvPr>
          <p:cNvSpPr/>
          <p:nvPr/>
        </p:nvSpPr>
        <p:spPr>
          <a:xfrm>
            <a:off x="658368" y="3996679"/>
            <a:ext cx="32004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6F8B"/>
              </a:buClr>
              <a:buSzPts val="850"/>
              <a:buFont typeface="Arial"/>
              <a:buNone/>
            </a:pPr>
            <a:r>
              <a:rPr lang="en-US" sz="800" dirty="0" err="1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Imagem</a:t>
            </a:r>
            <a:r>
              <a:rPr lang="en-US" sz="800" dirty="0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800" dirty="0" err="1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Conselho</a:t>
            </a:r>
            <a:r>
              <a:rPr lang="en-US" sz="800" dirty="0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 Tutelar </a:t>
            </a:r>
            <a:r>
              <a:rPr lang="en-US" sz="800" dirty="0" err="1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800" dirty="0">
                <a:solidFill>
                  <a:srgbClr val="1F6F8B"/>
                </a:solidFill>
                <a:latin typeface="Arial"/>
                <a:ea typeface="Arial"/>
                <a:cs typeface="Arial"/>
                <a:sym typeface="Arial"/>
              </a:rPr>
              <a:t> Curitiba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E09A1FC7-8A0C-D808-F6B1-E8EB17BF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>
            <a:extLst>
              <a:ext uri="{FF2B5EF4-FFF2-40B4-BE49-F238E27FC236}">
                <a16:creationId xmlns:a16="http://schemas.microsoft.com/office/drawing/2014/main" id="{2ABE485A-5BC2-19F0-134D-ED40B317A18A}"/>
              </a:ext>
            </a:extLst>
          </p:cNvPr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Equipagem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de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Conselhos</a:t>
            </a:r>
            <a:r>
              <a:rPr lang="en-US" sz="3000" b="1" dirty="0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000" b="1" dirty="0" err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Tutelares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>
            <a:extLst>
              <a:ext uri="{FF2B5EF4-FFF2-40B4-BE49-F238E27FC236}">
                <a16:creationId xmlns:a16="http://schemas.microsoft.com/office/drawing/2014/main" id="{E54797C6-6D42-AC78-5CA3-21BA9C85D4CE}"/>
              </a:ext>
            </a:extLst>
          </p:cNvPr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endParaRPr sz="11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>
            <a:extLst>
              <a:ext uri="{FF2B5EF4-FFF2-40B4-BE49-F238E27FC236}">
                <a16:creationId xmlns:a16="http://schemas.microsoft.com/office/drawing/2014/main" id="{BB95922E-ABFC-AB69-7EDB-E8D9DFE3BF62}"/>
              </a:ext>
            </a:extLst>
          </p:cNvPr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>
            <a:extLst>
              <a:ext uri="{FF2B5EF4-FFF2-40B4-BE49-F238E27FC236}">
                <a16:creationId xmlns:a16="http://schemas.microsoft.com/office/drawing/2014/main" id="{81658FA6-7CEF-D306-DE20-E2082A23923D}"/>
              </a:ext>
            </a:extLst>
          </p:cNvPr>
          <p:cNvSpPr/>
          <p:nvPr/>
        </p:nvSpPr>
        <p:spPr>
          <a:xfrm>
            <a:off x="530352" y="1352967"/>
            <a:ext cx="4343400" cy="566927"/>
          </a:xfrm>
          <a:prstGeom prst="roundRect">
            <a:avLst>
              <a:gd name="adj" fmla="val 6957"/>
            </a:avLst>
          </a:prstGeom>
          <a:solidFill>
            <a:srgbClr val="183044"/>
          </a:solidFill>
          <a:ln w="12700" cap="flat" cmpd="sng">
            <a:solidFill>
              <a:srgbClr val="1830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>
            <a:extLst>
              <a:ext uri="{FF2B5EF4-FFF2-40B4-BE49-F238E27FC236}">
                <a16:creationId xmlns:a16="http://schemas.microsoft.com/office/drawing/2014/main" id="{F4193C3A-8D7A-F4D8-E846-0DBE4C7FB6AE}"/>
              </a:ext>
            </a:extLst>
          </p:cNvPr>
          <p:cNvSpPr/>
          <p:nvPr/>
        </p:nvSpPr>
        <p:spPr>
          <a:xfrm>
            <a:off x="694944" y="1490126"/>
            <a:ext cx="38404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Navegar</a:t>
            </a:r>
            <a:r>
              <a: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Proteger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>
            <a:extLst>
              <a:ext uri="{FF2B5EF4-FFF2-40B4-BE49-F238E27FC236}">
                <a16:creationId xmlns:a16="http://schemas.microsoft.com/office/drawing/2014/main" id="{61005D2A-83EC-2197-E5E8-ED2775E1570E}"/>
              </a:ext>
            </a:extLst>
          </p:cNvPr>
          <p:cNvSpPr/>
          <p:nvPr/>
        </p:nvSpPr>
        <p:spPr>
          <a:xfrm>
            <a:off x="5490686" y="3624753"/>
            <a:ext cx="6007894" cy="2821767"/>
          </a:xfrm>
          <a:prstGeom prst="roundRect">
            <a:avLst>
              <a:gd name="adj" fmla="val 7143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7">
            <a:extLst>
              <a:ext uri="{FF2B5EF4-FFF2-40B4-BE49-F238E27FC236}">
                <a16:creationId xmlns:a16="http://schemas.microsoft.com/office/drawing/2014/main" id="{A071AF7F-227B-8F6A-147C-E9CD4F910177}"/>
              </a:ext>
            </a:extLst>
          </p:cNvPr>
          <p:cNvSpPr/>
          <p:nvPr/>
        </p:nvSpPr>
        <p:spPr>
          <a:xfrm>
            <a:off x="5783294" y="959774"/>
            <a:ext cx="48006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20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Equipa</a:t>
            </a:r>
            <a:r>
              <a:rPr lang="en-US" sz="20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DH+  / </a:t>
            </a:r>
            <a:r>
              <a:rPr lang="en-US" sz="20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Conselhos</a:t>
            </a:r>
            <a:r>
              <a:rPr lang="en-US" sz="20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Tutelares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>
            <a:extLst>
              <a:ext uri="{FF2B5EF4-FFF2-40B4-BE49-F238E27FC236}">
                <a16:creationId xmlns:a16="http://schemas.microsoft.com/office/drawing/2014/main" id="{8B7B0F9E-7EC0-60F0-5F2A-6E43E4E34A50}"/>
              </a:ext>
            </a:extLst>
          </p:cNvPr>
          <p:cNvSpPr/>
          <p:nvPr/>
        </p:nvSpPr>
        <p:spPr>
          <a:xfrm>
            <a:off x="7653528" y="1636086"/>
            <a:ext cx="3246120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" tIns="125" rIns="125" bIns="1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340"/>
              <a:buFont typeface="Arial"/>
              <a:buNone/>
            </a:pPr>
            <a:endParaRPr sz="13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7">
            <a:extLst>
              <a:ext uri="{FF2B5EF4-FFF2-40B4-BE49-F238E27FC236}">
                <a16:creationId xmlns:a16="http://schemas.microsoft.com/office/drawing/2014/main" id="{62D176F1-CF20-7F7D-8C16-4F9FF3F20AB8}"/>
              </a:ext>
            </a:extLst>
          </p:cNvPr>
          <p:cNvCxnSpPr/>
          <p:nvPr/>
        </p:nvCxnSpPr>
        <p:spPr>
          <a:xfrm>
            <a:off x="566928" y="6510528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7">
            <a:extLst>
              <a:ext uri="{FF2B5EF4-FFF2-40B4-BE49-F238E27FC236}">
                <a16:creationId xmlns:a16="http://schemas.microsoft.com/office/drawing/2014/main" id="{66319136-4745-C57C-57A4-D7E8747CF687}"/>
              </a:ext>
            </a:extLst>
          </p:cNvPr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</a:t>
            </a:r>
            <a:r>
              <a:rPr lang="en-US" sz="6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do Sistema de </a:t>
            </a:r>
            <a:r>
              <a:rPr lang="en-US" sz="6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Garantia</a:t>
            </a:r>
            <a:r>
              <a:rPr lang="en-US" sz="6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6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Direitos</a:t>
            </a:r>
            <a:r>
              <a:rPr lang="en-US" sz="6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6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Criança</a:t>
            </a:r>
            <a:r>
              <a:rPr lang="en-US" sz="680" dirty="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 e do </a:t>
            </a:r>
            <a:r>
              <a:rPr lang="en-US" sz="680" dirty="0" err="1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Adolescente</a:t>
            </a:r>
            <a:endParaRPr sz="68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39DF2E8C-50C5-A81F-0DDF-2BD970DBD865}"/>
              </a:ext>
            </a:extLst>
          </p:cNvPr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🚤 Proteção que navega, chega e transforma! Para o Governo do ...">
            <a:extLst>
              <a:ext uri="{FF2B5EF4-FFF2-40B4-BE49-F238E27FC236}">
                <a16:creationId xmlns:a16="http://schemas.microsoft.com/office/drawing/2014/main" id="{9EBECA5E-3EB0-6739-8135-D46E6DF8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4" y="2038422"/>
            <a:ext cx="3437572" cy="43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6;p7">
            <a:extLst>
              <a:ext uri="{FF2B5EF4-FFF2-40B4-BE49-F238E27FC236}">
                <a16:creationId xmlns:a16="http://schemas.microsoft.com/office/drawing/2014/main" id="{625AD1DD-C50A-7CFB-25A9-85B478788A59}"/>
              </a:ext>
            </a:extLst>
          </p:cNvPr>
          <p:cNvSpPr/>
          <p:nvPr/>
        </p:nvSpPr>
        <p:spPr>
          <a:xfrm>
            <a:off x="5870448" y="3977985"/>
            <a:ext cx="5202936" cy="233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1800" b="1" dirty="0" err="1">
                <a:solidFill>
                  <a:srgbClr val="B8633B"/>
                </a:solidFill>
              </a:rPr>
              <a:t>En</a:t>
            </a:r>
            <a:r>
              <a:rPr lang="en-US" sz="18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tregas</a:t>
            </a:r>
            <a:r>
              <a:rPr lang="en-US" sz="18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realizadas</a:t>
            </a:r>
            <a:r>
              <a:rPr lang="en-US" sz="18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2026: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- 12 </a:t>
            </a:r>
            <a:r>
              <a:rPr lang="en-US" sz="1600" b="1" dirty="0" err="1">
                <a:solidFill>
                  <a:schemeClr val="tx2">
                    <a:lumMod val="25000"/>
                  </a:schemeClr>
                </a:solidFill>
              </a:rPr>
              <a:t>Veículos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 Sedan </a:t>
            </a:r>
            <a:endParaRPr lang="en-US" sz="1600" b="1" dirty="0">
              <a:solidFill>
                <a:srgbClr val="B8633B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16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Entregas</a:t>
            </a:r>
            <a:r>
              <a:rPr lang="en-US" sz="16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previstas</a:t>
            </a:r>
            <a:r>
              <a:rPr lang="en-US" sz="16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até</a:t>
            </a:r>
            <a:r>
              <a:rPr lang="en-US" sz="16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fim</a:t>
            </a:r>
            <a:r>
              <a:rPr lang="en-US" sz="16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6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ano</a:t>
            </a:r>
            <a:r>
              <a:rPr lang="en-US" sz="16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rtl="0" fontAlgn="base">
              <a:lnSpc>
                <a:spcPct val="150000"/>
              </a:lnSpc>
            </a:pP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- Veículos 4x4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- 15 Veículos Sedan</a:t>
            </a:r>
          </a:p>
          <a:p>
            <a:pPr algn="l" rtl="0" fontAlgn="base">
              <a:lnSpc>
                <a:spcPct val="150000"/>
              </a:lnSpc>
            </a:pP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- 26 Computadores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- 23 Notebooks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​</a:t>
            </a:r>
          </a:p>
          <a:p>
            <a:pPr algn="l" rtl="0" fontAlgn="base">
              <a:lnSpc>
                <a:spcPts val="1275"/>
              </a:lnSpc>
            </a:pPr>
            <a:endParaRPr lang="en-US" b="1" dirty="0">
              <a:solidFill>
                <a:srgbClr val="B8633B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endParaRPr lang="pt-B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6;p7">
            <a:extLst>
              <a:ext uri="{FF2B5EF4-FFF2-40B4-BE49-F238E27FC236}">
                <a16:creationId xmlns:a16="http://schemas.microsoft.com/office/drawing/2014/main" id="{B399E1E6-0BC7-1FA5-B767-72DFC12F11AA}"/>
              </a:ext>
            </a:extLst>
          </p:cNvPr>
          <p:cNvSpPr/>
          <p:nvPr/>
        </p:nvSpPr>
        <p:spPr>
          <a:xfrm>
            <a:off x="3703606" y="3588523"/>
            <a:ext cx="1243584" cy="121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3600" b="1" dirty="0">
                <a:solidFill>
                  <a:srgbClr val="B8633B"/>
                </a:solidFill>
              </a:rPr>
              <a:t>+4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20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Ainda</a:t>
            </a:r>
            <a:r>
              <a:rPr lang="en-US" sz="20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0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2026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5;p7">
            <a:extLst>
              <a:ext uri="{FF2B5EF4-FFF2-40B4-BE49-F238E27FC236}">
                <a16:creationId xmlns:a16="http://schemas.microsoft.com/office/drawing/2014/main" id="{FF18B957-B9C8-7C02-43D7-8CB8830B3E07}"/>
              </a:ext>
            </a:extLst>
          </p:cNvPr>
          <p:cNvSpPr/>
          <p:nvPr/>
        </p:nvSpPr>
        <p:spPr>
          <a:xfrm>
            <a:off x="5517832" y="1337081"/>
            <a:ext cx="5979224" cy="2223664"/>
          </a:xfrm>
          <a:prstGeom prst="roundRect">
            <a:avLst>
              <a:gd name="adj" fmla="val 7143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6;p7">
            <a:extLst>
              <a:ext uri="{FF2B5EF4-FFF2-40B4-BE49-F238E27FC236}">
                <a16:creationId xmlns:a16="http://schemas.microsoft.com/office/drawing/2014/main" id="{39CB4FAA-0E05-5DFE-F3A7-F98B2BAC58EE}"/>
              </a:ext>
            </a:extLst>
          </p:cNvPr>
          <p:cNvSpPr/>
          <p:nvPr/>
        </p:nvSpPr>
        <p:spPr>
          <a:xfrm>
            <a:off x="5929598" y="1625959"/>
            <a:ext cx="5363242" cy="180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r>
              <a:rPr lang="en-US" sz="1800" b="1" dirty="0" err="1">
                <a:solidFill>
                  <a:srgbClr val="B8633B"/>
                </a:solidFill>
              </a:rPr>
              <a:t>En</a:t>
            </a:r>
            <a:r>
              <a:rPr lang="en-US" sz="18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tregas</a:t>
            </a:r>
            <a:r>
              <a:rPr lang="en-US" sz="18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realizadas</a:t>
            </a:r>
            <a:r>
              <a:rPr lang="en-US" sz="18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B8633B"/>
                </a:solidFill>
              </a:rPr>
              <a:t>2023/2025</a:t>
            </a:r>
            <a:r>
              <a:rPr lang="en-US" sz="1800" b="1" dirty="0">
                <a:solidFill>
                  <a:srgbClr val="B8633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lvl="0">
              <a:lnSpc>
                <a:spcPct val="150000"/>
              </a:lnSpc>
              <a:buClr>
                <a:srgbClr val="B8633B"/>
              </a:buClr>
              <a:buSzPts val="1650"/>
            </a:pP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Ar condicionados: 596	Televisores: 236</a:t>
            </a:r>
            <a:br>
              <a:rPr lang="pt-BR" sz="1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Bebedouros: 33		Veículos: 139</a:t>
            </a:r>
            <a:br>
              <a:rPr lang="pt-BR" sz="1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Computadores: 722	Total: 1867</a:t>
            </a:r>
            <a:br>
              <a:rPr lang="pt-BR" sz="1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Impressoras: 139</a:t>
            </a:r>
            <a:br>
              <a:rPr lang="pt-BR" sz="1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pt-BR" sz="1600" b="1" dirty="0">
                <a:solidFill>
                  <a:schemeClr val="tx2">
                    <a:lumMod val="25000"/>
                  </a:schemeClr>
                </a:solidFill>
              </a:rPr>
              <a:t>Refrigeradores: 2</a:t>
            </a:r>
            <a:endParaRPr lang="en-US" b="1" dirty="0">
              <a:solidFill>
                <a:srgbClr val="B8633B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8633B"/>
              </a:buClr>
              <a:buSzPts val="1650"/>
              <a:buFont typeface="Arial"/>
              <a:buNone/>
            </a:pPr>
            <a:endParaRPr lang="pt-BR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92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08610"/>
            <a:ext cx="11094719" cy="62407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530352" y="384048"/>
            <a:ext cx="11018520" cy="42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3000"/>
              <a:buFont typeface="Play"/>
              <a:buNone/>
            </a:pPr>
            <a:r>
              <a:rPr lang="en-US" sz="3000" b="1">
                <a:solidFill>
                  <a:srgbClr val="183044"/>
                </a:solidFill>
                <a:latin typeface="Play"/>
                <a:ea typeface="Play"/>
                <a:cs typeface="Play"/>
                <a:sym typeface="Play"/>
              </a:rPr>
              <a:t>Dados e diagnóstico: adesão ao SIPIA CT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566928" y="859536"/>
            <a:ext cx="10607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180"/>
              <a:buFont typeface="Arial"/>
              <a:buNone/>
            </a:pPr>
            <a:r>
              <a:rPr lang="en-US" sz="11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O dado nacional indica gargalo de infraestrutura, formação, rotina de uso e governança de dados.</a:t>
            </a:r>
            <a:endParaRPr sz="11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566928" y="1143000"/>
            <a:ext cx="1078992" cy="45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777240" y="1572768"/>
            <a:ext cx="28346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777240" y="1572768"/>
            <a:ext cx="73152" cy="1188720"/>
          </a:xfrm>
          <a:prstGeom prst="rect">
            <a:avLst/>
          </a:prstGeom>
          <a:solidFill>
            <a:srgbClr val="1F6F8B"/>
          </a:solidFill>
          <a:ln w="12700" cap="flat" cmpd="sng">
            <a:solidFill>
              <a:srgbClr val="1F6F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1005840" y="1737360"/>
            <a:ext cx="248716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6.100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1005840" y="2267712"/>
            <a:ext cx="245059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Conselhos Tutelares no Brasil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886200" y="1572768"/>
            <a:ext cx="28346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3886200" y="1572768"/>
            <a:ext cx="73152" cy="1188720"/>
          </a:xfrm>
          <a:prstGeom prst="rect">
            <a:avLst/>
          </a:prstGeom>
          <a:solidFill>
            <a:srgbClr val="4F7D5B"/>
          </a:solidFill>
          <a:ln w="12700" cap="flat" cmpd="sng">
            <a:solidFill>
              <a:srgbClr val="4F7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4114800" y="1737360"/>
            <a:ext cx="248716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2.440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4114800" y="2267712"/>
            <a:ext cx="245059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Utilização regular do SIPIA CT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6995160" y="1572768"/>
            <a:ext cx="28346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995160" y="1572768"/>
            <a:ext cx="73152" cy="1188720"/>
          </a:xfrm>
          <a:prstGeom prst="rect">
            <a:avLst/>
          </a:prstGeom>
          <a:solidFill>
            <a:srgbClr val="C89B3C"/>
          </a:solidFill>
          <a:ln w="12700" cap="flat" cmpd="sng">
            <a:solidFill>
              <a:srgbClr val="C89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7223760" y="1737360"/>
            <a:ext cx="2487168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7223760" y="2267712"/>
            <a:ext cx="2450592" cy="40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Aderência aproximada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896112" y="3337560"/>
            <a:ext cx="2560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Uso regular estimado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896112" y="3730752"/>
            <a:ext cx="9784080" cy="502920"/>
          </a:xfrm>
          <a:prstGeom prst="rect">
            <a:avLst/>
          </a:prstGeom>
          <a:solidFill>
            <a:srgbClr val="D6D0C7"/>
          </a:solidFill>
          <a:ln w="12700" cap="flat" cmpd="sng">
            <a:solidFill>
              <a:srgbClr val="D6D0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96112" y="3730752"/>
            <a:ext cx="3913632" cy="502920"/>
          </a:xfrm>
          <a:prstGeom prst="rect">
            <a:avLst/>
          </a:prstGeom>
          <a:solidFill>
            <a:srgbClr val="4F7D5B"/>
          </a:solidFill>
          <a:ln w="12700" cap="flat" cmpd="sng">
            <a:solidFill>
              <a:srgbClr val="4F7D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1024128" y="3858768"/>
            <a:ext cx="210312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Arial"/>
              <a:buNone/>
            </a:pPr>
            <a:r>
              <a:rPr lang="en-US" sz="1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40% uso regular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5074920" y="3858768"/>
            <a:ext cx="448056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150"/>
              <a:buFont typeface="Arial"/>
              <a:buNone/>
            </a:pPr>
            <a:r>
              <a:rPr lang="en-US" sz="11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60% sem uso regular ou não captado como regular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896112" y="4718304"/>
            <a:ext cx="9784080" cy="841248"/>
          </a:xfrm>
          <a:prstGeom prst="roundRect">
            <a:avLst>
              <a:gd name="adj" fmla="val 8696"/>
            </a:avLst>
          </a:prstGeom>
          <a:solidFill>
            <a:srgbClr val="FFF9EF"/>
          </a:solidFill>
          <a:ln w="12700" cap="flat" cmpd="sng">
            <a:solidFill>
              <a:srgbClr val="D7C9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1143000" y="4919472"/>
            <a:ext cx="15544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1620"/>
              <a:buFont typeface="Arial"/>
              <a:buNone/>
            </a:pPr>
            <a:r>
              <a:rPr lang="en-US" sz="162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Leitura técnica</a:t>
            </a:r>
            <a:endParaRPr sz="16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246120" y="4855464"/>
            <a:ext cx="674827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1320"/>
              <a:buFont typeface="Arial"/>
              <a:buNone/>
            </a:pPr>
            <a:r>
              <a:rPr lang="en-US" sz="132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Sem registro sistemático, o Conselho Tutelar perde memória institucional e a gestão pública perde base territorial para planejar resposta à violação de direitos.</a:t>
            </a:r>
            <a:endParaRPr sz="13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9"/>
          <p:cNvCxnSpPr/>
          <p:nvPr/>
        </p:nvCxnSpPr>
        <p:spPr>
          <a:xfrm>
            <a:off x="530352" y="6473952"/>
            <a:ext cx="11109960" cy="0"/>
          </a:xfrm>
          <a:prstGeom prst="straightConnector1">
            <a:avLst/>
          </a:prstGeom>
          <a:noFill/>
          <a:ln w="9525" cap="flat" cmpd="sng">
            <a:solidFill>
              <a:srgbClr val="D3C6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9"/>
          <p:cNvSpPr/>
          <p:nvPr/>
        </p:nvSpPr>
        <p:spPr>
          <a:xfrm>
            <a:off x="566928" y="6537960"/>
            <a:ext cx="841248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6B72"/>
              </a:buClr>
              <a:buSzPts val="680"/>
              <a:buFont typeface="Arial"/>
              <a:buNone/>
            </a:pPr>
            <a:r>
              <a:rPr lang="en-US" sz="680">
                <a:solidFill>
                  <a:srgbClr val="5F6B72"/>
                </a:solidFill>
                <a:latin typeface="Arial"/>
                <a:ea typeface="Arial"/>
                <a:cs typeface="Arial"/>
                <a:sym typeface="Arial"/>
              </a:rPr>
              <a:t>Fortalecimento do Sistema de Garantia dos Direitos da Criança e do Adolescente</a:t>
            </a:r>
            <a:endParaRPr sz="68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11292840" y="6510528"/>
            <a:ext cx="4114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83044"/>
              </a:buClr>
              <a:buSzPts val="850"/>
              <a:buFont typeface="Arial"/>
              <a:buNone/>
            </a:pPr>
            <a:r>
              <a:rPr lang="en-US" sz="850" b="1">
                <a:solidFill>
                  <a:srgbClr val="183044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398621"/>
            <a:ext cx="10774679" cy="6060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1516</Words>
  <Application>Microsoft Office PowerPoint</Application>
  <PresentationFormat>Widescreen</PresentationFormat>
  <Paragraphs>212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Calibri</vt:lpstr>
      <vt:lpstr>Play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Fortalecimento do Sistema de Garantia de Direitos</dc:title>
  <dc:subject>Apresentação editável em PowerPoint</dc:subject>
  <dc:creator>OpenAI</dc:creator>
  <cp:lastModifiedBy>Fábio Meirelles Hardman de Castro</cp:lastModifiedBy>
  <cp:revision>4</cp:revision>
  <dcterms:modified xsi:type="dcterms:W3CDTF">2026-07-13T16:50:01Z</dcterms:modified>
</cp:coreProperties>
</file>